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93" r:id="rId3"/>
    <p:sldId id="273" r:id="rId4"/>
    <p:sldId id="281" r:id="rId5"/>
    <p:sldId id="279" r:id="rId6"/>
    <p:sldId id="295" r:id="rId7"/>
    <p:sldId id="294" r:id="rId8"/>
    <p:sldId id="280" r:id="rId9"/>
    <p:sldId id="296" r:id="rId10"/>
    <p:sldId id="297" r:id="rId11"/>
    <p:sldId id="298" r:id="rId12"/>
    <p:sldId id="275" r:id="rId13"/>
    <p:sldId id="278" r:id="rId14"/>
    <p:sldId id="300" r:id="rId15"/>
    <p:sldId id="285" r:id="rId16"/>
    <p:sldId id="286" r:id="rId17"/>
    <p:sldId id="267" r:id="rId18"/>
    <p:sldId id="299" r:id="rId19"/>
    <p:sldId id="288" r:id="rId20"/>
    <p:sldId id="290" r:id="rId21"/>
    <p:sldId id="291" r:id="rId22"/>
    <p:sldId id="289" r:id="rId23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99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0CD65-4D40-4B2A-92E3-C08BF68AA8DC}" type="datetimeFigureOut">
              <a:rPr lang="fr-FR" smtClean="0"/>
              <a:t>12/05/2017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27D55-3B92-49EA-A782-C787EC97E3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916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13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C6BAB4-A340-49F2-9417-726634B9757B}" type="slidenum">
              <a:rPr lang="fr-FR" altLang="fr-FR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fr-FR" altLang="fr-F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467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621597-7BCC-4C0C-AFE4-B077190E6C5B}" type="slidenum">
              <a:rPr lang="fr-FR" altLang="fr-FR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fr-FR" altLang="fr-F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649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2E3AC-0D6A-445E-AD6E-72F50F29CA2B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463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68301" y="0"/>
            <a:ext cx="139700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320801" y="0"/>
            <a:ext cx="24341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521885" y="0"/>
            <a:ext cx="306916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4181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13876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2302933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215178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1746251" y="4867275"/>
            <a:ext cx="855133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1454151" y="5500689"/>
            <a:ext cx="184149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0" name="Ellipse 19"/>
          <p:cNvSpPr/>
          <p:nvPr/>
        </p:nvSpPr>
        <p:spPr bwMode="auto">
          <a:xfrm>
            <a:off x="2218267" y="5788025"/>
            <a:ext cx="366184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2540001" y="4495801"/>
            <a:ext cx="486833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22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617" y="1111250"/>
            <a:ext cx="2286000" cy="5080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23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701" y="4117447"/>
            <a:ext cx="3657600" cy="512233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24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767417" y="4929189"/>
            <a:ext cx="812800" cy="517525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43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26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7880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225425"/>
            <a:ext cx="12192000" cy="6746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349" y="242816"/>
            <a:ext cx="11809312" cy="648071"/>
          </a:xfrm>
        </p:spPr>
        <p:txBody>
          <a:bodyPr tIns="0">
            <a:normAutofit/>
          </a:bodyPr>
          <a:lstStyle>
            <a:lvl1pPr algn="l">
              <a:lnSpc>
                <a:spcPct val="9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2" name="Espace réservé du texte 13"/>
          <p:cNvSpPr>
            <a:spLocks noGrp="1"/>
          </p:cNvSpPr>
          <p:nvPr>
            <p:ph type="body" sz="quarter" idx="13"/>
          </p:nvPr>
        </p:nvSpPr>
        <p:spPr>
          <a:xfrm>
            <a:off x="252052" y="1259235"/>
            <a:ext cx="1418265" cy="504056"/>
          </a:xfrm>
        </p:spPr>
        <p:txBody>
          <a:bodyPr lIns="0" tIns="0" rIns="0" bIns="0">
            <a:noAutofit/>
          </a:bodyPr>
          <a:lstStyle>
            <a:lvl1pPr>
              <a:buNone/>
              <a:defRPr sz="42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6" name="Espace réservé du texte 19"/>
          <p:cNvSpPr>
            <a:spLocks noGrp="1"/>
          </p:cNvSpPr>
          <p:nvPr>
            <p:ph type="body" sz="quarter" idx="15"/>
          </p:nvPr>
        </p:nvSpPr>
        <p:spPr>
          <a:xfrm>
            <a:off x="252051" y="1903433"/>
            <a:ext cx="1418267" cy="887846"/>
          </a:xfrm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7" name="Espace réservé du texte 19"/>
          <p:cNvSpPr>
            <a:spLocks noGrp="1"/>
          </p:cNvSpPr>
          <p:nvPr>
            <p:ph type="body" sz="quarter" idx="16"/>
          </p:nvPr>
        </p:nvSpPr>
        <p:spPr>
          <a:xfrm>
            <a:off x="252049" y="1835299"/>
            <a:ext cx="144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8" name="Espace réservé du texte 13"/>
          <p:cNvSpPr>
            <a:spLocks noGrp="1"/>
          </p:cNvSpPr>
          <p:nvPr>
            <p:ph type="body" sz="quarter" idx="18"/>
          </p:nvPr>
        </p:nvSpPr>
        <p:spPr>
          <a:xfrm>
            <a:off x="2246380" y="1567985"/>
            <a:ext cx="7872875" cy="2880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8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Espace réservé du texte 19"/>
          <p:cNvSpPr>
            <a:spLocks noGrp="1"/>
          </p:cNvSpPr>
          <p:nvPr>
            <p:ph type="body" sz="quarter" idx="20"/>
          </p:nvPr>
        </p:nvSpPr>
        <p:spPr>
          <a:xfrm>
            <a:off x="2246379" y="1831441"/>
            <a:ext cx="792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1" name="Espace réservé du texte 16"/>
          <p:cNvSpPr>
            <a:spLocks noGrp="1"/>
          </p:cNvSpPr>
          <p:nvPr>
            <p:ph type="body" sz="quarter" idx="21"/>
          </p:nvPr>
        </p:nvSpPr>
        <p:spPr>
          <a:xfrm>
            <a:off x="2245818" y="1894986"/>
            <a:ext cx="7873437" cy="45583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  <a:lvl2pPr marL="177800" indent="0">
              <a:buNone/>
              <a:defRPr sz="2000">
                <a:solidFill>
                  <a:schemeClr val="tx1"/>
                </a:solidFill>
              </a:defRPr>
            </a:lvl2pPr>
            <a:lvl3pPr marL="177800" indent="0">
              <a:buNone/>
              <a:defRPr sz="2000">
                <a:solidFill>
                  <a:schemeClr val="tx1"/>
                </a:solidFill>
              </a:defRPr>
            </a:lvl3pPr>
            <a:lvl4pPr marL="177800" indent="0">
              <a:buNone/>
              <a:defRPr sz="2000">
                <a:solidFill>
                  <a:schemeClr val="tx1"/>
                </a:solidFill>
              </a:defRPr>
            </a:lvl4pPr>
            <a:lvl5pPr marL="177800" indent="0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Espace réservé du pied de page 12"/>
          <p:cNvSpPr>
            <a:spLocks noGrp="1"/>
          </p:cNvSpPr>
          <p:nvPr>
            <p:ph type="ftr" sz="quarter" idx="22"/>
          </p:nvPr>
        </p:nvSpPr>
        <p:spPr>
          <a:xfrm>
            <a:off x="239185" y="-17463"/>
            <a:ext cx="8928100" cy="2619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464653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014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611314"/>
            <a:ext cx="12192000" cy="6746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350" y="1628801"/>
            <a:ext cx="11713301" cy="648071"/>
          </a:xfrm>
        </p:spPr>
        <p:txBody>
          <a:bodyPr tIns="0">
            <a:normAutofit/>
          </a:bodyPr>
          <a:lstStyle>
            <a:lvl1pPr algn="l">
              <a:lnSpc>
                <a:spcPct val="9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1"/>
          </p:nvPr>
        </p:nvSpPr>
        <p:spPr>
          <a:xfrm>
            <a:off x="8112224" y="1369234"/>
            <a:ext cx="3840427" cy="259566"/>
          </a:xfrm>
        </p:spPr>
        <p:txBody>
          <a:bodyPr lIns="0" tIns="0" rIns="0" bIns="0" anchor="ctr">
            <a:normAutofit/>
          </a:bodyPr>
          <a:lstStyle>
            <a:lvl1pPr algn="r">
              <a:buNone/>
              <a:defRPr sz="1200" cap="all" baseline="0">
                <a:solidFill>
                  <a:schemeClr val="bg1"/>
                </a:solidFill>
                <a:latin typeface="Futura Lt BT" pitchFamily="34" charset="0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12"/>
          <p:cNvSpPr>
            <a:spLocks noGrp="1"/>
          </p:cNvSpPr>
          <p:nvPr>
            <p:ph type="ftr" sz="quarter" idx="12"/>
          </p:nvPr>
        </p:nvSpPr>
        <p:spPr>
          <a:xfrm>
            <a:off x="239184" y="1370013"/>
            <a:ext cx="7874000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464653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278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611314"/>
            <a:ext cx="12192000" cy="6746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350" y="1628801"/>
            <a:ext cx="11713301" cy="648071"/>
          </a:xfrm>
        </p:spPr>
        <p:txBody>
          <a:bodyPr tIns="0">
            <a:normAutofit/>
          </a:bodyPr>
          <a:lstStyle>
            <a:lvl1pPr algn="l">
              <a:lnSpc>
                <a:spcPct val="9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1"/>
          </p:nvPr>
        </p:nvSpPr>
        <p:spPr>
          <a:xfrm>
            <a:off x="8112224" y="1369234"/>
            <a:ext cx="3840427" cy="259566"/>
          </a:xfrm>
        </p:spPr>
        <p:txBody>
          <a:bodyPr lIns="0" tIns="0" rIns="0" bIns="0" anchor="ctr">
            <a:normAutofit/>
          </a:bodyPr>
          <a:lstStyle>
            <a:lvl1pPr algn="r">
              <a:buNone/>
              <a:defRPr sz="1200" cap="all" baseline="0">
                <a:solidFill>
                  <a:schemeClr val="bg1"/>
                </a:solidFill>
                <a:latin typeface="Futura Lt BT" pitchFamily="34" charset="0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12"/>
          <p:cNvSpPr>
            <a:spLocks noGrp="1"/>
          </p:cNvSpPr>
          <p:nvPr>
            <p:ph type="ftr" sz="quarter" idx="12"/>
          </p:nvPr>
        </p:nvSpPr>
        <p:spPr>
          <a:xfrm>
            <a:off x="239184" y="1370013"/>
            <a:ext cx="7874000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464653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175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225425"/>
            <a:ext cx="12192000" cy="6746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349" y="242816"/>
            <a:ext cx="11809312" cy="648071"/>
          </a:xfrm>
        </p:spPr>
        <p:txBody>
          <a:bodyPr tIns="0">
            <a:normAutofit/>
          </a:bodyPr>
          <a:lstStyle>
            <a:lvl1pPr algn="l">
              <a:lnSpc>
                <a:spcPct val="9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2" name="Espace réservé du texte 13"/>
          <p:cNvSpPr>
            <a:spLocks noGrp="1"/>
          </p:cNvSpPr>
          <p:nvPr>
            <p:ph type="body" sz="quarter" idx="13"/>
          </p:nvPr>
        </p:nvSpPr>
        <p:spPr>
          <a:xfrm>
            <a:off x="252052" y="1259235"/>
            <a:ext cx="1418265" cy="504056"/>
          </a:xfrm>
        </p:spPr>
        <p:txBody>
          <a:bodyPr lIns="0" tIns="0" rIns="0" bIns="0">
            <a:noAutofit/>
          </a:bodyPr>
          <a:lstStyle>
            <a:lvl1pPr>
              <a:buNone/>
              <a:defRPr sz="42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6" name="Espace réservé du texte 19"/>
          <p:cNvSpPr>
            <a:spLocks noGrp="1"/>
          </p:cNvSpPr>
          <p:nvPr>
            <p:ph type="body" sz="quarter" idx="15"/>
          </p:nvPr>
        </p:nvSpPr>
        <p:spPr>
          <a:xfrm>
            <a:off x="252051" y="1903433"/>
            <a:ext cx="1418267" cy="887846"/>
          </a:xfrm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7" name="Espace réservé du texte 19"/>
          <p:cNvSpPr>
            <a:spLocks noGrp="1"/>
          </p:cNvSpPr>
          <p:nvPr>
            <p:ph type="body" sz="quarter" idx="16"/>
          </p:nvPr>
        </p:nvSpPr>
        <p:spPr>
          <a:xfrm>
            <a:off x="252049" y="1835299"/>
            <a:ext cx="144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8" name="Espace réservé du texte 13"/>
          <p:cNvSpPr>
            <a:spLocks noGrp="1"/>
          </p:cNvSpPr>
          <p:nvPr>
            <p:ph type="body" sz="quarter" idx="18"/>
          </p:nvPr>
        </p:nvSpPr>
        <p:spPr>
          <a:xfrm>
            <a:off x="2246380" y="1567985"/>
            <a:ext cx="7872875" cy="2880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8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Espace réservé du texte 19"/>
          <p:cNvSpPr>
            <a:spLocks noGrp="1"/>
          </p:cNvSpPr>
          <p:nvPr>
            <p:ph type="body" sz="quarter" idx="20"/>
          </p:nvPr>
        </p:nvSpPr>
        <p:spPr>
          <a:xfrm>
            <a:off x="2246379" y="1831441"/>
            <a:ext cx="792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1" name="Espace réservé du texte 16"/>
          <p:cNvSpPr>
            <a:spLocks noGrp="1"/>
          </p:cNvSpPr>
          <p:nvPr>
            <p:ph type="body" sz="quarter" idx="21"/>
          </p:nvPr>
        </p:nvSpPr>
        <p:spPr>
          <a:xfrm>
            <a:off x="2245818" y="1894986"/>
            <a:ext cx="7873437" cy="45583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  <a:lvl2pPr marL="177800" indent="0">
              <a:buNone/>
              <a:defRPr sz="2000">
                <a:solidFill>
                  <a:schemeClr val="tx1"/>
                </a:solidFill>
              </a:defRPr>
            </a:lvl2pPr>
            <a:lvl3pPr marL="177800" indent="0">
              <a:buNone/>
              <a:defRPr sz="2000">
                <a:solidFill>
                  <a:schemeClr val="tx1"/>
                </a:solidFill>
              </a:defRPr>
            </a:lvl3pPr>
            <a:lvl4pPr marL="177800" indent="0">
              <a:buNone/>
              <a:defRPr sz="2000">
                <a:solidFill>
                  <a:schemeClr val="tx1"/>
                </a:solidFill>
              </a:defRPr>
            </a:lvl4pPr>
            <a:lvl5pPr marL="177800" indent="0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Espace réservé du pied de page 12"/>
          <p:cNvSpPr>
            <a:spLocks noGrp="1"/>
          </p:cNvSpPr>
          <p:nvPr>
            <p:ph type="ftr" sz="quarter" idx="22"/>
          </p:nvPr>
        </p:nvSpPr>
        <p:spPr>
          <a:xfrm>
            <a:off x="239185" y="-17463"/>
            <a:ext cx="8928100" cy="2619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464653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662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611314"/>
            <a:ext cx="12192000" cy="6746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350" y="1628801"/>
            <a:ext cx="11713301" cy="648071"/>
          </a:xfrm>
        </p:spPr>
        <p:txBody>
          <a:bodyPr tIns="0">
            <a:normAutofit/>
          </a:bodyPr>
          <a:lstStyle>
            <a:lvl1pPr algn="l">
              <a:lnSpc>
                <a:spcPct val="9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1"/>
          </p:nvPr>
        </p:nvSpPr>
        <p:spPr>
          <a:xfrm>
            <a:off x="8112224" y="1369234"/>
            <a:ext cx="3840427" cy="259566"/>
          </a:xfrm>
        </p:spPr>
        <p:txBody>
          <a:bodyPr lIns="0" tIns="0" rIns="0" bIns="0" anchor="ctr">
            <a:normAutofit/>
          </a:bodyPr>
          <a:lstStyle>
            <a:lvl1pPr algn="r">
              <a:buNone/>
              <a:defRPr sz="1200" cap="all" baseline="0">
                <a:solidFill>
                  <a:schemeClr val="bg1"/>
                </a:solidFill>
                <a:latin typeface="Futura Lt BT" pitchFamily="34" charset="0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12"/>
          <p:cNvSpPr>
            <a:spLocks noGrp="1"/>
          </p:cNvSpPr>
          <p:nvPr>
            <p:ph type="ftr" sz="quarter" idx="12"/>
          </p:nvPr>
        </p:nvSpPr>
        <p:spPr>
          <a:xfrm>
            <a:off x="239184" y="1370013"/>
            <a:ext cx="7874000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464653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771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225425"/>
            <a:ext cx="12192000" cy="6746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349" y="242816"/>
            <a:ext cx="11809312" cy="648071"/>
          </a:xfrm>
        </p:spPr>
        <p:txBody>
          <a:bodyPr tIns="0">
            <a:normAutofit/>
          </a:bodyPr>
          <a:lstStyle>
            <a:lvl1pPr algn="l">
              <a:lnSpc>
                <a:spcPct val="9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2" name="Espace réservé du texte 13"/>
          <p:cNvSpPr>
            <a:spLocks noGrp="1"/>
          </p:cNvSpPr>
          <p:nvPr>
            <p:ph type="body" sz="quarter" idx="13"/>
          </p:nvPr>
        </p:nvSpPr>
        <p:spPr>
          <a:xfrm>
            <a:off x="252052" y="1259235"/>
            <a:ext cx="1418265" cy="504056"/>
          </a:xfrm>
        </p:spPr>
        <p:txBody>
          <a:bodyPr lIns="0" tIns="0" rIns="0" bIns="0">
            <a:noAutofit/>
          </a:bodyPr>
          <a:lstStyle>
            <a:lvl1pPr>
              <a:buNone/>
              <a:defRPr sz="42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6" name="Espace réservé du texte 19"/>
          <p:cNvSpPr>
            <a:spLocks noGrp="1"/>
          </p:cNvSpPr>
          <p:nvPr>
            <p:ph type="body" sz="quarter" idx="15"/>
          </p:nvPr>
        </p:nvSpPr>
        <p:spPr>
          <a:xfrm>
            <a:off x="252051" y="1903433"/>
            <a:ext cx="1418267" cy="887846"/>
          </a:xfrm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7" name="Espace réservé du texte 19"/>
          <p:cNvSpPr>
            <a:spLocks noGrp="1"/>
          </p:cNvSpPr>
          <p:nvPr>
            <p:ph type="body" sz="quarter" idx="16"/>
          </p:nvPr>
        </p:nvSpPr>
        <p:spPr>
          <a:xfrm>
            <a:off x="252049" y="1835299"/>
            <a:ext cx="144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8" name="Espace réservé du texte 13"/>
          <p:cNvSpPr>
            <a:spLocks noGrp="1"/>
          </p:cNvSpPr>
          <p:nvPr>
            <p:ph type="body" sz="quarter" idx="18"/>
          </p:nvPr>
        </p:nvSpPr>
        <p:spPr>
          <a:xfrm>
            <a:off x="2246380" y="1567985"/>
            <a:ext cx="7872875" cy="2880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8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Espace réservé du texte 19"/>
          <p:cNvSpPr>
            <a:spLocks noGrp="1"/>
          </p:cNvSpPr>
          <p:nvPr>
            <p:ph type="body" sz="quarter" idx="20"/>
          </p:nvPr>
        </p:nvSpPr>
        <p:spPr>
          <a:xfrm>
            <a:off x="2246379" y="1831441"/>
            <a:ext cx="792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1" name="Espace réservé du texte 16"/>
          <p:cNvSpPr>
            <a:spLocks noGrp="1"/>
          </p:cNvSpPr>
          <p:nvPr>
            <p:ph type="body" sz="quarter" idx="21"/>
          </p:nvPr>
        </p:nvSpPr>
        <p:spPr>
          <a:xfrm>
            <a:off x="2245818" y="1894986"/>
            <a:ext cx="7873437" cy="45583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  <a:lvl2pPr marL="177800" indent="0">
              <a:buNone/>
              <a:defRPr sz="2000">
                <a:solidFill>
                  <a:schemeClr val="tx1"/>
                </a:solidFill>
              </a:defRPr>
            </a:lvl2pPr>
            <a:lvl3pPr marL="177800" indent="0">
              <a:buNone/>
              <a:defRPr sz="2000">
                <a:solidFill>
                  <a:schemeClr val="tx1"/>
                </a:solidFill>
              </a:defRPr>
            </a:lvl3pPr>
            <a:lvl4pPr marL="177800" indent="0">
              <a:buNone/>
              <a:defRPr sz="2000">
                <a:solidFill>
                  <a:schemeClr val="tx1"/>
                </a:solidFill>
              </a:defRPr>
            </a:lvl4pPr>
            <a:lvl5pPr marL="177800" indent="0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Espace réservé du pied de page 12"/>
          <p:cNvSpPr>
            <a:spLocks noGrp="1"/>
          </p:cNvSpPr>
          <p:nvPr>
            <p:ph type="ftr" sz="quarter" idx="22"/>
          </p:nvPr>
        </p:nvSpPr>
        <p:spPr>
          <a:xfrm>
            <a:off x="239185" y="-17463"/>
            <a:ext cx="8928100" cy="2619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464653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19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26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68301" y="0"/>
            <a:ext cx="139700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320801" y="0"/>
            <a:ext cx="24341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521885" y="0"/>
            <a:ext cx="306916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4181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13876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2302933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1765300" y="4867275"/>
            <a:ext cx="857251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1454151" y="5500689"/>
            <a:ext cx="184149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2218267" y="5791200"/>
            <a:ext cx="366184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2506134" y="4479926"/>
            <a:ext cx="486833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12130617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1500" y="1106488"/>
            <a:ext cx="2286000" cy="5080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39D"/>
                </a:solidFill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2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701" y="4114272"/>
            <a:ext cx="3657600" cy="512233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39D"/>
                </a:solidFill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2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786467" y="4929189"/>
            <a:ext cx="812800" cy="517525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9671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614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6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4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9308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852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6" name="Connecteur droit 5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7" name="Connecteur droit 17"/>
          <p:cNvSpPr>
            <a:spLocks noChangeShapeType="1"/>
          </p:cNvSpPr>
          <p:nvPr/>
        </p:nvSpPr>
        <p:spPr bwMode="auto">
          <a:xfrm>
            <a:off x="8257117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8" name="Connecteur droit 1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9" name="Rectangle 8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Connecteur droit 2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11" name="Ellipse 10"/>
          <p:cNvSpPr/>
          <p:nvPr/>
        </p:nvSpPr>
        <p:spPr>
          <a:xfrm>
            <a:off x="10875434" y="5715001"/>
            <a:ext cx="732367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2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13" name="Espace réservé du numéro de diapositive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58759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0875434" y="5715001"/>
            <a:ext cx="732367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Connecteur droit 17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8" name="Rectangle 7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Connecteur droit 19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1" name="Connecteur droit 23"/>
          <p:cNvSpPr>
            <a:spLocks noChangeShapeType="1"/>
          </p:cNvSpPr>
          <p:nvPr/>
        </p:nvSpPr>
        <p:spPr bwMode="auto">
          <a:xfrm>
            <a:off x="8257117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13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724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028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99568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10453954" y="1017853"/>
            <a:ext cx="2011362" cy="512233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575F6D"/>
                </a:solidFill>
                <a:latin typeface="Century Schoolbook"/>
                <a:cs typeface="+mn-cs"/>
              </a:defRPr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9853084" y="3676121"/>
            <a:ext cx="3200400" cy="486833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575F6D"/>
                </a:solidFill>
                <a:latin typeface="Century Schoolbook"/>
                <a:cs typeface="+mn-cs"/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032" name="Connecteur droit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34" name="Connecteur droit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12" name="Ellipse 11"/>
          <p:cNvSpPr/>
          <p:nvPr/>
        </p:nvSpPr>
        <p:spPr>
          <a:xfrm>
            <a:off x="10875434" y="5715001"/>
            <a:ext cx="732367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0839451" y="5734050"/>
            <a:ext cx="8128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Century Schoolbook" panose="02040604050505020304" pitchFamily="18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86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28" r:id="rId12"/>
    <p:sldLayoutId id="2147483684" r:id="rId13"/>
    <p:sldLayoutId id="2147483712" r:id="rId14"/>
    <p:sldLayoutId id="2147483713" r:id="rId15"/>
    <p:sldLayoutId id="2147483726" r:id="rId16"/>
    <p:sldLayoutId id="2147483727" r:id="rId17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1" fontAlgn="base" hangingPunct="1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1" fontAlgn="base" hangingPunct="1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1" fontAlgn="base" hangingPunct="1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048000" y="1815868"/>
            <a:ext cx="8229600" cy="1894362"/>
          </a:xfrm>
        </p:spPr>
        <p:txBody>
          <a:bodyPr>
            <a:normAutofit/>
          </a:bodyPr>
          <a:lstStyle/>
          <a:p>
            <a:pPr algn="ctr"/>
            <a:r>
              <a:rPr lang="fr-FR" sz="4000" dirty="0" smtClean="0"/>
              <a:t>Les parcours </a:t>
            </a:r>
            <a:r>
              <a:rPr lang="fr-FR" sz="4000" dirty="0" err="1" smtClean="0"/>
              <a:t>dpc</a:t>
            </a:r>
            <a:r>
              <a:rPr lang="fr-FR" sz="4000" dirty="0" smtClean="0"/>
              <a:t> dans la nouvelle règlementation</a:t>
            </a:r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fr-FR" dirty="0" smtClean="0"/>
              <a:t> Séminaire RFC</a:t>
            </a:r>
          </a:p>
          <a:p>
            <a:pPr algn="r"/>
            <a:r>
              <a:rPr lang="fr-FR" dirty="0" smtClean="0"/>
              <a:t>ANFH Languedoc-Roussillon</a:t>
            </a:r>
          </a:p>
          <a:p>
            <a:pPr algn="r"/>
            <a:endParaRPr lang="fr-FR" dirty="0" smtClean="0"/>
          </a:p>
          <a:p>
            <a:pPr algn="r"/>
            <a:r>
              <a:rPr lang="fr-FR" dirty="0" smtClean="0"/>
              <a:t>18 Mai 2017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xfrm>
            <a:off x="10857924" y="5558559"/>
            <a:ext cx="812800" cy="520700"/>
          </a:xfrm>
        </p:spPr>
        <p:txBody>
          <a:bodyPr/>
          <a:lstStyle/>
          <a:p>
            <a:fld id="{435526EF-0F4B-4156-A233-E22A8653A8B6}" type="slidenum">
              <a:rPr lang="fr-FR" smtClean="0"/>
              <a:t>10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20831" y="618837"/>
            <a:ext cx="10335492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Dans la nouvelle version du DPC, l’obligation de DPC ne concerne que les médecins ?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	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Un parcours de DPC = un PAP ?</a:t>
            </a:r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Un professionnel de santé me communique le numéro d’une action ou programme qu’il souhaite suivre. Je vérifie que cette action ou ce programme est en ligne sur la plateforme de l’OGDPC ? </a:t>
            </a:r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Pour instruire mon dossier, je dois vérifier la cohérence entre la profession de santé ou la spécialité du participant et l’orientation nationale prioritaire ?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	</a:t>
            </a:r>
            <a:r>
              <a:rPr lang="fr-FR" sz="1200" dirty="0" smtClean="0"/>
              <a:t>Lien vers </a:t>
            </a:r>
            <a:r>
              <a:rPr lang="fr-FR" sz="1100" i="1" dirty="0" smtClean="0">
                <a:hlinkClick r:id="rId2" action="ppaction://hlinksldjump"/>
              </a:rPr>
              <a:t>PAP : Les orientations nationales prioritaires</a:t>
            </a:r>
            <a:endParaRPr lang="fr-FR" sz="1100" i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Les attestations de présence aux différentes actions sont obligatoire pour valider mon parcours de DPC ? </a:t>
            </a:r>
            <a:endParaRPr lang="fr-FR" sz="4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L’attestation de présence doit correspondre à un format spécifique ?</a:t>
            </a:r>
          </a:p>
          <a:p>
            <a:pPr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2669887" y="-73892"/>
            <a:ext cx="6040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  <a:latin typeface="+mj-lt"/>
              </a:rPr>
              <a:t>A vous de jouer !</a:t>
            </a:r>
            <a:endParaRPr lang="fr-FR" sz="32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6" name="Émoticône 5"/>
          <p:cNvSpPr/>
          <p:nvPr/>
        </p:nvSpPr>
        <p:spPr>
          <a:xfrm rot="20598439">
            <a:off x="7473715" y="4405545"/>
            <a:ext cx="277712" cy="308418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Émoticône 6"/>
          <p:cNvSpPr/>
          <p:nvPr/>
        </p:nvSpPr>
        <p:spPr>
          <a:xfrm rot="1426010">
            <a:off x="9864957" y="740711"/>
            <a:ext cx="258089" cy="312665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302328" y="1092125"/>
            <a:ext cx="10368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L’obligation de DPC concerne tous les professionnels de santé</a:t>
            </a:r>
            <a:r>
              <a:rPr lang="fr-FR" sz="1200" b="1" i="1" dirty="0" smtClean="0">
                <a:solidFill>
                  <a:srgbClr val="00B050"/>
                </a:solidFill>
              </a:rPr>
              <a:t> </a:t>
            </a:r>
            <a:r>
              <a:rPr lang="fr-FR" sz="1050" dirty="0" smtClean="0"/>
              <a:t>Lien vers </a:t>
            </a:r>
            <a:r>
              <a:rPr lang="fr-FR" sz="1000" b="1" i="1" dirty="0" smtClean="0">
                <a:solidFill>
                  <a:srgbClr val="00B050"/>
                </a:solidFill>
                <a:hlinkClick r:id="rId3" action="ppaction://hlinksldjump"/>
              </a:rPr>
              <a:t>Professionnels de santé concernés par le DPC</a:t>
            </a:r>
            <a:r>
              <a:rPr lang="fr-FR" sz="1000" b="1" i="1" dirty="0" smtClean="0">
                <a:solidFill>
                  <a:srgbClr val="00B050"/>
                </a:solidFill>
              </a:rPr>
              <a:t> </a:t>
            </a:r>
            <a:endParaRPr lang="fr-FR" sz="1000" b="1" i="1" dirty="0">
              <a:solidFill>
                <a:srgbClr val="00B050"/>
              </a:solidFill>
            </a:endParaRPr>
          </a:p>
        </p:txBody>
      </p:sp>
      <p:sp>
        <p:nvSpPr>
          <p:cNvPr id="9" name="Émoticône 8"/>
          <p:cNvSpPr/>
          <p:nvPr/>
        </p:nvSpPr>
        <p:spPr>
          <a:xfrm rot="1426010">
            <a:off x="4327756" y="1583331"/>
            <a:ext cx="258089" cy="312665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302328" y="1855647"/>
            <a:ext cx="10196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Un parcours de DPC  = 2 actions (parmi action de formation, APP, gestion des risques) dont au moins 1 PAP</a:t>
            </a:r>
            <a:endParaRPr lang="fr-FR" sz="1600" b="1" i="1" dirty="0">
              <a:solidFill>
                <a:srgbClr val="00B050"/>
              </a:solidFill>
            </a:endParaRPr>
          </a:p>
        </p:txBody>
      </p:sp>
      <p:sp>
        <p:nvSpPr>
          <p:cNvPr id="11" name="Émoticône 10"/>
          <p:cNvSpPr/>
          <p:nvPr/>
        </p:nvSpPr>
        <p:spPr>
          <a:xfrm rot="1426010">
            <a:off x="2027902" y="3221430"/>
            <a:ext cx="258089" cy="312665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302327" y="3550348"/>
            <a:ext cx="101969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Les actions et programmes sont en ligne sur le site de l’ANDPC</a:t>
            </a:r>
            <a:endParaRPr lang="fr-FR" sz="1600" b="1" i="1" dirty="0">
              <a:solidFill>
                <a:srgbClr val="00B050"/>
              </a:solidFill>
            </a:endParaRPr>
          </a:p>
        </p:txBody>
      </p:sp>
      <p:sp>
        <p:nvSpPr>
          <p:cNvPr id="15" name="Émoticône 14"/>
          <p:cNvSpPr/>
          <p:nvPr/>
        </p:nvSpPr>
        <p:spPr>
          <a:xfrm rot="20598439">
            <a:off x="2850915" y="5636072"/>
            <a:ext cx="277712" cy="308418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1293669" y="6404071"/>
            <a:ext cx="101969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Le format des justificatifs de présence n’est plus réglementé</a:t>
            </a:r>
            <a:endParaRPr lang="fr-FR" sz="1600" b="1" i="1" dirty="0">
              <a:solidFill>
                <a:srgbClr val="00B050"/>
              </a:solidFill>
            </a:endParaRPr>
          </a:p>
        </p:txBody>
      </p:sp>
      <p:sp>
        <p:nvSpPr>
          <p:cNvPr id="17" name="Émoticône 16"/>
          <p:cNvSpPr/>
          <p:nvPr/>
        </p:nvSpPr>
        <p:spPr>
          <a:xfrm rot="1426010">
            <a:off x="8063866" y="5922926"/>
            <a:ext cx="258089" cy="312665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65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 animBg="1"/>
      <p:bldP spid="10" grpId="0"/>
      <p:bldP spid="11" grpId="0" animBg="1"/>
      <p:bldP spid="12" grpId="0"/>
      <p:bldP spid="15" grpId="0" animBg="1"/>
      <p:bldP spid="16" grpId="0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11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06397" y="403883"/>
            <a:ext cx="10825022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NPAP = Non Présentiel Action Principale ? </a:t>
            </a:r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Les formations des médecins coordonnateurs peuvent être financées sur les fonds du 2,1% ? </a:t>
            </a:r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Pour un PAP ou un NPAP public mixte (médical / paramédical), je saisie l’action dans l’applicatif informatique Gesform saisie rapide et </a:t>
            </a:r>
            <a:r>
              <a:rPr lang="fr-FR" dirty="0" err="1" smtClean="0"/>
              <a:t>Gesplan</a:t>
            </a:r>
            <a:r>
              <a:rPr lang="fr-FR" dirty="0" smtClean="0"/>
              <a:t> saisie dossier ? </a:t>
            </a:r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Pour être considérée comme un PAP, une action de DPC doit être déposée sur la plateforme de l’ANDPC ? </a:t>
            </a:r>
          </a:p>
          <a:p>
            <a:pPr>
              <a:lnSpc>
                <a:spcPct val="150000"/>
              </a:lnSpc>
            </a:pPr>
            <a:endParaRPr lang="fr-FR" sz="4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Les CSI évaluent les ODPC ? </a:t>
            </a:r>
          </a:p>
          <a:p>
            <a:pPr>
              <a:lnSpc>
                <a:spcPct val="150000"/>
              </a:lnSpc>
            </a:pPr>
            <a:endParaRPr lang="fr-FR" sz="24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Un professionnel de santé doit réaliser son parcours de DPC sur 1 voire 2 années scolaires ? </a:t>
            </a:r>
          </a:p>
          <a:p>
            <a:pPr>
              <a:lnSpc>
                <a:spcPct val="150000"/>
              </a:lnSpc>
            </a:pPr>
            <a:endParaRPr lang="fr-FR" sz="12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La mise en application des parcours de DPC a commencé le 1</a:t>
            </a:r>
            <a:r>
              <a:rPr lang="fr-FR" baseline="30000" dirty="0" smtClean="0"/>
              <a:t>er</a:t>
            </a:r>
            <a:r>
              <a:rPr lang="fr-FR" dirty="0" smtClean="0"/>
              <a:t> juillet 2016 ?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762250" y="-51583"/>
            <a:ext cx="6040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  <a:latin typeface="+mj-lt"/>
              </a:rPr>
              <a:t>A vous de jouer !</a:t>
            </a:r>
            <a:endParaRPr lang="fr-FR" sz="32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6" name="Émoticône 5"/>
          <p:cNvSpPr/>
          <p:nvPr/>
        </p:nvSpPr>
        <p:spPr>
          <a:xfrm rot="1426010">
            <a:off x="5445098" y="519207"/>
            <a:ext cx="258089" cy="293198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305251" y="927729"/>
            <a:ext cx="8183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NPAP = Programme et Action </a:t>
            </a:r>
            <a:r>
              <a:rPr lang="fr-FR" sz="1600" b="1" i="1" u="sng" dirty="0" smtClean="0">
                <a:solidFill>
                  <a:srgbClr val="00B050"/>
                </a:solidFill>
              </a:rPr>
              <a:t>NON</a:t>
            </a:r>
            <a:r>
              <a:rPr lang="fr-FR" sz="1600" b="1" i="1" dirty="0" smtClean="0">
                <a:solidFill>
                  <a:srgbClr val="00B050"/>
                </a:solidFill>
              </a:rPr>
              <a:t> Prioritaire </a:t>
            </a:r>
            <a:endParaRPr lang="fr-FR" sz="1600" b="1" i="1" dirty="0">
              <a:solidFill>
                <a:srgbClr val="00B050"/>
              </a:solidFill>
            </a:endParaRPr>
          </a:p>
        </p:txBody>
      </p:sp>
      <p:sp>
        <p:nvSpPr>
          <p:cNvPr id="8" name="Émoticône 7"/>
          <p:cNvSpPr/>
          <p:nvPr/>
        </p:nvSpPr>
        <p:spPr>
          <a:xfrm rot="1426010">
            <a:off x="10533225" y="1340599"/>
            <a:ext cx="258089" cy="293198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1305249" y="1714931"/>
            <a:ext cx="94366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Les médecins, pharmaciens et chirurgiens dentistes ne sont éligibles aux fonds du 2,1 %</a:t>
            </a:r>
            <a:endParaRPr lang="fr-FR" sz="1600" b="1" i="1" dirty="0">
              <a:solidFill>
                <a:srgbClr val="00B050"/>
              </a:solidFill>
            </a:endParaRPr>
          </a:p>
        </p:txBody>
      </p:sp>
      <p:sp>
        <p:nvSpPr>
          <p:cNvPr id="10" name="Émoticône 9"/>
          <p:cNvSpPr/>
          <p:nvPr/>
        </p:nvSpPr>
        <p:spPr>
          <a:xfrm rot="1426010">
            <a:off x="7536023" y="2566858"/>
            <a:ext cx="258089" cy="293198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305249" y="2869460"/>
            <a:ext cx="101663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Si professionnel médical dans un groupe, je saisie l’action via le module DPC pour GESFORM. Pour GESPLAN contacter CGF</a:t>
            </a:r>
            <a:endParaRPr lang="fr-FR" sz="1600" b="1" i="1" dirty="0">
              <a:solidFill>
                <a:srgbClr val="00B050"/>
              </a:solidFill>
            </a:endParaRPr>
          </a:p>
        </p:txBody>
      </p:sp>
      <p:sp>
        <p:nvSpPr>
          <p:cNvPr id="12" name="Émoticône 11"/>
          <p:cNvSpPr/>
          <p:nvPr/>
        </p:nvSpPr>
        <p:spPr>
          <a:xfrm rot="20598439">
            <a:off x="2033496" y="3779185"/>
            <a:ext cx="277712" cy="308418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moticône 12"/>
          <p:cNvSpPr/>
          <p:nvPr/>
        </p:nvSpPr>
        <p:spPr>
          <a:xfrm rot="1426010">
            <a:off x="3984640" y="4278266"/>
            <a:ext cx="258089" cy="293198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305251" y="4625484"/>
            <a:ext cx="103562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Les CSI évaluent les actions et les programmes déposées par les ODPC sur la plateforme de l’ANDPC</a:t>
            </a:r>
            <a:endParaRPr lang="fr-FR" sz="1600" b="1" i="1" dirty="0">
              <a:solidFill>
                <a:srgbClr val="00B050"/>
              </a:solidFill>
            </a:endParaRPr>
          </a:p>
        </p:txBody>
      </p:sp>
      <p:sp>
        <p:nvSpPr>
          <p:cNvPr id="15" name="Émoticône 14"/>
          <p:cNvSpPr/>
          <p:nvPr/>
        </p:nvSpPr>
        <p:spPr>
          <a:xfrm rot="1426010">
            <a:off x="10542459" y="5320244"/>
            <a:ext cx="258089" cy="293198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1305249" y="5593420"/>
            <a:ext cx="93032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Un professionnel de santé doit réaliser son parcours de DPC sur une période de 3 ans  </a:t>
            </a:r>
            <a:endParaRPr lang="fr-FR" sz="1600" b="1" i="1" dirty="0">
              <a:solidFill>
                <a:srgbClr val="00B050"/>
              </a:solidFill>
            </a:endParaRPr>
          </a:p>
        </p:txBody>
      </p:sp>
      <p:sp>
        <p:nvSpPr>
          <p:cNvPr id="17" name="Émoticône 16"/>
          <p:cNvSpPr/>
          <p:nvPr/>
        </p:nvSpPr>
        <p:spPr>
          <a:xfrm rot="1426010">
            <a:off x="8930055" y="5984233"/>
            <a:ext cx="258089" cy="293198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1305249" y="6270942"/>
            <a:ext cx="106691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Selon </a:t>
            </a:r>
            <a:r>
              <a:rPr lang="fr-FR" sz="1600" b="1" i="1" dirty="0">
                <a:solidFill>
                  <a:srgbClr val="00B050"/>
                </a:solidFill>
              </a:rPr>
              <a:t>l’article 3 du décret n°2016-942 du 8 juillet 2016 relatif à l’organisation du DPC, la première période de trois ans </a:t>
            </a:r>
            <a:r>
              <a:rPr lang="fr-FR" sz="1600" b="1" i="1" dirty="0" smtClean="0">
                <a:solidFill>
                  <a:srgbClr val="00B050"/>
                </a:solidFill>
              </a:rPr>
              <a:t>débute </a:t>
            </a:r>
            <a:r>
              <a:rPr lang="fr-FR" sz="1600" b="1" i="1" dirty="0">
                <a:solidFill>
                  <a:srgbClr val="00B050"/>
                </a:solidFill>
              </a:rPr>
              <a:t>le 1er janvier 2017</a:t>
            </a:r>
          </a:p>
        </p:txBody>
      </p:sp>
    </p:spTree>
    <p:extLst>
      <p:ext uri="{BB962C8B-B14F-4D97-AF65-F5344CB8AC3E}">
        <p14:creationId xmlns:p14="http://schemas.microsoft.com/office/powerpoint/2010/main" val="364038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 animBg="1"/>
      <p:bldP spid="14" grpId="0"/>
      <p:bldP spid="15" grpId="0" animBg="1"/>
      <p:bldP spid="16" grpId="0"/>
      <p:bldP spid="17" grpId="0" animBg="1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>
          <a:xfrm>
            <a:off x="872553" y="-158342"/>
            <a:ext cx="9956800" cy="63254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Le Développement Professionnel Continu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4294967295"/>
          </p:nvPr>
        </p:nvSpPr>
        <p:spPr>
          <a:xfrm>
            <a:off x="2985339" y="457054"/>
            <a:ext cx="5905500" cy="469900"/>
          </a:xfrm>
        </p:spPr>
        <p:txBody>
          <a:bodyPr rtlCol="0"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b="1" u="sng" dirty="0" smtClean="0"/>
              <a:t>Les changements</a:t>
            </a:r>
            <a:endParaRPr lang="fr-FR" b="1" u="sng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12</a:t>
            </a:fld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2262432" y="1098808"/>
            <a:ext cx="2413262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Obligation annuelle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074832" y="1091921"/>
            <a:ext cx="2413262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Obligation triennale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1991199" y="1865668"/>
            <a:ext cx="2658359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Logique de programme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7074832" y="1917337"/>
            <a:ext cx="2658359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Logique de parcours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593129" y="2685877"/>
            <a:ext cx="3082565" cy="6787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Orientations 2013-2015 génériques </a:t>
            </a:r>
            <a:endParaRPr lang="fr-FR" dirty="0"/>
          </a:p>
        </p:txBody>
      </p:sp>
      <p:sp>
        <p:nvSpPr>
          <p:cNvPr id="6" name="Flèche droite 5"/>
          <p:cNvSpPr/>
          <p:nvPr/>
        </p:nvSpPr>
        <p:spPr>
          <a:xfrm>
            <a:off x="5391334" y="1173667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droite 17"/>
          <p:cNvSpPr/>
          <p:nvPr/>
        </p:nvSpPr>
        <p:spPr>
          <a:xfrm>
            <a:off x="5365198" y="1963895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1991198" y="4334349"/>
            <a:ext cx="2658359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Evaluation des ODPC </a:t>
            </a:r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7074830" y="4322314"/>
            <a:ext cx="3082565" cy="60416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Enregistrement des ODPC </a:t>
            </a:r>
          </a:p>
          <a:p>
            <a:pPr algn="ctr"/>
            <a:r>
              <a:rPr lang="fr-FR" dirty="0" smtClean="0"/>
              <a:t>Evaluation des Actions </a:t>
            </a:r>
            <a:endParaRPr lang="fr-FR" dirty="0"/>
          </a:p>
        </p:txBody>
      </p:sp>
      <p:sp>
        <p:nvSpPr>
          <p:cNvPr id="21" name="Flèche droite 20"/>
          <p:cNvSpPr/>
          <p:nvPr/>
        </p:nvSpPr>
        <p:spPr>
          <a:xfrm>
            <a:off x="5332428" y="4396072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7074832" y="2684445"/>
            <a:ext cx="3082565" cy="6787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Orientations 2016-2018 spécifiques </a:t>
            </a:r>
            <a:endParaRPr lang="fr-FR" dirty="0"/>
          </a:p>
        </p:txBody>
      </p:sp>
      <p:sp>
        <p:nvSpPr>
          <p:cNvPr id="23" name="Flèche droite 22"/>
          <p:cNvSpPr/>
          <p:nvPr/>
        </p:nvSpPr>
        <p:spPr>
          <a:xfrm>
            <a:off x="5378266" y="2826000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2236295" y="5998793"/>
            <a:ext cx="2413262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Attestation DPC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7074831" y="5992508"/>
            <a:ext cx="2413262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Attestation de présence</a:t>
            </a:r>
            <a:endParaRPr lang="fr-FR" dirty="0"/>
          </a:p>
        </p:txBody>
      </p:sp>
      <p:sp>
        <p:nvSpPr>
          <p:cNvPr id="25" name="Flèche droite 24"/>
          <p:cNvSpPr/>
          <p:nvPr/>
        </p:nvSpPr>
        <p:spPr>
          <a:xfrm>
            <a:off x="5239543" y="6103578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1991198" y="5207330"/>
            <a:ext cx="2658359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DPC / Hors DPC </a:t>
            </a:r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7074830" y="5187933"/>
            <a:ext cx="3082565" cy="60416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PAP / NPAP</a:t>
            </a:r>
            <a:endParaRPr lang="fr-FR" dirty="0"/>
          </a:p>
        </p:txBody>
      </p:sp>
      <p:sp>
        <p:nvSpPr>
          <p:cNvPr id="28" name="Flèche droite 27"/>
          <p:cNvSpPr/>
          <p:nvPr/>
        </p:nvSpPr>
        <p:spPr>
          <a:xfrm>
            <a:off x="5239543" y="5253714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2262432" y="3582672"/>
            <a:ext cx="2413262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OGDPC</a:t>
            </a:r>
            <a:endParaRPr lang="fr-FR" dirty="0"/>
          </a:p>
        </p:txBody>
      </p:sp>
      <p:sp>
        <p:nvSpPr>
          <p:cNvPr id="36" name="Rectangle 35"/>
          <p:cNvSpPr/>
          <p:nvPr/>
        </p:nvSpPr>
        <p:spPr>
          <a:xfrm>
            <a:off x="7074831" y="3604676"/>
            <a:ext cx="2413262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ANDPC</a:t>
            </a:r>
            <a:endParaRPr lang="fr-FR" dirty="0"/>
          </a:p>
        </p:txBody>
      </p:sp>
      <p:sp>
        <p:nvSpPr>
          <p:cNvPr id="37" name="Flèche droite 36"/>
          <p:cNvSpPr/>
          <p:nvPr/>
        </p:nvSpPr>
        <p:spPr>
          <a:xfrm>
            <a:off x="5304198" y="3684892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880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1" grpId="0" animBg="1"/>
      <p:bldP spid="12" grpId="0" animBg="1"/>
      <p:bldP spid="4" grpId="0" animBg="1"/>
      <p:bldP spid="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17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5" grpId="0" animBg="1"/>
      <p:bldP spid="36" grpId="0" animBg="1"/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9891" y="2503054"/>
            <a:ext cx="9956800" cy="24384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r-FR" sz="3600" dirty="0" smtClean="0"/>
              <a:t>Merci de votre attention. </a:t>
            </a:r>
            <a:br>
              <a:rPr lang="fr-FR" sz="3600" dirty="0" smtClean="0"/>
            </a:br>
            <a:r>
              <a:rPr lang="fr-FR" sz="3600" dirty="0" smtClean="0"/>
              <a:t>Avez-vous des questions ?</a:t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i="1" dirty="0" smtClean="0"/>
              <a:t>Pensez aux post-it !</a:t>
            </a:r>
            <a:endParaRPr lang="fr-FR" sz="3600" i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0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14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135744" y="437390"/>
            <a:ext cx="5491020" cy="3693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Les professionnels concernés par le DPC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144951" y="1702536"/>
            <a:ext cx="355040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Filière rééducation</a:t>
            </a:r>
          </a:p>
          <a:p>
            <a:r>
              <a:rPr lang="fr-FR" sz="1600" dirty="0" smtClean="0"/>
              <a:t>→ Masseurs kinésithérapeutes</a:t>
            </a:r>
          </a:p>
          <a:p>
            <a:r>
              <a:rPr lang="fr-FR" sz="1600" dirty="0" smtClean="0"/>
              <a:t>→Pédicures-podologues</a:t>
            </a:r>
          </a:p>
          <a:p>
            <a:r>
              <a:rPr lang="fr-FR" sz="1600" dirty="0" smtClean="0"/>
              <a:t>→ Ergothérapeutes</a:t>
            </a:r>
          </a:p>
          <a:p>
            <a:r>
              <a:rPr lang="fr-FR" sz="1600" dirty="0" smtClean="0"/>
              <a:t>→ Psychomotriciens</a:t>
            </a:r>
          </a:p>
          <a:p>
            <a:r>
              <a:rPr lang="fr-FR" sz="1600" dirty="0" smtClean="0"/>
              <a:t>→ Orthophonistes</a:t>
            </a:r>
          </a:p>
          <a:p>
            <a:r>
              <a:rPr lang="fr-FR" sz="1600" dirty="0" smtClean="0"/>
              <a:t>→ Orthoptistes</a:t>
            </a:r>
          </a:p>
          <a:p>
            <a:r>
              <a:rPr lang="fr-FR" sz="1600" dirty="0" smtClean="0"/>
              <a:t>→ Diététiciens</a:t>
            </a:r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r>
              <a:rPr lang="fr-FR" sz="2000" b="1" dirty="0" smtClean="0"/>
              <a:t>Filière infirmière</a:t>
            </a:r>
          </a:p>
          <a:p>
            <a:r>
              <a:rPr lang="fr-FR" sz="1600" dirty="0" smtClean="0"/>
              <a:t>→ Infirmiers DE</a:t>
            </a:r>
          </a:p>
          <a:p>
            <a:r>
              <a:rPr lang="fr-FR" sz="1600" dirty="0" smtClean="0"/>
              <a:t>→ Infirmiers anesthésistes DE</a:t>
            </a:r>
          </a:p>
          <a:p>
            <a:r>
              <a:rPr lang="fr-FR" sz="1600" dirty="0" smtClean="0"/>
              <a:t>→ Infirmiers de bloc opératoire DE</a:t>
            </a:r>
          </a:p>
          <a:p>
            <a:r>
              <a:rPr lang="fr-FR" sz="1600" dirty="0" smtClean="0"/>
              <a:t>→ Aides-soignants</a:t>
            </a:r>
          </a:p>
          <a:p>
            <a:r>
              <a:rPr lang="fr-FR" sz="1600" dirty="0" smtClean="0"/>
              <a:t>→ Auxiliaires-puéricultrices</a:t>
            </a:r>
            <a:endParaRPr lang="fr-FR" sz="1600" dirty="0"/>
          </a:p>
        </p:txBody>
      </p:sp>
      <p:sp>
        <p:nvSpPr>
          <p:cNvPr id="7" name="ZoneTexte 6"/>
          <p:cNvSpPr txBox="1"/>
          <p:nvPr/>
        </p:nvSpPr>
        <p:spPr>
          <a:xfrm>
            <a:off x="7760018" y="1610203"/>
            <a:ext cx="360994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Filière de l’appareillage</a:t>
            </a:r>
          </a:p>
          <a:p>
            <a:r>
              <a:rPr lang="fr-FR" sz="1600" dirty="0" smtClean="0"/>
              <a:t>→ Audioprothésistes</a:t>
            </a:r>
          </a:p>
          <a:p>
            <a:r>
              <a:rPr lang="fr-FR" sz="1600" dirty="0" smtClean="0"/>
              <a:t>→ Opticiens lunetiers</a:t>
            </a:r>
          </a:p>
          <a:p>
            <a:r>
              <a:rPr lang="fr-FR" sz="1600" dirty="0" smtClean="0"/>
              <a:t>→ Orthoprothésistes</a:t>
            </a:r>
          </a:p>
          <a:p>
            <a:r>
              <a:rPr lang="fr-FR" sz="1600" dirty="0" smtClean="0"/>
              <a:t>→ Orthopédiste-orthésistes</a:t>
            </a:r>
          </a:p>
          <a:p>
            <a:r>
              <a:rPr lang="fr-FR" sz="1600" dirty="0" smtClean="0"/>
              <a:t>→ Podo-orthésistes</a:t>
            </a:r>
          </a:p>
          <a:p>
            <a:r>
              <a:rPr lang="fr-FR" sz="1600" dirty="0" smtClean="0"/>
              <a:t>→ Epithésistes</a:t>
            </a:r>
          </a:p>
          <a:p>
            <a:r>
              <a:rPr lang="fr-FR" sz="1600" dirty="0" smtClean="0"/>
              <a:t>→ Ocularistes</a:t>
            </a:r>
          </a:p>
          <a:p>
            <a:endParaRPr lang="fr-FR" sz="1200" b="1" dirty="0" smtClean="0"/>
          </a:p>
          <a:p>
            <a:endParaRPr lang="fr-FR" sz="1200" b="1" dirty="0"/>
          </a:p>
          <a:p>
            <a:endParaRPr lang="fr-FR" sz="1200" b="1" dirty="0" smtClean="0"/>
          </a:p>
          <a:p>
            <a:r>
              <a:rPr lang="fr-FR" sz="2000" b="1" dirty="0" smtClean="0"/>
              <a:t>Filière médico-technique</a:t>
            </a:r>
            <a:endParaRPr lang="fr-FR" sz="2000" b="1" dirty="0"/>
          </a:p>
          <a:p>
            <a:r>
              <a:rPr lang="fr-FR" sz="1600" dirty="0" smtClean="0"/>
              <a:t>→ Manipulateurs en électroradiologie</a:t>
            </a:r>
          </a:p>
          <a:p>
            <a:r>
              <a:rPr lang="fr-FR" sz="1600" dirty="0" smtClean="0"/>
              <a:t>→ Préparateurs en pharmacie hospitalière</a:t>
            </a:r>
          </a:p>
          <a:p>
            <a:r>
              <a:rPr lang="fr-FR" sz="1600" dirty="0" smtClean="0"/>
              <a:t>→ Techniciens de laboratoire médical</a:t>
            </a:r>
            <a:endParaRPr lang="fr-FR" sz="16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5182742" y="2305629"/>
            <a:ext cx="20898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Filière médicale</a:t>
            </a:r>
          </a:p>
          <a:p>
            <a:r>
              <a:rPr lang="fr-FR" sz="1600" dirty="0"/>
              <a:t>→ Médecins</a:t>
            </a:r>
          </a:p>
          <a:p>
            <a:r>
              <a:rPr lang="fr-FR" sz="1600" dirty="0"/>
              <a:t>→ Chirurgiens-dentistes</a:t>
            </a:r>
          </a:p>
          <a:p>
            <a:r>
              <a:rPr lang="fr-FR" sz="1600" dirty="0"/>
              <a:t>→ Pharmaciens</a:t>
            </a:r>
          </a:p>
          <a:p>
            <a:r>
              <a:rPr lang="fr-FR" sz="1600" dirty="0"/>
              <a:t>→ Sages-femmes</a:t>
            </a:r>
          </a:p>
        </p:txBody>
      </p:sp>
    </p:spTree>
    <p:extLst>
      <p:ext uri="{BB962C8B-B14F-4D97-AF65-F5344CB8AC3E}">
        <p14:creationId xmlns:p14="http://schemas.microsoft.com/office/powerpoint/2010/main" val="32596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4797" y="127935"/>
            <a:ext cx="10732654" cy="706365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PAP : Les orientations nationales prioritaires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15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984251" y="1062183"/>
            <a:ext cx="985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algn="ctr">
              <a:spcBef>
                <a:spcPct val="0"/>
              </a:spcBef>
              <a:buClr>
                <a:srgbClr val="727CA3">
                  <a:lumMod val="75000"/>
                </a:srgbClr>
              </a:buClr>
              <a:defRPr/>
            </a:pPr>
            <a:r>
              <a:rPr lang="fr-FR" altLang="fr-FR" dirty="0">
                <a:solidFill>
                  <a:prstClr val="black"/>
                </a:solidFill>
                <a:cs typeface="Arial" panose="020B0604020202020204" pitchFamily="34" charset="0"/>
              </a:rPr>
              <a:t>Arrêté du 8 décembre 2015 fixant les orientations du développement professionnel continu des professionnels de santé pour les années 2016 à 2018</a:t>
            </a:r>
          </a:p>
        </p:txBody>
      </p:sp>
      <p:sp>
        <p:nvSpPr>
          <p:cNvPr id="7" name="Rectangle 6"/>
          <p:cNvSpPr/>
          <p:nvPr/>
        </p:nvSpPr>
        <p:spPr>
          <a:xfrm>
            <a:off x="430069" y="3131637"/>
            <a:ext cx="1865746" cy="738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3 annexes</a:t>
            </a:r>
            <a:endParaRPr lang="fr-FR" sz="24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2628323" y="1987145"/>
            <a:ext cx="9023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sz="1600" b="1" dirty="0" smtClean="0"/>
              <a:t>Annexe 1 </a:t>
            </a:r>
            <a:r>
              <a:rPr lang="fr-FR" sz="1600" dirty="0" smtClean="0"/>
              <a:t>: 34 orientations s’inscrivant dans le cadre de la Politique nationale de santé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sz="1600" b="1" dirty="0" smtClean="0"/>
              <a:t>Annexe 2 </a:t>
            </a:r>
            <a:r>
              <a:rPr lang="fr-FR" sz="1600" dirty="0" smtClean="0"/>
              <a:t>: Orientations </a:t>
            </a:r>
            <a:r>
              <a:rPr lang="fr-FR" sz="1600" dirty="0"/>
              <a:t>définies par profession de santé ou spécialité</a:t>
            </a:r>
          </a:p>
          <a:p>
            <a:pPr marL="1809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Professions médicales</a:t>
            </a:r>
          </a:p>
          <a:p>
            <a:pPr marL="1809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Biologistes médical</a:t>
            </a:r>
          </a:p>
          <a:p>
            <a:pPr marL="1809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Professions de la pharmacie</a:t>
            </a:r>
          </a:p>
          <a:p>
            <a:pPr marL="1809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Auxiliaires m</a:t>
            </a:r>
            <a:r>
              <a:rPr lang="fr-FR" sz="1600" dirty="0"/>
              <a:t>é</a:t>
            </a:r>
            <a:r>
              <a:rPr lang="fr-FR" sz="1600" dirty="0" smtClean="0"/>
              <a:t>dicaux, aides-soignants, auxiliaires de puériculture</a:t>
            </a:r>
          </a:p>
          <a:p>
            <a:pPr marL="1809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Exercice en équipe</a:t>
            </a:r>
          </a:p>
          <a:p>
            <a:pPr>
              <a:lnSpc>
                <a:spcPct val="150000"/>
              </a:lnSpc>
            </a:pPr>
            <a:r>
              <a:rPr lang="fr-FR" sz="1600" b="1" dirty="0" smtClean="0"/>
              <a:t>3.   Annexe 3 </a:t>
            </a:r>
            <a:r>
              <a:rPr lang="fr-FR" sz="1600" dirty="0" smtClean="0"/>
              <a:t>: orientations applicables aux professionnels de santé du service de santé des armées</a:t>
            </a:r>
            <a:endParaRPr lang="fr-FR" sz="1600" dirty="0"/>
          </a:p>
        </p:txBody>
      </p:sp>
      <p:sp>
        <p:nvSpPr>
          <p:cNvPr id="12" name="Triangle isocèle 11"/>
          <p:cNvSpPr/>
          <p:nvPr/>
        </p:nvSpPr>
        <p:spPr>
          <a:xfrm>
            <a:off x="2122341" y="5469873"/>
            <a:ext cx="798367" cy="785092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4000" dirty="0"/>
              <a:t>!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101396" y="5543550"/>
            <a:ext cx="7557367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FF0000"/>
                </a:solidFill>
              </a:rPr>
              <a:t>ODPC</a:t>
            </a:r>
            <a:r>
              <a:rPr lang="fr-FR" b="1" dirty="0" smtClean="0">
                <a:solidFill>
                  <a:srgbClr val="FF0000"/>
                </a:solidFill>
              </a:rPr>
              <a:t> : Cohérence et pertinence entre actions et orientations</a:t>
            </a:r>
          </a:p>
          <a:p>
            <a:endParaRPr lang="fr-FR" sz="1050" b="1" dirty="0" smtClean="0">
              <a:solidFill>
                <a:srgbClr val="FF0000"/>
              </a:solidFill>
            </a:endParaRPr>
          </a:p>
          <a:p>
            <a:r>
              <a:rPr lang="fr-FR" b="1" u="sng" dirty="0" smtClean="0">
                <a:solidFill>
                  <a:srgbClr val="FF0000"/>
                </a:solidFill>
              </a:rPr>
              <a:t>EPS</a:t>
            </a:r>
            <a:r>
              <a:rPr lang="fr-FR" b="1" dirty="0" smtClean="0">
                <a:solidFill>
                  <a:srgbClr val="FF0000"/>
                </a:solidFill>
              </a:rPr>
              <a:t> : Cohérence entre orientation et la spécialité du professionnel qui suit l’action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9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2651" y="29967"/>
            <a:ext cx="9956800" cy="544364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PAP Déposés sur la plateforme de l’</a:t>
            </a:r>
            <a:r>
              <a:rPr lang="fr-FR" b="1" dirty="0" err="1" smtClean="0">
                <a:solidFill>
                  <a:schemeClr val="accent1">
                    <a:lumMod val="75000"/>
                  </a:schemeClr>
                </a:solidFill>
              </a:rPr>
              <a:t>andpc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16</a:t>
            </a:fld>
            <a:endParaRPr lang="fr-FR"/>
          </a:p>
        </p:txBody>
      </p:sp>
      <p:sp>
        <p:nvSpPr>
          <p:cNvPr id="5" name="Triangle isocèle 4"/>
          <p:cNvSpPr/>
          <p:nvPr/>
        </p:nvSpPr>
        <p:spPr>
          <a:xfrm>
            <a:off x="1109524" y="3997227"/>
            <a:ext cx="722905" cy="707666"/>
          </a:xfrm>
          <a:prstGeom prst="triangl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!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1853705" y="4135252"/>
            <a:ext cx="11163138" cy="2700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dirty="0" smtClean="0">
                <a:solidFill>
                  <a:srgbClr val="FF0000"/>
                </a:solidFill>
              </a:rPr>
              <a:t>Vigilance </a:t>
            </a:r>
            <a:r>
              <a:rPr lang="fr-FR" sz="1600" b="1" dirty="0" smtClean="0">
                <a:solidFill>
                  <a:srgbClr val="FF0000"/>
                </a:solidFill>
              </a:rPr>
              <a:t>pour les ODPC</a:t>
            </a:r>
            <a:r>
              <a:rPr lang="fr-FR" sz="1600" dirty="0" smtClean="0">
                <a:solidFill>
                  <a:srgbClr val="FF0000"/>
                </a:solidFill>
              </a:rPr>
              <a:t>, respect des critères de </a:t>
            </a:r>
            <a:r>
              <a:rPr lang="fr-FR" sz="1600" b="1" dirty="0" smtClean="0">
                <a:solidFill>
                  <a:srgbClr val="FF0000"/>
                </a:solidFill>
              </a:rPr>
              <a:t>dépôt</a:t>
            </a:r>
            <a:r>
              <a:rPr lang="fr-FR" sz="1600" dirty="0" smtClean="0">
                <a:solidFill>
                  <a:srgbClr val="FF0000"/>
                </a:solidFill>
              </a:rPr>
              <a:t> </a:t>
            </a:r>
            <a:r>
              <a:rPr lang="fr-FR" sz="1600" b="1" dirty="0" smtClean="0">
                <a:solidFill>
                  <a:srgbClr val="FF0000"/>
                </a:solidFill>
              </a:rPr>
              <a:t>d’une action </a:t>
            </a:r>
            <a:r>
              <a:rPr lang="fr-FR" sz="1600" dirty="0" smtClean="0">
                <a:solidFill>
                  <a:srgbClr val="FF0000"/>
                </a:solidFill>
              </a:rPr>
              <a:t>:</a:t>
            </a:r>
          </a:p>
          <a:p>
            <a:pPr algn="ctr">
              <a:lnSpc>
                <a:spcPct val="150000"/>
              </a:lnSpc>
            </a:pPr>
            <a:endParaRPr lang="fr-FR" sz="100" dirty="0" smtClean="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Concepteurs de l’action et Intervenants (CV et déclarations d’intérêt)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Ingénierie pédagogique (méthode, supports)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Modalités d’évaluation de l’action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Actions réalisées en partenariat (objectifs et contenu du partenariat)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Pas d’actions portant sur les </a:t>
            </a:r>
            <a:r>
              <a:rPr lang="fr-FR" sz="1600" dirty="0"/>
              <a:t>pratiques complémentaires </a:t>
            </a:r>
            <a:endParaRPr lang="fr-FR" sz="1600" dirty="0" smtClean="0"/>
          </a:p>
          <a:p>
            <a:pPr>
              <a:lnSpc>
                <a:spcPct val="150000"/>
              </a:lnSpc>
            </a:pPr>
            <a:r>
              <a:rPr lang="fr-FR" sz="1600" dirty="0"/>
              <a:t>	</a:t>
            </a:r>
            <a:r>
              <a:rPr lang="fr-FR" sz="1050" dirty="0" smtClean="0"/>
              <a:t>https</a:t>
            </a:r>
            <a:r>
              <a:rPr lang="fr-FR" sz="1050" dirty="0"/>
              <a:t>://www.agencedpc.fr/nouvelles_modalites_controle_actions_dpc#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487246" y="1239684"/>
            <a:ext cx="23615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Portage de DU, DIU, Master, Congrès, Colloque, journées… </a:t>
            </a:r>
            <a:endParaRPr lang="fr-FR" dirty="0"/>
          </a:p>
        </p:txBody>
      </p:sp>
      <p:sp>
        <p:nvSpPr>
          <p:cNvPr id="9" name="Multiplier 8"/>
          <p:cNvSpPr/>
          <p:nvPr/>
        </p:nvSpPr>
        <p:spPr>
          <a:xfrm>
            <a:off x="6487246" y="734618"/>
            <a:ext cx="2297926" cy="2210463"/>
          </a:xfrm>
          <a:prstGeom prst="mathMultiply">
            <a:avLst>
              <a:gd name="adj1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618322" y="2549130"/>
            <a:ext cx="19350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DPC V2 </a:t>
            </a:r>
            <a:r>
              <a:rPr lang="fr-FR" dirty="0" smtClean="0"/>
              <a:t>: Evaluation des </a:t>
            </a:r>
            <a:r>
              <a:rPr lang="fr-FR" b="1" dirty="0" smtClean="0">
                <a:solidFill>
                  <a:srgbClr val="C00000"/>
                </a:solidFill>
              </a:rPr>
              <a:t>Actions</a:t>
            </a:r>
            <a:r>
              <a:rPr lang="fr-FR" dirty="0" smtClean="0"/>
              <a:t> par les CSI</a:t>
            </a:r>
          </a:p>
        </p:txBody>
      </p:sp>
      <p:grpSp>
        <p:nvGrpSpPr>
          <p:cNvPr id="13" name="Groupe 12"/>
          <p:cNvGrpSpPr/>
          <p:nvPr/>
        </p:nvGrpSpPr>
        <p:grpSpPr>
          <a:xfrm>
            <a:off x="3608829" y="2586575"/>
            <a:ext cx="4821190" cy="1147494"/>
            <a:chOff x="7313812" y="3243283"/>
            <a:chExt cx="3754663" cy="1147494"/>
          </a:xfrm>
        </p:grpSpPr>
        <p:sp>
          <p:nvSpPr>
            <p:cNvPr id="14" name="ZoneTexte 13"/>
            <p:cNvSpPr txBox="1"/>
            <p:nvPr/>
          </p:nvSpPr>
          <p:spPr>
            <a:xfrm>
              <a:off x="7537935" y="3243283"/>
              <a:ext cx="33064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 smtClean="0"/>
                <a:t>Maitrise des actions déposées </a:t>
              </a:r>
              <a:r>
                <a:rPr lang="fr-FR" sz="1600" dirty="0" smtClean="0"/>
                <a:t>:</a:t>
              </a: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7313812" y="3559780"/>
              <a:ext cx="375466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L’ODPC doit être capable de justifier auprès de l’ANDPC qu’il réalise des PAP de qualité, orientés </a:t>
              </a:r>
              <a:r>
                <a:rPr lang="fr-FR" sz="1600" b="1" dirty="0" smtClean="0"/>
                <a:t>cœur de métier</a:t>
              </a:r>
              <a:endParaRPr lang="fr-FR" sz="1600" b="1" dirty="0"/>
            </a:p>
          </p:txBody>
        </p:sp>
      </p:grpSp>
      <p:sp>
        <p:nvSpPr>
          <p:cNvPr id="16" name="Flèche droite 15"/>
          <p:cNvSpPr/>
          <p:nvPr/>
        </p:nvSpPr>
        <p:spPr>
          <a:xfrm>
            <a:off x="2656093" y="3029518"/>
            <a:ext cx="665018" cy="353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 rot="19544467">
            <a:off x="9276051" y="2736330"/>
            <a:ext cx="2331414" cy="54892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Dynamique de démarche qualité</a:t>
            </a:r>
            <a:endParaRPr lang="fr-FR" dirty="0"/>
          </a:p>
        </p:txBody>
      </p:sp>
      <p:sp>
        <p:nvSpPr>
          <p:cNvPr id="18" name="Flèche droite 17"/>
          <p:cNvSpPr/>
          <p:nvPr/>
        </p:nvSpPr>
        <p:spPr>
          <a:xfrm>
            <a:off x="8692963" y="3010794"/>
            <a:ext cx="665018" cy="353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362151" y="610325"/>
            <a:ext cx="11314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dirty="0" smtClean="0"/>
              <a:t>Annexe 2 de l’arrêté du 14 septembre 2016 </a:t>
            </a:r>
            <a:r>
              <a:rPr lang="fr-FR" sz="1200" dirty="0" smtClean="0"/>
              <a:t>relatif aux critères d’enregistrement des organismes ou structures qui souhaitent présenter des actions de DPC auprès de L’ANDPC et la composition du dossier de présentation des actions</a:t>
            </a:r>
            <a:endParaRPr lang="fr-FR" sz="1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2946022" y="1277452"/>
            <a:ext cx="2600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DPC V1 </a:t>
            </a:r>
            <a:r>
              <a:rPr lang="fr-FR" dirty="0" smtClean="0"/>
              <a:t>: Evaluation des Organismes par les CSI</a:t>
            </a:r>
            <a:endParaRPr lang="fr-FR" dirty="0"/>
          </a:p>
        </p:txBody>
      </p:sp>
      <p:sp>
        <p:nvSpPr>
          <p:cNvPr id="21" name="Multiplier 20"/>
          <p:cNvSpPr/>
          <p:nvPr/>
        </p:nvSpPr>
        <p:spPr>
          <a:xfrm>
            <a:off x="3055872" y="738035"/>
            <a:ext cx="2297926" cy="2210463"/>
          </a:xfrm>
          <a:prstGeom prst="mathMultiply">
            <a:avLst>
              <a:gd name="adj1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80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9" grpId="0" animBg="1"/>
      <p:bldP spid="12" grpId="0"/>
      <p:bldP spid="16" grpId="0" animBg="1"/>
      <p:bldP spid="17" grpId="0" animBg="1"/>
      <p:bldP spid="18" grpId="0" animBg="1"/>
      <p:bldP spid="20" grpId="0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345" y="-1"/>
            <a:ext cx="10018713" cy="773545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Enregistrement des ODPC à l’ANDPC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712746"/>
              </p:ext>
            </p:extLst>
          </p:nvPr>
        </p:nvGraphicFramePr>
        <p:xfrm>
          <a:off x="866345" y="933795"/>
          <a:ext cx="9849714" cy="4754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924857"/>
                <a:gridCol w="4924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Avant 21 décembre 2016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aseline="0" dirty="0" smtClean="0"/>
                        <a:t>Après 21 décembre 2016</a:t>
                      </a:r>
                      <a:endParaRPr lang="fr-FR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Demande</a:t>
                      </a:r>
                      <a:r>
                        <a:rPr lang="fr-FR" baseline="0" dirty="0" smtClean="0"/>
                        <a:t> d’enregistrement du dossier administratif (données non conservées, nouveau numéro d’ODPC attribué, dossier à remplir complétement)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L’ANDPC</a:t>
                      </a:r>
                      <a:r>
                        <a:rPr lang="fr-FR" baseline="0" dirty="0" smtClean="0"/>
                        <a:t> dispose d’un délai de 2 mois pour déclarer la demande d’enregistrement conforme ou non conforme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Dossier réputé complet dans un délai de 4 mois</a:t>
                      </a:r>
                      <a:r>
                        <a:rPr lang="fr-FR" baseline="0" dirty="0" smtClean="0"/>
                        <a:t> sans réponse de l’ANDPC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Si</a:t>
                      </a:r>
                      <a:r>
                        <a:rPr lang="fr-FR" baseline="0" dirty="0" smtClean="0"/>
                        <a:t> dossier incomplet, l’ODPC dispose de 15 jours pour compléter sa demande d’enregistrement</a:t>
                      </a:r>
                      <a:endParaRPr lang="fr-FR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Possibilité de déposer des actions dans l’attente d’une réponse de l’ANDPC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Dépôt</a:t>
                      </a:r>
                      <a:r>
                        <a:rPr lang="fr-FR" baseline="0" dirty="0" smtClean="0"/>
                        <a:t> d’actions possible à réception de la réponse positive de l’ANDPC</a:t>
                      </a:r>
                      <a:endParaRPr lang="fr-FR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Dossier réputé enregistré dans un délai de 9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mois sans décision explicite de l’ANDPC.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611745" y="5848926"/>
            <a:ext cx="8732981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L’ANDPC valide les demandes d’enregistrement des ODPC. Les Commissions Scientifiques Indépendantes n’évaluent plus les Organismes MAIS LEURS ACTIONS.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36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7527" y="1893453"/>
            <a:ext cx="9956800" cy="2258148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fr-FR" dirty="0" smtClean="0"/>
              <a:t>Pour vous accompagner dans la mise en place du </a:t>
            </a:r>
            <a:r>
              <a:rPr lang="fr-FR" dirty="0" err="1" smtClean="0"/>
              <a:t>dpc</a:t>
            </a:r>
            <a:r>
              <a:rPr lang="fr-FR" dirty="0" smtClean="0"/>
              <a:t> dans vos établissements, </a:t>
            </a:r>
            <a:br>
              <a:rPr lang="fr-FR" dirty="0" smtClean="0"/>
            </a:br>
            <a:r>
              <a:rPr lang="fr-FR" dirty="0" smtClean="0"/>
              <a:t>nous vous proposons une offre de formation nationale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067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34473" y="151258"/>
            <a:ext cx="9956800" cy="521711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Pour vous accompagner, une offre nationale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19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738910" y="2100406"/>
            <a:ext cx="3094182" cy="79432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Dispositif de formation DPC = 3 lots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38910" y="3481455"/>
            <a:ext cx="3094182" cy="1152239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dirty="0" smtClean="0"/>
              <a:t>Elaborer un plan d’action pour la mise en place du nouveau dispositif de DPC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743365" y="3135911"/>
            <a:ext cx="1085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Lot1</a:t>
            </a:r>
            <a:endParaRPr lang="fr-FR" sz="2400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4170218" y="1139824"/>
            <a:ext cx="6396182" cy="526297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1600" b="1" dirty="0"/>
              <a:t>Objectif Général :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Organiser la mise en œuvre du DPC en établissement </a:t>
            </a:r>
            <a:r>
              <a:rPr lang="fr-FR" sz="1600" dirty="0" smtClean="0">
                <a:solidFill>
                  <a:srgbClr val="000000"/>
                </a:solidFill>
              </a:rPr>
              <a:t>(intra</a:t>
            </a:r>
            <a:r>
              <a:rPr lang="fr-FR" sz="1600" dirty="0">
                <a:solidFill>
                  <a:srgbClr val="000000"/>
                </a:solidFill>
              </a:rPr>
              <a:t>) et/ou entre plusieurs établissements </a:t>
            </a:r>
            <a:r>
              <a:rPr lang="fr-FR" sz="1600" dirty="0" smtClean="0">
                <a:solidFill>
                  <a:srgbClr val="000000"/>
                </a:solidFill>
              </a:rPr>
              <a:t>(inter</a:t>
            </a:r>
            <a:r>
              <a:rPr lang="fr-FR" sz="1600" dirty="0">
                <a:solidFill>
                  <a:srgbClr val="000000"/>
                </a:solidFill>
              </a:rPr>
              <a:t>)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1600" b="1" dirty="0" smtClean="0"/>
              <a:t>Objectifs </a:t>
            </a:r>
            <a:r>
              <a:rPr lang="fr-FR" sz="1600" b="1" dirty="0"/>
              <a:t>Spécifiques: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Identifier les évolutions de la nouvelle règlementation du DPC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Réaliser un auto diagnostic adapté à la structure sur la mise en place du DPC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Identifier les acteurs internes et externes ainsi que leurs rôles afin de favoriser la mise en œuvre du DPC et ses évolutions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Mobiliser les professionnels médicaux et non médicaux sur </a:t>
            </a:r>
            <a:r>
              <a:rPr lang="fr-FR" sz="1600" dirty="0" smtClean="0">
                <a:solidFill>
                  <a:srgbClr val="000000"/>
                </a:solidFill>
              </a:rPr>
              <a:t>les </a:t>
            </a:r>
            <a:r>
              <a:rPr lang="fr-FR" sz="1600" dirty="0">
                <a:solidFill>
                  <a:srgbClr val="000000"/>
                </a:solidFill>
              </a:rPr>
              <a:t>enjeux et les points importants dans la mise en œuvre des parcours de DPC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Mettre en place des indicateurs d’évaluation dans la mise en place du DPC </a:t>
            </a:r>
          </a:p>
        </p:txBody>
      </p:sp>
    </p:spTree>
    <p:extLst>
      <p:ext uri="{BB962C8B-B14F-4D97-AF65-F5344CB8AC3E}">
        <p14:creationId xmlns:p14="http://schemas.microsoft.com/office/powerpoint/2010/main" val="92753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177308" y="1514762"/>
            <a:ext cx="1293091" cy="1293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smtClean="0"/>
              <a:t>DPC</a:t>
            </a:r>
            <a:endParaRPr lang="fr-FR" sz="3600" b="1" dirty="0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105651" y="1191128"/>
            <a:ext cx="2022344" cy="1940357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1034472" y="3276297"/>
            <a:ext cx="104832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 smtClean="0"/>
              <a:t>Maintenir et actualiser les connaissances et les compétences des professionnels de santé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 smtClean="0"/>
              <a:t>Améliorer les pratiques des professionnels de santé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 smtClean="0"/>
              <a:t>Améliorer la qualité et la sécurité des soins</a:t>
            </a:r>
          </a:p>
        </p:txBody>
      </p:sp>
      <p:sp>
        <p:nvSpPr>
          <p:cNvPr id="18" name="Titre 1"/>
          <p:cNvSpPr>
            <a:spLocks noGrp="1"/>
          </p:cNvSpPr>
          <p:nvPr>
            <p:ph type="title"/>
          </p:nvPr>
        </p:nvSpPr>
        <p:spPr>
          <a:xfrm>
            <a:off x="785090" y="140203"/>
            <a:ext cx="9956800" cy="521711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retour sur le but du </a:t>
            </a:r>
            <a:r>
              <a:rPr lang="fr-FR" b="1" dirty="0" err="1" smtClean="0">
                <a:solidFill>
                  <a:schemeClr val="accent1">
                    <a:lumMod val="75000"/>
                  </a:schemeClr>
                </a:solidFill>
              </a:rPr>
              <a:t>dpc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Flèche droite 18"/>
          <p:cNvSpPr/>
          <p:nvPr/>
        </p:nvSpPr>
        <p:spPr>
          <a:xfrm>
            <a:off x="5033047" y="1981198"/>
            <a:ext cx="630029" cy="360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857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20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882651" y="104556"/>
            <a:ext cx="9956800" cy="521711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Pour vous accompagner, une offre nationale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66619" y="3834432"/>
            <a:ext cx="3094182" cy="41357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dirty="0" smtClean="0"/>
              <a:t>Etre référent DPC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771074" y="3477657"/>
            <a:ext cx="1085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Lot 2</a:t>
            </a:r>
            <a:endParaRPr lang="fr-FR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766619" y="2504942"/>
            <a:ext cx="3094182" cy="79432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Dispositif de formation DPC = 3 lots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255512" y="976316"/>
            <a:ext cx="6375543" cy="526297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1600" b="1" dirty="0"/>
              <a:t>Objectif Général : </a:t>
            </a:r>
          </a:p>
          <a:p>
            <a:pPr>
              <a:lnSpc>
                <a:spcPct val="150000"/>
              </a:lnSpc>
              <a:defRPr/>
            </a:pPr>
            <a:r>
              <a:rPr lang="fr-FR" sz="1600" dirty="0"/>
              <a:t>- </a:t>
            </a:r>
            <a:r>
              <a:rPr lang="fr-FR" sz="1600" dirty="0">
                <a:solidFill>
                  <a:srgbClr val="000000"/>
                </a:solidFill>
              </a:rPr>
              <a:t>Maitriser le DPC et ses évolutions </a:t>
            </a:r>
          </a:p>
          <a:p>
            <a:pPr>
              <a:lnSpc>
                <a:spcPct val="150000"/>
              </a:lnSpc>
              <a:defRPr/>
            </a:pPr>
            <a:endParaRPr lang="fr-FR" sz="1600" dirty="0"/>
          </a:p>
          <a:p>
            <a:pPr algn="ctr">
              <a:lnSpc>
                <a:spcPct val="150000"/>
              </a:lnSpc>
              <a:defRPr/>
            </a:pPr>
            <a:r>
              <a:rPr lang="fr-FR" sz="1600" b="1" dirty="0"/>
              <a:t>Objectifs Spécifiques</a:t>
            </a:r>
            <a:r>
              <a:rPr lang="fr-FR" sz="1600" b="1" dirty="0" smtClean="0"/>
              <a:t>:</a:t>
            </a:r>
            <a:endParaRPr lang="fr-FR" sz="1600" dirty="0"/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Maitriser les concepts et les enjeux du DPC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Informer toutes les personnes concernés de l’établissement sur la réforme , les règles du DPC , l’ingénierie des programmes et actions prioritaires , le plan de formation et plan DPC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Mobiliser les personnels médicaux et non médicaux sur les  évolutions du DPC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Identifier </a:t>
            </a:r>
            <a:r>
              <a:rPr lang="fr-FR" sz="1600" dirty="0" smtClean="0">
                <a:solidFill>
                  <a:srgbClr val="000000"/>
                </a:solidFill>
              </a:rPr>
              <a:t>les </a:t>
            </a:r>
            <a:r>
              <a:rPr lang="fr-FR" sz="1600" dirty="0">
                <a:solidFill>
                  <a:srgbClr val="000000"/>
                </a:solidFill>
              </a:rPr>
              <a:t>ressources internes et externes pour la mise en œuvre du DPC ( organismes de formation , de DPC )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Faire connaitre l’offre de DPC dans son établissement ou en inter- établissement   </a:t>
            </a:r>
          </a:p>
        </p:txBody>
      </p:sp>
    </p:spTree>
    <p:extLst>
      <p:ext uri="{BB962C8B-B14F-4D97-AF65-F5344CB8AC3E}">
        <p14:creationId xmlns:p14="http://schemas.microsoft.com/office/powerpoint/2010/main" val="352488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21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748145" y="3546516"/>
            <a:ext cx="3094182" cy="1152239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dirty="0" smtClean="0"/>
              <a:t>Elaborer un plan de formation pluriannuel intégrant les spécificités du DPC</a:t>
            </a:r>
            <a:endParaRPr lang="fr-FR" sz="16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1034473" y="100728"/>
            <a:ext cx="9956800" cy="521711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Pour vous accompagner, une offre nationale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752600" y="3196279"/>
            <a:ext cx="1085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Lot 3</a:t>
            </a:r>
            <a:endParaRPr lang="fr-FR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748145" y="2223564"/>
            <a:ext cx="3094182" cy="79432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Dispositif de formation DPC = 3 lots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4327815" y="1061243"/>
            <a:ext cx="6511636" cy="56323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1600" b="1" dirty="0"/>
              <a:t>Objectif Général :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Concevoir un plan de formation triennal intégrant les caractéristiques des parcours de DPC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endParaRPr lang="fr-FR" sz="1600" dirty="0"/>
          </a:p>
          <a:p>
            <a:pPr algn="ctr">
              <a:lnSpc>
                <a:spcPct val="150000"/>
              </a:lnSpc>
              <a:defRPr/>
            </a:pPr>
            <a:r>
              <a:rPr lang="fr-FR" sz="1600" b="1" dirty="0"/>
              <a:t>Objectifs spécifiques : </a:t>
            </a:r>
          </a:p>
          <a:p>
            <a:pPr>
              <a:lnSpc>
                <a:spcPct val="150000"/>
              </a:lnSpc>
              <a:defRPr/>
            </a:pPr>
            <a:r>
              <a:rPr lang="fr-FR" sz="1600" dirty="0"/>
              <a:t>- </a:t>
            </a:r>
            <a:r>
              <a:rPr lang="fr-FR" sz="1600" dirty="0" smtClean="0"/>
              <a:t>   </a:t>
            </a:r>
            <a:r>
              <a:rPr lang="fr-FR" sz="1600" dirty="0" smtClean="0">
                <a:solidFill>
                  <a:srgbClr val="000000"/>
                </a:solidFill>
              </a:rPr>
              <a:t>Articuler </a:t>
            </a:r>
            <a:r>
              <a:rPr lang="fr-FR" sz="1600" dirty="0">
                <a:solidFill>
                  <a:srgbClr val="000000"/>
                </a:solidFill>
              </a:rPr>
              <a:t>le plan de formation avec les recommandations de parcours DPC des </a:t>
            </a:r>
            <a:r>
              <a:rPr lang="fr-FR" sz="1600" dirty="0" smtClean="0">
                <a:solidFill>
                  <a:srgbClr val="000000"/>
                </a:solidFill>
              </a:rPr>
              <a:t>professionnels de </a:t>
            </a:r>
            <a:r>
              <a:rPr lang="fr-FR" sz="1600" dirty="0">
                <a:solidFill>
                  <a:srgbClr val="000000"/>
                </a:solidFill>
              </a:rPr>
              <a:t>santé médicaux et non médicaux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Faciliter l’intégration des actions pluri professionnelles dans le plan de formation</a:t>
            </a:r>
            <a:r>
              <a:rPr lang="fr-FR" sz="1600" i="1" dirty="0">
                <a:solidFill>
                  <a:srgbClr val="000000"/>
                </a:solidFill>
              </a:rPr>
              <a:t> (permettant notamment la participation conjointe de personnels médicaux et paramédicaux )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Optimiser la gestion financière des plans de formations médicaux et paramédicaux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Mobiliser les professionnels médicaux et paramédicaux autours de leur parcours </a:t>
            </a:r>
          </a:p>
        </p:txBody>
      </p:sp>
    </p:spTree>
    <p:extLst>
      <p:ext uri="{BB962C8B-B14F-4D97-AF65-F5344CB8AC3E}">
        <p14:creationId xmlns:p14="http://schemas.microsoft.com/office/powerpoint/2010/main" val="200862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22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020618" y="2192770"/>
            <a:ext cx="3094182" cy="79432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Action de formation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020618" y="3437442"/>
            <a:ext cx="3094182" cy="152157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dirty="0" smtClean="0"/>
              <a:t>Implication de la communauté médicale hospitalière dans l’élaboration et la mise en œuvre du DPC </a:t>
            </a:r>
            <a:endParaRPr lang="fr-FR" sz="16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882651" y="110835"/>
            <a:ext cx="9956800" cy="521711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Pour vous accompagner, une offre nationale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498109" y="957926"/>
            <a:ext cx="6068291" cy="56323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/>
              <a:t>Objectifs général</a:t>
            </a:r>
          </a:p>
          <a:p>
            <a:pPr lvl="0">
              <a:lnSpc>
                <a:spcPct val="150000"/>
              </a:lnSpc>
            </a:pPr>
            <a:r>
              <a:rPr lang="fr-FR" sz="1600" dirty="0" smtClean="0"/>
              <a:t>- Contribuer </a:t>
            </a:r>
            <a:r>
              <a:rPr lang="fr-FR" sz="1600" dirty="0"/>
              <a:t>collectivement à l’élaboration du plan de DPC médical</a:t>
            </a:r>
          </a:p>
          <a:p>
            <a:pPr algn="ctr">
              <a:lnSpc>
                <a:spcPct val="150000"/>
              </a:lnSpc>
            </a:pPr>
            <a:r>
              <a:rPr lang="fr-FR" sz="1600" dirty="0"/>
              <a:t> </a:t>
            </a:r>
            <a:r>
              <a:rPr lang="fr-FR" sz="1600" b="1" dirty="0" smtClean="0"/>
              <a:t>Objectifs </a:t>
            </a:r>
            <a:r>
              <a:rPr lang="fr-FR" sz="1600" b="1" dirty="0"/>
              <a:t>Spécifiques</a:t>
            </a:r>
          </a:p>
          <a:p>
            <a:pPr lvl="0">
              <a:lnSpc>
                <a:spcPct val="150000"/>
              </a:lnSpc>
            </a:pPr>
            <a:r>
              <a:rPr lang="fr-FR" sz="1600" dirty="0" smtClean="0"/>
              <a:t>- Identifier </a:t>
            </a:r>
            <a:r>
              <a:rPr lang="fr-FR" sz="1600" dirty="0"/>
              <a:t>les concepts clés du DPC et la cartographie des acteurs institutionnels au niveau national, territorial et local. </a:t>
            </a:r>
          </a:p>
          <a:p>
            <a:pPr lvl="0">
              <a:lnSpc>
                <a:spcPct val="150000"/>
              </a:lnSpc>
            </a:pPr>
            <a:r>
              <a:rPr lang="fr-FR" sz="1600" dirty="0" smtClean="0"/>
              <a:t>- Identifier </a:t>
            </a:r>
            <a:r>
              <a:rPr lang="fr-FR" sz="1600" dirty="0"/>
              <a:t>le positionnement éventuel de l’établissement en tant qu’ODPC (établissement,</a:t>
            </a:r>
            <a:br>
              <a:rPr lang="fr-FR" sz="1600" dirty="0"/>
            </a:br>
            <a:r>
              <a:rPr lang="fr-FR" sz="1600" dirty="0"/>
              <a:t>territoire, coopérations inter établissements…) </a:t>
            </a:r>
          </a:p>
          <a:p>
            <a:pPr lvl="0">
              <a:lnSpc>
                <a:spcPct val="150000"/>
              </a:lnSpc>
            </a:pPr>
            <a:r>
              <a:rPr lang="fr-FR" sz="1600" dirty="0" smtClean="0"/>
              <a:t>- Repérer </a:t>
            </a:r>
            <a:r>
              <a:rPr lang="fr-FR" sz="1600" dirty="0"/>
              <a:t>les acteurs internes et les structures internes impliqués, connaitre les règles et évaluer les ressources humaines et matérielles nécessaires au DPC. </a:t>
            </a:r>
          </a:p>
          <a:p>
            <a:pPr lvl="0">
              <a:lnSpc>
                <a:spcPct val="150000"/>
              </a:lnSpc>
            </a:pPr>
            <a:r>
              <a:rPr lang="fr-FR" sz="1600" dirty="0" smtClean="0"/>
              <a:t>- Identifier </a:t>
            </a:r>
            <a:r>
              <a:rPr lang="fr-FR" sz="1600" dirty="0"/>
              <a:t>les étapes de la construction et de </a:t>
            </a:r>
            <a:r>
              <a:rPr lang="fr-FR" sz="1600" dirty="0" smtClean="0"/>
              <a:t>la réalisation </a:t>
            </a:r>
            <a:r>
              <a:rPr lang="fr-FR" sz="1600" dirty="0"/>
              <a:t>d’un plan de DPC dans le respect d’une démarche qualité </a:t>
            </a:r>
          </a:p>
          <a:p>
            <a:pPr lvl="0">
              <a:lnSpc>
                <a:spcPct val="150000"/>
              </a:lnSpc>
            </a:pPr>
            <a:r>
              <a:rPr lang="fr-FR" sz="1600" dirty="0" smtClean="0"/>
              <a:t>- Identifier </a:t>
            </a:r>
            <a:r>
              <a:rPr lang="fr-FR" sz="1600" dirty="0"/>
              <a:t>les leviers de promotion du </a:t>
            </a:r>
            <a:r>
              <a:rPr lang="fr-FR" sz="1600" dirty="0" smtClean="0"/>
              <a:t>DPC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85049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>
          <a:xfrm>
            <a:off x="1225550" y="129309"/>
            <a:ext cx="9956800" cy="6003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Le Développement Professionnel Continu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4294967295"/>
          </p:nvPr>
        </p:nvSpPr>
        <p:spPr>
          <a:xfrm>
            <a:off x="3360738" y="956252"/>
            <a:ext cx="5903912" cy="517381"/>
          </a:xfrm>
        </p:spPr>
        <p:txBody>
          <a:bodyPr rtlCol="0"/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u="sng" dirty="0" smtClean="0"/>
              <a:t>La réglementation en vigueur</a:t>
            </a:r>
            <a:endParaRPr lang="fr-FR" u="sng" dirty="0"/>
          </a:p>
        </p:txBody>
      </p:sp>
      <p:sp>
        <p:nvSpPr>
          <p:cNvPr id="9" name="Rectangle 8"/>
          <p:cNvSpPr/>
          <p:nvPr/>
        </p:nvSpPr>
        <p:spPr>
          <a:xfrm>
            <a:off x="2235200" y="1700213"/>
            <a:ext cx="77123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Loi n°41-2016 du 26 Janvier 2016 de modernisation de notre système de santé </a:t>
            </a: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endParaRPr lang="fr-FR" altLang="fr-FR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Arrêté du 8 décembre 2015 fixant les orientations du développement professionnel continu des professionnels de santé pour les années 2016 à 2018</a:t>
            </a: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endParaRPr lang="fr-FR" altLang="fr-FR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Décret </a:t>
            </a:r>
            <a:r>
              <a:rPr lang="fr-FR" altLang="fr-FR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n°2016-942 </a:t>
            </a: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du 8 juillet 2016 relatif à l’organisation du DPC des professionnels de santé</a:t>
            </a: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endParaRPr lang="fr-FR" altLang="fr-FR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Arrêté </a:t>
            </a:r>
            <a:r>
              <a:rPr lang="fr-FR" altLang="fr-FR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du </a:t>
            </a: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14 </a:t>
            </a:r>
            <a:r>
              <a:rPr lang="fr-FR" altLang="fr-FR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septembre 2016 relatif aux critères d’enregistrements des organismes souhaitant présenter des actions de DPC auprès de l’ANDPC et à la composition du dossier de présentation des actions</a:t>
            </a:r>
            <a:endParaRPr lang="fr-FR" altLang="fr-FR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endParaRPr lang="fr-FR" altLang="fr-FR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Décret n° 2016-1317 du 5 octobre 2016 relatif à l'attribution de missions dans le cadre du développement professionnel continu des professions de santé en l'absence de conseils nationaux professionnels </a:t>
            </a: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endParaRPr lang="fr-FR" altLang="fr-FR" sz="8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444500" algn="just">
              <a:spcBef>
                <a:spcPct val="0"/>
              </a:spcBef>
              <a:defRPr/>
            </a:pPr>
            <a:r>
              <a:rPr lang="fr-FR" altLang="fr-FR" sz="1600" b="1" u="sng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En attente</a:t>
            </a:r>
            <a:r>
              <a:rPr lang="fr-FR" altLang="fr-FR" sz="16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:</a:t>
            </a:r>
          </a:p>
          <a:p>
            <a:pPr marL="444500" indent="-444500" algn="just">
              <a:spcBef>
                <a:spcPct val="0"/>
              </a:spcBef>
              <a:defRPr/>
            </a:pPr>
            <a:endParaRPr lang="fr-FR" altLang="fr-FR" sz="800" b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Décret relatif aux CNP (prévu par l’article L4021-3)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20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4061" y="108316"/>
            <a:ext cx="9956800" cy="597506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Le DPC, d’une logique de programme…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4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675667" y="2096388"/>
            <a:ext cx="237679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Un professionnel de santé médical ou paramédical</a:t>
            </a:r>
            <a:endParaRPr lang="fr-FR" sz="1400" dirty="0"/>
          </a:p>
        </p:txBody>
      </p:sp>
      <p:sp>
        <p:nvSpPr>
          <p:cNvPr id="6" name="Rectangle 5"/>
          <p:cNvSpPr/>
          <p:nvPr/>
        </p:nvSpPr>
        <p:spPr>
          <a:xfrm>
            <a:off x="3387645" y="3619645"/>
            <a:ext cx="2952841" cy="6787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Programme de DPC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3884171" y="5540897"/>
            <a:ext cx="2252680" cy="1027522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Chaque année</a:t>
            </a:r>
            <a:endParaRPr lang="fr-FR" sz="2800" dirty="0"/>
          </a:p>
        </p:txBody>
      </p:sp>
      <p:cxnSp>
        <p:nvCxnSpPr>
          <p:cNvPr id="9" name="Connecteur droit avec flèche 8"/>
          <p:cNvCxnSpPr>
            <a:stCxn id="5" idx="2"/>
            <a:endCxn id="6" idx="0"/>
          </p:cNvCxnSpPr>
          <p:nvPr/>
        </p:nvCxnSpPr>
        <p:spPr>
          <a:xfrm>
            <a:off x="4864064" y="2619608"/>
            <a:ext cx="2" cy="1000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4864064" y="2860058"/>
            <a:ext cx="1367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Participe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196207" y="4709554"/>
            <a:ext cx="3335715" cy="3693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Partie cognitive + APP</a:t>
            </a:r>
            <a:endParaRPr lang="fr-FR" dirty="0"/>
          </a:p>
        </p:txBody>
      </p:sp>
      <p:cxnSp>
        <p:nvCxnSpPr>
          <p:cNvPr id="22" name="Connecteur droit avec flèche 21"/>
          <p:cNvCxnSpPr>
            <a:endCxn id="20" idx="0"/>
          </p:cNvCxnSpPr>
          <p:nvPr/>
        </p:nvCxnSpPr>
        <p:spPr>
          <a:xfrm>
            <a:off x="4864065" y="4298375"/>
            <a:ext cx="0" cy="411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293"/>
          <a:stretch/>
        </p:blipFill>
        <p:spPr>
          <a:xfrm>
            <a:off x="4537832" y="1247964"/>
            <a:ext cx="652464" cy="822037"/>
          </a:xfrm>
          <a:prstGeom prst="rect">
            <a:avLst/>
          </a:prstGeom>
        </p:spPr>
      </p:pic>
      <p:grpSp>
        <p:nvGrpSpPr>
          <p:cNvPr id="27" name="Groupe 26"/>
          <p:cNvGrpSpPr/>
          <p:nvPr/>
        </p:nvGrpSpPr>
        <p:grpSpPr>
          <a:xfrm>
            <a:off x="7966591" y="5563661"/>
            <a:ext cx="1521295" cy="1004758"/>
            <a:chOff x="9207145" y="3231958"/>
            <a:chExt cx="1521295" cy="1004758"/>
          </a:xfrm>
        </p:grpSpPr>
        <p:pic>
          <p:nvPicPr>
            <p:cNvPr id="28" name="Image 2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10355" y="3231958"/>
              <a:ext cx="820552" cy="820552"/>
            </a:xfrm>
            <a:prstGeom prst="rect">
              <a:avLst/>
            </a:prstGeom>
          </p:spPr>
        </p:pic>
        <p:sp>
          <p:nvSpPr>
            <p:cNvPr id="29" name="ZoneTexte 28"/>
            <p:cNvSpPr txBox="1"/>
            <p:nvPr/>
          </p:nvSpPr>
          <p:spPr>
            <a:xfrm>
              <a:off x="9207145" y="3867384"/>
              <a:ext cx="15212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DPC Validé</a:t>
              </a:r>
              <a:endParaRPr lang="fr-FR" dirty="0"/>
            </a:p>
          </p:txBody>
        </p:sp>
      </p:grpSp>
      <p:grpSp>
        <p:nvGrpSpPr>
          <p:cNvPr id="32" name="Groupe 31"/>
          <p:cNvGrpSpPr/>
          <p:nvPr/>
        </p:nvGrpSpPr>
        <p:grpSpPr>
          <a:xfrm rot="848967">
            <a:off x="6348754" y="5736493"/>
            <a:ext cx="725176" cy="534668"/>
            <a:chOff x="2683617" y="3917981"/>
            <a:chExt cx="725176" cy="534668"/>
          </a:xfrm>
        </p:grpSpPr>
        <p:sp>
          <p:nvSpPr>
            <p:cNvPr id="30" name="Vague 29"/>
            <p:cNvSpPr/>
            <p:nvPr/>
          </p:nvSpPr>
          <p:spPr>
            <a:xfrm rot="6726972">
              <a:off x="2778871" y="3902571"/>
              <a:ext cx="534668" cy="565487"/>
            </a:xfrm>
            <a:prstGeom prst="wav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ZoneTexte 30"/>
            <p:cNvSpPr txBox="1"/>
            <p:nvPr/>
          </p:nvSpPr>
          <p:spPr>
            <a:xfrm rot="21270257">
              <a:off x="2683617" y="4111086"/>
              <a:ext cx="72517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justificatif</a:t>
              </a:r>
              <a:endParaRPr lang="fr-FR" sz="800" dirty="0"/>
            </a:p>
          </p:txBody>
        </p:sp>
      </p:grpSp>
      <p:sp>
        <p:nvSpPr>
          <p:cNvPr id="33" name="Égal 32"/>
          <p:cNvSpPr/>
          <p:nvPr/>
        </p:nvSpPr>
        <p:spPr>
          <a:xfrm>
            <a:off x="7299478" y="5804488"/>
            <a:ext cx="572790" cy="45968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93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/>
      <p:bldP spid="20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4225" y="51696"/>
            <a:ext cx="9956800" cy="540183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… Vers une logique de parcours 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5</a:t>
            </a:fld>
            <a:endParaRPr lang="fr-FR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293"/>
          <a:stretch/>
        </p:blipFill>
        <p:spPr>
          <a:xfrm>
            <a:off x="3743609" y="813905"/>
            <a:ext cx="652464" cy="822037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2787100" y="1622223"/>
            <a:ext cx="2570995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Un professionnel de santé médical ou paramédical</a:t>
            </a:r>
            <a:endParaRPr lang="fr-FR" sz="1400" dirty="0"/>
          </a:p>
        </p:txBody>
      </p:sp>
      <p:sp>
        <p:nvSpPr>
          <p:cNvPr id="18" name="Rectangle 17"/>
          <p:cNvSpPr/>
          <p:nvPr/>
        </p:nvSpPr>
        <p:spPr>
          <a:xfrm>
            <a:off x="2923978" y="2369322"/>
            <a:ext cx="2400625" cy="81335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un</a:t>
            </a:r>
            <a:r>
              <a:rPr lang="fr-FR" sz="1400" b="1" dirty="0" smtClean="0"/>
              <a:t> parcours de DPC </a:t>
            </a:r>
            <a:r>
              <a:rPr lang="fr-FR" sz="1400" dirty="0" smtClean="0"/>
              <a:t>sur une période de </a:t>
            </a:r>
          </a:p>
          <a:p>
            <a:pPr algn="ctr"/>
            <a:r>
              <a:rPr lang="fr-FR" sz="1400" b="1" dirty="0" smtClean="0"/>
              <a:t>3 ans</a:t>
            </a:r>
            <a:endParaRPr lang="fr-FR" sz="1400" b="1" dirty="0"/>
          </a:p>
        </p:txBody>
      </p:sp>
      <p:cxnSp>
        <p:nvCxnSpPr>
          <p:cNvPr id="19" name="Connecteur en angle 18"/>
          <p:cNvCxnSpPr>
            <a:stCxn id="22" idx="1"/>
            <a:endCxn id="18" idx="1"/>
          </p:cNvCxnSpPr>
          <p:nvPr/>
        </p:nvCxnSpPr>
        <p:spPr>
          <a:xfrm rot="10800000" flipH="1" flipV="1">
            <a:off x="2787100" y="1883833"/>
            <a:ext cx="136878" cy="892166"/>
          </a:xfrm>
          <a:prstGeom prst="bentConnector3">
            <a:avLst>
              <a:gd name="adj1" fmla="val -16701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1421728" y="2106335"/>
            <a:ext cx="1219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R</a:t>
            </a:r>
            <a:r>
              <a:rPr lang="fr-FR" b="1" dirty="0" smtClean="0">
                <a:solidFill>
                  <a:srgbClr val="0070C0"/>
                </a:solidFill>
              </a:rPr>
              <a:t>éalise</a:t>
            </a:r>
            <a:endParaRPr lang="fr-FR" b="1" dirty="0">
              <a:solidFill>
                <a:srgbClr val="0070C0"/>
              </a:solidFill>
            </a:endParaRPr>
          </a:p>
        </p:txBody>
      </p:sp>
      <p:cxnSp>
        <p:nvCxnSpPr>
          <p:cNvPr id="9" name="Connecteur droit avec flèche 8"/>
          <p:cNvCxnSpPr>
            <a:stCxn id="18" idx="2"/>
            <a:endCxn id="11" idx="0"/>
          </p:cNvCxnSpPr>
          <p:nvPr/>
        </p:nvCxnSpPr>
        <p:spPr>
          <a:xfrm flipH="1">
            <a:off x="2739728" y="3182676"/>
            <a:ext cx="1384563" cy="668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3289370" y="3382068"/>
            <a:ext cx="173960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Choisit </a:t>
            </a:r>
          </a:p>
          <a:p>
            <a:pPr algn="ctr"/>
            <a:r>
              <a:rPr lang="fr-FR" sz="1200" b="1" dirty="0" smtClean="0"/>
              <a:t>en lien avec son employeur</a:t>
            </a:r>
          </a:p>
          <a:p>
            <a:pPr algn="ctr"/>
            <a:r>
              <a:rPr lang="fr-FR" sz="1200" b="1" dirty="0" smtClean="0"/>
              <a:t>Art</a:t>
            </a:r>
            <a:r>
              <a:rPr lang="fr-FR" sz="1200" b="1" dirty="0"/>
              <a:t>. L. 4021-3</a:t>
            </a:r>
            <a:r>
              <a:rPr lang="fr-FR" sz="1200" b="1" dirty="0" smtClean="0"/>
              <a:t>.</a:t>
            </a:r>
            <a:endParaRPr lang="fr-FR" sz="1200" b="1" dirty="0"/>
          </a:p>
          <a:p>
            <a:pPr algn="ctr"/>
            <a:endParaRPr lang="fr-FR" sz="1600" b="1" dirty="0"/>
          </a:p>
        </p:txBody>
      </p:sp>
      <p:sp>
        <p:nvSpPr>
          <p:cNvPr id="11" name="Rectangle 10"/>
          <p:cNvSpPr/>
          <p:nvPr/>
        </p:nvSpPr>
        <p:spPr>
          <a:xfrm>
            <a:off x="2031248" y="3851478"/>
            <a:ext cx="1416959" cy="79432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Parcours recommandé par son CNP</a:t>
            </a:r>
            <a:endParaRPr lang="fr-FR" sz="1400" b="1" dirty="0"/>
          </a:p>
        </p:txBody>
      </p:sp>
      <p:sp>
        <p:nvSpPr>
          <p:cNvPr id="12" name="Rectangle 11"/>
          <p:cNvSpPr/>
          <p:nvPr/>
        </p:nvSpPr>
        <p:spPr>
          <a:xfrm>
            <a:off x="4870138" y="3851478"/>
            <a:ext cx="1410289" cy="837932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Parcours libre</a:t>
            </a:r>
            <a:endParaRPr lang="fr-FR" sz="1400" b="1" dirty="0">
              <a:solidFill>
                <a:schemeClr val="tx1"/>
              </a:solidFill>
            </a:endParaRPr>
          </a:p>
        </p:txBody>
      </p:sp>
      <p:cxnSp>
        <p:nvCxnSpPr>
          <p:cNvPr id="13" name="Connecteur droit avec flèche 12"/>
          <p:cNvCxnSpPr>
            <a:stCxn id="18" idx="2"/>
            <a:endCxn id="12" idx="0"/>
          </p:cNvCxnSpPr>
          <p:nvPr/>
        </p:nvCxnSpPr>
        <p:spPr>
          <a:xfrm>
            <a:off x="4124291" y="3182676"/>
            <a:ext cx="1450992" cy="668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927518" y="4635646"/>
            <a:ext cx="1573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Décret relatif aux CNP en attente</a:t>
            </a:r>
            <a:endParaRPr lang="fr-FR" sz="1200" dirty="0"/>
          </a:p>
        </p:txBody>
      </p:sp>
      <p:sp>
        <p:nvSpPr>
          <p:cNvPr id="38" name="Rectangle 37"/>
          <p:cNvSpPr/>
          <p:nvPr/>
        </p:nvSpPr>
        <p:spPr>
          <a:xfrm>
            <a:off x="8043015" y="3408290"/>
            <a:ext cx="2119167" cy="7842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 dans une démarche d’accréditation </a:t>
            </a:r>
            <a:endParaRPr lang="fr-FR" sz="1600" dirty="0"/>
          </a:p>
        </p:txBody>
      </p:sp>
      <p:cxnSp>
        <p:nvCxnSpPr>
          <p:cNvPr id="41" name="Connecteur en angle 40"/>
          <p:cNvCxnSpPr>
            <a:stCxn id="18" idx="3"/>
            <a:endCxn id="38" idx="0"/>
          </p:cNvCxnSpPr>
          <p:nvPr/>
        </p:nvCxnSpPr>
        <p:spPr>
          <a:xfrm>
            <a:off x="5324603" y="2775999"/>
            <a:ext cx="3777996" cy="63229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5790043" y="2475667"/>
            <a:ext cx="3057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Seulement pour les médecins exerçant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 smtClean="0"/>
              <a:t>une spécialité dite « à risque »</a:t>
            </a:r>
            <a:endParaRPr lang="fr-FR" sz="1200" dirty="0"/>
          </a:p>
        </p:txBody>
      </p:sp>
      <p:sp>
        <p:nvSpPr>
          <p:cNvPr id="44" name="ZoneTexte 43"/>
          <p:cNvSpPr txBox="1"/>
          <p:nvPr/>
        </p:nvSpPr>
        <p:spPr>
          <a:xfrm>
            <a:off x="9102598" y="2863629"/>
            <a:ext cx="138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S’engage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793289" y="4372009"/>
            <a:ext cx="621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ou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5358095" y="2425340"/>
            <a:ext cx="621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ou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4841409" y="3849867"/>
            <a:ext cx="1477818" cy="839544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3119599" y="5257679"/>
            <a:ext cx="4911365" cy="82477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A au moins </a:t>
            </a:r>
            <a:r>
              <a:rPr lang="fr-FR" sz="1600" b="1" dirty="0" smtClean="0"/>
              <a:t>2 actions </a:t>
            </a:r>
            <a:r>
              <a:rPr lang="fr-FR" sz="1600" dirty="0" smtClean="0"/>
              <a:t>de types différents dont au moins </a:t>
            </a:r>
            <a:r>
              <a:rPr lang="fr-FR" sz="1600" dirty="0"/>
              <a:t>1</a:t>
            </a:r>
            <a:r>
              <a:rPr lang="fr-FR" sz="1600" dirty="0" smtClean="0"/>
              <a:t> d’entre elles répond au orientations nationales prioritaires</a:t>
            </a:r>
            <a:endParaRPr lang="fr-FR" sz="1600" dirty="0"/>
          </a:p>
        </p:txBody>
      </p:sp>
      <p:cxnSp>
        <p:nvCxnSpPr>
          <p:cNvPr id="7" name="Connecteur droit avec flèche 6"/>
          <p:cNvCxnSpPr>
            <a:stCxn id="5" idx="4"/>
            <a:endCxn id="23" idx="0"/>
          </p:cNvCxnSpPr>
          <p:nvPr/>
        </p:nvCxnSpPr>
        <p:spPr>
          <a:xfrm flipH="1">
            <a:off x="5575282" y="4689411"/>
            <a:ext cx="5036" cy="5682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5575281" y="4761656"/>
            <a:ext cx="1334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Participe</a:t>
            </a:r>
            <a:endParaRPr lang="fr-FR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35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8" grpId="0" animBg="1"/>
      <p:bldP spid="16" grpId="0"/>
      <p:bldP spid="10" grpId="0"/>
      <p:bldP spid="11" grpId="0" animBg="1"/>
      <p:bldP spid="12" grpId="0" animBg="1"/>
      <p:bldP spid="14" grpId="0"/>
      <p:bldP spid="38" grpId="0" animBg="1"/>
      <p:bldP spid="42" grpId="0"/>
      <p:bldP spid="44" grpId="0"/>
      <p:bldP spid="4" grpId="0"/>
      <p:bldP spid="29" grpId="0"/>
      <p:bldP spid="5" grpId="0" animBg="1"/>
      <p:bldP spid="23" grpId="0" animBg="1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6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4869875" y="785427"/>
            <a:ext cx="1416959" cy="809511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Parcours libre</a:t>
            </a:r>
            <a:endParaRPr lang="fr-FR" b="1" dirty="0">
              <a:solidFill>
                <a:schemeClr val="tx1"/>
              </a:solidFill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3534488" y="3498463"/>
            <a:ext cx="4124689" cy="796436"/>
            <a:chOff x="3534488" y="3498463"/>
            <a:chExt cx="4124689" cy="796436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3534488" y="3498463"/>
              <a:ext cx="2011680" cy="796436"/>
            </a:xfrm>
            <a:prstGeom prst="roundRect">
              <a:avLst/>
            </a:prstGeom>
            <a:gradFill flip="none" rotWithShape="1">
              <a:gsLst>
                <a:gs pos="0">
                  <a:srgbClr val="008000">
                    <a:shade val="30000"/>
                    <a:satMod val="115000"/>
                  </a:srgbClr>
                </a:gs>
                <a:gs pos="50000">
                  <a:srgbClr val="008000">
                    <a:shade val="67500"/>
                    <a:satMod val="115000"/>
                  </a:srgbClr>
                </a:gs>
                <a:gs pos="100000">
                  <a:srgbClr val="008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formation</a:t>
              </a:r>
              <a:endParaRPr lang="fr-FR" sz="1600" dirty="0"/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647497" y="3498463"/>
              <a:ext cx="2011680" cy="78979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d’Analyse des pratiques</a:t>
              </a:r>
            </a:p>
          </p:txBody>
        </p:sp>
        <p:sp>
          <p:nvSpPr>
            <p:cNvPr id="8" name="Plus 7"/>
            <p:cNvSpPr/>
            <p:nvPr/>
          </p:nvSpPr>
          <p:spPr>
            <a:xfrm>
              <a:off x="5450057" y="3767395"/>
              <a:ext cx="303375" cy="362054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3563587" y="5909383"/>
            <a:ext cx="4124689" cy="796436"/>
            <a:chOff x="3542536" y="5880294"/>
            <a:chExt cx="4124689" cy="796436"/>
          </a:xfrm>
        </p:grpSpPr>
        <p:sp>
          <p:nvSpPr>
            <p:cNvPr id="10" name="Rectangle à coins arrondis 9"/>
            <p:cNvSpPr/>
            <p:nvPr/>
          </p:nvSpPr>
          <p:spPr>
            <a:xfrm>
              <a:off x="3542536" y="5880294"/>
              <a:ext cx="2011680" cy="796436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gestion des risques</a:t>
              </a:r>
              <a:endParaRPr lang="fr-FR" sz="1600" dirty="0"/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5655545" y="5880294"/>
              <a:ext cx="2011680" cy="78979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d’Analyse des pratiques</a:t>
              </a:r>
            </a:p>
          </p:txBody>
        </p:sp>
        <p:sp>
          <p:nvSpPr>
            <p:cNvPr id="12" name="Plus 11"/>
            <p:cNvSpPr/>
            <p:nvPr/>
          </p:nvSpPr>
          <p:spPr>
            <a:xfrm>
              <a:off x="5453193" y="6125316"/>
              <a:ext cx="303375" cy="362054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3542404" y="4756003"/>
            <a:ext cx="4124689" cy="796436"/>
            <a:chOff x="3542536" y="4925467"/>
            <a:chExt cx="4124689" cy="796436"/>
          </a:xfrm>
        </p:grpSpPr>
        <p:sp>
          <p:nvSpPr>
            <p:cNvPr id="16" name="Rectangle à coins arrondis 15"/>
            <p:cNvSpPr/>
            <p:nvPr/>
          </p:nvSpPr>
          <p:spPr>
            <a:xfrm>
              <a:off x="3542536" y="4925467"/>
              <a:ext cx="2011680" cy="796436"/>
            </a:xfrm>
            <a:prstGeom prst="roundRect">
              <a:avLst/>
            </a:prstGeom>
            <a:gradFill flip="none" rotWithShape="1">
              <a:gsLst>
                <a:gs pos="0">
                  <a:srgbClr val="008000">
                    <a:shade val="30000"/>
                    <a:satMod val="115000"/>
                  </a:srgbClr>
                </a:gs>
                <a:gs pos="50000">
                  <a:srgbClr val="008000">
                    <a:shade val="67500"/>
                    <a:satMod val="115000"/>
                  </a:srgbClr>
                </a:gs>
                <a:gs pos="100000">
                  <a:srgbClr val="008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formation</a:t>
              </a:r>
              <a:endParaRPr lang="fr-FR" sz="1600" dirty="0"/>
            </a:p>
          </p:txBody>
        </p:sp>
        <p:sp>
          <p:nvSpPr>
            <p:cNvPr id="17" name="Rectangle à coins arrondis 16"/>
            <p:cNvSpPr/>
            <p:nvPr/>
          </p:nvSpPr>
          <p:spPr>
            <a:xfrm>
              <a:off x="5655545" y="4925467"/>
              <a:ext cx="2011680" cy="789790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gestion des risques</a:t>
              </a:r>
            </a:p>
          </p:txBody>
        </p:sp>
        <p:sp>
          <p:nvSpPr>
            <p:cNvPr id="18" name="Plus 17"/>
            <p:cNvSpPr/>
            <p:nvPr/>
          </p:nvSpPr>
          <p:spPr>
            <a:xfrm>
              <a:off x="5466362" y="5139335"/>
              <a:ext cx="303375" cy="362054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</p:grpSp>
      <p:sp>
        <p:nvSpPr>
          <p:cNvPr id="21" name="ZoneTexte 20"/>
          <p:cNvSpPr txBox="1"/>
          <p:nvPr/>
        </p:nvSpPr>
        <p:spPr>
          <a:xfrm>
            <a:off x="5232305" y="4351581"/>
            <a:ext cx="738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OU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5234705" y="5561369"/>
            <a:ext cx="738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OU</a:t>
            </a:r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3122671" y="2051829"/>
            <a:ext cx="4911365" cy="82477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A au moins 2 actions de types différents dont au moins </a:t>
            </a:r>
            <a:r>
              <a:rPr lang="fr-FR" sz="1600" dirty="0"/>
              <a:t>1</a:t>
            </a:r>
            <a:r>
              <a:rPr lang="fr-FR" sz="1600" dirty="0" smtClean="0"/>
              <a:t> d’entre elles répond au orientations nationales prioritaires</a:t>
            </a:r>
            <a:endParaRPr lang="fr-FR" sz="1600" dirty="0"/>
          </a:p>
        </p:txBody>
      </p:sp>
      <p:sp>
        <p:nvSpPr>
          <p:cNvPr id="24" name="ZoneTexte 23"/>
          <p:cNvSpPr txBox="1"/>
          <p:nvPr/>
        </p:nvSpPr>
        <p:spPr>
          <a:xfrm>
            <a:off x="5546168" y="1613011"/>
            <a:ext cx="1334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Participe</a:t>
            </a:r>
            <a:endParaRPr lang="fr-FR" sz="1600" b="1" dirty="0">
              <a:solidFill>
                <a:srgbClr val="0070C0"/>
              </a:solidFill>
            </a:endParaRPr>
          </a:p>
        </p:txBody>
      </p:sp>
      <p:cxnSp>
        <p:nvCxnSpPr>
          <p:cNvPr id="25" name="Connecteur droit avec flèche 24"/>
          <p:cNvCxnSpPr>
            <a:stCxn id="4" idx="2"/>
            <a:endCxn id="23" idx="0"/>
          </p:cNvCxnSpPr>
          <p:nvPr/>
        </p:nvCxnSpPr>
        <p:spPr>
          <a:xfrm flipH="1">
            <a:off x="5578354" y="1594938"/>
            <a:ext cx="1" cy="456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1503120" y="818112"/>
            <a:ext cx="201948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Un professionnel de santé médical ou paramédical</a:t>
            </a:r>
            <a:endParaRPr lang="fr-FR" sz="1400" dirty="0"/>
          </a:p>
        </p:txBody>
      </p:sp>
      <p:cxnSp>
        <p:nvCxnSpPr>
          <p:cNvPr id="27" name="Connecteur droit avec flèche 26"/>
          <p:cNvCxnSpPr>
            <a:stCxn id="26" idx="3"/>
            <a:endCxn id="4" idx="1"/>
          </p:cNvCxnSpPr>
          <p:nvPr/>
        </p:nvCxnSpPr>
        <p:spPr>
          <a:xfrm>
            <a:off x="3522602" y="1187444"/>
            <a:ext cx="1347273" cy="2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3674588" y="860297"/>
            <a:ext cx="1087837" cy="1300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Choisit </a:t>
            </a:r>
            <a:r>
              <a:rPr lang="fr-FR" sz="1050" b="1" dirty="0" smtClean="0"/>
              <a:t>e</a:t>
            </a:r>
            <a:r>
              <a:rPr lang="fr-FR" sz="1000" b="1" dirty="0" smtClean="0"/>
              <a:t>n </a:t>
            </a:r>
            <a:r>
              <a:rPr lang="fr-FR" sz="1000" b="1" dirty="0"/>
              <a:t>lien avec son employeur</a:t>
            </a:r>
          </a:p>
          <a:p>
            <a:pPr algn="ctr"/>
            <a:r>
              <a:rPr lang="fr-FR" sz="1000" b="1" dirty="0"/>
              <a:t>Art. L. 4021-3</a:t>
            </a:r>
            <a:r>
              <a:rPr lang="fr-FR" sz="1200" b="1" dirty="0"/>
              <a:t>.</a:t>
            </a:r>
          </a:p>
          <a:p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29" name="Flèche vers le bas 28"/>
          <p:cNvSpPr/>
          <p:nvPr/>
        </p:nvSpPr>
        <p:spPr>
          <a:xfrm>
            <a:off x="4383464" y="3007151"/>
            <a:ext cx="378961" cy="2437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Flèche vers le bas 29"/>
          <p:cNvSpPr/>
          <p:nvPr/>
        </p:nvSpPr>
        <p:spPr>
          <a:xfrm>
            <a:off x="6374090" y="3007151"/>
            <a:ext cx="378961" cy="2437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293"/>
          <a:stretch/>
        </p:blipFill>
        <p:spPr>
          <a:xfrm>
            <a:off x="796931" y="734739"/>
            <a:ext cx="652464" cy="822037"/>
          </a:xfrm>
          <a:prstGeom prst="rect">
            <a:avLst/>
          </a:prstGeom>
        </p:spPr>
      </p:pic>
      <p:sp>
        <p:nvSpPr>
          <p:cNvPr id="32" name="Titre 1"/>
          <p:cNvSpPr>
            <a:spLocks noGrp="1"/>
          </p:cNvSpPr>
          <p:nvPr>
            <p:ph type="title"/>
          </p:nvPr>
        </p:nvSpPr>
        <p:spPr>
          <a:xfrm>
            <a:off x="2794536" y="-50211"/>
            <a:ext cx="5721753" cy="588079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Un parcours triennal libre : 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Arrondir un rectangle avec un coin diagonal 32"/>
          <p:cNvSpPr/>
          <p:nvPr/>
        </p:nvSpPr>
        <p:spPr>
          <a:xfrm rot="20770200">
            <a:off x="1332123" y="4700930"/>
            <a:ext cx="795670" cy="326004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PAP</a:t>
            </a:r>
            <a:endParaRPr lang="fr-FR" dirty="0"/>
          </a:p>
        </p:txBody>
      </p:sp>
      <p:sp>
        <p:nvSpPr>
          <p:cNvPr id="34" name="Arrondir un rectangle avec un coin diagonal 33"/>
          <p:cNvSpPr/>
          <p:nvPr/>
        </p:nvSpPr>
        <p:spPr>
          <a:xfrm rot="1449128">
            <a:off x="9048254" y="4700930"/>
            <a:ext cx="874717" cy="326004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NPAP</a:t>
            </a:r>
            <a:endParaRPr lang="fr-FR" dirty="0"/>
          </a:p>
        </p:txBody>
      </p:sp>
      <p:sp>
        <p:nvSpPr>
          <p:cNvPr id="36" name="Rectangle à coins arrondis 35"/>
          <p:cNvSpPr/>
          <p:nvPr/>
        </p:nvSpPr>
        <p:spPr>
          <a:xfrm>
            <a:off x="9214489" y="1326932"/>
            <a:ext cx="1291790" cy="581850"/>
          </a:xfrm>
          <a:prstGeom prst="round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Action</a:t>
            </a:r>
            <a:r>
              <a:rPr lang="fr-FR" sz="1200" dirty="0" smtClean="0"/>
              <a:t> de formation</a:t>
            </a:r>
            <a:endParaRPr lang="fr-FR" sz="1200" dirty="0"/>
          </a:p>
        </p:txBody>
      </p:sp>
      <p:sp>
        <p:nvSpPr>
          <p:cNvPr id="37" name="Rectangle à coins arrondis 36"/>
          <p:cNvSpPr/>
          <p:nvPr/>
        </p:nvSpPr>
        <p:spPr>
          <a:xfrm>
            <a:off x="9214489" y="2096913"/>
            <a:ext cx="1291790" cy="576995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Action</a:t>
            </a:r>
            <a:r>
              <a:rPr lang="fr-FR" sz="1200" dirty="0" smtClean="0"/>
              <a:t> d’Analyse des pratiques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9214489" y="2962406"/>
            <a:ext cx="1291790" cy="57699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Action</a:t>
            </a:r>
            <a:r>
              <a:rPr lang="fr-FR" sz="1200" dirty="0" smtClean="0"/>
              <a:t> de gestion des risques</a:t>
            </a:r>
          </a:p>
        </p:txBody>
      </p:sp>
      <p:cxnSp>
        <p:nvCxnSpPr>
          <p:cNvPr id="40" name="Connecteur droit avec flèche 39"/>
          <p:cNvCxnSpPr/>
          <p:nvPr/>
        </p:nvCxnSpPr>
        <p:spPr>
          <a:xfrm>
            <a:off x="8034036" y="2479249"/>
            <a:ext cx="7611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7685193" y="2171472"/>
            <a:ext cx="1334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70C0"/>
                </a:solidFill>
              </a:rPr>
              <a:t>Parmi</a:t>
            </a:r>
            <a:endParaRPr lang="fr-FR" sz="1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08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9" grpId="0" animBg="1"/>
      <p:bldP spid="30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7</a:t>
            </a:fld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151343" y="-102785"/>
            <a:ext cx="10018713" cy="665866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r>
              <a:rPr lang="fr-FR" b="1" smtClean="0">
                <a:solidFill>
                  <a:schemeClr val="accent1">
                    <a:lumMod val="75000"/>
                  </a:schemeClr>
                </a:solidFill>
              </a:rPr>
              <a:t>Un nouveau format pour les actions de DPC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717135" y="2320955"/>
            <a:ext cx="1325728" cy="55399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000" dirty="0" smtClean="0"/>
              <a:t>PAP</a:t>
            </a:r>
            <a:endParaRPr lang="fr-FR" sz="30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4261239" y="748821"/>
            <a:ext cx="2762328" cy="48089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Logique de parcours</a:t>
            </a:r>
            <a:endParaRPr lang="fr-FR" b="1" dirty="0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8376757" y="2293762"/>
            <a:ext cx="1325728" cy="60838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b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/>
            <a:r>
              <a:rPr lang="fr-FR" dirty="0" smtClean="0">
                <a:solidFill>
                  <a:schemeClr val="tx1"/>
                </a:solidFill>
              </a:rPr>
              <a:t>NPAP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3516480" y="1458220"/>
            <a:ext cx="1291790" cy="581850"/>
          </a:xfrm>
          <a:prstGeom prst="round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Action</a:t>
            </a:r>
            <a:r>
              <a:rPr lang="fr-FR" sz="1200" dirty="0" smtClean="0"/>
              <a:t> de formation</a:t>
            </a:r>
            <a:endParaRPr lang="fr-FR" sz="1200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4947076" y="1463075"/>
            <a:ext cx="1291790" cy="576995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Action</a:t>
            </a:r>
            <a:r>
              <a:rPr lang="fr-FR" sz="1200" dirty="0" smtClean="0"/>
              <a:t> d’Analyse des pratiques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6377672" y="1460647"/>
            <a:ext cx="1291790" cy="57699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Action</a:t>
            </a:r>
            <a:r>
              <a:rPr lang="fr-FR" sz="1200" dirty="0" smtClean="0"/>
              <a:t> de gestion des risques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64151" y="4064879"/>
            <a:ext cx="54782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1400" dirty="0"/>
              <a:t>Répondre aux orientations nationales </a:t>
            </a:r>
            <a:r>
              <a:rPr lang="fr-FR" sz="1400" dirty="0" smtClean="0"/>
              <a:t>prioritaires 2016-2018</a:t>
            </a:r>
            <a:endParaRPr lang="fr-FR" sz="14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1400" dirty="0" smtClean="0"/>
              <a:t>Etre déposés obligatoirement sur la plateforme ANDPC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1400" dirty="0"/>
              <a:t>Etre proposés par des ODPC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1400" dirty="0" smtClean="0"/>
              <a:t>Etre orientées cœur de métier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1400" dirty="0" smtClean="0"/>
              <a:t>Comporter des méthodes de la HAS (en cours de révision)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690173" y="4099077"/>
            <a:ext cx="48120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1400" dirty="0" smtClean="0"/>
              <a:t>Etre dispensés par des organismes de formation disposant d’un NDA (et/ou d’un numéro ODPC pour les publics médicaux)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endParaRPr lang="fr-FR" sz="1400" dirty="0" smtClean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endParaRPr lang="fr-FR" sz="1400" dirty="0" smtClean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88169">
            <a:off x="997001" y="1842073"/>
            <a:ext cx="820016" cy="712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1502542" y="3012957"/>
            <a:ext cx="1754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Ancien DPC</a:t>
            </a:r>
            <a:endParaRPr lang="fr-FR" sz="1200" dirty="0"/>
          </a:p>
        </p:txBody>
      </p:sp>
      <p:sp>
        <p:nvSpPr>
          <p:cNvPr id="17" name="ZoneTexte 16"/>
          <p:cNvSpPr txBox="1"/>
          <p:nvPr/>
        </p:nvSpPr>
        <p:spPr>
          <a:xfrm>
            <a:off x="7919508" y="2962597"/>
            <a:ext cx="2487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Ancien HORS DPC → Médecins</a:t>
            </a:r>
          </a:p>
          <a:p>
            <a:pPr algn="ctr"/>
            <a:r>
              <a:rPr lang="fr-FR" sz="1200" dirty="0" smtClean="0"/>
              <a:t>FPTLV → Paramédicaux</a:t>
            </a:r>
            <a:endParaRPr lang="fr-FR" sz="12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34742" y="3685055"/>
            <a:ext cx="420363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= Programmes et Actions prioritaires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6690173" y="3729745"/>
            <a:ext cx="4812018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= Programmes et Actions </a:t>
            </a:r>
            <a:r>
              <a:rPr lang="fr-FR" b="1" dirty="0" smtClean="0"/>
              <a:t>NON</a:t>
            </a:r>
            <a:r>
              <a:rPr lang="fr-FR" dirty="0" smtClean="0"/>
              <a:t> prioritaires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51" y="6311648"/>
            <a:ext cx="583767" cy="511329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687704" y="6334780"/>
            <a:ext cx="5139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FF0000"/>
                </a:solidFill>
              </a:rPr>
              <a:t>Cohérence entre orientation et la profession de santé ou la spécialité du professionnel qui suit l’action</a:t>
            </a:r>
            <a:endParaRPr lang="fr-FR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39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4" grpId="0" animBg="1"/>
      <p:bldP spid="15" grpId="0" animBg="1"/>
      <p:bldP spid="16" grpId="0" animBg="1"/>
      <p:bldP spid="4" grpId="0"/>
      <p:bldP spid="17" grpId="0"/>
      <p:bldP spid="19" grpId="0" animBg="1"/>
      <p:bldP spid="20" grpId="0" animBg="1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6585" y="-20045"/>
            <a:ext cx="5721753" cy="588079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Un parcours triennal libre : 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8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4869875" y="785427"/>
            <a:ext cx="1416959" cy="809511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Parcours libre</a:t>
            </a:r>
            <a:endParaRPr lang="fr-FR" b="1" dirty="0">
              <a:solidFill>
                <a:schemeClr val="tx1"/>
              </a:solidFill>
            </a:endParaRPr>
          </a:p>
        </p:txBody>
      </p:sp>
      <p:grpSp>
        <p:nvGrpSpPr>
          <p:cNvPr id="17" name="Groupe 16"/>
          <p:cNvGrpSpPr/>
          <p:nvPr/>
        </p:nvGrpSpPr>
        <p:grpSpPr>
          <a:xfrm>
            <a:off x="3534488" y="3498463"/>
            <a:ext cx="4124689" cy="796436"/>
            <a:chOff x="3534488" y="3498463"/>
            <a:chExt cx="4124689" cy="796436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3534488" y="3498463"/>
              <a:ext cx="2011680" cy="796436"/>
            </a:xfrm>
            <a:prstGeom prst="roundRect">
              <a:avLst/>
            </a:prstGeom>
            <a:gradFill flip="none" rotWithShape="1">
              <a:gsLst>
                <a:gs pos="0">
                  <a:srgbClr val="008000">
                    <a:shade val="30000"/>
                    <a:satMod val="115000"/>
                  </a:srgbClr>
                </a:gs>
                <a:gs pos="50000">
                  <a:srgbClr val="008000">
                    <a:shade val="67500"/>
                    <a:satMod val="115000"/>
                  </a:srgbClr>
                </a:gs>
                <a:gs pos="100000">
                  <a:srgbClr val="008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formation</a:t>
              </a:r>
              <a:endParaRPr lang="fr-FR" sz="1600" dirty="0"/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647497" y="3498463"/>
              <a:ext cx="2011680" cy="78979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d’Analyse des pratiques</a:t>
              </a:r>
            </a:p>
          </p:txBody>
        </p:sp>
        <p:sp>
          <p:nvSpPr>
            <p:cNvPr id="18" name="Plus 17"/>
            <p:cNvSpPr/>
            <p:nvPr/>
          </p:nvSpPr>
          <p:spPr>
            <a:xfrm>
              <a:off x="5450057" y="3767395"/>
              <a:ext cx="303375" cy="362054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3124603" y="5870475"/>
            <a:ext cx="4863645" cy="835344"/>
            <a:chOff x="3103552" y="5841386"/>
            <a:chExt cx="4863645" cy="835344"/>
          </a:xfrm>
        </p:grpSpPr>
        <p:sp>
          <p:nvSpPr>
            <p:cNvPr id="10" name="Rectangle à coins arrondis 9"/>
            <p:cNvSpPr/>
            <p:nvPr/>
          </p:nvSpPr>
          <p:spPr>
            <a:xfrm>
              <a:off x="3542536" y="5880294"/>
              <a:ext cx="2011680" cy="796436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gestion des risques</a:t>
              </a:r>
              <a:endParaRPr lang="fr-FR" sz="1600" dirty="0"/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5655545" y="5880294"/>
              <a:ext cx="2011680" cy="78979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d’Analyse des pratiques</a:t>
              </a:r>
            </a:p>
          </p:txBody>
        </p:sp>
        <p:sp>
          <p:nvSpPr>
            <p:cNvPr id="20" name="Plus 19"/>
            <p:cNvSpPr/>
            <p:nvPr/>
          </p:nvSpPr>
          <p:spPr>
            <a:xfrm>
              <a:off x="5453193" y="6125316"/>
              <a:ext cx="303375" cy="362054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sp>
          <p:nvSpPr>
            <p:cNvPr id="22" name="Arrondir un rectangle avec un coin diagonal 21"/>
            <p:cNvSpPr/>
            <p:nvPr/>
          </p:nvSpPr>
          <p:spPr>
            <a:xfrm rot="1981967">
              <a:off x="7171527" y="5858587"/>
              <a:ext cx="795670" cy="326004"/>
            </a:xfrm>
            <a:prstGeom prst="round2Diag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PAP</a:t>
              </a:r>
              <a:endParaRPr lang="fr-FR" dirty="0"/>
            </a:p>
          </p:txBody>
        </p:sp>
        <p:sp>
          <p:nvSpPr>
            <p:cNvPr id="23" name="Arrondir un rectangle avec un coin diagonal 22"/>
            <p:cNvSpPr/>
            <p:nvPr/>
          </p:nvSpPr>
          <p:spPr>
            <a:xfrm rot="19897700">
              <a:off x="3103552" y="5841386"/>
              <a:ext cx="874717" cy="326004"/>
            </a:xfrm>
            <a:prstGeom prst="round2Diag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NPAP</a:t>
              </a:r>
              <a:endParaRPr lang="fr-FR" dirty="0"/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3314044" y="4696797"/>
            <a:ext cx="4652214" cy="855642"/>
            <a:chOff x="3314176" y="4866261"/>
            <a:chExt cx="4652214" cy="855642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3542536" y="4925467"/>
              <a:ext cx="2011680" cy="796436"/>
            </a:xfrm>
            <a:prstGeom prst="roundRect">
              <a:avLst/>
            </a:prstGeom>
            <a:gradFill flip="none" rotWithShape="1">
              <a:gsLst>
                <a:gs pos="0">
                  <a:srgbClr val="008000">
                    <a:shade val="30000"/>
                    <a:satMod val="115000"/>
                  </a:srgbClr>
                </a:gs>
                <a:gs pos="50000">
                  <a:srgbClr val="008000">
                    <a:shade val="67500"/>
                    <a:satMod val="115000"/>
                  </a:srgbClr>
                </a:gs>
                <a:gs pos="100000">
                  <a:srgbClr val="008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formation</a:t>
              </a:r>
              <a:endParaRPr lang="fr-FR" sz="1600" dirty="0"/>
            </a:p>
          </p:txBody>
        </p:sp>
        <p:sp>
          <p:nvSpPr>
            <p:cNvPr id="9" name="Rectangle à coins arrondis 8"/>
            <p:cNvSpPr/>
            <p:nvPr/>
          </p:nvSpPr>
          <p:spPr>
            <a:xfrm>
              <a:off x="5655545" y="4925467"/>
              <a:ext cx="2011680" cy="789790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gestion des risques</a:t>
              </a:r>
            </a:p>
          </p:txBody>
        </p:sp>
        <p:sp>
          <p:nvSpPr>
            <p:cNvPr id="19" name="Plus 18"/>
            <p:cNvSpPr/>
            <p:nvPr/>
          </p:nvSpPr>
          <p:spPr>
            <a:xfrm>
              <a:off x="5466362" y="5139335"/>
              <a:ext cx="303375" cy="362054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sp>
          <p:nvSpPr>
            <p:cNvPr id="21" name="Arrondir un rectangle avec un coin diagonal 20"/>
            <p:cNvSpPr/>
            <p:nvPr/>
          </p:nvSpPr>
          <p:spPr>
            <a:xfrm rot="1521838">
              <a:off x="7170720" y="4883983"/>
              <a:ext cx="795670" cy="326004"/>
            </a:xfrm>
            <a:prstGeom prst="round2Diag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PAP</a:t>
              </a:r>
              <a:endParaRPr lang="fr-FR" dirty="0"/>
            </a:p>
          </p:txBody>
        </p:sp>
        <p:sp>
          <p:nvSpPr>
            <p:cNvPr id="24" name="Arrondir un rectangle avec un coin diagonal 23"/>
            <p:cNvSpPr/>
            <p:nvPr/>
          </p:nvSpPr>
          <p:spPr>
            <a:xfrm rot="19927732">
              <a:off x="3314176" y="4866261"/>
              <a:ext cx="874717" cy="326004"/>
            </a:xfrm>
            <a:prstGeom prst="round2Diag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NPAP</a:t>
              </a:r>
              <a:endParaRPr lang="fr-FR" dirty="0"/>
            </a:p>
          </p:txBody>
        </p:sp>
      </p:grpSp>
      <p:sp>
        <p:nvSpPr>
          <p:cNvPr id="25" name="ZoneTexte 24"/>
          <p:cNvSpPr txBox="1"/>
          <p:nvPr/>
        </p:nvSpPr>
        <p:spPr>
          <a:xfrm>
            <a:off x="5232305" y="4351581"/>
            <a:ext cx="738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OU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5234705" y="5561369"/>
            <a:ext cx="738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OU</a:t>
            </a:r>
            <a:endParaRPr lang="fr-FR" dirty="0"/>
          </a:p>
        </p:txBody>
      </p:sp>
      <p:sp>
        <p:nvSpPr>
          <p:cNvPr id="30" name="Rectangle 29"/>
          <p:cNvSpPr/>
          <p:nvPr/>
        </p:nvSpPr>
        <p:spPr>
          <a:xfrm>
            <a:off x="3122671" y="2051829"/>
            <a:ext cx="4911365" cy="82477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A au moins 2 actions de types différents dont au moins </a:t>
            </a:r>
            <a:r>
              <a:rPr lang="fr-FR" sz="1600" dirty="0"/>
              <a:t>1</a:t>
            </a:r>
            <a:r>
              <a:rPr lang="fr-FR" sz="1600" dirty="0" smtClean="0"/>
              <a:t> d’entre elles répond au orientations nationales prioritaires</a:t>
            </a:r>
            <a:endParaRPr lang="fr-FR" sz="1600" dirty="0"/>
          </a:p>
        </p:txBody>
      </p:sp>
      <p:sp>
        <p:nvSpPr>
          <p:cNvPr id="31" name="ZoneTexte 30"/>
          <p:cNvSpPr txBox="1"/>
          <p:nvPr/>
        </p:nvSpPr>
        <p:spPr>
          <a:xfrm>
            <a:off x="5546168" y="1613011"/>
            <a:ext cx="1334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Participe</a:t>
            </a:r>
            <a:endParaRPr lang="fr-FR" sz="1600" b="1" dirty="0">
              <a:solidFill>
                <a:srgbClr val="0070C0"/>
              </a:solidFill>
            </a:endParaRPr>
          </a:p>
        </p:txBody>
      </p:sp>
      <p:cxnSp>
        <p:nvCxnSpPr>
          <p:cNvPr id="32" name="Connecteur droit avec flèche 31"/>
          <p:cNvCxnSpPr>
            <a:stCxn id="4" idx="2"/>
            <a:endCxn id="30" idx="0"/>
          </p:cNvCxnSpPr>
          <p:nvPr/>
        </p:nvCxnSpPr>
        <p:spPr>
          <a:xfrm flipH="1">
            <a:off x="5578354" y="1594938"/>
            <a:ext cx="1" cy="456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1503120" y="818112"/>
            <a:ext cx="201948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Un professionnel de santé médical ou paramédical</a:t>
            </a:r>
            <a:endParaRPr lang="fr-FR" sz="1400" dirty="0"/>
          </a:p>
        </p:txBody>
      </p:sp>
      <p:cxnSp>
        <p:nvCxnSpPr>
          <p:cNvPr id="40" name="Connecteur droit avec flèche 39"/>
          <p:cNvCxnSpPr>
            <a:stCxn id="38" idx="3"/>
            <a:endCxn id="4" idx="1"/>
          </p:cNvCxnSpPr>
          <p:nvPr/>
        </p:nvCxnSpPr>
        <p:spPr>
          <a:xfrm>
            <a:off x="3522602" y="1187444"/>
            <a:ext cx="1347273" cy="2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3674588" y="860297"/>
            <a:ext cx="1087837" cy="1300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Choisit </a:t>
            </a:r>
            <a:r>
              <a:rPr lang="fr-FR" sz="1050" b="1" dirty="0" smtClean="0"/>
              <a:t>e</a:t>
            </a:r>
            <a:r>
              <a:rPr lang="fr-FR" sz="1000" b="1" dirty="0" smtClean="0"/>
              <a:t>n </a:t>
            </a:r>
            <a:r>
              <a:rPr lang="fr-FR" sz="1000" b="1" dirty="0"/>
              <a:t>lien avec son employeur</a:t>
            </a:r>
          </a:p>
          <a:p>
            <a:pPr algn="ctr"/>
            <a:r>
              <a:rPr lang="fr-FR" sz="1000" b="1" dirty="0"/>
              <a:t>Art. L. 4021-3</a:t>
            </a:r>
            <a:r>
              <a:rPr lang="fr-FR" sz="1200" b="1" dirty="0"/>
              <a:t>.</a:t>
            </a:r>
          </a:p>
          <a:p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88" name="Flèche vers le bas 87"/>
          <p:cNvSpPr/>
          <p:nvPr/>
        </p:nvSpPr>
        <p:spPr>
          <a:xfrm>
            <a:off x="4383464" y="3007151"/>
            <a:ext cx="378961" cy="2437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Flèche vers le bas 88"/>
          <p:cNvSpPr/>
          <p:nvPr/>
        </p:nvSpPr>
        <p:spPr>
          <a:xfrm>
            <a:off x="6374090" y="3007151"/>
            <a:ext cx="378961" cy="2437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0" name="Image 8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293"/>
          <a:stretch/>
        </p:blipFill>
        <p:spPr>
          <a:xfrm>
            <a:off x="796931" y="734739"/>
            <a:ext cx="652464" cy="822037"/>
          </a:xfrm>
          <a:prstGeom prst="rect">
            <a:avLst/>
          </a:prstGeom>
        </p:spPr>
      </p:pic>
      <p:grpSp>
        <p:nvGrpSpPr>
          <p:cNvPr id="91" name="Groupe 90"/>
          <p:cNvGrpSpPr/>
          <p:nvPr/>
        </p:nvGrpSpPr>
        <p:grpSpPr>
          <a:xfrm rot="848967">
            <a:off x="8001867" y="3706468"/>
            <a:ext cx="725176" cy="534668"/>
            <a:chOff x="2683617" y="3917981"/>
            <a:chExt cx="725176" cy="534668"/>
          </a:xfrm>
        </p:grpSpPr>
        <p:sp>
          <p:nvSpPr>
            <p:cNvPr id="92" name="Vague 91"/>
            <p:cNvSpPr/>
            <p:nvPr/>
          </p:nvSpPr>
          <p:spPr>
            <a:xfrm rot="6726972">
              <a:off x="2778871" y="3902571"/>
              <a:ext cx="534668" cy="565487"/>
            </a:xfrm>
            <a:prstGeom prst="wav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ZoneTexte 92"/>
            <p:cNvSpPr txBox="1"/>
            <p:nvPr/>
          </p:nvSpPr>
          <p:spPr>
            <a:xfrm rot="21270257">
              <a:off x="2683617" y="4111086"/>
              <a:ext cx="72517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justificatif</a:t>
              </a:r>
              <a:endParaRPr lang="fr-FR" sz="800" dirty="0"/>
            </a:p>
          </p:txBody>
        </p:sp>
      </p:grpSp>
      <p:grpSp>
        <p:nvGrpSpPr>
          <p:cNvPr id="94" name="Groupe 93"/>
          <p:cNvGrpSpPr/>
          <p:nvPr/>
        </p:nvGrpSpPr>
        <p:grpSpPr>
          <a:xfrm rot="848967">
            <a:off x="8032696" y="4858130"/>
            <a:ext cx="725176" cy="534668"/>
            <a:chOff x="2683617" y="3917981"/>
            <a:chExt cx="725176" cy="534668"/>
          </a:xfrm>
        </p:grpSpPr>
        <p:sp>
          <p:nvSpPr>
            <p:cNvPr id="95" name="Vague 94"/>
            <p:cNvSpPr/>
            <p:nvPr/>
          </p:nvSpPr>
          <p:spPr>
            <a:xfrm rot="6726972">
              <a:off x="2778871" y="3902571"/>
              <a:ext cx="534668" cy="565487"/>
            </a:xfrm>
            <a:prstGeom prst="wav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/>
            <p:cNvSpPr txBox="1"/>
            <p:nvPr/>
          </p:nvSpPr>
          <p:spPr>
            <a:xfrm rot="21270257">
              <a:off x="2683617" y="4111086"/>
              <a:ext cx="72517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justificatif</a:t>
              </a:r>
              <a:endParaRPr lang="fr-FR" sz="800" dirty="0"/>
            </a:p>
          </p:txBody>
        </p:sp>
      </p:grpSp>
      <p:grpSp>
        <p:nvGrpSpPr>
          <p:cNvPr id="97" name="Groupe 96"/>
          <p:cNvGrpSpPr/>
          <p:nvPr/>
        </p:nvGrpSpPr>
        <p:grpSpPr>
          <a:xfrm rot="848967">
            <a:off x="8077729" y="6051032"/>
            <a:ext cx="725176" cy="534668"/>
            <a:chOff x="2683617" y="3917981"/>
            <a:chExt cx="725176" cy="534668"/>
          </a:xfrm>
        </p:grpSpPr>
        <p:sp>
          <p:nvSpPr>
            <p:cNvPr id="98" name="Vague 97"/>
            <p:cNvSpPr/>
            <p:nvPr/>
          </p:nvSpPr>
          <p:spPr>
            <a:xfrm rot="6726972">
              <a:off x="2778871" y="3902571"/>
              <a:ext cx="534668" cy="565487"/>
            </a:xfrm>
            <a:prstGeom prst="wav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ZoneTexte 98"/>
            <p:cNvSpPr txBox="1"/>
            <p:nvPr/>
          </p:nvSpPr>
          <p:spPr>
            <a:xfrm rot="21270257">
              <a:off x="2683617" y="4111086"/>
              <a:ext cx="72517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justificatif</a:t>
              </a:r>
              <a:endParaRPr lang="fr-FR" sz="800" dirty="0"/>
            </a:p>
          </p:txBody>
        </p:sp>
      </p:grpSp>
      <p:sp>
        <p:nvSpPr>
          <p:cNvPr id="100" name="ZoneTexte 99"/>
          <p:cNvSpPr txBox="1"/>
          <p:nvPr/>
        </p:nvSpPr>
        <p:spPr>
          <a:xfrm>
            <a:off x="6618338" y="170298"/>
            <a:ext cx="5033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Du 1</a:t>
            </a:r>
            <a:r>
              <a:rPr lang="fr-FR" i="1" baseline="30000" dirty="0" smtClean="0"/>
              <a:t>er</a:t>
            </a:r>
            <a:r>
              <a:rPr lang="fr-FR" i="1" dirty="0" smtClean="0"/>
              <a:t> janvier 2017 au 31 décembre 2019</a:t>
            </a:r>
            <a:endParaRPr lang="fr-FR" i="1" dirty="0"/>
          </a:p>
        </p:txBody>
      </p:sp>
      <p:sp>
        <p:nvSpPr>
          <p:cNvPr id="5" name="Flèche droite 4"/>
          <p:cNvSpPr/>
          <p:nvPr/>
        </p:nvSpPr>
        <p:spPr>
          <a:xfrm rot="2108565">
            <a:off x="9030174" y="3763963"/>
            <a:ext cx="59513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6" name="Groupe 15"/>
          <p:cNvGrpSpPr/>
          <p:nvPr/>
        </p:nvGrpSpPr>
        <p:grpSpPr>
          <a:xfrm>
            <a:off x="9752759" y="4448120"/>
            <a:ext cx="1899492" cy="1242291"/>
            <a:chOff x="9632425" y="2269312"/>
            <a:chExt cx="1832062" cy="1242291"/>
          </a:xfrm>
        </p:grpSpPr>
        <p:sp>
          <p:nvSpPr>
            <p:cNvPr id="15" name="Parchemin horizontal 14"/>
            <p:cNvSpPr/>
            <p:nvPr/>
          </p:nvSpPr>
          <p:spPr>
            <a:xfrm>
              <a:off x="9632425" y="2269312"/>
              <a:ext cx="1832062" cy="1242291"/>
            </a:xfrm>
            <a:prstGeom prst="horizontalScroll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9847946" y="2482370"/>
              <a:ext cx="16071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smtClean="0">
                  <a:solidFill>
                    <a:schemeClr val="bg1"/>
                  </a:solidFill>
                </a:rPr>
                <a:t>Obligation de DPC validée par les instances ordinales</a:t>
              </a:r>
              <a:endParaRPr lang="fr-FR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0" name="Flèche droite 59"/>
          <p:cNvSpPr/>
          <p:nvPr/>
        </p:nvSpPr>
        <p:spPr>
          <a:xfrm>
            <a:off x="8987623" y="4834361"/>
            <a:ext cx="59513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Flèche droite 60"/>
          <p:cNvSpPr/>
          <p:nvPr/>
        </p:nvSpPr>
        <p:spPr>
          <a:xfrm rot="19667978">
            <a:off x="9029333" y="5974467"/>
            <a:ext cx="59513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rondir un rectangle avec un coin diagonal 11"/>
          <p:cNvSpPr/>
          <p:nvPr/>
        </p:nvSpPr>
        <p:spPr>
          <a:xfrm rot="20770200">
            <a:off x="3243907" y="3388126"/>
            <a:ext cx="795670" cy="326004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PAP</a:t>
            </a:r>
            <a:endParaRPr lang="fr-FR" dirty="0"/>
          </a:p>
        </p:txBody>
      </p:sp>
      <p:sp>
        <p:nvSpPr>
          <p:cNvPr id="51" name="Arrondir un rectangle avec un coin diagonal 50"/>
          <p:cNvSpPr/>
          <p:nvPr/>
        </p:nvSpPr>
        <p:spPr>
          <a:xfrm rot="1474382">
            <a:off x="7173706" y="3407287"/>
            <a:ext cx="795670" cy="326004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PAP</a:t>
            </a:r>
            <a:endParaRPr lang="fr-FR" dirty="0"/>
          </a:p>
        </p:txBody>
      </p:sp>
      <p:sp>
        <p:nvSpPr>
          <p:cNvPr id="14" name="Arrondir un rectangle avec un coin diagonal 13"/>
          <p:cNvSpPr/>
          <p:nvPr/>
        </p:nvSpPr>
        <p:spPr>
          <a:xfrm rot="1449128">
            <a:off x="7151083" y="3402674"/>
            <a:ext cx="874717" cy="326004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NPAP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14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/>
      <p:bldP spid="29" grpId="0"/>
      <p:bldP spid="30" grpId="0" animBg="1"/>
      <p:bldP spid="31" grpId="0"/>
      <p:bldP spid="38" grpId="0" animBg="1"/>
      <p:bldP spid="42" grpId="0"/>
      <p:bldP spid="88" grpId="0" animBg="1"/>
      <p:bldP spid="89" grpId="0" animBg="1"/>
      <p:bldP spid="5" grpId="0" animBg="1"/>
      <p:bldP spid="60" grpId="0" animBg="1"/>
      <p:bldP spid="61" grpId="0" animBg="1"/>
      <p:bldP spid="12" grpId="0" animBg="1"/>
      <p:bldP spid="51" grpId="0" animBg="1"/>
      <p:bldP spid="14" grpId="0" animBg="1"/>
      <p:bldP spid="1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799" y="1939636"/>
            <a:ext cx="9956800" cy="900401"/>
          </a:xfrm>
        </p:spPr>
        <p:txBody>
          <a:bodyPr>
            <a:normAutofit/>
          </a:bodyPr>
          <a:lstStyle/>
          <a:p>
            <a:pPr algn="ctr"/>
            <a:r>
              <a:rPr lang="fr-FR" sz="4800" dirty="0" smtClean="0"/>
              <a:t>VRAI / FAUX</a:t>
            </a:r>
            <a:endParaRPr lang="fr-FR" sz="48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9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870035" y="4461163"/>
            <a:ext cx="384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</a:rPr>
              <a:t>A vous de jouer !</a:t>
            </a:r>
            <a:endParaRPr lang="fr-FR" sz="3200" b="1" dirty="0">
              <a:solidFill>
                <a:schemeClr val="accent1"/>
              </a:solidFill>
            </a:endParaRPr>
          </a:p>
        </p:txBody>
      </p:sp>
      <p:sp>
        <p:nvSpPr>
          <p:cNvPr id="5" name="Émoticône 4"/>
          <p:cNvSpPr/>
          <p:nvPr/>
        </p:nvSpPr>
        <p:spPr>
          <a:xfrm rot="20598439">
            <a:off x="2540003" y="2228324"/>
            <a:ext cx="1089891" cy="1085418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Émoticône 5"/>
          <p:cNvSpPr/>
          <p:nvPr/>
        </p:nvSpPr>
        <p:spPr>
          <a:xfrm rot="1426010">
            <a:off x="8014179" y="2188386"/>
            <a:ext cx="1089891" cy="1085418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87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2571</TotalTime>
  <Words>1881</Words>
  <Application>Microsoft Office PowerPoint</Application>
  <PresentationFormat>Personnalisé</PresentationFormat>
  <Paragraphs>331</Paragraphs>
  <Slides>22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Oriel</vt:lpstr>
      <vt:lpstr>Les parcours dpc dans la nouvelle règlementation</vt:lpstr>
      <vt:lpstr>retour sur le but du dpc</vt:lpstr>
      <vt:lpstr>Le Développement Professionnel Continu</vt:lpstr>
      <vt:lpstr>Le DPC, d’une logique de programme…</vt:lpstr>
      <vt:lpstr>… Vers une logique de parcours </vt:lpstr>
      <vt:lpstr>Un parcours triennal libre : </vt:lpstr>
      <vt:lpstr>Présentation PowerPoint</vt:lpstr>
      <vt:lpstr>Un parcours triennal libre : </vt:lpstr>
      <vt:lpstr>VRAI / FAUX</vt:lpstr>
      <vt:lpstr>Présentation PowerPoint</vt:lpstr>
      <vt:lpstr>Présentation PowerPoint</vt:lpstr>
      <vt:lpstr>Le Développement Professionnel Continu</vt:lpstr>
      <vt:lpstr>Merci de votre attention.  Avez-vous des questions ?  Pensez aux post-it !</vt:lpstr>
      <vt:lpstr>Présentation PowerPoint</vt:lpstr>
      <vt:lpstr>PAP : Les orientations nationales prioritaires</vt:lpstr>
      <vt:lpstr>PAP Déposés sur la plateforme de l’andpc</vt:lpstr>
      <vt:lpstr>Enregistrement des ODPC à l’ANDPC</vt:lpstr>
      <vt:lpstr>Pour vous accompagner dans la mise en place du dpc dans vos établissements,  nous vous proposons une offre de formation nationale</vt:lpstr>
      <vt:lpstr>Pour vous accompagner, une offre nationale</vt:lpstr>
      <vt:lpstr>Pour vous accompagner, une offre nationale</vt:lpstr>
      <vt:lpstr>Pour vous accompagner, une offre nationale</vt:lpstr>
      <vt:lpstr>Pour vous accompagner, une offre nationale</vt:lpstr>
    </vt:vector>
  </TitlesOfParts>
  <Company>ANFH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DISPOSITIF DPC</dc:title>
  <dc:creator>PAULIN Vanessa</dc:creator>
  <cp:lastModifiedBy>MIRANDA Isabelle</cp:lastModifiedBy>
  <cp:revision>213</cp:revision>
  <cp:lastPrinted>2017-05-12T12:41:34Z</cp:lastPrinted>
  <dcterms:created xsi:type="dcterms:W3CDTF">2017-01-26T12:17:18Z</dcterms:created>
  <dcterms:modified xsi:type="dcterms:W3CDTF">2017-05-12T13:14:36Z</dcterms:modified>
</cp:coreProperties>
</file>