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7"/>
  </p:notesMasterIdLst>
  <p:sldIdLst>
    <p:sldId id="256" r:id="rId2"/>
    <p:sldId id="260" r:id="rId3"/>
    <p:sldId id="299" r:id="rId4"/>
    <p:sldId id="261" r:id="rId5"/>
    <p:sldId id="297" r:id="rId6"/>
    <p:sldId id="300" r:id="rId7"/>
    <p:sldId id="309" r:id="rId8"/>
    <p:sldId id="310" r:id="rId9"/>
    <p:sldId id="305" r:id="rId10"/>
    <p:sldId id="306" r:id="rId11"/>
    <p:sldId id="302" r:id="rId12"/>
    <p:sldId id="303" r:id="rId13"/>
    <p:sldId id="307" r:id="rId14"/>
    <p:sldId id="308" r:id="rId15"/>
    <p:sldId id="311" r:id="rId16"/>
    <p:sldId id="257" r:id="rId17"/>
    <p:sldId id="264" r:id="rId18"/>
    <p:sldId id="263" r:id="rId19"/>
    <p:sldId id="272" r:id="rId20"/>
    <p:sldId id="312" r:id="rId21"/>
    <p:sldId id="262" r:id="rId22"/>
    <p:sldId id="265" r:id="rId23"/>
    <p:sldId id="266" r:id="rId24"/>
    <p:sldId id="281" r:id="rId25"/>
    <p:sldId id="283" r:id="rId26"/>
    <p:sldId id="295" r:id="rId27"/>
    <p:sldId id="258" r:id="rId28"/>
    <p:sldId id="284" r:id="rId29"/>
    <p:sldId id="259" r:id="rId30"/>
    <p:sldId id="292" r:id="rId31"/>
    <p:sldId id="285" r:id="rId32"/>
    <p:sldId id="286" r:id="rId33"/>
    <p:sldId id="287" r:id="rId34"/>
    <p:sldId id="288" r:id="rId35"/>
    <p:sldId id="294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99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DC9E8-841B-4553-9862-6D390B2B6174}" type="datetimeFigureOut">
              <a:rPr lang="fr-FR" smtClean="0"/>
              <a:t>20/04/2016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BA1FB8-EC44-486E-BC27-3FD52964BD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5249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63538" y="684213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5B96EFA-A84D-40AA-A24A-F7F56BA0878F}" type="slidenum">
              <a:rPr lang="fr-FR" altLang="fr-FR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fr-FR" alt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706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>
            <a:solidFill>
              <a:srgbClr val="BFBFBF"/>
            </a:solidFill>
          </a:ln>
        </p:spPr>
        <p:txBody>
          <a:bodyPr/>
          <a:lstStyle/>
          <a:p>
            <a:endParaRPr lang="fr-FR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007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46BF-1F81-45FE-9475-6D1B3FE03AF5}" type="datetime1">
              <a:rPr lang="en-US" smtClean="0"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1F0E9-79A2-4179-9E3A-4FC2D7CD4FD5}" type="datetime1">
              <a:rPr lang="en-US" smtClean="0"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51B62-89D4-486F-8DE8-FEDB49196B03}" type="datetime1">
              <a:rPr lang="en-US" smtClean="0"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4FFB8-C54D-4647-8B1A-8F3B1F1F636D}" type="datetime1">
              <a:rPr lang="en-US" smtClean="0"/>
              <a:t>4/20/2016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DF76-50A6-42E5-B086-AF36D28369D4}" type="datetime1">
              <a:rPr lang="en-US" smtClean="0"/>
              <a:t>4/20/2016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F44D8-79FA-48CB-9E16-67CD6623A174}" type="datetime1">
              <a:rPr lang="en-US" smtClean="0"/>
              <a:t>4/20/2016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02FC5-7007-4D04-B80C-C55211540FC7}" type="datetime1">
              <a:rPr lang="en-US" smtClean="0"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97B04-09E9-4ECE-8AF9-18A09CC8817E}" type="datetime1">
              <a:rPr lang="en-US" smtClean="0"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B5CC-F351-4321-B989-37F90E3D118C}" type="datetime1">
              <a:rPr lang="en-US" smtClean="0"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63EE-1AC7-4743-8799-1C6FD89A02EE}" type="datetime1">
              <a:rPr lang="en-US" smtClean="0"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31952-F4FB-4A12-9D59-C3F07314AF9D}" type="datetime1">
              <a:rPr lang="en-US" smtClean="0"/>
              <a:t>4/20/2016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C66C2-54A8-49F3-9B20-7BC7800E544B}" type="datetime1">
              <a:rPr lang="en-US" smtClean="0"/>
              <a:t>4/20/2016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1BDFD-9E43-4CFC-9169-9739858B4547}" type="datetime1">
              <a:rPr lang="en-US" smtClean="0"/>
              <a:t>4/20/2016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9F1F-424F-4429-A501-2205FB9922E3}" type="datetime1">
              <a:rPr lang="en-US" smtClean="0"/>
              <a:t>4/20/2016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A85CF-39A9-4655-9572-06F193326013}" type="datetime1">
              <a:rPr lang="en-US" smtClean="0"/>
              <a:t>4/20/2016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F986-A199-45A0-98A1-4152D9A8808C}" type="datetime1">
              <a:rPr lang="en-US" smtClean="0"/>
              <a:t>4/20/2016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1055E-3FB3-4DBE-A746-CABAC5B388C9}" type="datetime1">
              <a:rPr lang="en-US" smtClean="0"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86001" y="1814514"/>
            <a:ext cx="9218612" cy="2962868"/>
          </a:xfrm>
        </p:spPr>
        <p:txBody>
          <a:bodyPr>
            <a:normAutofit/>
          </a:bodyPr>
          <a:lstStyle/>
          <a:p>
            <a:pPr algn="ctr"/>
            <a:r>
              <a:rPr lang="fr-FR" sz="4400" dirty="0"/>
              <a:t>Télémédecine, de nouvelles perspectives pour les pratiques des professionnels de santé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fr-FR" dirty="0"/>
              <a:t>Dr P. Simon</a:t>
            </a:r>
          </a:p>
          <a:p>
            <a:pPr algn="ctr"/>
            <a:r>
              <a:rPr lang="fr-FR" dirty="0"/>
              <a:t>Société Française de Télémédecine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712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89212" y="147337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/>
              <a:t>Le robot brancardier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5318" y="1552844"/>
            <a:ext cx="8287469" cy="4287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744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89212" y="329899"/>
            <a:ext cx="8911687" cy="1280890"/>
          </a:xfrm>
        </p:spPr>
        <p:txBody>
          <a:bodyPr/>
          <a:lstStyle/>
          <a:p>
            <a:pPr algn="ctr"/>
            <a:r>
              <a:rPr lang="fr-FR" dirty="0"/>
              <a:t>Le robot manipulateur de radio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2804" y="1610789"/>
            <a:ext cx="9280493" cy="400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61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dirty="0"/>
              <a:t>Le robot « kiné » qui soutient et stimule les jambes de la personne en perte d’autonomie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4163" y="2049583"/>
            <a:ext cx="8172450" cy="408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670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Le robot médecin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4863" y="1795463"/>
            <a:ext cx="4614862" cy="461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8421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89212" y="329899"/>
            <a:ext cx="8911687" cy="1280890"/>
          </a:xfrm>
        </p:spPr>
        <p:txBody>
          <a:bodyPr/>
          <a:lstStyle/>
          <a:p>
            <a:pPr algn="ctr"/>
            <a:r>
              <a:rPr lang="fr-FR" dirty="0"/>
              <a:t>Le robot chirurgien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7538" y="1154036"/>
            <a:ext cx="7770404" cy="4746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591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3891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54251F-2135-48E2-B046-B5F5DD60EF51}" type="slidenum">
              <a:rPr lang="en-US" altLang="fr-FR" smtClean="0">
                <a:solidFill>
                  <a:srgbClr val="FE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fr-FR">
              <a:solidFill>
                <a:srgbClr val="FEFFFF"/>
              </a:solidFill>
            </a:endParaRPr>
          </a:p>
        </p:txBody>
      </p:sp>
      <p:pic>
        <p:nvPicPr>
          <p:cNvPr id="3891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913" y="71438"/>
            <a:ext cx="4933950" cy="642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4722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Plan de l’exposé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2400" dirty="0"/>
          </a:p>
          <a:p>
            <a:r>
              <a:rPr lang="fr-FR" sz="2400" b="1" dirty="0"/>
              <a:t>Les nouvelles pratiques professionnelles apportées par la télémédecine</a:t>
            </a:r>
          </a:p>
          <a:p>
            <a:pPr lvl="1"/>
            <a:r>
              <a:rPr lang="fr-FR" sz="2200" b="1" dirty="0"/>
              <a:t>Pour les professionnels de santé médicaux</a:t>
            </a:r>
          </a:p>
          <a:p>
            <a:pPr lvl="1"/>
            <a:r>
              <a:rPr lang="fr-FR" sz="2200" dirty="0"/>
              <a:t>Pour les professionnels de santé non médicaux</a:t>
            </a:r>
          </a:p>
          <a:p>
            <a:r>
              <a:rPr lang="fr-FR" sz="2400" dirty="0"/>
              <a:t>Vers l’émergence de nouveaux métiers</a:t>
            </a:r>
          </a:p>
          <a:p>
            <a:r>
              <a:rPr lang="fr-FR" sz="2400" dirty="0"/>
              <a:t>Les clés de la réussite de ce type de projet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0582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A qui s’applique la réglementation sur la pratique de la télémédecine ?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fr-FR" sz="2400" b="1" dirty="0"/>
          </a:p>
          <a:p>
            <a:pPr algn="just"/>
            <a:r>
              <a:rPr lang="fr-FR" sz="2400" b="1" dirty="0"/>
              <a:t>Aux professionnels de santé médicaux </a:t>
            </a:r>
            <a:r>
              <a:rPr lang="fr-FR" sz="2400" dirty="0"/>
              <a:t>(titres I,III,IV du livre 1</a:t>
            </a:r>
            <a:r>
              <a:rPr lang="fr-FR" sz="2400" baseline="30000" dirty="0"/>
              <a:t>er</a:t>
            </a:r>
            <a:r>
              <a:rPr lang="fr-FR" sz="2400" dirty="0"/>
              <a:t> du code de la santé publique) aut</a:t>
            </a:r>
            <a:r>
              <a:rPr lang="fr-FR" sz="2400" b="1" dirty="0"/>
              <a:t>orisés à faire des actes médicaux</a:t>
            </a:r>
          </a:p>
          <a:p>
            <a:pPr lvl="1" algn="just"/>
            <a:r>
              <a:rPr lang="fr-FR" sz="2200" b="1" dirty="0">
                <a:solidFill>
                  <a:srgbClr val="C00000"/>
                </a:solidFill>
              </a:rPr>
              <a:t>Médecin</a:t>
            </a:r>
          </a:p>
          <a:p>
            <a:pPr lvl="1" algn="just"/>
            <a:r>
              <a:rPr lang="fr-FR" sz="2200" b="1" dirty="0">
                <a:solidFill>
                  <a:srgbClr val="C00000"/>
                </a:solidFill>
              </a:rPr>
              <a:t>Chirurgien dentiste </a:t>
            </a:r>
            <a:r>
              <a:rPr lang="fr-FR" sz="2200" dirty="0"/>
              <a:t>(profession médicale à domaine défini)</a:t>
            </a:r>
            <a:endParaRPr lang="fr-FR" sz="2200" b="1" dirty="0"/>
          </a:p>
          <a:p>
            <a:pPr lvl="1" algn="just"/>
            <a:r>
              <a:rPr lang="fr-FR" sz="2200" b="1" dirty="0">
                <a:solidFill>
                  <a:srgbClr val="C00000"/>
                </a:solidFill>
              </a:rPr>
              <a:t>Sage Femme </a:t>
            </a:r>
            <a:r>
              <a:rPr lang="fr-FR" sz="2200" dirty="0"/>
              <a:t>(profession médicale à domaine défini)</a:t>
            </a:r>
            <a:endParaRPr lang="fr-FR" sz="2200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6789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38375" y="76200"/>
            <a:ext cx="7539038" cy="134461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2325" b="1" dirty="0">
                <a:solidFill>
                  <a:srgbClr val="993300"/>
                </a:solidFill>
              </a:rPr>
              <a:t>Une définition des actes médicaux de télémédecine pour décrire les pratiques professionnelles dans le projet médical de télémédecine</a:t>
            </a:r>
            <a:r>
              <a:rPr lang="en-US" sz="2325" dirty="0">
                <a:solidFill>
                  <a:srgbClr val="993300"/>
                </a:solidFill>
              </a:rPr>
              <a:t>.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fr-FR" sz="1650" i="1" dirty="0">
                <a:solidFill>
                  <a:srgbClr val="993300"/>
                </a:solidFill>
              </a:rPr>
              <a:t>Décret du 19 octobre 2010</a:t>
            </a:r>
            <a:endParaRPr lang="fr-FR" sz="1650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388" y="1673225"/>
            <a:ext cx="8569325" cy="5184775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r-FR" altLang="fr-F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téléconsultation</a:t>
            </a:r>
            <a:r>
              <a:rPr lang="fr-FR" altLang="fr-F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altLang="fr-FR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 présence du patient </a:t>
            </a:r>
            <a:r>
              <a:rPr lang="fr-FR" altLang="fr-F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qui peut être assisté d’un professionnel de santé médical ou non = </a:t>
            </a:r>
            <a:r>
              <a:rPr lang="fr-FR" altLang="fr-FR" sz="2400" i="1" dirty="0">
                <a:solidFill>
                  <a:srgbClr val="FF0000"/>
                </a:solidFill>
              </a:rPr>
              <a:t>une pratique qui vient </a:t>
            </a:r>
            <a:r>
              <a:rPr lang="fr-FR" altLang="fr-FR" sz="2400" i="1" u="sng" dirty="0">
                <a:solidFill>
                  <a:srgbClr val="FF0000"/>
                </a:solidFill>
              </a:rPr>
              <a:t>compléter</a:t>
            </a:r>
            <a:r>
              <a:rPr lang="fr-FR" altLang="fr-FR" sz="2400" i="1" dirty="0">
                <a:solidFill>
                  <a:srgbClr val="FF0000"/>
                </a:solidFill>
              </a:rPr>
              <a:t> la consultation en face en face  </a:t>
            </a:r>
            <a:endParaRPr lang="fr-FR" altLang="fr-F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r-FR" altLang="fr-F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</a:t>
            </a:r>
            <a:r>
              <a:rPr lang="fr-FR" altLang="fr-FR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téléexpertise</a:t>
            </a:r>
            <a:r>
              <a:rPr lang="fr-FR" altLang="fr-F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entre médecins avec le dossier médical </a:t>
            </a:r>
            <a:r>
              <a:rPr lang="fr-FR" altLang="fr-FR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 l’absence du patient  = </a:t>
            </a:r>
            <a:r>
              <a:rPr lang="fr-FR" altLang="fr-FR" sz="2400" i="1" dirty="0">
                <a:solidFill>
                  <a:srgbClr val="FF0000"/>
                </a:solidFill>
              </a:rPr>
              <a:t>une pratique qui prend en compte la nécessaire </a:t>
            </a:r>
            <a:r>
              <a:rPr lang="fr-FR" altLang="fr-FR" sz="2400" i="1" u="sng" dirty="0">
                <a:solidFill>
                  <a:srgbClr val="FF0000"/>
                </a:solidFill>
              </a:rPr>
              <a:t>mutualisation</a:t>
            </a:r>
            <a:r>
              <a:rPr lang="fr-FR" altLang="fr-FR" sz="2400" i="1" dirty="0">
                <a:solidFill>
                  <a:srgbClr val="FF0000"/>
                </a:solidFill>
              </a:rPr>
              <a:t> des savoirs médicaux</a:t>
            </a:r>
            <a:endParaRPr lang="fr-FR" altLang="fr-F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eaLnBrk="1" fontAlgn="auto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r-FR" altLang="fr-F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télésurveillance médicale</a:t>
            </a:r>
            <a:r>
              <a:rPr lang="fr-FR" altLang="fr-F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: transmission et interprétation par un médecin d’un indicateur clinique ou biologique d’une maladie (chronique) = </a:t>
            </a:r>
            <a:r>
              <a:rPr lang="fr-FR" altLang="fr-FR" sz="2400" i="1" dirty="0">
                <a:solidFill>
                  <a:srgbClr val="FF0000"/>
                </a:solidFill>
              </a:rPr>
              <a:t>une pratique qui structure </a:t>
            </a:r>
            <a:r>
              <a:rPr lang="fr-FR" altLang="fr-FR" sz="2400" i="1" u="sng" dirty="0">
                <a:solidFill>
                  <a:srgbClr val="FF0000"/>
                </a:solidFill>
              </a:rPr>
              <a:t>le parcours de soin d’une maladie chronique</a:t>
            </a:r>
            <a:endParaRPr lang="fr-FR" altLang="fr-FR" sz="2400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eaLnBrk="1" fontAlgn="auto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r-FR" altLang="fr-F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téléassistance</a:t>
            </a:r>
            <a:r>
              <a:rPr lang="fr-FR" altLang="fr-F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altLang="fr-F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médicale</a:t>
            </a:r>
            <a:r>
              <a:rPr lang="fr-FR" altLang="fr-F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d’un médecin à un autre médecin ou à un professionnel de santé non-médical = </a:t>
            </a:r>
            <a:r>
              <a:rPr lang="fr-FR" altLang="fr-FR" sz="2400" i="1" dirty="0">
                <a:solidFill>
                  <a:srgbClr val="FF0000"/>
                </a:solidFill>
              </a:rPr>
              <a:t>une pratique qui structure </a:t>
            </a:r>
            <a:r>
              <a:rPr lang="fr-FR" altLang="fr-FR" sz="2400" i="1" u="sng" dirty="0">
                <a:solidFill>
                  <a:srgbClr val="FF0000"/>
                </a:solidFill>
              </a:rPr>
              <a:t>une prise en charge pluri-professionnelle </a:t>
            </a:r>
            <a:endParaRPr lang="fr-FR" altLang="fr-FR" sz="2400" u="sng" dirty="0">
              <a:solidFill>
                <a:srgbClr val="FF0000"/>
              </a:solidFill>
            </a:endParaRPr>
          </a:p>
          <a:p>
            <a:pPr eaLnBrk="1" fontAlgn="auto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r-FR" altLang="fr-F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 téléconseil médical (</a:t>
            </a:r>
            <a:r>
              <a:rPr lang="fr-FR" altLang="fr-FR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réponse médicale</a:t>
            </a:r>
            <a:r>
              <a:rPr lang="fr-FR" altLang="fr-F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r>
              <a:rPr lang="fr-FR" altLang="fr-F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du Centre 15 dans le cadre de la PDS = </a:t>
            </a:r>
            <a:r>
              <a:rPr lang="fr-FR" altLang="fr-FR" sz="2400" i="1" dirty="0">
                <a:solidFill>
                  <a:srgbClr val="FF0000"/>
                </a:solidFill>
              </a:rPr>
              <a:t>une nouvelle prestation médicale dans le parcours de soin primaire</a:t>
            </a:r>
            <a:endParaRPr lang="fr-FR" altLang="fr-FR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6804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6588" y="76200"/>
            <a:ext cx="1336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403725" y="6492875"/>
            <a:ext cx="7619999" cy="365125"/>
          </a:xfrm>
        </p:spPr>
        <p:txBody>
          <a:bodyPr/>
          <a:lstStyle/>
          <a:p>
            <a:pPr algn="r">
              <a:defRPr/>
            </a:pPr>
            <a:r>
              <a:rPr lang="fr-FR" dirty="0"/>
              <a:t>ANFH La Réunion 21 avril 2016</a:t>
            </a:r>
            <a:endParaRPr lang="en-US" dirty="0"/>
          </a:p>
        </p:txBody>
      </p:sp>
      <p:sp>
        <p:nvSpPr>
          <p:cNvPr id="76806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85B26F54-720E-4074-8430-6CCB5854BD44}" type="slidenum">
              <a:rPr lang="en-US" altLang="fr-FR" smtClean="0">
                <a:solidFill>
                  <a:srgbClr val="FE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18</a:t>
            </a:fld>
            <a:endParaRPr lang="en-US" altLang="fr-FR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6626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re 1"/>
          <p:cNvSpPr>
            <a:spLocks noGrp="1"/>
          </p:cNvSpPr>
          <p:nvPr>
            <p:ph type="title"/>
          </p:nvPr>
        </p:nvSpPr>
        <p:spPr>
          <a:xfrm>
            <a:off x="1524000" y="0"/>
            <a:ext cx="8462963" cy="1143000"/>
          </a:xfrm>
        </p:spPr>
        <p:txBody>
          <a:bodyPr>
            <a:normAutofit/>
          </a:bodyPr>
          <a:lstStyle/>
          <a:p>
            <a:pPr algn="ctr"/>
            <a:r>
              <a:rPr lang="fr-FR" altLang="fr-FR" sz="2400" b="1" dirty="0"/>
              <a:t>Le modèle de télémédecine en secteur ambulatoire entre le 1</a:t>
            </a:r>
            <a:r>
              <a:rPr lang="fr-FR" altLang="fr-FR" sz="2400" b="1" baseline="30000" dirty="0"/>
              <a:t>er</a:t>
            </a:r>
            <a:r>
              <a:rPr lang="fr-FR" altLang="fr-FR" sz="2400" b="1" dirty="0"/>
              <a:t> et le 2</a:t>
            </a:r>
            <a:r>
              <a:rPr lang="fr-FR" altLang="fr-FR" sz="2400" b="1" baseline="30000" dirty="0"/>
              <a:t>ème</a:t>
            </a:r>
            <a:r>
              <a:rPr lang="fr-FR" altLang="fr-FR" sz="2400" b="1" dirty="0"/>
              <a:t> recours</a:t>
            </a:r>
          </a:p>
        </p:txBody>
      </p:sp>
      <p:sp>
        <p:nvSpPr>
          <p:cNvPr id="32771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648200" y="6356350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2D32BAE0-EF3D-4F3E-990E-584067B9BA0C}" type="slidenum">
              <a:rPr lang="fr-FR" altLang="fr-FR" smtClean="0">
                <a:solidFill>
                  <a:srgbClr val="898989"/>
                </a:solidFill>
                <a:latin typeface="Arial" panose="020B0604020202020204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19</a:t>
            </a:fld>
            <a:endParaRPr lang="fr-FR" altLang="fr-FR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03388" y="3429000"/>
            <a:ext cx="1728787" cy="9366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/>
              <a:t>Domicile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/>
              <a:t>EHPAD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/>
              <a:t>HAD</a:t>
            </a:r>
          </a:p>
        </p:txBody>
      </p:sp>
      <p:cxnSp>
        <p:nvCxnSpPr>
          <p:cNvPr id="7" name="Connecteur droit avec flèche 6"/>
          <p:cNvCxnSpPr/>
          <p:nvPr/>
        </p:nvCxnSpPr>
        <p:spPr>
          <a:xfrm flipV="1">
            <a:off x="3468688" y="4016375"/>
            <a:ext cx="1547812" cy="28575"/>
          </a:xfrm>
          <a:prstGeom prst="straightConnector1">
            <a:avLst/>
          </a:prstGeom>
          <a:ln w="28575">
            <a:solidFill>
              <a:schemeClr val="tx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016500" y="3429000"/>
            <a:ext cx="2016125" cy="93662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/>
              <a:t>MSP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/>
              <a:t>Centre de santé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/>
              <a:t>Pôles de santé</a:t>
            </a:r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7048500" y="4016375"/>
            <a:ext cx="1279525" cy="46038"/>
          </a:xfrm>
          <a:prstGeom prst="straightConnector1">
            <a:avLst/>
          </a:prstGeom>
          <a:ln w="28575">
            <a:solidFill>
              <a:schemeClr val="tx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8328025" y="3429000"/>
            <a:ext cx="1512888" cy="9366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/>
              <a:t>Spécialistes</a:t>
            </a:r>
          </a:p>
        </p:txBody>
      </p:sp>
      <p:sp>
        <p:nvSpPr>
          <p:cNvPr id="20489" name="ZoneTexte 11"/>
          <p:cNvSpPr txBox="1">
            <a:spLocks noChangeArrowheads="1"/>
          </p:cNvSpPr>
          <p:nvPr/>
        </p:nvSpPr>
        <p:spPr bwMode="auto">
          <a:xfrm>
            <a:off x="5232400" y="4508500"/>
            <a:ext cx="1719263" cy="3381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/>
              <a:t>Premier recours</a:t>
            </a:r>
          </a:p>
        </p:txBody>
      </p:sp>
      <p:sp>
        <p:nvSpPr>
          <p:cNvPr id="20490" name="ZoneTexte 12"/>
          <p:cNvSpPr txBox="1">
            <a:spLocks noChangeArrowheads="1"/>
          </p:cNvSpPr>
          <p:nvPr/>
        </p:nvSpPr>
        <p:spPr bwMode="auto">
          <a:xfrm>
            <a:off x="8040688" y="4508500"/>
            <a:ext cx="1979612" cy="3381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/>
              <a:t>Deuxième recours</a:t>
            </a:r>
          </a:p>
        </p:txBody>
      </p:sp>
      <p:sp>
        <p:nvSpPr>
          <p:cNvPr id="20491" name="ZoneTexte 13"/>
          <p:cNvSpPr txBox="1">
            <a:spLocks noChangeArrowheads="1"/>
          </p:cNvSpPr>
          <p:nvPr/>
        </p:nvSpPr>
        <p:spPr bwMode="auto">
          <a:xfrm>
            <a:off x="3490787" y="5373688"/>
            <a:ext cx="1798890" cy="830997"/>
          </a:xfrm>
          <a:prstGeom prst="rect">
            <a:avLst/>
          </a:prstGeom>
          <a:ln w="28575">
            <a:solidFill>
              <a:schemeClr val="tx1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/>
              <a:t>Télésurveillance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/>
              <a:t>Téléconsultation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/>
              <a:t>Téléassistance</a:t>
            </a:r>
          </a:p>
        </p:txBody>
      </p:sp>
      <p:cxnSp>
        <p:nvCxnSpPr>
          <p:cNvPr id="16" name="Connecteur droit avec flèche 15"/>
          <p:cNvCxnSpPr/>
          <p:nvPr/>
        </p:nvCxnSpPr>
        <p:spPr>
          <a:xfrm rot="5400000" flipH="1" flipV="1">
            <a:off x="3792538" y="4579938"/>
            <a:ext cx="1008063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3" name="ZoneTexte 16"/>
          <p:cNvSpPr txBox="1">
            <a:spLocks noChangeArrowheads="1"/>
          </p:cNvSpPr>
          <p:nvPr/>
        </p:nvSpPr>
        <p:spPr bwMode="auto">
          <a:xfrm>
            <a:off x="6219303" y="5429250"/>
            <a:ext cx="2866489" cy="646331"/>
          </a:xfrm>
          <a:prstGeom prst="rect">
            <a:avLst/>
          </a:prstGeom>
          <a:ln w="285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/>
              <a:t>La fonction apprenante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/>
              <a:t>de la Télé expertise</a:t>
            </a:r>
          </a:p>
        </p:txBody>
      </p:sp>
      <p:cxnSp>
        <p:nvCxnSpPr>
          <p:cNvPr id="19" name="Connecteur droit avec flèche 18"/>
          <p:cNvCxnSpPr/>
          <p:nvPr/>
        </p:nvCxnSpPr>
        <p:spPr>
          <a:xfrm rot="5400000" flipH="1" flipV="1">
            <a:off x="7112794" y="4685506"/>
            <a:ext cx="10795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83" name="ZoneTexte 19"/>
          <p:cNvSpPr txBox="1">
            <a:spLocks noChangeArrowheads="1"/>
          </p:cNvSpPr>
          <p:nvPr/>
        </p:nvSpPr>
        <p:spPr bwMode="auto">
          <a:xfrm>
            <a:off x="8075613" y="2420938"/>
            <a:ext cx="1911350" cy="646112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dirty="0">
                <a:solidFill>
                  <a:schemeClr val="tx1"/>
                </a:solidFill>
                <a:latin typeface="Calibri" panose="020F0502020204030204" pitchFamily="34" charset="0"/>
              </a:rPr>
              <a:t>CHU, CH, cliniques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dirty="0">
                <a:solidFill>
                  <a:schemeClr val="tx1"/>
                </a:solidFill>
                <a:latin typeface="Calibri" panose="020F0502020204030204" pitchFamily="34" charset="0"/>
              </a:rPr>
              <a:t> Cabinets privés</a:t>
            </a:r>
          </a:p>
        </p:txBody>
      </p:sp>
      <p:sp>
        <p:nvSpPr>
          <p:cNvPr id="26" name="Flèche vers le bas 25"/>
          <p:cNvSpPr/>
          <p:nvPr/>
        </p:nvSpPr>
        <p:spPr>
          <a:xfrm>
            <a:off x="9048750" y="3068638"/>
            <a:ext cx="46038" cy="215900"/>
          </a:xfrm>
          <a:prstGeom prst="downArrow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7294563" y="859359"/>
            <a:ext cx="3600450" cy="1077218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/>
              <a:t>Téléconseil médical personnalisé </a:t>
            </a:r>
            <a:endParaRPr lang="fr-FR" sz="1400" b="1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/>
              <a:t>(Centre 15, plateformes complémentaires santé)</a:t>
            </a:r>
            <a:endParaRPr lang="fr-FR" sz="1400" b="1" dirty="0"/>
          </a:p>
        </p:txBody>
      </p:sp>
      <p:sp>
        <p:nvSpPr>
          <p:cNvPr id="32786" name="ZoneTexte 28"/>
          <p:cNvSpPr txBox="1">
            <a:spLocks noChangeArrowheads="1"/>
          </p:cNvSpPr>
          <p:nvPr/>
        </p:nvSpPr>
        <p:spPr bwMode="auto">
          <a:xfrm>
            <a:off x="2644774" y="1667055"/>
            <a:ext cx="3302000" cy="1016000"/>
          </a:xfrm>
          <a:prstGeom prst="rect">
            <a:avLst/>
          </a:prstGeom>
          <a:ln w="28575"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Coopérations entre professionnels de santé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médicaux et non-médicaux</a:t>
            </a:r>
          </a:p>
        </p:txBody>
      </p:sp>
      <p:sp>
        <p:nvSpPr>
          <p:cNvPr id="30" name="Flèche vers le bas 29"/>
          <p:cNvSpPr/>
          <p:nvPr/>
        </p:nvSpPr>
        <p:spPr>
          <a:xfrm>
            <a:off x="5951538" y="3068638"/>
            <a:ext cx="46037" cy="215900"/>
          </a:xfrm>
          <a:prstGeom prst="downArrow">
            <a:avLst/>
          </a:prstGeom>
          <a:ln w="285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3503613" y="2852738"/>
            <a:ext cx="1439862" cy="584200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/>
              <a:t>Pharmacien d’Officine</a:t>
            </a:r>
          </a:p>
        </p:txBody>
      </p:sp>
      <p:pic>
        <p:nvPicPr>
          <p:cNvPr id="32789" name="Imag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2088" y="195263"/>
            <a:ext cx="18399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ZoneTexte 21"/>
          <p:cNvSpPr txBox="1"/>
          <p:nvPr/>
        </p:nvSpPr>
        <p:spPr>
          <a:xfrm>
            <a:off x="4081463" y="3698875"/>
            <a:ext cx="428625" cy="368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/>
              <a:t>SI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7454900" y="3752850"/>
            <a:ext cx="428625" cy="3698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/>
              <a:t>SI</a:t>
            </a:r>
          </a:p>
        </p:txBody>
      </p:sp>
      <p:cxnSp>
        <p:nvCxnSpPr>
          <p:cNvPr id="3" name="Connecteur droit avec flèche 2"/>
          <p:cNvCxnSpPr/>
          <p:nvPr/>
        </p:nvCxnSpPr>
        <p:spPr>
          <a:xfrm flipH="1">
            <a:off x="6179219" y="1960389"/>
            <a:ext cx="1115344" cy="134637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7294563" y="1960389"/>
            <a:ext cx="746125" cy="4605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6982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212" y="539976"/>
            <a:ext cx="8569483" cy="5489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0834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89212" y="1767110"/>
            <a:ext cx="8911687" cy="1280890"/>
          </a:xfr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dirty="0"/>
              <a:t>Les chirurgiens devront apprendre à opérer avec l’aide de robots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97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Plan de l’exposé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2400" dirty="0"/>
          </a:p>
          <a:p>
            <a:r>
              <a:rPr lang="fr-FR" sz="2400" b="1" dirty="0"/>
              <a:t>Les nouvelles pratiques professionnelles apportées par la télémédecine</a:t>
            </a:r>
          </a:p>
          <a:p>
            <a:pPr lvl="1"/>
            <a:r>
              <a:rPr lang="fr-FR" sz="2200" dirty="0"/>
              <a:t>Pour les professionnels de santé médicaux</a:t>
            </a:r>
          </a:p>
          <a:p>
            <a:pPr lvl="1"/>
            <a:r>
              <a:rPr lang="fr-FR" sz="2200" b="1" dirty="0"/>
              <a:t>Pour les professionnels de santé non médicaux</a:t>
            </a:r>
          </a:p>
          <a:p>
            <a:r>
              <a:rPr lang="fr-FR" sz="2400" dirty="0"/>
              <a:t>Vers l’émergence de nouveaux métiers</a:t>
            </a:r>
          </a:p>
          <a:p>
            <a:r>
              <a:rPr lang="fr-FR" sz="2400" dirty="0"/>
              <a:t>Les clés de la réussite de ce type de projet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5991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57388" y="147337"/>
            <a:ext cx="9547224" cy="1552876"/>
          </a:xfr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fr-FR" dirty="0"/>
              <a:t>Les professionnels de santé non médicaux devront apprendre à travailler avec des robots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57387" y="1700213"/>
            <a:ext cx="9744075" cy="4614862"/>
          </a:xfrm>
        </p:spPr>
        <p:txBody>
          <a:bodyPr>
            <a:normAutofit fontScale="92500" lnSpcReduction="10000"/>
          </a:bodyPr>
          <a:lstStyle/>
          <a:p>
            <a:r>
              <a:rPr lang="fr-FR" sz="2400" b="1" dirty="0"/>
              <a:t>Les pharmaciens</a:t>
            </a:r>
          </a:p>
          <a:p>
            <a:r>
              <a:rPr lang="fr-FR" sz="2400" b="1" dirty="0"/>
              <a:t>Les auxiliaires médicaux </a:t>
            </a:r>
          </a:p>
          <a:p>
            <a:pPr lvl="1"/>
            <a:r>
              <a:rPr lang="fr-FR" sz="2000" b="1" dirty="0"/>
              <a:t>Infirmiers, </a:t>
            </a:r>
          </a:p>
          <a:p>
            <a:pPr lvl="1"/>
            <a:r>
              <a:rPr lang="fr-FR" sz="2000" b="1" dirty="0"/>
              <a:t>Masseurs-Kinésithérapeutes, Pédicure, Podologue,</a:t>
            </a:r>
          </a:p>
          <a:p>
            <a:pPr lvl="1"/>
            <a:r>
              <a:rPr lang="fr-FR" sz="2000" b="1" dirty="0"/>
              <a:t>Ergothérapeute et Psychomotricien </a:t>
            </a:r>
          </a:p>
          <a:p>
            <a:pPr lvl="1"/>
            <a:r>
              <a:rPr lang="fr-FR" sz="2000" b="1" dirty="0"/>
              <a:t>Orthophoniste et Orthoptistes</a:t>
            </a:r>
          </a:p>
          <a:p>
            <a:pPr lvl="1"/>
            <a:r>
              <a:rPr lang="fr-FR" sz="2000" b="1" dirty="0"/>
              <a:t>Manipulateurs en électroradiologie médicale et Technicien de laboratoire</a:t>
            </a:r>
          </a:p>
          <a:p>
            <a:pPr lvl="1"/>
            <a:r>
              <a:rPr lang="fr-FR" sz="2000" b="1" dirty="0"/>
              <a:t>Audioprothésiste, Opticien-</a:t>
            </a:r>
            <a:r>
              <a:rPr lang="fr-FR" sz="2000" b="1" dirty="0" err="1"/>
              <a:t>lunétier</a:t>
            </a:r>
            <a:r>
              <a:rPr lang="fr-FR" sz="2000" b="1" dirty="0"/>
              <a:t>, Prothésistes et Orthésistes</a:t>
            </a:r>
          </a:p>
          <a:p>
            <a:pPr lvl="1"/>
            <a:r>
              <a:rPr lang="fr-FR" sz="2000" b="1" dirty="0"/>
              <a:t>Diététicien</a:t>
            </a:r>
          </a:p>
          <a:p>
            <a:pPr lvl="1"/>
            <a:r>
              <a:rPr lang="fr-FR" sz="2000" b="1" dirty="0"/>
              <a:t>Aide-soignant, Auxiliaire de Puériculture, ambulancier</a:t>
            </a:r>
          </a:p>
          <a:p>
            <a:pPr lvl="1"/>
            <a:r>
              <a:rPr lang="fr-FR" sz="2000" b="1" dirty="0"/>
              <a:t>Assistant dentaire</a:t>
            </a:r>
          </a:p>
          <a:p>
            <a:pPr lvl="1"/>
            <a:endParaRPr lang="fr-FR" sz="2200" b="1" dirty="0"/>
          </a:p>
          <a:p>
            <a:pPr lvl="1"/>
            <a:endParaRPr lang="fr-FR" sz="2200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717800" y="6492875"/>
            <a:ext cx="7619999" cy="365125"/>
          </a:xfrm>
        </p:spPr>
        <p:txBody>
          <a:bodyPr/>
          <a:lstStyle/>
          <a:p>
            <a:pPr algn="r"/>
            <a:r>
              <a:rPr lang="fr-FR" dirty="0"/>
              <a:t>ANFH La Réunion 21 avril 2016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3143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147337"/>
            <a:ext cx="9051388" cy="1538588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Avec la TLM, les infirmiers vont évoluer dans leur rôle propre vers des pratiques avancées et spécialisées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400" b="1" dirty="0">
                <a:solidFill>
                  <a:srgbClr val="C00000"/>
                </a:solidFill>
              </a:rPr>
              <a:t>Aujourd’hui</a:t>
            </a:r>
            <a:r>
              <a:rPr lang="fr-FR" sz="2400" b="1" dirty="0"/>
              <a:t> </a:t>
            </a:r>
            <a:r>
              <a:rPr lang="fr-FR" sz="2400" dirty="0"/>
              <a:t>Ils exercent </a:t>
            </a:r>
            <a:r>
              <a:rPr lang="fr-FR" sz="2400" b="1" dirty="0"/>
              <a:t>leur rôle propre </a:t>
            </a:r>
            <a:r>
              <a:rPr lang="fr-FR" sz="2400" dirty="0"/>
              <a:t>sous la responsabilité médicale </a:t>
            </a:r>
            <a:r>
              <a:rPr lang="fr-FR" sz="2400" b="1" dirty="0"/>
              <a:t>grâce à la téléassistance médicale</a:t>
            </a:r>
            <a:r>
              <a:rPr lang="fr-FR" sz="2400" dirty="0"/>
              <a:t> (</a:t>
            </a:r>
            <a:r>
              <a:rPr lang="fr-FR" sz="2000" i="1" dirty="0">
                <a:solidFill>
                  <a:srgbClr val="C00000"/>
                </a:solidFill>
              </a:rPr>
              <a:t>exemples : les manipulateurs de radiologie en </a:t>
            </a:r>
            <a:r>
              <a:rPr lang="fr-FR" sz="2000" i="1" dirty="0" err="1">
                <a:solidFill>
                  <a:srgbClr val="C00000"/>
                </a:solidFill>
              </a:rPr>
              <a:t>téléradiologie</a:t>
            </a:r>
            <a:r>
              <a:rPr lang="fr-FR" sz="2000" i="1" dirty="0">
                <a:solidFill>
                  <a:srgbClr val="C00000"/>
                </a:solidFill>
              </a:rPr>
              <a:t>, les infirmiers qui traitent les plaies chroniques en </a:t>
            </a:r>
            <a:r>
              <a:rPr lang="fr-FR" sz="2000" i="1" dirty="0" err="1">
                <a:solidFill>
                  <a:srgbClr val="C00000"/>
                </a:solidFill>
              </a:rPr>
              <a:t>télédermatologie</a:t>
            </a:r>
            <a:r>
              <a:rPr lang="fr-FR" sz="2000" i="1" dirty="0">
                <a:solidFill>
                  <a:srgbClr val="C00000"/>
                </a:solidFill>
              </a:rPr>
              <a:t>, les infirmiers en </a:t>
            </a:r>
            <a:r>
              <a:rPr lang="fr-FR" sz="2000" i="1" dirty="0" err="1">
                <a:solidFill>
                  <a:srgbClr val="C00000"/>
                </a:solidFill>
              </a:rPr>
              <a:t>télédialyse</a:t>
            </a:r>
            <a:r>
              <a:rPr lang="fr-FR" sz="2000" i="1" dirty="0">
                <a:solidFill>
                  <a:srgbClr val="C00000"/>
                </a:solidFill>
              </a:rPr>
              <a:t>, etc..)</a:t>
            </a:r>
            <a:endParaRPr lang="fr-FR" sz="2000" dirty="0"/>
          </a:p>
          <a:p>
            <a:pPr algn="just"/>
            <a:r>
              <a:rPr lang="fr-FR" sz="2400" b="1" dirty="0">
                <a:solidFill>
                  <a:srgbClr val="C00000"/>
                </a:solidFill>
              </a:rPr>
              <a:t>Demain</a:t>
            </a:r>
            <a:r>
              <a:rPr lang="fr-FR" sz="2400" dirty="0">
                <a:solidFill>
                  <a:srgbClr val="C00000"/>
                </a:solidFill>
              </a:rPr>
              <a:t> </a:t>
            </a:r>
            <a:r>
              <a:rPr lang="fr-FR" sz="2400" dirty="0"/>
              <a:t>Ils exerceront une délégation d’actes médicaux sous leur propre responsabilité (</a:t>
            </a:r>
            <a:r>
              <a:rPr lang="fr-FR" sz="2000" dirty="0"/>
              <a:t>art. 51 de la loi HPST, les futures pratiques avancées de la loi de modernisation de la santé) (</a:t>
            </a:r>
            <a:r>
              <a:rPr lang="fr-FR" sz="2000" i="1" dirty="0">
                <a:solidFill>
                  <a:srgbClr val="C00000"/>
                </a:solidFill>
              </a:rPr>
              <a:t>exemples: orthoptiste dans la réalisation de rétinographie, infirmier dans le </a:t>
            </a:r>
            <a:r>
              <a:rPr lang="fr-FR" sz="2000" i="1" dirty="0" err="1">
                <a:solidFill>
                  <a:srgbClr val="C00000"/>
                </a:solidFill>
              </a:rPr>
              <a:t>télésuivi</a:t>
            </a:r>
            <a:r>
              <a:rPr lang="fr-FR" sz="2000" i="1" dirty="0">
                <a:solidFill>
                  <a:srgbClr val="C00000"/>
                </a:solidFill>
              </a:rPr>
              <a:t> des diabétiques insulinodépendants</a:t>
            </a:r>
            <a:r>
              <a:rPr lang="fr-FR" sz="2000" dirty="0"/>
              <a:t>)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884613" y="6176334"/>
            <a:ext cx="7619999" cy="365125"/>
          </a:xfrm>
        </p:spPr>
        <p:txBody>
          <a:bodyPr/>
          <a:lstStyle/>
          <a:p>
            <a:pPr algn="r"/>
            <a:r>
              <a:rPr lang="fr-FR" dirty="0"/>
              <a:t>ANFH La Réunion 21 avril 2016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107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L’intégration du rôle propre dans un projet de télémédecine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Téléassistance de l’infirmier pour les plaies complexes, la </a:t>
            </a:r>
            <a:r>
              <a:rPr lang="fr-FR" sz="2400" dirty="0" err="1"/>
              <a:t>télédialyse</a:t>
            </a:r>
            <a:r>
              <a:rPr lang="fr-FR" sz="2400" dirty="0"/>
              <a:t>, la </a:t>
            </a:r>
            <a:r>
              <a:rPr lang="fr-FR" sz="2400" dirty="0" err="1"/>
              <a:t>télécardiologie,etc</a:t>
            </a:r>
            <a:r>
              <a:rPr lang="fr-FR" sz="2400" dirty="0"/>
              <a:t>.</a:t>
            </a:r>
          </a:p>
          <a:p>
            <a:r>
              <a:rPr lang="fr-FR" sz="2400" dirty="0"/>
              <a:t>Téléassistance du manipulateur de radiologie dans la réalisation d’images de coupe</a:t>
            </a:r>
          </a:p>
          <a:p>
            <a:r>
              <a:rPr lang="fr-FR" sz="2400" dirty="0"/>
              <a:t>Téléassistance du Masseur Kinésithérapie d’un SSR en neurologie dans la rééducation d’un AVC</a:t>
            </a:r>
          </a:p>
          <a:p>
            <a:r>
              <a:rPr lang="fr-FR" sz="2400" dirty="0"/>
              <a:t>Téléassistance dentaire</a:t>
            </a:r>
          </a:p>
          <a:p>
            <a:r>
              <a:rPr lang="fr-FR" sz="2400" dirty="0"/>
              <a:t>….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3631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543050" y="147337"/>
            <a:ext cx="10529888" cy="1552876"/>
          </a:xfrm>
        </p:spPr>
        <p:txBody>
          <a:bodyPr>
            <a:normAutofit/>
          </a:bodyPr>
          <a:lstStyle/>
          <a:p>
            <a:pPr algn="ctr"/>
            <a:r>
              <a:rPr lang="fr-FR" sz="2800" dirty="0"/>
              <a:t>Quelques exemples d’actes médicaux en télémédecine délégués à des PS non médicaux </a:t>
            </a:r>
            <a:br>
              <a:rPr lang="fr-FR" sz="2800" dirty="0"/>
            </a:br>
            <a:r>
              <a:rPr lang="fr-FR" sz="2800" dirty="0"/>
              <a:t>dans le cadre de l’article 51 de HPST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fr-FR" dirty="0"/>
          </a:p>
          <a:p>
            <a:pPr algn="just"/>
            <a:r>
              <a:rPr lang="fr-FR" b="1" dirty="0">
                <a:solidFill>
                  <a:srgbClr val="C00000"/>
                </a:solidFill>
              </a:rPr>
              <a:t>Réalisation de rétinographie par l’orthoptiste, reconnue et financée en CCAM depuis septembre 2014</a:t>
            </a:r>
          </a:p>
          <a:p>
            <a:pPr algn="just"/>
            <a:r>
              <a:rPr lang="fr-FR" b="1" dirty="0">
                <a:solidFill>
                  <a:srgbClr val="C00000"/>
                </a:solidFill>
              </a:rPr>
              <a:t>Modification de la dose d’insuline par l’infirmier dans le cadre de la télé-diabétologie (système </a:t>
            </a:r>
            <a:r>
              <a:rPr lang="fr-FR" b="1" dirty="0" err="1">
                <a:solidFill>
                  <a:srgbClr val="C00000"/>
                </a:solidFill>
              </a:rPr>
              <a:t>Diabeo</a:t>
            </a:r>
            <a:r>
              <a:rPr lang="fr-FR" b="1" dirty="0">
                <a:solidFill>
                  <a:srgbClr val="C00000"/>
                </a:solidFill>
              </a:rPr>
              <a:t>, étude télé-sage)</a:t>
            </a:r>
          </a:p>
          <a:p>
            <a:pPr algn="just"/>
            <a:r>
              <a:rPr lang="fr-FR" b="1" dirty="0">
                <a:solidFill>
                  <a:srgbClr val="C00000"/>
                </a:solidFill>
              </a:rPr>
              <a:t>Conduite thérapeutique pour les plaies chroniques complexes par l’infirmier expert en plaies</a:t>
            </a:r>
          </a:p>
          <a:p>
            <a:pPr marL="0" indent="0" algn="just">
              <a:buNone/>
            </a:pPr>
            <a:endParaRPr lang="fr-FR" b="1" dirty="0">
              <a:solidFill>
                <a:srgbClr val="C00000"/>
              </a:solidFill>
            </a:endParaRPr>
          </a:p>
          <a:p>
            <a:pPr algn="just"/>
            <a:r>
              <a:rPr lang="fr-FR" dirty="0">
                <a:solidFill>
                  <a:schemeClr val="tx1"/>
                </a:solidFill>
              </a:rPr>
              <a:t>A venir </a:t>
            </a:r>
            <a:r>
              <a:rPr lang="fr-FR" b="1" i="1" dirty="0">
                <a:solidFill>
                  <a:srgbClr val="0070C0"/>
                </a:solidFill>
              </a:rPr>
              <a:t>: les pratiques avancées pour les infirmiers </a:t>
            </a:r>
            <a:r>
              <a:rPr lang="fr-FR" dirty="0">
                <a:solidFill>
                  <a:schemeClr val="tx1"/>
                </a:solidFill>
              </a:rPr>
              <a:t>( manifeste de Bologne 2008, loi LMD 2009 = bac + 5) prévues par la loi de modernisation de santé du 26 janvier 2016</a:t>
            </a:r>
            <a:endParaRPr lang="fr-FR" b="1" i="1" dirty="0">
              <a:solidFill>
                <a:srgbClr val="0070C0"/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7418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2057401" y="2552922"/>
            <a:ext cx="9443500" cy="3204941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C00000"/>
                </a:solidFill>
              </a:rPr>
              <a:t>Une transformation et une réorientation des métiers de la santé</a:t>
            </a:r>
            <a:br>
              <a:rPr lang="fr-FR" b="1" dirty="0">
                <a:solidFill>
                  <a:srgbClr val="C00000"/>
                </a:solidFill>
              </a:rPr>
            </a:br>
            <a:br>
              <a:rPr lang="fr-FR" b="1" dirty="0">
                <a:solidFill>
                  <a:srgbClr val="C00000"/>
                </a:solidFill>
              </a:rPr>
            </a:br>
            <a:r>
              <a:rPr lang="fr-FR" b="1" i="1" dirty="0">
                <a:solidFill>
                  <a:schemeClr val="tx1"/>
                </a:solidFill>
              </a:rPr>
              <a:t>75% des pratiques médicales d’aujourd’hui pourraient être transférées en 2050 à des professions de santé non médicaux 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1262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Plan de l’exposé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2400" dirty="0"/>
          </a:p>
          <a:p>
            <a:r>
              <a:rPr lang="fr-FR" sz="2400" dirty="0"/>
              <a:t>Les nouvelles pratiques professionnelles apportées par la télémédecine</a:t>
            </a:r>
          </a:p>
          <a:p>
            <a:r>
              <a:rPr lang="fr-FR" sz="2400" b="1" dirty="0"/>
              <a:t>Vers l’émergence de nouveaux métiers</a:t>
            </a:r>
          </a:p>
          <a:p>
            <a:r>
              <a:rPr lang="fr-FR" sz="2400" dirty="0"/>
              <a:t>Les clés de la réussite de ce type de projet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582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nouveaux métiers émergeant avec l’usage de la télémédecine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2400" b="1" dirty="0"/>
              <a:t>Dans le champ de la santé</a:t>
            </a:r>
          </a:p>
          <a:p>
            <a:pPr lvl="1"/>
            <a:r>
              <a:rPr lang="fr-FR" sz="2000" b="1" dirty="0">
                <a:solidFill>
                  <a:srgbClr val="C00000"/>
                </a:solidFill>
              </a:rPr>
              <a:t>Le coordonnateur de télémédecine</a:t>
            </a:r>
          </a:p>
          <a:p>
            <a:pPr lvl="1"/>
            <a:r>
              <a:rPr lang="fr-FR" sz="2000" b="1" dirty="0">
                <a:solidFill>
                  <a:srgbClr val="C00000"/>
                </a:solidFill>
              </a:rPr>
              <a:t>Le chirurgien superviseur de robot en télé-chirurgie</a:t>
            </a:r>
          </a:p>
          <a:p>
            <a:pPr lvl="1"/>
            <a:r>
              <a:rPr lang="fr-FR" sz="2000" b="1" dirty="0">
                <a:solidFill>
                  <a:srgbClr val="C00000"/>
                </a:solidFill>
              </a:rPr>
              <a:t>L’ingénieur technicien en e-santé, l’ingénieur qualité en e-santé</a:t>
            </a:r>
          </a:p>
          <a:p>
            <a:pPr lvl="1"/>
            <a:r>
              <a:rPr lang="fr-FR" sz="2000" b="1" dirty="0">
                <a:solidFill>
                  <a:srgbClr val="C00000"/>
                </a:solidFill>
              </a:rPr>
              <a:t>Les nouveaux métiers de la santé qui vont travailler avec les robots</a:t>
            </a:r>
          </a:p>
          <a:p>
            <a:r>
              <a:rPr lang="fr-FR" sz="2200" b="1" dirty="0">
                <a:solidFill>
                  <a:schemeClr val="tx1"/>
                </a:solidFill>
              </a:rPr>
              <a:t>Dans le champ des sciences sociales et humaines</a:t>
            </a:r>
          </a:p>
          <a:p>
            <a:pPr lvl="1"/>
            <a:r>
              <a:rPr lang="fr-FR" sz="2000" b="1" dirty="0">
                <a:solidFill>
                  <a:srgbClr val="C00000"/>
                </a:solidFill>
              </a:rPr>
              <a:t>Psychotechnicien(ne) en télémédecine</a:t>
            </a:r>
          </a:p>
          <a:p>
            <a:pPr lvl="1"/>
            <a:r>
              <a:rPr lang="fr-FR" sz="2000" b="1" dirty="0">
                <a:solidFill>
                  <a:srgbClr val="C00000"/>
                </a:solidFill>
              </a:rPr>
              <a:t>Ethicien(ne) des algorithmes, des robots</a:t>
            </a:r>
          </a:p>
          <a:p>
            <a:r>
              <a:rPr lang="fr-FR" sz="2200" b="1" dirty="0">
                <a:solidFill>
                  <a:schemeClr val="tx1"/>
                </a:solidFill>
              </a:rPr>
              <a:t>Dans le champ de l’évaluation médico-économique de la santé</a:t>
            </a:r>
          </a:p>
          <a:p>
            <a:pPr lvl="1"/>
            <a:r>
              <a:rPr lang="fr-FR" sz="2000" b="1" dirty="0">
                <a:solidFill>
                  <a:srgbClr val="C00000"/>
                </a:solidFill>
              </a:rPr>
              <a:t>Economiste de la santé numérique (des organisations)</a:t>
            </a:r>
          </a:p>
          <a:p>
            <a:pPr marL="457200" lvl="1" indent="0">
              <a:buNone/>
            </a:pPr>
            <a:endParaRPr lang="fr-FR" sz="2000" b="1" dirty="0">
              <a:solidFill>
                <a:srgbClr val="C000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6556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Plan de l’exposé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2400" dirty="0"/>
          </a:p>
          <a:p>
            <a:r>
              <a:rPr lang="fr-FR" sz="2400" dirty="0"/>
              <a:t>Les nouvelles pratiques professionnelles</a:t>
            </a:r>
          </a:p>
          <a:p>
            <a:r>
              <a:rPr lang="fr-FR" sz="2400" dirty="0"/>
              <a:t>Vers l’émergence de nouveaux métiers</a:t>
            </a:r>
          </a:p>
          <a:p>
            <a:r>
              <a:rPr lang="fr-FR" sz="2400" b="1" dirty="0"/>
              <a:t>Les clés de la réussite de ce type de projet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682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207161" y="787782"/>
            <a:ext cx="8911687" cy="1280890"/>
          </a:xfrm>
        </p:spPr>
        <p:txBody>
          <a:bodyPr/>
          <a:lstStyle/>
          <a:p>
            <a:pPr algn="ctr"/>
            <a:r>
              <a:rPr lang="fr-FR" dirty="0"/>
              <a:t>Les métiers de la santé qui vont se robotiser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3954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2389187" y="1509936"/>
            <a:ext cx="8911687" cy="1280890"/>
          </a:xfr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r-FR" b="1" dirty="0">
                <a:solidFill>
                  <a:srgbClr val="C00000"/>
                </a:solidFill>
              </a:rPr>
              <a:t>Un outil n’a jamais créé une organisation professionnelle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2" name="ZoneTexte 1"/>
          <p:cNvSpPr txBox="1"/>
          <p:nvPr/>
        </p:nvSpPr>
        <p:spPr>
          <a:xfrm>
            <a:off x="3221401" y="3602672"/>
            <a:ext cx="6987810" cy="1077218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3200" b="1" dirty="0">
                <a:solidFill>
                  <a:srgbClr val="C00000"/>
                </a:solidFill>
              </a:rPr>
              <a:t>Un robot peut être intelligent mais </a:t>
            </a:r>
          </a:p>
          <a:p>
            <a:r>
              <a:rPr lang="fr-FR" sz="3200" b="1" dirty="0">
                <a:solidFill>
                  <a:srgbClr val="C00000"/>
                </a:solidFill>
              </a:rPr>
              <a:t>ne manifeste pas d’émotion </a:t>
            </a:r>
          </a:p>
        </p:txBody>
      </p:sp>
    </p:spTree>
    <p:extLst>
      <p:ext uri="{BB962C8B-B14F-4D97-AF65-F5344CB8AC3E}">
        <p14:creationId xmlns:p14="http://schemas.microsoft.com/office/powerpoint/2010/main" val="27908838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167" y="0"/>
            <a:ext cx="4839665" cy="685800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1639" y="79589"/>
            <a:ext cx="1840361" cy="506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8276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7797" y="2315"/>
            <a:ext cx="1644203" cy="506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8214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Flèche vers le haut 123"/>
          <p:cNvSpPr>
            <a:spLocks noChangeArrowheads="1"/>
          </p:cNvSpPr>
          <p:nvPr/>
        </p:nvSpPr>
        <p:spPr bwMode="auto">
          <a:xfrm>
            <a:off x="4164014" y="2041526"/>
            <a:ext cx="1139825" cy="1889125"/>
          </a:xfrm>
          <a:prstGeom prst="upArrow">
            <a:avLst>
              <a:gd name="adj1" fmla="val 50000"/>
              <a:gd name="adj2" fmla="val 38158"/>
            </a:avLst>
          </a:prstGeom>
          <a:solidFill>
            <a:srgbClr val="DEBCBC"/>
          </a:solidFill>
          <a:ln w="10000">
            <a:solidFill>
              <a:srgbClr val="B50C00"/>
            </a:solidFill>
            <a:miter lim="800000"/>
            <a:headEnd/>
            <a:tailEnd/>
          </a:ln>
          <a:effectLst>
            <a:outerShdw dist="30000" dir="5400000" rotWithShape="0">
              <a:srgbClr val="808080">
                <a:alpha val="4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fr-FR">
              <a:solidFill>
                <a:srgbClr val="6D015B"/>
              </a:solidFill>
              <a:latin typeface="Tw Cen MT" charset="0"/>
              <a:cs typeface="ＭＳ Ｐゴシック" charset="-128"/>
            </a:endParaRPr>
          </a:p>
        </p:txBody>
      </p:sp>
      <p:sp>
        <p:nvSpPr>
          <p:cNvPr id="123" name="Flèche vers le haut 122"/>
          <p:cNvSpPr>
            <a:spLocks noChangeArrowheads="1"/>
          </p:cNvSpPr>
          <p:nvPr/>
        </p:nvSpPr>
        <p:spPr bwMode="auto">
          <a:xfrm>
            <a:off x="6396039" y="2008189"/>
            <a:ext cx="1138237" cy="1889125"/>
          </a:xfrm>
          <a:prstGeom prst="upArrow">
            <a:avLst>
              <a:gd name="adj1" fmla="val 50000"/>
              <a:gd name="adj2" fmla="val 38158"/>
            </a:avLst>
          </a:prstGeom>
          <a:solidFill>
            <a:srgbClr val="DEBCBC"/>
          </a:solidFill>
          <a:ln w="10000">
            <a:solidFill>
              <a:srgbClr val="B50C00"/>
            </a:solidFill>
            <a:miter lim="800000"/>
            <a:headEnd/>
            <a:tailEnd/>
          </a:ln>
          <a:effectLst>
            <a:outerShdw dist="30000" dir="5400000" rotWithShape="0">
              <a:srgbClr val="808080">
                <a:alpha val="4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fr-FR">
              <a:solidFill>
                <a:srgbClr val="6D015B"/>
              </a:solidFill>
              <a:latin typeface="Tw Cen MT" charset="0"/>
              <a:cs typeface="ＭＳ Ｐゴシック" charset="-128"/>
            </a:endParaRPr>
          </a:p>
        </p:txBody>
      </p:sp>
      <p:sp>
        <p:nvSpPr>
          <p:cNvPr id="5124" name="Titre 4"/>
          <p:cNvSpPr>
            <a:spLocks noGrp="1"/>
          </p:cNvSpPr>
          <p:nvPr>
            <p:ph type="title"/>
          </p:nvPr>
        </p:nvSpPr>
        <p:spPr>
          <a:xfrm>
            <a:off x="1748474" y="204154"/>
            <a:ext cx="8675687" cy="815975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400" dirty="0">
                <a:latin typeface="Trebuchet MS" pitchFamily="34" charset="0"/>
              </a:rPr>
              <a:t>La nécessité d’un consensus entre les professionnels de santé sur un besoin en santé publique non satisfait</a:t>
            </a:r>
          </a:p>
        </p:txBody>
      </p:sp>
      <p:sp>
        <p:nvSpPr>
          <p:cNvPr id="7" name="Rectangle à coins arrondis 6"/>
          <p:cNvSpPr>
            <a:spLocks noChangeArrowheads="1"/>
          </p:cNvSpPr>
          <p:nvPr/>
        </p:nvSpPr>
        <p:spPr bwMode="auto">
          <a:xfrm>
            <a:off x="3738563" y="5591175"/>
            <a:ext cx="6640512" cy="8382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47625" cmpd="dbl">
            <a:solidFill>
              <a:schemeClr val="bg1"/>
            </a:solidFill>
            <a:round/>
            <a:headEnd/>
            <a:tailEnd/>
          </a:ln>
          <a:effectLst>
            <a:outerShdw dist="30000" dir="5400000" rotWithShape="0">
              <a:srgbClr val="808080">
                <a:alpha val="45000"/>
              </a:srgbClr>
            </a:outerShdw>
          </a:effectLst>
        </p:spPr>
        <p:txBody>
          <a:bodyPr anchor="ctr"/>
          <a:lstStyle/>
          <a:p>
            <a:pPr marL="0" lvl="1">
              <a:defRPr/>
            </a:pPr>
            <a:r>
              <a:rPr lang="fr-FR" sz="2000">
                <a:solidFill>
                  <a:schemeClr val="bg1"/>
                </a:solidFill>
                <a:latin typeface="Tw Cen MT" charset="0"/>
                <a:cs typeface="Arial" charset="0"/>
              </a:rPr>
              <a:t>C - Quelle est la situation que vous souhaitez ÉVITER?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1590000" y="4049830"/>
            <a:ext cx="2273752" cy="1035354"/>
          </a:xfrm>
          <a:prstGeom prst="roundRect">
            <a:avLst/>
          </a:prstGeom>
          <a:ln w="57150">
            <a:solidFill>
              <a:srgbClr val="00206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>
              <a:defRPr/>
            </a:pPr>
            <a:r>
              <a:rPr lang="fr-FR" sz="1400" b="1" dirty="0">
                <a:solidFill>
                  <a:schemeClr val="bg1"/>
                </a:solidFill>
                <a:ea typeface="ＭＳ Ｐゴシック" charset="-128"/>
                <a:cs typeface="ＭＳ Ｐゴシック" charset="-128"/>
              </a:rPr>
              <a:t>A - Quelle est la SITUATION ACTUELLE par rapport aux recommandations</a:t>
            </a:r>
          </a:p>
        </p:txBody>
      </p:sp>
      <p:sp>
        <p:nvSpPr>
          <p:cNvPr id="13" name="Rectangle à coins arrondis 12"/>
          <p:cNvSpPr>
            <a:spLocks noChangeArrowheads="1"/>
          </p:cNvSpPr>
          <p:nvPr/>
        </p:nvSpPr>
        <p:spPr bwMode="auto">
          <a:xfrm>
            <a:off x="3532189" y="1304925"/>
            <a:ext cx="4302125" cy="59848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47625" cmpd="dbl">
            <a:solidFill>
              <a:srgbClr val="003C42"/>
            </a:solidFill>
            <a:round/>
            <a:headEnd/>
            <a:tailEnd/>
          </a:ln>
          <a:effectLst>
            <a:outerShdw dist="30000" dir="5400000" rotWithShape="0">
              <a:srgbClr val="808080">
                <a:alpha val="45000"/>
              </a:srgbClr>
            </a:outerShdw>
          </a:effectLst>
        </p:spPr>
        <p:txBody>
          <a:bodyPr anchor="ctr"/>
          <a:lstStyle/>
          <a:p>
            <a:pPr marL="0" lvl="1" algn="ctr">
              <a:defRPr/>
            </a:pPr>
            <a:r>
              <a:rPr lang="fr-FR" sz="1600" b="1" dirty="0">
                <a:solidFill>
                  <a:srgbClr val="660066"/>
                </a:solidFill>
                <a:latin typeface="Tw Cen MT" charset="0"/>
                <a:cs typeface="Arial" charset="0"/>
              </a:rPr>
              <a:t>D – </a:t>
            </a:r>
            <a:r>
              <a:rPr lang="fr-FR" b="1" dirty="0">
                <a:solidFill>
                  <a:srgbClr val="660066"/>
                </a:solidFill>
                <a:latin typeface="Tw Cen MT" charset="0"/>
                <a:cs typeface="Arial" charset="0"/>
              </a:rPr>
              <a:t>Comment viser les recommandations (HAS, autres) ?</a:t>
            </a:r>
          </a:p>
        </p:txBody>
      </p:sp>
      <p:sp>
        <p:nvSpPr>
          <p:cNvPr id="18" name="Interdiction 17"/>
          <p:cNvSpPr>
            <a:spLocks noChangeArrowheads="1"/>
          </p:cNvSpPr>
          <p:nvPr/>
        </p:nvSpPr>
        <p:spPr bwMode="auto">
          <a:xfrm>
            <a:off x="2325688" y="5643563"/>
            <a:ext cx="787400" cy="749300"/>
          </a:xfrm>
          <a:custGeom>
            <a:avLst/>
            <a:gdLst>
              <a:gd name="T0" fmla="*/ 393700 w 787400"/>
              <a:gd name="T1" fmla="*/ 0 h 749300"/>
              <a:gd name="T2" fmla="*/ 115312 w 787400"/>
              <a:gd name="T3" fmla="*/ 109732 h 749300"/>
              <a:gd name="T4" fmla="*/ 0 w 787400"/>
              <a:gd name="T5" fmla="*/ 374650 h 749300"/>
              <a:gd name="T6" fmla="*/ 115312 w 787400"/>
              <a:gd name="T7" fmla="*/ 639568 h 749300"/>
              <a:gd name="T8" fmla="*/ 393700 w 787400"/>
              <a:gd name="T9" fmla="*/ 749300 h 749300"/>
              <a:gd name="T10" fmla="*/ 672088 w 787400"/>
              <a:gd name="T11" fmla="*/ 639568 h 749300"/>
              <a:gd name="T12" fmla="*/ 787400 w 787400"/>
              <a:gd name="T13" fmla="*/ 374650 h 749300"/>
              <a:gd name="T14" fmla="*/ 672088 w 787400"/>
              <a:gd name="T15" fmla="*/ 109732 h 7493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15312 w 787400"/>
              <a:gd name="T25" fmla="*/ 109732 h 749300"/>
              <a:gd name="T26" fmla="*/ 672088 w 787400"/>
              <a:gd name="T27" fmla="*/ 639568 h 7493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87400" h="749300">
                <a:moveTo>
                  <a:pt x="0" y="374650"/>
                </a:moveTo>
                <a:lnTo>
                  <a:pt x="0" y="374650"/>
                </a:lnTo>
                <a:cubicBezTo>
                  <a:pt x="0" y="167736"/>
                  <a:pt x="176265" y="0"/>
                  <a:pt x="393699" y="0"/>
                </a:cubicBezTo>
                <a:cubicBezTo>
                  <a:pt x="611134" y="0"/>
                  <a:pt x="787400" y="167736"/>
                  <a:pt x="787400" y="374650"/>
                </a:cubicBezTo>
                <a:cubicBezTo>
                  <a:pt x="787400" y="581563"/>
                  <a:pt x="611134" y="749299"/>
                  <a:pt x="393700" y="749300"/>
                </a:cubicBezTo>
                <a:cubicBezTo>
                  <a:pt x="176265" y="749300"/>
                  <a:pt x="0" y="581563"/>
                  <a:pt x="0" y="374650"/>
                </a:cubicBezTo>
                <a:close/>
                <a:moveTo>
                  <a:pt x="614364" y="489488"/>
                </a:moveTo>
                <a:lnTo>
                  <a:pt x="614363" y="489487"/>
                </a:lnTo>
                <a:cubicBezTo>
                  <a:pt x="635698" y="454429"/>
                  <a:pt x="646906" y="414878"/>
                  <a:pt x="646906" y="374650"/>
                </a:cubicBezTo>
                <a:cubicBezTo>
                  <a:pt x="646906" y="245329"/>
                  <a:pt x="533541" y="140494"/>
                  <a:pt x="393700" y="140494"/>
                </a:cubicBezTo>
                <a:cubicBezTo>
                  <a:pt x="351620" y="140493"/>
                  <a:pt x="310204" y="150192"/>
                  <a:pt x="273195" y="168711"/>
                </a:cubicBezTo>
                <a:close/>
                <a:moveTo>
                  <a:pt x="173036" y="259812"/>
                </a:moveTo>
                <a:lnTo>
                  <a:pt x="173036" y="259812"/>
                </a:lnTo>
                <a:cubicBezTo>
                  <a:pt x="151701" y="294870"/>
                  <a:pt x="140494" y="334421"/>
                  <a:pt x="140494" y="374649"/>
                </a:cubicBezTo>
                <a:cubicBezTo>
                  <a:pt x="140494" y="503970"/>
                  <a:pt x="253858" y="608806"/>
                  <a:pt x="393700" y="608806"/>
                </a:cubicBezTo>
                <a:cubicBezTo>
                  <a:pt x="435779" y="608806"/>
                  <a:pt x="477195" y="599107"/>
                  <a:pt x="514204" y="580588"/>
                </a:cubicBezTo>
                <a:close/>
              </a:path>
            </a:pathLst>
          </a:custGeom>
          <a:solidFill>
            <a:srgbClr val="FF0000"/>
          </a:solidFill>
          <a:ln w="47625" cmpd="dbl">
            <a:solidFill>
              <a:srgbClr val="FF0000"/>
            </a:solidFill>
            <a:miter lim="800000"/>
            <a:headEnd/>
            <a:tailEnd/>
          </a:ln>
          <a:effectLst>
            <a:outerShdw dist="30000" dir="5400000" rotWithShape="0">
              <a:srgbClr val="808080">
                <a:alpha val="4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fr-FR">
              <a:latin typeface="Arial" charset="0"/>
              <a:cs typeface="ＭＳ Ｐゴシック" charset="-128"/>
            </a:endParaRPr>
          </a:p>
        </p:txBody>
      </p:sp>
      <p:sp>
        <p:nvSpPr>
          <p:cNvPr id="23" name="Rectangle à coins arrondis 22"/>
          <p:cNvSpPr>
            <a:spLocks noChangeArrowheads="1"/>
          </p:cNvSpPr>
          <p:nvPr/>
        </p:nvSpPr>
        <p:spPr bwMode="auto">
          <a:xfrm>
            <a:off x="8472489" y="2233613"/>
            <a:ext cx="2135187" cy="1693862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>
            <a:solidFill>
              <a:srgbClr val="FF0000"/>
            </a:solidFill>
            <a:round/>
            <a:headEnd/>
            <a:tailEnd/>
          </a:ln>
          <a:effectLst>
            <a:outerShdw dist="30000" dir="5400000" rotWithShape="0">
              <a:srgbClr val="808080">
                <a:alpha val="45000"/>
              </a:srgbClr>
            </a:outerShdw>
          </a:effectLst>
        </p:spPr>
        <p:txBody>
          <a:bodyPr anchor="ctr"/>
          <a:lstStyle/>
          <a:p>
            <a:pPr marL="0" lvl="1" algn="ctr">
              <a:defRPr/>
            </a:pPr>
            <a:r>
              <a:rPr lang="fr-FR" sz="2000" b="1" dirty="0">
                <a:solidFill>
                  <a:schemeClr val="bg1"/>
                </a:solidFill>
                <a:latin typeface="Tw Cen MT" charset="0"/>
                <a:cs typeface="Arial" charset="0"/>
              </a:rPr>
              <a:t>L’Organisation cible est définie dans le PRS</a:t>
            </a:r>
          </a:p>
        </p:txBody>
      </p:sp>
      <p:cxnSp>
        <p:nvCxnSpPr>
          <p:cNvPr id="26" name="Connecteur droit avec flèche 25"/>
          <p:cNvCxnSpPr>
            <a:cxnSpLocks noChangeShapeType="1"/>
            <a:stCxn id="76" idx="6"/>
            <a:endCxn id="23" idx="1"/>
          </p:cNvCxnSpPr>
          <p:nvPr/>
        </p:nvCxnSpPr>
        <p:spPr bwMode="auto">
          <a:xfrm flipV="1">
            <a:off x="8164514" y="3081338"/>
            <a:ext cx="307975" cy="6350"/>
          </a:xfrm>
          <a:prstGeom prst="straightConnector1">
            <a:avLst/>
          </a:prstGeom>
          <a:ln w="76200">
            <a:solidFill>
              <a:srgbClr val="002060"/>
            </a:solidFill>
            <a:headEnd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Forme 29"/>
          <p:cNvCxnSpPr>
            <a:endCxn id="13" idx="1"/>
          </p:cNvCxnSpPr>
          <p:nvPr/>
        </p:nvCxnSpPr>
        <p:spPr>
          <a:xfrm rot="5400000" flipH="1" flipV="1">
            <a:off x="1897063" y="2414588"/>
            <a:ext cx="2446338" cy="823913"/>
          </a:xfrm>
          <a:prstGeom prst="bentConnector2">
            <a:avLst/>
          </a:prstGeom>
          <a:ln w="1016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4" name="Rectangle 42"/>
          <p:cNvSpPr>
            <a:spLocks noChangeArrowheads="1"/>
          </p:cNvSpPr>
          <p:nvPr/>
        </p:nvSpPr>
        <p:spPr bwMode="auto">
          <a:xfrm>
            <a:off x="3419475" y="5551488"/>
            <a:ext cx="457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23913" lvl="1" indent="-457200">
              <a:spcAft>
                <a:spcPts val="1200"/>
              </a:spcAft>
              <a:buClr>
                <a:schemeClr val="tx1"/>
              </a:buClr>
              <a:buFont typeface="Tw Cen MT" pitchFamily="34" charset="0"/>
              <a:buAutoNum type="alphaUcPeriod"/>
            </a:pPr>
            <a:endParaRPr lang="fr-FR">
              <a:solidFill>
                <a:srgbClr val="660066"/>
              </a:solidFill>
            </a:endParaRPr>
          </a:p>
        </p:txBody>
      </p:sp>
      <p:sp>
        <p:nvSpPr>
          <p:cNvPr id="44" name="Rectangle à coins arrondis 43"/>
          <p:cNvSpPr/>
          <p:nvPr/>
        </p:nvSpPr>
        <p:spPr>
          <a:xfrm>
            <a:off x="4314275" y="4069399"/>
            <a:ext cx="3599759" cy="801349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90488" indent="-1588" algn="ctr">
              <a:spcAft>
                <a:spcPts val="1200"/>
              </a:spcAft>
              <a:buClr>
                <a:schemeClr val="tx1"/>
              </a:buClr>
              <a:defRPr/>
            </a:pPr>
            <a:r>
              <a:rPr lang="fr-FR" sz="1600" dirty="0">
                <a:solidFill>
                  <a:schemeClr val="bg1"/>
                </a:solidFill>
                <a:ea typeface="ＭＳ Ｐゴシック" charset="-128"/>
                <a:cs typeface="ＭＳ Ｐゴシック" charset="-128"/>
              </a:rPr>
              <a:t>B - Quelle est </a:t>
            </a:r>
            <a:r>
              <a:rPr lang="fr-FR" sz="1600" b="1" dirty="0">
                <a:solidFill>
                  <a:schemeClr val="bg1"/>
                </a:solidFill>
                <a:ea typeface="ＭＳ Ｐゴシック" charset="-128"/>
                <a:cs typeface="ＭＳ Ｐゴシック" charset="-128"/>
              </a:rPr>
              <a:t>L’ÉVOLUTION PRÉVISIBLE DU CONTEXTE </a:t>
            </a:r>
            <a:r>
              <a:rPr lang="fr-FR" sz="1600" dirty="0">
                <a:solidFill>
                  <a:schemeClr val="bg1"/>
                </a:solidFill>
                <a:ea typeface="ＭＳ Ｐゴシック" charset="-128"/>
                <a:cs typeface="ＭＳ Ｐゴシック" charset="-128"/>
              </a:rPr>
              <a:t>si rien ne bouge</a:t>
            </a:r>
          </a:p>
        </p:txBody>
      </p:sp>
      <p:cxnSp>
        <p:nvCxnSpPr>
          <p:cNvPr id="73" name="Forme 72"/>
          <p:cNvCxnSpPr>
            <a:stCxn id="13" idx="2"/>
            <a:endCxn id="76" idx="0"/>
          </p:cNvCxnSpPr>
          <p:nvPr/>
        </p:nvCxnSpPr>
        <p:spPr>
          <a:xfrm rot="5400000">
            <a:off x="5361782" y="2226469"/>
            <a:ext cx="644525" cy="1588"/>
          </a:xfrm>
          <a:prstGeom prst="bentConnector3">
            <a:avLst>
              <a:gd name="adj1" fmla="val 50000"/>
            </a:avLst>
          </a:prstGeom>
          <a:ln w="1016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Ellipse 75"/>
          <p:cNvSpPr>
            <a:spLocks noChangeArrowheads="1"/>
          </p:cNvSpPr>
          <p:nvPr/>
        </p:nvSpPr>
        <p:spPr bwMode="auto">
          <a:xfrm>
            <a:off x="3203575" y="2547938"/>
            <a:ext cx="4960938" cy="1079500"/>
          </a:xfrm>
          <a:prstGeom prst="ellipse">
            <a:avLst/>
          </a:prstGeom>
          <a:solidFill>
            <a:srgbClr val="FFFF00"/>
          </a:solidFill>
          <a:ln w="47625" cmpd="dbl">
            <a:solidFill>
              <a:srgbClr val="003C42"/>
            </a:solidFill>
            <a:round/>
            <a:headEnd/>
            <a:tailEnd/>
          </a:ln>
          <a:effectLst>
            <a:outerShdw dist="30000" dir="5400000" rotWithShape="0">
              <a:srgbClr val="808080">
                <a:alpha val="45000"/>
              </a:srgbClr>
            </a:outerShdw>
          </a:effectLst>
        </p:spPr>
        <p:txBody>
          <a:bodyPr anchor="ctr"/>
          <a:lstStyle/>
          <a:p>
            <a:pPr marL="0" lvl="1" algn="ctr">
              <a:defRPr/>
            </a:pPr>
            <a:r>
              <a:rPr lang="fr-FR" sz="1600" b="1" dirty="0">
                <a:solidFill>
                  <a:srgbClr val="660066"/>
                </a:solidFill>
                <a:latin typeface="Tw Cen MT" charset="0"/>
                <a:cs typeface="Arial" charset="0"/>
              </a:rPr>
              <a:t>E - Comment assurer LA TRANSITION entre la situation actuelle et celle visée? La ou les priorités stratégiques</a:t>
            </a:r>
            <a:endParaRPr lang="fr-FR" sz="1600" dirty="0">
              <a:latin typeface="Tw Cen MT" charset="0"/>
              <a:cs typeface="Arial" charset="0"/>
            </a:endParaRPr>
          </a:p>
        </p:txBody>
      </p:sp>
      <p:cxnSp>
        <p:nvCxnSpPr>
          <p:cNvPr id="127" name="Forme 126"/>
          <p:cNvCxnSpPr>
            <a:stCxn id="13" idx="3"/>
            <a:endCxn id="23" idx="0"/>
          </p:cNvCxnSpPr>
          <p:nvPr/>
        </p:nvCxnSpPr>
        <p:spPr>
          <a:xfrm>
            <a:off x="7834314" y="1604963"/>
            <a:ext cx="1704975" cy="628650"/>
          </a:xfrm>
          <a:prstGeom prst="bentConnector2">
            <a:avLst/>
          </a:prstGeom>
          <a:ln w="101600">
            <a:solidFill>
              <a:schemeClr val="tx2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Forme 72"/>
          <p:cNvCxnSpPr/>
          <p:nvPr/>
        </p:nvCxnSpPr>
        <p:spPr>
          <a:xfrm>
            <a:off x="3825875" y="4468814"/>
            <a:ext cx="488950" cy="1587"/>
          </a:xfrm>
          <a:prstGeom prst="bentConnector3">
            <a:avLst>
              <a:gd name="adj1" fmla="val 50000"/>
            </a:avLst>
          </a:prstGeom>
          <a:ln w="1016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>
            <a:endCxn id="18" idx="0"/>
          </p:cNvCxnSpPr>
          <p:nvPr/>
        </p:nvCxnSpPr>
        <p:spPr>
          <a:xfrm rot="5400000">
            <a:off x="2443957" y="5360195"/>
            <a:ext cx="558800" cy="7937"/>
          </a:xfrm>
          <a:prstGeom prst="straightConnector1">
            <a:avLst/>
          </a:prstGeom>
          <a:ln w="7620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>
            <a:stCxn id="18" idx="6"/>
            <a:endCxn id="7" idx="1"/>
          </p:cNvCxnSpPr>
          <p:nvPr/>
        </p:nvCxnSpPr>
        <p:spPr>
          <a:xfrm flipV="1">
            <a:off x="3113089" y="6010275"/>
            <a:ext cx="625475" cy="7938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space réservé du numéro de diapositive 4"/>
          <p:cNvSpPr txBox="1">
            <a:spLocks noGrp="1"/>
          </p:cNvSpPr>
          <p:nvPr/>
        </p:nvSpPr>
        <p:spPr bwMode="auto">
          <a:xfrm>
            <a:off x="9601200" y="6553200"/>
            <a:ext cx="1066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27C514A-B950-4EE4-AA0C-3C4D1E67C344}" type="slidenum">
              <a:rPr lang="fr-FR" sz="1200">
                <a:solidFill>
                  <a:srgbClr val="355161"/>
                </a:solidFill>
              </a:rPr>
              <a:pPr algn="r"/>
              <a:t>33</a:t>
            </a:fld>
            <a:endParaRPr lang="fr-FR" sz="1200">
              <a:solidFill>
                <a:srgbClr val="355161"/>
              </a:solidFill>
            </a:endParaRPr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7797" y="2315"/>
            <a:ext cx="1644203" cy="506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5264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89212" y="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fr-FR" sz="3200" dirty="0"/>
              <a:t>Le projet médical </a:t>
            </a:r>
            <a:r>
              <a:rPr lang="fr-FR" sz="3200" b="1" dirty="0"/>
              <a:t>institutionnel</a:t>
            </a:r>
            <a:r>
              <a:rPr lang="fr-FR" sz="3200" dirty="0"/>
              <a:t> de télémédecine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10800" y="1152907"/>
            <a:ext cx="9690099" cy="47291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fr-FR" sz="2400" b="1" dirty="0">
                <a:solidFill>
                  <a:srgbClr val="C00000"/>
                </a:solidFill>
              </a:rPr>
              <a:t>Essentiel pour mettre en place une activité de télémédecine</a:t>
            </a:r>
            <a:r>
              <a:rPr lang="fr-FR" sz="2400" dirty="0"/>
              <a:t>. Il engage la responsabilité médicale et/ou celle de l’établissement de santé qui organise l’activité de télémédecine.</a:t>
            </a:r>
          </a:p>
          <a:p>
            <a:pPr algn="just"/>
            <a:r>
              <a:rPr lang="fr-FR" sz="2400" b="1" dirty="0">
                <a:solidFill>
                  <a:srgbClr val="C00000"/>
                </a:solidFill>
              </a:rPr>
              <a:t>Il décrit le besoin </a:t>
            </a:r>
            <a:r>
              <a:rPr lang="fr-FR" sz="2400" dirty="0"/>
              <a:t>auquel l’institution veut répondre</a:t>
            </a:r>
          </a:p>
          <a:p>
            <a:pPr algn="just"/>
            <a:r>
              <a:rPr lang="fr-FR" sz="2400" b="1" dirty="0">
                <a:solidFill>
                  <a:srgbClr val="C00000"/>
                </a:solidFill>
              </a:rPr>
              <a:t>Il décrit l’organisation </a:t>
            </a:r>
            <a:r>
              <a:rPr lang="fr-FR" sz="2400" dirty="0">
                <a:solidFill>
                  <a:schemeClr val="tx1"/>
                </a:solidFill>
              </a:rPr>
              <a:t>des pratiques </a:t>
            </a:r>
            <a:r>
              <a:rPr lang="fr-FR" sz="2400" dirty="0"/>
              <a:t>de télémédecine que l’institution s’engage à financer et à pérenniser</a:t>
            </a:r>
          </a:p>
          <a:p>
            <a:pPr algn="just"/>
            <a:r>
              <a:rPr lang="fr-FR" sz="2400" b="1" dirty="0">
                <a:solidFill>
                  <a:srgbClr val="C00000"/>
                </a:solidFill>
              </a:rPr>
              <a:t>Il précise le rôle </a:t>
            </a:r>
            <a:r>
              <a:rPr lang="fr-FR" sz="2400" b="1" dirty="0">
                <a:solidFill>
                  <a:schemeClr val="tx1"/>
                </a:solidFill>
              </a:rPr>
              <a:t>des professionnels médicaux et non médicaux</a:t>
            </a:r>
            <a:r>
              <a:rPr lang="fr-FR" sz="2400" dirty="0"/>
              <a:t> dans ces pratiques, </a:t>
            </a:r>
            <a:r>
              <a:rPr lang="fr-FR" sz="2400" b="1" dirty="0">
                <a:solidFill>
                  <a:srgbClr val="C00000"/>
                </a:solidFill>
              </a:rPr>
              <a:t>la place des différents établissements de santé impliqués </a:t>
            </a:r>
            <a:r>
              <a:rPr lang="fr-FR" sz="2400" dirty="0">
                <a:solidFill>
                  <a:schemeClr val="tx1"/>
                </a:solidFill>
              </a:rPr>
              <a:t>(GHT)</a:t>
            </a:r>
            <a:endParaRPr lang="fr-FR" sz="2400" b="1" dirty="0">
              <a:solidFill>
                <a:srgbClr val="C00000"/>
              </a:solidFill>
            </a:endParaRPr>
          </a:p>
          <a:p>
            <a:pPr algn="just"/>
            <a:r>
              <a:rPr lang="fr-FR" sz="2400" b="1" dirty="0">
                <a:solidFill>
                  <a:srgbClr val="C00000"/>
                </a:solidFill>
              </a:rPr>
              <a:t>Il décrit les usages des professionnels </a:t>
            </a:r>
            <a:r>
              <a:rPr lang="fr-FR" sz="2400" dirty="0"/>
              <a:t>qui permettront à l’institution de s’équiper en outils de télémédecine (objets connectés, dispositifs médicaux) les plus appropriés à ces usages.</a:t>
            </a:r>
          </a:p>
          <a:p>
            <a:pPr algn="just"/>
            <a:r>
              <a:rPr lang="fr-FR" sz="2400" b="1" dirty="0">
                <a:solidFill>
                  <a:srgbClr val="C00000"/>
                </a:solidFill>
              </a:rPr>
              <a:t>Il engage l’institution </a:t>
            </a:r>
            <a:r>
              <a:rPr lang="fr-FR" sz="2400" dirty="0"/>
              <a:t>dans une démarche qualité sur ces pratiques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dirty="0"/>
              <a:t>ANFH La Réunion 21 avril 2016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7480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1919288" y="151034"/>
            <a:ext cx="8911687" cy="1280890"/>
          </a:xfr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r-FR" sz="3200" dirty="0"/>
              <a:t>Les facteurs de réussite d’un projet de télémédecine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>
          <a:xfrm>
            <a:off x="1919288" y="1771650"/>
            <a:ext cx="8404226" cy="4610100"/>
          </a:xfrm>
        </p:spPr>
        <p:txBody>
          <a:bodyPr>
            <a:normAutofit fontScale="92500"/>
          </a:bodyPr>
          <a:lstStyle/>
          <a:p>
            <a:r>
              <a:rPr lang="fr-FR" sz="2400" b="1" dirty="0">
                <a:solidFill>
                  <a:srgbClr val="C00000"/>
                </a:solidFill>
              </a:rPr>
              <a:t>Un projet médical institutionnel partagé entre les acteurs</a:t>
            </a:r>
          </a:p>
          <a:p>
            <a:pPr algn="just"/>
            <a:r>
              <a:rPr lang="fr-FR" sz="2400" b="1" dirty="0">
                <a:solidFill>
                  <a:srgbClr val="C00000"/>
                </a:solidFill>
              </a:rPr>
              <a:t>Une nouvelle organisation des soins adaptée aux besoins identifiés</a:t>
            </a:r>
          </a:p>
          <a:p>
            <a:pPr algn="just"/>
            <a:r>
              <a:rPr lang="fr-FR" sz="2400" b="1" dirty="0"/>
              <a:t>Des solutions techniques industrielles </a:t>
            </a:r>
            <a:r>
              <a:rPr lang="fr-FR" sz="2400" i="1" dirty="0"/>
              <a:t>en matière d’interopérabilité, de dossier médical partagé, </a:t>
            </a:r>
            <a:r>
              <a:rPr lang="fr-FR" sz="2400" b="1" dirty="0"/>
              <a:t>répondant aux usages des professionnels décrits dans le projet</a:t>
            </a:r>
            <a:endParaRPr lang="fr-FR" sz="2400" b="1" i="1" dirty="0"/>
          </a:p>
          <a:p>
            <a:r>
              <a:rPr lang="fr-FR" sz="2400" b="1" dirty="0"/>
              <a:t>Un modèle médico-économique pérenne</a:t>
            </a:r>
          </a:p>
          <a:p>
            <a:r>
              <a:rPr lang="fr-FR" sz="2400" b="1" dirty="0"/>
              <a:t>Un déploiement porté par l’action publique</a:t>
            </a:r>
          </a:p>
          <a:p>
            <a:pPr algn="just"/>
            <a:r>
              <a:rPr lang="fr-FR" sz="2400" b="1" dirty="0">
                <a:solidFill>
                  <a:srgbClr val="C00000"/>
                </a:solidFill>
              </a:rPr>
              <a:t>L’appropriation par les acteurs de soins de la nouvelle organisation et des nouvelles pratiques</a:t>
            </a:r>
          </a:p>
        </p:txBody>
      </p:sp>
      <p:sp>
        <p:nvSpPr>
          <p:cNvPr id="512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648200" y="6356351"/>
            <a:ext cx="2895600" cy="365125"/>
          </a:xfrm>
        </p:spPr>
        <p:txBody>
          <a:bodyPr/>
          <a:lstStyle/>
          <a:p>
            <a:pPr algn="ctr">
              <a:defRPr/>
            </a:pPr>
            <a:fld id="{C94C2AC3-716A-4A69-A2E8-72C196D14B16}" type="slidenum">
              <a:rPr lang="fr-FR" smtClean="0">
                <a:cs typeface="Arial" pitchFamily="34" charset="0"/>
              </a:rPr>
              <a:pPr algn="ctr">
                <a:defRPr/>
              </a:pPr>
              <a:t>35</a:t>
            </a:fld>
            <a:endParaRPr lang="fr-FR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645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2608263" y="6467475"/>
            <a:ext cx="7620000" cy="365125"/>
          </a:xfrm>
        </p:spPr>
        <p:txBody>
          <a:bodyPr/>
          <a:lstStyle/>
          <a:p>
            <a:pPr algn="r">
              <a:defRPr/>
            </a:pPr>
            <a:r>
              <a:rPr lang="fr-FR" dirty="0"/>
              <a:t>Journée EEC CHAM Paris 7 avril 2016</a:t>
            </a:r>
            <a:endParaRPr lang="en-US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2D4E88-BEEB-42B3-89FE-8AC03A55DE1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7589" name="ZoneTexte 4"/>
          <p:cNvSpPr txBox="1">
            <a:spLocks noChangeArrowheads="1"/>
          </p:cNvSpPr>
          <p:nvPr/>
        </p:nvSpPr>
        <p:spPr bwMode="auto">
          <a:xfrm>
            <a:off x="2484438" y="38100"/>
            <a:ext cx="83073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fr-FR" altLang="fr-FR" sz="2400" b="1" dirty="0">
                <a:solidFill>
                  <a:schemeClr val="tx1"/>
                </a:solidFill>
              </a:rPr>
              <a:t>Le robot infirmier qui fait les injections </a:t>
            </a:r>
          </a:p>
        </p:txBody>
      </p:sp>
      <p:sp>
        <p:nvSpPr>
          <p:cNvPr id="4" name="AutoShape 2" descr="Résultat de recherche d'images pour &quot;Images du robot santé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1888" y="944618"/>
            <a:ext cx="5986462" cy="5006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318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2464337" y="225574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/>
              <a:t>Le robot aide-soignant en EHPAD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1" y="6492875"/>
            <a:ext cx="7619999" cy="365125"/>
          </a:xfrm>
        </p:spPr>
        <p:txBody>
          <a:bodyPr/>
          <a:lstStyle/>
          <a:p>
            <a:pPr algn="r"/>
            <a:r>
              <a:rPr lang="fr-FR" dirty="0"/>
              <a:t>ANFH La Réunion 21 avril 2016</a:t>
            </a:r>
            <a:endParaRPr lang="en-US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4644" y="1152908"/>
            <a:ext cx="6852668" cy="515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596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89212" y="6828"/>
            <a:ext cx="8911687" cy="1280890"/>
          </a:xfrm>
        </p:spPr>
        <p:txBody>
          <a:bodyPr/>
          <a:lstStyle/>
          <a:p>
            <a:pPr algn="ctr"/>
            <a:r>
              <a:rPr lang="fr-FR" dirty="0"/>
              <a:t>Le robot ASH en EHPAD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1860549" y="6124151"/>
            <a:ext cx="7619999" cy="365125"/>
          </a:xfrm>
        </p:spPr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450" y="684771"/>
            <a:ext cx="7010399" cy="35052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6054" y="647273"/>
            <a:ext cx="4210050" cy="300990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3229" y="3587023"/>
            <a:ext cx="4926536" cy="325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791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89212" y="329899"/>
            <a:ext cx="8911687" cy="1280890"/>
          </a:xfrm>
        </p:spPr>
        <p:txBody>
          <a:bodyPr/>
          <a:lstStyle/>
          <a:p>
            <a:pPr algn="ctr"/>
            <a:r>
              <a:rPr lang="fr-FR" dirty="0"/>
              <a:t>Le robot compagnon en EHPAD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293504"/>
            <a:ext cx="3919689" cy="515959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6116" y="1293504"/>
            <a:ext cx="4094913" cy="515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033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2039" y="342631"/>
            <a:ext cx="8911687" cy="1280890"/>
          </a:xfrm>
        </p:spPr>
        <p:txBody>
          <a:bodyPr/>
          <a:lstStyle/>
          <a:p>
            <a:pPr algn="ctr"/>
            <a:r>
              <a:rPr lang="fr-FR" dirty="0"/>
              <a:t>Le robot qui surveille votre santé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504" y="1657351"/>
            <a:ext cx="5881687" cy="352901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5058" y="1623521"/>
            <a:ext cx="3892018" cy="5187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808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50049" y="147337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fr-FR" sz="3200" dirty="0"/>
              <a:t>Le robot qui relève la personne âgée qui a chuté à domicile ou en EHPAD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 Réunion 21 avril 2016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4865" y="1428228"/>
            <a:ext cx="6784345" cy="4455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28664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548</TotalTime>
  <Words>1427</Words>
  <Application>Microsoft Office PowerPoint</Application>
  <PresentationFormat>Grand écran</PresentationFormat>
  <Paragraphs>204</Paragraphs>
  <Slides>35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35</vt:i4>
      </vt:variant>
    </vt:vector>
  </HeadingPairs>
  <TitlesOfParts>
    <vt:vector size="43" baseType="lpstr">
      <vt:lpstr>ＭＳ Ｐゴシック</vt:lpstr>
      <vt:lpstr>Arial</vt:lpstr>
      <vt:lpstr>Calibri</vt:lpstr>
      <vt:lpstr>Century Gothic</vt:lpstr>
      <vt:lpstr>Trebuchet MS</vt:lpstr>
      <vt:lpstr>Tw Cen MT</vt:lpstr>
      <vt:lpstr>Wingdings 3</vt:lpstr>
      <vt:lpstr>Brin</vt:lpstr>
      <vt:lpstr>Télémédecine, de nouvelles perspectives pour les pratiques des professionnels de santé</vt:lpstr>
      <vt:lpstr>Présentation PowerPoint</vt:lpstr>
      <vt:lpstr>Les métiers de la santé qui vont se robotiser</vt:lpstr>
      <vt:lpstr>Présentation PowerPoint</vt:lpstr>
      <vt:lpstr>Le robot aide-soignant en EHPAD</vt:lpstr>
      <vt:lpstr>Le robot ASH en EHPAD</vt:lpstr>
      <vt:lpstr>Le robot compagnon en EHPAD</vt:lpstr>
      <vt:lpstr>Le robot qui surveille votre santé</vt:lpstr>
      <vt:lpstr>Le robot qui relève la personne âgée qui a chuté à domicile ou en EHPAD</vt:lpstr>
      <vt:lpstr>Le robot brancardier</vt:lpstr>
      <vt:lpstr>Le robot manipulateur de radio</vt:lpstr>
      <vt:lpstr>Le robot « kiné » qui soutient et stimule les jambes de la personne en perte d’autonomie</vt:lpstr>
      <vt:lpstr>Le robot médecin</vt:lpstr>
      <vt:lpstr>Le robot chirurgien</vt:lpstr>
      <vt:lpstr>Présentation PowerPoint</vt:lpstr>
      <vt:lpstr>Plan de l’exposé</vt:lpstr>
      <vt:lpstr>A qui s’applique la réglementation sur la pratique de la télémédecine ?</vt:lpstr>
      <vt:lpstr>Une définition des actes médicaux de télémédecine pour décrire les pratiques professionnelles dans le projet médical de télémédecine. Décret du 19 octobre 2010</vt:lpstr>
      <vt:lpstr>Le modèle de télémédecine en secteur ambulatoire entre le 1er et le 2ème recours</vt:lpstr>
      <vt:lpstr>Les chirurgiens devront apprendre à opérer avec l’aide de robots</vt:lpstr>
      <vt:lpstr>Plan de l’exposé</vt:lpstr>
      <vt:lpstr>Les professionnels de santé non médicaux devront apprendre à travailler avec des robots</vt:lpstr>
      <vt:lpstr>Avec la TLM, les infirmiers vont évoluer dans leur rôle propre vers des pratiques avancées et spécialisées</vt:lpstr>
      <vt:lpstr>L’intégration du rôle propre dans un projet de télémédecine</vt:lpstr>
      <vt:lpstr>Quelques exemples d’actes médicaux en télémédecine délégués à des PS non médicaux  dans le cadre de l’article 51 de HPST</vt:lpstr>
      <vt:lpstr>Une transformation et une réorientation des métiers de la santé  75% des pratiques médicales d’aujourd’hui pourraient être transférées en 2050 à des professions de santé non médicaux </vt:lpstr>
      <vt:lpstr>Plan de l’exposé</vt:lpstr>
      <vt:lpstr>Les nouveaux métiers émergeant avec l’usage de la télémédecine</vt:lpstr>
      <vt:lpstr>Plan de l’exposé</vt:lpstr>
      <vt:lpstr>Un outil n’a jamais créé une organisation professionnelle</vt:lpstr>
      <vt:lpstr>Présentation PowerPoint</vt:lpstr>
      <vt:lpstr>Présentation PowerPoint</vt:lpstr>
      <vt:lpstr>La nécessité d’un consensus entre les professionnels de santé sur un besoin en santé publique non satisfait</vt:lpstr>
      <vt:lpstr>Le projet médical institutionnel de télémédecine</vt:lpstr>
      <vt:lpstr>Les facteurs de réussite d’un projet de télémédecine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Télémédecine, de nouvelles perspectives pour les pratiques des professionnels de santé</dc:title>
  <dc:creator>Pierre Simon</dc:creator>
  <cp:lastModifiedBy>Pierre Simon</cp:lastModifiedBy>
  <cp:revision>43</cp:revision>
  <dcterms:created xsi:type="dcterms:W3CDTF">2016-04-15T14:07:08Z</dcterms:created>
  <dcterms:modified xsi:type="dcterms:W3CDTF">2016-04-20T22:11:28Z</dcterms:modified>
</cp:coreProperties>
</file>