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sldIdLst>
    <p:sldId id="294" r:id="rId2"/>
    <p:sldId id="295" r:id="rId3"/>
    <p:sldId id="296" r:id="rId4"/>
    <p:sldId id="297" r:id="rId5"/>
    <p:sldId id="298" r:id="rId6"/>
    <p:sldId id="301" r:id="rId7"/>
    <p:sldId id="299" r:id="rId8"/>
    <p:sldId id="308" r:id="rId9"/>
    <p:sldId id="303" r:id="rId10"/>
    <p:sldId id="271" r:id="rId11"/>
    <p:sldId id="278" r:id="rId12"/>
    <p:sldId id="284" r:id="rId13"/>
    <p:sldId id="283" r:id="rId14"/>
    <p:sldId id="282" r:id="rId15"/>
    <p:sldId id="281" r:id="rId16"/>
    <p:sldId id="280" r:id="rId17"/>
    <p:sldId id="279" r:id="rId18"/>
    <p:sldId id="277" r:id="rId19"/>
    <p:sldId id="285" r:id="rId20"/>
    <p:sldId id="307" r:id="rId21"/>
    <p:sldId id="306" r:id="rId22"/>
    <p:sldId id="309" r:id="rId23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D2"/>
    <a:srgbClr val="475457"/>
    <a:srgbClr val="3399FF"/>
    <a:srgbClr val="CCFFCC"/>
    <a:srgbClr val="FFFFFF"/>
    <a:srgbClr val="F8F8F8"/>
    <a:srgbClr val="000000"/>
    <a:srgbClr val="9AF2FF"/>
    <a:srgbClr val="6F2F65"/>
    <a:srgbClr val="009D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Style léger 1 - Accentuation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9" autoAdjust="0"/>
    <p:restoredTop sz="65995" autoAdjust="0"/>
  </p:normalViewPr>
  <p:slideViewPr>
    <p:cSldViewPr snapToGrid="0" snapToObjects="1">
      <p:cViewPr varScale="1">
        <p:scale>
          <a:sx n="48" d="100"/>
          <a:sy n="48" d="100"/>
        </p:scale>
        <p:origin x="2022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6" d="100"/>
          <a:sy n="56" d="100"/>
        </p:scale>
        <p:origin x="-2874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image" Target="../media/image5.jpg"/><Relationship Id="rId4" Type="http://schemas.openxmlformats.org/officeDocument/2006/relationships/image" Target="../media/image8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image" Target="../media/image14.jpg"/><Relationship Id="rId4" Type="http://schemas.openxmlformats.org/officeDocument/2006/relationships/image" Target="../media/image17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gif"/><Relationship Id="rId1" Type="http://schemas.openxmlformats.org/officeDocument/2006/relationships/image" Target="../media/image20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image" Target="../media/image5.jpg"/><Relationship Id="rId4" Type="http://schemas.openxmlformats.org/officeDocument/2006/relationships/image" Target="../media/image8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image" Target="../media/image14.jpg"/><Relationship Id="rId4" Type="http://schemas.openxmlformats.org/officeDocument/2006/relationships/image" Target="../media/image17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gif"/><Relationship Id="rId1" Type="http://schemas.openxmlformats.org/officeDocument/2006/relationships/image" Target="../media/image2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73EA78-014E-4C3A-A253-5C3D857AC8EB}" type="doc">
      <dgm:prSet loTypeId="urn:microsoft.com/office/officeart/2005/8/layout/venn1" loCatId="relationship" qsTypeId="urn:microsoft.com/office/officeart/2005/8/quickstyle/simple1" qsCatId="simple" csTypeId="urn:microsoft.com/office/officeart/2005/8/colors/colorful1" csCatId="colorful" phldr="1"/>
      <dgm:spPr/>
    </dgm:pt>
    <dgm:pt modelId="{5385E0D4-554D-4336-AC14-663C830835F6}">
      <dgm:prSet phldrT="[Texte]" custT="1"/>
      <dgm:spPr/>
      <dgm:t>
        <a:bodyPr/>
        <a:lstStyle/>
        <a:p>
          <a:r>
            <a:rPr lang="fr-FR" sz="2400" b="1" dirty="0"/>
            <a:t>Conditions de travail</a:t>
          </a:r>
        </a:p>
      </dgm:t>
    </dgm:pt>
    <dgm:pt modelId="{1E32DC1C-5180-414A-98F9-4C848C0059F3}" type="parTrans" cxnId="{481B58CF-B586-4824-BCC0-9802A744ABC0}">
      <dgm:prSet/>
      <dgm:spPr/>
      <dgm:t>
        <a:bodyPr/>
        <a:lstStyle/>
        <a:p>
          <a:endParaRPr lang="fr-FR"/>
        </a:p>
      </dgm:t>
    </dgm:pt>
    <dgm:pt modelId="{F24BB3C1-4548-4104-9794-5560289B38AC}" type="sibTrans" cxnId="{481B58CF-B586-4824-BCC0-9802A744ABC0}">
      <dgm:prSet/>
      <dgm:spPr/>
      <dgm:t>
        <a:bodyPr/>
        <a:lstStyle/>
        <a:p>
          <a:endParaRPr lang="fr-FR"/>
        </a:p>
      </dgm:t>
    </dgm:pt>
    <dgm:pt modelId="{5FADB857-C76A-4129-BA95-026BE9AA3455}">
      <dgm:prSet phldrT="[Texte]" custT="1"/>
      <dgm:spPr/>
      <dgm:t>
        <a:bodyPr/>
        <a:lstStyle/>
        <a:p>
          <a:r>
            <a:rPr lang="fr-FR" sz="2400" b="1" dirty="0"/>
            <a:t>Contenu du travail</a:t>
          </a:r>
        </a:p>
      </dgm:t>
    </dgm:pt>
    <dgm:pt modelId="{D9CECFB7-EE24-4DD6-8BBF-443DF11381A8}" type="parTrans" cxnId="{C0658AF2-65B9-4102-9581-4894831BE2C9}">
      <dgm:prSet/>
      <dgm:spPr/>
      <dgm:t>
        <a:bodyPr/>
        <a:lstStyle/>
        <a:p>
          <a:endParaRPr lang="fr-FR"/>
        </a:p>
      </dgm:t>
    </dgm:pt>
    <dgm:pt modelId="{2BF083E3-132F-467A-8C86-FD56B2ED6A37}" type="sibTrans" cxnId="{C0658AF2-65B9-4102-9581-4894831BE2C9}">
      <dgm:prSet/>
      <dgm:spPr/>
      <dgm:t>
        <a:bodyPr/>
        <a:lstStyle/>
        <a:p>
          <a:endParaRPr lang="fr-FR"/>
        </a:p>
      </dgm:t>
    </dgm:pt>
    <dgm:pt modelId="{498B547C-E9E6-4D7E-A575-D8B85F35F332}">
      <dgm:prSet phldrT="[Texte]" custT="1"/>
      <dgm:spPr/>
      <dgm:t>
        <a:bodyPr/>
        <a:lstStyle/>
        <a:p>
          <a:r>
            <a:rPr lang="fr-FR" sz="2400" b="1" dirty="0"/>
            <a:t>Capacité à agir et à s’exprimer</a:t>
          </a:r>
        </a:p>
      </dgm:t>
    </dgm:pt>
    <dgm:pt modelId="{80FD90CC-0EEF-4775-971F-71AE83553812}" type="parTrans" cxnId="{EB7E5A3D-1745-4B1D-AB7D-E03C4E8174F7}">
      <dgm:prSet/>
      <dgm:spPr/>
      <dgm:t>
        <a:bodyPr/>
        <a:lstStyle/>
        <a:p>
          <a:endParaRPr lang="fr-FR"/>
        </a:p>
      </dgm:t>
    </dgm:pt>
    <dgm:pt modelId="{20ADEFC9-1A96-4D37-9615-FEEB24F925C7}" type="sibTrans" cxnId="{EB7E5A3D-1745-4B1D-AB7D-E03C4E8174F7}">
      <dgm:prSet/>
      <dgm:spPr/>
      <dgm:t>
        <a:bodyPr/>
        <a:lstStyle/>
        <a:p>
          <a:endParaRPr lang="fr-FR"/>
        </a:p>
      </dgm:t>
    </dgm:pt>
    <dgm:pt modelId="{98985F3A-64D4-435D-BCA1-AED7D99F6A97}" type="pres">
      <dgm:prSet presAssocID="{5473EA78-014E-4C3A-A253-5C3D857AC8EB}" presName="compositeShape" presStyleCnt="0">
        <dgm:presLayoutVars>
          <dgm:chMax val="7"/>
          <dgm:dir/>
          <dgm:resizeHandles val="exact"/>
        </dgm:presLayoutVars>
      </dgm:prSet>
      <dgm:spPr/>
    </dgm:pt>
    <dgm:pt modelId="{E1CC9C91-2631-4F82-931E-32E7C8C69EB5}" type="pres">
      <dgm:prSet presAssocID="{5385E0D4-554D-4336-AC14-663C830835F6}" presName="circ1" presStyleLbl="vennNode1" presStyleIdx="0" presStyleCnt="3" custLinFactNeighborY="-2083"/>
      <dgm:spPr/>
    </dgm:pt>
    <dgm:pt modelId="{BE6F82FC-14D9-440C-A350-0AEF7415240B}" type="pres">
      <dgm:prSet presAssocID="{5385E0D4-554D-4336-AC14-663C830835F6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C59F61A-6D51-4DDC-A8E5-E33FE70AE881}" type="pres">
      <dgm:prSet presAssocID="{5FADB857-C76A-4129-BA95-026BE9AA3455}" presName="circ2" presStyleLbl="vennNode1" presStyleIdx="1" presStyleCnt="3"/>
      <dgm:spPr/>
    </dgm:pt>
    <dgm:pt modelId="{EF7EB845-834F-4745-AC89-A352AB48891E}" type="pres">
      <dgm:prSet presAssocID="{5FADB857-C76A-4129-BA95-026BE9AA345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6D559B3-2DB6-4F19-93D5-C779DB8D5EA8}" type="pres">
      <dgm:prSet presAssocID="{498B547C-E9E6-4D7E-A575-D8B85F35F332}" presName="circ3" presStyleLbl="vennNode1" presStyleIdx="2" presStyleCnt="3"/>
      <dgm:spPr/>
    </dgm:pt>
    <dgm:pt modelId="{C83ABFD3-9B01-4D79-A356-6CF4D782B2F2}" type="pres">
      <dgm:prSet presAssocID="{498B547C-E9E6-4D7E-A575-D8B85F35F33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E235CE1C-3BE6-4827-BA88-736AA53D0605}" type="presOf" srcId="{5FADB857-C76A-4129-BA95-026BE9AA3455}" destId="{EF7EB845-834F-4745-AC89-A352AB48891E}" srcOrd="1" destOrd="0" presId="urn:microsoft.com/office/officeart/2005/8/layout/venn1"/>
    <dgm:cxn modelId="{EB7E5A3D-1745-4B1D-AB7D-E03C4E8174F7}" srcId="{5473EA78-014E-4C3A-A253-5C3D857AC8EB}" destId="{498B547C-E9E6-4D7E-A575-D8B85F35F332}" srcOrd="2" destOrd="0" parTransId="{80FD90CC-0EEF-4775-971F-71AE83553812}" sibTransId="{20ADEFC9-1A96-4D37-9615-FEEB24F925C7}"/>
    <dgm:cxn modelId="{E9339C3F-1C94-43F0-9078-C6CEEE5EB6A9}" type="presOf" srcId="{5473EA78-014E-4C3A-A253-5C3D857AC8EB}" destId="{98985F3A-64D4-435D-BCA1-AED7D99F6A97}" srcOrd="0" destOrd="0" presId="urn:microsoft.com/office/officeart/2005/8/layout/venn1"/>
    <dgm:cxn modelId="{5CB75B49-E171-434C-9643-1C7C58E92B49}" type="presOf" srcId="{5FADB857-C76A-4129-BA95-026BE9AA3455}" destId="{3C59F61A-6D51-4DDC-A8E5-E33FE70AE881}" srcOrd="0" destOrd="0" presId="urn:microsoft.com/office/officeart/2005/8/layout/venn1"/>
    <dgm:cxn modelId="{5FEE10A5-1DEA-43A1-BFFE-1482DA00E00F}" type="presOf" srcId="{5385E0D4-554D-4336-AC14-663C830835F6}" destId="{E1CC9C91-2631-4F82-931E-32E7C8C69EB5}" srcOrd="0" destOrd="0" presId="urn:microsoft.com/office/officeart/2005/8/layout/venn1"/>
    <dgm:cxn modelId="{481B58CF-B586-4824-BCC0-9802A744ABC0}" srcId="{5473EA78-014E-4C3A-A253-5C3D857AC8EB}" destId="{5385E0D4-554D-4336-AC14-663C830835F6}" srcOrd="0" destOrd="0" parTransId="{1E32DC1C-5180-414A-98F9-4C848C0059F3}" sibTransId="{F24BB3C1-4548-4104-9794-5560289B38AC}"/>
    <dgm:cxn modelId="{FF7E13D2-A54D-438B-BE19-4145FCF1BDD4}" type="presOf" srcId="{498B547C-E9E6-4D7E-A575-D8B85F35F332}" destId="{16D559B3-2DB6-4F19-93D5-C779DB8D5EA8}" srcOrd="0" destOrd="0" presId="urn:microsoft.com/office/officeart/2005/8/layout/venn1"/>
    <dgm:cxn modelId="{48AFDBED-9AEC-49FA-86FA-3CBEE469CA5D}" type="presOf" srcId="{5385E0D4-554D-4336-AC14-663C830835F6}" destId="{BE6F82FC-14D9-440C-A350-0AEF7415240B}" srcOrd="1" destOrd="0" presId="urn:microsoft.com/office/officeart/2005/8/layout/venn1"/>
    <dgm:cxn modelId="{C0658AF2-65B9-4102-9581-4894831BE2C9}" srcId="{5473EA78-014E-4C3A-A253-5C3D857AC8EB}" destId="{5FADB857-C76A-4129-BA95-026BE9AA3455}" srcOrd="1" destOrd="0" parTransId="{D9CECFB7-EE24-4DD6-8BBF-443DF11381A8}" sibTransId="{2BF083E3-132F-467A-8C86-FD56B2ED6A37}"/>
    <dgm:cxn modelId="{8B953AF5-86CC-418D-AFC7-9B28C0EF79BE}" type="presOf" srcId="{498B547C-E9E6-4D7E-A575-D8B85F35F332}" destId="{C83ABFD3-9B01-4D79-A356-6CF4D782B2F2}" srcOrd="1" destOrd="0" presId="urn:microsoft.com/office/officeart/2005/8/layout/venn1"/>
    <dgm:cxn modelId="{9FC1B83E-3453-48F1-BA74-A8B22FEC1276}" type="presParOf" srcId="{98985F3A-64D4-435D-BCA1-AED7D99F6A97}" destId="{E1CC9C91-2631-4F82-931E-32E7C8C69EB5}" srcOrd="0" destOrd="0" presId="urn:microsoft.com/office/officeart/2005/8/layout/venn1"/>
    <dgm:cxn modelId="{E649B328-161F-4AB2-8DA9-18F5CF4A8A8F}" type="presParOf" srcId="{98985F3A-64D4-435D-BCA1-AED7D99F6A97}" destId="{BE6F82FC-14D9-440C-A350-0AEF7415240B}" srcOrd="1" destOrd="0" presId="urn:microsoft.com/office/officeart/2005/8/layout/venn1"/>
    <dgm:cxn modelId="{9435A51D-D821-417D-977B-55338766A32A}" type="presParOf" srcId="{98985F3A-64D4-435D-BCA1-AED7D99F6A97}" destId="{3C59F61A-6D51-4DDC-A8E5-E33FE70AE881}" srcOrd="2" destOrd="0" presId="urn:microsoft.com/office/officeart/2005/8/layout/venn1"/>
    <dgm:cxn modelId="{7BB195AB-2730-40BD-8633-4F1E6D9770B7}" type="presParOf" srcId="{98985F3A-64D4-435D-BCA1-AED7D99F6A97}" destId="{EF7EB845-834F-4745-AC89-A352AB48891E}" srcOrd="3" destOrd="0" presId="urn:microsoft.com/office/officeart/2005/8/layout/venn1"/>
    <dgm:cxn modelId="{5D23105E-B9D3-473A-B9DB-4C7650447F59}" type="presParOf" srcId="{98985F3A-64D4-435D-BCA1-AED7D99F6A97}" destId="{16D559B3-2DB6-4F19-93D5-C779DB8D5EA8}" srcOrd="4" destOrd="0" presId="urn:microsoft.com/office/officeart/2005/8/layout/venn1"/>
    <dgm:cxn modelId="{189B6C9D-70DA-41CD-9475-976DB39413DF}" type="presParOf" srcId="{98985F3A-64D4-435D-BCA1-AED7D99F6A97}" destId="{C83ABFD3-9B01-4D79-A356-6CF4D782B2F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0D3EFB-DBB9-4288-A221-C6BC122A51D8}" type="doc">
      <dgm:prSet loTypeId="urn:microsoft.com/office/officeart/2008/layout/PictureAccent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D461A16B-67D5-491B-82EB-25C56EEF8403}">
      <dgm:prSet phldrT="[Texte]" custT="1"/>
      <dgm:spPr/>
      <dgm:t>
        <a:bodyPr/>
        <a:lstStyle/>
        <a:p>
          <a:r>
            <a:rPr lang="fr-FR" sz="1800" b="1" dirty="0"/>
            <a:t>+ d’agilité</a:t>
          </a:r>
        </a:p>
      </dgm:t>
    </dgm:pt>
    <dgm:pt modelId="{97A50748-796E-4A0F-A217-38D58B7634B8}" type="parTrans" cxnId="{B8DC0EB3-8087-4711-8B3D-70690A6F0E23}">
      <dgm:prSet/>
      <dgm:spPr/>
      <dgm:t>
        <a:bodyPr/>
        <a:lstStyle/>
        <a:p>
          <a:endParaRPr lang="fr-FR"/>
        </a:p>
      </dgm:t>
    </dgm:pt>
    <dgm:pt modelId="{5336D0B1-A626-4284-864C-CF45942652CE}" type="sibTrans" cxnId="{B8DC0EB3-8087-4711-8B3D-70690A6F0E23}">
      <dgm:prSet/>
      <dgm:spPr/>
      <dgm:t>
        <a:bodyPr/>
        <a:lstStyle/>
        <a:p>
          <a:endParaRPr lang="fr-FR"/>
        </a:p>
      </dgm:t>
    </dgm:pt>
    <dgm:pt modelId="{7D9FB1C9-AE23-4F7E-8BD3-74BEC21D09E3}">
      <dgm:prSet phldrT="[Texte]" custT="1"/>
      <dgm:spPr/>
      <dgm:t>
        <a:bodyPr/>
        <a:lstStyle/>
        <a:p>
          <a:r>
            <a:rPr lang="fr-FR" sz="1800" b="1" dirty="0"/>
            <a:t>+ de créativité</a:t>
          </a:r>
        </a:p>
      </dgm:t>
    </dgm:pt>
    <dgm:pt modelId="{857B7F7F-F1E0-4ECE-BFC0-88A84B041F35}" type="parTrans" cxnId="{0A65C5B1-82EA-4AFE-850F-7133F99EE766}">
      <dgm:prSet/>
      <dgm:spPr/>
      <dgm:t>
        <a:bodyPr/>
        <a:lstStyle/>
        <a:p>
          <a:endParaRPr lang="fr-FR"/>
        </a:p>
      </dgm:t>
    </dgm:pt>
    <dgm:pt modelId="{D74C1A01-6D08-4092-A783-F9A2FC2D2C2B}" type="sibTrans" cxnId="{0A65C5B1-82EA-4AFE-850F-7133F99EE766}">
      <dgm:prSet/>
      <dgm:spPr/>
      <dgm:t>
        <a:bodyPr/>
        <a:lstStyle/>
        <a:p>
          <a:endParaRPr lang="fr-FR"/>
        </a:p>
      </dgm:t>
    </dgm:pt>
    <dgm:pt modelId="{AD33770A-34B3-4A4E-A41E-2636AC3D5143}">
      <dgm:prSet phldrT="[Texte]" custT="1"/>
      <dgm:spPr/>
      <dgm:t>
        <a:bodyPr/>
        <a:lstStyle/>
        <a:p>
          <a:r>
            <a:rPr lang="fr-FR" sz="1800" b="1" dirty="0"/>
            <a:t>+ de confiance</a:t>
          </a:r>
        </a:p>
      </dgm:t>
    </dgm:pt>
    <dgm:pt modelId="{AEC5F503-8FFC-43A2-80C9-F20F1A144D67}" type="parTrans" cxnId="{8551F115-E133-407B-B6D3-BA4A397DE0CF}">
      <dgm:prSet/>
      <dgm:spPr/>
      <dgm:t>
        <a:bodyPr/>
        <a:lstStyle/>
        <a:p>
          <a:endParaRPr lang="fr-FR"/>
        </a:p>
      </dgm:t>
    </dgm:pt>
    <dgm:pt modelId="{E3A02E2A-1B11-4965-990E-C6DE197ED4C2}" type="sibTrans" cxnId="{8551F115-E133-407B-B6D3-BA4A397DE0CF}">
      <dgm:prSet/>
      <dgm:spPr/>
      <dgm:t>
        <a:bodyPr/>
        <a:lstStyle/>
        <a:p>
          <a:endParaRPr lang="fr-FR"/>
        </a:p>
      </dgm:t>
    </dgm:pt>
    <dgm:pt modelId="{5DCA3971-A719-487A-AA72-336CA50A4B37}">
      <dgm:prSet phldrT="[Texte]" custT="1"/>
      <dgm:spPr/>
      <dgm:t>
        <a:bodyPr/>
        <a:lstStyle/>
        <a:p>
          <a:r>
            <a:rPr lang="fr-FR" sz="1800" b="1" dirty="0"/>
            <a:t>+ de liberté et d’autonomie</a:t>
          </a:r>
        </a:p>
      </dgm:t>
    </dgm:pt>
    <dgm:pt modelId="{67E2933F-51D1-46C0-9730-D747ADDD7130}" type="parTrans" cxnId="{4ECC811D-D66E-4AD2-8558-FD96E1374FA1}">
      <dgm:prSet/>
      <dgm:spPr/>
      <dgm:t>
        <a:bodyPr/>
        <a:lstStyle/>
        <a:p>
          <a:endParaRPr lang="fr-FR"/>
        </a:p>
      </dgm:t>
    </dgm:pt>
    <dgm:pt modelId="{490F303B-EF02-481D-A756-4DAF2C1E9A13}" type="sibTrans" cxnId="{4ECC811D-D66E-4AD2-8558-FD96E1374FA1}">
      <dgm:prSet/>
      <dgm:spPr/>
      <dgm:t>
        <a:bodyPr/>
        <a:lstStyle/>
        <a:p>
          <a:endParaRPr lang="fr-FR"/>
        </a:p>
      </dgm:t>
    </dgm:pt>
    <dgm:pt modelId="{BFA1A4B2-5BE9-4FCE-BE50-CAAE6652470F}" type="pres">
      <dgm:prSet presAssocID="{E30D3EFB-DBB9-4288-A221-C6BC122A51D8}" presName="Name0" presStyleCnt="0">
        <dgm:presLayoutVars>
          <dgm:dir/>
        </dgm:presLayoutVars>
      </dgm:prSet>
      <dgm:spPr/>
    </dgm:pt>
    <dgm:pt modelId="{70E973DD-851D-41DD-9622-F3FAAF625FF7}" type="pres">
      <dgm:prSet presAssocID="{D461A16B-67D5-491B-82EB-25C56EEF8403}" presName="composite" presStyleCnt="0"/>
      <dgm:spPr/>
    </dgm:pt>
    <dgm:pt modelId="{BD0AE2C8-3F4E-4B2A-96F0-22F3E924445A}" type="pres">
      <dgm:prSet presAssocID="{D461A16B-67D5-491B-82EB-25C56EEF8403}" presName="Image" presStyleLbl="align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F4B75319-F48F-425D-8DD5-B90EDAA1C3CB}" type="pres">
      <dgm:prSet presAssocID="{D461A16B-67D5-491B-82EB-25C56EEF8403}" presName="Parent" presStyleLbl="revTx" presStyleIdx="0" presStyleCnt="4" custScaleX="100001" custScaleY="100001">
        <dgm:presLayoutVars>
          <dgm:bulletEnabled val="1"/>
        </dgm:presLayoutVars>
      </dgm:prSet>
      <dgm:spPr/>
    </dgm:pt>
    <dgm:pt modelId="{95D668C3-83BE-4827-8504-E65D77521D36}" type="pres">
      <dgm:prSet presAssocID="{5336D0B1-A626-4284-864C-CF45942652CE}" presName="sibTrans" presStyleCnt="0"/>
      <dgm:spPr/>
    </dgm:pt>
    <dgm:pt modelId="{1845793A-EC39-4D25-BA77-1E821E5C7ABB}" type="pres">
      <dgm:prSet presAssocID="{7D9FB1C9-AE23-4F7E-8BD3-74BEC21D09E3}" presName="composite" presStyleCnt="0"/>
      <dgm:spPr/>
    </dgm:pt>
    <dgm:pt modelId="{83753652-7DFE-4A3C-B2DD-96431579D171}" type="pres">
      <dgm:prSet presAssocID="{7D9FB1C9-AE23-4F7E-8BD3-74BEC21D09E3}" presName="Image" presStyleLbl="align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</dgm:spPr>
    </dgm:pt>
    <dgm:pt modelId="{2DC9135B-4369-4750-A1B7-8E32562DB3C8}" type="pres">
      <dgm:prSet presAssocID="{7D9FB1C9-AE23-4F7E-8BD3-74BEC21D09E3}" presName="Parent" presStyleLbl="revTx" presStyleIdx="1" presStyleCnt="4" custScaleX="100001" custScaleY="100001">
        <dgm:presLayoutVars>
          <dgm:bulletEnabled val="1"/>
        </dgm:presLayoutVars>
      </dgm:prSet>
      <dgm:spPr/>
    </dgm:pt>
    <dgm:pt modelId="{5E1F2373-2890-4F9F-95E9-C3C1FE5A4B52}" type="pres">
      <dgm:prSet presAssocID="{D74C1A01-6D08-4092-A783-F9A2FC2D2C2B}" presName="sibTrans" presStyleCnt="0"/>
      <dgm:spPr/>
    </dgm:pt>
    <dgm:pt modelId="{F30371C2-BB71-4FD0-BF83-66D29807FC83}" type="pres">
      <dgm:prSet presAssocID="{AD33770A-34B3-4A4E-A41E-2636AC3D5143}" presName="composite" presStyleCnt="0"/>
      <dgm:spPr/>
    </dgm:pt>
    <dgm:pt modelId="{891990D9-AB8F-48D4-80F8-33C3979005E9}" type="pres">
      <dgm:prSet presAssocID="{AD33770A-34B3-4A4E-A41E-2636AC3D5143}" presName="Image" presStyleLbl="align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5000" r="-85000"/>
          </a:stretch>
        </a:blipFill>
      </dgm:spPr>
    </dgm:pt>
    <dgm:pt modelId="{9F186DCB-A4EE-40EB-8D38-CC6972B7151F}" type="pres">
      <dgm:prSet presAssocID="{AD33770A-34B3-4A4E-A41E-2636AC3D5143}" presName="Parent" presStyleLbl="revTx" presStyleIdx="2" presStyleCnt="4" custScaleX="100001" custScaleY="100001">
        <dgm:presLayoutVars>
          <dgm:bulletEnabled val="1"/>
        </dgm:presLayoutVars>
      </dgm:prSet>
      <dgm:spPr/>
    </dgm:pt>
    <dgm:pt modelId="{E3EA8956-AFB4-46AC-BBD2-F90DA8079F63}" type="pres">
      <dgm:prSet presAssocID="{E3A02E2A-1B11-4965-990E-C6DE197ED4C2}" presName="sibTrans" presStyleCnt="0"/>
      <dgm:spPr/>
    </dgm:pt>
    <dgm:pt modelId="{52E7D54B-D32F-4515-910D-499C0BD3F797}" type="pres">
      <dgm:prSet presAssocID="{5DCA3971-A719-487A-AA72-336CA50A4B37}" presName="composite" presStyleCnt="0"/>
      <dgm:spPr/>
    </dgm:pt>
    <dgm:pt modelId="{74E7C24A-416A-49A4-9218-D5E328F3E292}" type="pres">
      <dgm:prSet presAssocID="{5DCA3971-A719-487A-AA72-336CA50A4B37}" presName="Image" presStyleLbl="alignNode1" presStyleIdx="3" presStyleCnt="4" custLinFactNeighborX="10057" custLinFactNeighborY="2518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82012EE2-26E3-4D11-9FEB-BE489EB01CB3}" type="pres">
      <dgm:prSet presAssocID="{5DCA3971-A719-487A-AA72-336CA50A4B37}" presName="Parent" presStyleLbl="revTx" presStyleIdx="3" presStyleCnt="4" custScaleX="100001" custScaleY="100001" custLinFactNeighborX="21551" custLinFactNeighborY="3335">
        <dgm:presLayoutVars>
          <dgm:bulletEnabled val="1"/>
        </dgm:presLayoutVars>
      </dgm:prSet>
      <dgm:spPr/>
    </dgm:pt>
  </dgm:ptLst>
  <dgm:cxnLst>
    <dgm:cxn modelId="{8551F115-E133-407B-B6D3-BA4A397DE0CF}" srcId="{E30D3EFB-DBB9-4288-A221-C6BC122A51D8}" destId="{AD33770A-34B3-4A4E-A41E-2636AC3D5143}" srcOrd="2" destOrd="0" parTransId="{AEC5F503-8FFC-43A2-80C9-F20F1A144D67}" sibTransId="{E3A02E2A-1B11-4965-990E-C6DE197ED4C2}"/>
    <dgm:cxn modelId="{4ECC811D-D66E-4AD2-8558-FD96E1374FA1}" srcId="{E30D3EFB-DBB9-4288-A221-C6BC122A51D8}" destId="{5DCA3971-A719-487A-AA72-336CA50A4B37}" srcOrd="3" destOrd="0" parTransId="{67E2933F-51D1-46C0-9730-D747ADDD7130}" sibTransId="{490F303B-EF02-481D-A756-4DAF2C1E9A13}"/>
    <dgm:cxn modelId="{873BA322-F49C-4BD3-A686-5ED082417286}" type="presOf" srcId="{5DCA3971-A719-487A-AA72-336CA50A4B37}" destId="{82012EE2-26E3-4D11-9FEB-BE489EB01CB3}" srcOrd="0" destOrd="0" presId="urn:microsoft.com/office/officeart/2008/layout/PictureAccentBlocks"/>
    <dgm:cxn modelId="{BCA7603C-4668-4C8C-B9A7-3C30EBBBA5F5}" type="presOf" srcId="{E30D3EFB-DBB9-4288-A221-C6BC122A51D8}" destId="{BFA1A4B2-5BE9-4FCE-BE50-CAAE6652470F}" srcOrd="0" destOrd="0" presId="urn:microsoft.com/office/officeart/2008/layout/PictureAccentBlocks"/>
    <dgm:cxn modelId="{B5CE3B60-3BDE-43B7-B0E4-9F5D23648EA2}" type="presOf" srcId="{D461A16B-67D5-491B-82EB-25C56EEF8403}" destId="{F4B75319-F48F-425D-8DD5-B90EDAA1C3CB}" srcOrd="0" destOrd="0" presId="urn:microsoft.com/office/officeart/2008/layout/PictureAccentBlocks"/>
    <dgm:cxn modelId="{B77AE76D-E35A-4E06-ABEF-435E79119781}" type="presOf" srcId="{7D9FB1C9-AE23-4F7E-8BD3-74BEC21D09E3}" destId="{2DC9135B-4369-4750-A1B7-8E32562DB3C8}" srcOrd="0" destOrd="0" presId="urn:microsoft.com/office/officeart/2008/layout/PictureAccentBlocks"/>
    <dgm:cxn modelId="{0A65C5B1-82EA-4AFE-850F-7133F99EE766}" srcId="{E30D3EFB-DBB9-4288-A221-C6BC122A51D8}" destId="{7D9FB1C9-AE23-4F7E-8BD3-74BEC21D09E3}" srcOrd="1" destOrd="0" parTransId="{857B7F7F-F1E0-4ECE-BFC0-88A84B041F35}" sibTransId="{D74C1A01-6D08-4092-A783-F9A2FC2D2C2B}"/>
    <dgm:cxn modelId="{B8DC0EB3-8087-4711-8B3D-70690A6F0E23}" srcId="{E30D3EFB-DBB9-4288-A221-C6BC122A51D8}" destId="{D461A16B-67D5-491B-82EB-25C56EEF8403}" srcOrd="0" destOrd="0" parTransId="{97A50748-796E-4A0F-A217-38D58B7634B8}" sibTransId="{5336D0B1-A626-4284-864C-CF45942652CE}"/>
    <dgm:cxn modelId="{7590B5CC-EDCA-4705-A51C-4D499BB29BD6}" type="presOf" srcId="{AD33770A-34B3-4A4E-A41E-2636AC3D5143}" destId="{9F186DCB-A4EE-40EB-8D38-CC6972B7151F}" srcOrd="0" destOrd="0" presId="urn:microsoft.com/office/officeart/2008/layout/PictureAccentBlocks"/>
    <dgm:cxn modelId="{516D9793-E274-43DF-B65C-B245BFF5E6F8}" type="presParOf" srcId="{BFA1A4B2-5BE9-4FCE-BE50-CAAE6652470F}" destId="{70E973DD-851D-41DD-9622-F3FAAF625FF7}" srcOrd="0" destOrd="0" presId="urn:microsoft.com/office/officeart/2008/layout/PictureAccentBlocks"/>
    <dgm:cxn modelId="{7178706B-0BB6-43DF-9F4F-69AD6D0DFF60}" type="presParOf" srcId="{70E973DD-851D-41DD-9622-F3FAAF625FF7}" destId="{BD0AE2C8-3F4E-4B2A-96F0-22F3E924445A}" srcOrd="0" destOrd="0" presId="urn:microsoft.com/office/officeart/2008/layout/PictureAccentBlocks"/>
    <dgm:cxn modelId="{5D139EA2-A5F1-47B6-B3A4-EBC569231C97}" type="presParOf" srcId="{70E973DD-851D-41DD-9622-F3FAAF625FF7}" destId="{F4B75319-F48F-425D-8DD5-B90EDAA1C3CB}" srcOrd="1" destOrd="0" presId="urn:microsoft.com/office/officeart/2008/layout/PictureAccentBlocks"/>
    <dgm:cxn modelId="{D1A1495F-64A0-4889-A12E-C6DCC3F431B0}" type="presParOf" srcId="{BFA1A4B2-5BE9-4FCE-BE50-CAAE6652470F}" destId="{95D668C3-83BE-4827-8504-E65D77521D36}" srcOrd="1" destOrd="0" presId="urn:microsoft.com/office/officeart/2008/layout/PictureAccentBlocks"/>
    <dgm:cxn modelId="{FB07944C-4C80-4340-BD45-E3F73F7232E8}" type="presParOf" srcId="{BFA1A4B2-5BE9-4FCE-BE50-CAAE6652470F}" destId="{1845793A-EC39-4D25-BA77-1E821E5C7ABB}" srcOrd="2" destOrd="0" presId="urn:microsoft.com/office/officeart/2008/layout/PictureAccentBlocks"/>
    <dgm:cxn modelId="{7A69AE85-D9E1-41F1-9B7D-A8AA4A16B5D9}" type="presParOf" srcId="{1845793A-EC39-4D25-BA77-1E821E5C7ABB}" destId="{83753652-7DFE-4A3C-B2DD-96431579D171}" srcOrd="0" destOrd="0" presId="urn:microsoft.com/office/officeart/2008/layout/PictureAccentBlocks"/>
    <dgm:cxn modelId="{6AF747E6-78CD-482D-B64D-96B382B32191}" type="presParOf" srcId="{1845793A-EC39-4D25-BA77-1E821E5C7ABB}" destId="{2DC9135B-4369-4750-A1B7-8E32562DB3C8}" srcOrd="1" destOrd="0" presId="urn:microsoft.com/office/officeart/2008/layout/PictureAccentBlocks"/>
    <dgm:cxn modelId="{E70E9038-3BBB-4857-8B19-A1F8DFC38F7B}" type="presParOf" srcId="{BFA1A4B2-5BE9-4FCE-BE50-CAAE6652470F}" destId="{5E1F2373-2890-4F9F-95E9-C3C1FE5A4B52}" srcOrd="3" destOrd="0" presId="urn:microsoft.com/office/officeart/2008/layout/PictureAccentBlocks"/>
    <dgm:cxn modelId="{15A8DDDA-8BC6-4CD3-9648-260A8F04C76C}" type="presParOf" srcId="{BFA1A4B2-5BE9-4FCE-BE50-CAAE6652470F}" destId="{F30371C2-BB71-4FD0-BF83-66D29807FC83}" srcOrd="4" destOrd="0" presId="urn:microsoft.com/office/officeart/2008/layout/PictureAccentBlocks"/>
    <dgm:cxn modelId="{032C64D1-339E-42C5-AAEE-73A5E9886671}" type="presParOf" srcId="{F30371C2-BB71-4FD0-BF83-66D29807FC83}" destId="{891990D9-AB8F-48D4-80F8-33C3979005E9}" srcOrd="0" destOrd="0" presId="urn:microsoft.com/office/officeart/2008/layout/PictureAccentBlocks"/>
    <dgm:cxn modelId="{A186DB8D-AFEF-4B29-BAC6-B8D2E9EE6040}" type="presParOf" srcId="{F30371C2-BB71-4FD0-BF83-66D29807FC83}" destId="{9F186DCB-A4EE-40EB-8D38-CC6972B7151F}" srcOrd="1" destOrd="0" presId="urn:microsoft.com/office/officeart/2008/layout/PictureAccentBlocks"/>
    <dgm:cxn modelId="{3AE5EA11-93A9-4D3F-BC83-358B5AD62817}" type="presParOf" srcId="{BFA1A4B2-5BE9-4FCE-BE50-CAAE6652470F}" destId="{E3EA8956-AFB4-46AC-BBD2-F90DA8079F63}" srcOrd="5" destOrd="0" presId="urn:microsoft.com/office/officeart/2008/layout/PictureAccentBlocks"/>
    <dgm:cxn modelId="{A2EE4CA5-4826-434E-9E44-94E0E80A8A34}" type="presParOf" srcId="{BFA1A4B2-5BE9-4FCE-BE50-CAAE6652470F}" destId="{52E7D54B-D32F-4515-910D-499C0BD3F797}" srcOrd="6" destOrd="0" presId="urn:microsoft.com/office/officeart/2008/layout/PictureAccentBlocks"/>
    <dgm:cxn modelId="{1F59D710-18AC-4B9E-BFDA-368BA3E0B6BF}" type="presParOf" srcId="{52E7D54B-D32F-4515-910D-499C0BD3F797}" destId="{74E7C24A-416A-49A4-9218-D5E328F3E292}" srcOrd="0" destOrd="0" presId="urn:microsoft.com/office/officeart/2008/layout/PictureAccentBlocks"/>
    <dgm:cxn modelId="{E8FDCDC4-B71C-4AE1-8422-1AB142010E9C}" type="presParOf" srcId="{52E7D54B-D32F-4515-910D-499C0BD3F797}" destId="{82012EE2-26E3-4D11-9FEB-BE489EB01CB3}" srcOrd="1" destOrd="0" presId="urn:microsoft.com/office/officeart/2008/layout/PictureAccentBlock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C7C0491-D265-43BB-A9A0-548F7B36254A}" type="doc">
      <dgm:prSet loTypeId="urn:microsoft.com/office/officeart/2008/layout/AlternatingPictureBlocks" loCatId="list" qsTypeId="urn:microsoft.com/office/officeart/2005/8/quickstyle/simple1" qsCatId="simple" csTypeId="urn:microsoft.com/office/officeart/2005/8/colors/colorful3" csCatId="colorful" phldr="1"/>
      <dgm:spPr/>
    </dgm:pt>
    <dgm:pt modelId="{01380BEB-BADD-4093-95D4-CA00EA1D1F33}">
      <dgm:prSet phldrT="[Texte]"/>
      <dgm:spPr/>
      <dgm:t>
        <a:bodyPr/>
        <a:lstStyle/>
        <a:p>
          <a:r>
            <a:rPr lang="fr-FR" dirty="0">
              <a:latin typeface="Arial" panose="020B0604020202020204" pitchFamily="34" charset="0"/>
              <a:cs typeface="Arial" panose="020B0604020202020204" pitchFamily="34" charset="0"/>
            </a:rPr>
            <a:t>Ouverture en 2016</a:t>
          </a:r>
          <a:endParaRPr lang="fr-FR" dirty="0"/>
        </a:p>
      </dgm:t>
    </dgm:pt>
    <dgm:pt modelId="{42796711-03DA-4D8C-9A0F-C3ED96E205B6}" type="parTrans" cxnId="{9D0024B5-384C-441A-ABB6-1D84CC899C9D}">
      <dgm:prSet/>
      <dgm:spPr/>
      <dgm:t>
        <a:bodyPr/>
        <a:lstStyle/>
        <a:p>
          <a:endParaRPr lang="fr-FR"/>
        </a:p>
      </dgm:t>
    </dgm:pt>
    <dgm:pt modelId="{81DFBE08-896C-4E60-A397-8DB27DBA6ABD}" type="sibTrans" cxnId="{9D0024B5-384C-441A-ABB6-1D84CC899C9D}">
      <dgm:prSet/>
      <dgm:spPr/>
      <dgm:t>
        <a:bodyPr/>
        <a:lstStyle/>
        <a:p>
          <a:endParaRPr lang="fr-FR"/>
        </a:p>
      </dgm:t>
    </dgm:pt>
    <dgm:pt modelId="{5D5F5A75-AF7B-41E4-AEC3-CCB8C5857680}">
      <dgm:prSet phldrT="[Texte]"/>
      <dgm:spPr/>
      <dgm:t>
        <a:bodyPr/>
        <a:lstStyle/>
        <a:p>
          <a:r>
            <a:rPr lang="fr-FR" dirty="0">
              <a:latin typeface="Arial" panose="020B0604020202020204" pitchFamily="34" charset="0"/>
              <a:cs typeface="Arial" panose="020B0604020202020204" pitchFamily="34" charset="0"/>
            </a:rPr>
            <a:t>Promotion 2015-2016 des étudiants Cadres de l’IFCS</a:t>
          </a:r>
          <a:endParaRPr lang="fr-FR" dirty="0"/>
        </a:p>
      </dgm:t>
    </dgm:pt>
    <dgm:pt modelId="{D5C01E72-9E8D-4966-88F8-927A65C955F8}" type="parTrans" cxnId="{B9923C64-5BE2-4818-A671-4B74DB084BC2}">
      <dgm:prSet/>
      <dgm:spPr/>
      <dgm:t>
        <a:bodyPr/>
        <a:lstStyle/>
        <a:p>
          <a:endParaRPr lang="fr-FR"/>
        </a:p>
      </dgm:t>
    </dgm:pt>
    <dgm:pt modelId="{B6C87E95-EC3B-42E4-ABE6-E98206302AA7}" type="sibTrans" cxnId="{B9923C64-5BE2-4818-A671-4B74DB084BC2}">
      <dgm:prSet/>
      <dgm:spPr/>
      <dgm:t>
        <a:bodyPr/>
        <a:lstStyle/>
        <a:p>
          <a:endParaRPr lang="fr-FR"/>
        </a:p>
      </dgm:t>
    </dgm:pt>
    <dgm:pt modelId="{E53D8DB5-5A73-4229-A574-93CF2681BFD0}">
      <dgm:prSet phldrT="[Texte]"/>
      <dgm:spPr/>
      <dgm:t>
        <a:bodyPr/>
        <a:lstStyle/>
        <a:p>
          <a:pPr algn="ctr"/>
          <a:r>
            <a:rPr lang="fr-FR" dirty="0">
              <a:latin typeface="Arial" panose="020B0604020202020204" pitchFamily="34" charset="0"/>
              <a:cs typeface="Arial" panose="020B0604020202020204" pitchFamily="34" charset="0"/>
            </a:rPr>
            <a:t>Scénarii : </a:t>
          </a:r>
        </a:p>
        <a:p>
          <a:pPr algn="l"/>
          <a:r>
            <a:rPr lang="fr-FR" dirty="0">
              <a:latin typeface="Arial" panose="020B0604020202020204" pitchFamily="34" charset="0"/>
              <a:cs typeface="Arial" panose="020B0604020202020204" pitchFamily="34" charset="0"/>
            </a:rPr>
            <a:t>- Entretien d’évaluation</a:t>
          </a:r>
        </a:p>
        <a:p>
          <a:pPr algn="l"/>
          <a:r>
            <a:rPr lang="fr-FR" dirty="0">
              <a:latin typeface="Arial" panose="020B0604020202020204" pitchFamily="34" charset="0"/>
              <a:cs typeface="Arial" panose="020B0604020202020204" pitchFamily="34" charset="0"/>
            </a:rPr>
            <a:t>- Entretien de régulation</a:t>
          </a:r>
          <a:endParaRPr lang="fr-FR" dirty="0"/>
        </a:p>
      </dgm:t>
    </dgm:pt>
    <dgm:pt modelId="{60C7D198-ECBB-43D2-A9D3-56347F9D4B92}" type="parTrans" cxnId="{EB02FC3D-A62A-45EA-8A76-1F82642DDEEC}">
      <dgm:prSet/>
      <dgm:spPr/>
      <dgm:t>
        <a:bodyPr/>
        <a:lstStyle/>
        <a:p>
          <a:endParaRPr lang="fr-FR"/>
        </a:p>
      </dgm:t>
    </dgm:pt>
    <dgm:pt modelId="{9E191B0F-EBC7-4321-A26F-5EA3A062E374}" type="sibTrans" cxnId="{EB02FC3D-A62A-45EA-8A76-1F82642DDEEC}">
      <dgm:prSet/>
      <dgm:spPr/>
      <dgm:t>
        <a:bodyPr/>
        <a:lstStyle/>
        <a:p>
          <a:endParaRPr lang="fr-FR"/>
        </a:p>
      </dgm:t>
    </dgm:pt>
    <dgm:pt modelId="{0C21FE57-BF1A-407B-BA3F-ED9F32FD74A7}">
      <dgm:prSet/>
      <dgm:spPr/>
      <dgm:t>
        <a:bodyPr/>
        <a:lstStyle/>
        <a:p>
          <a:r>
            <a:rPr lang="fr-FR">
              <a:latin typeface="Arial" panose="020B0604020202020204" pitchFamily="34" charset="0"/>
              <a:cs typeface="Arial" panose="020B0604020202020204" pitchFamily="34" charset="0"/>
            </a:rPr>
            <a:t>Essai concluant</a:t>
          </a:r>
          <a:endParaRPr lang="fr-FR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8F28A8-BB8D-4D60-88FE-0B33CB1AF39B}" type="parTrans" cxnId="{12872283-FCAC-41AC-AC59-95F520B17075}">
      <dgm:prSet/>
      <dgm:spPr/>
      <dgm:t>
        <a:bodyPr/>
        <a:lstStyle/>
        <a:p>
          <a:endParaRPr lang="fr-FR"/>
        </a:p>
      </dgm:t>
    </dgm:pt>
    <dgm:pt modelId="{BB664182-0C98-4053-80D4-A31B5B8EF1A2}" type="sibTrans" cxnId="{12872283-FCAC-41AC-AC59-95F520B17075}">
      <dgm:prSet/>
      <dgm:spPr/>
      <dgm:t>
        <a:bodyPr/>
        <a:lstStyle/>
        <a:p>
          <a:endParaRPr lang="fr-FR"/>
        </a:p>
      </dgm:t>
    </dgm:pt>
    <dgm:pt modelId="{08DD4E6E-1704-4921-A6E9-AD74F6A4BAF4}" type="pres">
      <dgm:prSet presAssocID="{BC7C0491-D265-43BB-A9A0-548F7B36254A}" presName="linearFlow" presStyleCnt="0">
        <dgm:presLayoutVars>
          <dgm:dir/>
          <dgm:resizeHandles val="exact"/>
        </dgm:presLayoutVars>
      </dgm:prSet>
      <dgm:spPr/>
    </dgm:pt>
    <dgm:pt modelId="{45B8E4B5-A35E-4EE2-8446-21BB5188106D}" type="pres">
      <dgm:prSet presAssocID="{01380BEB-BADD-4093-95D4-CA00EA1D1F33}" presName="comp" presStyleCnt="0"/>
      <dgm:spPr/>
    </dgm:pt>
    <dgm:pt modelId="{D60E38C7-C475-4131-9E5D-D6B075B3E32A}" type="pres">
      <dgm:prSet presAssocID="{01380BEB-BADD-4093-95D4-CA00EA1D1F33}" presName="rect2" presStyleLbl="node1" presStyleIdx="0" presStyleCnt="4">
        <dgm:presLayoutVars>
          <dgm:bulletEnabled val="1"/>
        </dgm:presLayoutVars>
      </dgm:prSet>
      <dgm:spPr/>
    </dgm:pt>
    <dgm:pt modelId="{286E758E-FF03-409E-A22F-B972A8EC96D8}" type="pres">
      <dgm:prSet presAssocID="{01380BEB-BADD-4093-95D4-CA00EA1D1F33}" presName="rect1" presStyleLbl="ln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solidFill>
            <a:srgbClr val="475457"/>
          </a:solidFill>
        </a:ln>
      </dgm:spPr>
    </dgm:pt>
    <dgm:pt modelId="{53793983-DA36-4AF0-97CE-212D23E0CDAA}" type="pres">
      <dgm:prSet presAssocID="{81DFBE08-896C-4E60-A397-8DB27DBA6ABD}" presName="sibTrans" presStyleCnt="0"/>
      <dgm:spPr/>
    </dgm:pt>
    <dgm:pt modelId="{ED712BC1-A9A3-47A5-AFFD-9F9D6888186E}" type="pres">
      <dgm:prSet presAssocID="{5D5F5A75-AF7B-41E4-AEC3-CCB8C5857680}" presName="comp" presStyleCnt="0"/>
      <dgm:spPr/>
    </dgm:pt>
    <dgm:pt modelId="{F59677D7-2DFF-42BE-AC1E-E8A1C182D9CA}" type="pres">
      <dgm:prSet presAssocID="{5D5F5A75-AF7B-41E4-AEC3-CCB8C5857680}" presName="rect2" presStyleLbl="node1" presStyleIdx="1" presStyleCnt="4">
        <dgm:presLayoutVars>
          <dgm:bulletEnabled val="1"/>
        </dgm:presLayoutVars>
      </dgm:prSet>
      <dgm:spPr/>
    </dgm:pt>
    <dgm:pt modelId="{D097B251-B7C1-4689-AB0E-EE2E1CE9621B}" type="pres">
      <dgm:prSet presAssocID="{5D5F5A75-AF7B-41E4-AEC3-CCB8C5857680}" presName="rect1" presStyleLbl="ln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>
          <a:solidFill>
            <a:srgbClr val="475457"/>
          </a:solidFill>
        </a:ln>
      </dgm:spPr>
    </dgm:pt>
    <dgm:pt modelId="{2C923D58-9FBD-4CBF-B780-45D2FA6E0A0F}" type="pres">
      <dgm:prSet presAssocID="{B6C87E95-EC3B-42E4-ABE6-E98206302AA7}" presName="sibTrans" presStyleCnt="0"/>
      <dgm:spPr/>
    </dgm:pt>
    <dgm:pt modelId="{B7872E39-2C65-40AE-A8F5-9120C74F5A30}" type="pres">
      <dgm:prSet presAssocID="{E53D8DB5-5A73-4229-A574-93CF2681BFD0}" presName="comp" presStyleCnt="0"/>
      <dgm:spPr/>
    </dgm:pt>
    <dgm:pt modelId="{B894E4EA-86BC-4C0A-996F-A50024AD351D}" type="pres">
      <dgm:prSet presAssocID="{E53D8DB5-5A73-4229-A574-93CF2681BFD0}" presName="rect2" presStyleLbl="node1" presStyleIdx="2" presStyleCnt="4">
        <dgm:presLayoutVars>
          <dgm:bulletEnabled val="1"/>
        </dgm:presLayoutVars>
      </dgm:prSet>
      <dgm:spPr/>
    </dgm:pt>
    <dgm:pt modelId="{97515BB7-1D4F-449D-A541-F0957F3CE089}" type="pres">
      <dgm:prSet presAssocID="{E53D8DB5-5A73-4229-A574-93CF2681BFD0}" presName="rect1" presStyleLbl="ln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>
          <a:solidFill>
            <a:srgbClr val="475457"/>
          </a:solidFill>
        </a:ln>
      </dgm:spPr>
    </dgm:pt>
    <dgm:pt modelId="{B0AC25E2-AE2B-447D-BB13-4859C085D50E}" type="pres">
      <dgm:prSet presAssocID="{9E191B0F-EBC7-4321-A26F-5EA3A062E374}" presName="sibTrans" presStyleCnt="0"/>
      <dgm:spPr/>
    </dgm:pt>
    <dgm:pt modelId="{D7AE71D5-F009-4047-AB94-F6961B39BE48}" type="pres">
      <dgm:prSet presAssocID="{0C21FE57-BF1A-407B-BA3F-ED9F32FD74A7}" presName="comp" presStyleCnt="0"/>
      <dgm:spPr/>
    </dgm:pt>
    <dgm:pt modelId="{9C42D348-9DF5-4159-B7B1-1A3B79C0DB9A}" type="pres">
      <dgm:prSet presAssocID="{0C21FE57-BF1A-407B-BA3F-ED9F32FD74A7}" presName="rect2" presStyleLbl="node1" presStyleIdx="3" presStyleCnt="4">
        <dgm:presLayoutVars>
          <dgm:bulletEnabled val="1"/>
        </dgm:presLayoutVars>
      </dgm:prSet>
      <dgm:spPr/>
    </dgm:pt>
    <dgm:pt modelId="{484A0F42-7DAE-4B85-8A72-AC9AAF569EFE}" type="pres">
      <dgm:prSet presAssocID="{0C21FE57-BF1A-407B-BA3F-ED9F32FD74A7}" presName="rect1" presStyleLbl="lnNod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solidFill>
            <a:srgbClr val="475457"/>
          </a:solidFill>
        </a:ln>
      </dgm:spPr>
    </dgm:pt>
  </dgm:ptLst>
  <dgm:cxnLst>
    <dgm:cxn modelId="{ADB3FD35-424A-405A-85A5-9DD5D69BEDC3}" type="presOf" srcId="{5D5F5A75-AF7B-41E4-AEC3-CCB8C5857680}" destId="{F59677D7-2DFF-42BE-AC1E-E8A1C182D9CA}" srcOrd="0" destOrd="0" presId="urn:microsoft.com/office/officeart/2008/layout/AlternatingPictureBlocks"/>
    <dgm:cxn modelId="{EB02FC3D-A62A-45EA-8A76-1F82642DDEEC}" srcId="{BC7C0491-D265-43BB-A9A0-548F7B36254A}" destId="{E53D8DB5-5A73-4229-A574-93CF2681BFD0}" srcOrd="2" destOrd="0" parTransId="{60C7D198-ECBB-43D2-A9D3-56347F9D4B92}" sibTransId="{9E191B0F-EBC7-4321-A26F-5EA3A062E374}"/>
    <dgm:cxn modelId="{B9923C64-5BE2-4818-A671-4B74DB084BC2}" srcId="{BC7C0491-D265-43BB-A9A0-548F7B36254A}" destId="{5D5F5A75-AF7B-41E4-AEC3-CCB8C5857680}" srcOrd="1" destOrd="0" parTransId="{D5C01E72-9E8D-4966-88F8-927A65C955F8}" sibTransId="{B6C87E95-EC3B-42E4-ABE6-E98206302AA7}"/>
    <dgm:cxn modelId="{DB731377-5109-47AF-88A2-FCE79B596E4E}" type="presOf" srcId="{E53D8DB5-5A73-4229-A574-93CF2681BFD0}" destId="{B894E4EA-86BC-4C0A-996F-A50024AD351D}" srcOrd="0" destOrd="0" presId="urn:microsoft.com/office/officeart/2008/layout/AlternatingPictureBlocks"/>
    <dgm:cxn modelId="{12872283-FCAC-41AC-AC59-95F520B17075}" srcId="{BC7C0491-D265-43BB-A9A0-548F7B36254A}" destId="{0C21FE57-BF1A-407B-BA3F-ED9F32FD74A7}" srcOrd="3" destOrd="0" parTransId="{818F28A8-BB8D-4D60-88FE-0B33CB1AF39B}" sibTransId="{BB664182-0C98-4053-80D4-A31B5B8EF1A2}"/>
    <dgm:cxn modelId="{EA1E76AF-BE43-463E-B5C5-96930CD5BA60}" type="presOf" srcId="{0C21FE57-BF1A-407B-BA3F-ED9F32FD74A7}" destId="{9C42D348-9DF5-4159-B7B1-1A3B79C0DB9A}" srcOrd="0" destOrd="0" presId="urn:microsoft.com/office/officeart/2008/layout/AlternatingPictureBlocks"/>
    <dgm:cxn modelId="{9D0024B5-384C-441A-ABB6-1D84CC899C9D}" srcId="{BC7C0491-D265-43BB-A9A0-548F7B36254A}" destId="{01380BEB-BADD-4093-95D4-CA00EA1D1F33}" srcOrd="0" destOrd="0" parTransId="{42796711-03DA-4D8C-9A0F-C3ED96E205B6}" sibTransId="{81DFBE08-896C-4E60-A397-8DB27DBA6ABD}"/>
    <dgm:cxn modelId="{84F2C0CC-9E12-4296-98A6-A4A78D41B54A}" type="presOf" srcId="{BC7C0491-D265-43BB-A9A0-548F7B36254A}" destId="{08DD4E6E-1704-4921-A6E9-AD74F6A4BAF4}" srcOrd="0" destOrd="0" presId="urn:microsoft.com/office/officeart/2008/layout/AlternatingPictureBlocks"/>
    <dgm:cxn modelId="{BEF7A8DC-ED8E-421C-BE92-0F5EC139DEC9}" type="presOf" srcId="{01380BEB-BADD-4093-95D4-CA00EA1D1F33}" destId="{D60E38C7-C475-4131-9E5D-D6B075B3E32A}" srcOrd="0" destOrd="0" presId="urn:microsoft.com/office/officeart/2008/layout/AlternatingPictureBlocks"/>
    <dgm:cxn modelId="{A937B1E5-64E1-4506-8DBE-6B7C79464755}" type="presParOf" srcId="{08DD4E6E-1704-4921-A6E9-AD74F6A4BAF4}" destId="{45B8E4B5-A35E-4EE2-8446-21BB5188106D}" srcOrd="0" destOrd="0" presId="urn:microsoft.com/office/officeart/2008/layout/AlternatingPictureBlocks"/>
    <dgm:cxn modelId="{2BBC9529-6E25-4087-87AF-301CAE6BF989}" type="presParOf" srcId="{45B8E4B5-A35E-4EE2-8446-21BB5188106D}" destId="{D60E38C7-C475-4131-9E5D-D6B075B3E32A}" srcOrd="0" destOrd="0" presId="urn:microsoft.com/office/officeart/2008/layout/AlternatingPictureBlocks"/>
    <dgm:cxn modelId="{004AA9E0-252F-45EA-B829-622A9C36F381}" type="presParOf" srcId="{45B8E4B5-A35E-4EE2-8446-21BB5188106D}" destId="{286E758E-FF03-409E-A22F-B972A8EC96D8}" srcOrd="1" destOrd="0" presId="urn:microsoft.com/office/officeart/2008/layout/AlternatingPictureBlocks"/>
    <dgm:cxn modelId="{E47F729B-8BDE-40C7-AEF1-31637A79D9F7}" type="presParOf" srcId="{08DD4E6E-1704-4921-A6E9-AD74F6A4BAF4}" destId="{53793983-DA36-4AF0-97CE-212D23E0CDAA}" srcOrd="1" destOrd="0" presId="urn:microsoft.com/office/officeart/2008/layout/AlternatingPictureBlocks"/>
    <dgm:cxn modelId="{EDBDFBA7-73CC-44BD-A5C0-470743E4984B}" type="presParOf" srcId="{08DD4E6E-1704-4921-A6E9-AD74F6A4BAF4}" destId="{ED712BC1-A9A3-47A5-AFFD-9F9D6888186E}" srcOrd="2" destOrd="0" presId="urn:microsoft.com/office/officeart/2008/layout/AlternatingPictureBlocks"/>
    <dgm:cxn modelId="{7C09D72C-EA15-4CD9-9628-8BEF079690B4}" type="presParOf" srcId="{ED712BC1-A9A3-47A5-AFFD-9F9D6888186E}" destId="{F59677D7-2DFF-42BE-AC1E-E8A1C182D9CA}" srcOrd="0" destOrd="0" presId="urn:microsoft.com/office/officeart/2008/layout/AlternatingPictureBlocks"/>
    <dgm:cxn modelId="{C169E99D-2593-4BEC-80B7-BC2D4DFE883B}" type="presParOf" srcId="{ED712BC1-A9A3-47A5-AFFD-9F9D6888186E}" destId="{D097B251-B7C1-4689-AB0E-EE2E1CE9621B}" srcOrd="1" destOrd="0" presId="urn:microsoft.com/office/officeart/2008/layout/AlternatingPictureBlocks"/>
    <dgm:cxn modelId="{2557A0CB-A19D-4FD3-A7EA-3BF16751C05F}" type="presParOf" srcId="{08DD4E6E-1704-4921-A6E9-AD74F6A4BAF4}" destId="{2C923D58-9FBD-4CBF-B780-45D2FA6E0A0F}" srcOrd="3" destOrd="0" presId="urn:microsoft.com/office/officeart/2008/layout/AlternatingPictureBlocks"/>
    <dgm:cxn modelId="{D6B9BD79-EAB0-4B01-B471-A27957A3ECD5}" type="presParOf" srcId="{08DD4E6E-1704-4921-A6E9-AD74F6A4BAF4}" destId="{B7872E39-2C65-40AE-A8F5-9120C74F5A30}" srcOrd="4" destOrd="0" presId="urn:microsoft.com/office/officeart/2008/layout/AlternatingPictureBlocks"/>
    <dgm:cxn modelId="{491F30A2-2AA2-464F-8685-DBF5ACEA01DC}" type="presParOf" srcId="{B7872E39-2C65-40AE-A8F5-9120C74F5A30}" destId="{B894E4EA-86BC-4C0A-996F-A50024AD351D}" srcOrd="0" destOrd="0" presId="urn:microsoft.com/office/officeart/2008/layout/AlternatingPictureBlocks"/>
    <dgm:cxn modelId="{7343A78E-4ADC-44B4-B467-CD054D7EFBD4}" type="presParOf" srcId="{B7872E39-2C65-40AE-A8F5-9120C74F5A30}" destId="{97515BB7-1D4F-449D-A541-F0957F3CE089}" srcOrd="1" destOrd="0" presId="urn:microsoft.com/office/officeart/2008/layout/AlternatingPictureBlocks"/>
    <dgm:cxn modelId="{278DA186-83BE-47E3-80BE-02A05669DC64}" type="presParOf" srcId="{08DD4E6E-1704-4921-A6E9-AD74F6A4BAF4}" destId="{B0AC25E2-AE2B-447D-BB13-4859C085D50E}" srcOrd="5" destOrd="0" presId="urn:microsoft.com/office/officeart/2008/layout/AlternatingPictureBlocks"/>
    <dgm:cxn modelId="{ED2E5ED2-A15A-498B-B28F-650025CBF7B1}" type="presParOf" srcId="{08DD4E6E-1704-4921-A6E9-AD74F6A4BAF4}" destId="{D7AE71D5-F009-4047-AB94-F6961B39BE48}" srcOrd="6" destOrd="0" presId="urn:microsoft.com/office/officeart/2008/layout/AlternatingPictureBlocks"/>
    <dgm:cxn modelId="{245F47E1-0AE1-41FC-A393-72AC4AAAFE0A}" type="presParOf" srcId="{D7AE71D5-F009-4047-AB94-F6961B39BE48}" destId="{9C42D348-9DF5-4159-B7B1-1A3B79C0DB9A}" srcOrd="0" destOrd="0" presId="urn:microsoft.com/office/officeart/2008/layout/AlternatingPictureBlocks"/>
    <dgm:cxn modelId="{54E74DD2-1A2E-4F11-9D72-20CE137A7426}" type="presParOf" srcId="{D7AE71D5-F009-4047-AB94-F6961B39BE48}" destId="{484A0F42-7DAE-4B85-8A72-AC9AAF569EFE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8A0FF38-8D65-4A35-8AAB-E8CC24072276}" type="doc">
      <dgm:prSet loTypeId="urn:microsoft.com/office/officeart/2005/8/layout/chevron1" loCatId="process" qsTypeId="urn:microsoft.com/office/officeart/2005/8/quickstyle/simple1" qsCatId="simple" csTypeId="urn:microsoft.com/office/officeart/2005/8/colors/colorful3" csCatId="colorful" phldr="1"/>
      <dgm:spPr/>
    </dgm:pt>
    <dgm:pt modelId="{F6D6488C-79B7-4CA0-B928-F4CB8507D8B3}">
      <dgm:prSet phldrT="[Texte]" custT="1"/>
      <dgm:spPr/>
      <dgm:t>
        <a:bodyPr/>
        <a:lstStyle/>
        <a:p>
          <a:pPr algn="ctr"/>
          <a:r>
            <a:rPr lang="fr-FR" sz="2400" b="1" dirty="0">
              <a:solidFill>
                <a:schemeClr val="bg1"/>
              </a:solidFill>
            </a:rPr>
            <a:t>Briefing</a:t>
          </a:r>
        </a:p>
      </dgm:t>
    </dgm:pt>
    <dgm:pt modelId="{8C915C80-7A05-4F92-9007-039909ABA92F}" type="parTrans" cxnId="{A8104820-9034-4F45-878F-169A11DE6933}">
      <dgm:prSet/>
      <dgm:spPr/>
      <dgm:t>
        <a:bodyPr/>
        <a:lstStyle/>
        <a:p>
          <a:pPr algn="ctr"/>
          <a:endParaRPr lang="fr-FR"/>
        </a:p>
      </dgm:t>
    </dgm:pt>
    <dgm:pt modelId="{2C3A520D-AABE-4EF0-89E0-9BD99EFFA8CF}" type="sibTrans" cxnId="{A8104820-9034-4F45-878F-169A11DE6933}">
      <dgm:prSet/>
      <dgm:spPr/>
      <dgm:t>
        <a:bodyPr/>
        <a:lstStyle/>
        <a:p>
          <a:pPr algn="ctr"/>
          <a:endParaRPr lang="fr-FR"/>
        </a:p>
      </dgm:t>
    </dgm:pt>
    <dgm:pt modelId="{B232C737-04B9-40F9-B06E-3380FD21ED7D}">
      <dgm:prSet phldrT="[Texte]" custT="1"/>
      <dgm:spPr/>
      <dgm:t>
        <a:bodyPr/>
        <a:lstStyle/>
        <a:p>
          <a:pPr algn="ctr"/>
          <a:r>
            <a:rPr lang="fr-FR" sz="2400" b="1" dirty="0">
              <a:solidFill>
                <a:schemeClr val="bg1"/>
              </a:solidFill>
            </a:rPr>
            <a:t>Pratique simulée</a:t>
          </a:r>
        </a:p>
      </dgm:t>
    </dgm:pt>
    <dgm:pt modelId="{6ACAE6F3-1985-4337-9864-9442FD18FCFA}" type="parTrans" cxnId="{433AE962-3919-46A5-B219-A44ED99E6451}">
      <dgm:prSet/>
      <dgm:spPr/>
      <dgm:t>
        <a:bodyPr/>
        <a:lstStyle/>
        <a:p>
          <a:pPr algn="ctr"/>
          <a:endParaRPr lang="fr-FR"/>
        </a:p>
      </dgm:t>
    </dgm:pt>
    <dgm:pt modelId="{889BF2C5-108F-4666-9363-4B15219BE683}" type="sibTrans" cxnId="{433AE962-3919-46A5-B219-A44ED99E6451}">
      <dgm:prSet/>
      <dgm:spPr/>
      <dgm:t>
        <a:bodyPr/>
        <a:lstStyle/>
        <a:p>
          <a:pPr algn="ctr"/>
          <a:endParaRPr lang="fr-FR"/>
        </a:p>
      </dgm:t>
    </dgm:pt>
    <dgm:pt modelId="{C5DB830C-A01B-4BEF-88AE-96B9CD01E446}">
      <dgm:prSet phldrT="[Texte]" custT="1"/>
      <dgm:spPr>
        <a:solidFill>
          <a:srgbClr val="3477DA"/>
        </a:solidFill>
      </dgm:spPr>
      <dgm:t>
        <a:bodyPr/>
        <a:lstStyle/>
        <a:p>
          <a:pPr algn="ctr"/>
          <a:r>
            <a:rPr lang="fr-FR" sz="2400" b="1" dirty="0">
              <a:solidFill>
                <a:schemeClr val="bg1"/>
              </a:solidFill>
            </a:rPr>
            <a:t>Débriefing </a:t>
          </a:r>
        </a:p>
      </dgm:t>
    </dgm:pt>
    <dgm:pt modelId="{4FBE2984-71BC-41B6-B54A-15CD253D1948}" type="parTrans" cxnId="{98C98B7A-6D2E-4CB2-AE4B-1A9F38C8AF15}">
      <dgm:prSet/>
      <dgm:spPr/>
      <dgm:t>
        <a:bodyPr/>
        <a:lstStyle/>
        <a:p>
          <a:pPr algn="ctr"/>
          <a:endParaRPr lang="fr-FR"/>
        </a:p>
      </dgm:t>
    </dgm:pt>
    <dgm:pt modelId="{068B1674-148C-4A95-ACF4-588FD87C98C7}" type="sibTrans" cxnId="{98C98B7A-6D2E-4CB2-AE4B-1A9F38C8AF15}">
      <dgm:prSet/>
      <dgm:spPr/>
      <dgm:t>
        <a:bodyPr/>
        <a:lstStyle/>
        <a:p>
          <a:pPr algn="ctr"/>
          <a:endParaRPr lang="fr-FR"/>
        </a:p>
      </dgm:t>
    </dgm:pt>
    <dgm:pt modelId="{12C780AD-DEF3-4AC6-9EFC-7A0D8C73C247}" type="pres">
      <dgm:prSet presAssocID="{88A0FF38-8D65-4A35-8AAB-E8CC24072276}" presName="Name0" presStyleCnt="0">
        <dgm:presLayoutVars>
          <dgm:dir/>
          <dgm:animLvl val="lvl"/>
          <dgm:resizeHandles val="exact"/>
        </dgm:presLayoutVars>
      </dgm:prSet>
      <dgm:spPr/>
    </dgm:pt>
    <dgm:pt modelId="{6C366881-56F9-4751-854F-D831818F2ED5}" type="pres">
      <dgm:prSet presAssocID="{F6D6488C-79B7-4CA0-B928-F4CB8507D8B3}" presName="parTxOnly" presStyleLbl="node1" presStyleIdx="0" presStyleCnt="3" custLinFactNeighborX="-821">
        <dgm:presLayoutVars>
          <dgm:chMax val="0"/>
          <dgm:chPref val="0"/>
          <dgm:bulletEnabled val="1"/>
        </dgm:presLayoutVars>
      </dgm:prSet>
      <dgm:spPr/>
    </dgm:pt>
    <dgm:pt modelId="{9E9E07D2-F092-457E-9051-C9915A34F498}" type="pres">
      <dgm:prSet presAssocID="{2C3A520D-AABE-4EF0-89E0-9BD99EFFA8CF}" presName="parTxOnlySpace" presStyleCnt="0"/>
      <dgm:spPr/>
    </dgm:pt>
    <dgm:pt modelId="{6C98CEF0-A458-4CCB-A83B-644D86459495}" type="pres">
      <dgm:prSet presAssocID="{B232C737-04B9-40F9-B06E-3380FD21ED7D}" presName="parTxOnly" presStyleLbl="node1" presStyleIdx="1" presStyleCnt="3" custLinFactNeighborX="-2866" custLinFactNeighborY="977">
        <dgm:presLayoutVars>
          <dgm:chMax val="0"/>
          <dgm:chPref val="0"/>
          <dgm:bulletEnabled val="1"/>
        </dgm:presLayoutVars>
      </dgm:prSet>
      <dgm:spPr/>
    </dgm:pt>
    <dgm:pt modelId="{4DB0A385-3079-44DC-8F60-A2A116F3BD8F}" type="pres">
      <dgm:prSet presAssocID="{889BF2C5-108F-4666-9363-4B15219BE683}" presName="parTxOnlySpace" presStyleCnt="0"/>
      <dgm:spPr/>
    </dgm:pt>
    <dgm:pt modelId="{0CDA95FC-6E8C-4FB7-A133-E56988591CB4}" type="pres">
      <dgm:prSet presAssocID="{C5DB830C-A01B-4BEF-88AE-96B9CD01E446}" presName="parTxOnly" presStyleLbl="node1" presStyleIdx="2" presStyleCnt="3" custLinFactNeighborX="821" custLinFactNeighborY="582">
        <dgm:presLayoutVars>
          <dgm:chMax val="0"/>
          <dgm:chPref val="0"/>
          <dgm:bulletEnabled val="1"/>
        </dgm:presLayoutVars>
      </dgm:prSet>
      <dgm:spPr/>
    </dgm:pt>
  </dgm:ptLst>
  <dgm:cxnLst>
    <dgm:cxn modelId="{FC585716-A362-4511-B638-CD07B2D68C10}" type="presOf" srcId="{F6D6488C-79B7-4CA0-B928-F4CB8507D8B3}" destId="{6C366881-56F9-4751-854F-D831818F2ED5}" srcOrd="0" destOrd="0" presId="urn:microsoft.com/office/officeart/2005/8/layout/chevron1"/>
    <dgm:cxn modelId="{A8104820-9034-4F45-878F-169A11DE6933}" srcId="{88A0FF38-8D65-4A35-8AAB-E8CC24072276}" destId="{F6D6488C-79B7-4CA0-B928-F4CB8507D8B3}" srcOrd="0" destOrd="0" parTransId="{8C915C80-7A05-4F92-9007-039909ABA92F}" sibTransId="{2C3A520D-AABE-4EF0-89E0-9BD99EFFA8CF}"/>
    <dgm:cxn modelId="{433AE962-3919-46A5-B219-A44ED99E6451}" srcId="{88A0FF38-8D65-4A35-8AAB-E8CC24072276}" destId="{B232C737-04B9-40F9-B06E-3380FD21ED7D}" srcOrd="1" destOrd="0" parTransId="{6ACAE6F3-1985-4337-9864-9442FD18FCFA}" sibTransId="{889BF2C5-108F-4666-9363-4B15219BE683}"/>
    <dgm:cxn modelId="{B6A7B76A-B075-477D-90DA-8DAE4D91DA92}" type="presOf" srcId="{88A0FF38-8D65-4A35-8AAB-E8CC24072276}" destId="{12C780AD-DEF3-4AC6-9EFC-7A0D8C73C247}" srcOrd="0" destOrd="0" presId="urn:microsoft.com/office/officeart/2005/8/layout/chevron1"/>
    <dgm:cxn modelId="{35618A4B-BCB9-4E0F-B187-2C7E78D959F7}" type="presOf" srcId="{C5DB830C-A01B-4BEF-88AE-96B9CD01E446}" destId="{0CDA95FC-6E8C-4FB7-A133-E56988591CB4}" srcOrd="0" destOrd="0" presId="urn:microsoft.com/office/officeart/2005/8/layout/chevron1"/>
    <dgm:cxn modelId="{98C98B7A-6D2E-4CB2-AE4B-1A9F38C8AF15}" srcId="{88A0FF38-8D65-4A35-8AAB-E8CC24072276}" destId="{C5DB830C-A01B-4BEF-88AE-96B9CD01E446}" srcOrd="2" destOrd="0" parTransId="{4FBE2984-71BC-41B6-B54A-15CD253D1948}" sibTransId="{068B1674-148C-4A95-ACF4-588FD87C98C7}"/>
    <dgm:cxn modelId="{B2BAE9AB-BE2D-4E36-91C0-82C79B188852}" type="presOf" srcId="{B232C737-04B9-40F9-B06E-3380FD21ED7D}" destId="{6C98CEF0-A458-4CCB-A83B-644D86459495}" srcOrd="0" destOrd="0" presId="urn:microsoft.com/office/officeart/2005/8/layout/chevron1"/>
    <dgm:cxn modelId="{9F764A2C-A617-4DD3-A31B-3A9D55D2329C}" type="presParOf" srcId="{12C780AD-DEF3-4AC6-9EFC-7A0D8C73C247}" destId="{6C366881-56F9-4751-854F-D831818F2ED5}" srcOrd="0" destOrd="0" presId="urn:microsoft.com/office/officeart/2005/8/layout/chevron1"/>
    <dgm:cxn modelId="{A0250939-21FE-4240-B9BF-B960BB6037B7}" type="presParOf" srcId="{12C780AD-DEF3-4AC6-9EFC-7A0D8C73C247}" destId="{9E9E07D2-F092-457E-9051-C9915A34F498}" srcOrd="1" destOrd="0" presId="urn:microsoft.com/office/officeart/2005/8/layout/chevron1"/>
    <dgm:cxn modelId="{B850857B-F7A2-4D8B-8DA8-A8222E36C62E}" type="presParOf" srcId="{12C780AD-DEF3-4AC6-9EFC-7A0D8C73C247}" destId="{6C98CEF0-A458-4CCB-A83B-644D86459495}" srcOrd="2" destOrd="0" presId="urn:microsoft.com/office/officeart/2005/8/layout/chevron1"/>
    <dgm:cxn modelId="{DB39EAAF-243E-493A-818A-5231AC201692}" type="presParOf" srcId="{12C780AD-DEF3-4AC6-9EFC-7A0D8C73C247}" destId="{4DB0A385-3079-44DC-8F60-A2A116F3BD8F}" srcOrd="3" destOrd="0" presId="urn:microsoft.com/office/officeart/2005/8/layout/chevron1"/>
    <dgm:cxn modelId="{92BDA8BB-3956-4B90-90D0-382D47CF5AE0}" type="presParOf" srcId="{12C780AD-DEF3-4AC6-9EFC-7A0D8C73C247}" destId="{0CDA95FC-6E8C-4FB7-A133-E56988591CB4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7195656-D330-4AE8-8482-87B8409E36DF}" type="doc">
      <dgm:prSet loTypeId="urn:microsoft.com/office/officeart/2005/8/layout/pList2" loCatId="list" qsTypeId="urn:microsoft.com/office/officeart/2005/8/quickstyle/simple1" qsCatId="simple" csTypeId="urn:microsoft.com/office/officeart/2005/8/colors/colorful5" csCatId="colorful" phldr="1"/>
      <dgm:spPr/>
    </dgm:pt>
    <dgm:pt modelId="{8C69A266-EC7B-4637-85DD-8B43AB2D229F}">
      <dgm:prSet phldrT="[Texte]"/>
      <dgm:spPr/>
      <dgm:t>
        <a:bodyPr/>
        <a:lstStyle/>
        <a:p>
          <a:endParaRPr lang="fr-FR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fr-FR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fr-FR" b="1" dirty="0">
              <a:latin typeface="Arial" panose="020B0604020202020204" pitchFamily="34" charset="0"/>
              <a:cs typeface="Arial" panose="020B0604020202020204" pitchFamily="34" charset="0"/>
            </a:rPr>
            <a:t>Débriefing ouvert aux autres étudiants</a:t>
          </a:r>
          <a:endParaRPr lang="fr-FR" b="1" dirty="0"/>
        </a:p>
      </dgm:t>
    </dgm:pt>
    <dgm:pt modelId="{8BDAD766-B79C-4950-92C2-CC134C40B559}" type="parTrans" cxnId="{B34BE308-F7A6-42C1-9B6A-8071878A487B}">
      <dgm:prSet/>
      <dgm:spPr/>
      <dgm:t>
        <a:bodyPr/>
        <a:lstStyle/>
        <a:p>
          <a:endParaRPr lang="fr-FR"/>
        </a:p>
      </dgm:t>
    </dgm:pt>
    <dgm:pt modelId="{DF74CCD9-757E-4318-99AE-7E1E424A96AB}" type="sibTrans" cxnId="{B34BE308-F7A6-42C1-9B6A-8071878A487B}">
      <dgm:prSet/>
      <dgm:spPr/>
      <dgm:t>
        <a:bodyPr/>
        <a:lstStyle/>
        <a:p>
          <a:endParaRPr lang="fr-FR"/>
        </a:p>
      </dgm:t>
    </dgm:pt>
    <dgm:pt modelId="{DC18F0C2-4420-4327-A582-1D001EB2DED1}">
      <dgm:prSet phldrT="[Texte]"/>
      <dgm:spPr/>
      <dgm:t>
        <a:bodyPr/>
        <a:lstStyle/>
        <a:p>
          <a:endParaRPr lang="fr-FR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fr-FR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fr-FR" b="1" dirty="0">
              <a:latin typeface="Arial" panose="020B0604020202020204" pitchFamily="34" charset="0"/>
              <a:cs typeface="Arial" panose="020B0604020202020204" pitchFamily="34" charset="0"/>
            </a:rPr>
            <a:t>Observation critique et constructive</a:t>
          </a:r>
          <a:endParaRPr lang="fr-FR" b="1" dirty="0"/>
        </a:p>
      </dgm:t>
    </dgm:pt>
    <dgm:pt modelId="{742F1E37-614E-4EC2-934F-218E3F5FDFFF}" type="parTrans" cxnId="{D993022D-1584-4568-B0FE-788E09CDD382}">
      <dgm:prSet/>
      <dgm:spPr/>
      <dgm:t>
        <a:bodyPr/>
        <a:lstStyle/>
        <a:p>
          <a:endParaRPr lang="fr-FR"/>
        </a:p>
      </dgm:t>
    </dgm:pt>
    <dgm:pt modelId="{A46B006F-E7E6-4D2C-9283-43A50C8F501B}" type="sibTrans" cxnId="{D993022D-1584-4568-B0FE-788E09CDD382}">
      <dgm:prSet/>
      <dgm:spPr/>
      <dgm:t>
        <a:bodyPr/>
        <a:lstStyle/>
        <a:p>
          <a:endParaRPr lang="fr-FR"/>
        </a:p>
      </dgm:t>
    </dgm:pt>
    <dgm:pt modelId="{6FB69CEB-1CBE-4A1D-A88E-7DAF9072DAB2}">
      <dgm:prSet phldrT="[Texte]"/>
      <dgm:spPr/>
      <dgm:t>
        <a:bodyPr/>
        <a:lstStyle/>
        <a:p>
          <a:r>
            <a:rPr lang="fr-FR" b="1" dirty="0">
              <a:latin typeface="Arial" panose="020B0604020202020204" pitchFamily="34" charset="0"/>
              <a:cs typeface="Arial" panose="020B0604020202020204" pitchFamily="34" charset="0"/>
            </a:rPr>
            <a:t>Charte de déontologie du centre de simulation  </a:t>
          </a:r>
        </a:p>
        <a:p>
          <a:r>
            <a:rPr lang="fr-FR" dirty="0">
              <a:latin typeface="Arial" panose="020B0604020202020204" pitchFamily="34" charset="0"/>
              <a:cs typeface="Arial" panose="020B0604020202020204" pitchFamily="34" charset="0"/>
            </a:rPr>
            <a:t>Approche respectueuse des apprenants</a:t>
          </a:r>
        </a:p>
        <a:p>
          <a:r>
            <a:rPr lang="fr-FR" dirty="0">
              <a:latin typeface="Arial" panose="020B0604020202020204" pitchFamily="34" charset="0"/>
              <a:cs typeface="Arial" panose="020B0604020202020204" pitchFamily="34" charset="0"/>
            </a:rPr>
            <a:t>Confidentialité des données filmées / enregistrées</a:t>
          </a:r>
          <a:endParaRPr lang="fr-FR" dirty="0"/>
        </a:p>
      </dgm:t>
    </dgm:pt>
    <dgm:pt modelId="{E851DA46-5C39-4B97-BDB6-8A7523967CD2}" type="parTrans" cxnId="{5B73448E-C2BE-4762-8433-1D6618F0A1A6}">
      <dgm:prSet/>
      <dgm:spPr/>
      <dgm:t>
        <a:bodyPr/>
        <a:lstStyle/>
        <a:p>
          <a:endParaRPr lang="fr-FR"/>
        </a:p>
      </dgm:t>
    </dgm:pt>
    <dgm:pt modelId="{DC051143-5B00-4C88-98F7-49BB320D5A1F}" type="sibTrans" cxnId="{5B73448E-C2BE-4762-8433-1D6618F0A1A6}">
      <dgm:prSet/>
      <dgm:spPr/>
      <dgm:t>
        <a:bodyPr/>
        <a:lstStyle/>
        <a:p>
          <a:endParaRPr lang="fr-FR"/>
        </a:p>
      </dgm:t>
    </dgm:pt>
    <dgm:pt modelId="{080A4063-C2A2-4C49-A0D5-B8172FA3FE1C}" type="pres">
      <dgm:prSet presAssocID="{77195656-D330-4AE8-8482-87B8409E36DF}" presName="Name0" presStyleCnt="0">
        <dgm:presLayoutVars>
          <dgm:dir/>
          <dgm:resizeHandles val="exact"/>
        </dgm:presLayoutVars>
      </dgm:prSet>
      <dgm:spPr/>
    </dgm:pt>
    <dgm:pt modelId="{67A4CA8B-2FE4-4D04-82E8-B7751D85DFA8}" type="pres">
      <dgm:prSet presAssocID="{77195656-D330-4AE8-8482-87B8409E36DF}" presName="bkgdShp" presStyleLbl="alignAccFollowNode1" presStyleIdx="0" presStyleCnt="1"/>
      <dgm:spPr/>
    </dgm:pt>
    <dgm:pt modelId="{C5FEE097-1ABB-4455-943C-B338B20A714C}" type="pres">
      <dgm:prSet presAssocID="{77195656-D330-4AE8-8482-87B8409E36DF}" presName="linComp" presStyleCnt="0"/>
      <dgm:spPr/>
    </dgm:pt>
    <dgm:pt modelId="{62870F00-5822-4AF2-A138-0E0FD79F4D02}" type="pres">
      <dgm:prSet presAssocID="{8C69A266-EC7B-4637-85DD-8B43AB2D229F}" presName="compNode" presStyleCnt="0"/>
      <dgm:spPr/>
    </dgm:pt>
    <dgm:pt modelId="{8400B664-053A-44FC-96D8-9301F09509E0}" type="pres">
      <dgm:prSet presAssocID="{8C69A266-EC7B-4637-85DD-8B43AB2D229F}" presName="node" presStyleLbl="node1" presStyleIdx="0" presStyleCnt="3">
        <dgm:presLayoutVars>
          <dgm:bulletEnabled val="1"/>
        </dgm:presLayoutVars>
      </dgm:prSet>
      <dgm:spPr/>
    </dgm:pt>
    <dgm:pt modelId="{F28CA2C7-EA26-4E4A-B2C2-ACA89B52AB69}" type="pres">
      <dgm:prSet presAssocID="{8C69A266-EC7B-4637-85DD-8B43AB2D229F}" presName="invisiNode" presStyleLbl="node1" presStyleIdx="0" presStyleCnt="3"/>
      <dgm:spPr/>
    </dgm:pt>
    <dgm:pt modelId="{E51AA95C-EA64-4E15-B758-DE82DE794862}" type="pres">
      <dgm:prSet presAssocID="{8C69A266-EC7B-4637-85DD-8B43AB2D229F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EA02D2AF-8685-4A75-AEB4-B0D4AE1C360D}" type="pres">
      <dgm:prSet presAssocID="{DF74CCD9-757E-4318-99AE-7E1E424A96AB}" presName="sibTrans" presStyleLbl="sibTrans2D1" presStyleIdx="0" presStyleCnt="0"/>
      <dgm:spPr/>
    </dgm:pt>
    <dgm:pt modelId="{F1B16182-BE5C-438E-BA5D-879EE533FAFA}" type="pres">
      <dgm:prSet presAssocID="{DC18F0C2-4420-4327-A582-1D001EB2DED1}" presName="compNode" presStyleCnt="0"/>
      <dgm:spPr/>
    </dgm:pt>
    <dgm:pt modelId="{7DFCE0C1-A006-498B-8C51-A270C4215F98}" type="pres">
      <dgm:prSet presAssocID="{DC18F0C2-4420-4327-A582-1D001EB2DED1}" presName="node" presStyleLbl="node1" presStyleIdx="1" presStyleCnt="3">
        <dgm:presLayoutVars>
          <dgm:bulletEnabled val="1"/>
        </dgm:presLayoutVars>
      </dgm:prSet>
      <dgm:spPr/>
    </dgm:pt>
    <dgm:pt modelId="{DAAEC81E-667D-41CA-86E6-97A0526658A5}" type="pres">
      <dgm:prSet presAssocID="{DC18F0C2-4420-4327-A582-1D001EB2DED1}" presName="invisiNode" presStyleLbl="node1" presStyleIdx="1" presStyleCnt="3"/>
      <dgm:spPr/>
    </dgm:pt>
    <dgm:pt modelId="{88F528DB-233B-4A32-A3C0-82D317474CBF}" type="pres">
      <dgm:prSet presAssocID="{DC18F0C2-4420-4327-A582-1D001EB2DED1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E7472EB8-0DFD-4A69-96E1-18F9D9A3BC87}" type="pres">
      <dgm:prSet presAssocID="{A46B006F-E7E6-4D2C-9283-43A50C8F501B}" presName="sibTrans" presStyleLbl="sibTrans2D1" presStyleIdx="0" presStyleCnt="0"/>
      <dgm:spPr/>
    </dgm:pt>
    <dgm:pt modelId="{D028A058-30FE-4BC1-9A53-D2BAB4FBEEF8}" type="pres">
      <dgm:prSet presAssocID="{6FB69CEB-1CBE-4A1D-A88E-7DAF9072DAB2}" presName="compNode" presStyleCnt="0"/>
      <dgm:spPr/>
    </dgm:pt>
    <dgm:pt modelId="{A3D41076-443F-4C68-B588-7A4E0A026287}" type="pres">
      <dgm:prSet presAssocID="{6FB69CEB-1CBE-4A1D-A88E-7DAF9072DAB2}" presName="node" presStyleLbl="node1" presStyleIdx="2" presStyleCnt="3">
        <dgm:presLayoutVars>
          <dgm:bulletEnabled val="1"/>
        </dgm:presLayoutVars>
      </dgm:prSet>
      <dgm:spPr/>
    </dgm:pt>
    <dgm:pt modelId="{17995F1B-53BF-419D-9C32-3EAC7C80F999}" type="pres">
      <dgm:prSet presAssocID="{6FB69CEB-1CBE-4A1D-A88E-7DAF9072DAB2}" presName="invisiNode" presStyleLbl="node1" presStyleIdx="2" presStyleCnt="3"/>
      <dgm:spPr/>
    </dgm:pt>
    <dgm:pt modelId="{4FF37E68-428C-4ED9-B9C2-43DB4BD10B8D}" type="pres">
      <dgm:prSet presAssocID="{6FB69CEB-1CBE-4A1D-A88E-7DAF9072DAB2}" presName="imagNode" presStyleLbl="fgImgPlace1" presStyleIdx="2" presStyleCnt="3" custLinFactNeighborX="-278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6000"/>
          </a:stretch>
        </a:blipFill>
      </dgm:spPr>
    </dgm:pt>
  </dgm:ptLst>
  <dgm:cxnLst>
    <dgm:cxn modelId="{B34BE308-F7A6-42C1-9B6A-8071878A487B}" srcId="{77195656-D330-4AE8-8482-87B8409E36DF}" destId="{8C69A266-EC7B-4637-85DD-8B43AB2D229F}" srcOrd="0" destOrd="0" parTransId="{8BDAD766-B79C-4950-92C2-CC134C40B559}" sibTransId="{DF74CCD9-757E-4318-99AE-7E1E424A96AB}"/>
    <dgm:cxn modelId="{D993022D-1584-4568-B0FE-788E09CDD382}" srcId="{77195656-D330-4AE8-8482-87B8409E36DF}" destId="{DC18F0C2-4420-4327-A582-1D001EB2DED1}" srcOrd="1" destOrd="0" parTransId="{742F1E37-614E-4EC2-934F-218E3F5FDFFF}" sibTransId="{A46B006F-E7E6-4D2C-9283-43A50C8F501B}"/>
    <dgm:cxn modelId="{28CCCF46-11FF-4101-A687-1FDC74721398}" type="presOf" srcId="{A46B006F-E7E6-4D2C-9283-43A50C8F501B}" destId="{E7472EB8-0DFD-4A69-96E1-18F9D9A3BC87}" srcOrd="0" destOrd="0" presId="urn:microsoft.com/office/officeart/2005/8/layout/pList2"/>
    <dgm:cxn modelId="{783A936F-8E55-4EC0-B4B2-2A745B8FDDA1}" type="presOf" srcId="{6FB69CEB-1CBE-4A1D-A88E-7DAF9072DAB2}" destId="{A3D41076-443F-4C68-B588-7A4E0A026287}" srcOrd="0" destOrd="0" presId="urn:microsoft.com/office/officeart/2005/8/layout/pList2"/>
    <dgm:cxn modelId="{AEF87E56-6EEF-49B2-81C7-9A90544F2512}" type="presOf" srcId="{77195656-D330-4AE8-8482-87B8409E36DF}" destId="{080A4063-C2A2-4C49-A0D5-B8172FA3FE1C}" srcOrd="0" destOrd="0" presId="urn:microsoft.com/office/officeart/2005/8/layout/pList2"/>
    <dgm:cxn modelId="{5B73448E-C2BE-4762-8433-1D6618F0A1A6}" srcId="{77195656-D330-4AE8-8482-87B8409E36DF}" destId="{6FB69CEB-1CBE-4A1D-A88E-7DAF9072DAB2}" srcOrd="2" destOrd="0" parTransId="{E851DA46-5C39-4B97-BDB6-8A7523967CD2}" sibTransId="{DC051143-5B00-4C88-98F7-49BB320D5A1F}"/>
    <dgm:cxn modelId="{E4297599-7EAD-4214-99C4-EC41645A86A3}" type="presOf" srcId="{8C69A266-EC7B-4637-85DD-8B43AB2D229F}" destId="{8400B664-053A-44FC-96D8-9301F09509E0}" srcOrd="0" destOrd="0" presId="urn:microsoft.com/office/officeart/2005/8/layout/pList2"/>
    <dgm:cxn modelId="{FF68F5B3-6326-4333-A645-93686B56E6BE}" type="presOf" srcId="{DC18F0C2-4420-4327-A582-1D001EB2DED1}" destId="{7DFCE0C1-A006-498B-8C51-A270C4215F98}" srcOrd="0" destOrd="0" presId="urn:microsoft.com/office/officeart/2005/8/layout/pList2"/>
    <dgm:cxn modelId="{2FB702D7-B3C7-4B62-9B07-880FDAA48919}" type="presOf" srcId="{DF74CCD9-757E-4318-99AE-7E1E424A96AB}" destId="{EA02D2AF-8685-4A75-AEB4-B0D4AE1C360D}" srcOrd="0" destOrd="0" presId="urn:microsoft.com/office/officeart/2005/8/layout/pList2"/>
    <dgm:cxn modelId="{004C1865-F90B-4B1A-87D9-B9E467915E1F}" type="presParOf" srcId="{080A4063-C2A2-4C49-A0D5-B8172FA3FE1C}" destId="{67A4CA8B-2FE4-4D04-82E8-B7751D85DFA8}" srcOrd="0" destOrd="0" presId="urn:microsoft.com/office/officeart/2005/8/layout/pList2"/>
    <dgm:cxn modelId="{2F9CE4C5-FA75-4142-99E2-B9B516C3F946}" type="presParOf" srcId="{080A4063-C2A2-4C49-A0D5-B8172FA3FE1C}" destId="{C5FEE097-1ABB-4455-943C-B338B20A714C}" srcOrd="1" destOrd="0" presId="urn:microsoft.com/office/officeart/2005/8/layout/pList2"/>
    <dgm:cxn modelId="{8B60CBC5-021F-44AD-9A50-A61514331302}" type="presParOf" srcId="{C5FEE097-1ABB-4455-943C-B338B20A714C}" destId="{62870F00-5822-4AF2-A138-0E0FD79F4D02}" srcOrd="0" destOrd="0" presId="urn:microsoft.com/office/officeart/2005/8/layout/pList2"/>
    <dgm:cxn modelId="{329047E2-E8C8-43DC-AEC5-CB417668D970}" type="presParOf" srcId="{62870F00-5822-4AF2-A138-0E0FD79F4D02}" destId="{8400B664-053A-44FC-96D8-9301F09509E0}" srcOrd="0" destOrd="0" presId="urn:microsoft.com/office/officeart/2005/8/layout/pList2"/>
    <dgm:cxn modelId="{AAEA87CE-E342-4685-9707-4DB7F677F896}" type="presParOf" srcId="{62870F00-5822-4AF2-A138-0E0FD79F4D02}" destId="{F28CA2C7-EA26-4E4A-B2C2-ACA89B52AB69}" srcOrd="1" destOrd="0" presId="urn:microsoft.com/office/officeart/2005/8/layout/pList2"/>
    <dgm:cxn modelId="{788BD7A0-A36A-4FC3-B2B8-0929D71B1F4E}" type="presParOf" srcId="{62870F00-5822-4AF2-A138-0E0FD79F4D02}" destId="{E51AA95C-EA64-4E15-B758-DE82DE794862}" srcOrd="2" destOrd="0" presId="urn:microsoft.com/office/officeart/2005/8/layout/pList2"/>
    <dgm:cxn modelId="{5A66BEF4-F14A-4F3F-B93F-5E384D5BEEFC}" type="presParOf" srcId="{C5FEE097-1ABB-4455-943C-B338B20A714C}" destId="{EA02D2AF-8685-4A75-AEB4-B0D4AE1C360D}" srcOrd="1" destOrd="0" presId="urn:microsoft.com/office/officeart/2005/8/layout/pList2"/>
    <dgm:cxn modelId="{39F5CD02-2972-4EB4-B699-8BE49C2EF638}" type="presParOf" srcId="{C5FEE097-1ABB-4455-943C-B338B20A714C}" destId="{F1B16182-BE5C-438E-BA5D-879EE533FAFA}" srcOrd="2" destOrd="0" presId="urn:microsoft.com/office/officeart/2005/8/layout/pList2"/>
    <dgm:cxn modelId="{BED57E94-45E5-415A-A85C-292A3EFB37BE}" type="presParOf" srcId="{F1B16182-BE5C-438E-BA5D-879EE533FAFA}" destId="{7DFCE0C1-A006-498B-8C51-A270C4215F98}" srcOrd="0" destOrd="0" presId="urn:microsoft.com/office/officeart/2005/8/layout/pList2"/>
    <dgm:cxn modelId="{B6383994-2E44-40A4-9875-9A2572073FE8}" type="presParOf" srcId="{F1B16182-BE5C-438E-BA5D-879EE533FAFA}" destId="{DAAEC81E-667D-41CA-86E6-97A0526658A5}" srcOrd="1" destOrd="0" presId="urn:microsoft.com/office/officeart/2005/8/layout/pList2"/>
    <dgm:cxn modelId="{7F6C1D04-BEDE-4F30-8BDF-3A38AFFF6A86}" type="presParOf" srcId="{F1B16182-BE5C-438E-BA5D-879EE533FAFA}" destId="{88F528DB-233B-4A32-A3C0-82D317474CBF}" srcOrd="2" destOrd="0" presId="urn:microsoft.com/office/officeart/2005/8/layout/pList2"/>
    <dgm:cxn modelId="{E2677358-C783-4BF5-BF83-74520E9AD200}" type="presParOf" srcId="{C5FEE097-1ABB-4455-943C-B338B20A714C}" destId="{E7472EB8-0DFD-4A69-96E1-18F9D9A3BC87}" srcOrd="3" destOrd="0" presId="urn:microsoft.com/office/officeart/2005/8/layout/pList2"/>
    <dgm:cxn modelId="{E392F453-71BB-4C45-84F8-88CC3949DD54}" type="presParOf" srcId="{C5FEE097-1ABB-4455-943C-B338B20A714C}" destId="{D028A058-30FE-4BC1-9A53-D2BAB4FBEEF8}" srcOrd="4" destOrd="0" presId="urn:microsoft.com/office/officeart/2005/8/layout/pList2"/>
    <dgm:cxn modelId="{641D824B-0712-4C77-9309-84EC439BB244}" type="presParOf" srcId="{D028A058-30FE-4BC1-9A53-D2BAB4FBEEF8}" destId="{A3D41076-443F-4C68-B588-7A4E0A026287}" srcOrd="0" destOrd="0" presId="urn:microsoft.com/office/officeart/2005/8/layout/pList2"/>
    <dgm:cxn modelId="{BCD87EC9-FD02-4077-A6EE-0CEF9AC286AA}" type="presParOf" srcId="{D028A058-30FE-4BC1-9A53-D2BAB4FBEEF8}" destId="{17995F1B-53BF-419D-9C32-3EAC7C80F999}" srcOrd="1" destOrd="0" presId="urn:microsoft.com/office/officeart/2005/8/layout/pList2"/>
    <dgm:cxn modelId="{144B7526-06B9-4876-BCBC-AD7784707C7B}" type="presParOf" srcId="{D028A058-30FE-4BC1-9A53-D2BAB4FBEEF8}" destId="{4FF37E68-428C-4ED9-B9C2-43DB4BD10B8D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CC9C91-2631-4F82-931E-32E7C8C69EB5}">
      <dsp:nvSpPr>
        <dsp:cNvPr id="0" name=""/>
        <dsp:cNvSpPr/>
      </dsp:nvSpPr>
      <dsp:spPr>
        <a:xfrm>
          <a:off x="2289712" y="9"/>
          <a:ext cx="2863026" cy="2863026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Conditions de travail</a:t>
          </a:r>
        </a:p>
      </dsp:txBody>
      <dsp:txXfrm>
        <a:off x="2671449" y="501039"/>
        <a:ext cx="2099552" cy="1288361"/>
      </dsp:txXfrm>
    </dsp:sp>
    <dsp:sp modelId="{3C59F61A-6D51-4DDC-A8E5-E33FE70AE881}">
      <dsp:nvSpPr>
        <dsp:cNvPr id="0" name=""/>
        <dsp:cNvSpPr/>
      </dsp:nvSpPr>
      <dsp:spPr>
        <a:xfrm>
          <a:off x="3322788" y="1849037"/>
          <a:ext cx="2863026" cy="2863026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Contenu du travail</a:t>
          </a:r>
        </a:p>
      </dsp:txBody>
      <dsp:txXfrm>
        <a:off x="4198397" y="2588652"/>
        <a:ext cx="1717815" cy="1574664"/>
      </dsp:txXfrm>
    </dsp:sp>
    <dsp:sp modelId="{16D559B3-2DB6-4F19-93D5-C779DB8D5EA8}">
      <dsp:nvSpPr>
        <dsp:cNvPr id="0" name=""/>
        <dsp:cNvSpPr/>
      </dsp:nvSpPr>
      <dsp:spPr>
        <a:xfrm>
          <a:off x="1256637" y="1849037"/>
          <a:ext cx="2863026" cy="2863026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Capacité à agir et à s’exprimer</a:t>
          </a:r>
        </a:p>
      </dsp:txBody>
      <dsp:txXfrm>
        <a:off x="1526239" y="2588652"/>
        <a:ext cx="1717815" cy="15746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0AE2C8-3F4E-4B2A-96F0-22F3E924445A}">
      <dsp:nvSpPr>
        <dsp:cNvPr id="0" name=""/>
        <dsp:cNvSpPr/>
      </dsp:nvSpPr>
      <dsp:spPr>
        <a:xfrm>
          <a:off x="1275734" y="2689808"/>
          <a:ext cx="2233102" cy="22331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B75319-F48F-425D-8DD5-B90EDAA1C3CB}">
      <dsp:nvSpPr>
        <dsp:cNvPr id="0" name=""/>
        <dsp:cNvSpPr/>
      </dsp:nvSpPr>
      <dsp:spPr>
        <a:xfrm rot="16200000">
          <a:off x="-64138" y="3583046"/>
          <a:ext cx="2233125" cy="446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+ d’agilité</a:t>
          </a:r>
        </a:p>
      </dsp:txBody>
      <dsp:txXfrm>
        <a:off x="-64138" y="3583046"/>
        <a:ext cx="2233125" cy="446625"/>
      </dsp:txXfrm>
    </dsp:sp>
    <dsp:sp modelId="{83753652-7DFE-4A3C-B2DD-96431579D171}">
      <dsp:nvSpPr>
        <dsp:cNvPr id="0" name=""/>
        <dsp:cNvSpPr/>
      </dsp:nvSpPr>
      <dsp:spPr>
        <a:xfrm>
          <a:off x="3955862" y="2689808"/>
          <a:ext cx="2233102" cy="223310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C9135B-4369-4750-A1B7-8E32562DB3C8}">
      <dsp:nvSpPr>
        <dsp:cNvPr id="0" name=""/>
        <dsp:cNvSpPr/>
      </dsp:nvSpPr>
      <dsp:spPr>
        <a:xfrm rot="16200000">
          <a:off x="2615989" y="3583046"/>
          <a:ext cx="2233125" cy="446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+ de créativité</a:t>
          </a:r>
        </a:p>
      </dsp:txBody>
      <dsp:txXfrm>
        <a:off x="2615989" y="3583046"/>
        <a:ext cx="2233125" cy="446625"/>
      </dsp:txXfrm>
    </dsp:sp>
    <dsp:sp modelId="{891990D9-AB8F-48D4-80F8-33C3979005E9}">
      <dsp:nvSpPr>
        <dsp:cNvPr id="0" name=""/>
        <dsp:cNvSpPr/>
      </dsp:nvSpPr>
      <dsp:spPr>
        <a:xfrm>
          <a:off x="3955862" y="153874"/>
          <a:ext cx="2233102" cy="22331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5000" r="-85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186DCB-A4EE-40EB-8D38-CC6972B7151F}">
      <dsp:nvSpPr>
        <dsp:cNvPr id="0" name=""/>
        <dsp:cNvSpPr/>
      </dsp:nvSpPr>
      <dsp:spPr>
        <a:xfrm rot="16200000">
          <a:off x="2615989" y="1047113"/>
          <a:ext cx="2233125" cy="446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+ de confiance</a:t>
          </a:r>
        </a:p>
      </dsp:txBody>
      <dsp:txXfrm>
        <a:off x="2615989" y="1047113"/>
        <a:ext cx="2233125" cy="446625"/>
      </dsp:txXfrm>
    </dsp:sp>
    <dsp:sp modelId="{74E7C24A-416A-49A4-9218-D5E328F3E292}">
      <dsp:nvSpPr>
        <dsp:cNvPr id="0" name=""/>
        <dsp:cNvSpPr/>
      </dsp:nvSpPr>
      <dsp:spPr>
        <a:xfrm>
          <a:off x="6635990" y="210103"/>
          <a:ext cx="2233102" cy="2233102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012EE2-26E3-4D11-9FEB-BE489EB01CB3}">
      <dsp:nvSpPr>
        <dsp:cNvPr id="0" name=""/>
        <dsp:cNvSpPr/>
      </dsp:nvSpPr>
      <dsp:spPr>
        <a:xfrm rot="16200000">
          <a:off x="5392368" y="1121587"/>
          <a:ext cx="2233125" cy="446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+ de liberté et d’autonomie</a:t>
          </a:r>
        </a:p>
      </dsp:txBody>
      <dsp:txXfrm>
        <a:off x="5392368" y="1121587"/>
        <a:ext cx="2233125" cy="4466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0E38C7-C475-4131-9E5D-D6B075B3E32A}">
      <dsp:nvSpPr>
        <dsp:cNvPr id="0" name=""/>
        <dsp:cNvSpPr/>
      </dsp:nvSpPr>
      <dsp:spPr>
        <a:xfrm>
          <a:off x="3187716" y="4254"/>
          <a:ext cx="2670724" cy="120792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latin typeface="Arial" panose="020B0604020202020204" pitchFamily="34" charset="0"/>
              <a:cs typeface="Arial" panose="020B0604020202020204" pitchFamily="34" charset="0"/>
            </a:rPr>
            <a:t>Ouverture en 2016</a:t>
          </a:r>
          <a:endParaRPr lang="fr-FR" sz="1800" kern="1200" dirty="0"/>
        </a:p>
      </dsp:txBody>
      <dsp:txXfrm>
        <a:off x="3187716" y="4254"/>
        <a:ext cx="2670724" cy="1207925"/>
      </dsp:txXfrm>
    </dsp:sp>
    <dsp:sp modelId="{286E758E-FF03-409E-A22F-B972A8EC96D8}">
      <dsp:nvSpPr>
        <dsp:cNvPr id="0" name=""/>
        <dsp:cNvSpPr/>
      </dsp:nvSpPr>
      <dsp:spPr>
        <a:xfrm>
          <a:off x="1872285" y="4254"/>
          <a:ext cx="1195846" cy="12079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25400" cap="flat" cmpd="sng" algn="ctr">
          <a:solidFill>
            <a:srgbClr val="47545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9677D7-2DFF-42BE-AC1E-E8A1C182D9CA}">
      <dsp:nvSpPr>
        <dsp:cNvPr id="0" name=""/>
        <dsp:cNvSpPr/>
      </dsp:nvSpPr>
      <dsp:spPr>
        <a:xfrm>
          <a:off x="1872285" y="1411488"/>
          <a:ext cx="2670724" cy="1207925"/>
        </a:xfrm>
        <a:prstGeom prst="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latin typeface="Arial" panose="020B0604020202020204" pitchFamily="34" charset="0"/>
              <a:cs typeface="Arial" panose="020B0604020202020204" pitchFamily="34" charset="0"/>
            </a:rPr>
            <a:t>Promotion 2015-2016 des étudiants Cadres de l’IFCS</a:t>
          </a:r>
          <a:endParaRPr lang="fr-FR" sz="1800" kern="1200" dirty="0"/>
        </a:p>
      </dsp:txBody>
      <dsp:txXfrm>
        <a:off x="1872285" y="1411488"/>
        <a:ext cx="2670724" cy="1207925"/>
      </dsp:txXfrm>
    </dsp:sp>
    <dsp:sp modelId="{D097B251-B7C1-4689-AB0E-EE2E1CE9621B}">
      <dsp:nvSpPr>
        <dsp:cNvPr id="0" name=""/>
        <dsp:cNvSpPr/>
      </dsp:nvSpPr>
      <dsp:spPr>
        <a:xfrm>
          <a:off x="4662594" y="1411488"/>
          <a:ext cx="1195846" cy="120792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rgbClr val="47545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94E4EA-86BC-4C0A-996F-A50024AD351D}">
      <dsp:nvSpPr>
        <dsp:cNvPr id="0" name=""/>
        <dsp:cNvSpPr/>
      </dsp:nvSpPr>
      <dsp:spPr>
        <a:xfrm>
          <a:off x="3187716" y="2818721"/>
          <a:ext cx="2670724" cy="1207925"/>
        </a:xfrm>
        <a:prstGeom prst="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latin typeface="Arial" panose="020B0604020202020204" pitchFamily="34" charset="0"/>
              <a:cs typeface="Arial" panose="020B0604020202020204" pitchFamily="34" charset="0"/>
            </a:rPr>
            <a:t>Scénarii :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latin typeface="Arial" panose="020B0604020202020204" pitchFamily="34" charset="0"/>
              <a:cs typeface="Arial" panose="020B0604020202020204" pitchFamily="34" charset="0"/>
            </a:rPr>
            <a:t>- Entretien d’évaluation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latin typeface="Arial" panose="020B0604020202020204" pitchFamily="34" charset="0"/>
              <a:cs typeface="Arial" panose="020B0604020202020204" pitchFamily="34" charset="0"/>
            </a:rPr>
            <a:t>- Entretien de régulation</a:t>
          </a:r>
          <a:endParaRPr lang="fr-FR" sz="1800" kern="1200" dirty="0"/>
        </a:p>
      </dsp:txBody>
      <dsp:txXfrm>
        <a:off x="3187716" y="2818721"/>
        <a:ext cx="2670724" cy="1207925"/>
      </dsp:txXfrm>
    </dsp:sp>
    <dsp:sp modelId="{97515BB7-1D4F-449D-A541-F0957F3CE089}">
      <dsp:nvSpPr>
        <dsp:cNvPr id="0" name=""/>
        <dsp:cNvSpPr/>
      </dsp:nvSpPr>
      <dsp:spPr>
        <a:xfrm>
          <a:off x="1872285" y="2818721"/>
          <a:ext cx="1195846" cy="12079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25400" cap="flat" cmpd="sng" algn="ctr">
          <a:solidFill>
            <a:srgbClr val="47545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42D348-9DF5-4159-B7B1-1A3B79C0DB9A}">
      <dsp:nvSpPr>
        <dsp:cNvPr id="0" name=""/>
        <dsp:cNvSpPr/>
      </dsp:nvSpPr>
      <dsp:spPr>
        <a:xfrm>
          <a:off x="1872285" y="4225955"/>
          <a:ext cx="2670724" cy="1207925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>
              <a:latin typeface="Arial" panose="020B0604020202020204" pitchFamily="34" charset="0"/>
              <a:cs typeface="Arial" panose="020B0604020202020204" pitchFamily="34" charset="0"/>
            </a:rPr>
            <a:t>Essai concluant</a:t>
          </a:r>
          <a:endParaRPr lang="fr-FR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72285" y="4225955"/>
        <a:ext cx="2670724" cy="1207925"/>
      </dsp:txXfrm>
    </dsp:sp>
    <dsp:sp modelId="{484A0F42-7DAE-4B85-8A72-AC9AAF569EFE}">
      <dsp:nvSpPr>
        <dsp:cNvPr id="0" name=""/>
        <dsp:cNvSpPr/>
      </dsp:nvSpPr>
      <dsp:spPr>
        <a:xfrm>
          <a:off x="4662594" y="4225955"/>
          <a:ext cx="1195846" cy="120792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rgbClr val="47545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366881-56F9-4751-854F-D831818F2ED5}">
      <dsp:nvSpPr>
        <dsp:cNvPr id="0" name=""/>
        <dsp:cNvSpPr/>
      </dsp:nvSpPr>
      <dsp:spPr>
        <a:xfrm>
          <a:off x="0" y="410707"/>
          <a:ext cx="2638604" cy="105544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>
              <a:solidFill>
                <a:schemeClr val="bg1"/>
              </a:solidFill>
            </a:rPr>
            <a:t>Briefing</a:t>
          </a:r>
        </a:p>
      </dsp:txBody>
      <dsp:txXfrm>
        <a:off x="527721" y="410707"/>
        <a:ext cx="1583163" cy="1055441"/>
      </dsp:txXfrm>
    </dsp:sp>
    <dsp:sp modelId="{6C98CEF0-A458-4CCB-A83B-644D86459495}">
      <dsp:nvSpPr>
        <dsp:cNvPr id="0" name=""/>
        <dsp:cNvSpPr/>
      </dsp:nvSpPr>
      <dsp:spPr>
        <a:xfrm>
          <a:off x="2369347" y="421019"/>
          <a:ext cx="2638604" cy="1055441"/>
        </a:xfrm>
        <a:prstGeom prst="chevron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>
              <a:solidFill>
                <a:schemeClr val="bg1"/>
              </a:solidFill>
            </a:rPr>
            <a:t>Pratique simulée</a:t>
          </a:r>
        </a:p>
      </dsp:txBody>
      <dsp:txXfrm>
        <a:off x="2897068" y="421019"/>
        <a:ext cx="1583163" cy="1055441"/>
      </dsp:txXfrm>
    </dsp:sp>
    <dsp:sp modelId="{0CDA95FC-6E8C-4FB7-A133-E56988591CB4}">
      <dsp:nvSpPr>
        <dsp:cNvPr id="0" name=""/>
        <dsp:cNvSpPr/>
      </dsp:nvSpPr>
      <dsp:spPr>
        <a:xfrm>
          <a:off x="4753819" y="416850"/>
          <a:ext cx="2638604" cy="1055441"/>
        </a:xfrm>
        <a:prstGeom prst="chevron">
          <a:avLst/>
        </a:prstGeom>
        <a:solidFill>
          <a:srgbClr val="3477D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>
              <a:solidFill>
                <a:schemeClr val="bg1"/>
              </a:solidFill>
            </a:rPr>
            <a:t>Débriefing </a:t>
          </a:r>
        </a:p>
      </dsp:txBody>
      <dsp:txXfrm>
        <a:off x="5281540" y="416850"/>
        <a:ext cx="1583163" cy="10554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A4CA8B-2FE4-4D04-82E8-B7751D85DFA8}">
      <dsp:nvSpPr>
        <dsp:cNvPr id="0" name=""/>
        <dsp:cNvSpPr/>
      </dsp:nvSpPr>
      <dsp:spPr>
        <a:xfrm>
          <a:off x="0" y="0"/>
          <a:ext cx="6822298" cy="2089744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1AA95C-EA64-4E15-B758-DE82DE794862}">
      <dsp:nvSpPr>
        <dsp:cNvPr id="0" name=""/>
        <dsp:cNvSpPr/>
      </dsp:nvSpPr>
      <dsp:spPr>
        <a:xfrm>
          <a:off x="204668" y="278632"/>
          <a:ext cx="2004050" cy="153247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00B664-053A-44FC-96D8-9301F09509E0}">
      <dsp:nvSpPr>
        <dsp:cNvPr id="0" name=""/>
        <dsp:cNvSpPr/>
      </dsp:nvSpPr>
      <dsp:spPr>
        <a:xfrm rot="10800000">
          <a:off x="204668" y="2089744"/>
          <a:ext cx="2004050" cy="2554132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5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5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>
              <a:latin typeface="Arial" panose="020B0604020202020204" pitchFamily="34" charset="0"/>
              <a:cs typeface="Arial" panose="020B0604020202020204" pitchFamily="34" charset="0"/>
            </a:rPr>
            <a:t>Débriefing ouvert aux autres étudiants</a:t>
          </a:r>
          <a:endParaRPr lang="fr-FR" sz="1500" b="1" kern="1200" dirty="0"/>
        </a:p>
      </dsp:txBody>
      <dsp:txXfrm rot="10800000">
        <a:off x="266299" y="2089744"/>
        <a:ext cx="1880788" cy="2492501"/>
      </dsp:txXfrm>
    </dsp:sp>
    <dsp:sp modelId="{88F528DB-233B-4A32-A3C0-82D317474CBF}">
      <dsp:nvSpPr>
        <dsp:cNvPr id="0" name=""/>
        <dsp:cNvSpPr/>
      </dsp:nvSpPr>
      <dsp:spPr>
        <a:xfrm>
          <a:off x="2409123" y="278632"/>
          <a:ext cx="2004050" cy="153247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CE0C1-A006-498B-8C51-A270C4215F98}">
      <dsp:nvSpPr>
        <dsp:cNvPr id="0" name=""/>
        <dsp:cNvSpPr/>
      </dsp:nvSpPr>
      <dsp:spPr>
        <a:xfrm rot="10800000">
          <a:off x="2409123" y="2089744"/>
          <a:ext cx="2004050" cy="2554132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5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5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>
              <a:latin typeface="Arial" panose="020B0604020202020204" pitchFamily="34" charset="0"/>
              <a:cs typeface="Arial" panose="020B0604020202020204" pitchFamily="34" charset="0"/>
            </a:rPr>
            <a:t>Observation critique et constructive</a:t>
          </a:r>
          <a:endParaRPr lang="fr-FR" sz="1500" b="1" kern="1200" dirty="0"/>
        </a:p>
      </dsp:txBody>
      <dsp:txXfrm rot="10800000">
        <a:off x="2470754" y="2089744"/>
        <a:ext cx="1880788" cy="2492501"/>
      </dsp:txXfrm>
    </dsp:sp>
    <dsp:sp modelId="{4FF37E68-428C-4ED9-B9C2-43DB4BD10B8D}">
      <dsp:nvSpPr>
        <dsp:cNvPr id="0" name=""/>
        <dsp:cNvSpPr/>
      </dsp:nvSpPr>
      <dsp:spPr>
        <a:xfrm>
          <a:off x="4608007" y="278632"/>
          <a:ext cx="2004050" cy="1532479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D41076-443F-4C68-B588-7A4E0A026287}">
      <dsp:nvSpPr>
        <dsp:cNvPr id="0" name=""/>
        <dsp:cNvSpPr/>
      </dsp:nvSpPr>
      <dsp:spPr>
        <a:xfrm rot="10800000">
          <a:off x="4613579" y="2089744"/>
          <a:ext cx="2004050" cy="2554132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>
              <a:latin typeface="Arial" panose="020B0604020202020204" pitchFamily="34" charset="0"/>
              <a:cs typeface="Arial" panose="020B0604020202020204" pitchFamily="34" charset="0"/>
            </a:rPr>
            <a:t>Charte de déontologie du centre de simulation 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>
              <a:latin typeface="Arial" panose="020B0604020202020204" pitchFamily="34" charset="0"/>
              <a:cs typeface="Arial" panose="020B0604020202020204" pitchFamily="34" charset="0"/>
            </a:rPr>
            <a:t>Approche respectueuse des apprenants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>
              <a:latin typeface="Arial" panose="020B0604020202020204" pitchFamily="34" charset="0"/>
              <a:cs typeface="Arial" panose="020B0604020202020204" pitchFamily="34" charset="0"/>
            </a:rPr>
            <a:t>Confidentialité des données filmées / enregistrées</a:t>
          </a:r>
          <a:endParaRPr lang="fr-FR" sz="1500" kern="1200" dirty="0"/>
        </a:p>
      </dsp:txBody>
      <dsp:txXfrm rot="10800000">
        <a:off x="4675210" y="2089744"/>
        <a:ext cx="1880788" cy="24925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Blocks">
  <dgm:title val=""/>
  <dgm:desc val=""/>
  <dgm:catLst>
    <dgm:cat type="picture" pri="12000"/>
    <dgm:cat type="pictureconvert" pri="1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gt" val="5">
        <dgm:choose name="Name3">
          <dgm:if name="Name4" func="var" arg="dir" op="equ" val="norm">
            <dgm:alg type="snake">
              <dgm:param type="grDir" val="bL"/>
              <dgm:param type="bkpt" val="fixed"/>
              <dgm:param type="bkPtFixedVal" val="3"/>
              <dgm:param type="off" val="off"/>
              <dgm:param type="horzAlign" val="r"/>
              <dgm:param type="vertAlign" val="b"/>
            </dgm:alg>
          </dgm:if>
          <dgm:else name="Name5">
            <dgm:alg type="snake">
              <dgm:param type="grDir" val="bR"/>
              <dgm:param type="bkpt" val="fixed"/>
              <dgm:param type="bkPtFixedVal" val="3"/>
              <dgm:param type="off" val="off"/>
              <dgm:param type="horzAlign" val="l"/>
              <dgm:param type="vertAlign" val="b"/>
            </dgm:alg>
          </dgm:else>
        </dgm:choose>
      </dgm:if>
      <dgm:else name="Name6">
        <dgm:choose name="Name7">
          <dgm:if name="Name8" func="var" arg="dir" op="equ" val="norm">
            <dgm:alg type="snake">
              <dgm:param type="grDir" val="bL"/>
              <dgm:param type="bkpt" val="fixed"/>
              <dgm:param type="bkPtFixedVal" val="2"/>
              <dgm:param type="off" val="off"/>
              <dgm:param type="horzAlign" val="r"/>
              <dgm:param type="vertAlign" val="b"/>
            </dgm:alg>
          </dgm:if>
          <dgm:else name="Name9">
            <dgm:alg type="snake">
              <dgm:param type="grDir" val="bR"/>
              <dgm:param type="bkpt" val="fixed"/>
              <dgm:param type="bkPtFixedVal" val="2"/>
              <dgm:param type="off" val="off"/>
              <dgm:param type="horzAlign" val="l"/>
              <dgm:param type="vertAlign" val="b"/>
            </dgm:alg>
          </dgm:else>
        </dgm:choose>
      </dgm:else>
    </dgm:choose>
    <dgm:shape xmlns:r="http://schemas.openxmlformats.org/officeDocument/2006/relationships" r:blip="">
      <dgm:adjLst/>
    </dgm:shape>
    <dgm:constrLst>
      <dgm:constr type="alignOff" val="1"/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13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2"/>
        </dgm:alg>
        <dgm:shape xmlns:r="http://schemas.openxmlformats.org/officeDocument/2006/relationships" r:blip="">
          <dgm:adjLst/>
        </dgm:shape>
        <dgm:choose name="Name10">
          <dgm:if name="Name11" func="var" arg="dir" op="equ" val="norm">
            <dgm:constrLst>
              <dgm:constr type="l" for="ch" forName="Image" refType="w" refFor="ch" refForName="Image" fact="0.2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fact="0"/>
              <dgm:constr type="t" for="ch" forName="Parent" refType="h" fact="0"/>
              <dgm:constr type="w" for="ch" forName="Parent" refType="h" refFor="ch" refForName="Image" op="equ" fact="0.2"/>
              <dgm:constr type="h" for="ch" forName="Parent" refType="h" refFor="ch" refForName="Image" op="equ"/>
            </dgm:constrLst>
          </dgm:if>
          <dgm:else name="Name12">
            <dgm:constrLst>
              <dgm:constr type="l" for="ch" forName="Image" refType="w" fact="0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refFor="ch" refForName="Image"/>
              <dgm:constr type="t" for="ch" forName="Parent" refType="h" fact="0"/>
              <dgm:constr type="w" for="ch" forName="Parent" refType="w" refFor="ch" refForName="Image" fact="0.2"/>
              <dgm:constr type="h" for="ch" forName="Parent" refType="h" refFor="ch" refForName="Image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revTx">
          <dgm:varLst>
            <dgm:bulletEnabled val="1"/>
          </dgm:varLst>
          <dgm:alg type="tx">
            <dgm:param type="parTxLTRAlign" val="l"/>
            <dgm:param type="txAnchorVert" val="b"/>
            <dgm:param type="txAnchorVertCh" val="b"/>
            <dgm:param type="autoTxRot" val="grav"/>
          </dgm:alg>
          <dgm:choose name="Name13">
            <dgm:if name="Name14" func="var" arg="dir" op="equ" val="norm">
              <dgm:shape xmlns:r="http://schemas.openxmlformats.org/officeDocument/2006/relationships" rot="270" type="rect" r:blip="">
                <dgm:adjLst/>
              </dgm:shape>
            </dgm:if>
            <dgm:else name="Name15">
              <dgm:shape xmlns:r="http://schemas.openxmlformats.org/officeDocument/2006/relationships" rot="90" type="rect" r:blip="">
                <dgm:adjLst/>
              </dgm:shape>
            </dgm:else>
          </dgm:choose>
          <dgm:presOf axis="desOr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DD98D2-28C4-4EBE-89E6-8EE73FE2CD9D}" type="datetimeFigureOut">
              <a:rPr lang="fr-FR" smtClean="0"/>
              <a:t>23/09/2017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91826-0330-4E28-BCD3-C29D8550C6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0778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Conditions de travail</a:t>
            </a:r>
          </a:p>
          <a:p>
            <a:endParaRPr lang="fr-F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Environnement de travail (physique, technique, organisationnel, 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relationnel...);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conditions d’emploi (formation, carrière, égalité, parcours professionnel...).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conditions de vie extraprofessionnelles en relation avec le travail</a:t>
            </a:r>
          </a:p>
          <a:p>
            <a:endParaRPr lang="fr-FR" dirty="0"/>
          </a:p>
          <a:p>
            <a:r>
              <a:rPr lang="fr-FR" dirty="0"/>
              <a:t>Capacité</a:t>
            </a:r>
            <a:r>
              <a:rPr lang="fr-FR" baseline="0" dirty="0"/>
              <a:t> à agir et à s’exprimer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participatif (groupe de résolution de problèmes, débats sur le travail...)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partenariat social (concertation, dialogue social...)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soutien managérial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soutien des collectifs (solidarité métier, travail en équipe, échanges°</a:t>
            </a: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Contenu du travail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Autonomie</a:t>
            </a:r>
            <a:r>
              <a:rPr lang="fr-F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travail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Valeur travail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Travail apprenant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Travail complet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r-FR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 les pratiques...)</a:t>
            </a:r>
          </a:p>
          <a:p>
            <a:endParaRPr lang="fr-FR" baseline="0" dirty="0"/>
          </a:p>
          <a:p>
            <a:r>
              <a:rPr lang="fr-FR" baseline="0" dirty="0"/>
              <a:t>Dimension transcendantale = management. Permet d’agir sur toutes les dimensions de la qualité de vie au travail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91826-0330-4E28-BCD3-C29D8550C6B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86157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Actions sur la dimension conditions</a:t>
            </a:r>
            <a:r>
              <a:rPr lang="fr-FR" baseline="0" dirty="0"/>
              <a:t> de travail</a:t>
            </a:r>
          </a:p>
          <a:p>
            <a:r>
              <a:rPr lang="fr-FR" baseline="0" dirty="0"/>
              <a:t>Explications du projet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91826-0330-4E28-BCD3-C29D8550C6B7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3172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91826-0330-4E28-BCD3-C29D8550C6B7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3172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91826-0330-4E28-BCD3-C29D8550C6B7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3172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Innovation</a:t>
            </a:r>
            <a:r>
              <a:rPr lang="fr-FR" baseline="0" dirty="0"/>
              <a:t> -&gt; </a:t>
            </a:r>
          </a:p>
          <a:p>
            <a:r>
              <a:rPr lang="fr-FR" baseline="0" dirty="0"/>
              <a:t>ADN de l’hôpital et du CHU </a:t>
            </a:r>
          </a:p>
          <a:p>
            <a:r>
              <a:rPr lang="fr-FR" baseline="0" dirty="0"/>
              <a:t>Innovation médicale constante</a:t>
            </a:r>
          </a:p>
          <a:p>
            <a:r>
              <a:rPr lang="fr-FR" baseline="0" dirty="0"/>
              <a:t>Exemple du CHU : de l’AMH historique au nouvel hôpital</a:t>
            </a:r>
          </a:p>
          <a:p>
            <a:endParaRPr lang="fr-FR" baseline="0" dirty="0"/>
          </a:p>
          <a:p>
            <a:r>
              <a:rPr lang="fr-FR" baseline="0" dirty="0"/>
              <a:t>Management longtemps resté en marge de l’innovation. </a:t>
            </a:r>
          </a:p>
          <a:p>
            <a:endParaRPr lang="fr-FR" baseline="0" dirty="0"/>
          </a:p>
          <a:p>
            <a:r>
              <a:rPr lang="fr-FR" baseline="0" dirty="0"/>
              <a:t>Contexte qui invite / ou enjoint à innover</a:t>
            </a:r>
          </a:p>
          <a:p>
            <a:r>
              <a:rPr lang="fr-FR" baseline="0" dirty="0"/>
              <a:t>+ d’agilité</a:t>
            </a:r>
          </a:p>
          <a:p>
            <a:r>
              <a:rPr lang="fr-FR" baseline="0" dirty="0"/>
              <a:t>+ de créativité</a:t>
            </a:r>
          </a:p>
          <a:p>
            <a:r>
              <a:rPr lang="fr-FR" baseline="0" dirty="0"/>
              <a:t>+ de liberté et d’autonomie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91826-0330-4E28-BCD3-C29D8550C6B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5151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Innovation</a:t>
            </a:r>
            <a:r>
              <a:rPr lang="fr-FR" baseline="0" dirty="0"/>
              <a:t> -&gt; </a:t>
            </a:r>
          </a:p>
          <a:p>
            <a:r>
              <a:rPr lang="fr-FR" baseline="0" dirty="0"/>
              <a:t>ADN de l’hôpital et du CHU </a:t>
            </a:r>
          </a:p>
          <a:p>
            <a:r>
              <a:rPr lang="fr-FR" baseline="0" dirty="0"/>
              <a:t>Innovation médicale constante</a:t>
            </a:r>
          </a:p>
          <a:p>
            <a:r>
              <a:rPr lang="fr-FR" baseline="0" dirty="0"/>
              <a:t>Exemple du CHU : de l’AMH historique au nouvel hôpital</a:t>
            </a:r>
          </a:p>
          <a:p>
            <a:endParaRPr lang="fr-FR" baseline="0" dirty="0"/>
          </a:p>
          <a:p>
            <a:r>
              <a:rPr lang="fr-FR" baseline="0" dirty="0"/>
              <a:t>Management longtemps resté en marge de l’innovation. </a:t>
            </a:r>
          </a:p>
          <a:p>
            <a:endParaRPr lang="fr-FR" baseline="0" dirty="0"/>
          </a:p>
          <a:p>
            <a:r>
              <a:rPr lang="fr-FR" baseline="0" dirty="0"/>
              <a:t>Contexte qui invite / ou enjoint à innover</a:t>
            </a:r>
          </a:p>
          <a:p>
            <a:endParaRPr lang="fr-FR" baseline="0" dirty="0"/>
          </a:p>
          <a:p>
            <a:r>
              <a:rPr lang="fr-FR" baseline="0" dirty="0"/>
              <a:t>C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91826-0330-4E28-BCD3-C29D8550C6B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5151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baseline="0" dirty="0"/>
              <a:t>Impulser une culture partagée de l’innovation managériale :</a:t>
            </a:r>
          </a:p>
          <a:p>
            <a:endParaRPr lang="fr-FR" baseline="0" dirty="0"/>
          </a:p>
          <a:p>
            <a:r>
              <a:rPr lang="fr-FR" b="1" baseline="0" dirty="0"/>
              <a:t>Par un projet managérial </a:t>
            </a:r>
            <a:r>
              <a:rPr lang="fr-FR" baseline="0" dirty="0"/>
              <a:t>qui est une innovation en soi. On reviendra sur le contenu par la suite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Virage de l’ambulatoire et ajustement capacitaire dans le cadre de notre projet architectural accompagné par le COPERMO</a:t>
            </a:r>
          </a:p>
          <a:p>
            <a:r>
              <a:rPr lang="fr-FR" i="1" baseline="0" dirty="0"/>
              <a:t>Axe du projet managérial :</a:t>
            </a:r>
          </a:p>
          <a:p>
            <a:pPr marL="171450" indent="-171450">
              <a:buFontTx/>
              <a:buChar char="-"/>
            </a:pPr>
            <a:r>
              <a:rPr lang="fr-FR" i="1" baseline="0" dirty="0"/>
              <a:t>Formation et l’accompagnement au pilotage des acteurs de la gouvernance des pôles</a:t>
            </a:r>
          </a:p>
          <a:p>
            <a:pPr marL="171450" indent="-171450">
              <a:buFontTx/>
              <a:buChar char="-"/>
            </a:pPr>
            <a:r>
              <a:rPr lang="fr-FR" i="1" baseline="0" dirty="0"/>
              <a:t>Développement des compétences des professionnels au sein de l’institution</a:t>
            </a:r>
          </a:p>
          <a:p>
            <a:pPr marL="171450" indent="-171450">
              <a:buFontTx/>
              <a:buChar char="-"/>
            </a:pPr>
            <a:r>
              <a:rPr lang="fr-FR" i="1" baseline="0" dirty="0"/>
              <a:t>Renforcement de la qualité de la prise en charge et de la qualité de vie au travail par le management des relations de travail </a:t>
            </a:r>
          </a:p>
          <a:p>
            <a:pPr marL="171450" indent="-171450">
              <a:buFontTx/>
              <a:buChar char="-"/>
            </a:pPr>
            <a:endParaRPr lang="fr-FR" baseline="0" dirty="0"/>
          </a:p>
          <a:p>
            <a:pPr marL="0" indent="0">
              <a:buFontTx/>
              <a:buNone/>
            </a:pPr>
            <a:r>
              <a:rPr lang="fr-FR" b="1" baseline="0" dirty="0"/>
              <a:t>Par le partage grâce à des temps d’échanges institutionnels </a:t>
            </a:r>
            <a:r>
              <a:rPr lang="fr-FR" baseline="0" dirty="0"/>
              <a:t>: partages d’objectifs et de valeurs communes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91826-0330-4E28-BCD3-C29D8550C6B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5151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/>
              <a:t>Construction du projet managérial</a:t>
            </a:r>
          </a:p>
          <a:p>
            <a:r>
              <a:rPr lang="fr-FR" baseline="0" dirty="0"/>
              <a:t>Axe du projet managérial :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Formation et l’accompagnement au pilotage des acteurs de la gouvernance des pôles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Développement des compétences des professionnels au sein de l’institution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Renforcement de la qualité de la prise en charge et de la qualité de vie au travail par le management des relations de travail </a:t>
            </a:r>
          </a:p>
          <a:p>
            <a:pPr marL="0" indent="0">
              <a:buFontTx/>
              <a:buNone/>
            </a:pPr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91826-0330-4E28-BCD3-C29D8550C6B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5151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91826-0330-4E28-BCD3-C29D8550C6B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5151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/>
              <a:t>Innovation dans l’accompagnement du parcours cadres :</a:t>
            </a:r>
          </a:p>
          <a:p>
            <a:r>
              <a:rPr lang="fr-FR" baseline="0" dirty="0"/>
              <a:t>	- Amélioration de la performance collective</a:t>
            </a:r>
          </a:p>
          <a:p>
            <a:r>
              <a:rPr lang="fr-FR" baseline="0" dirty="0"/>
              <a:t>	- Condition de l’amélioration de la qualité de vie au travail de nos cadres et de nos agents </a:t>
            </a:r>
          </a:p>
          <a:p>
            <a:pPr marL="0" indent="0">
              <a:buFontTx/>
              <a:buNone/>
            </a:pPr>
            <a:endParaRPr lang="fr-FR" baseline="0" dirty="0"/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Renforcer les compétences managériales et accompagner les parcours professionnels des cadres de santé.</a:t>
            </a:r>
            <a:endParaRPr lang="fr-FR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fr-FR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La  mise  en  place  du  projet  managérial s’inscrit  dans  une dynamique institutionnelle  de  politique  de  management. Ce projet est basé sur le fondement de valeurs professionnelles partagées par l’ensemble de l’encadrement.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fr-FR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Un séminaire de travail avec l’encadrement nous a permis de définir des valeurs professionnelles fortes comme la loyauté, l’engagement, l’éthique qui accompagnent nos pratiques managériales. </a:t>
            </a:r>
            <a:endParaRPr lang="fr-FR" dirty="0"/>
          </a:p>
          <a:p>
            <a:pPr marL="0" indent="0">
              <a:buFontTx/>
              <a:buNone/>
            </a:pPr>
            <a:endParaRPr lang="fr-FR" baseline="0" dirty="0"/>
          </a:p>
          <a:p>
            <a:pPr marL="0" indent="0">
              <a:buFontTx/>
              <a:buNone/>
            </a:pPr>
            <a:r>
              <a:rPr lang="fr-FR" baseline="0" dirty="0"/>
              <a:t>Lien avec les dimensions de qualité de vie au travail :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Lien avec l’amélioration des conditions de travail et les conditions d’emploi : comment nos cadres sont formés, comment accompagner leur parcours professionnel,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Lien avec la capacité à agir et à s’exprimer : </a:t>
            </a:r>
          </a:p>
          <a:p>
            <a:r>
              <a:rPr lang="fr-FR" dirty="0"/>
              <a:t>- Lien</a:t>
            </a:r>
            <a:r>
              <a:rPr lang="fr-FR" baseline="0" dirty="0"/>
              <a:t> avec la dimension contenu du travail : </a:t>
            </a:r>
            <a:endParaRPr lang="fr-FR" dirty="0"/>
          </a:p>
          <a:p>
            <a:pPr marL="0" indent="0">
              <a:buFontTx/>
              <a:buNone/>
            </a:pPr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91826-0330-4E28-BCD3-C29D8550C6B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5151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/>
              <a:t>Innovation dans l’accompagnement du parcours cadres :</a:t>
            </a:r>
          </a:p>
          <a:p>
            <a:r>
              <a:rPr lang="fr-FR" baseline="0" dirty="0"/>
              <a:t>	- Amélioration de la performance collective</a:t>
            </a:r>
          </a:p>
          <a:p>
            <a:r>
              <a:rPr lang="fr-FR" baseline="0" dirty="0"/>
              <a:t>	- Condition de l’amélioration de la qualité de vie au travail de nos cadres et de nos agents </a:t>
            </a:r>
          </a:p>
          <a:p>
            <a:pPr marL="0" indent="0">
              <a:buFontTx/>
              <a:buNone/>
            </a:pPr>
            <a:endParaRPr lang="fr-FR" baseline="0" dirty="0"/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Renforcer les compétences managériales et accompagner les parcours professionnels des cadres de santé.</a:t>
            </a:r>
            <a:endParaRPr lang="fr-FR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fr-FR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La  mise  en  place  du  projet  managérial s’inscrit  dans  une dynamique institutionnelle  de  politique  de  management. Ce projet est basé sur le fondement de valeurs professionnelles partagées par l’ensemble de l’encadrement.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fr-FR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Un séminaire de travail avec l’encadrement nous a permis de définir des valeurs professionnelles fortes comme la loyauté, l’engagement, l’éthique qui accompagnent nos pratiques managériales. </a:t>
            </a:r>
            <a:endParaRPr lang="fr-FR" dirty="0"/>
          </a:p>
          <a:p>
            <a:pPr marL="0" indent="0">
              <a:buFontTx/>
              <a:buNone/>
            </a:pPr>
            <a:endParaRPr lang="fr-FR" baseline="0" dirty="0"/>
          </a:p>
          <a:p>
            <a:pPr marL="0" indent="0">
              <a:buFontTx/>
              <a:buNone/>
            </a:pPr>
            <a:r>
              <a:rPr lang="fr-FR" baseline="0" dirty="0"/>
              <a:t>Lien avec les dimensions de qualité de vie au travail :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Lien avec l’amélioration des conditions de travail et les conditions d’emploi : comment nos cadres sont formés, comment accompagner leur parcours professionnel,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Lien avec la capacité à agir et à s’exprimer : </a:t>
            </a:r>
          </a:p>
          <a:p>
            <a:r>
              <a:rPr lang="fr-FR" dirty="0"/>
              <a:t>- Lien</a:t>
            </a:r>
            <a:r>
              <a:rPr lang="fr-FR" baseline="0" dirty="0"/>
              <a:t> avec la dimension contenu du travail : </a:t>
            </a:r>
            <a:endParaRPr lang="fr-FR" dirty="0"/>
          </a:p>
          <a:p>
            <a:pPr marL="0" indent="0">
              <a:buFontTx/>
              <a:buNone/>
            </a:pPr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91826-0330-4E28-BCD3-C29D8550C6B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5151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91826-0330-4E28-BCD3-C29D8550C6B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3343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FD14F-08EC-4605-8E81-0A704E3BD858}" type="datetime1">
              <a:rPr lang="fr-FR" smtClean="0"/>
              <a:t>23/09/2017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MJ Pernel EDS - Novembre 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21D86-1767-1A42-92FC-7658254664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5424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8F03E-070A-44F4-9062-65367CCABFFF}" type="datetime1">
              <a:rPr lang="fr-FR" smtClean="0"/>
              <a:t>23/09/2017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MJ Pernel EDS - Novembre 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21D86-1767-1A42-92FC-7658254664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6805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82C94-F1B3-4585-B6F8-8E2AFF1DE376}" type="datetime1">
              <a:rPr lang="fr-FR" smtClean="0"/>
              <a:t>23/09/2017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MJ Pernel EDS - Novembre 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21D86-1767-1A42-92FC-7658254664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2181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class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540500"/>
            <a:ext cx="434829" cy="256624"/>
          </a:xfrm>
        </p:spPr>
        <p:txBody>
          <a:bodyPr/>
          <a:lstStyle>
            <a:lvl1pPr>
              <a:defRPr sz="1100"/>
            </a:lvl1pPr>
          </a:lstStyle>
          <a:p>
            <a:fld id="{55E21D86-1767-1A42-92FC-765825466467}" type="slidenum">
              <a:rPr lang="fr-FR" smtClean="0">
                <a:solidFill>
                  <a:srgbClr val="3F3F3F">
                    <a:tint val="75000"/>
                  </a:srgbClr>
                </a:solidFill>
              </a:rPr>
              <a:pPr/>
              <a:t>‹N°›</a:t>
            </a:fld>
            <a:endParaRPr lang="fr-FR" dirty="0">
              <a:solidFill>
                <a:srgbClr val="3F3F3F">
                  <a:tint val="75000"/>
                </a:srgbClr>
              </a:solidFill>
            </a:endParaRPr>
          </a:p>
        </p:txBody>
      </p:sp>
      <p:grpSp>
        <p:nvGrpSpPr>
          <p:cNvPr id="2" name="Groupe 1"/>
          <p:cNvGrpSpPr/>
          <p:nvPr userDrawn="1"/>
        </p:nvGrpSpPr>
        <p:grpSpPr>
          <a:xfrm>
            <a:off x="0" y="6417268"/>
            <a:ext cx="9144001" cy="63004"/>
            <a:chOff x="0" y="6417268"/>
            <a:chExt cx="9144001" cy="63004"/>
          </a:xfrm>
        </p:grpSpPr>
        <p:sp>
          <p:nvSpPr>
            <p:cNvPr id="7" name="Rectangle 6"/>
            <p:cNvSpPr/>
            <p:nvPr userDrawn="1"/>
          </p:nvSpPr>
          <p:spPr>
            <a:xfrm rot="16200000">
              <a:off x="7580391" y="4916662"/>
              <a:ext cx="63003" cy="3064216"/>
            </a:xfrm>
            <a:prstGeom prst="rect">
              <a:avLst/>
            </a:prstGeom>
            <a:solidFill>
              <a:srgbClr val="47545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fr-FR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 rot="16200000">
              <a:off x="2978668" y="3438600"/>
              <a:ext cx="63004" cy="6020340"/>
            </a:xfrm>
            <a:prstGeom prst="rect">
              <a:avLst/>
            </a:prstGeom>
            <a:solidFill>
              <a:srgbClr val="0092D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fr-FR" dirty="0">
                <a:solidFill>
                  <a:prstClr val="white"/>
                </a:solidFill>
              </a:endParaRPr>
            </a:p>
          </p:txBody>
        </p:sp>
      </p:grp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91046" y="6530099"/>
            <a:ext cx="1482610" cy="261141"/>
          </a:xfrm>
          <a:prstGeom prst="rect">
            <a:avLst/>
          </a:prstGeom>
        </p:spPr>
      </p:pic>
      <p:sp>
        <p:nvSpPr>
          <p:cNvPr id="10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6530" y="6540500"/>
            <a:ext cx="1115664" cy="248087"/>
          </a:xfrm>
        </p:spPr>
        <p:txBody>
          <a:bodyPr/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B2E8E4B-491F-6842-9009-7A95CE96E00C}" type="datetimeFigureOut">
              <a:rPr lang="fr-FR" smtClean="0">
                <a:solidFill>
                  <a:srgbClr val="3F3F3F">
                    <a:tint val="75000"/>
                  </a:srgbClr>
                </a:solidFill>
              </a:rPr>
              <a:pPr/>
              <a:t>23/09/2017</a:t>
            </a:fld>
            <a:endParaRPr lang="fr-FR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12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9959" y="6540500"/>
            <a:ext cx="5259897" cy="248087"/>
          </a:xfrm>
        </p:spPr>
        <p:txBody>
          <a:bodyPr/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>
              <a:solidFill>
                <a:srgbClr val="3F3F3F">
                  <a:tint val="75000"/>
                </a:srgbClr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3485" y="123839"/>
            <a:ext cx="658532" cy="783616"/>
          </a:xfrm>
          <a:prstGeom prst="rect">
            <a:avLst/>
          </a:prstGeom>
        </p:spPr>
      </p:pic>
      <p:cxnSp>
        <p:nvCxnSpPr>
          <p:cNvPr id="14" name="Connecteur droit 13"/>
          <p:cNvCxnSpPr/>
          <p:nvPr userDrawn="1"/>
        </p:nvCxnSpPr>
        <p:spPr>
          <a:xfrm>
            <a:off x="1023536" y="123839"/>
            <a:ext cx="0" cy="783616"/>
          </a:xfrm>
          <a:prstGeom prst="line">
            <a:avLst/>
          </a:prstGeom>
          <a:ln w="15875">
            <a:solidFill>
              <a:srgbClr val="47545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re 15"/>
          <p:cNvSpPr>
            <a:spLocks noGrp="1"/>
          </p:cNvSpPr>
          <p:nvPr>
            <p:ph type="title" hasCustomPrompt="1"/>
          </p:nvPr>
        </p:nvSpPr>
        <p:spPr>
          <a:xfrm>
            <a:off x="1172194" y="123840"/>
            <a:ext cx="7514605" cy="889620"/>
          </a:xfrm>
        </p:spPr>
        <p:txBody>
          <a:bodyPr>
            <a:noAutofit/>
          </a:bodyPr>
          <a:lstStyle>
            <a:lvl1pPr algn="l">
              <a:defRPr sz="3000" baseline="0">
                <a:solidFill>
                  <a:srgbClr val="4754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ETAT DES LIEUX DES ACTIONS MENEES EN 2016</a:t>
            </a:r>
          </a:p>
        </p:txBody>
      </p:sp>
    </p:spTree>
    <p:extLst>
      <p:ext uri="{BB962C8B-B14F-4D97-AF65-F5344CB8AC3E}">
        <p14:creationId xmlns:p14="http://schemas.microsoft.com/office/powerpoint/2010/main" val="925992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ECC25-AB26-4EA0-9813-755FA2260151}" type="datetime1">
              <a:rPr lang="fr-FR" smtClean="0"/>
              <a:t>23/09/2017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MJ Pernel EDS - Novembre 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21D86-1767-1A42-92FC-7658254664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0220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2EB7-7D77-4A99-BED3-EEF15FF45508}" type="datetime1">
              <a:rPr lang="fr-FR" smtClean="0"/>
              <a:t>23/09/2017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MJ Pernel EDS - Novembre 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21D86-1767-1A42-92FC-7658254664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7244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7C2B-E7B4-4572-8B99-E8D2F11D9600}" type="datetime1">
              <a:rPr lang="fr-FR" smtClean="0"/>
              <a:t>23/09/2017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MJ Pernel EDS - Novembre 2016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21D86-1767-1A42-92FC-7658254664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2747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3AFF9-B453-4638-A542-A7377795CBD3}" type="datetime1">
              <a:rPr lang="fr-FR" smtClean="0"/>
              <a:t>23/09/2017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MJ Pernel EDS - Novembre 2016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21D86-1767-1A42-92FC-7658254664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019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83F0E-B64E-48E4-A9A6-B1A14F07B71C}" type="datetime1">
              <a:rPr lang="fr-FR" smtClean="0"/>
              <a:t>23/09/2017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MJ Pernel EDS - Novembre 2016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21D86-1767-1A42-92FC-765825466467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Image 5" descr="C:\Users\gen_edstag0201\Desktop\CHU2002cyan+ texte.eps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alphaModFix/>
            <a:duotone>
              <a:prstClr val="black"/>
              <a:srgbClr val="0085CA">
                <a:tint val="45000"/>
                <a:satMod val="400000"/>
              </a:srgbClr>
            </a:duotone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6" t="-13171" r="1500" b="13171"/>
          <a:stretch/>
        </p:blipFill>
        <p:spPr bwMode="auto">
          <a:xfrm flipH="1">
            <a:off x="6156176" y="-946472"/>
            <a:ext cx="2983610" cy="7428331"/>
          </a:xfrm>
          <a:prstGeom prst="rect">
            <a:avLst/>
          </a:prstGeom>
          <a:noFill/>
          <a:ln>
            <a:noFill/>
          </a:ln>
          <a:effectLst>
            <a:reflection stA="55000" endPos="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08092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58D60-4889-479A-BB03-53CDDB91BDBA}" type="datetime1">
              <a:rPr lang="fr-FR" smtClean="0"/>
              <a:t>23/09/2017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MJ Pernel EDS - Novembre 2016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21D86-1767-1A42-92FC-7658254664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832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6BE7A-4946-479C-9E75-5E321FAC853C}" type="datetime1">
              <a:rPr lang="fr-FR" smtClean="0"/>
              <a:t>23/09/2017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MJ Pernel EDS - Novembre 2016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21D86-1767-1A42-92FC-7658254664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5586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F729E-6829-4868-A76E-B2A720542541}" type="datetime1">
              <a:rPr lang="fr-FR" smtClean="0"/>
              <a:t>23/09/2017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MJ Pernel EDS - Novembre 2016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21D86-1767-1A42-92FC-7658254664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4859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A0CE2-B3F5-47C8-9FCA-D654C18E4496}" type="datetime1">
              <a:rPr lang="fr-FR" smtClean="0"/>
              <a:t>23/09/2017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MJ Pernel EDS - Novembre 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21D86-1767-1A42-92FC-765825466467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 descr="C:\Users\gen_edstag0201\Desktop\CHU2002cyan+ texte.eps"/>
          <p:cNvPicPr>
            <a:picLocks noChangeAspect="1"/>
          </p:cNvPicPr>
          <p:nvPr userDrawn="1"/>
        </p:nvPicPr>
        <p:blipFill rotWithShape="1">
          <a:blip r:embed="rId1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lum bright="2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6" t="-13171" r="1500" b="13171"/>
          <a:stretch/>
        </p:blipFill>
        <p:spPr bwMode="auto">
          <a:xfrm flipH="1">
            <a:off x="6206586" y="-946471"/>
            <a:ext cx="2933199" cy="7302822"/>
          </a:xfrm>
          <a:prstGeom prst="rect">
            <a:avLst/>
          </a:prstGeom>
          <a:noFill/>
          <a:ln>
            <a:noFill/>
          </a:ln>
          <a:effectLst>
            <a:reflection stA="55000" endPos="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66481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emf"/><Relationship Id="rId7" Type="http://schemas.openxmlformats.org/officeDocument/2006/relationships/diagramColors" Target="../diagrams/colors3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.emf"/><Relationship Id="rId7" Type="http://schemas.openxmlformats.org/officeDocument/2006/relationships/diagramColors" Target="../diagrams/colors4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.emf"/><Relationship Id="rId7" Type="http://schemas.openxmlformats.org/officeDocument/2006/relationships/diagramColors" Target="../diagrams/colors5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emf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emf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.emf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.emf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547394"/>
            <a:ext cx="2231328" cy="2231328"/>
          </a:xfrm>
          <a:prstGeom prst="rect">
            <a:avLst/>
          </a:prstGeom>
          <a:solidFill>
            <a:srgbClr val="4754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2294330" y="3547394"/>
            <a:ext cx="6849670" cy="2231328"/>
          </a:xfrm>
          <a:prstGeom prst="rect">
            <a:avLst/>
          </a:prstGeom>
          <a:solidFill>
            <a:srgbClr val="0092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463800" y="3878317"/>
            <a:ext cx="6400800" cy="1900405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fr-FR" sz="3000" dirty="0">
                <a:solidFill>
                  <a:schemeClr val="bg1"/>
                </a:solidFill>
                <a:latin typeface="Arial"/>
                <a:cs typeface="Arial"/>
              </a:rPr>
              <a:t>LE RENFORCEMENT DE LA QUALITE DE VIE AU TRAVAIL PAR LE MANAGEMENT</a:t>
            </a:r>
          </a:p>
          <a:p>
            <a:pPr algn="l"/>
            <a:endParaRPr lang="fr-FR" sz="30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l"/>
            <a:r>
              <a:rPr lang="fr-FR" sz="2400" dirty="0">
                <a:solidFill>
                  <a:schemeClr val="bg1"/>
                </a:solidFill>
                <a:latin typeface="Arial"/>
                <a:cs typeface="Arial"/>
              </a:rPr>
              <a:t>Du projet à sa concrétisation</a:t>
            </a:r>
          </a:p>
        </p:txBody>
      </p:sp>
      <p:sp>
        <p:nvSpPr>
          <p:cNvPr id="10" name="Rectangle 9"/>
          <p:cNvSpPr/>
          <p:nvPr/>
        </p:nvSpPr>
        <p:spPr>
          <a:xfrm rot="16200000">
            <a:off x="1500606" y="1920781"/>
            <a:ext cx="63003" cy="3064216"/>
          </a:xfrm>
          <a:prstGeom prst="rect">
            <a:avLst/>
          </a:prstGeom>
          <a:solidFill>
            <a:srgbClr val="0092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6102328" y="442719"/>
            <a:ext cx="63004" cy="6020340"/>
          </a:xfrm>
          <a:prstGeom prst="rect">
            <a:avLst/>
          </a:prstGeom>
          <a:solidFill>
            <a:srgbClr val="4754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6146800"/>
            <a:ext cx="2235200" cy="3937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350" y="456453"/>
            <a:ext cx="2273300" cy="27051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859" y="4362076"/>
            <a:ext cx="165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53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20" y="308397"/>
            <a:ext cx="658532" cy="783616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1277471" y="308397"/>
            <a:ext cx="0" cy="783616"/>
          </a:xfrm>
          <a:prstGeom prst="line">
            <a:avLst/>
          </a:prstGeom>
          <a:ln w="15875">
            <a:solidFill>
              <a:srgbClr val="47545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94820" y="1546620"/>
            <a:ext cx="823980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simulation managériale : 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Projet d’enseignement de management par la simulation au CHU de Reims</a:t>
            </a:r>
          </a:p>
          <a:p>
            <a:endParaRPr lang="fr-FR" sz="24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Mise en situation professionnelle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Gestion / Analyse des comportements</a:t>
            </a:r>
          </a:p>
          <a:p>
            <a:pPr lvl="1"/>
            <a:endParaRPr lang="fr-FR" sz="24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Apprentissage expérientiel et pratique réflexive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441792" y="308397"/>
            <a:ext cx="726239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92D2"/>
                </a:solidFill>
              </a:rPr>
              <a:t>INNOVER DANS L’ACCOMPAGNEMENT DU PARCOURS CADRES</a:t>
            </a:r>
          </a:p>
          <a:p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096133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20" y="308397"/>
            <a:ext cx="658532" cy="783616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1277471" y="308397"/>
            <a:ext cx="0" cy="783616"/>
          </a:xfrm>
          <a:prstGeom prst="line">
            <a:avLst/>
          </a:prstGeom>
          <a:ln w="15875">
            <a:solidFill>
              <a:srgbClr val="47545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1449294" y="223151"/>
            <a:ext cx="62445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92D2"/>
                </a:solidFill>
                <a:latin typeface="Arial"/>
                <a:cs typeface="Arial"/>
              </a:rPr>
              <a:t>Méthodologie suivie</a:t>
            </a:r>
          </a:p>
          <a:p>
            <a:r>
              <a:rPr lang="fr-FR" sz="2400" b="1" dirty="0">
                <a:solidFill>
                  <a:srgbClr val="4754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 Constitution d’un groupe projet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2842188" y="1519868"/>
            <a:ext cx="3458808" cy="1877437"/>
          </a:xfrm>
          <a:prstGeom prst="rect">
            <a:avLst/>
          </a:prstGeom>
          <a:noFill/>
          <a:ln w="19050">
            <a:solidFill>
              <a:srgbClr val="0092D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Membres</a:t>
            </a:r>
          </a:p>
          <a:p>
            <a:endParaRPr lang="fr-FR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1 Cadre de pôle, 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1 Cadre formateur de l’IFCS, 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1 Elève Directeur des Soins, 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2 Directeurs des Soins (Formation / Gestion)</a:t>
            </a:r>
            <a:endParaRPr lang="fr-FR" dirty="0"/>
          </a:p>
        </p:txBody>
      </p:sp>
      <p:sp>
        <p:nvSpPr>
          <p:cNvPr id="30" name="ZoneTexte 29"/>
          <p:cNvSpPr txBox="1"/>
          <p:nvPr/>
        </p:nvSpPr>
        <p:spPr>
          <a:xfrm>
            <a:off x="1277471" y="4059737"/>
            <a:ext cx="2714017" cy="1600438"/>
          </a:xfrm>
          <a:prstGeom prst="rect">
            <a:avLst/>
          </a:prstGeom>
          <a:noFill/>
          <a:ln w="19050">
            <a:solidFill>
              <a:srgbClr val="0092D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Benchmarck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- Création des scénarii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- Planification des séquences de formation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- Evaluation du dispositif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4996802" y="4229731"/>
            <a:ext cx="2697089" cy="1323439"/>
          </a:xfrm>
          <a:prstGeom prst="rect">
            <a:avLst/>
          </a:prstGeom>
          <a:noFill/>
          <a:ln w="19050">
            <a:solidFill>
              <a:srgbClr val="0092D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Scénarii</a:t>
            </a:r>
          </a:p>
          <a:p>
            <a:pPr algn="ctr"/>
            <a:endParaRPr lang="fr-FR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- Entretien d’évaluation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- Entretien de régulation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- Conduite de réunion</a:t>
            </a:r>
          </a:p>
        </p:txBody>
      </p:sp>
    </p:spTree>
    <p:extLst>
      <p:ext uri="{BB962C8B-B14F-4D97-AF65-F5344CB8AC3E}">
        <p14:creationId xmlns:p14="http://schemas.microsoft.com/office/powerpoint/2010/main" val="1964357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20" y="308397"/>
            <a:ext cx="658532" cy="783616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1277471" y="308397"/>
            <a:ext cx="0" cy="783616"/>
          </a:xfrm>
          <a:prstGeom prst="line">
            <a:avLst/>
          </a:prstGeom>
          <a:ln w="15875">
            <a:solidFill>
              <a:srgbClr val="47545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1449294" y="223151"/>
            <a:ext cx="62445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92D2"/>
                </a:solidFill>
                <a:latin typeface="Arial"/>
                <a:cs typeface="Arial"/>
              </a:rPr>
              <a:t>Méthodologie suivie</a:t>
            </a:r>
          </a:p>
          <a:p>
            <a:r>
              <a:rPr lang="fr-FR" sz="2400" b="1" dirty="0">
                <a:solidFill>
                  <a:srgbClr val="4754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 Lancement du projet</a:t>
            </a:r>
          </a:p>
        </p:txBody>
      </p:sp>
      <p:graphicFrame>
        <p:nvGraphicFramePr>
          <p:cNvPr id="27" name="Diagramme 26"/>
          <p:cNvGraphicFramePr/>
          <p:nvPr>
            <p:extLst>
              <p:ext uri="{D42A27DB-BD31-4B8C-83A1-F6EECF244321}">
                <p14:modId xmlns:p14="http://schemas.microsoft.com/office/powerpoint/2010/main" val="133285485"/>
              </p:ext>
            </p:extLst>
          </p:nvPr>
        </p:nvGraphicFramePr>
        <p:xfrm>
          <a:off x="926891" y="1274534"/>
          <a:ext cx="7730726" cy="5438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99440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20" y="308397"/>
            <a:ext cx="658532" cy="783616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1277471" y="308397"/>
            <a:ext cx="0" cy="783616"/>
          </a:xfrm>
          <a:prstGeom prst="line">
            <a:avLst/>
          </a:prstGeom>
          <a:ln w="15875">
            <a:solidFill>
              <a:srgbClr val="47545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1589375" y="223151"/>
            <a:ext cx="73153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92D2"/>
                </a:solidFill>
                <a:latin typeface="Arial"/>
                <a:cs typeface="Arial"/>
              </a:rPr>
              <a:t>Méthodologie suivie</a:t>
            </a:r>
          </a:p>
          <a:p>
            <a:r>
              <a:rPr lang="fr-FR" sz="2400" b="1" dirty="0">
                <a:solidFill>
                  <a:srgbClr val="4754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 Réévaluation pour pérennisation du dispositif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763767" y="1513878"/>
            <a:ext cx="709146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Nouvelle session de formation en avril – mai 2017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Promotion 2016-2017 des étudiants de l’IFCS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Deux journées dédiées tous les ans à la simulation managériale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3 scénarii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Entretien d’évaluation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Entretien de régulation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Conduite de réunion</a:t>
            </a: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Nouvelles séquences possibles sur demande</a:t>
            </a:r>
          </a:p>
        </p:txBody>
      </p:sp>
      <p:pic>
        <p:nvPicPr>
          <p:cNvPr id="25" name="Picture 2" descr="C:\Users\0509729\Desktop\images\entretien individue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820" y="3560592"/>
            <a:ext cx="3595764" cy="201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18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502" y="311195"/>
            <a:ext cx="2362200" cy="193357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20" y="308397"/>
            <a:ext cx="658532" cy="783616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1277471" y="308397"/>
            <a:ext cx="0" cy="783616"/>
          </a:xfrm>
          <a:prstGeom prst="line">
            <a:avLst/>
          </a:prstGeom>
          <a:ln w="15875">
            <a:solidFill>
              <a:srgbClr val="47545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1449294" y="223151"/>
            <a:ext cx="73153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92D2"/>
                </a:solidFill>
                <a:latin typeface="Arial"/>
                <a:cs typeface="Arial"/>
              </a:rPr>
              <a:t>Méthodologie suivie</a:t>
            </a:r>
          </a:p>
          <a:p>
            <a:r>
              <a:rPr lang="fr-FR" sz="2400" b="1" dirty="0">
                <a:solidFill>
                  <a:srgbClr val="4754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 Moyens humains - matériels</a:t>
            </a:r>
          </a:p>
        </p:txBody>
      </p:sp>
      <p:graphicFrame>
        <p:nvGraphicFramePr>
          <p:cNvPr id="21" name="Tableau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629328"/>
              </p:ext>
            </p:extLst>
          </p:nvPr>
        </p:nvGraphicFramePr>
        <p:xfrm>
          <a:off x="975849" y="1943637"/>
          <a:ext cx="6096000" cy="4119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5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08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Moyens humains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Moyens matériels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Directeurs des Soins de l’IRF et de la DSIRMT + DRH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IRF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fr-F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Deux formateurs :</a:t>
                      </a:r>
                    </a:p>
                    <a:p>
                      <a:pPr marL="800100" lvl="1" indent="-342900" algn="l">
                        <a:buFont typeface="Courier New" panose="02070309020205020404" pitchFamily="49" charset="0"/>
                        <a:buChar char="o"/>
                      </a:pPr>
                      <a:r>
                        <a:rPr lang="fr-F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Cadre de pôle ou d’unité de soins</a:t>
                      </a:r>
                    </a:p>
                    <a:p>
                      <a:pPr marL="800100" lvl="1" indent="-342900" algn="l">
                        <a:buFont typeface="Courier New" panose="02070309020205020404" pitchFamily="49" charset="0"/>
                        <a:buChar char="o"/>
                      </a:pPr>
                      <a:r>
                        <a:rPr lang="fr-F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formateur expert en simulation et formé au débriefing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Centre de simulation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Acteurs ayant préalablement pris connaissance des scénarii : Cadres de pôle ou d’unité de soins.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Equipements audio, vidéo, informatique et numérique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5751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20" y="308397"/>
            <a:ext cx="658532" cy="783616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1277471" y="308397"/>
            <a:ext cx="0" cy="783616"/>
          </a:xfrm>
          <a:prstGeom prst="line">
            <a:avLst/>
          </a:prstGeom>
          <a:ln w="15875">
            <a:solidFill>
              <a:srgbClr val="47545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1449294" y="410887"/>
            <a:ext cx="6244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92D2"/>
                </a:solidFill>
                <a:latin typeface="Arial"/>
                <a:cs typeface="Arial"/>
              </a:rPr>
              <a:t>Programme de formation 1/2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449294" y="1595336"/>
            <a:ext cx="51655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>
                <a:latin typeface="Arial" panose="020B0604020202020204" pitchFamily="34" charset="0"/>
                <a:cs typeface="Arial" panose="020B0604020202020204" pitchFamily="34" charset="0"/>
              </a:rPr>
              <a:t>Durée totale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: 2 heures</a:t>
            </a: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u="sng" dirty="0">
                <a:latin typeface="Arial" panose="020B0604020202020204" pitchFamily="34" charset="0"/>
                <a:cs typeface="Arial" panose="020B0604020202020204" pitchFamily="34" charset="0"/>
              </a:rPr>
              <a:t>3 temps forts pour chaque séquence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</a:p>
        </p:txBody>
      </p:sp>
      <p:graphicFrame>
        <p:nvGraphicFramePr>
          <p:cNvPr id="18" name="Diagramme 17"/>
          <p:cNvGraphicFramePr/>
          <p:nvPr>
            <p:extLst>
              <p:ext uri="{D42A27DB-BD31-4B8C-83A1-F6EECF244321}">
                <p14:modId xmlns:p14="http://schemas.microsoft.com/office/powerpoint/2010/main" val="329046078"/>
              </p:ext>
            </p:extLst>
          </p:nvPr>
        </p:nvGraphicFramePr>
        <p:xfrm>
          <a:off x="876087" y="2520044"/>
          <a:ext cx="7392424" cy="1876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9" name="ZoneTexte 18"/>
          <p:cNvSpPr txBox="1"/>
          <p:nvPr/>
        </p:nvSpPr>
        <p:spPr>
          <a:xfrm>
            <a:off x="1449294" y="4396902"/>
            <a:ext cx="54766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>
                <a:latin typeface="Arial" panose="020B0604020202020204" pitchFamily="34" charset="0"/>
                <a:cs typeface="Arial" panose="020B0604020202020204" pitchFamily="34" charset="0"/>
              </a:rPr>
              <a:t>Coopération CHU / IRF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Acteurs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Formateurs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Débriefing</a:t>
            </a:r>
          </a:p>
        </p:txBody>
      </p:sp>
    </p:spTree>
    <p:extLst>
      <p:ext uri="{BB962C8B-B14F-4D97-AF65-F5344CB8AC3E}">
        <p14:creationId xmlns:p14="http://schemas.microsoft.com/office/powerpoint/2010/main" val="303207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  <p:bldGraphic spid="18" grpId="1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20" y="308397"/>
            <a:ext cx="658532" cy="783616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1277471" y="308397"/>
            <a:ext cx="0" cy="783616"/>
          </a:xfrm>
          <a:prstGeom prst="line">
            <a:avLst/>
          </a:prstGeom>
          <a:ln w="15875">
            <a:solidFill>
              <a:srgbClr val="47545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1449294" y="410887"/>
            <a:ext cx="6244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92D2"/>
                </a:solidFill>
                <a:latin typeface="Arial"/>
                <a:cs typeface="Arial"/>
              </a:rPr>
              <a:t>Programme de formation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1053349" y="1951637"/>
            <a:ext cx="2633434" cy="1151486"/>
            <a:chOff x="0" y="316535"/>
            <a:chExt cx="2487757" cy="995102"/>
          </a:xfrm>
        </p:grpSpPr>
        <p:sp>
          <p:nvSpPr>
            <p:cNvPr id="10" name="Chevron 9"/>
            <p:cNvSpPr/>
            <p:nvPr/>
          </p:nvSpPr>
          <p:spPr>
            <a:xfrm>
              <a:off x="0" y="316535"/>
              <a:ext cx="2487757" cy="995102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Chevron 4"/>
            <p:cNvSpPr/>
            <p:nvPr/>
          </p:nvSpPr>
          <p:spPr>
            <a:xfrm>
              <a:off x="497551" y="316535"/>
              <a:ext cx="1492655" cy="9951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26670" rIns="26670" bIns="26670" numCol="1" spcCol="1270" anchor="ctr" anchorCtr="0">
              <a:noAutofit/>
            </a:bodyPr>
            <a:lstStyle/>
            <a:p>
              <a:pPr lvl="0" algn="ctr"/>
              <a:r>
                <a:rPr lang="fr-FR" sz="2000" b="1" dirty="0">
                  <a:solidFill>
                    <a:schemeClr val="bg1"/>
                  </a:solidFill>
                </a:rPr>
                <a:t>Briefing</a:t>
              </a: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3686783" y="2204214"/>
            <a:ext cx="4406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Phase d’explication du scénario et des consignes à l’étudiant Cadre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1053348" y="4023089"/>
            <a:ext cx="2633435" cy="1171481"/>
            <a:chOff x="2807825" y="2086963"/>
            <a:chExt cx="2487757" cy="1008253"/>
          </a:xfrm>
        </p:grpSpPr>
        <p:sp>
          <p:nvSpPr>
            <p:cNvPr id="14" name="Chevron 13"/>
            <p:cNvSpPr/>
            <p:nvPr/>
          </p:nvSpPr>
          <p:spPr>
            <a:xfrm>
              <a:off x="2807825" y="2086963"/>
              <a:ext cx="2487757" cy="995102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Chevron 4"/>
            <p:cNvSpPr/>
            <p:nvPr/>
          </p:nvSpPr>
          <p:spPr>
            <a:xfrm>
              <a:off x="3305375" y="2100114"/>
              <a:ext cx="1492655" cy="9951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26670" rIns="26670" bIns="26670" numCol="1" spcCol="1270" anchor="ctr" anchorCtr="0">
              <a:noAutofit/>
            </a:bodyPr>
            <a:lstStyle/>
            <a:p>
              <a:pPr lvl="0" algn="ctr"/>
              <a:r>
                <a:rPr lang="fr-FR" sz="2000" b="1" dirty="0">
                  <a:solidFill>
                    <a:schemeClr val="bg1"/>
                  </a:solidFill>
                </a:rPr>
                <a:t>Pratique simulée</a:t>
              </a:r>
            </a:p>
          </p:txBody>
        </p:sp>
      </p:grpSp>
      <p:sp>
        <p:nvSpPr>
          <p:cNvPr id="16" name="ZoneTexte 15"/>
          <p:cNvSpPr txBox="1"/>
          <p:nvPr/>
        </p:nvSpPr>
        <p:spPr>
          <a:xfrm>
            <a:off x="3686783" y="4278023"/>
            <a:ext cx="4406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Mise en situation de l’étudiant à l’aide du scénario</a:t>
            </a:r>
          </a:p>
        </p:txBody>
      </p:sp>
    </p:spTree>
    <p:extLst>
      <p:ext uri="{BB962C8B-B14F-4D97-AF65-F5344CB8AC3E}">
        <p14:creationId xmlns:p14="http://schemas.microsoft.com/office/powerpoint/2010/main" val="1346356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20" y="308397"/>
            <a:ext cx="658532" cy="783616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1277471" y="308397"/>
            <a:ext cx="0" cy="783616"/>
          </a:xfrm>
          <a:prstGeom prst="line">
            <a:avLst/>
          </a:prstGeom>
          <a:ln w="15875">
            <a:solidFill>
              <a:srgbClr val="47545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1277471" y="2393026"/>
            <a:ext cx="6128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449293" y="223151"/>
            <a:ext cx="71497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92D2"/>
                </a:solidFill>
                <a:latin typeface="Arial"/>
                <a:cs typeface="Arial"/>
              </a:rPr>
              <a:t>Programme de formation </a:t>
            </a:r>
            <a:r>
              <a:rPr lang="fr-FR" sz="2400" dirty="0">
                <a:solidFill>
                  <a:srgbClr val="475457"/>
                </a:solidFill>
                <a:latin typeface="Arial"/>
                <a:cs typeface="Arial"/>
              </a:rPr>
              <a:t>Débriefing structuré et accompagné</a:t>
            </a:r>
          </a:p>
        </p:txBody>
      </p:sp>
      <p:graphicFrame>
        <p:nvGraphicFramePr>
          <p:cNvPr id="3" name="Diagramme 2"/>
          <p:cNvGraphicFramePr/>
          <p:nvPr>
            <p:extLst>
              <p:ext uri="{D42A27DB-BD31-4B8C-83A1-F6EECF244321}">
                <p14:modId xmlns:p14="http://schemas.microsoft.com/office/powerpoint/2010/main" val="256221407"/>
              </p:ext>
            </p:extLst>
          </p:nvPr>
        </p:nvGraphicFramePr>
        <p:xfrm>
          <a:off x="1310025" y="1396999"/>
          <a:ext cx="6822298" cy="4643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90637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20" y="308397"/>
            <a:ext cx="658532" cy="783616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1277471" y="308397"/>
            <a:ext cx="0" cy="783616"/>
          </a:xfrm>
          <a:prstGeom prst="line">
            <a:avLst/>
          </a:prstGeom>
          <a:ln w="15875">
            <a:solidFill>
              <a:srgbClr val="47545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1449294" y="308397"/>
            <a:ext cx="6244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475457"/>
                </a:solidFill>
                <a:latin typeface="Arial"/>
                <a:cs typeface="Arial"/>
              </a:rPr>
              <a:t>Évaluation des séquences 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24086" y="3131396"/>
            <a:ext cx="55416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Etudiants 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« A chaud »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Questionnaire de satisfaction</a:t>
            </a:r>
          </a:p>
          <a:p>
            <a:pPr lvl="1"/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Groupe projet :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Réajustement et extension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232" y="1373205"/>
            <a:ext cx="3568178" cy="2374460"/>
          </a:xfrm>
          <a:prstGeom prst="rect">
            <a:avLst/>
          </a:prstGeom>
          <a:ln w="28575">
            <a:solidFill>
              <a:srgbClr val="475457"/>
            </a:solidFill>
          </a:ln>
        </p:spPr>
      </p:pic>
    </p:spTree>
    <p:extLst>
      <p:ext uri="{BB962C8B-B14F-4D97-AF65-F5344CB8AC3E}">
        <p14:creationId xmlns:p14="http://schemas.microsoft.com/office/powerpoint/2010/main" val="4059010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20" y="2634508"/>
            <a:ext cx="3187566" cy="230291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820" y="308397"/>
            <a:ext cx="658532" cy="783616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1277471" y="308397"/>
            <a:ext cx="0" cy="783616"/>
          </a:xfrm>
          <a:prstGeom prst="line">
            <a:avLst/>
          </a:prstGeom>
          <a:ln w="15875">
            <a:solidFill>
              <a:srgbClr val="47545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1449291" y="438595"/>
            <a:ext cx="6244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475457"/>
                </a:solidFill>
                <a:latin typeface="Arial"/>
                <a:cs typeface="Arial"/>
              </a:rPr>
              <a:t>Développement du dispositif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318296" y="1339141"/>
            <a:ext cx="563115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Elargissement de la simulation managériale</a:t>
            </a:r>
          </a:p>
          <a:p>
            <a:endParaRPr lang="fr-F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	Cadres de Santé et apprenants Cadres de Santé du CHU à l’automne 2017</a:t>
            </a: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	Ensemble de l’encadrement du CHU de Reims (administratif, technique et soignant)</a:t>
            </a: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	Autres établissements du GHT de Champagne</a:t>
            </a:r>
          </a:p>
        </p:txBody>
      </p:sp>
    </p:spTree>
    <p:extLst>
      <p:ext uri="{BB962C8B-B14F-4D97-AF65-F5344CB8AC3E}">
        <p14:creationId xmlns:p14="http://schemas.microsoft.com/office/powerpoint/2010/main" val="2165125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20" y="308397"/>
            <a:ext cx="658532" cy="783616"/>
          </a:xfrm>
          <a:prstGeom prst="rect">
            <a:avLst/>
          </a:prstGeom>
        </p:spPr>
      </p:pic>
      <p:cxnSp>
        <p:nvCxnSpPr>
          <p:cNvPr id="3" name="Connecteur droit 2"/>
          <p:cNvCxnSpPr/>
          <p:nvPr/>
        </p:nvCxnSpPr>
        <p:spPr>
          <a:xfrm>
            <a:off x="1277471" y="308397"/>
            <a:ext cx="0" cy="783616"/>
          </a:xfrm>
          <a:prstGeom prst="line">
            <a:avLst/>
          </a:prstGeom>
          <a:ln w="15875">
            <a:solidFill>
              <a:srgbClr val="47545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2875429" y="1777252"/>
            <a:ext cx="165100" cy="3302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2875429" y="3670299"/>
            <a:ext cx="165100" cy="3302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536970" y="407817"/>
            <a:ext cx="61284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92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DIMENSIONS DE LA QUALITE DE VIE AU TRAVAIL</a:t>
            </a:r>
          </a:p>
        </p:txBody>
      </p:sp>
      <p:graphicFrame>
        <p:nvGraphicFramePr>
          <p:cNvPr id="8" name="Diagramme 7"/>
          <p:cNvGraphicFramePr/>
          <p:nvPr>
            <p:extLst>
              <p:ext uri="{D42A27DB-BD31-4B8C-83A1-F6EECF244321}">
                <p14:modId xmlns:p14="http://schemas.microsoft.com/office/powerpoint/2010/main" val="1774524486"/>
              </p:ext>
            </p:extLst>
          </p:nvPr>
        </p:nvGraphicFramePr>
        <p:xfrm>
          <a:off x="724086" y="1534497"/>
          <a:ext cx="7442452" cy="4771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160214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172194" y="123840"/>
            <a:ext cx="7834879" cy="889620"/>
          </a:xfrm>
        </p:spPr>
        <p:txBody>
          <a:bodyPr/>
          <a:lstStyle/>
          <a:p>
            <a:pPr marL="285750" indent="-285750"/>
            <a:r>
              <a:rPr lang="fr-FR" sz="2400" b="1" dirty="0">
                <a:solidFill>
                  <a:srgbClr val="0092D2"/>
                </a:solidFill>
              </a:rPr>
              <a:t>INNOVER DANS LA REGULATION DES COLLECTIFS DE TRAVAIL</a:t>
            </a:r>
          </a:p>
        </p:txBody>
      </p:sp>
      <p:pic>
        <p:nvPicPr>
          <p:cNvPr id="1026" name="Picture 2" descr="Résultat de recherche d'images pour &quot;médiation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448264"/>
            <a:ext cx="4609836" cy="235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502379" y="1728463"/>
            <a:ext cx="82809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Objectifs </a:t>
            </a:r>
          </a:p>
          <a:p>
            <a:endParaRPr lang="fr-FR" dirty="0">
              <a:solidFill>
                <a:srgbClr val="3F3F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Mode de résolution de conflit basé sur la coopération. 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Rétablir de l’échange et de la communication dans les relations de travail </a:t>
            </a:r>
          </a:p>
          <a:p>
            <a:endParaRPr lang="fr-FR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Médiateurs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>
              <a:solidFill>
                <a:srgbClr val="3F3F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Personne formée à la médiation et qui, par sa posture </a:t>
            </a:r>
          </a:p>
          <a:p>
            <a:r>
              <a:rPr lang="fr-FR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neutre, accompagne la résolution d’un conflit favorisant</a:t>
            </a:r>
          </a:p>
          <a:p>
            <a:r>
              <a:rPr lang="fr-FR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dialogue entre les protagonistes.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600" dirty="0">
              <a:solidFill>
                <a:srgbClr val="3F3F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lèche droite 5"/>
          <p:cNvSpPr/>
          <p:nvPr/>
        </p:nvSpPr>
        <p:spPr>
          <a:xfrm>
            <a:off x="502379" y="5159251"/>
            <a:ext cx="936104" cy="50405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619672" y="4840414"/>
            <a:ext cx="31807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de médiateurs au sein des pôles pouvant réaliser ces missions</a:t>
            </a:r>
          </a:p>
          <a:p>
            <a:r>
              <a:rPr lang="fr-FR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Sélection</a:t>
            </a:r>
          </a:p>
          <a:p>
            <a:r>
              <a:rPr lang="fr-FR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</a:t>
            </a:r>
          </a:p>
          <a:p>
            <a:r>
              <a:rPr lang="fr-FR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Mobilisation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93800" y="1189553"/>
            <a:ext cx="8413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b="1" dirty="0">
                <a:solidFill>
                  <a:srgbClr val="0092D2"/>
                </a:solidFill>
              </a:rPr>
              <a:t>Mise en place de médiateurs RPS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207835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85750" indent="-285750"/>
            <a:r>
              <a:rPr lang="fr-FR" sz="2400" b="1" dirty="0">
                <a:solidFill>
                  <a:srgbClr val="0092D2"/>
                </a:solidFill>
              </a:rPr>
              <a:t>INNOVER EN FAVEUR DU DEVELOPPEMENT PROFESSIONNEL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93800" y="1189553"/>
            <a:ext cx="8413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b="1" dirty="0">
                <a:solidFill>
                  <a:srgbClr val="0092D2"/>
                </a:solidFill>
              </a:rPr>
              <a:t>Semaine des talents</a:t>
            </a:r>
            <a:endParaRPr lang="fr-FR" b="1" dirty="0"/>
          </a:p>
        </p:txBody>
      </p:sp>
      <p:pic>
        <p:nvPicPr>
          <p:cNvPr id="2" name="Picture 2" descr="J:\DRH_Direction\S01-DIRECTION_RESSOURCES_HUMAINES\S01-D02-PROJETS_ETUDES\S01-D02-15-Semaine_talents\Photos évènement\20170628 M Rousselet\20170628 Semaine des Talents M Rousselet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510" y="1189553"/>
            <a:ext cx="3354136" cy="244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510" y="3943283"/>
            <a:ext cx="3354136" cy="234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93800" y="1822462"/>
            <a:ext cx="4572000" cy="46474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Objectifs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Accompagner les professionnels dans la construction leurs trajectoires professionnelles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Offrir un espace d’information et d’échanges autour des perspectives de carrière des collaborateurs du CHU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Ateliers et entretiens individuels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b="1" dirty="0">
              <a:solidFill>
                <a:srgbClr val="0092D2"/>
              </a:solidFill>
            </a:endParaRPr>
          </a:p>
          <a:p>
            <a:endParaRPr lang="fr-FR" b="1" dirty="0">
              <a:solidFill>
                <a:srgbClr val="0092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934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85750" indent="-285750"/>
            <a:r>
              <a:rPr lang="fr-FR" sz="2400" b="1" dirty="0">
                <a:solidFill>
                  <a:srgbClr val="0092D2"/>
                </a:solidFill>
              </a:rPr>
              <a:t>CONCLUSION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93800" y="1189553"/>
            <a:ext cx="841327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fr-FR" sz="2400" b="1" dirty="0">
              <a:solidFill>
                <a:srgbClr val="0092D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400" b="1" dirty="0">
              <a:solidFill>
                <a:srgbClr val="0092D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3200" b="1" dirty="0"/>
              <a:t>Impulsion et dynamique d’établissement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32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3200" b="1" dirty="0"/>
              <a:t>Collaboration DRH/Direction des soins pour mettre en œuvre ce projet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32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3200" b="1" dirty="0"/>
              <a:t>Importance des relais managériaux</a:t>
            </a:r>
            <a:endParaRPr lang="fr-FR" sz="2400" b="1" dirty="0">
              <a:solidFill>
                <a:srgbClr val="0092D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697754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20" y="308397"/>
            <a:ext cx="658532" cy="783616"/>
          </a:xfrm>
          <a:prstGeom prst="rect">
            <a:avLst/>
          </a:prstGeom>
        </p:spPr>
      </p:pic>
      <p:cxnSp>
        <p:nvCxnSpPr>
          <p:cNvPr id="3" name="Connecteur droit 2"/>
          <p:cNvCxnSpPr/>
          <p:nvPr/>
        </p:nvCxnSpPr>
        <p:spPr>
          <a:xfrm>
            <a:off x="1277471" y="308397"/>
            <a:ext cx="0" cy="783616"/>
          </a:xfrm>
          <a:prstGeom prst="line">
            <a:avLst/>
          </a:prstGeom>
          <a:ln w="15875">
            <a:solidFill>
              <a:srgbClr val="47545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2875429" y="1777252"/>
            <a:ext cx="165100" cy="3302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2875429" y="3670299"/>
            <a:ext cx="165100" cy="3302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536968" y="310399"/>
            <a:ext cx="71738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92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POURQUOI INNOVER DANS NOS PRATIQUES MANAGERIALES ?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24086" y="1777252"/>
            <a:ext cx="74413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graphicFrame>
        <p:nvGraphicFramePr>
          <p:cNvPr id="7" name="Diagramme 6"/>
          <p:cNvGraphicFramePr/>
          <p:nvPr>
            <p:extLst>
              <p:ext uri="{D42A27DB-BD31-4B8C-83A1-F6EECF244321}">
                <p14:modId xmlns:p14="http://schemas.microsoft.com/office/powerpoint/2010/main" val="2478621491"/>
              </p:ext>
            </p:extLst>
          </p:nvPr>
        </p:nvGraphicFramePr>
        <p:xfrm>
          <a:off x="-382819" y="1373938"/>
          <a:ext cx="8869093" cy="4922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10824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20" y="308397"/>
            <a:ext cx="658532" cy="783616"/>
          </a:xfrm>
          <a:prstGeom prst="rect">
            <a:avLst/>
          </a:prstGeom>
        </p:spPr>
      </p:pic>
      <p:cxnSp>
        <p:nvCxnSpPr>
          <p:cNvPr id="3" name="Connecteur droit 2"/>
          <p:cNvCxnSpPr/>
          <p:nvPr/>
        </p:nvCxnSpPr>
        <p:spPr>
          <a:xfrm>
            <a:off x="1277471" y="308397"/>
            <a:ext cx="0" cy="783616"/>
          </a:xfrm>
          <a:prstGeom prst="line">
            <a:avLst/>
          </a:prstGeom>
          <a:ln w="15875">
            <a:solidFill>
              <a:srgbClr val="47545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2875429" y="1777252"/>
            <a:ext cx="165100" cy="3302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2875429" y="3670299"/>
            <a:ext cx="165100" cy="3302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536968" y="407817"/>
            <a:ext cx="71738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92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 INNOVER DANS NOS PRATIQUES MANAGERIALES ?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99394" y="1659861"/>
            <a:ext cx="82813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b="1" dirty="0">
                <a:solidFill>
                  <a:srgbClr val="0092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FAVORISER UNE CULTURE DE L’AUDACE ET DE L’INNOVATION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8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8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8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8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8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800" b="1" dirty="0"/>
          </a:p>
          <a:p>
            <a:endParaRPr lang="fr-FR" dirty="0"/>
          </a:p>
          <a:p>
            <a:r>
              <a:rPr lang="fr-FR" dirty="0"/>
              <a:t>		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/>
          </a:p>
        </p:txBody>
      </p:sp>
      <p:sp>
        <p:nvSpPr>
          <p:cNvPr id="8" name="Flèche vers le bas 7"/>
          <p:cNvSpPr/>
          <p:nvPr/>
        </p:nvSpPr>
        <p:spPr>
          <a:xfrm>
            <a:off x="6152436" y="2303952"/>
            <a:ext cx="1174172" cy="2328482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vers le bas 9"/>
          <p:cNvSpPr/>
          <p:nvPr/>
        </p:nvSpPr>
        <p:spPr>
          <a:xfrm flipV="1">
            <a:off x="1536969" y="3598853"/>
            <a:ext cx="1174172" cy="2354951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6921" y="4360106"/>
            <a:ext cx="1912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/>
                </a:solidFill>
              </a:rPr>
              <a:t>Ascendant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7131684" y="3001842"/>
            <a:ext cx="2140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/>
                </a:solidFill>
              </a:rPr>
              <a:t>Descendant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957979" y="3262019"/>
            <a:ext cx="3116659" cy="186100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Innovation</a:t>
            </a:r>
          </a:p>
          <a:p>
            <a:pPr algn="ctr"/>
            <a:endParaRPr lang="fr-FR" sz="4800" b="1" dirty="0"/>
          </a:p>
        </p:txBody>
      </p:sp>
    </p:spTree>
    <p:extLst>
      <p:ext uri="{BB962C8B-B14F-4D97-AF65-F5344CB8AC3E}">
        <p14:creationId xmlns:p14="http://schemas.microsoft.com/office/powerpoint/2010/main" val="2442385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20" y="308397"/>
            <a:ext cx="658532" cy="783616"/>
          </a:xfrm>
          <a:prstGeom prst="rect">
            <a:avLst/>
          </a:prstGeom>
        </p:spPr>
      </p:pic>
      <p:cxnSp>
        <p:nvCxnSpPr>
          <p:cNvPr id="3" name="Connecteur droit 2"/>
          <p:cNvCxnSpPr/>
          <p:nvPr/>
        </p:nvCxnSpPr>
        <p:spPr>
          <a:xfrm>
            <a:off x="1277471" y="308397"/>
            <a:ext cx="0" cy="783616"/>
          </a:xfrm>
          <a:prstGeom prst="line">
            <a:avLst/>
          </a:prstGeom>
          <a:ln w="15875">
            <a:solidFill>
              <a:srgbClr val="47545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2875429" y="1777252"/>
            <a:ext cx="165100" cy="3302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2875429" y="3670299"/>
            <a:ext cx="165100" cy="3302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5"/>
          <a:stretch/>
        </p:blipFill>
        <p:spPr bwMode="auto">
          <a:xfrm>
            <a:off x="484261" y="1475636"/>
            <a:ext cx="4947435" cy="5382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5678162" y="1335009"/>
            <a:ext cx="346583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92D2"/>
              </a:buClr>
              <a:buFont typeface="Wingdings" panose="05000000000000000000" pitchFamily="2" charset="2"/>
              <a:buChar char="§"/>
            </a:pPr>
            <a:r>
              <a:rPr lang="fr-FR" sz="1600" b="1" dirty="0">
                <a:solidFill>
                  <a:srgbClr val="0092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 managérial</a:t>
            </a:r>
          </a:p>
          <a:p>
            <a:pPr marL="285750" indent="-285750">
              <a:buClr>
                <a:srgbClr val="F14124">
                  <a:lumMod val="75000"/>
                </a:srgbClr>
              </a:buClr>
              <a:buFont typeface="Wingdings" panose="05000000000000000000" pitchFamily="2" charset="2"/>
              <a:buChar char="§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14124">
                  <a:lumMod val="75000"/>
                </a:srgbClr>
              </a:buClr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Le projet managérial intervient dans un contexte d’évolutions importantes au CHU de Reims </a:t>
            </a:r>
          </a:p>
          <a:p>
            <a:pPr>
              <a:buClr>
                <a:srgbClr val="F14124">
                  <a:lumMod val="75000"/>
                </a:srgbClr>
              </a:buClr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14124">
                  <a:lumMod val="75000"/>
                </a:srgbClr>
              </a:buClr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Dynamique par groupes projets en appui aux pôles</a:t>
            </a:r>
          </a:p>
          <a:p>
            <a:pPr>
              <a:buClr>
                <a:srgbClr val="F14124">
                  <a:lumMod val="75000"/>
                </a:srgbClr>
              </a:buClr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F14124">
                  <a:lumMod val="75000"/>
                </a:srgbClr>
              </a:buClr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Evolutions intéressant l’ensemble des professionnels médicaux et paramédicaux</a:t>
            </a:r>
          </a:p>
          <a:p>
            <a:pPr lvl="0">
              <a:buClr>
                <a:srgbClr val="F14124">
                  <a:lumMod val="75000"/>
                </a:srgbClr>
              </a:buClr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b="1" dirty="0">
                <a:solidFill>
                  <a:srgbClr val="0092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Temps d’échanges institutionnels </a:t>
            </a:r>
          </a:p>
          <a:p>
            <a:endParaRPr lang="fr-FR" sz="1600" b="1" dirty="0">
              <a:solidFill>
                <a:srgbClr val="0092D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	Séminaire d’établissement 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	Assemblée générale de  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	l’encadrement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	AG Cadres supérieurs de 	santé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	AG Cadres de santé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86769" y="308397"/>
            <a:ext cx="72174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0092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IMPULSER UNE CULTURE PARTAGÉE DE L’INNOVATION MANAGÉRIALE</a:t>
            </a:r>
          </a:p>
        </p:txBody>
      </p:sp>
    </p:spTree>
    <p:extLst>
      <p:ext uri="{BB962C8B-B14F-4D97-AF65-F5344CB8AC3E}">
        <p14:creationId xmlns:p14="http://schemas.microsoft.com/office/powerpoint/2010/main" val="2133396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20" y="308397"/>
            <a:ext cx="658532" cy="783616"/>
          </a:xfrm>
          <a:prstGeom prst="rect">
            <a:avLst/>
          </a:prstGeom>
        </p:spPr>
      </p:pic>
      <p:cxnSp>
        <p:nvCxnSpPr>
          <p:cNvPr id="3" name="Connecteur droit 2"/>
          <p:cNvCxnSpPr/>
          <p:nvPr/>
        </p:nvCxnSpPr>
        <p:spPr>
          <a:xfrm>
            <a:off x="1277471" y="308397"/>
            <a:ext cx="0" cy="783616"/>
          </a:xfrm>
          <a:prstGeom prst="line">
            <a:avLst/>
          </a:prstGeom>
          <a:ln w="15875">
            <a:solidFill>
              <a:srgbClr val="47545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2875429" y="1777252"/>
            <a:ext cx="165100" cy="3302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2875429" y="3670299"/>
            <a:ext cx="165100" cy="3302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26659" y="1372837"/>
            <a:ext cx="841991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La formation et l’accompagnement au pilotage des acteurs de la gouvernance des pôles</a:t>
            </a: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Le développement des compétences des professionnels au sein de l’institution</a:t>
            </a: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Le renforcement de la qualité de la prise en charge et de la qualité de vie au travail par le management des relations de travail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Développer la médiation et l’accompagnement des professionnels</a:t>
            </a:r>
          </a:p>
          <a:p>
            <a:pPr lvl="1"/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Définir des relations sociales </a:t>
            </a:r>
          </a:p>
          <a:p>
            <a:pPr lvl="1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qui renforcent les collectifs de travail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86769" y="377039"/>
            <a:ext cx="72174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0092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PROJET MANAGERIAL …</a:t>
            </a:r>
          </a:p>
        </p:txBody>
      </p:sp>
      <p:pic>
        <p:nvPicPr>
          <p:cNvPr id="10" name="Picture 2" descr="P:\Mes images\qualité de vie au travai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561" y="4508574"/>
            <a:ext cx="3960439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495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20" y="308397"/>
            <a:ext cx="658532" cy="783616"/>
          </a:xfrm>
          <a:prstGeom prst="rect">
            <a:avLst/>
          </a:prstGeom>
        </p:spPr>
      </p:pic>
      <p:cxnSp>
        <p:nvCxnSpPr>
          <p:cNvPr id="3" name="Connecteur droit 2"/>
          <p:cNvCxnSpPr/>
          <p:nvPr/>
        </p:nvCxnSpPr>
        <p:spPr>
          <a:xfrm>
            <a:off x="1277471" y="308397"/>
            <a:ext cx="0" cy="783616"/>
          </a:xfrm>
          <a:prstGeom prst="line">
            <a:avLst/>
          </a:prstGeom>
          <a:ln w="15875">
            <a:solidFill>
              <a:srgbClr val="47545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2875429" y="1777252"/>
            <a:ext cx="165100" cy="3302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2875429" y="3670299"/>
            <a:ext cx="165100" cy="3302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90909" y="1408141"/>
            <a:ext cx="841327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800" b="1" dirty="0">
                <a:solidFill>
                  <a:srgbClr val="0092D2"/>
                </a:solidFill>
              </a:rPr>
              <a:t>Innovations à tous les niveaux institutionnels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INNOVER DANS L’ACCOMPAGNEMENT DES CADRES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INNOVER DANS LA REGULATION DES COLLECTIFS DE TRAVAIL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INNOVER EN FAVEUR DU DEVELOPPEMENT PROFESSIONNEL DES AGENTS</a:t>
            </a:r>
          </a:p>
          <a:p>
            <a:endParaRPr lang="fr-FR" b="1" dirty="0"/>
          </a:p>
        </p:txBody>
      </p:sp>
      <p:sp>
        <p:nvSpPr>
          <p:cNvPr id="14" name="Rectangle 13"/>
          <p:cNvSpPr/>
          <p:nvPr/>
        </p:nvSpPr>
        <p:spPr>
          <a:xfrm>
            <a:off x="1486768" y="377039"/>
            <a:ext cx="76874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0092D2"/>
                </a:solidFill>
              </a:rPr>
              <a:t>…. A SA CONCRETISATION </a:t>
            </a:r>
          </a:p>
        </p:txBody>
      </p:sp>
    </p:spTree>
    <p:extLst>
      <p:ext uri="{BB962C8B-B14F-4D97-AF65-F5344CB8AC3E}">
        <p14:creationId xmlns:p14="http://schemas.microsoft.com/office/powerpoint/2010/main" val="1581661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20" y="308397"/>
            <a:ext cx="658532" cy="783616"/>
          </a:xfrm>
          <a:prstGeom prst="rect">
            <a:avLst/>
          </a:prstGeom>
        </p:spPr>
      </p:pic>
      <p:cxnSp>
        <p:nvCxnSpPr>
          <p:cNvPr id="3" name="Connecteur droit 2"/>
          <p:cNvCxnSpPr/>
          <p:nvPr/>
        </p:nvCxnSpPr>
        <p:spPr>
          <a:xfrm>
            <a:off x="1277471" y="308397"/>
            <a:ext cx="0" cy="783616"/>
          </a:xfrm>
          <a:prstGeom prst="line">
            <a:avLst/>
          </a:prstGeom>
          <a:ln w="15875">
            <a:solidFill>
              <a:srgbClr val="47545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2875429" y="1777252"/>
            <a:ext cx="165100" cy="3302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2875429" y="3670299"/>
            <a:ext cx="165100" cy="3302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277471" y="289976"/>
            <a:ext cx="766157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92D2"/>
                </a:solidFill>
              </a:rPr>
              <a:t>INNOVER DANS L’ACCOMPAGNEMENT DES CADRES</a:t>
            </a:r>
          </a:p>
          <a:p>
            <a:endParaRPr lang="fr-FR" b="1" dirty="0"/>
          </a:p>
        </p:txBody>
      </p:sp>
      <p:pic>
        <p:nvPicPr>
          <p:cNvPr id="10" name="Picture 2" descr="P:\Mes images\image cade de santé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500" y="4284559"/>
            <a:ext cx="4078758" cy="245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24086" y="1450129"/>
            <a:ext cx="706541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Pourquoi ?</a:t>
            </a: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Forte attente institutionnelle des cadres de proximité pour mettre en œuvre les réformes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Fonction d’encadrement de proximité qui se complexifie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Certains cadres de santé en difficulté dans leur fonction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fr-FR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axes</a:t>
            </a: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Renforcement des compétences managériales</a:t>
            </a: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Accompagnement des parcours</a:t>
            </a: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Valeurs partagées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1356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20" y="308397"/>
            <a:ext cx="658532" cy="783616"/>
          </a:xfrm>
          <a:prstGeom prst="rect">
            <a:avLst/>
          </a:prstGeom>
        </p:spPr>
      </p:pic>
      <p:cxnSp>
        <p:nvCxnSpPr>
          <p:cNvPr id="3" name="Connecteur droit 2"/>
          <p:cNvCxnSpPr/>
          <p:nvPr/>
        </p:nvCxnSpPr>
        <p:spPr>
          <a:xfrm>
            <a:off x="1277471" y="308397"/>
            <a:ext cx="0" cy="783616"/>
          </a:xfrm>
          <a:prstGeom prst="line">
            <a:avLst/>
          </a:prstGeom>
          <a:ln w="15875">
            <a:solidFill>
              <a:srgbClr val="47545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2875429" y="1777252"/>
            <a:ext cx="165100" cy="3302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2875429" y="3670299"/>
            <a:ext cx="165100" cy="3302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441792" y="308397"/>
            <a:ext cx="726239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92D2"/>
                </a:solidFill>
              </a:rPr>
              <a:t>INNOVER DANS L’ACCOMPAGNEMENT DU PARCOURS CADRES</a:t>
            </a:r>
          </a:p>
          <a:p>
            <a:endParaRPr lang="fr-FR" b="1" dirty="0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457200" y="1539503"/>
            <a:ext cx="8229600" cy="433447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Accompagnement des parcours cadres</a:t>
            </a:r>
          </a:p>
          <a:p>
            <a:pPr>
              <a:buFont typeface="Wingdings" panose="05000000000000000000" pitchFamily="2" charset="2"/>
              <a:buChar char="§"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Définir les modalités de repérage des potentiels des soignants qui souhaitent s’engager dans la fonction d’encadrement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fr-F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Définir le processus de sélection des professionnels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fr-F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Construire le parcours des futurs cadres de santé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fr-F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Structurer et accompagner la prise de poste « post-IFCS »</a:t>
            </a:r>
          </a:p>
          <a:p>
            <a:pPr marL="0" indent="0">
              <a:buNone/>
            </a:pPr>
            <a:endParaRPr lang="fr-FR" sz="19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19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 le sujet de la Formation IFCS  représente </a:t>
            </a:r>
          </a:p>
          <a:p>
            <a:pPr marL="0" indent="0">
              <a:buNone/>
            </a:pPr>
            <a:r>
              <a:rPr lang="fr-FR" sz="19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enjeux important 						</a:t>
            </a:r>
          </a:p>
          <a:p>
            <a:pPr marL="0" indent="0">
              <a:buNone/>
            </a:pPr>
            <a:endParaRPr lang="fr-FR" sz="2400" dirty="0"/>
          </a:p>
          <a:p>
            <a:pPr>
              <a:buFont typeface="Wingdings" panose="05000000000000000000" pitchFamily="2" charset="2"/>
              <a:buChar char="§"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P:\Mes images\accompagnemen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903" y="5497622"/>
            <a:ext cx="252028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0786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698</TotalTime>
  <Words>1194</Words>
  <Application>Microsoft Office PowerPoint</Application>
  <PresentationFormat>Affichage à l'écran (4:3)</PresentationFormat>
  <Paragraphs>327</Paragraphs>
  <Slides>22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Courier New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INNOVER DANS LA REGULATION DES COLLECTIFS DE TRAVAIL</vt:lpstr>
      <vt:lpstr>INNOVER EN FAVEUR DU DEVELOPPEMENT PROFESSIONNEL 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Atelier 4</dc:creator>
  <cp:lastModifiedBy>Easy-note</cp:lastModifiedBy>
  <cp:revision>79</cp:revision>
  <dcterms:created xsi:type="dcterms:W3CDTF">2016-07-12T08:16:23Z</dcterms:created>
  <dcterms:modified xsi:type="dcterms:W3CDTF">2017-09-23T07:45:29Z</dcterms:modified>
</cp:coreProperties>
</file>