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69" r:id="rId4"/>
    <p:sldId id="270" r:id="rId5"/>
    <p:sldId id="286" r:id="rId6"/>
    <p:sldId id="271" r:id="rId7"/>
    <p:sldId id="273" r:id="rId8"/>
    <p:sldId id="272" r:id="rId9"/>
    <p:sldId id="274" r:id="rId10"/>
    <p:sldId id="275" r:id="rId11"/>
    <p:sldId id="276" r:id="rId12"/>
    <p:sldId id="288" r:id="rId13"/>
    <p:sldId id="28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7" r:id="rId22"/>
    <p:sldId id="285" r:id="rId23"/>
    <p:sldId id="26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5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30C52-D6AC-4F87-B376-F14FAB1350B1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0D1F6-8227-41A8-B176-481D1CB0C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18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Professionnels avec une faible mobilité et un fort sentiment d’appartenance à leur établissement d’origine =&gt; rivalité. </a:t>
            </a:r>
          </a:p>
          <a:p>
            <a:r>
              <a:rPr lang="fr-FR" dirty="0"/>
              <a:t>Fin 2013, un binôme DRH -DS prend ses fonctions avec pour feuille de route la mise en œuvre d’un PRE sur le CHM (déficit structurel de 4,7 millions d’euros, 60% d’endettement).</a:t>
            </a:r>
          </a:p>
          <a:p>
            <a:r>
              <a:rPr lang="fr-FR" dirty="0"/>
              <a:t>Pour la mise en œuvre de ce PRE, le binôme DRH-DS prend appui sur les cadres, fortement mobilisés qui apparaissent fortement déstabilisés et mis en difficulté par ces missions (évaluation, annonce de nouvelles difficiles, etc.)</a:t>
            </a:r>
          </a:p>
          <a:p>
            <a:pPr lvl="0"/>
            <a:r>
              <a:rPr lang="fr-FR" dirty="0"/>
              <a:t>D’où la volonté d’un temps dédié aux cadres =&gt; septembre 2014, séminaire sur le thème « le cadre, acteur, vecteur, auteur du changement ». Lieu choisi: un centre de vacances pour enfants en bord de mer. Temps dédié à la réflexion sur l’exercice professionnel particulièrement apprécié par les managers =&gt; rapprochements, apprivoisement mutuel.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Professionnels avec une faible mobilité et un fort sentiment d’appartenance à leur établissement d’origine =&gt; rivalité. </a:t>
            </a:r>
          </a:p>
          <a:p>
            <a:r>
              <a:rPr lang="fr-FR" dirty="0"/>
              <a:t>Fin 2013, un binôme DRH -DS prend ses fonctions avec pour feuille de route la mise en œuvre d’un PRE sur le CHM (déficit structurel de 4,7 millions d’euros, 60% d’endettement).</a:t>
            </a:r>
          </a:p>
          <a:p>
            <a:r>
              <a:rPr lang="fr-FR" dirty="0"/>
              <a:t>Pour la mise en œuvre de ce PRE, le binôme DRH-DS prend appui sur les cadres, fortement mobilisés qui apparaissent fortement déstabilisés et mis en difficulté par ces missions (évaluation, annonce de nouvelles difficiles, etc.)</a:t>
            </a:r>
          </a:p>
          <a:p>
            <a:pPr lvl="0"/>
            <a:r>
              <a:rPr lang="fr-FR" dirty="0"/>
              <a:t>D’où la volonté d’un temps dédié aux cadres =&gt; septembre 2014, séminaire sur le thème « le cadre, acteur, vecteur, auteur du changement ». Lieu choisi: un centre de vacances pour enfants en bord de mer. Temps dédié à la réflexion sur l’exercice professionnel particulièrement apprécié par les managers =&gt; rapprochements, apprivoisement mutuel.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4C93-A53C-4A89-A28E-0DC2F937881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2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52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42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2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0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22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3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67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32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6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0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10FF-EF94-4BBC-89F9-5EC3476C4EF5}" type="datetimeFigureOut">
              <a:rPr lang="fr-FR" smtClean="0"/>
              <a:t>24/09/2017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53BE-1F9A-4D97-956A-54A77299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11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Exploitation%20enqu&#234;te%20formation%202016.x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Grille%20&#233;valuation%20collective%20V1.1.xls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Valise%20RH%20du%20manager%20-%20mars%202016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iKKZKmKTA&amp;t=1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-7938" y="3678178"/>
            <a:ext cx="12199938" cy="873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 Up’ – des actions innovantes pour développer les pratiques managériales au service de la performance collective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4451350" y="4985521"/>
            <a:ext cx="7740650" cy="143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FR" altLang="fr-FR" sz="2400" b="1" i="1" dirty="0">
                <a:solidFill>
                  <a:schemeClr val="tx2"/>
                </a:solidFill>
              </a:rPr>
              <a:t> 		</a:t>
            </a:r>
            <a:r>
              <a:rPr lang="fr-FR" altLang="fr-FR" sz="2400" b="1" dirty="0">
                <a:solidFill>
                  <a:schemeClr val="tx2"/>
                </a:solidFill>
              </a:rPr>
              <a:t>Dominique ANSOULD, DS</a:t>
            </a:r>
          </a:p>
          <a:p>
            <a:pPr>
              <a:buNone/>
            </a:pPr>
            <a:r>
              <a:rPr lang="fr-FR" altLang="fr-FR" sz="2400" b="1" dirty="0">
                <a:solidFill>
                  <a:schemeClr val="tx2"/>
                </a:solidFill>
              </a:rPr>
              <a:t>		Rémi DELEKTA, DRH</a:t>
            </a:r>
          </a:p>
          <a:p>
            <a:pPr>
              <a:buNone/>
            </a:pPr>
            <a:r>
              <a:rPr lang="fr-FR" altLang="fr-FR" sz="2400" b="1" dirty="0">
                <a:solidFill>
                  <a:schemeClr val="tx2"/>
                </a:solidFill>
              </a:rPr>
              <a:t>		</a:t>
            </a:r>
            <a:r>
              <a:rPr lang="fr-FR" altLang="fr-FR" sz="1800" b="1" dirty="0">
                <a:solidFill>
                  <a:schemeClr val="tx2"/>
                </a:solidFill>
              </a:rPr>
              <a:t>Centres Hospitaliers de Saint-Lô et Coutances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9657" y="273586"/>
            <a:ext cx="717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Innovations managériales </a:t>
            </a:r>
          </a:p>
          <a:p>
            <a:r>
              <a:rPr lang="fr-FR" sz="3600" dirty="0"/>
              <a:t>et qualité de vie au travail</a:t>
            </a:r>
          </a:p>
        </p:txBody>
      </p:sp>
      <p:pic>
        <p:nvPicPr>
          <p:cNvPr id="3074" name="Picture 2" descr="Résultat de recherche d'images pour &quot;logo anfh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48" y="248409"/>
            <a:ext cx="4839098" cy="20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mi.delekta\Documents\CH SAINT-LO ET COUTANCES\Communication\Logos\Frise CH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633"/>
            <a:ext cx="12192000" cy="11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8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49" y="2277792"/>
            <a:ext cx="11809312" cy="36589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/>
              <a:t>Enveloppe budgétaire d’environ 14.000 € 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/>
              <a:t>Thématiques identifiées par Manage up’ sur la base </a:t>
            </a:r>
            <a:r>
              <a:rPr lang="fr-FR" dirty="0"/>
              <a:t>d’une </a:t>
            </a:r>
            <a:r>
              <a:rPr lang="fr-FR" dirty="0">
                <a:hlinkClick r:id="rId3" action="ppaction://hlinkfile"/>
              </a:rPr>
              <a:t>enquête Flash </a:t>
            </a:r>
            <a:r>
              <a:rPr lang="fr-FR" dirty="0"/>
              <a:t>à </a:t>
            </a:r>
            <a:r>
              <a:rPr lang="fr-FR" sz="2800" dirty="0"/>
              <a:t>destination des cadres CHCM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/>
              <a:t>3 thématiques prioritaires retenues: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 u="sng" dirty="0"/>
              <a:t>Conduite de projet</a:t>
            </a:r>
            <a:r>
              <a:rPr lang="fr-FR" sz="2400" dirty="0"/>
              <a:t>: sessions de 3 jours pour 2 groupes de 15 managers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 u="sng" dirty="0"/>
              <a:t>Optimisation du temps de travail de l’encadrant</a:t>
            </a:r>
            <a:r>
              <a:rPr lang="fr-FR" sz="2400" dirty="0"/>
              <a:t>: sessions d’une journée pour 2 groupes de 15 managers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 u="sng" dirty="0"/>
              <a:t>Management d’équipe</a:t>
            </a:r>
            <a:r>
              <a:rPr lang="fr-FR" sz="2400" dirty="0"/>
              <a:t>: sessions de 3 jours pour un groupe de 15 managers. Innovation pour 2017: sessions de formation des binômes chefs de service / cadres (suite au décret d’avril 2016).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dirty="0"/>
          </a:p>
          <a:p>
            <a:pPr lvl="1" eaLnBrk="1" hangingPunct="1">
              <a:lnSpc>
                <a:spcPct val="80000"/>
              </a:lnSpc>
            </a:pPr>
            <a:endParaRPr lang="fr-FR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dirty="0"/>
          </a:p>
          <a:p>
            <a:pPr lvl="1" eaLnBrk="1" hangingPunct="1">
              <a:lnSpc>
                <a:spcPct val="80000"/>
              </a:lnSpc>
            </a:pPr>
            <a:endParaRPr lang="fr-FR" dirty="0"/>
          </a:p>
        </p:txBody>
      </p:sp>
      <p:sp>
        <p:nvSpPr>
          <p:cNvPr id="5" name="Chevron 4"/>
          <p:cNvSpPr/>
          <p:nvPr/>
        </p:nvSpPr>
        <p:spPr>
          <a:xfrm>
            <a:off x="8016213" y="1177912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Innovations managériales</a:t>
            </a:r>
          </a:p>
        </p:txBody>
      </p:sp>
      <p:sp>
        <p:nvSpPr>
          <p:cNvPr id="8" name="Chevron 7"/>
          <p:cNvSpPr/>
          <p:nvPr/>
        </p:nvSpPr>
        <p:spPr>
          <a:xfrm>
            <a:off x="4175787" y="1177912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9" name="Chevron 8"/>
          <p:cNvSpPr/>
          <p:nvPr/>
        </p:nvSpPr>
        <p:spPr>
          <a:xfrm>
            <a:off x="335360" y="1178025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1 – Offre de formation managériale</a:t>
            </a:r>
          </a:p>
        </p:txBody>
      </p:sp>
    </p:spTree>
    <p:extLst>
      <p:ext uri="{BB962C8B-B14F-4D97-AF65-F5344CB8AC3E}">
        <p14:creationId xmlns:p14="http://schemas.microsoft.com/office/powerpoint/2010/main" val="37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49" y="2094256"/>
            <a:ext cx="11809312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/>
              <a:t>Autres thématiques:</a:t>
            </a:r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marL="457200" lvl="1" indent="0">
              <a:lnSpc>
                <a:spcPct val="80000"/>
              </a:lnSpc>
              <a:buNone/>
            </a:pPr>
            <a:endParaRPr lang="fr-FR" sz="2200" dirty="0"/>
          </a:p>
          <a:p>
            <a:pPr lvl="1" eaLnBrk="1" hangingPunct="1">
              <a:lnSpc>
                <a:spcPct val="80000"/>
              </a:lnSpc>
            </a:pPr>
            <a:r>
              <a:rPr lang="fr-FR" sz="2200" b="1" u="sng" dirty="0"/>
              <a:t>Management du handicap</a:t>
            </a:r>
            <a:r>
              <a:rPr lang="fr-FR" sz="2200" dirty="0"/>
              <a:t>. Formations déployées dans le cadre d’une convention triennale avec le FIPHFP, sous forme de cours + ateliers de </a:t>
            </a:r>
            <a:r>
              <a:rPr lang="fr-FR" sz="2200" dirty="0" err="1"/>
              <a:t>co</a:t>
            </a:r>
            <a:r>
              <a:rPr lang="fr-FR" sz="2200" dirty="0"/>
              <a:t>-développement associant l’équipe santé au travail</a:t>
            </a:r>
            <a:endParaRPr lang="fr-FR" sz="2200" u="sng" dirty="0"/>
          </a:p>
          <a:p>
            <a:pPr lvl="1" eaLnBrk="1" hangingPunct="1">
              <a:lnSpc>
                <a:spcPct val="80000"/>
              </a:lnSpc>
            </a:pPr>
            <a:endParaRPr lang="fr-FR" sz="2200" dirty="0"/>
          </a:p>
          <a:p>
            <a:pPr lvl="1">
              <a:lnSpc>
                <a:spcPct val="80000"/>
              </a:lnSpc>
            </a:pPr>
            <a:r>
              <a:rPr lang="fr-FR" sz="2200" b="1" u="sng" dirty="0"/>
              <a:t>Sensibilisation à la gestion</a:t>
            </a:r>
            <a:r>
              <a:rPr lang="fr-FR" sz="2200" dirty="0"/>
              <a:t>: formations d’une journée, ouverte aux médecins et aux cadres, pour assimiler les bases de la gestion hospitalière: les recettes, les structures de coût, fonctionnement vs investissement etc. </a:t>
            </a:r>
          </a:p>
          <a:p>
            <a:pPr lvl="1">
              <a:lnSpc>
                <a:spcPct val="80000"/>
              </a:lnSpc>
            </a:pPr>
            <a:endParaRPr lang="fr-FR" sz="2200" dirty="0"/>
          </a:p>
          <a:p>
            <a:pPr lvl="1">
              <a:lnSpc>
                <a:spcPct val="80000"/>
              </a:lnSpc>
            </a:pPr>
            <a:r>
              <a:rPr lang="fr-FR" sz="2200" b="1" u="sng" dirty="0"/>
              <a:t>Développement personnel </a:t>
            </a:r>
            <a:r>
              <a:rPr lang="fr-FR" sz="2200" dirty="0"/>
              <a:t>pour améliorer sa communication vis-à-vis de ses collaborateurs  et collègues via </a:t>
            </a:r>
            <a:r>
              <a:rPr lang="fr-FR" b="1" u="sng" dirty="0" err="1"/>
              <a:t>Process</a:t>
            </a:r>
            <a:r>
              <a:rPr lang="fr-FR" b="1" u="sng" dirty="0"/>
              <a:t> Com ®</a:t>
            </a:r>
          </a:p>
          <a:p>
            <a:pPr lvl="1" eaLnBrk="1" hangingPunct="1">
              <a:lnSpc>
                <a:spcPct val="80000"/>
              </a:lnSpc>
            </a:pPr>
            <a:endParaRPr lang="fr-FR" dirty="0"/>
          </a:p>
        </p:txBody>
      </p:sp>
      <p:sp>
        <p:nvSpPr>
          <p:cNvPr id="8" name="Chevron 7"/>
          <p:cNvSpPr/>
          <p:nvPr/>
        </p:nvSpPr>
        <p:spPr>
          <a:xfrm>
            <a:off x="8016213" y="1177912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Innovations managériales</a:t>
            </a:r>
          </a:p>
        </p:txBody>
      </p:sp>
      <p:sp>
        <p:nvSpPr>
          <p:cNvPr id="9" name="Chevron 8"/>
          <p:cNvSpPr/>
          <p:nvPr/>
        </p:nvSpPr>
        <p:spPr>
          <a:xfrm>
            <a:off x="4175787" y="1177912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10" name="Chevron 9"/>
          <p:cNvSpPr/>
          <p:nvPr/>
        </p:nvSpPr>
        <p:spPr>
          <a:xfrm>
            <a:off x="335360" y="1178025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1 – Offre de formation managériale</a:t>
            </a:r>
          </a:p>
        </p:txBody>
      </p:sp>
    </p:spTree>
    <p:extLst>
      <p:ext uri="{BB962C8B-B14F-4D97-AF65-F5344CB8AC3E}">
        <p14:creationId xmlns:p14="http://schemas.microsoft.com/office/powerpoint/2010/main" val="24074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01600" y="2094256"/>
            <a:ext cx="8040913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/>
              <a:t>Focus sur </a:t>
            </a:r>
            <a:r>
              <a:rPr lang="fr-FR" sz="2800" dirty="0" err="1"/>
              <a:t>Process</a:t>
            </a:r>
            <a:r>
              <a:rPr lang="fr-FR" sz="2800" dirty="0"/>
              <a:t> Com®</a:t>
            </a:r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lvl="1" eaLnBrk="1" hangingPunct="1">
              <a:lnSpc>
                <a:spcPct val="80000"/>
              </a:lnSpc>
            </a:pPr>
            <a:r>
              <a:rPr lang="fr-FR" dirty="0"/>
              <a:t>Un modèle qui découle de l’analyse transactionnelle qui permet la connaissance de soi, la compréhension de l’autre et la gestion de la relation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/>
              <a:t>Utilisé notamment dans le management et la pédagogie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/>
              <a:t>Choix retenu: se certifier formateurs afin de déployer le modèle à grande échelle en intra. Une centaine de professionnels formée en 2017.</a:t>
            </a:r>
          </a:p>
        </p:txBody>
      </p:sp>
      <p:sp>
        <p:nvSpPr>
          <p:cNvPr id="8" name="Chevron 7"/>
          <p:cNvSpPr/>
          <p:nvPr/>
        </p:nvSpPr>
        <p:spPr>
          <a:xfrm>
            <a:off x="8016213" y="1177912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Innovations managériales</a:t>
            </a:r>
          </a:p>
        </p:txBody>
      </p:sp>
      <p:sp>
        <p:nvSpPr>
          <p:cNvPr id="9" name="Chevron 8"/>
          <p:cNvSpPr/>
          <p:nvPr/>
        </p:nvSpPr>
        <p:spPr>
          <a:xfrm>
            <a:off x="4175787" y="1177912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10" name="Chevron 9"/>
          <p:cNvSpPr/>
          <p:nvPr/>
        </p:nvSpPr>
        <p:spPr>
          <a:xfrm>
            <a:off x="335360" y="1178025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1 – Offre de formation managériale</a:t>
            </a:r>
          </a:p>
        </p:txBody>
      </p:sp>
      <p:pic>
        <p:nvPicPr>
          <p:cNvPr id="2051" name="Picture 3" descr="C:\Users\remi.delekta\Documents\FORMATEURS\PROCESS COMMUNICATION\LOGO P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78" y="4764313"/>
            <a:ext cx="1736729" cy="20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emi.delekta\Documents\FORMATEURS\PROCESS COMMUNICATION\Logo PCM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61" y="2491011"/>
            <a:ext cx="3761620" cy="2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30167" y="2026019"/>
            <a:ext cx="8003899" cy="1317683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800" dirty="0"/>
              <a:t>Une action à forte valeur ajoutée: le </a:t>
            </a:r>
            <a:r>
              <a:rPr lang="fr-FR" sz="2800" u="sng" dirty="0"/>
              <a:t>coaching individuel</a:t>
            </a:r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lvl="1" eaLnBrk="1" hangingPunct="1">
              <a:lnSpc>
                <a:spcPct val="80000"/>
              </a:lnSpc>
            </a:pPr>
            <a:r>
              <a:rPr lang="fr-FR" sz="2200" dirty="0"/>
              <a:t>Coach vient du français « coche », voiture. </a:t>
            </a:r>
          </a:p>
          <a:p>
            <a:pPr lvl="1" eaLnBrk="1" hangingPunct="1">
              <a:lnSpc>
                <a:spcPct val="80000"/>
              </a:lnSpc>
            </a:pPr>
            <a:endParaRPr lang="fr-FR" sz="2200" dirty="0"/>
          </a:p>
        </p:txBody>
      </p:sp>
      <p:sp>
        <p:nvSpPr>
          <p:cNvPr id="8" name="Chevron 7"/>
          <p:cNvSpPr/>
          <p:nvPr/>
        </p:nvSpPr>
        <p:spPr>
          <a:xfrm>
            <a:off x="8016213" y="1177912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Innovations managériales</a:t>
            </a:r>
          </a:p>
        </p:txBody>
      </p:sp>
      <p:sp>
        <p:nvSpPr>
          <p:cNvPr id="9" name="Chevron 8"/>
          <p:cNvSpPr/>
          <p:nvPr/>
        </p:nvSpPr>
        <p:spPr>
          <a:xfrm>
            <a:off x="4175787" y="1177912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10" name="Chevron 9"/>
          <p:cNvSpPr/>
          <p:nvPr/>
        </p:nvSpPr>
        <p:spPr>
          <a:xfrm>
            <a:off x="335360" y="1178025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1 – Offre de formation managériale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11" y="1928187"/>
            <a:ext cx="3480818" cy="145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/>
          </p:cNvSpPr>
          <p:nvPr/>
        </p:nvSpPr>
        <p:spPr>
          <a:xfrm>
            <a:off x="95532" y="3248162"/>
            <a:ext cx="11764370" cy="3472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fr-FR" sz="2200" dirty="0"/>
              <a:t>Le coaching est l’accompagnement d’un professionnel à partir de ses besoins professionnels pour le développement de son potentiel et de son savoir-faire</a:t>
            </a:r>
          </a:p>
          <a:p>
            <a:pPr lvl="1">
              <a:lnSpc>
                <a:spcPct val="80000"/>
              </a:lnSpc>
            </a:pPr>
            <a:r>
              <a:rPr lang="fr-FR" sz="2200" dirty="0"/>
              <a:t>Le coach n’est ni un mentor, ni un thérapeute, ni un formateur, ni un consultant, ni un entraîneur.</a:t>
            </a:r>
          </a:p>
          <a:p>
            <a:pPr lvl="1">
              <a:lnSpc>
                <a:spcPct val="80000"/>
              </a:lnSpc>
            </a:pPr>
            <a:r>
              <a:rPr lang="fr-FR" sz="2200" dirty="0"/>
              <a:t>Un coach doit être certifié dans une école reconnue, avec mise à jour annuelle de ses compétences, avoir suivi un travail de développement personnel, et doit respecter des conditions de sécurité ontologique (confiance dans sa propre identité)</a:t>
            </a:r>
          </a:p>
          <a:p>
            <a:pPr lvl="1">
              <a:lnSpc>
                <a:spcPct val="80000"/>
              </a:lnSpc>
            </a:pPr>
            <a:r>
              <a:rPr lang="fr-FR" sz="2200" dirty="0"/>
              <a:t>Environ 8 séances de 2 à 3 heures, espacées de 3 semaines</a:t>
            </a:r>
          </a:p>
          <a:p>
            <a:pPr lvl="1">
              <a:lnSpc>
                <a:spcPct val="80000"/>
              </a:lnSpc>
            </a:pPr>
            <a:r>
              <a:rPr lang="fr-FR" sz="2200" dirty="0"/>
              <a:t>Contrat de coaching élaboré en lien avec le n+1, bilan à la clôture</a:t>
            </a:r>
          </a:p>
          <a:p>
            <a:pPr lvl="1">
              <a:lnSpc>
                <a:spcPct val="80000"/>
              </a:lnSpc>
            </a:pPr>
            <a:r>
              <a:rPr lang="fr-FR" sz="2200" dirty="0"/>
              <a:t>Coût: environ 5.000 euros pour un coaching.</a:t>
            </a:r>
          </a:p>
          <a:p>
            <a:pPr lvl="1">
              <a:lnSpc>
                <a:spcPct val="80000"/>
              </a:lnSpc>
            </a:pPr>
            <a:endParaRPr lang="fr-FR" sz="2200" dirty="0"/>
          </a:p>
          <a:p>
            <a:pPr lvl="1">
              <a:lnSpc>
                <a:spcPct val="80000"/>
              </a:lnSpc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1007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49" y="2564904"/>
            <a:ext cx="11809312" cy="2304256"/>
          </a:xfrm>
        </p:spPr>
        <p:txBody>
          <a:bodyPr/>
          <a:lstStyle/>
          <a:p>
            <a:pPr marL="0" lvl="1" indent="0" algn="ctr" eaLnBrk="1" hangingPunct="1">
              <a:lnSpc>
                <a:spcPct val="80000"/>
              </a:lnSpc>
              <a:buNone/>
            </a:pPr>
            <a:r>
              <a:rPr lang="fr-FR" sz="4000" dirty="0"/>
              <a:t>Au total, 75 managers ont reçu une formation managériale en 2016 et une centaine en 2017</a:t>
            </a:r>
          </a:p>
          <a:p>
            <a:pPr marL="0" lvl="1" indent="0" algn="ctr" eaLnBrk="1" hangingPunct="1">
              <a:lnSpc>
                <a:spcPct val="80000"/>
              </a:lnSpc>
              <a:buNone/>
            </a:pPr>
            <a:endParaRPr lang="fr-FR" sz="3200" dirty="0"/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fr-FR" sz="2400" dirty="0"/>
              <a:t>Informations communiquées en réunion d’encadrement, diffusées sur une plaquette et consultables sur l’intranet et sur le serveur partagé CMCADRES.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dirty="0"/>
          </a:p>
          <a:p>
            <a:pPr lvl="1" eaLnBrk="1" hangingPunct="1">
              <a:lnSpc>
                <a:spcPct val="8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96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0" y="2060848"/>
            <a:ext cx="7248128" cy="44644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200" dirty="0"/>
              <a:t>Budget d’environ 13.000 €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dirty="0"/>
              <a:t>3 rendez-vous annuels destinés aux 110 cadres: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/>
              <a:t>2 journées (ou demi-journées), au sein du CHCM, animées par Manage Up’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/>
              <a:t>1 session « grand format » de 2 jours à l’extérieur, animé par un intervenant extérieur. Le choix pour 2016 s’est porté sur Muriel Hermine, championne de natation synchronisée et coach certifiée.</a:t>
            </a:r>
          </a:p>
        </p:txBody>
      </p:sp>
      <p:sp>
        <p:nvSpPr>
          <p:cNvPr id="4" name="Chevron 3"/>
          <p:cNvSpPr/>
          <p:nvPr/>
        </p:nvSpPr>
        <p:spPr>
          <a:xfrm>
            <a:off x="8016213" y="1014136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Innovations managériales</a:t>
            </a:r>
          </a:p>
        </p:txBody>
      </p:sp>
      <p:sp>
        <p:nvSpPr>
          <p:cNvPr id="5" name="Chevron 4"/>
          <p:cNvSpPr/>
          <p:nvPr/>
        </p:nvSpPr>
        <p:spPr>
          <a:xfrm>
            <a:off x="4175787" y="1014136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6" name="Chevron 5"/>
          <p:cNvSpPr/>
          <p:nvPr/>
        </p:nvSpPr>
        <p:spPr>
          <a:xfrm>
            <a:off x="335360" y="1014249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81" y="2132856"/>
            <a:ext cx="3491992" cy="31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2 – Les journées de l’encadrement</a:t>
            </a:r>
          </a:p>
        </p:txBody>
      </p:sp>
    </p:spTree>
    <p:extLst>
      <p:ext uri="{BB962C8B-B14F-4D97-AF65-F5344CB8AC3E}">
        <p14:creationId xmlns:p14="http://schemas.microsoft.com/office/powerpoint/2010/main" val="41299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49" y="2158728"/>
            <a:ext cx="11809312" cy="38189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b="1" dirty="0" err="1"/>
              <a:t>Petits-déjeuners</a:t>
            </a:r>
            <a:r>
              <a:rPr lang="fr-FR" sz="2800" b="1" dirty="0"/>
              <a:t> du management</a:t>
            </a:r>
          </a:p>
          <a:p>
            <a:pPr lvl="1"/>
            <a:r>
              <a:rPr lang="fr-FR" sz="2200" dirty="0"/>
              <a:t>Sessions matinales de 8h à 10h, pour une vingtaine de managers, autour d’une thématique managériale, avec un animateur.</a:t>
            </a:r>
          </a:p>
          <a:p>
            <a:pPr lvl="1"/>
            <a:r>
              <a:rPr lang="fr-FR" sz="2200" dirty="0"/>
              <a:t>Première thématique identifiée: manager dans la bienveillance</a:t>
            </a:r>
          </a:p>
          <a:p>
            <a:pPr marL="457200" lvl="1" indent="0">
              <a:buNone/>
            </a:pPr>
            <a:endParaRPr lang="fr-FR" sz="1100" dirty="0"/>
          </a:p>
          <a:p>
            <a:pPr eaLnBrk="1" hangingPunct="1">
              <a:lnSpc>
                <a:spcPct val="80000"/>
              </a:lnSpc>
            </a:pPr>
            <a:r>
              <a:rPr lang="fr-FR" sz="2800" b="1" dirty="0"/>
              <a:t>Evaluation de la performance collective</a:t>
            </a:r>
          </a:p>
          <a:p>
            <a:pPr lvl="1"/>
            <a:r>
              <a:rPr lang="fr-FR" sz="2200" dirty="0"/>
              <a:t>Elaboration d’une </a:t>
            </a:r>
            <a:r>
              <a:rPr lang="fr-FR" sz="2200" dirty="0">
                <a:hlinkClick r:id="rId3" action="ppaction://hlinkfile"/>
              </a:rPr>
              <a:t>grille d’évaluation d’équipe </a:t>
            </a:r>
            <a:r>
              <a:rPr lang="fr-FR" sz="2200" dirty="0"/>
              <a:t>(conformément à l’axe numéro 8 du projet social: « </a:t>
            </a:r>
            <a:r>
              <a:rPr lang="fr-FR" sz="2200" b="1" dirty="0"/>
              <a:t>Développer une culture d’évaluation de la performance individuelle et collective ». </a:t>
            </a:r>
            <a:r>
              <a:rPr lang="fr-FR" sz="2200" dirty="0"/>
              <a:t>Trop souvent l’évaluation se cantonne à l’individu ; le collectif est rarement évalué. Cette démarche offre une opportunité de réunir une équipe, la féliciter pour ses points forts et réalisations et la fédérer autour d’objectifs et d’ambitions pour l’année à venir.</a:t>
            </a:r>
          </a:p>
          <a:p>
            <a:pPr lvl="1" eaLnBrk="1" hangingPunct="1">
              <a:lnSpc>
                <a:spcPct val="80000"/>
              </a:lnSpc>
            </a:pPr>
            <a:endParaRPr lang="fr-FR" b="1" dirty="0"/>
          </a:p>
          <a:p>
            <a:pPr eaLnBrk="1" hangingPunct="1">
              <a:lnSpc>
                <a:spcPct val="80000"/>
              </a:lnSpc>
            </a:pPr>
            <a:endParaRPr lang="fr-FR" sz="2800" dirty="0"/>
          </a:p>
        </p:txBody>
      </p:sp>
      <p:sp>
        <p:nvSpPr>
          <p:cNvPr id="4" name="Chevron 3"/>
          <p:cNvSpPr/>
          <p:nvPr/>
        </p:nvSpPr>
        <p:spPr>
          <a:xfrm>
            <a:off x="8016213" y="1014136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Innovations managériales</a:t>
            </a:r>
          </a:p>
        </p:txBody>
      </p:sp>
      <p:sp>
        <p:nvSpPr>
          <p:cNvPr id="5" name="Chevron 4"/>
          <p:cNvSpPr/>
          <p:nvPr/>
        </p:nvSpPr>
        <p:spPr>
          <a:xfrm>
            <a:off x="4175787" y="1014136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6" name="Chevron 5"/>
          <p:cNvSpPr/>
          <p:nvPr/>
        </p:nvSpPr>
        <p:spPr>
          <a:xfrm>
            <a:off x="335360" y="1014249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3 – Des innovations managériales</a:t>
            </a:r>
          </a:p>
        </p:txBody>
      </p:sp>
    </p:spTree>
    <p:extLst>
      <p:ext uri="{BB962C8B-B14F-4D97-AF65-F5344CB8AC3E}">
        <p14:creationId xmlns:p14="http://schemas.microsoft.com/office/powerpoint/2010/main" val="25395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49" y="2042008"/>
            <a:ext cx="11809312" cy="363546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400" b="1" dirty="0"/>
              <a:t>Vis mon job</a:t>
            </a:r>
          </a:p>
          <a:p>
            <a:pPr lvl="1"/>
            <a:r>
              <a:rPr lang="fr-FR" sz="2200" dirty="0"/>
              <a:t>Echange entre 2 cadres pour une découverte réciproque du métier de l’autre (« je passe une journée avec toi, tu passes une journée avec moi »). </a:t>
            </a:r>
          </a:p>
          <a:p>
            <a:pPr marL="0" lvl="1" indent="0">
              <a:buNone/>
            </a:pPr>
            <a:r>
              <a:rPr lang="fr-FR" b="1" dirty="0"/>
              <a:t>Fiches d’événements désirables</a:t>
            </a:r>
            <a:r>
              <a:rPr lang="fr-FR" sz="3200" b="1" dirty="0"/>
              <a:t> </a:t>
            </a:r>
          </a:p>
          <a:p>
            <a:pPr marL="811213" lvl="1" indent="-354013"/>
            <a:r>
              <a:rPr lang="fr-FR" sz="2200" dirty="0"/>
              <a:t>Sortir de la psychose ordinaire parfois générée par la traçabilité des problèmes =&gt; créer des </a:t>
            </a:r>
            <a:r>
              <a:rPr lang="fr-FR" sz="2200" b="1" u="sng" dirty="0"/>
              <a:t>FED</a:t>
            </a:r>
            <a:r>
              <a:rPr lang="fr-FR" sz="2200" dirty="0"/>
              <a:t> (fiches d’événements désirables) lors de chaque événement positif, en assurer un suivi et les tracer. </a:t>
            </a:r>
          </a:p>
          <a:p>
            <a:pPr marL="457200" lvl="1" indent="-457200">
              <a:buNone/>
            </a:pPr>
            <a:r>
              <a:rPr lang="fr-FR" b="1" dirty="0"/>
              <a:t>La </a:t>
            </a:r>
            <a:r>
              <a:rPr lang="fr-FR" b="1" dirty="0">
                <a:hlinkClick r:id="rId3" action="ppaction://hlinkfile"/>
              </a:rPr>
              <a:t>valise RH du manager</a:t>
            </a:r>
            <a:endParaRPr lang="fr-FR" b="1" dirty="0"/>
          </a:p>
          <a:p>
            <a:pPr lvl="1"/>
            <a:r>
              <a:rPr lang="fr-FR" sz="2200" dirty="0"/>
              <a:t>Outil répertoriant les protocoles et outils RH à l’usage des managers, avec des liens intranet vers les documents et contenus en question.</a:t>
            </a:r>
          </a:p>
          <a:p>
            <a:pPr marL="457200" lvl="1" indent="0">
              <a:buNone/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  <a:p>
            <a:pPr lvl="1" eaLnBrk="1" hangingPunct="1">
              <a:lnSpc>
                <a:spcPct val="80000"/>
              </a:lnSpc>
            </a:pPr>
            <a:endParaRPr lang="fr-FR" b="1" dirty="0"/>
          </a:p>
          <a:p>
            <a:pPr eaLnBrk="1" hangingPunct="1">
              <a:lnSpc>
                <a:spcPct val="80000"/>
              </a:lnSpc>
            </a:pPr>
            <a:endParaRPr lang="fr-FR" sz="2800" dirty="0"/>
          </a:p>
        </p:txBody>
      </p:sp>
      <p:sp>
        <p:nvSpPr>
          <p:cNvPr id="4" name="Chevron 3"/>
          <p:cNvSpPr/>
          <p:nvPr/>
        </p:nvSpPr>
        <p:spPr>
          <a:xfrm>
            <a:off x="8016213" y="1014136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Innovations managériales</a:t>
            </a:r>
          </a:p>
        </p:txBody>
      </p:sp>
      <p:sp>
        <p:nvSpPr>
          <p:cNvPr id="5" name="Chevron 4"/>
          <p:cNvSpPr/>
          <p:nvPr/>
        </p:nvSpPr>
        <p:spPr>
          <a:xfrm>
            <a:off x="4175787" y="1014136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6" name="Chevron 5"/>
          <p:cNvSpPr/>
          <p:nvPr/>
        </p:nvSpPr>
        <p:spPr>
          <a:xfrm>
            <a:off x="335360" y="1014249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3 – Des innovations managériales</a:t>
            </a:r>
          </a:p>
        </p:txBody>
      </p:sp>
    </p:spTree>
    <p:extLst>
      <p:ext uri="{BB962C8B-B14F-4D97-AF65-F5344CB8AC3E}">
        <p14:creationId xmlns:p14="http://schemas.microsoft.com/office/powerpoint/2010/main" val="20754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49" y="1809992"/>
            <a:ext cx="9505056" cy="72008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800" b="1" dirty="0"/>
              <a:t>Et un projet qui sort des sentiers battus… Hostofollia !</a:t>
            </a:r>
            <a:endParaRPr lang="fr-FR" sz="2200" dirty="0"/>
          </a:p>
          <a:p>
            <a:pPr marL="457200" lvl="1" indent="0">
              <a:buNone/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  <a:p>
            <a:pPr lvl="1" eaLnBrk="1" hangingPunct="1">
              <a:lnSpc>
                <a:spcPct val="80000"/>
              </a:lnSpc>
            </a:pPr>
            <a:endParaRPr lang="fr-FR" b="1" dirty="0"/>
          </a:p>
          <a:p>
            <a:pPr eaLnBrk="1" hangingPunct="1">
              <a:lnSpc>
                <a:spcPct val="80000"/>
              </a:lnSpc>
            </a:pPr>
            <a:endParaRPr lang="fr-FR" sz="2800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239349" y="2677856"/>
            <a:ext cx="9778108" cy="27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400" dirty="0"/>
              <a:t>Un groupe vocal hospitalier de 30 professionnels de santé qui monte des spectacles comprenant chant, musiciens, lumières, projections vidéo, en association avec l’école de musique municipale de Saint-Lô.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000" dirty="0"/>
              <a:t>Bilan après 2 années d’existence: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z="2000" dirty="0"/>
              <a:t>15 concerts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z="2000" dirty="0"/>
              <a:t>1 CD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z="2000" dirty="0"/>
              <a:t>Un don à 2 associations</a:t>
            </a:r>
          </a:p>
        </p:txBody>
      </p:sp>
      <p:sp>
        <p:nvSpPr>
          <p:cNvPr id="13" name="Chevron 12"/>
          <p:cNvSpPr/>
          <p:nvPr/>
        </p:nvSpPr>
        <p:spPr>
          <a:xfrm>
            <a:off x="8016213" y="986840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Innovations managériales</a:t>
            </a:r>
          </a:p>
        </p:txBody>
      </p:sp>
      <p:sp>
        <p:nvSpPr>
          <p:cNvPr id="14" name="Chevron 13"/>
          <p:cNvSpPr/>
          <p:nvPr/>
        </p:nvSpPr>
        <p:spPr>
          <a:xfrm>
            <a:off x="4175787" y="986840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15" name="Chevron 14"/>
          <p:cNvSpPr/>
          <p:nvPr/>
        </p:nvSpPr>
        <p:spPr>
          <a:xfrm>
            <a:off x="335360" y="986953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3 – Des innovations managériales</a:t>
            </a:r>
          </a:p>
        </p:txBody>
      </p:sp>
      <p:pic>
        <p:nvPicPr>
          <p:cNvPr id="2050" name="Picture 2" descr="C:\Users\remi.delekta\Documents\HOSTOFOLLIA\PROJET CD\POCHETTE CD\Photos def\projet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44" y="3132488"/>
            <a:ext cx="2288598" cy="22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49" y="1728104"/>
            <a:ext cx="11809312" cy="51571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200" b="1" u="sng" dirty="0"/>
              <a:t>Une activité fédérative </a:t>
            </a:r>
            <a:r>
              <a:rPr lang="fr-FR" sz="2200" dirty="0"/>
              <a:t>au sein du GHT=&gt; les professionnels acceptent d’abandonner leur positionnement hiérarchique.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dirty="0"/>
              <a:t>Constitution d’un </a:t>
            </a:r>
            <a:r>
              <a:rPr lang="fr-FR" sz="2200" b="1" u="sng" dirty="0"/>
              <a:t>réseau hospitalier</a:t>
            </a:r>
            <a:r>
              <a:rPr lang="fr-FR" sz="2200" dirty="0"/>
              <a:t>: connaissance des métiers, résolution de problèmes,  fluidification de la gestion des dossiers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b="1" u="sng" dirty="0"/>
              <a:t>Valorisation de l’image </a:t>
            </a:r>
            <a:r>
              <a:rPr lang="fr-FR" sz="2200" dirty="0"/>
              <a:t>des établissements:</a:t>
            </a:r>
          </a:p>
          <a:p>
            <a:pPr marL="900113" indent="-363538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200" dirty="0"/>
              <a:t>Par la création de spectacles qui valorisent le dynamisme des équipes et affichent les valeurs de l’institution</a:t>
            </a:r>
          </a:p>
          <a:p>
            <a:pPr marL="900113" indent="-363538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200" dirty="0"/>
              <a:t>Par l’accessibilité aux personnes « fragiles » : résidents EHPAD ou concerts au bénéfice d’associations d’aide aux personnes vulnérables.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b="1" u="sng" dirty="0"/>
              <a:t>Prévention de l’épuisement professionnel </a:t>
            </a:r>
            <a:r>
              <a:rPr lang="fr-FR" sz="2200" dirty="0"/>
              <a:t>par la pratique d’une activité artistique: créativité ,estime de soi, effets physiques (détente musculaire) et psychiques (confiance en soi et en l’autre). Projet présenté en CHSCT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b="1" u="sng" dirty="0"/>
              <a:t>Gestion des compétences</a:t>
            </a:r>
            <a:r>
              <a:rPr lang="fr-FR" sz="2200" dirty="0"/>
              <a:t>: découverte de « talents » cachés ! Infographie, chorégraphie, théâtre, informatique etc.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b="1" u="sng" dirty="0"/>
              <a:t>Et…du management</a:t>
            </a:r>
            <a:r>
              <a:rPr lang="fr-FR" sz="2200" dirty="0"/>
              <a:t>. Management d’équipe, gestion de projet.</a:t>
            </a:r>
          </a:p>
          <a:p>
            <a:pPr eaLnBrk="1" hangingPunct="1">
              <a:lnSpc>
                <a:spcPct val="80000"/>
              </a:lnSpc>
            </a:pPr>
            <a:endParaRPr lang="fr-FR" sz="1200" dirty="0"/>
          </a:p>
          <a:p>
            <a:pPr lvl="1" eaLnBrk="1" hangingPunct="1">
              <a:lnSpc>
                <a:spcPct val="80000"/>
              </a:lnSpc>
            </a:pPr>
            <a:endParaRPr lang="fr-FR" sz="1200" dirty="0"/>
          </a:p>
          <a:p>
            <a:pPr eaLnBrk="1" hangingPunct="1">
              <a:lnSpc>
                <a:spcPct val="80000"/>
              </a:lnSpc>
            </a:pPr>
            <a:endParaRPr lang="fr-FR" sz="1200" dirty="0"/>
          </a:p>
        </p:txBody>
      </p:sp>
      <p:sp>
        <p:nvSpPr>
          <p:cNvPr id="8" name="Chevron 7"/>
          <p:cNvSpPr/>
          <p:nvPr/>
        </p:nvSpPr>
        <p:spPr>
          <a:xfrm>
            <a:off x="8016213" y="986840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Innovations managériales</a:t>
            </a:r>
          </a:p>
        </p:txBody>
      </p:sp>
      <p:sp>
        <p:nvSpPr>
          <p:cNvPr id="9" name="Chevron 8"/>
          <p:cNvSpPr/>
          <p:nvPr/>
        </p:nvSpPr>
        <p:spPr>
          <a:xfrm>
            <a:off x="4175787" y="986840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Journées de l’encadrement</a:t>
            </a:r>
          </a:p>
        </p:txBody>
      </p:sp>
      <p:sp>
        <p:nvSpPr>
          <p:cNvPr id="10" name="Chevron 9"/>
          <p:cNvSpPr/>
          <p:nvPr/>
        </p:nvSpPr>
        <p:spPr>
          <a:xfrm>
            <a:off x="335360" y="986953"/>
            <a:ext cx="3744416" cy="648072"/>
          </a:xfrm>
          <a:prstGeom prst="chevron">
            <a:avLst>
              <a:gd name="adj" fmla="val 17852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+mj-lt"/>
              </a:rPr>
              <a:t>Offre de formation managériale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3 – Des innovations managériales</a:t>
            </a:r>
          </a:p>
        </p:txBody>
      </p:sp>
    </p:spTree>
    <p:extLst>
      <p:ext uri="{BB962C8B-B14F-4D97-AF65-F5344CB8AC3E}">
        <p14:creationId xmlns:p14="http://schemas.microsoft.com/office/powerpoint/2010/main" val="1148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838200" y="-153499"/>
            <a:ext cx="10515600" cy="1325563"/>
          </a:xfrm>
        </p:spPr>
        <p:txBody>
          <a:bodyPr/>
          <a:lstStyle/>
          <a:p>
            <a:pPr algn="ctr" eaLnBrk="1" hangingPunct="1"/>
            <a:r>
              <a:rPr lang="fr-FR" sz="3600" dirty="0">
                <a:solidFill>
                  <a:schemeClr val="tx2"/>
                </a:solidFill>
              </a:rPr>
              <a:t>Présentation des établissements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4" y="891304"/>
            <a:ext cx="5875217" cy="293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55" y="891304"/>
            <a:ext cx="5234275" cy="29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199354" y="3964120"/>
            <a:ext cx="1171330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</a:rPr>
              <a:t>2 établissements distants de 30 kms:</a:t>
            </a:r>
          </a:p>
          <a:p>
            <a:pPr lvl="1"/>
            <a:r>
              <a:rPr lang="fr-FR" sz="2000" dirty="0">
                <a:solidFill>
                  <a:schemeClr val="tx2"/>
                </a:solidFill>
              </a:rPr>
              <a:t>CH Mémorial de Saint-Lô (CHM): toute la palette des activités MCO, réa, USC, SAMU, IFSI, plateau technique complet </a:t>
            </a:r>
          </a:p>
          <a:p>
            <a:pPr lvl="1"/>
            <a:r>
              <a:rPr lang="fr-FR" sz="2000" dirty="0">
                <a:solidFill>
                  <a:schemeClr val="tx2"/>
                </a:solidFill>
              </a:rPr>
              <a:t>CH de Coutances (CHC): offre de soins centrée sur la filière gériatrique</a:t>
            </a:r>
          </a:p>
          <a:p>
            <a:r>
              <a:rPr lang="fr-FR" altLang="fr-FR" sz="2400" dirty="0">
                <a:solidFill>
                  <a:schemeClr val="tx2"/>
                </a:solidFill>
                <a:cs typeface="Arial" panose="020B0604020202020204" pitchFamily="34" charset="0"/>
              </a:rPr>
              <a:t>2 entités juridiques distinctes, 1 direction commune , 1 projet d’établissement commun.</a:t>
            </a:r>
          </a:p>
          <a:p>
            <a:r>
              <a:rPr lang="fr-FR" sz="2400" dirty="0">
                <a:solidFill>
                  <a:schemeClr val="tx2"/>
                </a:solidFill>
              </a:rPr>
              <a:t>2 000 professionnels, 1 000 lits et places, budget: 140 millions d’€</a:t>
            </a:r>
          </a:p>
          <a:p>
            <a:r>
              <a:rPr lang="fr-FR" sz="2400" dirty="0">
                <a:solidFill>
                  <a:schemeClr val="tx2"/>
                </a:solidFill>
              </a:rPr>
              <a:t>110 cadres dans 4 filières (soins, technique/logistique, pédagogie, gestion)</a:t>
            </a:r>
          </a:p>
        </p:txBody>
      </p:sp>
    </p:spTree>
    <p:extLst>
      <p:ext uri="{BB962C8B-B14F-4D97-AF65-F5344CB8AC3E}">
        <p14:creationId xmlns:p14="http://schemas.microsoft.com/office/powerpoint/2010/main" val="7342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96011" y="1064960"/>
            <a:ext cx="11952651" cy="1726139"/>
          </a:xfrm>
        </p:spPr>
        <p:txBody>
          <a:bodyPr/>
          <a:lstStyle/>
          <a:p>
            <a:pPr marL="0" lvl="1" indent="0" eaLnBrk="1" hangingPunct="1">
              <a:lnSpc>
                <a:spcPct val="80000"/>
              </a:lnSpc>
              <a:buNone/>
            </a:pPr>
            <a:r>
              <a:rPr lang="fr-FR" sz="2400" b="1" dirty="0"/>
              <a:t>Bilan depuis septembre 2014:</a:t>
            </a:r>
          </a:p>
          <a:p>
            <a:pPr marL="571500" lvl="1" indent="-309563" eaLnBrk="1" hangingPunct="1">
              <a:lnSpc>
                <a:spcPct val="80000"/>
              </a:lnSpc>
              <a:buFontTx/>
              <a:buChar char="-"/>
            </a:pPr>
            <a:r>
              <a:rPr lang="fr-FR" sz="2000" dirty="0"/>
              <a:t>3 séminaires organisés</a:t>
            </a:r>
          </a:p>
          <a:p>
            <a:pPr marL="571500" lvl="1" indent="-309563" eaLnBrk="1" hangingPunct="1">
              <a:lnSpc>
                <a:spcPct val="80000"/>
              </a:lnSpc>
              <a:buFontTx/>
              <a:buChar char="-"/>
            </a:pPr>
            <a:r>
              <a:rPr lang="fr-FR" sz="2000" dirty="0"/>
              <a:t>5 actions de formation managériale collective</a:t>
            </a:r>
          </a:p>
          <a:p>
            <a:pPr marL="571500" lvl="1" indent="-309563" eaLnBrk="1" hangingPunct="1">
              <a:lnSpc>
                <a:spcPct val="80000"/>
              </a:lnSpc>
              <a:buFontTx/>
              <a:buChar char="-"/>
            </a:pPr>
            <a:r>
              <a:rPr lang="fr-FR" sz="2000" dirty="0"/>
              <a:t>12 coachings individuels</a:t>
            </a:r>
          </a:p>
          <a:p>
            <a:pPr marL="571500" lvl="1" indent="-309563" eaLnBrk="1" hangingPunct="1">
              <a:lnSpc>
                <a:spcPct val="80000"/>
              </a:lnSpc>
              <a:buFontTx/>
              <a:buChar char="-"/>
            </a:pPr>
            <a:r>
              <a:rPr lang="fr-FR" sz="2000" dirty="0"/>
              <a:t>Plusieurs innovations managériales.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6968" y="2789384"/>
            <a:ext cx="11952651" cy="387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Taux d’absentéisme CHCM:</a:t>
            </a:r>
          </a:p>
          <a:p>
            <a:pPr lvl="1"/>
            <a:r>
              <a:rPr lang="fr-FR" sz="1600" dirty="0"/>
              <a:t>En 2014 : 6,64%</a:t>
            </a:r>
          </a:p>
          <a:p>
            <a:pPr lvl="1"/>
            <a:r>
              <a:rPr lang="fr-FR" sz="1600" dirty="0"/>
              <a:t>En 2015 : 5,90%</a:t>
            </a:r>
          </a:p>
          <a:p>
            <a:pPr lvl="1"/>
            <a:r>
              <a:rPr lang="fr-FR" sz="1600" dirty="0"/>
              <a:t>En 2016 : 6,5%.</a:t>
            </a:r>
          </a:p>
          <a:p>
            <a:r>
              <a:rPr lang="fr-FR" sz="2000" dirty="0"/>
              <a:t>En outre, la </a:t>
            </a:r>
            <a:r>
              <a:rPr lang="fr-FR" sz="2000" b="1" dirty="0"/>
              <a:t>satisfaction globale</a:t>
            </a:r>
            <a:r>
              <a:rPr lang="fr-FR" sz="2000" dirty="0"/>
              <a:t> est  mesurée annuellement par un baromètre social  : 75% de satisfaction en 2017, 80% sur la partie management.</a:t>
            </a:r>
          </a:p>
          <a:p>
            <a:r>
              <a:rPr lang="fr-FR" sz="2000" dirty="0"/>
              <a:t>De manière plus ou moins directe, on peut également retenir l’évolution de la </a:t>
            </a:r>
            <a:r>
              <a:rPr lang="fr-FR" sz="2000" b="1" dirty="0"/>
              <a:t>situation financière </a:t>
            </a:r>
            <a:r>
              <a:rPr lang="fr-FR" sz="2000" dirty="0"/>
              <a:t>des établissements:</a:t>
            </a:r>
          </a:p>
          <a:p>
            <a:pPr lvl="1"/>
            <a:r>
              <a:rPr lang="fr-FR" sz="1600" dirty="0"/>
              <a:t>2013: 4,5 millions de déficit structurel</a:t>
            </a:r>
          </a:p>
          <a:p>
            <a:pPr lvl="1"/>
            <a:r>
              <a:rPr lang="fr-FR" sz="1600" dirty="0"/>
              <a:t>2014: 3 millions de déficit structurel</a:t>
            </a:r>
          </a:p>
          <a:p>
            <a:pPr lvl="1"/>
            <a:r>
              <a:rPr lang="fr-FR" sz="1600" dirty="0"/>
              <a:t>2015: 500.000 € d’excédent (+ amélioration du taux d’endettement et du taux de marge brute)</a:t>
            </a:r>
          </a:p>
          <a:p>
            <a:pPr lvl="1"/>
            <a:r>
              <a:rPr lang="fr-FR" sz="1600" dirty="0"/>
              <a:t>2016: équilibre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767639"/>
          </a:xfrm>
        </p:spPr>
        <p:txBody>
          <a:bodyPr/>
          <a:lstStyle/>
          <a:p>
            <a:pPr eaLnBrk="1" hangingPunct="1"/>
            <a:r>
              <a:rPr lang="fr-FR" sz="3600" dirty="0">
                <a:solidFill>
                  <a:schemeClr val="tx2"/>
                </a:solidFill>
              </a:rPr>
              <a:t>Quelques éléments d’évaluation</a:t>
            </a:r>
          </a:p>
        </p:txBody>
      </p:sp>
    </p:spTree>
    <p:extLst>
      <p:ext uri="{BB962C8B-B14F-4D97-AF65-F5344CB8AC3E}">
        <p14:creationId xmlns:p14="http://schemas.microsoft.com/office/powerpoint/2010/main" val="23047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64457" y="1064960"/>
            <a:ext cx="11584205" cy="1726139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fr-FR" sz="2800" dirty="0"/>
              <a:t>2016 prix national ANFH dans la catégorie management et organisation, décerné conjointement par l’ANFH et l’EHESP. </a:t>
            </a:r>
            <a:r>
              <a:rPr lang="fr-FR" sz="2000" dirty="0">
                <a:hlinkClick r:id="rId3"/>
              </a:rPr>
              <a:t>https://www.youtube.com/watch?v=HViKKZKmKTA&amp;t=1s</a:t>
            </a:r>
            <a:r>
              <a:rPr lang="fr-FR" sz="2000" dirty="0"/>
              <a:t> 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fr-FR" sz="2800" dirty="0"/>
              <a:t>2017: prix de la FHF dans la catégorie RH</a:t>
            </a:r>
          </a:p>
          <a:p>
            <a:pPr marL="0" lvl="1" indent="0">
              <a:lnSpc>
                <a:spcPct val="80000"/>
              </a:lnSpc>
              <a:buNone/>
            </a:pPr>
            <a:endParaRPr lang="fr-FR" sz="2000" dirty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7676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600" dirty="0">
                <a:solidFill>
                  <a:schemeClr val="tx2"/>
                </a:solidFill>
              </a:rPr>
              <a:t>Une initiative reconnue par l’ANFH et l’EHESP, ainsi que la FHF</a:t>
            </a:r>
          </a:p>
        </p:txBody>
      </p:sp>
      <p:pic>
        <p:nvPicPr>
          <p:cNvPr id="2050" name="Picture 2" descr="C:\Users\remi.delekta\AppData\Local\Microsoft\Windows\Temporary Internet Files\Content.Outlook\SM0P7Y8S\20160921_092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7" y="3027103"/>
            <a:ext cx="5778355" cy="325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6" y="3027103"/>
            <a:ext cx="4330019" cy="325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0" y="1561056"/>
            <a:ext cx="5958046" cy="42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Ouverture de ces actions </a:t>
            </a:r>
            <a:r>
              <a:rPr lang="fr-FR" sz="2800" b="1" u="sng" dirty="0"/>
              <a:t>aux managers médicaux</a:t>
            </a:r>
            <a:r>
              <a:rPr lang="fr-FR" sz="2800" dirty="0"/>
              <a:t> pour parachever le décloisonnement souhaité par le projet d’établissement.</a:t>
            </a:r>
          </a:p>
          <a:p>
            <a:r>
              <a:rPr lang="fr-FR" sz="2800" dirty="0"/>
              <a:t>Extension de ce dispositif aux autres établissements du GHT pour créer des ponts.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767639"/>
          </a:xfrm>
        </p:spPr>
        <p:txBody>
          <a:bodyPr/>
          <a:lstStyle/>
          <a:p>
            <a:pPr eaLnBrk="1" hangingPunct="1"/>
            <a:r>
              <a:rPr lang="fr-FR" sz="3600" dirty="0">
                <a:solidFill>
                  <a:schemeClr val="tx2"/>
                </a:solidFill>
              </a:rPr>
              <a:t>Et depuis?</a:t>
            </a:r>
          </a:p>
        </p:txBody>
      </p:sp>
      <p:pic>
        <p:nvPicPr>
          <p:cNvPr id="1026" name="Picture 2" descr="https://upload.wikimedia.org/wikipedia/commons/1/12/Pont_de_Normandie_01_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39" y="1721712"/>
            <a:ext cx="6148561" cy="40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-7938" y="3266404"/>
            <a:ext cx="12199938" cy="719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1887" y="393281"/>
            <a:ext cx="1143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«</a:t>
            </a:r>
            <a:r>
              <a:rPr lang="fr-FR" sz="2400" b="1" i="1" dirty="0"/>
              <a:t> Ceux qui pensent que c’est impossible sont priés de ne pas déranger ceux qui essaient »</a:t>
            </a:r>
          </a:p>
        </p:txBody>
      </p:sp>
    </p:spTree>
    <p:extLst>
      <p:ext uri="{BB962C8B-B14F-4D97-AF65-F5344CB8AC3E}">
        <p14:creationId xmlns:p14="http://schemas.microsoft.com/office/powerpoint/2010/main" val="122526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767639"/>
          </a:xfrm>
        </p:spPr>
        <p:txBody>
          <a:bodyPr/>
          <a:lstStyle/>
          <a:p>
            <a:pPr eaLnBrk="1" hangingPunct="1"/>
            <a:r>
              <a:rPr lang="fr-FR" sz="3600" dirty="0">
                <a:solidFill>
                  <a:schemeClr val="tx2"/>
                </a:solidFill>
              </a:rPr>
              <a:t>Contexte de la démarche (1/2)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40275" y="873457"/>
            <a:ext cx="11809312" cy="1419367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sz="3800" dirty="0">
                <a:solidFill>
                  <a:schemeClr val="tx2"/>
                </a:solidFill>
                <a:cs typeface="Arial" panose="020B0604020202020204" pitchFamily="34" charset="0"/>
              </a:rPr>
              <a:t>Un projet d’établissement fort, avec un slogan « nous innovons pour votre bien-être »</a:t>
            </a:r>
            <a:r>
              <a:rPr lang="fr-FR" sz="3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fr-FR" altLang="fr-FR" sz="3800" dirty="0">
                <a:solidFill>
                  <a:schemeClr val="tx2"/>
                </a:solidFill>
                <a:cs typeface="Arial" panose="020B0604020202020204" pitchFamily="34" charset="0"/>
              </a:rPr>
              <a:t>Forte ambition numérique de l’établissement</a:t>
            </a:r>
          </a:p>
          <a:p>
            <a:r>
              <a:rPr lang="fr-FR" sz="3800" dirty="0">
                <a:solidFill>
                  <a:schemeClr val="tx2"/>
                </a:solidFill>
                <a:cs typeface="Arial" panose="020B0604020202020204" pitchFamily="34" charset="0"/>
              </a:rPr>
              <a:t>Un axe commun au projet social et au projet de soins: « l’amélioration des pratiques managériales au service de la performance collective »</a:t>
            </a:r>
          </a:p>
          <a:p>
            <a:endParaRPr lang="fr-FR" altLang="fr-FR" sz="3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9" y="2483893"/>
            <a:ext cx="10323597" cy="42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00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50" y="949664"/>
            <a:ext cx="11713301" cy="2407685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/>
              <a:t>Faible mobilité des professionnels </a:t>
            </a:r>
          </a:p>
          <a:p>
            <a:r>
              <a:rPr lang="fr-FR" sz="2600" dirty="0"/>
              <a:t>Fort sentiment d’appartenance à leur établissement d’origine =&gt; rivalité. </a:t>
            </a:r>
          </a:p>
          <a:p>
            <a:r>
              <a:rPr lang="fr-FR" sz="2600" dirty="0"/>
              <a:t>Fin 2013: un Plan de Retour à l’Equilibre, piloté par un binôme DRH -DS qui prend ses fonctions</a:t>
            </a:r>
          </a:p>
          <a:p>
            <a:r>
              <a:rPr lang="fr-FR" sz="2600" dirty="0"/>
              <a:t>Des cadres fortement mobilisés et déstabilisés par cette démarche, laissés en plein questionnement.</a:t>
            </a:r>
          </a:p>
          <a:p>
            <a:pPr marL="0" lvl="0" indent="0">
              <a:buNone/>
            </a:pPr>
            <a:endParaRPr lang="fr-FR" sz="2200" dirty="0"/>
          </a:p>
        </p:txBody>
      </p:sp>
      <p:sp>
        <p:nvSpPr>
          <p:cNvPr id="2" name="AutoShape 4" descr="Résultat de recherche d'images pour &quot;performance entreprise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Contexte de la démarche (2/2)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43" y="3000490"/>
            <a:ext cx="3679446" cy="36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50" y="949664"/>
            <a:ext cx="11713301" cy="5544616"/>
          </a:xfrm>
        </p:spPr>
        <p:txBody>
          <a:bodyPr/>
          <a:lstStyle/>
          <a:p>
            <a:pPr lvl="0"/>
            <a:endParaRPr lang="fr-FR" sz="2200" dirty="0"/>
          </a:p>
          <a:p>
            <a:pPr lvl="0"/>
            <a:r>
              <a:rPr lang="fr-FR" sz="2200" dirty="0"/>
              <a:t>=&gt; volonté d’un temps de dialogue, de rapprochement et d’apprivoisement mutuel avec les cadres. </a:t>
            </a:r>
            <a:r>
              <a:rPr lang="fr-FR" sz="2200" b="1" dirty="0"/>
              <a:t>Septembre 2014: séminaire sur le thème « le cadre, acteur, vecteur, auteur du changement ».</a:t>
            </a:r>
            <a:endParaRPr lang="fr-FR" sz="2400" b="1" dirty="0"/>
          </a:p>
        </p:txBody>
      </p:sp>
      <p:sp>
        <p:nvSpPr>
          <p:cNvPr id="2" name="AutoShape 4" descr="Résultat de recherche d'images pour &quot;performance entreprise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838200" y="160405"/>
            <a:ext cx="10515600" cy="1054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Premier opus: on s’occupe des cadres responsables d’unités de soins !</a:t>
            </a: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2552699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7328" y="1318160"/>
            <a:ext cx="7104789" cy="3701588"/>
          </a:xfrm>
        </p:spPr>
        <p:txBody>
          <a:bodyPr/>
          <a:lstStyle/>
          <a:p>
            <a:r>
              <a:rPr lang="fr-FR" sz="2200" dirty="0"/>
              <a:t>Septembre 2015: 2</a:t>
            </a:r>
            <a:r>
              <a:rPr lang="fr-FR" sz="2200" baseline="30000" dirty="0"/>
              <a:t>ème</a:t>
            </a:r>
            <a:r>
              <a:rPr lang="fr-FR" sz="2200" dirty="0"/>
              <a:t> séminaire à la cité de la Mer à Cherbourg.</a:t>
            </a:r>
          </a:p>
          <a:p>
            <a:r>
              <a:rPr lang="fr-FR" sz="2200" dirty="0"/>
              <a:t>Les 110 cadres de toutes filières sont conviés</a:t>
            </a:r>
          </a:p>
          <a:p>
            <a:r>
              <a:rPr lang="fr-FR" sz="2200" dirty="0"/>
              <a:t>Un thème: « les managers dans tous leurs états »</a:t>
            </a:r>
          </a:p>
          <a:p>
            <a:pPr lvl="0"/>
            <a:r>
              <a:rPr lang="fr-FR" sz="2200" dirty="0"/>
              <a:t>Des intervenants atypiques: Chanson Contemporaine, organisme de formation agréé spécialisé dans les séminaires d’entreprises.</a:t>
            </a:r>
          </a:p>
          <a:p>
            <a:endParaRPr lang="fr-FR" sz="2400" dirty="0"/>
          </a:p>
        </p:txBody>
      </p:sp>
      <p:sp>
        <p:nvSpPr>
          <p:cNvPr id="2" name="AutoShape 4" descr="Résultat de recherche d'images pour &quot;performance entreprise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Picture 2" descr="http://www.linternaute.com/musee/image_musee/540/48750_1180438745/cite-de-la-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1844825"/>
            <a:ext cx="4671924" cy="26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Deuxième opus: on élargit !</a:t>
            </a:r>
          </a:p>
        </p:txBody>
      </p:sp>
    </p:spTree>
    <p:extLst>
      <p:ext uri="{BB962C8B-B14F-4D97-AF65-F5344CB8AC3E}">
        <p14:creationId xmlns:p14="http://schemas.microsoft.com/office/powerpoint/2010/main" val="4779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43338" y="1150600"/>
            <a:ext cx="11809312" cy="12241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dirty="0"/>
              <a:t>Pour animer cette démarche, constitution en janvier 2016 d’un groupe de managers volontaires et dynamiques =&gt; « </a:t>
            </a:r>
            <a:r>
              <a:rPr lang="fr-FR" b="1" dirty="0"/>
              <a:t>Manage up’</a:t>
            </a:r>
            <a:r>
              <a:rPr lang="fr-FR" dirty="0"/>
              <a:t> » !</a:t>
            </a:r>
          </a:p>
          <a:p>
            <a:pPr eaLnBrk="1" hangingPunct="1">
              <a:lnSpc>
                <a:spcPct val="80000"/>
              </a:lnSpc>
            </a:pPr>
            <a:endParaRPr lang="fr-FR" sz="2800" dirty="0"/>
          </a:p>
          <a:p>
            <a:pPr eaLnBrk="1" hangingPunct="1">
              <a:lnSpc>
                <a:spcPct val="80000"/>
              </a:lnSpc>
            </a:pPr>
            <a:endParaRPr lang="fr-FR" sz="2800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2273105"/>
            <a:ext cx="9889099" cy="43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Troisième opus: on structure la démarche !</a:t>
            </a:r>
          </a:p>
        </p:txBody>
      </p:sp>
    </p:spTree>
    <p:extLst>
      <p:ext uri="{BB962C8B-B14F-4D97-AF65-F5344CB8AC3E}">
        <p14:creationId xmlns:p14="http://schemas.microsoft.com/office/powerpoint/2010/main" val="83598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39349" y="990608"/>
            <a:ext cx="7785535" cy="554461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fr-FR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dirty="0">
                <a:solidFill>
                  <a:schemeClr val="tx2"/>
                </a:solidFill>
              </a:rPr>
              <a:t>Développer le collectif cadres, dans une logique de décloisonnement et de synergie inter filière.</a:t>
            </a:r>
          </a:p>
          <a:p>
            <a:pPr eaLnBrk="1" hangingPunct="1">
              <a:lnSpc>
                <a:spcPct val="80000"/>
              </a:lnSpc>
            </a:pPr>
            <a:endParaRPr lang="fr-FR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dirty="0">
                <a:solidFill>
                  <a:schemeClr val="tx2"/>
                </a:solidFill>
              </a:rPr>
              <a:t>Améliorer la performance des managers dans leur gestion d’équipe =&gt; augmenter la motivation des équipes, diminuer l’absentéisme</a:t>
            </a:r>
          </a:p>
          <a:p>
            <a:pPr eaLnBrk="1" hangingPunct="1">
              <a:lnSpc>
                <a:spcPct val="80000"/>
              </a:lnSpc>
            </a:pPr>
            <a:endParaRPr lang="fr-FR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dirty="0">
                <a:solidFill>
                  <a:schemeClr val="tx2"/>
                </a:solidFill>
              </a:rPr>
              <a:t>Favoriser une dynamique de projets pour développer er de nouvelles activités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4" y="1367818"/>
            <a:ext cx="4236113" cy="19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ésultat de recherche d'images pour &quot;performance entreprise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32" y="4333824"/>
            <a:ext cx="4234029" cy="21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767639"/>
          </a:xfrm>
        </p:spPr>
        <p:txBody>
          <a:bodyPr/>
          <a:lstStyle/>
          <a:p>
            <a:pPr eaLnBrk="1" hangingPunct="1"/>
            <a:r>
              <a:rPr lang="fr-FR" sz="3600" dirty="0">
                <a:solidFill>
                  <a:schemeClr val="tx2"/>
                </a:solidFill>
              </a:rPr>
              <a:t>Objectifs de la démarche</a:t>
            </a:r>
          </a:p>
        </p:txBody>
      </p:sp>
    </p:spTree>
    <p:extLst>
      <p:ext uri="{BB962C8B-B14F-4D97-AF65-F5344CB8AC3E}">
        <p14:creationId xmlns:p14="http://schemas.microsoft.com/office/powerpoint/2010/main" val="246917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12192000" cy="381642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tabLst>
                <a:tab pos="273050" algn="l"/>
              </a:tabLst>
            </a:pPr>
            <a:r>
              <a:rPr lang="fr-FR" sz="2800" dirty="0"/>
              <a:t>Mise à disposition d’une </a:t>
            </a:r>
            <a:r>
              <a:rPr lang="fr-FR" sz="2800" b="1" u="sng" dirty="0"/>
              <a:t>enveloppe budgétaire définie</a:t>
            </a:r>
            <a:r>
              <a:rPr lang="fr-FR" sz="2800" dirty="0"/>
              <a:t>:  30.000 € en 2016, financée sur les enveloppes plan de formation des 2 établissements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fr-FR" sz="1400" dirty="0"/>
          </a:p>
          <a:p>
            <a:pPr eaLnBrk="1" hangingPunct="1">
              <a:lnSpc>
                <a:spcPct val="80000"/>
              </a:lnSpc>
            </a:pPr>
            <a:r>
              <a:rPr lang="fr-FR" sz="2800" dirty="0"/>
              <a:t>Missions de Manage up’: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r-FR" sz="2400" dirty="0"/>
              <a:t>Proposer une </a:t>
            </a:r>
            <a:r>
              <a:rPr lang="fr-FR" sz="2400" b="1" u="sng" dirty="0"/>
              <a:t>offre de formation </a:t>
            </a:r>
            <a:r>
              <a:rPr lang="fr-FR" sz="2400" dirty="0"/>
              <a:t>destinée aux cadres, à partir d’une enveloppe budgétaire définie 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r-FR" sz="2400" dirty="0"/>
              <a:t>Préparer les </a:t>
            </a:r>
            <a:r>
              <a:rPr lang="fr-FR" sz="2400" b="1" u="sng" dirty="0"/>
              <a:t>journées de l’encadrement </a:t>
            </a:r>
            <a:r>
              <a:rPr lang="fr-FR" sz="2400" dirty="0"/>
              <a:t>(séminaires et autres actions collectives pour l’encadrement)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r-FR" sz="2400" dirty="0"/>
              <a:t>Monter des </a:t>
            </a:r>
            <a:r>
              <a:rPr lang="fr-FR" sz="2400" b="1" u="sng" dirty="0"/>
              <a:t>projets innovants </a:t>
            </a:r>
            <a:r>
              <a:rPr lang="fr-FR" sz="2400" dirty="0"/>
              <a:t>pour favoriser le décloisonnement et la synergie.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sz="1000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838200" y="16040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2"/>
                </a:solidFill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17482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14214</TotalTime>
  <Words>1614</Words>
  <Application>Microsoft Office PowerPoint</Application>
  <PresentationFormat>Grand écran</PresentationFormat>
  <Paragraphs>207</Paragraphs>
  <Slides>23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des établissements</vt:lpstr>
      <vt:lpstr>Contexte de la démarche (1/2)</vt:lpstr>
      <vt:lpstr>Présentation PowerPoint</vt:lpstr>
      <vt:lpstr>Présentation PowerPoint</vt:lpstr>
      <vt:lpstr>Présentation PowerPoint</vt:lpstr>
      <vt:lpstr>Présentation PowerPoint</vt:lpstr>
      <vt:lpstr>Objectifs de la démarche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éléments d’évaluation</vt:lpstr>
      <vt:lpstr>Une initiative reconnue par l’ANFH et l’EHESP, ainsi que la FHF</vt:lpstr>
      <vt:lpstr>Et depuis?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DEMOY Corinne</dc:creator>
  <cp:lastModifiedBy>Easy-note</cp:lastModifiedBy>
  <cp:revision>171</cp:revision>
  <dcterms:created xsi:type="dcterms:W3CDTF">2015-04-20T09:44:32Z</dcterms:created>
  <dcterms:modified xsi:type="dcterms:W3CDTF">2017-09-24T21:41:12Z</dcterms:modified>
</cp:coreProperties>
</file>