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8.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9.xml" ContentType="application/vnd.openxmlformats-officedocument.theme+xml"/>
  <Override PartName="/ppt/slideLayouts/slideLayout37.xml" ContentType="application/vnd.openxmlformats-officedocument.presentationml.slideLayout+xml"/>
  <Override PartName="/ppt/theme/theme10.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87" r:id="rId2"/>
    <p:sldMasterId id="2147483696" r:id="rId3"/>
    <p:sldMasterId id="2147483723" r:id="rId4"/>
    <p:sldMasterId id="2147483708" r:id="rId5"/>
    <p:sldMasterId id="2147483710" r:id="rId6"/>
    <p:sldMasterId id="2147483987" r:id="rId7"/>
    <p:sldMasterId id="2147483991" r:id="rId8"/>
    <p:sldMasterId id="2147484005" r:id="rId9"/>
    <p:sldMasterId id="2147484010" r:id="rId10"/>
    <p:sldMasterId id="2147484019" r:id="rId11"/>
  </p:sldMasterIdLst>
  <p:notesMasterIdLst>
    <p:notesMasterId r:id="rId57"/>
  </p:notesMasterIdLst>
  <p:handoutMasterIdLst>
    <p:handoutMasterId r:id="rId58"/>
  </p:handoutMasterIdLst>
  <p:sldIdLst>
    <p:sldId id="259" r:id="rId12"/>
    <p:sldId id="559" r:id="rId13"/>
    <p:sldId id="505" r:id="rId14"/>
    <p:sldId id="598" r:id="rId15"/>
    <p:sldId id="518" r:id="rId16"/>
    <p:sldId id="554" r:id="rId17"/>
    <p:sldId id="498" r:id="rId18"/>
    <p:sldId id="600" r:id="rId19"/>
    <p:sldId id="506" r:id="rId20"/>
    <p:sldId id="334" r:id="rId21"/>
    <p:sldId id="547" r:id="rId22"/>
    <p:sldId id="601" r:id="rId23"/>
    <p:sldId id="557" r:id="rId24"/>
    <p:sldId id="555" r:id="rId25"/>
    <p:sldId id="556" r:id="rId26"/>
    <p:sldId id="461" r:id="rId27"/>
    <p:sldId id="573" r:id="rId28"/>
    <p:sldId id="602" r:id="rId29"/>
    <p:sldId id="562" r:id="rId30"/>
    <p:sldId id="563" r:id="rId31"/>
    <p:sldId id="564" r:id="rId32"/>
    <p:sldId id="565" r:id="rId33"/>
    <p:sldId id="566" r:id="rId34"/>
    <p:sldId id="567" r:id="rId35"/>
    <p:sldId id="603" r:id="rId36"/>
    <p:sldId id="571" r:id="rId37"/>
    <p:sldId id="560" r:id="rId38"/>
    <p:sldId id="599" r:id="rId39"/>
    <p:sldId id="595" r:id="rId40"/>
    <p:sldId id="596" r:id="rId41"/>
    <p:sldId id="574" r:id="rId42"/>
    <p:sldId id="589" r:id="rId43"/>
    <p:sldId id="590" r:id="rId44"/>
    <p:sldId id="591" r:id="rId45"/>
    <p:sldId id="592" r:id="rId46"/>
    <p:sldId id="575" r:id="rId47"/>
    <p:sldId id="593" r:id="rId48"/>
    <p:sldId id="577" r:id="rId49"/>
    <p:sldId id="578" r:id="rId50"/>
    <p:sldId id="579" r:id="rId51"/>
    <p:sldId id="580" r:id="rId52"/>
    <p:sldId id="586" r:id="rId53"/>
    <p:sldId id="522" r:id="rId54"/>
    <p:sldId id="546" r:id="rId55"/>
    <p:sldId id="261" r:id="rId56"/>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A35"/>
    <a:srgbClr val="FC9A92"/>
    <a:srgbClr val="002C77"/>
    <a:srgbClr val="FDCFCB"/>
    <a:srgbClr val="FB998F"/>
    <a:srgbClr val="453EDA"/>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9657" autoAdjust="0"/>
  </p:normalViewPr>
  <p:slideViewPr>
    <p:cSldViewPr snapToGrid="0">
      <p:cViewPr varScale="1">
        <p:scale>
          <a:sx n="117" d="100"/>
          <a:sy n="117" d="100"/>
        </p:scale>
        <p:origin x="-1470"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5" d="100"/>
          <a:sy n="75" d="100"/>
        </p:scale>
        <p:origin x="-3336" y="-108"/>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spPr>
            <a:solidFill>
              <a:schemeClr val="accent2">
                <a:lumMod val="40000"/>
                <a:lumOff val="60000"/>
              </a:schemeClr>
            </a:solidFill>
          </c:spPr>
          <c:dPt>
            <c:idx val="0"/>
            <c:bubble3D val="0"/>
            <c:spPr>
              <a:solidFill>
                <a:schemeClr val="accent2">
                  <a:lumMod val="40000"/>
                  <a:lumOff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CD2F-4DA8-9C85-61B54FC7C00D}"/>
              </c:ext>
            </c:extLst>
          </c:dPt>
          <c:dPt>
            <c:idx val="1"/>
            <c:bubble3D val="0"/>
            <c:spPr>
              <a:solidFill>
                <a:schemeClr val="accent2">
                  <a:lumMod val="40000"/>
                  <a:lumOff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CD2F-4DA8-9C85-61B54FC7C00D}"/>
              </c:ext>
            </c:extLst>
          </c:dPt>
          <c:dPt>
            <c:idx val="2"/>
            <c:bubble3D val="0"/>
            <c:explosion val="17"/>
            <c:spPr>
              <a:solidFill>
                <a:schemeClr val="accent2">
                  <a:lumMod val="40000"/>
                  <a:lumOff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CD2F-4DA8-9C85-61B54FC7C00D}"/>
              </c:ext>
            </c:extLst>
          </c:dPt>
          <c:dPt>
            <c:idx val="3"/>
            <c:bubble3D val="0"/>
            <c:explosion val="21"/>
            <c:spPr>
              <a:solidFill>
                <a:schemeClr val="bg1">
                  <a:lumMod val="9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CD2F-4DA8-9C85-61B54FC7C00D}"/>
              </c:ext>
            </c:extLst>
          </c:dPt>
          <c:cat>
            <c:numRef>
              <c:f>Feuil1!$A$2:$A$5</c:f>
              <c:numCache>
                <c:formatCode>General</c:formatCode>
                <c:ptCount val="4"/>
              </c:numCache>
            </c:numRef>
          </c:cat>
          <c:val>
            <c:numRef>
              <c:f>Feuil1!$B$2:$B$5</c:f>
              <c:numCache>
                <c:formatCode>General</c:formatCode>
                <c:ptCount val="4"/>
                <c:pt idx="2">
                  <c:v>0.5</c:v>
                </c:pt>
                <c:pt idx="3">
                  <c:v>1.5</c:v>
                </c:pt>
              </c:numCache>
            </c:numRef>
          </c:val>
          <c:extLst xmlns:c16r2="http://schemas.microsoft.com/office/drawing/2015/06/chart">
            <c:ext xmlns:c16="http://schemas.microsoft.com/office/drawing/2014/chart" uri="{C3380CC4-5D6E-409C-BE32-E72D297353CC}">
              <c16:uniqueId val="{00000008-CD2F-4DA8-9C85-61B54FC7C00D}"/>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chart>
  <c:spPr>
    <a:noFill/>
    <a:ln>
      <a:noFill/>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7.9218992597532414E-2"/>
          <c:w val="1"/>
          <c:h val="0.7878087811162785"/>
        </c:manualLayout>
      </c:layout>
      <c:pie3DChart>
        <c:varyColors val="1"/>
        <c:ser>
          <c:idx val="0"/>
          <c:order val="0"/>
          <c:tx>
            <c:strRef>
              <c:f>Feuil1!$B$1</c:f>
              <c:strCache>
                <c:ptCount val="1"/>
                <c:pt idx="0">
                  <c:v>Ventes</c:v>
                </c:pt>
              </c:strCache>
            </c:strRef>
          </c:tx>
          <c:spPr>
            <a:solidFill>
              <a:schemeClr val="accent2">
                <a:lumMod val="40000"/>
                <a:lumOff val="60000"/>
              </a:schemeClr>
            </a:solidFill>
          </c:spPr>
          <c:dPt>
            <c:idx val="0"/>
            <c:bubble3D val="0"/>
            <c:spPr>
              <a:solidFill>
                <a:schemeClr val="accent2">
                  <a:lumMod val="40000"/>
                  <a:lumOff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403E-4339-A2D0-FDBF3360B3DB}"/>
              </c:ext>
            </c:extLst>
          </c:dPt>
          <c:dPt>
            <c:idx val="1"/>
            <c:bubble3D val="0"/>
            <c:spPr>
              <a:solidFill>
                <a:schemeClr val="accent2">
                  <a:lumMod val="40000"/>
                  <a:lumOff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403E-4339-A2D0-FDBF3360B3DB}"/>
              </c:ext>
            </c:extLst>
          </c:dPt>
          <c:dPt>
            <c:idx val="2"/>
            <c:bubble3D val="0"/>
            <c:spPr>
              <a:solidFill>
                <a:schemeClr val="bg1">
                  <a:lumMod val="9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403E-4339-A2D0-FDBF3360B3DB}"/>
              </c:ext>
            </c:extLst>
          </c:dPt>
          <c:dPt>
            <c:idx val="3"/>
            <c:bubble3D val="0"/>
            <c:explosion val="24"/>
            <c:spPr>
              <a:solidFill>
                <a:schemeClr val="accent2">
                  <a:lumMod val="20000"/>
                  <a:lumOff val="8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403E-4339-A2D0-FDBF3360B3DB}"/>
              </c:ext>
            </c:extLst>
          </c:dPt>
          <c:cat>
            <c:numRef>
              <c:f>Feuil1!$A$2:$A$5</c:f>
              <c:numCache>
                <c:formatCode>General</c:formatCode>
                <c:ptCount val="4"/>
              </c:numCache>
            </c:numRef>
          </c:cat>
          <c:val>
            <c:numRef>
              <c:f>Feuil1!$B$2:$B$5</c:f>
              <c:numCache>
                <c:formatCode>General</c:formatCode>
                <c:ptCount val="4"/>
                <c:pt idx="2">
                  <c:v>1.5</c:v>
                </c:pt>
                <c:pt idx="3">
                  <c:v>0.5</c:v>
                </c:pt>
              </c:numCache>
            </c:numRef>
          </c:val>
          <c:extLst xmlns:c16r2="http://schemas.microsoft.com/office/drawing/2015/06/chart">
            <c:ext xmlns:c16="http://schemas.microsoft.com/office/drawing/2014/chart" uri="{C3380CC4-5D6E-409C-BE32-E72D297353CC}">
              <c16:uniqueId val="{00000008-403E-4339-A2D0-FDBF3360B3DB}"/>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chart>
  <c:spPr>
    <a:noFill/>
    <a:ln>
      <a:noFill/>
    </a:ln>
    <a:effectLst/>
  </c:spPr>
  <c:txPr>
    <a:bodyPr/>
    <a:lstStyle/>
    <a:p>
      <a:pPr>
        <a:defRPr/>
      </a:pPr>
      <a:endParaRPr lang="fr-F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FB0781-7E04-4284-BE70-B10338A5180F}" type="doc">
      <dgm:prSet loTypeId="urn:microsoft.com/office/officeart/2005/8/layout/process1" loCatId="process" qsTypeId="urn:microsoft.com/office/officeart/2005/8/quickstyle/simple1" qsCatId="simple" csTypeId="urn:microsoft.com/office/officeart/2005/8/colors/accent1_2" csCatId="accent1" phldr="1"/>
      <dgm:spPr/>
    </dgm:pt>
    <dgm:pt modelId="{956D22B8-8515-4BBE-901A-38E7472B690D}">
      <dgm:prSet phldrT="[Texte]" custT="1"/>
      <dgm:spPr>
        <a:solidFill>
          <a:schemeClr val="bg1">
            <a:lumMod val="85000"/>
          </a:schemeClr>
        </a:solidFill>
      </dgm:spPr>
      <dgm:t>
        <a:bodyPr/>
        <a:lstStyle/>
        <a:p>
          <a:r>
            <a:rPr lang="fr-FR" sz="3200" dirty="0" smtClean="0">
              <a:solidFill>
                <a:srgbClr val="222A35"/>
              </a:solidFill>
            </a:rPr>
            <a:t>+++</a:t>
          </a:r>
          <a:endParaRPr lang="fr-FR" sz="3200" dirty="0">
            <a:solidFill>
              <a:srgbClr val="222A35"/>
            </a:solidFill>
          </a:endParaRPr>
        </a:p>
      </dgm:t>
    </dgm:pt>
    <dgm:pt modelId="{75B0C72F-D044-4419-BF59-14C256863EAE}" type="parTrans" cxnId="{945E399D-1BFD-484C-8B17-E02A4F645F56}">
      <dgm:prSet/>
      <dgm:spPr/>
      <dgm:t>
        <a:bodyPr/>
        <a:lstStyle/>
        <a:p>
          <a:endParaRPr lang="fr-FR"/>
        </a:p>
      </dgm:t>
    </dgm:pt>
    <dgm:pt modelId="{FC824843-7F3B-43FA-A52B-DF82E16681E3}" type="sibTrans" cxnId="{945E399D-1BFD-484C-8B17-E02A4F645F56}">
      <dgm:prSet/>
      <dgm:spPr>
        <a:solidFill>
          <a:schemeClr val="bg1">
            <a:lumMod val="65000"/>
          </a:schemeClr>
        </a:solidFill>
      </dgm:spPr>
      <dgm:t>
        <a:bodyPr/>
        <a:lstStyle/>
        <a:p>
          <a:endParaRPr lang="fr-FR"/>
        </a:p>
      </dgm:t>
    </dgm:pt>
    <dgm:pt modelId="{2539CB2D-EEA4-48BC-9776-14B46A5D2F5A}">
      <dgm:prSet phldrT="[Texte]" custT="1"/>
      <dgm:spPr>
        <a:solidFill>
          <a:schemeClr val="bg1">
            <a:lumMod val="85000"/>
          </a:schemeClr>
        </a:solidFill>
      </dgm:spPr>
      <dgm:t>
        <a:bodyPr/>
        <a:lstStyle/>
        <a:p>
          <a:r>
            <a:rPr lang="fr-FR" sz="3200" dirty="0" smtClean="0">
              <a:solidFill>
                <a:srgbClr val="222A35"/>
              </a:solidFill>
            </a:rPr>
            <a:t>++</a:t>
          </a:r>
          <a:endParaRPr lang="fr-FR" sz="3200" dirty="0">
            <a:solidFill>
              <a:srgbClr val="222A35"/>
            </a:solidFill>
          </a:endParaRPr>
        </a:p>
      </dgm:t>
    </dgm:pt>
    <dgm:pt modelId="{8B10B1EF-603F-4D63-98B9-02704DF102B4}" type="parTrans" cxnId="{C7B83DDF-C90E-4C49-8511-057F9BC28F18}">
      <dgm:prSet/>
      <dgm:spPr/>
      <dgm:t>
        <a:bodyPr/>
        <a:lstStyle/>
        <a:p>
          <a:endParaRPr lang="fr-FR"/>
        </a:p>
      </dgm:t>
    </dgm:pt>
    <dgm:pt modelId="{714BC2F7-8F47-4863-90C6-B2C27E0380F7}" type="sibTrans" cxnId="{C7B83DDF-C90E-4C49-8511-057F9BC28F18}">
      <dgm:prSet/>
      <dgm:spPr>
        <a:solidFill>
          <a:schemeClr val="bg1">
            <a:lumMod val="65000"/>
          </a:schemeClr>
        </a:solidFill>
      </dgm:spPr>
      <dgm:t>
        <a:bodyPr/>
        <a:lstStyle/>
        <a:p>
          <a:endParaRPr lang="fr-FR"/>
        </a:p>
      </dgm:t>
    </dgm:pt>
    <dgm:pt modelId="{8150BB56-D0DE-469B-ADCF-DA334167A7EE}">
      <dgm:prSet phldrT="[Texte]" custT="1"/>
      <dgm:spPr>
        <a:solidFill>
          <a:schemeClr val="bg1">
            <a:lumMod val="85000"/>
          </a:schemeClr>
        </a:solidFill>
      </dgm:spPr>
      <dgm:t>
        <a:bodyPr/>
        <a:lstStyle/>
        <a:p>
          <a:r>
            <a:rPr lang="fr-FR" sz="3200" dirty="0" smtClean="0">
              <a:solidFill>
                <a:srgbClr val="222A35"/>
              </a:solidFill>
            </a:rPr>
            <a:t>+</a:t>
          </a:r>
          <a:endParaRPr lang="fr-FR" sz="3200" dirty="0">
            <a:solidFill>
              <a:srgbClr val="222A35"/>
            </a:solidFill>
          </a:endParaRPr>
        </a:p>
      </dgm:t>
    </dgm:pt>
    <dgm:pt modelId="{27E29EF2-E17C-4145-A143-162FD358B8B4}" type="parTrans" cxnId="{D6DF52D6-822E-4288-8DCE-683157C01759}">
      <dgm:prSet/>
      <dgm:spPr/>
      <dgm:t>
        <a:bodyPr/>
        <a:lstStyle/>
        <a:p>
          <a:endParaRPr lang="fr-FR"/>
        </a:p>
      </dgm:t>
    </dgm:pt>
    <dgm:pt modelId="{03FAE3EA-3606-442F-B7F8-2B8FD779A871}" type="sibTrans" cxnId="{D6DF52D6-822E-4288-8DCE-683157C01759}">
      <dgm:prSet/>
      <dgm:spPr/>
      <dgm:t>
        <a:bodyPr/>
        <a:lstStyle/>
        <a:p>
          <a:endParaRPr lang="fr-FR"/>
        </a:p>
      </dgm:t>
    </dgm:pt>
    <dgm:pt modelId="{BD6F5080-776F-4539-921A-7A250269D63C}" type="pres">
      <dgm:prSet presAssocID="{06FB0781-7E04-4284-BE70-B10338A5180F}" presName="Name0" presStyleCnt="0">
        <dgm:presLayoutVars>
          <dgm:dir/>
          <dgm:resizeHandles val="exact"/>
        </dgm:presLayoutVars>
      </dgm:prSet>
      <dgm:spPr/>
    </dgm:pt>
    <dgm:pt modelId="{012754C5-717D-446D-8F48-E7B0CC13C6AB}" type="pres">
      <dgm:prSet presAssocID="{956D22B8-8515-4BBE-901A-38E7472B690D}" presName="node" presStyleLbl="node1" presStyleIdx="0" presStyleCnt="3" custLinFactNeighborX="-1302">
        <dgm:presLayoutVars>
          <dgm:bulletEnabled val="1"/>
        </dgm:presLayoutVars>
      </dgm:prSet>
      <dgm:spPr/>
      <dgm:t>
        <a:bodyPr/>
        <a:lstStyle/>
        <a:p>
          <a:endParaRPr lang="fr-FR"/>
        </a:p>
      </dgm:t>
    </dgm:pt>
    <dgm:pt modelId="{375B681D-79BE-4E2E-A02E-A1247F6B07C7}" type="pres">
      <dgm:prSet presAssocID="{FC824843-7F3B-43FA-A52B-DF82E16681E3}" presName="sibTrans" presStyleLbl="sibTrans2D1" presStyleIdx="0" presStyleCnt="2"/>
      <dgm:spPr/>
      <dgm:t>
        <a:bodyPr/>
        <a:lstStyle/>
        <a:p>
          <a:endParaRPr lang="fr-FR"/>
        </a:p>
      </dgm:t>
    </dgm:pt>
    <dgm:pt modelId="{C544F75D-B293-4583-8A97-625222BE2477}" type="pres">
      <dgm:prSet presAssocID="{FC824843-7F3B-43FA-A52B-DF82E16681E3}" presName="connectorText" presStyleLbl="sibTrans2D1" presStyleIdx="0" presStyleCnt="2"/>
      <dgm:spPr/>
      <dgm:t>
        <a:bodyPr/>
        <a:lstStyle/>
        <a:p>
          <a:endParaRPr lang="fr-FR"/>
        </a:p>
      </dgm:t>
    </dgm:pt>
    <dgm:pt modelId="{2FCFFA69-7882-4F6D-9657-7B1F12E1F051}" type="pres">
      <dgm:prSet presAssocID="{2539CB2D-EEA4-48BC-9776-14B46A5D2F5A}" presName="node" presStyleLbl="node1" presStyleIdx="1" presStyleCnt="3" custScaleY="72996">
        <dgm:presLayoutVars>
          <dgm:bulletEnabled val="1"/>
        </dgm:presLayoutVars>
      </dgm:prSet>
      <dgm:spPr/>
      <dgm:t>
        <a:bodyPr/>
        <a:lstStyle/>
        <a:p>
          <a:endParaRPr lang="fr-FR"/>
        </a:p>
      </dgm:t>
    </dgm:pt>
    <dgm:pt modelId="{0EFD8CF2-53B0-4818-9735-765AF42B9B47}" type="pres">
      <dgm:prSet presAssocID="{714BC2F7-8F47-4863-90C6-B2C27E0380F7}" presName="sibTrans" presStyleLbl="sibTrans2D1" presStyleIdx="1" presStyleCnt="2"/>
      <dgm:spPr/>
      <dgm:t>
        <a:bodyPr/>
        <a:lstStyle/>
        <a:p>
          <a:endParaRPr lang="fr-FR"/>
        </a:p>
      </dgm:t>
    </dgm:pt>
    <dgm:pt modelId="{984F87F9-CE4D-45C7-BFC9-C74B276DF502}" type="pres">
      <dgm:prSet presAssocID="{714BC2F7-8F47-4863-90C6-B2C27E0380F7}" presName="connectorText" presStyleLbl="sibTrans2D1" presStyleIdx="1" presStyleCnt="2"/>
      <dgm:spPr/>
      <dgm:t>
        <a:bodyPr/>
        <a:lstStyle/>
        <a:p>
          <a:endParaRPr lang="fr-FR"/>
        </a:p>
      </dgm:t>
    </dgm:pt>
    <dgm:pt modelId="{37880E0B-B535-4238-B634-C72B5E079575}" type="pres">
      <dgm:prSet presAssocID="{8150BB56-D0DE-469B-ADCF-DA334167A7EE}" presName="node" presStyleLbl="node1" presStyleIdx="2" presStyleCnt="3" custScaleY="42123">
        <dgm:presLayoutVars>
          <dgm:bulletEnabled val="1"/>
        </dgm:presLayoutVars>
      </dgm:prSet>
      <dgm:spPr/>
      <dgm:t>
        <a:bodyPr/>
        <a:lstStyle/>
        <a:p>
          <a:endParaRPr lang="fr-FR"/>
        </a:p>
      </dgm:t>
    </dgm:pt>
  </dgm:ptLst>
  <dgm:cxnLst>
    <dgm:cxn modelId="{D9EDFD85-6DCC-47D1-9100-3404BC92A83B}" type="presOf" srcId="{8150BB56-D0DE-469B-ADCF-DA334167A7EE}" destId="{37880E0B-B535-4238-B634-C72B5E079575}" srcOrd="0" destOrd="0" presId="urn:microsoft.com/office/officeart/2005/8/layout/process1"/>
    <dgm:cxn modelId="{D6DF52D6-822E-4288-8DCE-683157C01759}" srcId="{06FB0781-7E04-4284-BE70-B10338A5180F}" destId="{8150BB56-D0DE-469B-ADCF-DA334167A7EE}" srcOrd="2" destOrd="0" parTransId="{27E29EF2-E17C-4145-A143-162FD358B8B4}" sibTransId="{03FAE3EA-3606-442F-B7F8-2B8FD779A871}"/>
    <dgm:cxn modelId="{945E399D-1BFD-484C-8B17-E02A4F645F56}" srcId="{06FB0781-7E04-4284-BE70-B10338A5180F}" destId="{956D22B8-8515-4BBE-901A-38E7472B690D}" srcOrd="0" destOrd="0" parTransId="{75B0C72F-D044-4419-BF59-14C256863EAE}" sibTransId="{FC824843-7F3B-43FA-A52B-DF82E16681E3}"/>
    <dgm:cxn modelId="{5008F955-5ADF-4305-BCDC-7B80382BF2EA}" type="presOf" srcId="{714BC2F7-8F47-4863-90C6-B2C27E0380F7}" destId="{0EFD8CF2-53B0-4818-9735-765AF42B9B47}" srcOrd="0" destOrd="0" presId="urn:microsoft.com/office/officeart/2005/8/layout/process1"/>
    <dgm:cxn modelId="{4DC6C9F4-0985-4D67-9446-14398B598D42}" type="presOf" srcId="{956D22B8-8515-4BBE-901A-38E7472B690D}" destId="{012754C5-717D-446D-8F48-E7B0CC13C6AB}" srcOrd="0" destOrd="0" presId="urn:microsoft.com/office/officeart/2005/8/layout/process1"/>
    <dgm:cxn modelId="{CD63DAC1-4149-4907-9894-F6740A019914}" type="presOf" srcId="{714BC2F7-8F47-4863-90C6-B2C27E0380F7}" destId="{984F87F9-CE4D-45C7-BFC9-C74B276DF502}" srcOrd="1" destOrd="0" presId="urn:microsoft.com/office/officeart/2005/8/layout/process1"/>
    <dgm:cxn modelId="{C7B83DDF-C90E-4C49-8511-057F9BC28F18}" srcId="{06FB0781-7E04-4284-BE70-B10338A5180F}" destId="{2539CB2D-EEA4-48BC-9776-14B46A5D2F5A}" srcOrd="1" destOrd="0" parTransId="{8B10B1EF-603F-4D63-98B9-02704DF102B4}" sibTransId="{714BC2F7-8F47-4863-90C6-B2C27E0380F7}"/>
    <dgm:cxn modelId="{205C3E1F-CAB2-45A6-80CD-DEDD1DDDE5E4}" type="presOf" srcId="{2539CB2D-EEA4-48BC-9776-14B46A5D2F5A}" destId="{2FCFFA69-7882-4F6D-9657-7B1F12E1F051}" srcOrd="0" destOrd="0" presId="urn:microsoft.com/office/officeart/2005/8/layout/process1"/>
    <dgm:cxn modelId="{82D30ECB-B0D0-4E66-AD8C-B4649D0832C9}" type="presOf" srcId="{FC824843-7F3B-43FA-A52B-DF82E16681E3}" destId="{375B681D-79BE-4E2E-A02E-A1247F6B07C7}" srcOrd="0" destOrd="0" presId="urn:microsoft.com/office/officeart/2005/8/layout/process1"/>
    <dgm:cxn modelId="{882D8FBE-ADFC-435D-B806-3B06ECF6CF07}" type="presOf" srcId="{FC824843-7F3B-43FA-A52B-DF82E16681E3}" destId="{C544F75D-B293-4583-8A97-625222BE2477}" srcOrd="1" destOrd="0" presId="urn:microsoft.com/office/officeart/2005/8/layout/process1"/>
    <dgm:cxn modelId="{EAA11F7B-1346-4464-8F75-B3AD2974D9FF}" type="presOf" srcId="{06FB0781-7E04-4284-BE70-B10338A5180F}" destId="{BD6F5080-776F-4539-921A-7A250269D63C}" srcOrd="0" destOrd="0" presId="urn:microsoft.com/office/officeart/2005/8/layout/process1"/>
    <dgm:cxn modelId="{1A24DBC0-1AEC-41DA-A221-3BD2B656A219}" type="presParOf" srcId="{BD6F5080-776F-4539-921A-7A250269D63C}" destId="{012754C5-717D-446D-8F48-E7B0CC13C6AB}" srcOrd="0" destOrd="0" presId="urn:microsoft.com/office/officeart/2005/8/layout/process1"/>
    <dgm:cxn modelId="{083948E2-622D-4D48-9F3E-49956D631525}" type="presParOf" srcId="{BD6F5080-776F-4539-921A-7A250269D63C}" destId="{375B681D-79BE-4E2E-A02E-A1247F6B07C7}" srcOrd="1" destOrd="0" presId="urn:microsoft.com/office/officeart/2005/8/layout/process1"/>
    <dgm:cxn modelId="{523232E1-4E8A-4587-A937-F7605C92FFE0}" type="presParOf" srcId="{375B681D-79BE-4E2E-A02E-A1247F6B07C7}" destId="{C544F75D-B293-4583-8A97-625222BE2477}" srcOrd="0" destOrd="0" presId="urn:microsoft.com/office/officeart/2005/8/layout/process1"/>
    <dgm:cxn modelId="{27E81452-7B14-4670-A117-3D41638A3BB1}" type="presParOf" srcId="{BD6F5080-776F-4539-921A-7A250269D63C}" destId="{2FCFFA69-7882-4F6D-9657-7B1F12E1F051}" srcOrd="2" destOrd="0" presId="urn:microsoft.com/office/officeart/2005/8/layout/process1"/>
    <dgm:cxn modelId="{6D16C533-5B5B-460A-A948-ED600FAC1A2B}" type="presParOf" srcId="{BD6F5080-776F-4539-921A-7A250269D63C}" destId="{0EFD8CF2-53B0-4818-9735-765AF42B9B47}" srcOrd="3" destOrd="0" presId="urn:microsoft.com/office/officeart/2005/8/layout/process1"/>
    <dgm:cxn modelId="{CF429910-7FFD-4B8C-A2C2-F128B8EF5860}" type="presParOf" srcId="{0EFD8CF2-53B0-4818-9735-765AF42B9B47}" destId="{984F87F9-CE4D-45C7-BFC9-C74B276DF502}" srcOrd="0" destOrd="0" presId="urn:microsoft.com/office/officeart/2005/8/layout/process1"/>
    <dgm:cxn modelId="{0BF04E01-D3B0-4959-8658-E2D24B6D2BA2}" type="presParOf" srcId="{BD6F5080-776F-4539-921A-7A250269D63C}" destId="{37880E0B-B535-4238-B634-C72B5E079575}"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2754C5-717D-446D-8F48-E7B0CC13C6AB}">
      <dsp:nvSpPr>
        <dsp:cNvPr id="0" name=""/>
        <dsp:cNvSpPr/>
      </dsp:nvSpPr>
      <dsp:spPr>
        <a:xfrm>
          <a:off x="0" y="665279"/>
          <a:ext cx="2136435" cy="968383"/>
        </a:xfrm>
        <a:prstGeom prst="roundRect">
          <a:avLst>
            <a:gd name="adj" fmla="val 1000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kern="1200" dirty="0" smtClean="0">
              <a:solidFill>
                <a:srgbClr val="222A35"/>
              </a:solidFill>
            </a:rPr>
            <a:t>+++</a:t>
          </a:r>
          <a:endParaRPr lang="fr-FR" sz="3200" kern="1200" dirty="0">
            <a:solidFill>
              <a:srgbClr val="222A35"/>
            </a:solidFill>
          </a:endParaRPr>
        </a:p>
      </dsp:txBody>
      <dsp:txXfrm>
        <a:off x="28363" y="693642"/>
        <a:ext cx="2079709" cy="911657"/>
      </dsp:txXfrm>
    </dsp:sp>
    <dsp:sp modelId="{375B681D-79BE-4E2E-A02E-A1247F6B07C7}">
      <dsp:nvSpPr>
        <dsp:cNvPr id="0" name=""/>
        <dsp:cNvSpPr/>
      </dsp:nvSpPr>
      <dsp:spPr>
        <a:xfrm>
          <a:off x="2352859" y="884553"/>
          <a:ext cx="458819" cy="529835"/>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a:off x="2352859" y="990520"/>
        <a:ext cx="321173" cy="317901"/>
      </dsp:txXfrm>
    </dsp:sp>
    <dsp:sp modelId="{2FCFFA69-7882-4F6D-9657-7B1F12E1F051}">
      <dsp:nvSpPr>
        <dsp:cNvPr id="0" name=""/>
        <dsp:cNvSpPr/>
      </dsp:nvSpPr>
      <dsp:spPr>
        <a:xfrm>
          <a:off x="3002132" y="796030"/>
          <a:ext cx="2136435" cy="706881"/>
        </a:xfrm>
        <a:prstGeom prst="roundRect">
          <a:avLst>
            <a:gd name="adj" fmla="val 1000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kern="1200" dirty="0" smtClean="0">
              <a:solidFill>
                <a:srgbClr val="222A35"/>
              </a:solidFill>
            </a:rPr>
            <a:t>++</a:t>
          </a:r>
          <a:endParaRPr lang="fr-FR" sz="3200" kern="1200" dirty="0">
            <a:solidFill>
              <a:srgbClr val="222A35"/>
            </a:solidFill>
          </a:endParaRPr>
        </a:p>
      </dsp:txBody>
      <dsp:txXfrm>
        <a:off x="3022836" y="816734"/>
        <a:ext cx="2095027" cy="665473"/>
      </dsp:txXfrm>
    </dsp:sp>
    <dsp:sp modelId="{0EFD8CF2-53B0-4818-9735-765AF42B9B47}">
      <dsp:nvSpPr>
        <dsp:cNvPr id="0" name=""/>
        <dsp:cNvSpPr/>
      </dsp:nvSpPr>
      <dsp:spPr>
        <a:xfrm>
          <a:off x="5352211" y="884553"/>
          <a:ext cx="452924" cy="529835"/>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a:off x="5352211" y="990520"/>
        <a:ext cx="317047" cy="317901"/>
      </dsp:txXfrm>
    </dsp:sp>
    <dsp:sp modelId="{37880E0B-B535-4238-B634-C72B5E079575}">
      <dsp:nvSpPr>
        <dsp:cNvPr id="0" name=""/>
        <dsp:cNvSpPr/>
      </dsp:nvSpPr>
      <dsp:spPr>
        <a:xfrm>
          <a:off x="5993141" y="945515"/>
          <a:ext cx="2136435" cy="407912"/>
        </a:xfrm>
        <a:prstGeom prst="roundRect">
          <a:avLst>
            <a:gd name="adj" fmla="val 1000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kern="1200" dirty="0" smtClean="0">
              <a:solidFill>
                <a:srgbClr val="222A35"/>
              </a:solidFill>
            </a:rPr>
            <a:t>+</a:t>
          </a:r>
          <a:endParaRPr lang="fr-FR" sz="3200" kern="1200" dirty="0">
            <a:solidFill>
              <a:srgbClr val="222A35"/>
            </a:solidFill>
          </a:endParaRPr>
        </a:p>
      </dsp:txBody>
      <dsp:txXfrm>
        <a:off x="6005088" y="957462"/>
        <a:ext cx="2112541" cy="3840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958"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098" y="0"/>
            <a:ext cx="2944958" cy="496888"/>
          </a:xfrm>
          <a:prstGeom prst="rect">
            <a:avLst/>
          </a:prstGeom>
        </p:spPr>
        <p:txBody>
          <a:bodyPr vert="horz" lIns="91440" tIns="45720" rIns="91440" bIns="45720" rtlCol="0"/>
          <a:lstStyle>
            <a:lvl1pPr algn="r">
              <a:defRPr sz="1200"/>
            </a:lvl1pPr>
          </a:lstStyle>
          <a:p>
            <a:fld id="{759CD9D3-5123-492D-851F-4B1B06FE33AB}" type="datetimeFigureOut">
              <a:rPr lang="fr-FR" smtClean="0"/>
              <a:pPr/>
              <a:t>05/01/2017</a:t>
            </a:fld>
            <a:endParaRPr lang="fr-FR"/>
          </a:p>
        </p:txBody>
      </p:sp>
      <p:sp>
        <p:nvSpPr>
          <p:cNvPr id="4" name="Espace réservé du pied de page 3"/>
          <p:cNvSpPr>
            <a:spLocks noGrp="1"/>
          </p:cNvSpPr>
          <p:nvPr>
            <p:ph type="ftr" sz="quarter" idx="2"/>
          </p:nvPr>
        </p:nvSpPr>
        <p:spPr>
          <a:xfrm>
            <a:off x="0" y="9428164"/>
            <a:ext cx="2944958"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098" y="9428164"/>
            <a:ext cx="2944958" cy="496887"/>
          </a:xfrm>
          <a:prstGeom prst="rect">
            <a:avLst/>
          </a:prstGeom>
        </p:spPr>
        <p:txBody>
          <a:bodyPr vert="horz" lIns="91440" tIns="45720" rIns="91440" bIns="45720" rtlCol="0" anchor="b"/>
          <a:lstStyle>
            <a:lvl1pPr algn="r">
              <a:defRPr sz="1200"/>
            </a:lvl1pPr>
          </a:lstStyle>
          <a:p>
            <a:fld id="{4FFFD52B-986E-4240-98AD-1094CA675408}" type="slidenum">
              <a:rPr lang="fr-FR" smtClean="0"/>
              <a:pPr/>
              <a:t>‹N°›</a:t>
            </a:fld>
            <a:endParaRPr lang="fr-FR"/>
          </a:p>
        </p:txBody>
      </p:sp>
    </p:spTree>
    <p:extLst>
      <p:ext uri="{BB962C8B-B14F-4D97-AF65-F5344CB8AC3E}">
        <p14:creationId xmlns:p14="http://schemas.microsoft.com/office/powerpoint/2010/main" val="746888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6400" cy="49800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49688" y="0"/>
            <a:ext cx="2946400" cy="49800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A572074-FE3C-412F-AB46-3874024AA9B0}" type="datetimeFigureOut">
              <a:rPr lang="fr-FR"/>
              <a:pPr>
                <a:defRPr/>
              </a:pPr>
              <a:t>05/01/2017</a:t>
            </a:fld>
            <a:endParaRPr lang="fr-FR"/>
          </a:p>
        </p:txBody>
      </p:sp>
      <p:sp>
        <p:nvSpPr>
          <p:cNvPr id="4" name="Espace réservé de l'image des diapositives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1" y="4777365"/>
            <a:ext cx="5438775" cy="3909042"/>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1" y="9428630"/>
            <a:ext cx="2946400" cy="49800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49688" y="9428630"/>
            <a:ext cx="2946400" cy="498008"/>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8F89ABBB-4216-45B2-B69E-826DE4FC0491}" type="slidenum">
              <a:rPr lang="fr-FR"/>
              <a:pPr>
                <a:defRPr/>
              </a:pPr>
              <a:t>‹N°›</a:t>
            </a:fld>
            <a:endParaRPr lang="fr-FR"/>
          </a:p>
        </p:txBody>
      </p:sp>
    </p:spTree>
    <p:extLst>
      <p:ext uri="{BB962C8B-B14F-4D97-AF65-F5344CB8AC3E}">
        <p14:creationId xmlns:p14="http://schemas.microsoft.com/office/powerpoint/2010/main" val="2653021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1</a:t>
            </a:fld>
            <a:endParaRPr lang="fr-FR"/>
          </a:p>
        </p:txBody>
      </p:sp>
    </p:spTree>
    <p:extLst>
      <p:ext uri="{BB962C8B-B14F-4D97-AF65-F5344CB8AC3E}">
        <p14:creationId xmlns:p14="http://schemas.microsoft.com/office/powerpoint/2010/main" val="2883224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419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6C1A62-6489-4766-834E-DA4A8FA3A176}" type="slidenum">
              <a:rPr lang="fr-FR" altLang="fr-FR" smtClean="0">
                <a:latin typeface="Calibri" panose="020F0502020204030204" pitchFamily="34" charset="0"/>
              </a:rPr>
              <a:pPr/>
              <a:t>19</a:t>
            </a:fld>
            <a:endParaRPr lang="fr-FR" altLang="fr-FR" smtClean="0">
              <a:latin typeface="Calibri" panose="020F0502020204030204" pitchFamily="34" charset="0"/>
            </a:endParaRPr>
          </a:p>
        </p:txBody>
      </p:sp>
    </p:spTree>
    <p:extLst>
      <p:ext uri="{BB962C8B-B14F-4D97-AF65-F5344CB8AC3E}">
        <p14:creationId xmlns:p14="http://schemas.microsoft.com/office/powerpoint/2010/main" val="3534897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419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6C1A62-6489-4766-834E-DA4A8FA3A176}" type="slidenum">
              <a:rPr lang="fr-FR" altLang="fr-FR" smtClean="0">
                <a:latin typeface="Calibri" panose="020F0502020204030204" pitchFamily="34" charset="0"/>
              </a:rPr>
              <a:pPr/>
              <a:t>20</a:t>
            </a:fld>
            <a:endParaRPr lang="fr-FR" altLang="fr-FR" smtClean="0">
              <a:latin typeface="Calibri" panose="020F0502020204030204" pitchFamily="34" charset="0"/>
            </a:endParaRPr>
          </a:p>
        </p:txBody>
      </p:sp>
    </p:spTree>
    <p:extLst>
      <p:ext uri="{BB962C8B-B14F-4D97-AF65-F5344CB8AC3E}">
        <p14:creationId xmlns:p14="http://schemas.microsoft.com/office/powerpoint/2010/main" val="3741112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solidFill>
                  <a:prstClr val="black"/>
                </a:solidFill>
              </a:rPr>
              <a:pPr>
                <a:defRPr/>
              </a:pPr>
              <a:t>21</a:t>
            </a:fld>
            <a:endParaRPr lang="fr-FR">
              <a:solidFill>
                <a:prstClr val="black"/>
              </a:solidFill>
            </a:endParaRPr>
          </a:p>
        </p:txBody>
      </p:sp>
    </p:spTree>
    <p:extLst>
      <p:ext uri="{BB962C8B-B14F-4D97-AF65-F5344CB8AC3E}">
        <p14:creationId xmlns:p14="http://schemas.microsoft.com/office/powerpoint/2010/main" val="1214191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25</a:t>
            </a:fld>
            <a:endParaRPr lang="fr-FR"/>
          </a:p>
        </p:txBody>
      </p:sp>
    </p:spTree>
    <p:extLst>
      <p:ext uri="{BB962C8B-B14F-4D97-AF65-F5344CB8AC3E}">
        <p14:creationId xmlns:p14="http://schemas.microsoft.com/office/powerpoint/2010/main" val="3626572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28</a:t>
            </a:fld>
            <a:endParaRPr lang="fr-FR"/>
          </a:p>
        </p:txBody>
      </p:sp>
    </p:spTree>
    <p:extLst>
      <p:ext uri="{BB962C8B-B14F-4D97-AF65-F5344CB8AC3E}">
        <p14:creationId xmlns:p14="http://schemas.microsoft.com/office/powerpoint/2010/main" val="3703298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b="1" i="1"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29</a:t>
            </a:fld>
            <a:endParaRPr lang="fr-FR"/>
          </a:p>
        </p:txBody>
      </p:sp>
    </p:spTree>
    <p:extLst>
      <p:ext uri="{BB962C8B-B14F-4D97-AF65-F5344CB8AC3E}">
        <p14:creationId xmlns:p14="http://schemas.microsoft.com/office/powerpoint/2010/main" val="1872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30</a:t>
            </a:fld>
            <a:endParaRPr lang="fr-FR"/>
          </a:p>
        </p:txBody>
      </p:sp>
    </p:spTree>
    <p:extLst>
      <p:ext uri="{BB962C8B-B14F-4D97-AF65-F5344CB8AC3E}">
        <p14:creationId xmlns:p14="http://schemas.microsoft.com/office/powerpoint/2010/main" val="4265267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fr-FR" altLang="fr-FR" dirty="0" smtClean="0"/>
          </a:p>
        </p:txBody>
      </p:sp>
    </p:spTree>
    <p:extLst>
      <p:ext uri="{BB962C8B-B14F-4D97-AF65-F5344CB8AC3E}">
        <p14:creationId xmlns:p14="http://schemas.microsoft.com/office/powerpoint/2010/main" val="4234245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32</a:t>
            </a:fld>
            <a:endParaRPr lang="fr-FR"/>
          </a:p>
        </p:txBody>
      </p:sp>
    </p:spTree>
    <p:extLst>
      <p:ext uri="{BB962C8B-B14F-4D97-AF65-F5344CB8AC3E}">
        <p14:creationId xmlns:p14="http://schemas.microsoft.com/office/powerpoint/2010/main" val="2871373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33</a:t>
            </a:fld>
            <a:endParaRPr lang="fr-FR"/>
          </a:p>
        </p:txBody>
      </p:sp>
    </p:spTree>
    <p:extLst>
      <p:ext uri="{BB962C8B-B14F-4D97-AF65-F5344CB8AC3E}">
        <p14:creationId xmlns:p14="http://schemas.microsoft.com/office/powerpoint/2010/main" val="1322488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2</a:t>
            </a:fld>
            <a:endParaRPr lang="fr-FR"/>
          </a:p>
        </p:txBody>
      </p:sp>
    </p:spTree>
    <p:extLst>
      <p:ext uri="{BB962C8B-B14F-4D97-AF65-F5344CB8AC3E}">
        <p14:creationId xmlns:p14="http://schemas.microsoft.com/office/powerpoint/2010/main" val="2901118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34</a:t>
            </a:fld>
            <a:endParaRPr lang="fr-FR"/>
          </a:p>
        </p:txBody>
      </p:sp>
    </p:spTree>
    <p:extLst>
      <p:ext uri="{BB962C8B-B14F-4D97-AF65-F5344CB8AC3E}">
        <p14:creationId xmlns:p14="http://schemas.microsoft.com/office/powerpoint/2010/main" val="335284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36</a:t>
            </a:fld>
            <a:endParaRPr lang="fr-FR"/>
          </a:p>
        </p:txBody>
      </p:sp>
    </p:spTree>
    <p:extLst>
      <p:ext uri="{BB962C8B-B14F-4D97-AF65-F5344CB8AC3E}">
        <p14:creationId xmlns:p14="http://schemas.microsoft.com/office/powerpoint/2010/main" val="1388979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b="1" i="1" dirty="0" smtClean="0"/>
          </a:p>
        </p:txBody>
      </p:sp>
    </p:spTree>
    <p:extLst>
      <p:ext uri="{BB962C8B-B14F-4D97-AF65-F5344CB8AC3E}">
        <p14:creationId xmlns:p14="http://schemas.microsoft.com/office/powerpoint/2010/main" val="1625065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38</a:t>
            </a:fld>
            <a:endParaRPr lang="fr-FR"/>
          </a:p>
        </p:txBody>
      </p:sp>
    </p:spTree>
    <p:extLst>
      <p:ext uri="{BB962C8B-B14F-4D97-AF65-F5344CB8AC3E}">
        <p14:creationId xmlns:p14="http://schemas.microsoft.com/office/powerpoint/2010/main" val="565070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fr-FR" sz="1200" b="0" dirty="0" smtClean="0"/>
          </a:p>
          <a:p>
            <a:pPr eaLnBrk="1" hangingPunct="1">
              <a:spcBef>
                <a:spcPct val="0"/>
              </a:spcBef>
            </a:pPr>
            <a:endParaRPr lang="fr-FR" altLang="fr-FR" dirty="0" smtClean="0"/>
          </a:p>
        </p:txBody>
      </p:sp>
    </p:spTree>
    <p:extLst>
      <p:ext uri="{BB962C8B-B14F-4D97-AF65-F5344CB8AC3E}">
        <p14:creationId xmlns:p14="http://schemas.microsoft.com/office/powerpoint/2010/main" val="3512130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lgn="just">
              <a:buFontTx/>
              <a:buChar char="-"/>
            </a:pPr>
            <a:endParaRPr lang="fr-FR" b="0" i="1" dirty="0" smtClean="0">
              <a:solidFill>
                <a:srgbClr val="C00000"/>
              </a:solidFill>
              <a:sym typeface="Wingdings" panose="05000000000000000000" pitchFamily="2" charset="2"/>
            </a:endParaRPr>
          </a:p>
          <a:p>
            <a:pPr marL="171450" indent="-171450" algn="just">
              <a:buFontTx/>
              <a:buChar char="-"/>
            </a:pPr>
            <a:endParaRPr lang="fr-FR" dirty="0" smtClean="0"/>
          </a:p>
        </p:txBody>
      </p:sp>
    </p:spTree>
    <p:extLst>
      <p:ext uri="{BB962C8B-B14F-4D97-AF65-F5344CB8AC3E}">
        <p14:creationId xmlns:p14="http://schemas.microsoft.com/office/powerpoint/2010/main" val="11384123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41</a:t>
            </a:fld>
            <a:endParaRPr lang="fr-FR"/>
          </a:p>
        </p:txBody>
      </p:sp>
    </p:spTree>
    <p:extLst>
      <p:ext uri="{BB962C8B-B14F-4D97-AF65-F5344CB8AC3E}">
        <p14:creationId xmlns:p14="http://schemas.microsoft.com/office/powerpoint/2010/main" val="6181048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b="1" i="1" baseline="0" dirty="0" smtClean="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42</a:t>
            </a:fld>
            <a:endParaRPr lang="fr-FR"/>
          </a:p>
        </p:txBody>
      </p:sp>
    </p:spTree>
    <p:extLst>
      <p:ext uri="{BB962C8B-B14F-4D97-AF65-F5344CB8AC3E}">
        <p14:creationId xmlns:p14="http://schemas.microsoft.com/office/powerpoint/2010/main" val="15606088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43</a:t>
            </a:fld>
            <a:endParaRPr lang="fr-FR"/>
          </a:p>
        </p:txBody>
      </p:sp>
    </p:spTree>
    <p:extLst>
      <p:ext uri="{BB962C8B-B14F-4D97-AF65-F5344CB8AC3E}">
        <p14:creationId xmlns:p14="http://schemas.microsoft.com/office/powerpoint/2010/main" val="1179010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44</a:t>
            </a:fld>
            <a:endParaRPr lang="fr-FR"/>
          </a:p>
        </p:txBody>
      </p:sp>
    </p:spTree>
    <p:extLst>
      <p:ext uri="{BB962C8B-B14F-4D97-AF65-F5344CB8AC3E}">
        <p14:creationId xmlns:p14="http://schemas.microsoft.com/office/powerpoint/2010/main" val="3898151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smtClean="0"/>
              <a:t>Mettre références</a:t>
            </a:r>
            <a:r>
              <a:rPr lang="fr-FR" altLang="fr-FR" baseline="0" dirty="0" smtClean="0"/>
              <a:t> des textes chaque fois que possible</a:t>
            </a:r>
            <a:endParaRPr lang="fr-FR" altLang="fr-FR" dirty="0" smtClean="0"/>
          </a:p>
        </p:txBody>
      </p:sp>
    </p:spTree>
    <p:extLst>
      <p:ext uri="{BB962C8B-B14F-4D97-AF65-F5344CB8AC3E}">
        <p14:creationId xmlns:p14="http://schemas.microsoft.com/office/powerpoint/2010/main" val="3164276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Tree>
    <p:extLst>
      <p:ext uri="{BB962C8B-B14F-4D97-AF65-F5344CB8AC3E}">
        <p14:creationId xmlns:p14="http://schemas.microsoft.com/office/powerpoint/2010/main" val="1051517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Tree>
    <p:extLst>
      <p:ext uri="{BB962C8B-B14F-4D97-AF65-F5344CB8AC3E}">
        <p14:creationId xmlns:p14="http://schemas.microsoft.com/office/powerpoint/2010/main" val="2156514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Clarifier</a:t>
            </a:r>
            <a:r>
              <a:rPr lang="fr-FR" baseline="0" dirty="0" smtClean="0"/>
              <a:t> « dont CHU »… « Association obligatoire » : on peut lire que « tous les CHU doivent être associés… » ; n’est ce pas plutôt que tous les GHT doivent être associés à un CHU ? Ou associés si pas de CHU dans le GHT ? </a:t>
            </a:r>
            <a:r>
              <a:rPr lang="fr-FR" b="1" i="1" baseline="0" dirty="0" smtClean="0"/>
              <a:t>A l’oral</a:t>
            </a:r>
          </a:p>
          <a:p>
            <a:pPr marL="171450" indent="-171450">
              <a:buFontTx/>
              <a:buChar char="-"/>
            </a:pPr>
            <a:endParaRPr lang="fr-FR" baseline="0" dirty="0" smtClean="0"/>
          </a:p>
          <a:p>
            <a:pPr marL="171450" indent="-171450">
              <a:buFontTx/>
              <a:buChar char="-"/>
            </a:pPr>
            <a:r>
              <a:rPr lang="fr-FR" dirty="0" smtClean="0"/>
              <a:t>Clarifier</a:t>
            </a:r>
            <a:r>
              <a:rPr lang="fr-FR" baseline="0" dirty="0" smtClean="0"/>
              <a:t> aussi pour l’association des CH autorisés en psychiatrie + ne faut-il pas évoquer les CPT à un moment de l’intervention ? </a:t>
            </a:r>
            <a:r>
              <a:rPr lang="fr-FR" b="1" i="1" baseline="0" dirty="0" smtClean="0">
                <a:solidFill>
                  <a:schemeClr val="accent1">
                    <a:lumMod val="75000"/>
                  </a:schemeClr>
                </a:solidFill>
              </a:rPr>
              <a:t>A l’oral + ajout diapo suivante</a:t>
            </a:r>
          </a:p>
          <a:p>
            <a:pPr marL="171450" indent="-171450">
              <a:buFontTx/>
              <a:buChar char="-"/>
            </a:pPr>
            <a:endParaRPr lang="fr-FR" baseline="0" dirty="0" smtClean="0"/>
          </a:p>
          <a:p>
            <a:pPr marL="171450" indent="-171450">
              <a:buFontTx/>
              <a:buChar char="-"/>
            </a:pPr>
            <a:endParaRPr lang="fr-FR" baseline="0" dirty="0" smtClean="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9</a:t>
            </a:fld>
            <a:endParaRPr lang="fr-FR"/>
          </a:p>
        </p:txBody>
      </p:sp>
    </p:spTree>
    <p:extLst>
      <p:ext uri="{BB962C8B-B14F-4D97-AF65-F5344CB8AC3E}">
        <p14:creationId xmlns:p14="http://schemas.microsoft.com/office/powerpoint/2010/main" val="2238066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i="1"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11</a:t>
            </a:fld>
            <a:endParaRPr lang="fr-FR"/>
          </a:p>
        </p:txBody>
      </p:sp>
    </p:spTree>
    <p:extLst>
      <p:ext uri="{BB962C8B-B14F-4D97-AF65-F5344CB8AC3E}">
        <p14:creationId xmlns:p14="http://schemas.microsoft.com/office/powerpoint/2010/main" val="422947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Ne faut-il pas indiquer</a:t>
            </a:r>
            <a:r>
              <a:rPr lang="fr-FR" baseline="0" dirty="0" smtClean="0"/>
              <a:t> au moins 1 fois en toutes lettres « </a:t>
            </a:r>
            <a:r>
              <a:rPr lang="fr-FR" dirty="0" smtClean="0"/>
              <a:t>Département » de l’information médicale</a:t>
            </a:r>
            <a:r>
              <a:rPr lang="fr-FR" baseline="0" dirty="0" smtClean="0"/>
              <a:t> de </a:t>
            </a:r>
            <a:r>
              <a:rPr lang="fr-FR" dirty="0" smtClean="0"/>
              <a:t>Territoire (confusion</a:t>
            </a:r>
            <a:r>
              <a:rPr lang="fr-FR" baseline="0" dirty="0" smtClean="0"/>
              <a:t> possible avec métier de DIM) </a:t>
            </a:r>
            <a:r>
              <a:rPr lang="fr-FR" b="1" i="1" baseline="0" dirty="0" smtClean="0"/>
              <a:t>Précisé à l’oral</a:t>
            </a:r>
            <a:endParaRPr lang="fr-FR" b="1" i="1" dirty="0" smtClean="0"/>
          </a:p>
          <a:p>
            <a:r>
              <a:rPr lang="fr-FR" dirty="0" smtClean="0"/>
              <a:t>- Indiquer </a:t>
            </a:r>
            <a:r>
              <a:rPr lang="fr-FR" u="sng" dirty="0" smtClean="0"/>
              <a:t>Coordination</a:t>
            </a:r>
            <a:r>
              <a:rPr lang="fr-FR" dirty="0" smtClean="0"/>
              <a:t> des écoles</a:t>
            </a:r>
            <a:r>
              <a:rPr lang="fr-FR" baseline="0" dirty="0" smtClean="0"/>
              <a:t> / </a:t>
            </a:r>
            <a:r>
              <a:rPr lang="fr-FR" u="sng" baseline="0" dirty="0" smtClean="0"/>
              <a:t>plans</a:t>
            </a:r>
            <a:r>
              <a:rPr lang="fr-FR" baseline="0" dirty="0" smtClean="0"/>
              <a:t> de formation et DPC</a:t>
            </a:r>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16</a:t>
            </a:fld>
            <a:endParaRPr lang="fr-FR"/>
          </a:p>
        </p:txBody>
      </p:sp>
    </p:spTree>
    <p:extLst>
      <p:ext uri="{BB962C8B-B14F-4D97-AF65-F5344CB8AC3E}">
        <p14:creationId xmlns:p14="http://schemas.microsoft.com/office/powerpoint/2010/main" val="404640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89ABBB-4216-45B2-B69E-826DE4FC0491}" type="slidenum">
              <a:rPr lang="fr-FR" smtClean="0"/>
              <a:pPr>
                <a:defRPr/>
              </a:pPr>
              <a:t>17</a:t>
            </a:fld>
            <a:endParaRPr lang="fr-FR"/>
          </a:p>
        </p:txBody>
      </p:sp>
    </p:spTree>
    <p:extLst>
      <p:ext uri="{BB962C8B-B14F-4D97-AF65-F5344CB8AC3E}">
        <p14:creationId xmlns:p14="http://schemas.microsoft.com/office/powerpoint/2010/main" val="3342683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ere diapo titre">
    <p:spTree>
      <p:nvGrpSpPr>
        <p:cNvPr id="1" name=""/>
        <p:cNvGrpSpPr/>
        <p:nvPr/>
      </p:nvGrpSpPr>
      <p:grpSpPr>
        <a:xfrm>
          <a:off x="0" y="0"/>
          <a:ext cx="0" cy="0"/>
          <a:chOff x="0" y="0"/>
          <a:chExt cx="0" cy="0"/>
        </a:xfrm>
      </p:grpSpPr>
      <p:sp>
        <p:nvSpPr>
          <p:cNvPr id="4" name="Rectangle 3"/>
          <p:cNvSpPr>
            <a:spLocks noChangeArrowheads="1"/>
          </p:cNvSpPr>
          <p:nvPr/>
        </p:nvSpPr>
        <p:spPr bwMode="auto">
          <a:xfrm>
            <a:off x="436563" y="6029325"/>
            <a:ext cx="5184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1000" b="1" smtClean="0">
                <a:solidFill>
                  <a:srgbClr val="7F7F7F"/>
                </a:solidFill>
              </a:rPr>
              <a:t>CNEH - Conseil et Formation Santé </a:t>
            </a:r>
            <a:endParaRPr lang="fr-FR" altLang="fr-FR" sz="1000" smtClean="0">
              <a:solidFill>
                <a:srgbClr val="7F7F7F"/>
              </a:solidFill>
            </a:endParaRPr>
          </a:p>
          <a:p>
            <a:pPr eaLnBrk="1" hangingPunct="1">
              <a:defRPr/>
            </a:pPr>
            <a:r>
              <a:rPr lang="fr-FR" altLang="fr-FR" sz="1000" smtClean="0">
                <a:solidFill>
                  <a:srgbClr val="7F7F7F"/>
                </a:solidFill>
              </a:rPr>
              <a:t>3 rue Danton - 92240 Malakoff - Tél. : 01 41 17 15 15 - www.cneh.fr</a:t>
            </a:r>
          </a:p>
        </p:txBody>
      </p:sp>
      <p:sp>
        <p:nvSpPr>
          <p:cNvPr id="6" name="Espace réservé du titre 1"/>
          <p:cNvSpPr>
            <a:spLocks noGrp="1"/>
          </p:cNvSpPr>
          <p:nvPr>
            <p:ph type="title"/>
          </p:nvPr>
        </p:nvSpPr>
        <p:spPr>
          <a:xfrm>
            <a:off x="2906183" y="1509544"/>
            <a:ext cx="5458884" cy="534728"/>
          </a:xfrm>
          <a:prstGeom prst="rect">
            <a:avLst/>
          </a:prstGeom>
        </p:spPr>
        <p:txBody>
          <a:bodyPr rtlCol="0">
            <a:normAutofit/>
          </a:bodyPr>
          <a:lstStyle/>
          <a:p>
            <a:r>
              <a:rPr lang="fr-FR" smtClean="0"/>
              <a:t>Modifiez le style du titre</a:t>
            </a:r>
            <a:endParaRPr lang="fr-FR" dirty="0"/>
          </a:p>
        </p:txBody>
      </p:sp>
      <p:sp>
        <p:nvSpPr>
          <p:cNvPr id="8" name="Espace réservé du texte 7"/>
          <p:cNvSpPr>
            <a:spLocks noGrp="1"/>
          </p:cNvSpPr>
          <p:nvPr>
            <p:ph type="body" sz="quarter" idx="12"/>
          </p:nvPr>
        </p:nvSpPr>
        <p:spPr>
          <a:xfrm>
            <a:off x="2906183" y="2424392"/>
            <a:ext cx="5458884" cy="758423"/>
          </a:xfrm>
          <a:prstGeom prst="rect">
            <a:avLst/>
          </a:prstGeom>
        </p:spPr>
        <p:txBody>
          <a:bodyPr/>
          <a:lstStyle/>
          <a:p>
            <a:pPr lvl="0"/>
            <a:r>
              <a:rPr lang="fr-FR" smtClean="0"/>
              <a:t>Modifiez les styles du texte du masque</a:t>
            </a:r>
          </a:p>
        </p:txBody>
      </p:sp>
    </p:spTree>
    <p:extLst>
      <p:ext uri="{BB962C8B-B14F-4D97-AF65-F5344CB8AC3E}">
        <p14:creationId xmlns:p14="http://schemas.microsoft.com/office/powerpoint/2010/main" val="274761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33720305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hapitre">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Modifiez le style du titre</a:t>
            </a:r>
            <a:endParaRPr lang="fr-FR" dirty="0"/>
          </a:p>
        </p:txBody>
      </p:sp>
      <p:sp>
        <p:nvSpPr>
          <p:cNvPr id="10" name="Espace réservé du texte 9"/>
          <p:cNvSpPr>
            <a:spLocks noGrp="1"/>
          </p:cNvSpPr>
          <p:nvPr>
            <p:ph type="body" sz="quarter" idx="13"/>
          </p:nvPr>
        </p:nvSpPr>
        <p:spPr>
          <a:xfrm>
            <a:off x="1143000" y="3018328"/>
            <a:ext cx="1771650" cy="628650"/>
          </a:xfrm>
        </p:spPr>
        <p:txBody>
          <a:bodyPr/>
          <a:lstStyle>
            <a:lvl1pPr>
              <a:defRPr/>
            </a:lvl1pPr>
          </a:lstStyle>
          <a:p>
            <a:pPr lvl="0"/>
            <a:r>
              <a:rPr lang="fr-FR" smtClean="0"/>
              <a:t>Modifiez les styles du texte du masque</a:t>
            </a:r>
          </a:p>
        </p:txBody>
      </p:sp>
      <p:sp>
        <p:nvSpPr>
          <p:cNvPr id="4" name="Espace réservé du numéro de diapositive 5"/>
          <p:cNvSpPr>
            <a:spLocks noGrp="1"/>
          </p:cNvSpPr>
          <p:nvPr>
            <p:ph type="sldNum" sz="quarter" idx="14"/>
          </p:nvPr>
        </p:nvSpPr>
        <p:spPr>
          <a:xfrm>
            <a:off x="6457950" y="6356350"/>
            <a:ext cx="2057400" cy="365125"/>
          </a:xfrm>
          <a:prstGeom prst="rect">
            <a:avLst/>
          </a:prstGeom>
        </p:spPr>
        <p:txBody>
          <a:bodyPr/>
          <a:lstStyle>
            <a:lvl1pPr algn="r" eaLnBrk="1" fontAlgn="auto" hangingPunct="1">
              <a:spcBef>
                <a:spcPts val="0"/>
              </a:spcBef>
              <a:spcAft>
                <a:spcPts val="0"/>
              </a:spcAft>
              <a:defRPr lang="fr-FR" sz="1000" kern="1200">
                <a:solidFill>
                  <a:srgbClr val="222A35"/>
                </a:solidFill>
                <a:latin typeface="+mn-lt"/>
                <a:ea typeface="+mn-ea"/>
                <a:cs typeface="+mn-cs"/>
              </a:defRPr>
            </a:lvl1pPr>
          </a:lstStyle>
          <a:p>
            <a:pPr>
              <a:defRPr/>
            </a:pPr>
            <a:fld id="{0F33B904-E67A-463D-B917-5EF87FED6E29}" type="slidenum">
              <a:rPr/>
              <a:pPr>
                <a:defRPr/>
              </a:pPr>
              <a:t>‹N°›</a:t>
            </a:fld>
            <a:endParaRPr dirty="0"/>
          </a:p>
        </p:txBody>
      </p:sp>
      <p:sp>
        <p:nvSpPr>
          <p:cNvPr id="5" name="Espace réservé du pied de page 4"/>
          <p:cNvSpPr>
            <a:spLocks noGrp="1"/>
          </p:cNvSpPr>
          <p:nvPr>
            <p:ph type="ftr" sz="quarter" idx="15"/>
          </p:nvPr>
        </p:nvSpPr>
        <p:spPr>
          <a:xfrm>
            <a:off x="3028950" y="6415088"/>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222A35"/>
                </a:solidFill>
                <a:latin typeface="+mn-lt"/>
              </a:defRPr>
            </a:lvl1pPr>
          </a:lstStyle>
          <a:p>
            <a:pPr>
              <a:defRPr/>
            </a:pPr>
            <a:r>
              <a:rPr lang="fr-FR"/>
              <a:t>Centre national de l’expertise hospitalière </a:t>
            </a:r>
            <a:endParaRPr lang="fr-FR" dirty="0"/>
          </a:p>
        </p:txBody>
      </p:sp>
    </p:spTree>
    <p:extLst>
      <p:ext uri="{BB962C8B-B14F-4D97-AF65-F5344CB8AC3E}">
        <p14:creationId xmlns:p14="http://schemas.microsoft.com/office/powerpoint/2010/main" val="83080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6760862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26065179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374106" y="243632"/>
            <a:ext cx="7708866" cy="802705"/>
          </a:xfrm>
        </p:spPr>
        <p:txBody>
          <a:bodyPr>
            <a:normAutofit/>
          </a:bodyPr>
          <a:lstStyle>
            <a:lvl1pPr>
              <a:lnSpc>
                <a:spcPct val="100000"/>
              </a:lnSpc>
              <a:defRPr sz="2800"/>
            </a:lvl1pPr>
          </a:lstStyle>
          <a:p>
            <a:r>
              <a:rPr lang="fr-FR" dirty="0" smtClean="0"/>
              <a:t>Modifiez le style du titre</a:t>
            </a:r>
            <a:endParaRPr lang="fr-FR" dirty="0"/>
          </a:p>
        </p:txBody>
      </p:sp>
      <p:sp>
        <p:nvSpPr>
          <p:cNvPr id="6" name="Espace réservé du contenu 2"/>
          <p:cNvSpPr>
            <a:spLocks noGrp="1"/>
          </p:cNvSpPr>
          <p:nvPr>
            <p:ph idx="1"/>
          </p:nvPr>
        </p:nvSpPr>
        <p:spPr>
          <a:xfrm>
            <a:off x="374650" y="1241425"/>
            <a:ext cx="8140700" cy="307975"/>
          </a:xfrm>
        </p:spPr>
        <p:txBody>
          <a:bodyPr/>
          <a:lstStyle>
            <a:lvl1pPr>
              <a:defRPr/>
            </a:lvl1pPr>
            <a:lvl2pPr marL="457200" indent="0">
              <a:buFontTx/>
              <a:buNone/>
              <a:defRPr sz="1400"/>
            </a:lvl2pPr>
            <a:lvl3pPr marL="914400" indent="0">
              <a:buFontTx/>
              <a:buNone/>
              <a:defRPr sz="1400"/>
            </a:lvl3pPr>
            <a:lvl4pPr>
              <a:buFontTx/>
              <a:buNone/>
              <a:defRPr sz="1400"/>
            </a:lvl4pPr>
            <a:lvl5pPr>
              <a:buFontTx/>
              <a:buNone/>
              <a:defRPr sz="1400"/>
            </a:lvl5pPr>
          </a:lstStyle>
          <a:p>
            <a:pPr lvl="0"/>
            <a:r>
              <a:rPr lang="fr-FR" dirty="0" smtClean="0"/>
              <a:t>Modifiez les styles du texte du masque</a:t>
            </a:r>
          </a:p>
        </p:txBody>
      </p:sp>
      <p:sp>
        <p:nvSpPr>
          <p:cNvPr id="8" name="Espace réservé du contenu 9"/>
          <p:cNvSpPr>
            <a:spLocks noGrp="1"/>
          </p:cNvSpPr>
          <p:nvPr>
            <p:ph sz="quarter" idx="14"/>
          </p:nvPr>
        </p:nvSpPr>
        <p:spPr>
          <a:xfrm>
            <a:off x="374650" y="1600198"/>
            <a:ext cx="8140700" cy="4724401"/>
          </a:xfrm>
        </p:spPr>
        <p:txBody>
          <a:bodyPr>
            <a:normAutofit/>
          </a:bodyPr>
          <a:lstStyle>
            <a:lvl1pPr>
              <a:defRPr sz="2000" b="0">
                <a:solidFill>
                  <a:schemeClr val="bg2">
                    <a:lumMod val="50000"/>
                  </a:schemeClr>
                </a:solidFill>
              </a:defRPr>
            </a:lvl1pPr>
            <a:lvl2pPr>
              <a:defRPr sz="1800">
                <a:solidFill>
                  <a:schemeClr val="bg2">
                    <a:lumMod val="50000"/>
                  </a:schemeClr>
                </a:solidFill>
              </a:defRPr>
            </a:lvl2pPr>
            <a:lvl3pPr>
              <a:defRPr sz="1600">
                <a:solidFill>
                  <a:schemeClr val="bg2">
                    <a:lumMod val="50000"/>
                  </a:schemeClr>
                </a:solidFill>
              </a:defRPr>
            </a:lvl3pPr>
            <a:lvl4pPr>
              <a:defRPr sz="2000">
                <a:solidFill>
                  <a:schemeClr val="bg2">
                    <a:lumMod val="50000"/>
                  </a:schemeClr>
                </a:solidFill>
              </a:defRPr>
            </a:lvl4pPr>
            <a:lvl5pPr>
              <a:defRPr sz="2000">
                <a:solidFill>
                  <a:schemeClr val="bg2">
                    <a:lumMod val="50000"/>
                  </a:schemeClr>
                </a:solidFill>
              </a:defRPr>
            </a:lvl5pPr>
          </a:lstStyle>
          <a:p>
            <a:pPr lvl="0"/>
            <a:r>
              <a:rPr lang="fr-FR" dirty="0" smtClean="0"/>
              <a:t>Modifiez les styles du texte du masque</a:t>
            </a:r>
          </a:p>
          <a:p>
            <a:pPr lvl="1"/>
            <a:r>
              <a:rPr lang="fr-FR" altLang="fr-FR" dirty="0" smtClean="0"/>
              <a:t>Deuxième niveau</a:t>
            </a:r>
          </a:p>
          <a:p>
            <a:pPr lvl="2"/>
            <a:r>
              <a:rPr lang="fr-FR" altLang="fr-FR" dirty="0" smtClean="0"/>
              <a:t>Troisième niveau</a:t>
            </a:r>
          </a:p>
        </p:txBody>
      </p:sp>
      <p:sp>
        <p:nvSpPr>
          <p:cNvPr id="5" name="Espace réservé du pied de page 4"/>
          <p:cNvSpPr>
            <a:spLocks noGrp="1"/>
          </p:cNvSpPr>
          <p:nvPr>
            <p:ph type="ftr" sz="quarter" idx="15"/>
          </p:nvPr>
        </p:nvSpPr>
        <p:spPr/>
        <p:txBody>
          <a:bodyPr/>
          <a:lstStyle>
            <a:lvl1pPr>
              <a:defRPr/>
            </a:lvl1pPr>
          </a:lstStyle>
          <a:p>
            <a:pPr>
              <a:defRPr/>
            </a:pPr>
            <a:r>
              <a:rPr lang="fr-FR"/>
              <a:t>Centre national de l’expertise hospitalière </a:t>
            </a:r>
            <a:endParaRPr lang="fr-FR" dirty="0"/>
          </a:p>
        </p:txBody>
      </p:sp>
      <p:sp>
        <p:nvSpPr>
          <p:cNvPr id="7" name="Espace réservé du numéro de diapositive 5"/>
          <p:cNvSpPr>
            <a:spLocks noGrp="1"/>
          </p:cNvSpPr>
          <p:nvPr>
            <p:ph type="sldNum" sz="quarter" idx="16"/>
          </p:nvPr>
        </p:nvSpPr>
        <p:spPr/>
        <p:txBody>
          <a:bodyPr/>
          <a:lstStyle>
            <a:lvl1pPr>
              <a:defRPr/>
            </a:lvl1pPr>
          </a:lstStyle>
          <a:p>
            <a:pPr>
              <a:defRPr/>
            </a:pPr>
            <a:fld id="{6331EB5A-9C5C-4405-949B-8B907865F550}" type="slidenum">
              <a:rPr lang="fr-FR"/>
              <a:pPr>
                <a:defRPr/>
              </a:pPr>
              <a:t>‹N°›</a:t>
            </a:fld>
            <a:endParaRPr lang="fr-FR" dirty="0"/>
          </a:p>
        </p:txBody>
      </p:sp>
    </p:spTree>
    <p:extLst>
      <p:ext uri="{BB962C8B-B14F-4D97-AF65-F5344CB8AC3E}">
        <p14:creationId xmlns:p14="http://schemas.microsoft.com/office/powerpoint/2010/main" val="3918452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2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337997400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1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38487057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8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296350152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 avec sous titre">
    <p:spTree>
      <p:nvGrpSpPr>
        <p:cNvPr id="1" name=""/>
        <p:cNvGrpSpPr/>
        <p:nvPr/>
      </p:nvGrpSpPr>
      <p:grpSpPr>
        <a:xfrm>
          <a:off x="0" y="0"/>
          <a:ext cx="0" cy="0"/>
          <a:chOff x="0" y="0"/>
          <a:chExt cx="0" cy="0"/>
        </a:xfrm>
      </p:grpSpPr>
      <p:sp>
        <p:nvSpPr>
          <p:cNvPr id="7" name="Titre 1"/>
          <p:cNvSpPr>
            <a:spLocks noGrp="1"/>
          </p:cNvSpPr>
          <p:nvPr>
            <p:ph type="title"/>
          </p:nvPr>
        </p:nvSpPr>
        <p:spPr>
          <a:xfrm>
            <a:off x="374650" y="23206"/>
            <a:ext cx="7385050" cy="757212"/>
          </a:xfrm>
        </p:spPr>
        <p:txBody>
          <a:bodyPr/>
          <a:lstStyle>
            <a:lvl1pPr>
              <a:defRPr/>
            </a:lvl1pPr>
          </a:lstStyle>
          <a:p>
            <a:r>
              <a:rPr lang="fr-FR" dirty="0" smtClean="0"/>
              <a:t>Modifiez le style du titre</a:t>
            </a:r>
            <a:endParaRPr lang="fr-FR" dirty="0"/>
          </a:p>
        </p:txBody>
      </p:sp>
      <p:sp>
        <p:nvSpPr>
          <p:cNvPr id="8" name="Espace réservé du texte 7"/>
          <p:cNvSpPr>
            <a:spLocks noGrp="1"/>
          </p:cNvSpPr>
          <p:nvPr>
            <p:ph type="body" sz="quarter" idx="13"/>
          </p:nvPr>
        </p:nvSpPr>
        <p:spPr>
          <a:xfrm>
            <a:off x="374650" y="476436"/>
            <a:ext cx="7385050" cy="586053"/>
          </a:xfrm>
          <a:prstGeom prst="rect">
            <a:avLst/>
          </a:prstGeom>
        </p:spPr>
        <p:txBody>
          <a:bodyPr>
            <a:noAutofit/>
          </a:bodyPr>
          <a:lstStyle>
            <a:lvl1pPr marL="0" indent="0">
              <a:lnSpc>
                <a:spcPct val="100000"/>
              </a:lnSpc>
              <a:spcBef>
                <a:spcPts val="0"/>
              </a:spcBef>
              <a:buNone/>
              <a:defRPr sz="2400" b="0" i="0" baseline="0">
                <a:solidFill>
                  <a:schemeClr val="bg2">
                    <a:lumMod val="50000"/>
                  </a:schemeClr>
                </a:solidFill>
              </a:defRPr>
            </a:lvl1pPr>
          </a:lstStyle>
          <a:p>
            <a:pPr lvl="0"/>
            <a:r>
              <a:rPr lang="fr-FR" dirty="0" smtClean="0"/>
              <a:t>Modifiez les styles du texte du masque</a:t>
            </a:r>
          </a:p>
        </p:txBody>
      </p:sp>
      <p:sp>
        <p:nvSpPr>
          <p:cNvPr id="4" name="Espace réservé du numéro de diapositive 5"/>
          <p:cNvSpPr>
            <a:spLocks noGrp="1"/>
          </p:cNvSpPr>
          <p:nvPr>
            <p:ph type="sldNum" sz="quarter" idx="14"/>
          </p:nvPr>
        </p:nvSpPr>
        <p:spPr/>
        <p:txBody>
          <a:bodyPr/>
          <a:lstStyle>
            <a:lvl1pPr>
              <a:defRPr/>
            </a:lvl1pPr>
          </a:lstStyle>
          <a:p>
            <a:pPr>
              <a:defRPr/>
            </a:pPr>
            <a:fld id="{5733E9C4-04A8-4CE1-A45D-9FEA81A9991F}" type="slidenum">
              <a:rPr lang="fr-FR"/>
              <a:pPr>
                <a:defRPr/>
              </a:pPr>
              <a:t>‹N°›</a:t>
            </a:fld>
            <a:endParaRPr lang="fr-FR" dirty="0"/>
          </a:p>
        </p:txBody>
      </p:sp>
      <p:sp>
        <p:nvSpPr>
          <p:cNvPr id="5" name="Espace réservé du pied de page 4"/>
          <p:cNvSpPr>
            <a:spLocks noGrp="1"/>
          </p:cNvSpPr>
          <p:nvPr>
            <p:ph type="ftr" sz="quarter" idx="15"/>
          </p:nvPr>
        </p:nvSpPr>
        <p:spPr/>
        <p:txBody>
          <a:bodyPr/>
          <a:lstStyle>
            <a:lvl1pPr>
              <a:defRPr/>
            </a:lvl1pPr>
          </a:lstStyle>
          <a:p>
            <a:pPr>
              <a:defRPr/>
            </a:pPr>
            <a:r>
              <a:rPr lang="fr-FR"/>
              <a:t>Centre national de l’expertise hospitalière </a:t>
            </a:r>
            <a:endParaRPr lang="fr-FR" dirty="0"/>
          </a:p>
        </p:txBody>
      </p:sp>
    </p:spTree>
    <p:extLst>
      <p:ext uri="{BB962C8B-B14F-4D97-AF65-F5344CB8AC3E}">
        <p14:creationId xmlns:p14="http://schemas.microsoft.com/office/powerpoint/2010/main" val="2641386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de sans titre">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A8835A9C-8870-4D86-B1F5-374B9421A325}" type="slidenum">
              <a:rPr lang="fr-FR"/>
              <a:pPr>
                <a:defRPr/>
              </a:pPr>
              <a:t>‹N°›</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r>
              <a:rPr lang="fr-FR"/>
              <a:t>Centre national de l’expertise hospitalière </a:t>
            </a:r>
            <a:endParaRPr lang="fr-FR" dirty="0"/>
          </a:p>
        </p:txBody>
      </p:sp>
    </p:spTree>
    <p:extLst>
      <p:ext uri="{BB962C8B-B14F-4D97-AF65-F5344CB8AC3E}">
        <p14:creationId xmlns:p14="http://schemas.microsoft.com/office/powerpoint/2010/main" val="23539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sous titr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4650" y="1241425"/>
            <a:ext cx="8140700" cy="307975"/>
          </a:xfrm>
        </p:spPr>
        <p:txBody>
          <a:bodyPr/>
          <a:lstStyle>
            <a:lvl1pPr>
              <a:defRPr/>
            </a:lvl1pPr>
            <a:lvl2pPr marL="457200" indent="0">
              <a:buFontTx/>
              <a:buNone/>
              <a:defRPr sz="1400"/>
            </a:lvl2pPr>
            <a:lvl3pPr marL="914400" indent="0">
              <a:buFontTx/>
              <a:buNone/>
              <a:defRPr sz="1400"/>
            </a:lvl3pPr>
            <a:lvl4pPr>
              <a:buFontTx/>
              <a:buNone/>
              <a:defRPr sz="1400"/>
            </a:lvl4pPr>
            <a:lvl5pPr>
              <a:buFontTx/>
              <a:buNone/>
              <a:defRPr sz="1400"/>
            </a:lvl5pPr>
          </a:lstStyle>
          <a:p>
            <a:pPr lvl="0"/>
            <a:r>
              <a:rPr lang="fr-FR" dirty="0" smtClean="0"/>
              <a:t>Modifiez les styles du texte du masque</a:t>
            </a:r>
          </a:p>
        </p:txBody>
      </p:sp>
      <p:sp>
        <p:nvSpPr>
          <p:cNvPr id="10" name="Espace réservé du contenu 9"/>
          <p:cNvSpPr>
            <a:spLocks noGrp="1"/>
          </p:cNvSpPr>
          <p:nvPr>
            <p:ph sz="quarter" idx="14"/>
          </p:nvPr>
        </p:nvSpPr>
        <p:spPr>
          <a:xfrm>
            <a:off x="374650" y="1600198"/>
            <a:ext cx="8140700" cy="4724401"/>
          </a:xfrm>
        </p:spPr>
        <p:txBody>
          <a:bodyPr>
            <a:normAutofit/>
          </a:bodyPr>
          <a:lstStyle>
            <a:lvl1pPr>
              <a:defRPr sz="2000" b="0">
                <a:solidFill>
                  <a:schemeClr val="bg2">
                    <a:lumMod val="50000"/>
                  </a:schemeClr>
                </a:solidFill>
              </a:defRPr>
            </a:lvl1pPr>
            <a:lvl2pPr>
              <a:defRPr sz="1800">
                <a:solidFill>
                  <a:schemeClr val="bg2">
                    <a:lumMod val="50000"/>
                  </a:schemeClr>
                </a:solidFill>
              </a:defRPr>
            </a:lvl2pPr>
            <a:lvl3pPr>
              <a:defRPr sz="1600">
                <a:solidFill>
                  <a:schemeClr val="bg2">
                    <a:lumMod val="50000"/>
                  </a:schemeClr>
                </a:solidFill>
              </a:defRPr>
            </a:lvl3pPr>
            <a:lvl4pPr>
              <a:defRPr sz="2000">
                <a:solidFill>
                  <a:schemeClr val="bg2">
                    <a:lumMod val="50000"/>
                  </a:schemeClr>
                </a:solidFill>
              </a:defRPr>
            </a:lvl4pPr>
            <a:lvl5pPr>
              <a:defRPr sz="2000">
                <a:solidFill>
                  <a:schemeClr val="bg2">
                    <a:lumMod val="50000"/>
                  </a:schemeClr>
                </a:solidFill>
              </a:defRPr>
            </a:lvl5pPr>
          </a:lstStyle>
          <a:p>
            <a:pPr lvl="0"/>
            <a:r>
              <a:rPr lang="fr-FR" dirty="0" smtClean="0"/>
              <a:t>Modifiez les styles du texte du masque</a:t>
            </a:r>
          </a:p>
          <a:p>
            <a:pPr lvl="1"/>
            <a:r>
              <a:rPr lang="fr-FR" altLang="fr-FR" dirty="0" smtClean="0"/>
              <a:t>Deuxième niveau</a:t>
            </a:r>
          </a:p>
          <a:p>
            <a:pPr lvl="2"/>
            <a:r>
              <a:rPr lang="fr-FR" altLang="fr-FR" dirty="0" smtClean="0"/>
              <a:t>Troisième niveau</a:t>
            </a:r>
          </a:p>
        </p:txBody>
      </p:sp>
      <p:sp>
        <p:nvSpPr>
          <p:cNvPr id="9" name="Titre 1"/>
          <p:cNvSpPr>
            <a:spLocks noGrp="1"/>
          </p:cNvSpPr>
          <p:nvPr>
            <p:ph type="title"/>
          </p:nvPr>
        </p:nvSpPr>
        <p:spPr>
          <a:xfrm>
            <a:off x="374650" y="23206"/>
            <a:ext cx="7385050" cy="757212"/>
          </a:xfrm>
        </p:spPr>
        <p:txBody>
          <a:bodyPr/>
          <a:lstStyle>
            <a:lvl1pPr>
              <a:defRPr/>
            </a:lvl1pPr>
          </a:lstStyle>
          <a:p>
            <a:r>
              <a:rPr lang="fr-FR" dirty="0" smtClean="0"/>
              <a:t>Modifiez le style du titre</a:t>
            </a:r>
            <a:endParaRPr lang="fr-FR" dirty="0"/>
          </a:p>
        </p:txBody>
      </p:sp>
      <p:sp>
        <p:nvSpPr>
          <p:cNvPr id="11" name="Espace réservé du texte 7"/>
          <p:cNvSpPr>
            <a:spLocks noGrp="1"/>
          </p:cNvSpPr>
          <p:nvPr>
            <p:ph type="body" sz="quarter" idx="13"/>
          </p:nvPr>
        </p:nvSpPr>
        <p:spPr>
          <a:xfrm>
            <a:off x="374650" y="476436"/>
            <a:ext cx="7385050" cy="586053"/>
          </a:xfrm>
        </p:spPr>
        <p:txBody>
          <a:bodyPr>
            <a:noAutofit/>
          </a:bodyPr>
          <a:lstStyle>
            <a:lvl1pPr>
              <a:lnSpc>
                <a:spcPct val="100000"/>
              </a:lnSpc>
              <a:spcBef>
                <a:spcPts val="0"/>
              </a:spcBef>
              <a:defRPr sz="2400" b="0" i="0" baseline="0">
                <a:solidFill>
                  <a:schemeClr val="bg2">
                    <a:lumMod val="50000"/>
                  </a:schemeClr>
                </a:solidFill>
              </a:defRPr>
            </a:lvl1pPr>
          </a:lstStyle>
          <a:p>
            <a:pPr lvl="0"/>
            <a:r>
              <a:rPr lang="fr-FR" dirty="0" smtClean="0"/>
              <a:t>Modifiez les styles du texte du masque</a:t>
            </a:r>
          </a:p>
        </p:txBody>
      </p:sp>
      <p:sp>
        <p:nvSpPr>
          <p:cNvPr id="6" name="Espace réservé du pied de page 4"/>
          <p:cNvSpPr>
            <a:spLocks noGrp="1"/>
          </p:cNvSpPr>
          <p:nvPr>
            <p:ph type="ftr" sz="quarter" idx="15"/>
          </p:nvPr>
        </p:nvSpPr>
        <p:spPr/>
        <p:txBody>
          <a:bodyPr/>
          <a:lstStyle>
            <a:lvl1pPr>
              <a:defRPr/>
            </a:lvl1pPr>
          </a:lstStyle>
          <a:p>
            <a:pPr>
              <a:defRPr/>
            </a:pPr>
            <a:r>
              <a:rPr lang="fr-FR"/>
              <a:t>Centre national de l’expertise hospitalière </a:t>
            </a:r>
            <a:endParaRPr lang="fr-FR" dirty="0"/>
          </a:p>
        </p:txBody>
      </p:sp>
      <p:sp>
        <p:nvSpPr>
          <p:cNvPr id="7" name="Espace réservé du numéro de diapositive 5"/>
          <p:cNvSpPr>
            <a:spLocks noGrp="1"/>
          </p:cNvSpPr>
          <p:nvPr>
            <p:ph type="sldNum" sz="quarter" idx="16"/>
          </p:nvPr>
        </p:nvSpPr>
        <p:spPr/>
        <p:txBody>
          <a:bodyPr/>
          <a:lstStyle>
            <a:lvl1pPr>
              <a:defRPr/>
            </a:lvl1pPr>
          </a:lstStyle>
          <a:p>
            <a:pPr>
              <a:defRPr/>
            </a:pPr>
            <a:fld id="{56888192-8E4C-4F1D-98B7-C1FFDF0D312E}" type="slidenum">
              <a:rPr lang="fr-FR"/>
              <a:pPr>
                <a:defRPr/>
              </a:pPr>
              <a:t>‹N°›</a:t>
            </a:fld>
            <a:endParaRPr lang="fr-FR" dirty="0"/>
          </a:p>
        </p:txBody>
      </p:sp>
    </p:spTree>
    <p:extLst>
      <p:ext uri="{BB962C8B-B14F-4D97-AF65-F5344CB8AC3E}">
        <p14:creationId xmlns:p14="http://schemas.microsoft.com/office/powerpoint/2010/main" val="485850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Modifiez le style du titre</a:t>
            </a:r>
            <a:endParaRPr lang="fr-FR" dirty="0"/>
          </a:p>
        </p:txBody>
      </p:sp>
      <p:sp>
        <p:nvSpPr>
          <p:cNvPr id="10" name="Espace réservé du texte 9"/>
          <p:cNvSpPr>
            <a:spLocks noGrp="1"/>
          </p:cNvSpPr>
          <p:nvPr>
            <p:ph type="body" sz="quarter" idx="13"/>
          </p:nvPr>
        </p:nvSpPr>
        <p:spPr>
          <a:xfrm>
            <a:off x="1143000" y="3018328"/>
            <a:ext cx="1771650" cy="628650"/>
          </a:xfrm>
        </p:spPr>
        <p:txBody>
          <a:bodyPr/>
          <a:lstStyle>
            <a:lvl1pPr>
              <a:defRPr/>
            </a:lvl1pPr>
          </a:lstStyle>
          <a:p>
            <a:pPr lvl="0"/>
            <a:r>
              <a:rPr lang="fr-FR" smtClean="0"/>
              <a:t>Modifiez les styles du texte du masque</a:t>
            </a:r>
          </a:p>
        </p:txBody>
      </p:sp>
      <p:sp>
        <p:nvSpPr>
          <p:cNvPr id="4" name="Espace réservé du numéro de diapositive 5"/>
          <p:cNvSpPr>
            <a:spLocks noGrp="1"/>
          </p:cNvSpPr>
          <p:nvPr>
            <p:ph type="sldNum" sz="quarter" idx="14"/>
          </p:nvPr>
        </p:nvSpPr>
        <p:spPr>
          <a:xfrm>
            <a:off x="6457950" y="6356350"/>
            <a:ext cx="2057400" cy="365125"/>
          </a:xfrm>
          <a:prstGeom prst="rect">
            <a:avLst/>
          </a:prstGeom>
        </p:spPr>
        <p:txBody>
          <a:bodyPr/>
          <a:lstStyle>
            <a:lvl1pPr algn="r" eaLnBrk="1" fontAlgn="auto" hangingPunct="1">
              <a:spcBef>
                <a:spcPts val="0"/>
              </a:spcBef>
              <a:spcAft>
                <a:spcPts val="0"/>
              </a:spcAft>
              <a:defRPr lang="fr-FR" sz="1000" kern="1200">
                <a:solidFill>
                  <a:srgbClr val="222A35"/>
                </a:solidFill>
                <a:latin typeface="+mn-lt"/>
                <a:ea typeface="+mn-ea"/>
                <a:cs typeface="+mn-cs"/>
              </a:defRPr>
            </a:lvl1pPr>
          </a:lstStyle>
          <a:p>
            <a:pPr>
              <a:defRPr/>
            </a:pPr>
            <a:fld id="{0F33B904-E67A-463D-B917-5EF87FED6E29}" type="slidenum">
              <a:rPr/>
              <a:pPr>
                <a:defRPr/>
              </a:pPr>
              <a:t>‹N°›</a:t>
            </a:fld>
            <a:endParaRPr dirty="0"/>
          </a:p>
        </p:txBody>
      </p:sp>
      <p:sp>
        <p:nvSpPr>
          <p:cNvPr id="5" name="Espace réservé du pied de page 4"/>
          <p:cNvSpPr>
            <a:spLocks noGrp="1"/>
          </p:cNvSpPr>
          <p:nvPr>
            <p:ph type="ftr" sz="quarter" idx="15"/>
          </p:nvPr>
        </p:nvSpPr>
        <p:spPr>
          <a:xfrm>
            <a:off x="3028950" y="6415088"/>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222A35"/>
                </a:solidFill>
                <a:latin typeface="+mn-lt"/>
              </a:defRPr>
            </a:lvl1pPr>
          </a:lstStyle>
          <a:p>
            <a:pPr>
              <a:defRPr/>
            </a:pPr>
            <a:r>
              <a:rPr lang="fr-FR"/>
              <a:t>Centre national de l’expertise hospitalière </a:t>
            </a:r>
            <a:endParaRPr lang="fr-FR" dirty="0"/>
          </a:p>
        </p:txBody>
      </p:sp>
    </p:spTree>
    <p:extLst>
      <p:ext uri="{BB962C8B-B14F-4D97-AF65-F5344CB8AC3E}">
        <p14:creationId xmlns:p14="http://schemas.microsoft.com/office/powerpoint/2010/main" val="253685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99045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Modifiez le style du titre</a:t>
            </a:r>
            <a:endParaRPr lang="fr-FR" dirty="0"/>
          </a:p>
        </p:txBody>
      </p:sp>
      <p:sp>
        <p:nvSpPr>
          <p:cNvPr id="10" name="Espace réservé du texte 9"/>
          <p:cNvSpPr>
            <a:spLocks noGrp="1"/>
          </p:cNvSpPr>
          <p:nvPr>
            <p:ph type="body" sz="quarter" idx="13"/>
          </p:nvPr>
        </p:nvSpPr>
        <p:spPr>
          <a:xfrm>
            <a:off x="1143000" y="3018328"/>
            <a:ext cx="1771650" cy="628650"/>
          </a:xfrm>
        </p:spPr>
        <p:txBody>
          <a:bodyPr/>
          <a:lstStyle>
            <a:lvl1pPr>
              <a:defRPr/>
            </a:lvl1pPr>
          </a:lstStyle>
          <a:p>
            <a:pPr lvl="0"/>
            <a:r>
              <a:rPr lang="fr-FR" smtClean="0"/>
              <a:t>Modifiez les styles du texte du masque</a:t>
            </a:r>
          </a:p>
        </p:txBody>
      </p:sp>
      <p:sp>
        <p:nvSpPr>
          <p:cNvPr id="4" name="Espace réservé du numéro de diapositive 5"/>
          <p:cNvSpPr>
            <a:spLocks noGrp="1"/>
          </p:cNvSpPr>
          <p:nvPr>
            <p:ph type="sldNum" sz="quarter" idx="14"/>
          </p:nvPr>
        </p:nvSpPr>
        <p:spPr>
          <a:xfrm>
            <a:off x="6457950" y="6356350"/>
            <a:ext cx="2057400" cy="365125"/>
          </a:xfrm>
          <a:prstGeom prst="rect">
            <a:avLst/>
          </a:prstGeom>
        </p:spPr>
        <p:txBody>
          <a:bodyPr/>
          <a:lstStyle>
            <a:lvl1pPr algn="r" eaLnBrk="1" fontAlgn="auto" hangingPunct="1">
              <a:spcBef>
                <a:spcPts val="0"/>
              </a:spcBef>
              <a:spcAft>
                <a:spcPts val="0"/>
              </a:spcAft>
              <a:defRPr lang="fr-FR" sz="1000" kern="1200">
                <a:solidFill>
                  <a:srgbClr val="222A35"/>
                </a:solidFill>
                <a:latin typeface="+mn-lt"/>
                <a:ea typeface="+mn-ea"/>
                <a:cs typeface="+mn-cs"/>
              </a:defRPr>
            </a:lvl1pPr>
          </a:lstStyle>
          <a:p>
            <a:pPr>
              <a:defRPr/>
            </a:pPr>
            <a:fld id="{FF658E7B-CFBE-4B8F-9960-94DB4957294A}" type="slidenum">
              <a:rPr/>
              <a:pPr>
                <a:defRPr/>
              </a:pPr>
              <a:t>‹N°›</a:t>
            </a:fld>
            <a:endParaRPr dirty="0"/>
          </a:p>
        </p:txBody>
      </p:sp>
      <p:sp>
        <p:nvSpPr>
          <p:cNvPr id="5" name="Espace réservé du pied de page 4"/>
          <p:cNvSpPr>
            <a:spLocks noGrp="1"/>
          </p:cNvSpPr>
          <p:nvPr>
            <p:ph type="ftr" sz="quarter" idx="15"/>
          </p:nvPr>
        </p:nvSpPr>
        <p:spPr>
          <a:xfrm>
            <a:off x="3028950" y="6415088"/>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222A35"/>
                </a:solidFill>
                <a:latin typeface="+mn-lt"/>
              </a:defRPr>
            </a:lvl1pPr>
          </a:lstStyle>
          <a:p>
            <a:pPr>
              <a:defRPr/>
            </a:pPr>
            <a:r>
              <a:rPr lang="fr-FR"/>
              <a:t>Centre national de l’expertise hospitalière </a:t>
            </a:r>
            <a:endParaRPr lang="fr-FR" dirty="0"/>
          </a:p>
        </p:txBody>
      </p:sp>
    </p:spTree>
    <p:extLst>
      <p:ext uri="{BB962C8B-B14F-4D97-AF65-F5344CB8AC3E}">
        <p14:creationId xmlns:p14="http://schemas.microsoft.com/office/powerpoint/2010/main" val="15918961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8" name="Espace réservé du pied de page 7"/>
          <p:cNvSpPr>
            <a:spLocks noGrp="1"/>
          </p:cNvSpPr>
          <p:nvPr>
            <p:ph type="ftr" sz="quarter" idx="15"/>
          </p:nvPr>
        </p:nvSpPr>
        <p:spPr>
          <a:xfrm>
            <a:off x="3028950" y="6415088"/>
            <a:ext cx="3086100" cy="365125"/>
          </a:xfrm>
          <a:prstGeom prst="rect">
            <a:avLst/>
          </a:prstGeom>
        </p:spPr>
        <p:txBody>
          <a:bodyPr/>
          <a:lstStyle/>
          <a:p>
            <a:endParaRPr lang="fr-FR" dirty="0">
              <a:solidFill>
                <a:prstClr val="black"/>
              </a:solidFill>
            </a:endParaRPr>
          </a:p>
        </p:txBody>
      </p:sp>
      <p:sp>
        <p:nvSpPr>
          <p:cNvPr id="9" name="Espace réservé du numéro de diapositive 8"/>
          <p:cNvSpPr>
            <a:spLocks noGrp="1"/>
          </p:cNvSpPr>
          <p:nvPr>
            <p:ph type="sldNum" sz="quarter" idx="16"/>
          </p:nvPr>
        </p:nvSpPr>
        <p:spPr>
          <a:xfrm>
            <a:off x="6457950" y="6415088"/>
            <a:ext cx="2057400" cy="365125"/>
          </a:xfrm>
          <a:prstGeom prst="rect">
            <a:avLst/>
          </a:prstGeom>
        </p:spPr>
        <p:txBody>
          <a:bodyPr/>
          <a:lstStyle/>
          <a:p>
            <a:fld id="{9E672939-9B4F-491E-AAA3-6308D9B4F2D0}" type="slidenum">
              <a:rPr lang="fr-FR" smtClean="0">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260062099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051" name="Rectangle 3"/>
          <p:cNvSpPr>
            <a:spLocks noGrp="1" noChangeArrowheads="1"/>
          </p:cNvSpPr>
          <p:nvPr>
            <p:ph type="ctrTitle" sz="quarter"/>
          </p:nvPr>
        </p:nvSpPr>
        <p:spPr>
          <a:xfrm>
            <a:off x="1187450" y="2357430"/>
            <a:ext cx="7561263" cy="2714644"/>
          </a:xfrm>
          <a:prstGeom prst="rect">
            <a:avLst/>
          </a:prstGeom>
        </p:spPr>
        <p:txBody>
          <a:bodyPr/>
          <a:lstStyle>
            <a:lvl1pPr>
              <a:defRPr/>
            </a:lvl1pPr>
          </a:lstStyle>
          <a:p>
            <a:r>
              <a:rPr lang="fr-FR"/>
              <a:t>Cliquez pour modifier le style du titre</a:t>
            </a:r>
          </a:p>
        </p:txBody>
      </p:sp>
      <p:sp>
        <p:nvSpPr>
          <p:cNvPr id="2052" name="Rectangle 4"/>
          <p:cNvSpPr>
            <a:spLocks noGrp="1" noChangeArrowheads="1"/>
          </p:cNvSpPr>
          <p:nvPr>
            <p:ph type="subTitle" sz="quarter" idx="1"/>
          </p:nvPr>
        </p:nvSpPr>
        <p:spPr>
          <a:xfrm>
            <a:off x="4140200" y="5157788"/>
            <a:ext cx="4743450" cy="1319212"/>
          </a:xfrm>
          <a:prstGeom prst="rect">
            <a:avLst/>
          </a:prstGeom>
        </p:spPr>
        <p:txBody>
          <a:bodyPr/>
          <a:lstStyle>
            <a:lvl1pPr marL="0" indent="0" algn="ctr">
              <a:buFontTx/>
              <a:buNone/>
              <a:defRPr/>
            </a:lvl1pPr>
          </a:lstStyle>
          <a:p>
            <a:r>
              <a:rPr lang="fr-FR"/>
              <a:t>style des sous-titres du masque</a:t>
            </a:r>
          </a:p>
        </p:txBody>
      </p:sp>
      <p:sp>
        <p:nvSpPr>
          <p:cNvPr id="4" name="Rectangle 5"/>
          <p:cNvSpPr>
            <a:spLocks noGrp="1" noChangeArrowheads="1"/>
          </p:cNvSpPr>
          <p:nvPr>
            <p:ph type="dt" sz="quarter" idx="10"/>
          </p:nvPr>
        </p:nvSpPr>
        <p:spPr>
          <a:xfrm>
            <a:off x="457200" y="6245225"/>
            <a:ext cx="2133600" cy="476250"/>
          </a:xfrm>
          <a:prstGeom prst="rect">
            <a:avLst/>
          </a:prstGeom>
        </p:spPr>
        <p:txBody>
          <a:bodyPr/>
          <a:lstStyle>
            <a:lvl1pPr eaLnBrk="1" hangingPunct="1">
              <a:defRPr>
                <a:latin typeface="Arial" charset="0"/>
                <a:cs typeface="Arial" charset="0"/>
              </a:defRPr>
            </a:lvl1pPr>
          </a:lstStyle>
          <a:p>
            <a:pPr>
              <a:defRPr/>
            </a:pPr>
            <a:fld id="{EE728D38-6E5E-40A3-BC1D-6C2A1AE7B68A}" type="datetime1">
              <a:rPr lang="fr-FR">
                <a:solidFill>
                  <a:prstClr val="black"/>
                </a:solidFill>
              </a:rPr>
              <a:pPr>
                <a:defRPr/>
              </a:pPr>
              <a:t>05/01/2017</a:t>
            </a:fld>
            <a:endParaRPr lang="fr-FR">
              <a:solidFill>
                <a:prstClr val="black"/>
              </a:solidFill>
            </a:endParaRPr>
          </a:p>
        </p:txBody>
      </p:sp>
      <p:sp>
        <p:nvSpPr>
          <p:cNvPr id="5" name="Rectangle 6"/>
          <p:cNvSpPr>
            <a:spLocks noGrp="1" noChangeArrowheads="1"/>
          </p:cNvSpPr>
          <p:nvPr>
            <p:ph type="ftr" sz="quarter" idx="11"/>
          </p:nvPr>
        </p:nvSpPr>
        <p:spPr>
          <a:xfrm>
            <a:off x="3124200" y="6356350"/>
            <a:ext cx="2895600" cy="365125"/>
          </a:xfrm>
          <a:prstGeom prst="rect">
            <a:avLst/>
          </a:prstGeom>
        </p:spPr>
        <p:txBody>
          <a:bodyPr/>
          <a:lstStyle>
            <a:lvl1pPr>
              <a:defRPr/>
            </a:lvl1pPr>
          </a:lstStyle>
          <a:p>
            <a:pPr>
              <a:defRPr/>
            </a:pPr>
            <a:r>
              <a:rPr lang="fr-FR">
                <a:solidFill>
                  <a:prstClr val="black"/>
                </a:solidFill>
              </a:rPr>
              <a:t>Maintenance HospitalièreRésultats 2006</a:t>
            </a:r>
          </a:p>
        </p:txBody>
      </p:sp>
      <p:sp>
        <p:nvSpPr>
          <p:cNvPr id="6" name="Rectangle 7"/>
          <p:cNvSpPr>
            <a:spLocks noGrp="1" noChangeArrowheads="1"/>
          </p:cNvSpPr>
          <p:nvPr>
            <p:ph type="sldNum" sz="quarter" idx="12"/>
          </p:nvPr>
        </p:nvSpPr>
        <p:spPr>
          <a:xfrm>
            <a:off x="6553200" y="6376988"/>
            <a:ext cx="2133600" cy="365125"/>
          </a:xfrm>
          <a:prstGeom prst="rect">
            <a:avLst/>
          </a:prstGeom>
        </p:spPr>
        <p:txBody>
          <a:bodyPr/>
          <a:lstStyle>
            <a:lvl1pPr>
              <a:defRPr sz="1400"/>
            </a:lvl1pPr>
          </a:lstStyle>
          <a:p>
            <a:fld id="{8FCEF72B-BEE4-455B-BE9B-27FCBF2D9338}" type="slidenum">
              <a:rPr lang="fr-FR" altLang="fr-FR">
                <a:solidFill>
                  <a:prstClr val="black"/>
                </a:solidFill>
              </a:rPr>
              <a:pPr/>
              <a:t>‹N°›</a:t>
            </a:fld>
            <a:endParaRPr lang="fr-FR" altLang="fr-FR">
              <a:solidFill>
                <a:prstClr val="black"/>
              </a:solidFill>
            </a:endParaRPr>
          </a:p>
        </p:txBody>
      </p:sp>
    </p:spTree>
    <p:extLst>
      <p:ext uri="{BB962C8B-B14F-4D97-AF65-F5344CB8AC3E}">
        <p14:creationId xmlns:p14="http://schemas.microsoft.com/office/powerpoint/2010/main" val="32797097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et sous titr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4650" y="1241425"/>
            <a:ext cx="8140700" cy="307975"/>
          </a:xfrm>
        </p:spPr>
        <p:txBody>
          <a:bodyPr/>
          <a:lstStyle>
            <a:lvl1pPr>
              <a:defRPr/>
            </a:lvl1pPr>
            <a:lvl2pPr marL="457200" indent="0">
              <a:buFontTx/>
              <a:buNone/>
              <a:defRPr sz="1400"/>
            </a:lvl2pPr>
            <a:lvl3pPr marL="914400" indent="0">
              <a:buFontTx/>
              <a:buNone/>
              <a:defRPr sz="1400"/>
            </a:lvl3pPr>
            <a:lvl4pPr>
              <a:buFontTx/>
              <a:buNone/>
              <a:defRPr sz="1400"/>
            </a:lvl4pPr>
            <a:lvl5pPr>
              <a:buFontTx/>
              <a:buNone/>
              <a:defRPr sz="1400"/>
            </a:lvl5pPr>
          </a:lstStyle>
          <a:p>
            <a:pPr lvl="0"/>
            <a:r>
              <a:rPr lang="fr-FR" dirty="0" smtClean="0"/>
              <a:t>Modifiez les styles du texte du masque</a:t>
            </a:r>
          </a:p>
        </p:txBody>
      </p:sp>
      <p:sp>
        <p:nvSpPr>
          <p:cNvPr id="10" name="Espace réservé du contenu 9"/>
          <p:cNvSpPr>
            <a:spLocks noGrp="1"/>
          </p:cNvSpPr>
          <p:nvPr>
            <p:ph sz="quarter" idx="14"/>
          </p:nvPr>
        </p:nvSpPr>
        <p:spPr>
          <a:xfrm>
            <a:off x="374650" y="1600198"/>
            <a:ext cx="8140700" cy="4724401"/>
          </a:xfrm>
        </p:spPr>
        <p:txBody>
          <a:bodyPr>
            <a:normAutofit/>
          </a:bodyPr>
          <a:lstStyle>
            <a:lvl1pPr>
              <a:defRPr sz="2000" b="0">
                <a:solidFill>
                  <a:schemeClr val="bg2">
                    <a:lumMod val="50000"/>
                  </a:schemeClr>
                </a:solidFill>
              </a:defRPr>
            </a:lvl1pPr>
            <a:lvl2pPr>
              <a:defRPr sz="1800">
                <a:solidFill>
                  <a:schemeClr val="bg2">
                    <a:lumMod val="50000"/>
                  </a:schemeClr>
                </a:solidFill>
              </a:defRPr>
            </a:lvl2pPr>
            <a:lvl3pPr>
              <a:defRPr sz="1600">
                <a:solidFill>
                  <a:schemeClr val="bg2">
                    <a:lumMod val="50000"/>
                  </a:schemeClr>
                </a:solidFill>
              </a:defRPr>
            </a:lvl3pPr>
            <a:lvl4pPr>
              <a:defRPr sz="2000">
                <a:solidFill>
                  <a:schemeClr val="bg2">
                    <a:lumMod val="50000"/>
                  </a:schemeClr>
                </a:solidFill>
              </a:defRPr>
            </a:lvl4pPr>
            <a:lvl5pPr>
              <a:defRPr sz="2000">
                <a:solidFill>
                  <a:schemeClr val="bg2">
                    <a:lumMod val="50000"/>
                  </a:schemeClr>
                </a:solidFill>
              </a:defRPr>
            </a:lvl5pPr>
          </a:lstStyle>
          <a:p>
            <a:pPr lvl="0"/>
            <a:r>
              <a:rPr lang="fr-FR" dirty="0" smtClean="0"/>
              <a:t>Modifiez les styles du texte du masque</a:t>
            </a:r>
          </a:p>
          <a:p>
            <a:pPr lvl="1"/>
            <a:r>
              <a:rPr lang="fr-FR" altLang="fr-FR" dirty="0" smtClean="0"/>
              <a:t>Deuxième niveau</a:t>
            </a:r>
          </a:p>
          <a:p>
            <a:pPr lvl="2"/>
            <a:r>
              <a:rPr lang="fr-FR" altLang="fr-FR" dirty="0" smtClean="0"/>
              <a:t>Troisième niveau</a:t>
            </a:r>
          </a:p>
        </p:txBody>
      </p:sp>
      <p:sp>
        <p:nvSpPr>
          <p:cNvPr id="9" name="Titre 1"/>
          <p:cNvSpPr>
            <a:spLocks noGrp="1"/>
          </p:cNvSpPr>
          <p:nvPr>
            <p:ph type="title"/>
          </p:nvPr>
        </p:nvSpPr>
        <p:spPr>
          <a:xfrm>
            <a:off x="374650" y="23206"/>
            <a:ext cx="7385050" cy="757212"/>
          </a:xfrm>
        </p:spPr>
        <p:txBody>
          <a:bodyPr/>
          <a:lstStyle>
            <a:lvl1pPr>
              <a:defRPr/>
            </a:lvl1pPr>
          </a:lstStyle>
          <a:p>
            <a:r>
              <a:rPr lang="fr-FR" dirty="0" smtClean="0"/>
              <a:t>Modifiez le style du titre</a:t>
            </a:r>
            <a:endParaRPr lang="fr-FR" dirty="0"/>
          </a:p>
        </p:txBody>
      </p:sp>
      <p:sp>
        <p:nvSpPr>
          <p:cNvPr id="11" name="Espace réservé du texte 7"/>
          <p:cNvSpPr>
            <a:spLocks noGrp="1"/>
          </p:cNvSpPr>
          <p:nvPr>
            <p:ph type="body" sz="quarter" idx="13"/>
          </p:nvPr>
        </p:nvSpPr>
        <p:spPr>
          <a:xfrm>
            <a:off x="374650" y="476436"/>
            <a:ext cx="7385050" cy="586053"/>
          </a:xfrm>
        </p:spPr>
        <p:txBody>
          <a:bodyPr>
            <a:noAutofit/>
          </a:bodyPr>
          <a:lstStyle>
            <a:lvl1pPr>
              <a:lnSpc>
                <a:spcPct val="100000"/>
              </a:lnSpc>
              <a:spcBef>
                <a:spcPts val="0"/>
              </a:spcBef>
              <a:defRPr sz="2400" b="0" i="0" baseline="0">
                <a:solidFill>
                  <a:schemeClr val="bg2">
                    <a:lumMod val="50000"/>
                  </a:schemeClr>
                </a:solidFill>
              </a:defRPr>
            </a:lvl1pPr>
          </a:lstStyle>
          <a:p>
            <a:pPr lvl="0"/>
            <a:r>
              <a:rPr lang="fr-FR" dirty="0" smtClean="0"/>
              <a:t>Modifiez les styles du texte du masque</a:t>
            </a:r>
          </a:p>
        </p:txBody>
      </p:sp>
      <p:sp>
        <p:nvSpPr>
          <p:cNvPr id="6" name="Espace réservé du pied de page 4"/>
          <p:cNvSpPr>
            <a:spLocks noGrp="1"/>
          </p:cNvSpPr>
          <p:nvPr>
            <p:ph type="ftr" sz="quarter" idx="15"/>
          </p:nvPr>
        </p:nvSpPr>
        <p:spPr/>
        <p:txBody>
          <a:bodyPr/>
          <a:lstStyle>
            <a:lvl1pPr>
              <a:defRPr/>
            </a:lvl1pPr>
          </a:lstStyle>
          <a:p>
            <a:pPr>
              <a:defRPr/>
            </a:pPr>
            <a:r>
              <a:rPr lang="fr-FR"/>
              <a:t>Centre national de l’expertise hospitalière </a:t>
            </a:r>
            <a:endParaRPr lang="fr-FR" dirty="0"/>
          </a:p>
        </p:txBody>
      </p:sp>
      <p:sp>
        <p:nvSpPr>
          <p:cNvPr id="7" name="Espace réservé du numéro de diapositive 5"/>
          <p:cNvSpPr>
            <a:spLocks noGrp="1"/>
          </p:cNvSpPr>
          <p:nvPr>
            <p:ph type="sldNum" sz="quarter" idx="16"/>
          </p:nvPr>
        </p:nvSpPr>
        <p:spPr/>
        <p:txBody>
          <a:bodyPr/>
          <a:lstStyle>
            <a:lvl1pPr>
              <a:defRPr/>
            </a:lvl1pPr>
          </a:lstStyle>
          <a:p>
            <a:pPr>
              <a:defRPr/>
            </a:pPr>
            <a:fld id="{56888192-8E4C-4F1D-98B7-C1FFDF0D312E}" type="slidenum">
              <a:rPr lang="fr-FR"/>
              <a:pPr>
                <a:defRPr/>
              </a:pPr>
              <a:t>‹N°›</a:t>
            </a:fld>
            <a:endParaRPr lang="fr-FR" dirty="0"/>
          </a:p>
        </p:txBody>
      </p:sp>
    </p:spTree>
    <p:extLst>
      <p:ext uri="{BB962C8B-B14F-4D97-AF65-F5344CB8AC3E}">
        <p14:creationId xmlns:p14="http://schemas.microsoft.com/office/powerpoint/2010/main" val="4858502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éférences">
    <p:spTree>
      <p:nvGrpSpPr>
        <p:cNvPr id="1" name=""/>
        <p:cNvGrpSpPr/>
        <p:nvPr/>
      </p:nvGrpSpPr>
      <p:grpSpPr>
        <a:xfrm>
          <a:off x="0" y="0"/>
          <a:ext cx="0" cy="0"/>
          <a:chOff x="0" y="0"/>
          <a:chExt cx="0" cy="0"/>
        </a:xfrm>
      </p:grpSpPr>
      <p:cxnSp>
        <p:nvCxnSpPr>
          <p:cNvPr id="15" name="Straight Connector 35"/>
          <p:cNvCxnSpPr/>
          <p:nvPr/>
        </p:nvCxnSpPr>
        <p:spPr bwMode="auto">
          <a:xfrm flipH="1">
            <a:off x="4791075" y="1409700"/>
            <a:ext cx="11113" cy="5132388"/>
          </a:xfrm>
          <a:prstGeom prst="line">
            <a:avLst/>
          </a:prstGeom>
          <a:noFill/>
          <a:ln w="9525"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Espace réservé du texte 7"/>
          <p:cNvSpPr>
            <a:spLocks noGrp="1"/>
          </p:cNvSpPr>
          <p:nvPr>
            <p:ph type="body" sz="quarter" idx="13"/>
          </p:nvPr>
        </p:nvSpPr>
        <p:spPr>
          <a:xfrm>
            <a:off x="374650" y="1363662"/>
            <a:ext cx="4248150" cy="579437"/>
          </a:xfrm>
        </p:spPr>
        <p:txBody>
          <a:bodyPr/>
          <a:lstStyle/>
          <a:p>
            <a:pPr lvl="0"/>
            <a:r>
              <a:rPr lang="fr-FR" dirty="0" smtClean="0"/>
              <a:t>Modifiez les styles du texte du masque</a:t>
            </a:r>
          </a:p>
        </p:txBody>
      </p:sp>
      <p:sp>
        <p:nvSpPr>
          <p:cNvPr id="10" name="Espace réservé du texte 9"/>
          <p:cNvSpPr>
            <a:spLocks noGrp="1"/>
          </p:cNvSpPr>
          <p:nvPr>
            <p:ph type="body" sz="quarter" idx="14"/>
          </p:nvPr>
        </p:nvSpPr>
        <p:spPr>
          <a:xfrm>
            <a:off x="374650" y="1958731"/>
            <a:ext cx="4248150" cy="1795463"/>
          </a:xfrm>
        </p:spPr>
        <p:txBody>
          <a:bodyPr>
            <a:normAutofit/>
          </a:bodyPr>
          <a:lstStyle>
            <a:lvl1pPr algn="just">
              <a:lnSpc>
                <a:spcPct val="100000"/>
              </a:lnSpc>
              <a:spcBef>
                <a:spcPts val="0"/>
              </a:spcBef>
              <a:defRPr sz="2000" b="0">
                <a:solidFill>
                  <a:schemeClr val="bg2">
                    <a:lumMod val="50000"/>
                  </a:schemeClr>
                </a:solidFill>
              </a:defRPr>
            </a:lvl1pPr>
          </a:lstStyle>
          <a:p>
            <a:pPr lvl="0"/>
            <a:r>
              <a:rPr lang="fr-FR" dirty="0" smtClean="0"/>
              <a:t>Modifiez les styles du texte du masque</a:t>
            </a:r>
          </a:p>
        </p:txBody>
      </p:sp>
      <p:sp>
        <p:nvSpPr>
          <p:cNvPr id="11" name="Espace réservé du texte 7"/>
          <p:cNvSpPr>
            <a:spLocks noGrp="1"/>
          </p:cNvSpPr>
          <p:nvPr>
            <p:ph type="body" sz="quarter" idx="15"/>
          </p:nvPr>
        </p:nvSpPr>
        <p:spPr>
          <a:xfrm>
            <a:off x="374650" y="3856441"/>
            <a:ext cx="4248150" cy="627635"/>
          </a:xfrm>
        </p:spPr>
        <p:txBody>
          <a:bodyPr/>
          <a:lstStyle/>
          <a:p>
            <a:pPr lvl="0"/>
            <a:r>
              <a:rPr lang="fr-FR" dirty="0" smtClean="0"/>
              <a:t>Modifiez les styles du texte du masque</a:t>
            </a:r>
          </a:p>
        </p:txBody>
      </p:sp>
      <p:sp>
        <p:nvSpPr>
          <p:cNvPr id="12" name="Espace réservé du texte 9"/>
          <p:cNvSpPr>
            <a:spLocks noGrp="1"/>
          </p:cNvSpPr>
          <p:nvPr>
            <p:ph type="body" sz="quarter" idx="16"/>
          </p:nvPr>
        </p:nvSpPr>
        <p:spPr>
          <a:xfrm>
            <a:off x="374650" y="4491563"/>
            <a:ext cx="4248150" cy="2050114"/>
          </a:xfrm>
        </p:spPr>
        <p:txBody>
          <a:bodyPr>
            <a:normAutofit/>
          </a:bodyPr>
          <a:lstStyle>
            <a:lvl1pPr algn="just">
              <a:lnSpc>
                <a:spcPct val="100000"/>
              </a:lnSpc>
              <a:spcBef>
                <a:spcPts val="0"/>
              </a:spcBef>
              <a:defRPr sz="2000" b="0">
                <a:solidFill>
                  <a:schemeClr val="bg2">
                    <a:lumMod val="50000"/>
                  </a:schemeClr>
                </a:solidFill>
              </a:defRPr>
            </a:lvl1pPr>
          </a:lstStyle>
          <a:p>
            <a:pPr lvl="0"/>
            <a:r>
              <a:rPr lang="fr-FR" dirty="0" smtClean="0"/>
              <a:t>Modifiez les styles du texte du masque</a:t>
            </a:r>
          </a:p>
        </p:txBody>
      </p:sp>
      <p:sp>
        <p:nvSpPr>
          <p:cNvPr id="13" name="Espace réservé du texte 7"/>
          <p:cNvSpPr>
            <a:spLocks noGrp="1"/>
          </p:cNvSpPr>
          <p:nvPr>
            <p:ph type="body" sz="quarter" idx="17"/>
          </p:nvPr>
        </p:nvSpPr>
        <p:spPr>
          <a:xfrm>
            <a:off x="4928394" y="1363663"/>
            <a:ext cx="4071673" cy="579436"/>
          </a:xfrm>
        </p:spPr>
        <p:txBody>
          <a:bodyPr/>
          <a:lstStyle/>
          <a:p>
            <a:pPr lvl="0"/>
            <a:r>
              <a:rPr lang="fr-FR" dirty="0" smtClean="0"/>
              <a:t>Modifiez les styles du texte du masque</a:t>
            </a:r>
          </a:p>
        </p:txBody>
      </p:sp>
      <p:sp>
        <p:nvSpPr>
          <p:cNvPr id="14" name="Espace réservé du texte 9"/>
          <p:cNvSpPr>
            <a:spLocks noGrp="1"/>
          </p:cNvSpPr>
          <p:nvPr>
            <p:ph type="body" sz="quarter" idx="18"/>
          </p:nvPr>
        </p:nvSpPr>
        <p:spPr>
          <a:xfrm>
            <a:off x="4928394" y="1954823"/>
            <a:ext cx="4071673" cy="4578062"/>
          </a:xfrm>
        </p:spPr>
        <p:txBody>
          <a:bodyPr>
            <a:normAutofit/>
          </a:bodyPr>
          <a:lstStyle>
            <a:lvl1pPr algn="just">
              <a:lnSpc>
                <a:spcPct val="100000"/>
              </a:lnSpc>
              <a:spcBef>
                <a:spcPts val="0"/>
              </a:spcBef>
              <a:defRPr sz="2000" b="0">
                <a:solidFill>
                  <a:schemeClr val="bg2">
                    <a:lumMod val="50000"/>
                  </a:schemeClr>
                </a:solidFill>
              </a:defRPr>
            </a:lvl1pPr>
          </a:lstStyle>
          <a:p>
            <a:pPr lvl="0"/>
            <a:r>
              <a:rPr lang="fr-FR" dirty="0" smtClean="0"/>
              <a:t>Modifiez les styles du texte du masque</a:t>
            </a:r>
          </a:p>
        </p:txBody>
      </p:sp>
      <p:sp>
        <p:nvSpPr>
          <p:cNvPr id="17" name="Titre 1"/>
          <p:cNvSpPr>
            <a:spLocks noGrp="1"/>
          </p:cNvSpPr>
          <p:nvPr>
            <p:ph type="title"/>
          </p:nvPr>
        </p:nvSpPr>
        <p:spPr>
          <a:xfrm>
            <a:off x="374650" y="23206"/>
            <a:ext cx="7385050" cy="757212"/>
          </a:xfrm>
        </p:spPr>
        <p:txBody>
          <a:bodyPr/>
          <a:lstStyle>
            <a:lvl1pPr>
              <a:defRPr/>
            </a:lvl1pPr>
          </a:lstStyle>
          <a:p>
            <a:r>
              <a:rPr lang="fr-FR" dirty="0" smtClean="0"/>
              <a:t>Modifiez le style du titre</a:t>
            </a:r>
            <a:endParaRPr lang="fr-FR" dirty="0"/>
          </a:p>
        </p:txBody>
      </p:sp>
      <p:sp>
        <p:nvSpPr>
          <p:cNvPr id="18" name="Espace réservé du texte 7"/>
          <p:cNvSpPr>
            <a:spLocks noGrp="1"/>
          </p:cNvSpPr>
          <p:nvPr>
            <p:ph type="body" sz="quarter" idx="19"/>
          </p:nvPr>
        </p:nvSpPr>
        <p:spPr>
          <a:xfrm>
            <a:off x="374650" y="476436"/>
            <a:ext cx="7385050" cy="586053"/>
          </a:xfrm>
        </p:spPr>
        <p:txBody>
          <a:bodyPr>
            <a:noAutofit/>
          </a:bodyPr>
          <a:lstStyle>
            <a:lvl1pPr>
              <a:lnSpc>
                <a:spcPct val="100000"/>
              </a:lnSpc>
              <a:spcBef>
                <a:spcPts val="0"/>
              </a:spcBef>
              <a:defRPr sz="2400" b="0" i="0" baseline="0">
                <a:solidFill>
                  <a:schemeClr val="bg2">
                    <a:lumMod val="50000"/>
                  </a:schemeClr>
                </a:solidFill>
              </a:defRPr>
            </a:lvl1pPr>
          </a:lstStyle>
          <a:p>
            <a:pPr lvl="0"/>
            <a:r>
              <a:rPr lang="fr-FR" dirty="0" smtClean="0"/>
              <a:t>Modifiez les styles du texte du masque</a:t>
            </a:r>
          </a:p>
        </p:txBody>
      </p:sp>
      <p:sp>
        <p:nvSpPr>
          <p:cNvPr id="16" name="Espace réservé du pied de page 3"/>
          <p:cNvSpPr>
            <a:spLocks noGrp="1"/>
          </p:cNvSpPr>
          <p:nvPr>
            <p:ph type="ftr" sz="quarter" idx="20"/>
          </p:nvPr>
        </p:nvSpPr>
        <p:spPr/>
        <p:txBody>
          <a:bodyPr/>
          <a:lstStyle>
            <a:lvl1pPr>
              <a:defRPr/>
            </a:lvl1pPr>
          </a:lstStyle>
          <a:p>
            <a:pPr>
              <a:defRPr/>
            </a:pPr>
            <a:r>
              <a:rPr lang="fr-FR"/>
              <a:t>Centre national de l’expertise hospitalière </a:t>
            </a:r>
            <a:endParaRPr lang="fr-FR" dirty="0"/>
          </a:p>
        </p:txBody>
      </p:sp>
      <p:sp>
        <p:nvSpPr>
          <p:cNvPr id="19" name="Espace réservé du numéro de diapositive 4"/>
          <p:cNvSpPr>
            <a:spLocks noGrp="1"/>
          </p:cNvSpPr>
          <p:nvPr>
            <p:ph type="sldNum" sz="quarter" idx="21"/>
          </p:nvPr>
        </p:nvSpPr>
        <p:spPr/>
        <p:txBody>
          <a:bodyPr/>
          <a:lstStyle>
            <a:lvl1pPr>
              <a:defRPr/>
            </a:lvl1pPr>
          </a:lstStyle>
          <a:p>
            <a:pPr>
              <a:defRPr/>
            </a:pPr>
            <a:fld id="{EE65C745-00E7-4BEA-8DB8-7188C623BC3F}" type="slidenum">
              <a:rPr lang="fr-FR"/>
              <a:pPr>
                <a:defRPr/>
              </a:pPr>
              <a:t>‹N°›</a:t>
            </a:fld>
            <a:endParaRPr lang="fr-FR" dirty="0"/>
          </a:p>
        </p:txBody>
      </p:sp>
    </p:spTree>
    <p:extLst>
      <p:ext uri="{BB962C8B-B14F-4D97-AF65-F5344CB8AC3E}">
        <p14:creationId xmlns:p14="http://schemas.microsoft.com/office/powerpoint/2010/main" val="35205435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1023938" y="1400175"/>
            <a:ext cx="7561262"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defRPr/>
            </a:pPr>
            <a:r>
              <a:rPr lang="fr-FR" altLang="fr-FR" sz="1400" b="1" dirty="0" smtClean="0">
                <a:solidFill>
                  <a:srgbClr val="222A35"/>
                </a:solidFill>
              </a:rPr>
              <a:t>Un positionnement historique dans le secteur de la santé</a:t>
            </a:r>
          </a:p>
          <a:p>
            <a:pPr algn="just" eaLnBrk="1" hangingPunct="1">
              <a:defRPr/>
            </a:pPr>
            <a:r>
              <a:rPr lang="fr-FR" altLang="fr-FR" sz="1200" dirty="0" smtClean="0">
                <a:solidFill>
                  <a:srgbClr val="404040"/>
                </a:solidFill>
              </a:rPr>
              <a:t>Depuis plus de 40 ans, le CNEH, institution indépendante, se positionne exclusivement dans le secteur de la santé. Cet investissement de longue date nous a permis d’acquérir une compréhension approfondie de vos problématiques. Nous accompagnons l’ensemble des acteurs de santé dans la mise en œuvre de leurs transformations, dans le développement de leurs compétences et l'amélioration de leurs pratiques</a:t>
            </a:r>
          </a:p>
          <a:p>
            <a:pPr algn="just" eaLnBrk="1" hangingPunct="1">
              <a:defRPr/>
            </a:pPr>
            <a:endParaRPr lang="fr-FR" altLang="fr-FR" sz="1400" b="1" dirty="0" smtClean="0">
              <a:solidFill>
                <a:srgbClr val="222A35"/>
              </a:solidFill>
            </a:endParaRPr>
          </a:p>
          <a:p>
            <a:pPr algn="just" eaLnBrk="1" hangingPunct="1">
              <a:defRPr/>
            </a:pPr>
            <a:r>
              <a:rPr lang="fr-FR" altLang="fr-FR" sz="1400" b="1" dirty="0" smtClean="0">
                <a:solidFill>
                  <a:srgbClr val="222A35"/>
                </a:solidFill>
              </a:rPr>
              <a:t>Une synergie unique au service de vos transformations</a:t>
            </a:r>
          </a:p>
          <a:p>
            <a:pPr algn="just" eaLnBrk="1" hangingPunct="1">
              <a:defRPr/>
            </a:pPr>
            <a:r>
              <a:rPr lang="fr-FR" altLang="fr-FR" sz="1200" dirty="0" smtClean="0">
                <a:solidFill>
                  <a:srgbClr val="404040"/>
                </a:solidFill>
              </a:rPr>
              <a:t>Notre richesse ? Des équipes pluridisciplinaires composées de professionnels de santé et de consultants, permettant la combinaison d’expertises métiers et d’apports méthodologiques à chacune de nos interventions. Pour nous, cette synergie est l’une des clés essentielles des projets de transformation réussis et durables, dans le respect de vos valeurs.</a:t>
            </a:r>
          </a:p>
          <a:p>
            <a:pPr algn="just" eaLnBrk="1" hangingPunct="1">
              <a:defRPr/>
            </a:pPr>
            <a:r>
              <a:rPr lang="fr-FR" altLang="fr-FR" sz="1400" b="1" dirty="0" smtClean="0">
                <a:solidFill>
                  <a:srgbClr val="222A35"/>
                </a:solidFill>
              </a:rPr>
              <a:t/>
            </a:r>
            <a:br>
              <a:rPr lang="fr-FR" altLang="fr-FR" sz="1400" b="1" dirty="0" smtClean="0">
                <a:solidFill>
                  <a:srgbClr val="222A35"/>
                </a:solidFill>
              </a:rPr>
            </a:br>
            <a:r>
              <a:rPr lang="fr-FR" altLang="fr-FR" sz="1400" b="1" dirty="0" smtClean="0">
                <a:solidFill>
                  <a:srgbClr val="222A35"/>
                </a:solidFill>
              </a:rPr>
              <a:t>Des modes d'accompagnement intégrés : formation, conseil et accompagnement des transformations</a:t>
            </a:r>
          </a:p>
          <a:p>
            <a:pPr algn="just" eaLnBrk="1" hangingPunct="1">
              <a:defRPr/>
            </a:pPr>
            <a:r>
              <a:rPr lang="fr-FR" altLang="fr-FR" sz="1200" dirty="0" smtClean="0">
                <a:solidFill>
                  <a:srgbClr val="404040"/>
                </a:solidFill>
              </a:rPr>
              <a:t>Nous vous offrons l’opportunité de bénéficier d’un accompagnement intégré : du diagnostic organisationnel, financier ou qualité à la mise en œuvre des solutions tout en assurant le transfert de compétences à vos équipes.</a:t>
            </a:r>
          </a:p>
          <a:p>
            <a:pPr algn="just" eaLnBrk="1" hangingPunct="1">
              <a:defRPr/>
            </a:pPr>
            <a:r>
              <a:rPr lang="fr-FR" altLang="fr-FR" sz="1200" dirty="0" smtClean="0">
                <a:solidFill>
                  <a:srgbClr val="404040"/>
                </a:solidFill>
              </a:rPr>
              <a:t>Ainsi, nous dessinons avec vous le futur de vos établissements en vous donnant les moyens d’accompagner vos évolutions par le  développement de vos talents</a:t>
            </a:r>
            <a:r>
              <a:rPr lang="fr-FR" altLang="fr-FR" sz="1400" dirty="0" smtClean="0">
                <a:solidFill>
                  <a:srgbClr val="404040"/>
                </a:solidFill>
              </a:rPr>
              <a:t>.</a:t>
            </a:r>
          </a:p>
          <a:p>
            <a:pPr algn="just" eaLnBrk="1" hangingPunct="1">
              <a:defRPr/>
            </a:pPr>
            <a:endParaRPr lang="fr-FR" altLang="fr-FR" sz="1400" b="1" dirty="0" smtClean="0">
              <a:solidFill>
                <a:srgbClr val="222A35"/>
              </a:solidFill>
            </a:endParaRPr>
          </a:p>
          <a:p>
            <a:pPr algn="just" eaLnBrk="1" hangingPunct="1">
              <a:defRPr/>
            </a:pPr>
            <a:r>
              <a:rPr lang="fr-FR" altLang="fr-FR" sz="1400" b="1" dirty="0" smtClean="0">
                <a:solidFill>
                  <a:srgbClr val="222A35"/>
                </a:solidFill>
              </a:rPr>
              <a:t>Un ancrage fort dans les réseaux de santé</a:t>
            </a:r>
          </a:p>
          <a:p>
            <a:pPr algn="just" eaLnBrk="1" hangingPunct="1">
              <a:defRPr/>
            </a:pPr>
            <a:r>
              <a:rPr lang="fr-FR" altLang="fr-FR" sz="1200" dirty="0" smtClean="0">
                <a:solidFill>
                  <a:srgbClr val="404040"/>
                </a:solidFill>
              </a:rPr>
              <a:t>Au travers de la création et de l’animation de groupes de réflexion, l’organisation de rencontres et d’événements professionnels nationaux et internationaux (voyages d’études), le CNEH se positionne comme tête de réseau de l’expertise en santé. Nous accueillons et mobilisons depuis l’origine le réseau le plus étendu d’experts du secteur pour intervenir au travers de nos missions de conseil comme de nos formations..</a:t>
            </a:r>
            <a:r>
              <a:rPr lang="fr-FR" altLang="fr-FR" sz="1200" dirty="0" smtClean="0">
                <a:solidFill>
                  <a:prstClr val="black"/>
                </a:solidFill>
              </a:rPr>
              <a:t> </a:t>
            </a:r>
          </a:p>
        </p:txBody>
      </p:sp>
      <p:grpSp>
        <p:nvGrpSpPr>
          <p:cNvPr id="3" name="Groupe 10"/>
          <p:cNvGrpSpPr>
            <a:grpSpLocks/>
          </p:cNvGrpSpPr>
          <p:nvPr/>
        </p:nvGrpSpPr>
        <p:grpSpPr bwMode="auto">
          <a:xfrm>
            <a:off x="412750" y="1330325"/>
            <a:ext cx="544513" cy="4079875"/>
            <a:chOff x="789755" y="947293"/>
            <a:chExt cx="544249" cy="4080524"/>
          </a:xfrm>
        </p:grpSpPr>
        <p:pic>
          <p:nvPicPr>
            <p:cNvPr id="4" name="Image 3"/>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789756" y="947293"/>
              <a:ext cx="510307" cy="510307"/>
            </a:xfrm>
            <a:prstGeom prst="rect">
              <a:avLst/>
            </a:prstGeom>
          </p:spPr>
        </p:pic>
        <p:pic>
          <p:nvPicPr>
            <p:cNvPr id="5" name="Image 4"/>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789755" y="2122392"/>
              <a:ext cx="510307" cy="510307"/>
            </a:xfrm>
            <a:prstGeom prst="rect">
              <a:avLst/>
            </a:prstGeom>
          </p:spPr>
        </p:pic>
        <p:pic>
          <p:nvPicPr>
            <p:cNvPr id="6" name="Image 5"/>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805544" y="3105906"/>
              <a:ext cx="510307" cy="510307"/>
            </a:xfrm>
            <a:prstGeom prst="rect">
              <a:avLst/>
            </a:prstGeom>
          </p:spPr>
        </p:pic>
        <p:pic>
          <p:nvPicPr>
            <p:cNvPr id="7" name="Image 6"/>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823697" y="4517510"/>
              <a:ext cx="510307" cy="510307"/>
            </a:xfrm>
            <a:prstGeom prst="rect">
              <a:avLst/>
            </a:prstGeom>
          </p:spPr>
        </p:pic>
      </p:grpSp>
      <p:sp>
        <p:nvSpPr>
          <p:cNvPr id="8" name="ZoneTexte 15"/>
          <p:cNvSpPr txBox="1">
            <a:spLocks noChangeArrowheads="1"/>
          </p:cNvSpPr>
          <p:nvPr/>
        </p:nvSpPr>
        <p:spPr bwMode="auto">
          <a:xfrm>
            <a:off x="376238" y="236538"/>
            <a:ext cx="71294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Un modèle original qui renforce la légitimité de nos interventions</a:t>
            </a:r>
          </a:p>
        </p:txBody>
      </p:sp>
      <p:sp>
        <p:nvSpPr>
          <p:cNvPr id="9"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10" name="Espace réservé du numéro de diapositive 3"/>
          <p:cNvSpPr>
            <a:spLocks noGrp="1"/>
          </p:cNvSpPr>
          <p:nvPr>
            <p:ph type="sldNum" sz="quarter" idx="11"/>
          </p:nvPr>
        </p:nvSpPr>
        <p:spPr/>
        <p:txBody>
          <a:bodyPr/>
          <a:lstStyle>
            <a:lvl1pPr>
              <a:defRPr/>
            </a:lvl1pPr>
          </a:lstStyle>
          <a:p>
            <a:pPr>
              <a:defRPr/>
            </a:pPr>
            <a:fld id="{76337487-DDC2-4BA1-81E5-8456D410274F}" type="slidenum">
              <a:rPr lang="fr-FR"/>
              <a:pPr>
                <a:defRPr/>
              </a:pPr>
              <a:t>‹N°›</a:t>
            </a:fld>
            <a:endParaRPr lang="fr-FR" dirty="0"/>
          </a:p>
        </p:txBody>
      </p:sp>
    </p:spTree>
    <p:extLst>
      <p:ext uri="{BB962C8B-B14F-4D97-AF65-F5344CB8AC3E}">
        <p14:creationId xmlns:p14="http://schemas.microsoft.com/office/powerpoint/2010/main" val="187542156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304800" y="1476375"/>
            <a:ext cx="1927225" cy="647700"/>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prstClr val="white"/>
              </a:solidFill>
            </a:endParaRPr>
          </a:p>
          <a:p>
            <a:pPr eaLnBrk="1" hangingPunct="1">
              <a:defRPr/>
            </a:pPr>
            <a:r>
              <a:rPr lang="fr-FR" altLang="fr-FR" sz="1200" b="1" smtClean="0">
                <a:solidFill>
                  <a:prstClr val="white"/>
                </a:solidFill>
              </a:rPr>
              <a:t>DÉCIDER LA STRATÉGIE</a:t>
            </a:r>
          </a:p>
          <a:p>
            <a:pPr eaLnBrk="1" hangingPunct="1">
              <a:defRPr/>
            </a:pPr>
            <a:endParaRPr lang="fr-FR" altLang="fr-FR" sz="1200" b="1" smtClean="0">
              <a:solidFill>
                <a:prstClr val="white"/>
              </a:solidFill>
            </a:endParaRPr>
          </a:p>
        </p:txBody>
      </p:sp>
      <p:sp>
        <p:nvSpPr>
          <p:cNvPr id="3" name="ZoneTexte 10"/>
          <p:cNvSpPr txBox="1">
            <a:spLocks noChangeArrowheads="1"/>
          </p:cNvSpPr>
          <p:nvPr/>
        </p:nvSpPr>
        <p:spPr bwMode="auto">
          <a:xfrm>
            <a:off x="304800" y="2520950"/>
            <a:ext cx="1927225" cy="83026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prstClr val="white"/>
              </a:solidFill>
            </a:endParaRPr>
          </a:p>
          <a:p>
            <a:pPr eaLnBrk="1" hangingPunct="1">
              <a:defRPr/>
            </a:pPr>
            <a:r>
              <a:rPr lang="fr-FR" altLang="fr-FR" sz="1200" b="1" smtClean="0">
                <a:solidFill>
                  <a:prstClr val="white"/>
                </a:solidFill>
              </a:rPr>
              <a:t>DÉFINIR LE MODÈLE</a:t>
            </a:r>
            <a:br>
              <a:rPr lang="fr-FR" altLang="fr-FR" sz="1200" b="1" smtClean="0">
                <a:solidFill>
                  <a:prstClr val="white"/>
                </a:solidFill>
              </a:rPr>
            </a:br>
            <a:r>
              <a:rPr lang="fr-FR" altLang="fr-FR" sz="1200" b="1" smtClean="0">
                <a:solidFill>
                  <a:prstClr val="white"/>
                </a:solidFill>
              </a:rPr>
              <a:t>D'ORGANISATION</a:t>
            </a:r>
          </a:p>
          <a:p>
            <a:pPr eaLnBrk="1" hangingPunct="1">
              <a:defRPr/>
            </a:pPr>
            <a:endParaRPr lang="fr-FR" altLang="fr-FR" sz="1200" b="1" smtClean="0">
              <a:solidFill>
                <a:prstClr val="white"/>
              </a:solidFill>
            </a:endParaRPr>
          </a:p>
        </p:txBody>
      </p:sp>
      <p:sp>
        <p:nvSpPr>
          <p:cNvPr id="4" name="ZoneTexte 11"/>
          <p:cNvSpPr txBox="1">
            <a:spLocks noChangeArrowheads="1"/>
          </p:cNvSpPr>
          <p:nvPr/>
        </p:nvSpPr>
        <p:spPr bwMode="auto">
          <a:xfrm>
            <a:off x="304800" y="3627438"/>
            <a:ext cx="1927225" cy="830262"/>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prstClr val="white"/>
              </a:solidFill>
            </a:endParaRPr>
          </a:p>
          <a:p>
            <a:pPr eaLnBrk="1" hangingPunct="1">
              <a:defRPr/>
            </a:pPr>
            <a:r>
              <a:rPr lang="fr-FR" altLang="fr-FR" sz="1200" b="1" smtClean="0">
                <a:solidFill>
                  <a:prstClr val="white"/>
                </a:solidFill>
              </a:rPr>
              <a:t>REPENSER LA PERFORMANCE</a:t>
            </a:r>
          </a:p>
          <a:p>
            <a:pPr eaLnBrk="1" hangingPunct="1">
              <a:defRPr/>
            </a:pPr>
            <a:endParaRPr lang="fr-FR" altLang="fr-FR" sz="1200" b="1" smtClean="0">
              <a:solidFill>
                <a:prstClr val="white"/>
              </a:solidFill>
            </a:endParaRPr>
          </a:p>
        </p:txBody>
      </p:sp>
      <p:sp>
        <p:nvSpPr>
          <p:cNvPr id="5" name="ZoneTexte 4"/>
          <p:cNvSpPr txBox="1"/>
          <p:nvPr/>
        </p:nvSpPr>
        <p:spPr>
          <a:xfrm>
            <a:off x="2231781" y="1389184"/>
            <a:ext cx="6283569" cy="1015663"/>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Stratégie territoriale : GHT, GCS…</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Projet médical partagé / commun</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Offre ambulatoire</a:t>
            </a: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a:endParaRP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Lien ville-hôpital</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Expertise juridique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Restructuration, fusion</a:t>
            </a:r>
          </a:p>
        </p:txBody>
      </p:sp>
      <p:sp>
        <p:nvSpPr>
          <p:cNvPr id="6" name="ZoneTexte 5"/>
          <p:cNvSpPr txBox="1"/>
          <p:nvPr/>
        </p:nvSpPr>
        <p:spPr>
          <a:xfrm>
            <a:off x="2231781" y="2458980"/>
            <a:ext cx="6283569" cy="830997"/>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Gouvernance institutionnelle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Virage ambulatoire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Organisation des pôles</a:t>
            </a: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Dialogue de gestion</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Parcours patient</a:t>
            </a:r>
          </a:p>
        </p:txBody>
      </p:sp>
      <p:sp>
        <p:nvSpPr>
          <p:cNvPr id="7" name="ZoneTexte 14"/>
          <p:cNvSpPr txBox="1">
            <a:spLocks noChangeArrowheads="1"/>
          </p:cNvSpPr>
          <p:nvPr/>
        </p:nvSpPr>
        <p:spPr bwMode="auto">
          <a:xfrm>
            <a:off x="304800" y="4659313"/>
            <a:ext cx="1927225" cy="646112"/>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1200" b="1" smtClean="0">
                <a:solidFill>
                  <a:prstClr val="white"/>
                </a:solidFill>
              </a:rPr>
              <a:t>FAIRE ÉVOLUER</a:t>
            </a:r>
            <a:br>
              <a:rPr lang="fr-FR" altLang="fr-FR" sz="1200" b="1" smtClean="0">
                <a:solidFill>
                  <a:prstClr val="white"/>
                </a:solidFill>
              </a:rPr>
            </a:br>
            <a:r>
              <a:rPr lang="fr-FR" altLang="fr-FR" sz="1200" b="1" smtClean="0">
                <a:solidFill>
                  <a:prstClr val="white"/>
                </a:solidFill>
              </a:rPr>
              <a:t>LE MANAGEMENT</a:t>
            </a:r>
            <a:br>
              <a:rPr lang="fr-FR" altLang="fr-FR" sz="1200" b="1" smtClean="0">
                <a:solidFill>
                  <a:prstClr val="white"/>
                </a:solidFill>
              </a:rPr>
            </a:br>
            <a:r>
              <a:rPr lang="fr-FR" altLang="fr-FR" sz="1200" b="1" smtClean="0">
                <a:solidFill>
                  <a:prstClr val="white"/>
                </a:solidFill>
              </a:rPr>
              <a:t>ET LA CULTURE</a:t>
            </a:r>
          </a:p>
        </p:txBody>
      </p:sp>
      <p:sp>
        <p:nvSpPr>
          <p:cNvPr id="8" name="ZoneTexte 7"/>
          <p:cNvSpPr txBox="1"/>
          <p:nvPr/>
        </p:nvSpPr>
        <p:spPr>
          <a:xfrm>
            <a:off x="2231781" y="3529878"/>
            <a:ext cx="6283569" cy="1015663"/>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Audit financier</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Plan triennal, plan de retour à l’équilibre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Mutualisation des plateaux techniques et</a:t>
            </a:r>
            <a:br>
              <a:rPr lang="fr-FR" sz="1200" dirty="0">
                <a:solidFill>
                  <a:prstClr val="black"/>
                </a:solidFill>
                <a:latin typeface="Calibri"/>
              </a:rPr>
            </a:br>
            <a:r>
              <a:rPr lang="fr-FR" sz="1200" dirty="0">
                <a:solidFill>
                  <a:prstClr val="black"/>
                </a:solidFill>
                <a:latin typeface="Calibri"/>
              </a:rPr>
              <a:t>des fonctions supports</a:t>
            </a:r>
            <a:br>
              <a:rPr lang="fr-FR" sz="1200" dirty="0">
                <a:solidFill>
                  <a:prstClr val="black"/>
                </a:solidFill>
                <a:latin typeface="Calibri"/>
              </a:rPr>
            </a:br>
            <a:endParaRPr lang="fr-FR" sz="1200" dirty="0">
              <a:solidFill>
                <a:prstClr val="black"/>
              </a:solidFill>
              <a:latin typeface="Calibri"/>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Certification des laboratoires</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Analyse du temps médical et non médical</a:t>
            </a:r>
          </a:p>
        </p:txBody>
      </p:sp>
      <p:sp>
        <p:nvSpPr>
          <p:cNvPr id="9" name="ZoneTexte 8"/>
          <p:cNvSpPr txBox="1"/>
          <p:nvPr/>
        </p:nvSpPr>
        <p:spPr>
          <a:xfrm>
            <a:off x="2231781" y="4632066"/>
            <a:ext cx="6283569" cy="830997"/>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Audit managérial</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Analyse des pratiques managériales</a:t>
            </a: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a:endParaRP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Identité employeur, appartenance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Communication stratégique</a:t>
            </a:r>
          </a:p>
        </p:txBody>
      </p:sp>
      <p:sp>
        <p:nvSpPr>
          <p:cNvPr id="10" name="ZoneTexte 17"/>
          <p:cNvSpPr txBox="1">
            <a:spLocks noChangeArrowheads="1"/>
          </p:cNvSpPr>
          <p:nvPr/>
        </p:nvSpPr>
        <p:spPr bwMode="auto">
          <a:xfrm>
            <a:off x="304800" y="5524500"/>
            <a:ext cx="1927225" cy="83026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prstClr val="white"/>
              </a:solidFill>
            </a:endParaRPr>
          </a:p>
          <a:p>
            <a:pPr eaLnBrk="1" hangingPunct="1">
              <a:defRPr/>
            </a:pPr>
            <a:r>
              <a:rPr lang="fr-FR" altLang="fr-FR" sz="1200" b="1" smtClean="0">
                <a:solidFill>
                  <a:prstClr val="white"/>
                </a:solidFill>
              </a:rPr>
              <a:t>DÉVELOPPER LES RESSOURCES HUMAINES</a:t>
            </a:r>
          </a:p>
          <a:p>
            <a:pPr eaLnBrk="1" hangingPunct="1">
              <a:defRPr/>
            </a:pPr>
            <a:endParaRPr lang="fr-FR" altLang="fr-FR" sz="1200" b="1" smtClean="0">
              <a:solidFill>
                <a:prstClr val="white"/>
              </a:solidFill>
            </a:endParaRPr>
          </a:p>
        </p:txBody>
      </p:sp>
      <p:sp>
        <p:nvSpPr>
          <p:cNvPr id="11" name="ZoneTexte 10"/>
          <p:cNvSpPr txBox="1"/>
          <p:nvPr/>
        </p:nvSpPr>
        <p:spPr>
          <a:xfrm>
            <a:off x="2231781" y="5487093"/>
            <a:ext cx="6283569" cy="830997"/>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Politiques formation et DPC</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GPMC</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Gestion statutaire</a:t>
            </a:r>
          </a:p>
          <a:p>
            <a:pPr eaLnBrk="1" fontAlgn="auto" hangingPunct="1">
              <a:spcBef>
                <a:spcPts val="0"/>
              </a:spcBef>
              <a:spcAft>
                <a:spcPts val="0"/>
              </a:spcAft>
              <a:buFont typeface="Arial" panose="020B0604020202020204" pitchFamily="34" charset="0"/>
              <a:buNone/>
              <a:defRPr/>
            </a:pPr>
            <a:endParaRPr lang="fr-FR" sz="1200" dirty="0">
              <a:solidFill>
                <a:prstClr val="black"/>
              </a:solidFill>
              <a:latin typeface="Calibri"/>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Prévention des RPS</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Analyse de l’absentéisme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a:rPr>
              <a:t>Dialogue social</a:t>
            </a:r>
          </a:p>
        </p:txBody>
      </p:sp>
      <p:sp>
        <p:nvSpPr>
          <p:cNvPr id="12" name="ZoneTexte 19"/>
          <p:cNvSpPr txBox="1">
            <a:spLocks noChangeArrowheads="1"/>
          </p:cNvSpPr>
          <p:nvPr/>
        </p:nvSpPr>
        <p:spPr bwMode="auto">
          <a:xfrm>
            <a:off x="365125" y="242888"/>
            <a:ext cx="7129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Partenaire de confiance et de proximité</a:t>
            </a:r>
          </a:p>
        </p:txBody>
      </p:sp>
      <p:sp>
        <p:nvSpPr>
          <p:cNvPr id="13"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14" name="Espace réservé du numéro de diapositive 3"/>
          <p:cNvSpPr>
            <a:spLocks noGrp="1"/>
          </p:cNvSpPr>
          <p:nvPr>
            <p:ph type="sldNum" sz="quarter" idx="11"/>
          </p:nvPr>
        </p:nvSpPr>
        <p:spPr/>
        <p:txBody>
          <a:bodyPr/>
          <a:lstStyle>
            <a:lvl1pPr>
              <a:defRPr/>
            </a:lvl1pPr>
          </a:lstStyle>
          <a:p>
            <a:pPr>
              <a:defRPr/>
            </a:pPr>
            <a:fld id="{05F23012-D131-4159-BB5A-45BCFDACB326}" type="slidenum">
              <a:rPr lang="fr-FR"/>
              <a:pPr>
                <a:defRPr/>
              </a:pPr>
              <a:t>‹N°›</a:t>
            </a:fld>
            <a:endParaRPr lang="fr-FR" dirty="0"/>
          </a:p>
        </p:txBody>
      </p:sp>
    </p:spTree>
    <p:extLst>
      <p:ext uri="{BB962C8B-B14F-4D97-AF65-F5344CB8AC3E}">
        <p14:creationId xmlns:p14="http://schemas.microsoft.com/office/powerpoint/2010/main" val="92144395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grpSp>
        <p:nvGrpSpPr>
          <p:cNvPr id="2" name="Groupe 7"/>
          <p:cNvGrpSpPr>
            <a:grpSpLocks/>
          </p:cNvGrpSpPr>
          <p:nvPr/>
        </p:nvGrpSpPr>
        <p:grpSpPr bwMode="auto">
          <a:xfrm>
            <a:off x="1803400" y="1335088"/>
            <a:ext cx="6783388" cy="4740275"/>
            <a:chOff x="1965232" y="1275095"/>
            <a:chExt cx="6207168" cy="4739794"/>
          </a:xfrm>
        </p:grpSpPr>
        <p:sp>
          <p:nvSpPr>
            <p:cNvPr id="3" name="ZoneTexte 10"/>
            <p:cNvSpPr txBox="1">
              <a:spLocks noChangeArrowheads="1"/>
            </p:cNvSpPr>
            <p:nvPr/>
          </p:nvSpPr>
          <p:spPr bwMode="auto">
            <a:xfrm>
              <a:off x="1979758" y="1275095"/>
              <a:ext cx="4753066" cy="38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500"/>
                </a:lnSpc>
                <a:defRPr/>
              </a:pPr>
              <a:r>
                <a:rPr lang="fr-FR" altLang="fr-FR" b="1" smtClean="0">
                  <a:solidFill>
                    <a:srgbClr val="404040"/>
                  </a:solidFill>
                </a:rPr>
                <a:t>Le CNEH est membre de la Fédération </a:t>
              </a:r>
            </a:p>
            <a:p>
              <a:pPr eaLnBrk="1" hangingPunct="1">
                <a:lnSpc>
                  <a:spcPts val="1500"/>
                </a:lnSpc>
                <a:defRPr/>
              </a:pPr>
              <a:r>
                <a:rPr lang="fr-FR" altLang="fr-FR" b="1" smtClean="0">
                  <a:solidFill>
                    <a:srgbClr val="404040"/>
                  </a:solidFill>
                </a:rPr>
                <a:t>de la Formation Professionnelle</a:t>
              </a:r>
            </a:p>
          </p:txBody>
        </p:sp>
        <p:sp>
          <p:nvSpPr>
            <p:cNvPr id="4" name="ZoneTexte 3"/>
            <p:cNvSpPr txBox="1"/>
            <p:nvPr/>
          </p:nvSpPr>
          <p:spPr>
            <a:xfrm>
              <a:off x="1991380" y="1916380"/>
              <a:ext cx="6037208" cy="1031770"/>
            </a:xfrm>
            <a:prstGeom prst="rect">
              <a:avLst/>
            </a:prstGeom>
            <a:noFill/>
          </p:spPr>
          <p:txBody>
            <a:bodyPr lIns="0" tIns="0" rIns="0" bIns="0">
              <a:spAutoFit/>
            </a:bodyPr>
            <a:lstStyle/>
            <a:p>
              <a:pPr eaLnBrk="1" fontAlgn="auto" hangingPunct="1">
                <a:lnSpc>
                  <a:spcPts val="1500"/>
                </a:lnSpc>
                <a:spcBef>
                  <a:spcPts val="0"/>
                </a:spcBef>
                <a:spcAft>
                  <a:spcPts val="0"/>
                </a:spcAft>
                <a:defRPr/>
              </a:pPr>
              <a:r>
                <a:rPr lang="fr-FR" b="1" dirty="0">
                  <a:solidFill>
                    <a:prstClr val="black">
                      <a:lumMod val="75000"/>
                      <a:lumOff val="25000"/>
                    </a:prstClr>
                  </a:solidFill>
                  <a:latin typeface="Calibri"/>
                </a:rPr>
                <a:t>Le CNEH est certifié OPQF (Office professionnel de la formation) pour les domaines suivants :</a:t>
              </a:r>
            </a:p>
            <a:p>
              <a:pPr eaLnBrk="1" fontAlgn="auto" hangingPunct="1">
                <a:spcBef>
                  <a:spcPts val="0"/>
                </a:spcBef>
                <a:spcAft>
                  <a:spcPts val="0"/>
                </a:spcAft>
                <a:defRPr/>
              </a:pPr>
              <a:r>
                <a:rPr lang="fr-FR" sz="1050" dirty="0">
                  <a:solidFill>
                    <a:prstClr val="black">
                      <a:lumMod val="75000"/>
                      <a:lumOff val="25000"/>
                    </a:prstClr>
                  </a:solidFill>
                  <a:latin typeface="Calibri"/>
                </a:rPr>
                <a:t>Création, politique et stratégie d’entreprise - Organisation et gestion de la production - Management des hommes / développement personnel - Gestion des ressources humaines - Finances / gestion - Droit - Méthodes d’organisation et audit organisationnel - Formations à des métiers spécifiques - Qualité Sécurité Environnement (QSE) et développement durable</a:t>
              </a:r>
            </a:p>
          </p:txBody>
        </p:sp>
        <p:sp>
          <p:nvSpPr>
            <p:cNvPr id="5" name="ZoneTexte 12"/>
            <p:cNvSpPr txBox="1">
              <a:spLocks noChangeArrowheads="1"/>
            </p:cNvSpPr>
            <p:nvPr/>
          </p:nvSpPr>
          <p:spPr bwMode="auto">
            <a:xfrm>
              <a:off x="1965232" y="3179902"/>
              <a:ext cx="4933195" cy="38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500"/>
                </a:lnSpc>
                <a:defRPr/>
              </a:pPr>
              <a:r>
                <a:rPr lang="fr-FR" altLang="fr-FR" b="1" smtClean="0">
                  <a:solidFill>
                    <a:srgbClr val="404040"/>
                  </a:solidFill>
                </a:rPr>
                <a:t>Le CNEH est habilité par l’ISQ-OPQF à délivrer </a:t>
              </a:r>
            </a:p>
            <a:p>
              <a:pPr eaLnBrk="1" hangingPunct="1">
                <a:lnSpc>
                  <a:spcPts val="1500"/>
                </a:lnSpc>
                <a:defRPr/>
              </a:pPr>
              <a:r>
                <a:rPr lang="fr-FR" altLang="fr-FR" b="1" smtClean="0">
                  <a:solidFill>
                    <a:srgbClr val="404040"/>
                  </a:solidFill>
                </a:rPr>
                <a:t>le certificat professionnel FFP</a:t>
              </a:r>
            </a:p>
          </p:txBody>
        </p:sp>
        <p:sp>
          <p:nvSpPr>
            <p:cNvPr id="6" name="ZoneTexte 5"/>
            <p:cNvSpPr txBox="1"/>
            <p:nvPr/>
          </p:nvSpPr>
          <p:spPr>
            <a:xfrm>
              <a:off x="1995738" y="3860870"/>
              <a:ext cx="6032849" cy="577791"/>
            </a:xfrm>
            <a:prstGeom prst="rect">
              <a:avLst/>
            </a:prstGeom>
            <a:noFill/>
          </p:spPr>
          <p:txBody>
            <a:bodyPr lIns="0" tIns="0" rIns="0" bIns="0">
              <a:spAutoFit/>
            </a:bodyPr>
            <a:lstStyle/>
            <a:p>
              <a:pPr eaLnBrk="1" fontAlgn="auto" hangingPunct="1">
                <a:lnSpc>
                  <a:spcPts val="1500"/>
                </a:lnSpc>
                <a:spcBef>
                  <a:spcPts val="0"/>
                </a:spcBef>
                <a:spcAft>
                  <a:spcPts val="0"/>
                </a:spcAft>
                <a:defRPr/>
              </a:pPr>
              <a:r>
                <a:rPr lang="fr-FR" b="1" dirty="0">
                  <a:solidFill>
                    <a:prstClr val="black">
                      <a:lumMod val="75000"/>
                      <a:lumOff val="25000"/>
                    </a:prstClr>
                  </a:solidFill>
                  <a:latin typeface="Calibri"/>
                </a:rPr>
                <a:t>Le CNEH est habilité par l’ANESM</a:t>
              </a:r>
            </a:p>
            <a:p>
              <a:pPr eaLnBrk="1" fontAlgn="auto" hangingPunct="1">
                <a:lnSpc>
                  <a:spcPts val="1500"/>
                </a:lnSpc>
                <a:spcBef>
                  <a:spcPts val="0"/>
                </a:spcBef>
                <a:spcAft>
                  <a:spcPts val="0"/>
                </a:spcAft>
                <a:defRPr/>
              </a:pPr>
              <a:r>
                <a:rPr lang="fr-FR" sz="1050" dirty="0">
                  <a:solidFill>
                    <a:prstClr val="black">
                      <a:lumMod val="75000"/>
                      <a:lumOff val="25000"/>
                    </a:prstClr>
                  </a:solidFill>
                  <a:latin typeface="Calibri"/>
                </a:rPr>
                <a:t>pour l’évaluation externe des activités et de la qualité des prestations des établissements et services visés à l’article L.312-1 du code de l’action sociale e des familles (CASF)</a:t>
              </a:r>
            </a:p>
          </p:txBody>
        </p:sp>
        <p:sp>
          <p:nvSpPr>
            <p:cNvPr id="7" name="ZoneTexte 14"/>
            <p:cNvSpPr txBox="1">
              <a:spLocks noChangeArrowheads="1"/>
            </p:cNvSpPr>
            <p:nvPr/>
          </p:nvSpPr>
          <p:spPr bwMode="auto">
            <a:xfrm>
              <a:off x="1965232" y="4808511"/>
              <a:ext cx="6207168" cy="39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500"/>
                </a:lnSpc>
                <a:defRPr/>
              </a:pPr>
              <a:r>
                <a:rPr lang="fr-FR" altLang="fr-FR" b="1" smtClean="0">
                  <a:solidFill>
                    <a:srgbClr val="404040"/>
                  </a:solidFill>
                </a:rPr>
                <a:t>Le CNEH est favorablement enregistré comme organisme DPC, habilité à dispenser des programmes DPC (N°1044)</a:t>
              </a:r>
            </a:p>
          </p:txBody>
        </p:sp>
        <p:sp>
          <p:nvSpPr>
            <p:cNvPr id="8" name="ZoneTexte 7"/>
            <p:cNvSpPr txBox="1"/>
            <p:nvPr/>
          </p:nvSpPr>
          <p:spPr>
            <a:xfrm>
              <a:off x="1965232" y="5424399"/>
              <a:ext cx="5990723" cy="590490"/>
            </a:xfrm>
            <a:prstGeom prst="rect">
              <a:avLst/>
            </a:prstGeom>
            <a:noFill/>
          </p:spPr>
          <p:txBody>
            <a:bodyPr lIns="0" tIns="0" rIns="0" bIns="0">
              <a:spAutoFit/>
            </a:bodyPr>
            <a:lstStyle/>
            <a:p>
              <a:pPr eaLnBrk="1" fontAlgn="auto" hangingPunct="1">
                <a:lnSpc>
                  <a:spcPts val="1600"/>
                </a:lnSpc>
                <a:spcBef>
                  <a:spcPts val="0"/>
                </a:spcBef>
                <a:spcAft>
                  <a:spcPts val="0"/>
                </a:spcAft>
                <a:defRPr/>
              </a:pPr>
              <a:r>
                <a:rPr lang="fr-FR" b="1" dirty="0">
                  <a:solidFill>
                    <a:prstClr val="black">
                      <a:lumMod val="75000"/>
                      <a:lumOff val="25000"/>
                    </a:prstClr>
                  </a:solidFill>
                  <a:latin typeface="Calibri"/>
                </a:rPr>
                <a:t>Le CNEH a reçu l’agrément de l’ANAP</a:t>
              </a:r>
            </a:p>
            <a:p>
              <a:pPr eaLnBrk="1" fontAlgn="auto" hangingPunct="1">
                <a:lnSpc>
                  <a:spcPts val="1500"/>
                </a:lnSpc>
                <a:spcBef>
                  <a:spcPts val="0"/>
                </a:spcBef>
                <a:spcAft>
                  <a:spcPts val="0"/>
                </a:spcAft>
                <a:defRPr/>
              </a:pPr>
              <a:r>
                <a:rPr lang="fr-FR" sz="1050" dirty="0">
                  <a:solidFill>
                    <a:prstClr val="black">
                      <a:lumMod val="75000"/>
                      <a:lumOff val="25000"/>
                    </a:prstClr>
                  </a:solidFill>
                  <a:latin typeface="Calibri"/>
                </a:rPr>
                <a:t>pour dispenser, conformément à l’arrêté du 11 juin 2010, la formation à l’exercice des fonctions de chef de pôle d’activité clinique ou </a:t>
              </a:r>
              <a:r>
                <a:rPr lang="fr-FR" sz="1050" dirty="0" err="1">
                  <a:solidFill>
                    <a:prstClr val="black">
                      <a:lumMod val="75000"/>
                      <a:lumOff val="25000"/>
                    </a:prstClr>
                  </a:solidFill>
                  <a:latin typeface="Calibri"/>
                </a:rPr>
                <a:t>médico-technique</a:t>
              </a:r>
              <a:endParaRPr lang="fr-FR" sz="1050" dirty="0">
                <a:solidFill>
                  <a:prstClr val="black">
                    <a:lumMod val="75000"/>
                    <a:lumOff val="25000"/>
                  </a:prstClr>
                </a:solidFill>
                <a:latin typeface="Calibri"/>
              </a:endParaRPr>
            </a:p>
          </p:txBody>
        </p:sp>
      </p:gr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013" y="1152525"/>
            <a:ext cx="1404937" cy="494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Texte 17"/>
          <p:cNvSpPr txBox="1">
            <a:spLocks noChangeArrowheads="1"/>
          </p:cNvSpPr>
          <p:nvPr/>
        </p:nvSpPr>
        <p:spPr bwMode="auto">
          <a:xfrm>
            <a:off x="357188" y="234950"/>
            <a:ext cx="71294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Agréments et habilitations</a:t>
            </a:r>
          </a:p>
        </p:txBody>
      </p:sp>
      <p:sp>
        <p:nvSpPr>
          <p:cNvPr id="11"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12" name="Espace réservé du numéro de diapositive 3"/>
          <p:cNvSpPr>
            <a:spLocks noGrp="1"/>
          </p:cNvSpPr>
          <p:nvPr>
            <p:ph type="sldNum" sz="quarter" idx="11"/>
          </p:nvPr>
        </p:nvSpPr>
        <p:spPr/>
        <p:txBody>
          <a:bodyPr/>
          <a:lstStyle>
            <a:lvl1pPr>
              <a:defRPr/>
            </a:lvl1pPr>
          </a:lstStyle>
          <a:p>
            <a:pPr>
              <a:defRPr/>
            </a:pPr>
            <a:fld id="{8F5D73B8-F75F-489D-ABA4-90A1CF432C15}" type="slidenum">
              <a:rPr lang="fr-FR"/>
              <a:pPr>
                <a:defRPr/>
              </a:pPr>
              <a:t>‹N°›</a:t>
            </a:fld>
            <a:endParaRPr lang="fr-FR" dirty="0"/>
          </a:p>
        </p:txBody>
      </p:sp>
    </p:spTree>
    <p:extLst>
      <p:ext uri="{BB962C8B-B14F-4D97-AF65-F5344CB8AC3E}">
        <p14:creationId xmlns:p14="http://schemas.microsoft.com/office/powerpoint/2010/main" val="413237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éférences">
    <p:spTree>
      <p:nvGrpSpPr>
        <p:cNvPr id="1" name=""/>
        <p:cNvGrpSpPr/>
        <p:nvPr/>
      </p:nvGrpSpPr>
      <p:grpSpPr>
        <a:xfrm>
          <a:off x="0" y="0"/>
          <a:ext cx="0" cy="0"/>
          <a:chOff x="0" y="0"/>
          <a:chExt cx="0" cy="0"/>
        </a:xfrm>
      </p:grpSpPr>
      <p:cxnSp>
        <p:nvCxnSpPr>
          <p:cNvPr id="15" name="Straight Connector 35"/>
          <p:cNvCxnSpPr/>
          <p:nvPr/>
        </p:nvCxnSpPr>
        <p:spPr bwMode="auto">
          <a:xfrm flipH="1">
            <a:off x="4791075" y="1409700"/>
            <a:ext cx="11113" cy="5132388"/>
          </a:xfrm>
          <a:prstGeom prst="line">
            <a:avLst/>
          </a:prstGeom>
          <a:noFill/>
          <a:ln w="9525"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Espace réservé du texte 7"/>
          <p:cNvSpPr>
            <a:spLocks noGrp="1"/>
          </p:cNvSpPr>
          <p:nvPr>
            <p:ph type="body" sz="quarter" idx="13"/>
          </p:nvPr>
        </p:nvSpPr>
        <p:spPr>
          <a:xfrm>
            <a:off x="374650" y="1363662"/>
            <a:ext cx="4248150" cy="579437"/>
          </a:xfrm>
        </p:spPr>
        <p:txBody>
          <a:bodyPr/>
          <a:lstStyle/>
          <a:p>
            <a:pPr lvl="0"/>
            <a:r>
              <a:rPr lang="fr-FR" dirty="0" smtClean="0"/>
              <a:t>Modifiez les styles du texte du masque</a:t>
            </a:r>
          </a:p>
        </p:txBody>
      </p:sp>
      <p:sp>
        <p:nvSpPr>
          <p:cNvPr id="10" name="Espace réservé du texte 9"/>
          <p:cNvSpPr>
            <a:spLocks noGrp="1"/>
          </p:cNvSpPr>
          <p:nvPr>
            <p:ph type="body" sz="quarter" idx="14"/>
          </p:nvPr>
        </p:nvSpPr>
        <p:spPr>
          <a:xfrm>
            <a:off x="374650" y="1958731"/>
            <a:ext cx="4248150" cy="1795463"/>
          </a:xfrm>
        </p:spPr>
        <p:txBody>
          <a:bodyPr>
            <a:normAutofit/>
          </a:bodyPr>
          <a:lstStyle>
            <a:lvl1pPr algn="just">
              <a:lnSpc>
                <a:spcPct val="100000"/>
              </a:lnSpc>
              <a:spcBef>
                <a:spcPts val="0"/>
              </a:spcBef>
              <a:defRPr sz="2000" b="0">
                <a:solidFill>
                  <a:schemeClr val="bg2">
                    <a:lumMod val="50000"/>
                  </a:schemeClr>
                </a:solidFill>
              </a:defRPr>
            </a:lvl1pPr>
          </a:lstStyle>
          <a:p>
            <a:pPr lvl="0"/>
            <a:r>
              <a:rPr lang="fr-FR" dirty="0" smtClean="0"/>
              <a:t>Modifiez les styles du texte du masque</a:t>
            </a:r>
          </a:p>
        </p:txBody>
      </p:sp>
      <p:sp>
        <p:nvSpPr>
          <p:cNvPr id="11" name="Espace réservé du texte 7"/>
          <p:cNvSpPr>
            <a:spLocks noGrp="1"/>
          </p:cNvSpPr>
          <p:nvPr>
            <p:ph type="body" sz="quarter" idx="15"/>
          </p:nvPr>
        </p:nvSpPr>
        <p:spPr>
          <a:xfrm>
            <a:off x="374650" y="3856441"/>
            <a:ext cx="4248150" cy="627635"/>
          </a:xfrm>
        </p:spPr>
        <p:txBody>
          <a:bodyPr/>
          <a:lstStyle/>
          <a:p>
            <a:pPr lvl="0"/>
            <a:r>
              <a:rPr lang="fr-FR" dirty="0" smtClean="0"/>
              <a:t>Modifiez les styles du texte du masque</a:t>
            </a:r>
          </a:p>
        </p:txBody>
      </p:sp>
      <p:sp>
        <p:nvSpPr>
          <p:cNvPr id="12" name="Espace réservé du texte 9"/>
          <p:cNvSpPr>
            <a:spLocks noGrp="1"/>
          </p:cNvSpPr>
          <p:nvPr>
            <p:ph type="body" sz="quarter" idx="16"/>
          </p:nvPr>
        </p:nvSpPr>
        <p:spPr>
          <a:xfrm>
            <a:off x="374650" y="4491563"/>
            <a:ext cx="4248150" cy="2050114"/>
          </a:xfrm>
        </p:spPr>
        <p:txBody>
          <a:bodyPr>
            <a:normAutofit/>
          </a:bodyPr>
          <a:lstStyle>
            <a:lvl1pPr algn="just">
              <a:lnSpc>
                <a:spcPct val="100000"/>
              </a:lnSpc>
              <a:spcBef>
                <a:spcPts val="0"/>
              </a:spcBef>
              <a:defRPr sz="2000" b="0">
                <a:solidFill>
                  <a:schemeClr val="bg2">
                    <a:lumMod val="50000"/>
                  </a:schemeClr>
                </a:solidFill>
              </a:defRPr>
            </a:lvl1pPr>
          </a:lstStyle>
          <a:p>
            <a:pPr lvl="0"/>
            <a:r>
              <a:rPr lang="fr-FR" dirty="0" smtClean="0"/>
              <a:t>Modifiez les styles du texte du masque</a:t>
            </a:r>
          </a:p>
        </p:txBody>
      </p:sp>
      <p:sp>
        <p:nvSpPr>
          <p:cNvPr id="13" name="Espace réservé du texte 7"/>
          <p:cNvSpPr>
            <a:spLocks noGrp="1"/>
          </p:cNvSpPr>
          <p:nvPr>
            <p:ph type="body" sz="quarter" idx="17"/>
          </p:nvPr>
        </p:nvSpPr>
        <p:spPr>
          <a:xfrm>
            <a:off x="4928394" y="1363663"/>
            <a:ext cx="4071673" cy="579436"/>
          </a:xfrm>
        </p:spPr>
        <p:txBody>
          <a:bodyPr/>
          <a:lstStyle/>
          <a:p>
            <a:pPr lvl="0"/>
            <a:r>
              <a:rPr lang="fr-FR" dirty="0" smtClean="0"/>
              <a:t>Modifiez les styles du texte du masque</a:t>
            </a:r>
          </a:p>
        </p:txBody>
      </p:sp>
      <p:sp>
        <p:nvSpPr>
          <p:cNvPr id="14" name="Espace réservé du texte 9"/>
          <p:cNvSpPr>
            <a:spLocks noGrp="1"/>
          </p:cNvSpPr>
          <p:nvPr>
            <p:ph type="body" sz="quarter" idx="18"/>
          </p:nvPr>
        </p:nvSpPr>
        <p:spPr>
          <a:xfrm>
            <a:off x="4928394" y="1954823"/>
            <a:ext cx="4071673" cy="4578062"/>
          </a:xfrm>
        </p:spPr>
        <p:txBody>
          <a:bodyPr>
            <a:normAutofit/>
          </a:bodyPr>
          <a:lstStyle>
            <a:lvl1pPr algn="just">
              <a:lnSpc>
                <a:spcPct val="100000"/>
              </a:lnSpc>
              <a:spcBef>
                <a:spcPts val="0"/>
              </a:spcBef>
              <a:defRPr sz="2000" b="0">
                <a:solidFill>
                  <a:schemeClr val="bg2">
                    <a:lumMod val="50000"/>
                  </a:schemeClr>
                </a:solidFill>
              </a:defRPr>
            </a:lvl1pPr>
          </a:lstStyle>
          <a:p>
            <a:pPr lvl="0"/>
            <a:r>
              <a:rPr lang="fr-FR" dirty="0" smtClean="0"/>
              <a:t>Modifiez les styles du texte du masque</a:t>
            </a:r>
          </a:p>
        </p:txBody>
      </p:sp>
      <p:sp>
        <p:nvSpPr>
          <p:cNvPr id="17" name="Titre 1"/>
          <p:cNvSpPr>
            <a:spLocks noGrp="1"/>
          </p:cNvSpPr>
          <p:nvPr>
            <p:ph type="title"/>
          </p:nvPr>
        </p:nvSpPr>
        <p:spPr>
          <a:xfrm>
            <a:off x="374650" y="23206"/>
            <a:ext cx="7385050" cy="757212"/>
          </a:xfrm>
        </p:spPr>
        <p:txBody>
          <a:bodyPr/>
          <a:lstStyle>
            <a:lvl1pPr>
              <a:defRPr/>
            </a:lvl1pPr>
          </a:lstStyle>
          <a:p>
            <a:r>
              <a:rPr lang="fr-FR" dirty="0" smtClean="0"/>
              <a:t>Modifiez le style du titre</a:t>
            </a:r>
            <a:endParaRPr lang="fr-FR" dirty="0"/>
          </a:p>
        </p:txBody>
      </p:sp>
      <p:sp>
        <p:nvSpPr>
          <p:cNvPr id="18" name="Espace réservé du texte 7"/>
          <p:cNvSpPr>
            <a:spLocks noGrp="1"/>
          </p:cNvSpPr>
          <p:nvPr>
            <p:ph type="body" sz="quarter" idx="19"/>
          </p:nvPr>
        </p:nvSpPr>
        <p:spPr>
          <a:xfrm>
            <a:off x="374650" y="476436"/>
            <a:ext cx="7385050" cy="586053"/>
          </a:xfrm>
        </p:spPr>
        <p:txBody>
          <a:bodyPr>
            <a:noAutofit/>
          </a:bodyPr>
          <a:lstStyle>
            <a:lvl1pPr>
              <a:lnSpc>
                <a:spcPct val="100000"/>
              </a:lnSpc>
              <a:spcBef>
                <a:spcPts val="0"/>
              </a:spcBef>
              <a:defRPr sz="2400" b="0" i="0" baseline="0">
                <a:solidFill>
                  <a:schemeClr val="bg2">
                    <a:lumMod val="50000"/>
                  </a:schemeClr>
                </a:solidFill>
              </a:defRPr>
            </a:lvl1pPr>
          </a:lstStyle>
          <a:p>
            <a:pPr lvl="0"/>
            <a:r>
              <a:rPr lang="fr-FR" dirty="0" smtClean="0"/>
              <a:t>Modifiez les styles du texte du masque</a:t>
            </a:r>
          </a:p>
        </p:txBody>
      </p:sp>
      <p:sp>
        <p:nvSpPr>
          <p:cNvPr id="16" name="Espace réservé du pied de page 3"/>
          <p:cNvSpPr>
            <a:spLocks noGrp="1"/>
          </p:cNvSpPr>
          <p:nvPr>
            <p:ph type="ftr" sz="quarter" idx="20"/>
          </p:nvPr>
        </p:nvSpPr>
        <p:spPr/>
        <p:txBody>
          <a:bodyPr/>
          <a:lstStyle>
            <a:lvl1pPr>
              <a:defRPr/>
            </a:lvl1pPr>
          </a:lstStyle>
          <a:p>
            <a:pPr>
              <a:defRPr/>
            </a:pPr>
            <a:r>
              <a:rPr lang="fr-FR"/>
              <a:t>Centre national de l’expertise hospitalière </a:t>
            </a:r>
            <a:endParaRPr lang="fr-FR" dirty="0"/>
          </a:p>
        </p:txBody>
      </p:sp>
      <p:sp>
        <p:nvSpPr>
          <p:cNvPr id="19" name="Espace réservé du numéro de diapositive 4"/>
          <p:cNvSpPr>
            <a:spLocks noGrp="1"/>
          </p:cNvSpPr>
          <p:nvPr>
            <p:ph type="sldNum" sz="quarter" idx="21"/>
          </p:nvPr>
        </p:nvSpPr>
        <p:spPr/>
        <p:txBody>
          <a:bodyPr/>
          <a:lstStyle>
            <a:lvl1pPr>
              <a:defRPr/>
            </a:lvl1pPr>
          </a:lstStyle>
          <a:p>
            <a:pPr>
              <a:defRPr/>
            </a:pPr>
            <a:fld id="{EE65C745-00E7-4BEA-8DB8-7188C623BC3F}" type="slidenum">
              <a:rPr lang="fr-FR"/>
              <a:pPr>
                <a:defRPr/>
              </a:pPr>
              <a:t>‹N°›</a:t>
            </a:fld>
            <a:endParaRPr lang="fr-FR" dirty="0"/>
          </a:p>
        </p:txBody>
      </p:sp>
    </p:spTree>
    <p:extLst>
      <p:ext uri="{BB962C8B-B14F-4D97-AF65-F5344CB8AC3E}">
        <p14:creationId xmlns:p14="http://schemas.microsoft.com/office/powerpoint/2010/main" val="35205435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74650" y="1892300"/>
          <a:ext cx="8664576" cy="4321175"/>
        </p:xfrm>
        <a:graphic>
          <a:graphicData uri="http://schemas.openxmlformats.org/drawingml/2006/table">
            <a:tbl>
              <a:tblPr/>
              <a:tblGrid>
                <a:gridCol w="4332288">
                  <a:extLst>
                    <a:ext uri="{9D8B030D-6E8A-4147-A177-3AD203B41FA5}">
                      <a16:colId xmlns="" xmlns:a16="http://schemas.microsoft.com/office/drawing/2014/main" val="20000"/>
                    </a:ext>
                  </a:extLst>
                </a:gridCol>
                <a:gridCol w="4332288">
                  <a:extLst>
                    <a:ext uri="{9D8B030D-6E8A-4147-A177-3AD203B41FA5}">
                      <a16:colId xmlns="" xmlns:a16="http://schemas.microsoft.com/office/drawing/2014/main" val="20001"/>
                    </a:ext>
                  </a:extLst>
                </a:gridCol>
              </a:tblGrid>
              <a:tr h="4321175">
                <a:tc>
                  <a:txBody>
                    <a:bodyPr/>
                    <a:lstStyle/>
                    <a:p>
                      <a:pPr marL="342900" lvl="0" indent="-342900">
                        <a:lnSpc>
                          <a:spcPct val="115000"/>
                        </a:lnSpc>
                        <a:spcAft>
                          <a:spcPts val="0"/>
                        </a:spcAft>
                        <a:buFont typeface="Symbol"/>
                        <a:buNone/>
                      </a:pPr>
                      <a:r>
                        <a:rPr lang="fr-FR" sz="1100" b="1" dirty="0" smtClean="0">
                          <a:solidFill>
                            <a:srgbClr val="222A35"/>
                          </a:solidFill>
                          <a:latin typeface="Calibri"/>
                          <a:ea typeface="Calibri"/>
                          <a:cs typeface="Times New Roman"/>
                        </a:rPr>
                        <a:t>Pôle </a:t>
                      </a:r>
                      <a:r>
                        <a:rPr lang="fr-FR" sz="1100" b="1" dirty="0" err="1" smtClean="0">
                          <a:solidFill>
                            <a:srgbClr val="222A35"/>
                          </a:solidFill>
                          <a:latin typeface="Calibri"/>
                          <a:ea typeface="Calibri"/>
                          <a:cs typeface="Times New Roman"/>
                        </a:rPr>
                        <a:t>Quali’Santé</a:t>
                      </a:r>
                      <a:endParaRPr lang="fr-FR" sz="1100" b="1" dirty="0" smtClean="0">
                        <a:solidFill>
                          <a:srgbClr val="222A35"/>
                        </a:solidFill>
                        <a:latin typeface="Calibri"/>
                        <a:ea typeface="Calibri"/>
                        <a:cs typeface="Times New Roman"/>
                      </a:endParaRPr>
                    </a:p>
                    <a:p>
                      <a:pPr marL="342900" lvl="0" indent="-342900">
                        <a:lnSpc>
                          <a:spcPct val="115000"/>
                        </a:lnSpc>
                        <a:spcAft>
                          <a:spcPts val="0"/>
                        </a:spcAft>
                        <a:buFont typeface="+mj-lt"/>
                        <a:buAutoNum type="arabicPeriod"/>
                      </a:pPr>
                      <a:r>
                        <a:rPr lang="fr-FR" sz="1100" dirty="0" smtClean="0">
                          <a:solidFill>
                            <a:schemeClr val="tx1">
                              <a:lumMod val="75000"/>
                              <a:lumOff val="25000"/>
                            </a:schemeClr>
                          </a:solidFill>
                          <a:latin typeface="Calibri"/>
                          <a:ea typeface="Calibri"/>
                          <a:cs typeface="Times New Roman"/>
                        </a:rPr>
                        <a:t>Gestionnaire </a:t>
                      </a:r>
                      <a:r>
                        <a:rPr lang="fr-FR" sz="1100" dirty="0">
                          <a:solidFill>
                            <a:schemeClr val="tx1">
                              <a:lumMod val="75000"/>
                              <a:lumOff val="25000"/>
                            </a:schemeClr>
                          </a:solidFill>
                          <a:latin typeface="Calibri"/>
                          <a:ea typeface="Calibri"/>
                          <a:cs typeface="Times New Roman"/>
                        </a:rPr>
                        <a:t>de la démarche qualité en </a:t>
                      </a:r>
                      <a:r>
                        <a:rPr lang="fr-FR" sz="1100" dirty="0" smtClean="0">
                          <a:solidFill>
                            <a:schemeClr val="tx1">
                              <a:lumMod val="75000"/>
                              <a:lumOff val="25000"/>
                            </a:schemeClr>
                          </a:solidFill>
                          <a:latin typeface="Calibri"/>
                          <a:ea typeface="Calibri"/>
                          <a:cs typeface="Times New Roman"/>
                        </a:rPr>
                        <a:t>santé  - </a:t>
                      </a:r>
                      <a:endParaRPr lang="fr-FR" sz="1100" dirty="0">
                        <a:solidFill>
                          <a:schemeClr val="tx1">
                            <a:lumMod val="75000"/>
                            <a:lumOff val="25000"/>
                          </a:schemeClr>
                        </a:solidFill>
                        <a:latin typeface="Calibri"/>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fr-FR" sz="1100" dirty="0">
                          <a:solidFill>
                            <a:schemeClr val="tx1">
                              <a:lumMod val="75000"/>
                              <a:lumOff val="25000"/>
                            </a:schemeClr>
                          </a:solidFill>
                          <a:latin typeface="Calibri"/>
                          <a:ea typeface="Calibri"/>
                          <a:cs typeface="Times New Roman"/>
                        </a:rPr>
                        <a:t>Gestionnaire de risques - Coordonnateur de risques associés aux </a:t>
                      </a:r>
                      <a:r>
                        <a:rPr lang="fr-FR" sz="1100" dirty="0" smtClean="0">
                          <a:solidFill>
                            <a:schemeClr val="tx1">
                              <a:lumMod val="75000"/>
                              <a:lumOff val="25000"/>
                            </a:schemeClr>
                          </a:solidFill>
                          <a:latin typeface="Calibri"/>
                          <a:ea typeface="Calibri"/>
                          <a:cs typeface="Times New Roman"/>
                        </a:rPr>
                        <a:t>soins</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fr-FR" sz="1100" kern="1200" dirty="0" smtClean="0">
                          <a:solidFill>
                            <a:schemeClr val="tx1">
                              <a:lumMod val="75000"/>
                              <a:lumOff val="25000"/>
                            </a:schemeClr>
                          </a:solidFill>
                          <a:latin typeface="Calibri"/>
                          <a:ea typeface="Calibri"/>
                          <a:cs typeface="Times New Roman"/>
                        </a:rPr>
                        <a:t>Responsable qualité en Radiothérapie</a:t>
                      </a:r>
                      <a:endParaRPr lang="fr-FR" sz="1100" b="1" dirty="0" smtClean="0">
                        <a:solidFill>
                          <a:srgbClr val="D9034D"/>
                        </a:solidFill>
                        <a:latin typeface="+mn-lt"/>
                        <a:ea typeface="Calibri"/>
                        <a:cs typeface="Times New Roman"/>
                      </a:endParaRP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Finances,</a:t>
                      </a:r>
                      <a:r>
                        <a:rPr lang="fr-FR" sz="1100" b="1" baseline="0" dirty="0" smtClean="0">
                          <a:solidFill>
                            <a:srgbClr val="222A35"/>
                          </a:solidFill>
                          <a:latin typeface="Calibri"/>
                          <a:ea typeface="Calibri"/>
                          <a:cs typeface="Times New Roman"/>
                        </a:rPr>
                        <a:t> contrôle de gestion et facturation </a:t>
                      </a:r>
                      <a:endParaRPr lang="fr-FR" sz="1100" b="1"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4"/>
                      </a:pPr>
                      <a:r>
                        <a:rPr lang="fr-FR" sz="1100" dirty="0">
                          <a:solidFill>
                            <a:schemeClr val="tx1">
                              <a:lumMod val="75000"/>
                              <a:lumOff val="25000"/>
                            </a:schemeClr>
                          </a:solidFill>
                          <a:latin typeface="Calibri"/>
                          <a:ea typeface="Calibri"/>
                          <a:cs typeface="Times New Roman"/>
                        </a:rPr>
                        <a:t>Contrôleur de gestion en établissement de santé </a:t>
                      </a:r>
                    </a:p>
                    <a:p>
                      <a:pPr marL="342900" lvl="0" indent="-342900">
                        <a:lnSpc>
                          <a:spcPct val="115000"/>
                        </a:lnSpc>
                        <a:spcAft>
                          <a:spcPts val="0"/>
                        </a:spcAft>
                        <a:buFont typeface="+mj-lt"/>
                        <a:buAutoNum type="arabicPeriod" startAt="4"/>
                      </a:pPr>
                      <a:r>
                        <a:rPr lang="fr-FR" sz="1100" dirty="0">
                          <a:solidFill>
                            <a:schemeClr val="tx1">
                              <a:lumMod val="75000"/>
                              <a:lumOff val="25000"/>
                            </a:schemeClr>
                          </a:solidFill>
                          <a:latin typeface="Calibri"/>
                          <a:ea typeface="Calibri"/>
                          <a:cs typeface="Times New Roman"/>
                        </a:rPr>
                        <a:t>Responsable administratif budgétaire et financier en établissement de santé </a:t>
                      </a:r>
                    </a:p>
                    <a:p>
                      <a:pPr marL="342900" lvl="0" indent="-342900">
                        <a:lnSpc>
                          <a:spcPct val="115000"/>
                        </a:lnSpc>
                        <a:spcAft>
                          <a:spcPts val="0"/>
                        </a:spcAft>
                        <a:buFont typeface="+mj-lt"/>
                        <a:buAutoNum type="arabicPeriod" startAt="4"/>
                      </a:pPr>
                      <a:r>
                        <a:rPr lang="fr-FR" sz="1100" dirty="0">
                          <a:solidFill>
                            <a:schemeClr val="tx1">
                              <a:lumMod val="75000"/>
                              <a:lumOff val="25000"/>
                            </a:schemeClr>
                          </a:solidFill>
                          <a:latin typeface="Calibri"/>
                          <a:ea typeface="Calibri"/>
                          <a:cs typeface="Times New Roman"/>
                        </a:rPr>
                        <a:t>Responsable de la facturation des soins en établissement de santé </a:t>
                      </a:r>
                      <a:endParaRPr lang="fr-FR" sz="1100" dirty="0" smtClean="0">
                        <a:solidFill>
                          <a:schemeClr val="tx1">
                            <a:lumMod val="75000"/>
                            <a:lumOff val="25000"/>
                          </a:schemeClr>
                        </a:solidFill>
                        <a:latin typeface="Calibri"/>
                        <a:ea typeface="Calibri"/>
                        <a:cs typeface="Times New Roman"/>
                      </a:endParaRPr>
                    </a:p>
                    <a:p>
                      <a:pPr marL="342900" lvl="0" indent="-342900">
                        <a:lnSpc>
                          <a:spcPct val="115000"/>
                        </a:lnSpc>
                        <a:spcAft>
                          <a:spcPts val="0"/>
                        </a:spcAft>
                        <a:buFont typeface="+mj-lt"/>
                        <a:buAutoNum type="arabicPeriod" startAt="4"/>
                      </a:pPr>
                      <a:r>
                        <a:rPr lang="fr-FR" sz="1100" kern="1200" dirty="0" smtClean="0">
                          <a:solidFill>
                            <a:schemeClr val="tx1">
                              <a:lumMod val="75000"/>
                              <a:lumOff val="25000"/>
                            </a:schemeClr>
                          </a:solidFill>
                          <a:latin typeface="Calibri"/>
                          <a:ea typeface="Calibri"/>
                          <a:cs typeface="Times New Roman"/>
                        </a:rPr>
                        <a:t>Réorientation vers le métier de DIM</a:t>
                      </a:r>
                      <a:endParaRPr lang="fr-FR" sz="1100" kern="1200" baseline="0" dirty="0" smtClean="0">
                        <a:solidFill>
                          <a:schemeClr val="tx1">
                            <a:lumMod val="75000"/>
                            <a:lumOff val="25000"/>
                          </a:schemeClr>
                        </a:solidFill>
                        <a:latin typeface="Calibri"/>
                        <a:ea typeface="Calibri"/>
                        <a:cs typeface="Times New Roman"/>
                      </a:endParaRPr>
                    </a:p>
                    <a:p>
                      <a:pPr marL="0" lvl="0" indent="0">
                        <a:lnSpc>
                          <a:spcPct val="115000"/>
                        </a:lnSpc>
                        <a:spcAft>
                          <a:spcPts val="0"/>
                        </a:spcAft>
                        <a:buFont typeface="+mj-lt"/>
                        <a:buNone/>
                      </a:pPr>
                      <a:r>
                        <a:rPr lang="fr-FR" sz="1100" b="1" dirty="0" smtClean="0">
                          <a:solidFill>
                            <a:srgbClr val="222A35"/>
                          </a:solidFill>
                          <a:latin typeface="+mn-lt"/>
                          <a:ea typeface="Calibri"/>
                          <a:cs typeface="Times New Roman"/>
                        </a:rPr>
                        <a:t>Centre </a:t>
                      </a:r>
                      <a:r>
                        <a:rPr lang="fr-FR" sz="1100" b="1" baseline="0" dirty="0" err="1" smtClean="0">
                          <a:solidFill>
                            <a:srgbClr val="222A35"/>
                          </a:solidFill>
                          <a:latin typeface="+mn-lt"/>
                          <a:ea typeface="Calibri"/>
                          <a:cs typeface="Times New Roman"/>
                        </a:rPr>
                        <a:t>G</a:t>
                      </a:r>
                      <a:r>
                        <a:rPr lang="fr-FR" sz="1100" b="1" baseline="0" dirty="0" err="1" smtClean="0">
                          <a:solidFill>
                            <a:srgbClr val="222A35"/>
                          </a:solidFill>
                          <a:latin typeface="Calibri"/>
                          <a:ea typeface="Calibri"/>
                          <a:cs typeface="Times New Roman"/>
                        </a:rPr>
                        <a:t>érontéval</a:t>
                      </a:r>
                      <a:r>
                        <a:rPr lang="fr-FR" sz="1100" baseline="0" dirty="0" smtClean="0">
                          <a:solidFill>
                            <a:srgbClr val="222A35"/>
                          </a:solidFill>
                          <a:latin typeface="Calibri"/>
                          <a:ea typeface="Calibri"/>
                          <a:cs typeface="Times New Roman"/>
                        </a:rPr>
                        <a:t> </a:t>
                      </a:r>
                      <a:endParaRPr lang="fr-FR" sz="1100"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8"/>
                      </a:pPr>
                      <a:r>
                        <a:rPr lang="fr-FR" sz="1100" dirty="0">
                          <a:solidFill>
                            <a:schemeClr val="tx1">
                              <a:lumMod val="75000"/>
                              <a:lumOff val="25000"/>
                            </a:schemeClr>
                          </a:solidFill>
                          <a:latin typeface="Calibri"/>
                          <a:ea typeface="Calibri"/>
                          <a:cs typeface="Times New Roman"/>
                        </a:rPr>
                        <a:t>Infirmier référent/coordinateur en é</a:t>
                      </a:r>
                      <a:r>
                        <a:rPr lang="fr-FR" sz="1100" dirty="0" smtClean="0">
                          <a:solidFill>
                            <a:schemeClr val="tx1">
                              <a:lumMod val="75000"/>
                              <a:lumOff val="25000"/>
                            </a:schemeClr>
                          </a:solidFill>
                          <a:latin typeface="Calibri"/>
                          <a:ea typeface="Calibri"/>
                          <a:cs typeface="Times New Roman"/>
                        </a:rPr>
                        <a:t>tablissement médico-social </a:t>
                      </a:r>
                      <a:r>
                        <a:rPr lang="fr-FR" sz="1100" dirty="0">
                          <a:solidFill>
                            <a:schemeClr val="tx1">
                              <a:lumMod val="75000"/>
                              <a:lumOff val="25000"/>
                            </a:schemeClr>
                          </a:solidFill>
                          <a:latin typeface="Calibri"/>
                          <a:ea typeface="Calibri"/>
                          <a:cs typeface="Times New Roman"/>
                        </a:rPr>
                        <a:t>ou </a:t>
                      </a:r>
                      <a:r>
                        <a:rPr lang="fr-FR" sz="1100" dirty="0" smtClean="0">
                          <a:solidFill>
                            <a:schemeClr val="tx1">
                              <a:lumMod val="75000"/>
                              <a:lumOff val="25000"/>
                            </a:schemeClr>
                          </a:solidFill>
                          <a:latin typeface="Calibri"/>
                          <a:ea typeface="Calibri"/>
                          <a:cs typeface="Times New Roman"/>
                        </a:rPr>
                        <a:t>centre </a:t>
                      </a:r>
                      <a:r>
                        <a:rPr lang="fr-FR" sz="1100" dirty="0">
                          <a:solidFill>
                            <a:schemeClr val="tx1">
                              <a:lumMod val="75000"/>
                              <a:lumOff val="25000"/>
                            </a:schemeClr>
                          </a:solidFill>
                          <a:latin typeface="Calibri"/>
                          <a:ea typeface="Calibri"/>
                          <a:cs typeface="Times New Roman"/>
                        </a:rPr>
                        <a:t>h</a:t>
                      </a:r>
                      <a:r>
                        <a:rPr lang="fr-FR" sz="1100" dirty="0" smtClean="0">
                          <a:solidFill>
                            <a:schemeClr val="tx1">
                              <a:lumMod val="75000"/>
                              <a:lumOff val="25000"/>
                            </a:schemeClr>
                          </a:solidFill>
                          <a:latin typeface="Calibri"/>
                          <a:ea typeface="Calibri"/>
                          <a:cs typeface="Times New Roman"/>
                        </a:rPr>
                        <a:t>ospitalier</a:t>
                      </a:r>
                      <a:endParaRPr lang="fr-FR" sz="1100" dirty="0">
                        <a:solidFill>
                          <a:schemeClr val="tx1">
                            <a:lumMod val="75000"/>
                            <a:lumOff val="25000"/>
                          </a:schemeClr>
                        </a:solidFill>
                        <a:latin typeface="Calibri"/>
                        <a:ea typeface="Calibri"/>
                        <a:cs typeface="Times New Roman"/>
                      </a:endParaRPr>
                    </a:p>
                    <a:p>
                      <a:pPr marL="342900" lvl="0" indent="-342900">
                        <a:lnSpc>
                          <a:spcPct val="115000"/>
                        </a:lnSpc>
                        <a:spcAft>
                          <a:spcPts val="0"/>
                        </a:spcAft>
                        <a:buFont typeface="+mj-lt"/>
                        <a:buAutoNum type="arabicPeriod" startAt="8"/>
                      </a:pPr>
                      <a:r>
                        <a:rPr lang="fr-FR" sz="1100" dirty="0">
                          <a:solidFill>
                            <a:schemeClr val="tx1">
                              <a:lumMod val="75000"/>
                              <a:lumOff val="25000"/>
                            </a:schemeClr>
                          </a:solidFill>
                          <a:latin typeface="Calibri"/>
                          <a:ea typeface="Calibri"/>
                          <a:cs typeface="Times New Roman"/>
                        </a:rPr>
                        <a:t>Infirmier coordonnateur en SSIAD </a:t>
                      </a:r>
                      <a:endParaRPr lang="fr-FR" sz="1100" dirty="0" smtClean="0">
                        <a:solidFill>
                          <a:schemeClr val="tx1">
                            <a:lumMod val="75000"/>
                            <a:lumOff val="25000"/>
                          </a:schemeClr>
                        </a:solidFill>
                        <a:latin typeface="Calibri"/>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8"/>
                        <a:tabLst/>
                        <a:defRPr/>
                      </a:pPr>
                      <a:r>
                        <a:rPr lang="fr-FR" sz="1100" kern="1200" dirty="0" smtClean="0">
                          <a:solidFill>
                            <a:schemeClr val="tx1">
                              <a:lumMod val="75000"/>
                              <a:lumOff val="25000"/>
                            </a:schemeClr>
                          </a:solidFill>
                          <a:latin typeface="Calibri"/>
                          <a:ea typeface="Calibri"/>
                          <a:cs typeface="Times New Roman"/>
                        </a:rPr>
                        <a:t>Directeur d'établissement médico-social : les fondamentaux de la direction d'établissement</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lang="fr-FR" sz="1100" b="1" kern="1200" dirty="0" smtClean="0">
                          <a:solidFill>
                            <a:srgbClr val="222A35"/>
                          </a:solidFill>
                          <a:latin typeface="Calibri"/>
                          <a:ea typeface="Calibri"/>
                          <a:cs typeface="Times New Roman"/>
                        </a:rPr>
                        <a:t>Pôle</a:t>
                      </a:r>
                      <a:r>
                        <a:rPr lang="fr-FR" sz="1100" b="1" kern="1200" baseline="0" dirty="0" smtClean="0">
                          <a:solidFill>
                            <a:srgbClr val="222A35"/>
                          </a:solidFill>
                          <a:latin typeface="Calibri"/>
                          <a:ea typeface="Calibri"/>
                          <a:cs typeface="Times New Roman"/>
                        </a:rPr>
                        <a:t> Santé mentale</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lang="fr-FR" sz="1100" kern="1200" baseline="0" dirty="0" smtClean="0">
                          <a:solidFill>
                            <a:schemeClr val="tx1">
                              <a:lumMod val="75000"/>
                              <a:lumOff val="25000"/>
                            </a:schemeClr>
                          </a:solidFill>
                          <a:latin typeface="Calibri"/>
                          <a:ea typeface="Calibri"/>
                          <a:cs typeface="Times New Roman"/>
                        </a:rPr>
                        <a:t>11. Consolidation des savoirs et des pratiques pour les infirmiers nouvellement affectés en psychiatrie</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lang="fr-FR" sz="1100" kern="1200" baseline="0" dirty="0" smtClean="0">
                          <a:solidFill>
                            <a:schemeClr val="tx1">
                              <a:lumMod val="75000"/>
                              <a:lumOff val="25000"/>
                            </a:schemeClr>
                          </a:solidFill>
                          <a:latin typeface="Calibri"/>
                          <a:ea typeface="Calibri"/>
                          <a:cs typeface="Times New Roman"/>
                        </a:rPr>
                        <a:t>12. L’aide-soignant en psychiatrie </a:t>
                      </a:r>
                      <a:r>
                        <a:rPr lang="fr-FR" sz="1100" b="1" baseline="0" dirty="0" smtClean="0">
                          <a:solidFill>
                            <a:srgbClr val="222A35"/>
                          </a:solidFill>
                          <a:latin typeface="+mn-lt"/>
                          <a:ea typeface="Calibri"/>
                          <a:cs typeface="Times New Roman"/>
                        </a:rPr>
                        <a:t>Nouveauté 2016 </a:t>
                      </a:r>
                    </a:p>
                    <a:p>
                      <a:pPr marL="0" marR="0" lvl="0" indent="0" algn="l" defTabSz="914400" rtl="0" eaLnBrk="1" fontAlgn="auto" latinLnBrk="0" hangingPunct="1">
                        <a:lnSpc>
                          <a:spcPct val="115000"/>
                        </a:lnSpc>
                        <a:spcBef>
                          <a:spcPts val="0"/>
                        </a:spcBef>
                        <a:spcAft>
                          <a:spcPts val="0"/>
                        </a:spcAft>
                        <a:buClrTx/>
                        <a:buSzTx/>
                        <a:buFont typeface="+mj-lt"/>
                        <a:buNone/>
                        <a:tabLst/>
                        <a:defRPr/>
                      </a:pPr>
                      <a:endParaRPr lang="fr-FR" sz="1100" dirty="0">
                        <a:latin typeface="Calibri"/>
                        <a:ea typeface="Calibri"/>
                        <a:cs typeface="Times New Roman"/>
                      </a:endParaRP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l" defTabSz="914400" rtl="0" eaLnBrk="1" latinLnBrk="0" hangingPunct="1">
                        <a:lnSpc>
                          <a:spcPct val="115000"/>
                        </a:lnSpc>
                        <a:spcAft>
                          <a:spcPts val="0"/>
                        </a:spcAft>
                        <a:buFont typeface="Symbol"/>
                        <a:buNone/>
                      </a:pPr>
                      <a:r>
                        <a:rPr lang="fr-FR" sz="1100" b="1" dirty="0" smtClean="0">
                          <a:solidFill>
                            <a:srgbClr val="222A35"/>
                          </a:solidFill>
                          <a:latin typeface="+mn-lt"/>
                          <a:ea typeface="Calibri"/>
                          <a:cs typeface="Times New Roman"/>
                        </a:rPr>
                        <a:t>Centre </a:t>
                      </a:r>
                      <a:r>
                        <a:rPr lang="fr-FR" sz="1100" b="1" kern="1200" dirty="0" err="1" smtClean="0">
                          <a:solidFill>
                            <a:srgbClr val="222A35"/>
                          </a:solidFill>
                          <a:latin typeface="+mn-lt"/>
                          <a:ea typeface="Calibri"/>
                          <a:cs typeface="Times New Roman"/>
                        </a:rPr>
                        <a:t>JuriSanté</a:t>
                      </a:r>
                      <a:r>
                        <a:rPr lang="fr-FR" sz="1100" b="1" kern="1200" baseline="0" dirty="0" smtClean="0">
                          <a:solidFill>
                            <a:srgbClr val="222A35"/>
                          </a:solidFill>
                          <a:latin typeface="+mn-lt"/>
                          <a:ea typeface="Calibri"/>
                          <a:cs typeface="Times New Roman"/>
                        </a:rPr>
                        <a:t> </a:t>
                      </a:r>
                      <a:endParaRPr lang="fr-FR" sz="1100" b="1" kern="1200" dirty="0" smtClean="0">
                        <a:solidFill>
                          <a:srgbClr val="222A35"/>
                        </a:solidFill>
                        <a:latin typeface="+mn-lt"/>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3"/>
                        <a:tabLst/>
                        <a:defRPr/>
                      </a:pPr>
                      <a:r>
                        <a:rPr lang="fr-FR" sz="1100" dirty="0" smtClean="0">
                          <a:solidFill>
                            <a:schemeClr val="tx1">
                              <a:lumMod val="75000"/>
                              <a:lumOff val="25000"/>
                            </a:schemeClr>
                          </a:solidFill>
                          <a:latin typeface="+mn-lt"/>
                          <a:ea typeface="Calibri"/>
                          <a:cs typeface="Times New Roman"/>
                        </a:rPr>
                        <a:t>Responsable des affaires juridiques en établissement de santé </a:t>
                      </a:r>
                    </a:p>
                    <a:p>
                      <a:pPr marL="342900" lvl="0" indent="-342900">
                        <a:lnSpc>
                          <a:spcPct val="115000"/>
                        </a:lnSpc>
                        <a:spcAft>
                          <a:spcPts val="0"/>
                        </a:spcAft>
                        <a:buFont typeface="+mj-lt"/>
                        <a:buAutoNum type="arabicPeriod" startAt="13"/>
                      </a:pPr>
                      <a:r>
                        <a:rPr lang="fr-FR" sz="1100" dirty="0" smtClean="0">
                          <a:solidFill>
                            <a:schemeClr val="tx1">
                              <a:lumMod val="75000"/>
                              <a:lumOff val="25000"/>
                            </a:schemeClr>
                          </a:solidFill>
                          <a:latin typeface="+mn-lt"/>
                          <a:ea typeface="Calibri"/>
                          <a:cs typeface="Times New Roman"/>
                        </a:rPr>
                        <a:t>Responsable</a:t>
                      </a:r>
                      <a:r>
                        <a:rPr lang="fr-FR" sz="1100" dirty="0" smtClean="0">
                          <a:latin typeface="+mn-lt"/>
                          <a:ea typeface="Calibri"/>
                          <a:cs typeface="Times New Roman"/>
                        </a:rPr>
                        <a:t> des </a:t>
                      </a:r>
                      <a:r>
                        <a:rPr lang="fr-FR" sz="1100" kern="1200" dirty="0" smtClean="0">
                          <a:solidFill>
                            <a:schemeClr val="tx1">
                              <a:lumMod val="75000"/>
                              <a:lumOff val="25000"/>
                            </a:schemeClr>
                          </a:solidFill>
                          <a:latin typeface="+mn-lt"/>
                          <a:ea typeface="Calibri"/>
                          <a:cs typeface="Times New Roman"/>
                        </a:rPr>
                        <a:t>travaux à l'hôpital</a:t>
                      </a:r>
                    </a:p>
                    <a:p>
                      <a:pPr marL="342900" lvl="0" indent="-342900">
                        <a:lnSpc>
                          <a:spcPct val="115000"/>
                        </a:lnSpc>
                        <a:spcAft>
                          <a:spcPts val="0"/>
                        </a:spcAft>
                        <a:buFont typeface="+mj-lt"/>
                        <a:buAutoNum type="arabicPeriod" startAt="13"/>
                      </a:pPr>
                      <a:r>
                        <a:rPr lang="fr-FR" sz="1100" dirty="0" smtClean="0">
                          <a:solidFill>
                            <a:schemeClr val="tx1">
                              <a:lumMod val="75000"/>
                              <a:lumOff val="25000"/>
                            </a:schemeClr>
                          </a:solidFill>
                          <a:latin typeface="+mn-lt"/>
                          <a:ea typeface="Calibri"/>
                          <a:cs typeface="Times New Roman"/>
                        </a:rPr>
                        <a:t>Responsable des relations avec les usagers et les associations</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3"/>
                        <a:tabLst/>
                        <a:defRPr/>
                      </a:pPr>
                      <a:r>
                        <a:rPr lang="fr-FR" sz="1100" kern="1200" dirty="0" smtClean="0">
                          <a:solidFill>
                            <a:schemeClr val="tx1">
                              <a:lumMod val="75000"/>
                              <a:lumOff val="25000"/>
                            </a:schemeClr>
                          </a:solidFill>
                          <a:latin typeface="+mn-lt"/>
                          <a:ea typeface="Calibri"/>
                          <a:cs typeface="Times New Roman"/>
                        </a:rPr>
                        <a:t>Archiviste en établissement de santé et médico-social </a:t>
                      </a:r>
                      <a:r>
                        <a:rPr lang="fr-FR" sz="1100" b="1" baseline="0" dirty="0" smtClean="0">
                          <a:solidFill>
                            <a:srgbClr val="222A35"/>
                          </a:solidFill>
                          <a:latin typeface="+mn-lt"/>
                          <a:ea typeface="Calibri"/>
                          <a:cs typeface="Times New Roman"/>
                        </a:rPr>
                        <a:t>Nouveauté 2016 </a:t>
                      </a:r>
                      <a:endParaRPr lang="fr-FR" sz="1100" kern="1200" dirty="0" smtClean="0">
                        <a:solidFill>
                          <a:schemeClr val="tx1">
                            <a:lumMod val="75000"/>
                            <a:lumOff val="25000"/>
                          </a:schemeClr>
                        </a:solidFill>
                        <a:latin typeface="+mn-lt"/>
                        <a:ea typeface="Calibri"/>
                        <a:cs typeface="Times New Roman"/>
                      </a:endParaRP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Logistique et techniques hospitalières</a:t>
                      </a:r>
                    </a:p>
                    <a:p>
                      <a:pPr marL="342900" lvl="0" indent="-342900">
                        <a:lnSpc>
                          <a:spcPct val="115000"/>
                        </a:lnSpc>
                        <a:spcAft>
                          <a:spcPts val="0"/>
                        </a:spcAft>
                        <a:buFont typeface="+mj-lt"/>
                        <a:buAutoNum type="arabicPeriod" startAt="17"/>
                      </a:pPr>
                      <a:r>
                        <a:rPr lang="fr-FR" sz="1100" dirty="0" smtClean="0">
                          <a:solidFill>
                            <a:schemeClr val="tx1">
                              <a:lumMod val="75000"/>
                              <a:lumOff val="25000"/>
                            </a:schemeClr>
                          </a:solidFill>
                          <a:latin typeface="Calibri"/>
                          <a:ea typeface="Calibri"/>
                          <a:cs typeface="Times New Roman"/>
                        </a:rPr>
                        <a:t> </a:t>
                      </a:r>
                      <a:r>
                        <a:rPr lang="fr-FR" sz="1100" dirty="0">
                          <a:solidFill>
                            <a:schemeClr val="tx1">
                              <a:lumMod val="75000"/>
                              <a:lumOff val="25000"/>
                            </a:schemeClr>
                          </a:solidFill>
                          <a:latin typeface="Calibri"/>
                          <a:ea typeface="Calibri"/>
                          <a:cs typeface="Times New Roman"/>
                        </a:rPr>
                        <a:t>Responsable de magasin, </a:t>
                      </a:r>
                      <a:r>
                        <a:rPr lang="fr-FR" sz="1100" dirty="0" smtClean="0">
                          <a:solidFill>
                            <a:schemeClr val="tx1">
                              <a:lumMod val="75000"/>
                              <a:lumOff val="25000"/>
                            </a:schemeClr>
                          </a:solidFill>
                          <a:latin typeface="Calibri"/>
                          <a:ea typeface="Calibri"/>
                          <a:cs typeface="Times New Roman"/>
                        </a:rPr>
                        <a:t>Responsable </a:t>
                      </a:r>
                      <a:r>
                        <a:rPr lang="fr-FR" sz="1100" dirty="0">
                          <a:solidFill>
                            <a:schemeClr val="tx1">
                              <a:lumMod val="75000"/>
                              <a:lumOff val="25000"/>
                            </a:schemeClr>
                          </a:solidFill>
                          <a:latin typeface="Calibri"/>
                          <a:ea typeface="Calibri"/>
                          <a:cs typeface="Times New Roman"/>
                        </a:rPr>
                        <a:t>logistique à </a:t>
                      </a:r>
                      <a:r>
                        <a:rPr lang="fr-FR" sz="1100" dirty="0" smtClean="0">
                          <a:solidFill>
                            <a:schemeClr val="tx1">
                              <a:lumMod val="75000"/>
                              <a:lumOff val="25000"/>
                            </a:schemeClr>
                          </a:solidFill>
                          <a:latin typeface="Calibri"/>
                          <a:ea typeface="Calibri"/>
                          <a:cs typeface="Times New Roman"/>
                        </a:rPr>
                        <a:t>l'hôpital </a:t>
                      </a:r>
                    </a:p>
                    <a:p>
                      <a:pPr marL="342900" lvl="0" indent="-342900">
                        <a:lnSpc>
                          <a:spcPct val="115000"/>
                        </a:lnSpc>
                        <a:spcAft>
                          <a:spcPts val="0"/>
                        </a:spcAft>
                        <a:buFont typeface="Symbol"/>
                        <a:buNone/>
                      </a:pPr>
                      <a:r>
                        <a:rPr lang="fr-FR" sz="1100" b="1" dirty="0" smtClean="0">
                          <a:solidFill>
                            <a:srgbClr val="222A35"/>
                          </a:solidFill>
                          <a:latin typeface="Calibri"/>
                          <a:ea typeface="Calibri"/>
                          <a:cs typeface="Times New Roman"/>
                        </a:rPr>
                        <a:t>Pôle Ressources humaines </a:t>
                      </a:r>
                      <a:endParaRPr lang="fr-FR" sz="1100" b="1" dirty="0">
                        <a:solidFill>
                          <a:srgbClr val="222A35"/>
                        </a:solidFill>
                        <a:latin typeface="Calibri"/>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dirty="0" smtClean="0">
                          <a:solidFill>
                            <a:schemeClr val="tx1">
                              <a:lumMod val="75000"/>
                              <a:lumOff val="25000"/>
                            </a:schemeClr>
                          </a:solidFill>
                          <a:latin typeface="+mn-lt"/>
                          <a:ea typeface="Calibri"/>
                          <a:cs typeface="Times New Roman"/>
                        </a:rPr>
                        <a:t>Responsable des ressources humaines en établissement de santé </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kern="1200" dirty="0" smtClean="0">
                          <a:solidFill>
                            <a:schemeClr val="tx1">
                              <a:lumMod val="75000"/>
                              <a:lumOff val="25000"/>
                            </a:schemeClr>
                          </a:solidFill>
                          <a:latin typeface="Calibri"/>
                          <a:ea typeface="Calibri"/>
                          <a:cs typeface="Times New Roman"/>
                        </a:rPr>
                        <a:t>Contrôleur de gestion RH en établissement de santé</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dirty="0" smtClean="0">
                          <a:solidFill>
                            <a:schemeClr val="tx1">
                              <a:lumMod val="75000"/>
                              <a:lumOff val="25000"/>
                            </a:schemeClr>
                          </a:solidFill>
                          <a:latin typeface="Calibri"/>
                          <a:ea typeface="Calibri"/>
                          <a:cs typeface="Times New Roman"/>
                        </a:rPr>
                        <a:t>Responsable </a:t>
                      </a:r>
                      <a:r>
                        <a:rPr lang="fr-FR" sz="1100" dirty="0">
                          <a:solidFill>
                            <a:schemeClr val="tx1">
                              <a:lumMod val="75000"/>
                              <a:lumOff val="25000"/>
                            </a:schemeClr>
                          </a:solidFill>
                          <a:latin typeface="Calibri"/>
                          <a:ea typeface="Calibri"/>
                          <a:cs typeface="Times New Roman"/>
                        </a:rPr>
                        <a:t>des affaires </a:t>
                      </a:r>
                      <a:r>
                        <a:rPr lang="fr-FR" sz="1100" dirty="0" smtClean="0">
                          <a:solidFill>
                            <a:schemeClr val="tx1">
                              <a:lumMod val="75000"/>
                              <a:lumOff val="25000"/>
                            </a:schemeClr>
                          </a:solidFill>
                          <a:latin typeface="Calibri"/>
                          <a:ea typeface="Calibri"/>
                          <a:cs typeface="Times New Roman"/>
                        </a:rPr>
                        <a:t>médicales</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dirty="0" smtClean="0">
                          <a:solidFill>
                            <a:schemeClr val="tx1">
                              <a:lumMod val="75000"/>
                              <a:lumOff val="25000"/>
                            </a:schemeClr>
                          </a:solidFill>
                          <a:latin typeface="+mn-lt"/>
                          <a:ea typeface="Calibri"/>
                          <a:cs typeface="Times New Roman"/>
                        </a:rPr>
                        <a:t>Gestionnaire de paye </a:t>
                      </a:r>
                      <a:r>
                        <a:rPr lang="fr-FR" sz="1100" b="1" baseline="0" dirty="0" smtClean="0">
                          <a:solidFill>
                            <a:srgbClr val="222A35"/>
                          </a:solidFill>
                          <a:latin typeface="+mn-lt"/>
                          <a:ea typeface="Calibri"/>
                          <a:cs typeface="Times New Roman"/>
                        </a:rPr>
                        <a:t>Nouveauté 2016 </a:t>
                      </a:r>
                      <a:endParaRPr lang="fr-FR" sz="1100" dirty="0" smtClean="0">
                        <a:solidFill>
                          <a:schemeClr val="tx1">
                            <a:lumMod val="75000"/>
                            <a:lumOff val="25000"/>
                          </a:schemeClr>
                        </a:solidFill>
                        <a:latin typeface="+mn-lt"/>
                        <a:ea typeface="Calibri"/>
                        <a:cs typeface="Times New Roman"/>
                      </a:endParaRP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kern="1200" dirty="0" smtClean="0">
                          <a:solidFill>
                            <a:srgbClr val="222A35"/>
                          </a:solidFill>
                          <a:latin typeface="Calibri"/>
                          <a:ea typeface="Calibri"/>
                          <a:cs typeface="Times New Roman"/>
                        </a:rPr>
                        <a:t>Soins et usagers</a:t>
                      </a:r>
                      <a:r>
                        <a:rPr lang="fr-FR" sz="1100" dirty="0" smtClean="0">
                          <a:solidFill>
                            <a:srgbClr val="222A35"/>
                          </a:solidFill>
                          <a:latin typeface="Calibri"/>
                          <a:ea typeface="Calibri"/>
                          <a:cs typeface="Times New Roman"/>
                        </a:rPr>
                        <a:t> </a:t>
                      </a:r>
                      <a:endParaRPr lang="fr-FR" sz="1100"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23"/>
                      </a:pPr>
                      <a:r>
                        <a:rPr lang="fr-FR" sz="1100" dirty="0">
                          <a:solidFill>
                            <a:schemeClr val="tx1">
                              <a:lumMod val="75000"/>
                              <a:lumOff val="25000"/>
                            </a:schemeClr>
                          </a:solidFill>
                          <a:latin typeface="Calibri"/>
                          <a:ea typeface="Calibri"/>
                          <a:cs typeface="Times New Roman"/>
                        </a:rPr>
                        <a:t>Infirmier clinicien </a:t>
                      </a:r>
                      <a:r>
                        <a:rPr lang="fr-FR" sz="1100" dirty="0" smtClean="0">
                          <a:solidFill>
                            <a:schemeClr val="tx1">
                              <a:lumMod val="75000"/>
                              <a:lumOff val="25000"/>
                            </a:schemeClr>
                          </a:solidFill>
                          <a:latin typeface="Calibri"/>
                          <a:ea typeface="Calibri"/>
                          <a:cs typeface="Times New Roman"/>
                        </a:rPr>
                        <a:t>coordinateur</a:t>
                      </a:r>
                      <a:r>
                        <a:rPr lang="fr-FR" sz="1100" baseline="0" dirty="0" smtClean="0">
                          <a:solidFill>
                            <a:schemeClr val="tx1">
                              <a:lumMod val="75000"/>
                              <a:lumOff val="25000"/>
                            </a:schemeClr>
                          </a:solidFill>
                          <a:latin typeface="Calibri"/>
                          <a:ea typeface="Calibri"/>
                          <a:cs typeface="Times New Roman"/>
                        </a:rPr>
                        <a:t> </a:t>
                      </a:r>
                      <a:r>
                        <a:rPr lang="fr-FR" sz="1100" dirty="0" smtClean="0">
                          <a:solidFill>
                            <a:schemeClr val="tx1">
                              <a:lumMod val="75000"/>
                              <a:lumOff val="25000"/>
                            </a:schemeClr>
                          </a:solidFill>
                          <a:latin typeface="Calibri"/>
                          <a:ea typeface="Calibri"/>
                          <a:cs typeface="Times New Roman"/>
                        </a:rPr>
                        <a:t>en </a:t>
                      </a:r>
                      <a:r>
                        <a:rPr lang="fr-FR" sz="1100" dirty="0">
                          <a:solidFill>
                            <a:schemeClr val="tx1">
                              <a:lumMod val="75000"/>
                              <a:lumOff val="25000"/>
                            </a:schemeClr>
                          </a:solidFill>
                          <a:latin typeface="Calibri"/>
                          <a:ea typeface="Calibri"/>
                          <a:cs typeface="Times New Roman"/>
                        </a:rPr>
                        <a:t>cancérologie</a:t>
                      </a:r>
                    </a:p>
                    <a:p>
                      <a:pPr marL="342900" lvl="0" indent="-342900">
                        <a:lnSpc>
                          <a:spcPct val="115000"/>
                        </a:lnSpc>
                        <a:spcAft>
                          <a:spcPts val="0"/>
                        </a:spcAft>
                        <a:buFont typeface="+mj-lt"/>
                        <a:buAutoNum type="arabicPeriod" startAt="23"/>
                      </a:pPr>
                      <a:r>
                        <a:rPr lang="fr-FR" sz="1100" dirty="0">
                          <a:solidFill>
                            <a:schemeClr val="tx1">
                              <a:lumMod val="75000"/>
                              <a:lumOff val="25000"/>
                            </a:schemeClr>
                          </a:solidFill>
                          <a:latin typeface="Calibri"/>
                          <a:ea typeface="Calibri"/>
                          <a:cs typeface="Times New Roman"/>
                        </a:rPr>
                        <a:t>Education thérapeutique du </a:t>
                      </a:r>
                      <a:r>
                        <a:rPr lang="fr-FR" sz="1100" dirty="0" smtClean="0">
                          <a:solidFill>
                            <a:schemeClr val="tx1">
                              <a:lumMod val="75000"/>
                              <a:lumOff val="25000"/>
                            </a:schemeClr>
                          </a:solidFill>
                          <a:latin typeface="Calibri"/>
                          <a:ea typeface="Calibri"/>
                          <a:cs typeface="Times New Roman"/>
                        </a:rPr>
                        <a:t>patient</a:t>
                      </a: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Management et accompagnement</a:t>
                      </a:r>
                      <a:r>
                        <a:rPr lang="fr-FR" sz="1100" b="1" baseline="0" dirty="0" smtClean="0">
                          <a:solidFill>
                            <a:srgbClr val="222A35"/>
                          </a:solidFill>
                          <a:latin typeface="Calibri"/>
                          <a:ea typeface="Calibri"/>
                          <a:cs typeface="Times New Roman"/>
                        </a:rPr>
                        <a:t> du changement </a:t>
                      </a:r>
                      <a:endParaRPr lang="fr-FR" sz="1100" b="1"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25"/>
                      </a:pPr>
                      <a:r>
                        <a:rPr lang="fr-FR" sz="1100" kern="1200" dirty="0" smtClean="0">
                          <a:solidFill>
                            <a:schemeClr val="tx1">
                              <a:lumMod val="75000"/>
                              <a:lumOff val="25000"/>
                            </a:schemeClr>
                          </a:solidFill>
                          <a:latin typeface="Calibri"/>
                          <a:ea typeface="Calibri"/>
                          <a:cs typeface="Times New Roman"/>
                        </a:rPr>
                        <a:t>Cadre </a:t>
                      </a:r>
                      <a:r>
                        <a:rPr lang="fr-FR" sz="1100" kern="1200" dirty="0">
                          <a:solidFill>
                            <a:schemeClr val="tx1">
                              <a:lumMod val="75000"/>
                              <a:lumOff val="25000"/>
                            </a:schemeClr>
                          </a:solidFill>
                          <a:latin typeface="Calibri"/>
                          <a:ea typeface="Calibri"/>
                          <a:cs typeface="Times New Roman"/>
                        </a:rPr>
                        <a:t>de pôle : les </a:t>
                      </a:r>
                      <a:r>
                        <a:rPr lang="fr-FR" sz="1100" kern="1200" dirty="0" smtClean="0">
                          <a:solidFill>
                            <a:schemeClr val="tx1">
                              <a:lumMod val="75000"/>
                              <a:lumOff val="25000"/>
                            </a:schemeClr>
                          </a:solidFill>
                          <a:latin typeface="Calibri"/>
                          <a:ea typeface="Calibri"/>
                          <a:cs typeface="Times New Roman"/>
                        </a:rPr>
                        <a:t>clés </a:t>
                      </a:r>
                      <a:r>
                        <a:rPr lang="fr-FR" sz="1100" kern="1200" dirty="0">
                          <a:solidFill>
                            <a:schemeClr val="tx1">
                              <a:lumMod val="75000"/>
                              <a:lumOff val="25000"/>
                            </a:schemeClr>
                          </a:solidFill>
                          <a:latin typeface="Calibri"/>
                          <a:ea typeface="Calibri"/>
                          <a:cs typeface="Times New Roman"/>
                        </a:rPr>
                        <a:t>du management de </a:t>
                      </a:r>
                      <a:r>
                        <a:rPr lang="fr-FR" sz="1100" kern="1200" dirty="0" smtClean="0">
                          <a:solidFill>
                            <a:schemeClr val="tx1">
                              <a:lumMod val="75000"/>
                              <a:lumOff val="25000"/>
                            </a:schemeClr>
                          </a:solidFill>
                          <a:latin typeface="Calibri"/>
                          <a:ea typeface="Calibri"/>
                          <a:cs typeface="Times New Roman"/>
                        </a:rPr>
                        <a:t>pôle </a:t>
                      </a:r>
                    </a:p>
                    <a:p>
                      <a:pPr marL="342900" lvl="0" indent="-342900">
                        <a:lnSpc>
                          <a:spcPct val="115000"/>
                        </a:lnSpc>
                        <a:spcAft>
                          <a:spcPts val="0"/>
                        </a:spcAft>
                        <a:buFont typeface="+mj-lt"/>
                        <a:buAutoNum type="arabicPeriod" startAt="25"/>
                      </a:pPr>
                      <a:r>
                        <a:rPr lang="fr-FR" sz="1100" kern="1200" dirty="0" smtClean="0">
                          <a:solidFill>
                            <a:schemeClr val="tx1">
                              <a:lumMod val="75000"/>
                              <a:lumOff val="25000"/>
                            </a:schemeClr>
                          </a:solidFill>
                          <a:latin typeface="Calibri"/>
                          <a:ea typeface="Calibri"/>
                          <a:cs typeface="Times New Roman"/>
                        </a:rPr>
                        <a:t>Encadrant d’unité de soins et d’activités paramédicales </a:t>
                      </a:r>
                      <a:r>
                        <a:rPr lang="fr-FR" sz="1100" b="1" baseline="0" dirty="0" smtClean="0">
                          <a:solidFill>
                            <a:srgbClr val="222A35"/>
                          </a:solidFill>
                          <a:latin typeface="+mn-lt"/>
                          <a:ea typeface="Calibri"/>
                          <a:cs typeface="Times New Roman"/>
                        </a:rPr>
                        <a:t>Nouveauté 2016 </a:t>
                      </a:r>
                      <a:endParaRPr lang="fr-FR" sz="1100" kern="1200" dirty="0" smtClean="0">
                        <a:solidFill>
                          <a:schemeClr val="tx1">
                            <a:lumMod val="75000"/>
                            <a:lumOff val="25000"/>
                          </a:schemeClr>
                        </a:solidFill>
                        <a:latin typeface="Calibri"/>
                        <a:ea typeface="Calibri"/>
                        <a:cs typeface="Times New Roman"/>
                      </a:endParaRPr>
                    </a:p>
                    <a:p>
                      <a:pPr marL="0" lvl="0" indent="0">
                        <a:lnSpc>
                          <a:spcPct val="115000"/>
                        </a:lnSpc>
                        <a:spcAft>
                          <a:spcPts val="0"/>
                        </a:spcAft>
                        <a:buFont typeface="+mj-lt"/>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SIH</a:t>
                      </a:r>
                    </a:p>
                    <a:p>
                      <a:pPr marL="342900" lvl="0" indent="-342900">
                        <a:lnSpc>
                          <a:spcPct val="115000"/>
                        </a:lnSpc>
                        <a:spcAft>
                          <a:spcPts val="0"/>
                        </a:spcAft>
                        <a:buFont typeface="+mj-lt"/>
                        <a:buAutoNum type="arabicPeriod" startAt="26"/>
                      </a:pPr>
                      <a:r>
                        <a:rPr lang="fr-FR" sz="1100" dirty="0" smtClean="0">
                          <a:solidFill>
                            <a:schemeClr val="tx1">
                              <a:lumMod val="75000"/>
                              <a:lumOff val="25000"/>
                            </a:schemeClr>
                          </a:solidFill>
                          <a:latin typeface="Calibri"/>
                          <a:ea typeface="Calibri"/>
                          <a:cs typeface="Times New Roman"/>
                        </a:rPr>
                        <a:t>Chef </a:t>
                      </a:r>
                      <a:r>
                        <a:rPr lang="fr-FR" sz="1100" dirty="0">
                          <a:solidFill>
                            <a:schemeClr val="tx1">
                              <a:lumMod val="75000"/>
                              <a:lumOff val="25000"/>
                            </a:schemeClr>
                          </a:solidFill>
                          <a:latin typeface="Calibri"/>
                          <a:ea typeface="Calibri"/>
                          <a:cs typeface="Times New Roman"/>
                        </a:rPr>
                        <a:t>de projet Système d'information à </a:t>
                      </a:r>
                      <a:r>
                        <a:rPr lang="fr-FR" sz="1100" dirty="0" smtClean="0">
                          <a:solidFill>
                            <a:schemeClr val="tx1">
                              <a:lumMod val="75000"/>
                              <a:lumOff val="25000"/>
                            </a:schemeClr>
                          </a:solidFill>
                          <a:latin typeface="Calibri"/>
                          <a:ea typeface="Calibri"/>
                          <a:cs typeface="Times New Roman"/>
                        </a:rPr>
                        <a:t>l'hôpital</a:t>
                      </a:r>
                      <a:endParaRPr lang="fr-FR" sz="1100" dirty="0">
                        <a:solidFill>
                          <a:schemeClr val="tx1">
                            <a:lumMod val="75000"/>
                            <a:lumOff val="25000"/>
                          </a:schemeClr>
                        </a:solidFill>
                        <a:latin typeface="Calibri"/>
                        <a:ea typeface="Calibri"/>
                        <a:cs typeface="Times New Roman"/>
                      </a:endParaRP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sp>
        <p:nvSpPr>
          <p:cNvPr id="3" name="ZoneTexte 10"/>
          <p:cNvSpPr txBox="1">
            <a:spLocks noChangeArrowheads="1"/>
          </p:cNvSpPr>
          <p:nvPr/>
        </p:nvSpPr>
        <p:spPr bwMode="auto">
          <a:xfrm>
            <a:off x="406400" y="1198563"/>
            <a:ext cx="8105775" cy="460375"/>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1200" b="1" dirty="0" smtClean="0">
                <a:solidFill>
                  <a:prstClr val="white"/>
                </a:solidFill>
              </a:rPr>
              <a:t>En 2013, à l’issue d’un processus d’audit de ses référentiels et de son dispositif de certification professionnelle conduit par l’ISQ-OPQF, le CNEH a été habilité à délivrer le certificat professionnel FFP (CP FFP) pour ses parcours métiers Praxis</a:t>
            </a:r>
          </a:p>
        </p:txBody>
      </p:sp>
      <p:sp>
        <p:nvSpPr>
          <p:cNvPr id="4" name="ZoneTexte 11"/>
          <p:cNvSpPr txBox="1">
            <a:spLocks noChangeArrowheads="1"/>
          </p:cNvSpPr>
          <p:nvPr/>
        </p:nvSpPr>
        <p:spPr bwMode="auto">
          <a:xfrm>
            <a:off x="357188" y="234950"/>
            <a:ext cx="71294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Certification professionnelle des parcours métiers FFP Praxis </a:t>
            </a:r>
          </a:p>
        </p:txBody>
      </p:sp>
      <p:sp>
        <p:nvSpPr>
          <p:cNvPr id="5"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6" name="Espace réservé du numéro de diapositive 3"/>
          <p:cNvSpPr>
            <a:spLocks noGrp="1"/>
          </p:cNvSpPr>
          <p:nvPr>
            <p:ph type="sldNum" sz="quarter" idx="11"/>
          </p:nvPr>
        </p:nvSpPr>
        <p:spPr/>
        <p:txBody>
          <a:bodyPr/>
          <a:lstStyle>
            <a:lvl1pPr>
              <a:defRPr/>
            </a:lvl1pPr>
          </a:lstStyle>
          <a:p>
            <a:pPr>
              <a:defRPr/>
            </a:pPr>
            <a:fld id="{82DC0BF3-5A6B-42C3-9036-278991667770}" type="slidenum">
              <a:rPr lang="fr-FR"/>
              <a:pPr>
                <a:defRPr/>
              </a:pPr>
              <a:t>‹N°›</a:t>
            </a:fld>
            <a:endParaRPr lang="fr-FR" dirty="0"/>
          </a:p>
        </p:txBody>
      </p:sp>
    </p:spTree>
    <p:extLst>
      <p:ext uri="{BB962C8B-B14F-4D97-AF65-F5344CB8AC3E}">
        <p14:creationId xmlns:p14="http://schemas.microsoft.com/office/powerpoint/2010/main" val="285590659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sp>
        <p:nvSpPr>
          <p:cNvPr id="4" name="Rectangle 3"/>
          <p:cNvSpPr/>
          <p:nvPr/>
        </p:nvSpPr>
        <p:spPr>
          <a:xfrm>
            <a:off x="631825" y="1570038"/>
            <a:ext cx="7775575" cy="1081087"/>
          </a:xfrm>
          <a:prstGeom prst="rect">
            <a:avLst/>
          </a:prstGeom>
          <a:solidFill>
            <a:srgbClr val="222A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714375" algn="just" eaLnBrk="1" fontAlgn="auto" hangingPunct="1">
              <a:spcBef>
                <a:spcPts val="0"/>
              </a:spcBef>
              <a:spcAft>
                <a:spcPts val="0"/>
              </a:spcAft>
              <a:defRPr/>
            </a:pPr>
            <a:endParaRPr lang="fr-FR" sz="1300" dirty="0">
              <a:solidFill>
                <a:prstClr val="white"/>
              </a:solidFill>
            </a:endParaRPr>
          </a:p>
        </p:txBody>
      </p:sp>
      <p:sp>
        <p:nvSpPr>
          <p:cNvPr id="5" name="Oval 5"/>
          <p:cNvSpPr>
            <a:spLocks noChangeArrowheads="1"/>
          </p:cNvSpPr>
          <p:nvPr/>
        </p:nvSpPr>
        <p:spPr bwMode="auto">
          <a:xfrm>
            <a:off x="488950" y="1358900"/>
            <a:ext cx="703263" cy="647700"/>
          </a:xfrm>
          <a:prstGeom prst="ellipse">
            <a:avLst/>
          </a:prstGeom>
          <a:solidFill>
            <a:srgbClr val="222A35"/>
          </a:solidFill>
          <a:ln w="9525">
            <a:solidFill>
              <a:schemeClr val="bg1">
                <a:lumMod val="95000"/>
              </a:schemeClr>
            </a:solidFill>
            <a:round/>
            <a:headEnd/>
            <a:tailEnd/>
          </a:ln>
          <a:effectLst/>
        </p:spPr>
        <p:txBody>
          <a:bodyPr wrap="none" lIns="87188" tIns="43594" rIns="87188" bIns="43594" anchor="ctr"/>
          <a:lstStyle/>
          <a:p>
            <a:pPr algn="ctr" defTabSz="871538" eaLnBrk="1" fontAlgn="auto" hangingPunct="1">
              <a:spcBef>
                <a:spcPts val="0"/>
              </a:spcBef>
              <a:spcAft>
                <a:spcPts val="0"/>
              </a:spcAft>
              <a:defRPr/>
            </a:pPr>
            <a:r>
              <a:rPr lang="fr-FR" sz="1050" b="1" dirty="0">
                <a:solidFill>
                  <a:prstClr val="white"/>
                </a:solidFill>
                <a:effectLst>
                  <a:outerShdw blurRad="38100" dist="38100" dir="2700000" algn="tl">
                    <a:srgbClr val="000000">
                      <a:alpha val="43137"/>
                    </a:srgbClr>
                  </a:outerShdw>
                </a:effectLst>
                <a:latin typeface="Calibri Light"/>
              </a:rPr>
              <a:t>Le +</a:t>
            </a:r>
          </a:p>
          <a:p>
            <a:pPr algn="ctr" defTabSz="871538" eaLnBrk="1" fontAlgn="auto" hangingPunct="1">
              <a:spcBef>
                <a:spcPts val="0"/>
              </a:spcBef>
              <a:spcAft>
                <a:spcPts val="0"/>
              </a:spcAft>
              <a:defRPr/>
            </a:pPr>
            <a:r>
              <a:rPr lang="fr-FR" sz="1050" b="1" dirty="0">
                <a:solidFill>
                  <a:prstClr val="white"/>
                </a:solidFill>
                <a:effectLst>
                  <a:outerShdw blurRad="38100" dist="38100" dir="2700000" algn="tl">
                    <a:srgbClr val="000000">
                      <a:alpha val="43137"/>
                    </a:srgbClr>
                  </a:outerShdw>
                </a:effectLst>
                <a:latin typeface="Calibri Light"/>
              </a:rPr>
              <a:t>CNEH</a:t>
            </a:r>
          </a:p>
        </p:txBody>
      </p:sp>
      <p:sp>
        <p:nvSpPr>
          <p:cNvPr id="6" name="ZoneTexte 11"/>
          <p:cNvSpPr txBox="1">
            <a:spLocks noChangeArrowheads="1"/>
          </p:cNvSpPr>
          <p:nvPr/>
        </p:nvSpPr>
        <p:spPr bwMode="auto">
          <a:xfrm>
            <a:off x="357188" y="234950"/>
            <a:ext cx="71294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Une expertise reconnue</a:t>
            </a:r>
          </a:p>
        </p:txBody>
      </p:sp>
      <p:sp>
        <p:nvSpPr>
          <p:cNvPr id="7" name="Espace réservé du texte 3"/>
          <p:cNvSpPr>
            <a:spLocks noGrp="1"/>
          </p:cNvSpPr>
          <p:nvPr>
            <p:ph type="body" sz="quarter" idx="17"/>
          </p:nvPr>
        </p:nvSpPr>
        <p:spPr>
          <a:xfrm>
            <a:off x="1344458" y="1682581"/>
            <a:ext cx="6911975" cy="900058"/>
          </a:xfrm>
        </p:spPr>
        <p:txBody>
          <a:bodyPr/>
          <a:lstStyle>
            <a:lvl1pPr>
              <a:defRPr>
                <a:solidFill>
                  <a:schemeClr val="bg1"/>
                </a:solidFill>
              </a:defRPr>
            </a:lvl1pPr>
            <a:lvl2pPr>
              <a:defRPr>
                <a:solidFill>
                  <a:schemeClr val="bg1"/>
                </a:solidFill>
              </a:defRPr>
            </a:lvl2pPr>
            <a:lvl3pPr>
              <a:defRPr>
                <a:solidFill>
                  <a:schemeClr val="bg1"/>
                </a:solidFill>
              </a:defRPr>
            </a:lvl3pPr>
          </a:lstStyle>
          <a:p>
            <a:pPr lvl="0"/>
            <a:r>
              <a:rPr lang="fr-FR" dirty="0" smtClean="0"/>
              <a:t>Modifiez les styles du texte du masque</a:t>
            </a:r>
          </a:p>
          <a:p>
            <a:pPr lvl="1"/>
            <a:r>
              <a:rPr lang="fr-FR" dirty="0" smtClean="0"/>
              <a:t>Deuxième niveau</a:t>
            </a:r>
          </a:p>
          <a:p>
            <a:pPr lvl="2"/>
            <a:r>
              <a:rPr lang="fr-FR" dirty="0" smtClean="0"/>
              <a:t>Troisième niveau</a:t>
            </a:r>
          </a:p>
        </p:txBody>
      </p:sp>
      <p:sp>
        <p:nvSpPr>
          <p:cNvPr id="9" name="Espace réservé du texte 8"/>
          <p:cNvSpPr>
            <a:spLocks noGrp="1"/>
          </p:cNvSpPr>
          <p:nvPr>
            <p:ph type="body" sz="quarter" idx="18"/>
          </p:nvPr>
        </p:nvSpPr>
        <p:spPr>
          <a:xfrm>
            <a:off x="631825" y="2778125"/>
            <a:ext cx="7775575" cy="3421063"/>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pied de page 2"/>
          <p:cNvSpPr>
            <a:spLocks noGrp="1"/>
          </p:cNvSpPr>
          <p:nvPr>
            <p:ph type="ftr" sz="quarter" idx="19"/>
          </p:nvPr>
        </p:nvSpPr>
        <p:spPr/>
        <p:txBody>
          <a:bodyPr/>
          <a:lstStyle>
            <a:lvl1pPr>
              <a:defRPr/>
            </a:lvl1pPr>
          </a:lstStyle>
          <a:p>
            <a:pPr>
              <a:defRPr/>
            </a:pPr>
            <a:r>
              <a:rPr lang="fr-FR"/>
              <a:t>Centre national de l’expertise hospitalière </a:t>
            </a:r>
            <a:endParaRPr lang="fr-FR" dirty="0"/>
          </a:p>
        </p:txBody>
      </p:sp>
      <p:sp>
        <p:nvSpPr>
          <p:cNvPr id="10" name="Espace réservé du numéro de diapositive 3"/>
          <p:cNvSpPr>
            <a:spLocks noGrp="1"/>
          </p:cNvSpPr>
          <p:nvPr>
            <p:ph type="sldNum" sz="quarter" idx="20"/>
          </p:nvPr>
        </p:nvSpPr>
        <p:spPr/>
        <p:txBody>
          <a:bodyPr/>
          <a:lstStyle>
            <a:lvl1pPr>
              <a:defRPr/>
            </a:lvl1pPr>
          </a:lstStyle>
          <a:p>
            <a:pPr>
              <a:defRPr/>
            </a:pPr>
            <a:fld id="{D2612C1C-5F32-4113-8074-4C726CF7806F}" type="slidenum">
              <a:rPr lang="fr-FR"/>
              <a:pPr>
                <a:defRPr/>
              </a:pPr>
              <a:t>‹N°›</a:t>
            </a:fld>
            <a:endParaRPr lang="fr-FR" dirty="0"/>
          </a:p>
        </p:txBody>
      </p:sp>
    </p:spTree>
    <p:extLst>
      <p:ext uri="{BB962C8B-B14F-4D97-AF65-F5344CB8AC3E}">
        <p14:creationId xmlns:p14="http://schemas.microsoft.com/office/powerpoint/2010/main" val="38794751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2285698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6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1725319037"/>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Modifiez le style du titre</a:t>
            </a:r>
            <a:endParaRPr lang="fr-FR" dirty="0"/>
          </a:p>
        </p:txBody>
      </p:sp>
      <p:sp>
        <p:nvSpPr>
          <p:cNvPr id="10" name="Espace réservé du texte 9"/>
          <p:cNvSpPr>
            <a:spLocks noGrp="1"/>
          </p:cNvSpPr>
          <p:nvPr>
            <p:ph type="body" sz="quarter" idx="13"/>
          </p:nvPr>
        </p:nvSpPr>
        <p:spPr>
          <a:xfrm>
            <a:off x="1143000" y="3018328"/>
            <a:ext cx="1771650" cy="628650"/>
          </a:xfrm>
        </p:spPr>
        <p:txBody>
          <a:bodyPr/>
          <a:lstStyle>
            <a:lvl1pPr>
              <a:defRPr/>
            </a:lvl1pPr>
          </a:lstStyle>
          <a:p>
            <a:pPr lvl="0"/>
            <a:r>
              <a:rPr lang="fr-FR" smtClean="0"/>
              <a:t>Modifiez les styles du texte du masque</a:t>
            </a:r>
          </a:p>
        </p:txBody>
      </p:sp>
      <p:sp>
        <p:nvSpPr>
          <p:cNvPr id="4" name="Espace réservé du numéro de diapositive 5"/>
          <p:cNvSpPr>
            <a:spLocks noGrp="1"/>
          </p:cNvSpPr>
          <p:nvPr>
            <p:ph type="sldNum" sz="quarter" idx="14"/>
          </p:nvPr>
        </p:nvSpPr>
        <p:spPr>
          <a:xfrm>
            <a:off x="6457950" y="6356350"/>
            <a:ext cx="2057400" cy="365125"/>
          </a:xfrm>
          <a:prstGeom prst="rect">
            <a:avLst/>
          </a:prstGeom>
        </p:spPr>
        <p:txBody>
          <a:bodyPr/>
          <a:lstStyle>
            <a:lvl1pPr algn="r" eaLnBrk="1" fontAlgn="auto" hangingPunct="1">
              <a:spcBef>
                <a:spcPts val="0"/>
              </a:spcBef>
              <a:spcAft>
                <a:spcPts val="0"/>
              </a:spcAft>
              <a:defRPr lang="fr-FR" sz="1000" kern="1200">
                <a:solidFill>
                  <a:srgbClr val="222A35"/>
                </a:solidFill>
                <a:latin typeface="+mn-lt"/>
                <a:ea typeface="+mn-ea"/>
                <a:cs typeface="+mn-cs"/>
              </a:defRPr>
            </a:lvl1pPr>
          </a:lstStyle>
          <a:p>
            <a:pPr>
              <a:defRPr/>
            </a:pPr>
            <a:fld id="{FF658E7B-CFBE-4B8F-9960-94DB4957294A}" type="slidenum">
              <a:rPr/>
              <a:pPr>
                <a:defRPr/>
              </a:pPr>
              <a:t>‹N°›</a:t>
            </a:fld>
            <a:endParaRPr dirty="0"/>
          </a:p>
        </p:txBody>
      </p:sp>
      <p:sp>
        <p:nvSpPr>
          <p:cNvPr id="5" name="Espace réservé du pied de page 4"/>
          <p:cNvSpPr>
            <a:spLocks noGrp="1"/>
          </p:cNvSpPr>
          <p:nvPr>
            <p:ph type="ftr" sz="quarter" idx="15"/>
          </p:nvPr>
        </p:nvSpPr>
        <p:spPr>
          <a:xfrm>
            <a:off x="3028950" y="6415088"/>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222A35"/>
                </a:solidFill>
                <a:latin typeface="+mn-lt"/>
              </a:defRPr>
            </a:lvl1pPr>
          </a:lstStyle>
          <a:p>
            <a:pPr>
              <a:defRPr/>
            </a:pPr>
            <a:r>
              <a:rPr lang="fr-FR"/>
              <a:t>Centre national de l’expertise hospitalière </a:t>
            </a:r>
            <a:endParaRPr lang="fr-FR" dirty="0"/>
          </a:p>
        </p:txBody>
      </p:sp>
    </p:spTree>
    <p:extLst>
      <p:ext uri="{BB962C8B-B14F-4D97-AF65-F5344CB8AC3E}">
        <p14:creationId xmlns:p14="http://schemas.microsoft.com/office/powerpoint/2010/main" val="15918961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8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8" name="Espace réservé du pied de page 7"/>
          <p:cNvSpPr>
            <a:spLocks noGrp="1"/>
          </p:cNvSpPr>
          <p:nvPr>
            <p:ph type="ftr" sz="quarter" idx="15"/>
          </p:nvPr>
        </p:nvSpPr>
        <p:spPr>
          <a:xfrm>
            <a:off x="3028950" y="6415088"/>
            <a:ext cx="3086100" cy="365125"/>
          </a:xfrm>
          <a:prstGeom prst="rect">
            <a:avLst/>
          </a:prstGeom>
        </p:spPr>
        <p:txBody>
          <a:bodyPr/>
          <a:lstStyle/>
          <a:p>
            <a:endParaRPr lang="fr-FR" dirty="0">
              <a:solidFill>
                <a:prstClr val="black"/>
              </a:solidFill>
            </a:endParaRPr>
          </a:p>
        </p:txBody>
      </p:sp>
      <p:sp>
        <p:nvSpPr>
          <p:cNvPr id="9" name="Espace réservé du numéro de diapositive 8"/>
          <p:cNvSpPr>
            <a:spLocks noGrp="1"/>
          </p:cNvSpPr>
          <p:nvPr>
            <p:ph type="sldNum" sz="quarter" idx="16"/>
          </p:nvPr>
        </p:nvSpPr>
        <p:spPr>
          <a:xfrm>
            <a:off x="6457950" y="6415088"/>
            <a:ext cx="2057400" cy="365125"/>
          </a:xfrm>
          <a:prstGeom prst="rect">
            <a:avLst/>
          </a:prstGeom>
        </p:spPr>
        <p:txBody>
          <a:bodyPr/>
          <a:lstStyle/>
          <a:p>
            <a:fld id="{9E672939-9B4F-491E-AAA3-6308D9B4F2D0}" type="slidenum">
              <a:rPr lang="fr-FR" smtClean="0">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260062099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051" name="Rectangle 3"/>
          <p:cNvSpPr>
            <a:spLocks noGrp="1" noChangeArrowheads="1"/>
          </p:cNvSpPr>
          <p:nvPr>
            <p:ph type="ctrTitle" sz="quarter"/>
          </p:nvPr>
        </p:nvSpPr>
        <p:spPr>
          <a:xfrm>
            <a:off x="1187450" y="2357430"/>
            <a:ext cx="7561263" cy="2714644"/>
          </a:xfrm>
          <a:prstGeom prst="rect">
            <a:avLst/>
          </a:prstGeom>
        </p:spPr>
        <p:txBody>
          <a:bodyPr/>
          <a:lstStyle>
            <a:lvl1pPr>
              <a:defRPr/>
            </a:lvl1pPr>
          </a:lstStyle>
          <a:p>
            <a:r>
              <a:rPr lang="fr-FR"/>
              <a:t>Cliquez pour modifier le style du titre</a:t>
            </a:r>
          </a:p>
        </p:txBody>
      </p:sp>
      <p:sp>
        <p:nvSpPr>
          <p:cNvPr id="2052" name="Rectangle 4"/>
          <p:cNvSpPr>
            <a:spLocks noGrp="1" noChangeArrowheads="1"/>
          </p:cNvSpPr>
          <p:nvPr>
            <p:ph type="subTitle" sz="quarter" idx="1"/>
          </p:nvPr>
        </p:nvSpPr>
        <p:spPr>
          <a:xfrm>
            <a:off x="4140200" y="5157788"/>
            <a:ext cx="4743450" cy="1319212"/>
          </a:xfrm>
          <a:prstGeom prst="rect">
            <a:avLst/>
          </a:prstGeom>
        </p:spPr>
        <p:txBody>
          <a:bodyPr/>
          <a:lstStyle>
            <a:lvl1pPr marL="0" indent="0" algn="ctr">
              <a:buFontTx/>
              <a:buNone/>
              <a:defRPr/>
            </a:lvl1pPr>
          </a:lstStyle>
          <a:p>
            <a:r>
              <a:rPr lang="fr-FR"/>
              <a:t>style des sous-titres du masque</a:t>
            </a:r>
          </a:p>
        </p:txBody>
      </p:sp>
      <p:sp>
        <p:nvSpPr>
          <p:cNvPr id="4" name="Rectangle 5"/>
          <p:cNvSpPr>
            <a:spLocks noGrp="1" noChangeArrowheads="1"/>
          </p:cNvSpPr>
          <p:nvPr>
            <p:ph type="dt" sz="quarter" idx="10"/>
          </p:nvPr>
        </p:nvSpPr>
        <p:spPr>
          <a:xfrm>
            <a:off x="457200" y="6245225"/>
            <a:ext cx="2133600" cy="476250"/>
          </a:xfrm>
          <a:prstGeom prst="rect">
            <a:avLst/>
          </a:prstGeom>
        </p:spPr>
        <p:txBody>
          <a:bodyPr/>
          <a:lstStyle>
            <a:lvl1pPr eaLnBrk="1" hangingPunct="1">
              <a:defRPr>
                <a:latin typeface="Arial" charset="0"/>
                <a:cs typeface="Arial" charset="0"/>
              </a:defRPr>
            </a:lvl1pPr>
          </a:lstStyle>
          <a:p>
            <a:pPr>
              <a:defRPr/>
            </a:pPr>
            <a:fld id="{EE728D38-6E5E-40A3-BC1D-6C2A1AE7B68A}" type="datetime1">
              <a:rPr lang="fr-FR">
                <a:solidFill>
                  <a:prstClr val="black"/>
                </a:solidFill>
              </a:rPr>
              <a:pPr>
                <a:defRPr/>
              </a:pPr>
              <a:t>05/01/2017</a:t>
            </a:fld>
            <a:endParaRPr lang="fr-FR">
              <a:solidFill>
                <a:prstClr val="black"/>
              </a:solidFill>
            </a:endParaRPr>
          </a:p>
        </p:txBody>
      </p:sp>
      <p:sp>
        <p:nvSpPr>
          <p:cNvPr id="5" name="Rectangle 6"/>
          <p:cNvSpPr>
            <a:spLocks noGrp="1" noChangeArrowheads="1"/>
          </p:cNvSpPr>
          <p:nvPr>
            <p:ph type="ftr" sz="quarter" idx="11"/>
          </p:nvPr>
        </p:nvSpPr>
        <p:spPr>
          <a:xfrm>
            <a:off x="3124200" y="6356350"/>
            <a:ext cx="2895600" cy="365125"/>
          </a:xfrm>
          <a:prstGeom prst="rect">
            <a:avLst/>
          </a:prstGeom>
        </p:spPr>
        <p:txBody>
          <a:bodyPr/>
          <a:lstStyle>
            <a:lvl1pPr>
              <a:defRPr/>
            </a:lvl1pPr>
          </a:lstStyle>
          <a:p>
            <a:pPr>
              <a:defRPr/>
            </a:pPr>
            <a:r>
              <a:rPr lang="fr-FR">
                <a:solidFill>
                  <a:prstClr val="black"/>
                </a:solidFill>
              </a:rPr>
              <a:t>Maintenance HospitalièreRésultats 2006</a:t>
            </a:r>
          </a:p>
        </p:txBody>
      </p:sp>
      <p:sp>
        <p:nvSpPr>
          <p:cNvPr id="6" name="Rectangle 7"/>
          <p:cNvSpPr>
            <a:spLocks noGrp="1" noChangeArrowheads="1"/>
          </p:cNvSpPr>
          <p:nvPr>
            <p:ph type="sldNum" sz="quarter" idx="12"/>
          </p:nvPr>
        </p:nvSpPr>
        <p:spPr>
          <a:xfrm>
            <a:off x="6553200" y="6376988"/>
            <a:ext cx="2133600" cy="365125"/>
          </a:xfrm>
          <a:prstGeom prst="rect">
            <a:avLst/>
          </a:prstGeom>
        </p:spPr>
        <p:txBody>
          <a:bodyPr/>
          <a:lstStyle>
            <a:lvl1pPr>
              <a:defRPr sz="1400"/>
            </a:lvl1pPr>
          </a:lstStyle>
          <a:p>
            <a:fld id="{8FCEF72B-BEE4-455B-BE9B-27FCBF2D9338}" type="slidenum">
              <a:rPr lang="fr-FR" altLang="fr-FR">
                <a:solidFill>
                  <a:prstClr val="black"/>
                </a:solidFill>
              </a:rPr>
              <a:pPr/>
              <a:t>‹N°›</a:t>
            </a:fld>
            <a:endParaRPr lang="fr-FR" altLang="fr-FR">
              <a:solidFill>
                <a:prstClr val="black"/>
              </a:solidFill>
            </a:endParaRPr>
          </a:p>
        </p:txBody>
      </p:sp>
    </p:spTree>
    <p:extLst>
      <p:ext uri="{BB962C8B-B14F-4D97-AF65-F5344CB8AC3E}">
        <p14:creationId xmlns:p14="http://schemas.microsoft.com/office/powerpoint/2010/main" val="32797097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99045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re et sous titr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4650" y="1241425"/>
            <a:ext cx="8140700" cy="307975"/>
          </a:xfrm>
        </p:spPr>
        <p:txBody>
          <a:bodyPr/>
          <a:lstStyle>
            <a:lvl1pPr>
              <a:defRPr/>
            </a:lvl1pPr>
            <a:lvl2pPr marL="457200" indent="0">
              <a:buFontTx/>
              <a:buNone/>
              <a:defRPr sz="1400"/>
            </a:lvl2pPr>
            <a:lvl3pPr marL="914400" indent="0">
              <a:buFontTx/>
              <a:buNone/>
              <a:defRPr sz="1400"/>
            </a:lvl3pPr>
            <a:lvl4pPr>
              <a:buFontTx/>
              <a:buNone/>
              <a:defRPr sz="1400"/>
            </a:lvl4pPr>
            <a:lvl5pPr>
              <a:buFontTx/>
              <a:buNone/>
              <a:defRPr sz="1400"/>
            </a:lvl5pPr>
          </a:lstStyle>
          <a:p>
            <a:pPr lvl="0"/>
            <a:r>
              <a:rPr lang="fr-FR" dirty="0" smtClean="0"/>
              <a:t>Modifiez les styles du texte du masque</a:t>
            </a:r>
          </a:p>
        </p:txBody>
      </p:sp>
      <p:sp>
        <p:nvSpPr>
          <p:cNvPr id="10" name="Espace réservé du contenu 9"/>
          <p:cNvSpPr>
            <a:spLocks noGrp="1"/>
          </p:cNvSpPr>
          <p:nvPr>
            <p:ph sz="quarter" idx="14"/>
          </p:nvPr>
        </p:nvSpPr>
        <p:spPr>
          <a:xfrm>
            <a:off x="374650" y="1600198"/>
            <a:ext cx="8140700" cy="4724401"/>
          </a:xfrm>
        </p:spPr>
        <p:txBody>
          <a:bodyPr>
            <a:normAutofit/>
          </a:bodyPr>
          <a:lstStyle>
            <a:lvl1pPr>
              <a:defRPr sz="2000" b="0">
                <a:solidFill>
                  <a:schemeClr val="bg2">
                    <a:lumMod val="50000"/>
                  </a:schemeClr>
                </a:solidFill>
              </a:defRPr>
            </a:lvl1pPr>
            <a:lvl2pPr>
              <a:defRPr sz="1800">
                <a:solidFill>
                  <a:schemeClr val="bg2">
                    <a:lumMod val="50000"/>
                  </a:schemeClr>
                </a:solidFill>
              </a:defRPr>
            </a:lvl2pPr>
            <a:lvl3pPr>
              <a:defRPr sz="1600">
                <a:solidFill>
                  <a:schemeClr val="bg2">
                    <a:lumMod val="50000"/>
                  </a:schemeClr>
                </a:solidFill>
              </a:defRPr>
            </a:lvl3pPr>
            <a:lvl4pPr>
              <a:defRPr sz="2000">
                <a:solidFill>
                  <a:schemeClr val="bg2">
                    <a:lumMod val="50000"/>
                  </a:schemeClr>
                </a:solidFill>
              </a:defRPr>
            </a:lvl4pPr>
            <a:lvl5pPr>
              <a:defRPr sz="2000">
                <a:solidFill>
                  <a:schemeClr val="bg2">
                    <a:lumMod val="50000"/>
                  </a:schemeClr>
                </a:solidFill>
              </a:defRPr>
            </a:lvl5pPr>
          </a:lstStyle>
          <a:p>
            <a:pPr lvl="0"/>
            <a:r>
              <a:rPr lang="fr-FR" dirty="0" smtClean="0"/>
              <a:t>Modifiez les styles du texte du masque</a:t>
            </a:r>
          </a:p>
          <a:p>
            <a:pPr lvl="1"/>
            <a:r>
              <a:rPr lang="fr-FR" altLang="fr-FR" dirty="0" smtClean="0"/>
              <a:t>Deuxième niveau</a:t>
            </a:r>
          </a:p>
          <a:p>
            <a:pPr lvl="2"/>
            <a:r>
              <a:rPr lang="fr-FR" altLang="fr-FR" dirty="0" smtClean="0"/>
              <a:t>Troisième niveau</a:t>
            </a:r>
          </a:p>
        </p:txBody>
      </p:sp>
      <p:sp>
        <p:nvSpPr>
          <p:cNvPr id="9" name="Titre 1"/>
          <p:cNvSpPr>
            <a:spLocks noGrp="1"/>
          </p:cNvSpPr>
          <p:nvPr>
            <p:ph type="title"/>
          </p:nvPr>
        </p:nvSpPr>
        <p:spPr>
          <a:xfrm>
            <a:off x="374650" y="23206"/>
            <a:ext cx="7385050" cy="757212"/>
          </a:xfrm>
        </p:spPr>
        <p:txBody>
          <a:bodyPr/>
          <a:lstStyle>
            <a:lvl1pPr>
              <a:defRPr/>
            </a:lvl1pPr>
          </a:lstStyle>
          <a:p>
            <a:r>
              <a:rPr lang="fr-FR" dirty="0" smtClean="0"/>
              <a:t>Modifiez le style du titre</a:t>
            </a:r>
            <a:endParaRPr lang="fr-FR" dirty="0"/>
          </a:p>
        </p:txBody>
      </p:sp>
      <p:sp>
        <p:nvSpPr>
          <p:cNvPr id="11" name="Espace réservé du texte 7"/>
          <p:cNvSpPr>
            <a:spLocks noGrp="1"/>
          </p:cNvSpPr>
          <p:nvPr>
            <p:ph type="body" sz="quarter" idx="13"/>
          </p:nvPr>
        </p:nvSpPr>
        <p:spPr>
          <a:xfrm>
            <a:off x="374650" y="476436"/>
            <a:ext cx="7385050" cy="586053"/>
          </a:xfrm>
        </p:spPr>
        <p:txBody>
          <a:bodyPr>
            <a:noAutofit/>
          </a:bodyPr>
          <a:lstStyle>
            <a:lvl1pPr>
              <a:lnSpc>
                <a:spcPct val="100000"/>
              </a:lnSpc>
              <a:spcBef>
                <a:spcPts val="0"/>
              </a:spcBef>
              <a:defRPr sz="2400" b="0" i="0" baseline="0">
                <a:solidFill>
                  <a:schemeClr val="bg2">
                    <a:lumMod val="50000"/>
                  </a:schemeClr>
                </a:solidFill>
              </a:defRPr>
            </a:lvl1pPr>
          </a:lstStyle>
          <a:p>
            <a:pPr lvl="0"/>
            <a:r>
              <a:rPr lang="fr-FR" dirty="0" smtClean="0"/>
              <a:t>Modifiez les styles du texte du masque</a:t>
            </a:r>
          </a:p>
        </p:txBody>
      </p:sp>
      <p:sp>
        <p:nvSpPr>
          <p:cNvPr id="6" name="Espace réservé du pied de page 4"/>
          <p:cNvSpPr>
            <a:spLocks noGrp="1"/>
          </p:cNvSpPr>
          <p:nvPr>
            <p:ph type="ftr" sz="quarter" idx="15"/>
          </p:nvPr>
        </p:nvSpPr>
        <p:spPr/>
        <p:txBody>
          <a:bodyPr/>
          <a:lstStyle>
            <a:lvl1pPr>
              <a:defRPr/>
            </a:lvl1pPr>
          </a:lstStyle>
          <a:p>
            <a:pPr>
              <a:defRPr/>
            </a:pPr>
            <a:r>
              <a:rPr lang="fr-FR"/>
              <a:t>Centre national de l’expertise hospitalière </a:t>
            </a:r>
            <a:endParaRPr lang="fr-FR" dirty="0"/>
          </a:p>
        </p:txBody>
      </p:sp>
      <p:sp>
        <p:nvSpPr>
          <p:cNvPr id="7" name="Espace réservé du numéro de diapositive 5"/>
          <p:cNvSpPr>
            <a:spLocks noGrp="1"/>
          </p:cNvSpPr>
          <p:nvPr>
            <p:ph type="sldNum" sz="quarter" idx="16"/>
          </p:nvPr>
        </p:nvSpPr>
        <p:spPr/>
        <p:txBody>
          <a:bodyPr/>
          <a:lstStyle>
            <a:lvl1pPr>
              <a:defRPr/>
            </a:lvl1pPr>
          </a:lstStyle>
          <a:p>
            <a:pPr>
              <a:defRPr/>
            </a:pPr>
            <a:fld id="{56888192-8E4C-4F1D-98B7-C1FFDF0D312E}" type="slidenum">
              <a:rPr lang="fr-FR"/>
              <a:pPr>
                <a:defRPr/>
              </a:pPr>
              <a:t>‹N°›</a:t>
            </a:fld>
            <a:endParaRPr lang="fr-FR" dirty="0"/>
          </a:p>
        </p:txBody>
      </p:sp>
    </p:spTree>
    <p:extLst>
      <p:ext uri="{BB962C8B-B14F-4D97-AF65-F5344CB8AC3E}">
        <p14:creationId xmlns:p14="http://schemas.microsoft.com/office/powerpoint/2010/main" val="23258647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éférences">
    <p:spTree>
      <p:nvGrpSpPr>
        <p:cNvPr id="1" name=""/>
        <p:cNvGrpSpPr/>
        <p:nvPr/>
      </p:nvGrpSpPr>
      <p:grpSpPr>
        <a:xfrm>
          <a:off x="0" y="0"/>
          <a:ext cx="0" cy="0"/>
          <a:chOff x="0" y="0"/>
          <a:chExt cx="0" cy="0"/>
        </a:xfrm>
      </p:grpSpPr>
      <p:cxnSp>
        <p:nvCxnSpPr>
          <p:cNvPr id="15" name="Straight Connector 35"/>
          <p:cNvCxnSpPr/>
          <p:nvPr/>
        </p:nvCxnSpPr>
        <p:spPr bwMode="auto">
          <a:xfrm flipH="1">
            <a:off x="4791075" y="1409700"/>
            <a:ext cx="11113" cy="5132388"/>
          </a:xfrm>
          <a:prstGeom prst="line">
            <a:avLst/>
          </a:prstGeom>
          <a:noFill/>
          <a:ln w="9525"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Espace réservé du texte 7"/>
          <p:cNvSpPr>
            <a:spLocks noGrp="1"/>
          </p:cNvSpPr>
          <p:nvPr>
            <p:ph type="body" sz="quarter" idx="13"/>
          </p:nvPr>
        </p:nvSpPr>
        <p:spPr>
          <a:xfrm>
            <a:off x="374650" y="1363662"/>
            <a:ext cx="4248150" cy="579437"/>
          </a:xfrm>
        </p:spPr>
        <p:txBody>
          <a:bodyPr/>
          <a:lstStyle/>
          <a:p>
            <a:pPr lvl="0"/>
            <a:r>
              <a:rPr lang="fr-FR" dirty="0" smtClean="0"/>
              <a:t>Modifiez les styles du texte du masque</a:t>
            </a:r>
          </a:p>
        </p:txBody>
      </p:sp>
      <p:sp>
        <p:nvSpPr>
          <p:cNvPr id="10" name="Espace réservé du texte 9"/>
          <p:cNvSpPr>
            <a:spLocks noGrp="1"/>
          </p:cNvSpPr>
          <p:nvPr>
            <p:ph type="body" sz="quarter" idx="14"/>
          </p:nvPr>
        </p:nvSpPr>
        <p:spPr>
          <a:xfrm>
            <a:off x="374650" y="1958731"/>
            <a:ext cx="4248150" cy="1795463"/>
          </a:xfrm>
        </p:spPr>
        <p:txBody>
          <a:bodyPr>
            <a:normAutofit/>
          </a:bodyPr>
          <a:lstStyle>
            <a:lvl1pPr algn="just">
              <a:lnSpc>
                <a:spcPct val="100000"/>
              </a:lnSpc>
              <a:spcBef>
                <a:spcPts val="0"/>
              </a:spcBef>
              <a:defRPr sz="2000" b="0">
                <a:solidFill>
                  <a:schemeClr val="bg2">
                    <a:lumMod val="50000"/>
                  </a:schemeClr>
                </a:solidFill>
              </a:defRPr>
            </a:lvl1pPr>
          </a:lstStyle>
          <a:p>
            <a:pPr lvl="0"/>
            <a:r>
              <a:rPr lang="fr-FR" dirty="0" smtClean="0"/>
              <a:t>Modifiez les styles du texte du masque</a:t>
            </a:r>
          </a:p>
        </p:txBody>
      </p:sp>
      <p:sp>
        <p:nvSpPr>
          <p:cNvPr id="11" name="Espace réservé du texte 7"/>
          <p:cNvSpPr>
            <a:spLocks noGrp="1"/>
          </p:cNvSpPr>
          <p:nvPr>
            <p:ph type="body" sz="quarter" idx="15"/>
          </p:nvPr>
        </p:nvSpPr>
        <p:spPr>
          <a:xfrm>
            <a:off x="374650" y="3856441"/>
            <a:ext cx="4248150" cy="627635"/>
          </a:xfrm>
        </p:spPr>
        <p:txBody>
          <a:bodyPr/>
          <a:lstStyle/>
          <a:p>
            <a:pPr lvl="0"/>
            <a:r>
              <a:rPr lang="fr-FR" dirty="0" smtClean="0"/>
              <a:t>Modifiez les styles du texte du masque</a:t>
            </a:r>
          </a:p>
        </p:txBody>
      </p:sp>
      <p:sp>
        <p:nvSpPr>
          <p:cNvPr id="12" name="Espace réservé du texte 9"/>
          <p:cNvSpPr>
            <a:spLocks noGrp="1"/>
          </p:cNvSpPr>
          <p:nvPr>
            <p:ph type="body" sz="quarter" idx="16"/>
          </p:nvPr>
        </p:nvSpPr>
        <p:spPr>
          <a:xfrm>
            <a:off x="374650" y="4491563"/>
            <a:ext cx="4248150" cy="2050114"/>
          </a:xfrm>
        </p:spPr>
        <p:txBody>
          <a:bodyPr>
            <a:normAutofit/>
          </a:bodyPr>
          <a:lstStyle>
            <a:lvl1pPr algn="just">
              <a:lnSpc>
                <a:spcPct val="100000"/>
              </a:lnSpc>
              <a:spcBef>
                <a:spcPts val="0"/>
              </a:spcBef>
              <a:defRPr sz="2000" b="0">
                <a:solidFill>
                  <a:schemeClr val="bg2">
                    <a:lumMod val="50000"/>
                  </a:schemeClr>
                </a:solidFill>
              </a:defRPr>
            </a:lvl1pPr>
          </a:lstStyle>
          <a:p>
            <a:pPr lvl="0"/>
            <a:r>
              <a:rPr lang="fr-FR" dirty="0" smtClean="0"/>
              <a:t>Modifiez les styles du texte du masque</a:t>
            </a:r>
          </a:p>
        </p:txBody>
      </p:sp>
      <p:sp>
        <p:nvSpPr>
          <p:cNvPr id="13" name="Espace réservé du texte 7"/>
          <p:cNvSpPr>
            <a:spLocks noGrp="1"/>
          </p:cNvSpPr>
          <p:nvPr>
            <p:ph type="body" sz="quarter" idx="17"/>
          </p:nvPr>
        </p:nvSpPr>
        <p:spPr>
          <a:xfrm>
            <a:off x="4928394" y="1363663"/>
            <a:ext cx="4071673" cy="579436"/>
          </a:xfrm>
        </p:spPr>
        <p:txBody>
          <a:bodyPr/>
          <a:lstStyle/>
          <a:p>
            <a:pPr lvl="0"/>
            <a:r>
              <a:rPr lang="fr-FR" dirty="0" smtClean="0"/>
              <a:t>Modifiez les styles du texte du masque</a:t>
            </a:r>
          </a:p>
        </p:txBody>
      </p:sp>
      <p:sp>
        <p:nvSpPr>
          <p:cNvPr id="14" name="Espace réservé du texte 9"/>
          <p:cNvSpPr>
            <a:spLocks noGrp="1"/>
          </p:cNvSpPr>
          <p:nvPr>
            <p:ph type="body" sz="quarter" idx="18"/>
          </p:nvPr>
        </p:nvSpPr>
        <p:spPr>
          <a:xfrm>
            <a:off x="4928394" y="1954823"/>
            <a:ext cx="4071673" cy="4578062"/>
          </a:xfrm>
        </p:spPr>
        <p:txBody>
          <a:bodyPr>
            <a:normAutofit/>
          </a:bodyPr>
          <a:lstStyle>
            <a:lvl1pPr algn="just">
              <a:lnSpc>
                <a:spcPct val="100000"/>
              </a:lnSpc>
              <a:spcBef>
                <a:spcPts val="0"/>
              </a:spcBef>
              <a:defRPr sz="2000" b="0">
                <a:solidFill>
                  <a:schemeClr val="bg2">
                    <a:lumMod val="50000"/>
                  </a:schemeClr>
                </a:solidFill>
              </a:defRPr>
            </a:lvl1pPr>
          </a:lstStyle>
          <a:p>
            <a:pPr lvl="0"/>
            <a:r>
              <a:rPr lang="fr-FR" dirty="0" smtClean="0"/>
              <a:t>Modifiez les styles du texte du masque</a:t>
            </a:r>
          </a:p>
        </p:txBody>
      </p:sp>
      <p:sp>
        <p:nvSpPr>
          <p:cNvPr id="17" name="Titre 1"/>
          <p:cNvSpPr>
            <a:spLocks noGrp="1"/>
          </p:cNvSpPr>
          <p:nvPr>
            <p:ph type="title"/>
          </p:nvPr>
        </p:nvSpPr>
        <p:spPr>
          <a:xfrm>
            <a:off x="374650" y="23206"/>
            <a:ext cx="7385050" cy="757212"/>
          </a:xfrm>
        </p:spPr>
        <p:txBody>
          <a:bodyPr/>
          <a:lstStyle>
            <a:lvl1pPr>
              <a:defRPr/>
            </a:lvl1pPr>
          </a:lstStyle>
          <a:p>
            <a:r>
              <a:rPr lang="fr-FR" dirty="0" smtClean="0"/>
              <a:t>Modifiez le style du titre</a:t>
            </a:r>
            <a:endParaRPr lang="fr-FR" dirty="0"/>
          </a:p>
        </p:txBody>
      </p:sp>
      <p:sp>
        <p:nvSpPr>
          <p:cNvPr id="18" name="Espace réservé du texte 7"/>
          <p:cNvSpPr>
            <a:spLocks noGrp="1"/>
          </p:cNvSpPr>
          <p:nvPr>
            <p:ph type="body" sz="quarter" idx="19"/>
          </p:nvPr>
        </p:nvSpPr>
        <p:spPr>
          <a:xfrm>
            <a:off x="374650" y="476436"/>
            <a:ext cx="7385050" cy="586053"/>
          </a:xfrm>
        </p:spPr>
        <p:txBody>
          <a:bodyPr>
            <a:noAutofit/>
          </a:bodyPr>
          <a:lstStyle>
            <a:lvl1pPr>
              <a:lnSpc>
                <a:spcPct val="100000"/>
              </a:lnSpc>
              <a:spcBef>
                <a:spcPts val="0"/>
              </a:spcBef>
              <a:defRPr sz="2400" b="0" i="0" baseline="0">
                <a:solidFill>
                  <a:schemeClr val="bg2">
                    <a:lumMod val="50000"/>
                  </a:schemeClr>
                </a:solidFill>
              </a:defRPr>
            </a:lvl1pPr>
          </a:lstStyle>
          <a:p>
            <a:pPr lvl="0"/>
            <a:r>
              <a:rPr lang="fr-FR" dirty="0" smtClean="0"/>
              <a:t>Modifiez les styles du texte du masque</a:t>
            </a:r>
          </a:p>
        </p:txBody>
      </p:sp>
      <p:sp>
        <p:nvSpPr>
          <p:cNvPr id="16" name="Espace réservé du pied de page 3"/>
          <p:cNvSpPr>
            <a:spLocks noGrp="1"/>
          </p:cNvSpPr>
          <p:nvPr>
            <p:ph type="ftr" sz="quarter" idx="20"/>
          </p:nvPr>
        </p:nvSpPr>
        <p:spPr/>
        <p:txBody>
          <a:bodyPr/>
          <a:lstStyle>
            <a:lvl1pPr>
              <a:defRPr/>
            </a:lvl1pPr>
          </a:lstStyle>
          <a:p>
            <a:pPr>
              <a:defRPr/>
            </a:pPr>
            <a:r>
              <a:rPr lang="fr-FR"/>
              <a:t>Centre national de l’expertise hospitalière </a:t>
            </a:r>
            <a:endParaRPr lang="fr-FR" dirty="0"/>
          </a:p>
        </p:txBody>
      </p:sp>
      <p:sp>
        <p:nvSpPr>
          <p:cNvPr id="19" name="Espace réservé du numéro de diapositive 4"/>
          <p:cNvSpPr>
            <a:spLocks noGrp="1"/>
          </p:cNvSpPr>
          <p:nvPr>
            <p:ph type="sldNum" sz="quarter" idx="21"/>
          </p:nvPr>
        </p:nvSpPr>
        <p:spPr/>
        <p:txBody>
          <a:bodyPr/>
          <a:lstStyle>
            <a:lvl1pPr>
              <a:defRPr/>
            </a:lvl1pPr>
          </a:lstStyle>
          <a:p>
            <a:pPr>
              <a:defRPr/>
            </a:pPr>
            <a:fld id="{EE65C745-00E7-4BEA-8DB8-7188C623BC3F}" type="slidenum">
              <a:rPr lang="fr-FR"/>
              <a:pPr>
                <a:defRPr/>
              </a:pPr>
              <a:t>‹N°›</a:t>
            </a:fld>
            <a:endParaRPr lang="fr-FR" dirty="0"/>
          </a:p>
        </p:txBody>
      </p:sp>
    </p:spTree>
    <p:extLst>
      <p:ext uri="{BB962C8B-B14F-4D97-AF65-F5344CB8AC3E}">
        <p14:creationId xmlns:p14="http://schemas.microsoft.com/office/powerpoint/2010/main" val="325815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1023938" y="1400175"/>
            <a:ext cx="7561262"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defRPr/>
            </a:pPr>
            <a:r>
              <a:rPr lang="fr-FR" altLang="fr-FR" sz="1400" b="1" dirty="0" smtClean="0">
                <a:solidFill>
                  <a:srgbClr val="222A35"/>
                </a:solidFill>
              </a:rPr>
              <a:t>Un positionnement historique dans le secteur de la santé</a:t>
            </a:r>
          </a:p>
          <a:p>
            <a:pPr algn="just" eaLnBrk="1" hangingPunct="1">
              <a:defRPr/>
            </a:pPr>
            <a:r>
              <a:rPr lang="fr-FR" altLang="fr-FR" sz="1200" dirty="0" smtClean="0">
                <a:solidFill>
                  <a:srgbClr val="404040"/>
                </a:solidFill>
              </a:rPr>
              <a:t>Depuis plus de 40 ans, le CNEH, institution indépendante, se positionne exclusivement dans le secteur de la santé. Cet investissement de longue date nous a permis d’acquérir une compréhension approfondie de vos problématiques. Nous accompagnons l’ensemble des acteurs de santé dans la mise en œuvre de leurs transformations, dans le développement de leurs compétences et l'amélioration de leurs pratiques</a:t>
            </a:r>
          </a:p>
          <a:p>
            <a:pPr algn="just" eaLnBrk="1" hangingPunct="1">
              <a:defRPr/>
            </a:pPr>
            <a:endParaRPr lang="fr-FR" altLang="fr-FR" sz="1400" b="1" dirty="0" smtClean="0">
              <a:solidFill>
                <a:srgbClr val="222A35"/>
              </a:solidFill>
            </a:endParaRPr>
          </a:p>
          <a:p>
            <a:pPr algn="just" eaLnBrk="1" hangingPunct="1">
              <a:defRPr/>
            </a:pPr>
            <a:r>
              <a:rPr lang="fr-FR" altLang="fr-FR" sz="1400" b="1" dirty="0" smtClean="0">
                <a:solidFill>
                  <a:srgbClr val="222A35"/>
                </a:solidFill>
              </a:rPr>
              <a:t>Une synergie unique au service de vos transformations</a:t>
            </a:r>
          </a:p>
          <a:p>
            <a:pPr algn="just" eaLnBrk="1" hangingPunct="1">
              <a:defRPr/>
            </a:pPr>
            <a:r>
              <a:rPr lang="fr-FR" altLang="fr-FR" sz="1200" dirty="0" smtClean="0">
                <a:solidFill>
                  <a:srgbClr val="404040"/>
                </a:solidFill>
              </a:rPr>
              <a:t>Notre richesse ? Des équipes pluridisciplinaires composées de professionnels de santé et de consultants, permettant la combinaison d’expertises métiers et d’apports méthodologiques à chacune de nos interventions. Pour nous, cette synergie est l’une des clés essentielles des projets de transformation réussis et durables, dans le respect de vos valeurs.</a:t>
            </a:r>
          </a:p>
          <a:p>
            <a:pPr algn="just" eaLnBrk="1" hangingPunct="1">
              <a:defRPr/>
            </a:pPr>
            <a:r>
              <a:rPr lang="fr-FR" altLang="fr-FR" sz="1400" b="1" dirty="0" smtClean="0">
                <a:solidFill>
                  <a:srgbClr val="222A35"/>
                </a:solidFill>
              </a:rPr>
              <a:t/>
            </a:r>
            <a:br>
              <a:rPr lang="fr-FR" altLang="fr-FR" sz="1400" b="1" dirty="0" smtClean="0">
                <a:solidFill>
                  <a:srgbClr val="222A35"/>
                </a:solidFill>
              </a:rPr>
            </a:br>
            <a:r>
              <a:rPr lang="fr-FR" altLang="fr-FR" sz="1400" b="1" dirty="0" smtClean="0">
                <a:solidFill>
                  <a:srgbClr val="222A35"/>
                </a:solidFill>
              </a:rPr>
              <a:t>Des modes d'accompagnement intégrés : formation, conseil et accompagnement des transformations</a:t>
            </a:r>
          </a:p>
          <a:p>
            <a:pPr algn="just" eaLnBrk="1" hangingPunct="1">
              <a:defRPr/>
            </a:pPr>
            <a:r>
              <a:rPr lang="fr-FR" altLang="fr-FR" sz="1200" dirty="0" smtClean="0">
                <a:solidFill>
                  <a:srgbClr val="404040"/>
                </a:solidFill>
              </a:rPr>
              <a:t>Nous vous offrons l’opportunité de bénéficier d’un accompagnement intégré : du diagnostic organisationnel, financier ou qualité à la mise en œuvre des solutions tout en assurant le transfert de compétences à vos équipes.</a:t>
            </a:r>
          </a:p>
          <a:p>
            <a:pPr algn="just" eaLnBrk="1" hangingPunct="1">
              <a:defRPr/>
            </a:pPr>
            <a:r>
              <a:rPr lang="fr-FR" altLang="fr-FR" sz="1200" dirty="0" smtClean="0">
                <a:solidFill>
                  <a:srgbClr val="404040"/>
                </a:solidFill>
              </a:rPr>
              <a:t>Ainsi, nous dessinons avec vous le futur de vos établissements en vous donnant les moyens d’accompagner vos évolutions par le  développement de vos talents</a:t>
            </a:r>
            <a:r>
              <a:rPr lang="fr-FR" altLang="fr-FR" sz="1400" dirty="0" smtClean="0">
                <a:solidFill>
                  <a:srgbClr val="404040"/>
                </a:solidFill>
              </a:rPr>
              <a:t>.</a:t>
            </a:r>
          </a:p>
          <a:p>
            <a:pPr algn="just" eaLnBrk="1" hangingPunct="1">
              <a:defRPr/>
            </a:pPr>
            <a:endParaRPr lang="fr-FR" altLang="fr-FR" sz="1400" b="1" dirty="0" smtClean="0">
              <a:solidFill>
                <a:srgbClr val="222A35"/>
              </a:solidFill>
            </a:endParaRPr>
          </a:p>
          <a:p>
            <a:pPr algn="just" eaLnBrk="1" hangingPunct="1">
              <a:defRPr/>
            </a:pPr>
            <a:r>
              <a:rPr lang="fr-FR" altLang="fr-FR" sz="1400" b="1" dirty="0" smtClean="0">
                <a:solidFill>
                  <a:srgbClr val="222A35"/>
                </a:solidFill>
              </a:rPr>
              <a:t>Un ancrage fort dans les réseaux de santé</a:t>
            </a:r>
          </a:p>
          <a:p>
            <a:pPr algn="just" eaLnBrk="1" hangingPunct="1">
              <a:defRPr/>
            </a:pPr>
            <a:r>
              <a:rPr lang="fr-FR" altLang="fr-FR" sz="1200" dirty="0" smtClean="0">
                <a:solidFill>
                  <a:srgbClr val="404040"/>
                </a:solidFill>
              </a:rPr>
              <a:t>Au travers de la création et de l’animation de groupes de réflexion, l’organisation de rencontres et d’événements professionnels nationaux et internationaux (voyages d’études), le CNEH se positionne comme tête de réseau de l’expertise en santé. Nous accueillons et mobilisons depuis l’origine le réseau le plus étendu d’experts du secteur pour intervenir au travers de nos missions de conseil comme de nos formations..</a:t>
            </a:r>
            <a:r>
              <a:rPr lang="fr-FR" altLang="fr-FR" sz="1200" dirty="0" smtClean="0"/>
              <a:t> </a:t>
            </a:r>
          </a:p>
        </p:txBody>
      </p:sp>
      <p:grpSp>
        <p:nvGrpSpPr>
          <p:cNvPr id="3" name="Groupe 10"/>
          <p:cNvGrpSpPr>
            <a:grpSpLocks/>
          </p:cNvGrpSpPr>
          <p:nvPr/>
        </p:nvGrpSpPr>
        <p:grpSpPr bwMode="auto">
          <a:xfrm>
            <a:off x="412750" y="1330325"/>
            <a:ext cx="544513" cy="4079875"/>
            <a:chOff x="789755" y="947293"/>
            <a:chExt cx="544249" cy="4080524"/>
          </a:xfrm>
        </p:grpSpPr>
        <p:pic>
          <p:nvPicPr>
            <p:cNvPr id="4" name="Image 3"/>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789756" y="947293"/>
              <a:ext cx="510307" cy="510307"/>
            </a:xfrm>
            <a:prstGeom prst="rect">
              <a:avLst/>
            </a:prstGeom>
          </p:spPr>
        </p:pic>
        <p:pic>
          <p:nvPicPr>
            <p:cNvPr id="5" name="Image 4"/>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789755" y="2122392"/>
              <a:ext cx="510307" cy="510307"/>
            </a:xfrm>
            <a:prstGeom prst="rect">
              <a:avLst/>
            </a:prstGeom>
          </p:spPr>
        </p:pic>
        <p:pic>
          <p:nvPicPr>
            <p:cNvPr id="6" name="Image 5"/>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805544" y="3105906"/>
              <a:ext cx="510307" cy="510307"/>
            </a:xfrm>
            <a:prstGeom prst="rect">
              <a:avLst/>
            </a:prstGeom>
          </p:spPr>
        </p:pic>
        <p:pic>
          <p:nvPicPr>
            <p:cNvPr id="7" name="Image 6"/>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823697" y="4517510"/>
              <a:ext cx="510307" cy="510307"/>
            </a:xfrm>
            <a:prstGeom prst="rect">
              <a:avLst/>
            </a:prstGeom>
          </p:spPr>
        </p:pic>
      </p:grpSp>
      <p:sp>
        <p:nvSpPr>
          <p:cNvPr id="8" name="ZoneTexte 15"/>
          <p:cNvSpPr txBox="1">
            <a:spLocks noChangeArrowheads="1"/>
          </p:cNvSpPr>
          <p:nvPr/>
        </p:nvSpPr>
        <p:spPr bwMode="auto">
          <a:xfrm>
            <a:off x="376238" y="236538"/>
            <a:ext cx="71294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Un modèle original qui renforce la légitimité de nos interventions</a:t>
            </a:r>
          </a:p>
        </p:txBody>
      </p:sp>
      <p:sp>
        <p:nvSpPr>
          <p:cNvPr id="9"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10" name="Espace réservé du numéro de diapositive 3"/>
          <p:cNvSpPr>
            <a:spLocks noGrp="1"/>
          </p:cNvSpPr>
          <p:nvPr>
            <p:ph type="sldNum" sz="quarter" idx="11"/>
          </p:nvPr>
        </p:nvSpPr>
        <p:spPr/>
        <p:txBody>
          <a:bodyPr/>
          <a:lstStyle>
            <a:lvl1pPr>
              <a:defRPr/>
            </a:lvl1pPr>
          </a:lstStyle>
          <a:p>
            <a:pPr>
              <a:defRPr/>
            </a:pPr>
            <a:fld id="{76337487-DDC2-4BA1-81E5-8456D410274F}" type="slidenum">
              <a:rPr lang="fr-FR"/>
              <a:pPr>
                <a:defRPr/>
              </a:pPr>
              <a:t>‹N°›</a:t>
            </a:fld>
            <a:endParaRPr lang="fr-FR" dirty="0"/>
          </a:p>
        </p:txBody>
      </p:sp>
    </p:spTree>
    <p:extLst>
      <p:ext uri="{BB962C8B-B14F-4D97-AF65-F5344CB8AC3E}">
        <p14:creationId xmlns:p14="http://schemas.microsoft.com/office/powerpoint/2010/main" val="1875421562"/>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1023938" y="1400175"/>
            <a:ext cx="7561262"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defRPr/>
            </a:pPr>
            <a:r>
              <a:rPr lang="fr-FR" altLang="fr-FR" sz="1400" b="1" dirty="0" smtClean="0">
                <a:solidFill>
                  <a:srgbClr val="222A35"/>
                </a:solidFill>
              </a:rPr>
              <a:t>Un positionnement historique dans le secteur de la santé</a:t>
            </a:r>
          </a:p>
          <a:p>
            <a:pPr algn="just" eaLnBrk="1" hangingPunct="1">
              <a:defRPr/>
            </a:pPr>
            <a:r>
              <a:rPr lang="fr-FR" altLang="fr-FR" sz="1200" dirty="0" smtClean="0">
                <a:solidFill>
                  <a:srgbClr val="404040"/>
                </a:solidFill>
              </a:rPr>
              <a:t>Depuis plus de 40 ans, le CNEH, institution indépendante, se positionne exclusivement dans le secteur de la santé. Cet investissement de longue date nous a permis d’acquérir une compréhension approfondie de vos problématiques. Nous accompagnons l’ensemble des acteurs de santé dans la mise en œuvre de leurs transformations, dans le développement de leurs compétences et l'amélioration de leurs pratiques</a:t>
            </a:r>
          </a:p>
          <a:p>
            <a:pPr algn="just" eaLnBrk="1" hangingPunct="1">
              <a:defRPr/>
            </a:pPr>
            <a:endParaRPr lang="fr-FR" altLang="fr-FR" sz="1400" b="1" dirty="0" smtClean="0">
              <a:solidFill>
                <a:srgbClr val="222A35"/>
              </a:solidFill>
            </a:endParaRPr>
          </a:p>
          <a:p>
            <a:pPr algn="just" eaLnBrk="1" hangingPunct="1">
              <a:defRPr/>
            </a:pPr>
            <a:r>
              <a:rPr lang="fr-FR" altLang="fr-FR" sz="1400" b="1" dirty="0" smtClean="0">
                <a:solidFill>
                  <a:srgbClr val="222A35"/>
                </a:solidFill>
              </a:rPr>
              <a:t>Une synergie unique au service de vos transformations</a:t>
            </a:r>
          </a:p>
          <a:p>
            <a:pPr algn="just" eaLnBrk="1" hangingPunct="1">
              <a:defRPr/>
            </a:pPr>
            <a:r>
              <a:rPr lang="fr-FR" altLang="fr-FR" sz="1200" dirty="0" smtClean="0">
                <a:solidFill>
                  <a:srgbClr val="404040"/>
                </a:solidFill>
              </a:rPr>
              <a:t>Notre richesse ? Des équipes pluridisciplinaires composées de professionnels de santé et de consultants, permettant la combinaison d’expertises métiers et d’apports méthodologiques à chacune de nos interventions. Pour nous, cette synergie est l’une des clés essentielles des projets de transformation réussis et durables, dans le respect de vos valeurs.</a:t>
            </a:r>
          </a:p>
          <a:p>
            <a:pPr algn="just" eaLnBrk="1" hangingPunct="1">
              <a:defRPr/>
            </a:pPr>
            <a:r>
              <a:rPr lang="fr-FR" altLang="fr-FR" sz="1400" b="1" dirty="0" smtClean="0">
                <a:solidFill>
                  <a:srgbClr val="222A35"/>
                </a:solidFill>
              </a:rPr>
              <a:t/>
            </a:r>
            <a:br>
              <a:rPr lang="fr-FR" altLang="fr-FR" sz="1400" b="1" dirty="0" smtClean="0">
                <a:solidFill>
                  <a:srgbClr val="222A35"/>
                </a:solidFill>
              </a:rPr>
            </a:br>
            <a:r>
              <a:rPr lang="fr-FR" altLang="fr-FR" sz="1400" b="1" dirty="0" smtClean="0">
                <a:solidFill>
                  <a:srgbClr val="222A35"/>
                </a:solidFill>
              </a:rPr>
              <a:t>Des modes d'accompagnement intégrés : formation, conseil et accompagnement des transformations</a:t>
            </a:r>
          </a:p>
          <a:p>
            <a:pPr algn="just" eaLnBrk="1" hangingPunct="1">
              <a:defRPr/>
            </a:pPr>
            <a:r>
              <a:rPr lang="fr-FR" altLang="fr-FR" sz="1200" dirty="0" smtClean="0">
                <a:solidFill>
                  <a:srgbClr val="404040"/>
                </a:solidFill>
              </a:rPr>
              <a:t>Nous vous offrons l’opportunité de bénéficier d’un accompagnement intégré : du diagnostic organisationnel, financier ou qualité à la mise en œuvre des solutions tout en assurant le transfert de compétences à vos équipes.</a:t>
            </a:r>
          </a:p>
          <a:p>
            <a:pPr algn="just" eaLnBrk="1" hangingPunct="1">
              <a:defRPr/>
            </a:pPr>
            <a:r>
              <a:rPr lang="fr-FR" altLang="fr-FR" sz="1200" dirty="0" smtClean="0">
                <a:solidFill>
                  <a:srgbClr val="404040"/>
                </a:solidFill>
              </a:rPr>
              <a:t>Ainsi, nous dessinons avec vous le futur de vos établissements en vous donnant les moyens d’accompagner vos évolutions par le  développement de vos talents</a:t>
            </a:r>
            <a:r>
              <a:rPr lang="fr-FR" altLang="fr-FR" sz="1400" dirty="0" smtClean="0">
                <a:solidFill>
                  <a:srgbClr val="404040"/>
                </a:solidFill>
              </a:rPr>
              <a:t>.</a:t>
            </a:r>
          </a:p>
          <a:p>
            <a:pPr algn="just" eaLnBrk="1" hangingPunct="1">
              <a:defRPr/>
            </a:pPr>
            <a:endParaRPr lang="fr-FR" altLang="fr-FR" sz="1400" b="1" dirty="0" smtClean="0">
              <a:solidFill>
                <a:srgbClr val="222A35"/>
              </a:solidFill>
            </a:endParaRPr>
          </a:p>
          <a:p>
            <a:pPr algn="just" eaLnBrk="1" hangingPunct="1">
              <a:defRPr/>
            </a:pPr>
            <a:r>
              <a:rPr lang="fr-FR" altLang="fr-FR" sz="1400" b="1" dirty="0" smtClean="0">
                <a:solidFill>
                  <a:srgbClr val="222A35"/>
                </a:solidFill>
              </a:rPr>
              <a:t>Un ancrage fort dans les réseaux de santé</a:t>
            </a:r>
          </a:p>
          <a:p>
            <a:pPr algn="just" eaLnBrk="1" hangingPunct="1">
              <a:defRPr/>
            </a:pPr>
            <a:r>
              <a:rPr lang="fr-FR" altLang="fr-FR" sz="1200" dirty="0" smtClean="0">
                <a:solidFill>
                  <a:srgbClr val="404040"/>
                </a:solidFill>
              </a:rPr>
              <a:t>Au travers de la création et de l’animation de groupes de réflexion, l’organisation de rencontres et d’événements professionnels nationaux et internationaux (voyages d’études), le CNEH se positionne comme tête de réseau de l’expertise en santé. Nous accueillons et mobilisons depuis l’origine le réseau le plus étendu d’experts du secteur pour intervenir au travers de nos missions de conseil comme de nos formations..</a:t>
            </a:r>
            <a:r>
              <a:rPr lang="fr-FR" altLang="fr-FR" sz="1200" dirty="0" smtClean="0">
                <a:solidFill>
                  <a:prstClr val="black"/>
                </a:solidFill>
              </a:rPr>
              <a:t> </a:t>
            </a:r>
          </a:p>
        </p:txBody>
      </p:sp>
      <p:grpSp>
        <p:nvGrpSpPr>
          <p:cNvPr id="3" name="Groupe 10"/>
          <p:cNvGrpSpPr>
            <a:grpSpLocks/>
          </p:cNvGrpSpPr>
          <p:nvPr/>
        </p:nvGrpSpPr>
        <p:grpSpPr bwMode="auto">
          <a:xfrm>
            <a:off x="412750" y="1330325"/>
            <a:ext cx="544513" cy="4079875"/>
            <a:chOff x="789755" y="947293"/>
            <a:chExt cx="544249" cy="4080524"/>
          </a:xfrm>
        </p:grpSpPr>
        <p:pic>
          <p:nvPicPr>
            <p:cNvPr id="4" name="Image 3"/>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789756" y="947293"/>
              <a:ext cx="510307" cy="510307"/>
            </a:xfrm>
            <a:prstGeom prst="rect">
              <a:avLst/>
            </a:prstGeom>
          </p:spPr>
        </p:pic>
        <p:pic>
          <p:nvPicPr>
            <p:cNvPr id="5" name="Image 4"/>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789755" y="2122392"/>
              <a:ext cx="510307" cy="510307"/>
            </a:xfrm>
            <a:prstGeom prst="rect">
              <a:avLst/>
            </a:prstGeom>
          </p:spPr>
        </p:pic>
        <p:pic>
          <p:nvPicPr>
            <p:cNvPr id="6" name="Image 5"/>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805544" y="3105906"/>
              <a:ext cx="510307" cy="510307"/>
            </a:xfrm>
            <a:prstGeom prst="rect">
              <a:avLst/>
            </a:prstGeom>
          </p:spPr>
        </p:pic>
        <p:pic>
          <p:nvPicPr>
            <p:cNvPr id="7" name="Image 6"/>
            <p:cNvPicPr>
              <a:picLocks noChangeAspect="1"/>
            </p:cNvPicPr>
            <p:nvPr/>
          </p:nvPicPr>
          <p:blipFill>
            <a:blip r:embed="rId2" cstate="print">
              <a:duotone>
                <a:prstClr val="black"/>
                <a:srgbClr val="222A35">
                  <a:tint val="45000"/>
                  <a:satMod val="400000"/>
                </a:srgbClr>
              </a:duotone>
              <a:extLst>
                <a:ext uri="{28A0092B-C50C-407E-A947-70E740481C1C}">
                  <a14:useLocalDpi xmlns:a14="http://schemas.microsoft.com/office/drawing/2010/main" val="0"/>
                </a:ext>
              </a:extLst>
            </a:blip>
            <a:stretch>
              <a:fillRect/>
            </a:stretch>
          </p:blipFill>
          <p:spPr>
            <a:xfrm>
              <a:off x="823697" y="4517510"/>
              <a:ext cx="510307" cy="510307"/>
            </a:xfrm>
            <a:prstGeom prst="rect">
              <a:avLst/>
            </a:prstGeom>
          </p:spPr>
        </p:pic>
      </p:grpSp>
      <p:sp>
        <p:nvSpPr>
          <p:cNvPr id="8" name="ZoneTexte 15"/>
          <p:cNvSpPr txBox="1">
            <a:spLocks noChangeArrowheads="1"/>
          </p:cNvSpPr>
          <p:nvPr/>
        </p:nvSpPr>
        <p:spPr bwMode="auto">
          <a:xfrm>
            <a:off x="376238" y="236538"/>
            <a:ext cx="71294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Un modèle original qui renforce la légitimité de nos interventions</a:t>
            </a:r>
          </a:p>
        </p:txBody>
      </p:sp>
      <p:sp>
        <p:nvSpPr>
          <p:cNvPr id="9"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10" name="Espace réservé du numéro de diapositive 3"/>
          <p:cNvSpPr>
            <a:spLocks noGrp="1"/>
          </p:cNvSpPr>
          <p:nvPr>
            <p:ph type="sldNum" sz="quarter" idx="11"/>
          </p:nvPr>
        </p:nvSpPr>
        <p:spPr/>
        <p:txBody>
          <a:bodyPr/>
          <a:lstStyle>
            <a:lvl1pPr>
              <a:defRPr/>
            </a:lvl1pPr>
          </a:lstStyle>
          <a:p>
            <a:pPr>
              <a:defRPr/>
            </a:pPr>
            <a:fld id="{76337487-DDC2-4BA1-81E5-8456D410274F}" type="slidenum">
              <a:rPr lang="fr-FR"/>
              <a:pPr>
                <a:defRPr/>
              </a:pPr>
              <a:t>‹N°›</a:t>
            </a:fld>
            <a:endParaRPr lang="fr-FR" dirty="0"/>
          </a:p>
        </p:txBody>
      </p:sp>
    </p:spTree>
    <p:extLst>
      <p:ext uri="{BB962C8B-B14F-4D97-AF65-F5344CB8AC3E}">
        <p14:creationId xmlns:p14="http://schemas.microsoft.com/office/powerpoint/2010/main" val="386531546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304800" y="1476375"/>
            <a:ext cx="1927225" cy="647700"/>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prstClr val="white"/>
              </a:solidFill>
            </a:endParaRPr>
          </a:p>
          <a:p>
            <a:pPr eaLnBrk="1" hangingPunct="1">
              <a:defRPr/>
            </a:pPr>
            <a:r>
              <a:rPr lang="fr-FR" altLang="fr-FR" sz="1200" b="1" smtClean="0">
                <a:solidFill>
                  <a:prstClr val="white"/>
                </a:solidFill>
              </a:rPr>
              <a:t>DÉCIDER LA STRATÉGIE</a:t>
            </a:r>
          </a:p>
          <a:p>
            <a:pPr eaLnBrk="1" hangingPunct="1">
              <a:defRPr/>
            </a:pPr>
            <a:endParaRPr lang="fr-FR" altLang="fr-FR" sz="1200" b="1" smtClean="0">
              <a:solidFill>
                <a:prstClr val="white"/>
              </a:solidFill>
            </a:endParaRPr>
          </a:p>
        </p:txBody>
      </p:sp>
      <p:sp>
        <p:nvSpPr>
          <p:cNvPr id="3" name="ZoneTexte 10"/>
          <p:cNvSpPr txBox="1">
            <a:spLocks noChangeArrowheads="1"/>
          </p:cNvSpPr>
          <p:nvPr/>
        </p:nvSpPr>
        <p:spPr bwMode="auto">
          <a:xfrm>
            <a:off x="304800" y="2520950"/>
            <a:ext cx="1927225" cy="83026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prstClr val="white"/>
              </a:solidFill>
            </a:endParaRPr>
          </a:p>
          <a:p>
            <a:pPr eaLnBrk="1" hangingPunct="1">
              <a:defRPr/>
            </a:pPr>
            <a:r>
              <a:rPr lang="fr-FR" altLang="fr-FR" sz="1200" b="1" smtClean="0">
                <a:solidFill>
                  <a:prstClr val="white"/>
                </a:solidFill>
              </a:rPr>
              <a:t>DÉFINIR LE MODÈLE</a:t>
            </a:r>
            <a:br>
              <a:rPr lang="fr-FR" altLang="fr-FR" sz="1200" b="1" smtClean="0">
                <a:solidFill>
                  <a:prstClr val="white"/>
                </a:solidFill>
              </a:rPr>
            </a:br>
            <a:r>
              <a:rPr lang="fr-FR" altLang="fr-FR" sz="1200" b="1" smtClean="0">
                <a:solidFill>
                  <a:prstClr val="white"/>
                </a:solidFill>
              </a:rPr>
              <a:t>D'ORGANISATION</a:t>
            </a:r>
          </a:p>
          <a:p>
            <a:pPr eaLnBrk="1" hangingPunct="1">
              <a:defRPr/>
            </a:pPr>
            <a:endParaRPr lang="fr-FR" altLang="fr-FR" sz="1200" b="1" smtClean="0">
              <a:solidFill>
                <a:prstClr val="white"/>
              </a:solidFill>
            </a:endParaRPr>
          </a:p>
        </p:txBody>
      </p:sp>
      <p:sp>
        <p:nvSpPr>
          <p:cNvPr id="4" name="ZoneTexte 11"/>
          <p:cNvSpPr txBox="1">
            <a:spLocks noChangeArrowheads="1"/>
          </p:cNvSpPr>
          <p:nvPr/>
        </p:nvSpPr>
        <p:spPr bwMode="auto">
          <a:xfrm>
            <a:off x="304800" y="3627438"/>
            <a:ext cx="1927225" cy="830262"/>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prstClr val="white"/>
              </a:solidFill>
            </a:endParaRPr>
          </a:p>
          <a:p>
            <a:pPr eaLnBrk="1" hangingPunct="1">
              <a:defRPr/>
            </a:pPr>
            <a:r>
              <a:rPr lang="fr-FR" altLang="fr-FR" sz="1200" b="1" smtClean="0">
                <a:solidFill>
                  <a:prstClr val="white"/>
                </a:solidFill>
              </a:rPr>
              <a:t>REPENSER LA PERFORMANCE</a:t>
            </a:r>
          </a:p>
          <a:p>
            <a:pPr eaLnBrk="1" hangingPunct="1">
              <a:defRPr/>
            </a:pPr>
            <a:endParaRPr lang="fr-FR" altLang="fr-FR" sz="1200" b="1" smtClean="0">
              <a:solidFill>
                <a:prstClr val="white"/>
              </a:solidFill>
            </a:endParaRPr>
          </a:p>
        </p:txBody>
      </p:sp>
      <p:sp>
        <p:nvSpPr>
          <p:cNvPr id="5" name="ZoneTexte 4"/>
          <p:cNvSpPr txBox="1"/>
          <p:nvPr/>
        </p:nvSpPr>
        <p:spPr>
          <a:xfrm>
            <a:off x="2231781" y="1389184"/>
            <a:ext cx="6283569" cy="1015663"/>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Stratégie territoriale : GHT, GCS…</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Projet médical partagé / commun</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Offre ambulatoire</a:t>
            </a: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panose="020F0502020204030204"/>
            </a:endParaRP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panose="020F0502020204030204"/>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Lien ville-hôpital</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Expertise juridique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Restructuration, fusion</a:t>
            </a:r>
          </a:p>
        </p:txBody>
      </p:sp>
      <p:sp>
        <p:nvSpPr>
          <p:cNvPr id="6" name="ZoneTexte 5"/>
          <p:cNvSpPr txBox="1"/>
          <p:nvPr/>
        </p:nvSpPr>
        <p:spPr>
          <a:xfrm>
            <a:off x="2231781" y="2458980"/>
            <a:ext cx="6283569" cy="830997"/>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Gouvernance institutionnelle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Virage ambulatoire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Organisation des pôles</a:t>
            </a: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panose="020F0502020204030204"/>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Dialogue de gestion</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Parcours patient</a:t>
            </a:r>
          </a:p>
        </p:txBody>
      </p:sp>
      <p:sp>
        <p:nvSpPr>
          <p:cNvPr id="7" name="ZoneTexte 14"/>
          <p:cNvSpPr txBox="1">
            <a:spLocks noChangeArrowheads="1"/>
          </p:cNvSpPr>
          <p:nvPr/>
        </p:nvSpPr>
        <p:spPr bwMode="auto">
          <a:xfrm>
            <a:off x="304800" y="4659313"/>
            <a:ext cx="1927225" cy="646112"/>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1200" b="1" smtClean="0">
                <a:solidFill>
                  <a:prstClr val="white"/>
                </a:solidFill>
              </a:rPr>
              <a:t>FAIRE ÉVOLUER</a:t>
            </a:r>
            <a:br>
              <a:rPr lang="fr-FR" altLang="fr-FR" sz="1200" b="1" smtClean="0">
                <a:solidFill>
                  <a:prstClr val="white"/>
                </a:solidFill>
              </a:rPr>
            </a:br>
            <a:r>
              <a:rPr lang="fr-FR" altLang="fr-FR" sz="1200" b="1" smtClean="0">
                <a:solidFill>
                  <a:prstClr val="white"/>
                </a:solidFill>
              </a:rPr>
              <a:t>LE MANAGEMENT</a:t>
            </a:r>
            <a:br>
              <a:rPr lang="fr-FR" altLang="fr-FR" sz="1200" b="1" smtClean="0">
                <a:solidFill>
                  <a:prstClr val="white"/>
                </a:solidFill>
              </a:rPr>
            </a:br>
            <a:r>
              <a:rPr lang="fr-FR" altLang="fr-FR" sz="1200" b="1" smtClean="0">
                <a:solidFill>
                  <a:prstClr val="white"/>
                </a:solidFill>
              </a:rPr>
              <a:t>ET LA CULTURE</a:t>
            </a:r>
          </a:p>
        </p:txBody>
      </p:sp>
      <p:sp>
        <p:nvSpPr>
          <p:cNvPr id="8" name="ZoneTexte 7"/>
          <p:cNvSpPr txBox="1"/>
          <p:nvPr/>
        </p:nvSpPr>
        <p:spPr>
          <a:xfrm>
            <a:off x="2231781" y="3529878"/>
            <a:ext cx="6283569" cy="1015663"/>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Audit financier</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Plan triennal, plan de retour à l’équilibre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Mutualisation des plateaux techniques et</a:t>
            </a:r>
            <a:br>
              <a:rPr lang="fr-FR" sz="1200" dirty="0">
                <a:solidFill>
                  <a:prstClr val="black"/>
                </a:solidFill>
                <a:latin typeface="Calibri" panose="020F0502020204030204"/>
              </a:rPr>
            </a:br>
            <a:r>
              <a:rPr lang="fr-FR" sz="1200" dirty="0">
                <a:solidFill>
                  <a:prstClr val="black"/>
                </a:solidFill>
                <a:latin typeface="Calibri" panose="020F0502020204030204"/>
              </a:rPr>
              <a:t>des fonctions supports</a:t>
            </a:r>
            <a:br>
              <a:rPr lang="fr-FR" sz="1200" dirty="0">
                <a:solidFill>
                  <a:prstClr val="black"/>
                </a:solidFill>
                <a:latin typeface="Calibri" panose="020F0502020204030204"/>
              </a:rPr>
            </a:br>
            <a:endParaRPr lang="fr-FR" sz="1200" dirty="0">
              <a:solidFill>
                <a:prstClr val="black"/>
              </a:solidFill>
              <a:latin typeface="Calibri" panose="020F0502020204030204"/>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Certification des laboratoires</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Analyse du temps médical et non médical</a:t>
            </a:r>
          </a:p>
        </p:txBody>
      </p:sp>
      <p:sp>
        <p:nvSpPr>
          <p:cNvPr id="9" name="ZoneTexte 8"/>
          <p:cNvSpPr txBox="1"/>
          <p:nvPr/>
        </p:nvSpPr>
        <p:spPr>
          <a:xfrm>
            <a:off x="2231781" y="4632066"/>
            <a:ext cx="6283569" cy="830997"/>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Audit managérial</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Analyse des pratiques managériales</a:t>
            </a: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panose="020F0502020204030204"/>
            </a:endParaRPr>
          </a:p>
          <a:p>
            <a:pPr marL="171450" indent="-171450" eaLnBrk="1" fontAlgn="auto" hangingPunct="1">
              <a:spcBef>
                <a:spcPts val="0"/>
              </a:spcBef>
              <a:spcAft>
                <a:spcPts val="0"/>
              </a:spcAft>
              <a:buFont typeface="Arial" panose="020B0604020202020204" pitchFamily="34" charset="0"/>
              <a:buChar char="•"/>
              <a:defRPr/>
            </a:pPr>
            <a:endParaRPr lang="fr-FR" sz="1200" dirty="0">
              <a:solidFill>
                <a:prstClr val="black"/>
              </a:solidFill>
              <a:latin typeface="Calibri" panose="020F0502020204030204"/>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Identité employeur, appartenance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Communication stratégique</a:t>
            </a:r>
          </a:p>
        </p:txBody>
      </p:sp>
      <p:sp>
        <p:nvSpPr>
          <p:cNvPr id="10" name="ZoneTexte 17"/>
          <p:cNvSpPr txBox="1">
            <a:spLocks noChangeArrowheads="1"/>
          </p:cNvSpPr>
          <p:nvPr/>
        </p:nvSpPr>
        <p:spPr bwMode="auto">
          <a:xfrm>
            <a:off x="304800" y="5524500"/>
            <a:ext cx="1927225" cy="83026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prstClr val="white"/>
              </a:solidFill>
            </a:endParaRPr>
          </a:p>
          <a:p>
            <a:pPr eaLnBrk="1" hangingPunct="1">
              <a:defRPr/>
            </a:pPr>
            <a:r>
              <a:rPr lang="fr-FR" altLang="fr-FR" sz="1200" b="1" smtClean="0">
                <a:solidFill>
                  <a:prstClr val="white"/>
                </a:solidFill>
              </a:rPr>
              <a:t>DÉVELOPPER LES RESSOURCES HUMAINES</a:t>
            </a:r>
          </a:p>
          <a:p>
            <a:pPr eaLnBrk="1" hangingPunct="1">
              <a:defRPr/>
            </a:pPr>
            <a:endParaRPr lang="fr-FR" altLang="fr-FR" sz="1200" b="1" smtClean="0">
              <a:solidFill>
                <a:prstClr val="white"/>
              </a:solidFill>
            </a:endParaRPr>
          </a:p>
        </p:txBody>
      </p:sp>
      <p:sp>
        <p:nvSpPr>
          <p:cNvPr id="11" name="ZoneTexte 10"/>
          <p:cNvSpPr txBox="1"/>
          <p:nvPr/>
        </p:nvSpPr>
        <p:spPr>
          <a:xfrm>
            <a:off x="2231781" y="5487093"/>
            <a:ext cx="6283569" cy="830997"/>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Politiques formation et DPC</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GPMC</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Gestion statutaire</a:t>
            </a:r>
          </a:p>
          <a:p>
            <a:pPr eaLnBrk="1" fontAlgn="auto" hangingPunct="1">
              <a:spcBef>
                <a:spcPts val="0"/>
              </a:spcBef>
              <a:spcAft>
                <a:spcPts val="0"/>
              </a:spcAft>
              <a:buFont typeface="Arial" panose="020B0604020202020204" pitchFamily="34" charset="0"/>
              <a:buNone/>
              <a:defRPr/>
            </a:pPr>
            <a:endParaRPr lang="fr-FR" sz="1200" dirty="0">
              <a:solidFill>
                <a:prstClr val="black"/>
              </a:solidFill>
              <a:latin typeface="Calibri" panose="020F0502020204030204"/>
            </a:endParaRP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Prévention des RPS</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Analyse de l’absentéisme</a:t>
            </a:r>
          </a:p>
          <a:p>
            <a:pPr marL="171450" indent="-171450" eaLnBrk="1" fontAlgn="auto" hangingPunct="1">
              <a:spcBef>
                <a:spcPts val="0"/>
              </a:spcBef>
              <a:spcAft>
                <a:spcPts val="0"/>
              </a:spcAft>
              <a:buFont typeface="Arial" panose="020B0604020202020204" pitchFamily="34" charset="0"/>
              <a:buChar char="•"/>
              <a:defRPr/>
            </a:pPr>
            <a:r>
              <a:rPr lang="fr-FR" sz="1200" dirty="0">
                <a:solidFill>
                  <a:prstClr val="black"/>
                </a:solidFill>
                <a:latin typeface="Calibri" panose="020F0502020204030204"/>
              </a:rPr>
              <a:t>Dialogue social</a:t>
            </a:r>
          </a:p>
        </p:txBody>
      </p:sp>
      <p:sp>
        <p:nvSpPr>
          <p:cNvPr id="12" name="ZoneTexte 19"/>
          <p:cNvSpPr txBox="1">
            <a:spLocks noChangeArrowheads="1"/>
          </p:cNvSpPr>
          <p:nvPr/>
        </p:nvSpPr>
        <p:spPr bwMode="auto">
          <a:xfrm>
            <a:off x="365125" y="242888"/>
            <a:ext cx="7129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Partenaire de confiance et de proximité</a:t>
            </a:r>
          </a:p>
        </p:txBody>
      </p:sp>
      <p:sp>
        <p:nvSpPr>
          <p:cNvPr id="13"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14" name="Espace réservé du numéro de diapositive 3"/>
          <p:cNvSpPr>
            <a:spLocks noGrp="1"/>
          </p:cNvSpPr>
          <p:nvPr>
            <p:ph type="sldNum" sz="quarter" idx="11"/>
          </p:nvPr>
        </p:nvSpPr>
        <p:spPr/>
        <p:txBody>
          <a:bodyPr/>
          <a:lstStyle>
            <a:lvl1pPr>
              <a:defRPr/>
            </a:lvl1pPr>
          </a:lstStyle>
          <a:p>
            <a:pPr>
              <a:defRPr/>
            </a:pPr>
            <a:fld id="{05F23012-D131-4159-BB5A-45BCFDACB326}" type="slidenum">
              <a:rPr lang="fr-FR"/>
              <a:pPr>
                <a:defRPr/>
              </a:pPr>
              <a:t>‹N°›</a:t>
            </a:fld>
            <a:endParaRPr lang="fr-FR" dirty="0"/>
          </a:p>
        </p:txBody>
      </p:sp>
    </p:spTree>
    <p:extLst>
      <p:ext uri="{BB962C8B-B14F-4D97-AF65-F5344CB8AC3E}">
        <p14:creationId xmlns:p14="http://schemas.microsoft.com/office/powerpoint/2010/main" val="3891006790"/>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grpSp>
        <p:nvGrpSpPr>
          <p:cNvPr id="2" name="Groupe 7"/>
          <p:cNvGrpSpPr>
            <a:grpSpLocks/>
          </p:cNvGrpSpPr>
          <p:nvPr/>
        </p:nvGrpSpPr>
        <p:grpSpPr bwMode="auto">
          <a:xfrm>
            <a:off x="1803400" y="1335088"/>
            <a:ext cx="6783388" cy="4740275"/>
            <a:chOff x="1965232" y="1275095"/>
            <a:chExt cx="6207168" cy="4739794"/>
          </a:xfrm>
        </p:grpSpPr>
        <p:sp>
          <p:nvSpPr>
            <p:cNvPr id="3" name="ZoneTexte 10"/>
            <p:cNvSpPr txBox="1">
              <a:spLocks noChangeArrowheads="1"/>
            </p:cNvSpPr>
            <p:nvPr/>
          </p:nvSpPr>
          <p:spPr bwMode="auto">
            <a:xfrm>
              <a:off x="1979758" y="1275095"/>
              <a:ext cx="4753066" cy="38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500"/>
                </a:lnSpc>
                <a:defRPr/>
              </a:pPr>
              <a:r>
                <a:rPr lang="fr-FR" altLang="fr-FR" b="1" smtClean="0">
                  <a:solidFill>
                    <a:srgbClr val="404040"/>
                  </a:solidFill>
                </a:rPr>
                <a:t>Le CNEH est membre de la Fédération </a:t>
              </a:r>
            </a:p>
            <a:p>
              <a:pPr eaLnBrk="1" hangingPunct="1">
                <a:lnSpc>
                  <a:spcPts val="1500"/>
                </a:lnSpc>
                <a:defRPr/>
              </a:pPr>
              <a:r>
                <a:rPr lang="fr-FR" altLang="fr-FR" b="1" smtClean="0">
                  <a:solidFill>
                    <a:srgbClr val="404040"/>
                  </a:solidFill>
                </a:rPr>
                <a:t>de la Formation Professionnelle</a:t>
              </a:r>
            </a:p>
          </p:txBody>
        </p:sp>
        <p:sp>
          <p:nvSpPr>
            <p:cNvPr id="4" name="ZoneTexte 3"/>
            <p:cNvSpPr txBox="1"/>
            <p:nvPr/>
          </p:nvSpPr>
          <p:spPr>
            <a:xfrm>
              <a:off x="1991380" y="1916380"/>
              <a:ext cx="6037208" cy="1031770"/>
            </a:xfrm>
            <a:prstGeom prst="rect">
              <a:avLst/>
            </a:prstGeom>
            <a:noFill/>
          </p:spPr>
          <p:txBody>
            <a:bodyPr lIns="0" tIns="0" rIns="0" bIns="0">
              <a:spAutoFit/>
            </a:bodyPr>
            <a:lstStyle/>
            <a:p>
              <a:pPr eaLnBrk="1" fontAlgn="auto" hangingPunct="1">
                <a:lnSpc>
                  <a:spcPts val="1500"/>
                </a:lnSpc>
                <a:spcBef>
                  <a:spcPts val="0"/>
                </a:spcBef>
                <a:spcAft>
                  <a:spcPts val="0"/>
                </a:spcAft>
                <a:defRPr/>
              </a:pPr>
              <a:r>
                <a:rPr lang="fr-FR" b="1" dirty="0">
                  <a:solidFill>
                    <a:prstClr val="black">
                      <a:lumMod val="75000"/>
                      <a:lumOff val="25000"/>
                    </a:prstClr>
                  </a:solidFill>
                  <a:latin typeface="Calibri" panose="020F0502020204030204"/>
                </a:rPr>
                <a:t>Le CNEH est certifié OPQF (Office professionnel de la formation) pour les domaines suivants :</a:t>
              </a:r>
            </a:p>
            <a:p>
              <a:pPr eaLnBrk="1" fontAlgn="auto" hangingPunct="1">
                <a:spcBef>
                  <a:spcPts val="0"/>
                </a:spcBef>
                <a:spcAft>
                  <a:spcPts val="0"/>
                </a:spcAft>
                <a:defRPr/>
              </a:pPr>
              <a:r>
                <a:rPr lang="fr-FR" sz="1050" dirty="0">
                  <a:solidFill>
                    <a:prstClr val="black">
                      <a:lumMod val="75000"/>
                      <a:lumOff val="25000"/>
                    </a:prstClr>
                  </a:solidFill>
                  <a:latin typeface="Calibri" panose="020F0502020204030204"/>
                </a:rPr>
                <a:t>Création, politique et stratégie d’entreprise - Organisation et gestion de la production - Management des hommes / développement personnel - Gestion des ressources humaines - Finances / gestion - Droit - Méthodes d’organisation et audit organisationnel - Formations à des métiers spécifiques - Qualité Sécurité Environnement (QSE) et développement durable</a:t>
              </a:r>
            </a:p>
          </p:txBody>
        </p:sp>
        <p:sp>
          <p:nvSpPr>
            <p:cNvPr id="5" name="ZoneTexte 12"/>
            <p:cNvSpPr txBox="1">
              <a:spLocks noChangeArrowheads="1"/>
            </p:cNvSpPr>
            <p:nvPr/>
          </p:nvSpPr>
          <p:spPr bwMode="auto">
            <a:xfrm>
              <a:off x="1965232" y="3179902"/>
              <a:ext cx="4933195" cy="38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500"/>
                </a:lnSpc>
                <a:defRPr/>
              </a:pPr>
              <a:r>
                <a:rPr lang="fr-FR" altLang="fr-FR" b="1" smtClean="0">
                  <a:solidFill>
                    <a:srgbClr val="404040"/>
                  </a:solidFill>
                </a:rPr>
                <a:t>Le CNEH est habilité par l’ISQ-OPQF à délivrer </a:t>
              </a:r>
            </a:p>
            <a:p>
              <a:pPr eaLnBrk="1" hangingPunct="1">
                <a:lnSpc>
                  <a:spcPts val="1500"/>
                </a:lnSpc>
                <a:defRPr/>
              </a:pPr>
              <a:r>
                <a:rPr lang="fr-FR" altLang="fr-FR" b="1" smtClean="0">
                  <a:solidFill>
                    <a:srgbClr val="404040"/>
                  </a:solidFill>
                </a:rPr>
                <a:t>le certificat professionnel FFP</a:t>
              </a:r>
            </a:p>
          </p:txBody>
        </p:sp>
        <p:sp>
          <p:nvSpPr>
            <p:cNvPr id="6" name="ZoneTexte 5"/>
            <p:cNvSpPr txBox="1"/>
            <p:nvPr/>
          </p:nvSpPr>
          <p:spPr>
            <a:xfrm>
              <a:off x="1995738" y="3860870"/>
              <a:ext cx="6032849" cy="577791"/>
            </a:xfrm>
            <a:prstGeom prst="rect">
              <a:avLst/>
            </a:prstGeom>
            <a:noFill/>
          </p:spPr>
          <p:txBody>
            <a:bodyPr lIns="0" tIns="0" rIns="0" bIns="0">
              <a:spAutoFit/>
            </a:bodyPr>
            <a:lstStyle/>
            <a:p>
              <a:pPr eaLnBrk="1" fontAlgn="auto" hangingPunct="1">
                <a:lnSpc>
                  <a:spcPts val="1500"/>
                </a:lnSpc>
                <a:spcBef>
                  <a:spcPts val="0"/>
                </a:spcBef>
                <a:spcAft>
                  <a:spcPts val="0"/>
                </a:spcAft>
                <a:defRPr/>
              </a:pPr>
              <a:r>
                <a:rPr lang="fr-FR" b="1" dirty="0">
                  <a:solidFill>
                    <a:prstClr val="black">
                      <a:lumMod val="75000"/>
                      <a:lumOff val="25000"/>
                    </a:prstClr>
                  </a:solidFill>
                  <a:latin typeface="Calibri" panose="020F0502020204030204"/>
                </a:rPr>
                <a:t>Le CNEH est habilité par l’ANESM</a:t>
              </a:r>
            </a:p>
            <a:p>
              <a:pPr eaLnBrk="1" fontAlgn="auto" hangingPunct="1">
                <a:lnSpc>
                  <a:spcPts val="1500"/>
                </a:lnSpc>
                <a:spcBef>
                  <a:spcPts val="0"/>
                </a:spcBef>
                <a:spcAft>
                  <a:spcPts val="0"/>
                </a:spcAft>
                <a:defRPr/>
              </a:pPr>
              <a:r>
                <a:rPr lang="fr-FR" sz="1050" dirty="0">
                  <a:solidFill>
                    <a:prstClr val="black">
                      <a:lumMod val="75000"/>
                      <a:lumOff val="25000"/>
                    </a:prstClr>
                  </a:solidFill>
                  <a:latin typeface="Calibri" panose="020F0502020204030204"/>
                </a:rPr>
                <a:t>pour l’évaluation externe des activités et de la qualité des prestations des établissements et services visés à l’article L.312-1 du code de l’action sociale e des familles (CASF)</a:t>
              </a:r>
            </a:p>
          </p:txBody>
        </p:sp>
        <p:sp>
          <p:nvSpPr>
            <p:cNvPr id="7" name="ZoneTexte 14"/>
            <p:cNvSpPr txBox="1">
              <a:spLocks noChangeArrowheads="1"/>
            </p:cNvSpPr>
            <p:nvPr/>
          </p:nvSpPr>
          <p:spPr bwMode="auto">
            <a:xfrm>
              <a:off x="1965232" y="4808511"/>
              <a:ext cx="6207168" cy="39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500"/>
                </a:lnSpc>
                <a:defRPr/>
              </a:pPr>
              <a:r>
                <a:rPr lang="fr-FR" altLang="fr-FR" b="1" smtClean="0">
                  <a:solidFill>
                    <a:srgbClr val="404040"/>
                  </a:solidFill>
                </a:rPr>
                <a:t>Le CNEH est favorablement enregistré comme organisme DPC, habilité à dispenser des programmes DPC (N°1044)</a:t>
              </a:r>
            </a:p>
          </p:txBody>
        </p:sp>
        <p:sp>
          <p:nvSpPr>
            <p:cNvPr id="8" name="ZoneTexte 7"/>
            <p:cNvSpPr txBox="1"/>
            <p:nvPr/>
          </p:nvSpPr>
          <p:spPr>
            <a:xfrm>
              <a:off x="1965232" y="5424399"/>
              <a:ext cx="5990723" cy="590490"/>
            </a:xfrm>
            <a:prstGeom prst="rect">
              <a:avLst/>
            </a:prstGeom>
            <a:noFill/>
          </p:spPr>
          <p:txBody>
            <a:bodyPr lIns="0" tIns="0" rIns="0" bIns="0">
              <a:spAutoFit/>
            </a:bodyPr>
            <a:lstStyle/>
            <a:p>
              <a:pPr eaLnBrk="1" fontAlgn="auto" hangingPunct="1">
                <a:lnSpc>
                  <a:spcPts val="1600"/>
                </a:lnSpc>
                <a:spcBef>
                  <a:spcPts val="0"/>
                </a:spcBef>
                <a:spcAft>
                  <a:spcPts val="0"/>
                </a:spcAft>
                <a:defRPr/>
              </a:pPr>
              <a:r>
                <a:rPr lang="fr-FR" b="1" dirty="0">
                  <a:solidFill>
                    <a:prstClr val="black">
                      <a:lumMod val="75000"/>
                      <a:lumOff val="25000"/>
                    </a:prstClr>
                  </a:solidFill>
                  <a:latin typeface="Calibri" panose="020F0502020204030204"/>
                </a:rPr>
                <a:t>Le CNEH a reçu l’agrément de l’ANAP</a:t>
              </a:r>
            </a:p>
            <a:p>
              <a:pPr eaLnBrk="1" fontAlgn="auto" hangingPunct="1">
                <a:lnSpc>
                  <a:spcPts val="1500"/>
                </a:lnSpc>
                <a:spcBef>
                  <a:spcPts val="0"/>
                </a:spcBef>
                <a:spcAft>
                  <a:spcPts val="0"/>
                </a:spcAft>
                <a:defRPr/>
              </a:pPr>
              <a:r>
                <a:rPr lang="fr-FR" sz="1050" dirty="0">
                  <a:solidFill>
                    <a:prstClr val="black">
                      <a:lumMod val="75000"/>
                      <a:lumOff val="25000"/>
                    </a:prstClr>
                  </a:solidFill>
                  <a:latin typeface="Calibri" panose="020F0502020204030204"/>
                </a:rPr>
                <a:t>pour dispenser, conformément à l’arrêté du 11 juin 2010, la formation à l’exercice des fonctions de chef de pôle d’activité clinique ou </a:t>
              </a:r>
              <a:r>
                <a:rPr lang="fr-FR" sz="1050" dirty="0" err="1">
                  <a:solidFill>
                    <a:prstClr val="black">
                      <a:lumMod val="75000"/>
                      <a:lumOff val="25000"/>
                    </a:prstClr>
                  </a:solidFill>
                  <a:latin typeface="Calibri" panose="020F0502020204030204"/>
                </a:rPr>
                <a:t>médico-technique</a:t>
              </a:r>
              <a:endParaRPr lang="fr-FR" sz="1050" dirty="0">
                <a:solidFill>
                  <a:prstClr val="black">
                    <a:lumMod val="75000"/>
                    <a:lumOff val="25000"/>
                  </a:prstClr>
                </a:solidFill>
                <a:latin typeface="Calibri" panose="020F0502020204030204"/>
              </a:endParaRPr>
            </a:p>
          </p:txBody>
        </p:sp>
      </p:gr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013" y="1152525"/>
            <a:ext cx="1404937" cy="494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Texte 17"/>
          <p:cNvSpPr txBox="1">
            <a:spLocks noChangeArrowheads="1"/>
          </p:cNvSpPr>
          <p:nvPr/>
        </p:nvSpPr>
        <p:spPr bwMode="auto">
          <a:xfrm>
            <a:off x="357188" y="234950"/>
            <a:ext cx="71294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Agréments et habilitations</a:t>
            </a:r>
          </a:p>
        </p:txBody>
      </p:sp>
      <p:sp>
        <p:nvSpPr>
          <p:cNvPr id="11"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12" name="Espace réservé du numéro de diapositive 3"/>
          <p:cNvSpPr>
            <a:spLocks noGrp="1"/>
          </p:cNvSpPr>
          <p:nvPr>
            <p:ph type="sldNum" sz="quarter" idx="11"/>
          </p:nvPr>
        </p:nvSpPr>
        <p:spPr/>
        <p:txBody>
          <a:bodyPr/>
          <a:lstStyle>
            <a:lvl1pPr>
              <a:defRPr/>
            </a:lvl1pPr>
          </a:lstStyle>
          <a:p>
            <a:pPr>
              <a:defRPr/>
            </a:pPr>
            <a:fld id="{8F5D73B8-F75F-489D-ABA4-90A1CF432C15}" type="slidenum">
              <a:rPr lang="fr-FR"/>
              <a:pPr>
                <a:defRPr/>
              </a:pPr>
              <a:t>‹N°›</a:t>
            </a:fld>
            <a:endParaRPr lang="fr-FR" dirty="0"/>
          </a:p>
        </p:txBody>
      </p:sp>
    </p:spTree>
    <p:extLst>
      <p:ext uri="{BB962C8B-B14F-4D97-AF65-F5344CB8AC3E}">
        <p14:creationId xmlns:p14="http://schemas.microsoft.com/office/powerpoint/2010/main" val="17605933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74650" y="1892300"/>
          <a:ext cx="8664576" cy="4321175"/>
        </p:xfrm>
        <a:graphic>
          <a:graphicData uri="http://schemas.openxmlformats.org/drawingml/2006/table">
            <a:tbl>
              <a:tblPr/>
              <a:tblGrid>
                <a:gridCol w="4332288">
                  <a:extLst>
                    <a:ext uri="{9D8B030D-6E8A-4147-A177-3AD203B41FA5}">
                      <a16:colId xmlns="" xmlns:a16="http://schemas.microsoft.com/office/drawing/2014/main" val="20000"/>
                    </a:ext>
                  </a:extLst>
                </a:gridCol>
                <a:gridCol w="4332288">
                  <a:extLst>
                    <a:ext uri="{9D8B030D-6E8A-4147-A177-3AD203B41FA5}">
                      <a16:colId xmlns="" xmlns:a16="http://schemas.microsoft.com/office/drawing/2014/main" val="20001"/>
                    </a:ext>
                  </a:extLst>
                </a:gridCol>
              </a:tblGrid>
              <a:tr h="4321175">
                <a:tc>
                  <a:txBody>
                    <a:bodyPr/>
                    <a:lstStyle/>
                    <a:p>
                      <a:pPr marL="342900" lvl="0" indent="-342900">
                        <a:lnSpc>
                          <a:spcPct val="115000"/>
                        </a:lnSpc>
                        <a:spcAft>
                          <a:spcPts val="0"/>
                        </a:spcAft>
                        <a:buFont typeface="Symbol"/>
                        <a:buNone/>
                      </a:pPr>
                      <a:r>
                        <a:rPr lang="fr-FR" sz="1100" b="1" dirty="0" smtClean="0">
                          <a:solidFill>
                            <a:srgbClr val="222A35"/>
                          </a:solidFill>
                          <a:latin typeface="Calibri"/>
                          <a:ea typeface="Calibri"/>
                          <a:cs typeface="Times New Roman"/>
                        </a:rPr>
                        <a:t>Pôle </a:t>
                      </a:r>
                      <a:r>
                        <a:rPr lang="fr-FR" sz="1100" b="1" dirty="0" err="1" smtClean="0">
                          <a:solidFill>
                            <a:srgbClr val="222A35"/>
                          </a:solidFill>
                          <a:latin typeface="Calibri"/>
                          <a:ea typeface="Calibri"/>
                          <a:cs typeface="Times New Roman"/>
                        </a:rPr>
                        <a:t>Quali’Santé</a:t>
                      </a:r>
                      <a:endParaRPr lang="fr-FR" sz="1100" b="1" dirty="0" smtClean="0">
                        <a:solidFill>
                          <a:srgbClr val="222A35"/>
                        </a:solidFill>
                        <a:latin typeface="Calibri"/>
                        <a:ea typeface="Calibri"/>
                        <a:cs typeface="Times New Roman"/>
                      </a:endParaRPr>
                    </a:p>
                    <a:p>
                      <a:pPr marL="342900" lvl="0" indent="-342900">
                        <a:lnSpc>
                          <a:spcPct val="115000"/>
                        </a:lnSpc>
                        <a:spcAft>
                          <a:spcPts val="0"/>
                        </a:spcAft>
                        <a:buFont typeface="+mj-lt"/>
                        <a:buAutoNum type="arabicPeriod"/>
                      </a:pPr>
                      <a:r>
                        <a:rPr lang="fr-FR" sz="1100" dirty="0" smtClean="0">
                          <a:solidFill>
                            <a:schemeClr val="tx1">
                              <a:lumMod val="75000"/>
                              <a:lumOff val="25000"/>
                            </a:schemeClr>
                          </a:solidFill>
                          <a:latin typeface="Calibri"/>
                          <a:ea typeface="Calibri"/>
                          <a:cs typeface="Times New Roman"/>
                        </a:rPr>
                        <a:t>Gestionnaire </a:t>
                      </a:r>
                      <a:r>
                        <a:rPr lang="fr-FR" sz="1100" dirty="0">
                          <a:solidFill>
                            <a:schemeClr val="tx1">
                              <a:lumMod val="75000"/>
                              <a:lumOff val="25000"/>
                            </a:schemeClr>
                          </a:solidFill>
                          <a:latin typeface="Calibri"/>
                          <a:ea typeface="Calibri"/>
                          <a:cs typeface="Times New Roman"/>
                        </a:rPr>
                        <a:t>de la démarche qualité en </a:t>
                      </a:r>
                      <a:r>
                        <a:rPr lang="fr-FR" sz="1100" dirty="0" smtClean="0">
                          <a:solidFill>
                            <a:schemeClr val="tx1">
                              <a:lumMod val="75000"/>
                              <a:lumOff val="25000"/>
                            </a:schemeClr>
                          </a:solidFill>
                          <a:latin typeface="Calibri"/>
                          <a:ea typeface="Calibri"/>
                          <a:cs typeface="Times New Roman"/>
                        </a:rPr>
                        <a:t>santé  - </a:t>
                      </a:r>
                      <a:endParaRPr lang="fr-FR" sz="1100" dirty="0">
                        <a:solidFill>
                          <a:schemeClr val="tx1">
                            <a:lumMod val="75000"/>
                            <a:lumOff val="25000"/>
                          </a:schemeClr>
                        </a:solidFill>
                        <a:latin typeface="Calibri"/>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fr-FR" sz="1100" dirty="0">
                          <a:solidFill>
                            <a:schemeClr val="tx1">
                              <a:lumMod val="75000"/>
                              <a:lumOff val="25000"/>
                            </a:schemeClr>
                          </a:solidFill>
                          <a:latin typeface="Calibri"/>
                          <a:ea typeface="Calibri"/>
                          <a:cs typeface="Times New Roman"/>
                        </a:rPr>
                        <a:t>Gestionnaire de risques - Coordonnateur de risques associés aux </a:t>
                      </a:r>
                      <a:r>
                        <a:rPr lang="fr-FR" sz="1100" dirty="0" smtClean="0">
                          <a:solidFill>
                            <a:schemeClr val="tx1">
                              <a:lumMod val="75000"/>
                              <a:lumOff val="25000"/>
                            </a:schemeClr>
                          </a:solidFill>
                          <a:latin typeface="Calibri"/>
                          <a:ea typeface="Calibri"/>
                          <a:cs typeface="Times New Roman"/>
                        </a:rPr>
                        <a:t>soins</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fr-FR" sz="1100" kern="1200" dirty="0" smtClean="0">
                          <a:solidFill>
                            <a:schemeClr val="tx1">
                              <a:lumMod val="75000"/>
                              <a:lumOff val="25000"/>
                            </a:schemeClr>
                          </a:solidFill>
                          <a:latin typeface="Calibri"/>
                          <a:ea typeface="Calibri"/>
                          <a:cs typeface="Times New Roman"/>
                        </a:rPr>
                        <a:t>Responsable qualité en Radiothérapie</a:t>
                      </a:r>
                      <a:endParaRPr lang="fr-FR" sz="1100" b="1" dirty="0" smtClean="0">
                        <a:solidFill>
                          <a:srgbClr val="D9034D"/>
                        </a:solidFill>
                        <a:latin typeface="+mn-lt"/>
                        <a:ea typeface="Calibri"/>
                        <a:cs typeface="Times New Roman"/>
                      </a:endParaRP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Finances,</a:t>
                      </a:r>
                      <a:r>
                        <a:rPr lang="fr-FR" sz="1100" b="1" baseline="0" dirty="0" smtClean="0">
                          <a:solidFill>
                            <a:srgbClr val="222A35"/>
                          </a:solidFill>
                          <a:latin typeface="Calibri"/>
                          <a:ea typeface="Calibri"/>
                          <a:cs typeface="Times New Roman"/>
                        </a:rPr>
                        <a:t> contrôle de gestion et facturation </a:t>
                      </a:r>
                      <a:endParaRPr lang="fr-FR" sz="1100" b="1"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4"/>
                      </a:pPr>
                      <a:r>
                        <a:rPr lang="fr-FR" sz="1100" dirty="0">
                          <a:solidFill>
                            <a:schemeClr val="tx1">
                              <a:lumMod val="75000"/>
                              <a:lumOff val="25000"/>
                            </a:schemeClr>
                          </a:solidFill>
                          <a:latin typeface="Calibri"/>
                          <a:ea typeface="Calibri"/>
                          <a:cs typeface="Times New Roman"/>
                        </a:rPr>
                        <a:t>Contrôleur de gestion en établissement de santé </a:t>
                      </a:r>
                    </a:p>
                    <a:p>
                      <a:pPr marL="342900" lvl="0" indent="-342900">
                        <a:lnSpc>
                          <a:spcPct val="115000"/>
                        </a:lnSpc>
                        <a:spcAft>
                          <a:spcPts val="0"/>
                        </a:spcAft>
                        <a:buFont typeface="+mj-lt"/>
                        <a:buAutoNum type="arabicPeriod" startAt="4"/>
                      </a:pPr>
                      <a:r>
                        <a:rPr lang="fr-FR" sz="1100" dirty="0">
                          <a:solidFill>
                            <a:schemeClr val="tx1">
                              <a:lumMod val="75000"/>
                              <a:lumOff val="25000"/>
                            </a:schemeClr>
                          </a:solidFill>
                          <a:latin typeface="Calibri"/>
                          <a:ea typeface="Calibri"/>
                          <a:cs typeface="Times New Roman"/>
                        </a:rPr>
                        <a:t>Responsable administratif budgétaire et financier en établissement de santé </a:t>
                      </a:r>
                    </a:p>
                    <a:p>
                      <a:pPr marL="342900" lvl="0" indent="-342900">
                        <a:lnSpc>
                          <a:spcPct val="115000"/>
                        </a:lnSpc>
                        <a:spcAft>
                          <a:spcPts val="0"/>
                        </a:spcAft>
                        <a:buFont typeface="+mj-lt"/>
                        <a:buAutoNum type="arabicPeriod" startAt="4"/>
                      </a:pPr>
                      <a:r>
                        <a:rPr lang="fr-FR" sz="1100" dirty="0">
                          <a:solidFill>
                            <a:schemeClr val="tx1">
                              <a:lumMod val="75000"/>
                              <a:lumOff val="25000"/>
                            </a:schemeClr>
                          </a:solidFill>
                          <a:latin typeface="Calibri"/>
                          <a:ea typeface="Calibri"/>
                          <a:cs typeface="Times New Roman"/>
                        </a:rPr>
                        <a:t>Responsable de la facturation des soins en établissement de santé </a:t>
                      </a:r>
                      <a:endParaRPr lang="fr-FR" sz="1100" dirty="0" smtClean="0">
                        <a:solidFill>
                          <a:schemeClr val="tx1">
                            <a:lumMod val="75000"/>
                            <a:lumOff val="25000"/>
                          </a:schemeClr>
                        </a:solidFill>
                        <a:latin typeface="Calibri"/>
                        <a:ea typeface="Calibri"/>
                        <a:cs typeface="Times New Roman"/>
                      </a:endParaRPr>
                    </a:p>
                    <a:p>
                      <a:pPr marL="342900" lvl="0" indent="-342900">
                        <a:lnSpc>
                          <a:spcPct val="115000"/>
                        </a:lnSpc>
                        <a:spcAft>
                          <a:spcPts val="0"/>
                        </a:spcAft>
                        <a:buFont typeface="+mj-lt"/>
                        <a:buAutoNum type="arabicPeriod" startAt="4"/>
                      </a:pPr>
                      <a:r>
                        <a:rPr lang="fr-FR" sz="1100" kern="1200" dirty="0" smtClean="0">
                          <a:solidFill>
                            <a:schemeClr val="tx1">
                              <a:lumMod val="75000"/>
                              <a:lumOff val="25000"/>
                            </a:schemeClr>
                          </a:solidFill>
                          <a:latin typeface="Calibri"/>
                          <a:ea typeface="Calibri"/>
                          <a:cs typeface="Times New Roman"/>
                        </a:rPr>
                        <a:t>Réorientation vers le métier de DIM</a:t>
                      </a:r>
                      <a:endParaRPr lang="fr-FR" sz="1100" kern="1200" baseline="0" dirty="0" smtClean="0">
                        <a:solidFill>
                          <a:schemeClr val="tx1">
                            <a:lumMod val="75000"/>
                            <a:lumOff val="25000"/>
                          </a:schemeClr>
                        </a:solidFill>
                        <a:latin typeface="Calibri"/>
                        <a:ea typeface="Calibri"/>
                        <a:cs typeface="Times New Roman"/>
                      </a:endParaRPr>
                    </a:p>
                    <a:p>
                      <a:pPr marL="0" lvl="0" indent="0">
                        <a:lnSpc>
                          <a:spcPct val="115000"/>
                        </a:lnSpc>
                        <a:spcAft>
                          <a:spcPts val="0"/>
                        </a:spcAft>
                        <a:buFont typeface="+mj-lt"/>
                        <a:buNone/>
                      </a:pPr>
                      <a:r>
                        <a:rPr lang="fr-FR" sz="1100" b="1" dirty="0" smtClean="0">
                          <a:solidFill>
                            <a:srgbClr val="222A35"/>
                          </a:solidFill>
                          <a:latin typeface="+mn-lt"/>
                          <a:ea typeface="Calibri"/>
                          <a:cs typeface="Times New Roman"/>
                        </a:rPr>
                        <a:t>Centre </a:t>
                      </a:r>
                      <a:r>
                        <a:rPr lang="fr-FR" sz="1100" b="1" baseline="0" dirty="0" err="1" smtClean="0">
                          <a:solidFill>
                            <a:srgbClr val="222A35"/>
                          </a:solidFill>
                          <a:latin typeface="+mn-lt"/>
                          <a:ea typeface="Calibri"/>
                          <a:cs typeface="Times New Roman"/>
                        </a:rPr>
                        <a:t>G</a:t>
                      </a:r>
                      <a:r>
                        <a:rPr lang="fr-FR" sz="1100" b="1" baseline="0" dirty="0" err="1" smtClean="0">
                          <a:solidFill>
                            <a:srgbClr val="222A35"/>
                          </a:solidFill>
                          <a:latin typeface="Calibri"/>
                          <a:ea typeface="Calibri"/>
                          <a:cs typeface="Times New Roman"/>
                        </a:rPr>
                        <a:t>érontéval</a:t>
                      </a:r>
                      <a:r>
                        <a:rPr lang="fr-FR" sz="1100" baseline="0" dirty="0" smtClean="0">
                          <a:solidFill>
                            <a:srgbClr val="222A35"/>
                          </a:solidFill>
                          <a:latin typeface="Calibri"/>
                          <a:ea typeface="Calibri"/>
                          <a:cs typeface="Times New Roman"/>
                        </a:rPr>
                        <a:t> </a:t>
                      </a:r>
                      <a:endParaRPr lang="fr-FR" sz="1100"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8"/>
                      </a:pPr>
                      <a:r>
                        <a:rPr lang="fr-FR" sz="1100" dirty="0">
                          <a:solidFill>
                            <a:schemeClr val="tx1">
                              <a:lumMod val="75000"/>
                              <a:lumOff val="25000"/>
                            </a:schemeClr>
                          </a:solidFill>
                          <a:latin typeface="Calibri"/>
                          <a:ea typeface="Calibri"/>
                          <a:cs typeface="Times New Roman"/>
                        </a:rPr>
                        <a:t>Infirmier référent/coordinateur en é</a:t>
                      </a:r>
                      <a:r>
                        <a:rPr lang="fr-FR" sz="1100" dirty="0" smtClean="0">
                          <a:solidFill>
                            <a:schemeClr val="tx1">
                              <a:lumMod val="75000"/>
                              <a:lumOff val="25000"/>
                            </a:schemeClr>
                          </a:solidFill>
                          <a:latin typeface="Calibri"/>
                          <a:ea typeface="Calibri"/>
                          <a:cs typeface="Times New Roman"/>
                        </a:rPr>
                        <a:t>tablissement médico-social </a:t>
                      </a:r>
                      <a:r>
                        <a:rPr lang="fr-FR" sz="1100" dirty="0">
                          <a:solidFill>
                            <a:schemeClr val="tx1">
                              <a:lumMod val="75000"/>
                              <a:lumOff val="25000"/>
                            </a:schemeClr>
                          </a:solidFill>
                          <a:latin typeface="Calibri"/>
                          <a:ea typeface="Calibri"/>
                          <a:cs typeface="Times New Roman"/>
                        </a:rPr>
                        <a:t>ou </a:t>
                      </a:r>
                      <a:r>
                        <a:rPr lang="fr-FR" sz="1100" dirty="0" smtClean="0">
                          <a:solidFill>
                            <a:schemeClr val="tx1">
                              <a:lumMod val="75000"/>
                              <a:lumOff val="25000"/>
                            </a:schemeClr>
                          </a:solidFill>
                          <a:latin typeface="Calibri"/>
                          <a:ea typeface="Calibri"/>
                          <a:cs typeface="Times New Roman"/>
                        </a:rPr>
                        <a:t>centre </a:t>
                      </a:r>
                      <a:r>
                        <a:rPr lang="fr-FR" sz="1100" dirty="0">
                          <a:solidFill>
                            <a:schemeClr val="tx1">
                              <a:lumMod val="75000"/>
                              <a:lumOff val="25000"/>
                            </a:schemeClr>
                          </a:solidFill>
                          <a:latin typeface="Calibri"/>
                          <a:ea typeface="Calibri"/>
                          <a:cs typeface="Times New Roman"/>
                        </a:rPr>
                        <a:t>h</a:t>
                      </a:r>
                      <a:r>
                        <a:rPr lang="fr-FR" sz="1100" dirty="0" smtClean="0">
                          <a:solidFill>
                            <a:schemeClr val="tx1">
                              <a:lumMod val="75000"/>
                              <a:lumOff val="25000"/>
                            </a:schemeClr>
                          </a:solidFill>
                          <a:latin typeface="Calibri"/>
                          <a:ea typeface="Calibri"/>
                          <a:cs typeface="Times New Roman"/>
                        </a:rPr>
                        <a:t>ospitalier</a:t>
                      </a:r>
                      <a:endParaRPr lang="fr-FR" sz="1100" dirty="0">
                        <a:solidFill>
                          <a:schemeClr val="tx1">
                            <a:lumMod val="75000"/>
                            <a:lumOff val="25000"/>
                          </a:schemeClr>
                        </a:solidFill>
                        <a:latin typeface="Calibri"/>
                        <a:ea typeface="Calibri"/>
                        <a:cs typeface="Times New Roman"/>
                      </a:endParaRPr>
                    </a:p>
                    <a:p>
                      <a:pPr marL="342900" lvl="0" indent="-342900">
                        <a:lnSpc>
                          <a:spcPct val="115000"/>
                        </a:lnSpc>
                        <a:spcAft>
                          <a:spcPts val="0"/>
                        </a:spcAft>
                        <a:buFont typeface="+mj-lt"/>
                        <a:buAutoNum type="arabicPeriod" startAt="8"/>
                      </a:pPr>
                      <a:r>
                        <a:rPr lang="fr-FR" sz="1100" dirty="0">
                          <a:solidFill>
                            <a:schemeClr val="tx1">
                              <a:lumMod val="75000"/>
                              <a:lumOff val="25000"/>
                            </a:schemeClr>
                          </a:solidFill>
                          <a:latin typeface="Calibri"/>
                          <a:ea typeface="Calibri"/>
                          <a:cs typeface="Times New Roman"/>
                        </a:rPr>
                        <a:t>Infirmier coordonnateur en SSIAD </a:t>
                      </a:r>
                      <a:endParaRPr lang="fr-FR" sz="1100" dirty="0" smtClean="0">
                        <a:solidFill>
                          <a:schemeClr val="tx1">
                            <a:lumMod val="75000"/>
                            <a:lumOff val="25000"/>
                          </a:schemeClr>
                        </a:solidFill>
                        <a:latin typeface="Calibri"/>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8"/>
                        <a:tabLst/>
                        <a:defRPr/>
                      </a:pPr>
                      <a:r>
                        <a:rPr lang="fr-FR" sz="1100" kern="1200" dirty="0" smtClean="0">
                          <a:solidFill>
                            <a:schemeClr val="tx1">
                              <a:lumMod val="75000"/>
                              <a:lumOff val="25000"/>
                            </a:schemeClr>
                          </a:solidFill>
                          <a:latin typeface="Calibri"/>
                          <a:ea typeface="Calibri"/>
                          <a:cs typeface="Times New Roman"/>
                        </a:rPr>
                        <a:t>Directeur d'établissement médico-social : les fondamentaux de la direction d'établissement</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lang="fr-FR" sz="1100" b="1" kern="1200" dirty="0" smtClean="0">
                          <a:solidFill>
                            <a:srgbClr val="222A35"/>
                          </a:solidFill>
                          <a:latin typeface="Calibri"/>
                          <a:ea typeface="Calibri"/>
                          <a:cs typeface="Times New Roman"/>
                        </a:rPr>
                        <a:t>Pôle</a:t>
                      </a:r>
                      <a:r>
                        <a:rPr lang="fr-FR" sz="1100" b="1" kern="1200" baseline="0" dirty="0" smtClean="0">
                          <a:solidFill>
                            <a:srgbClr val="222A35"/>
                          </a:solidFill>
                          <a:latin typeface="Calibri"/>
                          <a:ea typeface="Calibri"/>
                          <a:cs typeface="Times New Roman"/>
                        </a:rPr>
                        <a:t> Santé mentale</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lang="fr-FR" sz="1100" kern="1200" baseline="0" dirty="0" smtClean="0">
                          <a:solidFill>
                            <a:schemeClr val="tx1">
                              <a:lumMod val="75000"/>
                              <a:lumOff val="25000"/>
                            </a:schemeClr>
                          </a:solidFill>
                          <a:latin typeface="Calibri"/>
                          <a:ea typeface="Calibri"/>
                          <a:cs typeface="Times New Roman"/>
                        </a:rPr>
                        <a:t>11. Consolidation des savoirs et des pratiques pour les infirmiers nouvellement affectés en psychiatrie</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lang="fr-FR" sz="1100" kern="1200" baseline="0" dirty="0" smtClean="0">
                          <a:solidFill>
                            <a:schemeClr val="tx1">
                              <a:lumMod val="75000"/>
                              <a:lumOff val="25000"/>
                            </a:schemeClr>
                          </a:solidFill>
                          <a:latin typeface="Calibri"/>
                          <a:ea typeface="Calibri"/>
                          <a:cs typeface="Times New Roman"/>
                        </a:rPr>
                        <a:t>12. L’aide-soignant en psychiatrie </a:t>
                      </a:r>
                      <a:r>
                        <a:rPr lang="fr-FR" sz="1100" b="1" baseline="0" dirty="0" smtClean="0">
                          <a:solidFill>
                            <a:srgbClr val="222A35"/>
                          </a:solidFill>
                          <a:latin typeface="+mn-lt"/>
                          <a:ea typeface="Calibri"/>
                          <a:cs typeface="Times New Roman"/>
                        </a:rPr>
                        <a:t>Nouveauté 2016 </a:t>
                      </a:r>
                    </a:p>
                    <a:p>
                      <a:pPr marL="0" marR="0" lvl="0" indent="0" algn="l" defTabSz="914400" rtl="0" eaLnBrk="1" fontAlgn="auto" latinLnBrk="0" hangingPunct="1">
                        <a:lnSpc>
                          <a:spcPct val="115000"/>
                        </a:lnSpc>
                        <a:spcBef>
                          <a:spcPts val="0"/>
                        </a:spcBef>
                        <a:spcAft>
                          <a:spcPts val="0"/>
                        </a:spcAft>
                        <a:buClrTx/>
                        <a:buSzTx/>
                        <a:buFont typeface="+mj-lt"/>
                        <a:buNone/>
                        <a:tabLst/>
                        <a:defRPr/>
                      </a:pPr>
                      <a:endParaRPr lang="fr-FR" sz="1100" dirty="0">
                        <a:latin typeface="Calibri"/>
                        <a:ea typeface="Calibri"/>
                        <a:cs typeface="Times New Roman"/>
                      </a:endParaRP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l" defTabSz="914400" rtl="0" eaLnBrk="1" latinLnBrk="0" hangingPunct="1">
                        <a:lnSpc>
                          <a:spcPct val="115000"/>
                        </a:lnSpc>
                        <a:spcAft>
                          <a:spcPts val="0"/>
                        </a:spcAft>
                        <a:buFont typeface="Symbol"/>
                        <a:buNone/>
                      </a:pPr>
                      <a:r>
                        <a:rPr lang="fr-FR" sz="1100" b="1" dirty="0" smtClean="0">
                          <a:solidFill>
                            <a:srgbClr val="222A35"/>
                          </a:solidFill>
                          <a:latin typeface="+mn-lt"/>
                          <a:ea typeface="Calibri"/>
                          <a:cs typeface="Times New Roman"/>
                        </a:rPr>
                        <a:t>Centre </a:t>
                      </a:r>
                      <a:r>
                        <a:rPr lang="fr-FR" sz="1100" b="1" kern="1200" dirty="0" err="1" smtClean="0">
                          <a:solidFill>
                            <a:srgbClr val="222A35"/>
                          </a:solidFill>
                          <a:latin typeface="+mn-lt"/>
                          <a:ea typeface="Calibri"/>
                          <a:cs typeface="Times New Roman"/>
                        </a:rPr>
                        <a:t>JuriSanté</a:t>
                      </a:r>
                      <a:r>
                        <a:rPr lang="fr-FR" sz="1100" b="1" kern="1200" baseline="0" dirty="0" smtClean="0">
                          <a:solidFill>
                            <a:srgbClr val="222A35"/>
                          </a:solidFill>
                          <a:latin typeface="+mn-lt"/>
                          <a:ea typeface="Calibri"/>
                          <a:cs typeface="Times New Roman"/>
                        </a:rPr>
                        <a:t> </a:t>
                      </a:r>
                      <a:endParaRPr lang="fr-FR" sz="1100" b="1" kern="1200" dirty="0" smtClean="0">
                        <a:solidFill>
                          <a:srgbClr val="222A35"/>
                        </a:solidFill>
                        <a:latin typeface="+mn-lt"/>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3"/>
                        <a:tabLst/>
                        <a:defRPr/>
                      </a:pPr>
                      <a:r>
                        <a:rPr lang="fr-FR" sz="1100" dirty="0" smtClean="0">
                          <a:solidFill>
                            <a:schemeClr val="tx1">
                              <a:lumMod val="75000"/>
                              <a:lumOff val="25000"/>
                            </a:schemeClr>
                          </a:solidFill>
                          <a:latin typeface="+mn-lt"/>
                          <a:ea typeface="Calibri"/>
                          <a:cs typeface="Times New Roman"/>
                        </a:rPr>
                        <a:t>Responsable des affaires juridiques en établissement de santé </a:t>
                      </a:r>
                    </a:p>
                    <a:p>
                      <a:pPr marL="342900" lvl="0" indent="-342900">
                        <a:lnSpc>
                          <a:spcPct val="115000"/>
                        </a:lnSpc>
                        <a:spcAft>
                          <a:spcPts val="0"/>
                        </a:spcAft>
                        <a:buFont typeface="+mj-lt"/>
                        <a:buAutoNum type="arabicPeriod" startAt="13"/>
                      </a:pPr>
                      <a:r>
                        <a:rPr lang="fr-FR" sz="1100" dirty="0" smtClean="0">
                          <a:solidFill>
                            <a:schemeClr val="tx1">
                              <a:lumMod val="75000"/>
                              <a:lumOff val="25000"/>
                            </a:schemeClr>
                          </a:solidFill>
                          <a:latin typeface="+mn-lt"/>
                          <a:ea typeface="Calibri"/>
                          <a:cs typeface="Times New Roman"/>
                        </a:rPr>
                        <a:t>Responsable</a:t>
                      </a:r>
                      <a:r>
                        <a:rPr lang="fr-FR" sz="1100" dirty="0" smtClean="0">
                          <a:latin typeface="+mn-lt"/>
                          <a:ea typeface="Calibri"/>
                          <a:cs typeface="Times New Roman"/>
                        </a:rPr>
                        <a:t> des </a:t>
                      </a:r>
                      <a:r>
                        <a:rPr lang="fr-FR" sz="1100" kern="1200" dirty="0" smtClean="0">
                          <a:solidFill>
                            <a:schemeClr val="tx1">
                              <a:lumMod val="75000"/>
                              <a:lumOff val="25000"/>
                            </a:schemeClr>
                          </a:solidFill>
                          <a:latin typeface="+mn-lt"/>
                          <a:ea typeface="Calibri"/>
                          <a:cs typeface="Times New Roman"/>
                        </a:rPr>
                        <a:t>travaux à l'hôpital</a:t>
                      </a:r>
                    </a:p>
                    <a:p>
                      <a:pPr marL="342900" lvl="0" indent="-342900">
                        <a:lnSpc>
                          <a:spcPct val="115000"/>
                        </a:lnSpc>
                        <a:spcAft>
                          <a:spcPts val="0"/>
                        </a:spcAft>
                        <a:buFont typeface="+mj-lt"/>
                        <a:buAutoNum type="arabicPeriod" startAt="13"/>
                      </a:pPr>
                      <a:r>
                        <a:rPr lang="fr-FR" sz="1100" dirty="0" smtClean="0">
                          <a:solidFill>
                            <a:schemeClr val="tx1">
                              <a:lumMod val="75000"/>
                              <a:lumOff val="25000"/>
                            </a:schemeClr>
                          </a:solidFill>
                          <a:latin typeface="+mn-lt"/>
                          <a:ea typeface="Calibri"/>
                          <a:cs typeface="Times New Roman"/>
                        </a:rPr>
                        <a:t>Responsable des relations avec les usagers et les associations</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3"/>
                        <a:tabLst/>
                        <a:defRPr/>
                      </a:pPr>
                      <a:r>
                        <a:rPr lang="fr-FR" sz="1100" kern="1200" dirty="0" smtClean="0">
                          <a:solidFill>
                            <a:schemeClr val="tx1">
                              <a:lumMod val="75000"/>
                              <a:lumOff val="25000"/>
                            </a:schemeClr>
                          </a:solidFill>
                          <a:latin typeface="+mn-lt"/>
                          <a:ea typeface="Calibri"/>
                          <a:cs typeface="Times New Roman"/>
                        </a:rPr>
                        <a:t>Archiviste en établissement de santé et médico-social </a:t>
                      </a:r>
                      <a:r>
                        <a:rPr lang="fr-FR" sz="1100" b="1" baseline="0" dirty="0" smtClean="0">
                          <a:solidFill>
                            <a:srgbClr val="222A35"/>
                          </a:solidFill>
                          <a:latin typeface="+mn-lt"/>
                          <a:ea typeface="Calibri"/>
                          <a:cs typeface="Times New Roman"/>
                        </a:rPr>
                        <a:t>Nouveauté 2016 </a:t>
                      </a:r>
                      <a:endParaRPr lang="fr-FR" sz="1100" kern="1200" dirty="0" smtClean="0">
                        <a:solidFill>
                          <a:schemeClr val="tx1">
                            <a:lumMod val="75000"/>
                            <a:lumOff val="25000"/>
                          </a:schemeClr>
                        </a:solidFill>
                        <a:latin typeface="+mn-lt"/>
                        <a:ea typeface="Calibri"/>
                        <a:cs typeface="Times New Roman"/>
                      </a:endParaRP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Logistique et techniques hospitalières</a:t>
                      </a:r>
                    </a:p>
                    <a:p>
                      <a:pPr marL="342900" lvl="0" indent="-342900">
                        <a:lnSpc>
                          <a:spcPct val="115000"/>
                        </a:lnSpc>
                        <a:spcAft>
                          <a:spcPts val="0"/>
                        </a:spcAft>
                        <a:buFont typeface="+mj-lt"/>
                        <a:buAutoNum type="arabicPeriod" startAt="17"/>
                      </a:pPr>
                      <a:r>
                        <a:rPr lang="fr-FR" sz="1100" dirty="0" smtClean="0">
                          <a:solidFill>
                            <a:schemeClr val="tx1">
                              <a:lumMod val="75000"/>
                              <a:lumOff val="25000"/>
                            </a:schemeClr>
                          </a:solidFill>
                          <a:latin typeface="Calibri"/>
                          <a:ea typeface="Calibri"/>
                          <a:cs typeface="Times New Roman"/>
                        </a:rPr>
                        <a:t> </a:t>
                      </a:r>
                      <a:r>
                        <a:rPr lang="fr-FR" sz="1100" dirty="0">
                          <a:solidFill>
                            <a:schemeClr val="tx1">
                              <a:lumMod val="75000"/>
                              <a:lumOff val="25000"/>
                            </a:schemeClr>
                          </a:solidFill>
                          <a:latin typeface="Calibri"/>
                          <a:ea typeface="Calibri"/>
                          <a:cs typeface="Times New Roman"/>
                        </a:rPr>
                        <a:t>Responsable de magasin, </a:t>
                      </a:r>
                      <a:r>
                        <a:rPr lang="fr-FR" sz="1100" dirty="0" smtClean="0">
                          <a:solidFill>
                            <a:schemeClr val="tx1">
                              <a:lumMod val="75000"/>
                              <a:lumOff val="25000"/>
                            </a:schemeClr>
                          </a:solidFill>
                          <a:latin typeface="Calibri"/>
                          <a:ea typeface="Calibri"/>
                          <a:cs typeface="Times New Roman"/>
                        </a:rPr>
                        <a:t>Responsable </a:t>
                      </a:r>
                      <a:r>
                        <a:rPr lang="fr-FR" sz="1100" dirty="0">
                          <a:solidFill>
                            <a:schemeClr val="tx1">
                              <a:lumMod val="75000"/>
                              <a:lumOff val="25000"/>
                            </a:schemeClr>
                          </a:solidFill>
                          <a:latin typeface="Calibri"/>
                          <a:ea typeface="Calibri"/>
                          <a:cs typeface="Times New Roman"/>
                        </a:rPr>
                        <a:t>logistique à </a:t>
                      </a:r>
                      <a:r>
                        <a:rPr lang="fr-FR" sz="1100" dirty="0" smtClean="0">
                          <a:solidFill>
                            <a:schemeClr val="tx1">
                              <a:lumMod val="75000"/>
                              <a:lumOff val="25000"/>
                            </a:schemeClr>
                          </a:solidFill>
                          <a:latin typeface="Calibri"/>
                          <a:ea typeface="Calibri"/>
                          <a:cs typeface="Times New Roman"/>
                        </a:rPr>
                        <a:t>l'hôpital </a:t>
                      </a:r>
                    </a:p>
                    <a:p>
                      <a:pPr marL="342900" lvl="0" indent="-342900">
                        <a:lnSpc>
                          <a:spcPct val="115000"/>
                        </a:lnSpc>
                        <a:spcAft>
                          <a:spcPts val="0"/>
                        </a:spcAft>
                        <a:buFont typeface="Symbol"/>
                        <a:buNone/>
                      </a:pPr>
                      <a:r>
                        <a:rPr lang="fr-FR" sz="1100" b="1" dirty="0" smtClean="0">
                          <a:solidFill>
                            <a:srgbClr val="222A35"/>
                          </a:solidFill>
                          <a:latin typeface="Calibri"/>
                          <a:ea typeface="Calibri"/>
                          <a:cs typeface="Times New Roman"/>
                        </a:rPr>
                        <a:t>Pôle Ressources humaines </a:t>
                      </a:r>
                      <a:endParaRPr lang="fr-FR" sz="1100" b="1" dirty="0">
                        <a:solidFill>
                          <a:srgbClr val="222A35"/>
                        </a:solidFill>
                        <a:latin typeface="Calibri"/>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dirty="0" smtClean="0">
                          <a:solidFill>
                            <a:schemeClr val="tx1">
                              <a:lumMod val="75000"/>
                              <a:lumOff val="25000"/>
                            </a:schemeClr>
                          </a:solidFill>
                          <a:latin typeface="+mn-lt"/>
                          <a:ea typeface="Calibri"/>
                          <a:cs typeface="Times New Roman"/>
                        </a:rPr>
                        <a:t>Responsable des ressources humaines en établissement de santé </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kern="1200" dirty="0" smtClean="0">
                          <a:solidFill>
                            <a:schemeClr val="tx1">
                              <a:lumMod val="75000"/>
                              <a:lumOff val="25000"/>
                            </a:schemeClr>
                          </a:solidFill>
                          <a:latin typeface="Calibri"/>
                          <a:ea typeface="Calibri"/>
                          <a:cs typeface="Times New Roman"/>
                        </a:rPr>
                        <a:t>Contrôleur de gestion RH en établissement de santé</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dirty="0" smtClean="0">
                          <a:solidFill>
                            <a:schemeClr val="tx1">
                              <a:lumMod val="75000"/>
                              <a:lumOff val="25000"/>
                            </a:schemeClr>
                          </a:solidFill>
                          <a:latin typeface="Calibri"/>
                          <a:ea typeface="Calibri"/>
                          <a:cs typeface="Times New Roman"/>
                        </a:rPr>
                        <a:t>Responsable </a:t>
                      </a:r>
                      <a:r>
                        <a:rPr lang="fr-FR" sz="1100" dirty="0">
                          <a:solidFill>
                            <a:schemeClr val="tx1">
                              <a:lumMod val="75000"/>
                              <a:lumOff val="25000"/>
                            </a:schemeClr>
                          </a:solidFill>
                          <a:latin typeface="Calibri"/>
                          <a:ea typeface="Calibri"/>
                          <a:cs typeface="Times New Roman"/>
                        </a:rPr>
                        <a:t>des affaires </a:t>
                      </a:r>
                      <a:r>
                        <a:rPr lang="fr-FR" sz="1100" dirty="0" smtClean="0">
                          <a:solidFill>
                            <a:schemeClr val="tx1">
                              <a:lumMod val="75000"/>
                              <a:lumOff val="25000"/>
                            </a:schemeClr>
                          </a:solidFill>
                          <a:latin typeface="Calibri"/>
                          <a:ea typeface="Calibri"/>
                          <a:cs typeface="Times New Roman"/>
                        </a:rPr>
                        <a:t>médicales</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dirty="0" smtClean="0">
                          <a:solidFill>
                            <a:schemeClr val="tx1">
                              <a:lumMod val="75000"/>
                              <a:lumOff val="25000"/>
                            </a:schemeClr>
                          </a:solidFill>
                          <a:latin typeface="+mn-lt"/>
                          <a:ea typeface="Calibri"/>
                          <a:cs typeface="Times New Roman"/>
                        </a:rPr>
                        <a:t>Gestionnaire de paye </a:t>
                      </a:r>
                      <a:r>
                        <a:rPr lang="fr-FR" sz="1100" b="1" baseline="0" dirty="0" smtClean="0">
                          <a:solidFill>
                            <a:srgbClr val="222A35"/>
                          </a:solidFill>
                          <a:latin typeface="+mn-lt"/>
                          <a:ea typeface="Calibri"/>
                          <a:cs typeface="Times New Roman"/>
                        </a:rPr>
                        <a:t>Nouveauté 2016 </a:t>
                      </a:r>
                      <a:endParaRPr lang="fr-FR" sz="1100" dirty="0" smtClean="0">
                        <a:solidFill>
                          <a:schemeClr val="tx1">
                            <a:lumMod val="75000"/>
                            <a:lumOff val="25000"/>
                          </a:schemeClr>
                        </a:solidFill>
                        <a:latin typeface="+mn-lt"/>
                        <a:ea typeface="Calibri"/>
                        <a:cs typeface="Times New Roman"/>
                      </a:endParaRP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kern="1200" dirty="0" smtClean="0">
                          <a:solidFill>
                            <a:srgbClr val="222A35"/>
                          </a:solidFill>
                          <a:latin typeface="Calibri"/>
                          <a:ea typeface="Calibri"/>
                          <a:cs typeface="Times New Roman"/>
                        </a:rPr>
                        <a:t>Soins et usagers</a:t>
                      </a:r>
                      <a:r>
                        <a:rPr lang="fr-FR" sz="1100" dirty="0" smtClean="0">
                          <a:solidFill>
                            <a:srgbClr val="222A35"/>
                          </a:solidFill>
                          <a:latin typeface="Calibri"/>
                          <a:ea typeface="Calibri"/>
                          <a:cs typeface="Times New Roman"/>
                        </a:rPr>
                        <a:t> </a:t>
                      </a:r>
                      <a:endParaRPr lang="fr-FR" sz="1100"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23"/>
                      </a:pPr>
                      <a:r>
                        <a:rPr lang="fr-FR" sz="1100" dirty="0">
                          <a:solidFill>
                            <a:schemeClr val="tx1">
                              <a:lumMod val="75000"/>
                              <a:lumOff val="25000"/>
                            </a:schemeClr>
                          </a:solidFill>
                          <a:latin typeface="Calibri"/>
                          <a:ea typeface="Calibri"/>
                          <a:cs typeface="Times New Roman"/>
                        </a:rPr>
                        <a:t>Infirmier clinicien </a:t>
                      </a:r>
                      <a:r>
                        <a:rPr lang="fr-FR" sz="1100" dirty="0" smtClean="0">
                          <a:solidFill>
                            <a:schemeClr val="tx1">
                              <a:lumMod val="75000"/>
                              <a:lumOff val="25000"/>
                            </a:schemeClr>
                          </a:solidFill>
                          <a:latin typeface="Calibri"/>
                          <a:ea typeface="Calibri"/>
                          <a:cs typeface="Times New Roman"/>
                        </a:rPr>
                        <a:t>coordinateur</a:t>
                      </a:r>
                      <a:r>
                        <a:rPr lang="fr-FR" sz="1100" baseline="0" dirty="0" smtClean="0">
                          <a:solidFill>
                            <a:schemeClr val="tx1">
                              <a:lumMod val="75000"/>
                              <a:lumOff val="25000"/>
                            </a:schemeClr>
                          </a:solidFill>
                          <a:latin typeface="Calibri"/>
                          <a:ea typeface="Calibri"/>
                          <a:cs typeface="Times New Roman"/>
                        </a:rPr>
                        <a:t> </a:t>
                      </a:r>
                      <a:r>
                        <a:rPr lang="fr-FR" sz="1100" dirty="0" smtClean="0">
                          <a:solidFill>
                            <a:schemeClr val="tx1">
                              <a:lumMod val="75000"/>
                              <a:lumOff val="25000"/>
                            </a:schemeClr>
                          </a:solidFill>
                          <a:latin typeface="Calibri"/>
                          <a:ea typeface="Calibri"/>
                          <a:cs typeface="Times New Roman"/>
                        </a:rPr>
                        <a:t>en </a:t>
                      </a:r>
                      <a:r>
                        <a:rPr lang="fr-FR" sz="1100" dirty="0">
                          <a:solidFill>
                            <a:schemeClr val="tx1">
                              <a:lumMod val="75000"/>
                              <a:lumOff val="25000"/>
                            </a:schemeClr>
                          </a:solidFill>
                          <a:latin typeface="Calibri"/>
                          <a:ea typeface="Calibri"/>
                          <a:cs typeface="Times New Roman"/>
                        </a:rPr>
                        <a:t>cancérologie</a:t>
                      </a:r>
                    </a:p>
                    <a:p>
                      <a:pPr marL="342900" lvl="0" indent="-342900">
                        <a:lnSpc>
                          <a:spcPct val="115000"/>
                        </a:lnSpc>
                        <a:spcAft>
                          <a:spcPts val="0"/>
                        </a:spcAft>
                        <a:buFont typeface="+mj-lt"/>
                        <a:buAutoNum type="arabicPeriod" startAt="23"/>
                      </a:pPr>
                      <a:r>
                        <a:rPr lang="fr-FR" sz="1100" dirty="0">
                          <a:solidFill>
                            <a:schemeClr val="tx1">
                              <a:lumMod val="75000"/>
                              <a:lumOff val="25000"/>
                            </a:schemeClr>
                          </a:solidFill>
                          <a:latin typeface="Calibri"/>
                          <a:ea typeface="Calibri"/>
                          <a:cs typeface="Times New Roman"/>
                        </a:rPr>
                        <a:t>Education thérapeutique du </a:t>
                      </a:r>
                      <a:r>
                        <a:rPr lang="fr-FR" sz="1100" dirty="0" smtClean="0">
                          <a:solidFill>
                            <a:schemeClr val="tx1">
                              <a:lumMod val="75000"/>
                              <a:lumOff val="25000"/>
                            </a:schemeClr>
                          </a:solidFill>
                          <a:latin typeface="Calibri"/>
                          <a:ea typeface="Calibri"/>
                          <a:cs typeface="Times New Roman"/>
                        </a:rPr>
                        <a:t>patient</a:t>
                      </a: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Management et accompagnement</a:t>
                      </a:r>
                      <a:r>
                        <a:rPr lang="fr-FR" sz="1100" b="1" baseline="0" dirty="0" smtClean="0">
                          <a:solidFill>
                            <a:srgbClr val="222A35"/>
                          </a:solidFill>
                          <a:latin typeface="Calibri"/>
                          <a:ea typeface="Calibri"/>
                          <a:cs typeface="Times New Roman"/>
                        </a:rPr>
                        <a:t> du changement </a:t>
                      </a:r>
                      <a:endParaRPr lang="fr-FR" sz="1100" b="1"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25"/>
                      </a:pPr>
                      <a:r>
                        <a:rPr lang="fr-FR" sz="1100" kern="1200" dirty="0" smtClean="0">
                          <a:solidFill>
                            <a:schemeClr val="tx1">
                              <a:lumMod val="75000"/>
                              <a:lumOff val="25000"/>
                            </a:schemeClr>
                          </a:solidFill>
                          <a:latin typeface="Calibri"/>
                          <a:ea typeface="Calibri"/>
                          <a:cs typeface="Times New Roman"/>
                        </a:rPr>
                        <a:t>Cadre </a:t>
                      </a:r>
                      <a:r>
                        <a:rPr lang="fr-FR" sz="1100" kern="1200" dirty="0">
                          <a:solidFill>
                            <a:schemeClr val="tx1">
                              <a:lumMod val="75000"/>
                              <a:lumOff val="25000"/>
                            </a:schemeClr>
                          </a:solidFill>
                          <a:latin typeface="Calibri"/>
                          <a:ea typeface="Calibri"/>
                          <a:cs typeface="Times New Roman"/>
                        </a:rPr>
                        <a:t>de pôle : les </a:t>
                      </a:r>
                      <a:r>
                        <a:rPr lang="fr-FR" sz="1100" kern="1200" dirty="0" smtClean="0">
                          <a:solidFill>
                            <a:schemeClr val="tx1">
                              <a:lumMod val="75000"/>
                              <a:lumOff val="25000"/>
                            </a:schemeClr>
                          </a:solidFill>
                          <a:latin typeface="Calibri"/>
                          <a:ea typeface="Calibri"/>
                          <a:cs typeface="Times New Roman"/>
                        </a:rPr>
                        <a:t>clés </a:t>
                      </a:r>
                      <a:r>
                        <a:rPr lang="fr-FR" sz="1100" kern="1200" dirty="0">
                          <a:solidFill>
                            <a:schemeClr val="tx1">
                              <a:lumMod val="75000"/>
                              <a:lumOff val="25000"/>
                            </a:schemeClr>
                          </a:solidFill>
                          <a:latin typeface="Calibri"/>
                          <a:ea typeface="Calibri"/>
                          <a:cs typeface="Times New Roman"/>
                        </a:rPr>
                        <a:t>du management de </a:t>
                      </a:r>
                      <a:r>
                        <a:rPr lang="fr-FR" sz="1100" kern="1200" dirty="0" smtClean="0">
                          <a:solidFill>
                            <a:schemeClr val="tx1">
                              <a:lumMod val="75000"/>
                              <a:lumOff val="25000"/>
                            </a:schemeClr>
                          </a:solidFill>
                          <a:latin typeface="Calibri"/>
                          <a:ea typeface="Calibri"/>
                          <a:cs typeface="Times New Roman"/>
                        </a:rPr>
                        <a:t>pôle </a:t>
                      </a:r>
                    </a:p>
                    <a:p>
                      <a:pPr marL="342900" lvl="0" indent="-342900">
                        <a:lnSpc>
                          <a:spcPct val="115000"/>
                        </a:lnSpc>
                        <a:spcAft>
                          <a:spcPts val="0"/>
                        </a:spcAft>
                        <a:buFont typeface="+mj-lt"/>
                        <a:buAutoNum type="arabicPeriod" startAt="25"/>
                      </a:pPr>
                      <a:r>
                        <a:rPr lang="fr-FR" sz="1100" kern="1200" dirty="0" smtClean="0">
                          <a:solidFill>
                            <a:schemeClr val="tx1">
                              <a:lumMod val="75000"/>
                              <a:lumOff val="25000"/>
                            </a:schemeClr>
                          </a:solidFill>
                          <a:latin typeface="Calibri"/>
                          <a:ea typeface="Calibri"/>
                          <a:cs typeface="Times New Roman"/>
                        </a:rPr>
                        <a:t>Encadrant d’unité de soins et d’activités paramédicales </a:t>
                      </a:r>
                      <a:r>
                        <a:rPr lang="fr-FR" sz="1100" b="1" baseline="0" dirty="0" smtClean="0">
                          <a:solidFill>
                            <a:srgbClr val="222A35"/>
                          </a:solidFill>
                          <a:latin typeface="+mn-lt"/>
                          <a:ea typeface="Calibri"/>
                          <a:cs typeface="Times New Roman"/>
                        </a:rPr>
                        <a:t>Nouveauté 2016 </a:t>
                      </a:r>
                      <a:endParaRPr lang="fr-FR" sz="1100" kern="1200" dirty="0" smtClean="0">
                        <a:solidFill>
                          <a:schemeClr val="tx1">
                            <a:lumMod val="75000"/>
                            <a:lumOff val="25000"/>
                          </a:schemeClr>
                        </a:solidFill>
                        <a:latin typeface="Calibri"/>
                        <a:ea typeface="Calibri"/>
                        <a:cs typeface="Times New Roman"/>
                      </a:endParaRPr>
                    </a:p>
                    <a:p>
                      <a:pPr marL="0" lvl="0" indent="0">
                        <a:lnSpc>
                          <a:spcPct val="115000"/>
                        </a:lnSpc>
                        <a:spcAft>
                          <a:spcPts val="0"/>
                        </a:spcAft>
                        <a:buFont typeface="+mj-lt"/>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SIH</a:t>
                      </a:r>
                    </a:p>
                    <a:p>
                      <a:pPr marL="342900" lvl="0" indent="-342900">
                        <a:lnSpc>
                          <a:spcPct val="115000"/>
                        </a:lnSpc>
                        <a:spcAft>
                          <a:spcPts val="0"/>
                        </a:spcAft>
                        <a:buFont typeface="+mj-lt"/>
                        <a:buAutoNum type="arabicPeriod" startAt="26"/>
                      </a:pPr>
                      <a:r>
                        <a:rPr lang="fr-FR" sz="1100" dirty="0" smtClean="0">
                          <a:solidFill>
                            <a:schemeClr val="tx1">
                              <a:lumMod val="75000"/>
                              <a:lumOff val="25000"/>
                            </a:schemeClr>
                          </a:solidFill>
                          <a:latin typeface="Calibri"/>
                          <a:ea typeface="Calibri"/>
                          <a:cs typeface="Times New Roman"/>
                        </a:rPr>
                        <a:t>Chef </a:t>
                      </a:r>
                      <a:r>
                        <a:rPr lang="fr-FR" sz="1100" dirty="0">
                          <a:solidFill>
                            <a:schemeClr val="tx1">
                              <a:lumMod val="75000"/>
                              <a:lumOff val="25000"/>
                            </a:schemeClr>
                          </a:solidFill>
                          <a:latin typeface="Calibri"/>
                          <a:ea typeface="Calibri"/>
                          <a:cs typeface="Times New Roman"/>
                        </a:rPr>
                        <a:t>de projet Système d'information à </a:t>
                      </a:r>
                      <a:r>
                        <a:rPr lang="fr-FR" sz="1100" dirty="0" smtClean="0">
                          <a:solidFill>
                            <a:schemeClr val="tx1">
                              <a:lumMod val="75000"/>
                              <a:lumOff val="25000"/>
                            </a:schemeClr>
                          </a:solidFill>
                          <a:latin typeface="Calibri"/>
                          <a:ea typeface="Calibri"/>
                          <a:cs typeface="Times New Roman"/>
                        </a:rPr>
                        <a:t>l'hôpital</a:t>
                      </a:r>
                      <a:endParaRPr lang="fr-FR" sz="1100" dirty="0">
                        <a:solidFill>
                          <a:schemeClr val="tx1">
                            <a:lumMod val="75000"/>
                            <a:lumOff val="25000"/>
                          </a:schemeClr>
                        </a:solidFill>
                        <a:latin typeface="Calibri"/>
                        <a:ea typeface="Calibri"/>
                        <a:cs typeface="Times New Roman"/>
                      </a:endParaRP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sp>
        <p:nvSpPr>
          <p:cNvPr id="3" name="ZoneTexte 10"/>
          <p:cNvSpPr txBox="1">
            <a:spLocks noChangeArrowheads="1"/>
          </p:cNvSpPr>
          <p:nvPr/>
        </p:nvSpPr>
        <p:spPr bwMode="auto">
          <a:xfrm>
            <a:off x="406400" y="1198563"/>
            <a:ext cx="8105775" cy="460375"/>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1200" b="1" dirty="0" smtClean="0">
                <a:solidFill>
                  <a:prstClr val="white"/>
                </a:solidFill>
              </a:rPr>
              <a:t>En 2013, à l’issue d’un processus d’audit de ses référentiels et de son dispositif de certification professionnelle conduit par l’ISQ-OPQF, le CNEH a été habilité à délivrer le certificat professionnel FFP (CP FFP) pour ses parcours métiers Praxis</a:t>
            </a:r>
          </a:p>
        </p:txBody>
      </p:sp>
      <p:sp>
        <p:nvSpPr>
          <p:cNvPr id="4" name="ZoneTexte 11"/>
          <p:cNvSpPr txBox="1">
            <a:spLocks noChangeArrowheads="1"/>
          </p:cNvSpPr>
          <p:nvPr/>
        </p:nvSpPr>
        <p:spPr bwMode="auto">
          <a:xfrm>
            <a:off x="357188" y="234950"/>
            <a:ext cx="71294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Certification professionnelle des parcours métiers FFP Praxis </a:t>
            </a:r>
          </a:p>
        </p:txBody>
      </p:sp>
      <p:sp>
        <p:nvSpPr>
          <p:cNvPr id="5"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6" name="Espace réservé du numéro de diapositive 3"/>
          <p:cNvSpPr>
            <a:spLocks noGrp="1"/>
          </p:cNvSpPr>
          <p:nvPr>
            <p:ph type="sldNum" sz="quarter" idx="11"/>
          </p:nvPr>
        </p:nvSpPr>
        <p:spPr/>
        <p:txBody>
          <a:bodyPr/>
          <a:lstStyle>
            <a:lvl1pPr>
              <a:defRPr/>
            </a:lvl1pPr>
          </a:lstStyle>
          <a:p>
            <a:pPr>
              <a:defRPr/>
            </a:pPr>
            <a:fld id="{82DC0BF3-5A6B-42C3-9036-278991667770}" type="slidenum">
              <a:rPr lang="fr-FR"/>
              <a:pPr>
                <a:defRPr/>
              </a:pPr>
              <a:t>‹N°›</a:t>
            </a:fld>
            <a:endParaRPr lang="fr-FR" dirty="0"/>
          </a:p>
        </p:txBody>
      </p:sp>
    </p:spTree>
    <p:extLst>
      <p:ext uri="{BB962C8B-B14F-4D97-AF65-F5344CB8AC3E}">
        <p14:creationId xmlns:p14="http://schemas.microsoft.com/office/powerpoint/2010/main" val="296445463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sp>
        <p:nvSpPr>
          <p:cNvPr id="4" name="Rectangle 3"/>
          <p:cNvSpPr/>
          <p:nvPr/>
        </p:nvSpPr>
        <p:spPr>
          <a:xfrm>
            <a:off x="631825" y="1570038"/>
            <a:ext cx="7775575" cy="1081087"/>
          </a:xfrm>
          <a:prstGeom prst="rect">
            <a:avLst/>
          </a:prstGeom>
          <a:solidFill>
            <a:srgbClr val="222A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714375" algn="just" eaLnBrk="1" fontAlgn="auto" hangingPunct="1">
              <a:spcBef>
                <a:spcPts val="0"/>
              </a:spcBef>
              <a:spcAft>
                <a:spcPts val="0"/>
              </a:spcAft>
              <a:defRPr/>
            </a:pPr>
            <a:endParaRPr lang="fr-FR" sz="1300" dirty="0">
              <a:solidFill>
                <a:prstClr val="white"/>
              </a:solidFill>
            </a:endParaRPr>
          </a:p>
        </p:txBody>
      </p:sp>
      <p:sp>
        <p:nvSpPr>
          <p:cNvPr id="5" name="Oval 5"/>
          <p:cNvSpPr>
            <a:spLocks noChangeArrowheads="1"/>
          </p:cNvSpPr>
          <p:nvPr/>
        </p:nvSpPr>
        <p:spPr bwMode="auto">
          <a:xfrm>
            <a:off x="488950" y="1358900"/>
            <a:ext cx="703263" cy="647700"/>
          </a:xfrm>
          <a:prstGeom prst="ellipse">
            <a:avLst/>
          </a:prstGeom>
          <a:solidFill>
            <a:srgbClr val="222A35"/>
          </a:solidFill>
          <a:ln w="9525">
            <a:solidFill>
              <a:schemeClr val="bg1">
                <a:lumMod val="95000"/>
              </a:schemeClr>
            </a:solidFill>
            <a:round/>
            <a:headEnd/>
            <a:tailEnd/>
          </a:ln>
          <a:effectLst/>
        </p:spPr>
        <p:txBody>
          <a:bodyPr wrap="none" lIns="87188" tIns="43594" rIns="87188" bIns="43594" anchor="ctr"/>
          <a:lstStyle/>
          <a:p>
            <a:pPr algn="ctr" defTabSz="871538" eaLnBrk="1" fontAlgn="auto" hangingPunct="1">
              <a:spcBef>
                <a:spcPts val="0"/>
              </a:spcBef>
              <a:spcAft>
                <a:spcPts val="0"/>
              </a:spcAft>
              <a:defRPr/>
            </a:pPr>
            <a:r>
              <a:rPr lang="fr-FR" sz="1050" b="1" dirty="0">
                <a:solidFill>
                  <a:prstClr val="white"/>
                </a:solidFill>
                <a:effectLst>
                  <a:outerShdw blurRad="38100" dist="38100" dir="2700000" algn="tl">
                    <a:srgbClr val="000000">
                      <a:alpha val="43137"/>
                    </a:srgbClr>
                  </a:outerShdw>
                </a:effectLst>
                <a:latin typeface="Calibri Light" panose="020F0302020204030204"/>
              </a:rPr>
              <a:t>Le +</a:t>
            </a:r>
          </a:p>
          <a:p>
            <a:pPr algn="ctr" defTabSz="871538" eaLnBrk="1" fontAlgn="auto" hangingPunct="1">
              <a:spcBef>
                <a:spcPts val="0"/>
              </a:spcBef>
              <a:spcAft>
                <a:spcPts val="0"/>
              </a:spcAft>
              <a:defRPr/>
            </a:pPr>
            <a:r>
              <a:rPr lang="fr-FR" sz="1050" b="1" dirty="0">
                <a:solidFill>
                  <a:prstClr val="white"/>
                </a:solidFill>
                <a:effectLst>
                  <a:outerShdw blurRad="38100" dist="38100" dir="2700000" algn="tl">
                    <a:srgbClr val="000000">
                      <a:alpha val="43137"/>
                    </a:srgbClr>
                  </a:outerShdw>
                </a:effectLst>
                <a:latin typeface="Calibri Light" panose="020F0302020204030204"/>
              </a:rPr>
              <a:t>CNEH</a:t>
            </a:r>
          </a:p>
        </p:txBody>
      </p:sp>
      <p:sp>
        <p:nvSpPr>
          <p:cNvPr id="6" name="ZoneTexte 11"/>
          <p:cNvSpPr txBox="1">
            <a:spLocks noChangeArrowheads="1"/>
          </p:cNvSpPr>
          <p:nvPr/>
        </p:nvSpPr>
        <p:spPr bwMode="auto">
          <a:xfrm>
            <a:off x="357188" y="234950"/>
            <a:ext cx="71294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Une expertise reconnue</a:t>
            </a:r>
          </a:p>
        </p:txBody>
      </p:sp>
      <p:sp>
        <p:nvSpPr>
          <p:cNvPr id="7" name="Espace réservé du texte 3"/>
          <p:cNvSpPr>
            <a:spLocks noGrp="1"/>
          </p:cNvSpPr>
          <p:nvPr>
            <p:ph type="body" sz="quarter" idx="17"/>
          </p:nvPr>
        </p:nvSpPr>
        <p:spPr>
          <a:xfrm>
            <a:off x="1344458" y="1682581"/>
            <a:ext cx="6911975" cy="900058"/>
          </a:xfrm>
        </p:spPr>
        <p:txBody>
          <a:bodyPr/>
          <a:lstStyle>
            <a:lvl1pPr>
              <a:defRPr>
                <a:solidFill>
                  <a:schemeClr val="bg1"/>
                </a:solidFill>
              </a:defRPr>
            </a:lvl1pPr>
            <a:lvl2pPr>
              <a:defRPr>
                <a:solidFill>
                  <a:schemeClr val="bg1"/>
                </a:solidFill>
              </a:defRPr>
            </a:lvl2pPr>
            <a:lvl3pPr>
              <a:defRPr>
                <a:solidFill>
                  <a:schemeClr val="bg1"/>
                </a:solidFill>
              </a:defRPr>
            </a:lvl3pPr>
          </a:lstStyle>
          <a:p>
            <a:pPr lvl="0"/>
            <a:r>
              <a:rPr lang="fr-FR" dirty="0" smtClean="0"/>
              <a:t>Modifiez les styles du texte du masque</a:t>
            </a:r>
          </a:p>
          <a:p>
            <a:pPr lvl="1"/>
            <a:r>
              <a:rPr lang="fr-FR" dirty="0" smtClean="0"/>
              <a:t>Deuxième niveau</a:t>
            </a:r>
          </a:p>
          <a:p>
            <a:pPr lvl="2"/>
            <a:r>
              <a:rPr lang="fr-FR" dirty="0" smtClean="0"/>
              <a:t>Troisième niveau</a:t>
            </a:r>
          </a:p>
        </p:txBody>
      </p:sp>
      <p:sp>
        <p:nvSpPr>
          <p:cNvPr id="9" name="Espace réservé du texte 8"/>
          <p:cNvSpPr>
            <a:spLocks noGrp="1"/>
          </p:cNvSpPr>
          <p:nvPr>
            <p:ph type="body" sz="quarter" idx="18"/>
          </p:nvPr>
        </p:nvSpPr>
        <p:spPr>
          <a:xfrm>
            <a:off x="631825" y="2778125"/>
            <a:ext cx="7775575" cy="3421063"/>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pied de page 2"/>
          <p:cNvSpPr>
            <a:spLocks noGrp="1"/>
          </p:cNvSpPr>
          <p:nvPr>
            <p:ph type="ftr" sz="quarter" idx="19"/>
          </p:nvPr>
        </p:nvSpPr>
        <p:spPr/>
        <p:txBody>
          <a:bodyPr/>
          <a:lstStyle>
            <a:lvl1pPr>
              <a:defRPr/>
            </a:lvl1pPr>
          </a:lstStyle>
          <a:p>
            <a:pPr>
              <a:defRPr/>
            </a:pPr>
            <a:r>
              <a:rPr lang="fr-FR"/>
              <a:t>Centre national de l’expertise hospitalière </a:t>
            </a:r>
            <a:endParaRPr lang="fr-FR" dirty="0"/>
          </a:p>
        </p:txBody>
      </p:sp>
      <p:sp>
        <p:nvSpPr>
          <p:cNvPr id="10" name="Espace réservé du numéro de diapositive 3"/>
          <p:cNvSpPr>
            <a:spLocks noGrp="1"/>
          </p:cNvSpPr>
          <p:nvPr>
            <p:ph type="sldNum" sz="quarter" idx="20"/>
          </p:nvPr>
        </p:nvSpPr>
        <p:spPr/>
        <p:txBody>
          <a:bodyPr/>
          <a:lstStyle>
            <a:lvl1pPr>
              <a:defRPr/>
            </a:lvl1pPr>
          </a:lstStyle>
          <a:p>
            <a:pPr>
              <a:defRPr/>
            </a:pPr>
            <a:fld id="{D2612C1C-5F32-4113-8074-4C726CF7806F}" type="slidenum">
              <a:rPr lang="fr-FR"/>
              <a:pPr>
                <a:defRPr/>
              </a:pPr>
              <a:t>‹N°›</a:t>
            </a:fld>
            <a:endParaRPr lang="fr-FR" dirty="0"/>
          </a:p>
        </p:txBody>
      </p:sp>
    </p:spTree>
    <p:extLst>
      <p:ext uri="{BB962C8B-B14F-4D97-AF65-F5344CB8AC3E}">
        <p14:creationId xmlns:p14="http://schemas.microsoft.com/office/powerpoint/2010/main" val="31169115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9062799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Objectifs formation">
    <p:spTree>
      <p:nvGrpSpPr>
        <p:cNvPr id="1" name=""/>
        <p:cNvGrpSpPr/>
        <p:nvPr/>
      </p:nvGrpSpPr>
      <p:grpSpPr>
        <a:xfrm>
          <a:off x="0" y="0"/>
          <a:ext cx="0" cy="0"/>
          <a:chOff x="0" y="0"/>
          <a:chExt cx="0" cy="0"/>
        </a:xfrm>
      </p:grpSpPr>
      <p:sp>
        <p:nvSpPr>
          <p:cNvPr id="8" name="Titre 7"/>
          <p:cNvSpPr>
            <a:spLocks noGrp="1"/>
          </p:cNvSpPr>
          <p:nvPr>
            <p:ph type="title" hasCustomPrompt="1"/>
          </p:nvPr>
        </p:nvSpPr>
        <p:spPr>
          <a:xfrm>
            <a:off x="679558" y="116632"/>
            <a:ext cx="7708866" cy="802705"/>
          </a:xfrm>
        </p:spPr>
        <p:txBody>
          <a:bodyPr>
            <a:normAutofit/>
          </a:bodyPr>
          <a:lstStyle>
            <a:lvl1pPr>
              <a:defRPr lang="fr-FR" sz="2800" b="1" kern="1200" cap="none" baseline="0" dirty="0">
                <a:solidFill>
                  <a:srgbClr val="CC1819"/>
                </a:solidFill>
                <a:latin typeface="+mn-lt"/>
                <a:ea typeface="+mj-ea"/>
                <a:cs typeface="+mj-cs"/>
              </a:defRPr>
            </a:lvl1pPr>
          </a:lstStyle>
          <a:p>
            <a:r>
              <a:rPr lang="fr-FR" dirty="0" smtClean="0"/>
              <a:t>Objectifs de la formation</a:t>
            </a:r>
            <a:endParaRPr lang="fr-FR" dirty="0"/>
          </a:p>
        </p:txBody>
      </p:sp>
      <p:sp>
        <p:nvSpPr>
          <p:cNvPr id="10" name="Espace réservé du contenu 9"/>
          <p:cNvSpPr>
            <a:spLocks noGrp="1"/>
          </p:cNvSpPr>
          <p:nvPr>
            <p:ph sz="quarter" idx="13"/>
          </p:nvPr>
        </p:nvSpPr>
        <p:spPr>
          <a:xfrm>
            <a:off x="684212" y="979512"/>
            <a:ext cx="7882046" cy="5257800"/>
          </a:xfrm>
          <a:prstGeom prst="rect">
            <a:avLst/>
          </a:prstGeom>
        </p:spPr>
        <p:txBody>
          <a:bodyPr/>
          <a:lstStyle>
            <a:lvl3pPr marL="1143000" indent="-228600">
              <a:buFont typeface="Calibri" panose="020F0502020204030204" pitchFamily="34" charset="0"/>
              <a:buChar char="−"/>
              <a:defRPr>
                <a:solidFill>
                  <a:srgbClr val="C00000"/>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4" name="Espace réservé de la date 3"/>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5" name="Espace réservé du pied de page 4"/>
          <p:cNvSpPr>
            <a:spLocks noGrp="1"/>
          </p:cNvSpPr>
          <p:nvPr>
            <p:ph type="ftr" sz="quarter" idx="15"/>
          </p:nvPr>
        </p:nvSpPr>
        <p:spPr/>
        <p:txBody>
          <a:bodyPr/>
          <a:lstStyle/>
          <a:p>
            <a:endParaRPr lang="fr-FR" dirty="0"/>
          </a:p>
        </p:txBody>
      </p:sp>
      <p:sp>
        <p:nvSpPr>
          <p:cNvPr id="6" name="Espace réservé du numéro de diapositive 5"/>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425826030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7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3176667237"/>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3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428165168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28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41297709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304800" y="1476375"/>
            <a:ext cx="1927225" cy="647700"/>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schemeClr val="bg1"/>
              </a:solidFill>
            </a:endParaRPr>
          </a:p>
          <a:p>
            <a:pPr eaLnBrk="1" hangingPunct="1">
              <a:defRPr/>
            </a:pPr>
            <a:r>
              <a:rPr lang="fr-FR" altLang="fr-FR" sz="1200" b="1" smtClean="0">
                <a:solidFill>
                  <a:schemeClr val="bg1"/>
                </a:solidFill>
              </a:rPr>
              <a:t>DÉCIDER LA STRATÉGIE</a:t>
            </a:r>
          </a:p>
          <a:p>
            <a:pPr eaLnBrk="1" hangingPunct="1">
              <a:defRPr/>
            </a:pPr>
            <a:endParaRPr lang="fr-FR" altLang="fr-FR" sz="1200" b="1" smtClean="0">
              <a:solidFill>
                <a:schemeClr val="bg1"/>
              </a:solidFill>
            </a:endParaRPr>
          </a:p>
        </p:txBody>
      </p:sp>
      <p:sp>
        <p:nvSpPr>
          <p:cNvPr id="3" name="ZoneTexte 10"/>
          <p:cNvSpPr txBox="1">
            <a:spLocks noChangeArrowheads="1"/>
          </p:cNvSpPr>
          <p:nvPr/>
        </p:nvSpPr>
        <p:spPr bwMode="auto">
          <a:xfrm>
            <a:off x="304800" y="2520950"/>
            <a:ext cx="1927225" cy="83026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schemeClr val="bg1"/>
              </a:solidFill>
            </a:endParaRPr>
          </a:p>
          <a:p>
            <a:pPr eaLnBrk="1" hangingPunct="1">
              <a:defRPr/>
            </a:pPr>
            <a:r>
              <a:rPr lang="fr-FR" altLang="fr-FR" sz="1200" b="1" smtClean="0">
                <a:solidFill>
                  <a:schemeClr val="bg1"/>
                </a:solidFill>
              </a:rPr>
              <a:t>DÉFINIR LE MODÈLE</a:t>
            </a:r>
            <a:br>
              <a:rPr lang="fr-FR" altLang="fr-FR" sz="1200" b="1" smtClean="0">
                <a:solidFill>
                  <a:schemeClr val="bg1"/>
                </a:solidFill>
              </a:rPr>
            </a:br>
            <a:r>
              <a:rPr lang="fr-FR" altLang="fr-FR" sz="1200" b="1" smtClean="0">
                <a:solidFill>
                  <a:schemeClr val="bg1"/>
                </a:solidFill>
              </a:rPr>
              <a:t>D'ORGANISATION</a:t>
            </a:r>
          </a:p>
          <a:p>
            <a:pPr eaLnBrk="1" hangingPunct="1">
              <a:defRPr/>
            </a:pPr>
            <a:endParaRPr lang="fr-FR" altLang="fr-FR" sz="1200" b="1" smtClean="0">
              <a:solidFill>
                <a:schemeClr val="bg1"/>
              </a:solidFill>
            </a:endParaRPr>
          </a:p>
        </p:txBody>
      </p:sp>
      <p:sp>
        <p:nvSpPr>
          <p:cNvPr id="4" name="ZoneTexte 11"/>
          <p:cNvSpPr txBox="1">
            <a:spLocks noChangeArrowheads="1"/>
          </p:cNvSpPr>
          <p:nvPr/>
        </p:nvSpPr>
        <p:spPr bwMode="auto">
          <a:xfrm>
            <a:off x="304800" y="3627438"/>
            <a:ext cx="1927225" cy="830262"/>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schemeClr val="bg1"/>
              </a:solidFill>
            </a:endParaRPr>
          </a:p>
          <a:p>
            <a:pPr eaLnBrk="1" hangingPunct="1">
              <a:defRPr/>
            </a:pPr>
            <a:r>
              <a:rPr lang="fr-FR" altLang="fr-FR" sz="1200" b="1" smtClean="0">
                <a:solidFill>
                  <a:schemeClr val="bg1"/>
                </a:solidFill>
              </a:rPr>
              <a:t>REPENSER LA PERFORMANCE</a:t>
            </a:r>
          </a:p>
          <a:p>
            <a:pPr eaLnBrk="1" hangingPunct="1">
              <a:defRPr/>
            </a:pPr>
            <a:endParaRPr lang="fr-FR" altLang="fr-FR" sz="1200" b="1" smtClean="0">
              <a:solidFill>
                <a:schemeClr val="bg1"/>
              </a:solidFill>
            </a:endParaRPr>
          </a:p>
        </p:txBody>
      </p:sp>
      <p:sp>
        <p:nvSpPr>
          <p:cNvPr id="5" name="ZoneTexte 4"/>
          <p:cNvSpPr txBox="1"/>
          <p:nvPr/>
        </p:nvSpPr>
        <p:spPr>
          <a:xfrm>
            <a:off x="2231781" y="1389184"/>
            <a:ext cx="6283569" cy="1015663"/>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Stratégie territoriale : GHT, GCS…</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Projet médical partagé / commun</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Offre ambulatoire</a:t>
            </a:r>
          </a:p>
          <a:p>
            <a:pPr marL="171450" indent="-171450" eaLnBrk="1" fontAlgn="auto" hangingPunct="1">
              <a:spcBef>
                <a:spcPts val="0"/>
              </a:spcBef>
              <a:spcAft>
                <a:spcPts val="0"/>
              </a:spcAft>
              <a:buFont typeface="Arial" panose="020B0604020202020204" pitchFamily="34" charset="0"/>
              <a:buChar char="•"/>
              <a:defRPr/>
            </a:pPr>
            <a:endParaRPr lang="fr-FR" sz="1200" dirty="0">
              <a:latin typeface="+mn-lt"/>
            </a:endParaRPr>
          </a:p>
          <a:p>
            <a:pPr marL="171450" indent="-171450" eaLnBrk="1" fontAlgn="auto" hangingPunct="1">
              <a:spcBef>
                <a:spcPts val="0"/>
              </a:spcBef>
              <a:spcAft>
                <a:spcPts val="0"/>
              </a:spcAft>
              <a:buFont typeface="Arial" panose="020B0604020202020204" pitchFamily="34" charset="0"/>
              <a:buChar char="•"/>
              <a:defRPr/>
            </a:pPr>
            <a:endParaRPr lang="fr-FR" sz="1200" dirty="0">
              <a:latin typeface="+mn-lt"/>
            </a:endParaRP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Lien ville-hôpital</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Expertise juridique</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Restructuration, fusion</a:t>
            </a:r>
          </a:p>
        </p:txBody>
      </p:sp>
      <p:sp>
        <p:nvSpPr>
          <p:cNvPr id="6" name="ZoneTexte 5"/>
          <p:cNvSpPr txBox="1"/>
          <p:nvPr/>
        </p:nvSpPr>
        <p:spPr>
          <a:xfrm>
            <a:off x="2231781" y="2458980"/>
            <a:ext cx="6283569" cy="830997"/>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Gouvernance institutionnelle</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Virage ambulatoire</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Organisation des pôles</a:t>
            </a:r>
          </a:p>
          <a:p>
            <a:pPr marL="171450" indent="-171450" eaLnBrk="1" fontAlgn="auto" hangingPunct="1">
              <a:spcBef>
                <a:spcPts val="0"/>
              </a:spcBef>
              <a:spcAft>
                <a:spcPts val="0"/>
              </a:spcAft>
              <a:buFont typeface="Arial" panose="020B0604020202020204" pitchFamily="34" charset="0"/>
              <a:buChar char="•"/>
              <a:defRPr/>
            </a:pPr>
            <a:endParaRPr lang="fr-FR" sz="1200" dirty="0">
              <a:latin typeface="+mn-lt"/>
            </a:endParaRP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Dialogue de gestion</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Parcours patient</a:t>
            </a:r>
          </a:p>
        </p:txBody>
      </p:sp>
      <p:sp>
        <p:nvSpPr>
          <p:cNvPr id="7" name="ZoneTexte 14"/>
          <p:cNvSpPr txBox="1">
            <a:spLocks noChangeArrowheads="1"/>
          </p:cNvSpPr>
          <p:nvPr/>
        </p:nvSpPr>
        <p:spPr bwMode="auto">
          <a:xfrm>
            <a:off x="304800" y="4659313"/>
            <a:ext cx="1927225" cy="646112"/>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1200" b="1" smtClean="0">
                <a:solidFill>
                  <a:schemeClr val="bg1"/>
                </a:solidFill>
              </a:rPr>
              <a:t>FAIRE ÉVOLUER</a:t>
            </a:r>
            <a:br>
              <a:rPr lang="fr-FR" altLang="fr-FR" sz="1200" b="1" smtClean="0">
                <a:solidFill>
                  <a:schemeClr val="bg1"/>
                </a:solidFill>
              </a:rPr>
            </a:br>
            <a:r>
              <a:rPr lang="fr-FR" altLang="fr-FR" sz="1200" b="1" smtClean="0">
                <a:solidFill>
                  <a:schemeClr val="bg1"/>
                </a:solidFill>
              </a:rPr>
              <a:t>LE MANAGEMENT</a:t>
            </a:r>
            <a:br>
              <a:rPr lang="fr-FR" altLang="fr-FR" sz="1200" b="1" smtClean="0">
                <a:solidFill>
                  <a:schemeClr val="bg1"/>
                </a:solidFill>
              </a:rPr>
            </a:br>
            <a:r>
              <a:rPr lang="fr-FR" altLang="fr-FR" sz="1200" b="1" smtClean="0">
                <a:solidFill>
                  <a:schemeClr val="bg1"/>
                </a:solidFill>
              </a:rPr>
              <a:t>ET LA CULTURE</a:t>
            </a:r>
          </a:p>
        </p:txBody>
      </p:sp>
      <p:sp>
        <p:nvSpPr>
          <p:cNvPr id="8" name="ZoneTexte 7"/>
          <p:cNvSpPr txBox="1"/>
          <p:nvPr/>
        </p:nvSpPr>
        <p:spPr>
          <a:xfrm>
            <a:off x="2231781" y="3529878"/>
            <a:ext cx="6283569" cy="1015663"/>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Audit financier</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Plan triennal, plan de retour à l’équilibre</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Mutualisation des plateaux techniques et</a:t>
            </a:r>
            <a:br>
              <a:rPr lang="fr-FR" sz="1200" dirty="0">
                <a:latin typeface="+mn-lt"/>
              </a:rPr>
            </a:br>
            <a:r>
              <a:rPr lang="fr-FR" sz="1200" dirty="0">
                <a:latin typeface="+mn-lt"/>
              </a:rPr>
              <a:t>des fonctions supports</a:t>
            </a:r>
            <a:br>
              <a:rPr lang="fr-FR" sz="1200" dirty="0">
                <a:latin typeface="+mn-lt"/>
              </a:rPr>
            </a:br>
            <a:endParaRPr lang="fr-FR" sz="1200" dirty="0">
              <a:latin typeface="+mn-lt"/>
            </a:endParaRP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Certification des laboratoires</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Analyse du temps médical et non médical</a:t>
            </a:r>
          </a:p>
        </p:txBody>
      </p:sp>
      <p:sp>
        <p:nvSpPr>
          <p:cNvPr id="9" name="ZoneTexte 8"/>
          <p:cNvSpPr txBox="1"/>
          <p:nvPr/>
        </p:nvSpPr>
        <p:spPr>
          <a:xfrm>
            <a:off x="2231781" y="4632066"/>
            <a:ext cx="6283569" cy="830997"/>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Audit managérial</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Analyse des pratiques managériales</a:t>
            </a:r>
          </a:p>
          <a:p>
            <a:pPr marL="171450" indent="-171450" eaLnBrk="1" fontAlgn="auto" hangingPunct="1">
              <a:spcBef>
                <a:spcPts val="0"/>
              </a:spcBef>
              <a:spcAft>
                <a:spcPts val="0"/>
              </a:spcAft>
              <a:buFont typeface="Arial" panose="020B0604020202020204" pitchFamily="34" charset="0"/>
              <a:buChar char="•"/>
              <a:defRPr/>
            </a:pPr>
            <a:endParaRPr lang="fr-FR" sz="1200" dirty="0">
              <a:latin typeface="+mn-lt"/>
            </a:endParaRPr>
          </a:p>
          <a:p>
            <a:pPr marL="171450" indent="-171450" eaLnBrk="1" fontAlgn="auto" hangingPunct="1">
              <a:spcBef>
                <a:spcPts val="0"/>
              </a:spcBef>
              <a:spcAft>
                <a:spcPts val="0"/>
              </a:spcAft>
              <a:buFont typeface="Arial" panose="020B0604020202020204" pitchFamily="34" charset="0"/>
              <a:buChar char="•"/>
              <a:defRPr/>
            </a:pPr>
            <a:endParaRPr lang="fr-FR" sz="1200" dirty="0">
              <a:latin typeface="+mn-lt"/>
            </a:endParaRP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Identité employeur, appartenance</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Communication stratégique</a:t>
            </a:r>
          </a:p>
        </p:txBody>
      </p:sp>
      <p:sp>
        <p:nvSpPr>
          <p:cNvPr id="10" name="ZoneTexte 17"/>
          <p:cNvSpPr txBox="1">
            <a:spLocks noChangeArrowheads="1"/>
          </p:cNvSpPr>
          <p:nvPr/>
        </p:nvSpPr>
        <p:spPr bwMode="auto">
          <a:xfrm>
            <a:off x="304800" y="5524500"/>
            <a:ext cx="1927225" cy="83026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fr-FR" altLang="fr-FR" sz="1200" b="1" smtClean="0">
              <a:solidFill>
                <a:schemeClr val="bg1"/>
              </a:solidFill>
            </a:endParaRPr>
          </a:p>
          <a:p>
            <a:pPr eaLnBrk="1" hangingPunct="1">
              <a:defRPr/>
            </a:pPr>
            <a:r>
              <a:rPr lang="fr-FR" altLang="fr-FR" sz="1200" b="1" smtClean="0">
                <a:solidFill>
                  <a:schemeClr val="bg1"/>
                </a:solidFill>
              </a:rPr>
              <a:t>DÉVELOPPER LES RESSOURCES HUMAINES</a:t>
            </a:r>
          </a:p>
          <a:p>
            <a:pPr eaLnBrk="1" hangingPunct="1">
              <a:defRPr/>
            </a:pPr>
            <a:endParaRPr lang="fr-FR" altLang="fr-FR" sz="1200" b="1" smtClean="0">
              <a:solidFill>
                <a:schemeClr val="bg1"/>
              </a:solidFill>
            </a:endParaRPr>
          </a:p>
        </p:txBody>
      </p:sp>
      <p:sp>
        <p:nvSpPr>
          <p:cNvPr id="11" name="ZoneTexte 10"/>
          <p:cNvSpPr txBox="1"/>
          <p:nvPr/>
        </p:nvSpPr>
        <p:spPr>
          <a:xfrm>
            <a:off x="2231781" y="5487093"/>
            <a:ext cx="6283569" cy="830997"/>
          </a:xfrm>
          <a:prstGeom prst="rect">
            <a:avLst/>
          </a:prstGeom>
          <a:noFill/>
        </p:spPr>
        <p:txBody>
          <a:bodyPr numCol="2">
            <a:spAutoFit/>
          </a:bodyPr>
          <a:lstStyle/>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Politiques formation et DPC</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GPMC</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Gestion statutaire</a:t>
            </a:r>
          </a:p>
          <a:p>
            <a:pPr eaLnBrk="1" fontAlgn="auto" hangingPunct="1">
              <a:spcBef>
                <a:spcPts val="0"/>
              </a:spcBef>
              <a:spcAft>
                <a:spcPts val="0"/>
              </a:spcAft>
              <a:buFont typeface="Arial" panose="020B0604020202020204" pitchFamily="34" charset="0"/>
              <a:buNone/>
              <a:defRPr/>
            </a:pPr>
            <a:endParaRPr lang="fr-FR" sz="1200" dirty="0">
              <a:latin typeface="+mn-lt"/>
            </a:endParaRP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Prévention des RPS</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Analyse de l’absentéisme</a:t>
            </a:r>
          </a:p>
          <a:p>
            <a:pPr marL="171450" indent="-171450" eaLnBrk="1" fontAlgn="auto" hangingPunct="1">
              <a:spcBef>
                <a:spcPts val="0"/>
              </a:spcBef>
              <a:spcAft>
                <a:spcPts val="0"/>
              </a:spcAft>
              <a:buFont typeface="Arial" panose="020B0604020202020204" pitchFamily="34" charset="0"/>
              <a:buChar char="•"/>
              <a:defRPr/>
            </a:pPr>
            <a:r>
              <a:rPr lang="fr-FR" sz="1200" dirty="0">
                <a:latin typeface="+mn-lt"/>
              </a:rPr>
              <a:t>Dialogue social</a:t>
            </a:r>
          </a:p>
        </p:txBody>
      </p:sp>
      <p:sp>
        <p:nvSpPr>
          <p:cNvPr id="12" name="ZoneTexte 19"/>
          <p:cNvSpPr txBox="1">
            <a:spLocks noChangeArrowheads="1"/>
          </p:cNvSpPr>
          <p:nvPr/>
        </p:nvSpPr>
        <p:spPr bwMode="auto">
          <a:xfrm>
            <a:off x="365125" y="242888"/>
            <a:ext cx="7129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Partenaire de confiance et de proximité</a:t>
            </a:r>
          </a:p>
        </p:txBody>
      </p:sp>
      <p:sp>
        <p:nvSpPr>
          <p:cNvPr id="13"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14" name="Espace réservé du numéro de diapositive 3"/>
          <p:cNvSpPr>
            <a:spLocks noGrp="1"/>
          </p:cNvSpPr>
          <p:nvPr>
            <p:ph type="sldNum" sz="quarter" idx="11"/>
          </p:nvPr>
        </p:nvSpPr>
        <p:spPr/>
        <p:txBody>
          <a:bodyPr/>
          <a:lstStyle>
            <a:lvl1pPr>
              <a:defRPr/>
            </a:lvl1pPr>
          </a:lstStyle>
          <a:p>
            <a:pPr>
              <a:defRPr/>
            </a:pPr>
            <a:fld id="{05F23012-D131-4159-BB5A-45BCFDACB326}" type="slidenum">
              <a:rPr lang="fr-FR"/>
              <a:pPr>
                <a:defRPr/>
              </a:pPr>
              <a:t>‹N°›</a:t>
            </a:fld>
            <a:endParaRPr lang="fr-FR" dirty="0"/>
          </a:p>
        </p:txBody>
      </p:sp>
    </p:spTree>
    <p:extLst>
      <p:ext uri="{BB962C8B-B14F-4D97-AF65-F5344CB8AC3E}">
        <p14:creationId xmlns:p14="http://schemas.microsoft.com/office/powerpoint/2010/main" val="921443950"/>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0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8" name="Espace réservé du pied de page 7"/>
          <p:cNvSpPr>
            <a:spLocks noGrp="1"/>
          </p:cNvSpPr>
          <p:nvPr>
            <p:ph type="ftr" sz="quarter" idx="15"/>
          </p:nvPr>
        </p:nvSpPr>
        <p:spPr/>
        <p:txBody>
          <a:bodyPr/>
          <a:lstStyle/>
          <a:p>
            <a:endParaRPr lang="fr-FR" dirty="0"/>
          </a:p>
        </p:txBody>
      </p:sp>
      <p:sp>
        <p:nvSpPr>
          <p:cNvPr id="9" name="Espace réservé du numéro de diapositive 8"/>
          <p:cNvSpPr>
            <a:spLocks noGrp="1"/>
          </p:cNvSpPr>
          <p:nvPr>
            <p:ph type="sldNum" sz="quarter" idx="16"/>
          </p:nvPr>
        </p:nvSpPr>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222981959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1_Titre et contenu ">
    <p:spTree>
      <p:nvGrpSpPr>
        <p:cNvPr id="1" name=""/>
        <p:cNvGrpSpPr/>
        <p:nvPr/>
      </p:nvGrpSpPr>
      <p:grpSpPr>
        <a:xfrm>
          <a:off x="0" y="0"/>
          <a:ext cx="0" cy="0"/>
          <a:chOff x="0" y="0"/>
          <a:chExt cx="0" cy="0"/>
        </a:xfrm>
      </p:grpSpPr>
      <p:sp>
        <p:nvSpPr>
          <p:cNvPr id="2" name="Titre 1"/>
          <p:cNvSpPr>
            <a:spLocks noGrp="1"/>
          </p:cNvSpPr>
          <p:nvPr>
            <p:ph type="title"/>
          </p:nvPr>
        </p:nvSpPr>
        <p:spPr>
          <a:xfrm>
            <a:off x="679558" y="116632"/>
            <a:ext cx="7708866" cy="802705"/>
          </a:xfrm>
        </p:spPr>
        <p:txBody>
          <a:bodyPr/>
          <a:lstStyle>
            <a:lvl1pPr>
              <a:lnSpc>
                <a:spcPct val="100000"/>
              </a:lnSpc>
              <a:defRPr/>
            </a:lvl1pPr>
          </a:lstStyle>
          <a:p>
            <a:r>
              <a:rPr lang="fr-FR" smtClean="0"/>
              <a:t>Modifiez le style du titre</a:t>
            </a:r>
            <a:endParaRPr lang="fr-FR" dirty="0"/>
          </a:p>
        </p:txBody>
      </p:sp>
      <p:sp>
        <p:nvSpPr>
          <p:cNvPr id="7" name="Espace réservé du texte 6"/>
          <p:cNvSpPr>
            <a:spLocks noGrp="1"/>
          </p:cNvSpPr>
          <p:nvPr>
            <p:ph type="body" sz="quarter" idx="13"/>
          </p:nvPr>
        </p:nvSpPr>
        <p:spPr>
          <a:xfrm>
            <a:off x="679450" y="1052513"/>
            <a:ext cx="7886700" cy="5184799"/>
          </a:xfrm>
          <a:prstGeom prst="rect">
            <a:avLst/>
          </a:prstGeom>
        </p:spPr>
        <p:txBody>
          <a:bodyPr/>
          <a:lstStyle>
            <a:lvl3pPr>
              <a:defRPr>
                <a:solidFill>
                  <a:srgbClr val="CC1819"/>
                </a:solidFill>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6" name="Espace réservé de la date 5"/>
          <p:cNvSpPr>
            <a:spLocks noGrp="1"/>
          </p:cNvSpPr>
          <p:nvPr>
            <p:ph type="dt" sz="half" idx="14"/>
          </p:nvPr>
        </p:nvSpPr>
        <p:spPr>
          <a:xfrm>
            <a:off x="683568" y="6356350"/>
            <a:ext cx="1584176" cy="365125"/>
          </a:xfrm>
          <a:prstGeom prst="rect">
            <a:avLst/>
          </a:prstGeom>
        </p:spPr>
        <p:txBody>
          <a:bodyPr/>
          <a:lstStyle/>
          <a:p>
            <a:endParaRPr lang="fr-FR">
              <a:solidFill>
                <a:prstClr val="black"/>
              </a:solidFill>
            </a:endParaRPr>
          </a:p>
        </p:txBody>
      </p:sp>
      <p:sp>
        <p:nvSpPr>
          <p:cNvPr id="8" name="Espace réservé du pied de page 7"/>
          <p:cNvSpPr>
            <a:spLocks noGrp="1"/>
          </p:cNvSpPr>
          <p:nvPr>
            <p:ph type="ftr" sz="quarter" idx="15"/>
          </p:nvPr>
        </p:nvSpPr>
        <p:spPr>
          <a:xfrm>
            <a:off x="3028950" y="6415088"/>
            <a:ext cx="3086100" cy="365125"/>
          </a:xfrm>
          <a:prstGeom prst="rect">
            <a:avLst/>
          </a:prstGeom>
        </p:spPr>
        <p:txBody>
          <a:bodyPr/>
          <a:lstStyle/>
          <a:p>
            <a:endParaRPr lang="fr-FR" dirty="0"/>
          </a:p>
        </p:txBody>
      </p:sp>
      <p:sp>
        <p:nvSpPr>
          <p:cNvPr id="9" name="Espace réservé du numéro de diapositive 8"/>
          <p:cNvSpPr>
            <a:spLocks noGrp="1"/>
          </p:cNvSpPr>
          <p:nvPr>
            <p:ph type="sldNum" sz="quarter" idx="16"/>
          </p:nvPr>
        </p:nvSpPr>
        <p:spPr>
          <a:xfrm>
            <a:off x="6457950" y="6415088"/>
            <a:ext cx="2057400" cy="365125"/>
          </a:xfrm>
          <a:prstGeom prst="rect">
            <a:avLst/>
          </a:prstGeom>
        </p:spPr>
        <p:txBody>
          <a:bodyPr/>
          <a:lstStyle/>
          <a:p>
            <a:fld id="{9E672939-9B4F-491E-AAA3-6308D9B4F2D0}" type="slidenum">
              <a:rPr lang="fr-FR" smtClean="0"/>
              <a:pPr/>
              <a:t>‹N°›</a:t>
            </a:fld>
            <a:endParaRPr lang="fr-FR"/>
          </a:p>
        </p:txBody>
      </p:sp>
    </p:spTree>
    <p:extLst>
      <p:ext uri="{BB962C8B-B14F-4D97-AF65-F5344CB8AC3E}">
        <p14:creationId xmlns:p14="http://schemas.microsoft.com/office/powerpoint/2010/main" val="2830376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grpSp>
        <p:nvGrpSpPr>
          <p:cNvPr id="2" name="Groupe 7"/>
          <p:cNvGrpSpPr>
            <a:grpSpLocks/>
          </p:cNvGrpSpPr>
          <p:nvPr/>
        </p:nvGrpSpPr>
        <p:grpSpPr bwMode="auto">
          <a:xfrm>
            <a:off x="1803400" y="1335088"/>
            <a:ext cx="6783388" cy="4740275"/>
            <a:chOff x="1965232" y="1275095"/>
            <a:chExt cx="6207168" cy="4739794"/>
          </a:xfrm>
        </p:grpSpPr>
        <p:sp>
          <p:nvSpPr>
            <p:cNvPr id="3" name="ZoneTexte 10"/>
            <p:cNvSpPr txBox="1">
              <a:spLocks noChangeArrowheads="1"/>
            </p:cNvSpPr>
            <p:nvPr/>
          </p:nvSpPr>
          <p:spPr bwMode="auto">
            <a:xfrm>
              <a:off x="1979758" y="1275095"/>
              <a:ext cx="4753066" cy="38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500"/>
                </a:lnSpc>
                <a:defRPr/>
              </a:pPr>
              <a:r>
                <a:rPr lang="fr-FR" altLang="fr-FR" b="1" smtClean="0">
                  <a:solidFill>
                    <a:srgbClr val="404040"/>
                  </a:solidFill>
                </a:rPr>
                <a:t>Le CNEH est membre de la Fédération </a:t>
              </a:r>
            </a:p>
            <a:p>
              <a:pPr eaLnBrk="1" hangingPunct="1">
                <a:lnSpc>
                  <a:spcPts val="1500"/>
                </a:lnSpc>
                <a:defRPr/>
              </a:pPr>
              <a:r>
                <a:rPr lang="fr-FR" altLang="fr-FR" b="1" smtClean="0">
                  <a:solidFill>
                    <a:srgbClr val="404040"/>
                  </a:solidFill>
                </a:rPr>
                <a:t>de la Formation Professionnelle</a:t>
              </a:r>
            </a:p>
          </p:txBody>
        </p:sp>
        <p:sp>
          <p:nvSpPr>
            <p:cNvPr id="4" name="ZoneTexte 3"/>
            <p:cNvSpPr txBox="1"/>
            <p:nvPr/>
          </p:nvSpPr>
          <p:spPr>
            <a:xfrm>
              <a:off x="1991380" y="1916380"/>
              <a:ext cx="6037208" cy="1031770"/>
            </a:xfrm>
            <a:prstGeom prst="rect">
              <a:avLst/>
            </a:prstGeom>
            <a:noFill/>
          </p:spPr>
          <p:txBody>
            <a:bodyPr lIns="0" tIns="0" rIns="0" bIns="0">
              <a:spAutoFit/>
            </a:bodyPr>
            <a:lstStyle/>
            <a:p>
              <a:pPr eaLnBrk="1" fontAlgn="auto" hangingPunct="1">
                <a:lnSpc>
                  <a:spcPts val="1500"/>
                </a:lnSpc>
                <a:spcBef>
                  <a:spcPts val="0"/>
                </a:spcBef>
                <a:spcAft>
                  <a:spcPts val="0"/>
                </a:spcAft>
                <a:defRPr/>
              </a:pPr>
              <a:r>
                <a:rPr lang="fr-FR" b="1" dirty="0">
                  <a:solidFill>
                    <a:schemeClr val="tx1">
                      <a:lumMod val="75000"/>
                      <a:lumOff val="25000"/>
                    </a:schemeClr>
                  </a:solidFill>
                  <a:latin typeface="+mn-lt"/>
                </a:rPr>
                <a:t>Le CNEH est certifié OPQF (Office professionnel de la formation) pour les domaines suivants :</a:t>
              </a:r>
            </a:p>
            <a:p>
              <a:pPr eaLnBrk="1" fontAlgn="auto" hangingPunct="1">
                <a:spcBef>
                  <a:spcPts val="0"/>
                </a:spcBef>
                <a:spcAft>
                  <a:spcPts val="0"/>
                </a:spcAft>
                <a:defRPr/>
              </a:pPr>
              <a:r>
                <a:rPr lang="fr-FR" sz="1050" dirty="0">
                  <a:solidFill>
                    <a:schemeClr val="tx1">
                      <a:lumMod val="75000"/>
                      <a:lumOff val="25000"/>
                    </a:schemeClr>
                  </a:solidFill>
                  <a:latin typeface="+mn-lt"/>
                </a:rPr>
                <a:t>Création, politique et stratégie d’entreprise - Organisation et gestion de la production - Management des hommes / développement personnel - Gestion des ressources humaines - Finances / gestion - Droit - Méthodes d’organisation et audit organisationnel - Formations à des métiers spécifiques - Qualité Sécurité Environnement (QSE) et développement durable</a:t>
              </a:r>
            </a:p>
          </p:txBody>
        </p:sp>
        <p:sp>
          <p:nvSpPr>
            <p:cNvPr id="5" name="ZoneTexte 12"/>
            <p:cNvSpPr txBox="1">
              <a:spLocks noChangeArrowheads="1"/>
            </p:cNvSpPr>
            <p:nvPr/>
          </p:nvSpPr>
          <p:spPr bwMode="auto">
            <a:xfrm>
              <a:off x="1965232" y="3179902"/>
              <a:ext cx="4933195" cy="38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500"/>
                </a:lnSpc>
                <a:defRPr/>
              </a:pPr>
              <a:r>
                <a:rPr lang="fr-FR" altLang="fr-FR" b="1" smtClean="0">
                  <a:solidFill>
                    <a:srgbClr val="404040"/>
                  </a:solidFill>
                </a:rPr>
                <a:t>Le CNEH est habilité par l’ISQ-OPQF à délivrer </a:t>
              </a:r>
            </a:p>
            <a:p>
              <a:pPr eaLnBrk="1" hangingPunct="1">
                <a:lnSpc>
                  <a:spcPts val="1500"/>
                </a:lnSpc>
                <a:defRPr/>
              </a:pPr>
              <a:r>
                <a:rPr lang="fr-FR" altLang="fr-FR" b="1" smtClean="0">
                  <a:solidFill>
                    <a:srgbClr val="404040"/>
                  </a:solidFill>
                </a:rPr>
                <a:t>le certificat professionnel FFP</a:t>
              </a:r>
            </a:p>
          </p:txBody>
        </p:sp>
        <p:sp>
          <p:nvSpPr>
            <p:cNvPr id="6" name="ZoneTexte 5"/>
            <p:cNvSpPr txBox="1"/>
            <p:nvPr/>
          </p:nvSpPr>
          <p:spPr>
            <a:xfrm>
              <a:off x="1995738" y="3860870"/>
              <a:ext cx="6032849" cy="577791"/>
            </a:xfrm>
            <a:prstGeom prst="rect">
              <a:avLst/>
            </a:prstGeom>
            <a:noFill/>
          </p:spPr>
          <p:txBody>
            <a:bodyPr lIns="0" tIns="0" rIns="0" bIns="0">
              <a:spAutoFit/>
            </a:bodyPr>
            <a:lstStyle/>
            <a:p>
              <a:pPr eaLnBrk="1" fontAlgn="auto" hangingPunct="1">
                <a:lnSpc>
                  <a:spcPts val="1500"/>
                </a:lnSpc>
                <a:spcBef>
                  <a:spcPts val="0"/>
                </a:spcBef>
                <a:spcAft>
                  <a:spcPts val="0"/>
                </a:spcAft>
                <a:defRPr/>
              </a:pPr>
              <a:r>
                <a:rPr lang="fr-FR" b="1" dirty="0">
                  <a:solidFill>
                    <a:schemeClr val="tx1">
                      <a:lumMod val="75000"/>
                      <a:lumOff val="25000"/>
                    </a:schemeClr>
                  </a:solidFill>
                  <a:latin typeface="+mn-lt"/>
                </a:rPr>
                <a:t>Le CNEH est habilité par l’ANESM</a:t>
              </a:r>
            </a:p>
            <a:p>
              <a:pPr eaLnBrk="1" fontAlgn="auto" hangingPunct="1">
                <a:lnSpc>
                  <a:spcPts val="1500"/>
                </a:lnSpc>
                <a:spcBef>
                  <a:spcPts val="0"/>
                </a:spcBef>
                <a:spcAft>
                  <a:spcPts val="0"/>
                </a:spcAft>
                <a:defRPr/>
              </a:pPr>
              <a:r>
                <a:rPr lang="fr-FR" sz="1050" dirty="0">
                  <a:solidFill>
                    <a:schemeClr val="tx1">
                      <a:lumMod val="75000"/>
                      <a:lumOff val="25000"/>
                    </a:schemeClr>
                  </a:solidFill>
                  <a:latin typeface="+mn-lt"/>
                </a:rPr>
                <a:t>pour l’évaluation externe des activités et de la qualité des prestations des établissements et services visés à l’article L.312-1 du code de l’action sociale e des familles (CASF)</a:t>
              </a:r>
            </a:p>
          </p:txBody>
        </p:sp>
        <p:sp>
          <p:nvSpPr>
            <p:cNvPr id="7" name="ZoneTexte 14"/>
            <p:cNvSpPr txBox="1">
              <a:spLocks noChangeArrowheads="1"/>
            </p:cNvSpPr>
            <p:nvPr/>
          </p:nvSpPr>
          <p:spPr bwMode="auto">
            <a:xfrm>
              <a:off x="1965232" y="4808511"/>
              <a:ext cx="6207168" cy="39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500"/>
                </a:lnSpc>
                <a:defRPr/>
              </a:pPr>
              <a:r>
                <a:rPr lang="fr-FR" altLang="fr-FR" b="1" smtClean="0">
                  <a:solidFill>
                    <a:srgbClr val="404040"/>
                  </a:solidFill>
                </a:rPr>
                <a:t>Le CNEH est favorablement enregistré comme organisme DPC, habilité à dispenser des programmes DPC (N°1044)</a:t>
              </a:r>
            </a:p>
          </p:txBody>
        </p:sp>
        <p:sp>
          <p:nvSpPr>
            <p:cNvPr id="8" name="ZoneTexte 7"/>
            <p:cNvSpPr txBox="1"/>
            <p:nvPr/>
          </p:nvSpPr>
          <p:spPr>
            <a:xfrm>
              <a:off x="1965232" y="5424399"/>
              <a:ext cx="5990723" cy="590490"/>
            </a:xfrm>
            <a:prstGeom prst="rect">
              <a:avLst/>
            </a:prstGeom>
            <a:noFill/>
          </p:spPr>
          <p:txBody>
            <a:bodyPr lIns="0" tIns="0" rIns="0" bIns="0">
              <a:spAutoFit/>
            </a:bodyPr>
            <a:lstStyle/>
            <a:p>
              <a:pPr eaLnBrk="1" fontAlgn="auto" hangingPunct="1">
                <a:lnSpc>
                  <a:spcPts val="1600"/>
                </a:lnSpc>
                <a:spcBef>
                  <a:spcPts val="0"/>
                </a:spcBef>
                <a:spcAft>
                  <a:spcPts val="0"/>
                </a:spcAft>
                <a:defRPr/>
              </a:pPr>
              <a:r>
                <a:rPr lang="fr-FR" b="1" dirty="0">
                  <a:solidFill>
                    <a:schemeClr val="tx1">
                      <a:lumMod val="75000"/>
                      <a:lumOff val="25000"/>
                    </a:schemeClr>
                  </a:solidFill>
                  <a:latin typeface="+mn-lt"/>
                </a:rPr>
                <a:t>Le CNEH a reçu l’agrément de l’ANAP</a:t>
              </a:r>
            </a:p>
            <a:p>
              <a:pPr eaLnBrk="1" fontAlgn="auto" hangingPunct="1">
                <a:lnSpc>
                  <a:spcPts val="1500"/>
                </a:lnSpc>
                <a:spcBef>
                  <a:spcPts val="0"/>
                </a:spcBef>
                <a:spcAft>
                  <a:spcPts val="0"/>
                </a:spcAft>
                <a:defRPr/>
              </a:pPr>
              <a:r>
                <a:rPr lang="fr-FR" sz="1050" dirty="0">
                  <a:solidFill>
                    <a:schemeClr val="tx1">
                      <a:lumMod val="75000"/>
                      <a:lumOff val="25000"/>
                    </a:schemeClr>
                  </a:solidFill>
                  <a:latin typeface="+mn-lt"/>
                </a:rPr>
                <a:t>pour dispenser, conformément à l’arrêté du 11 juin 2010, la formation à l’exercice des fonctions de chef de pôle d’activité clinique ou </a:t>
              </a:r>
              <a:r>
                <a:rPr lang="fr-FR" sz="1050" dirty="0" err="1">
                  <a:solidFill>
                    <a:schemeClr val="tx1">
                      <a:lumMod val="75000"/>
                      <a:lumOff val="25000"/>
                    </a:schemeClr>
                  </a:solidFill>
                  <a:latin typeface="+mn-lt"/>
                </a:rPr>
                <a:t>médico-technique</a:t>
              </a:r>
              <a:endParaRPr lang="fr-FR" sz="1050" dirty="0">
                <a:solidFill>
                  <a:schemeClr val="tx1">
                    <a:lumMod val="75000"/>
                    <a:lumOff val="25000"/>
                  </a:schemeClr>
                </a:solidFill>
                <a:latin typeface="+mn-lt"/>
              </a:endParaRPr>
            </a:p>
          </p:txBody>
        </p:sp>
      </p:gr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013" y="1152525"/>
            <a:ext cx="1404937" cy="494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Texte 17"/>
          <p:cNvSpPr txBox="1">
            <a:spLocks noChangeArrowheads="1"/>
          </p:cNvSpPr>
          <p:nvPr/>
        </p:nvSpPr>
        <p:spPr bwMode="auto">
          <a:xfrm>
            <a:off x="357188" y="234950"/>
            <a:ext cx="71294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Agréments et habilitations</a:t>
            </a:r>
          </a:p>
        </p:txBody>
      </p:sp>
      <p:sp>
        <p:nvSpPr>
          <p:cNvPr id="11"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12" name="Espace réservé du numéro de diapositive 3"/>
          <p:cNvSpPr>
            <a:spLocks noGrp="1"/>
          </p:cNvSpPr>
          <p:nvPr>
            <p:ph type="sldNum" sz="quarter" idx="11"/>
          </p:nvPr>
        </p:nvSpPr>
        <p:spPr/>
        <p:txBody>
          <a:bodyPr/>
          <a:lstStyle>
            <a:lvl1pPr>
              <a:defRPr/>
            </a:lvl1pPr>
          </a:lstStyle>
          <a:p>
            <a:pPr>
              <a:defRPr/>
            </a:pPr>
            <a:fld id="{8F5D73B8-F75F-489D-ABA4-90A1CF432C15}" type="slidenum">
              <a:rPr lang="fr-FR"/>
              <a:pPr>
                <a:defRPr/>
              </a:pPr>
              <a:t>‹N°›</a:t>
            </a:fld>
            <a:endParaRPr lang="fr-FR" dirty="0"/>
          </a:p>
        </p:txBody>
      </p:sp>
    </p:spTree>
    <p:extLst>
      <p:ext uri="{BB962C8B-B14F-4D97-AF65-F5344CB8AC3E}">
        <p14:creationId xmlns:p14="http://schemas.microsoft.com/office/powerpoint/2010/main" val="413237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74650" y="1892300"/>
          <a:ext cx="8664576" cy="4321175"/>
        </p:xfrm>
        <a:graphic>
          <a:graphicData uri="http://schemas.openxmlformats.org/drawingml/2006/table">
            <a:tbl>
              <a:tblPr/>
              <a:tblGrid>
                <a:gridCol w="4332288">
                  <a:extLst>
                    <a:ext uri="{9D8B030D-6E8A-4147-A177-3AD203B41FA5}">
                      <a16:colId xmlns="" xmlns:a16="http://schemas.microsoft.com/office/drawing/2014/main" val="20000"/>
                    </a:ext>
                  </a:extLst>
                </a:gridCol>
                <a:gridCol w="4332288">
                  <a:extLst>
                    <a:ext uri="{9D8B030D-6E8A-4147-A177-3AD203B41FA5}">
                      <a16:colId xmlns="" xmlns:a16="http://schemas.microsoft.com/office/drawing/2014/main" val="20001"/>
                    </a:ext>
                  </a:extLst>
                </a:gridCol>
              </a:tblGrid>
              <a:tr h="4321175">
                <a:tc>
                  <a:txBody>
                    <a:bodyPr/>
                    <a:lstStyle/>
                    <a:p>
                      <a:pPr marL="342900" lvl="0" indent="-342900">
                        <a:lnSpc>
                          <a:spcPct val="115000"/>
                        </a:lnSpc>
                        <a:spcAft>
                          <a:spcPts val="0"/>
                        </a:spcAft>
                        <a:buFont typeface="Symbol"/>
                        <a:buNone/>
                      </a:pPr>
                      <a:r>
                        <a:rPr lang="fr-FR" sz="1100" b="1" dirty="0" smtClean="0">
                          <a:solidFill>
                            <a:srgbClr val="222A35"/>
                          </a:solidFill>
                          <a:latin typeface="Calibri"/>
                          <a:ea typeface="Calibri"/>
                          <a:cs typeface="Times New Roman"/>
                        </a:rPr>
                        <a:t>Pôle </a:t>
                      </a:r>
                      <a:r>
                        <a:rPr lang="fr-FR" sz="1100" b="1" dirty="0" err="1" smtClean="0">
                          <a:solidFill>
                            <a:srgbClr val="222A35"/>
                          </a:solidFill>
                          <a:latin typeface="Calibri"/>
                          <a:ea typeface="Calibri"/>
                          <a:cs typeface="Times New Roman"/>
                        </a:rPr>
                        <a:t>Quali’Santé</a:t>
                      </a:r>
                      <a:endParaRPr lang="fr-FR" sz="1100" b="1" dirty="0" smtClean="0">
                        <a:solidFill>
                          <a:srgbClr val="222A35"/>
                        </a:solidFill>
                        <a:latin typeface="Calibri"/>
                        <a:ea typeface="Calibri"/>
                        <a:cs typeface="Times New Roman"/>
                      </a:endParaRPr>
                    </a:p>
                    <a:p>
                      <a:pPr marL="342900" lvl="0" indent="-342900">
                        <a:lnSpc>
                          <a:spcPct val="115000"/>
                        </a:lnSpc>
                        <a:spcAft>
                          <a:spcPts val="0"/>
                        </a:spcAft>
                        <a:buFont typeface="+mj-lt"/>
                        <a:buAutoNum type="arabicPeriod"/>
                      </a:pPr>
                      <a:r>
                        <a:rPr lang="fr-FR" sz="1100" dirty="0" smtClean="0">
                          <a:solidFill>
                            <a:schemeClr val="tx1">
                              <a:lumMod val="75000"/>
                              <a:lumOff val="25000"/>
                            </a:schemeClr>
                          </a:solidFill>
                          <a:latin typeface="Calibri"/>
                          <a:ea typeface="Calibri"/>
                          <a:cs typeface="Times New Roman"/>
                        </a:rPr>
                        <a:t>Gestionnaire </a:t>
                      </a:r>
                      <a:r>
                        <a:rPr lang="fr-FR" sz="1100" dirty="0">
                          <a:solidFill>
                            <a:schemeClr val="tx1">
                              <a:lumMod val="75000"/>
                              <a:lumOff val="25000"/>
                            </a:schemeClr>
                          </a:solidFill>
                          <a:latin typeface="Calibri"/>
                          <a:ea typeface="Calibri"/>
                          <a:cs typeface="Times New Roman"/>
                        </a:rPr>
                        <a:t>de la démarche qualité en </a:t>
                      </a:r>
                      <a:r>
                        <a:rPr lang="fr-FR" sz="1100" dirty="0" smtClean="0">
                          <a:solidFill>
                            <a:schemeClr val="tx1">
                              <a:lumMod val="75000"/>
                              <a:lumOff val="25000"/>
                            </a:schemeClr>
                          </a:solidFill>
                          <a:latin typeface="Calibri"/>
                          <a:ea typeface="Calibri"/>
                          <a:cs typeface="Times New Roman"/>
                        </a:rPr>
                        <a:t>santé  - </a:t>
                      </a:r>
                      <a:endParaRPr lang="fr-FR" sz="1100" dirty="0">
                        <a:solidFill>
                          <a:schemeClr val="tx1">
                            <a:lumMod val="75000"/>
                            <a:lumOff val="25000"/>
                          </a:schemeClr>
                        </a:solidFill>
                        <a:latin typeface="Calibri"/>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fr-FR" sz="1100" dirty="0">
                          <a:solidFill>
                            <a:schemeClr val="tx1">
                              <a:lumMod val="75000"/>
                              <a:lumOff val="25000"/>
                            </a:schemeClr>
                          </a:solidFill>
                          <a:latin typeface="Calibri"/>
                          <a:ea typeface="Calibri"/>
                          <a:cs typeface="Times New Roman"/>
                        </a:rPr>
                        <a:t>Gestionnaire de risques - Coordonnateur de risques associés aux </a:t>
                      </a:r>
                      <a:r>
                        <a:rPr lang="fr-FR" sz="1100" dirty="0" smtClean="0">
                          <a:solidFill>
                            <a:schemeClr val="tx1">
                              <a:lumMod val="75000"/>
                              <a:lumOff val="25000"/>
                            </a:schemeClr>
                          </a:solidFill>
                          <a:latin typeface="Calibri"/>
                          <a:ea typeface="Calibri"/>
                          <a:cs typeface="Times New Roman"/>
                        </a:rPr>
                        <a:t>soins</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fr-FR" sz="1100" kern="1200" dirty="0" smtClean="0">
                          <a:solidFill>
                            <a:schemeClr val="tx1">
                              <a:lumMod val="75000"/>
                              <a:lumOff val="25000"/>
                            </a:schemeClr>
                          </a:solidFill>
                          <a:latin typeface="Calibri"/>
                          <a:ea typeface="Calibri"/>
                          <a:cs typeface="Times New Roman"/>
                        </a:rPr>
                        <a:t>Responsable qualité en Radiothérapie</a:t>
                      </a:r>
                      <a:endParaRPr lang="fr-FR" sz="1100" b="1" dirty="0" smtClean="0">
                        <a:solidFill>
                          <a:srgbClr val="D9034D"/>
                        </a:solidFill>
                        <a:latin typeface="+mn-lt"/>
                        <a:ea typeface="Calibri"/>
                        <a:cs typeface="Times New Roman"/>
                      </a:endParaRP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Finances,</a:t>
                      </a:r>
                      <a:r>
                        <a:rPr lang="fr-FR" sz="1100" b="1" baseline="0" dirty="0" smtClean="0">
                          <a:solidFill>
                            <a:srgbClr val="222A35"/>
                          </a:solidFill>
                          <a:latin typeface="Calibri"/>
                          <a:ea typeface="Calibri"/>
                          <a:cs typeface="Times New Roman"/>
                        </a:rPr>
                        <a:t> contrôle de gestion et facturation </a:t>
                      </a:r>
                      <a:endParaRPr lang="fr-FR" sz="1100" b="1"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4"/>
                      </a:pPr>
                      <a:r>
                        <a:rPr lang="fr-FR" sz="1100" dirty="0">
                          <a:solidFill>
                            <a:schemeClr val="tx1">
                              <a:lumMod val="75000"/>
                              <a:lumOff val="25000"/>
                            </a:schemeClr>
                          </a:solidFill>
                          <a:latin typeface="Calibri"/>
                          <a:ea typeface="Calibri"/>
                          <a:cs typeface="Times New Roman"/>
                        </a:rPr>
                        <a:t>Contrôleur de gestion en établissement de santé </a:t>
                      </a:r>
                    </a:p>
                    <a:p>
                      <a:pPr marL="342900" lvl="0" indent="-342900">
                        <a:lnSpc>
                          <a:spcPct val="115000"/>
                        </a:lnSpc>
                        <a:spcAft>
                          <a:spcPts val="0"/>
                        </a:spcAft>
                        <a:buFont typeface="+mj-lt"/>
                        <a:buAutoNum type="arabicPeriod" startAt="4"/>
                      </a:pPr>
                      <a:r>
                        <a:rPr lang="fr-FR" sz="1100" dirty="0">
                          <a:solidFill>
                            <a:schemeClr val="tx1">
                              <a:lumMod val="75000"/>
                              <a:lumOff val="25000"/>
                            </a:schemeClr>
                          </a:solidFill>
                          <a:latin typeface="Calibri"/>
                          <a:ea typeface="Calibri"/>
                          <a:cs typeface="Times New Roman"/>
                        </a:rPr>
                        <a:t>Responsable administratif budgétaire et financier en établissement de santé </a:t>
                      </a:r>
                    </a:p>
                    <a:p>
                      <a:pPr marL="342900" lvl="0" indent="-342900">
                        <a:lnSpc>
                          <a:spcPct val="115000"/>
                        </a:lnSpc>
                        <a:spcAft>
                          <a:spcPts val="0"/>
                        </a:spcAft>
                        <a:buFont typeface="+mj-lt"/>
                        <a:buAutoNum type="arabicPeriod" startAt="4"/>
                      </a:pPr>
                      <a:r>
                        <a:rPr lang="fr-FR" sz="1100" dirty="0">
                          <a:solidFill>
                            <a:schemeClr val="tx1">
                              <a:lumMod val="75000"/>
                              <a:lumOff val="25000"/>
                            </a:schemeClr>
                          </a:solidFill>
                          <a:latin typeface="Calibri"/>
                          <a:ea typeface="Calibri"/>
                          <a:cs typeface="Times New Roman"/>
                        </a:rPr>
                        <a:t>Responsable de la facturation des soins en établissement de santé </a:t>
                      </a:r>
                      <a:endParaRPr lang="fr-FR" sz="1100" dirty="0" smtClean="0">
                        <a:solidFill>
                          <a:schemeClr val="tx1">
                            <a:lumMod val="75000"/>
                            <a:lumOff val="25000"/>
                          </a:schemeClr>
                        </a:solidFill>
                        <a:latin typeface="Calibri"/>
                        <a:ea typeface="Calibri"/>
                        <a:cs typeface="Times New Roman"/>
                      </a:endParaRPr>
                    </a:p>
                    <a:p>
                      <a:pPr marL="342900" lvl="0" indent="-342900">
                        <a:lnSpc>
                          <a:spcPct val="115000"/>
                        </a:lnSpc>
                        <a:spcAft>
                          <a:spcPts val="0"/>
                        </a:spcAft>
                        <a:buFont typeface="+mj-lt"/>
                        <a:buAutoNum type="arabicPeriod" startAt="4"/>
                      </a:pPr>
                      <a:r>
                        <a:rPr lang="fr-FR" sz="1100" kern="1200" dirty="0" smtClean="0">
                          <a:solidFill>
                            <a:schemeClr val="tx1">
                              <a:lumMod val="75000"/>
                              <a:lumOff val="25000"/>
                            </a:schemeClr>
                          </a:solidFill>
                          <a:latin typeface="Calibri"/>
                          <a:ea typeface="Calibri"/>
                          <a:cs typeface="Times New Roman"/>
                        </a:rPr>
                        <a:t>Réorientation vers le métier de DIM</a:t>
                      </a:r>
                      <a:endParaRPr lang="fr-FR" sz="1100" kern="1200" baseline="0" dirty="0" smtClean="0">
                        <a:solidFill>
                          <a:schemeClr val="tx1">
                            <a:lumMod val="75000"/>
                            <a:lumOff val="25000"/>
                          </a:schemeClr>
                        </a:solidFill>
                        <a:latin typeface="Calibri"/>
                        <a:ea typeface="Calibri"/>
                        <a:cs typeface="Times New Roman"/>
                      </a:endParaRPr>
                    </a:p>
                    <a:p>
                      <a:pPr marL="0" lvl="0" indent="0">
                        <a:lnSpc>
                          <a:spcPct val="115000"/>
                        </a:lnSpc>
                        <a:spcAft>
                          <a:spcPts val="0"/>
                        </a:spcAft>
                        <a:buFont typeface="+mj-lt"/>
                        <a:buNone/>
                      </a:pPr>
                      <a:r>
                        <a:rPr lang="fr-FR" sz="1100" b="1" dirty="0" smtClean="0">
                          <a:solidFill>
                            <a:srgbClr val="222A35"/>
                          </a:solidFill>
                          <a:latin typeface="+mn-lt"/>
                          <a:ea typeface="Calibri"/>
                          <a:cs typeface="Times New Roman"/>
                        </a:rPr>
                        <a:t>Centre </a:t>
                      </a:r>
                      <a:r>
                        <a:rPr lang="fr-FR" sz="1100" b="1" baseline="0" dirty="0" err="1" smtClean="0">
                          <a:solidFill>
                            <a:srgbClr val="222A35"/>
                          </a:solidFill>
                          <a:latin typeface="+mn-lt"/>
                          <a:ea typeface="Calibri"/>
                          <a:cs typeface="Times New Roman"/>
                        </a:rPr>
                        <a:t>G</a:t>
                      </a:r>
                      <a:r>
                        <a:rPr lang="fr-FR" sz="1100" b="1" baseline="0" dirty="0" err="1" smtClean="0">
                          <a:solidFill>
                            <a:srgbClr val="222A35"/>
                          </a:solidFill>
                          <a:latin typeface="Calibri"/>
                          <a:ea typeface="Calibri"/>
                          <a:cs typeface="Times New Roman"/>
                        </a:rPr>
                        <a:t>érontéval</a:t>
                      </a:r>
                      <a:r>
                        <a:rPr lang="fr-FR" sz="1100" baseline="0" dirty="0" smtClean="0">
                          <a:solidFill>
                            <a:srgbClr val="222A35"/>
                          </a:solidFill>
                          <a:latin typeface="Calibri"/>
                          <a:ea typeface="Calibri"/>
                          <a:cs typeface="Times New Roman"/>
                        </a:rPr>
                        <a:t> </a:t>
                      </a:r>
                      <a:endParaRPr lang="fr-FR" sz="1100"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8"/>
                      </a:pPr>
                      <a:r>
                        <a:rPr lang="fr-FR" sz="1100" dirty="0">
                          <a:solidFill>
                            <a:schemeClr val="tx1">
                              <a:lumMod val="75000"/>
                              <a:lumOff val="25000"/>
                            </a:schemeClr>
                          </a:solidFill>
                          <a:latin typeface="Calibri"/>
                          <a:ea typeface="Calibri"/>
                          <a:cs typeface="Times New Roman"/>
                        </a:rPr>
                        <a:t>Infirmier référent/coordinateur en é</a:t>
                      </a:r>
                      <a:r>
                        <a:rPr lang="fr-FR" sz="1100" dirty="0" smtClean="0">
                          <a:solidFill>
                            <a:schemeClr val="tx1">
                              <a:lumMod val="75000"/>
                              <a:lumOff val="25000"/>
                            </a:schemeClr>
                          </a:solidFill>
                          <a:latin typeface="Calibri"/>
                          <a:ea typeface="Calibri"/>
                          <a:cs typeface="Times New Roman"/>
                        </a:rPr>
                        <a:t>tablissement médico-social </a:t>
                      </a:r>
                      <a:r>
                        <a:rPr lang="fr-FR" sz="1100" dirty="0">
                          <a:solidFill>
                            <a:schemeClr val="tx1">
                              <a:lumMod val="75000"/>
                              <a:lumOff val="25000"/>
                            </a:schemeClr>
                          </a:solidFill>
                          <a:latin typeface="Calibri"/>
                          <a:ea typeface="Calibri"/>
                          <a:cs typeface="Times New Roman"/>
                        </a:rPr>
                        <a:t>ou </a:t>
                      </a:r>
                      <a:r>
                        <a:rPr lang="fr-FR" sz="1100" dirty="0" smtClean="0">
                          <a:solidFill>
                            <a:schemeClr val="tx1">
                              <a:lumMod val="75000"/>
                              <a:lumOff val="25000"/>
                            </a:schemeClr>
                          </a:solidFill>
                          <a:latin typeface="Calibri"/>
                          <a:ea typeface="Calibri"/>
                          <a:cs typeface="Times New Roman"/>
                        </a:rPr>
                        <a:t>centre </a:t>
                      </a:r>
                      <a:r>
                        <a:rPr lang="fr-FR" sz="1100" dirty="0">
                          <a:solidFill>
                            <a:schemeClr val="tx1">
                              <a:lumMod val="75000"/>
                              <a:lumOff val="25000"/>
                            </a:schemeClr>
                          </a:solidFill>
                          <a:latin typeface="Calibri"/>
                          <a:ea typeface="Calibri"/>
                          <a:cs typeface="Times New Roman"/>
                        </a:rPr>
                        <a:t>h</a:t>
                      </a:r>
                      <a:r>
                        <a:rPr lang="fr-FR" sz="1100" dirty="0" smtClean="0">
                          <a:solidFill>
                            <a:schemeClr val="tx1">
                              <a:lumMod val="75000"/>
                              <a:lumOff val="25000"/>
                            </a:schemeClr>
                          </a:solidFill>
                          <a:latin typeface="Calibri"/>
                          <a:ea typeface="Calibri"/>
                          <a:cs typeface="Times New Roman"/>
                        </a:rPr>
                        <a:t>ospitalier</a:t>
                      </a:r>
                      <a:endParaRPr lang="fr-FR" sz="1100" dirty="0">
                        <a:solidFill>
                          <a:schemeClr val="tx1">
                            <a:lumMod val="75000"/>
                            <a:lumOff val="25000"/>
                          </a:schemeClr>
                        </a:solidFill>
                        <a:latin typeface="Calibri"/>
                        <a:ea typeface="Calibri"/>
                        <a:cs typeface="Times New Roman"/>
                      </a:endParaRPr>
                    </a:p>
                    <a:p>
                      <a:pPr marL="342900" lvl="0" indent="-342900">
                        <a:lnSpc>
                          <a:spcPct val="115000"/>
                        </a:lnSpc>
                        <a:spcAft>
                          <a:spcPts val="0"/>
                        </a:spcAft>
                        <a:buFont typeface="+mj-lt"/>
                        <a:buAutoNum type="arabicPeriod" startAt="8"/>
                      </a:pPr>
                      <a:r>
                        <a:rPr lang="fr-FR" sz="1100" dirty="0">
                          <a:solidFill>
                            <a:schemeClr val="tx1">
                              <a:lumMod val="75000"/>
                              <a:lumOff val="25000"/>
                            </a:schemeClr>
                          </a:solidFill>
                          <a:latin typeface="Calibri"/>
                          <a:ea typeface="Calibri"/>
                          <a:cs typeface="Times New Roman"/>
                        </a:rPr>
                        <a:t>Infirmier coordonnateur en SSIAD </a:t>
                      </a:r>
                      <a:endParaRPr lang="fr-FR" sz="1100" dirty="0" smtClean="0">
                        <a:solidFill>
                          <a:schemeClr val="tx1">
                            <a:lumMod val="75000"/>
                            <a:lumOff val="25000"/>
                          </a:schemeClr>
                        </a:solidFill>
                        <a:latin typeface="Calibri"/>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8"/>
                        <a:tabLst/>
                        <a:defRPr/>
                      </a:pPr>
                      <a:r>
                        <a:rPr lang="fr-FR" sz="1100" kern="1200" dirty="0" smtClean="0">
                          <a:solidFill>
                            <a:schemeClr val="tx1">
                              <a:lumMod val="75000"/>
                              <a:lumOff val="25000"/>
                            </a:schemeClr>
                          </a:solidFill>
                          <a:latin typeface="Calibri"/>
                          <a:ea typeface="Calibri"/>
                          <a:cs typeface="Times New Roman"/>
                        </a:rPr>
                        <a:t>Directeur d'établissement médico-social : les fondamentaux de la direction d'établissement</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lang="fr-FR" sz="1100" b="1" kern="1200" dirty="0" smtClean="0">
                          <a:solidFill>
                            <a:srgbClr val="222A35"/>
                          </a:solidFill>
                          <a:latin typeface="Calibri"/>
                          <a:ea typeface="Calibri"/>
                          <a:cs typeface="Times New Roman"/>
                        </a:rPr>
                        <a:t>Pôle</a:t>
                      </a:r>
                      <a:r>
                        <a:rPr lang="fr-FR" sz="1100" b="1" kern="1200" baseline="0" dirty="0" smtClean="0">
                          <a:solidFill>
                            <a:srgbClr val="222A35"/>
                          </a:solidFill>
                          <a:latin typeface="Calibri"/>
                          <a:ea typeface="Calibri"/>
                          <a:cs typeface="Times New Roman"/>
                        </a:rPr>
                        <a:t> Santé mentale</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lang="fr-FR" sz="1100" kern="1200" baseline="0" dirty="0" smtClean="0">
                          <a:solidFill>
                            <a:schemeClr val="tx1">
                              <a:lumMod val="75000"/>
                              <a:lumOff val="25000"/>
                            </a:schemeClr>
                          </a:solidFill>
                          <a:latin typeface="Calibri"/>
                          <a:ea typeface="Calibri"/>
                          <a:cs typeface="Times New Roman"/>
                        </a:rPr>
                        <a:t>11. Consolidation des savoirs et des pratiques pour les infirmiers nouvellement affectés en psychiatrie</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lang="fr-FR" sz="1100" kern="1200" baseline="0" dirty="0" smtClean="0">
                          <a:solidFill>
                            <a:schemeClr val="tx1">
                              <a:lumMod val="75000"/>
                              <a:lumOff val="25000"/>
                            </a:schemeClr>
                          </a:solidFill>
                          <a:latin typeface="Calibri"/>
                          <a:ea typeface="Calibri"/>
                          <a:cs typeface="Times New Roman"/>
                        </a:rPr>
                        <a:t>12. L’aide-soignant en psychiatrie </a:t>
                      </a:r>
                      <a:r>
                        <a:rPr lang="fr-FR" sz="1100" b="1" baseline="0" dirty="0" smtClean="0">
                          <a:solidFill>
                            <a:srgbClr val="222A35"/>
                          </a:solidFill>
                          <a:latin typeface="+mn-lt"/>
                          <a:ea typeface="Calibri"/>
                          <a:cs typeface="Times New Roman"/>
                        </a:rPr>
                        <a:t>Nouveauté 2016 </a:t>
                      </a:r>
                    </a:p>
                    <a:p>
                      <a:pPr marL="0" marR="0" lvl="0" indent="0" algn="l" defTabSz="914400" rtl="0" eaLnBrk="1" fontAlgn="auto" latinLnBrk="0" hangingPunct="1">
                        <a:lnSpc>
                          <a:spcPct val="115000"/>
                        </a:lnSpc>
                        <a:spcBef>
                          <a:spcPts val="0"/>
                        </a:spcBef>
                        <a:spcAft>
                          <a:spcPts val="0"/>
                        </a:spcAft>
                        <a:buClrTx/>
                        <a:buSzTx/>
                        <a:buFont typeface="+mj-lt"/>
                        <a:buNone/>
                        <a:tabLst/>
                        <a:defRPr/>
                      </a:pPr>
                      <a:endParaRPr lang="fr-FR" sz="1100" dirty="0">
                        <a:latin typeface="Calibri"/>
                        <a:ea typeface="Calibri"/>
                        <a:cs typeface="Times New Roman"/>
                      </a:endParaRP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l" defTabSz="914400" rtl="0" eaLnBrk="1" latinLnBrk="0" hangingPunct="1">
                        <a:lnSpc>
                          <a:spcPct val="115000"/>
                        </a:lnSpc>
                        <a:spcAft>
                          <a:spcPts val="0"/>
                        </a:spcAft>
                        <a:buFont typeface="Symbol"/>
                        <a:buNone/>
                      </a:pPr>
                      <a:r>
                        <a:rPr lang="fr-FR" sz="1100" b="1" dirty="0" smtClean="0">
                          <a:solidFill>
                            <a:srgbClr val="222A35"/>
                          </a:solidFill>
                          <a:latin typeface="+mn-lt"/>
                          <a:ea typeface="Calibri"/>
                          <a:cs typeface="Times New Roman"/>
                        </a:rPr>
                        <a:t>Centre </a:t>
                      </a:r>
                      <a:r>
                        <a:rPr lang="fr-FR" sz="1100" b="1" kern="1200" dirty="0" err="1" smtClean="0">
                          <a:solidFill>
                            <a:srgbClr val="222A35"/>
                          </a:solidFill>
                          <a:latin typeface="+mn-lt"/>
                          <a:ea typeface="Calibri"/>
                          <a:cs typeface="Times New Roman"/>
                        </a:rPr>
                        <a:t>JuriSanté</a:t>
                      </a:r>
                      <a:r>
                        <a:rPr lang="fr-FR" sz="1100" b="1" kern="1200" baseline="0" dirty="0" smtClean="0">
                          <a:solidFill>
                            <a:srgbClr val="222A35"/>
                          </a:solidFill>
                          <a:latin typeface="+mn-lt"/>
                          <a:ea typeface="Calibri"/>
                          <a:cs typeface="Times New Roman"/>
                        </a:rPr>
                        <a:t> </a:t>
                      </a:r>
                      <a:endParaRPr lang="fr-FR" sz="1100" b="1" kern="1200" dirty="0" smtClean="0">
                        <a:solidFill>
                          <a:srgbClr val="222A35"/>
                        </a:solidFill>
                        <a:latin typeface="+mn-lt"/>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3"/>
                        <a:tabLst/>
                        <a:defRPr/>
                      </a:pPr>
                      <a:r>
                        <a:rPr lang="fr-FR" sz="1100" dirty="0" smtClean="0">
                          <a:solidFill>
                            <a:schemeClr val="tx1">
                              <a:lumMod val="75000"/>
                              <a:lumOff val="25000"/>
                            </a:schemeClr>
                          </a:solidFill>
                          <a:latin typeface="+mn-lt"/>
                          <a:ea typeface="Calibri"/>
                          <a:cs typeface="Times New Roman"/>
                        </a:rPr>
                        <a:t>Responsable des affaires juridiques en établissement de santé </a:t>
                      </a:r>
                    </a:p>
                    <a:p>
                      <a:pPr marL="342900" lvl="0" indent="-342900">
                        <a:lnSpc>
                          <a:spcPct val="115000"/>
                        </a:lnSpc>
                        <a:spcAft>
                          <a:spcPts val="0"/>
                        </a:spcAft>
                        <a:buFont typeface="+mj-lt"/>
                        <a:buAutoNum type="arabicPeriod" startAt="13"/>
                      </a:pPr>
                      <a:r>
                        <a:rPr lang="fr-FR" sz="1100" dirty="0" smtClean="0">
                          <a:solidFill>
                            <a:schemeClr val="tx1">
                              <a:lumMod val="75000"/>
                              <a:lumOff val="25000"/>
                            </a:schemeClr>
                          </a:solidFill>
                          <a:latin typeface="+mn-lt"/>
                          <a:ea typeface="Calibri"/>
                          <a:cs typeface="Times New Roman"/>
                        </a:rPr>
                        <a:t>Responsable</a:t>
                      </a:r>
                      <a:r>
                        <a:rPr lang="fr-FR" sz="1100" dirty="0" smtClean="0">
                          <a:latin typeface="+mn-lt"/>
                          <a:ea typeface="Calibri"/>
                          <a:cs typeface="Times New Roman"/>
                        </a:rPr>
                        <a:t> des </a:t>
                      </a:r>
                      <a:r>
                        <a:rPr lang="fr-FR" sz="1100" kern="1200" dirty="0" smtClean="0">
                          <a:solidFill>
                            <a:schemeClr val="tx1">
                              <a:lumMod val="75000"/>
                              <a:lumOff val="25000"/>
                            </a:schemeClr>
                          </a:solidFill>
                          <a:latin typeface="+mn-lt"/>
                          <a:ea typeface="Calibri"/>
                          <a:cs typeface="Times New Roman"/>
                        </a:rPr>
                        <a:t>travaux à l'hôpital</a:t>
                      </a:r>
                    </a:p>
                    <a:p>
                      <a:pPr marL="342900" lvl="0" indent="-342900">
                        <a:lnSpc>
                          <a:spcPct val="115000"/>
                        </a:lnSpc>
                        <a:spcAft>
                          <a:spcPts val="0"/>
                        </a:spcAft>
                        <a:buFont typeface="+mj-lt"/>
                        <a:buAutoNum type="arabicPeriod" startAt="13"/>
                      </a:pPr>
                      <a:r>
                        <a:rPr lang="fr-FR" sz="1100" dirty="0" smtClean="0">
                          <a:solidFill>
                            <a:schemeClr val="tx1">
                              <a:lumMod val="75000"/>
                              <a:lumOff val="25000"/>
                            </a:schemeClr>
                          </a:solidFill>
                          <a:latin typeface="+mn-lt"/>
                          <a:ea typeface="Calibri"/>
                          <a:cs typeface="Times New Roman"/>
                        </a:rPr>
                        <a:t>Responsable des relations avec les usagers et les associations</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3"/>
                        <a:tabLst/>
                        <a:defRPr/>
                      </a:pPr>
                      <a:r>
                        <a:rPr lang="fr-FR" sz="1100" kern="1200" dirty="0" smtClean="0">
                          <a:solidFill>
                            <a:schemeClr val="tx1">
                              <a:lumMod val="75000"/>
                              <a:lumOff val="25000"/>
                            </a:schemeClr>
                          </a:solidFill>
                          <a:latin typeface="+mn-lt"/>
                          <a:ea typeface="Calibri"/>
                          <a:cs typeface="Times New Roman"/>
                        </a:rPr>
                        <a:t>Archiviste en établissement de santé et médico-social </a:t>
                      </a:r>
                      <a:r>
                        <a:rPr lang="fr-FR" sz="1100" b="1" baseline="0" dirty="0" smtClean="0">
                          <a:solidFill>
                            <a:srgbClr val="222A35"/>
                          </a:solidFill>
                          <a:latin typeface="+mn-lt"/>
                          <a:ea typeface="Calibri"/>
                          <a:cs typeface="Times New Roman"/>
                        </a:rPr>
                        <a:t>Nouveauté 2016 </a:t>
                      </a:r>
                      <a:endParaRPr lang="fr-FR" sz="1100" kern="1200" dirty="0" smtClean="0">
                        <a:solidFill>
                          <a:schemeClr val="tx1">
                            <a:lumMod val="75000"/>
                            <a:lumOff val="25000"/>
                          </a:schemeClr>
                        </a:solidFill>
                        <a:latin typeface="+mn-lt"/>
                        <a:ea typeface="Calibri"/>
                        <a:cs typeface="Times New Roman"/>
                      </a:endParaRP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Logistique et techniques hospitalières</a:t>
                      </a:r>
                    </a:p>
                    <a:p>
                      <a:pPr marL="342900" lvl="0" indent="-342900">
                        <a:lnSpc>
                          <a:spcPct val="115000"/>
                        </a:lnSpc>
                        <a:spcAft>
                          <a:spcPts val="0"/>
                        </a:spcAft>
                        <a:buFont typeface="+mj-lt"/>
                        <a:buAutoNum type="arabicPeriod" startAt="17"/>
                      </a:pPr>
                      <a:r>
                        <a:rPr lang="fr-FR" sz="1100" dirty="0" smtClean="0">
                          <a:solidFill>
                            <a:schemeClr val="tx1">
                              <a:lumMod val="75000"/>
                              <a:lumOff val="25000"/>
                            </a:schemeClr>
                          </a:solidFill>
                          <a:latin typeface="Calibri"/>
                          <a:ea typeface="Calibri"/>
                          <a:cs typeface="Times New Roman"/>
                        </a:rPr>
                        <a:t> </a:t>
                      </a:r>
                      <a:r>
                        <a:rPr lang="fr-FR" sz="1100" dirty="0">
                          <a:solidFill>
                            <a:schemeClr val="tx1">
                              <a:lumMod val="75000"/>
                              <a:lumOff val="25000"/>
                            </a:schemeClr>
                          </a:solidFill>
                          <a:latin typeface="Calibri"/>
                          <a:ea typeface="Calibri"/>
                          <a:cs typeface="Times New Roman"/>
                        </a:rPr>
                        <a:t>Responsable de magasin, </a:t>
                      </a:r>
                      <a:r>
                        <a:rPr lang="fr-FR" sz="1100" dirty="0" smtClean="0">
                          <a:solidFill>
                            <a:schemeClr val="tx1">
                              <a:lumMod val="75000"/>
                              <a:lumOff val="25000"/>
                            </a:schemeClr>
                          </a:solidFill>
                          <a:latin typeface="Calibri"/>
                          <a:ea typeface="Calibri"/>
                          <a:cs typeface="Times New Roman"/>
                        </a:rPr>
                        <a:t>Responsable </a:t>
                      </a:r>
                      <a:r>
                        <a:rPr lang="fr-FR" sz="1100" dirty="0">
                          <a:solidFill>
                            <a:schemeClr val="tx1">
                              <a:lumMod val="75000"/>
                              <a:lumOff val="25000"/>
                            </a:schemeClr>
                          </a:solidFill>
                          <a:latin typeface="Calibri"/>
                          <a:ea typeface="Calibri"/>
                          <a:cs typeface="Times New Roman"/>
                        </a:rPr>
                        <a:t>logistique à </a:t>
                      </a:r>
                      <a:r>
                        <a:rPr lang="fr-FR" sz="1100" dirty="0" smtClean="0">
                          <a:solidFill>
                            <a:schemeClr val="tx1">
                              <a:lumMod val="75000"/>
                              <a:lumOff val="25000"/>
                            </a:schemeClr>
                          </a:solidFill>
                          <a:latin typeface="Calibri"/>
                          <a:ea typeface="Calibri"/>
                          <a:cs typeface="Times New Roman"/>
                        </a:rPr>
                        <a:t>l'hôpital </a:t>
                      </a:r>
                    </a:p>
                    <a:p>
                      <a:pPr marL="342900" lvl="0" indent="-342900">
                        <a:lnSpc>
                          <a:spcPct val="115000"/>
                        </a:lnSpc>
                        <a:spcAft>
                          <a:spcPts val="0"/>
                        </a:spcAft>
                        <a:buFont typeface="Symbol"/>
                        <a:buNone/>
                      </a:pPr>
                      <a:r>
                        <a:rPr lang="fr-FR" sz="1100" b="1" dirty="0" smtClean="0">
                          <a:solidFill>
                            <a:srgbClr val="222A35"/>
                          </a:solidFill>
                          <a:latin typeface="Calibri"/>
                          <a:ea typeface="Calibri"/>
                          <a:cs typeface="Times New Roman"/>
                        </a:rPr>
                        <a:t>Pôle Ressources humaines </a:t>
                      </a:r>
                      <a:endParaRPr lang="fr-FR" sz="1100" b="1" dirty="0">
                        <a:solidFill>
                          <a:srgbClr val="222A35"/>
                        </a:solidFill>
                        <a:latin typeface="Calibri"/>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dirty="0" smtClean="0">
                          <a:solidFill>
                            <a:schemeClr val="tx1">
                              <a:lumMod val="75000"/>
                              <a:lumOff val="25000"/>
                            </a:schemeClr>
                          </a:solidFill>
                          <a:latin typeface="+mn-lt"/>
                          <a:ea typeface="Calibri"/>
                          <a:cs typeface="Times New Roman"/>
                        </a:rPr>
                        <a:t>Responsable des ressources humaines en établissement de santé </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kern="1200" dirty="0" smtClean="0">
                          <a:solidFill>
                            <a:schemeClr val="tx1">
                              <a:lumMod val="75000"/>
                              <a:lumOff val="25000"/>
                            </a:schemeClr>
                          </a:solidFill>
                          <a:latin typeface="Calibri"/>
                          <a:ea typeface="Calibri"/>
                          <a:cs typeface="Times New Roman"/>
                        </a:rPr>
                        <a:t>Contrôleur de gestion RH en établissement de santé</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dirty="0" smtClean="0">
                          <a:solidFill>
                            <a:schemeClr val="tx1">
                              <a:lumMod val="75000"/>
                              <a:lumOff val="25000"/>
                            </a:schemeClr>
                          </a:solidFill>
                          <a:latin typeface="Calibri"/>
                          <a:ea typeface="Calibri"/>
                          <a:cs typeface="Times New Roman"/>
                        </a:rPr>
                        <a:t>Responsable </a:t>
                      </a:r>
                      <a:r>
                        <a:rPr lang="fr-FR" sz="1100" dirty="0">
                          <a:solidFill>
                            <a:schemeClr val="tx1">
                              <a:lumMod val="75000"/>
                              <a:lumOff val="25000"/>
                            </a:schemeClr>
                          </a:solidFill>
                          <a:latin typeface="Calibri"/>
                          <a:ea typeface="Calibri"/>
                          <a:cs typeface="Times New Roman"/>
                        </a:rPr>
                        <a:t>des affaires </a:t>
                      </a:r>
                      <a:r>
                        <a:rPr lang="fr-FR" sz="1100" dirty="0" smtClean="0">
                          <a:solidFill>
                            <a:schemeClr val="tx1">
                              <a:lumMod val="75000"/>
                              <a:lumOff val="25000"/>
                            </a:schemeClr>
                          </a:solidFill>
                          <a:latin typeface="Calibri"/>
                          <a:ea typeface="Calibri"/>
                          <a:cs typeface="Times New Roman"/>
                        </a:rPr>
                        <a:t>médicales</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startAt="18"/>
                        <a:tabLst/>
                        <a:defRPr/>
                      </a:pPr>
                      <a:r>
                        <a:rPr lang="fr-FR" sz="1100" dirty="0" smtClean="0">
                          <a:solidFill>
                            <a:schemeClr val="tx1">
                              <a:lumMod val="75000"/>
                              <a:lumOff val="25000"/>
                            </a:schemeClr>
                          </a:solidFill>
                          <a:latin typeface="+mn-lt"/>
                          <a:ea typeface="Calibri"/>
                          <a:cs typeface="Times New Roman"/>
                        </a:rPr>
                        <a:t>Gestionnaire de paye </a:t>
                      </a:r>
                      <a:r>
                        <a:rPr lang="fr-FR" sz="1100" b="1" baseline="0" dirty="0" smtClean="0">
                          <a:solidFill>
                            <a:srgbClr val="222A35"/>
                          </a:solidFill>
                          <a:latin typeface="+mn-lt"/>
                          <a:ea typeface="Calibri"/>
                          <a:cs typeface="Times New Roman"/>
                        </a:rPr>
                        <a:t>Nouveauté 2016 </a:t>
                      </a:r>
                      <a:endParaRPr lang="fr-FR" sz="1100" dirty="0" smtClean="0">
                        <a:solidFill>
                          <a:schemeClr val="tx1">
                            <a:lumMod val="75000"/>
                            <a:lumOff val="25000"/>
                          </a:schemeClr>
                        </a:solidFill>
                        <a:latin typeface="+mn-lt"/>
                        <a:ea typeface="Calibri"/>
                        <a:cs typeface="Times New Roman"/>
                      </a:endParaRP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kern="1200" dirty="0" smtClean="0">
                          <a:solidFill>
                            <a:srgbClr val="222A35"/>
                          </a:solidFill>
                          <a:latin typeface="Calibri"/>
                          <a:ea typeface="Calibri"/>
                          <a:cs typeface="Times New Roman"/>
                        </a:rPr>
                        <a:t>Soins et usagers</a:t>
                      </a:r>
                      <a:r>
                        <a:rPr lang="fr-FR" sz="1100" dirty="0" smtClean="0">
                          <a:solidFill>
                            <a:srgbClr val="222A35"/>
                          </a:solidFill>
                          <a:latin typeface="Calibri"/>
                          <a:ea typeface="Calibri"/>
                          <a:cs typeface="Times New Roman"/>
                        </a:rPr>
                        <a:t> </a:t>
                      </a:r>
                      <a:endParaRPr lang="fr-FR" sz="1100"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23"/>
                      </a:pPr>
                      <a:r>
                        <a:rPr lang="fr-FR" sz="1100" dirty="0">
                          <a:solidFill>
                            <a:schemeClr val="tx1">
                              <a:lumMod val="75000"/>
                              <a:lumOff val="25000"/>
                            </a:schemeClr>
                          </a:solidFill>
                          <a:latin typeface="Calibri"/>
                          <a:ea typeface="Calibri"/>
                          <a:cs typeface="Times New Roman"/>
                        </a:rPr>
                        <a:t>Infirmier clinicien </a:t>
                      </a:r>
                      <a:r>
                        <a:rPr lang="fr-FR" sz="1100" dirty="0" smtClean="0">
                          <a:solidFill>
                            <a:schemeClr val="tx1">
                              <a:lumMod val="75000"/>
                              <a:lumOff val="25000"/>
                            </a:schemeClr>
                          </a:solidFill>
                          <a:latin typeface="Calibri"/>
                          <a:ea typeface="Calibri"/>
                          <a:cs typeface="Times New Roman"/>
                        </a:rPr>
                        <a:t>coordinateur</a:t>
                      </a:r>
                      <a:r>
                        <a:rPr lang="fr-FR" sz="1100" baseline="0" dirty="0" smtClean="0">
                          <a:solidFill>
                            <a:schemeClr val="tx1">
                              <a:lumMod val="75000"/>
                              <a:lumOff val="25000"/>
                            </a:schemeClr>
                          </a:solidFill>
                          <a:latin typeface="Calibri"/>
                          <a:ea typeface="Calibri"/>
                          <a:cs typeface="Times New Roman"/>
                        </a:rPr>
                        <a:t> </a:t>
                      </a:r>
                      <a:r>
                        <a:rPr lang="fr-FR" sz="1100" dirty="0" smtClean="0">
                          <a:solidFill>
                            <a:schemeClr val="tx1">
                              <a:lumMod val="75000"/>
                              <a:lumOff val="25000"/>
                            </a:schemeClr>
                          </a:solidFill>
                          <a:latin typeface="Calibri"/>
                          <a:ea typeface="Calibri"/>
                          <a:cs typeface="Times New Roman"/>
                        </a:rPr>
                        <a:t>en </a:t>
                      </a:r>
                      <a:r>
                        <a:rPr lang="fr-FR" sz="1100" dirty="0">
                          <a:solidFill>
                            <a:schemeClr val="tx1">
                              <a:lumMod val="75000"/>
                              <a:lumOff val="25000"/>
                            </a:schemeClr>
                          </a:solidFill>
                          <a:latin typeface="Calibri"/>
                          <a:ea typeface="Calibri"/>
                          <a:cs typeface="Times New Roman"/>
                        </a:rPr>
                        <a:t>cancérologie</a:t>
                      </a:r>
                    </a:p>
                    <a:p>
                      <a:pPr marL="342900" lvl="0" indent="-342900">
                        <a:lnSpc>
                          <a:spcPct val="115000"/>
                        </a:lnSpc>
                        <a:spcAft>
                          <a:spcPts val="0"/>
                        </a:spcAft>
                        <a:buFont typeface="+mj-lt"/>
                        <a:buAutoNum type="arabicPeriod" startAt="23"/>
                      </a:pPr>
                      <a:r>
                        <a:rPr lang="fr-FR" sz="1100" dirty="0">
                          <a:solidFill>
                            <a:schemeClr val="tx1">
                              <a:lumMod val="75000"/>
                              <a:lumOff val="25000"/>
                            </a:schemeClr>
                          </a:solidFill>
                          <a:latin typeface="Calibri"/>
                          <a:ea typeface="Calibri"/>
                          <a:cs typeface="Times New Roman"/>
                        </a:rPr>
                        <a:t>Education thérapeutique du </a:t>
                      </a:r>
                      <a:r>
                        <a:rPr lang="fr-FR" sz="1100" dirty="0" smtClean="0">
                          <a:solidFill>
                            <a:schemeClr val="tx1">
                              <a:lumMod val="75000"/>
                              <a:lumOff val="25000"/>
                            </a:schemeClr>
                          </a:solidFill>
                          <a:latin typeface="Calibri"/>
                          <a:ea typeface="Calibri"/>
                          <a:cs typeface="Times New Roman"/>
                        </a:rPr>
                        <a:t>patient</a:t>
                      </a:r>
                    </a:p>
                    <a:p>
                      <a:pPr marL="342900" lvl="0" indent="-342900">
                        <a:lnSpc>
                          <a:spcPct val="115000"/>
                        </a:lnSpc>
                        <a:spcAft>
                          <a:spcPts val="0"/>
                        </a:spcAft>
                        <a:buFont typeface="Symbol"/>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Management et accompagnement</a:t>
                      </a:r>
                      <a:r>
                        <a:rPr lang="fr-FR" sz="1100" b="1" baseline="0" dirty="0" smtClean="0">
                          <a:solidFill>
                            <a:srgbClr val="222A35"/>
                          </a:solidFill>
                          <a:latin typeface="Calibri"/>
                          <a:ea typeface="Calibri"/>
                          <a:cs typeface="Times New Roman"/>
                        </a:rPr>
                        <a:t> du changement </a:t>
                      </a:r>
                      <a:endParaRPr lang="fr-FR" sz="1100" b="1" dirty="0">
                        <a:solidFill>
                          <a:srgbClr val="222A35"/>
                        </a:solidFill>
                        <a:latin typeface="Calibri"/>
                        <a:ea typeface="Calibri"/>
                        <a:cs typeface="Times New Roman"/>
                      </a:endParaRPr>
                    </a:p>
                    <a:p>
                      <a:pPr marL="342900" lvl="0" indent="-342900">
                        <a:lnSpc>
                          <a:spcPct val="115000"/>
                        </a:lnSpc>
                        <a:spcAft>
                          <a:spcPts val="0"/>
                        </a:spcAft>
                        <a:buFont typeface="+mj-lt"/>
                        <a:buAutoNum type="arabicPeriod" startAt="25"/>
                      </a:pPr>
                      <a:r>
                        <a:rPr lang="fr-FR" sz="1100" kern="1200" dirty="0" smtClean="0">
                          <a:solidFill>
                            <a:schemeClr val="tx1">
                              <a:lumMod val="75000"/>
                              <a:lumOff val="25000"/>
                            </a:schemeClr>
                          </a:solidFill>
                          <a:latin typeface="Calibri"/>
                          <a:ea typeface="Calibri"/>
                          <a:cs typeface="Times New Roman"/>
                        </a:rPr>
                        <a:t>Cadre </a:t>
                      </a:r>
                      <a:r>
                        <a:rPr lang="fr-FR" sz="1100" kern="1200" dirty="0">
                          <a:solidFill>
                            <a:schemeClr val="tx1">
                              <a:lumMod val="75000"/>
                              <a:lumOff val="25000"/>
                            </a:schemeClr>
                          </a:solidFill>
                          <a:latin typeface="Calibri"/>
                          <a:ea typeface="Calibri"/>
                          <a:cs typeface="Times New Roman"/>
                        </a:rPr>
                        <a:t>de pôle : les </a:t>
                      </a:r>
                      <a:r>
                        <a:rPr lang="fr-FR" sz="1100" kern="1200" dirty="0" smtClean="0">
                          <a:solidFill>
                            <a:schemeClr val="tx1">
                              <a:lumMod val="75000"/>
                              <a:lumOff val="25000"/>
                            </a:schemeClr>
                          </a:solidFill>
                          <a:latin typeface="Calibri"/>
                          <a:ea typeface="Calibri"/>
                          <a:cs typeface="Times New Roman"/>
                        </a:rPr>
                        <a:t>clés </a:t>
                      </a:r>
                      <a:r>
                        <a:rPr lang="fr-FR" sz="1100" kern="1200" dirty="0">
                          <a:solidFill>
                            <a:schemeClr val="tx1">
                              <a:lumMod val="75000"/>
                              <a:lumOff val="25000"/>
                            </a:schemeClr>
                          </a:solidFill>
                          <a:latin typeface="Calibri"/>
                          <a:ea typeface="Calibri"/>
                          <a:cs typeface="Times New Roman"/>
                        </a:rPr>
                        <a:t>du management de </a:t>
                      </a:r>
                      <a:r>
                        <a:rPr lang="fr-FR" sz="1100" kern="1200" dirty="0" smtClean="0">
                          <a:solidFill>
                            <a:schemeClr val="tx1">
                              <a:lumMod val="75000"/>
                              <a:lumOff val="25000"/>
                            </a:schemeClr>
                          </a:solidFill>
                          <a:latin typeface="Calibri"/>
                          <a:ea typeface="Calibri"/>
                          <a:cs typeface="Times New Roman"/>
                        </a:rPr>
                        <a:t>pôle </a:t>
                      </a:r>
                    </a:p>
                    <a:p>
                      <a:pPr marL="342900" lvl="0" indent="-342900">
                        <a:lnSpc>
                          <a:spcPct val="115000"/>
                        </a:lnSpc>
                        <a:spcAft>
                          <a:spcPts val="0"/>
                        </a:spcAft>
                        <a:buFont typeface="+mj-lt"/>
                        <a:buAutoNum type="arabicPeriod" startAt="25"/>
                      </a:pPr>
                      <a:r>
                        <a:rPr lang="fr-FR" sz="1100" kern="1200" dirty="0" smtClean="0">
                          <a:solidFill>
                            <a:schemeClr val="tx1">
                              <a:lumMod val="75000"/>
                              <a:lumOff val="25000"/>
                            </a:schemeClr>
                          </a:solidFill>
                          <a:latin typeface="Calibri"/>
                          <a:ea typeface="Calibri"/>
                          <a:cs typeface="Times New Roman"/>
                        </a:rPr>
                        <a:t>Encadrant d’unité de soins et d’activités paramédicales </a:t>
                      </a:r>
                      <a:r>
                        <a:rPr lang="fr-FR" sz="1100" b="1" baseline="0" dirty="0" smtClean="0">
                          <a:solidFill>
                            <a:srgbClr val="222A35"/>
                          </a:solidFill>
                          <a:latin typeface="+mn-lt"/>
                          <a:ea typeface="Calibri"/>
                          <a:cs typeface="Times New Roman"/>
                        </a:rPr>
                        <a:t>Nouveauté 2016 </a:t>
                      </a:r>
                      <a:endParaRPr lang="fr-FR" sz="1100" kern="1200" dirty="0" smtClean="0">
                        <a:solidFill>
                          <a:schemeClr val="tx1">
                            <a:lumMod val="75000"/>
                            <a:lumOff val="25000"/>
                          </a:schemeClr>
                        </a:solidFill>
                        <a:latin typeface="Calibri"/>
                        <a:ea typeface="Calibri"/>
                        <a:cs typeface="Times New Roman"/>
                      </a:endParaRPr>
                    </a:p>
                    <a:p>
                      <a:pPr marL="0" lvl="0" indent="0">
                        <a:lnSpc>
                          <a:spcPct val="115000"/>
                        </a:lnSpc>
                        <a:spcAft>
                          <a:spcPts val="0"/>
                        </a:spcAft>
                        <a:buFont typeface="+mj-lt"/>
                        <a:buNone/>
                      </a:pPr>
                      <a:r>
                        <a:rPr lang="fr-FR" sz="1100" b="1" dirty="0" smtClean="0">
                          <a:solidFill>
                            <a:srgbClr val="222A35"/>
                          </a:solidFill>
                          <a:latin typeface="+mn-lt"/>
                          <a:ea typeface="Calibri"/>
                          <a:cs typeface="Times New Roman"/>
                        </a:rPr>
                        <a:t>Pôle </a:t>
                      </a:r>
                      <a:r>
                        <a:rPr lang="fr-FR" sz="1100" b="1" dirty="0" smtClean="0">
                          <a:solidFill>
                            <a:srgbClr val="222A35"/>
                          </a:solidFill>
                          <a:latin typeface="Calibri"/>
                          <a:ea typeface="Calibri"/>
                          <a:cs typeface="Times New Roman"/>
                        </a:rPr>
                        <a:t>SIH</a:t>
                      </a:r>
                    </a:p>
                    <a:p>
                      <a:pPr marL="342900" lvl="0" indent="-342900">
                        <a:lnSpc>
                          <a:spcPct val="115000"/>
                        </a:lnSpc>
                        <a:spcAft>
                          <a:spcPts val="0"/>
                        </a:spcAft>
                        <a:buFont typeface="+mj-lt"/>
                        <a:buAutoNum type="arabicPeriod" startAt="26"/>
                      </a:pPr>
                      <a:r>
                        <a:rPr lang="fr-FR" sz="1100" dirty="0" smtClean="0">
                          <a:solidFill>
                            <a:schemeClr val="tx1">
                              <a:lumMod val="75000"/>
                              <a:lumOff val="25000"/>
                            </a:schemeClr>
                          </a:solidFill>
                          <a:latin typeface="Calibri"/>
                          <a:ea typeface="Calibri"/>
                          <a:cs typeface="Times New Roman"/>
                        </a:rPr>
                        <a:t>Chef </a:t>
                      </a:r>
                      <a:r>
                        <a:rPr lang="fr-FR" sz="1100" dirty="0">
                          <a:solidFill>
                            <a:schemeClr val="tx1">
                              <a:lumMod val="75000"/>
                              <a:lumOff val="25000"/>
                            </a:schemeClr>
                          </a:solidFill>
                          <a:latin typeface="Calibri"/>
                          <a:ea typeface="Calibri"/>
                          <a:cs typeface="Times New Roman"/>
                        </a:rPr>
                        <a:t>de projet Système d'information à </a:t>
                      </a:r>
                      <a:r>
                        <a:rPr lang="fr-FR" sz="1100" dirty="0" smtClean="0">
                          <a:solidFill>
                            <a:schemeClr val="tx1">
                              <a:lumMod val="75000"/>
                              <a:lumOff val="25000"/>
                            </a:schemeClr>
                          </a:solidFill>
                          <a:latin typeface="Calibri"/>
                          <a:ea typeface="Calibri"/>
                          <a:cs typeface="Times New Roman"/>
                        </a:rPr>
                        <a:t>l'hôpital</a:t>
                      </a:r>
                      <a:endParaRPr lang="fr-FR" sz="1100" dirty="0">
                        <a:solidFill>
                          <a:schemeClr val="tx1">
                            <a:lumMod val="75000"/>
                            <a:lumOff val="25000"/>
                          </a:schemeClr>
                        </a:solidFill>
                        <a:latin typeface="Calibri"/>
                        <a:ea typeface="Calibri"/>
                        <a:cs typeface="Times New Roman"/>
                      </a:endParaRP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sp>
        <p:nvSpPr>
          <p:cNvPr id="3" name="ZoneTexte 10"/>
          <p:cNvSpPr txBox="1">
            <a:spLocks noChangeArrowheads="1"/>
          </p:cNvSpPr>
          <p:nvPr/>
        </p:nvSpPr>
        <p:spPr bwMode="auto">
          <a:xfrm>
            <a:off x="406400" y="1198563"/>
            <a:ext cx="8105775" cy="460375"/>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1200" b="1" dirty="0" smtClean="0">
                <a:solidFill>
                  <a:schemeClr val="bg1"/>
                </a:solidFill>
              </a:rPr>
              <a:t>En 2013, à l’issue d’un processus d’audit de ses référentiels et de son dispositif de certification professionnelle conduit par l’ISQ-OPQF, le CNEH a été habilité à délivrer le certificat professionnel FFP (CP FFP) pour ses parcours métiers Praxis</a:t>
            </a:r>
          </a:p>
        </p:txBody>
      </p:sp>
      <p:sp>
        <p:nvSpPr>
          <p:cNvPr id="4" name="ZoneTexte 11"/>
          <p:cNvSpPr txBox="1">
            <a:spLocks noChangeArrowheads="1"/>
          </p:cNvSpPr>
          <p:nvPr/>
        </p:nvSpPr>
        <p:spPr bwMode="auto">
          <a:xfrm>
            <a:off x="357188" y="234950"/>
            <a:ext cx="71294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Certification professionnelle des parcours métiers FFP Praxis </a:t>
            </a:r>
          </a:p>
        </p:txBody>
      </p:sp>
      <p:sp>
        <p:nvSpPr>
          <p:cNvPr id="5" name="Espace réservé du pied de page 2"/>
          <p:cNvSpPr>
            <a:spLocks noGrp="1"/>
          </p:cNvSpPr>
          <p:nvPr>
            <p:ph type="ftr" sz="quarter" idx="10"/>
          </p:nvPr>
        </p:nvSpPr>
        <p:spPr/>
        <p:txBody>
          <a:bodyPr/>
          <a:lstStyle>
            <a:lvl1pPr>
              <a:defRPr/>
            </a:lvl1pPr>
          </a:lstStyle>
          <a:p>
            <a:pPr>
              <a:defRPr/>
            </a:pPr>
            <a:r>
              <a:rPr lang="fr-FR"/>
              <a:t>Centre national de l’expertise hospitalière </a:t>
            </a:r>
            <a:endParaRPr lang="fr-FR" dirty="0"/>
          </a:p>
        </p:txBody>
      </p:sp>
      <p:sp>
        <p:nvSpPr>
          <p:cNvPr id="6" name="Espace réservé du numéro de diapositive 3"/>
          <p:cNvSpPr>
            <a:spLocks noGrp="1"/>
          </p:cNvSpPr>
          <p:nvPr>
            <p:ph type="sldNum" sz="quarter" idx="11"/>
          </p:nvPr>
        </p:nvSpPr>
        <p:spPr/>
        <p:txBody>
          <a:bodyPr/>
          <a:lstStyle>
            <a:lvl1pPr>
              <a:defRPr/>
            </a:lvl1pPr>
          </a:lstStyle>
          <a:p>
            <a:pPr>
              <a:defRPr/>
            </a:pPr>
            <a:fld id="{82DC0BF3-5A6B-42C3-9036-278991667770}" type="slidenum">
              <a:rPr lang="fr-FR"/>
              <a:pPr>
                <a:defRPr/>
              </a:pPr>
              <a:t>‹N°›</a:t>
            </a:fld>
            <a:endParaRPr lang="fr-FR" dirty="0"/>
          </a:p>
        </p:txBody>
      </p:sp>
    </p:spTree>
    <p:extLst>
      <p:ext uri="{BB962C8B-B14F-4D97-AF65-F5344CB8AC3E}">
        <p14:creationId xmlns:p14="http://schemas.microsoft.com/office/powerpoint/2010/main" val="28559065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sp>
        <p:nvSpPr>
          <p:cNvPr id="4" name="Rectangle 3"/>
          <p:cNvSpPr/>
          <p:nvPr/>
        </p:nvSpPr>
        <p:spPr>
          <a:xfrm>
            <a:off x="631825" y="1570038"/>
            <a:ext cx="7775575" cy="1081087"/>
          </a:xfrm>
          <a:prstGeom prst="rect">
            <a:avLst/>
          </a:prstGeom>
          <a:solidFill>
            <a:srgbClr val="222A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714375" algn="just" eaLnBrk="1" fontAlgn="auto" hangingPunct="1">
              <a:spcBef>
                <a:spcPts val="0"/>
              </a:spcBef>
              <a:spcAft>
                <a:spcPts val="0"/>
              </a:spcAft>
              <a:defRPr/>
            </a:pPr>
            <a:endParaRPr lang="fr-FR" sz="1300" dirty="0">
              <a:solidFill>
                <a:schemeClr val="bg1"/>
              </a:solidFill>
            </a:endParaRPr>
          </a:p>
        </p:txBody>
      </p:sp>
      <p:sp>
        <p:nvSpPr>
          <p:cNvPr id="5" name="Oval 5"/>
          <p:cNvSpPr>
            <a:spLocks noChangeArrowheads="1"/>
          </p:cNvSpPr>
          <p:nvPr/>
        </p:nvSpPr>
        <p:spPr bwMode="auto">
          <a:xfrm>
            <a:off x="488950" y="1358900"/>
            <a:ext cx="703263" cy="647700"/>
          </a:xfrm>
          <a:prstGeom prst="ellipse">
            <a:avLst/>
          </a:prstGeom>
          <a:solidFill>
            <a:srgbClr val="222A35"/>
          </a:solidFill>
          <a:ln w="9525">
            <a:solidFill>
              <a:schemeClr val="bg1">
                <a:lumMod val="95000"/>
              </a:schemeClr>
            </a:solidFill>
            <a:round/>
            <a:headEnd/>
            <a:tailEnd/>
          </a:ln>
          <a:effectLst/>
        </p:spPr>
        <p:txBody>
          <a:bodyPr wrap="none" lIns="87188" tIns="43594" rIns="87188" bIns="43594" anchor="ctr"/>
          <a:lstStyle/>
          <a:p>
            <a:pPr algn="ctr" defTabSz="871538" eaLnBrk="1" fontAlgn="auto" hangingPunct="1">
              <a:spcBef>
                <a:spcPts val="0"/>
              </a:spcBef>
              <a:spcAft>
                <a:spcPts val="0"/>
              </a:spcAft>
              <a:defRPr/>
            </a:pPr>
            <a:r>
              <a:rPr lang="fr-FR" sz="1050" b="1" dirty="0">
                <a:solidFill>
                  <a:schemeClr val="bg1"/>
                </a:solidFill>
                <a:effectLst>
                  <a:outerShdw blurRad="38100" dist="38100" dir="2700000" algn="tl">
                    <a:srgbClr val="000000">
                      <a:alpha val="43137"/>
                    </a:srgbClr>
                  </a:outerShdw>
                </a:effectLst>
                <a:latin typeface="+mj-lt"/>
              </a:rPr>
              <a:t>Le +</a:t>
            </a:r>
          </a:p>
          <a:p>
            <a:pPr algn="ctr" defTabSz="871538" eaLnBrk="1" fontAlgn="auto" hangingPunct="1">
              <a:spcBef>
                <a:spcPts val="0"/>
              </a:spcBef>
              <a:spcAft>
                <a:spcPts val="0"/>
              </a:spcAft>
              <a:defRPr/>
            </a:pPr>
            <a:r>
              <a:rPr lang="fr-FR" sz="1050" b="1" dirty="0">
                <a:solidFill>
                  <a:schemeClr val="bg1"/>
                </a:solidFill>
                <a:effectLst>
                  <a:outerShdw blurRad="38100" dist="38100" dir="2700000" algn="tl">
                    <a:srgbClr val="000000">
                      <a:alpha val="43137"/>
                    </a:srgbClr>
                  </a:outerShdw>
                </a:effectLst>
                <a:latin typeface="+mj-lt"/>
              </a:rPr>
              <a:t>CNEH</a:t>
            </a:r>
          </a:p>
        </p:txBody>
      </p:sp>
      <p:sp>
        <p:nvSpPr>
          <p:cNvPr id="6" name="ZoneTexte 11"/>
          <p:cNvSpPr txBox="1">
            <a:spLocks noChangeArrowheads="1"/>
          </p:cNvSpPr>
          <p:nvPr/>
        </p:nvSpPr>
        <p:spPr bwMode="auto">
          <a:xfrm>
            <a:off x="357188" y="234950"/>
            <a:ext cx="71294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800" b="1" dirty="0" smtClean="0">
                <a:solidFill>
                  <a:srgbClr val="222A35"/>
                </a:solidFill>
              </a:rPr>
              <a:t>Une expertise reconnue</a:t>
            </a:r>
          </a:p>
        </p:txBody>
      </p:sp>
      <p:sp>
        <p:nvSpPr>
          <p:cNvPr id="7" name="Espace réservé du texte 3"/>
          <p:cNvSpPr>
            <a:spLocks noGrp="1"/>
          </p:cNvSpPr>
          <p:nvPr>
            <p:ph type="body" sz="quarter" idx="17"/>
          </p:nvPr>
        </p:nvSpPr>
        <p:spPr>
          <a:xfrm>
            <a:off x="1344458" y="1682581"/>
            <a:ext cx="6911975" cy="900058"/>
          </a:xfrm>
        </p:spPr>
        <p:txBody>
          <a:bodyPr/>
          <a:lstStyle>
            <a:lvl1pPr>
              <a:defRPr>
                <a:solidFill>
                  <a:schemeClr val="bg1"/>
                </a:solidFill>
              </a:defRPr>
            </a:lvl1pPr>
            <a:lvl2pPr>
              <a:defRPr>
                <a:solidFill>
                  <a:schemeClr val="bg1"/>
                </a:solidFill>
              </a:defRPr>
            </a:lvl2pPr>
            <a:lvl3pPr>
              <a:defRPr>
                <a:solidFill>
                  <a:schemeClr val="bg1"/>
                </a:solidFill>
              </a:defRPr>
            </a:lvl3pPr>
          </a:lstStyle>
          <a:p>
            <a:pPr lvl="0"/>
            <a:r>
              <a:rPr lang="fr-FR" dirty="0" smtClean="0"/>
              <a:t>Modifiez les styles du texte du masque</a:t>
            </a:r>
          </a:p>
          <a:p>
            <a:pPr lvl="1"/>
            <a:r>
              <a:rPr lang="fr-FR" dirty="0" smtClean="0"/>
              <a:t>Deuxième niveau</a:t>
            </a:r>
          </a:p>
          <a:p>
            <a:pPr lvl="2"/>
            <a:r>
              <a:rPr lang="fr-FR" dirty="0" smtClean="0"/>
              <a:t>Troisième niveau</a:t>
            </a:r>
          </a:p>
        </p:txBody>
      </p:sp>
      <p:sp>
        <p:nvSpPr>
          <p:cNvPr id="9" name="Espace réservé du texte 8"/>
          <p:cNvSpPr>
            <a:spLocks noGrp="1"/>
          </p:cNvSpPr>
          <p:nvPr>
            <p:ph type="body" sz="quarter" idx="18"/>
          </p:nvPr>
        </p:nvSpPr>
        <p:spPr>
          <a:xfrm>
            <a:off x="631825" y="2778125"/>
            <a:ext cx="7775575" cy="3421063"/>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pied de page 2"/>
          <p:cNvSpPr>
            <a:spLocks noGrp="1"/>
          </p:cNvSpPr>
          <p:nvPr>
            <p:ph type="ftr" sz="quarter" idx="19"/>
          </p:nvPr>
        </p:nvSpPr>
        <p:spPr/>
        <p:txBody>
          <a:bodyPr/>
          <a:lstStyle>
            <a:lvl1pPr>
              <a:defRPr/>
            </a:lvl1pPr>
          </a:lstStyle>
          <a:p>
            <a:pPr>
              <a:defRPr/>
            </a:pPr>
            <a:r>
              <a:rPr lang="fr-FR"/>
              <a:t>Centre national de l’expertise hospitalière </a:t>
            </a:r>
            <a:endParaRPr lang="fr-FR" dirty="0"/>
          </a:p>
        </p:txBody>
      </p:sp>
      <p:sp>
        <p:nvSpPr>
          <p:cNvPr id="10" name="Espace réservé du numéro de diapositive 3"/>
          <p:cNvSpPr>
            <a:spLocks noGrp="1"/>
          </p:cNvSpPr>
          <p:nvPr>
            <p:ph type="sldNum" sz="quarter" idx="20"/>
          </p:nvPr>
        </p:nvSpPr>
        <p:spPr/>
        <p:txBody>
          <a:bodyPr/>
          <a:lstStyle>
            <a:lvl1pPr>
              <a:defRPr/>
            </a:lvl1pPr>
          </a:lstStyle>
          <a:p>
            <a:pPr>
              <a:defRPr/>
            </a:pPr>
            <a:fld id="{D2612C1C-5F32-4113-8074-4C726CF7806F}" type="slidenum">
              <a:rPr lang="fr-FR"/>
              <a:pPr>
                <a:defRPr/>
              </a:pPr>
              <a:t>‹N°›</a:t>
            </a:fld>
            <a:endParaRPr lang="fr-FR" dirty="0"/>
          </a:p>
        </p:txBody>
      </p:sp>
    </p:spTree>
    <p:extLst>
      <p:ext uri="{BB962C8B-B14F-4D97-AF65-F5344CB8AC3E}">
        <p14:creationId xmlns:p14="http://schemas.microsoft.com/office/powerpoint/2010/main" val="3879475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228569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10.xml"/><Relationship Id="rId1" Type="http://schemas.openxmlformats.org/officeDocument/2006/relationships/slideLayout" Target="../slideLayouts/slideLayout3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2.pn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theme" Target="../theme/theme11.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6.xml"/><Relationship Id="rId1" Type="http://schemas.openxmlformats.org/officeDocument/2006/relationships/slideLayout" Target="../slideLayouts/slideLayout21.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2.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2.png"/><Relationship Id="rId5" Type="http://schemas.openxmlformats.org/officeDocument/2006/relationships/slideLayout" Target="../slideLayouts/slideLayout29.xml"/><Relationship Id="rId10" Type="http://schemas.openxmlformats.org/officeDocument/2006/relationships/theme" Target="../theme/theme8.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image" Target="../media/image2.pn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Image 6" descr="GettyImages_73091236.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1501775"/>
            <a:ext cx="2487613"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0"/>
            <a:ext cx="9144000" cy="62071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1028" name="Image 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3700" y="119063"/>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ZoneTexte 10"/>
          <p:cNvSpPr txBox="1">
            <a:spLocks noChangeArrowheads="1"/>
          </p:cNvSpPr>
          <p:nvPr/>
        </p:nvSpPr>
        <p:spPr bwMode="auto">
          <a:xfrm>
            <a:off x="323850" y="115888"/>
            <a:ext cx="35512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fr-FR" altLang="fr-FR" sz="2400" b="1" smtClean="0">
                <a:solidFill>
                  <a:schemeClr val="bg1"/>
                </a:solidFill>
              </a:rPr>
              <a:t>Conseil et formation santé</a:t>
            </a:r>
          </a:p>
        </p:txBody>
      </p:sp>
      <p:sp>
        <p:nvSpPr>
          <p:cNvPr id="12" name="Rectangle 11"/>
          <p:cNvSpPr/>
          <p:nvPr/>
        </p:nvSpPr>
        <p:spPr>
          <a:xfrm>
            <a:off x="0" y="6597650"/>
            <a:ext cx="9144000" cy="26035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031" name="Espace réservé du titre 1"/>
          <p:cNvSpPr>
            <a:spLocks noGrp="1"/>
          </p:cNvSpPr>
          <p:nvPr>
            <p:ph type="title"/>
          </p:nvPr>
        </p:nvSpPr>
        <p:spPr bwMode="auto">
          <a:xfrm>
            <a:off x="2906713" y="1509713"/>
            <a:ext cx="5457825"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032" name="Espace réservé du texte 5"/>
          <p:cNvSpPr>
            <a:spLocks noGrp="1"/>
          </p:cNvSpPr>
          <p:nvPr>
            <p:ph type="body" idx="1"/>
          </p:nvPr>
        </p:nvSpPr>
        <p:spPr bwMode="auto">
          <a:xfrm>
            <a:off x="2906713" y="2439988"/>
            <a:ext cx="5457825"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p:txBody>
      </p:sp>
    </p:spTree>
  </p:cSld>
  <p:clrMap bg1="lt1" tx1="dk1" bg2="lt2" tx2="dk2" accent1="accent1" accent2="accent2" accent3="accent3" accent4="accent4" accent5="accent5" accent6="accent6" hlink="hlink" folHlink="folHlink"/>
  <p:sldLayoutIdLst>
    <p:sldLayoutId id="2147483932" r:id="rId1"/>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lang="fr-FR" sz="2800" b="1" kern="1200" dirty="0">
          <a:solidFill>
            <a:srgbClr val="222A35"/>
          </a:solidFill>
          <a:latin typeface="+mn-lt"/>
          <a:ea typeface="+mn-ea"/>
          <a:cs typeface="+mn-cs"/>
        </a:defRPr>
      </a:lvl1pPr>
      <a:lvl2pPr algn="l" rtl="0" eaLnBrk="1" fontAlgn="base" hangingPunct="1">
        <a:lnSpc>
          <a:spcPct val="90000"/>
        </a:lnSpc>
        <a:spcBef>
          <a:spcPct val="0"/>
        </a:spcBef>
        <a:spcAft>
          <a:spcPct val="0"/>
        </a:spcAft>
        <a:defRPr sz="2800" b="1">
          <a:solidFill>
            <a:srgbClr val="222A35"/>
          </a:solidFill>
          <a:latin typeface="Calibri" panose="020F0502020204030204" pitchFamily="34" charset="0"/>
        </a:defRPr>
      </a:lvl2pPr>
      <a:lvl3pPr algn="l" rtl="0" eaLnBrk="1" fontAlgn="base" hangingPunct="1">
        <a:lnSpc>
          <a:spcPct val="90000"/>
        </a:lnSpc>
        <a:spcBef>
          <a:spcPct val="0"/>
        </a:spcBef>
        <a:spcAft>
          <a:spcPct val="0"/>
        </a:spcAft>
        <a:defRPr sz="2800" b="1">
          <a:solidFill>
            <a:srgbClr val="222A35"/>
          </a:solidFill>
          <a:latin typeface="Calibri" panose="020F0502020204030204" pitchFamily="34" charset="0"/>
        </a:defRPr>
      </a:lvl3pPr>
      <a:lvl4pPr algn="l" rtl="0" eaLnBrk="1" fontAlgn="base" hangingPunct="1">
        <a:lnSpc>
          <a:spcPct val="90000"/>
        </a:lnSpc>
        <a:spcBef>
          <a:spcPct val="0"/>
        </a:spcBef>
        <a:spcAft>
          <a:spcPct val="0"/>
        </a:spcAft>
        <a:defRPr sz="2800" b="1">
          <a:solidFill>
            <a:srgbClr val="222A35"/>
          </a:solidFill>
          <a:latin typeface="Calibri" panose="020F0502020204030204" pitchFamily="34" charset="0"/>
        </a:defRPr>
      </a:lvl4pPr>
      <a:lvl5pPr algn="l" rtl="0" eaLnBrk="1" fontAlgn="base" hangingPunct="1">
        <a:lnSpc>
          <a:spcPct val="90000"/>
        </a:lnSpc>
        <a:spcBef>
          <a:spcPct val="0"/>
        </a:spcBef>
        <a:spcAft>
          <a:spcPct val="0"/>
        </a:spcAft>
        <a:defRPr sz="2800" b="1">
          <a:solidFill>
            <a:srgbClr val="222A35"/>
          </a:solidFill>
          <a:latin typeface="Calibri" panose="020F0502020204030204" pitchFamily="34" charset="0"/>
        </a:defRPr>
      </a:lvl5pPr>
      <a:lvl6pPr marL="457200" algn="l" rtl="0" eaLnBrk="1" fontAlgn="base" hangingPunct="1">
        <a:lnSpc>
          <a:spcPct val="90000"/>
        </a:lnSpc>
        <a:spcBef>
          <a:spcPct val="0"/>
        </a:spcBef>
        <a:spcAft>
          <a:spcPct val="0"/>
        </a:spcAft>
        <a:defRPr sz="2400" b="1">
          <a:solidFill>
            <a:srgbClr val="222A35"/>
          </a:solidFill>
          <a:latin typeface="Calibri" panose="020F0502020204030204" pitchFamily="34" charset="0"/>
        </a:defRPr>
      </a:lvl6pPr>
      <a:lvl7pPr marL="914400" algn="l" rtl="0" eaLnBrk="1" fontAlgn="base" hangingPunct="1">
        <a:lnSpc>
          <a:spcPct val="90000"/>
        </a:lnSpc>
        <a:spcBef>
          <a:spcPct val="0"/>
        </a:spcBef>
        <a:spcAft>
          <a:spcPct val="0"/>
        </a:spcAft>
        <a:defRPr sz="2400" b="1">
          <a:solidFill>
            <a:srgbClr val="222A35"/>
          </a:solidFill>
          <a:latin typeface="Calibri" panose="020F0502020204030204" pitchFamily="34" charset="0"/>
        </a:defRPr>
      </a:lvl7pPr>
      <a:lvl8pPr marL="1371600" algn="l" rtl="0" eaLnBrk="1" fontAlgn="base" hangingPunct="1">
        <a:lnSpc>
          <a:spcPct val="90000"/>
        </a:lnSpc>
        <a:spcBef>
          <a:spcPct val="0"/>
        </a:spcBef>
        <a:spcAft>
          <a:spcPct val="0"/>
        </a:spcAft>
        <a:defRPr sz="2400" b="1">
          <a:solidFill>
            <a:srgbClr val="222A35"/>
          </a:solidFill>
          <a:latin typeface="Calibri" panose="020F0502020204030204" pitchFamily="34" charset="0"/>
        </a:defRPr>
      </a:lvl8pPr>
      <a:lvl9pPr marL="1828800" algn="l" rtl="0" eaLnBrk="1" fontAlgn="base" hangingPunct="1">
        <a:lnSpc>
          <a:spcPct val="90000"/>
        </a:lnSpc>
        <a:spcBef>
          <a:spcPct val="0"/>
        </a:spcBef>
        <a:spcAft>
          <a:spcPct val="0"/>
        </a:spcAft>
        <a:defRPr sz="2400" b="1">
          <a:solidFill>
            <a:srgbClr val="222A35"/>
          </a:solidFill>
          <a:latin typeface="Calibri" panose="020F0502020204030204" pitchFamily="34" charset="0"/>
        </a:defRPr>
      </a:lvl9pPr>
    </p:titleStyle>
    <p:bodyStyle>
      <a:lvl1pPr algn="l" rtl="0" eaLnBrk="1" fontAlgn="base" hangingPunct="1">
        <a:lnSpc>
          <a:spcPct val="90000"/>
        </a:lnSpc>
        <a:spcBef>
          <a:spcPts val="1000"/>
        </a:spcBef>
        <a:spcAft>
          <a:spcPct val="0"/>
        </a:spcAft>
        <a:buFont typeface="Arial" panose="020B0604020202020204" pitchFamily="34" charset="0"/>
        <a:defRPr sz="2400" b="1" kern="1200">
          <a:solidFill>
            <a:srgbClr val="767171"/>
          </a:solidFill>
          <a:latin typeface="+mn-lt"/>
          <a:ea typeface="+mn-ea"/>
          <a:cs typeface="+mn-cs"/>
        </a:defRPr>
      </a:lvl1pPr>
      <a:lvl2pPr marL="457200" algn="l" rtl="0" eaLnBrk="1" fontAlgn="base" hangingPunct="1">
        <a:lnSpc>
          <a:spcPct val="90000"/>
        </a:lnSpc>
        <a:spcBef>
          <a:spcPts val="500"/>
        </a:spcBef>
        <a:spcAft>
          <a:spcPct val="0"/>
        </a:spcAft>
        <a:buFont typeface="Arial" panose="020B0604020202020204" pitchFamily="34" charset="0"/>
        <a:defRPr sz="2000" kern="1200">
          <a:solidFill>
            <a:srgbClr val="222A35"/>
          </a:solidFill>
          <a:latin typeface="+mn-lt"/>
          <a:ea typeface="+mn-ea"/>
          <a:cs typeface="+mn-cs"/>
        </a:defRPr>
      </a:lvl2pPr>
      <a:lvl3pPr marL="914400" algn="l" rtl="0" eaLnBrk="1" fontAlgn="base" hangingPunct="1">
        <a:lnSpc>
          <a:spcPct val="90000"/>
        </a:lnSpc>
        <a:spcBef>
          <a:spcPts val="500"/>
        </a:spcBef>
        <a:spcAft>
          <a:spcPct val="0"/>
        </a:spcAft>
        <a:buFont typeface="Arial" panose="020B0604020202020204" pitchFamily="34" charset="0"/>
        <a:defRPr sz="2000" kern="1200">
          <a:solidFill>
            <a:srgbClr val="222A35"/>
          </a:solidFill>
          <a:latin typeface="+mn-lt"/>
          <a:ea typeface="+mn-ea"/>
          <a:cs typeface="+mn-cs"/>
        </a:defRPr>
      </a:lvl3pPr>
      <a:lvl4pPr marL="1371600" algn="l" rtl="0" eaLnBrk="1" fontAlgn="base" hangingPunct="1">
        <a:lnSpc>
          <a:spcPct val="90000"/>
        </a:lnSpc>
        <a:spcBef>
          <a:spcPts val="500"/>
        </a:spcBef>
        <a:spcAft>
          <a:spcPct val="0"/>
        </a:spcAft>
        <a:buFont typeface="Arial" panose="020B0604020202020204" pitchFamily="34" charset="0"/>
        <a:defRPr kern="1200">
          <a:solidFill>
            <a:srgbClr val="222A35"/>
          </a:solidFill>
          <a:latin typeface="+mn-lt"/>
          <a:ea typeface="+mn-ea"/>
          <a:cs typeface="+mn-cs"/>
        </a:defRPr>
      </a:lvl4pPr>
      <a:lvl5pPr marL="1828800" algn="l" rtl="0" eaLnBrk="1" fontAlgn="base" hangingPunct="1">
        <a:lnSpc>
          <a:spcPct val="90000"/>
        </a:lnSpc>
        <a:spcBef>
          <a:spcPts val="500"/>
        </a:spcBef>
        <a:spcAft>
          <a:spcPct val="0"/>
        </a:spcAft>
        <a:buFont typeface="Arial" panose="020B0604020202020204" pitchFamily="34" charset="0"/>
        <a:defRPr kern="1200">
          <a:solidFill>
            <a:srgbClr val="222A3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Imag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8950" y="1570038"/>
            <a:ext cx="2778125"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7"/>
          <p:cNvSpPr>
            <a:spLocks noChangeArrowheads="1"/>
          </p:cNvSpPr>
          <p:nvPr/>
        </p:nvSpPr>
        <p:spPr bwMode="auto">
          <a:xfrm>
            <a:off x="1901825" y="5132388"/>
            <a:ext cx="54832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fr-FR" altLang="fr-FR" sz="2000" b="1" dirty="0" smtClean="0">
                <a:solidFill>
                  <a:srgbClr val="E7E6E6">
                    <a:lumMod val="50000"/>
                  </a:srgbClr>
                </a:solidFill>
              </a:rPr>
              <a:t>CNEH - Conseil et Formation Santé </a:t>
            </a:r>
            <a:endParaRPr lang="fr-FR" altLang="fr-FR" sz="2000" dirty="0" smtClean="0">
              <a:solidFill>
                <a:srgbClr val="E7E6E6">
                  <a:lumMod val="50000"/>
                </a:srgbClr>
              </a:solidFill>
            </a:endParaRPr>
          </a:p>
          <a:p>
            <a:pPr algn="ctr" eaLnBrk="1" hangingPunct="1">
              <a:defRPr/>
            </a:pPr>
            <a:r>
              <a:rPr lang="fr-FR" altLang="fr-FR" sz="2000" dirty="0" smtClean="0">
                <a:solidFill>
                  <a:srgbClr val="E7E6E6">
                    <a:lumMod val="50000"/>
                  </a:srgbClr>
                </a:solidFill>
              </a:rPr>
              <a:t>3 rue Danton - 92240 Malakoff - Tél. : 01 41 17 15 15</a:t>
            </a:r>
          </a:p>
          <a:p>
            <a:pPr algn="ctr" eaLnBrk="1" hangingPunct="1">
              <a:defRPr/>
            </a:pPr>
            <a:r>
              <a:rPr lang="fr-FR" altLang="fr-FR" sz="2000" dirty="0" smtClean="0">
                <a:solidFill>
                  <a:srgbClr val="E7E6E6">
                    <a:lumMod val="50000"/>
                  </a:srgbClr>
                </a:solidFill>
              </a:rPr>
              <a:t> www.cneh.fr</a:t>
            </a:r>
          </a:p>
        </p:txBody>
      </p:sp>
    </p:spTree>
  </p:cSld>
  <p:clrMap bg1="lt1" tx1="dk1" bg2="lt2" tx2="dk2" accent1="accent1" accent2="accent2" accent3="accent3" accent4="accent4" accent5="accent5" accent6="accent6" hlink="hlink" folHlink="folHlink"/>
  <p:sldLayoutIdLst>
    <p:sldLayoutId id="2147484011" r:id="rId1"/>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374650" y="238125"/>
            <a:ext cx="738505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
            </a:r>
            <a:br>
              <a:rPr lang="fr-FR" altLang="fr-FR" smtClean="0"/>
            </a:br>
            <a:r>
              <a:rPr lang="fr-FR" altLang="fr-FR" smtClean="0"/>
              <a:t>Modifiez le style du titre</a:t>
            </a:r>
            <a:br>
              <a:rPr lang="fr-FR" altLang="fr-FR" smtClean="0"/>
            </a:br>
            <a:endParaRPr lang="fr-FR" altLang="fr-FR" smtClean="0"/>
          </a:p>
        </p:txBody>
      </p:sp>
      <p:sp>
        <p:nvSpPr>
          <p:cNvPr id="2051" name="Espace réservé du texte 2"/>
          <p:cNvSpPr>
            <a:spLocks noGrp="1"/>
          </p:cNvSpPr>
          <p:nvPr>
            <p:ph type="body" idx="1"/>
          </p:nvPr>
        </p:nvSpPr>
        <p:spPr bwMode="auto">
          <a:xfrm>
            <a:off x="374650" y="1241425"/>
            <a:ext cx="8140700" cy="49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p:txBody>
      </p:sp>
      <p:sp>
        <p:nvSpPr>
          <p:cNvPr id="5" name="Espace réservé du pied de page 4"/>
          <p:cNvSpPr>
            <a:spLocks noGrp="1"/>
          </p:cNvSpPr>
          <p:nvPr>
            <p:ph type="ftr" sz="quarter" idx="3"/>
          </p:nvPr>
        </p:nvSpPr>
        <p:spPr>
          <a:xfrm>
            <a:off x="3028950" y="6415088"/>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222A35"/>
                </a:solidFill>
                <a:latin typeface="+mn-lt"/>
              </a:defRPr>
            </a:lvl1pPr>
          </a:lstStyle>
          <a:p>
            <a:pPr>
              <a:defRPr/>
            </a:pPr>
            <a:r>
              <a:rPr lang="fr-FR"/>
              <a:t>Centre national de l’expertise hospitalière </a:t>
            </a:r>
            <a:endParaRPr lang="fr-FR" dirty="0"/>
          </a:p>
        </p:txBody>
      </p:sp>
      <p:sp>
        <p:nvSpPr>
          <p:cNvPr id="6" name="Espace réservé du numéro de diapositive 5"/>
          <p:cNvSpPr>
            <a:spLocks noGrp="1"/>
          </p:cNvSpPr>
          <p:nvPr>
            <p:ph type="sldNum" sz="quarter" idx="4"/>
          </p:nvPr>
        </p:nvSpPr>
        <p:spPr>
          <a:xfrm>
            <a:off x="6457950" y="6415088"/>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rgbClr val="222A35"/>
                </a:solidFill>
                <a:latin typeface="+mn-lt"/>
              </a:defRPr>
            </a:lvl1pPr>
          </a:lstStyle>
          <a:p>
            <a:pPr>
              <a:defRPr/>
            </a:pPr>
            <a:fld id="{951E0C30-053E-44BA-B8E8-E085521FEDAB}" type="slidenum">
              <a:rPr lang="fr-FR"/>
              <a:pPr>
                <a:defRPr/>
              </a:pPr>
              <a:t>‹N°›</a:t>
            </a:fld>
            <a:endParaRPr lang="fr-FR" dirty="0"/>
          </a:p>
        </p:txBody>
      </p:sp>
      <p:pic>
        <p:nvPicPr>
          <p:cNvPr id="2054" name="Image 8"/>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013700" y="119063"/>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Connecteur droit 9"/>
          <p:cNvCxnSpPr/>
          <p:nvPr/>
        </p:nvCxnSpPr>
        <p:spPr>
          <a:xfrm>
            <a:off x="0" y="1119188"/>
            <a:ext cx="8013700" cy="3175"/>
          </a:xfrm>
          <a:prstGeom prst="line">
            <a:avLst/>
          </a:prstGeom>
          <a:ln w="28575">
            <a:solidFill>
              <a:srgbClr val="222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862052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1" r:id="rId12"/>
    <p:sldLayoutId id="2147484032" r:id="rId13"/>
    <p:sldLayoutId id="2147484034" r:id="rId14"/>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800" b="1" kern="1200">
          <a:solidFill>
            <a:srgbClr val="222A35"/>
          </a:solidFill>
          <a:latin typeface="+mn-lt"/>
          <a:ea typeface="+mj-ea"/>
          <a:cs typeface="+mj-cs"/>
        </a:defRPr>
      </a:lvl1pPr>
      <a:lvl2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2pPr>
      <a:lvl3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3pPr>
      <a:lvl4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4pPr>
      <a:lvl5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5pPr>
      <a:lvl6pPr marL="457200" algn="l" rtl="0" fontAlgn="base">
        <a:lnSpc>
          <a:spcPct val="90000"/>
        </a:lnSpc>
        <a:spcBef>
          <a:spcPct val="0"/>
        </a:spcBef>
        <a:spcAft>
          <a:spcPct val="0"/>
        </a:spcAft>
        <a:defRPr sz="2400" b="1">
          <a:solidFill>
            <a:srgbClr val="222A35"/>
          </a:solidFill>
          <a:latin typeface="Calibri" panose="020F0502020204030204" pitchFamily="34" charset="0"/>
        </a:defRPr>
      </a:lvl6pPr>
      <a:lvl7pPr marL="914400" algn="l" rtl="0" fontAlgn="base">
        <a:lnSpc>
          <a:spcPct val="90000"/>
        </a:lnSpc>
        <a:spcBef>
          <a:spcPct val="0"/>
        </a:spcBef>
        <a:spcAft>
          <a:spcPct val="0"/>
        </a:spcAft>
        <a:defRPr sz="2400" b="1">
          <a:solidFill>
            <a:srgbClr val="222A35"/>
          </a:solidFill>
          <a:latin typeface="Calibri" panose="020F0502020204030204" pitchFamily="34" charset="0"/>
        </a:defRPr>
      </a:lvl7pPr>
      <a:lvl8pPr marL="1371600" algn="l" rtl="0" fontAlgn="base">
        <a:lnSpc>
          <a:spcPct val="90000"/>
        </a:lnSpc>
        <a:spcBef>
          <a:spcPct val="0"/>
        </a:spcBef>
        <a:spcAft>
          <a:spcPct val="0"/>
        </a:spcAft>
        <a:defRPr sz="2400" b="1">
          <a:solidFill>
            <a:srgbClr val="222A35"/>
          </a:solidFill>
          <a:latin typeface="Calibri" panose="020F0502020204030204" pitchFamily="34" charset="0"/>
        </a:defRPr>
      </a:lvl8pPr>
      <a:lvl9pPr marL="1828800" algn="l" rtl="0" fontAlgn="base">
        <a:lnSpc>
          <a:spcPct val="90000"/>
        </a:lnSpc>
        <a:spcBef>
          <a:spcPct val="0"/>
        </a:spcBef>
        <a:spcAft>
          <a:spcPct val="0"/>
        </a:spcAft>
        <a:defRPr sz="2400" b="1">
          <a:solidFill>
            <a:srgbClr val="222A35"/>
          </a:solidFill>
          <a:latin typeface="Calibri" panose="020F0502020204030204" pitchFamily="34" charset="0"/>
        </a:defRPr>
      </a:lvl9pPr>
    </p:titleStyle>
    <p:body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767171"/>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374650" y="238125"/>
            <a:ext cx="738505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
            </a:r>
            <a:br>
              <a:rPr lang="fr-FR" altLang="fr-FR" smtClean="0"/>
            </a:br>
            <a:r>
              <a:rPr lang="fr-FR" altLang="fr-FR" smtClean="0"/>
              <a:t>Modifiez le style du titre</a:t>
            </a:r>
            <a:br>
              <a:rPr lang="fr-FR" altLang="fr-FR" smtClean="0"/>
            </a:br>
            <a:endParaRPr lang="fr-FR" altLang="fr-FR" smtClean="0"/>
          </a:p>
        </p:txBody>
      </p:sp>
      <p:sp>
        <p:nvSpPr>
          <p:cNvPr id="2051" name="Espace réservé du texte 2"/>
          <p:cNvSpPr>
            <a:spLocks noGrp="1"/>
          </p:cNvSpPr>
          <p:nvPr>
            <p:ph type="body" idx="1"/>
          </p:nvPr>
        </p:nvSpPr>
        <p:spPr bwMode="auto">
          <a:xfrm>
            <a:off x="374650" y="1241425"/>
            <a:ext cx="8140700" cy="49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p:txBody>
      </p:sp>
      <p:sp>
        <p:nvSpPr>
          <p:cNvPr id="5" name="Espace réservé du pied de page 4"/>
          <p:cNvSpPr>
            <a:spLocks noGrp="1"/>
          </p:cNvSpPr>
          <p:nvPr>
            <p:ph type="ftr" sz="quarter" idx="3"/>
          </p:nvPr>
        </p:nvSpPr>
        <p:spPr>
          <a:xfrm>
            <a:off x="3028950" y="6415088"/>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222A35"/>
                </a:solidFill>
                <a:latin typeface="+mn-lt"/>
              </a:defRPr>
            </a:lvl1pPr>
          </a:lstStyle>
          <a:p>
            <a:pPr>
              <a:defRPr/>
            </a:pPr>
            <a:r>
              <a:rPr lang="fr-FR"/>
              <a:t>Centre national de l’expertise hospitalière </a:t>
            </a:r>
            <a:endParaRPr lang="fr-FR" dirty="0"/>
          </a:p>
        </p:txBody>
      </p:sp>
      <p:sp>
        <p:nvSpPr>
          <p:cNvPr id="6" name="Espace réservé du numéro de diapositive 5"/>
          <p:cNvSpPr>
            <a:spLocks noGrp="1"/>
          </p:cNvSpPr>
          <p:nvPr>
            <p:ph type="sldNum" sz="quarter" idx="4"/>
          </p:nvPr>
        </p:nvSpPr>
        <p:spPr>
          <a:xfrm>
            <a:off x="6457950" y="6415088"/>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rgbClr val="222A35"/>
                </a:solidFill>
                <a:latin typeface="+mn-lt"/>
              </a:defRPr>
            </a:lvl1pPr>
          </a:lstStyle>
          <a:p>
            <a:pPr>
              <a:defRPr/>
            </a:pPr>
            <a:fld id="{951E0C30-053E-44BA-B8E8-E085521FEDAB}" type="slidenum">
              <a:rPr lang="fr-FR"/>
              <a:pPr>
                <a:defRPr/>
              </a:pPr>
              <a:t>‹N°›</a:t>
            </a:fld>
            <a:endParaRPr lang="fr-FR" dirty="0"/>
          </a:p>
        </p:txBody>
      </p:sp>
      <p:pic>
        <p:nvPicPr>
          <p:cNvPr id="2054" name="Image 8"/>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8013700" y="119063"/>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Connecteur droit 9"/>
          <p:cNvCxnSpPr/>
          <p:nvPr/>
        </p:nvCxnSpPr>
        <p:spPr>
          <a:xfrm>
            <a:off x="0" y="1119188"/>
            <a:ext cx="8013700" cy="3175"/>
          </a:xfrm>
          <a:prstGeom prst="line">
            <a:avLst/>
          </a:prstGeom>
          <a:ln w="28575">
            <a:solidFill>
              <a:srgbClr val="222A35"/>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27" r:id="rId1"/>
    <p:sldLayoutId id="2147483933" r:id="rId2"/>
    <p:sldLayoutId id="2147483934" r:id="rId3"/>
    <p:sldLayoutId id="2147483935" r:id="rId4"/>
    <p:sldLayoutId id="2147483936" r:id="rId5"/>
    <p:sldLayoutId id="2147483937" r:id="rId6"/>
    <p:sldLayoutId id="2147483938" r:id="rId7"/>
    <p:sldLayoutId id="2147483941" r:id="rId8"/>
    <p:sldLayoutId id="2147483951" r:id="rId9"/>
    <p:sldLayoutId id="2147484014" r:id="rId10"/>
    <p:sldLayoutId id="2147484015" r:id="rId11"/>
    <p:sldLayoutId id="2147484035" r:id="rId12"/>
    <p:sldLayoutId id="2147484036" r:id="rId13"/>
    <p:sldLayoutId id="2147484037" r:id="rId14"/>
    <p:sldLayoutId id="2147484038" r:id="rId15"/>
    <p:sldLayoutId id="2147484040" r:id="rId16"/>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800" b="1" kern="1200">
          <a:solidFill>
            <a:srgbClr val="222A35"/>
          </a:solidFill>
          <a:latin typeface="+mn-lt"/>
          <a:ea typeface="+mj-ea"/>
          <a:cs typeface="+mj-cs"/>
        </a:defRPr>
      </a:lvl1pPr>
      <a:lvl2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2pPr>
      <a:lvl3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3pPr>
      <a:lvl4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4pPr>
      <a:lvl5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5pPr>
      <a:lvl6pPr marL="457200" algn="l" rtl="0" fontAlgn="base">
        <a:lnSpc>
          <a:spcPct val="90000"/>
        </a:lnSpc>
        <a:spcBef>
          <a:spcPct val="0"/>
        </a:spcBef>
        <a:spcAft>
          <a:spcPct val="0"/>
        </a:spcAft>
        <a:defRPr sz="2400" b="1">
          <a:solidFill>
            <a:srgbClr val="222A35"/>
          </a:solidFill>
          <a:latin typeface="Calibri" panose="020F0502020204030204" pitchFamily="34" charset="0"/>
        </a:defRPr>
      </a:lvl6pPr>
      <a:lvl7pPr marL="914400" algn="l" rtl="0" fontAlgn="base">
        <a:lnSpc>
          <a:spcPct val="90000"/>
        </a:lnSpc>
        <a:spcBef>
          <a:spcPct val="0"/>
        </a:spcBef>
        <a:spcAft>
          <a:spcPct val="0"/>
        </a:spcAft>
        <a:defRPr sz="2400" b="1">
          <a:solidFill>
            <a:srgbClr val="222A35"/>
          </a:solidFill>
          <a:latin typeface="Calibri" panose="020F0502020204030204" pitchFamily="34" charset="0"/>
        </a:defRPr>
      </a:lvl7pPr>
      <a:lvl8pPr marL="1371600" algn="l" rtl="0" fontAlgn="base">
        <a:lnSpc>
          <a:spcPct val="90000"/>
        </a:lnSpc>
        <a:spcBef>
          <a:spcPct val="0"/>
        </a:spcBef>
        <a:spcAft>
          <a:spcPct val="0"/>
        </a:spcAft>
        <a:defRPr sz="2400" b="1">
          <a:solidFill>
            <a:srgbClr val="222A35"/>
          </a:solidFill>
          <a:latin typeface="Calibri" panose="020F0502020204030204" pitchFamily="34" charset="0"/>
        </a:defRPr>
      </a:lvl8pPr>
      <a:lvl9pPr marL="1828800" algn="l" rtl="0" fontAlgn="base">
        <a:lnSpc>
          <a:spcPct val="90000"/>
        </a:lnSpc>
        <a:spcBef>
          <a:spcPct val="0"/>
        </a:spcBef>
        <a:spcAft>
          <a:spcPct val="0"/>
        </a:spcAft>
        <a:defRPr sz="2400" b="1">
          <a:solidFill>
            <a:srgbClr val="222A35"/>
          </a:solidFill>
          <a:latin typeface="Calibri" panose="020F0502020204030204" pitchFamily="34" charset="0"/>
        </a:defRPr>
      </a:lvl9pPr>
    </p:titleStyle>
    <p:body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767171"/>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rgbClr val="222A35"/>
                </a:solidFill>
                <a:latin typeface="+mn-lt"/>
              </a:defRPr>
            </a:lvl1pPr>
          </a:lstStyle>
          <a:p>
            <a:pPr>
              <a:defRPr/>
            </a:pPr>
            <a:fld id="{A77E1DEC-9309-47AF-B6A7-4F141B5C6FBB}" type="slidenum">
              <a:rPr lang="fr-FR"/>
              <a:pPr>
                <a:defRPr/>
              </a:pPr>
              <a:t>‹N°›</a:t>
            </a:fld>
            <a:endParaRPr lang="fr-FR" dirty="0"/>
          </a:p>
        </p:txBody>
      </p:sp>
      <p:cxnSp>
        <p:nvCxnSpPr>
          <p:cNvPr id="8" name="Connecteur droit 7"/>
          <p:cNvCxnSpPr/>
          <p:nvPr/>
        </p:nvCxnSpPr>
        <p:spPr>
          <a:xfrm>
            <a:off x="0" y="1119188"/>
            <a:ext cx="8013700" cy="3175"/>
          </a:xfrm>
          <a:prstGeom prst="line">
            <a:avLst/>
          </a:prstGeom>
          <a:ln w="28575">
            <a:solidFill>
              <a:srgbClr val="222A35"/>
            </a:solidFill>
          </a:ln>
        </p:spPr>
        <p:style>
          <a:lnRef idx="1">
            <a:schemeClr val="accent1"/>
          </a:lnRef>
          <a:fillRef idx="0">
            <a:schemeClr val="accent1"/>
          </a:fillRef>
          <a:effectRef idx="0">
            <a:schemeClr val="accent1"/>
          </a:effectRef>
          <a:fontRef idx="minor">
            <a:schemeClr val="tx1"/>
          </a:fontRef>
        </p:style>
      </p:cxnSp>
      <p:sp>
        <p:nvSpPr>
          <p:cNvPr id="3076" name="Espace réservé du titre 1"/>
          <p:cNvSpPr>
            <a:spLocks noGrp="1"/>
          </p:cNvSpPr>
          <p:nvPr>
            <p:ph type="title"/>
          </p:nvPr>
        </p:nvSpPr>
        <p:spPr bwMode="auto">
          <a:xfrm>
            <a:off x="374650" y="238125"/>
            <a:ext cx="738505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pic>
        <p:nvPicPr>
          <p:cNvPr id="3077" name="Imag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3700" y="119063"/>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u pied de page 4"/>
          <p:cNvSpPr>
            <a:spLocks noGrp="1"/>
          </p:cNvSpPr>
          <p:nvPr>
            <p:ph type="ftr" sz="quarter" idx="3"/>
          </p:nvPr>
        </p:nvSpPr>
        <p:spPr>
          <a:xfrm>
            <a:off x="3028950" y="6415088"/>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222A35"/>
                </a:solidFill>
                <a:latin typeface="+mn-lt"/>
              </a:defRPr>
            </a:lvl1pPr>
          </a:lstStyle>
          <a:p>
            <a:pPr>
              <a:defRPr/>
            </a:pPr>
            <a:r>
              <a:rPr lang="fr-FR"/>
              <a:t>Centre national de l’expertise hospitalière </a:t>
            </a:r>
            <a:endParaRPr lang="fr-FR" dirty="0"/>
          </a:p>
        </p:txBody>
      </p:sp>
    </p:spTree>
  </p:cSld>
  <p:clrMap bg1="lt1" tx1="dk1" bg2="lt2" tx2="dk2" accent1="accent1" accent2="accent2" accent3="accent3" accent4="accent4" accent5="accent5" accent6="accent6" hlink="hlink" folHlink="folHlink"/>
  <p:sldLayoutIdLst>
    <p:sldLayoutId id="2147483929" r:id="rId1"/>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lang="fr-FR" sz="2800" b="1" kern="1200" dirty="0">
          <a:solidFill>
            <a:srgbClr val="222A35"/>
          </a:solidFill>
          <a:latin typeface="+mn-lt"/>
          <a:ea typeface="+mj-ea"/>
          <a:cs typeface="+mj-cs"/>
        </a:defRPr>
      </a:lvl1pPr>
      <a:lvl2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2pPr>
      <a:lvl3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3pPr>
      <a:lvl4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4pPr>
      <a:lvl5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5pPr>
      <a:lvl6pPr marL="457200" algn="l" rtl="0" fontAlgn="base">
        <a:lnSpc>
          <a:spcPct val="90000"/>
        </a:lnSpc>
        <a:spcBef>
          <a:spcPct val="0"/>
        </a:spcBef>
        <a:spcAft>
          <a:spcPct val="0"/>
        </a:spcAft>
        <a:defRPr sz="2400" b="1">
          <a:solidFill>
            <a:srgbClr val="222A35"/>
          </a:solidFill>
          <a:latin typeface="Calibri" panose="020F0502020204030204" pitchFamily="34" charset="0"/>
        </a:defRPr>
      </a:lvl6pPr>
      <a:lvl7pPr marL="914400" algn="l" rtl="0" fontAlgn="base">
        <a:lnSpc>
          <a:spcPct val="90000"/>
        </a:lnSpc>
        <a:spcBef>
          <a:spcPct val="0"/>
        </a:spcBef>
        <a:spcAft>
          <a:spcPct val="0"/>
        </a:spcAft>
        <a:defRPr sz="2400" b="1">
          <a:solidFill>
            <a:srgbClr val="222A35"/>
          </a:solidFill>
          <a:latin typeface="Calibri" panose="020F0502020204030204" pitchFamily="34" charset="0"/>
        </a:defRPr>
      </a:lvl7pPr>
      <a:lvl8pPr marL="1371600" algn="l" rtl="0" fontAlgn="base">
        <a:lnSpc>
          <a:spcPct val="90000"/>
        </a:lnSpc>
        <a:spcBef>
          <a:spcPct val="0"/>
        </a:spcBef>
        <a:spcAft>
          <a:spcPct val="0"/>
        </a:spcAft>
        <a:defRPr sz="2400" b="1">
          <a:solidFill>
            <a:srgbClr val="222A35"/>
          </a:solidFill>
          <a:latin typeface="Calibri" panose="020F0502020204030204" pitchFamily="34" charset="0"/>
        </a:defRPr>
      </a:lvl8pPr>
      <a:lvl9pPr marL="1828800" algn="l" rtl="0" fontAlgn="base">
        <a:lnSpc>
          <a:spcPct val="90000"/>
        </a:lnSpc>
        <a:spcBef>
          <a:spcPct val="0"/>
        </a:spcBef>
        <a:spcAft>
          <a:spcPct val="0"/>
        </a:spcAft>
        <a:defRPr sz="2400" b="1">
          <a:solidFill>
            <a:srgbClr val="222A3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404040"/>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404040"/>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04040"/>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404040"/>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rgbClr val="222A35"/>
                </a:solidFill>
                <a:latin typeface="+mn-lt"/>
              </a:defRPr>
            </a:lvl1pPr>
          </a:lstStyle>
          <a:p>
            <a:pPr>
              <a:defRPr/>
            </a:pPr>
            <a:fld id="{0291CD81-2A98-4C1F-9778-36791F83D71C}" type="slidenum">
              <a:rPr lang="fr-FR"/>
              <a:pPr>
                <a:defRPr/>
              </a:pPr>
              <a:t>‹N°›</a:t>
            </a:fld>
            <a:endParaRPr lang="fr-FR" dirty="0"/>
          </a:p>
        </p:txBody>
      </p:sp>
      <p:pic>
        <p:nvPicPr>
          <p:cNvPr id="4099" name="Imag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3700" y="119063"/>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u pied de page 4"/>
          <p:cNvSpPr>
            <a:spLocks noGrp="1"/>
          </p:cNvSpPr>
          <p:nvPr>
            <p:ph type="ftr" sz="quarter" idx="3"/>
          </p:nvPr>
        </p:nvSpPr>
        <p:spPr>
          <a:xfrm>
            <a:off x="3028950" y="6415088"/>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222A35"/>
                </a:solidFill>
                <a:latin typeface="+mn-lt"/>
              </a:defRPr>
            </a:lvl1pPr>
          </a:lstStyle>
          <a:p>
            <a:pPr>
              <a:defRPr/>
            </a:pPr>
            <a:r>
              <a:rPr lang="fr-FR"/>
              <a:t>Centre national de l’expertise hospitalière </a:t>
            </a:r>
            <a:endParaRPr lang="fr-FR" dirty="0"/>
          </a:p>
        </p:txBody>
      </p:sp>
    </p:spTree>
  </p:cSld>
  <p:clrMap bg1="lt1" tx1="dk1" bg2="lt2" tx2="dk2" accent1="accent1" accent2="accent2" accent3="accent3" accent4="accent4" accent5="accent5" accent6="accent6" hlink="hlink" folHlink="folHlink"/>
  <p:sldLayoutIdLst>
    <p:sldLayoutId id="2147483930" r:id="rId1"/>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5122" name="Straight Connector 9"/>
          <p:cNvCxnSpPr>
            <a:cxnSpLocks noChangeShapeType="1"/>
          </p:cNvCxnSpPr>
          <p:nvPr/>
        </p:nvCxnSpPr>
        <p:spPr bwMode="auto">
          <a:xfrm>
            <a:off x="3033713" y="2859088"/>
            <a:ext cx="0" cy="1065212"/>
          </a:xfrm>
          <a:prstGeom prst="line">
            <a:avLst/>
          </a:prstGeom>
          <a:noFill/>
          <a:ln w="9525" algn="ctr">
            <a:solidFill>
              <a:srgbClr val="222A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3" name="Espace réservé du titre 9"/>
          <p:cNvSpPr>
            <a:spLocks noGrp="1"/>
          </p:cNvSpPr>
          <p:nvPr>
            <p:ph type="title"/>
          </p:nvPr>
        </p:nvSpPr>
        <p:spPr bwMode="auto">
          <a:xfrm>
            <a:off x="3192463" y="2859088"/>
            <a:ext cx="5011737"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5124" name="Espace réservé du texte 10"/>
          <p:cNvSpPr>
            <a:spLocks noGrp="1"/>
          </p:cNvSpPr>
          <p:nvPr>
            <p:ph type="body" idx="1"/>
          </p:nvPr>
        </p:nvSpPr>
        <p:spPr bwMode="auto">
          <a:xfrm>
            <a:off x="628650" y="3009900"/>
            <a:ext cx="2247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a:t>
            </a:r>
          </a:p>
        </p:txBody>
      </p:sp>
      <p:pic>
        <p:nvPicPr>
          <p:cNvPr id="5125" name="Imag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3700" y="119063"/>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9" r:id="rId1"/>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800" b="1" kern="1200">
          <a:solidFill>
            <a:srgbClr val="222A35"/>
          </a:solidFill>
          <a:latin typeface="+mn-lt"/>
          <a:ea typeface="+mj-ea"/>
          <a:cs typeface="+mj-cs"/>
        </a:defRPr>
      </a:lvl1pPr>
      <a:lvl2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2pPr>
      <a:lvl3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3pPr>
      <a:lvl4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4pPr>
      <a:lvl5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5pPr>
      <a:lvl6pPr marL="457200" algn="l" rtl="0" fontAlgn="base">
        <a:lnSpc>
          <a:spcPct val="90000"/>
        </a:lnSpc>
        <a:spcBef>
          <a:spcPct val="0"/>
        </a:spcBef>
        <a:spcAft>
          <a:spcPct val="0"/>
        </a:spcAft>
        <a:defRPr sz="2400" b="1">
          <a:solidFill>
            <a:srgbClr val="222A35"/>
          </a:solidFill>
          <a:latin typeface="Calibri" panose="020F0502020204030204" pitchFamily="34" charset="0"/>
        </a:defRPr>
      </a:lvl6pPr>
      <a:lvl7pPr marL="914400" algn="l" rtl="0" fontAlgn="base">
        <a:lnSpc>
          <a:spcPct val="90000"/>
        </a:lnSpc>
        <a:spcBef>
          <a:spcPct val="0"/>
        </a:spcBef>
        <a:spcAft>
          <a:spcPct val="0"/>
        </a:spcAft>
        <a:defRPr sz="2400" b="1">
          <a:solidFill>
            <a:srgbClr val="222A35"/>
          </a:solidFill>
          <a:latin typeface="Calibri" panose="020F0502020204030204" pitchFamily="34" charset="0"/>
        </a:defRPr>
      </a:lvl7pPr>
      <a:lvl8pPr marL="1371600" algn="l" rtl="0" fontAlgn="base">
        <a:lnSpc>
          <a:spcPct val="90000"/>
        </a:lnSpc>
        <a:spcBef>
          <a:spcPct val="0"/>
        </a:spcBef>
        <a:spcAft>
          <a:spcPct val="0"/>
        </a:spcAft>
        <a:defRPr sz="2400" b="1">
          <a:solidFill>
            <a:srgbClr val="222A35"/>
          </a:solidFill>
          <a:latin typeface="Calibri" panose="020F0502020204030204" pitchFamily="34" charset="0"/>
        </a:defRPr>
      </a:lvl8pPr>
      <a:lvl9pPr marL="1828800" algn="l" rtl="0" fontAlgn="base">
        <a:lnSpc>
          <a:spcPct val="90000"/>
        </a:lnSpc>
        <a:spcBef>
          <a:spcPct val="0"/>
        </a:spcBef>
        <a:spcAft>
          <a:spcPct val="0"/>
        </a:spcAft>
        <a:defRPr sz="2400" b="1">
          <a:solidFill>
            <a:srgbClr val="222A35"/>
          </a:solidFill>
          <a:latin typeface="Calibri" panose="020F0502020204030204" pitchFamily="34" charset="0"/>
        </a:defRPr>
      </a:lvl9pPr>
    </p:titleStyle>
    <p:bodyStyle>
      <a:lvl1pPr algn="r" rtl="0" eaLnBrk="0" fontAlgn="base" hangingPunct="0">
        <a:lnSpc>
          <a:spcPct val="90000"/>
        </a:lnSpc>
        <a:spcBef>
          <a:spcPts val="1000"/>
        </a:spcBef>
        <a:spcAft>
          <a:spcPct val="0"/>
        </a:spcAft>
        <a:buFont typeface="Arial" panose="020B0604020202020204" pitchFamily="34" charset="0"/>
        <a:defRPr sz="6000" kern="1200">
          <a:solidFill>
            <a:srgbClr val="767171"/>
          </a:solidFill>
          <a:latin typeface="+mn-lt"/>
          <a:ea typeface="+mn-ea"/>
          <a:cs typeface="+mn-cs"/>
        </a:defRPr>
      </a:lvl1pPr>
      <a:lvl2pPr marL="457200" algn="l" rtl="0" eaLnBrk="0" fontAlgn="base" hangingPunct="0">
        <a:lnSpc>
          <a:spcPct val="90000"/>
        </a:lnSpc>
        <a:spcBef>
          <a:spcPts val="500"/>
        </a:spcBef>
        <a:spcAft>
          <a:spcPct val="0"/>
        </a:spcAft>
        <a:buFont typeface="Arial" panose="020B0604020202020204" pitchFamily="34" charset="0"/>
        <a:defRPr sz="2400" kern="1200">
          <a:solidFill>
            <a:schemeClr val="tx1"/>
          </a:solidFill>
          <a:latin typeface="+mn-lt"/>
          <a:ea typeface="+mn-ea"/>
          <a:cs typeface="+mn-cs"/>
        </a:defRPr>
      </a:lvl2pPr>
      <a:lvl3pPr marL="914400" algn="l" rtl="0" eaLnBrk="0" fontAlgn="base" hangingPunct="0">
        <a:lnSpc>
          <a:spcPct val="90000"/>
        </a:lnSpc>
        <a:spcBef>
          <a:spcPts val="500"/>
        </a:spcBef>
        <a:spcAft>
          <a:spcPct val="0"/>
        </a:spcAft>
        <a:buFont typeface="Arial" panose="020B0604020202020204" pitchFamily="34" charset="0"/>
        <a:defRPr sz="2000" kern="1200">
          <a:solidFill>
            <a:schemeClr val="tx1"/>
          </a:solidFill>
          <a:latin typeface="+mn-lt"/>
          <a:ea typeface="+mn-ea"/>
          <a:cs typeface="+mn-cs"/>
        </a:defRPr>
      </a:lvl3pPr>
      <a:lvl4pPr marL="1371600" algn="l" rtl="0" eaLnBrk="0" fontAlgn="base" hangingPunct="0">
        <a:lnSpc>
          <a:spcPct val="90000"/>
        </a:lnSpc>
        <a:spcBef>
          <a:spcPts val="500"/>
        </a:spcBef>
        <a:spcAft>
          <a:spcPct val="0"/>
        </a:spcAft>
        <a:buFont typeface="Arial" panose="020B0604020202020204" pitchFamily="34" charset="0"/>
        <a:defRPr kern="1200">
          <a:solidFill>
            <a:schemeClr val="tx1"/>
          </a:solidFill>
          <a:latin typeface="+mn-lt"/>
          <a:ea typeface="+mn-ea"/>
          <a:cs typeface="+mn-cs"/>
        </a:defRPr>
      </a:lvl4pPr>
      <a:lvl5pPr marL="1828800" algn="l" rtl="0" eaLnBrk="0" fontAlgn="base" hangingPunct="0">
        <a:lnSpc>
          <a:spcPct val="90000"/>
        </a:lnSpc>
        <a:spcBef>
          <a:spcPts val="500"/>
        </a:spcBef>
        <a:spcAft>
          <a:spcPct val="0"/>
        </a:spcAft>
        <a:buFont typeface="Arial" panose="020B0604020202020204" pitchFamily="34" charset="0"/>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Imag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8950" y="1570038"/>
            <a:ext cx="2778125"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7"/>
          <p:cNvSpPr>
            <a:spLocks noChangeArrowheads="1"/>
          </p:cNvSpPr>
          <p:nvPr/>
        </p:nvSpPr>
        <p:spPr bwMode="auto">
          <a:xfrm>
            <a:off x="1901825" y="5132388"/>
            <a:ext cx="54832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fr-FR" altLang="fr-FR" sz="2000" b="1" dirty="0" smtClean="0">
                <a:solidFill>
                  <a:schemeClr val="bg2">
                    <a:lumMod val="50000"/>
                  </a:schemeClr>
                </a:solidFill>
              </a:rPr>
              <a:t>CNEH - Conseil et Formation Santé </a:t>
            </a:r>
            <a:endParaRPr lang="fr-FR" altLang="fr-FR" sz="2000" dirty="0" smtClean="0">
              <a:solidFill>
                <a:schemeClr val="bg2">
                  <a:lumMod val="50000"/>
                </a:schemeClr>
              </a:solidFill>
            </a:endParaRPr>
          </a:p>
          <a:p>
            <a:pPr algn="ctr" eaLnBrk="1" hangingPunct="1">
              <a:defRPr/>
            </a:pPr>
            <a:r>
              <a:rPr lang="fr-FR" altLang="fr-FR" sz="2000" dirty="0" smtClean="0">
                <a:solidFill>
                  <a:schemeClr val="bg2">
                    <a:lumMod val="50000"/>
                  </a:schemeClr>
                </a:solidFill>
              </a:rPr>
              <a:t>3 rue Danton - 92240 Malakoff - Tél. : 01 41 17 15 15</a:t>
            </a:r>
          </a:p>
          <a:p>
            <a:pPr algn="ctr" eaLnBrk="1" hangingPunct="1">
              <a:defRPr/>
            </a:pPr>
            <a:r>
              <a:rPr lang="fr-FR" altLang="fr-FR" sz="2000" dirty="0" smtClean="0">
                <a:solidFill>
                  <a:schemeClr val="bg2">
                    <a:lumMod val="50000"/>
                  </a:schemeClr>
                </a:solidFill>
              </a:rPr>
              <a:t> www.cneh.fr</a:t>
            </a:r>
          </a:p>
        </p:txBody>
      </p:sp>
    </p:spTree>
  </p:cSld>
  <p:clrMap bg1="lt1" tx1="dk1" bg2="lt2" tx2="dk2" accent1="accent1" accent2="accent2" accent3="accent3" accent4="accent4" accent5="accent5" accent6="accent6" hlink="hlink" folHlink="folHlink"/>
  <p:sldLayoutIdLst>
    <p:sldLayoutId id="2147483931" r:id="rId1"/>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5122" name="Straight Connector 9"/>
          <p:cNvCxnSpPr>
            <a:cxnSpLocks noChangeShapeType="1"/>
          </p:cNvCxnSpPr>
          <p:nvPr/>
        </p:nvCxnSpPr>
        <p:spPr bwMode="auto">
          <a:xfrm>
            <a:off x="3033713" y="2859088"/>
            <a:ext cx="0" cy="1065212"/>
          </a:xfrm>
          <a:prstGeom prst="line">
            <a:avLst/>
          </a:prstGeom>
          <a:noFill/>
          <a:ln w="9525" algn="ctr">
            <a:solidFill>
              <a:srgbClr val="222A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3" name="Espace réservé du titre 9"/>
          <p:cNvSpPr>
            <a:spLocks noGrp="1"/>
          </p:cNvSpPr>
          <p:nvPr>
            <p:ph type="title"/>
          </p:nvPr>
        </p:nvSpPr>
        <p:spPr bwMode="auto">
          <a:xfrm>
            <a:off x="3192463" y="2859088"/>
            <a:ext cx="5011737"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5124" name="Espace réservé du texte 10"/>
          <p:cNvSpPr>
            <a:spLocks noGrp="1"/>
          </p:cNvSpPr>
          <p:nvPr>
            <p:ph type="body" idx="1"/>
          </p:nvPr>
        </p:nvSpPr>
        <p:spPr bwMode="auto">
          <a:xfrm>
            <a:off x="628650" y="3009900"/>
            <a:ext cx="2247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a:t>
            </a:r>
          </a:p>
        </p:txBody>
      </p:sp>
      <p:pic>
        <p:nvPicPr>
          <p:cNvPr id="5125" name="Imag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13700" y="119063"/>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373199"/>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800" b="1" kern="1200">
          <a:solidFill>
            <a:srgbClr val="222A35"/>
          </a:solidFill>
          <a:latin typeface="+mn-lt"/>
          <a:ea typeface="+mj-ea"/>
          <a:cs typeface="+mj-cs"/>
        </a:defRPr>
      </a:lvl1pPr>
      <a:lvl2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2pPr>
      <a:lvl3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3pPr>
      <a:lvl4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4pPr>
      <a:lvl5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5pPr>
      <a:lvl6pPr marL="457200" algn="l" rtl="0" fontAlgn="base">
        <a:lnSpc>
          <a:spcPct val="90000"/>
        </a:lnSpc>
        <a:spcBef>
          <a:spcPct val="0"/>
        </a:spcBef>
        <a:spcAft>
          <a:spcPct val="0"/>
        </a:spcAft>
        <a:defRPr sz="2400" b="1">
          <a:solidFill>
            <a:srgbClr val="222A35"/>
          </a:solidFill>
          <a:latin typeface="Calibri" panose="020F0502020204030204" pitchFamily="34" charset="0"/>
        </a:defRPr>
      </a:lvl6pPr>
      <a:lvl7pPr marL="914400" algn="l" rtl="0" fontAlgn="base">
        <a:lnSpc>
          <a:spcPct val="90000"/>
        </a:lnSpc>
        <a:spcBef>
          <a:spcPct val="0"/>
        </a:spcBef>
        <a:spcAft>
          <a:spcPct val="0"/>
        </a:spcAft>
        <a:defRPr sz="2400" b="1">
          <a:solidFill>
            <a:srgbClr val="222A35"/>
          </a:solidFill>
          <a:latin typeface="Calibri" panose="020F0502020204030204" pitchFamily="34" charset="0"/>
        </a:defRPr>
      </a:lvl7pPr>
      <a:lvl8pPr marL="1371600" algn="l" rtl="0" fontAlgn="base">
        <a:lnSpc>
          <a:spcPct val="90000"/>
        </a:lnSpc>
        <a:spcBef>
          <a:spcPct val="0"/>
        </a:spcBef>
        <a:spcAft>
          <a:spcPct val="0"/>
        </a:spcAft>
        <a:defRPr sz="2400" b="1">
          <a:solidFill>
            <a:srgbClr val="222A35"/>
          </a:solidFill>
          <a:latin typeface="Calibri" panose="020F0502020204030204" pitchFamily="34" charset="0"/>
        </a:defRPr>
      </a:lvl8pPr>
      <a:lvl9pPr marL="1828800" algn="l" rtl="0" fontAlgn="base">
        <a:lnSpc>
          <a:spcPct val="90000"/>
        </a:lnSpc>
        <a:spcBef>
          <a:spcPct val="0"/>
        </a:spcBef>
        <a:spcAft>
          <a:spcPct val="0"/>
        </a:spcAft>
        <a:defRPr sz="2400" b="1">
          <a:solidFill>
            <a:srgbClr val="222A35"/>
          </a:solidFill>
          <a:latin typeface="Calibri" panose="020F0502020204030204" pitchFamily="34" charset="0"/>
        </a:defRPr>
      </a:lvl9pPr>
    </p:titleStyle>
    <p:bodyStyle>
      <a:lvl1pPr algn="r" rtl="0" eaLnBrk="0" fontAlgn="base" hangingPunct="0">
        <a:lnSpc>
          <a:spcPct val="90000"/>
        </a:lnSpc>
        <a:spcBef>
          <a:spcPts val="1000"/>
        </a:spcBef>
        <a:spcAft>
          <a:spcPct val="0"/>
        </a:spcAft>
        <a:buFont typeface="Arial" panose="020B0604020202020204" pitchFamily="34" charset="0"/>
        <a:defRPr sz="6000" kern="1200">
          <a:solidFill>
            <a:srgbClr val="767171"/>
          </a:solidFill>
          <a:latin typeface="+mn-lt"/>
          <a:ea typeface="+mn-ea"/>
          <a:cs typeface="+mn-cs"/>
        </a:defRPr>
      </a:lvl1pPr>
      <a:lvl2pPr marL="457200" algn="l" rtl="0" eaLnBrk="0" fontAlgn="base" hangingPunct="0">
        <a:lnSpc>
          <a:spcPct val="90000"/>
        </a:lnSpc>
        <a:spcBef>
          <a:spcPts val="500"/>
        </a:spcBef>
        <a:spcAft>
          <a:spcPct val="0"/>
        </a:spcAft>
        <a:buFont typeface="Arial" panose="020B0604020202020204" pitchFamily="34" charset="0"/>
        <a:defRPr sz="2400" kern="1200">
          <a:solidFill>
            <a:schemeClr val="tx1"/>
          </a:solidFill>
          <a:latin typeface="+mn-lt"/>
          <a:ea typeface="+mn-ea"/>
          <a:cs typeface="+mn-cs"/>
        </a:defRPr>
      </a:lvl2pPr>
      <a:lvl3pPr marL="914400" algn="l" rtl="0" eaLnBrk="0" fontAlgn="base" hangingPunct="0">
        <a:lnSpc>
          <a:spcPct val="90000"/>
        </a:lnSpc>
        <a:spcBef>
          <a:spcPts val="500"/>
        </a:spcBef>
        <a:spcAft>
          <a:spcPct val="0"/>
        </a:spcAft>
        <a:buFont typeface="Arial" panose="020B0604020202020204" pitchFamily="34" charset="0"/>
        <a:defRPr sz="2000" kern="1200">
          <a:solidFill>
            <a:schemeClr val="tx1"/>
          </a:solidFill>
          <a:latin typeface="+mn-lt"/>
          <a:ea typeface="+mn-ea"/>
          <a:cs typeface="+mn-cs"/>
        </a:defRPr>
      </a:lvl3pPr>
      <a:lvl4pPr marL="1371600" algn="l" rtl="0" eaLnBrk="0" fontAlgn="base" hangingPunct="0">
        <a:lnSpc>
          <a:spcPct val="90000"/>
        </a:lnSpc>
        <a:spcBef>
          <a:spcPts val="500"/>
        </a:spcBef>
        <a:spcAft>
          <a:spcPct val="0"/>
        </a:spcAft>
        <a:buFont typeface="Arial" panose="020B0604020202020204" pitchFamily="34" charset="0"/>
        <a:defRPr kern="1200">
          <a:solidFill>
            <a:schemeClr val="tx1"/>
          </a:solidFill>
          <a:latin typeface="+mn-lt"/>
          <a:ea typeface="+mn-ea"/>
          <a:cs typeface="+mn-cs"/>
        </a:defRPr>
      </a:lvl4pPr>
      <a:lvl5pPr marL="1828800" algn="l" rtl="0" eaLnBrk="0" fontAlgn="base" hangingPunct="0">
        <a:lnSpc>
          <a:spcPct val="90000"/>
        </a:lnSpc>
        <a:spcBef>
          <a:spcPts val="500"/>
        </a:spcBef>
        <a:spcAft>
          <a:spcPct val="0"/>
        </a:spcAft>
        <a:buFont typeface="Arial" panose="020B0604020202020204" pitchFamily="34" charset="0"/>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374650" y="238125"/>
            <a:ext cx="738505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
            </a:r>
            <a:br>
              <a:rPr lang="fr-FR" altLang="fr-FR" smtClean="0"/>
            </a:br>
            <a:r>
              <a:rPr lang="fr-FR" altLang="fr-FR" smtClean="0"/>
              <a:t>Modifiez le style du titre</a:t>
            </a:r>
            <a:br>
              <a:rPr lang="fr-FR" altLang="fr-FR" smtClean="0"/>
            </a:br>
            <a:endParaRPr lang="fr-FR" altLang="fr-FR" smtClean="0"/>
          </a:p>
        </p:txBody>
      </p:sp>
      <p:sp>
        <p:nvSpPr>
          <p:cNvPr id="2051" name="Espace réservé du texte 2"/>
          <p:cNvSpPr>
            <a:spLocks noGrp="1"/>
          </p:cNvSpPr>
          <p:nvPr>
            <p:ph type="body" idx="1"/>
          </p:nvPr>
        </p:nvSpPr>
        <p:spPr bwMode="auto">
          <a:xfrm>
            <a:off x="374650" y="1241425"/>
            <a:ext cx="8140700" cy="49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p:txBody>
      </p:sp>
      <p:sp>
        <p:nvSpPr>
          <p:cNvPr id="5" name="Espace réservé du pied de page 4"/>
          <p:cNvSpPr>
            <a:spLocks noGrp="1"/>
          </p:cNvSpPr>
          <p:nvPr>
            <p:ph type="ftr" sz="quarter" idx="3"/>
          </p:nvPr>
        </p:nvSpPr>
        <p:spPr>
          <a:xfrm>
            <a:off x="3028950" y="6415088"/>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222A35"/>
                </a:solidFill>
                <a:latin typeface="+mn-lt"/>
              </a:defRPr>
            </a:lvl1pPr>
          </a:lstStyle>
          <a:p>
            <a:pPr>
              <a:defRPr/>
            </a:pPr>
            <a:r>
              <a:rPr lang="fr-FR"/>
              <a:t>Centre national de l’expertise hospitalière </a:t>
            </a:r>
            <a:endParaRPr lang="fr-FR" dirty="0"/>
          </a:p>
        </p:txBody>
      </p:sp>
      <p:sp>
        <p:nvSpPr>
          <p:cNvPr id="6" name="Espace réservé du numéro de diapositive 5"/>
          <p:cNvSpPr>
            <a:spLocks noGrp="1"/>
          </p:cNvSpPr>
          <p:nvPr>
            <p:ph type="sldNum" sz="quarter" idx="4"/>
          </p:nvPr>
        </p:nvSpPr>
        <p:spPr>
          <a:xfrm>
            <a:off x="6457950" y="6415088"/>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rgbClr val="222A35"/>
                </a:solidFill>
                <a:latin typeface="+mn-lt"/>
              </a:defRPr>
            </a:lvl1pPr>
          </a:lstStyle>
          <a:p>
            <a:pPr>
              <a:defRPr/>
            </a:pPr>
            <a:fld id="{951E0C30-053E-44BA-B8E8-E085521FEDAB}" type="slidenum">
              <a:rPr lang="fr-FR"/>
              <a:pPr>
                <a:defRPr/>
              </a:pPr>
              <a:t>‹N°›</a:t>
            </a:fld>
            <a:endParaRPr lang="fr-FR" dirty="0"/>
          </a:p>
        </p:txBody>
      </p:sp>
      <p:pic>
        <p:nvPicPr>
          <p:cNvPr id="2054" name="Image 8"/>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013700" y="119063"/>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Connecteur droit 9"/>
          <p:cNvCxnSpPr/>
          <p:nvPr/>
        </p:nvCxnSpPr>
        <p:spPr>
          <a:xfrm>
            <a:off x="0" y="1119188"/>
            <a:ext cx="8013700" cy="3175"/>
          </a:xfrm>
          <a:prstGeom prst="line">
            <a:avLst/>
          </a:prstGeom>
          <a:ln w="28575">
            <a:solidFill>
              <a:srgbClr val="222A35"/>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1" r:id="rId9"/>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800" b="1" kern="1200">
          <a:solidFill>
            <a:srgbClr val="222A35"/>
          </a:solidFill>
          <a:latin typeface="+mn-lt"/>
          <a:ea typeface="+mj-ea"/>
          <a:cs typeface="+mj-cs"/>
        </a:defRPr>
      </a:lvl1pPr>
      <a:lvl2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2pPr>
      <a:lvl3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3pPr>
      <a:lvl4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4pPr>
      <a:lvl5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5pPr>
      <a:lvl6pPr marL="457200" algn="l" rtl="0" fontAlgn="base">
        <a:lnSpc>
          <a:spcPct val="90000"/>
        </a:lnSpc>
        <a:spcBef>
          <a:spcPct val="0"/>
        </a:spcBef>
        <a:spcAft>
          <a:spcPct val="0"/>
        </a:spcAft>
        <a:defRPr sz="2400" b="1">
          <a:solidFill>
            <a:srgbClr val="222A35"/>
          </a:solidFill>
          <a:latin typeface="Calibri" panose="020F0502020204030204" pitchFamily="34" charset="0"/>
        </a:defRPr>
      </a:lvl6pPr>
      <a:lvl7pPr marL="914400" algn="l" rtl="0" fontAlgn="base">
        <a:lnSpc>
          <a:spcPct val="90000"/>
        </a:lnSpc>
        <a:spcBef>
          <a:spcPct val="0"/>
        </a:spcBef>
        <a:spcAft>
          <a:spcPct val="0"/>
        </a:spcAft>
        <a:defRPr sz="2400" b="1">
          <a:solidFill>
            <a:srgbClr val="222A35"/>
          </a:solidFill>
          <a:latin typeface="Calibri" panose="020F0502020204030204" pitchFamily="34" charset="0"/>
        </a:defRPr>
      </a:lvl7pPr>
      <a:lvl8pPr marL="1371600" algn="l" rtl="0" fontAlgn="base">
        <a:lnSpc>
          <a:spcPct val="90000"/>
        </a:lnSpc>
        <a:spcBef>
          <a:spcPct val="0"/>
        </a:spcBef>
        <a:spcAft>
          <a:spcPct val="0"/>
        </a:spcAft>
        <a:defRPr sz="2400" b="1">
          <a:solidFill>
            <a:srgbClr val="222A35"/>
          </a:solidFill>
          <a:latin typeface="Calibri" panose="020F0502020204030204" pitchFamily="34" charset="0"/>
        </a:defRPr>
      </a:lvl8pPr>
      <a:lvl9pPr marL="1828800" algn="l" rtl="0" fontAlgn="base">
        <a:lnSpc>
          <a:spcPct val="90000"/>
        </a:lnSpc>
        <a:spcBef>
          <a:spcPct val="0"/>
        </a:spcBef>
        <a:spcAft>
          <a:spcPct val="0"/>
        </a:spcAft>
        <a:defRPr sz="2400" b="1">
          <a:solidFill>
            <a:srgbClr val="222A35"/>
          </a:solidFill>
          <a:latin typeface="Calibri" panose="020F0502020204030204" pitchFamily="34" charset="0"/>
        </a:defRPr>
      </a:lvl9pPr>
    </p:titleStyle>
    <p:body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767171"/>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5122" name="Straight Connector 9"/>
          <p:cNvCxnSpPr>
            <a:cxnSpLocks noChangeShapeType="1"/>
          </p:cNvCxnSpPr>
          <p:nvPr/>
        </p:nvCxnSpPr>
        <p:spPr bwMode="auto">
          <a:xfrm>
            <a:off x="3033713" y="2859088"/>
            <a:ext cx="0" cy="1065212"/>
          </a:xfrm>
          <a:prstGeom prst="line">
            <a:avLst/>
          </a:prstGeom>
          <a:noFill/>
          <a:ln w="9525" algn="ctr">
            <a:solidFill>
              <a:srgbClr val="222A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3" name="Espace réservé du titre 9"/>
          <p:cNvSpPr>
            <a:spLocks noGrp="1"/>
          </p:cNvSpPr>
          <p:nvPr>
            <p:ph type="title"/>
          </p:nvPr>
        </p:nvSpPr>
        <p:spPr bwMode="auto">
          <a:xfrm>
            <a:off x="3192463" y="2859088"/>
            <a:ext cx="5011737"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5124" name="Espace réservé du texte 10"/>
          <p:cNvSpPr>
            <a:spLocks noGrp="1"/>
          </p:cNvSpPr>
          <p:nvPr>
            <p:ph type="body" idx="1"/>
          </p:nvPr>
        </p:nvSpPr>
        <p:spPr bwMode="auto">
          <a:xfrm>
            <a:off x="628650" y="3009900"/>
            <a:ext cx="2247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a:t>
            </a:r>
          </a:p>
        </p:txBody>
      </p:sp>
      <p:pic>
        <p:nvPicPr>
          <p:cNvPr id="5125" name="Imag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13700" y="119063"/>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373199"/>
      </p:ext>
    </p:extLst>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800" b="1" kern="1200">
          <a:solidFill>
            <a:srgbClr val="222A35"/>
          </a:solidFill>
          <a:latin typeface="+mn-lt"/>
          <a:ea typeface="+mj-ea"/>
          <a:cs typeface="+mj-cs"/>
        </a:defRPr>
      </a:lvl1pPr>
      <a:lvl2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2pPr>
      <a:lvl3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3pPr>
      <a:lvl4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4pPr>
      <a:lvl5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5pPr>
      <a:lvl6pPr marL="457200" algn="l" rtl="0" fontAlgn="base">
        <a:lnSpc>
          <a:spcPct val="90000"/>
        </a:lnSpc>
        <a:spcBef>
          <a:spcPct val="0"/>
        </a:spcBef>
        <a:spcAft>
          <a:spcPct val="0"/>
        </a:spcAft>
        <a:defRPr sz="2400" b="1">
          <a:solidFill>
            <a:srgbClr val="222A35"/>
          </a:solidFill>
          <a:latin typeface="Calibri" panose="020F0502020204030204" pitchFamily="34" charset="0"/>
        </a:defRPr>
      </a:lvl6pPr>
      <a:lvl7pPr marL="914400" algn="l" rtl="0" fontAlgn="base">
        <a:lnSpc>
          <a:spcPct val="90000"/>
        </a:lnSpc>
        <a:spcBef>
          <a:spcPct val="0"/>
        </a:spcBef>
        <a:spcAft>
          <a:spcPct val="0"/>
        </a:spcAft>
        <a:defRPr sz="2400" b="1">
          <a:solidFill>
            <a:srgbClr val="222A35"/>
          </a:solidFill>
          <a:latin typeface="Calibri" panose="020F0502020204030204" pitchFamily="34" charset="0"/>
        </a:defRPr>
      </a:lvl7pPr>
      <a:lvl8pPr marL="1371600" algn="l" rtl="0" fontAlgn="base">
        <a:lnSpc>
          <a:spcPct val="90000"/>
        </a:lnSpc>
        <a:spcBef>
          <a:spcPct val="0"/>
        </a:spcBef>
        <a:spcAft>
          <a:spcPct val="0"/>
        </a:spcAft>
        <a:defRPr sz="2400" b="1">
          <a:solidFill>
            <a:srgbClr val="222A35"/>
          </a:solidFill>
          <a:latin typeface="Calibri" panose="020F0502020204030204" pitchFamily="34" charset="0"/>
        </a:defRPr>
      </a:lvl8pPr>
      <a:lvl9pPr marL="1828800" algn="l" rtl="0" fontAlgn="base">
        <a:lnSpc>
          <a:spcPct val="90000"/>
        </a:lnSpc>
        <a:spcBef>
          <a:spcPct val="0"/>
        </a:spcBef>
        <a:spcAft>
          <a:spcPct val="0"/>
        </a:spcAft>
        <a:defRPr sz="2400" b="1">
          <a:solidFill>
            <a:srgbClr val="222A35"/>
          </a:solidFill>
          <a:latin typeface="Calibri" panose="020F0502020204030204" pitchFamily="34" charset="0"/>
        </a:defRPr>
      </a:lvl9pPr>
    </p:titleStyle>
    <p:bodyStyle>
      <a:lvl1pPr algn="r" rtl="0" eaLnBrk="0" fontAlgn="base" hangingPunct="0">
        <a:lnSpc>
          <a:spcPct val="90000"/>
        </a:lnSpc>
        <a:spcBef>
          <a:spcPts val="1000"/>
        </a:spcBef>
        <a:spcAft>
          <a:spcPct val="0"/>
        </a:spcAft>
        <a:buFont typeface="Arial" panose="020B0604020202020204" pitchFamily="34" charset="0"/>
        <a:defRPr sz="6000" kern="1200">
          <a:solidFill>
            <a:srgbClr val="767171"/>
          </a:solidFill>
          <a:latin typeface="+mn-lt"/>
          <a:ea typeface="+mn-ea"/>
          <a:cs typeface="+mn-cs"/>
        </a:defRPr>
      </a:lvl1pPr>
      <a:lvl2pPr marL="457200" algn="l" rtl="0" eaLnBrk="0" fontAlgn="base" hangingPunct="0">
        <a:lnSpc>
          <a:spcPct val="90000"/>
        </a:lnSpc>
        <a:spcBef>
          <a:spcPts val="500"/>
        </a:spcBef>
        <a:spcAft>
          <a:spcPct val="0"/>
        </a:spcAft>
        <a:buFont typeface="Arial" panose="020B0604020202020204" pitchFamily="34" charset="0"/>
        <a:defRPr sz="2400" kern="1200">
          <a:solidFill>
            <a:schemeClr val="tx1"/>
          </a:solidFill>
          <a:latin typeface="+mn-lt"/>
          <a:ea typeface="+mn-ea"/>
          <a:cs typeface="+mn-cs"/>
        </a:defRPr>
      </a:lvl2pPr>
      <a:lvl3pPr marL="914400" algn="l" rtl="0" eaLnBrk="0" fontAlgn="base" hangingPunct="0">
        <a:lnSpc>
          <a:spcPct val="90000"/>
        </a:lnSpc>
        <a:spcBef>
          <a:spcPts val="500"/>
        </a:spcBef>
        <a:spcAft>
          <a:spcPct val="0"/>
        </a:spcAft>
        <a:buFont typeface="Arial" panose="020B0604020202020204" pitchFamily="34" charset="0"/>
        <a:defRPr sz="2000" kern="1200">
          <a:solidFill>
            <a:schemeClr val="tx1"/>
          </a:solidFill>
          <a:latin typeface="+mn-lt"/>
          <a:ea typeface="+mn-ea"/>
          <a:cs typeface="+mn-cs"/>
        </a:defRPr>
      </a:lvl3pPr>
      <a:lvl4pPr marL="1371600" algn="l" rtl="0" eaLnBrk="0" fontAlgn="base" hangingPunct="0">
        <a:lnSpc>
          <a:spcPct val="90000"/>
        </a:lnSpc>
        <a:spcBef>
          <a:spcPts val="500"/>
        </a:spcBef>
        <a:spcAft>
          <a:spcPct val="0"/>
        </a:spcAft>
        <a:buFont typeface="Arial" panose="020B0604020202020204" pitchFamily="34" charset="0"/>
        <a:defRPr kern="1200">
          <a:solidFill>
            <a:schemeClr val="tx1"/>
          </a:solidFill>
          <a:latin typeface="+mn-lt"/>
          <a:ea typeface="+mn-ea"/>
          <a:cs typeface="+mn-cs"/>
        </a:defRPr>
      </a:lvl4pPr>
      <a:lvl5pPr marL="1828800" algn="l" rtl="0" eaLnBrk="0" fontAlgn="base" hangingPunct="0">
        <a:lnSpc>
          <a:spcPct val="90000"/>
        </a:lnSpc>
        <a:spcBef>
          <a:spcPts val="500"/>
        </a:spcBef>
        <a:spcAft>
          <a:spcPct val="0"/>
        </a:spcAft>
        <a:buFont typeface="Arial" panose="020B0604020202020204" pitchFamily="34" charset="0"/>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6"/>
          <p:cNvSpPr>
            <a:spLocks noGrp="1"/>
          </p:cNvSpPr>
          <p:nvPr>
            <p:ph type="title"/>
          </p:nvPr>
        </p:nvSpPr>
        <p:spPr>
          <a:xfrm>
            <a:off x="3030337" y="1593391"/>
            <a:ext cx="5705352" cy="1628976"/>
          </a:xfrm>
        </p:spPr>
        <p:txBody>
          <a:bodyPr>
            <a:noAutofit/>
          </a:bodyPr>
          <a:lstStyle/>
          <a:p>
            <a:pPr algn="just">
              <a:defRPr/>
            </a:pPr>
            <a:r>
              <a:rPr altLang="fr-FR" sz="3200" dirty="0" smtClean="0">
                <a:solidFill>
                  <a:schemeClr val="tx2">
                    <a:lumMod val="50000"/>
                  </a:schemeClr>
                </a:solidFill>
              </a:rPr>
              <a:t>La loi de santé, le décret GHT, </a:t>
            </a:r>
            <a:br>
              <a:rPr altLang="fr-FR" sz="3200" dirty="0" smtClean="0">
                <a:solidFill>
                  <a:schemeClr val="tx2">
                    <a:lumMod val="50000"/>
                  </a:schemeClr>
                </a:solidFill>
              </a:rPr>
            </a:br>
            <a:r>
              <a:rPr altLang="fr-FR" sz="3200" dirty="0" smtClean="0">
                <a:solidFill>
                  <a:schemeClr val="tx2">
                    <a:lumMod val="50000"/>
                  </a:schemeClr>
                </a:solidFill>
              </a:rPr>
              <a:t>et ses impacts en matière </a:t>
            </a:r>
            <a:br>
              <a:rPr altLang="fr-FR" sz="3200" dirty="0" smtClean="0">
                <a:solidFill>
                  <a:schemeClr val="tx2">
                    <a:lumMod val="50000"/>
                  </a:schemeClr>
                </a:solidFill>
              </a:rPr>
            </a:br>
            <a:r>
              <a:rPr altLang="fr-FR" sz="3200" dirty="0" smtClean="0">
                <a:solidFill>
                  <a:schemeClr val="tx2">
                    <a:lumMod val="50000"/>
                  </a:schemeClr>
                </a:solidFill>
              </a:rPr>
              <a:t>de formation</a:t>
            </a:r>
            <a:endParaRPr altLang="fr-FR" sz="3200" i="1" dirty="0" smtClean="0">
              <a:solidFill>
                <a:schemeClr val="tx2">
                  <a:lumMod val="50000"/>
                </a:schemeClr>
              </a:solidFill>
            </a:endParaRPr>
          </a:p>
        </p:txBody>
      </p:sp>
      <p:sp>
        <p:nvSpPr>
          <p:cNvPr id="2" name="ZoneTexte 1"/>
          <p:cNvSpPr txBox="1"/>
          <p:nvPr/>
        </p:nvSpPr>
        <p:spPr>
          <a:xfrm>
            <a:off x="3964407" y="3911798"/>
            <a:ext cx="2601610" cy="1200329"/>
          </a:xfrm>
          <a:prstGeom prst="rect">
            <a:avLst/>
          </a:prstGeom>
          <a:noFill/>
        </p:spPr>
        <p:txBody>
          <a:bodyPr wrap="none" rtlCol="0">
            <a:spAutoFit/>
          </a:bodyPr>
          <a:lstStyle/>
          <a:p>
            <a:pPr algn="ctr"/>
            <a:r>
              <a:rPr lang="fr-FR" sz="2400" smtClean="0"/>
              <a:t>ANFH Alpes</a:t>
            </a:r>
          </a:p>
          <a:p>
            <a:pPr algn="ctr"/>
            <a:endParaRPr lang="fr-FR" sz="2400"/>
          </a:p>
          <a:p>
            <a:pPr algn="ctr"/>
            <a:r>
              <a:rPr lang="fr-FR" sz="2400" smtClean="0"/>
              <a:t>29 novembre 2016 </a:t>
            </a:r>
            <a:endParaRPr lang="fr-FR"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3"/>
          </p:nvPr>
        </p:nvSpPr>
        <p:spPr>
          <a:xfrm>
            <a:off x="0" y="1219200"/>
            <a:ext cx="9144000" cy="5561012"/>
          </a:xfrm>
          <a:noFill/>
        </p:spPr>
        <p:txBody>
          <a:bodyPr>
            <a:normAutofit/>
          </a:bodyPr>
          <a:lstStyle/>
          <a:p>
            <a:pPr algn="l"/>
            <a:endParaRPr lang="fr-FR" sz="2800" dirty="0" smtClean="0">
              <a:solidFill>
                <a:schemeClr val="tx1"/>
              </a:solidFill>
            </a:endParaRPr>
          </a:p>
          <a:p>
            <a:pPr marL="714375" indent="-342900">
              <a:buFont typeface="Arial" panose="020B0604020202020204" pitchFamily="34" charset="0"/>
              <a:buChar char="•"/>
            </a:pPr>
            <a:r>
              <a:rPr lang="fr-FR" sz="2200" dirty="0">
                <a:solidFill>
                  <a:schemeClr val="tx1"/>
                </a:solidFill>
              </a:rPr>
              <a:t>Une liaison avec les CHU à interroger</a:t>
            </a:r>
          </a:p>
          <a:p>
            <a:pPr marL="1343025" lvl="1" indent="-342900">
              <a:buFontTx/>
              <a:buChar char="-"/>
            </a:pPr>
            <a:r>
              <a:rPr lang="fr-FR" sz="2200" dirty="0" smtClean="0">
                <a:solidFill>
                  <a:schemeClr val="tx1"/>
                </a:solidFill>
              </a:rPr>
              <a:t>Cas </a:t>
            </a:r>
            <a:r>
              <a:rPr lang="fr-FR" sz="2200" dirty="0">
                <a:solidFill>
                  <a:schemeClr val="tx1"/>
                </a:solidFill>
              </a:rPr>
              <a:t>des régions où plusieurs CHU </a:t>
            </a:r>
            <a:endParaRPr lang="fr-FR" sz="2200" dirty="0" smtClean="0">
              <a:solidFill>
                <a:schemeClr val="tx1"/>
              </a:solidFill>
            </a:endParaRPr>
          </a:p>
          <a:p>
            <a:pPr marL="714375" indent="-342900">
              <a:buFont typeface="Arial" panose="020B0604020202020204" pitchFamily="34" charset="0"/>
              <a:buChar char="•"/>
            </a:pPr>
            <a:endParaRPr lang="fr-FR" sz="2200" dirty="0" smtClean="0">
              <a:solidFill>
                <a:schemeClr val="tx1"/>
              </a:solidFill>
            </a:endParaRPr>
          </a:p>
          <a:p>
            <a:pPr marL="714375" indent="-342900">
              <a:buFont typeface="Arial" panose="020B0604020202020204" pitchFamily="34" charset="0"/>
              <a:buChar char="•"/>
            </a:pPr>
            <a:r>
              <a:rPr lang="fr-FR" sz="2200" dirty="0" smtClean="0">
                <a:solidFill>
                  <a:schemeClr val="tx1"/>
                </a:solidFill>
              </a:rPr>
              <a:t>Une </a:t>
            </a:r>
            <a:r>
              <a:rPr lang="fr-FR" sz="2200" dirty="0">
                <a:solidFill>
                  <a:schemeClr val="tx1"/>
                </a:solidFill>
              </a:rPr>
              <a:t>conciliation entre sectorisation et périmètre des GHT à </a:t>
            </a:r>
            <a:r>
              <a:rPr lang="fr-FR" sz="2200" dirty="0" smtClean="0">
                <a:solidFill>
                  <a:schemeClr val="tx1"/>
                </a:solidFill>
              </a:rPr>
              <a:t>garantir</a:t>
            </a:r>
          </a:p>
          <a:p>
            <a:pPr marL="1342800" lvl="2" indent="-342000"/>
            <a:r>
              <a:rPr lang="fr-FR" sz="2200" dirty="0" smtClean="0">
                <a:solidFill>
                  <a:schemeClr val="tx1"/>
                </a:solidFill>
              </a:rPr>
              <a:t>Cas </a:t>
            </a:r>
            <a:r>
              <a:rPr lang="fr-FR" sz="2200" dirty="0">
                <a:solidFill>
                  <a:schemeClr val="tx1"/>
                </a:solidFill>
              </a:rPr>
              <a:t>de communautés psychiatriques de </a:t>
            </a:r>
            <a:r>
              <a:rPr lang="fr-FR" sz="2200" dirty="0" smtClean="0">
                <a:solidFill>
                  <a:schemeClr val="tx1"/>
                </a:solidFill>
              </a:rPr>
              <a:t>territoire</a:t>
            </a:r>
            <a:endParaRPr lang="fr-FR" sz="2200" dirty="0">
              <a:solidFill>
                <a:schemeClr val="tx1"/>
              </a:solidFill>
            </a:endParaRPr>
          </a:p>
          <a:p>
            <a:pPr marL="714375" indent="-342900" algn="l">
              <a:buFont typeface="Arial" panose="020B0604020202020204" pitchFamily="34" charset="0"/>
              <a:buChar char="•"/>
            </a:pPr>
            <a:endParaRPr lang="fr-FR" sz="2200" dirty="0" smtClean="0">
              <a:solidFill>
                <a:schemeClr val="tx1"/>
              </a:solidFill>
            </a:endParaRPr>
          </a:p>
          <a:p>
            <a:pPr marL="714375" indent="-342900" algn="l">
              <a:buFont typeface="Arial" panose="020B0604020202020204" pitchFamily="34" charset="0"/>
              <a:buChar char="•"/>
            </a:pPr>
            <a:r>
              <a:rPr lang="fr-FR" sz="2200" dirty="0" smtClean="0">
                <a:solidFill>
                  <a:schemeClr val="tx1"/>
                </a:solidFill>
              </a:rPr>
              <a:t>Surtout, un maintien des coopérations </a:t>
            </a:r>
            <a:r>
              <a:rPr lang="fr-FR" sz="2200" dirty="0" err="1" smtClean="0">
                <a:solidFill>
                  <a:schemeClr val="tx1"/>
                </a:solidFill>
              </a:rPr>
              <a:t>pré-éxistantes</a:t>
            </a:r>
            <a:r>
              <a:rPr lang="fr-FR" sz="2200" dirty="0" smtClean="0">
                <a:solidFill>
                  <a:schemeClr val="tx1"/>
                </a:solidFill>
              </a:rPr>
              <a:t> au GHT</a:t>
            </a:r>
            <a:r>
              <a:rPr lang="fr-FR" sz="2200" b="0" dirty="0" smtClean="0">
                <a:solidFill>
                  <a:schemeClr val="tx1"/>
                </a:solidFill>
              </a:rPr>
              <a:t>, avec, </a:t>
            </a:r>
            <a:r>
              <a:rPr lang="fr-FR" sz="2200" b="0" dirty="0">
                <a:solidFill>
                  <a:schemeClr val="tx1"/>
                </a:solidFill>
              </a:rPr>
              <a:t>à </a:t>
            </a:r>
            <a:r>
              <a:rPr lang="fr-FR" sz="2200" b="0" dirty="0" smtClean="0">
                <a:solidFill>
                  <a:schemeClr val="tx1"/>
                </a:solidFill>
              </a:rPr>
              <a:t>terme, </a:t>
            </a:r>
            <a:r>
              <a:rPr lang="fr-FR" sz="2200" b="0" dirty="0">
                <a:solidFill>
                  <a:schemeClr val="tx1"/>
                </a:solidFill>
              </a:rPr>
              <a:t>des </a:t>
            </a:r>
            <a:r>
              <a:rPr lang="fr-FR" sz="2200" b="0" dirty="0" smtClean="0">
                <a:solidFill>
                  <a:schemeClr val="tx1"/>
                </a:solidFill>
              </a:rPr>
              <a:t>« </a:t>
            </a:r>
            <a:r>
              <a:rPr lang="fr-FR" sz="2200" dirty="0" smtClean="0">
                <a:solidFill>
                  <a:schemeClr val="tx1"/>
                </a:solidFill>
              </a:rPr>
              <a:t>conflits de coopération</a:t>
            </a:r>
            <a:r>
              <a:rPr lang="fr-FR" sz="2200" b="0" dirty="0" smtClean="0">
                <a:solidFill>
                  <a:schemeClr val="tx1"/>
                </a:solidFill>
              </a:rPr>
              <a:t> » ?</a:t>
            </a:r>
          </a:p>
          <a:p>
            <a:pPr marL="1343025" lvl="1" indent="-342900">
              <a:buFontTx/>
              <a:buChar char="-"/>
            </a:pPr>
            <a:r>
              <a:rPr lang="fr-FR" sz="2200" dirty="0" smtClean="0">
                <a:solidFill>
                  <a:schemeClr val="tx1"/>
                </a:solidFill>
              </a:rPr>
              <a:t>Cas </a:t>
            </a:r>
            <a:r>
              <a:rPr lang="fr-FR" sz="2200" dirty="0">
                <a:solidFill>
                  <a:schemeClr val="tx1"/>
                </a:solidFill>
              </a:rPr>
              <a:t>hôpital–clinique sur un site unique avec projet médical </a:t>
            </a:r>
            <a:r>
              <a:rPr lang="fr-FR" sz="2200" dirty="0" smtClean="0">
                <a:solidFill>
                  <a:schemeClr val="tx1"/>
                </a:solidFill>
              </a:rPr>
              <a:t>public–privé</a:t>
            </a:r>
          </a:p>
          <a:p>
            <a:pPr marL="1343025" lvl="1" indent="-342900">
              <a:buFontTx/>
              <a:buChar char="-"/>
            </a:pPr>
            <a:r>
              <a:rPr lang="fr-FR" sz="2200" dirty="0" smtClean="0">
                <a:solidFill>
                  <a:schemeClr val="tx1"/>
                </a:solidFill>
              </a:rPr>
              <a:t>Cas </a:t>
            </a:r>
            <a:r>
              <a:rPr lang="fr-FR" sz="2200" dirty="0">
                <a:solidFill>
                  <a:schemeClr val="tx1"/>
                </a:solidFill>
              </a:rPr>
              <a:t>des GCS de biologie créés depuis 2010</a:t>
            </a:r>
          </a:p>
          <a:p>
            <a:pPr marL="714375" indent="-342900" algn="l">
              <a:buFont typeface="Arial" panose="020B0604020202020204" pitchFamily="34" charset="0"/>
              <a:buChar char="•"/>
            </a:pPr>
            <a:endParaRPr lang="fr-FR" sz="2200" b="0" dirty="0" smtClean="0"/>
          </a:p>
        </p:txBody>
      </p:sp>
      <p:sp>
        <p:nvSpPr>
          <p:cNvPr id="6" name="Espace réservé du numéro de diapositive 5"/>
          <p:cNvSpPr>
            <a:spLocks noGrp="1"/>
          </p:cNvSpPr>
          <p:nvPr>
            <p:ph type="sldNum" sz="quarter" idx="16"/>
          </p:nvPr>
        </p:nvSpPr>
        <p:spPr/>
        <p:txBody>
          <a:bodyPr/>
          <a:lstStyle/>
          <a:p>
            <a:fld id="{9E672939-9B4F-491E-AAA3-6308D9B4F2D0}" type="slidenum">
              <a:rPr lang="fr-FR" smtClean="0"/>
              <a:pPr/>
              <a:t>10</a:t>
            </a:fld>
            <a:endParaRPr lang="fr-FR"/>
          </a:p>
        </p:txBody>
      </p:sp>
      <p:sp>
        <p:nvSpPr>
          <p:cNvPr id="2" name="Titre 1"/>
          <p:cNvSpPr>
            <a:spLocks noGrp="1"/>
          </p:cNvSpPr>
          <p:nvPr>
            <p:ph type="title"/>
          </p:nvPr>
        </p:nvSpPr>
        <p:spPr>
          <a:xfrm>
            <a:off x="180755" y="422978"/>
            <a:ext cx="8086137" cy="626260"/>
          </a:xfrm>
        </p:spPr>
        <p:txBody>
          <a:bodyPr/>
          <a:lstStyle/>
          <a:p>
            <a:r>
              <a:rPr lang="fr-FR" sz="2400" dirty="0">
                <a:solidFill>
                  <a:schemeClr val="tx1"/>
                </a:solidFill>
              </a:rPr>
              <a:t>Ce que la loi ne dit pas</a:t>
            </a:r>
            <a:br>
              <a:rPr lang="fr-FR" sz="2400" dirty="0">
                <a:solidFill>
                  <a:schemeClr val="tx1"/>
                </a:solidFill>
              </a:rPr>
            </a:br>
            <a:endParaRPr lang="fr-FR" sz="2400" dirty="0"/>
          </a:p>
        </p:txBody>
      </p:sp>
    </p:spTree>
    <p:extLst>
      <p:ext uri="{BB962C8B-B14F-4D97-AF65-F5344CB8AC3E}">
        <p14:creationId xmlns:p14="http://schemas.microsoft.com/office/powerpoint/2010/main" val="709749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lnSpc>
                <a:spcPct val="100000"/>
              </a:lnSpc>
              <a:spcBef>
                <a:spcPts val="600"/>
              </a:spcBef>
              <a:spcAft>
                <a:spcPts val="0"/>
              </a:spcAft>
              <a:defRPr/>
            </a:pPr>
            <a:r>
              <a:rPr lang="fr-FR" sz="2400" b="1" smtClean="0">
                <a:solidFill>
                  <a:schemeClr val="tx1"/>
                </a:solidFill>
              </a:rPr>
              <a:t>Les </a:t>
            </a:r>
            <a:r>
              <a:rPr lang="fr-FR" sz="2400" smtClean="0">
                <a:solidFill>
                  <a:schemeClr val="tx1"/>
                </a:solidFill>
              </a:rPr>
              <a:t>« </a:t>
            </a:r>
            <a:r>
              <a:rPr lang="fr-FR" sz="2400" b="1" smtClean="0">
                <a:solidFill>
                  <a:schemeClr val="tx1"/>
                </a:solidFill>
              </a:rPr>
              <a:t>conflits de coopération</a:t>
            </a:r>
            <a:r>
              <a:rPr lang="fr-FR" sz="2400" smtClean="0"/>
              <a:t> »</a:t>
            </a:r>
            <a:r>
              <a:rPr lang="fr-FR" sz="2400" b="1" smtClean="0"/>
              <a:t> </a:t>
            </a:r>
            <a:r>
              <a:rPr lang="fr-FR" sz="2400" dirty="0" smtClean="0"/>
              <a:t>: le cas de la biologie</a:t>
            </a:r>
            <a:endParaRPr lang="fr-FR" sz="2400" b="1" dirty="0"/>
          </a:p>
        </p:txBody>
      </p:sp>
      <p:sp>
        <p:nvSpPr>
          <p:cNvPr id="4" name="Oval 3"/>
          <p:cNvSpPr/>
          <p:nvPr/>
        </p:nvSpPr>
        <p:spPr bwMode="auto">
          <a:xfrm>
            <a:off x="1607479" y="3393836"/>
            <a:ext cx="2774133" cy="3030279"/>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 name="Oval 5"/>
          <p:cNvSpPr/>
          <p:nvPr/>
        </p:nvSpPr>
        <p:spPr bwMode="auto">
          <a:xfrm>
            <a:off x="2248330" y="4170062"/>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8" name="Oval 7"/>
          <p:cNvSpPr/>
          <p:nvPr/>
        </p:nvSpPr>
        <p:spPr bwMode="auto">
          <a:xfrm>
            <a:off x="2510953" y="5658155"/>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11" name="Oval 10"/>
          <p:cNvSpPr/>
          <p:nvPr/>
        </p:nvSpPr>
        <p:spPr bwMode="auto">
          <a:xfrm>
            <a:off x="2764585" y="4712711"/>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1" name="Oval 30"/>
          <p:cNvSpPr/>
          <p:nvPr/>
        </p:nvSpPr>
        <p:spPr bwMode="auto">
          <a:xfrm>
            <a:off x="2652733" y="3706957"/>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2" name="Oval 31"/>
          <p:cNvSpPr/>
          <p:nvPr/>
        </p:nvSpPr>
        <p:spPr bwMode="auto">
          <a:xfrm>
            <a:off x="3797393" y="4359555"/>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8" name="Oval 37"/>
          <p:cNvSpPr/>
          <p:nvPr/>
        </p:nvSpPr>
        <p:spPr bwMode="auto">
          <a:xfrm>
            <a:off x="398438" y="1337523"/>
            <a:ext cx="261214" cy="274319"/>
          </a:xfrm>
          <a:prstGeom prst="ellipse">
            <a:avLst/>
          </a:prstGeom>
          <a:solidFill>
            <a:schemeClr val="bg1"/>
          </a:solidFill>
          <a:ln w="28575" cap="flat" cmpd="sng" algn="ctr">
            <a:solidFill>
              <a:schemeClr val="accent2">
                <a:lumMod val="75000"/>
              </a:schemeClr>
            </a:solidFill>
            <a:prstDash val="solid"/>
            <a:round/>
            <a:headEnd type="none" w="med" len="med"/>
            <a:tailEnd type="none" w="med" len="med"/>
          </a:ln>
          <a:effectLst/>
          <a:extLst/>
        </p:spPr>
        <p:txBody>
          <a:bodyPr vert="horz" wrap="square" lIns="73120" tIns="73120" rIns="73120" bIns="73120" numCol="1" rtlCol="0" anchor="ctr" anchorCtr="0" compatLnSpc="1">
            <a:prstTxWarp prst="textNoShape">
              <a:avLst/>
            </a:prstTxWarp>
          </a:bodyPr>
          <a:lstStyle/>
          <a:p>
            <a:pPr>
              <a:lnSpc>
                <a:spcPct val="100000"/>
              </a:lnSpc>
            </a:pPr>
            <a:endParaRPr lang="en-US" sz="700" dirty="0" err="1">
              <a:solidFill>
                <a:srgbClr val="000000"/>
              </a:solidFill>
            </a:endParaRPr>
          </a:p>
        </p:txBody>
      </p:sp>
      <p:sp>
        <p:nvSpPr>
          <p:cNvPr id="39" name="TextBox 38"/>
          <p:cNvSpPr txBox="1"/>
          <p:nvPr/>
        </p:nvSpPr>
        <p:spPr>
          <a:xfrm>
            <a:off x="733809" y="1243947"/>
            <a:ext cx="1208603" cy="430847"/>
          </a:xfrm>
          <a:prstGeom prst="rect">
            <a:avLst/>
          </a:prstGeom>
          <a:noFill/>
        </p:spPr>
        <p:txBody>
          <a:bodyPr wrap="square" lIns="91403" tIns="45700" rIns="91403" bIns="45700" rtlCol="0">
            <a:spAutoFit/>
          </a:bodyPr>
          <a:lstStyle/>
          <a:p>
            <a:pPr algn="l">
              <a:lnSpc>
                <a:spcPct val="100000"/>
              </a:lnSpc>
            </a:pPr>
            <a:r>
              <a:rPr lang="en-US" sz="2200" dirty="0" smtClean="0">
                <a:solidFill>
                  <a:srgbClr val="000000"/>
                </a:solidFill>
              </a:rPr>
              <a:t>GHT 1 et</a:t>
            </a:r>
            <a:endParaRPr lang="en-US" sz="2200" dirty="0">
              <a:solidFill>
                <a:srgbClr val="000000"/>
              </a:solidFill>
            </a:endParaRPr>
          </a:p>
        </p:txBody>
      </p:sp>
      <p:sp>
        <p:nvSpPr>
          <p:cNvPr id="40" name="Oval 39"/>
          <p:cNvSpPr/>
          <p:nvPr/>
        </p:nvSpPr>
        <p:spPr bwMode="auto">
          <a:xfrm>
            <a:off x="398438" y="1809100"/>
            <a:ext cx="261214" cy="274319"/>
          </a:xfrm>
          <a:prstGeom prst="ellipse">
            <a:avLst/>
          </a:prstGeom>
          <a:solidFill>
            <a:schemeClr val="bg1"/>
          </a:solidFill>
          <a:ln w="82550" cap="flat" cmpd="sng" algn="ctr">
            <a:solidFill>
              <a:schemeClr val="accent6">
                <a:lumMod val="50000"/>
              </a:schemeClr>
            </a:solidFill>
            <a:prstDash val="solid"/>
            <a:round/>
            <a:headEnd type="none" w="med" len="med"/>
            <a:tailEnd type="none" w="med" len="med"/>
          </a:ln>
          <a:effectLst/>
          <a:extLst/>
        </p:spPr>
        <p:txBody>
          <a:bodyPr vert="horz" wrap="square" lIns="73120" tIns="73120" rIns="73120" bIns="73120" numCol="1" rtlCol="0" anchor="ctr" anchorCtr="0" compatLnSpc="1">
            <a:prstTxWarp prst="textNoShape">
              <a:avLst/>
            </a:prstTxWarp>
          </a:bodyPr>
          <a:lstStyle/>
          <a:p>
            <a:pPr>
              <a:lnSpc>
                <a:spcPct val="100000"/>
              </a:lnSpc>
            </a:pPr>
            <a:endParaRPr lang="en-US" sz="700" dirty="0" err="1">
              <a:solidFill>
                <a:srgbClr val="000000"/>
              </a:solidFill>
            </a:endParaRPr>
          </a:p>
        </p:txBody>
      </p:sp>
      <p:sp>
        <p:nvSpPr>
          <p:cNvPr id="41" name="TextBox 40"/>
          <p:cNvSpPr txBox="1"/>
          <p:nvPr/>
        </p:nvSpPr>
        <p:spPr>
          <a:xfrm>
            <a:off x="786660" y="1771589"/>
            <a:ext cx="7611553" cy="1107955"/>
          </a:xfrm>
          <a:prstGeom prst="rect">
            <a:avLst/>
          </a:prstGeom>
          <a:noFill/>
        </p:spPr>
        <p:txBody>
          <a:bodyPr wrap="square" lIns="91403" tIns="45700" rIns="91403" bIns="45700" rtlCol="0">
            <a:spAutoFit/>
          </a:bodyPr>
          <a:lstStyle/>
          <a:p>
            <a:pPr algn="l">
              <a:lnSpc>
                <a:spcPct val="100000"/>
              </a:lnSpc>
            </a:pPr>
            <a:r>
              <a:rPr lang="en-US" sz="2200" dirty="0" smtClean="0">
                <a:solidFill>
                  <a:srgbClr val="000000"/>
                </a:solidFill>
              </a:rPr>
              <a:t>GCS </a:t>
            </a:r>
            <a:r>
              <a:rPr lang="en-US" sz="2200" dirty="0" err="1" smtClean="0">
                <a:solidFill>
                  <a:srgbClr val="000000"/>
                </a:solidFill>
              </a:rPr>
              <a:t>biologie</a:t>
            </a:r>
            <a:r>
              <a:rPr lang="en-US" sz="2200" dirty="0" smtClean="0">
                <a:solidFill>
                  <a:srgbClr val="000000"/>
                </a:solidFill>
              </a:rPr>
              <a:t> </a:t>
            </a:r>
            <a:r>
              <a:rPr lang="en-US" sz="2200" dirty="0" err="1" smtClean="0">
                <a:solidFill>
                  <a:srgbClr val="000000"/>
                </a:solidFill>
              </a:rPr>
              <a:t>créé</a:t>
            </a:r>
            <a:r>
              <a:rPr lang="en-US" sz="2200" dirty="0" smtClean="0">
                <a:solidFill>
                  <a:srgbClr val="000000"/>
                </a:solidFill>
              </a:rPr>
              <a:t> en 2010 </a:t>
            </a:r>
          </a:p>
          <a:p>
            <a:pPr algn="l">
              <a:lnSpc>
                <a:spcPct val="100000"/>
              </a:lnSpc>
            </a:pPr>
            <a:r>
              <a:rPr lang="en-US" sz="2200" dirty="0" smtClean="0">
                <a:solidFill>
                  <a:srgbClr val="000000"/>
                </a:solidFill>
              </a:rPr>
              <a:t>(Rappel : </a:t>
            </a:r>
            <a:r>
              <a:rPr lang="en-US" sz="2200" dirty="0" err="1" smtClean="0">
                <a:solidFill>
                  <a:srgbClr val="000000"/>
                </a:solidFill>
              </a:rPr>
              <a:t>biologie</a:t>
            </a:r>
            <a:r>
              <a:rPr lang="en-US" sz="2200" dirty="0" smtClean="0">
                <a:solidFill>
                  <a:srgbClr val="000000"/>
                </a:solidFill>
              </a:rPr>
              <a:t> = </a:t>
            </a:r>
            <a:r>
              <a:rPr lang="en-US" sz="2200" dirty="0" err="1" smtClean="0">
                <a:solidFill>
                  <a:srgbClr val="000000"/>
                </a:solidFill>
              </a:rPr>
              <a:t>activité</a:t>
            </a:r>
            <a:r>
              <a:rPr lang="en-US" sz="2200" dirty="0" smtClean="0">
                <a:solidFill>
                  <a:srgbClr val="000000"/>
                </a:solidFill>
              </a:rPr>
              <a:t> à </a:t>
            </a:r>
            <a:r>
              <a:rPr lang="en-US" sz="2200" dirty="0" err="1" smtClean="0">
                <a:solidFill>
                  <a:srgbClr val="000000"/>
                </a:solidFill>
              </a:rPr>
              <a:t>organiser</a:t>
            </a:r>
            <a:r>
              <a:rPr lang="en-US" sz="2200" dirty="0" smtClean="0">
                <a:solidFill>
                  <a:srgbClr val="000000"/>
                </a:solidFill>
              </a:rPr>
              <a:t> en </a:t>
            </a:r>
            <a:r>
              <a:rPr lang="en-US" sz="2200" dirty="0" err="1" smtClean="0">
                <a:solidFill>
                  <a:srgbClr val="000000"/>
                </a:solidFill>
              </a:rPr>
              <a:t>commun</a:t>
            </a:r>
            <a:r>
              <a:rPr lang="en-US" sz="2200" dirty="0" smtClean="0">
                <a:solidFill>
                  <a:srgbClr val="000000"/>
                </a:solidFill>
              </a:rPr>
              <a:t> </a:t>
            </a:r>
            <a:r>
              <a:rPr lang="en-US" sz="2200" dirty="0" err="1" smtClean="0">
                <a:solidFill>
                  <a:srgbClr val="000000"/>
                </a:solidFill>
              </a:rPr>
              <a:t>dans</a:t>
            </a:r>
            <a:r>
              <a:rPr lang="en-US" sz="2200" dirty="0" smtClean="0">
                <a:solidFill>
                  <a:srgbClr val="000000"/>
                </a:solidFill>
              </a:rPr>
              <a:t> le cadre d’un GHT)</a:t>
            </a:r>
            <a:endParaRPr lang="en-US" sz="2200" dirty="0">
              <a:solidFill>
                <a:srgbClr val="000000"/>
              </a:solidFill>
            </a:endParaRPr>
          </a:p>
        </p:txBody>
      </p:sp>
      <p:sp>
        <p:nvSpPr>
          <p:cNvPr id="44" name="Oval 43"/>
          <p:cNvSpPr/>
          <p:nvPr/>
        </p:nvSpPr>
        <p:spPr bwMode="auto">
          <a:xfrm>
            <a:off x="3410142" y="3680592"/>
            <a:ext cx="2440022" cy="2477384"/>
          </a:xfrm>
          <a:prstGeom prst="ellipse">
            <a:avLst/>
          </a:prstGeom>
          <a:noFill/>
          <a:ln w="82550" cap="flat" cmpd="sng" algn="ctr">
            <a:solidFill>
              <a:schemeClr val="accent6">
                <a:lumMod val="50000"/>
              </a:schemeClr>
            </a:solidFill>
            <a:prstDash val="solid"/>
            <a:round/>
            <a:headEnd type="none" w="med" len="med"/>
            <a:tailEnd type="none" w="med" len="med"/>
          </a:ln>
          <a:effectLst/>
          <a:extLst/>
        </p:spPr>
        <p:txBody>
          <a:bodyPr vert="horz" wrap="square" lIns="73120" tIns="73120" rIns="73120" bIns="73120" numCol="1" rtlCol="0" anchor="ctr" anchorCtr="0" compatLnSpc="1">
            <a:prstTxWarp prst="textNoShape">
              <a:avLst/>
            </a:prstTxWarp>
          </a:bodyPr>
          <a:lstStyle/>
          <a:p>
            <a:pPr>
              <a:lnSpc>
                <a:spcPct val="100000"/>
              </a:lnSpc>
            </a:pPr>
            <a:endParaRPr lang="en-US" sz="700" dirty="0" err="1">
              <a:solidFill>
                <a:srgbClr val="000000"/>
              </a:solidFill>
            </a:endParaRPr>
          </a:p>
        </p:txBody>
      </p:sp>
      <p:sp>
        <p:nvSpPr>
          <p:cNvPr id="46" name="Oval 45"/>
          <p:cNvSpPr/>
          <p:nvPr/>
        </p:nvSpPr>
        <p:spPr bwMode="auto">
          <a:xfrm>
            <a:off x="1871030" y="5023694"/>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47" name="Oval 46"/>
          <p:cNvSpPr/>
          <p:nvPr/>
        </p:nvSpPr>
        <p:spPr bwMode="auto">
          <a:xfrm>
            <a:off x="3260009" y="3706956"/>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 name="Rectangle 2"/>
          <p:cNvSpPr/>
          <p:nvPr/>
        </p:nvSpPr>
        <p:spPr bwMode="auto">
          <a:xfrm>
            <a:off x="266073" y="1773271"/>
            <a:ext cx="8407136" cy="4796142"/>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5" name="Oval 10"/>
          <p:cNvSpPr/>
          <p:nvPr/>
        </p:nvSpPr>
        <p:spPr bwMode="auto">
          <a:xfrm>
            <a:off x="3797393" y="5167726"/>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6" name="Oval 10"/>
          <p:cNvSpPr/>
          <p:nvPr/>
        </p:nvSpPr>
        <p:spPr bwMode="auto">
          <a:xfrm>
            <a:off x="3197332" y="5733471"/>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6" name="Oval 3"/>
          <p:cNvSpPr/>
          <p:nvPr/>
        </p:nvSpPr>
        <p:spPr bwMode="auto">
          <a:xfrm>
            <a:off x="4564445" y="3397654"/>
            <a:ext cx="2774133" cy="3030279"/>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7" name="Oval 3"/>
          <p:cNvSpPr/>
          <p:nvPr/>
        </p:nvSpPr>
        <p:spPr bwMode="auto">
          <a:xfrm>
            <a:off x="1907984" y="1303985"/>
            <a:ext cx="276738" cy="27999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8" name="TextBox 38"/>
          <p:cNvSpPr txBox="1"/>
          <p:nvPr/>
        </p:nvSpPr>
        <p:spPr>
          <a:xfrm>
            <a:off x="2216752" y="1265425"/>
            <a:ext cx="3302477" cy="430847"/>
          </a:xfrm>
          <a:prstGeom prst="rect">
            <a:avLst/>
          </a:prstGeom>
          <a:noFill/>
        </p:spPr>
        <p:txBody>
          <a:bodyPr wrap="square" lIns="91403" tIns="45700" rIns="91403" bIns="45700" rtlCol="0">
            <a:spAutoFit/>
          </a:bodyPr>
          <a:lstStyle/>
          <a:p>
            <a:pPr algn="l">
              <a:lnSpc>
                <a:spcPct val="100000"/>
              </a:lnSpc>
            </a:pPr>
            <a:r>
              <a:rPr lang="en-US" sz="2200" dirty="0" smtClean="0">
                <a:solidFill>
                  <a:srgbClr val="000000"/>
                </a:solidFill>
              </a:rPr>
              <a:t>GHT 2  </a:t>
            </a:r>
            <a:r>
              <a:rPr lang="en-US" sz="2200" dirty="0" err="1" smtClean="0">
                <a:solidFill>
                  <a:srgbClr val="000000"/>
                </a:solidFill>
              </a:rPr>
              <a:t>créés</a:t>
            </a:r>
            <a:r>
              <a:rPr lang="en-US" sz="2200" dirty="0" smtClean="0">
                <a:solidFill>
                  <a:srgbClr val="000000"/>
                </a:solidFill>
              </a:rPr>
              <a:t> en 2016</a:t>
            </a:r>
            <a:endParaRPr lang="en-US" sz="2200" dirty="0">
              <a:solidFill>
                <a:srgbClr val="000000"/>
              </a:solidFill>
            </a:endParaRPr>
          </a:p>
        </p:txBody>
      </p:sp>
      <p:sp>
        <p:nvSpPr>
          <p:cNvPr id="59" name="Oval 10"/>
          <p:cNvSpPr/>
          <p:nvPr/>
        </p:nvSpPr>
        <p:spPr bwMode="auto">
          <a:xfrm>
            <a:off x="6089569" y="3656303"/>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0" name="Oval 10"/>
          <p:cNvSpPr/>
          <p:nvPr/>
        </p:nvSpPr>
        <p:spPr bwMode="auto">
          <a:xfrm>
            <a:off x="6364384" y="4488795"/>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1" name="Oval 10"/>
          <p:cNvSpPr/>
          <p:nvPr/>
        </p:nvSpPr>
        <p:spPr bwMode="auto">
          <a:xfrm>
            <a:off x="6187824" y="5531478"/>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2" name="Oval 10"/>
          <p:cNvSpPr/>
          <p:nvPr/>
        </p:nvSpPr>
        <p:spPr bwMode="auto">
          <a:xfrm>
            <a:off x="4966767" y="5307289"/>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3" name="Oval 10"/>
          <p:cNvSpPr/>
          <p:nvPr/>
        </p:nvSpPr>
        <p:spPr bwMode="auto">
          <a:xfrm>
            <a:off x="5116551" y="4693873"/>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4" name="Oval 10"/>
          <p:cNvSpPr/>
          <p:nvPr/>
        </p:nvSpPr>
        <p:spPr bwMode="auto">
          <a:xfrm>
            <a:off x="4942192" y="4137708"/>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28" name="TextBox 38"/>
          <p:cNvSpPr txBox="1"/>
          <p:nvPr/>
        </p:nvSpPr>
        <p:spPr>
          <a:xfrm>
            <a:off x="1124392" y="3586055"/>
            <a:ext cx="887353" cy="400069"/>
          </a:xfrm>
          <a:prstGeom prst="rect">
            <a:avLst/>
          </a:prstGeom>
          <a:noFill/>
        </p:spPr>
        <p:txBody>
          <a:bodyPr wrap="square" lIns="91403" tIns="45700" rIns="91403" bIns="45700" rtlCol="0">
            <a:spAutoFit/>
          </a:bodyPr>
          <a:lstStyle/>
          <a:p>
            <a:pPr algn="l">
              <a:lnSpc>
                <a:spcPct val="100000"/>
              </a:lnSpc>
            </a:pPr>
            <a:r>
              <a:rPr lang="en-US" sz="2000" b="1" dirty="0" smtClean="0">
                <a:solidFill>
                  <a:srgbClr val="000000"/>
                </a:solidFill>
              </a:rPr>
              <a:t>GHT 1</a:t>
            </a:r>
            <a:endParaRPr lang="en-US" sz="2000" b="1" dirty="0">
              <a:solidFill>
                <a:srgbClr val="000000"/>
              </a:solidFill>
            </a:endParaRPr>
          </a:p>
        </p:txBody>
      </p:sp>
      <p:sp>
        <p:nvSpPr>
          <p:cNvPr id="29" name="TextBox 38"/>
          <p:cNvSpPr txBox="1"/>
          <p:nvPr/>
        </p:nvSpPr>
        <p:spPr>
          <a:xfrm>
            <a:off x="7081118" y="3601454"/>
            <a:ext cx="852581" cy="400069"/>
          </a:xfrm>
          <a:prstGeom prst="rect">
            <a:avLst/>
          </a:prstGeom>
          <a:noFill/>
        </p:spPr>
        <p:txBody>
          <a:bodyPr wrap="square" lIns="91403" tIns="45700" rIns="91403" bIns="45700" rtlCol="0">
            <a:spAutoFit/>
          </a:bodyPr>
          <a:lstStyle/>
          <a:p>
            <a:pPr algn="l">
              <a:lnSpc>
                <a:spcPct val="100000"/>
              </a:lnSpc>
            </a:pPr>
            <a:r>
              <a:rPr lang="en-US" sz="2000" b="1" dirty="0" smtClean="0">
                <a:solidFill>
                  <a:srgbClr val="000000"/>
                </a:solidFill>
              </a:rPr>
              <a:t>GHT 2</a:t>
            </a:r>
            <a:endParaRPr lang="en-US" sz="2000" b="1" dirty="0">
              <a:solidFill>
                <a:srgbClr val="000000"/>
              </a:solidFill>
            </a:endParaRPr>
          </a:p>
        </p:txBody>
      </p:sp>
      <p:sp>
        <p:nvSpPr>
          <p:cNvPr id="33" name="TextBox 40"/>
          <p:cNvSpPr txBox="1"/>
          <p:nvPr/>
        </p:nvSpPr>
        <p:spPr>
          <a:xfrm>
            <a:off x="4268823" y="3225487"/>
            <a:ext cx="673369" cy="400069"/>
          </a:xfrm>
          <a:prstGeom prst="rect">
            <a:avLst/>
          </a:prstGeom>
          <a:noFill/>
        </p:spPr>
        <p:txBody>
          <a:bodyPr wrap="square" lIns="91403" tIns="45700" rIns="91403" bIns="45700" rtlCol="0">
            <a:spAutoFit/>
          </a:bodyPr>
          <a:lstStyle/>
          <a:p>
            <a:pPr algn="l">
              <a:lnSpc>
                <a:spcPct val="100000"/>
              </a:lnSpc>
            </a:pPr>
            <a:r>
              <a:rPr lang="en-US" sz="2000" b="1" dirty="0" smtClean="0">
                <a:solidFill>
                  <a:srgbClr val="000000"/>
                </a:solidFill>
              </a:rPr>
              <a:t>GCS </a:t>
            </a:r>
            <a:endParaRPr lang="en-US" sz="1200" b="1" dirty="0">
              <a:solidFill>
                <a:srgbClr val="000000"/>
              </a:solidFill>
            </a:endParaRPr>
          </a:p>
        </p:txBody>
      </p:sp>
      <p:sp>
        <p:nvSpPr>
          <p:cNvPr id="9" name="Espace réservé du pied de page 8"/>
          <p:cNvSpPr>
            <a:spLocks noGrp="1"/>
          </p:cNvSpPr>
          <p:nvPr>
            <p:ph type="ftr" sz="quarter" idx="15"/>
          </p:nvPr>
        </p:nvSpPr>
        <p:spPr/>
        <p:txBody>
          <a:bodyPr/>
          <a:lstStyle/>
          <a:p>
            <a:pPr>
              <a:defRPr/>
            </a:pPr>
            <a:r>
              <a:rPr lang="fr-FR" smtClean="0"/>
              <a:t>Centre national de l’expertise hospitalière </a:t>
            </a:r>
            <a:endParaRPr lang="fr-FR" dirty="0"/>
          </a:p>
        </p:txBody>
      </p:sp>
      <p:sp>
        <p:nvSpPr>
          <p:cNvPr id="10" name="Espace réservé du numéro de diapositive 9"/>
          <p:cNvSpPr>
            <a:spLocks noGrp="1"/>
          </p:cNvSpPr>
          <p:nvPr>
            <p:ph type="sldNum" sz="quarter" idx="16"/>
          </p:nvPr>
        </p:nvSpPr>
        <p:spPr/>
        <p:txBody>
          <a:bodyPr/>
          <a:lstStyle/>
          <a:p>
            <a:pPr>
              <a:defRPr/>
            </a:pPr>
            <a:fld id="{6331EB5A-9C5C-4405-949B-8B907865F550}" type="slidenum">
              <a:rPr lang="fr-FR" smtClean="0"/>
              <a:pPr>
                <a:defRPr/>
              </a:pPr>
              <a:t>11</a:t>
            </a:fld>
            <a:endParaRPr lang="fr-FR" dirty="0"/>
          </a:p>
        </p:txBody>
      </p:sp>
    </p:spTree>
    <p:extLst>
      <p:ext uri="{BB962C8B-B14F-4D97-AF65-F5344CB8AC3E}">
        <p14:creationId xmlns:p14="http://schemas.microsoft.com/office/powerpoint/2010/main" val="984673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fr-FR" sz="2400" smtClean="0">
                <a:solidFill>
                  <a:schemeClr val="tx1"/>
                </a:solidFill>
              </a:rPr>
              <a:t>La convention constitutive</a:t>
            </a:r>
            <a:endParaRPr lang="fr-FR" sz="2400" dirty="0" smtClean="0"/>
          </a:p>
        </p:txBody>
      </p:sp>
      <p:sp>
        <p:nvSpPr>
          <p:cNvPr id="4" name="Espace réservé du contenu 3"/>
          <p:cNvSpPr>
            <a:spLocks noGrp="1"/>
          </p:cNvSpPr>
          <p:nvPr>
            <p:ph idx="1"/>
          </p:nvPr>
        </p:nvSpPr>
        <p:spPr>
          <a:xfrm>
            <a:off x="374650" y="1327924"/>
            <a:ext cx="8140700" cy="97043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E</a:t>
            </a:r>
            <a:r>
              <a:rPr lang="fr-FR" sz="2400" dirty="0" smtClean="0">
                <a:solidFill>
                  <a:schemeClr val="tx1"/>
                </a:solidFill>
              </a:rPr>
              <a:t>ntrée en vigueur de votre convention constitutive…</a:t>
            </a:r>
          </a:p>
          <a:p>
            <a:pPr algn="ctr"/>
            <a:r>
              <a:rPr lang="fr-FR" sz="2400" dirty="0" smtClean="0">
                <a:solidFill>
                  <a:schemeClr val="tx1"/>
                </a:solidFill>
              </a:rPr>
              <a:t>de 1</a:t>
            </a:r>
            <a:r>
              <a:rPr lang="fr-FR" sz="2400" baseline="30000" dirty="0" smtClean="0">
                <a:solidFill>
                  <a:schemeClr val="tx1"/>
                </a:solidFill>
              </a:rPr>
              <a:t>ère</a:t>
            </a:r>
            <a:r>
              <a:rPr lang="fr-FR" sz="2400" dirty="0" smtClean="0">
                <a:solidFill>
                  <a:schemeClr val="tx1"/>
                </a:solidFill>
              </a:rPr>
              <a:t> génération</a:t>
            </a:r>
            <a:endParaRPr lang="fr-FR" sz="2400" dirty="0">
              <a:solidFill>
                <a:schemeClr val="tx1"/>
              </a:solidFill>
            </a:endParaRPr>
          </a:p>
        </p:txBody>
      </p:sp>
      <p:sp>
        <p:nvSpPr>
          <p:cNvPr id="9" name="Rectangle à coins arrondis 8"/>
          <p:cNvSpPr/>
          <p:nvPr/>
        </p:nvSpPr>
        <p:spPr>
          <a:xfrm>
            <a:off x="3369277" y="4109932"/>
            <a:ext cx="2391508" cy="77095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Quoi ?</a:t>
            </a:r>
            <a:endParaRPr lang="fr-FR" sz="2400" b="1" dirty="0">
              <a:solidFill>
                <a:schemeClr val="tx1"/>
              </a:solidFill>
            </a:endParaRPr>
          </a:p>
        </p:txBody>
      </p:sp>
      <p:sp>
        <p:nvSpPr>
          <p:cNvPr id="3" name="Espace réservé du pied de page 2"/>
          <p:cNvSpPr>
            <a:spLocks noGrp="1"/>
          </p:cNvSpPr>
          <p:nvPr>
            <p:ph type="ftr" sz="quarter" idx="15"/>
          </p:nvPr>
        </p:nvSpPr>
        <p:spPr/>
        <p:txBody>
          <a:bodyPr/>
          <a:lstStyle/>
          <a:p>
            <a:pPr>
              <a:defRPr/>
            </a:pPr>
            <a:r>
              <a:rPr lang="fr-FR" smtClean="0"/>
              <a:t>Centre national de l’expertise hospitalière </a:t>
            </a:r>
            <a:endParaRPr lang="fr-FR" dirty="0"/>
          </a:p>
        </p:txBody>
      </p:sp>
      <p:sp>
        <p:nvSpPr>
          <p:cNvPr id="5" name="Espace réservé du numéro de diapositive 4"/>
          <p:cNvSpPr>
            <a:spLocks noGrp="1"/>
          </p:cNvSpPr>
          <p:nvPr>
            <p:ph type="sldNum" sz="quarter" idx="16"/>
          </p:nvPr>
        </p:nvSpPr>
        <p:spPr/>
        <p:txBody>
          <a:bodyPr/>
          <a:lstStyle/>
          <a:p>
            <a:pPr>
              <a:defRPr/>
            </a:pPr>
            <a:fld id="{6331EB5A-9C5C-4405-949B-8B907865F550}" type="slidenum">
              <a:rPr lang="fr-FR" smtClean="0"/>
              <a:pPr>
                <a:defRPr/>
              </a:pPr>
              <a:t>12</a:t>
            </a:fld>
            <a:endParaRPr lang="fr-FR" dirty="0"/>
          </a:p>
        </p:txBody>
      </p:sp>
    </p:spTree>
    <p:extLst>
      <p:ext uri="{BB962C8B-B14F-4D97-AF65-F5344CB8AC3E}">
        <p14:creationId xmlns:p14="http://schemas.microsoft.com/office/powerpoint/2010/main" val="2766957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394708" y="2015627"/>
            <a:ext cx="8535282" cy="41365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2 - Les mutualisations</a:t>
            </a:r>
            <a:endParaRPr lang="fr-FR" sz="2200" b="1" dirty="0">
              <a:solidFill>
                <a:schemeClr val="tx1"/>
              </a:solidFill>
            </a:endParaRPr>
          </a:p>
        </p:txBody>
      </p:sp>
      <p:sp>
        <p:nvSpPr>
          <p:cNvPr id="43" name="Espace réservé du texte 2"/>
          <p:cNvSpPr txBox="1">
            <a:spLocks/>
          </p:cNvSpPr>
          <p:nvPr/>
        </p:nvSpPr>
        <p:spPr>
          <a:xfrm>
            <a:off x="192157" y="464641"/>
            <a:ext cx="8737833" cy="452731"/>
          </a:xfrm>
          <a:prstGeom prst="rect">
            <a:avLst/>
          </a:prstGeom>
          <a:noFill/>
        </p:spPr>
        <p:txBody>
          <a:bodyPr>
            <a:noAutofit/>
          </a:bodyPr>
          <a:lst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767171"/>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smtClean="0">
                <a:solidFill>
                  <a:schemeClr val="tx1"/>
                </a:solidFill>
              </a:rPr>
              <a:t>Ce que dit la loi : un GHT à 2 jambes </a:t>
            </a:r>
          </a:p>
          <a:p>
            <a:endParaRPr lang="fr-FR" sz="2400" b="0" dirty="0" smtClean="0">
              <a:solidFill>
                <a:srgbClr val="C00000"/>
              </a:solidFill>
            </a:endParaRPr>
          </a:p>
        </p:txBody>
      </p:sp>
      <p:sp>
        <p:nvSpPr>
          <p:cNvPr id="34" name="Rectangle à coins arrondis 33"/>
          <p:cNvSpPr/>
          <p:nvPr/>
        </p:nvSpPr>
        <p:spPr>
          <a:xfrm>
            <a:off x="394708" y="1393972"/>
            <a:ext cx="8535282" cy="40121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1 - Le projet médical partagé</a:t>
            </a:r>
            <a:endParaRPr lang="fr-FR" sz="2200" b="1" dirty="0">
              <a:solidFill>
                <a:schemeClr val="tx1"/>
              </a:solidFill>
            </a:endParaRPr>
          </a:p>
        </p:txBody>
      </p:sp>
      <p:sp>
        <p:nvSpPr>
          <p:cNvPr id="6" name="Espace réservé du pied de page 5"/>
          <p:cNvSpPr>
            <a:spLocks noGrp="1"/>
          </p:cNvSpPr>
          <p:nvPr>
            <p:ph type="ftr" sz="quarter" idx="15"/>
          </p:nvPr>
        </p:nvSpPr>
        <p:spPr/>
        <p:txBody>
          <a:bodyPr/>
          <a:lstStyle/>
          <a:p>
            <a:pPr>
              <a:defRPr/>
            </a:pPr>
            <a:r>
              <a:rPr lang="fr-FR" smtClean="0"/>
              <a:t>Centre national de l’expertise hospitalière </a:t>
            </a:r>
            <a:endParaRPr lang="fr-FR" dirty="0"/>
          </a:p>
        </p:txBody>
      </p:sp>
      <p:sp>
        <p:nvSpPr>
          <p:cNvPr id="7" name="Espace réservé du numéro de diapositive 6"/>
          <p:cNvSpPr>
            <a:spLocks noGrp="1"/>
          </p:cNvSpPr>
          <p:nvPr>
            <p:ph type="sldNum" sz="quarter" idx="16"/>
          </p:nvPr>
        </p:nvSpPr>
        <p:spPr/>
        <p:txBody>
          <a:bodyPr/>
          <a:lstStyle/>
          <a:p>
            <a:pPr>
              <a:defRPr/>
            </a:pPr>
            <a:fld id="{6331EB5A-9C5C-4405-949B-8B907865F550}" type="slidenum">
              <a:rPr lang="fr-FR" smtClean="0"/>
              <a:pPr>
                <a:defRPr/>
              </a:pPr>
              <a:t>13</a:t>
            </a:fld>
            <a:endParaRPr lang="fr-FR" dirty="0"/>
          </a:p>
        </p:txBody>
      </p:sp>
    </p:spTree>
    <p:extLst>
      <p:ext uri="{BB962C8B-B14F-4D97-AF65-F5344CB8AC3E}">
        <p14:creationId xmlns:p14="http://schemas.microsoft.com/office/powerpoint/2010/main" val="1945736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0F33B904-E67A-463D-B917-5EF87FED6E29}" type="slidenum">
              <a:rPr lang="fr-FR" smtClean="0"/>
              <a:pPr>
                <a:defRPr/>
              </a:pPr>
              <a:t>14</a:t>
            </a:fld>
            <a:endParaRPr lang="fr-FR" dirty="0"/>
          </a:p>
        </p:txBody>
      </p:sp>
      <p:sp>
        <p:nvSpPr>
          <p:cNvPr id="6" name="Espace réservé du texte 2"/>
          <p:cNvSpPr txBox="1">
            <a:spLocks/>
          </p:cNvSpPr>
          <p:nvPr/>
        </p:nvSpPr>
        <p:spPr bwMode="auto">
          <a:xfrm>
            <a:off x="87630" y="1511354"/>
            <a:ext cx="9046723" cy="5560641"/>
          </a:xfrm>
          <a:prstGeom prst="rect">
            <a:avLst/>
          </a:prstGeom>
          <a:noFill/>
          <a:ln w="79375" cmpd="dbl">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0000" lnSpcReduction="20000"/>
          </a:bodyPr>
          <a:lst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767171"/>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0488">
              <a:lnSpc>
                <a:spcPct val="120000"/>
              </a:lnSpc>
              <a:spcBef>
                <a:spcPts val="0"/>
              </a:spcBef>
            </a:pPr>
            <a:r>
              <a:rPr lang="fr-FR" sz="3100" dirty="0" smtClean="0">
                <a:solidFill>
                  <a:schemeClr val="tx1"/>
                </a:solidFill>
              </a:rPr>
              <a:t>Le projet médical partagé (5 ans) définit la stratégie médicale du GHT et comprend :</a:t>
            </a:r>
          </a:p>
          <a:p>
            <a:pPr marL="90488">
              <a:lnSpc>
                <a:spcPct val="120000"/>
              </a:lnSpc>
              <a:spcBef>
                <a:spcPts val="0"/>
              </a:spcBef>
            </a:pPr>
            <a:endParaRPr lang="fr-FR" sz="3100" dirty="0" smtClean="0">
              <a:solidFill>
                <a:schemeClr val="tx1"/>
              </a:solidFill>
            </a:endParaRPr>
          </a:p>
          <a:p>
            <a:pPr marL="461963" lvl="1" indent="0">
              <a:lnSpc>
                <a:spcPct val="120000"/>
              </a:lnSpc>
              <a:spcBef>
                <a:spcPts val="0"/>
              </a:spcBef>
              <a:buNone/>
            </a:pPr>
            <a:r>
              <a:rPr lang="fr-FR" sz="2800" i="1" dirty="0" smtClean="0">
                <a:solidFill>
                  <a:srgbClr val="C00000"/>
                </a:solidFill>
              </a:rPr>
              <a:t>1° </a:t>
            </a:r>
            <a:r>
              <a:rPr lang="fr-FR" sz="2800" b="1" i="1" dirty="0" smtClean="0">
                <a:solidFill>
                  <a:srgbClr val="C00000"/>
                </a:solidFill>
              </a:rPr>
              <a:t>Les objectifs médicaux</a:t>
            </a:r>
            <a:r>
              <a:rPr lang="fr-FR" sz="2800" i="1" dirty="0" smtClean="0">
                <a:solidFill>
                  <a:srgbClr val="C00000"/>
                </a:solidFill>
              </a:rPr>
              <a:t> (juillet 2016)</a:t>
            </a:r>
          </a:p>
          <a:p>
            <a:pPr marL="461963" lvl="1" indent="0">
              <a:lnSpc>
                <a:spcPct val="120000"/>
              </a:lnSpc>
              <a:spcBef>
                <a:spcPts val="0"/>
              </a:spcBef>
              <a:buNone/>
            </a:pPr>
            <a:r>
              <a:rPr lang="fr-FR" sz="2800" i="1" dirty="0" smtClean="0">
                <a:solidFill>
                  <a:schemeClr val="tx1"/>
                </a:solidFill>
              </a:rPr>
              <a:t>2° Les objectifs en matière d'amélioration de la qualité et sécurité des soins;</a:t>
            </a:r>
          </a:p>
          <a:p>
            <a:pPr marL="461963" lvl="1" indent="0">
              <a:lnSpc>
                <a:spcPct val="120000"/>
              </a:lnSpc>
              <a:spcBef>
                <a:spcPts val="0"/>
              </a:spcBef>
              <a:buNone/>
            </a:pPr>
            <a:r>
              <a:rPr lang="fr-FR" sz="2800" i="1" dirty="0" smtClean="0">
                <a:solidFill>
                  <a:srgbClr val="C00000"/>
                </a:solidFill>
              </a:rPr>
              <a:t>3° </a:t>
            </a:r>
            <a:r>
              <a:rPr lang="fr-FR" sz="2800" b="1" i="1" dirty="0" smtClean="0">
                <a:solidFill>
                  <a:srgbClr val="C00000"/>
                </a:solidFill>
              </a:rPr>
              <a:t>L'organisation par filière d’une offre de soins graduée</a:t>
            </a:r>
            <a:r>
              <a:rPr lang="fr-FR" sz="2800" i="1" dirty="0" smtClean="0">
                <a:solidFill>
                  <a:srgbClr val="C00000"/>
                </a:solidFill>
              </a:rPr>
              <a:t> (janv.2017)</a:t>
            </a:r>
          </a:p>
          <a:p>
            <a:pPr marL="461963" lvl="1" indent="0">
              <a:lnSpc>
                <a:spcPct val="120000"/>
              </a:lnSpc>
              <a:spcBef>
                <a:spcPts val="0"/>
              </a:spcBef>
              <a:buNone/>
            </a:pPr>
            <a:r>
              <a:rPr lang="fr-FR" sz="2800" i="1" dirty="0" smtClean="0">
                <a:solidFill>
                  <a:schemeClr val="tx1"/>
                </a:solidFill>
              </a:rPr>
              <a:t>4° Les principes d’organisation des activités, au sein de chacune des filières, avec leur déclinaison par site, et, le cas échéant, leur réalisation par télémédecine, portant sur :</a:t>
            </a:r>
          </a:p>
          <a:p>
            <a:pPr marL="919163" lvl="1" indent="-457200">
              <a:lnSpc>
                <a:spcPct val="120000"/>
              </a:lnSpc>
              <a:spcBef>
                <a:spcPts val="0"/>
              </a:spcBef>
            </a:pPr>
            <a:endParaRPr lang="fr-FR" sz="2800" i="1" dirty="0" smtClean="0">
              <a:solidFill>
                <a:schemeClr val="tx1"/>
              </a:solidFill>
            </a:endParaRPr>
          </a:p>
          <a:p>
            <a:pPr marL="1798638" lvl="2" indent="-457200">
              <a:lnSpc>
                <a:spcPct val="120000"/>
              </a:lnSpc>
              <a:spcBef>
                <a:spcPts val="0"/>
              </a:spcBef>
              <a:buFont typeface="Arial" panose="020B0604020202020204" pitchFamily="34" charset="0"/>
              <a:buChar char="•"/>
            </a:pPr>
            <a:r>
              <a:rPr lang="fr-FR" sz="2900" i="1" dirty="0">
                <a:solidFill>
                  <a:schemeClr val="tx1"/>
                </a:solidFill>
              </a:rPr>
              <a:t>L</a:t>
            </a:r>
            <a:r>
              <a:rPr lang="fr-FR" sz="2900" i="1" dirty="0" smtClean="0">
                <a:solidFill>
                  <a:schemeClr val="tx1"/>
                </a:solidFill>
              </a:rPr>
              <a:t>a permanence et la continuité des soins</a:t>
            </a:r>
          </a:p>
          <a:p>
            <a:pPr marL="1798638" lvl="2" indent="-457200">
              <a:lnSpc>
                <a:spcPct val="120000"/>
              </a:lnSpc>
              <a:spcBef>
                <a:spcPts val="0"/>
              </a:spcBef>
              <a:buFont typeface="Arial" panose="020B0604020202020204" pitchFamily="34" charset="0"/>
              <a:buChar char="•"/>
            </a:pPr>
            <a:r>
              <a:rPr lang="fr-FR" sz="2900" i="1" dirty="0">
                <a:solidFill>
                  <a:schemeClr val="tx1"/>
                </a:solidFill>
              </a:rPr>
              <a:t>L</a:t>
            </a:r>
            <a:r>
              <a:rPr lang="fr-FR" sz="2900" i="1" dirty="0" smtClean="0">
                <a:solidFill>
                  <a:schemeClr val="tx1"/>
                </a:solidFill>
              </a:rPr>
              <a:t>es activités de consultations externes et avancées</a:t>
            </a:r>
          </a:p>
          <a:p>
            <a:pPr marL="1798638" lvl="2" indent="-457200">
              <a:lnSpc>
                <a:spcPct val="120000"/>
              </a:lnSpc>
              <a:spcBef>
                <a:spcPts val="0"/>
              </a:spcBef>
              <a:buFont typeface="Arial" panose="020B0604020202020204" pitchFamily="34" charset="0"/>
              <a:buChar char="•"/>
            </a:pPr>
            <a:r>
              <a:rPr lang="fr-FR" sz="2800" i="1" dirty="0">
                <a:solidFill>
                  <a:schemeClr val="tx1"/>
                </a:solidFill>
              </a:rPr>
              <a:t>L</a:t>
            </a:r>
            <a:r>
              <a:rPr lang="fr-FR" sz="2800" i="1" dirty="0" smtClean="0">
                <a:solidFill>
                  <a:schemeClr val="tx1"/>
                </a:solidFill>
              </a:rPr>
              <a:t>es activités  d’ambulatoire, d’</a:t>
            </a:r>
            <a:r>
              <a:rPr lang="fr-FR" sz="2800" i="1" dirty="0" err="1" smtClean="0">
                <a:solidFill>
                  <a:schemeClr val="tx1"/>
                </a:solidFill>
              </a:rPr>
              <a:t>hospit</a:t>
            </a:r>
            <a:r>
              <a:rPr lang="fr-FR" sz="2800" i="1" dirty="0" smtClean="0">
                <a:solidFill>
                  <a:schemeClr val="tx1"/>
                </a:solidFill>
              </a:rPr>
              <a:t>. partielle et conventionnelle </a:t>
            </a:r>
          </a:p>
          <a:p>
            <a:pPr marL="1798638" lvl="2" indent="-457200">
              <a:lnSpc>
                <a:spcPct val="120000"/>
              </a:lnSpc>
              <a:spcBef>
                <a:spcPts val="0"/>
              </a:spcBef>
              <a:buFont typeface="Arial" panose="020B0604020202020204" pitchFamily="34" charset="0"/>
              <a:buChar char="•"/>
            </a:pPr>
            <a:r>
              <a:rPr lang="fr-FR" sz="2800" i="1" dirty="0">
                <a:solidFill>
                  <a:schemeClr val="tx1"/>
                </a:solidFill>
              </a:rPr>
              <a:t>L</a:t>
            </a:r>
            <a:r>
              <a:rPr lang="fr-FR" sz="2800" i="1" dirty="0" smtClean="0">
                <a:solidFill>
                  <a:schemeClr val="tx1"/>
                </a:solidFill>
              </a:rPr>
              <a:t>es plateaux techniques </a:t>
            </a:r>
          </a:p>
          <a:p>
            <a:pPr marL="1798638" lvl="2" indent="-457200">
              <a:lnSpc>
                <a:spcPct val="120000"/>
              </a:lnSpc>
              <a:spcBef>
                <a:spcPts val="0"/>
              </a:spcBef>
              <a:buFont typeface="Arial" panose="020B0604020202020204" pitchFamily="34" charset="0"/>
              <a:buChar char="•"/>
            </a:pPr>
            <a:r>
              <a:rPr lang="fr-FR" sz="2800" i="1" dirty="0">
                <a:solidFill>
                  <a:schemeClr val="tx1"/>
                </a:solidFill>
              </a:rPr>
              <a:t>L</a:t>
            </a:r>
            <a:r>
              <a:rPr lang="fr-FR" sz="2800" i="1" dirty="0" smtClean="0">
                <a:solidFill>
                  <a:schemeClr val="tx1"/>
                </a:solidFill>
              </a:rPr>
              <a:t>a prise en charge des urgences et soins non programmés</a:t>
            </a:r>
          </a:p>
          <a:p>
            <a:pPr marL="1798638" lvl="2" indent="-457200">
              <a:lnSpc>
                <a:spcPct val="120000"/>
              </a:lnSpc>
              <a:spcBef>
                <a:spcPts val="0"/>
              </a:spcBef>
              <a:buFont typeface="Arial" panose="020B0604020202020204" pitchFamily="34" charset="0"/>
              <a:buChar char="•"/>
            </a:pPr>
            <a:r>
              <a:rPr lang="fr-FR" sz="2900" i="1" dirty="0">
                <a:solidFill>
                  <a:schemeClr val="tx1"/>
                </a:solidFill>
              </a:rPr>
              <a:t>L</a:t>
            </a:r>
            <a:r>
              <a:rPr lang="fr-FR" sz="2900" i="1" dirty="0" smtClean="0">
                <a:solidFill>
                  <a:schemeClr val="tx1"/>
                </a:solidFill>
              </a:rPr>
              <a:t>es activités d’hospitalisation à domicile</a:t>
            </a:r>
          </a:p>
          <a:p>
            <a:pPr marL="1798638" lvl="2" indent="-457200">
              <a:lnSpc>
                <a:spcPct val="120000"/>
              </a:lnSpc>
              <a:spcBef>
                <a:spcPts val="0"/>
              </a:spcBef>
              <a:buFont typeface="Arial" panose="020B0604020202020204" pitchFamily="34" charset="0"/>
              <a:buChar char="•"/>
            </a:pPr>
            <a:r>
              <a:rPr lang="fr-FR" sz="2900" i="1" dirty="0" smtClean="0">
                <a:solidFill>
                  <a:schemeClr val="tx1"/>
                </a:solidFill>
              </a:rPr>
              <a:t>Les </a:t>
            </a:r>
            <a:r>
              <a:rPr lang="fr-FR" sz="2900" i="1" dirty="0">
                <a:solidFill>
                  <a:schemeClr val="tx1"/>
                </a:solidFill>
              </a:rPr>
              <a:t>activités de prise en charge médico-sociale</a:t>
            </a:r>
          </a:p>
        </p:txBody>
      </p:sp>
      <p:sp>
        <p:nvSpPr>
          <p:cNvPr id="7" name="Titre 1"/>
          <p:cNvSpPr txBox="1">
            <a:spLocks/>
          </p:cNvSpPr>
          <p:nvPr/>
        </p:nvSpPr>
        <p:spPr>
          <a:xfrm>
            <a:off x="180343" y="275818"/>
            <a:ext cx="8704267" cy="80270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fr-FR" sz="2400" b="1" dirty="0" smtClean="0">
                <a:latin typeface="+mn-lt"/>
                <a:ea typeface="+mj-ea"/>
                <a:cs typeface="+mj-cs"/>
              </a:rPr>
              <a:t>Le projet médical partagé (PMP)</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2000" i="1" u="none" strike="noStrike" kern="1200" cap="none" spc="0" normalizeH="0" baseline="0" noProof="0" dirty="0" smtClean="0">
                <a:ln>
                  <a:noFill/>
                </a:ln>
                <a:solidFill>
                  <a:schemeClr val="bg2">
                    <a:lumMod val="50000"/>
                  </a:schemeClr>
                </a:solidFill>
                <a:effectLst/>
                <a:uLnTx/>
                <a:uFillTx/>
                <a:latin typeface="+mn-lt"/>
                <a:ea typeface="+mj-ea"/>
                <a:cs typeface="+mj-cs"/>
              </a:rPr>
              <a:t>Art. R. 6132-3 CSP</a:t>
            </a:r>
            <a:endParaRPr kumimoji="0" lang="fr-FR" sz="2000" i="1" u="none" strike="noStrike" kern="1200" cap="none" spc="0" normalizeH="0" baseline="0" noProof="0" dirty="0">
              <a:ln>
                <a:noFill/>
              </a:ln>
              <a:solidFill>
                <a:schemeClr val="bg2">
                  <a:lumMod val="50000"/>
                </a:schemeClr>
              </a:solidFill>
              <a:effectLst/>
              <a:uLnTx/>
              <a:uFillTx/>
              <a:latin typeface="+mn-lt"/>
              <a:ea typeface="+mj-ea"/>
              <a:cs typeface="+mj-cs"/>
            </a:endParaRPr>
          </a:p>
        </p:txBody>
      </p:sp>
    </p:spTree>
    <p:extLst>
      <p:ext uri="{BB962C8B-B14F-4D97-AF65-F5344CB8AC3E}">
        <p14:creationId xmlns:p14="http://schemas.microsoft.com/office/powerpoint/2010/main" val="3499654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0F33B904-E67A-463D-B917-5EF87FED6E29}" type="slidenum">
              <a:rPr lang="fr-FR" smtClean="0"/>
              <a:pPr>
                <a:defRPr/>
              </a:pPr>
              <a:t>15</a:t>
            </a:fld>
            <a:endParaRPr lang="fr-FR" dirty="0"/>
          </a:p>
        </p:txBody>
      </p:sp>
      <p:sp>
        <p:nvSpPr>
          <p:cNvPr id="6" name="Titre 1"/>
          <p:cNvSpPr txBox="1">
            <a:spLocks/>
          </p:cNvSpPr>
          <p:nvPr/>
        </p:nvSpPr>
        <p:spPr>
          <a:xfrm>
            <a:off x="110004" y="281646"/>
            <a:ext cx="8704267" cy="80270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2400" b="1" i="0" u="none" strike="noStrike" kern="1200" cap="none" spc="0" normalizeH="0" baseline="0" noProof="0" dirty="0" smtClean="0">
                <a:ln>
                  <a:noFill/>
                </a:ln>
                <a:solidFill>
                  <a:schemeClr val="tx1"/>
                </a:solidFill>
                <a:effectLst/>
                <a:uLnTx/>
                <a:uFillTx/>
                <a:latin typeface="+mn-lt"/>
                <a:ea typeface="+mj-ea"/>
                <a:cs typeface="+mj-cs"/>
              </a:rPr>
              <a:t>Le projet médical partagé</a:t>
            </a:r>
          </a:p>
          <a:p>
            <a:pPr>
              <a:defRPr/>
            </a:pPr>
            <a:r>
              <a:rPr lang="fr-FR" sz="2000" i="1" dirty="0">
                <a:solidFill>
                  <a:schemeClr val="bg2">
                    <a:lumMod val="50000"/>
                  </a:schemeClr>
                </a:solidFill>
              </a:rPr>
              <a:t>Art. R. 6132-3 </a:t>
            </a:r>
            <a:r>
              <a:rPr lang="fr-FR" sz="2000" i="1" dirty="0" smtClean="0">
                <a:solidFill>
                  <a:schemeClr val="bg2">
                    <a:lumMod val="50000"/>
                  </a:schemeClr>
                </a:solidFill>
              </a:rPr>
              <a:t>CSP</a:t>
            </a:r>
            <a:endParaRPr lang="fr-FR" sz="2000" i="1" dirty="0">
              <a:solidFill>
                <a:schemeClr val="bg2">
                  <a:lumMod val="50000"/>
                </a:schemeClr>
              </a:solidFill>
            </a:endParaRPr>
          </a:p>
        </p:txBody>
      </p:sp>
      <p:sp>
        <p:nvSpPr>
          <p:cNvPr id="7" name="Espace réservé du texte 2"/>
          <p:cNvSpPr>
            <a:spLocks noGrp="1"/>
          </p:cNvSpPr>
          <p:nvPr>
            <p:ph type="body" sz="quarter" idx="13"/>
          </p:nvPr>
        </p:nvSpPr>
        <p:spPr>
          <a:xfrm>
            <a:off x="110004" y="1244991"/>
            <a:ext cx="8928489" cy="6013937"/>
          </a:xfrm>
          <a:noFill/>
          <a:ln w="79375" cmpd="dbl">
            <a:noFill/>
          </a:ln>
        </p:spPr>
        <p:txBody>
          <a:bodyPr>
            <a:normAutofit/>
          </a:bodyPr>
          <a:lstStyle/>
          <a:p>
            <a:pPr algn="l"/>
            <a:endParaRPr lang="fr-FR" i="1" dirty="0" smtClean="0">
              <a:solidFill>
                <a:schemeClr val="tx1">
                  <a:lumMod val="85000"/>
                  <a:lumOff val="15000"/>
                </a:schemeClr>
              </a:solidFill>
            </a:endParaRPr>
          </a:p>
          <a:p>
            <a:pPr marL="182563" lvl="1" indent="0">
              <a:buNone/>
            </a:pPr>
            <a:r>
              <a:rPr lang="fr-FR" sz="2000" i="1" dirty="0" smtClean="0">
                <a:solidFill>
                  <a:schemeClr val="tx1">
                    <a:lumMod val="85000"/>
                    <a:lumOff val="15000"/>
                  </a:schemeClr>
                </a:solidFill>
              </a:rPr>
              <a:t>5</a:t>
            </a:r>
            <a:r>
              <a:rPr lang="fr-FR" sz="2000" i="1" dirty="0">
                <a:solidFill>
                  <a:schemeClr val="tx1">
                    <a:lumMod val="85000"/>
                    <a:lumOff val="15000"/>
                  </a:schemeClr>
                </a:solidFill>
              </a:rPr>
              <a:t>° Les projets de biologie médicale, d’imagerie médicale, y compris interventionnelle, et de pharmacie</a:t>
            </a:r>
            <a:r>
              <a:rPr lang="fr-FR" sz="2000" i="1">
                <a:solidFill>
                  <a:schemeClr val="tx1">
                    <a:lumMod val="85000"/>
                    <a:lumOff val="15000"/>
                  </a:schemeClr>
                </a:solidFill>
              </a:rPr>
              <a:t> </a:t>
            </a:r>
            <a:endParaRPr lang="fr-FR" sz="2000" i="1" smtClean="0">
              <a:solidFill>
                <a:schemeClr val="tx1">
                  <a:lumMod val="85000"/>
                  <a:lumOff val="15000"/>
                </a:schemeClr>
              </a:solidFill>
            </a:endParaRPr>
          </a:p>
          <a:p>
            <a:pPr marL="182563" lvl="1" indent="0">
              <a:buNone/>
            </a:pPr>
            <a:endParaRPr lang="fr-FR" sz="2000" i="1" dirty="0">
              <a:solidFill>
                <a:schemeClr val="tx1">
                  <a:lumMod val="85000"/>
                  <a:lumOff val="15000"/>
                </a:schemeClr>
              </a:solidFill>
            </a:endParaRPr>
          </a:p>
          <a:p>
            <a:pPr marL="182563" lvl="1" indent="0">
              <a:buNone/>
            </a:pPr>
            <a:r>
              <a:rPr lang="fr-FR" sz="2000" i="1" dirty="0">
                <a:solidFill>
                  <a:schemeClr val="tx1">
                    <a:lumMod val="85000"/>
                    <a:lumOff val="15000"/>
                  </a:schemeClr>
                </a:solidFill>
              </a:rPr>
              <a:t>6° Les conditions de mise en œuvre de l’association du </a:t>
            </a:r>
            <a:r>
              <a:rPr lang="fr-FR" sz="2000" i="1" dirty="0" smtClean="0">
                <a:solidFill>
                  <a:schemeClr val="tx1">
                    <a:lumMod val="85000"/>
                    <a:lumOff val="15000"/>
                  </a:schemeClr>
                </a:solidFill>
              </a:rPr>
              <a:t>CHU portant </a:t>
            </a:r>
            <a:r>
              <a:rPr lang="fr-FR" sz="2000" i="1" dirty="0">
                <a:solidFill>
                  <a:schemeClr val="tx1">
                    <a:lumMod val="85000"/>
                    <a:lumOff val="15000"/>
                  </a:schemeClr>
                </a:solidFill>
              </a:rPr>
              <a:t>sur l'enseignement de formation initiale des professionnels médicaux, la recherche</a:t>
            </a:r>
            <a:r>
              <a:rPr lang="fr-FR" sz="2000" i="1" dirty="0" smtClean="0">
                <a:solidFill>
                  <a:schemeClr val="tx1">
                    <a:lumMod val="85000"/>
                    <a:lumOff val="15000"/>
                  </a:schemeClr>
                </a:solidFill>
              </a:rPr>
              <a:t>, </a:t>
            </a:r>
            <a:r>
              <a:rPr lang="fr-FR" sz="2000" i="1" dirty="0">
                <a:solidFill>
                  <a:schemeClr val="tx1">
                    <a:lumMod val="85000"/>
                    <a:lumOff val="15000"/>
                  </a:schemeClr>
                </a:solidFill>
              </a:rPr>
              <a:t>la gestion de la démographie médicale et les filières de référence et de recours</a:t>
            </a:r>
            <a:r>
              <a:rPr lang="fr-FR" sz="2000" i="1">
                <a:solidFill>
                  <a:schemeClr val="tx1">
                    <a:lumMod val="85000"/>
                    <a:lumOff val="15000"/>
                  </a:schemeClr>
                </a:solidFill>
              </a:rPr>
              <a:t> </a:t>
            </a:r>
            <a:endParaRPr lang="fr-FR" sz="2000" i="1" smtClean="0">
              <a:solidFill>
                <a:schemeClr val="tx1">
                  <a:lumMod val="85000"/>
                  <a:lumOff val="15000"/>
                </a:schemeClr>
              </a:solidFill>
            </a:endParaRPr>
          </a:p>
          <a:p>
            <a:pPr marL="182563" lvl="1" indent="0">
              <a:buNone/>
            </a:pPr>
            <a:endParaRPr lang="fr-FR" sz="2000" i="1" dirty="0">
              <a:solidFill>
                <a:schemeClr val="tx1">
                  <a:lumMod val="85000"/>
                  <a:lumOff val="15000"/>
                </a:schemeClr>
              </a:solidFill>
            </a:endParaRPr>
          </a:p>
          <a:p>
            <a:pPr marL="182563" lvl="1" indent="0">
              <a:buNone/>
            </a:pPr>
            <a:r>
              <a:rPr lang="fr-FR" sz="2000" i="1" dirty="0">
                <a:solidFill>
                  <a:schemeClr val="tx1">
                    <a:lumMod val="85000"/>
                    <a:lumOff val="15000"/>
                  </a:schemeClr>
                </a:solidFill>
              </a:rPr>
              <a:t>7° La répartition des emplois des professions médicales et pharmaceutiques, pouvant être prévue par voie d’avenant à la convention constitutive, découlant de l’organisation des activités prévue au 4°</a:t>
            </a:r>
            <a:r>
              <a:rPr lang="fr-FR" sz="2000" i="1">
                <a:solidFill>
                  <a:schemeClr val="tx1">
                    <a:lumMod val="85000"/>
                    <a:lumOff val="15000"/>
                  </a:schemeClr>
                </a:solidFill>
              </a:rPr>
              <a:t> </a:t>
            </a:r>
            <a:endParaRPr lang="fr-FR" sz="2000" i="1" smtClean="0">
              <a:solidFill>
                <a:schemeClr val="tx1">
                  <a:lumMod val="85000"/>
                  <a:lumOff val="15000"/>
                </a:schemeClr>
              </a:solidFill>
            </a:endParaRPr>
          </a:p>
          <a:p>
            <a:pPr marL="182563" lvl="1" indent="0">
              <a:buNone/>
            </a:pPr>
            <a:endParaRPr lang="fr-FR" sz="2000" i="1" dirty="0">
              <a:solidFill>
                <a:schemeClr val="tx1">
                  <a:lumMod val="85000"/>
                  <a:lumOff val="15000"/>
                </a:schemeClr>
              </a:solidFill>
            </a:endParaRPr>
          </a:p>
          <a:p>
            <a:pPr marL="182563" lvl="1" indent="0">
              <a:buNone/>
            </a:pPr>
            <a:r>
              <a:rPr lang="fr-FR" sz="2000" i="1" dirty="0">
                <a:solidFill>
                  <a:schemeClr val="tx1">
                    <a:lumMod val="85000"/>
                    <a:lumOff val="15000"/>
                  </a:schemeClr>
                </a:solidFill>
              </a:rPr>
              <a:t>8° Les principes d'organisation territoriale des équipes médicales communes</a:t>
            </a:r>
            <a:r>
              <a:rPr lang="fr-FR" sz="2000" i="1">
                <a:solidFill>
                  <a:schemeClr val="tx1">
                    <a:lumMod val="85000"/>
                    <a:lumOff val="15000"/>
                  </a:schemeClr>
                </a:solidFill>
              </a:rPr>
              <a:t> </a:t>
            </a:r>
            <a:endParaRPr lang="fr-FR" sz="2000" i="1" smtClean="0">
              <a:solidFill>
                <a:schemeClr val="tx1">
                  <a:lumMod val="85000"/>
                  <a:lumOff val="15000"/>
                </a:schemeClr>
              </a:solidFill>
            </a:endParaRPr>
          </a:p>
          <a:p>
            <a:pPr marL="182563" lvl="1" indent="0">
              <a:buNone/>
            </a:pPr>
            <a:endParaRPr lang="fr-FR" sz="2000" i="1" dirty="0">
              <a:solidFill>
                <a:schemeClr val="tx1">
                  <a:lumMod val="85000"/>
                  <a:lumOff val="15000"/>
                </a:schemeClr>
              </a:solidFill>
            </a:endParaRPr>
          </a:p>
          <a:p>
            <a:pPr marL="182563" lvl="1" indent="0">
              <a:buNone/>
            </a:pPr>
            <a:r>
              <a:rPr lang="fr-FR" sz="2000" i="1" dirty="0">
                <a:solidFill>
                  <a:schemeClr val="tx1">
                    <a:lumMod val="85000"/>
                    <a:lumOff val="15000"/>
                  </a:schemeClr>
                </a:solidFill>
              </a:rPr>
              <a:t>9° Les modalités de suivi de sa mise en œuvre et de son évaluation</a:t>
            </a:r>
            <a:r>
              <a:rPr lang="fr-FR" sz="2000" i="1" dirty="0" smtClean="0">
                <a:solidFill>
                  <a:schemeClr val="tx1">
                    <a:lumMod val="85000"/>
                    <a:lumOff val="15000"/>
                  </a:schemeClr>
                </a:solidFill>
              </a:rPr>
              <a:t>.</a:t>
            </a:r>
            <a:endParaRPr lang="fr-FR" sz="2000" i="1" dirty="0">
              <a:solidFill>
                <a:schemeClr val="tx1">
                  <a:lumMod val="85000"/>
                  <a:lumOff val="15000"/>
                </a:schemeClr>
              </a:solidFill>
            </a:endParaRPr>
          </a:p>
        </p:txBody>
      </p:sp>
    </p:spTree>
    <p:extLst>
      <p:ext uri="{BB962C8B-B14F-4D97-AF65-F5344CB8AC3E}">
        <p14:creationId xmlns:p14="http://schemas.microsoft.com/office/powerpoint/2010/main" val="1325793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6058" y="5156686"/>
            <a:ext cx="2000228" cy="465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DIM de territoire</a:t>
            </a:r>
            <a:endParaRPr lang="fr-FR" b="1" dirty="0">
              <a:solidFill>
                <a:schemeClr val="tx1"/>
              </a:solidFill>
            </a:endParaRPr>
          </a:p>
        </p:txBody>
      </p:sp>
      <p:sp>
        <p:nvSpPr>
          <p:cNvPr id="7" name="Rectangle 6"/>
          <p:cNvSpPr/>
          <p:nvPr/>
        </p:nvSpPr>
        <p:spPr>
          <a:xfrm>
            <a:off x="1100492" y="5579340"/>
            <a:ext cx="1827283"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u="sng" dirty="0" smtClean="0">
                <a:solidFill>
                  <a:schemeClr val="tx1"/>
                </a:solidFill>
              </a:rPr>
              <a:t>Fonction achats</a:t>
            </a:r>
            <a:endParaRPr lang="fr-FR" b="1" u="sng" dirty="0">
              <a:solidFill>
                <a:schemeClr val="tx1"/>
              </a:solidFill>
            </a:endParaRPr>
          </a:p>
        </p:txBody>
      </p:sp>
      <p:sp>
        <p:nvSpPr>
          <p:cNvPr id="9" name="Rectangle 8"/>
          <p:cNvSpPr/>
          <p:nvPr/>
        </p:nvSpPr>
        <p:spPr>
          <a:xfrm>
            <a:off x="1091641" y="6200477"/>
            <a:ext cx="2576563" cy="569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00" b="1" u="sng" dirty="0" smtClean="0">
                <a:solidFill>
                  <a:schemeClr val="tx1"/>
                </a:solidFill>
              </a:rPr>
              <a:t>Coordination des écoles / plans de formation et DPC</a:t>
            </a:r>
            <a:endParaRPr lang="fr-FR" sz="1700" b="1" u="sng" dirty="0">
              <a:solidFill>
                <a:schemeClr val="tx1"/>
              </a:solidFill>
            </a:endParaRPr>
          </a:p>
        </p:txBody>
      </p:sp>
      <p:sp>
        <p:nvSpPr>
          <p:cNvPr id="11" name="Rectangle 10"/>
          <p:cNvSpPr/>
          <p:nvPr/>
        </p:nvSpPr>
        <p:spPr>
          <a:xfrm>
            <a:off x="4185797" y="6089924"/>
            <a:ext cx="1273954"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Imagerie</a:t>
            </a:r>
            <a:endParaRPr lang="fr-FR" b="1" dirty="0">
              <a:solidFill>
                <a:schemeClr val="tx1"/>
              </a:solidFill>
            </a:endParaRPr>
          </a:p>
        </p:txBody>
      </p:sp>
      <p:sp>
        <p:nvSpPr>
          <p:cNvPr id="13" name="Rectangle 12"/>
          <p:cNvSpPr/>
          <p:nvPr/>
        </p:nvSpPr>
        <p:spPr>
          <a:xfrm>
            <a:off x="4185796" y="4780090"/>
            <a:ext cx="1459407"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P</a:t>
            </a:r>
            <a:r>
              <a:rPr lang="fr-FR" b="1" dirty="0" smtClean="0">
                <a:solidFill>
                  <a:schemeClr val="tx1"/>
                </a:solidFill>
              </a:rPr>
              <a:t>harmacie</a:t>
            </a:r>
            <a:endParaRPr lang="fr-FR" b="1" dirty="0">
              <a:solidFill>
                <a:schemeClr val="tx1"/>
              </a:solidFill>
            </a:endParaRPr>
          </a:p>
        </p:txBody>
      </p:sp>
      <p:sp>
        <p:nvSpPr>
          <p:cNvPr id="16" name="Rectangle 15"/>
          <p:cNvSpPr/>
          <p:nvPr/>
        </p:nvSpPr>
        <p:spPr>
          <a:xfrm>
            <a:off x="4212510" y="5429117"/>
            <a:ext cx="1107677"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Biologie</a:t>
            </a:r>
            <a:endParaRPr lang="fr-FR" b="1" dirty="0">
              <a:solidFill>
                <a:schemeClr val="tx1"/>
              </a:solidFill>
            </a:endParaRPr>
          </a:p>
        </p:txBody>
      </p:sp>
      <p:sp>
        <p:nvSpPr>
          <p:cNvPr id="18" name="Rectangle 17"/>
          <p:cNvSpPr/>
          <p:nvPr/>
        </p:nvSpPr>
        <p:spPr>
          <a:xfrm>
            <a:off x="6850058" y="6011495"/>
            <a:ext cx="2657413"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Fonctions logistiques, administratives…</a:t>
            </a:r>
            <a:endParaRPr lang="fr-FR" b="1" dirty="0">
              <a:solidFill>
                <a:schemeClr val="tx1"/>
              </a:solidFill>
            </a:endParaRPr>
          </a:p>
        </p:txBody>
      </p:sp>
      <p:sp>
        <p:nvSpPr>
          <p:cNvPr id="20" name="Rectangle 19"/>
          <p:cNvSpPr/>
          <p:nvPr/>
        </p:nvSpPr>
        <p:spPr>
          <a:xfrm>
            <a:off x="6947819" y="4828750"/>
            <a:ext cx="2047024" cy="9754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Equipes médicales communes/pôles </a:t>
            </a:r>
            <a:r>
              <a:rPr lang="fr-FR" b="1" dirty="0" err="1" smtClean="0">
                <a:solidFill>
                  <a:schemeClr val="tx1"/>
                </a:solidFill>
              </a:rPr>
              <a:t>inter-Ets</a:t>
            </a:r>
            <a:endParaRPr lang="fr-FR" b="1" dirty="0">
              <a:solidFill>
                <a:schemeClr val="tx1"/>
              </a:solidFill>
            </a:endParaRPr>
          </a:p>
        </p:txBody>
      </p:sp>
      <p:sp>
        <p:nvSpPr>
          <p:cNvPr id="22" name="Rectangle 21"/>
          <p:cNvSpPr/>
          <p:nvPr/>
        </p:nvSpPr>
        <p:spPr>
          <a:xfrm>
            <a:off x="1106286" y="4574380"/>
            <a:ext cx="1621143"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SIH convergent</a:t>
            </a:r>
            <a:endParaRPr lang="fr-FR" b="1" dirty="0">
              <a:solidFill>
                <a:schemeClr val="tx1"/>
              </a:solidFill>
            </a:endParaRPr>
          </a:p>
        </p:txBody>
      </p:sp>
      <p:sp>
        <p:nvSpPr>
          <p:cNvPr id="23" name="Flèche droite 22"/>
          <p:cNvSpPr/>
          <p:nvPr/>
        </p:nvSpPr>
        <p:spPr>
          <a:xfrm>
            <a:off x="596787" y="4746364"/>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à coins arrondis 2"/>
          <p:cNvSpPr/>
          <p:nvPr/>
        </p:nvSpPr>
        <p:spPr>
          <a:xfrm>
            <a:off x="293432" y="1450997"/>
            <a:ext cx="8535282" cy="4136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2 - Les mutualisations</a:t>
            </a:r>
            <a:endParaRPr lang="fr-FR" sz="2200" b="1" dirty="0">
              <a:solidFill>
                <a:schemeClr val="tx1"/>
              </a:solidFill>
            </a:endParaRPr>
          </a:p>
        </p:txBody>
      </p:sp>
      <p:sp>
        <p:nvSpPr>
          <p:cNvPr id="27" name="Rectangle à coins arrondis 26"/>
          <p:cNvSpPr/>
          <p:nvPr/>
        </p:nvSpPr>
        <p:spPr>
          <a:xfrm>
            <a:off x="97276" y="2963628"/>
            <a:ext cx="3579779" cy="171422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Fonctions</a:t>
            </a:r>
          </a:p>
          <a:p>
            <a:pPr algn="ctr"/>
            <a:r>
              <a:rPr lang="fr-FR" sz="2200" b="1" dirty="0" smtClean="0">
                <a:solidFill>
                  <a:schemeClr val="tx1"/>
                </a:solidFill>
              </a:rPr>
              <a:t>obligatoirement assurées </a:t>
            </a:r>
            <a:r>
              <a:rPr lang="fr-FR" sz="2200" b="1" dirty="0">
                <a:solidFill>
                  <a:schemeClr val="tx1"/>
                </a:solidFill>
              </a:rPr>
              <a:t>par l’établissement support</a:t>
            </a:r>
          </a:p>
          <a:p>
            <a:pPr algn="ctr"/>
            <a:r>
              <a:rPr lang="fr-FR" sz="2200" b="1" dirty="0" smtClean="0">
                <a:solidFill>
                  <a:schemeClr val="tx1"/>
                </a:solidFill>
              </a:rPr>
              <a:t>« pour le compte » des établissements parties</a:t>
            </a:r>
            <a:endParaRPr lang="fr-FR" sz="2200" b="1" dirty="0">
              <a:solidFill>
                <a:schemeClr val="tx1"/>
              </a:solidFill>
            </a:endParaRPr>
          </a:p>
        </p:txBody>
      </p:sp>
      <p:sp>
        <p:nvSpPr>
          <p:cNvPr id="28" name="Rectangle à coins arrondis 27"/>
          <p:cNvSpPr/>
          <p:nvPr/>
        </p:nvSpPr>
        <p:spPr>
          <a:xfrm>
            <a:off x="3736439" y="2978082"/>
            <a:ext cx="2625450" cy="172530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Fonctions obligatoirement « organisées en commun »</a:t>
            </a:r>
            <a:endParaRPr lang="fr-FR" sz="2200" b="1" dirty="0">
              <a:solidFill>
                <a:schemeClr val="tx1"/>
              </a:solidFill>
            </a:endParaRPr>
          </a:p>
        </p:txBody>
      </p:sp>
      <p:sp>
        <p:nvSpPr>
          <p:cNvPr id="29" name="Rectangle à coins arrondis 28"/>
          <p:cNvSpPr/>
          <p:nvPr/>
        </p:nvSpPr>
        <p:spPr>
          <a:xfrm>
            <a:off x="6421273" y="3036700"/>
            <a:ext cx="2573570" cy="171323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Fonctions mutualisées facultatives</a:t>
            </a:r>
            <a:endParaRPr lang="fr-FR" sz="2200" b="1" dirty="0">
              <a:solidFill>
                <a:schemeClr val="tx1"/>
              </a:solidFill>
            </a:endParaRPr>
          </a:p>
        </p:txBody>
      </p:sp>
      <p:cxnSp>
        <p:nvCxnSpPr>
          <p:cNvPr id="6" name="Connecteur droit avec flèche 5"/>
          <p:cNvCxnSpPr/>
          <p:nvPr/>
        </p:nvCxnSpPr>
        <p:spPr>
          <a:xfrm>
            <a:off x="4820399" y="1864650"/>
            <a:ext cx="2375" cy="1125715"/>
          </a:xfrm>
          <a:prstGeom prst="straightConnector1">
            <a:avLst/>
          </a:prstGeom>
          <a:ln w="98425">
            <a:solidFill>
              <a:srgbClr val="002C77"/>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1485089" y="2182355"/>
            <a:ext cx="6235" cy="805821"/>
          </a:xfrm>
          <a:prstGeom prst="straightConnector1">
            <a:avLst/>
          </a:prstGeom>
          <a:ln w="98425">
            <a:solidFill>
              <a:srgbClr val="002C77"/>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a:off x="7784844" y="2134917"/>
            <a:ext cx="0" cy="889476"/>
          </a:xfrm>
          <a:prstGeom prst="straightConnector1">
            <a:avLst/>
          </a:prstGeom>
          <a:ln w="98425">
            <a:solidFill>
              <a:srgbClr val="002C77"/>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flipV="1">
            <a:off x="1435893" y="2185009"/>
            <a:ext cx="6348951" cy="30384"/>
          </a:xfrm>
          <a:prstGeom prst="straightConnector1">
            <a:avLst/>
          </a:prstGeom>
          <a:ln w="98425">
            <a:solidFill>
              <a:srgbClr val="002C77"/>
            </a:solidFill>
            <a:tailEnd type="none"/>
          </a:ln>
        </p:spPr>
        <p:style>
          <a:lnRef idx="1">
            <a:schemeClr val="accent1"/>
          </a:lnRef>
          <a:fillRef idx="0">
            <a:schemeClr val="accent1"/>
          </a:fillRef>
          <a:effectRef idx="0">
            <a:schemeClr val="accent1"/>
          </a:effectRef>
          <a:fontRef idx="minor">
            <a:schemeClr val="tx1"/>
          </a:fontRef>
        </p:style>
      </p:cxnSp>
      <p:sp>
        <p:nvSpPr>
          <p:cNvPr id="43" name="Espace réservé du texte 2"/>
          <p:cNvSpPr txBox="1">
            <a:spLocks/>
          </p:cNvSpPr>
          <p:nvPr/>
        </p:nvSpPr>
        <p:spPr>
          <a:xfrm>
            <a:off x="192156" y="419256"/>
            <a:ext cx="8737833" cy="615164"/>
          </a:xfrm>
          <a:prstGeom prst="rect">
            <a:avLst/>
          </a:prstGeom>
          <a:noFill/>
        </p:spPr>
        <p:txBody>
          <a:bodyPr>
            <a:noAutofit/>
          </a:bodyPr>
          <a:lst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767171"/>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fr-FR" sz="2400" dirty="0" smtClean="0">
                <a:solidFill>
                  <a:schemeClr val="tx1"/>
                </a:solidFill>
              </a:rPr>
              <a:t>Les mutualisations</a:t>
            </a:r>
          </a:p>
          <a:p>
            <a:pPr>
              <a:spcBef>
                <a:spcPts val="0"/>
              </a:spcBef>
            </a:pPr>
            <a:r>
              <a:rPr lang="fr-FR" b="0" i="1" dirty="0" smtClean="0">
                <a:solidFill>
                  <a:schemeClr val="bg2">
                    <a:lumMod val="50000"/>
                  </a:schemeClr>
                </a:solidFill>
              </a:rPr>
              <a:t>Art. L.6132-3 CSP</a:t>
            </a:r>
          </a:p>
          <a:p>
            <a:endParaRPr lang="fr-FR" sz="2400" b="0" dirty="0" smtClean="0">
              <a:solidFill>
                <a:srgbClr val="C00000"/>
              </a:solidFill>
            </a:endParaRPr>
          </a:p>
        </p:txBody>
      </p:sp>
      <p:sp>
        <p:nvSpPr>
          <p:cNvPr id="30" name="Flèche droite 29"/>
          <p:cNvSpPr/>
          <p:nvPr/>
        </p:nvSpPr>
        <p:spPr>
          <a:xfrm>
            <a:off x="596787" y="5292351"/>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droite 30"/>
          <p:cNvSpPr/>
          <p:nvPr/>
        </p:nvSpPr>
        <p:spPr>
          <a:xfrm>
            <a:off x="596786" y="5778348"/>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lèche droite 33"/>
          <p:cNvSpPr/>
          <p:nvPr/>
        </p:nvSpPr>
        <p:spPr>
          <a:xfrm>
            <a:off x="596785" y="6349966"/>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lèche droite 34"/>
          <p:cNvSpPr/>
          <p:nvPr/>
        </p:nvSpPr>
        <p:spPr>
          <a:xfrm>
            <a:off x="3736439" y="4995451"/>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droite 36"/>
          <p:cNvSpPr/>
          <p:nvPr/>
        </p:nvSpPr>
        <p:spPr>
          <a:xfrm>
            <a:off x="3754495" y="5584906"/>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Flèche droite 37"/>
          <p:cNvSpPr/>
          <p:nvPr/>
        </p:nvSpPr>
        <p:spPr>
          <a:xfrm>
            <a:off x="6457227" y="5072967"/>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Flèche droite 38"/>
          <p:cNvSpPr/>
          <p:nvPr/>
        </p:nvSpPr>
        <p:spPr>
          <a:xfrm>
            <a:off x="3736438" y="6317214"/>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droite 39"/>
          <p:cNvSpPr/>
          <p:nvPr/>
        </p:nvSpPr>
        <p:spPr>
          <a:xfrm>
            <a:off x="6457227" y="6183479"/>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space réservé du numéro de diapositive 3"/>
          <p:cNvSpPr txBox="1">
            <a:spLocks/>
          </p:cNvSpPr>
          <p:nvPr/>
        </p:nvSpPr>
        <p:spPr>
          <a:xfrm>
            <a:off x="6947906" y="6451369"/>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defRPr/>
            </a:pPr>
            <a:r>
              <a:rPr lang="fr-FR" sz="1000" dirty="0" smtClean="0"/>
              <a:t>16</a:t>
            </a:r>
            <a:endParaRPr lang="fr-FR" sz="1000" dirty="0"/>
          </a:p>
        </p:txBody>
      </p:sp>
    </p:spTree>
    <p:extLst>
      <p:ext uri="{BB962C8B-B14F-4D97-AF65-F5344CB8AC3E}">
        <p14:creationId xmlns:p14="http://schemas.microsoft.com/office/powerpoint/2010/main" val="3865568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5"/>
          </p:nvPr>
        </p:nvSpPr>
        <p:spPr/>
        <p:txBody>
          <a:bodyPr/>
          <a:lstStyle/>
          <a:p>
            <a:r>
              <a:rPr lang="fr-FR" dirty="0" smtClean="0"/>
              <a:t>Brigitte de LARD-HUCHET</a:t>
            </a:r>
          </a:p>
          <a:p>
            <a:r>
              <a:rPr lang="fr-FR" dirty="0" smtClean="0"/>
              <a:t>Reproduction interdite sauf accord écrit préalable</a:t>
            </a:r>
            <a:endParaRPr lang="fr-FR" dirty="0"/>
          </a:p>
        </p:txBody>
      </p:sp>
      <p:sp>
        <p:nvSpPr>
          <p:cNvPr id="6" name="Espace réservé du numéro de diapositive 5"/>
          <p:cNvSpPr>
            <a:spLocks noGrp="1"/>
          </p:cNvSpPr>
          <p:nvPr>
            <p:ph type="sldNum" sz="quarter" idx="16"/>
          </p:nvPr>
        </p:nvSpPr>
        <p:spPr/>
        <p:txBody>
          <a:bodyPr/>
          <a:lstStyle/>
          <a:p>
            <a:fld id="{9E672939-9B4F-491E-AAA3-6308D9B4F2D0}" type="slidenum">
              <a:rPr lang="fr-FR" smtClean="0"/>
              <a:pPr/>
              <a:t>17</a:t>
            </a:fld>
            <a:endParaRPr lang="fr-FR" dirty="0"/>
          </a:p>
        </p:txBody>
      </p:sp>
      <p:cxnSp>
        <p:nvCxnSpPr>
          <p:cNvPr id="17" name="Connecteur droit avec flèche 16"/>
          <p:cNvCxnSpPr>
            <a:cxnSpLocks noChangeShapeType="1"/>
          </p:cNvCxnSpPr>
          <p:nvPr/>
        </p:nvCxnSpPr>
        <p:spPr bwMode="auto">
          <a:xfrm>
            <a:off x="505515" y="3626302"/>
            <a:ext cx="8280400" cy="1587"/>
          </a:xfrm>
          <a:prstGeom prst="straightConnector1">
            <a:avLst/>
          </a:prstGeom>
          <a:noFill/>
          <a:ln w="38100" algn="ctr">
            <a:solidFill>
              <a:schemeClr val="tx1"/>
            </a:solidFill>
            <a:round/>
            <a:headEnd type="none" w="sm" len="sm"/>
            <a:tailEnd type="triangle" w="lg" len="lg"/>
          </a:ln>
        </p:spPr>
      </p:cxnSp>
      <p:sp>
        <p:nvSpPr>
          <p:cNvPr id="18" name="Rectangle à coins arrondis 17"/>
          <p:cNvSpPr/>
          <p:nvPr/>
        </p:nvSpPr>
        <p:spPr bwMode="auto">
          <a:xfrm>
            <a:off x="2406502" y="1462483"/>
            <a:ext cx="1778087" cy="1781231"/>
          </a:xfrm>
          <a:prstGeom prst="roundRect">
            <a:avLst/>
          </a:prstGeom>
          <a:solidFill>
            <a:schemeClr val="bg1">
              <a:lumMod val="85000"/>
            </a:schemeClr>
          </a:solidFill>
          <a:ln w="12700" cap="flat" cmpd="sng" algn="ctr">
            <a:noFill/>
            <a:prstDash val="solid"/>
            <a:round/>
            <a:headEnd type="none" w="sm" len="sm"/>
            <a:tailEnd type="none" w="sm" len="sm"/>
          </a:ln>
          <a:effectLst/>
        </p:spPr>
        <p:txBody>
          <a:bodyPr wrap="none"/>
          <a:lstStyle/>
          <a:p>
            <a:pPr algn="ctr">
              <a:defRPr/>
            </a:pPr>
            <a:r>
              <a:rPr lang="fr-FR" sz="2200" b="1" dirty="0"/>
              <a:t>Mutualisation </a:t>
            </a:r>
          </a:p>
          <a:p>
            <a:pPr algn="ctr">
              <a:defRPr/>
            </a:pPr>
            <a:r>
              <a:rPr lang="fr-FR" sz="2200" b="1" dirty="0"/>
              <a:t>de moyens</a:t>
            </a:r>
          </a:p>
        </p:txBody>
      </p:sp>
      <p:sp>
        <p:nvSpPr>
          <p:cNvPr id="19" name="Rectangle à coins arrondis 18"/>
          <p:cNvSpPr/>
          <p:nvPr/>
        </p:nvSpPr>
        <p:spPr bwMode="auto">
          <a:xfrm>
            <a:off x="4645715" y="1452664"/>
            <a:ext cx="2016125" cy="1768825"/>
          </a:xfrm>
          <a:prstGeom prst="roundRect">
            <a:avLst/>
          </a:prstGeom>
          <a:solidFill>
            <a:schemeClr val="bg1">
              <a:lumMod val="75000"/>
            </a:schemeClr>
          </a:solidFill>
          <a:ln w="12700" cap="flat" cmpd="sng" algn="ctr">
            <a:noFill/>
            <a:prstDash val="solid"/>
            <a:round/>
            <a:headEnd type="none" w="sm" len="sm"/>
            <a:tailEnd type="none" w="sm" len="sm"/>
          </a:ln>
          <a:effectLst/>
        </p:spPr>
        <p:txBody>
          <a:bodyPr wrap="none"/>
          <a:lstStyle/>
          <a:p>
            <a:pPr algn="ctr">
              <a:defRPr/>
            </a:pPr>
            <a:r>
              <a:rPr lang="fr-FR" sz="2200" b="1" dirty="0" smtClean="0"/>
              <a:t>Intégration </a:t>
            </a:r>
          </a:p>
          <a:p>
            <a:pPr algn="ctr">
              <a:defRPr/>
            </a:pPr>
            <a:r>
              <a:rPr lang="fr-FR" sz="2200" b="1" dirty="0" smtClean="0"/>
              <a:t>des activités/</a:t>
            </a:r>
          </a:p>
          <a:p>
            <a:pPr algn="ctr">
              <a:defRPr/>
            </a:pPr>
            <a:r>
              <a:rPr lang="fr-FR" sz="2200" b="1" dirty="0" smtClean="0"/>
              <a:t>Réorganisation</a:t>
            </a:r>
            <a:endParaRPr lang="fr-FR" sz="2200" b="1" dirty="0"/>
          </a:p>
        </p:txBody>
      </p:sp>
      <p:sp>
        <p:nvSpPr>
          <p:cNvPr id="20" name="Rectangle à coins arrondis 19"/>
          <p:cNvSpPr/>
          <p:nvPr/>
        </p:nvSpPr>
        <p:spPr bwMode="auto">
          <a:xfrm>
            <a:off x="7490515" y="1462483"/>
            <a:ext cx="1439863" cy="1759006"/>
          </a:xfrm>
          <a:prstGeom prst="roundRect">
            <a:avLst/>
          </a:prstGeom>
          <a:solidFill>
            <a:schemeClr val="bg1">
              <a:lumMod val="65000"/>
            </a:schemeClr>
          </a:solidFill>
          <a:ln w="12700" cap="flat" cmpd="sng" algn="ctr">
            <a:noFill/>
            <a:prstDash val="solid"/>
            <a:round/>
            <a:headEnd type="none" w="sm" len="sm"/>
            <a:tailEnd type="none" w="sm" len="sm"/>
          </a:ln>
          <a:effectLst/>
        </p:spPr>
        <p:txBody>
          <a:bodyPr wrap="none"/>
          <a:lstStyle/>
          <a:p>
            <a:pPr algn="ctr">
              <a:defRPr/>
            </a:pPr>
            <a:endParaRPr lang="fr-FR" b="1" dirty="0"/>
          </a:p>
          <a:p>
            <a:pPr algn="ctr">
              <a:defRPr/>
            </a:pPr>
            <a:r>
              <a:rPr lang="fr-FR" sz="2200" b="1" dirty="0" smtClean="0">
                <a:solidFill>
                  <a:schemeClr val="bg1"/>
                </a:solidFill>
              </a:rPr>
              <a:t>Fusion ?</a:t>
            </a:r>
            <a:endParaRPr lang="fr-FR" sz="2200" b="1" dirty="0">
              <a:solidFill>
                <a:schemeClr val="bg1"/>
              </a:solidFill>
            </a:endParaRPr>
          </a:p>
        </p:txBody>
      </p:sp>
      <p:cxnSp>
        <p:nvCxnSpPr>
          <p:cNvPr id="21" name="Connecteur droit 20"/>
          <p:cNvCxnSpPr>
            <a:cxnSpLocks noChangeShapeType="1"/>
          </p:cNvCxnSpPr>
          <p:nvPr/>
        </p:nvCxnSpPr>
        <p:spPr bwMode="auto">
          <a:xfrm rot="5400000">
            <a:off x="757133" y="3446121"/>
            <a:ext cx="360363" cy="0"/>
          </a:xfrm>
          <a:prstGeom prst="line">
            <a:avLst/>
          </a:prstGeom>
          <a:noFill/>
          <a:ln w="41275" algn="ctr">
            <a:solidFill>
              <a:schemeClr val="tx1"/>
            </a:solidFill>
            <a:prstDash val="sysDot"/>
            <a:round/>
            <a:headEnd type="none" w="sm" len="sm"/>
            <a:tailEnd type="none" w="sm" len="sm"/>
          </a:ln>
        </p:spPr>
      </p:cxnSp>
      <p:cxnSp>
        <p:nvCxnSpPr>
          <p:cNvPr id="22" name="Connecteur droit 15"/>
          <p:cNvCxnSpPr>
            <a:cxnSpLocks noChangeShapeType="1"/>
          </p:cNvCxnSpPr>
          <p:nvPr/>
        </p:nvCxnSpPr>
        <p:spPr bwMode="auto">
          <a:xfrm rot="5400000">
            <a:off x="2984690" y="3446121"/>
            <a:ext cx="360363" cy="0"/>
          </a:xfrm>
          <a:prstGeom prst="line">
            <a:avLst/>
          </a:prstGeom>
          <a:noFill/>
          <a:ln w="41275" algn="ctr">
            <a:solidFill>
              <a:schemeClr val="tx1"/>
            </a:solidFill>
            <a:prstDash val="sysDot"/>
            <a:round/>
            <a:headEnd type="none" w="sm" len="sm"/>
            <a:tailEnd type="none" w="sm" len="sm"/>
          </a:ln>
        </p:spPr>
      </p:cxnSp>
      <p:cxnSp>
        <p:nvCxnSpPr>
          <p:cNvPr id="23" name="Connecteur droit 17"/>
          <p:cNvCxnSpPr>
            <a:cxnSpLocks noChangeShapeType="1"/>
          </p:cNvCxnSpPr>
          <p:nvPr/>
        </p:nvCxnSpPr>
        <p:spPr bwMode="auto">
          <a:xfrm rot="5400000">
            <a:off x="5473595" y="3401671"/>
            <a:ext cx="360363" cy="0"/>
          </a:xfrm>
          <a:prstGeom prst="line">
            <a:avLst/>
          </a:prstGeom>
          <a:noFill/>
          <a:ln w="41275" algn="ctr">
            <a:solidFill>
              <a:schemeClr val="tx1"/>
            </a:solidFill>
            <a:prstDash val="sysDot"/>
            <a:round/>
            <a:headEnd type="none" w="sm" len="sm"/>
            <a:tailEnd type="none" w="sm" len="sm"/>
          </a:ln>
        </p:spPr>
      </p:cxnSp>
      <p:cxnSp>
        <p:nvCxnSpPr>
          <p:cNvPr id="25" name="Connecteur droit avec flèche 20"/>
          <p:cNvCxnSpPr>
            <a:cxnSpLocks noChangeShapeType="1"/>
          </p:cNvCxnSpPr>
          <p:nvPr/>
        </p:nvCxnSpPr>
        <p:spPr bwMode="auto">
          <a:xfrm>
            <a:off x="2647608" y="4878931"/>
            <a:ext cx="1008062" cy="1588"/>
          </a:xfrm>
          <a:prstGeom prst="straightConnector1">
            <a:avLst/>
          </a:prstGeom>
          <a:noFill/>
          <a:ln w="38100" algn="ctr">
            <a:solidFill>
              <a:schemeClr val="tx1"/>
            </a:solidFill>
            <a:round/>
            <a:headEnd type="arrow" w="med" len="med"/>
            <a:tailEnd type="arrow" w="med" len="med"/>
          </a:ln>
        </p:spPr>
      </p:cxnSp>
      <p:sp>
        <p:nvSpPr>
          <p:cNvPr id="26" name="Rectangle à coins arrondis 25"/>
          <p:cNvSpPr/>
          <p:nvPr/>
        </p:nvSpPr>
        <p:spPr bwMode="auto">
          <a:xfrm>
            <a:off x="149621" y="1452664"/>
            <a:ext cx="1655762" cy="1791050"/>
          </a:xfrm>
          <a:prstGeom prst="roundRect">
            <a:avLst/>
          </a:prstGeom>
          <a:solidFill>
            <a:schemeClr val="bg1">
              <a:lumMod val="95000"/>
            </a:schemeClr>
          </a:solidFill>
          <a:ln w="12700" cap="flat" cmpd="sng" algn="ctr">
            <a:noFill/>
            <a:prstDash val="solid"/>
            <a:round/>
            <a:headEnd type="none" w="sm" len="sm"/>
            <a:tailEnd type="none" w="sm" len="sm"/>
          </a:ln>
          <a:effectLst/>
        </p:spPr>
        <p:txBody>
          <a:bodyPr wrap="none"/>
          <a:lstStyle/>
          <a:p>
            <a:pPr algn="ctr">
              <a:defRPr/>
            </a:pPr>
            <a:r>
              <a:rPr lang="fr-FR" sz="2200" b="1" dirty="0"/>
              <a:t>Simple </a:t>
            </a:r>
          </a:p>
          <a:p>
            <a:pPr algn="ctr">
              <a:defRPr/>
            </a:pPr>
            <a:r>
              <a:rPr lang="fr-FR" sz="2200" b="1" dirty="0" smtClean="0"/>
              <a:t>coordination </a:t>
            </a:r>
          </a:p>
          <a:p>
            <a:pPr algn="ctr">
              <a:defRPr/>
            </a:pPr>
            <a:r>
              <a:rPr lang="fr-FR" sz="2200" b="1" dirty="0" smtClean="0"/>
              <a:t>des actions</a:t>
            </a:r>
            <a:endParaRPr lang="fr-FR" sz="2200" b="1" dirty="0"/>
          </a:p>
        </p:txBody>
      </p:sp>
      <p:cxnSp>
        <p:nvCxnSpPr>
          <p:cNvPr id="27" name="Connecteur droit 19"/>
          <p:cNvCxnSpPr>
            <a:cxnSpLocks noChangeShapeType="1"/>
          </p:cNvCxnSpPr>
          <p:nvPr/>
        </p:nvCxnSpPr>
        <p:spPr bwMode="auto">
          <a:xfrm rot="5400000">
            <a:off x="7813571" y="3446121"/>
            <a:ext cx="360363" cy="0"/>
          </a:xfrm>
          <a:prstGeom prst="line">
            <a:avLst/>
          </a:prstGeom>
          <a:noFill/>
          <a:ln w="41275" algn="ctr">
            <a:solidFill>
              <a:schemeClr val="tx1"/>
            </a:solidFill>
            <a:prstDash val="sysDot"/>
            <a:round/>
            <a:headEnd type="none" w="sm" len="sm"/>
            <a:tailEnd type="none" w="sm" len="sm"/>
          </a:ln>
        </p:spPr>
      </p:cxnSp>
      <p:sp>
        <p:nvSpPr>
          <p:cNvPr id="29" name="Rectangle à coins arrondis 28"/>
          <p:cNvSpPr/>
          <p:nvPr/>
        </p:nvSpPr>
        <p:spPr bwMode="auto">
          <a:xfrm>
            <a:off x="2824019" y="3484890"/>
            <a:ext cx="711199" cy="1252629"/>
          </a:xfrm>
          <a:prstGeom prst="roundRect">
            <a:avLst/>
          </a:prstGeom>
          <a:noFill/>
          <a:ln w="12700" cap="flat" cmpd="sng" algn="ctr">
            <a:noFill/>
            <a:prstDash val="solid"/>
            <a:round/>
            <a:headEnd type="none" w="sm" len="sm"/>
            <a:tailEnd type="none" w="sm" len="sm"/>
          </a:ln>
          <a:effectLst/>
        </p:spPr>
        <p:txBody>
          <a:bodyPr wrap="none"/>
          <a:lstStyle/>
          <a:p>
            <a:pPr algn="ctr">
              <a:defRPr/>
            </a:pPr>
            <a:r>
              <a:rPr lang="fr-FR" sz="8800" b="1" dirty="0">
                <a:solidFill>
                  <a:schemeClr val="accent4">
                    <a:lumMod val="75000"/>
                  </a:schemeClr>
                </a:solidFill>
              </a:rPr>
              <a:t>?</a:t>
            </a:r>
            <a:endParaRPr lang="fr-FR" sz="8800" b="1" dirty="0" smtClean="0">
              <a:solidFill>
                <a:schemeClr val="accent4">
                  <a:lumMod val="75000"/>
                </a:schemeClr>
              </a:solidFill>
            </a:endParaRPr>
          </a:p>
        </p:txBody>
      </p:sp>
      <p:sp>
        <p:nvSpPr>
          <p:cNvPr id="30" name="Titre 1"/>
          <p:cNvSpPr>
            <a:spLocks noGrp="1"/>
          </p:cNvSpPr>
          <p:nvPr>
            <p:ph type="title"/>
          </p:nvPr>
        </p:nvSpPr>
        <p:spPr>
          <a:xfrm>
            <a:off x="149621" y="211441"/>
            <a:ext cx="8930378" cy="802705"/>
          </a:xfrm>
        </p:spPr>
        <p:txBody>
          <a:bodyPr/>
          <a:lstStyle/>
          <a:p>
            <a:r>
              <a:rPr lang="fr-FR" sz="2400" dirty="0" smtClean="0"/>
              <a:t>Quel niveau de mutualisation pour </a:t>
            </a:r>
            <a:r>
              <a:rPr lang="fr-FR" sz="2400" smtClean="0"/>
              <a:t>chaque activité ?</a:t>
            </a:r>
            <a:endParaRPr lang="fr-FR" sz="2400" dirty="0"/>
          </a:p>
        </p:txBody>
      </p:sp>
    </p:spTree>
    <p:extLst>
      <p:ext uri="{BB962C8B-B14F-4D97-AF65-F5344CB8AC3E}">
        <p14:creationId xmlns:p14="http://schemas.microsoft.com/office/powerpoint/2010/main" val="3088283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fr-FR" sz="2400" smtClean="0">
                <a:solidFill>
                  <a:schemeClr val="tx1"/>
                </a:solidFill>
              </a:rPr>
              <a:t>La convention constitutive</a:t>
            </a:r>
            <a:endParaRPr lang="fr-FR" sz="2400" dirty="0" smtClean="0"/>
          </a:p>
        </p:txBody>
      </p:sp>
      <p:sp>
        <p:nvSpPr>
          <p:cNvPr id="4" name="Espace réservé du contenu 3"/>
          <p:cNvSpPr>
            <a:spLocks noGrp="1"/>
          </p:cNvSpPr>
          <p:nvPr>
            <p:ph idx="1"/>
          </p:nvPr>
        </p:nvSpPr>
        <p:spPr>
          <a:xfrm>
            <a:off x="374650" y="1327924"/>
            <a:ext cx="8140700" cy="97043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E</a:t>
            </a:r>
            <a:r>
              <a:rPr lang="fr-FR" sz="2400" dirty="0" smtClean="0">
                <a:solidFill>
                  <a:schemeClr val="tx1"/>
                </a:solidFill>
              </a:rPr>
              <a:t>ntrée en vigueur de votre convention constitutive…</a:t>
            </a:r>
          </a:p>
          <a:p>
            <a:pPr algn="ctr"/>
            <a:r>
              <a:rPr lang="fr-FR" sz="2400" dirty="0" smtClean="0">
                <a:solidFill>
                  <a:schemeClr val="tx1"/>
                </a:solidFill>
              </a:rPr>
              <a:t>de 1</a:t>
            </a:r>
            <a:r>
              <a:rPr lang="fr-FR" sz="2400" baseline="30000" dirty="0" smtClean="0">
                <a:solidFill>
                  <a:schemeClr val="tx1"/>
                </a:solidFill>
              </a:rPr>
              <a:t>ère</a:t>
            </a:r>
            <a:r>
              <a:rPr lang="fr-FR" sz="2400" dirty="0" smtClean="0">
                <a:solidFill>
                  <a:schemeClr val="tx1"/>
                </a:solidFill>
              </a:rPr>
              <a:t> génération</a:t>
            </a:r>
            <a:endParaRPr lang="fr-FR" sz="2400" dirty="0">
              <a:solidFill>
                <a:schemeClr val="tx1"/>
              </a:solidFill>
            </a:endParaRPr>
          </a:p>
        </p:txBody>
      </p:sp>
      <p:sp>
        <p:nvSpPr>
          <p:cNvPr id="10" name="Rectangle à coins arrondis 9"/>
          <p:cNvSpPr/>
          <p:nvPr/>
        </p:nvSpPr>
        <p:spPr>
          <a:xfrm>
            <a:off x="3369277" y="5549829"/>
            <a:ext cx="2391508" cy="77095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Comment  ?</a:t>
            </a:r>
            <a:endParaRPr lang="fr-FR" sz="2400" b="1" dirty="0">
              <a:solidFill>
                <a:schemeClr val="tx1"/>
              </a:solidFill>
            </a:endParaRPr>
          </a:p>
        </p:txBody>
      </p:sp>
      <p:sp>
        <p:nvSpPr>
          <p:cNvPr id="3" name="Espace réservé du pied de page 2"/>
          <p:cNvSpPr>
            <a:spLocks noGrp="1"/>
          </p:cNvSpPr>
          <p:nvPr>
            <p:ph type="ftr" sz="quarter" idx="15"/>
          </p:nvPr>
        </p:nvSpPr>
        <p:spPr/>
        <p:txBody>
          <a:bodyPr/>
          <a:lstStyle/>
          <a:p>
            <a:pPr>
              <a:defRPr/>
            </a:pPr>
            <a:r>
              <a:rPr lang="fr-FR" smtClean="0"/>
              <a:t>Centre national de l’expertise hospitalière </a:t>
            </a:r>
            <a:endParaRPr lang="fr-FR" dirty="0"/>
          </a:p>
        </p:txBody>
      </p:sp>
      <p:sp>
        <p:nvSpPr>
          <p:cNvPr id="5" name="Espace réservé du numéro de diapositive 4"/>
          <p:cNvSpPr>
            <a:spLocks noGrp="1"/>
          </p:cNvSpPr>
          <p:nvPr>
            <p:ph type="sldNum" sz="quarter" idx="16"/>
          </p:nvPr>
        </p:nvSpPr>
        <p:spPr/>
        <p:txBody>
          <a:bodyPr/>
          <a:lstStyle/>
          <a:p>
            <a:pPr>
              <a:defRPr/>
            </a:pPr>
            <a:fld id="{6331EB5A-9C5C-4405-949B-8B907865F550}" type="slidenum">
              <a:rPr lang="fr-FR" smtClean="0"/>
              <a:pPr>
                <a:defRPr/>
              </a:pPr>
              <a:t>18</a:t>
            </a:fld>
            <a:endParaRPr lang="fr-FR" dirty="0"/>
          </a:p>
        </p:txBody>
      </p:sp>
    </p:spTree>
    <p:extLst>
      <p:ext uri="{BB962C8B-B14F-4D97-AF65-F5344CB8AC3E}">
        <p14:creationId xmlns:p14="http://schemas.microsoft.com/office/powerpoint/2010/main" val="2331516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à coins arrondis 20"/>
          <p:cNvSpPr/>
          <p:nvPr/>
        </p:nvSpPr>
        <p:spPr>
          <a:xfrm>
            <a:off x="3660835" y="4051421"/>
            <a:ext cx="2638906" cy="271520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600" b="1" dirty="0" smtClean="0">
                <a:solidFill>
                  <a:schemeClr val="tx1">
                    <a:lumMod val="85000"/>
                    <a:lumOff val="15000"/>
                  </a:schemeClr>
                </a:solidFill>
              </a:rPr>
              <a:t>     </a:t>
            </a:r>
            <a:r>
              <a:rPr lang="fr-FR" sz="2600" b="1" dirty="0" smtClean="0">
                <a:solidFill>
                  <a:srgbClr val="C00000"/>
                </a:solidFill>
              </a:rPr>
              <a:t>Etablissement </a:t>
            </a:r>
            <a:endParaRPr lang="fr-FR" sz="2600" b="1" dirty="0">
              <a:solidFill>
                <a:srgbClr val="C00000"/>
              </a:solidFill>
            </a:endParaRPr>
          </a:p>
          <a:p>
            <a:pPr algn="ctr">
              <a:defRPr/>
            </a:pPr>
            <a:r>
              <a:rPr lang="fr-FR" sz="2600" b="1" dirty="0" smtClean="0">
                <a:solidFill>
                  <a:srgbClr val="C00000"/>
                </a:solidFill>
              </a:rPr>
              <a:t>support</a:t>
            </a:r>
          </a:p>
          <a:p>
            <a:pPr>
              <a:defRPr/>
            </a:pPr>
            <a:endParaRPr lang="fr-FR" sz="2600" b="1" dirty="0">
              <a:solidFill>
                <a:schemeClr val="tx1">
                  <a:lumMod val="85000"/>
                  <a:lumOff val="15000"/>
                </a:schemeClr>
              </a:solidFill>
            </a:endParaRPr>
          </a:p>
          <a:p>
            <a:pPr>
              <a:defRPr/>
            </a:pPr>
            <a:endParaRPr lang="fr-FR" sz="2600" b="1" dirty="0" smtClean="0">
              <a:solidFill>
                <a:schemeClr val="tx1">
                  <a:lumMod val="85000"/>
                  <a:lumOff val="15000"/>
                </a:schemeClr>
              </a:solidFill>
            </a:endParaRPr>
          </a:p>
          <a:p>
            <a:pPr>
              <a:defRPr/>
            </a:pPr>
            <a:endParaRPr lang="fr-FR" sz="2600" b="1" dirty="0">
              <a:solidFill>
                <a:schemeClr val="tx1">
                  <a:lumMod val="85000"/>
                  <a:lumOff val="15000"/>
                </a:schemeClr>
              </a:solidFill>
            </a:endParaRPr>
          </a:p>
        </p:txBody>
      </p:sp>
      <p:sp>
        <p:nvSpPr>
          <p:cNvPr id="22" name="Rectangle à coins arrondis 21"/>
          <p:cNvSpPr/>
          <p:nvPr/>
        </p:nvSpPr>
        <p:spPr>
          <a:xfrm>
            <a:off x="3660835" y="2344615"/>
            <a:ext cx="2576681" cy="147738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600" b="1" dirty="0">
                <a:solidFill>
                  <a:schemeClr val="tx1"/>
                </a:solidFill>
              </a:rPr>
              <a:t>Comité stratégique</a:t>
            </a:r>
          </a:p>
        </p:txBody>
      </p:sp>
      <p:sp>
        <p:nvSpPr>
          <p:cNvPr id="34" name="Rectangle à coins arrondis 33"/>
          <p:cNvSpPr/>
          <p:nvPr/>
        </p:nvSpPr>
        <p:spPr>
          <a:xfrm>
            <a:off x="3793116" y="5617196"/>
            <a:ext cx="2312117" cy="72250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C00000"/>
                </a:solidFill>
              </a:rPr>
              <a:t>Directeur de l’Et</a:t>
            </a:r>
            <a:r>
              <a:rPr lang="fr-FR" sz="2400" b="1" dirty="0" smtClean="0">
                <a:solidFill>
                  <a:srgbClr val="C00000"/>
                </a:solidFill>
              </a:rPr>
              <a:t>. support</a:t>
            </a:r>
            <a:endParaRPr lang="fr-FR" sz="2400" b="1" dirty="0">
              <a:solidFill>
                <a:srgbClr val="C00000"/>
              </a:solidFill>
            </a:endParaRPr>
          </a:p>
        </p:txBody>
      </p:sp>
      <p:sp>
        <p:nvSpPr>
          <p:cNvPr id="23" name="Rectangle à coins arrondis 22"/>
          <p:cNvSpPr/>
          <p:nvPr/>
        </p:nvSpPr>
        <p:spPr>
          <a:xfrm>
            <a:off x="6588369" y="2399254"/>
            <a:ext cx="2181782" cy="136810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chemeClr val="tx1"/>
                </a:solidFill>
              </a:rPr>
              <a:t>Comité territorial des élus locaux</a:t>
            </a:r>
          </a:p>
        </p:txBody>
      </p:sp>
      <p:sp>
        <p:nvSpPr>
          <p:cNvPr id="25" name="Rectangle à coins arrondis 24"/>
          <p:cNvSpPr/>
          <p:nvPr/>
        </p:nvSpPr>
        <p:spPr>
          <a:xfrm>
            <a:off x="357428" y="1997616"/>
            <a:ext cx="2959087" cy="89281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smtClean="0">
                <a:solidFill>
                  <a:schemeClr val="tx1"/>
                </a:solidFill>
              </a:rPr>
              <a:t>Commission ou collège médical</a:t>
            </a:r>
            <a:endParaRPr lang="fr-FR" sz="2400" b="1" dirty="0">
              <a:solidFill>
                <a:schemeClr val="tx1"/>
              </a:solidFill>
            </a:endParaRPr>
          </a:p>
        </p:txBody>
      </p:sp>
      <p:sp>
        <p:nvSpPr>
          <p:cNvPr id="26" name="Rectangle à coins arrondis 25"/>
          <p:cNvSpPr/>
          <p:nvPr/>
        </p:nvSpPr>
        <p:spPr>
          <a:xfrm>
            <a:off x="363966" y="2934328"/>
            <a:ext cx="2959086" cy="100333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smtClean="0">
                <a:solidFill>
                  <a:schemeClr val="tx1"/>
                </a:solidFill>
              </a:rPr>
              <a:t>Commission/</a:t>
            </a:r>
          </a:p>
          <a:p>
            <a:pPr algn="ctr">
              <a:defRPr/>
            </a:pPr>
            <a:r>
              <a:rPr lang="fr-FR" sz="2400" b="1" dirty="0" smtClean="0">
                <a:solidFill>
                  <a:schemeClr val="tx1"/>
                </a:solidFill>
              </a:rPr>
              <a:t>comité des usagers</a:t>
            </a:r>
            <a:endParaRPr lang="fr-FR" sz="2400" b="1" dirty="0">
              <a:solidFill>
                <a:schemeClr val="tx1"/>
              </a:solidFill>
            </a:endParaRPr>
          </a:p>
        </p:txBody>
      </p:sp>
      <p:sp>
        <p:nvSpPr>
          <p:cNvPr id="27" name="Rectangle à coins arrondis 26"/>
          <p:cNvSpPr/>
          <p:nvPr/>
        </p:nvSpPr>
        <p:spPr>
          <a:xfrm>
            <a:off x="363966" y="3981557"/>
            <a:ext cx="2989034" cy="54939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smtClean="0">
                <a:solidFill>
                  <a:schemeClr val="tx1"/>
                </a:solidFill>
              </a:rPr>
              <a:t>CSIRMT</a:t>
            </a:r>
            <a:endParaRPr lang="fr-FR" sz="2400" b="1" dirty="0">
              <a:solidFill>
                <a:schemeClr val="tx1"/>
              </a:solidFill>
            </a:endParaRPr>
          </a:p>
        </p:txBody>
      </p:sp>
      <p:sp>
        <p:nvSpPr>
          <p:cNvPr id="29" name="Rectangle à coins arrondis 28"/>
          <p:cNvSpPr/>
          <p:nvPr/>
        </p:nvSpPr>
        <p:spPr>
          <a:xfrm>
            <a:off x="350894" y="1214710"/>
            <a:ext cx="2959085" cy="72667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600" b="1" dirty="0" smtClean="0">
                <a:solidFill>
                  <a:schemeClr val="tx1"/>
                </a:solidFill>
              </a:rPr>
              <a:t>Consultation</a:t>
            </a:r>
            <a:endParaRPr lang="fr-FR" sz="2600" b="1" dirty="0">
              <a:solidFill>
                <a:schemeClr val="tx1"/>
              </a:solidFill>
            </a:endParaRPr>
          </a:p>
        </p:txBody>
      </p:sp>
      <p:sp>
        <p:nvSpPr>
          <p:cNvPr id="31" name="Rectangle à coins arrondis 30"/>
          <p:cNvSpPr/>
          <p:nvPr/>
        </p:nvSpPr>
        <p:spPr>
          <a:xfrm>
            <a:off x="3660835" y="1214710"/>
            <a:ext cx="2576682" cy="726674"/>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600" b="1" dirty="0" smtClean="0">
                <a:solidFill>
                  <a:schemeClr val="tx1"/>
                </a:solidFill>
              </a:rPr>
              <a:t>Pilotage</a:t>
            </a:r>
            <a:endParaRPr lang="fr-FR" sz="2600" b="1" dirty="0">
              <a:solidFill>
                <a:schemeClr val="tx1"/>
              </a:solidFill>
            </a:endParaRPr>
          </a:p>
        </p:txBody>
      </p:sp>
      <p:sp>
        <p:nvSpPr>
          <p:cNvPr id="39" name="Rectangle à coins arrondis 38"/>
          <p:cNvSpPr/>
          <p:nvPr/>
        </p:nvSpPr>
        <p:spPr>
          <a:xfrm>
            <a:off x="6588369" y="1214710"/>
            <a:ext cx="2181782" cy="7266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smtClean="0">
                <a:solidFill>
                  <a:schemeClr val="tx1"/>
                </a:solidFill>
              </a:rPr>
              <a:t>Evaluation </a:t>
            </a:r>
          </a:p>
          <a:p>
            <a:pPr algn="ctr">
              <a:defRPr/>
            </a:pPr>
            <a:r>
              <a:rPr lang="fr-FR" sz="2400" b="1" dirty="0" smtClean="0">
                <a:solidFill>
                  <a:schemeClr val="tx1"/>
                </a:solidFill>
              </a:rPr>
              <a:t>et contrôle</a:t>
            </a:r>
            <a:endParaRPr lang="fr-FR" sz="2400" b="1" dirty="0">
              <a:solidFill>
                <a:schemeClr val="tx1"/>
              </a:solidFill>
            </a:endParaRPr>
          </a:p>
        </p:txBody>
      </p:sp>
      <p:sp>
        <p:nvSpPr>
          <p:cNvPr id="3" name="Titre 2"/>
          <p:cNvSpPr>
            <a:spLocks noGrp="1"/>
          </p:cNvSpPr>
          <p:nvPr>
            <p:ph type="title"/>
          </p:nvPr>
        </p:nvSpPr>
        <p:spPr/>
        <p:txBody>
          <a:bodyPr>
            <a:normAutofit/>
          </a:bodyPr>
          <a:lstStyle/>
          <a:p>
            <a:r>
              <a:rPr lang="fr-FR" sz="2400" dirty="0">
                <a:solidFill>
                  <a:schemeClr val="tx1"/>
                </a:solidFill>
              </a:rPr>
              <a:t>GHT : Une gouvernance très inspirée </a:t>
            </a:r>
            <a:r>
              <a:rPr lang="fr-FR" sz="2400" dirty="0" smtClean="0">
                <a:solidFill>
                  <a:schemeClr val="tx1"/>
                </a:solidFill>
              </a:rPr>
              <a:t>d’HPST</a:t>
            </a:r>
            <a:br>
              <a:rPr lang="fr-FR" sz="2400" dirty="0" smtClean="0">
                <a:solidFill>
                  <a:schemeClr val="tx1"/>
                </a:solidFill>
              </a:rPr>
            </a:br>
            <a:r>
              <a:rPr lang="fr-FR" sz="2000" b="0" i="1" dirty="0" smtClean="0">
                <a:solidFill>
                  <a:schemeClr val="bg2">
                    <a:lumMod val="50000"/>
                  </a:schemeClr>
                </a:solidFill>
              </a:rPr>
              <a:t>art. L.6132-2 et R.6132-9 à R.6132-14 CSP</a:t>
            </a:r>
            <a:endParaRPr lang="fr-FR" sz="2000" b="0" i="1" dirty="0">
              <a:solidFill>
                <a:schemeClr val="bg2">
                  <a:lumMod val="50000"/>
                </a:schemeClr>
              </a:solidFill>
            </a:endParaRPr>
          </a:p>
        </p:txBody>
      </p:sp>
      <p:sp>
        <p:nvSpPr>
          <p:cNvPr id="18" name="Ellipse 17"/>
          <p:cNvSpPr/>
          <p:nvPr/>
        </p:nvSpPr>
        <p:spPr>
          <a:xfrm>
            <a:off x="363966" y="5667983"/>
            <a:ext cx="3102361" cy="1190017"/>
          </a:xfrm>
          <a:prstGeom prst="ellipse">
            <a:avLst/>
          </a:prstGeom>
          <a:solidFill>
            <a:srgbClr val="FDCF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smtClean="0">
                <a:solidFill>
                  <a:schemeClr val="tx1"/>
                </a:solidFill>
              </a:rPr>
              <a:t>Conférence territoriale de dialogue social</a:t>
            </a:r>
            <a:endParaRPr lang="fr-FR" sz="2400" b="1" dirty="0">
              <a:solidFill>
                <a:schemeClr val="tx1"/>
              </a:solidFill>
            </a:endParaRPr>
          </a:p>
        </p:txBody>
      </p:sp>
      <p:sp>
        <p:nvSpPr>
          <p:cNvPr id="16" name="Rectangle à coins arrondis 15"/>
          <p:cNvSpPr/>
          <p:nvPr/>
        </p:nvSpPr>
        <p:spPr>
          <a:xfrm>
            <a:off x="385476" y="4890523"/>
            <a:ext cx="2946013" cy="72667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2600" b="1" dirty="0">
                <a:solidFill>
                  <a:schemeClr val="tx1"/>
                </a:solidFill>
              </a:rPr>
              <a:t>Information</a:t>
            </a:r>
          </a:p>
        </p:txBody>
      </p:sp>
      <p:sp>
        <p:nvSpPr>
          <p:cNvPr id="7" name="Espace réservé du numéro de diapositive 6"/>
          <p:cNvSpPr>
            <a:spLocks noGrp="1"/>
          </p:cNvSpPr>
          <p:nvPr>
            <p:ph type="sldNum" sz="quarter" idx="16"/>
          </p:nvPr>
        </p:nvSpPr>
        <p:spPr/>
        <p:txBody>
          <a:bodyPr/>
          <a:lstStyle/>
          <a:p>
            <a:pPr>
              <a:defRPr/>
            </a:pPr>
            <a:fld id="{6331EB5A-9C5C-4405-949B-8B907865F550}" type="slidenum">
              <a:rPr lang="fr-FR" smtClean="0"/>
              <a:pPr>
                <a:defRPr/>
              </a:pPr>
              <a:t>19</a:t>
            </a:fld>
            <a:endParaRPr lang="fr-FR" dirty="0"/>
          </a:p>
        </p:txBody>
      </p:sp>
    </p:spTree>
    <p:extLst>
      <p:ext uri="{BB962C8B-B14F-4D97-AF65-F5344CB8AC3E}">
        <p14:creationId xmlns:p14="http://schemas.microsoft.com/office/powerpoint/2010/main" val="1249556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éléments de contexte</a:t>
            </a:r>
            <a:endParaRPr lang="fr-FR" dirty="0"/>
          </a:p>
        </p:txBody>
      </p:sp>
      <p:sp>
        <p:nvSpPr>
          <p:cNvPr id="3" name="Espace réservé du texte 2"/>
          <p:cNvSpPr>
            <a:spLocks noGrp="1"/>
          </p:cNvSpPr>
          <p:nvPr>
            <p:ph type="body" sz="quarter" idx="13"/>
          </p:nvPr>
        </p:nvSpPr>
        <p:spPr/>
        <p:txBody>
          <a:bodyPr/>
          <a:lstStyle/>
          <a:p>
            <a:r>
              <a:rPr lang="fr-FR" dirty="0" smtClean="0"/>
              <a:t>1</a:t>
            </a:r>
            <a:endParaRPr lang="fr-FR" dirty="0"/>
          </a:p>
        </p:txBody>
      </p:sp>
      <p:sp>
        <p:nvSpPr>
          <p:cNvPr id="4" name="Espace réservé du numéro de diapositive 3"/>
          <p:cNvSpPr>
            <a:spLocks noGrp="1"/>
          </p:cNvSpPr>
          <p:nvPr>
            <p:ph type="sldNum" sz="quarter" idx="14"/>
          </p:nvPr>
        </p:nvSpPr>
        <p:spPr/>
        <p:txBody>
          <a:bodyPr/>
          <a:lstStyle/>
          <a:p>
            <a:pPr>
              <a:defRPr/>
            </a:pPr>
            <a:fld id="{FF658E7B-CFBE-4B8F-9960-94DB4957294A}" type="slidenum">
              <a:rPr lang="fr-FR" smtClean="0"/>
              <a:pPr>
                <a:defRPr/>
              </a:pPr>
              <a:t>2</a:t>
            </a:fld>
            <a:endParaRPr lang="fr-FR" dirty="0"/>
          </a:p>
        </p:txBody>
      </p:sp>
      <p:sp>
        <p:nvSpPr>
          <p:cNvPr id="5" name="Espace réservé du pied de page 4"/>
          <p:cNvSpPr>
            <a:spLocks noGrp="1"/>
          </p:cNvSpPr>
          <p:nvPr>
            <p:ph type="ftr" sz="quarter" idx="15"/>
          </p:nvPr>
        </p:nvSpPr>
        <p:spPr/>
        <p:txBody>
          <a:bodyPr/>
          <a:lstStyle/>
          <a:p>
            <a:pPr>
              <a:defRPr/>
            </a:pPr>
            <a:r>
              <a:rPr lang="fr-FR" smtClean="0"/>
              <a:t>Centre national de l’expertise hospitalière </a:t>
            </a:r>
            <a:endParaRPr lang="fr-FR" dirty="0"/>
          </a:p>
        </p:txBody>
      </p:sp>
    </p:spTree>
    <p:extLst>
      <p:ext uri="{BB962C8B-B14F-4D97-AF65-F5344CB8AC3E}">
        <p14:creationId xmlns:p14="http://schemas.microsoft.com/office/powerpoint/2010/main" val="1559091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à coins arrondis 20"/>
          <p:cNvSpPr/>
          <p:nvPr/>
        </p:nvSpPr>
        <p:spPr>
          <a:xfrm>
            <a:off x="672763" y="3344059"/>
            <a:ext cx="4195763" cy="121920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fr-FR" sz="2600" b="1" dirty="0">
                <a:solidFill>
                  <a:srgbClr val="C00000"/>
                </a:solidFill>
              </a:rPr>
              <a:t>Etablissement </a:t>
            </a:r>
          </a:p>
          <a:p>
            <a:pPr>
              <a:defRPr/>
            </a:pPr>
            <a:r>
              <a:rPr lang="fr-FR" sz="2600" b="1" dirty="0">
                <a:solidFill>
                  <a:srgbClr val="C00000"/>
                </a:solidFill>
              </a:rPr>
              <a:t>     support</a:t>
            </a:r>
          </a:p>
        </p:txBody>
      </p:sp>
      <p:sp>
        <p:nvSpPr>
          <p:cNvPr id="22" name="Rectangle à coins arrondis 21"/>
          <p:cNvSpPr/>
          <p:nvPr/>
        </p:nvSpPr>
        <p:spPr>
          <a:xfrm>
            <a:off x="550985" y="1314222"/>
            <a:ext cx="1478715" cy="121761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lumMod val="85000"/>
                    <a:lumOff val="15000"/>
                  </a:schemeClr>
                </a:solidFill>
              </a:rPr>
              <a:t>Comité stratégique</a:t>
            </a:r>
          </a:p>
        </p:txBody>
      </p:sp>
      <p:sp>
        <p:nvSpPr>
          <p:cNvPr id="30" name="Ellipse 29"/>
          <p:cNvSpPr/>
          <p:nvPr/>
        </p:nvSpPr>
        <p:spPr>
          <a:xfrm>
            <a:off x="7347346" y="1176930"/>
            <a:ext cx="1796654" cy="1672878"/>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smtClean="0">
                <a:solidFill>
                  <a:schemeClr val="tx1"/>
                </a:solidFill>
              </a:rPr>
              <a:t>Conférence territoriale dialogue social</a:t>
            </a:r>
            <a:endParaRPr lang="fr-FR" dirty="0">
              <a:solidFill>
                <a:schemeClr val="tx1"/>
              </a:solidFill>
            </a:endParaRPr>
          </a:p>
        </p:txBody>
      </p:sp>
      <p:sp>
        <p:nvSpPr>
          <p:cNvPr id="37" name="Rectangle à coins arrondis 36"/>
          <p:cNvSpPr/>
          <p:nvPr/>
        </p:nvSpPr>
        <p:spPr>
          <a:xfrm>
            <a:off x="3658687" y="1338845"/>
            <a:ext cx="1297065" cy="1204912"/>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smtClean="0">
                <a:solidFill>
                  <a:schemeClr val="tx1">
                    <a:lumMod val="85000"/>
                    <a:lumOff val="15000"/>
                  </a:schemeClr>
                </a:solidFill>
              </a:rPr>
              <a:t>Instance médicale du GHT</a:t>
            </a:r>
            <a:endParaRPr lang="fr-FR" sz="2000" dirty="0">
              <a:solidFill>
                <a:schemeClr val="tx1">
                  <a:lumMod val="85000"/>
                  <a:lumOff val="15000"/>
                </a:schemeClr>
              </a:solidFill>
            </a:endParaRPr>
          </a:p>
        </p:txBody>
      </p:sp>
      <p:sp>
        <p:nvSpPr>
          <p:cNvPr id="38" name="Rectangle à coins arrondis 37"/>
          <p:cNvSpPr/>
          <p:nvPr/>
        </p:nvSpPr>
        <p:spPr>
          <a:xfrm>
            <a:off x="676092" y="5798120"/>
            <a:ext cx="2078832" cy="46355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i="1" dirty="0">
                <a:solidFill>
                  <a:schemeClr val="tx2">
                    <a:lumMod val="50000"/>
                  </a:schemeClr>
                </a:solidFill>
              </a:rPr>
              <a:t>Etablissement A</a:t>
            </a:r>
          </a:p>
        </p:txBody>
      </p:sp>
      <p:sp>
        <p:nvSpPr>
          <p:cNvPr id="40" name="Rectangle à coins arrondis 39"/>
          <p:cNvSpPr/>
          <p:nvPr/>
        </p:nvSpPr>
        <p:spPr>
          <a:xfrm>
            <a:off x="2926214" y="5793621"/>
            <a:ext cx="1960825" cy="465137"/>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i="1" dirty="0">
                <a:solidFill>
                  <a:schemeClr val="tx2">
                    <a:lumMod val="50000"/>
                  </a:schemeClr>
                </a:solidFill>
              </a:rPr>
              <a:t>Etablissement B</a:t>
            </a:r>
          </a:p>
        </p:txBody>
      </p:sp>
      <p:sp>
        <p:nvSpPr>
          <p:cNvPr id="41" name="Rectangle à coins arrondis 40"/>
          <p:cNvSpPr/>
          <p:nvPr/>
        </p:nvSpPr>
        <p:spPr>
          <a:xfrm>
            <a:off x="5050821" y="5809995"/>
            <a:ext cx="2001817" cy="46355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i="1" dirty="0">
                <a:solidFill>
                  <a:schemeClr val="tx2">
                    <a:lumMod val="50000"/>
                  </a:schemeClr>
                </a:solidFill>
              </a:rPr>
              <a:t>Etablissement C</a:t>
            </a:r>
          </a:p>
        </p:txBody>
      </p:sp>
      <p:sp>
        <p:nvSpPr>
          <p:cNvPr id="23" name="Rectangle à coins arrondis 22"/>
          <p:cNvSpPr/>
          <p:nvPr/>
        </p:nvSpPr>
        <p:spPr>
          <a:xfrm>
            <a:off x="2078659" y="1353201"/>
            <a:ext cx="1511835" cy="112950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lumMod val="85000"/>
                    <a:lumOff val="15000"/>
                  </a:schemeClr>
                </a:solidFill>
              </a:rPr>
              <a:t>Comité territorial des élus locaux</a:t>
            </a:r>
          </a:p>
        </p:txBody>
      </p:sp>
      <p:sp>
        <p:nvSpPr>
          <p:cNvPr id="25" name="Rectangle à coins arrondis 24"/>
          <p:cNvSpPr/>
          <p:nvPr/>
        </p:nvSpPr>
        <p:spPr>
          <a:xfrm>
            <a:off x="5023945" y="1306465"/>
            <a:ext cx="1087515" cy="122297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smtClean="0">
                <a:solidFill>
                  <a:schemeClr val="tx1">
                    <a:lumMod val="85000"/>
                    <a:lumOff val="15000"/>
                  </a:schemeClr>
                </a:solidFill>
              </a:rPr>
              <a:t>CSIRMT</a:t>
            </a:r>
          </a:p>
          <a:p>
            <a:pPr algn="ctr">
              <a:defRPr/>
            </a:pPr>
            <a:r>
              <a:rPr lang="fr-FR" sz="2000" dirty="0">
                <a:solidFill>
                  <a:schemeClr val="tx1">
                    <a:lumMod val="85000"/>
                    <a:lumOff val="15000"/>
                  </a:schemeClr>
                </a:solidFill>
              </a:rPr>
              <a:t>d</a:t>
            </a:r>
            <a:r>
              <a:rPr lang="fr-FR" sz="2000" dirty="0" smtClean="0">
                <a:solidFill>
                  <a:schemeClr val="tx1">
                    <a:lumMod val="85000"/>
                    <a:lumOff val="15000"/>
                  </a:schemeClr>
                </a:solidFill>
              </a:rPr>
              <a:t>e GHT</a:t>
            </a:r>
            <a:endParaRPr lang="fr-FR" sz="2000" dirty="0">
              <a:solidFill>
                <a:schemeClr val="tx1">
                  <a:lumMod val="85000"/>
                  <a:lumOff val="15000"/>
                </a:schemeClr>
              </a:solidFill>
            </a:endParaRPr>
          </a:p>
        </p:txBody>
      </p:sp>
      <p:sp>
        <p:nvSpPr>
          <p:cNvPr id="26" name="Rectangle à coins arrondis 25"/>
          <p:cNvSpPr/>
          <p:nvPr/>
        </p:nvSpPr>
        <p:spPr>
          <a:xfrm>
            <a:off x="6179653" y="1292979"/>
            <a:ext cx="1167693" cy="122297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smtClean="0">
                <a:solidFill>
                  <a:schemeClr val="tx1">
                    <a:lumMod val="85000"/>
                    <a:lumOff val="15000"/>
                  </a:schemeClr>
                </a:solidFill>
              </a:rPr>
              <a:t>Instance usagers</a:t>
            </a:r>
          </a:p>
          <a:p>
            <a:pPr algn="ctr">
              <a:defRPr/>
            </a:pPr>
            <a:r>
              <a:rPr lang="fr-FR" sz="2000" dirty="0">
                <a:solidFill>
                  <a:schemeClr val="tx1">
                    <a:lumMod val="85000"/>
                    <a:lumOff val="15000"/>
                  </a:schemeClr>
                </a:solidFill>
              </a:rPr>
              <a:t>d</a:t>
            </a:r>
            <a:r>
              <a:rPr lang="fr-FR" sz="2000" dirty="0" smtClean="0">
                <a:solidFill>
                  <a:schemeClr val="tx1">
                    <a:lumMod val="85000"/>
                    <a:lumOff val="15000"/>
                  </a:schemeClr>
                </a:solidFill>
              </a:rPr>
              <a:t>u GHT</a:t>
            </a:r>
          </a:p>
        </p:txBody>
      </p:sp>
      <p:cxnSp>
        <p:nvCxnSpPr>
          <p:cNvPr id="39" name="Connecteur droit avec flèche 38"/>
          <p:cNvCxnSpPr/>
          <p:nvPr/>
        </p:nvCxnSpPr>
        <p:spPr>
          <a:xfrm flipH="1" flipV="1">
            <a:off x="1902989" y="2450555"/>
            <a:ext cx="1172444" cy="1383404"/>
          </a:xfrm>
          <a:prstGeom prst="straightConnector1">
            <a:avLst/>
          </a:prstGeom>
          <a:ln w="1016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flipH="1" flipV="1">
            <a:off x="3224317" y="2502179"/>
            <a:ext cx="646839" cy="1331593"/>
          </a:xfrm>
          <a:prstGeom prst="straightConnector1">
            <a:avLst/>
          </a:prstGeom>
          <a:ln w="1016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p:nvPr/>
        </p:nvCxnSpPr>
        <p:spPr>
          <a:xfrm flipV="1">
            <a:off x="4241003" y="2414247"/>
            <a:ext cx="2390862" cy="1419712"/>
          </a:xfrm>
          <a:prstGeom prst="straightConnector1">
            <a:avLst/>
          </a:prstGeom>
          <a:ln w="1016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flipV="1">
            <a:off x="4422671" y="2674221"/>
            <a:ext cx="3419143" cy="1375074"/>
          </a:xfrm>
          <a:prstGeom prst="straightConnector1">
            <a:avLst/>
          </a:prstGeom>
          <a:ln w="1016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à coins arrondis 47"/>
          <p:cNvSpPr/>
          <p:nvPr/>
        </p:nvSpPr>
        <p:spPr>
          <a:xfrm>
            <a:off x="7172033" y="5809995"/>
            <a:ext cx="1589774" cy="46355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i="1" dirty="0" smtClean="0">
                <a:solidFill>
                  <a:schemeClr val="tx2">
                    <a:lumMod val="50000"/>
                  </a:schemeClr>
                </a:solidFill>
              </a:rPr>
              <a:t>…</a:t>
            </a:r>
            <a:endParaRPr lang="fr-FR" sz="2000" i="1" dirty="0">
              <a:solidFill>
                <a:schemeClr val="tx2">
                  <a:lumMod val="50000"/>
                </a:schemeClr>
              </a:solidFill>
            </a:endParaRPr>
          </a:p>
        </p:txBody>
      </p:sp>
      <p:sp>
        <p:nvSpPr>
          <p:cNvPr id="50" name="Rectangle à coins arrondis 49"/>
          <p:cNvSpPr/>
          <p:nvPr/>
        </p:nvSpPr>
        <p:spPr>
          <a:xfrm>
            <a:off x="2016260" y="2746329"/>
            <a:ext cx="913473" cy="3314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Char char="-"/>
              <a:defRPr/>
            </a:pPr>
            <a:endParaRPr lang="fr-FR" sz="2000" i="1" dirty="0">
              <a:solidFill>
                <a:schemeClr val="tx1">
                  <a:lumMod val="85000"/>
                  <a:lumOff val="15000"/>
                </a:schemeClr>
              </a:solidFill>
            </a:endParaRPr>
          </a:p>
          <a:p>
            <a:pPr algn="ctr">
              <a:defRPr/>
            </a:pPr>
            <a:r>
              <a:rPr lang="fr-FR" i="1" dirty="0" smtClean="0">
                <a:solidFill>
                  <a:srgbClr val="C00000"/>
                </a:solidFill>
              </a:rPr>
              <a:t>préside</a:t>
            </a:r>
            <a:r>
              <a:rPr lang="fr-FR" i="1" dirty="0" smtClean="0">
                <a:solidFill>
                  <a:schemeClr val="tx1">
                    <a:lumMod val="85000"/>
                    <a:lumOff val="15000"/>
                  </a:schemeClr>
                </a:solidFill>
              </a:rPr>
              <a:t>  </a:t>
            </a:r>
            <a:endParaRPr lang="fr-FR" i="1" dirty="0">
              <a:solidFill>
                <a:schemeClr val="tx1">
                  <a:lumMod val="85000"/>
                  <a:lumOff val="15000"/>
                </a:schemeClr>
              </a:solidFill>
            </a:endParaRPr>
          </a:p>
          <a:p>
            <a:pPr marL="342900" indent="-342900" algn="ctr">
              <a:buFontTx/>
              <a:buChar char="-"/>
              <a:defRPr/>
            </a:pPr>
            <a:endParaRPr lang="fr-FR" sz="2000" i="1" dirty="0">
              <a:solidFill>
                <a:schemeClr val="tx1">
                  <a:lumMod val="85000"/>
                  <a:lumOff val="15000"/>
                </a:schemeClr>
              </a:solidFill>
            </a:endParaRPr>
          </a:p>
        </p:txBody>
      </p:sp>
      <p:sp>
        <p:nvSpPr>
          <p:cNvPr id="51" name="Rectangle à coins arrondis 50"/>
          <p:cNvSpPr/>
          <p:nvPr/>
        </p:nvSpPr>
        <p:spPr>
          <a:xfrm>
            <a:off x="6083508" y="3211991"/>
            <a:ext cx="913473" cy="3314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Char char="-"/>
              <a:defRPr/>
            </a:pPr>
            <a:endParaRPr lang="fr-FR" sz="2000" i="1" dirty="0">
              <a:solidFill>
                <a:schemeClr val="tx1">
                  <a:lumMod val="85000"/>
                  <a:lumOff val="15000"/>
                </a:schemeClr>
              </a:solidFill>
            </a:endParaRPr>
          </a:p>
          <a:p>
            <a:pPr algn="ctr">
              <a:defRPr/>
            </a:pPr>
            <a:r>
              <a:rPr lang="fr-FR" i="1" dirty="0" smtClean="0">
                <a:solidFill>
                  <a:srgbClr val="C00000"/>
                </a:solidFill>
              </a:rPr>
              <a:t>préside </a:t>
            </a:r>
            <a:r>
              <a:rPr lang="fr-FR" i="1" dirty="0" smtClean="0">
                <a:solidFill>
                  <a:schemeClr val="tx1">
                    <a:lumMod val="85000"/>
                    <a:lumOff val="15000"/>
                  </a:schemeClr>
                </a:solidFill>
              </a:rPr>
              <a:t> </a:t>
            </a:r>
            <a:endParaRPr lang="fr-FR" i="1" dirty="0">
              <a:solidFill>
                <a:schemeClr val="tx1">
                  <a:lumMod val="85000"/>
                  <a:lumOff val="15000"/>
                </a:schemeClr>
              </a:solidFill>
            </a:endParaRPr>
          </a:p>
          <a:p>
            <a:pPr marL="342900" indent="-342900" algn="ctr">
              <a:buFontTx/>
              <a:buChar char="-"/>
              <a:defRPr/>
            </a:pPr>
            <a:endParaRPr lang="fr-FR" sz="2000" i="1" dirty="0">
              <a:solidFill>
                <a:schemeClr val="tx1">
                  <a:lumMod val="85000"/>
                  <a:lumOff val="15000"/>
                </a:schemeClr>
              </a:solidFill>
            </a:endParaRPr>
          </a:p>
        </p:txBody>
      </p:sp>
      <p:sp>
        <p:nvSpPr>
          <p:cNvPr id="52" name="Rectangle à coins arrondis 51"/>
          <p:cNvSpPr/>
          <p:nvPr/>
        </p:nvSpPr>
        <p:spPr>
          <a:xfrm>
            <a:off x="5556160" y="2710235"/>
            <a:ext cx="913473" cy="3314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Char char="-"/>
              <a:defRPr/>
            </a:pPr>
            <a:endParaRPr lang="fr-FR" sz="2000" i="1" dirty="0">
              <a:solidFill>
                <a:schemeClr val="tx1">
                  <a:lumMod val="85000"/>
                  <a:lumOff val="15000"/>
                </a:schemeClr>
              </a:solidFill>
            </a:endParaRPr>
          </a:p>
          <a:p>
            <a:pPr algn="ctr">
              <a:defRPr/>
            </a:pPr>
            <a:r>
              <a:rPr lang="fr-FR" i="1" dirty="0" smtClean="0">
                <a:solidFill>
                  <a:srgbClr val="C00000"/>
                </a:solidFill>
              </a:rPr>
              <a:t>préside</a:t>
            </a:r>
            <a:r>
              <a:rPr lang="fr-FR" i="1" dirty="0" smtClean="0">
                <a:solidFill>
                  <a:schemeClr val="tx1">
                    <a:lumMod val="85000"/>
                    <a:lumOff val="15000"/>
                  </a:schemeClr>
                </a:solidFill>
              </a:rPr>
              <a:t>  </a:t>
            </a:r>
            <a:endParaRPr lang="fr-FR" i="1" dirty="0">
              <a:solidFill>
                <a:schemeClr val="tx1">
                  <a:lumMod val="85000"/>
                  <a:lumOff val="15000"/>
                </a:schemeClr>
              </a:solidFill>
            </a:endParaRPr>
          </a:p>
          <a:p>
            <a:pPr marL="342900" indent="-342900" algn="ctr">
              <a:buFontTx/>
              <a:buChar char="-"/>
              <a:defRPr/>
            </a:pPr>
            <a:endParaRPr lang="fr-FR" sz="2000" i="1" dirty="0">
              <a:solidFill>
                <a:schemeClr val="tx1">
                  <a:lumMod val="85000"/>
                  <a:lumOff val="15000"/>
                </a:schemeClr>
              </a:solidFill>
            </a:endParaRPr>
          </a:p>
        </p:txBody>
      </p:sp>
      <p:cxnSp>
        <p:nvCxnSpPr>
          <p:cNvPr id="53" name="Connecteur droit avec flèche 52"/>
          <p:cNvCxnSpPr/>
          <p:nvPr/>
        </p:nvCxnSpPr>
        <p:spPr>
          <a:xfrm flipV="1">
            <a:off x="3906425" y="2459066"/>
            <a:ext cx="1781790" cy="1352223"/>
          </a:xfrm>
          <a:prstGeom prst="straightConnector1">
            <a:avLst/>
          </a:prstGeom>
          <a:ln w="1016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à coins arrondis 53"/>
          <p:cNvSpPr/>
          <p:nvPr/>
        </p:nvSpPr>
        <p:spPr>
          <a:xfrm>
            <a:off x="3888982" y="2861697"/>
            <a:ext cx="1414161" cy="3314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Char char="-"/>
              <a:defRPr/>
            </a:pPr>
            <a:endParaRPr lang="fr-FR" sz="2000" i="1" dirty="0">
              <a:solidFill>
                <a:schemeClr val="tx1">
                  <a:lumMod val="85000"/>
                  <a:lumOff val="15000"/>
                </a:schemeClr>
              </a:solidFill>
            </a:endParaRPr>
          </a:p>
          <a:p>
            <a:pPr algn="ctr">
              <a:defRPr/>
            </a:pPr>
            <a:r>
              <a:rPr lang="fr-FR" i="1" dirty="0">
                <a:solidFill>
                  <a:srgbClr val="C00000"/>
                </a:solidFill>
              </a:rPr>
              <a:t>d</a:t>
            </a:r>
            <a:r>
              <a:rPr lang="fr-FR" i="1" dirty="0" smtClean="0">
                <a:solidFill>
                  <a:srgbClr val="C00000"/>
                </a:solidFill>
              </a:rPr>
              <a:t>ésigne pdt  </a:t>
            </a:r>
            <a:endParaRPr lang="fr-FR" i="1" dirty="0">
              <a:solidFill>
                <a:srgbClr val="C00000"/>
              </a:solidFill>
            </a:endParaRPr>
          </a:p>
          <a:p>
            <a:pPr marL="342900" indent="-342900" algn="ctr">
              <a:buFontTx/>
              <a:buChar char="-"/>
              <a:defRPr/>
            </a:pPr>
            <a:endParaRPr lang="fr-FR" sz="2000" i="1" dirty="0">
              <a:solidFill>
                <a:schemeClr val="tx1">
                  <a:lumMod val="85000"/>
                  <a:lumOff val="15000"/>
                </a:schemeClr>
              </a:solidFill>
            </a:endParaRPr>
          </a:p>
        </p:txBody>
      </p:sp>
      <p:sp>
        <p:nvSpPr>
          <p:cNvPr id="55" name="Rectangle à coins arrondis 54"/>
          <p:cNvSpPr/>
          <p:nvPr/>
        </p:nvSpPr>
        <p:spPr>
          <a:xfrm>
            <a:off x="2882859" y="3104391"/>
            <a:ext cx="1028256" cy="24507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i="1" dirty="0" smtClean="0">
                <a:solidFill>
                  <a:srgbClr val="C00000"/>
                </a:solidFill>
              </a:rPr>
              <a:t>membre</a:t>
            </a:r>
            <a:endParaRPr lang="fr-FR" sz="2000" i="1" dirty="0">
              <a:solidFill>
                <a:schemeClr val="tx1">
                  <a:lumMod val="85000"/>
                  <a:lumOff val="15000"/>
                </a:schemeClr>
              </a:solidFill>
            </a:endParaRPr>
          </a:p>
        </p:txBody>
      </p:sp>
      <p:sp>
        <p:nvSpPr>
          <p:cNvPr id="44" name="Rectangle à coins arrondis 43"/>
          <p:cNvSpPr/>
          <p:nvPr/>
        </p:nvSpPr>
        <p:spPr>
          <a:xfrm>
            <a:off x="676091" y="5170218"/>
            <a:ext cx="8047429" cy="465137"/>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i="1" dirty="0">
                <a:solidFill>
                  <a:schemeClr val="tx1"/>
                </a:solidFill>
              </a:rPr>
              <a:t>Etablissements parties au GHT</a:t>
            </a:r>
          </a:p>
        </p:txBody>
      </p:sp>
      <p:sp>
        <p:nvSpPr>
          <p:cNvPr id="34" name="Rectangle à coins arrondis 33"/>
          <p:cNvSpPr/>
          <p:nvPr/>
        </p:nvSpPr>
        <p:spPr>
          <a:xfrm>
            <a:off x="2834577" y="3642971"/>
            <a:ext cx="1893888" cy="75882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C00000"/>
                </a:solidFill>
              </a:rPr>
              <a:t>Directeur</a:t>
            </a:r>
            <a:r>
              <a:rPr lang="fr-FR" sz="2400" dirty="0">
                <a:solidFill>
                  <a:schemeClr val="tx1">
                    <a:lumMod val="85000"/>
                    <a:lumOff val="15000"/>
                  </a:schemeClr>
                </a:solidFill>
              </a:rPr>
              <a:t> </a:t>
            </a:r>
          </a:p>
        </p:txBody>
      </p:sp>
      <p:sp>
        <p:nvSpPr>
          <p:cNvPr id="29" name="Rectangle à coins arrondis 28"/>
          <p:cNvSpPr/>
          <p:nvPr/>
        </p:nvSpPr>
        <p:spPr>
          <a:xfrm rot="16200000">
            <a:off x="-626894" y="5453479"/>
            <a:ext cx="1845908" cy="509849"/>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1"/>
                </a:solidFill>
              </a:rPr>
              <a:t>Niveau local</a:t>
            </a:r>
            <a:endParaRPr lang="fr-FR" sz="2400" b="1" dirty="0">
              <a:solidFill>
                <a:schemeClr val="bg1"/>
              </a:solidFill>
            </a:endParaRPr>
          </a:p>
        </p:txBody>
      </p:sp>
      <p:sp>
        <p:nvSpPr>
          <p:cNvPr id="31" name="Rectangle à coins arrondis 30"/>
          <p:cNvSpPr/>
          <p:nvPr/>
        </p:nvSpPr>
        <p:spPr>
          <a:xfrm rot="16200000">
            <a:off x="-1355862" y="2713918"/>
            <a:ext cx="3314085" cy="472208"/>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1"/>
                </a:solidFill>
              </a:rPr>
              <a:t>Niveau territorial</a:t>
            </a:r>
            <a:endParaRPr lang="fr-FR" sz="2400" b="1" dirty="0">
              <a:solidFill>
                <a:schemeClr val="bg1"/>
              </a:solidFill>
            </a:endParaRPr>
          </a:p>
        </p:txBody>
      </p:sp>
      <p:sp>
        <p:nvSpPr>
          <p:cNvPr id="36" name="Espace réservé du texte 2"/>
          <p:cNvSpPr txBox="1">
            <a:spLocks/>
          </p:cNvSpPr>
          <p:nvPr/>
        </p:nvSpPr>
        <p:spPr bwMode="auto">
          <a:xfrm>
            <a:off x="194365" y="232278"/>
            <a:ext cx="8719666" cy="797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CC1819"/>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solidFill>
                  <a:schemeClr val="tx1"/>
                </a:solidFill>
              </a:rPr>
              <a:t>GHT : Une gouvernance très inspirée d’HPST</a:t>
            </a:r>
            <a:br>
              <a:rPr lang="fr-FR" sz="2400" dirty="0">
                <a:solidFill>
                  <a:schemeClr val="tx1"/>
                </a:solidFill>
              </a:rPr>
            </a:br>
            <a:r>
              <a:rPr lang="fr-FR" b="0" i="1" dirty="0">
                <a:solidFill>
                  <a:schemeClr val="bg2">
                    <a:lumMod val="50000"/>
                  </a:schemeClr>
                </a:solidFill>
              </a:rPr>
              <a:t>art. L.6132-2 et R.6132-9 à R.6132-14 CSP</a:t>
            </a:r>
            <a:endParaRPr lang="fr-FR" sz="2400" b="0" dirty="0" smtClean="0">
              <a:solidFill>
                <a:schemeClr val="tx1"/>
              </a:solidFill>
            </a:endParaRPr>
          </a:p>
        </p:txBody>
      </p:sp>
      <p:sp>
        <p:nvSpPr>
          <p:cNvPr id="28" name="Espace réservé du numéro de diapositive 6"/>
          <p:cNvSpPr>
            <a:spLocks noGrp="1"/>
          </p:cNvSpPr>
          <p:nvPr>
            <p:ph type="sldNum" sz="quarter" idx="16"/>
          </p:nvPr>
        </p:nvSpPr>
        <p:spPr>
          <a:xfrm>
            <a:off x="6457950" y="6415088"/>
            <a:ext cx="2057400" cy="365125"/>
          </a:xfrm>
        </p:spPr>
        <p:txBody>
          <a:bodyPr/>
          <a:lstStyle/>
          <a:p>
            <a:pPr>
              <a:defRPr/>
            </a:pPr>
            <a:r>
              <a:rPr lang="fr-FR" dirty="0" smtClean="0"/>
              <a:t>20</a:t>
            </a:r>
            <a:endParaRPr lang="fr-FR" dirty="0"/>
          </a:p>
        </p:txBody>
      </p:sp>
      <p:cxnSp>
        <p:nvCxnSpPr>
          <p:cNvPr id="32" name="Connecteur droit avec flèche 31"/>
          <p:cNvCxnSpPr/>
          <p:nvPr/>
        </p:nvCxnSpPr>
        <p:spPr>
          <a:xfrm flipV="1">
            <a:off x="4682584" y="4123344"/>
            <a:ext cx="2451643" cy="54051"/>
          </a:xfrm>
          <a:prstGeom prst="straightConnector1">
            <a:avLst/>
          </a:prstGeom>
          <a:ln w="1016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à coins arrondis 32"/>
          <p:cNvSpPr/>
          <p:nvPr/>
        </p:nvSpPr>
        <p:spPr>
          <a:xfrm>
            <a:off x="7124459" y="3908008"/>
            <a:ext cx="1680046" cy="53877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fr-FR" i="1" dirty="0" smtClean="0">
              <a:solidFill>
                <a:schemeClr val="tx1">
                  <a:lumMod val="85000"/>
                  <a:lumOff val="15000"/>
                </a:schemeClr>
              </a:solidFill>
            </a:endParaRPr>
          </a:p>
          <a:p>
            <a:pPr algn="ctr">
              <a:defRPr/>
            </a:pPr>
            <a:r>
              <a:rPr lang="fr-FR" i="1" dirty="0" smtClean="0">
                <a:solidFill>
                  <a:schemeClr val="tx1">
                    <a:lumMod val="85000"/>
                    <a:lumOff val="15000"/>
                  </a:schemeClr>
                </a:solidFill>
              </a:rPr>
              <a:t>DIM </a:t>
            </a:r>
            <a:r>
              <a:rPr lang="fr-FR" i="1" dirty="0">
                <a:solidFill>
                  <a:schemeClr val="tx1">
                    <a:lumMod val="85000"/>
                    <a:lumOff val="15000"/>
                  </a:schemeClr>
                </a:solidFill>
              </a:rPr>
              <a:t>de GHT</a:t>
            </a:r>
          </a:p>
          <a:p>
            <a:pPr>
              <a:defRPr/>
            </a:pPr>
            <a:endParaRPr lang="fr-FR" i="1" dirty="0">
              <a:solidFill>
                <a:srgbClr val="FF0000"/>
              </a:solidFill>
            </a:endParaRPr>
          </a:p>
        </p:txBody>
      </p:sp>
      <p:sp>
        <p:nvSpPr>
          <p:cNvPr id="35" name="Rectangle à coins arrondis 34"/>
          <p:cNvSpPr/>
          <p:nvPr/>
        </p:nvSpPr>
        <p:spPr>
          <a:xfrm>
            <a:off x="5545147" y="4010118"/>
            <a:ext cx="981144" cy="2805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Char char="-"/>
              <a:defRPr/>
            </a:pPr>
            <a:endParaRPr lang="fr-FR" sz="2000" i="1" dirty="0">
              <a:solidFill>
                <a:schemeClr val="tx1">
                  <a:lumMod val="85000"/>
                  <a:lumOff val="15000"/>
                </a:schemeClr>
              </a:solidFill>
            </a:endParaRPr>
          </a:p>
          <a:p>
            <a:pPr algn="ctr">
              <a:defRPr/>
            </a:pPr>
            <a:r>
              <a:rPr lang="fr-FR" i="1" dirty="0" smtClean="0">
                <a:solidFill>
                  <a:srgbClr val="C00000"/>
                </a:solidFill>
              </a:rPr>
              <a:t>désigne</a:t>
            </a:r>
            <a:r>
              <a:rPr lang="fr-FR" i="1" dirty="0" smtClean="0">
                <a:solidFill>
                  <a:schemeClr val="tx1">
                    <a:lumMod val="85000"/>
                    <a:lumOff val="15000"/>
                  </a:schemeClr>
                </a:solidFill>
              </a:rPr>
              <a:t>  </a:t>
            </a:r>
            <a:endParaRPr lang="fr-FR" i="1" dirty="0">
              <a:solidFill>
                <a:schemeClr val="tx1">
                  <a:lumMod val="85000"/>
                  <a:lumOff val="15000"/>
                </a:schemeClr>
              </a:solidFill>
            </a:endParaRPr>
          </a:p>
          <a:p>
            <a:pPr marL="342900" indent="-342900" algn="ctr">
              <a:buFontTx/>
              <a:buChar char="-"/>
              <a:defRPr/>
            </a:pPr>
            <a:endParaRPr lang="fr-FR" sz="2000" i="1" dirty="0">
              <a:solidFill>
                <a:schemeClr val="tx1">
                  <a:lumMod val="85000"/>
                  <a:lumOff val="15000"/>
                </a:schemeClr>
              </a:solidFill>
            </a:endParaRPr>
          </a:p>
        </p:txBody>
      </p:sp>
    </p:spTree>
    <p:extLst>
      <p:ext uri="{BB962C8B-B14F-4D97-AF65-F5344CB8AC3E}">
        <p14:creationId xmlns:p14="http://schemas.microsoft.com/office/powerpoint/2010/main" val="3449716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Espace réservé du contenu 13"/>
          <p:cNvGraphicFramePr>
            <a:graphicFrameLocks noGrp="1"/>
          </p:cNvGraphicFramePr>
          <p:nvPr>
            <p:ph sz="quarter" idx="14"/>
            <p:extLst/>
          </p:nvPr>
        </p:nvGraphicFramePr>
        <p:xfrm>
          <a:off x="2469863" y="1445429"/>
          <a:ext cx="4287774" cy="5175683"/>
        </p:xfrm>
        <a:graphic>
          <a:graphicData uri="http://schemas.openxmlformats.org/drawingml/2006/table">
            <a:tbl>
              <a:tblPr firstRow="1" bandRow="1">
                <a:tableStyleId>{5C22544A-7EE6-4342-B048-85BDC9FD1C3A}</a:tableStyleId>
              </a:tblPr>
              <a:tblGrid>
                <a:gridCol w="4287774">
                  <a:extLst>
                    <a:ext uri="{9D8B030D-6E8A-4147-A177-3AD203B41FA5}">
                      <a16:colId xmlns="" xmlns:a16="http://schemas.microsoft.com/office/drawing/2014/main" val="20000"/>
                    </a:ext>
                  </a:extLst>
                </a:gridCol>
              </a:tblGrid>
              <a:tr h="610259">
                <a:tc>
                  <a:txBody>
                    <a:bodyPr/>
                    <a:lstStyle/>
                    <a:p>
                      <a:pPr algn="ctr"/>
                      <a:r>
                        <a:rPr lang="fr-FR" dirty="0" smtClean="0">
                          <a:solidFill>
                            <a:schemeClr val="tx1"/>
                          </a:solidFill>
                        </a:rPr>
                        <a:t>Groupe IRCH</a:t>
                      </a:r>
                      <a:endParaRPr lang="fr-FR" dirty="0">
                        <a:solidFill>
                          <a:schemeClr val="tx1"/>
                        </a:solidFill>
                      </a:endParaRPr>
                    </a:p>
                  </a:txBody>
                  <a:tcPr>
                    <a:solidFill>
                      <a:schemeClr val="bg2">
                        <a:lumMod val="50000"/>
                      </a:schemeClr>
                    </a:solidFill>
                  </a:tcPr>
                </a:tc>
                <a:extLst>
                  <a:ext uri="{0D108BD9-81ED-4DB2-BD59-A6C34878D82A}">
                    <a16:rowId xmlns="" xmlns:a16="http://schemas.microsoft.com/office/drawing/2014/main" val="10000"/>
                  </a:ext>
                </a:extLst>
              </a:tr>
              <a:tr h="725217">
                <a:tc>
                  <a:txBody>
                    <a:bodyPr/>
                    <a:lstStyle/>
                    <a:p>
                      <a:r>
                        <a:rPr lang="fr-FR" b="1" dirty="0" smtClean="0"/>
                        <a:t>GHT monopole</a:t>
                      </a:r>
                      <a:r>
                        <a:rPr lang="fr-FR" b="1" baseline="0" dirty="0" smtClean="0"/>
                        <a:t> attractif</a:t>
                      </a:r>
                      <a:endParaRPr lang="fr-FR" b="0" baseline="0" dirty="0" smtClean="0"/>
                    </a:p>
                    <a:p>
                      <a:r>
                        <a:rPr lang="fr-FR" sz="1600" b="0" baseline="0" dirty="0" smtClean="0"/>
                        <a:t>Un établissement public principal</a:t>
                      </a:r>
                    </a:p>
                  </a:txBody>
                  <a:tcPr>
                    <a:solidFill>
                      <a:schemeClr val="accent2">
                        <a:lumMod val="40000"/>
                        <a:lumOff val="60000"/>
                      </a:schemeClr>
                    </a:solidFill>
                  </a:tcPr>
                </a:tc>
                <a:extLst>
                  <a:ext uri="{0D108BD9-81ED-4DB2-BD59-A6C34878D82A}">
                    <a16:rowId xmlns="" xmlns:a16="http://schemas.microsoft.com/office/drawing/2014/main" val="10001"/>
                  </a:ext>
                </a:extLst>
              </a:tr>
              <a:tr h="1063818">
                <a:tc>
                  <a:txBody>
                    <a:bodyPr/>
                    <a:lstStyle/>
                    <a:p>
                      <a:r>
                        <a:rPr lang="fr-FR" b="1" i="0" dirty="0" smtClean="0"/>
                        <a:t>GHT multipolaire</a:t>
                      </a: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t>3 ou 4 établissements de taille comparable avec </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t>des profils d’activités similaires</a:t>
                      </a:r>
                    </a:p>
                  </a:txBody>
                  <a:tcPr>
                    <a:solidFill>
                      <a:schemeClr val="accent2">
                        <a:lumMod val="20000"/>
                        <a:lumOff val="80000"/>
                      </a:schemeClr>
                    </a:solidFill>
                  </a:tcPr>
                </a:tc>
                <a:extLst>
                  <a:ext uri="{0D108BD9-81ED-4DB2-BD59-A6C34878D82A}">
                    <a16:rowId xmlns="" xmlns:a16="http://schemas.microsoft.com/office/drawing/2014/main" val="10002"/>
                  </a:ext>
                </a:extLst>
              </a:tr>
              <a:tr h="1027351">
                <a:tc>
                  <a:txBody>
                    <a:bodyPr/>
                    <a:lstStyle/>
                    <a:p>
                      <a:r>
                        <a:rPr lang="fr-FR" b="1" dirty="0" smtClean="0"/>
                        <a:t>GHT duopole</a:t>
                      </a:r>
                    </a:p>
                    <a:p>
                      <a:r>
                        <a:rPr lang="fr-FR" sz="1600" b="0" dirty="0" smtClean="0"/>
                        <a:t>2 établissements peu</a:t>
                      </a:r>
                      <a:r>
                        <a:rPr lang="fr-FR" sz="1600" b="0" baseline="0" dirty="0" smtClean="0"/>
                        <a:t> éloignés avec une offre </a:t>
                      </a:r>
                    </a:p>
                    <a:p>
                      <a:r>
                        <a:rPr lang="fr-FR" sz="1600" b="0" baseline="0" dirty="0" smtClean="0"/>
                        <a:t>plus redondante que complémentaire</a:t>
                      </a:r>
                      <a:endParaRPr lang="fr-FR" sz="1600" b="0" dirty="0" smtClean="0"/>
                    </a:p>
                  </a:txBody>
                  <a:tcPr>
                    <a:solidFill>
                      <a:schemeClr val="accent2">
                        <a:lumMod val="20000"/>
                        <a:lumOff val="80000"/>
                      </a:schemeClr>
                    </a:solidFill>
                  </a:tcPr>
                </a:tc>
                <a:extLst>
                  <a:ext uri="{0D108BD9-81ED-4DB2-BD59-A6C34878D82A}">
                    <a16:rowId xmlns="" xmlns:a16="http://schemas.microsoft.com/office/drawing/2014/main" val="10003"/>
                  </a:ext>
                </a:extLst>
              </a:tr>
              <a:tr h="1749038">
                <a:tc>
                  <a:txBody>
                    <a:bodyPr/>
                    <a:lstStyle/>
                    <a:p>
                      <a:r>
                        <a:rPr lang="fr-FR" b="1" dirty="0" smtClean="0"/>
                        <a:t>GHT monopole isolé</a:t>
                      </a:r>
                    </a:p>
                    <a:p>
                      <a:r>
                        <a:rPr lang="fr-FR" sz="1600" b="0" dirty="0" smtClean="0"/>
                        <a:t>Un établissement principal</a:t>
                      </a:r>
                      <a:r>
                        <a:rPr lang="fr-FR" sz="1600" b="0" baseline="0" dirty="0" smtClean="0"/>
                        <a:t> isolé dont le niveau </a:t>
                      </a:r>
                    </a:p>
                    <a:p>
                      <a:r>
                        <a:rPr lang="fr-FR" sz="1600" b="0" baseline="0" dirty="0" smtClean="0"/>
                        <a:t>d’activité et/ou les difficultés de recrutement </a:t>
                      </a:r>
                    </a:p>
                    <a:p>
                      <a:r>
                        <a:rPr lang="fr-FR" sz="1600" b="0" baseline="0" dirty="0" smtClean="0"/>
                        <a:t>rendent périlleuses l’atteinte des exigences </a:t>
                      </a:r>
                    </a:p>
                    <a:p>
                      <a:r>
                        <a:rPr lang="fr-FR" sz="1600" b="0" baseline="0" dirty="0" smtClean="0"/>
                        <a:t>de qualité et de sécurité</a:t>
                      </a:r>
                      <a:endParaRPr lang="fr-FR" sz="1600" b="0" dirty="0" smtClean="0"/>
                    </a:p>
                  </a:txBody>
                  <a:tcPr>
                    <a:solidFill>
                      <a:schemeClr val="accent2">
                        <a:lumMod val="40000"/>
                        <a:lumOff val="60000"/>
                      </a:schemeClr>
                    </a:solidFill>
                  </a:tcPr>
                </a:tc>
                <a:extLst>
                  <a:ext uri="{0D108BD9-81ED-4DB2-BD59-A6C34878D82A}">
                    <a16:rowId xmlns="" xmlns:a16="http://schemas.microsoft.com/office/drawing/2014/main" val="10004"/>
                  </a:ext>
                </a:extLst>
              </a:tr>
            </a:tbl>
          </a:graphicData>
        </a:graphic>
      </p:graphicFrame>
      <p:graphicFrame>
        <p:nvGraphicFramePr>
          <p:cNvPr id="8" name="Espace réservé du contenu 13"/>
          <p:cNvGraphicFramePr>
            <a:graphicFrameLocks noGrp="1"/>
          </p:cNvGraphicFramePr>
          <p:nvPr>
            <p:ph sz="quarter" idx="14"/>
            <p:extLst/>
          </p:nvPr>
        </p:nvGraphicFramePr>
        <p:xfrm>
          <a:off x="6886211" y="1445429"/>
          <a:ext cx="2124075" cy="5168091"/>
        </p:xfrm>
        <a:graphic>
          <a:graphicData uri="http://schemas.openxmlformats.org/drawingml/2006/table">
            <a:tbl>
              <a:tblPr firstRow="1" bandRow="1">
                <a:tableStyleId>{5C22544A-7EE6-4342-B048-85BDC9FD1C3A}</a:tableStyleId>
              </a:tblPr>
              <a:tblGrid>
                <a:gridCol w="2124075">
                  <a:extLst>
                    <a:ext uri="{9D8B030D-6E8A-4147-A177-3AD203B41FA5}">
                      <a16:colId xmlns="" xmlns:a16="http://schemas.microsoft.com/office/drawing/2014/main" val="20000"/>
                    </a:ext>
                  </a:extLst>
                </a:gridCol>
              </a:tblGrid>
              <a:tr h="582663">
                <a:tc>
                  <a:txBody>
                    <a:bodyPr/>
                    <a:lstStyle/>
                    <a:p>
                      <a:pPr algn="ctr"/>
                      <a:r>
                        <a:rPr lang="fr-FR" dirty="0" smtClean="0">
                          <a:solidFill>
                            <a:schemeClr val="tx1"/>
                          </a:solidFill>
                        </a:rPr>
                        <a:t>Commentaires </a:t>
                      </a:r>
                      <a:r>
                        <a:rPr lang="fr-FR" baseline="0" dirty="0" smtClean="0">
                          <a:solidFill>
                            <a:schemeClr val="tx1"/>
                          </a:solidFill>
                        </a:rPr>
                        <a:t>l</a:t>
                      </a:r>
                      <a:r>
                        <a:rPr lang="fr-FR" dirty="0" smtClean="0">
                          <a:solidFill>
                            <a:schemeClr val="tx1"/>
                          </a:solidFill>
                        </a:rPr>
                        <a:t>eadership</a:t>
                      </a:r>
                      <a:endParaRPr lang="fr-FR" dirty="0">
                        <a:solidFill>
                          <a:schemeClr val="tx1"/>
                        </a:solidFill>
                      </a:endParaRPr>
                    </a:p>
                  </a:txBody>
                  <a:tcPr>
                    <a:solidFill>
                      <a:schemeClr val="bg2">
                        <a:lumMod val="50000"/>
                      </a:schemeClr>
                    </a:solidFill>
                  </a:tcPr>
                </a:tc>
                <a:extLst>
                  <a:ext uri="{0D108BD9-81ED-4DB2-BD59-A6C34878D82A}">
                    <a16:rowId xmlns="" xmlns:a16="http://schemas.microsoft.com/office/drawing/2014/main" val="10000"/>
                  </a:ext>
                </a:extLst>
              </a:tr>
              <a:tr h="692860">
                <a:tc>
                  <a:txBody>
                    <a:bodyPr/>
                    <a:lstStyle/>
                    <a:p>
                      <a:pPr marL="0" indent="0" algn="ctr">
                        <a:buFont typeface="Wingdings" panose="05000000000000000000" pitchFamily="2" charset="2"/>
                        <a:buNone/>
                      </a:pPr>
                      <a:endParaRPr lang="fr-FR" b="1" baseline="0" dirty="0" smtClean="0">
                        <a:solidFill>
                          <a:schemeClr val="tx1"/>
                        </a:solidFill>
                      </a:endParaRPr>
                    </a:p>
                    <a:p>
                      <a:pPr marL="0" indent="0" algn="ctr">
                        <a:buFont typeface="Wingdings" panose="05000000000000000000" pitchFamily="2" charset="2"/>
                        <a:buNone/>
                      </a:pPr>
                      <a:r>
                        <a:rPr lang="fr-FR" b="1" baseline="0" dirty="0" smtClean="0">
                          <a:solidFill>
                            <a:schemeClr val="tx1"/>
                          </a:solidFill>
                        </a:rPr>
                        <a:t>Naturel </a:t>
                      </a:r>
                    </a:p>
                  </a:txBody>
                  <a:tcPr>
                    <a:solidFill>
                      <a:schemeClr val="accent2">
                        <a:lumMod val="40000"/>
                        <a:lumOff val="60000"/>
                      </a:schemeClr>
                    </a:solidFill>
                  </a:tcPr>
                </a:tc>
                <a:extLst>
                  <a:ext uri="{0D108BD9-81ED-4DB2-BD59-A6C34878D82A}">
                    <a16:rowId xmlns="" xmlns:a16="http://schemas.microsoft.com/office/drawing/2014/main" val="10001"/>
                  </a:ext>
                </a:extLst>
              </a:tr>
              <a:tr h="2133600">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b="1" u="none" baseline="0" dirty="0" smtClean="0">
                        <a:solidFill>
                          <a:srgbClr val="C00000"/>
                        </a:solidFill>
                      </a:endParaRPr>
                    </a:p>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b="1" u="none" baseline="0" dirty="0" smtClean="0">
                          <a:solidFill>
                            <a:srgbClr val="C00000"/>
                          </a:solidFill>
                        </a:rPr>
                        <a:t>Délicat </a:t>
                      </a:r>
                    </a:p>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b="1" u="none" baseline="0" dirty="0" smtClean="0">
                        <a:solidFill>
                          <a:srgbClr val="C00000"/>
                        </a:solidFill>
                      </a:endParaRPr>
                    </a:p>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b="1" u="none" baseline="0" dirty="0" smtClean="0">
                        <a:solidFill>
                          <a:srgbClr val="C00000"/>
                        </a:solidFill>
                      </a:endParaRPr>
                    </a:p>
                  </a:txBody>
                  <a:tcPr>
                    <a:solidFill>
                      <a:schemeClr val="accent2">
                        <a:lumMod val="20000"/>
                        <a:lumOff val="80000"/>
                      </a:schemeClr>
                    </a:solidFill>
                  </a:tcPr>
                </a:tc>
                <a:extLst>
                  <a:ext uri="{0D108BD9-81ED-4DB2-BD59-A6C34878D82A}">
                    <a16:rowId xmlns="" xmlns:a16="http://schemas.microsoft.com/office/drawing/2014/main" val="10002"/>
                  </a:ext>
                </a:extLst>
              </a:tr>
              <a:tr h="1701551">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b="1" baseline="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b="1" baseline="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b="1" baseline="0" dirty="0" smtClean="0">
                          <a:solidFill>
                            <a:schemeClr val="tx1"/>
                          </a:solidFill>
                        </a:rPr>
                        <a:t>Naturel </a:t>
                      </a:r>
                    </a:p>
                  </a:txBody>
                  <a:tcPr>
                    <a:solidFill>
                      <a:schemeClr val="accent2">
                        <a:lumMod val="40000"/>
                        <a:lumOff val="60000"/>
                      </a:schemeClr>
                    </a:solidFill>
                  </a:tcPr>
                </a:tc>
                <a:extLst>
                  <a:ext uri="{0D108BD9-81ED-4DB2-BD59-A6C34878D82A}">
                    <a16:rowId xmlns="" xmlns:a16="http://schemas.microsoft.com/office/drawing/2014/main" val="10003"/>
                  </a:ext>
                </a:extLst>
              </a:tr>
            </a:tbl>
          </a:graphicData>
        </a:graphic>
      </p:graphicFrame>
      <p:sp>
        <p:nvSpPr>
          <p:cNvPr id="9" name="Rectangle à coins arrondis 8"/>
          <p:cNvSpPr/>
          <p:nvPr/>
        </p:nvSpPr>
        <p:spPr bwMode="auto">
          <a:xfrm>
            <a:off x="6958920" y="3508567"/>
            <a:ext cx="2034074" cy="1016094"/>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pPr marL="0" lvl="1" algn="ctr"/>
            <a:r>
              <a:rPr lang="fr-FR" sz="2000" b="1" dirty="0" smtClean="0">
                <a:solidFill>
                  <a:prstClr val="black"/>
                </a:solidFill>
              </a:rPr>
              <a:t> </a:t>
            </a:r>
          </a:p>
          <a:p>
            <a:pPr marL="0" lvl="1" algn="ctr"/>
            <a:r>
              <a:rPr lang="fr-FR" sz="1600" b="1" dirty="0" smtClean="0">
                <a:solidFill>
                  <a:prstClr val="black"/>
                </a:solidFill>
              </a:rPr>
              <a:t>La convention de direction commune est alors un facteur très facilitant</a:t>
            </a:r>
          </a:p>
          <a:p>
            <a:pPr marL="0" lvl="1" algn="ctr"/>
            <a:endParaRPr lang="fr-FR" sz="1600" b="1" dirty="0">
              <a:solidFill>
                <a:prstClr val="black"/>
              </a:solidFill>
              <a:ea typeface="ＭＳ Ｐゴシック" pitchFamily="80" charset="-128"/>
              <a:sym typeface="Wingdings" pitchFamily="2" charset="2"/>
            </a:endParaRPr>
          </a:p>
        </p:txBody>
      </p:sp>
      <p:sp>
        <p:nvSpPr>
          <p:cNvPr id="11" name="Espace réservé du texte 2"/>
          <p:cNvSpPr txBox="1">
            <a:spLocks/>
          </p:cNvSpPr>
          <p:nvPr/>
        </p:nvSpPr>
        <p:spPr>
          <a:xfrm>
            <a:off x="168316" y="200883"/>
            <a:ext cx="8512391" cy="425955"/>
          </a:xfrm>
          <a:prstGeom prst="rect">
            <a:avLst/>
          </a:prstGeom>
          <a:noFill/>
        </p:spPr>
        <p:txBody>
          <a:bodyPr>
            <a:noAutofit/>
          </a:bodyPr>
          <a:lst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767171"/>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smtClean="0">
                <a:solidFill>
                  <a:schemeClr val="tx1"/>
                </a:solidFill>
              </a:rPr>
              <a:t>Premières typologies des GHT et conséquences</a:t>
            </a:r>
          </a:p>
          <a:p>
            <a:r>
              <a:rPr lang="fr-FR" sz="2400" dirty="0" smtClean="0">
                <a:solidFill>
                  <a:schemeClr val="tx1"/>
                </a:solidFill>
              </a:rPr>
              <a:t> sur le leadership</a:t>
            </a:r>
            <a:endParaRPr lang="fr-FR" sz="2400" b="0" dirty="0" smtClean="0">
              <a:solidFill>
                <a:schemeClr val="tx1"/>
              </a:solidFill>
            </a:endParaRPr>
          </a:p>
        </p:txBody>
      </p:sp>
      <p:graphicFrame>
        <p:nvGraphicFramePr>
          <p:cNvPr id="7" name="Espace réservé du contenu 13"/>
          <p:cNvGraphicFramePr>
            <a:graphicFrameLocks noGrp="1"/>
          </p:cNvGraphicFramePr>
          <p:nvPr>
            <p:ph sz="quarter" idx="14"/>
            <p:extLst/>
          </p:nvPr>
        </p:nvGraphicFramePr>
        <p:xfrm>
          <a:off x="168316" y="1450048"/>
          <a:ext cx="2046349" cy="5175683"/>
        </p:xfrm>
        <a:graphic>
          <a:graphicData uri="http://schemas.openxmlformats.org/drawingml/2006/table">
            <a:tbl>
              <a:tblPr firstRow="1" bandRow="1">
                <a:tableStyleId>{5C22544A-7EE6-4342-B048-85BDC9FD1C3A}</a:tableStyleId>
              </a:tblPr>
              <a:tblGrid>
                <a:gridCol w="2046349">
                  <a:extLst>
                    <a:ext uri="{9D8B030D-6E8A-4147-A177-3AD203B41FA5}">
                      <a16:colId xmlns="" xmlns:a16="http://schemas.microsoft.com/office/drawing/2014/main" val="20000"/>
                    </a:ext>
                  </a:extLst>
                </a:gridCol>
              </a:tblGrid>
              <a:tr h="610259">
                <a:tc>
                  <a:txBody>
                    <a:bodyPr/>
                    <a:lstStyle/>
                    <a:p>
                      <a:pPr algn="ctr"/>
                      <a:r>
                        <a:rPr lang="fr-FR" dirty="0" smtClean="0">
                          <a:solidFill>
                            <a:schemeClr val="tx1"/>
                          </a:solidFill>
                        </a:rPr>
                        <a:t>FHF</a:t>
                      </a:r>
                      <a:endParaRPr lang="fr-FR" dirty="0">
                        <a:solidFill>
                          <a:schemeClr val="tx1"/>
                        </a:solidFill>
                      </a:endParaRPr>
                    </a:p>
                  </a:txBody>
                  <a:tcPr>
                    <a:solidFill>
                      <a:schemeClr val="bg2">
                        <a:lumMod val="50000"/>
                      </a:schemeClr>
                    </a:solidFill>
                  </a:tcPr>
                </a:tc>
                <a:extLst>
                  <a:ext uri="{0D108BD9-81ED-4DB2-BD59-A6C34878D82A}">
                    <a16:rowId xmlns="" xmlns:a16="http://schemas.microsoft.com/office/drawing/2014/main" val="10000"/>
                  </a:ext>
                </a:extLst>
              </a:tr>
              <a:tr h="725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baseline="0" dirty="0" smtClean="0"/>
                        <a:t>GHT métropolitain</a:t>
                      </a:r>
                    </a:p>
                    <a:p>
                      <a:r>
                        <a:rPr lang="fr-FR" b="1" dirty="0" smtClean="0"/>
                        <a:t>(GHT</a:t>
                      </a:r>
                      <a:r>
                        <a:rPr lang="fr-FR" b="1" baseline="0" dirty="0" smtClean="0"/>
                        <a:t> avec un CHU) </a:t>
                      </a:r>
                    </a:p>
                  </a:txBody>
                  <a:tcPr>
                    <a:solidFill>
                      <a:schemeClr val="accent2">
                        <a:lumMod val="40000"/>
                        <a:lumOff val="60000"/>
                      </a:schemeClr>
                    </a:solidFill>
                  </a:tcPr>
                </a:tc>
                <a:extLst>
                  <a:ext uri="{0D108BD9-81ED-4DB2-BD59-A6C34878D82A}">
                    <a16:rowId xmlns="" xmlns:a16="http://schemas.microsoft.com/office/drawing/2014/main" val="10001"/>
                  </a:ext>
                </a:extLst>
              </a:tr>
              <a:tr h="38402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GHT</a:t>
                      </a:r>
                      <a:r>
                        <a:rPr lang="fr-FR" b="1" baseline="0" dirty="0" smtClean="0"/>
                        <a:t> </a:t>
                      </a:r>
                      <a:r>
                        <a:rPr lang="fr-FR" b="1" dirty="0" smtClean="0"/>
                        <a:t>territorial</a:t>
                      </a: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(GHT </a:t>
                      </a:r>
                      <a:r>
                        <a:rPr lang="fr-FR" b="1" baseline="0" dirty="0" smtClean="0"/>
                        <a:t>s</a:t>
                      </a:r>
                      <a:r>
                        <a:rPr lang="fr-FR" b="1" dirty="0" smtClean="0"/>
                        <a:t>ans CHU) </a:t>
                      </a:r>
                    </a:p>
                  </a:txBody>
                  <a:tcPr>
                    <a:solidFill>
                      <a:schemeClr val="accent2">
                        <a:lumMod val="20000"/>
                        <a:lumOff val="80000"/>
                      </a:schemeClr>
                    </a:solidFill>
                  </a:tcPr>
                </a:tc>
                <a:extLst>
                  <a:ext uri="{0D108BD9-81ED-4DB2-BD59-A6C34878D82A}">
                    <a16:rowId xmlns="" xmlns:a16="http://schemas.microsoft.com/office/drawing/2014/main" val="10002"/>
                  </a:ext>
                </a:extLst>
              </a:tr>
            </a:tbl>
          </a:graphicData>
        </a:graphic>
      </p:graphicFrame>
      <p:sp>
        <p:nvSpPr>
          <p:cNvPr id="10" name="Espace réservé du numéro de diapositive 6"/>
          <p:cNvSpPr>
            <a:spLocks noGrp="1"/>
          </p:cNvSpPr>
          <p:nvPr>
            <p:ph type="sldNum" sz="quarter" idx="16"/>
          </p:nvPr>
        </p:nvSpPr>
        <p:spPr>
          <a:xfrm>
            <a:off x="6457950" y="6492875"/>
            <a:ext cx="2057400" cy="365125"/>
          </a:xfrm>
        </p:spPr>
        <p:txBody>
          <a:bodyPr/>
          <a:lstStyle/>
          <a:p>
            <a:pPr>
              <a:defRPr/>
            </a:pPr>
            <a:r>
              <a:rPr lang="fr-FR" dirty="0" smtClean="0"/>
              <a:t>21</a:t>
            </a:r>
            <a:endParaRPr lang="fr-FR" dirty="0"/>
          </a:p>
        </p:txBody>
      </p:sp>
    </p:spTree>
    <p:extLst>
      <p:ext uri="{BB962C8B-B14F-4D97-AF65-F5344CB8AC3E}">
        <p14:creationId xmlns:p14="http://schemas.microsoft.com/office/powerpoint/2010/main" val="2551001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space réservé du texte 2"/>
          <p:cNvSpPr txBox="1">
            <a:spLocks/>
          </p:cNvSpPr>
          <p:nvPr/>
        </p:nvSpPr>
        <p:spPr>
          <a:xfrm>
            <a:off x="419067" y="2724406"/>
            <a:ext cx="8585433" cy="1153136"/>
          </a:xfrm>
          <a:prstGeom prst="rect">
            <a:avLst/>
          </a:prstGeom>
          <a:noFill/>
        </p:spPr>
        <p:txBody>
          <a:bodyPr>
            <a:noAutofit/>
          </a:bodyPr>
          <a:lst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767171"/>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2200" b="0" dirty="0">
                <a:solidFill>
                  <a:schemeClr val="tx1"/>
                </a:solidFill>
              </a:rPr>
              <a:t>U</a:t>
            </a:r>
            <a:r>
              <a:rPr lang="fr-FR" sz="2200" b="0" dirty="0" smtClean="0">
                <a:solidFill>
                  <a:schemeClr val="tx1"/>
                </a:solidFill>
              </a:rPr>
              <a:t>ne modification (profonde et … discrète) de l’article L.6143-7 CSP qui fonde les compétences du directeur d’établissement, en qualité de représentant légal</a:t>
            </a:r>
          </a:p>
        </p:txBody>
      </p:sp>
      <p:sp>
        <p:nvSpPr>
          <p:cNvPr id="2" name="Titre 1"/>
          <p:cNvSpPr>
            <a:spLocks noGrp="1"/>
          </p:cNvSpPr>
          <p:nvPr>
            <p:ph type="title"/>
          </p:nvPr>
        </p:nvSpPr>
        <p:spPr/>
        <p:txBody>
          <a:bodyPr/>
          <a:lstStyle/>
          <a:p>
            <a:r>
              <a:rPr lang="fr-FR" sz="2400" dirty="0" smtClean="0">
                <a:solidFill>
                  <a:schemeClr val="tx1"/>
                </a:solidFill>
              </a:rPr>
              <a:t>La gouvernance : ce </a:t>
            </a:r>
            <a:r>
              <a:rPr lang="fr-FR" sz="2400" dirty="0">
                <a:solidFill>
                  <a:schemeClr val="tx1"/>
                </a:solidFill>
              </a:rPr>
              <a:t>que dit la loi </a:t>
            </a:r>
            <a:endParaRPr lang="fr-FR" sz="2400" dirty="0"/>
          </a:p>
        </p:txBody>
      </p:sp>
      <p:sp>
        <p:nvSpPr>
          <p:cNvPr id="5" name="Espace réservé du pied de page 4"/>
          <p:cNvSpPr>
            <a:spLocks noGrp="1"/>
          </p:cNvSpPr>
          <p:nvPr>
            <p:ph type="ftr" sz="quarter" idx="15"/>
          </p:nvPr>
        </p:nvSpPr>
        <p:spPr/>
        <p:txBody>
          <a:bodyPr/>
          <a:lstStyle/>
          <a:p>
            <a:pPr>
              <a:defRPr/>
            </a:pPr>
            <a:r>
              <a:rPr lang="fr-FR" smtClean="0"/>
              <a:t>Centre national de l’expertise hospitalière </a:t>
            </a:r>
            <a:endParaRPr lang="fr-FR" dirty="0"/>
          </a:p>
        </p:txBody>
      </p:sp>
      <p:sp>
        <p:nvSpPr>
          <p:cNvPr id="6" name="Espace réservé du numéro de diapositive 5"/>
          <p:cNvSpPr>
            <a:spLocks noGrp="1"/>
          </p:cNvSpPr>
          <p:nvPr>
            <p:ph type="sldNum" sz="quarter" idx="16"/>
          </p:nvPr>
        </p:nvSpPr>
        <p:spPr/>
        <p:txBody>
          <a:bodyPr/>
          <a:lstStyle/>
          <a:p>
            <a:pPr>
              <a:defRPr/>
            </a:pPr>
            <a:fld id="{6331EB5A-9C5C-4405-949B-8B907865F550}" type="slidenum">
              <a:rPr lang="fr-FR" smtClean="0"/>
              <a:pPr>
                <a:defRPr/>
              </a:pPr>
              <a:t>22</a:t>
            </a:fld>
            <a:endParaRPr lang="fr-FR" dirty="0"/>
          </a:p>
        </p:txBody>
      </p:sp>
    </p:spTree>
    <p:extLst>
      <p:ext uri="{BB962C8B-B14F-4D97-AF65-F5344CB8AC3E}">
        <p14:creationId xmlns:p14="http://schemas.microsoft.com/office/powerpoint/2010/main" val="3181528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FR" dirty="0">
                <a:solidFill>
                  <a:schemeClr val="tx1"/>
                </a:solidFill>
              </a:rPr>
              <a:t>L’établissement support et son </a:t>
            </a:r>
            <a:r>
              <a:rPr lang="fr-FR" dirty="0" smtClean="0">
                <a:solidFill>
                  <a:schemeClr val="tx1"/>
                </a:solidFill>
              </a:rPr>
              <a:t>directeur</a:t>
            </a:r>
            <a:endParaRPr lang="fr-FR" dirty="0"/>
          </a:p>
        </p:txBody>
      </p:sp>
      <p:sp>
        <p:nvSpPr>
          <p:cNvPr id="8" name="Espace réservé du contenu 7"/>
          <p:cNvSpPr>
            <a:spLocks noGrp="1"/>
          </p:cNvSpPr>
          <p:nvPr>
            <p:ph sz="quarter" idx="14"/>
          </p:nvPr>
        </p:nvSpPr>
        <p:spPr>
          <a:xfrm>
            <a:off x="374650" y="1235676"/>
            <a:ext cx="8140700" cy="5325762"/>
          </a:xfrm>
        </p:spPr>
        <p:txBody>
          <a:bodyPr>
            <a:normAutofit fontScale="92500" lnSpcReduction="10000"/>
          </a:bodyPr>
          <a:lstStyle/>
          <a:p>
            <a:pPr marL="90488" algn="just"/>
            <a:r>
              <a:rPr lang="fr-FR" dirty="0">
                <a:solidFill>
                  <a:schemeClr val="tx1"/>
                </a:solidFill>
              </a:rPr>
              <a:t>« Le directeur, conduit la politique générale de l'établissement. Il représente l'établissement dans tous les actes de la vie civile et agit en justice au nom de l'établissement. </a:t>
            </a:r>
          </a:p>
          <a:p>
            <a:pPr marL="90488" algn="just"/>
            <a:r>
              <a:rPr lang="fr-FR" dirty="0">
                <a:solidFill>
                  <a:schemeClr val="tx1"/>
                </a:solidFill>
              </a:rPr>
              <a:t>Le directeur est compétent pour régler les affaires de l'établissement autres que celles énumérées aux 1° à 15° (directoire) et autres que celles qui relèvent de la compétence du conseil de surveillance (…). </a:t>
            </a:r>
          </a:p>
          <a:p>
            <a:pPr marL="90488" algn="just"/>
            <a:r>
              <a:rPr lang="fr-FR" dirty="0">
                <a:solidFill>
                  <a:schemeClr val="tx1"/>
                </a:solidFill>
              </a:rPr>
              <a:t>Le directeur dispose d'un pouvoir de nomination dans l'établissement. Il propose au DG du CNG la nomination des directeurs adjoints et des directeurs des soins (…) Sur proposition du chef de pôle (…), il propose (…) la nomination et la mise en recherche d'affectation des personnels médicaux (…). </a:t>
            </a:r>
          </a:p>
          <a:p>
            <a:pPr marL="90488" algn="just"/>
            <a:r>
              <a:rPr lang="fr-FR" dirty="0">
                <a:solidFill>
                  <a:schemeClr val="tx1"/>
                </a:solidFill>
              </a:rPr>
              <a:t>Le directeur exerce son autorité sur l'ensemble du personnel dans le respect des règles déontologiques ou professionnelles qui s'imposent aux professions de santé (…). </a:t>
            </a:r>
          </a:p>
          <a:p>
            <a:pPr marL="90488" algn="just"/>
            <a:r>
              <a:rPr lang="fr-FR" dirty="0">
                <a:solidFill>
                  <a:schemeClr val="tx1"/>
                </a:solidFill>
              </a:rPr>
              <a:t>Le directeur est ordonnateur des dépenses et des recettes de l'établissement. Il a le pouvoir de transiger. Il peut déléguer sa signature (…).</a:t>
            </a:r>
          </a:p>
          <a:p>
            <a:pPr marL="90488" algn="just"/>
            <a:r>
              <a:rPr lang="fr-FR" b="1" dirty="0">
                <a:solidFill>
                  <a:schemeClr val="tx1"/>
                </a:solidFill>
              </a:rPr>
              <a:t>Par dérogation, le directeur de l'établissement support du groupement exerce ces compétences pour le compte des établissements de santé parties au GHT pour l'ensemble des activités mentionnées à l'article L. 6132-3. [les 7 mutualisations obligatoires] » </a:t>
            </a:r>
          </a:p>
        </p:txBody>
      </p:sp>
      <p:sp>
        <p:nvSpPr>
          <p:cNvPr id="9" name="Espace réservé du pied de page 8"/>
          <p:cNvSpPr>
            <a:spLocks noGrp="1"/>
          </p:cNvSpPr>
          <p:nvPr>
            <p:ph type="ftr" sz="quarter" idx="15"/>
          </p:nvPr>
        </p:nvSpPr>
        <p:spPr/>
        <p:txBody>
          <a:bodyPr/>
          <a:lstStyle/>
          <a:p>
            <a:pPr>
              <a:defRPr/>
            </a:pPr>
            <a:r>
              <a:rPr lang="fr-FR" smtClean="0"/>
              <a:t>Centre national de l’expertise hospitalière </a:t>
            </a:r>
            <a:endParaRPr lang="fr-FR" dirty="0"/>
          </a:p>
        </p:txBody>
      </p:sp>
      <p:sp>
        <p:nvSpPr>
          <p:cNvPr id="10" name="Espace réservé du numéro de diapositive 9"/>
          <p:cNvSpPr>
            <a:spLocks noGrp="1"/>
          </p:cNvSpPr>
          <p:nvPr>
            <p:ph type="sldNum" sz="quarter" idx="16"/>
          </p:nvPr>
        </p:nvSpPr>
        <p:spPr/>
        <p:txBody>
          <a:bodyPr/>
          <a:lstStyle/>
          <a:p>
            <a:pPr>
              <a:defRPr/>
            </a:pPr>
            <a:fld id="{6331EB5A-9C5C-4405-949B-8B907865F550}" type="slidenum">
              <a:rPr lang="fr-FR" smtClean="0"/>
              <a:pPr>
                <a:defRPr/>
              </a:pPr>
              <a:t>23</a:t>
            </a:fld>
            <a:endParaRPr lang="fr-FR" dirty="0"/>
          </a:p>
        </p:txBody>
      </p:sp>
    </p:spTree>
    <p:extLst>
      <p:ext uri="{BB962C8B-B14F-4D97-AF65-F5344CB8AC3E}">
        <p14:creationId xmlns:p14="http://schemas.microsoft.com/office/powerpoint/2010/main" val="3141116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llipse 15"/>
          <p:cNvSpPr/>
          <p:nvPr/>
        </p:nvSpPr>
        <p:spPr>
          <a:xfrm>
            <a:off x="509409" y="5865130"/>
            <a:ext cx="1761783" cy="65612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CH B</a:t>
            </a:r>
            <a:endParaRPr lang="fr-FR" sz="3200" b="1" dirty="0">
              <a:solidFill>
                <a:schemeClr val="tx1"/>
              </a:solidFill>
            </a:endParaRPr>
          </a:p>
        </p:txBody>
      </p:sp>
      <p:sp>
        <p:nvSpPr>
          <p:cNvPr id="8" name="Ellipse 7"/>
          <p:cNvSpPr/>
          <p:nvPr/>
        </p:nvSpPr>
        <p:spPr>
          <a:xfrm>
            <a:off x="2886249" y="4544270"/>
            <a:ext cx="3212274" cy="1368152"/>
          </a:xfrm>
          <a:prstGeom prst="ellipse">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t>CH A</a:t>
            </a:r>
            <a:endParaRPr lang="fr-FR" sz="3200" b="1" dirty="0"/>
          </a:p>
        </p:txBody>
      </p:sp>
      <p:sp>
        <p:nvSpPr>
          <p:cNvPr id="14" name="Rectangle à coins arrondis 13"/>
          <p:cNvSpPr/>
          <p:nvPr/>
        </p:nvSpPr>
        <p:spPr>
          <a:xfrm>
            <a:off x="788081" y="2291741"/>
            <a:ext cx="1592225" cy="75500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Directeur CH B</a:t>
            </a:r>
            <a:endParaRPr lang="fr-FR" sz="2400" b="1" dirty="0">
              <a:solidFill>
                <a:schemeClr val="tx1"/>
              </a:solidFill>
            </a:endParaRPr>
          </a:p>
        </p:txBody>
      </p:sp>
      <p:sp>
        <p:nvSpPr>
          <p:cNvPr id="15" name="Rectangle à coins arrondis 14"/>
          <p:cNvSpPr/>
          <p:nvPr/>
        </p:nvSpPr>
        <p:spPr>
          <a:xfrm>
            <a:off x="6531954" y="2244497"/>
            <a:ext cx="1592225" cy="75500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Directeur CH C</a:t>
            </a:r>
            <a:endParaRPr lang="fr-FR" sz="2400" b="1" dirty="0">
              <a:solidFill>
                <a:schemeClr val="tx1"/>
              </a:solidFill>
            </a:endParaRPr>
          </a:p>
        </p:txBody>
      </p:sp>
      <p:sp>
        <p:nvSpPr>
          <p:cNvPr id="18" name="Flèche vers le bas 17"/>
          <p:cNvSpPr/>
          <p:nvPr/>
        </p:nvSpPr>
        <p:spPr>
          <a:xfrm>
            <a:off x="3728572" y="2946400"/>
            <a:ext cx="1420736" cy="1763755"/>
          </a:xfrm>
          <a:prstGeom prst="downArrow">
            <a:avLst/>
          </a:prstGeom>
          <a:solidFill>
            <a:srgbClr val="EAA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vers le bas 18"/>
          <p:cNvSpPr/>
          <p:nvPr/>
        </p:nvSpPr>
        <p:spPr>
          <a:xfrm>
            <a:off x="6983357" y="3000561"/>
            <a:ext cx="667496" cy="1737694"/>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1223042" y="3034309"/>
            <a:ext cx="667496" cy="1713182"/>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vers le bas 19"/>
          <p:cNvSpPr/>
          <p:nvPr/>
        </p:nvSpPr>
        <p:spPr>
          <a:xfrm rot="19423286">
            <a:off x="5701397" y="2722455"/>
            <a:ext cx="414240" cy="2482759"/>
          </a:xfrm>
          <a:prstGeom prst="downArrow">
            <a:avLst/>
          </a:prstGeom>
          <a:solidFill>
            <a:srgbClr val="EAA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vers le bas 20"/>
          <p:cNvSpPr/>
          <p:nvPr/>
        </p:nvSpPr>
        <p:spPr>
          <a:xfrm rot="2174994">
            <a:off x="2729015" y="2762835"/>
            <a:ext cx="414240" cy="2396160"/>
          </a:xfrm>
          <a:prstGeom prst="downArrow">
            <a:avLst/>
          </a:prstGeom>
          <a:solidFill>
            <a:srgbClr val="EAA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2907828" y="1621827"/>
            <a:ext cx="2988332" cy="123177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1"/>
                </a:solidFill>
              </a:rPr>
              <a:t>Directeur de l’établissement support A</a:t>
            </a:r>
            <a:endParaRPr lang="fr-FR" sz="2400" b="1" dirty="0">
              <a:solidFill>
                <a:schemeClr val="bg1"/>
              </a:solidFill>
            </a:endParaRPr>
          </a:p>
        </p:txBody>
      </p:sp>
      <p:graphicFrame>
        <p:nvGraphicFramePr>
          <p:cNvPr id="12" name="Graphique 11"/>
          <p:cNvGraphicFramePr/>
          <p:nvPr>
            <p:extLst/>
          </p:nvPr>
        </p:nvGraphicFramePr>
        <p:xfrm>
          <a:off x="640145" y="4453426"/>
          <a:ext cx="1907268" cy="17634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Graphique 23"/>
          <p:cNvGraphicFramePr/>
          <p:nvPr>
            <p:extLst/>
          </p:nvPr>
        </p:nvGraphicFramePr>
        <p:xfrm>
          <a:off x="6443201" y="4533188"/>
          <a:ext cx="1907268" cy="1730865"/>
        </p:xfrm>
        <a:graphic>
          <a:graphicData uri="http://schemas.openxmlformats.org/drawingml/2006/chart">
            <c:chart xmlns:c="http://schemas.openxmlformats.org/drawingml/2006/chart" xmlns:r="http://schemas.openxmlformats.org/officeDocument/2006/relationships" r:id="rId3"/>
          </a:graphicData>
        </a:graphic>
      </p:graphicFrame>
      <p:sp>
        <p:nvSpPr>
          <p:cNvPr id="25" name="Ellipse 24"/>
          <p:cNvSpPr/>
          <p:nvPr/>
        </p:nvSpPr>
        <p:spPr>
          <a:xfrm>
            <a:off x="6457950" y="5869702"/>
            <a:ext cx="1761783" cy="65612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CH C</a:t>
            </a:r>
            <a:endParaRPr lang="fr-FR" sz="3200" b="1" dirty="0">
              <a:solidFill>
                <a:schemeClr val="tx1"/>
              </a:solidFill>
            </a:endParaRPr>
          </a:p>
        </p:txBody>
      </p:sp>
      <p:sp>
        <p:nvSpPr>
          <p:cNvPr id="22" name="Titre 1"/>
          <p:cNvSpPr txBox="1">
            <a:spLocks/>
          </p:cNvSpPr>
          <p:nvPr/>
        </p:nvSpPr>
        <p:spPr bwMode="auto">
          <a:xfrm>
            <a:off x="225123" y="235819"/>
            <a:ext cx="7578130" cy="802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100000"/>
              </a:lnSpc>
              <a:spcBef>
                <a:spcPct val="0"/>
              </a:spcBef>
              <a:spcAft>
                <a:spcPct val="0"/>
              </a:spcAft>
              <a:defRPr sz="2800" b="1" kern="1200">
                <a:solidFill>
                  <a:srgbClr val="222A35"/>
                </a:solidFill>
                <a:latin typeface="+mn-lt"/>
                <a:ea typeface="+mj-ea"/>
                <a:cs typeface="+mj-cs"/>
              </a:defRPr>
            </a:lvl1pPr>
            <a:lvl2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2pPr>
            <a:lvl3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3pPr>
            <a:lvl4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4pPr>
            <a:lvl5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5pPr>
            <a:lvl6pPr marL="457200" algn="l" rtl="0" fontAlgn="base">
              <a:lnSpc>
                <a:spcPct val="90000"/>
              </a:lnSpc>
              <a:spcBef>
                <a:spcPct val="0"/>
              </a:spcBef>
              <a:spcAft>
                <a:spcPct val="0"/>
              </a:spcAft>
              <a:defRPr sz="2400" b="1">
                <a:solidFill>
                  <a:srgbClr val="222A35"/>
                </a:solidFill>
                <a:latin typeface="Calibri" panose="020F0502020204030204" pitchFamily="34" charset="0"/>
              </a:defRPr>
            </a:lvl6pPr>
            <a:lvl7pPr marL="914400" algn="l" rtl="0" fontAlgn="base">
              <a:lnSpc>
                <a:spcPct val="90000"/>
              </a:lnSpc>
              <a:spcBef>
                <a:spcPct val="0"/>
              </a:spcBef>
              <a:spcAft>
                <a:spcPct val="0"/>
              </a:spcAft>
              <a:defRPr sz="2400" b="1">
                <a:solidFill>
                  <a:srgbClr val="222A35"/>
                </a:solidFill>
                <a:latin typeface="Calibri" panose="020F0502020204030204" pitchFamily="34" charset="0"/>
              </a:defRPr>
            </a:lvl7pPr>
            <a:lvl8pPr marL="1371600" algn="l" rtl="0" fontAlgn="base">
              <a:lnSpc>
                <a:spcPct val="90000"/>
              </a:lnSpc>
              <a:spcBef>
                <a:spcPct val="0"/>
              </a:spcBef>
              <a:spcAft>
                <a:spcPct val="0"/>
              </a:spcAft>
              <a:defRPr sz="2400" b="1">
                <a:solidFill>
                  <a:srgbClr val="222A35"/>
                </a:solidFill>
                <a:latin typeface="Calibri" panose="020F0502020204030204" pitchFamily="34" charset="0"/>
              </a:defRPr>
            </a:lvl8pPr>
            <a:lvl9pPr marL="1828800" algn="l" rtl="0" fontAlgn="base">
              <a:lnSpc>
                <a:spcPct val="90000"/>
              </a:lnSpc>
              <a:spcBef>
                <a:spcPct val="0"/>
              </a:spcBef>
              <a:spcAft>
                <a:spcPct val="0"/>
              </a:spcAft>
              <a:defRPr sz="2400" b="1">
                <a:solidFill>
                  <a:srgbClr val="222A35"/>
                </a:solidFill>
                <a:latin typeface="Calibri" panose="020F0502020204030204" pitchFamily="34" charset="0"/>
              </a:defRPr>
            </a:lvl9pPr>
          </a:lstStyle>
          <a:p>
            <a:r>
              <a:rPr lang="fr-FR" sz="2400" dirty="0">
                <a:solidFill>
                  <a:schemeClr val="tx1"/>
                </a:solidFill>
              </a:rPr>
              <a:t>L’établissement support et son directeur</a:t>
            </a:r>
            <a:endParaRPr lang="fr-FR" sz="2400" dirty="0"/>
          </a:p>
        </p:txBody>
      </p:sp>
      <p:sp>
        <p:nvSpPr>
          <p:cNvPr id="17" name="Espace réservé du numéro de diapositive 5"/>
          <p:cNvSpPr>
            <a:spLocks noGrp="1"/>
          </p:cNvSpPr>
          <p:nvPr>
            <p:ph type="sldNum" sz="quarter" idx="16"/>
          </p:nvPr>
        </p:nvSpPr>
        <p:spPr>
          <a:xfrm>
            <a:off x="6457950" y="6415088"/>
            <a:ext cx="2057400" cy="365125"/>
          </a:xfrm>
        </p:spPr>
        <p:txBody>
          <a:bodyPr/>
          <a:lstStyle/>
          <a:p>
            <a:pPr>
              <a:defRPr/>
            </a:pPr>
            <a:r>
              <a:rPr lang="fr-FR" dirty="0" smtClean="0"/>
              <a:t>24</a:t>
            </a:r>
            <a:endParaRPr lang="fr-FR" dirty="0"/>
          </a:p>
        </p:txBody>
      </p:sp>
    </p:spTree>
    <p:extLst>
      <p:ext uri="{BB962C8B-B14F-4D97-AF65-F5344CB8AC3E}">
        <p14:creationId xmlns:p14="http://schemas.microsoft.com/office/powerpoint/2010/main" val="37842453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chemeClr val="tx1"/>
                </a:solidFill>
              </a:rPr>
              <a:t>La gouvernance : ce que dit le décret </a:t>
            </a:r>
            <a:endParaRPr lang="fr-FR" dirty="0"/>
          </a:p>
        </p:txBody>
      </p:sp>
      <p:sp>
        <p:nvSpPr>
          <p:cNvPr id="4" name="Espace réservé du contenu 3"/>
          <p:cNvSpPr>
            <a:spLocks noGrp="1"/>
          </p:cNvSpPr>
          <p:nvPr>
            <p:ph sz="quarter" idx="14"/>
          </p:nvPr>
        </p:nvSpPr>
        <p:spPr>
          <a:noFill/>
          <a:ln>
            <a:noFill/>
          </a:ln>
        </p:spPr>
        <p:txBody>
          <a:bodyPr/>
          <a:lstStyle/>
          <a:p>
            <a:r>
              <a:rPr lang="fr-FR" dirty="0">
                <a:solidFill>
                  <a:schemeClr val="tx1"/>
                </a:solidFill>
              </a:rPr>
              <a:t>« </a:t>
            </a:r>
            <a:r>
              <a:rPr lang="fr-FR" i="1" dirty="0">
                <a:solidFill>
                  <a:schemeClr val="tx1"/>
                </a:solidFill>
              </a:rPr>
              <a:t>La convention détermine, (…) les compétences déléguées à l'établissement support du groupement, fixe la durée de ces délégations et les modalités de leur reconduction expresse, définit les objectifs à atteindre et les modalités de contrôle de l'établissement délégant sur l'établissement support du groupement.</a:t>
            </a:r>
            <a:r>
              <a:rPr lang="fr-FR" dirty="0">
                <a:solidFill>
                  <a:schemeClr val="tx1"/>
                </a:solidFill>
              </a:rPr>
              <a:t> »</a:t>
            </a:r>
          </a:p>
          <a:p>
            <a:endParaRPr lang="fr-FR" dirty="0"/>
          </a:p>
        </p:txBody>
      </p:sp>
      <p:sp>
        <p:nvSpPr>
          <p:cNvPr id="5" name="Espace réservé du pied de page 4"/>
          <p:cNvSpPr>
            <a:spLocks noGrp="1"/>
          </p:cNvSpPr>
          <p:nvPr>
            <p:ph type="ftr" sz="quarter" idx="15"/>
          </p:nvPr>
        </p:nvSpPr>
        <p:spPr/>
        <p:txBody>
          <a:bodyPr/>
          <a:lstStyle/>
          <a:p>
            <a:pPr>
              <a:defRPr/>
            </a:pPr>
            <a:r>
              <a:rPr lang="fr-FR" smtClean="0"/>
              <a:t>Centre national de l’expertise hospitalière </a:t>
            </a:r>
            <a:endParaRPr lang="fr-FR" dirty="0"/>
          </a:p>
        </p:txBody>
      </p:sp>
      <p:sp>
        <p:nvSpPr>
          <p:cNvPr id="6" name="Espace réservé du numéro de diapositive 5"/>
          <p:cNvSpPr>
            <a:spLocks noGrp="1"/>
          </p:cNvSpPr>
          <p:nvPr>
            <p:ph type="sldNum" sz="quarter" idx="16"/>
          </p:nvPr>
        </p:nvSpPr>
        <p:spPr/>
        <p:txBody>
          <a:bodyPr/>
          <a:lstStyle/>
          <a:p>
            <a:pPr>
              <a:defRPr/>
            </a:pPr>
            <a:fld id="{6331EB5A-9C5C-4405-949B-8B907865F550}" type="slidenum">
              <a:rPr lang="fr-FR" smtClean="0"/>
              <a:pPr>
                <a:defRPr/>
              </a:pPr>
              <a:t>25</a:t>
            </a:fld>
            <a:endParaRPr lang="fr-FR" dirty="0"/>
          </a:p>
        </p:txBody>
      </p:sp>
      <p:sp>
        <p:nvSpPr>
          <p:cNvPr id="7" name="Rectangle à coins arrondis 6"/>
          <p:cNvSpPr/>
          <p:nvPr/>
        </p:nvSpPr>
        <p:spPr bwMode="auto">
          <a:xfrm>
            <a:off x="503161" y="3541992"/>
            <a:ext cx="8428893" cy="1335927"/>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pPr marL="14288"/>
            <a:r>
              <a:rPr lang="fr-FR" sz="2200" dirty="0" smtClean="0"/>
              <a:t>A priori, </a:t>
            </a:r>
            <a:r>
              <a:rPr lang="fr-FR" sz="2200" dirty="0"/>
              <a:t>confusion entre délégation de compétences entre autorités administratives </a:t>
            </a:r>
            <a:r>
              <a:rPr lang="fr-FR" sz="2200" dirty="0" smtClean="0"/>
              <a:t>(la loi</a:t>
            </a:r>
            <a:r>
              <a:rPr lang="fr-FR" sz="2200" dirty="0"/>
              <a:t>) et délégations de compétences entre établissements publics </a:t>
            </a:r>
            <a:r>
              <a:rPr lang="fr-FR" sz="2200" dirty="0" smtClean="0"/>
              <a:t>(le décret</a:t>
            </a:r>
            <a:r>
              <a:rPr lang="fr-FR" sz="2200" dirty="0"/>
              <a:t>) </a:t>
            </a:r>
            <a:r>
              <a:rPr lang="fr-FR" sz="2200" dirty="0" smtClean="0"/>
              <a:t>?</a:t>
            </a:r>
            <a:endParaRPr lang="fr-FR" sz="2200" dirty="0"/>
          </a:p>
        </p:txBody>
      </p:sp>
      <p:sp>
        <p:nvSpPr>
          <p:cNvPr id="8" name="Rectangle à coins arrondis 7"/>
          <p:cNvSpPr/>
          <p:nvPr/>
        </p:nvSpPr>
        <p:spPr bwMode="auto">
          <a:xfrm>
            <a:off x="503161" y="5000730"/>
            <a:ext cx="8428893" cy="1085469"/>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pPr marL="14288"/>
            <a:r>
              <a:rPr lang="fr-FR" sz="2200" dirty="0" smtClean="0"/>
              <a:t>Pour l’heure, en attente de la communication DGOS des travaux du CE sur la question … </a:t>
            </a:r>
            <a:endParaRPr lang="fr-FR" sz="2200" dirty="0"/>
          </a:p>
        </p:txBody>
      </p:sp>
    </p:spTree>
    <p:extLst>
      <p:ext uri="{BB962C8B-B14F-4D97-AF65-F5344CB8AC3E}">
        <p14:creationId xmlns:p14="http://schemas.microsoft.com/office/powerpoint/2010/main" val="2662479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solidFill>
                  <a:schemeClr val="tx1"/>
                </a:solidFill>
              </a:rPr>
              <a:t>Les questions sensibles …</a:t>
            </a:r>
            <a:endParaRPr lang="fr-FR" sz="2400" dirty="0">
              <a:solidFill>
                <a:schemeClr val="tx1"/>
              </a:solidFill>
            </a:endParaRPr>
          </a:p>
        </p:txBody>
      </p:sp>
      <p:sp>
        <p:nvSpPr>
          <p:cNvPr id="6" name="Rectangle à coins arrondis 5"/>
          <p:cNvSpPr/>
          <p:nvPr/>
        </p:nvSpPr>
        <p:spPr bwMode="auto">
          <a:xfrm>
            <a:off x="614086" y="1424431"/>
            <a:ext cx="3453821" cy="1915361"/>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pPr marL="14288"/>
            <a:endParaRPr lang="fr-FR" sz="2800" dirty="0" smtClean="0">
              <a:solidFill>
                <a:srgbClr val="FF0000"/>
              </a:solidFill>
            </a:endParaRPr>
          </a:p>
          <a:p>
            <a:pPr marL="14288" algn="ctr"/>
            <a:r>
              <a:rPr lang="fr-FR" sz="2800" dirty="0" smtClean="0"/>
              <a:t>Qui </a:t>
            </a:r>
            <a:r>
              <a:rPr lang="fr-FR" sz="2800" dirty="0"/>
              <a:t>fera quoi </a:t>
            </a:r>
            <a:r>
              <a:rPr lang="fr-FR" sz="2800" dirty="0" smtClean="0"/>
              <a:t>? </a:t>
            </a:r>
            <a:endParaRPr lang="fr-FR" sz="2800" dirty="0"/>
          </a:p>
          <a:p>
            <a:pPr marL="14288"/>
            <a:endParaRPr lang="fr-FR" sz="2800" dirty="0"/>
          </a:p>
        </p:txBody>
      </p:sp>
      <p:sp>
        <p:nvSpPr>
          <p:cNvPr id="7" name="Rectangle à coins arrondis 6"/>
          <p:cNvSpPr/>
          <p:nvPr/>
        </p:nvSpPr>
        <p:spPr bwMode="auto">
          <a:xfrm>
            <a:off x="4799223" y="1424431"/>
            <a:ext cx="3430375" cy="1915360"/>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pPr marL="14288"/>
            <a:r>
              <a:rPr lang="fr-FR" sz="2800" dirty="0" smtClean="0">
                <a:solidFill>
                  <a:srgbClr val="FF0000"/>
                </a:solidFill>
              </a:rPr>
              <a:t> </a:t>
            </a:r>
            <a:endParaRPr lang="fr-FR" sz="2800" dirty="0">
              <a:solidFill>
                <a:srgbClr val="FF0000"/>
              </a:solidFill>
            </a:endParaRPr>
          </a:p>
          <a:p>
            <a:pPr marL="14288" algn="ctr"/>
            <a:r>
              <a:rPr lang="fr-FR" sz="2800" dirty="0"/>
              <a:t>Qui sera responsable de quoi ? </a:t>
            </a:r>
          </a:p>
          <a:p>
            <a:pPr marL="14288"/>
            <a:endParaRPr lang="fr-FR" sz="2800" dirty="0"/>
          </a:p>
        </p:txBody>
      </p:sp>
      <p:sp>
        <p:nvSpPr>
          <p:cNvPr id="8" name="Rectangle à coins arrondis 7"/>
          <p:cNvSpPr/>
          <p:nvPr/>
        </p:nvSpPr>
        <p:spPr bwMode="auto">
          <a:xfrm>
            <a:off x="590640" y="4271464"/>
            <a:ext cx="7592067" cy="894115"/>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pPr marL="14288"/>
            <a:r>
              <a:rPr lang="fr-FR" sz="2800" dirty="0" smtClean="0">
                <a:solidFill>
                  <a:srgbClr val="FF0000"/>
                </a:solidFill>
              </a:rPr>
              <a:t> </a:t>
            </a:r>
            <a:endParaRPr lang="fr-FR" sz="2800" dirty="0">
              <a:solidFill>
                <a:srgbClr val="FF0000"/>
              </a:solidFill>
            </a:endParaRPr>
          </a:p>
          <a:p>
            <a:pPr marL="14288" algn="ctr"/>
            <a:r>
              <a:rPr lang="fr-FR" sz="2800" dirty="0" smtClean="0"/>
              <a:t>Comment renoncer sans déchoir ? </a:t>
            </a:r>
            <a:endParaRPr lang="fr-FR" sz="2800" dirty="0"/>
          </a:p>
          <a:p>
            <a:pPr marL="14288"/>
            <a:endParaRPr lang="fr-FR" sz="2800" dirty="0"/>
          </a:p>
        </p:txBody>
      </p:sp>
      <p:sp>
        <p:nvSpPr>
          <p:cNvPr id="3" name="Double flèche horizontale 2"/>
          <p:cNvSpPr/>
          <p:nvPr/>
        </p:nvSpPr>
        <p:spPr>
          <a:xfrm>
            <a:off x="4005671" y="2053824"/>
            <a:ext cx="855785" cy="656574"/>
          </a:xfrm>
          <a:prstGeom prst="lef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bwMode="auto">
          <a:xfrm>
            <a:off x="590641" y="5347916"/>
            <a:ext cx="7592067" cy="894115"/>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pPr marL="14288"/>
            <a:r>
              <a:rPr lang="fr-FR" sz="2800" dirty="0" smtClean="0">
                <a:solidFill>
                  <a:srgbClr val="FF0000"/>
                </a:solidFill>
              </a:rPr>
              <a:t> </a:t>
            </a:r>
            <a:endParaRPr lang="fr-FR" sz="2800" dirty="0">
              <a:solidFill>
                <a:srgbClr val="FF0000"/>
              </a:solidFill>
            </a:endParaRPr>
          </a:p>
          <a:p>
            <a:pPr marL="14288" algn="ctr"/>
            <a:r>
              <a:rPr lang="fr-FR" sz="2800" dirty="0" smtClean="0"/>
              <a:t>Comment être pleinement opérationnel ? </a:t>
            </a:r>
            <a:endParaRPr lang="fr-FR" sz="2800" dirty="0"/>
          </a:p>
          <a:p>
            <a:pPr marL="14288"/>
            <a:endParaRPr lang="fr-FR" sz="2800" dirty="0"/>
          </a:p>
        </p:txBody>
      </p:sp>
      <p:sp>
        <p:nvSpPr>
          <p:cNvPr id="11" name="Espace réservé du pied de page 10"/>
          <p:cNvSpPr>
            <a:spLocks noGrp="1"/>
          </p:cNvSpPr>
          <p:nvPr>
            <p:ph type="ftr" sz="quarter" idx="15"/>
          </p:nvPr>
        </p:nvSpPr>
        <p:spPr/>
        <p:txBody>
          <a:bodyPr/>
          <a:lstStyle/>
          <a:p>
            <a:pPr>
              <a:defRPr/>
            </a:pPr>
            <a:r>
              <a:rPr lang="fr-FR" smtClean="0"/>
              <a:t>Centre national de l’expertise hospitalière </a:t>
            </a:r>
            <a:endParaRPr lang="fr-FR" dirty="0"/>
          </a:p>
        </p:txBody>
      </p:sp>
      <p:sp>
        <p:nvSpPr>
          <p:cNvPr id="12" name="Espace réservé du numéro de diapositive 11"/>
          <p:cNvSpPr>
            <a:spLocks noGrp="1"/>
          </p:cNvSpPr>
          <p:nvPr>
            <p:ph type="sldNum" sz="quarter" idx="16"/>
          </p:nvPr>
        </p:nvSpPr>
        <p:spPr/>
        <p:txBody>
          <a:bodyPr/>
          <a:lstStyle/>
          <a:p>
            <a:pPr>
              <a:defRPr/>
            </a:pPr>
            <a:fld id="{6331EB5A-9C5C-4405-949B-8B907865F550}" type="slidenum">
              <a:rPr lang="fr-FR" smtClean="0"/>
              <a:pPr>
                <a:defRPr/>
              </a:pPr>
              <a:t>26</a:t>
            </a:fld>
            <a:endParaRPr lang="fr-FR" dirty="0"/>
          </a:p>
        </p:txBody>
      </p:sp>
    </p:spTree>
    <p:extLst>
      <p:ext uri="{BB962C8B-B14F-4D97-AF65-F5344CB8AC3E}">
        <p14:creationId xmlns:p14="http://schemas.microsoft.com/office/powerpoint/2010/main" val="39544073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fonction formation </a:t>
            </a:r>
            <a:br>
              <a:rPr lang="fr-FR" dirty="0" smtClean="0"/>
            </a:br>
            <a:r>
              <a:rPr lang="fr-FR" dirty="0" smtClean="0"/>
              <a:t>dans le GHT</a:t>
            </a:r>
            <a:endParaRPr lang="fr-FR" dirty="0"/>
          </a:p>
        </p:txBody>
      </p:sp>
      <p:sp>
        <p:nvSpPr>
          <p:cNvPr id="3" name="Espace réservé du texte 2"/>
          <p:cNvSpPr>
            <a:spLocks noGrp="1"/>
          </p:cNvSpPr>
          <p:nvPr>
            <p:ph type="body" sz="quarter" idx="13"/>
          </p:nvPr>
        </p:nvSpPr>
        <p:spPr/>
        <p:txBody>
          <a:bodyPr/>
          <a:lstStyle/>
          <a:p>
            <a:r>
              <a:rPr lang="fr-FR" dirty="0" smtClean="0"/>
              <a:t>2</a:t>
            </a:r>
            <a:endParaRPr lang="fr-FR" dirty="0"/>
          </a:p>
        </p:txBody>
      </p:sp>
      <p:sp>
        <p:nvSpPr>
          <p:cNvPr id="4" name="Espace réservé du numéro de diapositive 3"/>
          <p:cNvSpPr>
            <a:spLocks noGrp="1"/>
          </p:cNvSpPr>
          <p:nvPr>
            <p:ph type="sldNum" sz="quarter" idx="14"/>
          </p:nvPr>
        </p:nvSpPr>
        <p:spPr/>
        <p:txBody>
          <a:bodyPr/>
          <a:lstStyle/>
          <a:p>
            <a:pPr>
              <a:defRPr/>
            </a:pPr>
            <a:fld id="{0F33B904-E67A-463D-B917-5EF87FED6E29}" type="slidenum">
              <a:rPr lang="fr-FR" smtClean="0"/>
              <a:pPr>
                <a:defRPr/>
              </a:pPr>
              <a:t>27</a:t>
            </a:fld>
            <a:endParaRPr lang="fr-FR" dirty="0"/>
          </a:p>
        </p:txBody>
      </p:sp>
      <p:sp>
        <p:nvSpPr>
          <p:cNvPr id="5" name="Espace réservé du pied de page 4"/>
          <p:cNvSpPr>
            <a:spLocks noGrp="1"/>
          </p:cNvSpPr>
          <p:nvPr>
            <p:ph type="ftr" sz="quarter" idx="15"/>
          </p:nvPr>
        </p:nvSpPr>
        <p:spPr/>
        <p:txBody>
          <a:bodyPr/>
          <a:lstStyle/>
          <a:p>
            <a:pPr>
              <a:defRPr/>
            </a:pPr>
            <a:r>
              <a:rPr lang="fr-FR" smtClean="0"/>
              <a:t>Centre national de l’expertise hospitalière </a:t>
            </a:r>
            <a:endParaRPr lang="fr-FR" dirty="0"/>
          </a:p>
        </p:txBody>
      </p:sp>
    </p:spTree>
    <p:extLst>
      <p:ext uri="{BB962C8B-B14F-4D97-AF65-F5344CB8AC3E}">
        <p14:creationId xmlns:p14="http://schemas.microsoft.com/office/powerpoint/2010/main" val="7328141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8415" y="5156686"/>
            <a:ext cx="2000228" cy="465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DIM de territoire</a:t>
            </a:r>
            <a:endParaRPr lang="fr-FR" b="1" dirty="0">
              <a:solidFill>
                <a:schemeClr val="tx1"/>
              </a:solidFill>
            </a:endParaRPr>
          </a:p>
        </p:txBody>
      </p:sp>
      <p:sp>
        <p:nvSpPr>
          <p:cNvPr id="7" name="Rectangle 6"/>
          <p:cNvSpPr/>
          <p:nvPr/>
        </p:nvSpPr>
        <p:spPr>
          <a:xfrm>
            <a:off x="1100492" y="5579340"/>
            <a:ext cx="1827283"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u="sng" dirty="0" smtClean="0">
                <a:solidFill>
                  <a:schemeClr val="tx1"/>
                </a:solidFill>
              </a:rPr>
              <a:t>Fonction achats</a:t>
            </a:r>
            <a:endParaRPr lang="fr-FR" b="1" u="sng" dirty="0">
              <a:solidFill>
                <a:schemeClr val="tx1"/>
              </a:solidFill>
            </a:endParaRPr>
          </a:p>
        </p:txBody>
      </p:sp>
      <p:sp>
        <p:nvSpPr>
          <p:cNvPr id="11" name="Rectangle 10"/>
          <p:cNvSpPr/>
          <p:nvPr/>
        </p:nvSpPr>
        <p:spPr>
          <a:xfrm>
            <a:off x="4185797" y="6089924"/>
            <a:ext cx="1273954"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Imagerie</a:t>
            </a:r>
            <a:endParaRPr lang="fr-FR" b="1" dirty="0">
              <a:solidFill>
                <a:schemeClr val="tx1"/>
              </a:solidFill>
            </a:endParaRPr>
          </a:p>
        </p:txBody>
      </p:sp>
      <p:sp>
        <p:nvSpPr>
          <p:cNvPr id="13" name="Rectangle 12"/>
          <p:cNvSpPr/>
          <p:nvPr/>
        </p:nvSpPr>
        <p:spPr>
          <a:xfrm>
            <a:off x="4185796" y="4780090"/>
            <a:ext cx="1459407"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P</a:t>
            </a:r>
            <a:r>
              <a:rPr lang="fr-FR" b="1" dirty="0" smtClean="0">
                <a:solidFill>
                  <a:schemeClr val="tx1"/>
                </a:solidFill>
              </a:rPr>
              <a:t>harmacie</a:t>
            </a:r>
            <a:endParaRPr lang="fr-FR" b="1" dirty="0">
              <a:solidFill>
                <a:schemeClr val="tx1"/>
              </a:solidFill>
            </a:endParaRPr>
          </a:p>
        </p:txBody>
      </p:sp>
      <p:sp>
        <p:nvSpPr>
          <p:cNvPr id="16" name="Rectangle 15"/>
          <p:cNvSpPr/>
          <p:nvPr/>
        </p:nvSpPr>
        <p:spPr>
          <a:xfrm>
            <a:off x="4212510" y="5429117"/>
            <a:ext cx="1107677"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Biologie</a:t>
            </a:r>
            <a:endParaRPr lang="fr-FR" b="1" dirty="0">
              <a:solidFill>
                <a:schemeClr val="tx1"/>
              </a:solidFill>
            </a:endParaRPr>
          </a:p>
        </p:txBody>
      </p:sp>
      <p:sp>
        <p:nvSpPr>
          <p:cNvPr id="18" name="Rectangle 17"/>
          <p:cNvSpPr/>
          <p:nvPr/>
        </p:nvSpPr>
        <p:spPr>
          <a:xfrm>
            <a:off x="6850058" y="6011495"/>
            <a:ext cx="2657413"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Fonctions logistiques, administratives…</a:t>
            </a:r>
            <a:endParaRPr lang="fr-FR" b="1" dirty="0">
              <a:solidFill>
                <a:schemeClr val="tx1"/>
              </a:solidFill>
            </a:endParaRPr>
          </a:p>
        </p:txBody>
      </p:sp>
      <p:sp>
        <p:nvSpPr>
          <p:cNvPr id="20" name="Rectangle 19"/>
          <p:cNvSpPr/>
          <p:nvPr/>
        </p:nvSpPr>
        <p:spPr>
          <a:xfrm>
            <a:off x="6947819" y="4828750"/>
            <a:ext cx="2047024" cy="9754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Equipes médicales communes/pôles </a:t>
            </a:r>
            <a:r>
              <a:rPr lang="fr-FR" b="1" dirty="0" err="1" smtClean="0">
                <a:solidFill>
                  <a:schemeClr val="tx1"/>
                </a:solidFill>
              </a:rPr>
              <a:t>inter-Ets</a:t>
            </a:r>
            <a:endParaRPr lang="fr-FR" b="1" dirty="0">
              <a:solidFill>
                <a:schemeClr val="tx1"/>
              </a:solidFill>
            </a:endParaRPr>
          </a:p>
        </p:txBody>
      </p:sp>
      <p:sp>
        <p:nvSpPr>
          <p:cNvPr id="22" name="Rectangle 21"/>
          <p:cNvSpPr/>
          <p:nvPr/>
        </p:nvSpPr>
        <p:spPr>
          <a:xfrm>
            <a:off x="1106286" y="4574380"/>
            <a:ext cx="1621143" cy="611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SIH convergent</a:t>
            </a:r>
            <a:endParaRPr lang="fr-FR" b="1" dirty="0">
              <a:solidFill>
                <a:schemeClr val="tx1"/>
              </a:solidFill>
            </a:endParaRPr>
          </a:p>
        </p:txBody>
      </p:sp>
      <p:sp>
        <p:nvSpPr>
          <p:cNvPr id="23" name="Flèche droite 22"/>
          <p:cNvSpPr/>
          <p:nvPr/>
        </p:nvSpPr>
        <p:spPr>
          <a:xfrm>
            <a:off x="596787" y="4746364"/>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à coins arrondis 2"/>
          <p:cNvSpPr/>
          <p:nvPr/>
        </p:nvSpPr>
        <p:spPr>
          <a:xfrm>
            <a:off x="293432" y="1450997"/>
            <a:ext cx="8535282" cy="4136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2 - Les mutualisations</a:t>
            </a:r>
            <a:endParaRPr lang="fr-FR" sz="2200" b="1" dirty="0">
              <a:solidFill>
                <a:schemeClr val="tx1"/>
              </a:solidFill>
            </a:endParaRPr>
          </a:p>
        </p:txBody>
      </p:sp>
      <p:sp>
        <p:nvSpPr>
          <p:cNvPr id="27" name="Rectangle à coins arrondis 26"/>
          <p:cNvSpPr/>
          <p:nvPr/>
        </p:nvSpPr>
        <p:spPr>
          <a:xfrm>
            <a:off x="97276" y="2963628"/>
            <a:ext cx="3579779" cy="171422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Fonctions</a:t>
            </a:r>
          </a:p>
          <a:p>
            <a:pPr algn="ctr"/>
            <a:r>
              <a:rPr lang="fr-FR" sz="2200" b="1" dirty="0" smtClean="0">
                <a:solidFill>
                  <a:schemeClr val="tx1"/>
                </a:solidFill>
              </a:rPr>
              <a:t>obligatoirement assurées </a:t>
            </a:r>
            <a:r>
              <a:rPr lang="fr-FR" sz="2200" b="1" dirty="0">
                <a:solidFill>
                  <a:schemeClr val="tx1"/>
                </a:solidFill>
              </a:rPr>
              <a:t>par l’établissement support</a:t>
            </a:r>
          </a:p>
          <a:p>
            <a:pPr algn="ctr"/>
            <a:r>
              <a:rPr lang="fr-FR" sz="2200" b="1" dirty="0" smtClean="0">
                <a:solidFill>
                  <a:schemeClr val="tx1"/>
                </a:solidFill>
              </a:rPr>
              <a:t>« pour le compte » des établissements parties</a:t>
            </a:r>
            <a:endParaRPr lang="fr-FR" sz="2200" b="1" dirty="0">
              <a:solidFill>
                <a:schemeClr val="tx1"/>
              </a:solidFill>
            </a:endParaRPr>
          </a:p>
        </p:txBody>
      </p:sp>
      <p:sp>
        <p:nvSpPr>
          <p:cNvPr id="28" name="Rectangle à coins arrondis 27"/>
          <p:cNvSpPr/>
          <p:nvPr/>
        </p:nvSpPr>
        <p:spPr>
          <a:xfrm>
            <a:off x="3736439" y="2978082"/>
            <a:ext cx="2625450" cy="172530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Fonctions obligatoirement « organisées en commun »</a:t>
            </a:r>
            <a:endParaRPr lang="fr-FR" sz="2200" b="1" dirty="0">
              <a:solidFill>
                <a:schemeClr val="tx1"/>
              </a:solidFill>
            </a:endParaRPr>
          </a:p>
        </p:txBody>
      </p:sp>
      <p:sp>
        <p:nvSpPr>
          <p:cNvPr id="29" name="Rectangle à coins arrondis 28"/>
          <p:cNvSpPr/>
          <p:nvPr/>
        </p:nvSpPr>
        <p:spPr>
          <a:xfrm>
            <a:off x="6421273" y="3036700"/>
            <a:ext cx="2573570" cy="171323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Fonctions mutualisées facultatives</a:t>
            </a:r>
            <a:endParaRPr lang="fr-FR" sz="2200" b="1" dirty="0">
              <a:solidFill>
                <a:schemeClr val="tx1"/>
              </a:solidFill>
            </a:endParaRPr>
          </a:p>
        </p:txBody>
      </p:sp>
      <p:cxnSp>
        <p:nvCxnSpPr>
          <p:cNvPr id="6" name="Connecteur droit avec flèche 5"/>
          <p:cNvCxnSpPr/>
          <p:nvPr/>
        </p:nvCxnSpPr>
        <p:spPr>
          <a:xfrm>
            <a:off x="4820399" y="1864650"/>
            <a:ext cx="2375" cy="1125715"/>
          </a:xfrm>
          <a:prstGeom prst="straightConnector1">
            <a:avLst/>
          </a:prstGeom>
          <a:ln w="98425">
            <a:solidFill>
              <a:srgbClr val="002C77"/>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1485089" y="2182355"/>
            <a:ext cx="6235" cy="805821"/>
          </a:xfrm>
          <a:prstGeom prst="straightConnector1">
            <a:avLst/>
          </a:prstGeom>
          <a:ln w="98425">
            <a:solidFill>
              <a:srgbClr val="002C77"/>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a:off x="7784844" y="2134917"/>
            <a:ext cx="0" cy="889476"/>
          </a:xfrm>
          <a:prstGeom prst="straightConnector1">
            <a:avLst/>
          </a:prstGeom>
          <a:ln w="98425">
            <a:solidFill>
              <a:srgbClr val="002C77"/>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flipV="1">
            <a:off x="1435893" y="2185009"/>
            <a:ext cx="6348951" cy="30384"/>
          </a:xfrm>
          <a:prstGeom prst="straightConnector1">
            <a:avLst/>
          </a:prstGeom>
          <a:ln w="98425">
            <a:solidFill>
              <a:srgbClr val="002C77"/>
            </a:solidFill>
            <a:tailEnd type="none"/>
          </a:ln>
        </p:spPr>
        <p:style>
          <a:lnRef idx="1">
            <a:schemeClr val="accent1"/>
          </a:lnRef>
          <a:fillRef idx="0">
            <a:schemeClr val="accent1"/>
          </a:fillRef>
          <a:effectRef idx="0">
            <a:schemeClr val="accent1"/>
          </a:effectRef>
          <a:fontRef idx="minor">
            <a:schemeClr val="tx1"/>
          </a:fontRef>
        </p:style>
      </p:cxnSp>
      <p:sp>
        <p:nvSpPr>
          <p:cNvPr id="43" name="Espace réservé du texte 2"/>
          <p:cNvSpPr txBox="1">
            <a:spLocks/>
          </p:cNvSpPr>
          <p:nvPr/>
        </p:nvSpPr>
        <p:spPr>
          <a:xfrm>
            <a:off x="192156" y="419256"/>
            <a:ext cx="8737833" cy="452731"/>
          </a:xfrm>
          <a:prstGeom prst="rect">
            <a:avLst/>
          </a:prstGeom>
          <a:noFill/>
        </p:spPr>
        <p:txBody>
          <a:bodyPr>
            <a:noAutofit/>
          </a:bodyPr>
          <a:lstStyle>
            <a:lvl1pPr algn="l" rtl="0" eaLnBrk="0" fontAlgn="base" hangingPunct="0">
              <a:lnSpc>
                <a:spcPct val="90000"/>
              </a:lnSpc>
              <a:spcBef>
                <a:spcPts val="1000"/>
              </a:spcBef>
              <a:spcAft>
                <a:spcPct val="0"/>
              </a:spcAft>
              <a:defRPr sz="2000" b="1" kern="1200">
                <a:solidFill>
                  <a:srgbClr val="222A35"/>
                </a:solidFill>
                <a:latin typeface="+mn-lt"/>
                <a:ea typeface="+mn-ea"/>
                <a:cs typeface="+mn-cs"/>
              </a:defRPr>
            </a:lvl1pPr>
            <a:lvl2pPr marL="628650" indent="-171450" algn="l" rtl="0" eaLnBrk="0" fontAlgn="base" hangingPunct="0">
              <a:lnSpc>
                <a:spcPct val="90000"/>
              </a:lnSpc>
              <a:spcBef>
                <a:spcPts val="500"/>
              </a:spcBef>
              <a:spcAft>
                <a:spcPct val="0"/>
              </a:spcAft>
              <a:buFont typeface="Arial" panose="020B0604020202020204" pitchFamily="34" charset="0"/>
              <a:buChar char="•"/>
              <a:defRPr kern="1200">
                <a:solidFill>
                  <a:srgbClr val="767171"/>
                </a:solidFill>
                <a:latin typeface="+mn-lt"/>
                <a:ea typeface="+mn-ea"/>
                <a:cs typeface="+mn-cs"/>
              </a:defRPr>
            </a:lvl2pPr>
            <a:lvl3pPr marL="1085850" indent="-171450" algn="l" rtl="0" eaLnBrk="0" fontAlgn="base" hangingPunct="0">
              <a:lnSpc>
                <a:spcPct val="90000"/>
              </a:lnSpc>
              <a:spcBef>
                <a:spcPts val="500"/>
              </a:spcBef>
              <a:spcAft>
                <a:spcPct val="0"/>
              </a:spcAft>
              <a:buFont typeface="Calibri" panose="020F0502020204030204" pitchFamily="34" charset="0"/>
              <a:buChar char="₋"/>
              <a:defRPr sz="1600" kern="1200">
                <a:solidFill>
                  <a:srgbClr val="767171"/>
                </a:solidFill>
                <a:latin typeface="+mn-lt"/>
                <a:ea typeface="+mn-ea"/>
                <a:cs typeface="+mn-cs"/>
              </a:defRPr>
            </a:lvl3pPr>
            <a:lvl4pPr marL="1371600" algn="l" rtl="0" eaLnBrk="0" fontAlgn="base" hangingPunct="0">
              <a:lnSpc>
                <a:spcPct val="90000"/>
              </a:lnSpc>
              <a:spcBef>
                <a:spcPts val="500"/>
              </a:spcBef>
              <a:spcAft>
                <a:spcPct val="0"/>
              </a:spcAft>
              <a:defRPr sz="1200" kern="1200">
                <a:solidFill>
                  <a:srgbClr val="404040"/>
                </a:solidFill>
                <a:latin typeface="+mn-lt"/>
                <a:ea typeface="+mn-ea"/>
                <a:cs typeface="+mn-cs"/>
              </a:defRPr>
            </a:lvl4pPr>
            <a:lvl5pPr marL="1828800" algn="l" rtl="0" eaLnBrk="0" fontAlgn="base" hangingPunct="0">
              <a:lnSpc>
                <a:spcPct val="90000"/>
              </a:lnSpc>
              <a:spcBef>
                <a:spcPts val="500"/>
              </a:spcBef>
              <a:spcAft>
                <a:spcPct val="0"/>
              </a:spcAft>
              <a:defRPr sz="12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smtClean="0">
                <a:solidFill>
                  <a:schemeClr val="tx1"/>
                </a:solidFill>
              </a:rPr>
              <a:t>Les mutualisations</a:t>
            </a:r>
          </a:p>
          <a:p>
            <a:endParaRPr lang="fr-FR" sz="2400" b="0" dirty="0" smtClean="0">
              <a:solidFill>
                <a:srgbClr val="C00000"/>
              </a:solidFill>
            </a:endParaRPr>
          </a:p>
        </p:txBody>
      </p:sp>
      <p:sp>
        <p:nvSpPr>
          <p:cNvPr id="30" name="Flèche droite 29"/>
          <p:cNvSpPr/>
          <p:nvPr/>
        </p:nvSpPr>
        <p:spPr>
          <a:xfrm>
            <a:off x="596787" y="5292351"/>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droite 30"/>
          <p:cNvSpPr/>
          <p:nvPr/>
        </p:nvSpPr>
        <p:spPr>
          <a:xfrm>
            <a:off x="596786" y="5778348"/>
            <a:ext cx="392831" cy="267469"/>
          </a:xfrm>
          <a:prstGeom prst="rightArrow">
            <a:avLst/>
          </a:prstGeom>
          <a:solidFill>
            <a:schemeClr val="bg1">
              <a:lumMod val="50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lèche droite 33"/>
          <p:cNvSpPr/>
          <p:nvPr/>
        </p:nvSpPr>
        <p:spPr>
          <a:xfrm>
            <a:off x="596785" y="6349966"/>
            <a:ext cx="392831" cy="267469"/>
          </a:xfrm>
          <a:prstGeom prst="rightArrow">
            <a:avLst/>
          </a:prstGeom>
          <a:solidFill>
            <a:schemeClr val="bg1">
              <a:lumMod val="50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lèche droite 34"/>
          <p:cNvSpPr/>
          <p:nvPr/>
        </p:nvSpPr>
        <p:spPr>
          <a:xfrm>
            <a:off x="3736439" y="4995451"/>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droite 36"/>
          <p:cNvSpPr/>
          <p:nvPr/>
        </p:nvSpPr>
        <p:spPr>
          <a:xfrm>
            <a:off x="3754495" y="5584906"/>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Flèche droite 37"/>
          <p:cNvSpPr/>
          <p:nvPr/>
        </p:nvSpPr>
        <p:spPr>
          <a:xfrm>
            <a:off x="6457227" y="5072967"/>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Flèche droite 38"/>
          <p:cNvSpPr/>
          <p:nvPr/>
        </p:nvSpPr>
        <p:spPr>
          <a:xfrm>
            <a:off x="3736438" y="6317214"/>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droite 39"/>
          <p:cNvSpPr/>
          <p:nvPr/>
        </p:nvSpPr>
        <p:spPr>
          <a:xfrm>
            <a:off x="6457227" y="6183479"/>
            <a:ext cx="392831" cy="267469"/>
          </a:xfrm>
          <a:prstGeom prst="rightArrow">
            <a:avLst/>
          </a:prstGeom>
          <a:solidFill>
            <a:schemeClr val="bg1">
              <a:lumMod val="75000"/>
            </a:schemeClr>
          </a:solidFill>
          <a:ln>
            <a:solidFill>
              <a:srgbClr val="002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40"/>
          <p:cNvSpPr/>
          <p:nvPr/>
        </p:nvSpPr>
        <p:spPr>
          <a:xfrm>
            <a:off x="1091641" y="6200477"/>
            <a:ext cx="2576563" cy="569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00" b="1" u="sng" dirty="0" smtClean="0">
                <a:solidFill>
                  <a:schemeClr val="tx1"/>
                </a:solidFill>
              </a:rPr>
              <a:t>Coordination des écoles / plans de formation et DPC</a:t>
            </a:r>
            <a:endParaRPr lang="fr-FR" sz="1700" b="1" u="sng" dirty="0">
              <a:solidFill>
                <a:schemeClr val="tx1"/>
              </a:solidFill>
            </a:endParaRPr>
          </a:p>
        </p:txBody>
      </p:sp>
    </p:spTree>
    <p:extLst>
      <p:ext uri="{BB962C8B-B14F-4D97-AF65-F5344CB8AC3E}">
        <p14:creationId xmlns:p14="http://schemas.microsoft.com/office/powerpoint/2010/main" val="1938438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558" y="216832"/>
            <a:ext cx="7708866" cy="802705"/>
          </a:xfrm>
          <a:noFill/>
        </p:spPr>
        <p:txBody>
          <a:bodyPr>
            <a:normAutofit/>
          </a:bodyPr>
          <a:lstStyle/>
          <a:p>
            <a:r>
              <a:rPr lang="fr-FR" sz="2400" dirty="0"/>
              <a:t> 2.1. A </a:t>
            </a:r>
            <a:r>
              <a:rPr lang="fr-FR" sz="2400" dirty="0" smtClean="0"/>
              <a:t>propos de la fonction achats…</a:t>
            </a:r>
            <a:endParaRPr lang="fr-FR" sz="2400" dirty="0"/>
          </a:p>
        </p:txBody>
      </p:sp>
      <p:sp>
        <p:nvSpPr>
          <p:cNvPr id="5" name="Espace réservé du pied de page 4"/>
          <p:cNvSpPr>
            <a:spLocks noGrp="1"/>
          </p:cNvSpPr>
          <p:nvPr>
            <p:ph type="ftr" sz="quarter" idx="15"/>
          </p:nvPr>
        </p:nvSpPr>
        <p:spPr/>
        <p:txBody>
          <a:bodyPr/>
          <a:lstStyle/>
          <a:p>
            <a:r>
              <a:rPr lang="fr-FR" smtClean="0"/>
              <a:t>Centre national de l'expertise hospitalière</a:t>
            </a:r>
            <a:endParaRPr lang="fr-FR" dirty="0"/>
          </a:p>
        </p:txBody>
      </p:sp>
      <p:sp>
        <p:nvSpPr>
          <p:cNvPr id="3" name="Espace réservé du texte 2"/>
          <p:cNvSpPr>
            <a:spLocks noGrp="1"/>
          </p:cNvSpPr>
          <p:nvPr>
            <p:ph type="body" sz="quarter" idx="13"/>
          </p:nvPr>
        </p:nvSpPr>
        <p:spPr>
          <a:xfrm>
            <a:off x="175035" y="1361198"/>
            <a:ext cx="8793930" cy="5419015"/>
          </a:xfrm>
          <a:noFill/>
          <a:ln w="79375" cmpd="dbl">
            <a:noFill/>
          </a:ln>
        </p:spPr>
        <p:txBody>
          <a:bodyPr>
            <a:normAutofit lnSpcReduction="10000"/>
          </a:bodyPr>
          <a:lstStyle/>
          <a:p>
            <a:pPr algn="just"/>
            <a:r>
              <a:rPr lang="fr-FR" dirty="0"/>
              <a:t>Les fonctions mutualisées </a:t>
            </a:r>
            <a:r>
              <a:rPr lang="fr-FR" dirty="0" smtClean="0"/>
              <a:t>obligatoirement :</a:t>
            </a:r>
            <a:endParaRPr lang="fr-FR" dirty="0"/>
          </a:p>
          <a:p>
            <a:pPr algn="just"/>
            <a:r>
              <a:rPr lang="fr-FR" b="0" dirty="0" smtClean="0">
                <a:solidFill>
                  <a:schemeClr val="tx1"/>
                </a:solidFill>
              </a:rPr>
              <a:t> </a:t>
            </a:r>
            <a:r>
              <a:rPr lang="fr-FR" b="0" dirty="0" smtClean="0"/>
              <a:t>La </a:t>
            </a:r>
            <a:r>
              <a:rPr lang="fr-FR" b="0" dirty="0"/>
              <a:t>fonction achats</a:t>
            </a:r>
          </a:p>
          <a:p>
            <a:pPr marL="104775" algn="just"/>
            <a:r>
              <a:rPr lang="fr-FR" i="1" dirty="0" smtClean="0"/>
              <a:t>La fonction achats </a:t>
            </a:r>
            <a:r>
              <a:rPr lang="fr-FR" b="0" i="1" dirty="0" smtClean="0"/>
              <a:t>comprend les missions suivantes:</a:t>
            </a:r>
          </a:p>
          <a:p>
            <a:pPr marL="804863" indent="-342900" algn="just">
              <a:buFont typeface="Arial" panose="020B0604020202020204" pitchFamily="34" charset="0"/>
              <a:buChar char="•"/>
            </a:pPr>
            <a:r>
              <a:rPr lang="fr-FR" b="0" i="1" dirty="0" smtClean="0"/>
              <a:t>L’élaboration </a:t>
            </a:r>
            <a:r>
              <a:rPr lang="fr-FR" b="0" i="1" dirty="0"/>
              <a:t>de la politique et des stratégies d’achat de l’ensemble des domaines d’achat en exploitation et en investissement ;</a:t>
            </a:r>
          </a:p>
          <a:p>
            <a:pPr marL="804863" lvl="0" indent="-342900" algn="just">
              <a:buFont typeface="Arial" panose="020B0604020202020204" pitchFamily="34" charset="0"/>
              <a:buChar char="•"/>
            </a:pPr>
            <a:r>
              <a:rPr lang="fr-FR" b="0" i="1" dirty="0"/>
              <a:t>La planification et la passation des marchés ;</a:t>
            </a:r>
          </a:p>
          <a:p>
            <a:pPr marL="804863" lvl="0" indent="-342900" algn="just">
              <a:buFont typeface="Arial" panose="020B0604020202020204" pitchFamily="34" charset="0"/>
              <a:buChar char="•"/>
            </a:pPr>
            <a:r>
              <a:rPr lang="fr-FR" b="0" i="1" dirty="0"/>
              <a:t>Le contrôle de gestion des achats ; </a:t>
            </a:r>
          </a:p>
          <a:p>
            <a:pPr marL="804863" lvl="0" indent="-342900" algn="just">
              <a:buFont typeface="Arial" panose="020B0604020202020204" pitchFamily="34" charset="0"/>
              <a:buChar char="•"/>
            </a:pPr>
            <a:r>
              <a:rPr lang="fr-FR" b="0" i="1" dirty="0"/>
              <a:t>Les activités d’approvisionnement, à l’exception de l’approvisionnement des produits pharmaceutiques.</a:t>
            </a:r>
          </a:p>
          <a:p>
            <a:pPr marL="104775" algn="just"/>
            <a:r>
              <a:rPr lang="fr-FR" i="1" dirty="0" smtClean="0"/>
              <a:t>Un </a:t>
            </a:r>
            <a:r>
              <a:rPr lang="fr-FR" i="1" dirty="0"/>
              <a:t>plan d’action des achats du groupement hospitalier de territoire est élaboré pour le compte des établissements parties au </a:t>
            </a:r>
            <a:r>
              <a:rPr lang="fr-FR" i="1" dirty="0" smtClean="0"/>
              <a:t>GHT (1</a:t>
            </a:r>
            <a:r>
              <a:rPr lang="fr-FR" i="1" baseline="30000" dirty="0" smtClean="0"/>
              <a:t>er</a:t>
            </a:r>
            <a:r>
              <a:rPr lang="fr-FR" i="1" dirty="0" smtClean="0"/>
              <a:t> janvier 2017)</a:t>
            </a:r>
            <a:endParaRPr lang="fr-FR" i="1" dirty="0"/>
          </a:p>
          <a:p>
            <a:pPr marL="461963" algn="just"/>
            <a:endParaRPr lang="fr-FR" sz="2200" b="0" i="1" dirty="0" smtClean="0">
              <a:solidFill>
                <a:schemeClr val="bg1">
                  <a:lumMod val="50000"/>
                </a:schemeClr>
              </a:solidFill>
            </a:endParaRPr>
          </a:p>
          <a:p>
            <a:pPr marL="461963" algn="just"/>
            <a:r>
              <a:rPr lang="fr-FR" sz="2200" i="1" dirty="0">
                <a:solidFill>
                  <a:schemeClr val="bg1">
                    <a:lumMod val="50000"/>
                  </a:schemeClr>
                </a:solidFill>
                <a:sym typeface="Wingdings" panose="05000000000000000000" pitchFamily="2" charset="2"/>
              </a:rPr>
              <a:t> </a:t>
            </a:r>
            <a:r>
              <a:rPr lang="fr-FR" sz="2200" i="1" dirty="0">
                <a:solidFill>
                  <a:schemeClr val="bg1">
                    <a:lumMod val="50000"/>
                  </a:schemeClr>
                </a:solidFill>
              </a:rPr>
              <a:t>VADE-MECUM GHT mai 2016</a:t>
            </a:r>
            <a:r>
              <a:rPr lang="fr-FR" sz="2200" i="1" dirty="0" smtClean="0">
                <a:solidFill>
                  <a:schemeClr val="bg1">
                    <a:lumMod val="50000"/>
                  </a:schemeClr>
                </a:solidFill>
              </a:rPr>
              <a:t>: </a:t>
            </a:r>
            <a:r>
              <a:rPr lang="fr-FR" sz="2200" i="1" dirty="0" smtClean="0">
                <a:solidFill>
                  <a:schemeClr val="bg1">
                    <a:lumMod val="50000"/>
                  </a:schemeClr>
                </a:solidFill>
                <a:sym typeface="Webdings" panose="05030102010509060703" pitchFamily="18" charset="2"/>
              </a:rPr>
              <a:t>Il </a:t>
            </a:r>
            <a:r>
              <a:rPr lang="fr-FR" sz="2200" i="1" dirty="0">
                <a:solidFill>
                  <a:schemeClr val="bg1">
                    <a:lumMod val="50000"/>
                  </a:schemeClr>
                </a:solidFill>
                <a:sym typeface="Webdings" panose="05030102010509060703" pitchFamily="18" charset="2"/>
              </a:rPr>
              <a:t>convient de veiller à la désignation le plus rapidement possible  du responsable de la fonction achats du GHT placé auprès du directeur de l’établissement support</a:t>
            </a:r>
            <a:endParaRPr lang="fr-FR" sz="2200" i="1" dirty="0">
              <a:solidFill>
                <a:schemeClr val="bg1">
                  <a:lumMod val="50000"/>
                </a:schemeClr>
              </a:solidFill>
            </a:endParaRPr>
          </a:p>
          <a:p>
            <a:pPr marL="461963" algn="just"/>
            <a:endParaRPr lang="fr-FR" b="0" dirty="0"/>
          </a:p>
        </p:txBody>
      </p:sp>
      <p:sp>
        <p:nvSpPr>
          <p:cNvPr id="4" name="Espace réservé du numéro de diapositive 3"/>
          <p:cNvSpPr>
            <a:spLocks noGrp="1"/>
          </p:cNvSpPr>
          <p:nvPr>
            <p:ph type="sldNum" sz="quarter" idx="16"/>
          </p:nvPr>
        </p:nvSpPr>
        <p:spPr/>
        <p:txBody>
          <a:bodyPr/>
          <a:lstStyle/>
          <a:p>
            <a:fld id="{9E672939-9B4F-491E-AAA3-6308D9B4F2D0}" type="slidenum">
              <a:rPr lang="fr-FR" smtClean="0"/>
              <a:pPr/>
              <a:t>29</a:t>
            </a:fld>
            <a:endParaRPr lang="fr-FR"/>
          </a:p>
        </p:txBody>
      </p:sp>
    </p:spTree>
    <p:extLst>
      <p:ext uri="{BB962C8B-B14F-4D97-AF65-F5344CB8AC3E}">
        <p14:creationId xmlns:p14="http://schemas.microsoft.com/office/powerpoint/2010/main" val="4058548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1335" y="297469"/>
            <a:ext cx="7995628" cy="757238"/>
          </a:xfrm>
        </p:spPr>
        <p:txBody>
          <a:bodyPr/>
          <a:lstStyle/>
          <a:p>
            <a:r>
              <a:rPr lang="fr-FR" sz="2400" dirty="0" smtClean="0">
                <a:solidFill>
                  <a:schemeClr val="tx1"/>
                </a:solidFill>
              </a:rPr>
              <a:t>Le GHT : </a:t>
            </a:r>
            <a:r>
              <a:rPr lang="fr-FR" sz="2400" dirty="0">
                <a:solidFill>
                  <a:schemeClr val="tx1"/>
                </a:solidFill>
              </a:rPr>
              <a:t>1</a:t>
            </a:r>
            <a:r>
              <a:rPr lang="fr-FR" sz="2400" dirty="0" smtClean="0">
                <a:solidFill>
                  <a:schemeClr val="tx1"/>
                </a:solidFill>
              </a:rPr>
              <a:t> obligation, 2 dimensions</a:t>
            </a:r>
            <a:br>
              <a:rPr lang="fr-FR" sz="2400" dirty="0" smtClean="0">
                <a:solidFill>
                  <a:schemeClr val="tx1"/>
                </a:solidFill>
              </a:rPr>
            </a:br>
            <a:r>
              <a:rPr lang="fr-FR" sz="2000" b="0" i="1" dirty="0" smtClean="0">
                <a:solidFill>
                  <a:schemeClr val="bg2">
                    <a:lumMod val="50000"/>
                  </a:schemeClr>
                </a:solidFill>
              </a:rPr>
              <a:t>art. L. 6132-1 CSP</a:t>
            </a:r>
          </a:p>
        </p:txBody>
      </p:sp>
      <p:sp>
        <p:nvSpPr>
          <p:cNvPr id="4099" name="Rectangle 3"/>
          <p:cNvSpPr>
            <a:spLocks noGrp="1" noChangeArrowheads="1"/>
          </p:cNvSpPr>
          <p:nvPr>
            <p:ph idx="1"/>
          </p:nvPr>
        </p:nvSpPr>
        <p:spPr>
          <a:xfrm>
            <a:off x="2289243" y="1238526"/>
            <a:ext cx="6653720" cy="5385409"/>
          </a:xfrm>
        </p:spPr>
        <p:txBody>
          <a:bodyPr>
            <a:normAutofit fontScale="85000" lnSpcReduction="10000"/>
          </a:bodyPr>
          <a:lstStyle/>
          <a:p>
            <a:pPr marL="457200" indent="-457200" algn="just">
              <a:lnSpc>
                <a:spcPct val="110000"/>
              </a:lnSpc>
              <a:spcBef>
                <a:spcPts val="0"/>
              </a:spcBef>
              <a:buFont typeface="Arial" panose="020B0604020202020204" pitchFamily="34" charset="0"/>
              <a:buChar char="•"/>
            </a:pPr>
            <a:r>
              <a:rPr lang="fr-FR" sz="2600" dirty="0" smtClean="0"/>
              <a:t> </a:t>
            </a:r>
            <a:r>
              <a:rPr lang="fr-FR" sz="2400" dirty="0" smtClean="0">
                <a:solidFill>
                  <a:schemeClr val="tx1"/>
                </a:solidFill>
              </a:rPr>
              <a:t>Chaque établissement public de santé</a:t>
            </a:r>
            <a:r>
              <a:rPr lang="fr-FR" sz="2400" b="0" dirty="0">
                <a:solidFill>
                  <a:schemeClr val="tx1"/>
                </a:solidFill>
              </a:rPr>
              <a:t> </a:t>
            </a:r>
            <a:r>
              <a:rPr lang="fr-FR" sz="2400" b="0" dirty="0" smtClean="0">
                <a:solidFill>
                  <a:schemeClr val="tx1"/>
                </a:solidFill>
              </a:rPr>
              <a:t>(sauf dérogation tenant à sa spécificité dans l’offre de soins territoriale) </a:t>
            </a:r>
            <a:r>
              <a:rPr lang="fr-FR" sz="2400" dirty="0" smtClean="0">
                <a:solidFill>
                  <a:schemeClr val="tx1"/>
                </a:solidFill>
              </a:rPr>
              <a:t>est partie </a:t>
            </a:r>
            <a:r>
              <a:rPr lang="fr-FR" sz="2400" b="0" dirty="0" smtClean="0">
                <a:solidFill>
                  <a:schemeClr val="tx1"/>
                </a:solidFill>
              </a:rPr>
              <a:t>à une convention de GHT </a:t>
            </a:r>
            <a:r>
              <a:rPr lang="fr-FR" sz="2400" dirty="0" smtClean="0">
                <a:solidFill>
                  <a:schemeClr val="tx1"/>
                </a:solidFill>
              </a:rPr>
              <a:t>et à une seule</a:t>
            </a:r>
            <a:r>
              <a:rPr lang="fr-FR" sz="2400" b="0" dirty="0" smtClean="0">
                <a:solidFill>
                  <a:schemeClr val="tx1"/>
                </a:solidFill>
              </a:rPr>
              <a:t>.</a:t>
            </a:r>
            <a:r>
              <a:rPr lang="fr-FR" sz="2400" dirty="0" smtClean="0">
                <a:sym typeface="Wingdings" panose="05000000000000000000" pitchFamily="2" charset="2"/>
              </a:rPr>
              <a:t>	</a:t>
            </a:r>
          </a:p>
          <a:p>
            <a:pPr algn="just">
              <a:lnSpc>
                <a:spcPct val="110000"/>
              </a:lnSpc>
              <a:spcBef>
                <a:spcPts val="0"/>
              </a:spcBef>
            </a:pPr>
            <a:endParaRPr lang="fr-FR" sz="2400" b="0" dirty="0" smtClean="0">
              <a:solidFill>
                <a:schemeClr val="tx1"/>
              </a:solidFill>
            </a:endParaRPr>
          </a:p>
          <a:p>
            <a:pPr marL="342900" indent="-342900">
              <a:lnSpc>
                <a:spcPct val="110000"/>
              </a:lnSpc>
              <a:spcBef>
                <a:spcPts val="0"/>
              </a:spcBef>
              <a:buFont typeface="Arial" panose="020B0604020202020204" pitchFamily="34" charset="0"/>
              <a:buChar char="•"/>
            </a:pPr>
            <a:r>
              <a:rPr lang="fr-FR" sz="2400" b="0" dirty="0" smtClean="0">
                <a:solidFill>
                  <a:schemeClr val="tx1"/>
                </a:solidFill>
              </a:rPr>
              <a:t>Le GHT a pour objet de permettre aux établissements de mettre en œuvre une stratégie de </a:t>
            </a:r>
            <a:r>
              <a:rPr lang="fr-FR" sz="2400" dirty="0" smtClean="0">
                <a:solidFill>
                  <a:schemeClr val="tx1"/>
                </a:solidFill>
              </a:rPr>
              <a:t>prise en charge commune et graduée </a:t>
            </a:r>
            <a:r>
              <a:rPr lang="fr-FR" sz="2400" b="0" dirty="0" smtClean="0">
                <a:solidFill>
                  <a:schemeClr val="tx1"/>
                </a:solidFill>
              </a:rPr>
              <a:t>du patient, dans le but d’assurer une égalité d’accès à des soins sécurisés et de qualité. </a:t>
            </a:r>
          </a:p>
          <a:p>
            <a:pPr algn="just">
              <a:lnSpc>
                <a:spcPct val="110000"/>
              </a:lnSpc>
              <a:spcBef>
                <a:spcPts val="0"/>
              </a:spcBef>
            </a:pPr>
            <a:endParaRPr lang="fr-FR" sz="2400" b="0" dirty="0" smtClean="0">
              <a:solidFill>
                <a:schemeClr val="tx1"/>
              </a:solidFill>
            </a:endParaRPr>
          </a:p>
          <a:p>
            <a:pPr marL="342900" indent="-342900" algn="just">
              <a:lnSpc>
                <a:spcPct val="110000"/>
              </a:lnSpc>
              <a:spcBef>
                <a:spcPts val="0"/>
              </a:spcBef>
              <a:buFont typeface="Arial" panose="020B0604020202020204" pitchFamily="34" charset="0"/>
              <a:buChar char="•"/>
            </a:pPr>
            <a:r>
              <a:rPr lang="fr-FR" sz="2400" b="0" dirty="0" smtClean="0">
                <a:solidFill>
                  <a:schemeClr val="tx1"/>
                </a:solidFill>
              </a:rPr>
              <a:t>Dans </a:t>
            </a:r>
            <a:r>
              <a:rPr lang="fr-FR" sz="2400" b="0" dirty="0">
                <a:solidFill>
                  <a:schemeClr val="tx1"/>
                </a:solidFill>
              </a:rPr>
              <a:t>chaque groupement, les établissements parties </a:t>
            </a:r>
            <a:r>
              <a:rPr lang="fr-FR" sz="2400" b="0" dirty="0" smtClean="0">
                <a:solidFill>
                  <a:schemeClr val="tx1"/>
                </a:solidFill>
              </a:rPr>
              <a:t>élaborent </a:t>
            </a:r>
            <a:r>
              <a:rPr lang="fr-FR" sz="2400" dirty="0" smtClean="0">
                <a:solidFill>
                  <a:schemeClr val="tx1"/>
                </a:solidFill>
              </a:rPr>
              <a:t>un projet </a:t>
            </a:r>
            <a:r>
              <a:rPr lang="fr-FR" sz="2400" dirty="0">
                <a:solidFill>
                  <a:schemeClr val="tx1"/>
                </a:solidFill>
              </a:rPr>
              <a:t>médical partagé</a:t>
            </a:r>
            <a:r>
              <a:rPr lang="fr-FR" sz="2400" b="0" dirty="0">
                <a:solidFill>
                  <a:schemeClr val="tx1"/>
                </a:solidFill>
              </a:rPr>
              <a:t> garantissant une </a:t>
            </a:r>
            <a:r>
              <a:rPr lang="fr-FR" sz="2400" b="0" dirty="0" smtClean="0">
                <a:solidFill>
                  <a:schemeClr val="tx1"/>
                </a:solidFill>
              </a:rPr>
              <a:t>offre </a:t>
            </a:r>
            <a:r>
              <a:rPr lang="fr-FR" sz="2400" b="0" dirty="0">
                <a:solidFill>
                  <a:schemeClr val="tx1"/>
                </a:solidFill>
              </a:rPr>
              <a:t>de proximité </a:t>
            </a:r>
            <a:r>
              <a:rPr lang="fr-FR" sz="2400" b="0" dirty="0" smtClean="0">
                <a:solidFill>
                  <a:schemeClr val="tx1"/>
                </a:solidFill>
              </a:rPr>
              <a:t>ainsi </a:t>
            </a:r>
            <a:r>
              <a:rPr lang="fr-FR" sz="2400" b="0" dirty="0">
                <a:solidFill>
                  <a:schemeClr val="tx1"/>
                </a:solidFill>
              </a:rPr>
              <a:t>que </a:t>
            </a:r>
            <a:r>
              <a:rPr lang="fr-FR" sz="2400" b="0" dirty="0" smtClean="0">
                <a:solidFill>
                  <a:schemeClr val="tx1"/>
                </a:solidFill>
              </a:rPr>
              <a:t>l’accès </a:t>
            </a:r>
            <a:r>
              <a:rPr lang="fr-FR" sz="2400" b="0" dirty="0">
                <a:solidFill>
                  <a:schemeClr val="tx1"/>
                </a:solidFill>
              </a:rPr>
              <a:t>à une offre </a:t>
            </a:r>
            <a:r>
              <a:rPr lang="fr-FR" sz="2400" b="0" dirty="0" smtClean="0">
                <a:solidFill>
                  <a:schemeClr val="tx1"/>
                </a:solidFill>
              </a:rPr>
              <a:t>de référence </a:t>
            </a:r>
            <a:r>
              <a:rPr lang="fr-FR" sz="2400" b="0" dirty="0">
                <a:solidFill>
                  <a:schemeClr val="tx1"/>
                </a:solidFill>
              </a:rPr>
              <a:t>et de </a:t>
            </a:r>
            <a:r>
              <a:rPr lang="fr-FR" sz="2400" b="0" dirty="0" smtClean="0">
                <a:solidFill>
                  <a:schemeClr val="tx1"/>
                </a:solidFill>
              </a:rPr>
              <a:t>recours.</a:t>
            </a:r>
            <a:r>
              <a:rPr lang="fr-FR" sz="2400" b="0" dirty="0">
                <a:solidFill>
                  <a:schemeClr val="tx1"/>
                </a:solidFill>
              </a:rPr>
              <a:t> </a:t>
            </a:r>
            <a:endParaRPr lang="fr-FR" sz="2400" b="0" dirty="0" smtClean="0">
              <a:solidFill>
                <a:schemeClr val="tx1"/>
              </a:solidFill>
            </a:endParaRPr>
          </a:p>
          <a:p>
            <a:pPr marL="342900" indent="-342900" algn="just">
              <a:lnSpc>
                <a:spcPct val="110000"/>
              </a:lnSpc>
              <a:spcBef>
                <a:spcPts val="0"/>
              </a:spcBef>
              <a:buFont typeface="Arial" panose="020B0604020202020204" pitchFamily="34" charset="0"/>
              <a:buChar char="•"/>
            </a:pPr>
            <a:endParaRPr lang="fr-FR" sz="2400" b="0" dirty="0" smtClean="0">
              <a:solidFill>
                <a:schemeClr val="tx1"/>
              </a:solidFill>
            </a:endParaRPr>
          </a:p>
          <a:p>
            <a:pPr marL="342900" indent="-342900" algn="just">
              <a:lnSpc>
                <a:spcPct val="110000"/>
              </a:lnSpc>
              <a:spcBef>
                <a:spcPts val="0"/>
              </a:spcBef>
              <a:buFont typeface="Arial" panose="020B0604020202020204" pitchFamily="34" charset="0"/>
              <a:buChar char="•"/>
            </a:pPr>
            <a:r>
              <a:rPr lang="fr-FR" sz="2400" b="0" dirty="0" smtClean="0">
                <a:solidFill>
                  <a:schemeClr val="tx1"/>
                </a:solidFill>
                <a:sym typeface="Wingdings" panose="05000000000000000000" pitchFamily="2" charset="2"/>
              </a:rPr>
              <a:t>Le </a:t>
            </a:r>
            <a:r>
              <a:rPr lang="fr-FR" sz="2400" b="0" dirty="0">
                <a:solidFill>
                  <a:schemeClr val="tx1"/>
                </a:solidFill>
                <a:sym typeface="Wingdings" panose="05000000000000000000" pitchFamily="2" charset="2"/>
              </a:rPr>
              <a:t>GHT </a:t>
            </a:r>
            <a:r>
              <a:rPr lang="fr-FR" sz="2400" b="0" dirty="0" smtClean="0">
                <a:solidFill>
                  <a:schemeClr val="tx1"/>
                </a:solidFill>
              </a:rPr>
              <a:t> </a:t>
            </a:r>
            <a:r>
              <a:rPr lang="fr-FR" sz="2400" b="0" dirty="0">
                <a:solidFill>
                  <a:schemeClr val="tx1"/>
                </a:solidFill>
              </a:rPr>
              <a:t>assure </a:t>
            </a:r>
            <a:r>
              <a:rPr lang="fr-FR" sz="2400" dirty="0">
                <a:solidFill>
                  <a:schemeClr val="tx1"/>
                </a:solidFill>
              </a:rPr>
              <a:t>la rationalisation des modes de </a:t>
            </a:r>
            <a:r>
              <a:rPr lang="fr-FR" sz="2400" dirty="0" smtClean="0">
                <a:solidFill>
                  <a:schemeClr val="tx1"/>
                </a:solidFill>
              </a:rPr>
              <a:t>gestion </a:t>
            </a:r>
            <a:r>
              <a:rPr lang="fr-FR" sz="2400" b="0" dirty="0" smtClean="0">
                <a:solidFill>
                  <a:schemeClr val="tx1"/>
                </a:solidFill>
              </a:rPr>
              <a:t>par </a:t>
            </a:r>
            <a:r>
              <a:rPr lang="fr-FR" sz="2400" b="0" dirty="0">
                <a:solidFill>
                  <a:schemeClr val="tx1"/>
                </a:solidFill>
              </a:rPr>
              <a:t>une </a:t>
            </a:r>
            <a:r>
              <a:rPr lang="fr-FR" sz="2400" b="0" dirty="0" smtClean="0">
                <a:solidFill>
                  <a:schemeClr val="tx1"/>
                </a:solidFill>
              </a:rPr>
              <a:t>mise </a:t>
            </a:r>
            <a:r>
              <a:rPr lang="fr-FR" sz="2400" b="0" dirty="0">
                <a:solidFill>
                  <a:schemeClr val="tx1"/>
                </a:solidFill>
              </a:rPr>
              <a:t>en </a:t>
            </a:r>
            <a:r>
              <a:rPr lang="fr-FR" sz="2400" b="0" dirty="0" smtClean="0">
                <a:solidFill>
                  <a:schemeClr val="tx1"/>
                </a:solidFill>
              </a:rPr>
              <a:t>commun </a:t>
            </a:r>
            <a:r>
              <a:rPr lang="fr-FR" sz="2400" b="0" dirty="0">
                <a:solidFill>
                  <a:schemeClr val="tx1"/>
                </a:solidFill>
              </a:rPr>
              <a:t>de fonctions </a:t>
            </a:r>
            <a:r>
              <a:rPr lang="fr-FR" sz="2400" b="0" dirty="0" smtClean="0">
                <a:solidFill>
                  <a:schemeClr val="tx1"/>
                </a:solidFill>
              </a:rPr>
              <a:t>ou par des transferts d’activités entre établissements.</a:t>
            </a:r>
          </a:p>
        </p:txBody>
      </p:sp>
      <p:sp>
        <p:nvSpPr>
          <p:cNvPr id="5" name="Rectangle à coins arrondis 4"/>
          <p:cNvSpPr/>
          <p:nvPr/>
        </p:nvSpPr>
        <p:spPr>
          <a:xfrm>
            <a:off x="194378" y="1238526"/>
            <a:ext cx="1915775" cy="477848"/>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1"/>
                </a:solidFill>
              </a:rPr>
              <a:t>1 obligation</a:t>
            </a:r>
            <a:endParaRPr lang="fr-FR" sz="2400" b="1" dirty="0">
              <a:solidFill>
                <a:schemeClr val="bg1"/>
              </a:solidFill>
            </a:endParaRPr>
          </a:p>
        </p:txBody>
      </p:sp>
      <p:sp>
        <p:nvSpPr>
          <p:cNvPr id="7" name="Rectangle à coins arrondis 6"/>
          <p:cNvSpPr/>
          <p:nvPr/>
        </p:nvSpPr>
        <p:spPr>
          <a:xfrm>
            <a:off x="71335" y="3492723"/>
            <a:ext cx="2172511" cy="190461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prstClr val="black"/>
                </a:solidFill>
              </a:rPr>
              <a:t>Projet  médical partagé</a:t>
            </a:r>
            <a:endParaRPr lang="fr-FR" sz="2400" b="1" dirty="0">
              <a:solidFill>
                <a:prstClr val="black"/>
              </a:solidFill>
            </a:endParaRPr>
          </a:p>
        </p:txBody>
      </p:sp>
      <p:sp>
        <p:nvSpPr>
          <p:cNvPr id="8" name="Rectangle à coins arrondis 7"/>
          <p:cNvSpPr/>
          <p:nvPr/>
        </p:nvSpPr>
        <p:spPr>
          <a:xfrm>
            <a:off x="71335" y="5447489"/>
            <a:ext cx="2217908" cy="117644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prstClr val="black"/>
                </a:solidFill>
              </a:rPr>
              <a:t>Mutualisations</a:t>
            </a:r>
            <a:endParaRPr lang="fr-FR" sz="2400" b="1" dirty="0">
              <a:solidFill>
                <a:prstClr val="black"/>
              </a:solidFill>
            </a:endParaRPr>
          </a:p>
        </p:txBody>
      </p:sp>
      <p:sp>
        <p:nvSpPr>
          <p:cNvPr id="9" name="Rectangle à coins arrondis 8"/>
          <p:cNvSpPr/>
          <p:nvPr/>
        </p:nvSpPr>
        <p:spPr>
          <a:xfrm>
            <a:off x="194379" y="2657431"/>
            <a:ext cx="1915774" cy="597875"/>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1"/>
                </a:solidFill>
              </a:rPr>
              <a:t>2 dimensions</a:t>
            </a:r>
            <a:endParaRPr lang="fr-FR" sz="2400" b="1" dirty="0">
              <a:solidFill>
                <a:schemeClr val="bg1"/>
              </a:solidFill>
            </a:endParaRPr>
          </a:p>
        </p:txBody>
      </p:sp>
      <p:sp>
        <p:nvSpPr>
          <p:cNvPr id="10" name="Espace réservé du numéro de diapositive 3"/>
          <p:cNvSpPr txBox="1">
            <a:spLocks/>
          </p:cNvSpPr>
          <p:nvPr/>
        </p:nvSpPr>
        <p:spPr>
          <a:xfrm>
            <a:off x="6457950" y="6356350"/>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defRPr/>
            </a:pPr>
            <a:r>
              <a:rPr lang="fr-FR" sz="1000" dirty="0" smtClean="0"/>
              <a:t>3</a:t>
            </a:r>
            <a:endParaRPr lang="fr-FR" sz="1000" dirty="0"/>
          </a:p>
        </p:txBody>
      </p:sp>
    </p:spTree>
    <p:extLst>
      <p:ext uri="{BB962C8B-B14F-4D97-AF65-F5344CB8AC3E}">
        <p14:creationId xmlns:p14="http://schemas.microsoft.com/office/powerpoint/2010/main" val="3881777756"/>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5"/>
          </p:nvPr>
        </p:nvSpPr>
        <p:spPr/>
        <p:txBody>
          <a:bodyPr/>
          <a:lstStyle/>
          <a:p>
            <a:r>
              <a:rPr lang="fr-FR" smtClean="0"/>
              <a:t>Centre national de l'expertise hospitalière</a:t>
            </a:r>
            <a:endParaRPr lang="fr-FR" dirty="0"/>
          </a:p>
        </p:txBody>
      </p:sp>
      <p:cxnSp>
        <p:nvCxnSpPr>
          <p:cNvPr id="7" name="Connecteur droit 6"/>
          <p:cNvCxnSpPr/>
          <p:nvPr/>
        </p:nvCxnSpPr>
        <p:spPr>
          <a:xfrm>
            <a:off x="4424369" y="2420888"/>
            <a:ext cx="26440" cy="3888432"/>
          </a:xfrm>
          <a:prstGeom prst="line">
            <a:avLst/>
          </a:prstGeom>
          <a:ln>
            <a:solidFill>
              <a:srgbClr val="002C77"/>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8028384" y="1916832"/>
            <a:ext cx="0" cy="4392488"/>
          </a:xfrm>
          <a:prstGeom prst="line">
            <a:avLst/>
          </a:prstGeom>
          <a:ln>
            <a:solidFill>
              <a:srgbClr val="002C77"/>
            </a:solidFill>
          </a:ln>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195396" y="158582"/>
            <a:ext cx="7454652" cy="802705"/>
          </a:xfrm>
          <a:prstGeom prst="rect">
            <a:avLst/>
          </a:prstGeom>
        </p:spPr>
        <p:txBody>
          <a:bodyPr vert="horz" lIns="91440" tIns="45720" rIns="91440" bIns="45720" rtlCol="0" anchor="ctr">
            <a:normAutofit/>
          </a:bodyPr>
          <a:lstStyle>
            <a:lvl1pPr marL="0" algn="l" defTabSz="914400" rtl="0" eaLnBrk="1" latinLnBrk="0" hangingPunct="1">
              <a:lnSpc>
                <a:spcPct val="100000"/>
              </a:lnSpc>
              <a:spcBef>
                <a:spcPct val="0"/>
              </a:spcBef>
              <a:buNone/>
              <a:defRPr lang="fr-FR" sz="2800" b="1" kern="1200" cap="none" baseline="0">
                <a:solidFill>
                  <a:srgbClr val="CC1819"/>
                </a:solidFill>
                <a:latin typeface="+mn-lt"/>
                <a:ea typeface="+mj-ea"/>
                <a:cs typeface="+mj-cs"/>
              </a:defRPr>
            </a:lvl1pPr>
          </a:lstStyle>
          <a:p>
            <a:r>
              <a:rPr lang="fr-FR" sz="2400" dirty="0">
                <a:solidFill>
                  <a:srgbClr val="222A35"/>
                </a:solidFill>
              </a:rPr>
              <a:t> 2.1. A propos de la fonction achats…</a:t>
            </a:r>
          </a:p>
        </p:txBody>
      </p:sp>
      <p:sp>
        <p:nvSpPr>
          <p:cNvPr id="14" name="Rectangle à coins arrondis 13"/>
          <p:cNvSpPr/>
          <p:nvPr/>
        </p:nvSpPr>
        <p:spPr>
          <a:xfrm>
            <a:off x="6797627" y="1583253"/>
            <a:ext cx="2100495" cy="39362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i="1" dirty="0" smtClean="0">
                <a:solidFill>
                  <a:schemeClr val="tx1">
                    <a:lumMod val="85000"/>
                    <a:lumOff val="15000"/>
                  </a:schemeClr>
                </a:solidFill>
              </a:rPr>
              <a:t>1</a:t>
            </a:r>
            <a:r>
              <a:rPr lang="fr-FR" sz="2200" b="1" i="1" baseline="30000" dirty="0" smtClean="0">
                <a:solidFill>
                  <a:schemeClr val="tx1">
                    <a:lumMod val="85000"/>
                    <a:lumOff val="15000"/>
                  </a:schemeClr>
                </a:solidFill>
              </a:rPr>
              <a:t>er</a:t>
            </a:r>
            <a:r>
              <a:rPr lang="fr-FR" sz="2200" b="1" i="1" dirty="0" smtClean="0">
                <a:solidFill>
                  <a:schemeClr val="tx1">
                    <a:lumMod val="85000"/>
                    <a:lumOff val="15000"/>
                  </a:schemeClr>
                </a:solidFill>
              </a:rPr>
              <a:t> janvier 2018</a:t>
            </a:r>
          </a:p>
        </p:txBody>
      </p:sp>
      <p:sp>
        <p:nvSpPr>
          <p:cNvPr id="20" name="Rectangle à coins arrondis 19"/>
          <p:cNvSpPr/>
          <p:nvPr/>
        </p:nvSpPr>
        <p:spPr>
          <a:xfrm>
            <a:off x="2765414" y="1773840"/>
            <a:ext cx="3613172" cy="4348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i="1" smtClean="0">
                <a:solidFill>
                  <a:schemeClr val="tx1">
                    <a:lumMod val="85000"/>
                    <a:lumOff val="15000"/>
                  </a:schemeClr>
                </a:solidFill>
              </a:rPr>
              <a:t>1</a:t>
            </a:r>
            <a:r>
              <a:rPr lang="fr-FR" sz="2200" b="1" i="1" baseline="30000" smtClean="0">
                <a:solidFill>
                  <a:schemeClr val="tx1">
                    <a:lumMod val="85000"/>
                    <a:lumOff val="15000"/>
                  </a:schemeClr>
                </a:solidFill>
              </a:rPr>
              <a:t>er</a:t>
            </a:r>
            <a:r>
              <a:rPr lang="fr-FR" sz="2200" b="1" i="1" smtClean="0">
                <a:solidFill>
                  <a:schemeClr val="tx1">
                    <a:lumMod val="85000"/>
                    <a:lumOff val="15000"/>
                  </a:schemeClr>
                </a:solidFill>
              </a:rPr>
              <a:t> janvier </a:t>
            </a:r>
            <a:r>
              <a:rPr lang="fr-FR" sz="2200" b="1" i="1" dirty="0" smtClean="0">
                <a:solidFill>
                  <a:schemeClr val="tx1">
                    <a:lumMod val="85000"/>
                    <a:lumOff val="15000"/>
                  </a:schemeClr>
                </a:solidFill>
              </a:rPr>
              <a:t>2017</a:t>
            </a:r>
            <a:endParaRPr lang="fr-FR" sz="2200" b="1" i="1" dirty="0">
              <a:solidFill>
                <a:schemeClr val="tx1">
                  <a:lumMod val="85000"/>
                  <a:lumOff val="15000"/>
                </a:schemeClr>
              </a:solidFill>
            </a:endParaRPr>
          </a:p>
        </p:txBody>
      </p:sp>
      <p:sp>
        <p:nvSpPr>
          <p:cNvPr id="21" name="Rectangle à coins arrondis 20"/>
          <p:cNvSpPr/>
          <p:nvPr/>
        </p:nvSpPr>
        <p:spPr>
          <a:xfrm>
            <a:off x="7079508" y="5273727"/>
            <a:ext cx="1728193" cy="103559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lumMod val="65000"/>
                    <a:lumOff val="35000"/>
                  </a:schemeClr>
                </a:solidFill>
              </a:rPr>
              <a:t>Pénalités financières</a:t>
            </a:r>
            <a:endParaRPr lang="fr-FR" sz="2000" dirty="0">
              <a:solidFill>
                <a:schemeClr val="tx1">
                  <a:lumMod val="65000"/>
                  <a:lumOff val="35000"/>
                </a:schemeClr>
              </a:solidFill>
            </a:endParaRPr>
          </a:p>
        </p:txBody>
      </p:sp>
      <p:sp>
        <p:nvSpPr>
          <p:cNvPr id="22" name="Flèche droite 21"/>
          <p:cNvSpPr/>
          <p:nvPr/>
        </p:nvSpPr>
        <p:spPr>
          <a:xfrm>
            <a:off x="4481505" y="3601982"/>
            <a:ext cx="3529950" cy="1188000"/>
          </a:xfrm>
          <a:prstGeom prst="rightArrow">
            <a:avLst>
              <a:gd name="adj1" fmla="val 50000"/>
              <a:gd name="adj2" fmla="val 2902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lumMod val="65000"/>
                    <a:lumOff val="35000"/>
                  </a:schemeClr>
                </a:solidFill>
              </a:rPr>
              <a:t>Mise en œuvre de la fonction achats mutualisée</a:t>
            </a:r>
            <a:endParaRPr lang="fr-FR" sz="2000" b="1" dirty="0">
              <a:solidFill>
                <a:schemeClr val="tx1">
                  <a:lumMod val="65000"/>
                  <a:lumOff val="35000"/>
                </a:schemeClr>
              </a:solidFill>
            </a:endParaRPr>
          </a:p>
        </p:txBody>
      </p:sp>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9390" y="284458"/>
            <a:ext cx="965018" cy="847461"/>
          </a:xfrm>
          <a:prstGeom prst="rect">
            <a:avLst/>
          </a:prstGeom>
        </p:spPr>
      </p:pic>
      <p:sp>
        <p:nvSpPr>
          <p:cNvPr id="19" name="Flèche droite 18"/>
          <p:cNvSpPr/>
          <p:nvPr/>
        </p:nvSpPr>
        <p:spPr>
          <a:xfrm>
            <a:off x="323527" y="2648394"/>
            <a:ext cx="4042405" cy="1188000"/>
          </a:xfrm>
          <a:prstGeom prst="rightArrow">
            <a:avLst>
              <a:gd name="adj1" fmla="val 50000"/>
              <a:gd name="adj2" fmla="val 2902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lumMod val="65000"/>
                    <a:lumOff val="35000"/>
                  </a:schemeClr>
                </a:solidFill>
              </a:rPr>
              <a:t>Elaboration du plan d’actions achat</a:t>
            </a:r>
            <a:endParaRPr lang="fr-FR" sz="2000" b="1" dirty="0">
              <a:solidFill>
                <a:schemeClr val="tx1">
                  <a:lumMod val="65000"/>
                  <a:lumOff val="35000"/>
                </a:schemeClr>
              </a:solidFill>
            </a:endParaRPr>
          </a:p>
        </p:txBody>
      </p:sp>
      <p:sp>
        <p:nvSpPr>
          <p:cNvPr id="2" name="Espace réservé du numéro de diapositive 1"/>
          <p:cNvSpPr>
            <a:spLocks noGrp="1"/>
          </p:cNvSpPr>
          <p:nvPr>
            <p:ph type="sldNum" sz="quarter" idx="16"/>
          </p:nvPr>
        </p:nvSpPr>
        <p:spPr/>
        <p:txBody>
          <a:bodyPr/>
          <a:lstStyle/>
          <a:p>
            <a:fld id="{9E672939-9B4F-491E-AAA3-6308D9B4F2D0}" type="slidenum">
              <a:rPr lang="fr-FR" smtClean="0"/>
              <a:pPr/>
              <a:t>30</a:t>
            </a:fld>
            <a:endParaRPr lang="fr-FR"/>
          </a:p>
        </p:txBody>
      </p:sp>
    </p:spTree>
    <p:extLst>
      <p:ext uri="{BB962C8B-B14F-4D97-AF65-F5344CB8AC3E}">
        <p14:creationId xmlns:p14="http://schemas.microsoft.com/office/powerpoint/2010/main" val="40273255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5099" y="279415"/>
            <a:ext cx="7788338" cy="757238"/>
          </a:xfrm>
        </p:spPr>
        <p:txBody>
          <a:bodyPr/>
          <a:lstStyle/>
          <a:p>
            <a:r>
              <a:rPr lang="fr-FR" sz="2400" dirty="0"/>
              <a:t> </a:t>
            </a:r>
            <a:r>
              <a:rPr lang="fr-FR" sz="2400" dirty="0" smtClean="0"/>
              <a:t>2.2. </a:t>
            </a:r>
            <a:r>
              <a:rPr lang="fr-FR" sz="2400" dirty="0"/>
              <a:t>A propos de la fonction </a:t>
            </a:r>
            <a:r>
              <a:rPr lang="fr-FR" sz="2400" dirty="0" smtClean="0"/>
              <a:t>formation…</a:t>
            </a:r>
            <a:br>
              <a:rPr lang="fr-FR" sz="2400" dirty="0" smtClean="0"/>
            </a:br>
            <a:r>
              <a:rPr lang="fr-FR" sz="2400" dirty="0" smtClean="0"/>
              <a:t>         </a:t>
            </a:r>
            <a:r>
              <a:rPr lang="fr-FR" sz="2400" dirty="0" smtClean="0">
                <a:solidFill>
                  <a:schemeClr val="tx1"/>
                </a:solidFill>
              </a:rPr>
              <a:t>Une (</a:t>
            </a:r>
            <a:r>
              <a:rPr lang="fr-FR" sz="2400" dirty="0" err="1" smtClean="0">
                <a:solidFill>
                  <a:schemeClr val="tx1"/>
                </a:solidFill>
              </a:rPr>
              <a:t>re</a:t>
            </a:r>
            <a:r>
              <a:rPr lang="fr-FR" sz="2400" dirty="0" smtClean="0">
                <a:solidFill>
                  <a:schemeClr val="tx1"/>
                </a:solidFill>
              </a:rPr>
              <a:t>)structuration des activités de formation ?</a:t>
            </a:r>
          </a:p>
        </p:txBody>
      </p:sp>
      <p:sp>
        <p:nvSpPr>
          <p:cNvPr id="4099" name="Rectangle 3"/>
          <p:cNvSpPr>
            <a:spLocks noGrp="1" noChangeArrowheads="1"/>
          </p:cNvSpPr>
          <p:nvPr>
            <p:ph idx="1"/>
          </p:nvPr>
        </p:nvSpPr>
        <p:spPr>
          <a:xfrm>
            <a:off x="266448" y="1251627"/>
            <a:ext cx="8780662" cy="1757462"/>
          </a:xfrm>
        </p:spPr>
        <p:txBody>
          <a:bodyPr>
            <a:normAutofit lnSpcReduction="10000"/>
          </a:bodyPr>
          <a:lstStyle/>
          <a:p>
            <a:pPr algn="just"/>
            <a:r>
              <a:rPr lang="fr-FR" sz="2200" b="0" dirty="0" smtClean="0"/>
              <a:t>L’établissement support assure, pour le compte des établissements parties : </a:t>
            </a:r>
            <a:endParaRPr lang="fr-FR" sz="2200" b="1" dirty="0" smtClean="0"/>
          </a:p>
          <a:p>
            <a:pPr algn="just"/>
            <a:r>
              <a:rPr lang="fr-FR" sz="2200" dirty="0" smtClean="0"/>
              <a:t> « </a:t>
            </a:r>
            <a:r>
              <a:rPr lang="fr-FR" sz="2200" b="0" dirty="0" smtClean="0"/>
              <a:t>La coordination des instituts et des écoles de formation paramédicale du groupement et des plans de formation continue et de DPC des personnels des établissements du groupement. »</a:t>
            </a:r>
            <a:endParaRPr lang="fr-FR" sz="2200" b="0" dirty="0"/>
          </a:p>
          <a:p>
            <a:pPr marL="342900" indent="-342900" algn="just">
              <a:buFont typeface="Arial" panose="020B0604020202020204" pitchFamily="34" charset="0"/>
              <a:buChar char="•"/>
            </a:pPr>
            <a:r>
              <a:rPr lang="fr-FR" sz="2200" b="0" dirty="0" smtClean="0"/>
              <a:t>2 volets :</a:t>
            </a:r>
            <a:endParaRPr lang="fr-FR" dirty="0" smtClean="0">
              <a:sym typeface="Wingdings" panose="05000000000000000000" pitchFamily="2" charset="2"/>
            </a:endParaRPr>
          </a:p>
          <a:p>
            <a:pPr marL="342900" indent="-342900" algn="just">
              <a:buFont typeface="Webdings" panose="05030102010509060703" pitchFamily="18" charset="2"/>
              <a:buChar char="V"/>
            </a:pPr>
            <a:endParaRPr lang="fr-FR" b="0" i="1" dirty="0" smtClean="0">
              <a:solidFill>
                <a:srgbClr val="C00000"/>
              </a:solidFill>
              <a:sym typeface="Wingdings" panose="05000000000000000000" pitchFamily="2" charset="2"/>
            </a:endParaRPr>
          </a:p>
          <a:p>
            <a:pPr algn="just"/>
            <a:endParaRPr lang="fr-FR" dirty="0" smtClean="0"/>
          </a:p>
        </p:txBody>
      </p:sp>
      <p:sp>
        <p:nvSpPr>
          <p:cNvPr id="4" name="Rectangle à coins arrondis 3"/>
          <p:cNvSpPr/>
          <p:nvPr/>
        </p:nvSpPr>
        <p:spPr>
          <a:xfrm>
            <a:off x="337777" y="3292785"/>
            <a:ext cx="8141022" cy="561369"/>
          </a:xfrm>
          <a:prstGeom prst="roundRect">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rPr>
              <a:t>Coordination</a:t>
            </a:r>
            <a:r>
              <a:rPr lang="fr-FR" sz="2800" dirty="0" smtClean="0">
                <a:solidFill>
                  <a:srgbClr val="C00000"/>
                </a:solidFill>
              </a:rPr>
              <a:t> </a:t>
            </a:r>
            <a:r>
              <a:rPr lang="fr-FR" sz="2800" dirty="0" smtClean="0">
                <a:solidFill>
                  <a:schemeClr val="tx1">
                    <a:lumMod val="85000"/>
                    <a:lumOff val="15000"/>
                  </a:schemeClr>
                </a:solidFill>
              </a:rPr>
              <a:t>de la fonction FORMATION</a:t>
            </a:r>
            <a:endParaRPr lang="fr-FR" sz="2800" dirty="0">
              <a:solidFill>
                <a:schemeClr val="tx1">
                  <a:lumMod val="85000"/>
                  <a:lumOff val="15000"/>
                </a:schemeClr>
              </a:solidFill>
            </a:endParaRPr>
          </a:p>
        </p:txBody>
      </p:sp>
      <p:sp>
        <p:nvSpPr>
          <p:cNvPr id="5" name="Rectangle à coins arrondis 4"/>
          <p:cNvSpPr/>
          <p:nvPr/>
        </p:nvSpPr>
        <p:spPr>
          <a:xfrm>
            <a:off x="175099" y="4845472"/>
            <a:ext cx="3631658" cy="1847158"/>
          </a:xfrm>
          <a:prstGeom prst="round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lumMod val="85000"/>
                    <a:lumOff val="15000"/>
                  </a:schemeClr>
                </a:solidFill>
              </a:rPr>
              <a:t>FORMATION </a:t>
            </a:r>
            <a:r>
              <a:rPr lang="fr-FR" sz="2000" dirty="0" smtClean="0">
                <a:solidFill>
                  <a:schemeClr val="tx1">
                    <a:lumMod val="85000"/>
                    <a:lumOff val="15000"/>
                  </a:schemeClr>
                </a:solidFill>
              </a:rPr>
              <a:t>INITIALE</a:t>
            </a:r>
          </a:p>
          <a:p>
            <a:pPr algn="ctr"/>
            <a:endParaRPr lang="fr-FR" sz="2000" dirty="0">
              <a:solidFill>
                <a:schemeClr val="tx1">
                  <a:lumMod val="85000"/>
                  <a:lumOff val="15000"/>
                </a:schemeClr>
              </a:solidFill>
            </a:endParaRPr>
          </a:p>
          <a:p>
            <a:pPr algn="ctr"/>
            <a:r>
              <a:rPr lang="fr-FR" sz="2000" dirty="0" smtClean="0">
                <a:solidFill>
                  <a:schemeClr val="tx1">
                    <a:lumMod val="85000"/>
                    <a:lumOff val="15000"/>
                  </a:schemeClr>
                </a:solidFill>
              </a:rPr>
              <a:t>1. Ecoles et instituts de formation paramédicale </a:t>
            </a:r>
          </a:p>
        </p:txBody>
      </p:sp>
      <p:sp>
        <p:nvSpPr>
          <p:cNvPr id="7" name="Rectangle à coins arrondis 6"/>
          <p:cNvSpPr/>
          <p:nvPr/>
        </p:nvSpPr>
        <p:spPr>
          <a:xfrm>
            <a:off x="5466748" y="4872163"/>
            <a:ext cx="3268690" cy="1820467"/>
          </a:xfrm>
          <a:prstGeom prst="round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lumMod val="85000"/>
                    <a:lumOff val="15000"/>
                  </a:schemeClr>
                </a:solidFill>
              </a:rPr>
              <a:t>FORMATION CONTINUE</a:t>
            </a:r>
          </a:p>
          <a:p>
            <a:pPr algn="ctr"/>
            <a:endParaRPr lang="fr-FR" sz="2000" dirty="0" smtClean="0">
              <a:solidFill>
                <a:schemeClr val="tx1">
                  <a:lumMod val="85000"/>
                  <a:lumOff val="15000"/>
                </a:schemeClr>
              </a:solidFill>
            </a:endParaRPr>
          </a:p>
          <a:p>
            <a:pPr algn="ctr"/>
            <a:r>
              <a:rPr lang="fr-FR" sz="2000" dirty="0" smtClean="0">
                <a:solidFill>
                  <a:schemeClr val="tx1">
                    <a:lumMod val="85000"/>
                    <a:lumOff val="15000"/>
                  </a:schemeClr>
                </a:solidFill>
              </a:rPr>
              <a:t>2. Plans de formation </a:t>
            </a:r>
          </a:p>
          <a:p>
            <a:pPr algn="ctr"/>
            <a:r>
              <a:rPr lang="fr-FR" sz="2000" dirty="0" smtClean="0">
                <a:solidFill>
                  <a:schemeClr val="tx1">
                    <a:lumMod val="85000"/>
                    <a:lumOff val="15000"/>
                  </a:schemeClr>
                </a:solidFill>
              </a:rPr>
              <a:t>et de DPC</a:t>
            </a:r>
          </a:p>
          <a:p>
            <a:pPr algn="ctr"/>
            <a:endParaRPr lang="fr-FR" sz="2000" dirty="0">
              <a:solidFill>
                <a:schemeClr val="tx1">
                  <a:lumMod val="85000"/>
                  <a:lumOff val="15000"/>
                </a:schemeClr>
              </a:solidFill>
            </a:endParaRPr>
          </a:p>
        </p:txBody>
      </p:sp>
      <p:cxnSp>
        <p:nvCxnSpPr>
          <p:cNvPr id="8" name="Connecteur droit avec flèche 7"/>
          <p:cNvCxnSpPr>
            <a:endCxn id="5" idx="0"/>
          </p:cNvCxnSpPr>
          <p:nvPr/>
        </p:nvCxnSpPr>
        <p:spPr>
          <a:xfrm flipH="1">
            <a:off x="1990928" y="4415523"/>
            <a:ext cx="2492" cy="429949"/>
          </a:xfrm>
          <a:prstGeom prst="straightConnector1">
            <a:avLst/>
          </a:prstGeom>
          <a:ln w="635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6712865" y="4415523"/>
            <a:ext cx="12111" cy="429949"/>
          </a:xfrm>
          <a:prstGeom prst="straightConnector1">
            <a:avLst/>
          </a:prstGeom>
          <a:ln w="635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a:stCxn id="4" idx="2"/>
          </p:cNvCxnSpPr>
          <p:nvPr/>
        </p:nvCxnSpPr>
        <p:spPr>
          <a:xfrm>
            <a:off x="4408288" y="3854154"/>
            <a:ext cx="1584" cy="568240"/>
          </a:xfrm>
          <a:prstGeom prst="straightConnector1">
            <a:avLst/>
          </a:prstGeom>
          <a:ln w="635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1993419" y="4415523"/>
            <a:ext cx="4731557" cy="6871"/>
          </a:xfrm>
          <a:prstGeom prst="straightConnector1">
            <a:avLst/>
          </a:prstGeom>
          <a:ln w="635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12" name="Espace réservé du numéro de diapositive 1"/>
          <p:cNvSpPr txBox="1">
            <a:spLocks/>
          </p:cNvSpPr>
          <p:nvPr/>
        </p:nvSpPr>
        <p:spPr>
          <a:xfrm>
            <a:off x="6989710" y="6492875"/>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r>
              <a:rPr lang="fr-FR" sz="1000" dirty="0" smtClean="0"/>
              <a:t>31</a:t>
            </a:r>
            <a:endParaRPr lang="fr-FR" sz="1000" dirty="0"/>
          </a:p>
        </p:txBody>
      </p:sp>
    </p:spTree>
    <p:extLst>
      <p:ext uri="{BB962C8B-B14F-4D97-AF65-F5344CB8AC3E}">
        <p14:creationId xmlns:p14="http://schemas.microsoft.com/office/powerpoint/2010/main" val="3887492568"/>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784" y="448848"/>
            <a:ext cx="7619023" cy="655394"/>
          </a:xfrm>
        </p:spPr>
        <p:txBody>
          <a:bodyPr/>
          <a:lstStyle/>
          <a:p>
            <a:r>
              <a:rPr lang="fr-FR" sz="2400" dirty="0" smtClean="0">
                <a:solidFill>
                  <a:prstClr val="black"/>
                </a:solidFill>
              </a:rPr>
              <a:t>Une prescription, légale et règlementaire, </a:t>
            </a:r>
            <a:r>
              <a:rPr lang="fr-FR" sz="2400" dirty="0">
                <a:solidFill>
                  <a:prstClr val="black"/>
                </a:solidFill>
              </a:rPr>
              <a:t>variable </a:t>
            </a:r>
            <a:r>
              <a:rPr lang="fr-FR" sz="2400" dirty="0">
                <a:solidFill>
                  <a:prstClr val="black"/>
                </a:solidFill>
                <a:ea typeface="ＭＳ Ｐゴシック" pitchFamily="80" charset="-128"/>
                <a:sym typeface="Wingdings" pitchFamily="2" charset="2"/>
              </a:rPr>
              <a:t/>
            </a:r>
            <a:br>
              <a:rPr lang="fr-FR" sz="2400" dirty="0">
                <a:solidFill>
                  <a:prstClr val="black"/>
                </a:solidFill>
                <a:ea typeface="ＭＳ Ｐゴシック" pitchFamily="80" charset="-128"/>
                <a:sym typeface="Wingdings" pitchFamily="2" charset="2"/>
              </a:rPr>
            </a:br>
            <a:endParaRPr lang="fr-FR" sz="24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587200299"/>
              </p:ext>
            </p:extLst>
          </p:nvPr>
        </p:nvGraphicFramePr>
        <p:xfrm>
          <a:off x="374650" y="1241426"/>
          <a:ext cx="8140700" cy="22989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à coins arrondis 6"/>
          <p:cNvSpPr/>
          <p:nvPr/>
        </p:nvSpPr>
        <p:spPr>
          <a:xfrm>
            <a:off x="374650" y="3396819"/>
            <a:ext cx="2157535" cy="751713"/>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P</a:t>
            </a:r>
            <a:r>
              <a:rPr lang="fr-FR" sz="2000" b="1" dirty="0" smtClean="0">
                <a:solidFill>
                  <a:schemeClr val="tx1"/>
                </a:solidFill>
              </a:rPr>
              <a:t>rojet médical partagé</a:t>
            </a:r>
            <a:endParaRPr lang="fr-FR" sz="2000" b="1" dirty="0">
              <a:solidFill>
                <a:schemeClr val="tx1"/>
              </a:solidFill>
            </a:endParaRPr>
          </a:p>
        </p:txBody>
      </p:sp>
      <p:sp>
        <p:nvSpPr>
          <p:cNvPr id="8" name="Rectangle à coins arrondis 7"/>
          <p:cNvSpPr/>
          <p:nvPr/>
        </p:nvSpPr>
        <p:spPr>
          <a:xfrm>
            <a:off x="374649" y="4331461"/>
            <a:ext cx="2157535" cy="751713"/>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DIM de territoire</a:t>
            </a:r>
            <a:endParaRPr lang="fr-FR" sz="2000" b="1" dirty="0">
              <a:solidFill>
                <a:schemeClr val="tx1"/>
              </a:solidFill>
            </a:endParaRPr>
          </a:p>
        </p:txBody>
      </p:sp>
      <p:sp>
        <p:nvSpPr>
          <p:cNvPr id="9" name="Rectangle à coins arrondis 8"/>
          <p:cNvSpPr/>
          <p:nvPr/>
        </p:nvSpPr>
        <p:spPr>
          <a:xfrm>
            <a:off x="6389077" y="3396818"/>
            <a:ext cx="2126273" cy="1037377"/>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La coordination écoles / plans de formation / DPC</a:t>
            </a:r>
            <a:endParaRPr lang="fr-FR" sz="2000" b="1" dirty="0">
              <a:solidFill>
                <a:schemeClr val="tx1"/>
              </a:solidFill>
            </a:endParaRPr>
          </a:p>
        </p:txBody>
      </p:sp>
      <p:sp>
        <p:nvSpPr>
          <p:cNvPr id="10" name="Rectangle à coins arrondis 9"/>
          <p:cNvSpPr/>
          <p:nvPr/>
        </p:nvSpPr>
        <p:spPr bwMode="auto">
          <a:xfrm>
            <a:off x="374650" y="5436456"/>
            <a:ext cx="8140700" cy="875619"/>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endParaRPr lang="fr-FR" sz="900" b="1" dirty="0" smtClean="0">
              <a:solidFill>
                <a:prstClr val="black"/>
              </a:solidFill>
            </a:endParaRPr>
          </a:p>
          <a:p>
            <a:pPr algn="ctr"/>
            <a:endParaRPr lang="fr-FR" sz="1600" dirty="0" smtClean="0">
              <a:solidFill>
                <a:prstClr val="black"/>
              </a:solidFill>
            </a:endParaRPr>
          </a:p>
          <a:p>
            <a:pPr algn="ctr"/>
            <a:r>
              <a:rPr lang="fr-FR" sz="2400" b="1" dirty="0" smtClean="0">
                <a:solidFill>
                  <a:prstClr val="black"/>
                </a:solidFill>
                <a:sym typeface="Wingdings" pitchFamily="2" charset="2"/>
              </a:rPr>
              <a:t>Moins la prescription est intense, plus la convention constitutive et/ou le règlement intérieur </a:t>
            </a:r>
            <a:r>
              <a:rPr lang="fr-FR" sz="2400" b="1" dirty="0">
                <a:solidFill>
                  <a:prstClr val="black"/>
                </a:solidFill>
                <a:sym typeface="Wingdings" pitchFamily="2" charset="2"/>
              </a:rPr>
              <a:t>s</a:t>
            </a:r>
            <a:r>
              <a:rPr lang="fr-FR" sz="2400" b="1" dirty="0" smtClean="0">
                <a:solidFill>
                  <a:prstClr val="black"/>
                </a:solidFill>
                <a:sym typeface="Wingdings" pitchFamily="2" charset="2"/>
              </a:rPr>
              <a:t>ont déterminants</a:t>
            </a:r>
            <a:endParaRPr lang="fr-FR" sz="2400" b="1" dirty="0">
              <a:solidFill>
                <a:prstClr val="black"/>
              </a:solidFill>
              <a:ea typeface="ＭＳ Ｐゴシック" pitchFamily="80" charset="-128"/>
              <a:sym typeface="Wingdings" pitchFamily="2" charset="2"/>
            </a:endParaRPr>
          </a:p>
          <a:p>
            <a:endParaRPr lang="fr-FR" sz="2000" dirty="0">
              <a:solidFill>
                <a:prstClr val="black"/>
              </a:solidFill>
              <a:ea typeface="ＭＳ Ｐゴシック" pitchFamily="80" charset="-128"/>
              <a:sym typeface="Wingdings" pitchFamily="2" charset="2"/>
            </a:endParaRPr>
          </a:p>
        </p:txBody>
      </p:sp>
      <p:sp>
        <p:nvSpPr>
          <p:cNvPr id="11" name="Espace réservé du numéro de diapositive 1"/>
          <p:cNvSpPr txBox="1">
            <a:spLocks/>
          </p:cNvSpPr>
          <p:nvPr/>
        </p:nvSpPr>
        <p:spPr>
          <a:xfrm>
            <a:off x="6457950" y="6415088"/>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r>
              <a:rPr lang="fr-FR" sz="1000" dirty="0" smtClean="0"/>
              <a:t>32</a:t>
            </a:r>
            <a:endParaRPr lang="fr-FR" sz="1000" dirty="0"/>
          </a:p>
        </p:txBody>
      </p:sp>
      <p:sp>
        <p:nvSpPr>
          <p:cNvPr id="12" name="Rectangle à coins arrondis 11"/>
          <p:cNvSpPr/>
          <p:nvPr/>
        </p:nvSpPr>
        <p:spPr>
          <a:xfrm>
            <a:off x="3492671" y="3396818"/>
            <a:ext cx="2157535" cy="751713"/>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Fonction achats</a:t>
            </a:r>
            <a:endParaRPr lang="fr-FR" sz="2000" b="1" dirty="0">
              <a:solidFill>
                <a:schemeClr val="tx1"/>
              </a:solidFill>
            </a:endParaRPr>
          </a:p>
        </p:txBody>
      </p:sp>
      <p:sp>
        <p:nvSpPr>
          <p:cNvPr id="13" name="Rectangle à coins arrondis 12"/>
          <p:cNvSpPr/>
          <p:nvPr/>
        </p:nvSpPr>
        <p:spPr>
          <a:xfrm>
            <a:off x="3492671" y="4331461"/>
            <a:ext cx="2157535" cy="751713"/>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SIH convergent</a:t>
            </a:r>
            <a:endParaRPr lang="fr-FR" sz="2000" b="1" dirty="0">
              <a:solidFill>
                <a:schemeClr val="tx1"/>
              </a:solidFill>
            </a:endParaRPr>
          </a:p>
        </p:txBody>
      </p:sp>
    </p:spTree>
    <p:extLst>
      <p:ext uri="{BB962C8B-B14F-4D97-AF65-F5344CB8AC3E}">
        <p14:creationId xmlns:p14="http://schemas.microsoft.com/office/powerpoint/2010/main" val="38525175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558" y="247312"/>
            <a:ext cx="7708866" cy="802705"/>
          </a:xfrm>
          <a:noFill/>
        </p:spPr>
        <p:txBody>
          <a:bodyPr>
            <a:normAutofit/>
          </a:bodyPr>
          <a:lstStyle/>
          <a:p>
            <a:r>
              <a:rPr lang="fr-FR" sz="2400" dirty="0" smtClean="0"/>
              <a:t>2.2.1. A propos des écoles et instituts de formation</a:t>
            </a:r>
            <a:endParaRPr lang="fr-FR" sz="2400" dirty="0"/>
          </a:p>
        </p:txBody>
      </p:sp>
      <p:sp>
        <p:nvSpPr>
          <p:cNvPr id="3" name="Espace réservé du texte 2"/>
          <p:cNvSpPr>
            <a:spLocks noGrp="1"/>
          </p:cNvSpPr>
          <p:nvPr>
            <p:ph type="body" sz="quarter" idx="13"/>
          </p:nvPr>
        </p:nvSpPr>
        <p:spPr>
          <a:xfrm>
            <a:off x="170558" y="1348902"/>
            <a:ext cx="8793930" cy="5372573"/>
          </a:xfrm>
          <a:noFill/>
          <a:ln w="79375" cmpd="dbl">
            <a:noFill/>
          </a:ln>
        </p:spPr>
        <p:txBody>
          <a:bodyPr>
            <a:normAutofit/>
          </a:bodyPr>
          <a:lstStyle/>
          <a:p>
            <a:pPr marL="104775" algn="l"/>
            <a:r>
              <a:rPr lang="fr-FR" sz="2200" i="1" dirty="0" smtClean="0"/>
              <a:t>Art.R.6132-17 et 18 CSP</a:t>
            </a:r>
            <a:endParaRPr lang="fr-FR" sz="2200" i="1" dirty="0"/>
          </a:p>
          <a:p>
            <a:pPr marL="447675" indent="-342900" algn="l">
              <a:buFont typeface="Courier New" panose="02070309020205020404" pitchFamily="49" charset="0"/>
              <a:buChar char="o"/>
            </a:pPr>
            <a:endParaRPr lang="fr-FR" sz="2200" i="1" dirty="0" smtClean="0"/>
          </a:p>
          <a:p>
            <a:pPr marL="104775"/>
            <a:r>
              <a:rPr lang="fr-FR" sz="2200" b="0" i="1" dirty="0"/>
              <a:t>La convention constitutive prévoit les modalités retenues par les établissements parties au groupement pour assurer la coordination des instituts et des écoles de formation, notamment en matière </a:t>
            </a:r>
            <a:r>
              <a:rPr lang="fr-FR" sz="2200" b="0" i="1" dirty="0" smtClean="0"/>
              <a:t>de</a:t>
            </a:r>
          </a:p>
          <a:p>
            <a:pPr marL="896938" indent="-449263">
              <a:buFont typeface="Arial" panose="020B0604020202020204" pitchFamily="34" charset="0"/>
              <a:buChar char="•"/>
            </a:pPr>
            <a:r>
              <a:rPr lang="fr-FR" sz="2200" b="0" i="1" dirty="0"/>
              <a:t>G</a:t>
            </a:r>
            <a:r>
              <a:rPr lang="fr-FR" sz="2200" b="0" dirty="0" smtClean="0"/>
              <a:t>ouvernance </a:t>
            </a:r>
            <a:r>
              <a:rPr lang="fr-FR" sz="2200" b="0" dirty="0"/>
              <a:t>des instituts et écoles, </a:t>
            </a:r>
            <a:endParaRPr lang="fr-FR" sz="2200" b="0" dirty="0" smtClean="0"/>
          </a:p>
          <a:p>
            <a:pPr marL="896938" indent="-449263">
              <a:buFont typeface="Arial" panose="020B0604020202020204" pitchFamily="34" charset="0"/>
              <a:buChar char="•"/>
            </a:pPr>
            <a:r>
              <a:rPr lang="fr-FR" sz="2200" b="0" dirty="0"/>
              <a:t>M</a:t>
            </a:r>
            <a:r>
              <a:rPr lang="fr-FR" sz="2200" b="0" dirty="0" smtClean="0"/>
              <a:t>utualisation </a:t>
            </a:r>
            <a:r>
              <a:rPr lang="fr-FR" sz="2200" b="0" dirty="0"/>
              <a:t>des projets pédagogiques, </a:t>
            </a:r>
            <a:endParaRPr lang="fr-FR" sz="2200" b="0" dirty="0" smtClean="0"/>
          </a:p>
          <a:p>
            <a:pPr marL="896938" indent="-449263">
              <a:buFont typeface="Arial" panose="020B0604020202020204" pitchFamily="34" charset="0"/>
              <a:buChar char="•"/>
            </a:pPr>
            <a:r>
              <a:rPr lang="fr-FR" sz="2200" b="0" dirty="0"/>
              <a:t>M</a:t>
            </a:r>
            <a:r>
              <a:rPr lang="fr-FR" sz="2200" b="0" dirty="0" smtClean="0"/>
              <a:t>ise </a:t>
            </a:r>
            <a:r>
              <a:rPr lang="fr-FR" sz="2200" b="0" dirty="0"/>
              <a:t>en commun de ressources pédagogiques et de locaux, </a:t>
            </a:r>
            <a:endParaRPr lang="fr-FR" sz="2200" b="0" dirty="0" smtClean="0"/>
          </a:p>
          <a:p>
            <a:pPr marL="896938" indent="-449263">
              <a:buFont typeface="Arial" panose="020B0604020202020204" pitchFamily="34" charset="0"/>
              <a:buChar char="•"/>
            </a:pPr>
            <a:r>
              <a:rPr lang="fr-FR" sz="2200" b="0" dirty="0"/>
              <a:t>P</a:t>
            </a:r>
            <a:r>
              <a:rPr lang="fr-FR" sz="2200" b="0" dirty="0" smtClean="0"/>
              <a:t>olitique </a:t>
            </a:r>
            <a:r>
              <a:rPr lang="fr-FR" sz="2200" b="0" dirty="0"/>
              <a:t>de stages.</a:t>
            </a:r>
          </a:p>
          <a:p>
            <a:pPr marL="447675" indent="-342900" algn="l">
              <a:buFont typeface="Courier New" panose="02070309020205020404" pitchFamily="49" charset="0"/>
              <a:buChar char="o"/>
            </a:pPr>
            <a:endParaRPr lang="fr-FR" sz="2200" b="0" i="1" dirty="0"/>
          </a:p>
          <a:p>
            <a:pPr marL="104775"/>
            <a:r>
              <a:rPr lang="fr-FR" sz="2200" b="0" i="1" dirty="0"/>
              <a:t>La convention constitutive prévoit les modalités de coordination des plans de formation continue et de </a:t>
            </a:r>
            <a:r>
              <a:rPr lang="fr-FR" sz="2200" b="0" i="1" dirty="0" smtClean="0"/>
              <a:t>DPC</a:t>
            </a:r>
            <a:endParaRPr lang="fr-FR" sz="2200" b="0" i="1" dirty="0"/>
          </a:p>
          <a:p>
            <a:pPr marL="447675" algn="l"/>
            <a:endParaRPr lang="fr-FR" b="0" i="1" dirty="0"/>
          </a:p>
          <a:p>
            <a:pPr marL="804863" indent="-342900" algn="l">
              <a:buFont typeface="Wingdings" panose="05000000000000000000" pitchFamily="2" charset="2"/>
              <a:buChar char="§"/>
            </a:pPr>
            <a:endParaRPr lang="fr-FR" b="0" i="1" dirty="0"/>
          </a:p>
          <a:p>
            <a:pPr marL="804863" indent="-342900" algn="l">
              <a:buFont typeface="Wingdings" panose="05000000000000000000" pitchFamily="2" charset="2"/>
              <a:buChar char="§"/>
            </a:pPr>
            <a:endParaRPr lang="fr-FR" b="0" i="1" dirty="0"/>
          </a:p>
          <a:p>
            <a:pPr marL="804863" indent="-342900" algn="l">
              <a:buFont typeface="Wingdings" panose="05000000000000000000" pitchFamily="2" charset="2"/>
              <a:buChar char="§"/>
            </a:pPr>
            <a:endParaRPr lang="fr-FR" b="0" i="1" dirty="0" smtClean="0"/>
          </a:p>
          <a:p>
            <a:pPr marL="804863" indent="-342900" algn="l">
              <a:buFont typeface="Wingdings" panose="05000000000000000000" pitchFamily="2" charset="2"/>
              <a:buChar char="§"/>
            </a:pPr>
            <a:endParaRPr lang="fr-FR" b="0" i="1" dirty="0" smtClean="0"/>
          </a:p>
          <a:p>
            <a:pPr marL="714375" indent="-342900" algn="l">
              <a:buFont typeface="Courier New" panose="02070309020205020404" pitchFamily="49" charset="0"/>
              <a:buChar char="o"/>
            </a:pPr>
            <a:endParaRPr lang="fr-FR" b="0" dirty="0"/>
          </a:p>
          <a:p>
            <a:pPr marL="371475" algn="l"/>
            <a:endParaRPr lang="fr-FR" b="0" dirty="0"/>
          </a:p>
          <a:p>
            <a:pPr marL="714375" indent="-342900" algn="l">
              <a:buFont typeface="Courier New" panose="02070309020205020404" pitchFamily="49" charset="0"/>
              <a:buChar char="o"/>
            </a:pPr>
            <a:endParaRPr lang="fr-FR" b="0" dirty="0" smtClean="0"/>
          </a:p>
          <a:p>
            <a:pPr marL="714375" indent="-342900" algn="l">
              <a:buFont typeface="Courier New" panose="02070309020205020404" pitchFamily="49" charset="0"/>
              <a:buChar char="o"/>
            </a:pPr>
            <a:endParaRPr lang="fr-FR" b="0" dirty="0"/>
          </a:p>
        </p:txBody>
      </p:sp>
      <p:sp>
        <p:nvSpPr>
          <p:cNvPr id="6" name="Espace réservé du numéro de diapositive 5"/>
          <p:cNvSpPr>
            <a:spLocks noGrp="1"/>
          </p:cNvSpPr>
          <p:nvPr>
            <p:ph type="sldNum" sz="quarter" idx="16"/>
          </p:nvPr>
        </p:nvSpPr>
        <p:spPr/>
        <p:txBody>
          <a:bodyPr/>
          <a:lstStyle/>
          <a:p>
            <a:fld id="{9E672939-9B4F-491E-AAA3-6308D9B4F2D0}" type="slidenum">
              <a:rPr lang="fr-FR" smtClean="0"/>
              <a:pPr/>
              <a:t>33</a:t>
            </a:fld>
            <a:endParaRPr lang="fr-FR" dirty="0"/>
          </a:p>
        </p:txBody>
      </p:sp>
    </p:spTree>
    <p:extLst>
      <p:ext uri="{BB962C8B-B14F-4D97-AF65-F5344CB8AC3E}">
        <p14:creationId xmlns:p14="http://schemas.microsoft.com/office/powerpoint/2010/main" val="40385976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558" y="201592"/>
            <a:ext cx="7708866" cy="802705"/>
          </a:xfrm>
          <a:noFill/>
        </p:spPr>
        <p:txBody>
          <a:bodyPr>
            <a:normAutofit/>
          </a:bodyPr>
          <a:lstStyle/>
          <a:p>
            <a:r>
              <a:rPr lang="fr-FR" sz="2400" dirty="0" smtClean="0"/>
              <a:t>2.2.1. A propos des écoles et instituts de formation</a:t>
            </a:r>
            <a:endParaRPr lang="fr-FR" sz="2400" dirty="0"/>
          </a:p>
        </p:txBody>
      </p:sp>
      <p:sp>
        <p:nvSpPr>
          <p:cNvPr id="3" name="Espace réservé du texte 2"/>
          <p:cNvSpPr>
            <a:spLocks noGrp="1"/>
          </p:cNvSpPr>
          <p:nvPr>
            <p:ph type="body" sz="quarter" idx="13"/>
          </p:nvPr>
        </p:nvSpPr>
        <p:spPr>
          <a:xfrm>
            <a:off x="170558" y="1348902"/>
            <a:ext cx="8793930" cy="5372573"/>
          </a:xfrm>
          <a:noFill/>
          <a:ln w="79375" cmpd="dbl">
            <a:noFill/>
          </a:ln>
        </p:spPr>
        <p:txBody>
          <a:bodyPr>
            <a:normAutofit/>
          </a:bodyPr>
          <a:lstStyle/>
          <a:p>
            <a:pPr marL="104775" algn="l"/>
            <a:r>
              <a:rPr lang="fr-FR" sz="2200" dirty="0" smtClean="0"/>
              <a:t>Des questionnements à régler :</a:t>
            </a:r>
          </a:p>
          <a:p>
            <a:pPr marL="104775" algn="l"/>
            <a:endParaRPr lang="fr-FR" sz="2200" b="0" dirty="0" smtClean="0"/>
          </a:p>
          <a:p>
            <a:pPr marL="896938" indent="-449263">
              <a:buFont typeface="Arial" panose="020B0604020202020204" pitchFamily="34" charset="0"/>
              <a:buChar char="•"/>
            </a:pPr>
            <a:r>
              <a:rPr lang="fr-FR" sz="2200" b="0" dirty="0" smtClean="0"/>
              <a:t>Quels liens avec le financeur qui connaît mal le GHT ?</a:t>
            </a:r>
          </a:p>
          <a:p>
            <a:pPr marL="896938" indent="-449263">
              <a:buFont typeface="Arial" panose="020B0604020202020204" pitchFamily="34" charset="0"/>
              <a:buChar char="•"/>
            </a:pPr>
            <a:r>
              <a:rPr lang="fr-FR" sz="2200" b="0" dirty="0" smtClean="0"/>
              <a:t>Quel impact sur la « cartographie » des instituts et écoles ?</a:t>
            </a:r>
          </a:p>
          <a:p>
            <a:pPr marL="896938" indent="-449263">
              <a:buFont typeface="Arial" panose="020B0604020202020204" pitchFamily="34" charset="0"/>
              <a:buChar char="•"/>
            </a:pPr>
            <a:r>
              <a:rPr lang="fr-FR" sz="2200" b="0" dirty="0" smtClean="0"/>
              <a:t>Quid des établissements supports qui ne seraient pas « légitimes » à assurer cette coordination ?</a:t>
            </a:r>
          </a:p>
          <a:p>
            <a:pPr marL="896938" indent="-449263">
              <a:buFont typeface="Arial" panose="020B0604020202020204" pitchFamily="34" charset="0"/>
              <a:buChar char="•"/>
            </a:pPr>
            <a:r>
              <a:rPr lang="fr-FR" sz="2200" b="0" dirty="0" smtClean="0"/>
              <a:t>Quel diagnostic des organisations existantes au sein du GHT en matière d’écoles paramédicales ?</a:t>
            </a:r>
          </a:p>
          <a:p>
            <a:pPr marL="896938" indent="-449263">
              <a:buFont typeface="Arial" panose="020B0604020202020204" pitchFamily="34" charset="0"/>
              <a:buChar char="•"/>
            </a:pPr>
            <a:r>
              <a:rPr lang="fr-FR" sz="2200" b="0" dirty="0" smtClean="0"/>
              <a:t>Quid des écoles gérées par le secteur privé sur le territoire ?</a:t>
            </a:r>
          </a:p>
          <a:p>
            <a:pPr marL="896938" indent="-449263">
              <a:buFont typeface="Arial" panose="020B0604020202020204" pitchFamily="34" charset="0"/>
              <a:buChar char="•"/>
            </a:pPr>
            <a:r>
              <a:rPr lang="fr-FR" sz="2200" b="0" dirty="0"/>
              <a:t>Enjeu sur l’amélioration de l’accès aux terrains de stage ?</a:t>
            </a:r>
          </a:p>
          <a:p>
            <a:pPr marL="804863" indent="-342900" algn="l">
              <a:buFont typeface="Wingdings" panose="05000000000000000000" pitchFamily="2" charset="2"/>
              <a:buChar char="§"/>
            </a:pPr>
            <a:endParaRPr lang="fr-FR" b="0" i="1" dirty="0"/>
          </a:p>
          <a:p>
            <a:pPr marL="804863" indent="-342900" algn="l">
              <a:buFont typeface="Wingdings" panose="05000000000000000000" pitchFamily="2" charset="2"/>
              <a:buChar char="§"/>
            </a:pPr>
            <a:endParaRPr lang="fr-FR" b="0" i="1" dirty="0"/>
          </a:p>
          <a:p>
            <a:pPr marL="804863" indent="-342900" algn="l">
              <a:buFont typeface="Wingdings" panose="05000000000000000000" pitchFamily="2" charset="2"/>
              <a:buChar char="§"/>
            </a:pPr>
            <a:endParaRPr lang="fr-FR" b="0" i="1" dirty="0" smtClean="0"/>
          </a:p>
          <a:p>
            <a:pPr marL="804863" indent="-342900" algn="l">
              <a:buFont typeface="Wingdings" panose="05000000000000000000" pitchFamily="2" charset="2"/>
              <a:buChar char="§"/>
            </a:pPr>
            <a:endParaRPr lang="fr-FR" b="0" i="1" dirty="0" smtClean="0"/>
          </a:p>
          <a:p>
            <a:pPr marL="714375" indent="-342900" algn="l">
              <a:buFont typeface="Courier New" panose="02070309020205020404" pitchFamily="49" charset="0"/>
              <a:buChar char="o"/>
            </a:pPr>
            <a:endParaRPr lang="fr-FR" b="0" dirty="0"/>
          </a:p>
          <a:p>
            <a:pPr marL="371475" algn="l"/>
            <a:endParaRPr lang="fr-FR" b="0" dirty="0"/>
          </a:p>
          <a:p>
            <a:pPr marL="714375" indent="-342900" algn="l">
              <a:buFont typeface="Courier New" panose="02070309020205020404" pitchFamily="49" charset="0"/>
              <a:buChar char="o"/>
            </a:pPr>
            <a:endParaRPr lang="fr-FR" b="0" dirty="0" smtClean="0"/>
          </a:p>
          <a:p>
            <a:pPr marL="714375" indent="-342900" algn="l">
              <a:buFont typeface="Courier New" panose="02070309020205020404" pitchFamily="49" charset="0"/>
              <a:buChar char="o"/>
            </a:pPr>
            <a:endParaRPr lang="fr-FR" b="0" dirty="0"/>
          </a:p>
        </p:txBody>
      </p:sp>
      <p:sp>
        <p:nvSpPr>
          <p:cNvPr id="6" name="Espace réservé du numéro de diapositive 5"/>
          <p:cNvSpPr>
            <a:spLocks noGrp="1"/>
          </p:cNvSpPr>
          <p:nvPr>
            <p:ph type="sldNum" sz="quarter" idx="16"/>
          </p:nvPr>
        </p:nvSpPr>
        <p:spPr/>
        <p:txBody>
          <a:bodyPr/>
          <a:lstStyle/>
          <a:p>
            <a:fld id="{9E672939-9B4F-491E-AAA3-6308D9B4F2D0}" type="slidenum">
              <a:rPr lang="fr-FR" smtClean="0"/>
              <a:pPr/>
              <a:t>34</a:t>
            </a:fld>
            <a:endParaRPr lang="fr-FR" dirty="0"/>
          </a:p>
        </p:txBody>
      </p:sp>
    </p:spTree>
    <p:extLst>
      <p:ext uri="{BB962C8B-B14F-4D97-AF65-F5344CB8AC3E}">
        <p14:creationId xmlns:p14="http://schemas.microsoft.com/office/powerpoint/2010/main" val="4075866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avec flèche 4"/>
          <p:cNvCxnSpPr>
            <a:cxnSpLocks noChangeShapeType="1"/>
          </p:cNvCxnSpPr>
          <p:nvPr/>
        </p:nvCxnSpPr>
        <p:spPr bwMode="auto">
          <a:xfrm>
            <a:off x="457378" y="5367961"/>
            <a:ext cx="8280400" cy="1587"/>
          </a:xfrm>
          <a:prstGeom prst="straightConnector1">
            <a:avLst/>
          </a:prstGeom>
          <a:noFill/>
          <a:ln w="38100" algn="ctr">
            <a:solidFill>
              <a:schemeClr val="tx1"/>
            </a:solidFill>
            <a:round/>
            <a:headEnd type="none" w="sm" len="sm"/>
            <a:tailEnd type="triangle" w="lg" len="lg"/>
          </a:ln>
        </p:spPr>
      </p:cxnSp>
      <p:sp>
        <p:nvSpPr>
          <p:cNvPr id="6" name="Rectangle à coins arrondis 5"/>
          <p:cNvSpPr/>
          <p:nvPr/>
        </p:nvSpPr>
        <p:spPr bwMode="auto">
          <a:xfrm>
            <a:off x="2245218" y="1910000"/>
            <a:ext cx="1945103" cy="3053147"/>
          </a:xfrm>
          <a:prstGeom prst="roundRect">
            <a:avLst/>
          </a:prstGeom>
          <a:solidFill>
            <a:schemeClr val="bg1">
              <a:lumMod val="75000"/>
            </a:schemeClr>
          </a:solid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Mutualisations </a:t>
            </a:r>
          </a:p>
          <a:p>
            <a:pPr algn="ctr">
              <a:defRPr/>
            </a:pPr>
            <a:r>
              <a:rPr lang="fr-FR" sz="2200" b="1" dirty="0" smtClean="0">
                <a:solidFill>
                  <a:srgbClr val="222A35"/>
                </a:solidFill>
              </a:rPr>
              <a:t>de moyens </a:t>
            </a:r>
          </a:p>
          <a:p>
            <a:pPr algn="ctr">
              <a:defRPr/>
            </a:pPr>
            <a:r>
              <a:rPr lang="fr-FR" sz="2200" b="1" dirty="0" smtClean="0">
                <a:solidFill>
                  <a:srgbClr val="222A35"/>
                </a:solidFill>
              </a:rPr>
              <a:t>matériels</a:t>
            </a:r>
          </a:p>
          <a:p>
            <a:pPr algn="ctr">
              <a:defRPr/>
            </a:pPr>
            <a:r>
              <a:rPr lang="fr-FR" sz="2200" b="1" dirty="0" smtClean="0">
                <a:solidFill>
                  <a:srgbClr val="222A35"/>
                </a:solidFill>
              </a:rPr>
              <a:t> et humains + </a:t>
            </a:r>
          </a:p>
          <a:p>
            <a:pPr algn="ctr">
              <a:defRPr/>
            </a:pPr>
            <a:r>
              <a:rPr lang="fr-FR" sz="2200" b="1" dirty="0" smtClean="0">
                <a:solidFill>
                  <a:srgbClr val="222A35"/>
                </a:solidFill>
              </a:rPr>
              <a:t>pédagogiques </a:t>
            </a:r>
          </a:p>
          <a:p>
            <a:pPr algn="ctr">
              <a:defRPr/>
            </a:pPr>
            <a:r>
              <a:rPr lang="fr-FR" sz="2200" b="1" dirty="0" smtClean="0">
                <a:solidFill>
                  <a:srgbClr val="222A35"/>
                </a:solidFill>
              </a:rPr>
              <a:t>des écoles/</a:t>
            </a:r>
          </a:p>
          <a:p>
            <a:pPr algn="ctr">
              <a:defRPr/>
            </a:pPr>
            <a:r>
              <a:rPr lang="fr-FR" sz="2200" b="1" dirty="0" smtClean="0">
                <a:solidFill>
                  <a:srgbClr val="222A35"/>
                </a:solidFill>
              </a:rPr>
              <a:t>instituts</a:t>
            </a:r>
          </a:p>
          <a:p>
            <a:pPr algn="ctr">
              <a:defRPr/>
            </a:pPr>
            <a:r>
              <a:rPr lang="fr-FR" sz="2200" b="1" dirty="0" smtClean="0">
                <a:solidFill>
                  <a:srgbClr val="222A35"/>
                </a:solidFill>
              </a:rPr>
              <a:t>au sein du GHT</a:t>
            </a:r>
            <a:endParaRPr lang="fr-FR" sz="2200" b="1" dirty="0">
              <a:solidFill>
                <a:srgbClr val="222A35"/>
              </a:solidFill>
            </a:endParaRPr>
          </a:p>
        </p:txBody>
      </p:sp>
      <p:sp>
        <p:nvSpPr>
          <p:cNvPr id="8" name="Rectangle à coins arrondis 7"/>
          <p:cNvSpPr/>
          <p:nvPr/>
        </p:nvSpPr>
        <p:spPr bwMode="auto">
          <a:xfrm>
            <a:off x="4313541" y="1928590"/>
            <a:ext cx="2522707" cy="3034558"/>
          </a:xfrm>
          <a:prstGeom prst="roundRect">
            <a:avLst/>
          </a:prstGeom>
          <a:solidFill>
            <a:schemeClr val="bg1">
              <a:lumMod val="65000"/>
            </a:schemeClr>
          </a:solid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 Redistribution » </a:t>
            </a:r>
          </a:p>
          <a:p>
            <a:pPr algn="ctr">
              <a:defRPr/>
            </a:pPr>
            <a:r>
              <a:rPr lang="fr-FR" sz="2200" b="1" dirty="0" smtClean="0">
                <a:solidFill>
                  <a:srgbClr val="222A35"/>
                </a:solidFill>
              </a:rPr>
              <a:t>des écoles/instituts</a:t>
            </a:r>
          </a:p>
          <a:p>
            <a:pPr algn="ctr">
              <a:defRPr/>
            </a:pPr>
            <a:r>
              <a:rPr lang="fr-FR" sz="2200" b="1" dirty="0" smtClean="0">
                <a:solidFill>
                  <a:srgbClr val="222A35"/>
                </a:solidFill>
              </a:rPr>
              <a:t> au sein du GHT</a:t>
            </a:r>
            <a:endParaRPr lang="fr-FR" sz="2200" b="1" dirty="0">
              <a:solidFill>
                <a:srgbClr val="222A35"/>
              </a:solidFill>
            </a:endParaRPr>
          </a:p>
        </p:txBody>
      </p:sp>
      <p:sp>
        <p:nvSpPr>
          <p:cNvPr id="10" name="Rectangle à coins arrondis 9"/>
          <p:cNvSpPr/>
          <p:nvPr/>
        </p:nvSpPr>
        <p:spPr bwMode="auto">
          <a:xfrm>
            <a:off x="6895301" y="1910001"/>
            <a:ext cx="1996726" cy="3101668"/>
          </a:xfrm>
          <a:prstGeom prst="roundRect">
            <a:avLst/>
          </a:prstGeom>
          <a:solidFill>
            <a:schemeClr val="bg1">
              <a:lumMod val="50000"/>
            </a:schemeClr>
          </a:solidFill>
          <a:ln w="12700" cap="flat" cmpd="sng" algn="ctr">
            <a:noFill/>
            <a:prstDash val="solid"/>
            <a:round/>
            <a:headEnd type="none" w="sm" len="sm"/>
            <a:tailEnd type="none" w="sm" len="sm"/>
          </a:ln>
          <a:effectLst/>
        </p:spPr>
        <p:txBody>
          <a:bodyPr wrap="none"/>
          <a:lstStyle/>
          <a:p>
            <a:pPr algn="ctr">
              <a:defRPr/>
            </a:pPr>
            <a:r>
              <a:rPr lang="fr-FR" sz="2200" b="1" dirty="0" smtClean="0">
                <a:solidFill>
                  <a:schemeClr val="bg1"/>
                </a:solidFill>
              </a:rPr>
              <a:t>Regroupement </a:t>
            </a:r>
          </a:p>
          <a:p>
            <a:pPr algn="ctr">
              <a:defRPr/>
            </a:pPr>
            <a:r>
              <a:rPr lang="fr-FR" sz="2200" b="1" dirty="0" smtClean="0">
                <a:solidFill>
                  <a:schemeClr val="bg1"/>
                </a:solidFill>
              </a:rPr>
              <a:t>et/ou</a:t>
            </a:r>
          </a:p>
          <a:p>
            <a:pPr algn="ctr">
              <a:defRPr/>
            </a:pPr>
            <a:r>
              <a:rPr lang="fr-FR" sz="2200" b="1" dirty="0" smtClean="0">
                <a:solidFill>
                  <a:schemeClr val="bg1"/>
                </a:solidFill>
              </a:rPr>
              <a:t>suppression </a:t>
            </a:r>
          </a:p>
          <a:p>
            <a:pPr algn="ctr">
              <a:defRPr/>
            </a:pPr>
            <a:r>
              <a:rPr lang="fr-FR" sz="2200" b="1" dirty="0" smtClean="0">
                <a:solidFill>
                  <a:schemeClr val="bg1"/>
                </a:solidFill>
              </a:rPr>
              <a:t>d’écoles/</a:t>
            </a:r>
          </a:p>
          <a:p>
            <a:pPr algn="ctr">
              <a:defRPr/>
            </a:pPr>
            <a:r>
              <a:rPr lang="fr-FR" sz="2200" b="1" dirty="0" smtClean="0">
                <a:solidFill>
                  <a:schemeClr val="bg1"/>
                </a:solidFill>
              </a:rPr>
              <a:t>instituts?</a:t>
            </a:r>
            <a:endParaRPr lang="fr-FR" sz="2200" b="1" dirty="0">
              <a:solidFill>
                <a:schemeClr val="bg1"/>
              </a:solidFill>
            </a:endParaRPr>
          </a:p>
        </p:txBody>
      </p:sp>
      <p:cxnSp>
        <p:nvCxnSpPr>
          <p:cNvPr id="11" name="Connecteur droit 10"/>
          <p:cNvCxnSpPr>
            <a:cxnSpLocks noChangeShapeType="1"/>
          </p:cNvCxnSpPr>
          <p:nvPr/>
        </p:nvCxnSpPr>
        <p:spPr bwMode="auto">
          <a:xfrm>
            <a:off x="1198015" y="5008663"/>
            <a:ext cx="0" cy="359298"/>
          </a:xfrm>
          <a:prstGeom prst="line">
            <a:avLst/>
          </a:prstGeom>
          <a:noFill/>
          <a:ln w="41275" algn="ctr">
            <a:solidFill>
              <a:schemeClr val="tx1"/>
            </a:solidFill>
            <a:prstDash val="sysDot"/>
            <a:round/>
            <a:headEnd type="none" w="sm" len="sm"/>
            <a:tailEnd type="none" w="sm" len="sm"/>
          </a:ln>
        </p:spPr>
      </p:cxnSp>
      <p:cxnSp>
        <p:nvCxnSpPr>
          <p:cNvPr id="12" name="Connecteur droit 15"/>
          <p:cNvCxnSpPr>
            <a:cxnSpLocks noChangeShapeType="1"/>
          </p:cNvCxnSpPr>
          <p:nvPr/>
        </p:nvCxnSpPr>
        <p:spPr bwMode="auto">
          <a:xfrm>
            <a:off x="3116735" y="5008663"/>
            <a:ext cx="0" cy="359298"/>
          </a:xfrm>
          <a:prstGeom prst="line">
            <a:avLst/>
          </a:prstGeom>
          <a:noFill/>
          <a:ln w="41275" algn="ctr">
            <a:solidFill>
              <a:schemeClr val="tx1"/>
            </a:solidFill>
            <a:prstDash val="sysDot"/>
            <a:round/>
            <a:headEnd type="none" w="sm" len="sm"/>
            <a:tailEnd type="none" w="sm" len="sm"/>
          </a:ln>
        </p:spPr>
      </p:cxnSp>
      <p:cxnSp>
        <p:nvCxnSpPr>
          <p:cNvPr id="14" name="Connecteur droit 17"/>
          <p:cNvCxnSpPr>
            <a:cxnSpLocks noChangeShapeType="1"/>
          </p:cNvCxnSpPr>
          <p:nvPr/>
        </p:nvCxnSpPr>
        <p:spPr bwMode="auto">
          <a:xfrm>
            <a:off x="5605640" y="4964213"/>
            <a:ext cx="0" cy="359298"/>
          </a:xfrm>
          <a:prstGeom prst="line">
            <a:avLst/>
          </a:prstGeom>
          <a:noFill/>
          <a:ln w="41275" algn="ctr">
            <a:solidFill>
              <a:schemeClr val="tx1"/>
            </a:solidFill>
            <a:prstDash val="sysDot"/>
            <a:round/>
            <a:headEnd type="none" w="sm" len="sm"/>
            <a:tailEnd type="none" w="sm" len="sm"/>
          </a:ln>
        </p:spPr>
      </p:cxnSp>
      <p:cxnSp>
        <p:nvCxnSpPr>
          <p:cNvPr id="16" name="Connecteur droit avec flèche 20"/>
          <p:cNvCxnSpPr>
            <a:cxnSpLocks noChangeShapeType="1"/>
          </p:cNvCxnSpPr>
          <p:nvPr/>
        </p:nvCxnSpPr>
        <p:spPr bwMode="auto">
          <a:xfrm>
            <a:off x="2612704" y="6706879"/>
            <a:ext cx="1008062" cy="1588"/>
          </a:xfrm>
          <a:prstGeom prst="straightConnector1">
            <a:avLst/>
          </a:prstGeom>
          <a:noFill/>
          <a:ln w="38100" algn="ctr">
            <a:solidFill>
              <a:schemeClr val="tx1"/>
            </a:solidFill>
            <a:round/>
            <a:headEnd type="arrow" w="med" len="med"/>
            <a:tailEnd type="arrow" w="med" len="med"/>
          </a:ln>
        </p:spPr>
      </p:cxnSp>
      <p:sp>
        <p:nvSpPr>
          <p:cNvPr id="17" name="Rectangle à coins arrondis 16"/>
          <p:cNvSpPr/>
          <p:nvPr/>
        </p:nvSpPr>
        <p:spPr bwMode="auto">
          <a:xfrm>
            <a:off x="135114" y="1910000"/>
            <a:ext cx="2051051" cy="3053148"/>
          </a:xfrm>
          <a:prstGeom prst="roundRect">
            <a:avLst/>
          </a:prstGeom>
          <a:solidFill>
            <a:schemeClr val="bg1">
              <a:lumMod val="85000"/>
            </a:schemeClr>
          </a:solid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Transparence </a:t>
            </a:r>
          </a:p>
          <a:p>
            <a:pPr algn="ctr">
              <a:defRPr/>
            </a:pPr>
            <a:r>
              <a:rPr lang="fr-FR" sz="2200" b="1" dirty="0" smtClean="0">
                <a:solidFill>
                  <a:srgbClr val="222A35"/>
                </a:solidFill>
              </a:rPr>
              <a:t>et </a:t>
            </a:r>
          </a:p>
          <a:p>
            <a:pPr algn="ctr">
              <a:defRPr/>
            </a:pPr>
            <a:r>
              <a:rPr lang="fr-FR" sz="2200" b="1" dirty="0" smtClean="0">
                <a:solidFill>
                  <a:srgbClr val="222A35"/>
                </a:solidFill>
              </a:rPr>
              <a:t>communication </a:t>
            </a:r>
          </a:p>
          <a:p>
            <a:pPr algn="ctr">
              <a:defRPr/>
            </a:pPr>
            <a:r>
              <a:rPr lang="fr-FR" sz="2200" b="1" dirty="0">
                <a:solidFill>
                  <a:srgbClr val="222A35"/>
                </a:solidFill>
              </a:rPr>
              <a:t>d</a:t>
            </a:r>
            <a:r>
              <a:rPr lang="fr-FR" sz="2200" b="1" dirty="0" smtClean="0">
                <a:solidFill>
                  <a:srgbClr val="222A35"/>
                </a:solidFill>
              </a:rPr>
              <a:t>es</a:t>
            </a:r>
          </a:p>
          <a:p>
            <a:pPr algn="ctr">
              <a:defRPr/>
            </a:pPr>
            <a:r>
              <a:rPr lang="fr-FR" sz="2200" b="1" dirty="0" smtClean="0">
                <a:solidFill>
                  <a:srgbClr val="222A35"/>
                </a:solidFill>
              </a:rPr>
              <a:t> écoles/instituts</a:t>
            </a:r>
          </a:p>
          <a:p>
            <a:pPr algn="ctr">
              <a:defRPr/>
            </a:pPr>
            <a:r>
              <a:rPr lang="fr-FR" sz="2200" b="1" dirty="0" smtClean="0">
                <a:solidFill>
                  <a:srgbClr val="222A35"/>
                </a:solidFill>
              </a:rPr>
              <a:t>au sein du GHT</a:t>
            </a:r>
            <a:endParaRPr lang="fr-FR" sz="2200" b="1" dirty="0">
              <a:solidFill>
                <a:srgbClr val="222A35"/>
              </a:solidFill>
            </a:endParaRPr>
          </a:p>
        </p:txBody>
      </p:sp>
      <p:cxnSp>
        <p:nvCxnSpPr>
          <p:cNvPr id="18" name="Connecteur droit 19"/>
          <p:cNvCxnSpPr>
            <a:cxnSpLocks noChangeShapeType="1"/>
          </p:cNvCxnSpPr>
          <p:nvPr/>
        </p:nvCxnSpPr>
        <p:spPr bwMode="auto">
          <a:xfrm>
            <a:off x="7945616" y="5008663"/>
            <a:ext cx="0" cy="359298"/>
          </a:xfrm>
          <a:prstGeom prst="line">
            <a:avLst/>
          </a:prstGeom>
          <a:noFill/>
          <a:ln w="41275" algn="ctr">
            <a:solidFill>
              <a:schemeClr val="tx1"/>
            </a:solidFill>
            <a:prstDash val="sysDot"/>
            <a:round/>
            <a:headEnd type="none" w="sm" len="sm"/>
            <a:tailEnd type="none" w="sm" len="sm"/>
          </a:ln>
        </p:spPr>
      </p:cxnSp>
      <p:sp>
        <p:nvSpPr>
          <p:cNvPr id="2" name="Titre 1"/>
          <p:cNvSpPr>
            <a:spLocks noGrp="1"/>
          </p:cNvSpPr>
          <p:nvPr>
            <p:ph type="title"/>
          </p:nvPr>
        </p:nvSpPr>
        <p:spPr>
          <a:xfrm>
            <a:off x="135114" y="307750"/>
            <a:ext cx="7854951" cy="757238"/>
          </a:xfrm>
          <a:noFill/>
          <a:ln>
            <a:noFill/>
          </a:ln>
        </p:spPr>
        <p:txBody>
          <a:bodyPr/>
          <a:lstStyle/>
          <a:p>
            <a:r>
              <a:rPr lang="fr-FR" sz="2400" dirty="0" smtClean="0"/>
              <a:t>2.2.1</a:t>
            </a:r>
            <a:r>
              <a:rPr lang="fr-FR" sz="2400" dirty="0"/>
              <a:t>. A propos des écoles et instituts de formation</a:t>
            </a:r>
          </a:p>
        </p:txBody>
      </p:sp>
      <p:sp>
        <p:nvSpPr>
          <p:cNvPr id="19" name="Flèche droite 18"/>
          <p:cNvSpPr/>
          <p:nvPr/>
        </p:nvSpPr>
        <p:spPr>
          <a:xfrm>
            <a:off x="224837" y="5553765"/>
            <a:ext cx="8776491" cy="614655"/>
          </a:xfrm>
          <a:prstGeom prst="rightArrow">
            <a:avLst/>
          </a:prstGeom>
          <a:gradFill flip="none" rotWithShape="1">
            <a:gsLst>
              <a:gs pos="30000">
                <a:schemeClr val="accent2">
                  <a:lumMod val="40000"/>
                  <a:lumOff val="60000"/>
                </a:schemeClr>
              </a:gs>
              <a:gs pos="0">
                <a:schemeClr val="accent4">
                  <a:lumMod val="40000"/>
                  <a:lumOff val="60000"/>
                </a:schemeClr>
              </a:gs>
              <a:gs pos="74000">
                <a:schemeClr val="accent2">
                  <a:lumMod val="60000"/>
                  <a:lumOff val="40000"/>
                </a:schemeClr>
              </a:gs>
              <a:gs pos="100000">
                <a:schemeClr val="accent2">
                  <a:lumMod val="75000"/>
                </a:schemeClr>
              </a:gs>
            </a:gsLst>
            <a:lin ang="0" scaled="1"/>
            <a:tileRect/>
          </a:gra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Rectangle à coins arrondis 19"/>
          <p:cNvSpPr/>
          <p:nvPr/>
        </p:nvSpPr>
        <p:spPr bwMode="auto">
          <a:xfrm>
            <a:off x="300115" y="6119053"/>
            <a:ext cx="1945103" cy="525157"/>
          </a:xfrm>
          <a:prstGeom prst="roundRect">
            <a:avLst/>
          </a:prstGeom>
          <a:no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Fédératif</a:t>
            </a:r>
            <a:endParaRPr lang="fr-FR" sz="2200" b="1" dirty="0">
              <a:solidFill>
                <a:srgbClr val="222A35"/>
              </a:solidFill>
            </a:endParaRPr>
          </a:p>
        </p:txBody>
      </p:sp>
      <p:sp>
        <p:nvSpPr>
          <p:cNvPr id="21" name="Rectangle à coins arrondis 20"/>
          <p:cNvSpPr/>
          <p:nvPr/>
        </p:nvSpPr>
        <p:spPr bwMode="auto">
          <a:xfrm>
            <a:off x="7198897" y="6168420"/>
            <a:ext cx="1945103" cy="525157"/>
          </a:xfrm>
          <a:prstGeom prst="roundRect">
            <a:avLst/>
          </a:prstGeom>
          <a:no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Intégratif</a:t>
            </a:r>
            <a:endParaRPr lang="fr-FR" sz="2200" b="1" dirty="0">
              <a:solidFill>
                <a:srgbClr val="222A35"/>
              </a:solidFill>
            </a:endParaRPr>
          </a:p>
        </p:txBody>
      </p:sp>
      <p:sp>
        <p:nvSpPr>
          <p:cNvPr id="15" name="Triangle isocèle 18"/>
          <p:cNvSpPr>
            <a:spLocks noChangeArrowheads="1"/>
          </p:cNvSpPr>
          <p:nvPr/>
        </p:nvSpPr>
        <p:spPr bwMode="auto">
          <a:xfrm>
            <a:off x="2900835" y="5367961"/>
            <a:ext cx="431800" cy="1194456"/>
          </a:xfrm>
          <a:prstGeom prst="triangle">
            <a:avLst>
              <a:gd name="adj" fmla="val 50000"/>
            </a:avLst>
          </a:prstGeom>
          <a:solidFill>
            <a:schemeClr val="bg1">
              <a:lumMod val="50000"/>
            </a:schemeClr>
          </a:solidFill>
          <a:ln w="12700" algn="ctr">
            <a:noFill/>
            <a:round/>
            <a:headEnd type="none" w="sm" len="sm"/>
            <a:tailEnd type="none" w="sm" len="sm"/>
          </a:ln>
        </p:spPr>
        <p:txBody>
          <a:bodyPr wrap="none"/>
          <a:lstStyle/>
          <a:p>
            <a:pPr algn="r"/>
            <a:endParaRPr lang="fr-FR"/>
          </a:p>
        </p:txBody>
      </p:sp>
      <p:sp>
        <p:nvSpPr>
          <p:cNvPr id="22" name="Espace réservé du numéro de diapositive 5"/>
          <p:cNvSpPr txBox="1">
            <a:spLocks/>
          </p:cNvSpPr>
          <p:nvPr/>
        </p:nvSpPr>
        <p:spPr>
          <a:xfrm>
            <a:off x="6549023" y="6511014"/>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r>
              <a:rPr lang="fr-FR" sz="1000" dirty="0" smtClean="0"/>
              <a:t>35</a:t>
            </a:r>
            <a:endParaRPr lang="fr-FR" sz="1000" dirty="0"/>
          </a:p>
        </p:txBody>
      </p:sp>
    </p:spTree>
    <p:extLst>
      <p:ext uri="{BB962C8B-B14F-4D97-AF65-F5344CB8AC3E}">
        <p14:creationId xmlns:p14="http://schemas.microsoft.com/office/powerpoint/2010/main" val="25117795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à coins arrondis 10"/>
          <p:cNvSpPr/>
          <p:nvPr/>
        </p:nvSpPr>
        <p:spPr>
          <a:xfrm>
            <a:off x="6524131" y="4059988"/>
            <a:ext cx="1884310" cy="14588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lumMod val="85000"/>
                    <a:lumOff val="15000"/>
                  </a:schemeClr>
                </a:solidFill>
              </a:rPr>
              <a:t> Une évolution des plans de formation/DPC ?</a:t>
            </a:r>
            <a:endParaRPr lang="fr-FR" dirty="0">
              <a:solidFill>
                <a:schemeClr val="tx1">
                  <a:lumMod val="85000"/>
                  <a:lumOff val="15000"/>
                </a:schemeClr>
              </a:solidFill>
            </a:endParaRPr>
          </a:p>
        </p:txBody>
      </p:sp>
      <p:sp>
        <p:nvSpPr>
          <p:cNvPr id="2" name="Titre 1"/>
          <p:cNvSpPr>
            <a:spLocks noGrp="1"/>
          </p:cNvSpPr>
          <p:nvPr>
            <p:ph type="title"/>
          </p:nvPr>
        </p:nvSpPr>
        <p:spPr>
          <a:xfrm>
            <a:off x="185782" y="279397"/>
            <a:ext cx="7708866" cy="802705"/>
          </a:xfrm>
        </p:spPr>
        <p:txBody>
          <a:bodyPr/>
          <a:lstStyle/>
          <a:p>
            <a:r>
              <a:rPr lang="fr-FR" sz="2400" dirty="0" smtClean="0"/>
              <a:t>2.2.2. A propos des plans de formation/DPC</a:t>
            </a:r>
            <a:endParaRPr lang="fr-FR" sz="2400" dirty="0"/>
          </a:p>
        </p:txBody>
      </p:sp>
      <p:sp>
        <p:nvSpPr>
          <p:cNvPr id="5" name="Espace réservé du numéro de diapositive 4"/>
          <p:cNvSpPr>
            <a:spLocks noGrp="1"/>
          </p:cNvSpPr>
          <p:nvPr>
            <p:ph type="sldNum" sz="quarter" idx="16"/>
          </p:nvPr>
        </p:nvSpPr>
        <p:spPr>
          <a:xfrm>
            <a:off x="6777166" y="6437868"/>
            <a:ext cx="2057400" cy="365125"/>
          </a:xfrm>
        </p:spPr>
        <p:txBody>
          <a:bodyPr/>
          <a:lstStyle/>
          <a:p>
            <a:fld id="{9E672939-9B4F-491E-AAA3-6308D9B4F2D0}" type="slidenum">
              <a:rPr lang="fr-FR" smtClean="0"/>
              <a:pPr/>
              <a:t>36</a:t>
            </a:fld>
            <a:endParaRPr lang="fr-FR"/>
          </a:p>
        </p:txBody>
      </p:sp>
      <p:sp>
        <p:nvSpPr>
          <p:cNvPr id="7" name="Rectangle à coins arrondis 6"/>
          <p:cNvSpPr/>
          <p:nvPr/>
        </p:nvSpPr>
        <p:spPr>
          <a:xfrm>
            <a:off x="887081" y="4010431"/>
            <a:ext cx="2176805" cy="14588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lumMod val="85000"/>
                    <a:lumOff val="15000"/>
                  </a:schemeClr>
                </a:solidFill>
              </a:rPr>
              <a:t>Une évolution des pratiques/</a:t>
            </a:r>
          </a:p>
          <a:p>
            <a:pPr algn="ctr"/>
            <a:r>
              <a:rPr lang="fr-FR" dirty="0" smtClean="0">
                <a:solidFill>
                  <a:schemeClr val="tx1">
                    <a:lumMod val="85000"/>
                    <a:lumOff val="15000"/>
                  </a:schemeClr>
                </a:solidFill>
              </a:rPr>
              <a:t>organisations </a:t>
            </a:r>
            <a:r>
              <a:rPr lang="fr-FR" dirty="0" smtClean="0">
                <a:solidFill>
                  <a:schemeClr val="tx1"/>
                </a:solidFill>
              </a:rPr>
              <a:t>?</a:t>
            </a:r>
            <a:endParaRPr lang="fr-FR" dirty="0">
              <a:solidFill>
                <a:schemeClr val="tx1"/>
              </a:solidFill>
            </a:endParaRPr>
          </a:p>
        </p:txBody>
      </p:sp>
      <p:cxnSp>
        <p:nvCxnSpPr>
          <p:cNvPr id="8" name="Connecteur droit avec flèche 7"/>
          <p:cNvCxnSpPr/>
          <p:nvPr/>
        </p:nvCxnSpPr>
        <p:spPr>
          <a:xfrm>
            <a:off x="6063574" y="2931051"/>
            <a:ext cx="921115" cy="1074336"/>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 name="Rectangle à coins arrondis 8"/>
          <p:cNvSpPr/>
          <p:nvPr/>
        </p:nvSpPr>
        <p:spPr>
          <a:xfrm>
            <a:off x="3842574" y="4005387"/>
            <a:ext cx="1884310" cy="14588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lumMod val="85000"/>
                    <a:lumOff val="15000"/>
                  </a:schemeClr>
                </a:solidFill>
              </a:rPr>
              <a:t>De nouveaux acteurs ?</a:t>
            </a:r>
            <a:endParaRPr lang="fr-FR" dirty="0">
              <a:solidFill>
                <a:schemeClr val="tx1">
                  <a:lumMod val="85000"/>
                  <a:lumOff val="15000"/>
                </a:schemeClr>
              </a:solidFill>
            </a:endParaRPr>
          </a:p>
        </p:txBody>
      </p:sp>
      <p:cxnSp>
        <p:nvCxnSpPr>
          <p:cNvPr id="14" name="Connecteur droit avec flèche 13"/>
          <p:cNvCxnSpPr>
            <a:endCxn id="9" idx="0"/>
          </p:cNvCxnSpPr>
          <p:nvPr/>
        </p:nvCxnSpPr>
        <p:spPr>
          <a:xfrm>
            <a:off x="4784729" y="2641206"/>
            <a:ext cx="0" cy="1364181"/>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2684275" y="3036400"/>
            <a:ext cx="759223" cy="968987"/>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 name="Rectangle à coins arrondis 5"/>
          <p:cNvSpPr/>
          <p:nvPr/>
        </p:nvSpPr>
        <p:spPr>
          <a:xfrm>
            <a:off x="2876379" y="2165591"/>
            <a:ext cx="3730269" cy="9144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rgbClr val="222A35"/>
                </a:solidFill>
              </a:rPr>
              <a:t>Impacts du GHT</a:t>
            </a:r>
          </a:p>
          <a:p>
            <a:pPr algn="ctr"/>
            <a:r>
              <a:rPr lang="fr-FR" sz="2400" b="1" dirty="0" smtClean="0">
                <a:solidFill>
                  <a:srgbClr val="222A35"/>
                </a:solidFill>
              </a:rPr>
              <a:t> sur la formation</a:t>
            </a:r>
            <a:endParaRPr lang="fr-FR" sz="2400" b="1" dirty="0">
              <a:solidFill>
                <a:srgbClr val="222A35"/>
              </a:solidFill>
            </a:endParaRPr>
          </a:p>
        </p:txBody>
      </p:sp>
    </p:spTree>
    <p:extLst>
      <p:ext uri="{BB962C8B-B14F-4D97-AF65-F5344CB8AC3E}">
        <p14:creationId xmlns:p14="http://schemas.microsoft.com/office/powerpoint/2010/main" val="1867896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570" y="238125"/>
            <a:ext cx="7385050" cy="757238"/>
          </a:xfrm>
        </p:spPr>
        <p:txBody>
          <a:bodyPr/>
          <a:lstStyle/>
          <a:p>
            <a:r>
              <a:rPr lang="fr-FR" sz="2400" dirty="0" smtClean="0"/>
              <a:t>2.2.2. </a:t>
            </a:r>
            <a:r>
              <a:rPr lang="fr-FR" sz="2400" dirty="0"/>
              <a:t>A propos des plans de formation/DPC </a:t>
            </a:r>
            <a:r>
              <a:rPr lang="fr-FR" sz="2400" dirty="0" smtClean="0"/>
              <a:t>:</a:t>
            </a:r>
            <a:br>
              <a:rPr lang="fr-FR" sz="2400" dirty="0" smtClean="0"/>
            </a:br>
            <a:r>
              <a:rPr lang="fr-FR" sz="2400" dirty="0" smtClean="0"/>
              <a:t>           </a:t>
            </a:r>
            <a:r>
              <a:rPr lang="fr-FR" sz="2400" i="1" dirty="0">
                <a:solidFill>
                  <a:schemeClr val="bg2">
                    <a:lumMod val="50000"/>
                  </a:schemeClr>
                </a:solidFill>
              </a:rPr>
              <a:t>D</a:t>
            </a:r>
            <a:r>
              <a:rPr lang="fr-FR" sz="2400" i="1" dirty="0" smtClean="0">
                <a:solidFill>
                  <a:schemeClr val="bg2">
                    <a:lumMod val="50000"/>
                  </a:schemeClr>
                </a:solidFill>
              </a:rPr>
              <a:t>e nouveaux acteurs</a:t>
            </a:r>
          </a:p>
        </p:txBody>
      </p:sp>
      <p:graphicFrame>
        <p:nvGraphicFramePr>
          <p:cNvPr id="3" name="Tableau 2"/>
          <p:cNvGraphicFramePr>
            <a:graphicFrameLocks noGrp="1"/>
          </p:cNvGraphicFramePr>
          <p:nvPr>
            <p:extLst>
              <p:ext uri="{D42A27DB-BD31-4B8C-83A1-F6EECF244321}">
                <p14:modId xmlns:p14="http://schemas.microsoft.com/office/powerpoint/2010/main" val="78107764"/>
              </p:ext>
            </p:extLst>
          </p:nvPr>
        </p:nvGraphicFramePr>
        <p:xfrm>
          <a:off x="242427" y="1275902"/>
          <a:ext cx="8520573" cy="5472678"/>
        </p:xfrm>
        <a:graphic>
          <a:graphicData uri="http://schemas.openxmlformats.org/drawingml/2006/table">
            <a:tbl>
              <a:tblPr firstRow="1" bandRow="1">
                <a:tableStyleId>{5DA37D80-6434-44D0-A028-1B22A696006F}</a:tableStyleId>
              </a:tblPr>
              <a:tblGrid>
                <a:gridCol w="2287413">
                  <a:extLst>
                    <a:ext uri="{9D8B030D-6E8A-4147-A177-3AD203B41FA5}">
                      <a16:colId xmlns="" xmlns:a16="http://schemas.microsoft.com/office/drawing/2014/main" val="20000"/>
                    </a:ext>
                  </a:extLst>
                </a:gridCol>
                <a:gridCol w="6233160">
                  <a:extLst>
                    <a:ext uri="{9D8B030D-6E8A-4147-A177-3AD203B41FA5}">
                      <a16:colId xmlns="" xmlns:a16="http://schemas.microsoft.com/office/drawing/2014/main" val="20001"/>
                    </a:ext>
                  </a:extLst>
                </a:gridCol>
              </a:tblGrid>
              <a:tr h="375349">
                <a:tc gridSpan="2">
                  <a:txBody>
                    <a:bodyPr/>
                    <a:lstStyle/>
                    <a:p>
                      <a:pPr marL="90488" lvl="1" indent="0" algn="ctr">
                        <a:buFont typeface="Courier New" panose="02070309020205020404" pitchFamily="49" charset="0"/>
                        <a:buNone/>
                      </a:pPr>
                      <a:r>
                        <a:rPr lang="fr-FR" sz="2000" b="1" dirty="0" smtClean="0">
                          <a:solidFill>
                            <a:srgbClr val="222A35"/>
                          </a:solidFill>
                        </a:rPr>
                        <a:t>La conférence territoriale de dialogue social</a:t>
                      </a:r>
                    </a:p>
                  </a:txBody>
                  <a:tcPr anchor="ctr">
                    <a:solidFill>
                      <a:schemeClr val="bg1"/>
                    </a:solidFill>
                  </a:tcPr>
                </a:tc>
                <a:tc hMerge="1">
                  <a:txBody>
                    <a:bodyPr/>
                    <a:lstStyle/>
                    <a:p>
                      <a:pPr marL="376238" indent="-285750">
                        <a:buFontTx/>
                        <a:buChar char="-"/>
                      </a:pPr>
                      <a:endParaRPr lang="fr-FR" sz="1800" b="0" dirty="0" smtClean="0"/>
                    </a:p>
                  </a:txBody>
                  <a:tcPr anchor="ctr"/>
                </a:tc>
                <a:extLst>
                  <a:ext uri="{0D108BD9-81ED-4DB2-BD59-A6C34878D82A}">
                    <a16:rowId xmlns="" xmlns:a16="http://schemas.microsoft.com/office/drawing/2014/main" val="10004"/>
                  </a:ext>
                </a:extLst>
              </a:tr>
              <a:tr h="2165473">
                <a:tc>
                  <a:txBody>
                    <a:bodyPr/>
                    <a:lstStyle/>
                    <a:p>
                      <a:pPr marL="90488" lvl="1" indent="0" algn="ctr">
                        <a:buFont typeface="Courier New" panose="02070309020205020404" pitchFamily="49" charset="0"/>
                        <a:buNone/>
                      </a:pPr>
                      <a:r>
                        <a:rPr lang="fr-FR" sz="2000" b="1" dirty="0" smtClean="0"/>
                        <a:t>Composition</a:t>
                      </a:r>
                      <a:endParaRPr lang="fr-FR" sz="2000" b="1" dirty="0" smtClean="0">
                        <a:solidFill>
                          <a:srgbClr val="222A35"/>
                        </a:solidFill>
                      </a:endParaRPr>
                    </a:p>
                  </a:txBody>
                  <a:tcPr anchor="ctr"/>
                </a:tc>
                <a:tc>
                  <a:txBody>
                    <a:bodyPr/>
                    <a:lstStyle/>
                    <a:p>
                      <a:pPr marL="376238" indent="-285750">
                        <a:buFontTx/>
                        <a:buChar char="-"/>
                      </a:pPr>
                      <a:r>
                        <a:rPr lang="fr-FR" sz="1600" b="0" dirty="0" smtClean="0"/>
                        <a:t>Président du comité stratégique</a:t>
                      </a:r>
                    </a:p>
                    <a:p>
                      <a:pPr marL="376238" indent="-285750">
                        <a:buFontTx/>
                        <a:buChar char="-"/>
                      </a:pPr>
                      <a:r>
                        <a:rPr lang="fr-FR" sz="1600" b="0" dirty="0" smtClean="0"/>
                        <a:t>Un représentant de chaque OS représentée dans au moins un CTE d’un établissement partie au groupement; </a:t>
                      </a:r>
                    </a:p>
                    <a:p>
                      <a:pPr marL="376238" indent="-285750">
                        <a:buFontTx/>
                        <a:buChar char="-"/>
                      </a:pPr>
                      <a:r>
                        <a:rPr lang="fr-FR" sz="1600" b="0" dirty="0" smtClean="0"/>
                        <a:t>Des représentants, en nombre fixé par la CC, des OS représentées dans plusieurs CTE des établissements parties au groupement; </a:t>
                      </a:r>
                    </a:p>
                    <a:p>
                      <a:pPr marL="376238" indent="-285750">
                        <a:buFontTx/>
                        <a:buChar char="-"/>
                      </a:pPr>
                      <a:r>
                        <a:rPr lang="fr-FR" sz="1600" b="0" dirty="0" smtClean="0"/>
                        <a:t>Avec voix consultative, le président de l’instance médicale + président de la CSIRMT + d’autres membres du comité stratégique, désignés par son président.</a:t>
                      </a:r>
                    </a:p>
                  </a:txBody>
                  <a:tcPr anchor="ctr"/>
                </a:tc>
                <a:extLst>
                  <a:ext uri="{0D108BD9-81ED-4DB2-BD59-A6C34878D82A}">
                    <a16:rowId xmlns="" xmlns:a16="http://schemas.microsoft.com/office/drawing/2014/main" val="10000"/>
                  </a:ext>
                </a:extLst>
              </a:tr>
              <a:tr h="951121">
                <a:tc>
                  <a:txBody>
                    <a:bodyPr/>
                    <a:lstStyle/>
                    <a:p>
                      <a:pPr algn="ctr"/>
                      <a:r>
                        <a:rPr lang="fr-FR" sz="2000" b="1" dirty="0" smtClean="0"/>
                        <a:t>Missions/</a:t>
                      </a:r>
                    </a:p>
                    <a:p>
                      <a:pPr algn="ctr"/>
                      <a:r>
                        <a:rPr lang="fr-FR" sz="2000" b="1" dirty="0" smtClean="0"/>
                        <a:t>Prérogatives</a:t>
                      </a:r>
                      <a:endParaRPr lang="fr-FR" sz="2000" b="1" dirty="0"/>
                    </a:p>
                  </a:txBody>
                  <a:tcPr anchor="ctr"/>
                </a:tc>
                <a:tc>
                  <a:txBody>
                    <a:bodyPr/>
                    <a:lstStyle/>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fr-FR" sz="1600" b="0" dirty="0" smtClean="0"/>
                        <a:t>informée des projets de mutualisation, concernant notamment la GPEC, les conditions de travail et la politique de formation au sein du GHT</a:t>
                      </a:r>
                      <a:endParaRPr lang="fr-FR" sz="1600" b="0" dirty="0"/>
                    </a:p>
                  </a:txBody>
                  <a:tcPr anchor="ctr"/>
                </a:tc>
                <a:extLst>
                  <a:ext uri="{0D108BD9-81ED-4DB2-BD59-A6C34878D82A}">
                    <a16:rowId xmlns="" xmlns:a16="http://schemas.microsoft.com/office/drawing/2014/main" val="10001"/>
                  </a:ext>
                </a:extLst>
              </a:tr>
              <a:tr h="649204">
                <a:tc>
                  <a:txBody>
                    <a:bodyPr/>
                    <a:lstStyle/>
                    <a:p>
                      <a:pPr algn="ctr"/>
                      <a:r>
                        <a:rPr lang="fr-FR" sz="2000" b="1" dirty="0" smtClean="0"/>
                        <a:t>Présidence</a:t>
                      </a:r>
                      <a:endParaRPr lang="fr-FR" sz="2000" b="1" dirty="0"/>
                    </a:p>
                  </a:txBody>
                  <a:tcPr anchor="ctr"/>
                </a:tc>
                <a:tc>
                  <a:txBody>
                    <a:bodyPr/>
                    <a:lstStyle/>
                    <a:p>
                      <a:pPr marL="285750" indent="-285750" algn="l">
                        <a:buFontTx/>
                        <a:buChar char="-"/>
                      </a:pPr>
                      <a:r>
                        <a:rPr lang="fr-FR" sz="1600" b="0" dirty="0" smtClean="0"/>
                        <a:t>Président du comité stratégique (= directeur de l’Et.support)</a:t>
                      </a:r>
                      <a:endParaRPr lang="fr-FR" sz="1600" b="0" dirty="0"/>
                    </a:p>
                  </a:txBody>
                  <a:tcPr anchor="ctr"/>
                </a:tc>
                <a:extLst>
                  <a:ext uri="{0D108BD9-81ED-4DB2-BD59-A6C34878D82A}">
                    <a16:rowId xmlns="" xmlns:a16="http://schemas.microsoft.com/office/drawing/2014/main" val="10002"/>
                  </a:ext>
                </a:extLst>
              </a:tr>
              <a:tr h="1249529">
                <a:tc>
                  <a:txBody>
                    <a:bodyPr/>
                    <a:lstStyle/>
                    <a:p>
                      <a:pPr algn="ctr"/>
                      <a:r>
                        <a:rPr lang="fr-FR" sz="2000" b="1" i="1" dirty="0" smtClean="0">
                          <a:solidFill>
                            <a:schemeClr val="accent6">
                              <a:lumMod val="75000"/>
                            </a:schemeClr>
                          </a:solidFill>
                          <a:sym typeface="Webdings" panose="05030102010509060703" pitchFamily="18" charset="2"/>
                        </a:rPr>
                        <a:t> </a:t>
                      </a:r>
                      <a:r>
                        <a:rPr lang="fr-FR" sz="2000" b="1" i="1" dirty="0" smtClean="0">
                          <a:solidFill>
                            <a:schemeClr val="accent6">
                              <a:lumMod val="75000"/>
                            </a:schemeClr>
                          </a:solidFill>
                        </a:rPr>
                        <a:t>Nos</a:t>
                      </a:r>
                      <a:r>
                        <a:rPr lang="fr-FR" sz="2000" b="1" i="1" baseline="0" dirty="0" smtClean="0">
                          <a:solidFill>
                            <a:schemeClr val="accent6">
                              <a:lumMod val="75000"/>
                            </a:schemeClr>
                          </a:solidFill>
                        </a:rPr>
                        <a:t> recommandations !</a:t>
                      </a:r>
                      <a:endParaRPr lang="fr-FR" sz="2000" b="1" i="1" dirty="0">
                        <a:solidFill>
                          <a:schemeClr val="accent6">
                            <a:lumMod val="75000"/>
                          </a:schemeClr>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i="1" kern="1200" dirty="0" smtClean="0">
                          <a:solidFill>
                            <a:schemeClr val="accent6">
                              <a:lumMod val="75000"/>
                            </a:schemeClr>
                          </a:solidFill>
                          <a:latin typeface="+mn-lt"/>
                          <a:ea typeface="+mn-ea"/>
                          <a:cs typeface="+mn-cs"/>
                        </a:rPr>
                        <a:t>-</a:t>
                      </a:r>
                      <a:r>
                        <a:rPr lang="fr-FR" sz="1600" b="1" i="1" kern="1200" baseline="0" dirty="0" smtClean="0">
                          <a:solidFill>
                            <a:schemeClr val="accent6">
                              <a:lumMod val="75000"/>
                            </a:schemeClr>
                          </a:solidFill>
                          <a:latin typeface="+mn-lt"/>
                          <a:ea typeface="+mn-ea"/>
                          <a:cs typeface="+mn-cs"/>
                        </a:rPr>
                        <a:t> Maîtriser la désignation des représentants pour constituer la conférence</a:t>
                      </a:r>
                      <a:endParaRPr lang="fr-FR" sz="1600" b="1" i="1" kern="1200" dirty="0" smtClean="0">
                        <a:solidFill>
                          <a:schemeClr val="accent6">
                            <a:lumMod val="75000"/>
                          </a:schemeClr>
                        </a:solidFill>
                        <a:latin typeface="+mn-lt"/>
                        <a:ea typeface="+mn-ea"/>
                        <a:cs typeface="+mn-cs"/>
                      </a:endParaRPr>
                    </a:p>
                    <a:p>
                      <a:pPr marL="90488" marR="0" lvl="0" indent="-90488" algn="l" defTabSz="914400" rtl="0" eaLnBrk="1" fontAlgn="auto" latinLnBrk="0" hangingPunct="1">
                        <a:lnSpc>
                          <a:spcPct val="100000"/>
                        </a:lnSpc>
                        <a:spcBef>
                          <a:spcPts val="0"/>
                        </a:spcBef>
                        <a:spcAft>
                          <a:spcPts val="0"/>
                        </a:spcAft>
                        <a:buClrTx/>
                        <a:buSzTx/>
                        <a:buFontTx/>
                        <a:buChar char="-"/>
                        <a:tabLst/>
                        <a:defRPr/>
                      </a:pPr>
                      <a:r>
                        <a:rPr lang="fr-FR" sz="1600" b="1" i="1" kern="1200" dirty="0" smtClean="0">
                          <a:solidFill>
                            <a:schemeClr val="accent6">
                              <a:lumMod val="75000"/>
                            </a:schemeClr>
                          </a:solidFill>
                          <a:latin typeface="+mn-lt"/>
                          <a:ea typeface="+mn-ea"/>
                          <a:cs typeface="+mn-cs"/>
                        </a:rPr>
                        <a:t>Ne pas toucher aux compétences des CTE, instances de nature statutaire</a:t>
                      </a:r>
                    </a:p>
                    <a:p>
                      <a:pPr marL="90488" marR="0" lvl="0" indent="-90488" algn="l" defTabSz="914400" rtl="0" eaLnBrk="1" fontAlgn="auto" latinLnBrk="0" hangingPunct="1">
                        <a:lnSpc>
                          <a:spcPct val="100000"/>
                        </a:lnSpc>
                        <a:spcBef>
                          <a:spcPts val="0"/>
                        </a:spcBef>
                        <a:spcAft>
                          <a:spcPts val="0"/>
                        </a:spcAft>
                        <a:buClrTx/>
                        <a:buSzTx/>
                        <a:buFontTx/>
                        <a:buChar char="-"/>
                        <a:tabLst/>
                        <a:defRPr/>
                      </a:pPr>
                      <a:r>
                        <a:rPr lang="fr-FR" sz="1600" b="1" i="1" kern="1200" dirty="0" smtClean="0">
                          <a:solidFill>
                            <a:schemeClr val="accent6">
                              <a:lumMod val="75000"/>
                            </a:schemeClr>
                          </a:solidFill>
                          <a:latin typeface="+mn-lt"/>
                          <a:ea typeface="+mn-ea"/>
                          <a:cs typeface="+mn-cs"/>
                        </a:rPr>
                        <a:t>Créer une commission de formation de GHT ?</a:t>
                      </a:r>
                    </a:p>
                  </a:txBody>
                  <a:tcPr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286031791"/>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0108" y="288093"/>
            <a:ext cx="7708866" cy="802705"/>
          </a:xfrm>
        </p:spPr>
        <p:txBody>
          <a:bodyPr/>
          <a:lstStyle/>
          <a:p>
            <a:r>
              <a:rPr lang="fr-FR" sz="2400" dirty="0"/>
              <a:t>2.2.2. A propos des plans de formation/DPC :</a:t>
            </a:r>
            <a:br>
              <a:rPr lang="fr-FR" sz="2400" dirty="0"/>
            </a:br>
            <a:r>
              <a:rPr lang="fr-FR" sz="2400" dirty="0"/>
              <a:t>           </a:t>
            </a:r>
            <a:r>
              <a:rPr lang="fr-FR" sz="2400" i="1" dirty="0">
                <a:solidFill>
                  <a:schemeClr val="bg2">
                    <a:lumMod val="50000"/>
                  </a:schemeClr>
                </a:solidFill>
              </a:rPr>
              <a:t>De nouveaux acteurs</a:t>
            </a:r>
            <a:endParaRPr lang="fr-FR" sz="2400" dirty="0">
              <a:solidFill>
                <a:srgbClr val="C00000"/>
              </a:solidFill>
            </a:endParaRPr>
          </a:p>
        </p:txBody>
      </p:sp>
      <p:sp>
        <p:nvSpPr>
          <p:cNvPr id="5" name="Espace réservé du numéro de diapositive 4"/>
          <p:cNvSpPr>
            <a:spLocks noGrp="1"/>
          </p:cNvSpPr>
          <p:nvPr>
            <p:ph type="sldNum" sz="quarter" idx="16"/>
          </p:nvPr>
        </p:nvSpPr>
        <p:spPr>
          <a:xfrm>
            <a:off x="6406097" y="6492875"/>
            <a:ext cx="2057400" cy="365125"/>
          </a:xfrm>
        </p:spPr>
        <p:txBody>
          <a:bodyPr/>
          <a:lstStyle/>
          <a:p>
            <a:fld id="{9E672939-9B4F-491E-AAA3-6308D9B4F2D0}" type="slidenum">
              <a:rPr lang="fr-FR" smtClean="0"/>
              <a:pPr/>
              <a:t>38</a:t>
            </a:fld>
            <a:endParaRPr lang="fr-FR" dirty="0"/>
          </a:p>
        </p:txBody>
      </p:sp>
      <p:sp>
        <p:nvSpPr>
          <p:cNvPr id="6" name="Rectangle à coins arrondis 5"/>
          <p:cNvSpPr/>
          <p:nvPr/>
        </p:nvSpPr>
        <p:spPr>
          <a:xfrm>
            <a:off x="2682642" y="3446233"/>
            <a:ext cx="3730269" cy="9144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rgbClr val="222A35"/>
                </a:solidFill>
              </a:rPr>
              <a:t>Conférence territoriale </a:t>
            </a:r>
          </a:p>
          <a:p>
            <a:pPr algn="ctr"/>
            <a:r>
              <a:rPr lang="fr-FR" sz="2400" b="1" dirty="0" smtClean="0">
                <a:solidFill>
                  <a:srgbClr val="222A35"/>
                </a:solidFill>
              </a:rPr>
              <a:t>de dialogue social</a:t>
            </a:r>
            <a:endParaRPr lang="fr-FR" sz="2400" b="1" dirty="0">
              <a:solidFill>
                <a:srgbClr val="222A35"/>
              </a:solidFill>
            </a:endParaRPr>
          </a:p>
        </p:txBody>
      </p:sp>
      <p:sp>
        <p:nvSpPr>
          <p:cNvPr id="7" name="Rectangle à coins arrondis 6"/>
          <p:cNvSpPr/>
          <p:nvPr/>
        </p:nvSpPr>
        <p:spPr>
          <a:xfrm>
            <a:off x="859899" y="1430610"/>
            <a:ext cx="2269993" cy="13887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smtClean="0">
                <a:solidFill>
                  <a:srgbClr val="222A35"/>
                </a:solidFill>
              </a:rPr>
              <a:t>Le </a:t>
            </a:r>
            <a:r>
              <a:rPr lang="fr-FR" sz="1600" dirty="0">
                <a:solidFill>
                  <a:srgbClr val="222A35"/>
                </a:solidFill>
              </a:rPr>
              <a:t>président du comité stratégique, président de la </a:t>
            </a:r>
            <a:r>
              <a:rPr lang="fr-FR" sz="1600" dirty="0" smtClean="0">
                <a:solidFill>
                  <a:srgbClr val="222A35"/>
                </a:solidFill>
              </a:rPr>
              <a:t>conférence </a:t>
            </a:r>
            <a:endParaRPr lang="fr-FR" sz="1600" dirty="0">
              <a:solidFill>
                <a:srgbClr val="222A35"/>
              </a:solidFill>
            </a:endParaRPr>
          </a:p>
        </p:txBody>
      </p:sp>
      <p:sp>
        <p:nvSpPr>
          <p:cNvPr id="8" name="Rectangle à coins arrondis 7"/>
          <p:cNvSpPr/>
          <p:nvPr/>
        </p:nvSpPr>
        <p:spPr>
          <a:xfrm>
            <a:off x="5741745" y="1386739"/>
            <a:ext cx="3281142" cy="147634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rgbClr val="222A35"/>
                </a:solidFill>
              </a:rPr>
              <a:t>Avec </a:t>
            </a:r>
            <a:r>
              <a:rPr lang="fr-FR" sz="1600" dirty="0">
                <a:solidFill>
                  <a:srgbClr val="222A35"/>
                </a:solidFill>
              </a:rPr>
              <a:t>voix consultative, le président </a:t>
            </a:r>
            <a:r>
              <a:rPr lang="fr-FR" sz="1600" dirty="0" smtClean="0">
                <a:solidFill>
                  <a:srgbClr val="222A35"/>
                </a:solidFill>
              </a:rPr>
              <a:t>de l’instance médicale, </a:t>
            </a:r>
            <a:r>
              <a:rPr lang="fr-FR" sz="1600" dirty="0">
                <a:solidFill>
                  <a:srgbClr val="222A35"/>
                </a:solidFill>
              </a:rPr>
              <a:t>le président de la </a:t>
            </a:r>
            <a:r>
              <a:rPr lang="fr-FR" sz="1600" dirty="0" smtClean="0">
                <a:solidFill>
                  <a:srgbClr val="222A35"/>
                </a:solidFill>
              </a:rPr>
              <a:t>CSIRMT du GHT + autres </a:t>
            </a:r>
            <a:r>
              <a:rPr lang="fr-FR" sz="1600" dirty="0">
                <a:solidFill>
                  <a:srgbClr val="222A35"/>
                </a:solidFill>
              </a:rPr>
              <a:t>membres </a:t>
            </a:r>
            <a:r>
              <a:rPr lang="fr-FR" sz="1600" dirty="0" smtClean="0">
                <a:solidFill>
                  <a:srgbClr val="222A35"/>
                </a:solidFill>
              </a:rPr>
              <a:t>comité stratégique</a:t>
            </a:r>
            <a:endParaRPr lang="fr-FR" sz="1600" dirty="0">
              <a:solidFill>
                <a:srgbClr val="222A35"/>
              </a:solidFill>
            </a:endParaRPr>
          </a:p>
        </p:txBody>
      </p:sp>
      <p:sp>
        <p:nvSpPr>
          <p:cNvPr id="9" name="Rectangle à coins arrondis 8"/>
          <p:cNvSpPr/>
          <p:nvPr/>
        </p:nvSpPr>
        <p:spPr>
          <a:xfrm>
            <a:off x="3409823" y="1413678"/>
            <a:ext cx="2272412" cy="14233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rgbClr val="222A35"/>
                </a:solidFill>
              </a:rPr>
              <a:t>Représentants syndicaux (</a:t>
            </a:r>
            <a:r>
              <a:rPr lang="fr-FR" sz="1600" dirty="0" err="1" smtClean="0">
                <a:solidFill>
                  <a:srgbClr val="222A35"/>
                </a:solidFill>
              </a:rPr>
              <a:t>cf</a:t>
            </a:r>
            <a:r>
              <a:rPr lang="fr-FR" sz="1600" dirty="0" smtClean="0">
                <a:solidFill>
                  <a:srgbClr val="222A35"/>
                </a:solidFill>
              </a:rPr>
              <a:t> décret)</a:t>
            </a:r>
            <a:endParaRPr lang="fr-FR" sz="1600" dirty="0">
              <a:solidFill>
                <a:srgbClr val="222A35"/>
              </a:solidFill>
            </a:endParaRPr>
          </a:p>
        </p:txBody>
      </p:sp>
      <p:sp>
        <p:nvSpPr>
          <p:cNvPr id="11" name="Ellipse 10"/>
          <p:cNvSpPr/>
          <p:nvPr/>
        </p:nvSpPr>
        <p:spPr>
          <a:xfrm>
            <a:off x="1138440" y="5787077"/>
            <a:ext cx="1921905" cy="1006942"/>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222A35"/>
                </a:solidFill>
              </a:rPr>
              <a:t>GPEC</a:t>
            </a:r>
            <a:endParaRPr lang="fr-FR" b="1" dirty="0">
              <a:solidFill>
                <a:srgbClr val="222A35"/>
              </a:solidFill>
            </a:endParaRPr>
          </a:p>
        </p:txBody>
      </p:sp>
      <p:sp>
        <p:nvSpPr>
          <p:cNvPr id="12" name="Ellipse 11"/>
          <p:cNvSpPr/>
          <p:nvPr/>
        </p:nvSpPr>
        <p:spPr>
          <a:xfrm>
            <a:off x="3766294" y="5755988"/>
            <a:ext cx="2098821" cy="105697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222A35"/>
                </a:solidFill>
              </a:rPr>
              <a:t>Conditions de travail</a:t>
            </a:r>
            <a:endParaRPr lang="fr-FR" b="1" dirty="0">
              <a:solidFill>
                <a:srgbClr val="222A35"/>
              </a:solidFill>
            </a:endParaRPr>
          </a:p>
        </p:txBody>
      </p:sp>
      <p:sp>
        <p:nvSpPr>
          <p:cNvPr id="13" name="Ellipse 12"/>
          <p:cNvSpPr/>
          <p:nvPr/>
        </p:nvSpPr>
        <p:spPr>
          <a:xfrm>
            <a:off x="6302018" y="5740614"/>
            <a:ext cx="2161479" cy="1087725"/>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222A35"/>
                </a:solidFill>
              </a:rPr>
              <a:t>Politique de formation</a:t>
            </a:r>
            <a:endParaRPr lang="fr-FR" b="1" dirty="0">
              <a:solidFill>
                <a:srgbClr val="222A35"/>
              </a:solidFill>
            </a:endParaRPr>
          </a:p>
        </p:txBody>
      </p:sp>
      <p:sp>
        <p:nvSpPr>
          <p:cNvPr id="14" name="Accolade ouvrante 13"/>
          <p:cNvSpPr/>
          <p:nvPr/>
        </p:nvSpPr>
        <p:spPr>
          <a:xfrm>
            <a:off x="555170" y="4517499"/>
            <a:ext cx="304729" cy="2114690"/>
          </a:xfrm>
          <a:prstGeom prst="leftBrace">
            <a:avLst>
              <a:gd name="adj1" fmla="val 131233"/>
              <a:gd name="adj2" fmla="val 42311"/>
            </a:avLst>
          </a:prstGeom>
          <a:solidFill>
            <a:schemeClr val="bg1"/>
          </a:solidFill>
          <a:ln w="53975">
            <a:solidFill>
              <a:srgbClr val="222A35"/>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15" name="Accolade ouvrante 14"/>
          <p:cNvSpPr/>
          <p:nvPr/>
        </p:nvSpPr>
        <p:spPr>
          <a:xfrm>
            <a:off x="498375" y="1381798"/>
            <a:ext cx="355529" cy="2110136"/>
          </a:xfrm>
          <a:prstGeom prst="leftBrace">
            <a:avLst>
              <a:gd name="adj1" fmla="val 134627"/>
              <a:gd name="adj2" fmla="val 43601"/>
            </a:avLst>
          </a:prstGeom>
          <a:solidFill>
            <a:schemeClr val="bg1"/>
          </a:solidFill>
          <a:ln w="53975">
            <a:solidFill>
              <a:srgbClr val="222A35"/>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16" name="Rectangle à coins arrondis 15"/>
          <p:cNvSpPr/>
          <p:nvPr/>
        </p:nvSpPr>
        <p:spPr>
          <a:xfrm>
            <a:off x="4921" y="1325546"/>
            <a:ext cx="395760" cy="23611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fr-FR" sz="2000" b="1" dirty="0" smtClean="0">
                <a:solidFill>
                  <a:schemeClr val="tx1">
                    <a:lumMod val="85000"/>
                    <a:lumOff val="15000"/>
                  </a:schemeClr>
                </a:solidFill>
              </a:rPr>
              <a:t>Composition</a:t>
            </a:r>
            <a:endParaRPr lang="fr-FR" sz="2000" b="1" dirty="0">
              <a:solidFill>
                <a:schemeClr val="tx1">
                  <a:lumMod val="85000"/>
                  <a:lumOff val="15000"/>
                </a:schemeClr>
              </a:solidFill>
            </a:endParaRPr>
          </a:p>
        </p:txBody>
      </p:sp>
      <p:sp>
        <p:nvSpPr>
          <p:cNvPr id="17" name="Rectangle à coins arrondis 16"/>
          <p:cNvSpPr/>
          <p:nvPr/>
        </p:nvSpPr>
        <p:spPr>
          <a:xfrm>
            <a:off x="102615" y="4629705"/>
            <a:ext cx="395760" cy="18295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fr-FR" sz="2000" b="1" dirty="0" smtClean="0">
                <a:solidFill>
                  <a:schemeClr val="tx1">
                    <a:lumMod val="85000"/>
                    <a:lumOff val="15000"/>
                  </a:schemeClr>
                </a:solidFill>
              </a:rPr>
              <a:t>Compétences</a:t>
            </a:r>
            <a:endParaRPr lang="fr-FR" sz="2000" b="1" dirty="0">
              <a:solidFill>
                <a:schemeClr val="tx1">
                  <a:lumMod val="85000"/>
                  <a:lumOff val="15000"/>
                </a:schemeClr>
              </a:solidFill>
            </a:endParaRPr>
          </a:p>
        </p:txBody>
      </p:sp>
      <p:cxnSp>
        <p:nvCxnSpPr>
          <p:cNvPr id="19" name="Connecteur droit avec flèche 18"/>
          <p:cNvCxnSpPr/>
          <p:nvPr/>
        </p:nvCxnSpPr>
        <p:spPr>
          <a:xfrm>
            <a:off x="4704464" y="4273468"/>
            <a:ext cx="37094" cy="1545992"/>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8" name="Rectangle à coins arrondis 17"/>
          <p:cNvSpPr/>
          <p:nvPr/>
        </p:nvSpPr>
        <p:spPr>
          <a:xfrm>
            <a:off x="1713239" y="4554889"/>
            <a:ext cx="6051666" cy="3017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rgbClr val="222A35"/>
                </a:solidFill>
              </a:rPr>
              <a:t>Est </a:t>
            </a:r>
            <a:r>
              <a:rPr lang="fr-FR" sz="2400" b="1" dirty="0" smtClean="0">
                <a:solidFill>
                  <a:srgbClr val="C00000"/>
                </a:solidFill>
              </a:rPr>
              <a:t>informée</a:t>
            </a:r>
            <a:r>
              <a:rPr lang="fr-FR" sz="2000" b="1" dirty="0" smtClean="0">
                <a:solidFill>
                  <a:srgbClr val="C00000"/>
                </a:solidFill>
              </a:rPr>
              <a:t> </a:t>
            </a:r>
            <a:r>
              <a:rPr lang="fr-FR" sz="2000" b="1" dirty="0" smtClean="0">
                <a:solidFill>
                  <a:srgbClr val="222A35"/>
                </a:solidFill>
              </a:rPr>
              <a:t>des projets de mutualisation sur :</a:t>
            </a:r>
            <a:endParaRPr lang="fr-FR" sz="2000" b="1" dirty="0">
              <a:solidFill>
                <a:srgbClr val="222A35"/>
              </a:solidFill>
            </a:endParaRPr>
          </a:p>
        </p:txBody>
      </p:sp>
      <p:cxnSp>
        <p:nvCxnSpPr>
          <p:cNvPr id="23" name="Connecteur droit avec flèche 22"/>
          <p:cNvCxnSpPr/>
          <p:nvPr/>
        </p:nvCxnSpPr>
        <p:spPr>
          <a:xfrm flipH="1">
            <a:off x="2276917" y="4961317"/>
            <a:ext cx="2446094" cy="779419"/>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4741558" y="4943780"/>
            <a:ext cx="2427547" cy="740070"/>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1713743" y="3124705"/>
            <a:ext cx="5668069" cy="0"/>
          </a:xfrm>
          <a:prstGeom prst="line">
            <a:avLst/>
          </a:prstGeom>
          <a:ln w="38100">
            <a:solidFill>
              <a:srgbClr val="222A35"/>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a:stCxn id="8" idx="2"/>
          </p:cNvCxnSpPr>
          <p:nvPr/>
        </p:nvCxnSpPr>
        <p:spPr>
          <a:xfrm flipH="1">
            <a:off x="7381812" y="2863086"/>
            <a:ext cx="504" cy="261619"/>
          </a:xfrm>
          <a:prstGeom prst="line">
            <a:avLst/>
          </a:prstGeom>
          <a:ln w="38100">
            <a:solidFill>
              <a:srgbClr val="222A35"/>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flipH="1">
            <a:off x="1713239" y="2863086"/>
            <a:ext cx="504" cy="261619"/>
          </a:xfrm>
          <a:prstGeom prst="line">
            <a:avLst/>
          </a:prstGeom>
          <a:ln w="38100">
            <a:solidFill>
              <a:srgbClr val="222A35"/>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4429186" y="2836978"/>
            <a:ext cx="0" cy="609255"/>
          </a:xfrm>
          <a:prstGeom prst="line">
            <a:avLst/>
          </a:prstGeom>
          <a:ln w="38100">
            <a:solidFill>
              <a:srgbClr val="222A35"/>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509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66448" y="256975"/>
            <a:ext cx="7385050" cy="757238"/>
          </a:xfrm>
        </p:spPr>
        <p:txBody>
          <a:bodyPr/>
          <a:lstStyle/>
          <a:p>
            <a:r>
              <a:rPr lang="fr-FR" sz="2400" dirty="0"/>
              <a:t>2.2.2. A propos des plans de formation/DPC :</a:t>
            </a:r>
            <a:br>
              <a:rPr lang="fr-FR" sz="2400" dirty="0"/>
            </a:br>
            <a:r>
              <a:rPr lang="fr-FR" sz="2400" dirty="0"/>
              <a:t>           </a:t>
            </a:r>
            <a:r>
              <a:rPr lang="fr-FR" sz="2400" i="1" dirty="0">
                <a:solidFill>
                  <a:schemeClr val="bg2">
                    <a:lumMod val="50000"/>
                  </a:schemeClr>
                </a:solidFill>
              </a:rPr>
              <a:t>De nouveaux acteurs</a:t>
            </a:r>
            <a:endParaRPr lang="fr-FR" sz="2400" dirty="0" smtClean="0"/>
          </a:p>
        </p:txBody>
      </p:sp>
      <p:sp>
        <p:nvSpPr>
          <p:cNvPr id="4099" name="Rectangle 3"/>
          <p:cNvSpPr>
            <a:spLocks noGrp="1" noChangeArrowheads="1"/>
          </p:cNvSpPr>
          <p:nvPr>
            <p:ph idx="1"/>
          </p:nvPr>
        </p:nvSpPr>
        <p:spPr>
          <a:xfrm>
            <a:off x="206487" y="1544772"/>
            <a:ext cx="8709912" cy="4860797"/>
          </a:xfrm>
        </p:spPr>
        <p:txBody>
          <a:bodyPr>
            <a:normAutofit fontScale="85000" lnSpcReduction="20000"/>
          </a:bodyPr>
          <a:lstStyle/>
          <a:p>
            <a:pPr marL="342900" indent="-342900">
              <a:buFont typeface="Arial" panose="020B0604020202020204" pitchFamily="34" charset="0"/>
              <a:buChar char="•"/>
            </a:pPr>
            <a:r>
              <a:rPr lang="fr-FR" sz="2400" b="0" dirty="0" smtClean="0"/>
              <a:t>Quels impacts de cette conférence de dialogue social sur la formation et les écoles ?</a:t>
            </a:r>
          </a:p>
          <a:p>
            <a:pPr marL="342900" indent="-342900">
              <a:buFont typeface="Arial" panose="020B0604020202020204" pitchFamily="34" charset="0"/>
              <a:buChar char="•"/>
            </a:pPr>
            <a:endParaRPr lang="fr-FR" sz="2400" b="0" dirty="0" smtClean="0"/>
          </a:p>
          <a:p>
            <a:pPr marL="342900" indent="-342900">
              <a:buFont typeface="Arial" panose="020B0604020202020204" pitchFamily="34" charset="0"/>
              <a:buChar char="•"/>
            </a:pPr>
            <a:r>
              <a:rPr lang="fr-FR" sz="2400" b="0" dirty="0" smtClean="0"/>
              <a:t>Quelles compétences de cette conférence sur le terrain ? </a:t>
            </a:r>
          </a:p>
          <a:p>
            <a:pPr marL="971550" lvl="1" indent="-342900" eaLnBrk="1" hangingPunct="1">
              <a:lnSpc>
                <a:spcPct val="100000"/>
              </a:lnSpc>
              <a:spcBef>
                <a:spcPct val="0"/>
              </a:spcBef>
              <a:buFont typeface="Courier New" panose="02070309020205020404" pitchFamily="49" charset="0"/>
              <a:buChar char="o"/>
              <a:defRPr/>
            </a:pPr>
            <a:r>
              <a:rPr lang="fr-FR" sz="2100" b="0" dirty="0">
                <a:sym typeface="Wingdings" panose="05000000000000000000" pitchFamily="2" charset="2"/>
              </a:rPr>
              <a:t>Quel niveau d’information </a:t>
            </a:r>
            <a:r>
              <a:rPr lang="fr-FR" sz="2100" b="0" dirty="0" smtClean="0"/>
              <a:t>de </a:t>
            </a:r>
            <a:r>
              <a:rPr lang="fr-FR" sz="2100" b="0" dirty="0"/>
              <a:t>la conférence en matière de formation ?</a:t>
            </a:r>
          </a:p>
          <a:p>
            <a:pPr marL="971550" lvl="1" indent="-342900" eaLnBrk="1" hangingPunct="1">
              <a:lnSpc>
                <a:spcPct val="100000"/>
              </a:lnSpc>
              <a:spcBef>
                <a:spcPct val="0"/>
              </a:spcBef>
              <a:buFont typeface="Courier New" panose="02070309020205020404" pitchFamily="49" charset="0"/>
              <a:buChar char="o"/>
              <a:defRPr/>
            </a:pPr>
            <a:r>
              <a:rPr lang="fr-FR" sz="2100" b="0" dirty="0"/>
              <a:t>Quelle prise en compte des avis de la conférence ?</a:t>
            </a:r>
          </a:p>
          <a:p>
            <a:pPr marL="971550" lvl="1" indent="-342900" eaLnBrk="1" hangingPunct="1">
              <a:lnSpc>
                <a:spcPct val="100000"/>
              </a:lnSpc>
              <a:spcBef>
                <a:spcPct val="0"/>
              </a:spcBef>
              <a:buFont typeface="Courier New" panose="02070309020205020404" pitchFamily="49" charset="0"/>
              <a:buChar char="o"/>
              <a:defRPr/>
            </a:pPr>
            <a:r>
              <a:rPr lang="fr-FR" sz="2100" b="0" dirty="0"/>
              <a:t>Quels liens avec les CTE </a:t>
            </a:r>
            <a:r>
              <a:rPr lang="fr-FR" sz="2100" b="0" dirty="0" smtClean="0"/>
              <a:t>?...</a:t>
            </a:r>
          </a:p>
          <a:p>
            <a:pPr marL="971550" lvl="1" indent="-342900" eaLnBrk="1" hangingPunct="1">
              <a:lnSpc>
                <a:spcPct val="100000"/>
              </a:lnSpc>
              <a:spcBef>
                <a:spcPct val="0"/>
              </a:spcBef>
              <a:defRPr/>
            </a:pPr>
            <a:endParaRPr lang="fr-FR" sz="2000" b="0" dirty="0">
              <a:sym typeface="Wingdings" panose="05000000000000000000" pitchFamily="2" charset="2"/>
            </a:endParaRPr>
          </a:p>
          <a:p>
            <a:pPr marL="342900" indent="-342900">
              <a:buFont typeface="Arial" panose="020B0604020202020204" pitchFamily="34" charset="0"/>
              <a:buChar char="•"/>
            </a:pPr>
            <a:r>
              <a:rPr lang="fr-FR" sz="2400" b="0" dirty="0" smtClean="0"/>
              <a:t>Attention : les CTE sont maintenus à l’identique, dans leur composition et leurs attributions !</a:t>
            </a:r>
          </a:p>
          <a:p>
            <a:pPr marL="342900" indent="-342900">
              <a:buFont typeface="Arial" panose="020B0604020202020204" pitchFamily="34" charset="0"/>
              <a:buChar char="•"/>
            </a:pPr>
            <a:endParaRPr lang="fr-FR" sz="2400" b="0" dirty="0"/>
          </a:p>
          <a:p>
            <a:pPr marL="342900" indent="-342900">
              <a:buFont typeface="Arial" panose="020B0604020202020204" pitchFamily="34" charset="0"/>
              <a:buChar char="•"/>
            </a:pPr>
            <a:r>
              <a:rPr lang="fr-FR" sz="2400" b="0" dirty="0" smtClean="0"/>
              <a:t>Attention au rôle des CME en matière de DPC</a:t>
            </a:r>
          </a:p>
          <a:p>
            <a:pPr marL="342900" indent="-342900">
              <a:buFont typeface="Arial" panose="020B0604020202020204" pitchFamily="34" charset="0"/>
              <a:buChar char="•"/>
            </a:pPr>
            <a:endParaRPr lang="fr-FR" sz="2200" b="0" dirty="0"/>
          </a:p>
          <a:p>
            <a:r>
              <a:rPr lang="fr-FR" sz="2600" i="1" dirty="0" smtClean="0">
                <a:solidFill>
                  <a:schemeClr val="accent6">
                    <a:lumMod val="75000"/>
                  </a:schemeClr>
                </a:solidFill>
                <a:sym typeface="Wingdings" panose="05000000000000000000" pitchFamily="2" charset="2"/>
              </a:rPr>
              <a:t>Qu’en </a:t>
            </a:r>
            <a:r>
              <a:rPr lang="fr-FR" sz="2600" i="1" dirty="0">
                <a:solidFill>
                  <a:schemeClr val="accent6">
                    <a:lumMod val="75000"/>
                  </a:schemeClr>
                </a:solidFill>
                <a:sym typeface="Wingdings" panose="05000000000000000000" pitchFamily="2" charset="2"/>
              </a:rPr>
              <a:t>est-il dans votre </a:t>
            </a:r>
            <a:r>
              <a:rPr lang="fr-FR" sz="2600" i="1" dirty="0" smtClean="0">
                <a:solidFill>
                  <a:schemeClr val="accent6">
                    <a:lumMod val="75000"/>
                  </a:schemeClr>
                </a:solidFill>
                <a:sym typeface="Wingdings" panose="05000000000000000000" pitchFamily="2" charset="2"/>
              </a:rPr>
              <a:t>GHT ?</a:t>
            </a:r>
            <a:r>
              <a:rPr lang="fr-FR" sz="2600" i="1" dirty="0" smtClean="0">
                <a:solidFill>
                  <a:schemeClr val="accent6">
                    <a:lumMod val="75000"/>
                  </a:schemeClr>
                </a:solidFill>
              </a:rPr>
              <a:t> </a:t>
            </a:r>
            <a:endParaRPr lang="fr-FR" sz="2600" i="1" dirty="0">
              <a:solidFill>
                <a:schemeClr val="accent6">
                  <a:lumMod val="75000"/>
                </a:schemeClr>
              </a:solidFill>
            </a:endParaRPr>
          </a:p>
          <a:p>
            <a:r>
              <a:rPr lang="fr-FR" sz="2600" i="1" dirty="0" smtClean="0">
                <a:solidFill>
                  <a:schemeClr val="accent6">
                    <a:lumMod val="75000"/>
                  </a:schemeClr>
                </a:solidFill>
                <a:sym typeface="Wingdings" panose="05000000000000000000" pitchFamily="2" charset="2"/>
              </a:rPr>
              <a:t>Votre GHT comportera-t-il d’autres acteurs en lien avec la formation ?</a:t>
            </a:r>
          </a:p>
          <a:p>
            <a:r>
              <a:rPr lang="fr-FR" sz="2600" i="1" dirty="0" smtClean="0">
                <a:solidFill>
                  <a:schemeClr val="accent6">
                    <a:lumMod val="75000"/>
                  </a:schemeClr>
                </a:solidFill>
                <a:sym typeface="Wingdings" panose="05000000000000000000" pitchFamily="2" charset="2"/>
              </a:rPr>
              <a:t>Quel liens avec les acteurs </a:t>
            </a:r>
            <a:r>
              <a:rPr lang="fr-FR" sz="2600" i="1" dirty="0">
                <a:solidFill>
                  <a:schemeClr val="accent6">
                    <a:lumMod val="75000"/>
                  </a:schemeClr>
                </a:solidFill>
                <a:sym typeface="Wingdings" panose="05000000000000000000" pitchFamily="2" charset="2"/>
              </a:rPr>
              <a:t>existants ? Ex. conseil régional ? </a:t>
            </a:r>
            <a:endParaRPr lang="fr-FR" sz="2600" dirty="0" smtClean="0">
              <a:solidFill>
                <a:schemeClr val="accent6">
                  <a:lumMod val="75000"/>
                </a:schemeClr>
              </a:solidFill>
            </a:endParaRPr>
          </a:p>
        </p:txBody>
      </p:sp>
      <p:sp>
        <p:nvSpPr>
          <p:cNvPr id="4" name="Espace réservé du numéro de diapositive 4"/>
          <p:cNvSpPr txBox="1">
            <a:spLocks/>
          </p:cNvSpPr>
          <p:nvPr/>
        </p:nvSpPr>
        <p:spPr>
          <a:xfrm>
            <a:off x="6418453" y="6405570"/>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fld id="{9E672939-9B4F-491E-AAA3-6308D9B4F2D0}" type="slidenum">
              <a:rPr lang="fr-FR" sz="1000" smtClean="0"/>
              <a:pPr algn="r"/>
              <a:t>39</a:t>
            </a:fld>
            <a:endParaRPr lang="fr-FR" sz="1000" dirty="0"/>
          </a:p>
        </p:txBody>
      </p:sp>
    </p:spTree>
    <p:extLst>
      <p:ext uri="{BB962C8B-B14F-4D97-AF65-F5344CB8AC3E}">
        <p14:creationId xmlns:p14="http://schemas.microsoft.com/office/powerpoint/2010/main" val="222374988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78559" y="256796"/>
            <a:ext cx="7385050" cy="757212"/>
          </a:xfrm>
        </p:spPr>
        <p:txBody>
          <a:bodyPr/>
          <a:lstStyle/>
          <a:p>
            <a:r>
              <a:rPr lang="fr-FR" sz="2400" dirty="0" smtClean="0">
                <a:solidFill>
                  <a:schemeClr val="tx1"/>
                </a:solidFill>
              </a:rPr>
              <a:t>Le GHT : </a:t>
            </a:r>
            <a:r>
              <a:rPr lang="fr-FR" sz="2400" dirty="0">
                <a:solidFill>
                  <a:schemeClr val="tx1"/>
                </a:solidFill>
              </a:rPr>
              <a:t>1</a:t>
            </a:r>
            <a:r>
              <a:rPr lang="fr-FR" sz="2400" dirty="0" smtClean="0">
                <a:solidFill>
                  <a:schemeClr val="tx1"/>
                </a:solidFill>
              </a:rPr>
              <a:t> obligation, 2 dimensions</a:t>
            </a:r>
          </a:p>
        </p:txBody>
      </p:sp>
      <p:graphicFrame>
        <p:nvGraphicFramePr>
          <p:cNvPr id="10" name="Tableau 9"/>
          <p:cNvGraphicFramePr>
            <a:graphicFrameLocks noGrp="1"/>
          </p:cNvGraphicFramePr>
          <p:nvPr>
            <p:extLst>
              <p:ext uri="{D42A27DB-BD31-4B8C-83A1-F6EECF244321}">
                <p14:modId xmlns:p14="http://schemas.microsoft.com/office/powerpoint/2010/main" val="2963808204"/>
              </p:ext>
            </p:extLst>
          </p:nvPr>
        </p:nvGraphicFramePr>
        <p:xfrm>
          <a:off x="278559" y="1203959"/>
          <a:ext cx="7788404" cy="5340550"/>
        </p:xfrm>
        <a:graphic>
          <a:graphicData uri="http://schemas.openxmlformats.org/drawingml/2006/table">
            <a:tbl>
              <a:tblPr firstRow="1" bandRow="1">
                <a:tableStyleId>{21E4AEA4-8DFA-4A89-87EB-49C32662AFE0}</a:tableStyleId>
              </a:tblPr>
              <a:tblGrid>
                <a:gridCol w="1492095">
                  <a:extLst>
                    <a:ext uri="{9D8B030D-6E8A-4147-A177-3AD203B41FA5}">
                      <a16:colId xmlns="" xmlns:a16="http://schemas.microsoft.com/office/drawing/2014/main" val="20000"/>
                    </a:ext>
                  </a:extLst>
                </a:gridCol>
                <a:gridCol w="1124946">
                  <a:extLst>
                    <a:ext uri="{9D8B030D-6E8A-4147-A177-3AD203B41FA5}">
                      <a16:colId xmlns="" xmlns:a16="http://schemas.microsoft.com/office/drawing/2014/main" val="20001"/>
                    </a:ext>
                  </a:extLst>
                </a:gridCol>
                <a:gridCol w="1181245">
                  <a:extLst>
                    <a:ext uri="{9D8B030D-6E8A-4147-A177-3AD203B41FA5}">
                      <a16:colId xmlns="" xmlns:a16="http://schemas.microsoft.com/office/drawing/2014/main" val="20002"/>
                    </a:ext>
                  </a:extLst>
                </a:gridCol>
                <a:gridCol w="3990118">
                  <a:extLst>
                    <a:ext uri="{9D8B030D-6E8A-4147-A177-3AD203B41FA5}">
                      <a16:colId xmlns="" xmlns:a16="http://schemas.microsoft.com/office/drawing/2014/main" val="20003"/>
                    </a:ext>
                  </a:extLst>
                </a:gridCol>
              </a:tblGrid>
              <a:tr h="531057">
                <a:tc>
                  <a:txBody>
                    <a:bodyPr/>
                    <a:lstStyle/>
                    <a:p>
                      <a:pPr algn="ctr"/>
                      <a:r>
                        <a:rPr lang="fr-FR" sz="1400" dirty="0" smtClean="0"/>
                        <a:t>3 totems</a:t>
                      </a:r>
                      <a:endParaRPr lang="fr-FR" sz="1400" dirty="0">
                        <a:solidFill>
                          <a:schemeClr val="tx1"/>
                        </a:solidFill>
                      </a:endParaRPr>
                    </a:p>
                  </a:txBody>
                  <a:tcPr>
                    <a:solidFill>
                      <a:schemeClr val="bg1">
                        <a:lumMod val="65000"/>
                      </a:schemeClr>
                    </a:solidFill>
                  </a:tcPr>
                </a:tc>
                <a:tc>
                  <a:txBody>
                    <a:bodyPr/>
                    <a:lstStyle/>
                    <a:p>
                      <a:pPr algn="ctr"/>
                      <a:r>
                        <a:rPr lang="fr-FR" sz="1400" dirty="0" smtClean="0"/>
                        <a:t>Qui </a:t>
                      </a:r>
                      <a:endParaRPr lang="fr-FR" sz="1400" dirty="0">
                        <a:solidFill>
                          <a:schemeClr val="tx1"/>
                        </a:solidFill>
                      </a:endParaRPr>
                    </a:p>
                  </a:txBody>
                  <a:tcPr>
                    <a:solidFill>
                      <a:schemeClr val="bg1">
                        <a:lumMod val="6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smtClean="0"/>
                        <a:t>Personnalité morale </a:t>
                      </a:r>
                      <a:endParaRPr lang="fr-FR" sz="1400" dirty="0" smtClean="0">
                        <a:solidFill>
                          <a:schemeClr val="tx1"/>
                        </a:solidFill>
                      </a:endParaRPr>
                    </a:p>
                  </a:txBody>
                  <a:tcPr>
                    <a:solidFill>
                      <a:schemeClr val="bg1">
                        <a:lumMod val="65000"/>
                      </a:schemeClr>
                    </a:solidFill>
                  </a:tcPr>
                </a:tc>
                <a:tc>
                  <a:txBody>
                    <a:bodyPr/>
                    <a:lstStyle/>
                    <a:p>
                      <a:pPr algn="ctr"/>
                      <a:r>
                        <a:rPr lang="fr-FR" sz="1400" dirty="0" smtClean="0"/>
                        <a:t>Objet </a:t>
                      </a:r>
                      <a:endParaRPr lang="fr-FR" sz="1400" dirty="0"/>
                    </a:p>
                    <a:p>
                      <a:pPr algn="ctr"/>
                      <a:r>
                        <a:rPr lang="fr-FR" sz="1400" dirty="0" smtClean="0"/>
                        <a:t> </a:t>
                      </a:r>
                      <a:endParaRPr lang="fr-FR" sz="1400" dirty="0">
                        <a:solidFill>
                          <a:schemeClr val="tx1"/>
                        </a:solidFill>
                      </a:endParaRPr>
                    </a:p>
                  </a:txBody>
                  <a:tcPr>
                    <a:solidFill>
                      <a:schemeClr val="bg1">
                        <a:lumMod val="65000"/>
                      </a:schemeClr>
                    </a:solidFill>
                  </a:tcPr>
                </a:tc>
                <a:extLst>
                  <a:ext uri="{0D108BD9-81ED-4DB2-BD59-A6C34878D82A}">
                    <a16:rowId xmlns="" xmlns:a16="http://schemas.microsoft.com/office/drawing/2014/main" val="10000"/>
                  </a:ext>
                </a:extLst>
              </a:tr>
              <a:tr h="1341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400" dirty="0" smtClean="0"/>
                        <a:t>1996   </a:t>
                      </a:r>
                    </a:p>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400" dirty="0" smtClean="0"/>
                        <a:t>Communauté d’établissement de santé (CES)</a:t>
                      </a:r>
                      <a:endParaRPr lang="fr-FR" altLang="fr-FR" sz="1400" b="1" dirty="0" smtClean="0">
                        <a:solidFill>
                          <a:schemeClr val="tx1"/>
                        </a:solidFill>
                      </a:endParaRPr>
                    </a:p>
                  </a:txBody>
                  <a:tcPr/>
                </a:tc>
                <a:tc>
                  <a:txBody>
                    <a:bodyPr/>
                    <a:lstStyle/>
                    <a:p>
                      <a:pPr algn="ctr"/>
                      <a:endParaRPr lang="fr-FR" sz="1400" dirty="0" smtClean="0"/>
                    </a:p>
                    <a:p>
                      <a:pPr algn="ctr"/>
                      <a:r>
                        <a:rPr lang="fr-FR" sz="1400" dirty="0" smtClean="0"/>
                        <a:t>EPS </a:t>
                      </a:r>
                    </a:p>
                    <a:p>
                      <a:pPr algn="ctr"/>
                      <a:r>
                        <a:rPr lang="fr-FR" sz="1400" dirty="0" smtClean="0"/>
                        <a:t>+ PSPH</a:t>
                      </a:r>
                      <a:r>
                        <a:rPr lang="fr-FR" sz="1400" baseline="0" dirty="0"/>
                        <a:t> </a:t>
                      </a:r>
                      <a:endParaRPr lang="fr-FR" sz="1400" baseline="0" dirty="0" smtClean="0"/>
                    </a:p>
                    <a:p>
                      <a:pPr algn="ctr"/>
                      <a:r>
                        <a:rPr lang="fr-FR" sz="1400" baseline="0" dirty="0" smtClean="0"/>
                        <a:t>dans cadre secteur </a:t>
                      </a:r>
                    </a:p>
                    <a:p>
                      <a:pPr algn="ctr"/>
                      <a:r>
                        <a:rPr lang="fr-FR" sz="1400" baseline="0" dirty="0" smtClean="0"/>
                        <a:t>sanitaire</a:t>
                      </a:r>
                      <a:endParaRPr lang="fr-FR" sz="1400" b="1" dirty="0" smtClean="0"/>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smtClean="0"/>
                        <a:t>NON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dirty="0" smtClean="0"/>
                    </a:p>
                    <a:p>
                      <a:pPr algn="ctr"/>
                      <a:endParaRPr lang="fr-FR" sz="1400" b="1" dirty="0"/>
                    </a:p>
                  </a:txBody>
                  <a:tcPr/>
                </a:tc>
                <a:tc>
                  <a:txBody>
                    <a:bodyPr/>
                    <a:lstStyle/>
                    <a:p>
                      <a:pPr algn="l"/>
                      <a:r>
                        <a:rPr lang="fr-FR" sz="1400" dirty="0" smtClean="0"/>
                        <a:t>Favoriser les adaptations des établissements de santé aux besoins de la population</a:t>
                      </a:r>
                    </a:p>
                    <a:p>
                      <a:pPr algn="l"/>
                      <a:endParaRPr lang="fr-FR" sz="1400" dirty="0" smtClean="0"/>
                    </a:p>
                    <a:p>
                      <a:pPr algn="l"/>
                      <a:endParaRPr lang="fr-FR" sz="1400" b="1" dirty="0" smtClean="0"/>
                    </a:p>
                  </a:txBody>
                  <a:tcPr/>
                </a:tc>
                <a:extLst>
                  <a:ext uri="{0D108BD9-81ED-4DB2-BD59-A6C34878D82A}">
                    <a16:rowId xmlns="" xmlns:a16="http://schemas.microsoft.com/office/drawing/2014/main" val="10001"/>
                  </a:ext>
                </a:extLst>
              </a:tr>
              <a:tr h="1341617">
                <a:tc>
                  <a:txBody>
                    <a:bodyPr/>
                    <a:lstStyle/>
                    <a:p>
                      <a:pPr algn="ctr"/>
                      <a:endParaRPr lang="fr-FR" altLang="fr-FR" sz="1400" dirty="0" smtClean="0"/>
                    </a:p>
                    <a:p>
                      <a:pPr algn="ctr"/>
                      <a:r>
                        <a:rPr lang="fr-FR" altLang="fr-FR" sz="1400" dirty="0" smtClean="0"/>
                        <a:t>2009   </a:t>
                      </a:r>
                    </a:p>
                    <a:p>
                      <a:pPr algn="ctr"/>
                      <a:r>
                        <a:rPr lang="fr-FR" altLang="fr-FR" sz="1400" dirty="0" smtClean="0"/>
                        <a:t>Communauté hospitalière de territoire (CHT)</a:t>
                      </a:r>
                      <a:endParaRPr lang="fr-FR" sz="1400" b="1" dirty="0">
                        <a:solidFill>
                          <a:schemeClr val="tx1"/>
                        </a:solidFill>
                      </a:endParaRPr>
                    </a:p>
                  </a:txBody>
                  <a:tcPr/>
                </a:tc>
                <a:tc>
                  <a:txBody>
                    <a:bodyPr/>
                    <a:lstStyle/>
                    <a:p>
                      <a:pPr algn="ctr"/>
                      <a:endParaRPr lang="fr-FR" sz="1400" dirty="0" smtClean="0"/>
                    </a:p>
                    <a:p>
                      <a:pPr algn="ctr"/>
                      <a:endParaRPr lang="fr-FR" sz="1400" dirty="0" smtClean="0"/>
                    </a:p>
                    <a:p>
                      <a:pPr algn="ctr"/>
                      <a:r>
                        <a:rPr lang="fr-FR" sz="1400" dirty="0" smtClean="0"/>
                        <a:t>EPS </a:t>
                      </a:r>
                    </a:p>
                    <a:p>
                      <a:pPr algn="ctr"/>
                      <a:r>
                        <a:rPr lang="fr-FR" sz="1400" dirty="0" smtClean="0"/>
                        <a:t>+</a:t>
                      </a:r>
                    </a:p>
                    <a:p>
                      <a:pPr algn="ctr"/>
                      <a:r>
                        <a:rPr lang="fr-FR" sz="1400" dirty="0" smtClean="0"/>
                        <a:t>partenariats</a:t>
                      </a:r>
                      <a:endParaRPr lang="fr-FR" sz="1400" b="1" dirty="0"/>
                    </a:p>
                  </a:txBody>
                  <a:tcPr/>
                </a:tc>
                <a:tc vMerge="1">
                  <a:txBody>
                    <a:bodyPr/>
                    <a:lstStyle/>
                    <a:p>
                      <a:pPr algn="ctr"/>
                      <a:endParaRPr lang="fr-FR" sz="1000" b="1" dirty="0"/>
                    </a:p>
                  </a:txBody>
                  <a:tcPr/>
                </a:tc>
                <a:tc>
                  <a:txBody>
                    <a:bodyPr/>
                    <a:lstStyle/>
                    <a:p>
                      <a:pPr algn="l"/>
                      <a:r>
                        <a:rPr lang="fr-FR" sz="1400" dirty="0" smtClean="0">
                          <a:effectLst/>
                        </a:rPr>
                        <a:t>Mettre en œuvre une stratégie commune et</a:t>
                      </a:r>
                      <a:r>
                        <a:rPr lang="fr-FR" sz="1400" baseline="0" dirty="0" smtClean="0">
                          <a:effectLst/>
                        </a:rPr>
                        <a:t> </a:t>
                      </a:r>
                      <a:r>
                        <a:rPr lang="fr-FR" sz="1400" dirty="0" smtClean="0">
                          <a:effectLst/>
                        </a:rPr>
                        <a:t>gérer en commun certaines fonctions et activités, grâce à des délégations ou des transferts de compétences</a:t>
                      </a:r>
                    </a:p>
                    <a:p>
                      <a:pPr algn="l"/>
                      <a:endParaRPr lang="fr-FR" sz="1400" b="1" dirty="0" smtClean="0">
                        <a:effectLst/>
                      </a:endParaRPr>
                    </a:p>
                  </a:txBody>
                  <a:tcPr/>
                </a:tc>
                <a:extLst>
                  <a:ext uri="{0D108BD9-81ED-4DB2-BD59-A6C34878D82A}">
                    <a16:rowId xmlns="" xmlns:a16="http://schemas.microsoft.com/office/drawing/2014/main" val="10002"/>
                  </a:ext>
                </a:extLst>
              </a:tr>
              <a:tr h="20962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altLang="fr-FR"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400" dirty="0" smtClean="0"/>
                        <a:t>2016</a:t>
                      </a:r>
                    </a:p>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400" dirty="0" smtClean="0"/>
                        <a:t>Groupement </a:t>
                      </a:r>
                    </a:p>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400" dirty="0" smtClean="0"/>
                        <a:t>hospitalier </a:t>
                      </a:r>
                    </a:p>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400" dirty="0" smtClean="0"/>
                        <a:t>de territoire (GHT)</a:t>
                      </a:r>
                      <a:endParaRPr lang="fr-FR" altLang="fr-FR" sz="1400" b="1" dirty="0" smtClean="0">
                        <a:solidFill>
                          <a:schemeClr val="tx1"/>
                        </a:solidFill>
                      </a:endParaRPr>
                    </a:p>
                  </a:txBody>
                  <a:tcPr/>
                </a:tc>
                <a:tc>
                  <a:txBody>
                    <a:bodyPr/>
                    <a:lstStyle/>
                    <a:p>
                      <a:pPr algn="ctr"/>
                      <a:endParaRPr lang="fr-FR" sz="1400" dirty="0" smtClean="0"/>
                    </a:p>
                    <a:p>
                      <a:pPr algn="ctr"/>
                      <a:endParaRPr lang="fr-FR" sz="1400" dirty="0" smtClean="0"/>
                    </a:p>
                    <a:p>
                      <a:pPr algn="ctr"/>
                      <a:endParaRPr lang="fr-FR" sz="1400" dirty="0" smtClean="0"/>
                    </a:p>
                    <a:p>
                      <a:pPr algn="ctr"/>
                      <a:r>
                        <a:rPr lang="fr-FR" sz="1400" dirty="0" smtClean="0"/>
                        <a:t>EPS </a:t>
                      </a:r>
                    </a:p>
                    <a:p>
                      <a:pPr algn="ctr"/>
                      <a:r>
                        <a:rPr lang="fr-FR" sz="1400" dirty="0" smtClean="0"/>
                        <a:t>+</a:t>
                      </a:r>
                    </a:p>
                    <a:p>
                      <a:pPr algn="ctr"/>
                      <a:r>
                        <a:rPr lang="fr-FR" sz="1400" dirty="0" smtClean="0"/>
                        <a:t>associations </a:t>
                      </a:r>
                    </a:p>
                    <a:p>
                      <a:pPr algn="ctr"/>
                      <a:r>
                        <a:rPr lang="fr-FR" sz="1400" dirty="0" smtClean="0"/>
                        <a:t>et </a:t>
                      </a:r>
                    </a:p>
                    <a:p>
                      <a:pPr algn="ctr"/>
                      <a:r>
                        <a:rPr lang="fr-FR" sz="1400" dirty="0" smtClean="0"/>
                        <a:t>partenariats</a:t>
                      </a:r>
                      <a:endParaRPr lang="fr-FR" sz="1400" b="1" dirty="0"/>
                    </a:p>
                  </a:txBody>
                  <a:tcPr/>
                </a:tc>
                <a:tc vMerge="1">
                  <a:txBody>
                    <a:bodyPr/>
                    <a:lstStyle/>
                    <a:p>
                      <a:pPr algn="ctr"/>
                      <a:endParaRPr lang="fr-FR" sz="1000" b="1" dirty="0"/>
                    </a:p>
                  </a:txBody>
                  <a:tcPr/>
                </a:tc>
                <a:tc>
                  <a:txBody>
                    <a:bodyPr/>
                    <a:lstStyle/>
                    <a:p>
                      <a:pPr marL="0" indent="0">
                        <a:buFont typeface="Arial" panose="020B0604020202020204" pitchFamily="34" charset="0"/>
                        <a:buNone/>
                      </a:pPr>
                      <a:r>
                        <a:rPr lang="fr-FR" sz="1400" dirty="0" smtClean="0"/>
                        <a:t>Mettre en œuvre une stratégie de prise en charge commune et graduée du patient, dans le but d'assurer une égalité d'accès à des soins sécurisés et de qualité </a:t>
                      </a:r>
                      <a:r>
                        <a:rPr lang="fr-FR" sz="1400" baseline="0" dirty="0" smtClean="0"/>
                        <a:t>                          </a:t>
                      </a:r>
                      <a:r>
                        <a:rPr lang="fr-FR" sz="1400" dirty="0" smtClean="0"/>
                        <a:t> + Assurer la rationalisation des modes de gestion par une mise en commun de fonctions ou par des transferts d'activités entre établissements  </a:t>
                      </a:r>
                      <a:endParaRPr lang="fr-FR" sz="1400" b="1" dirty="0" smtClean="0"/>
                    </a:p>
                  </a:txBody>
                  <a:tcPr/>
                </a:tc>
                <a:extLst>
                  <a:ext uri="{0D108BD9-81ED-4DB2-BD59-A6C34878D82A}">
                    <a16:rowId xmlns="" xmlns:a16="http://schemas.microsoft.com/office/drawing/2014/main" val="10003"/>
                  </a:ext>
                </a:extLst>
              </a:tr>
            </a:tbl>
          </a:graphicData>
        </a:graphic>
      </p:graphicFrame>
      <p:sp>
        <p:nvSpPr>
          <p:cNvPr id="11" name="Rectangle à coins arrondis 10"/>
          <p:cNvSpPr/>
          <p:nvPr/>
        </p:nvSpPr>
        <p:spPr bwMode="auto">
          <a:xfrm>
            <a:off x="2930408" y="4419600"/>
            <a:ext cx="1138741" cy="1630680"/>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endParaRPr lang="fr-FR" sz="1600" b="1" dirty="0" smtClean="0">
              <a:solidFill>
                <a:prstClr val="black"/>
              </a:solidFill>
            </a:endParaRPr>
          </a:p>
          <a:p>
            <a:pPr algn="ctr"/>
            <a:r>
              <a:rPr lang="fr-FR" sz="1600" b="1" dirty="0">
                <a:solidFill>
                  <a:prstClr val="black"/>
                </a:solidFill>
              </a:rPr>
              <a:t>D</a:t>
            </a:r>
            <a:r>
              <a:rPr lang="fr-FR" sz="1600" b="1" dirty="0" smtClean="0">
                <a:solidFill>
                  <a:prstClr val="black"/>
                </a:solidFill>
              </a:rPr>
              <a:t>onc une logique de direction commune </a:t>
            </a:r>
            <a:endParaRPr lang="fr-FR" sz="1600" b="1" dirty="0">
              <a:solidFill>
                <a:prstClr val="black"/>
              </a:solidFill>
              <a:ea typeface="ＭＳ Ｐゴシック" pitchFamily="80" charset="-128"/>
              <a:sym typeface="Wingdings" pitchFamily="2" charset="2"/>
            </a:endParaRPr>
          </a:p>
          <a:p>
            <a:endParaRPr lang="fr-FR" sz="1600" dirty="0">
              <a:solidFill>
                <a:prstClr val="black"/>
              </a:solidFill>
              <a:ea typeface="ＭＳ Ｐゴシック" pitchFamily="80" charset="-128"/>
              <a:sym typeface="Wingdings" pitchFamily="2" charset="2"/>
            </a:endParaRPr>
          </a:p>
        </p:txBody>
      </p:sp>
      <p:sp>
        <p:nvSpPr>
          <p:cNvPr id="12" name="Rectangle à coins arrondis 11"/>
          <p:cNvSpPr/>
          <p:nvPr/>
        </p:nvSpPr>
        <p:spPr bwMode="auto">
          <a:xfrm>
            <a:off x="221673" y="6287749"/>
            <a:ext cx="7845290" cy="438539"/>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endParaRPr lang="fr-FR" sz="900" b="1" dirty="0" smtClean="0">
              <a:solidFill>
                <a:prstClr val="black"/>
              </a:solidFill>
            </a:endParaRPr>
          </a:p>
          <a:p>
            <a:pPr algn="ctr"/>
            <a:endParaRPr lang="fr-FR" sz="1600" dirty="0" smtClean="0">
              <a:solidFill>
                <a:prstClr val="black"/>
              </a:solidFill>
            </a:endParaRPr>
          </a:p>
          <a:p>
            <a:pPr algn="ctr"/>
            <a:r>
              <a:rPr lang="fr-FR" sz="2000" b="1" dirty="0" smtClean="0">
                <a:solidFill>
                  <a:prstClr val="black"/>
                </a:solidFill>
              </a:rPr>
              <a:t>On connait la fin du film mais on ne connait pas la durée du film </a:t>
            </a:r>
            <a:endParaRPr lang="fr-FR" sz="2000" b="1" dirty="0">
              <a:solidFill>
                <a:prstClr val="black"/>
              </a:solidFill>
              <a:ea typeface="ＭＳ Ｐゴシック" pitchFamily="80" charset="-128"/>
              <a:sym typeface="Wingdings" pitchFamily="2" charset="2"/>
            </a:endParaRPr>
          </a:p>
          <a:p>
            <a:endParaRPr lang="fr-FR" sz="2000" dirty="0">
              <a:solidFill>
                <a:prstClr val="black"/>
              </a:solidFill>
              <a:ea typeface="ＭＳ Ｐゴシック" pitchFamily="80" charset="-128"/>
              <a:sym typeface="Wingdings" pitchFamily="2" charset="2"/>
            </a:endParaRPr>
          </a:p>
        </p:txBody>
      </p:sp>
      <p:sp>
        <p:nvSpPr>
          <p:cNvPr id="13" name="Rectangle à coins arrondis 12"/>
          <p:cNvSpPr/>
          <p:nvPr/>
        </p:nvSpPr>
        <p:spPr bwMode="auto">
          <a:xfrm>
            <a:off x="6290589" y="2531873"/>
            <a:ext cx="1531434" cy="352121"/>
          </a:xfrm>
          <a:prstGeom prst="roundRect">
            <a:avLst/>
          </a:prstGeom>
          <a:solidFill>
            <a:srgbClr val="FC9A92"/>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endParaRPr lang="fr-FR" sz="2000" b="1" u="sng" dirty="0" smtClean="0">
              <a:solidFill>
                <a:prstClr val="black"/>
              </a:solidFill>
              <a:ea typeface="ＭＳ Ｐゴシック" pitchFamily="80" charset="-128"/>
              <a:sym typeface="Wingdings" pitchFamily="2" charset="2"/>
            </a:endParaRPr>
          </a:p>
          <a:p>
            <a:endParaRPr lang="fr-FR" sz="900" b="1" dirty="0" smtClean="0">
              <a:solidFill>
                <a:prstClr val="black"/>
              </a:solidFill>
            </a:endParaRPr>
          </a:p>
          <a:p>
            <a:endParaRPr lang="fr-FR" sz="1600" b="1" dirty="0" smtClean="0">
              <a:solidFill>
                <a:prstClr val="black"/>
              </a:solidFill>
            </a:endParaRPr>
          </a:p>
          <a:p>
            <a:r>
              <a:rPr lang="fr-FR" sz="1600" b="1" dirty="0" smtClean="0">
                <a:solidFill>
                  <a:prstClr val="black"/>
                </a:solidFill>
              </a:rPr>
              <a:t>Abrogé en 2009   </a:t>
            </a:r>
            <a:endParaRPr lang="fr-FR" sz="2800" b="1" dirty="0">
              <a:solidFill>
                <a:prstClr val="black"/>
              </a:solidFill>
            </a:endParaRPr>
          </a:p>
          <a:p>
            <a:endParaRPr lang="fr-FR" sz="2000" b="1" dirty="0">
              <a:solidFill>
                <a:prstClr val="black"/>
              </a:solidFill>
              <a:ea typeface="ＭＳ Ｐゴシック" pitchFamily="80" charset="-128"/>
              <a:sym typeface="Wingdings" pitchFamily="2" charset="2"/>
            </a:endParaRPr>
          </a:p>
          <a:p>
            <a:endParaRPr lang="fr-FR" sz="2000" dirty="0">
              <a:solidFill>
                <a:prstClr val="black"/>
              </a:solidFill>
              <a:ea typeface="ＭＳ Ｐゴシック" pitchFamily="80" charset="-128"/>
              <a:sym typeface="Wingdings" pitchFamily="2" charset="2"/>
            </a:endParaRPr>
          </a:p>
        </p:txBody>
      </p:sp>
      <p:sp>
        <p:nvSpPr>
          <p:cNvPr id="14" name="Rectangle à coins arrondis 13"/>
          <p:cNvSpPr/>
          <p:nvPr/>
        </p:nvSpPr>
        <p:spPr bwMode="auto">
          <a:xfrm>
            <a:off x="6290589" y="4056374"/>
            <a:ext cx="1531434" cy="311067"/>
          </a:xfrm>
          <a:prstGeom prst="roundRect">
            <a:avLst/>
          </a:prstGeom>
          <a:solidFill>
            <a:srgbClr val="FC9A92"/>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endParaRPr lang="fr-FR" sz="2000" b="1" u="sng" dirty="0" smtClean="0">
              <a:solidFill>
                <a:prstClr val="black"/>
              </a:solidFill>
              <a:ea typeface="ＭＳ Ｐゴシック" pitchFamily="80" charset="-128"/>
              <a:sym typeface="Wingdings" pitchFamily="2" charset="2"/>
            </a:endParaRPr>
          </a:p>
          <a:p>
            <a:endParaRPr lang="fr-FR" sz="900" b="1" dirty="0" smtClean="0">
              <a:solidFill>
                <a:prstClr val="black"/>
              </a:solidFill>
            </a:endParaRPr>
          </a:p>
          <a:p>
            <a:endParaRPr lang="fr-FR" sz="1600" b="1" dirty="0" smtClean="0">
              <a:solidFill>
                <a:prstClr val="black"/>
              </a:solidFill>
            </a:endParaRPr>
          </a:p>
          <a:p>
            <a:r>
              <a:rPr lang="fr-FR" sz="1600" b="1" dirty="0" smtClean="0">
                <a:solidFill>
                  <a:prstClr val="black"/>
                </a:solidFill>
              </a:rPr>
              <a:t>Abrogé en 2016   </a:t>
            </a:r>
            <a:endParaRPr lang="fr-FR" sz="2800" b="1" dirty="0">
              <a:solidFill>
                <a:prstClr val="black"/>
              </a:solidFill>
            </a:endParaRPr>
          </a:p>
          <a:p>
            <a:endParaRPr lang="fr-FR" sz="2000" b="1" dirty="0">
              <a:solidFill>
                <a:prstClr val="black"/>
              </a:solidFill>
              <a:ea typeface="ＭＳ Ｐゴシック" pitchFamily="80" charset="-128"/>
              <a:sym typeface="Wingdings" pitchFamily="2" charset="2"/>
            </a:endParaRPr>
          </a:p>
          <a:p>
            <a:endParaRPr lang="fr-FR" sz="2000" dirty="0">
              <a:solidFill>
                <a:prstClr val="black"/>
              </a:solidFill>
              <a:ea typeface="ＭＳ Ｐゴシック" pitchFamily="80" charset="-128"/>
              <a:sym typeface="Wingdings" pitchFamily="2" charset="2"/>
            </a:endParaRPr>
          </a:p>
        </p:txBody>
      </p:sp>
      <p:cxnSp>
        <p:nvCxnSpPr>
          <p:cNvPr id="15" name="Connecteur droit avec flèche 14"/>
          <p:cNvCxnSpPr/>
          <p:nvPr/>
        </p:nvCxnSpPr>
        <p:spPr>
          <a:xfrm flipH="1">
            <a:off x="3499777" y="3509092"/>
            <a:ext cx="1" cy="557255"/>
          </a:xfrm>
          <a:prstGeom prst="straightConnector1">
            <a:avLst/>
          </a:prstGeom>
          <a:ln>
            <a:solidFill>
              <a:schemeClr val="tx1"/>
            </a:solidFill>
            <a:tailEnd type="triangle"/>
          </a:ln>
        </p:spPr>
        <p:style>
          <a:lnRef idx="3">
            <a:schemeClr val="accent2"/>
          </a:lnRef>
          <a:fillRef idx="0">
            <a:schemeClr val="accent2"/>
          </a:fillRef>
          <a:effectRef idx="2">
            <a:schemeClr val="accent2"/>
          </a:effectRef>
          <a:fontRef idx="minor">
            <a:schemeClr val="tx1"/>
          </a:fontRef>
        </p:style>
      </p:cxnSp>
      <p:sp>
        <p:nvSpPr>
          <p:cNvPr id="6" name="Espace réservé du numéro de diapositive 5"/>
          <p:cNvSpPr>
            <a:spLocks noGrp="1"/>
          </p:cNvSpPr>
          <p:nvPr>
            <p:ph type="sldNum" sz="quarter" idx="16"/>
          </p:nvPr>
        </p:nvSpPr>
        <p:spPr/>
        <p:txBody>
          <a:bodyPr/>
          <a:lstStyle/>
          <a:p>
            <a:pPr>
              <a:defRPr/>
            </a:pPr>
            <a:fld id="{56888192-8E4C-4F1D-98B7-C1FFDF0D312E}" type="slidenum">
              <a:rPr lang="fr-FR" smtClean="0"/>
              <a:pPr>
                <a:defRPr/>
              </a:pPr>
              <a:t>4</a:t>
            </a:fld>
            <a:endParaRPr lang="fr-FR" dirty="0"/>
          </a:p>
        </p:txBody>
      </p:sp>
    </p:spTree>
    <p:extLst>
      <p:ext uri="{BB962C8B-B14F-4D97-AF65-F5344CB8AC3E}">
        <p14:creationId xmlns:p14="http://schemas.microsoft.com/office/powerpoint/2010/main" val="1122325974"/>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66448" y="226495"/>
            <a:ext cx="7385050" cy="757238"/>
          </a:xfrm>
        </p:spPr>
        <p:txBody>
          <a:bodyPr/>
          <a:lstStyle/>
          <a:p>
            <a:r>
              <a:rPr lang="fr-FR" sz="2400" dirty="0" smtClean="0"/>
              <a:t> 2.2.2</a:t>
            </a:r>
            <a:r>
              <a:rPr lang="fr-FR" sz="2400" dirty="0"/>
              <a:t>. A propos des plans de </a:t>
            </a:r>
            <a:r>
              <a:rPr lang="fr-FR" sz="2400" dirty="0" smtClean="0"/>
              <a:t>formation/DPC</a:t>
            </a:r>
            <a:br>
              <a:rPr lang="fr-FR" sz="2400" dirty="0" smtClean="0"/>
            </a:br>
            <a:r>
              <a:rPr lang="fr-FR" sz="2400" dirty="0" smtClean="0"/>
              <a:t>            </a:t>
            </a:r>
            <a:r>
              <a:rPr lang="fr-FR" sz="2400" i="1" dirty="0" smtClean="0">
                <a:solidFill>
                  <a:schemeClr val="bg2">
                    <a:lumMod val="50000"/>
                  </a:schemeClr>
                </a:solidFill>
              </a:rPr>
              <a:t>Une</a:t>
            </a:r>
            <a:r>
              <a:rPr lang="fr-FR" sz="2400" dirty="0" smtClean="0">
                <a:solidFill>
                  <a:schemeClr val="tx1">
                    <a:lumMod val="85000"/>
                    <a:lumOff val="15000"/>
                  </a:schemeClr>
                </a:solidFill>
              </a:rPr>
              <a:t> </a:t>
            </a:r>
            <a:r>
              <a:rPr lang="fr-FR" sz="2400" i="1" dirty="0">
                <a:solidFill>
                  <a:schemeClr val="bg2">
                    <a:lumMod val="50000"/>
                  </a:schemeClr>
                </a:solidFill>
              </a:rPr>
              <a:t>évolution des plans de formation/DPC</a:t>
            </a:r>
          </a:p>
        </p:txBody>
      </p:sp>
      <p:sp>
        <p:nvSpPr>
          <p:cNvPr id="4099" name="Rectangle 3"/>
          <p:cNvSpPr>
            <a:spLocks noGrp="1" noChangeArrowheads="1"/>
          </p:cNvSpPr>
          <p:nvPr>
            <p:ph idx="1"/>
          </p:nvPr>
        </p:nvSpPr>
        <p:spPr>
          <a:xfrm>
            <a:off x="266448" y="1272952"/>
            <a:ext cx="8780662" cy="5470496"/>
          </a:xfrm>
        </p:spPr>
        <p:txBody>
          <a:bodyPr>
            <a:normAutofit/>
          </a:bodyPr>
          <a:lstStyle/>
          <a:p>
            <a:pPr algn="just"/>
            <a:r>
              <a:rPr lang="fr-FR" sz="2200" dirty="0" smtClean="0"/>
              <a:t>En faveur d’une « stabilité » des plans de formation :</a:t>
            </a:r>
          </a:p>
          <a:p>
            <a:pPr marL="896938" indent="-342900" algn="just">
              <a:buFont typeface="Arial" panose="020B0604020202020204" pitchFamily="34" charset="0"/>
              <a:buChar char="•"/>
            </a:pPr>
            <a:r>
              <a:rPr lang="fr-FR" sz="2200" b="0" dirty="0" smtClean="0"/>
              <a:t>Des marges de manœuvre importantes en termes de mutualisation du plan de formation proprement dit ?</a:t>
            </a:r>
          </a:p>
          <a:p>
            <a:pPr marL="554038" algn="just"/>
            <a:endParaRPr lang="fr-FR" sz="2200" b="0" dirty="0" smtClean="0"/>
          </a:p>
          <a:p>
            <a:pPr algn="just">
              <a:lnSpc>
                <a:spcPct val="100000"/>
              </a:lnSpc>
            </a:pPr>
            <a:r>
              <a:rPr lang="fr-FR" sz="2200" dirty="0"/>
              <a:t>En faveur d’une « évolution » des plans de </a:t>
            </a:r>
            <a:r>
              <a:rPr lang="fr-FR" sz="2200" dirty="0" smtClean="0"/>
              <a:t>formation</a:t>
            </a:r>
            <a:r>
              <a:rPr lang="fr-FR" sz="2200" dirty="0" smtClean="0">
                <a:solidFill>
                  <a:srgbClr val="00B050"/>
                </a:solidFill>
              </a:rPr>
              <a:t> :</a:t>
            </a:r>
            <a:endParaRPr lang="fr-FR" sz="2200" dirty="0">
              <a:solidFill>
                <a:srgbClr val="00B050"/>
              </a:solidFill>
            </a:endParaRPr>
          </a:p>
          <a:p>
            <a:pPr marL="896938" indent="-342900" algn="just">
              <a:buFont typeface="Arial" panose="020B0604020202020204" pitchFamily="34" charset="0"/>
              <a:buChar char="•"/>
            </a:pPr>
            <a:r>
              <a:rPr lang="fr-FR" sz="2200" b="0" dirty="0"/>
              <a:t>La construction de filières de soins inter-établissements, aboutissant à la nécessité de construire des cultures communes de soins, notamment via la formation</a:t>
            </a:r>
          </a:p>
          <a:p>
            <a:pPr marL="896938" indent="-342900" algn="just">
              <a:buFont typeface="Arial" panose="020B0604020202020204" pitchFamily="34" charset="0"/>
              <a:buChar char="•"/>
            </a:pPr>
            <a:r>
              <a:rPr lang="fr-FR" sz="2200" b="0" dirty="0"/>
              <a:t>Les impacts induits d’une gestion territorialisée des ressources humaines ?</a:t>
            </a:r>
          </a:p>
          <a:p>
            <a:pPr algn="just"/>
            <a:endParaRPr lang="fr-FR" sz="2200" b="0" dirty="0">
              <a:sym typeface="Wingdings" panose="05000000000000000000" pitchFamily="2" charset="2"/>
            </a:endParaRPr>
          </a:p>
          <a:p>
            <a:pPr algn="just"/>
            <a:r>
              <a:rPr lang="fr-FR" sz="2200" i="1" dirty="0" smtClean="0">
                <a:solidFill>
                  <a:schemeClr val="accent6">
                    <a:lumMod val="75000"/>
                  </a:schemeClr>
                </a:solidFill>
                <a:sym typeface="Wingdings" panose="05000000000000000000" pitchFamily="2" charset="2"/>
              </a:rPr>
              <a:t>Qu’en </a:t>
            </a:r>
            <a:r>
              <a:rPr lang="fr-FR" sz="2200" i="1" dirty="0">
                <a:solidFill>
                  <a:schemeClr val="accent6">
                    <a:lumMod val="75000"/>
                  </a:schemeClr>
                </a:solidFill>
                <a:sym typeface="Wingdings" panose="05000000000000000000" pitchFamily="2" charset="2"/>
              </a:rPr>
              <a:t>est-il dans votre </a:t>
            </a:r>
            <a:r>
              <a:rPr lang="fr-FR" sz="2200" i="1" dirty="0" smtClean="0">
                <a:solidFill>
                  <a:schemeClr val="accent6">
                    <a:lumMod val="75000"/>
                  </a:schemeClr>
                </a:solidFill>
                <a:sym typeface="Wingdings" panose="05000000000000000000" pitchFamily="2" charset="2"/>
              </a:rPr>
              <a:t>GHT ?</a:t>
            </a:r>
            <a:r>
              <a:rPr lang="fr-FR" sz="2200" i="1" dirty="0" smtClean="0">
                <a:solidFill>
                  <a:schemeClr val="accent6">
                    <a:lumMod val="75000"/>
                  </a:schemeClr>
                </a:solidFill>
              </a:rPr>
              <a:t> </a:t>
            </a:r>
            <a:endParaRPr lang="fr-FR" sz="2200" i="1" dirty="0">
              <a:solidFill>
                <a:schemeClr val="accent6">
                  <a:lumMod val="75000"/>
                </a:schemeClr>
              </a:solidFill>
            </a:endParaRPr>
          </a:p>
          <a:p>
            <a:pPr algn="just"/>
            <a:r>
              <a:rPr lang="fr-FR" sz="2200" i="1" dirty="0" smtClean="0">
                <a:solidFill>
                  <a:schemeClr val="accent6">
                    <a:lumMod val="75000"/>
                  </a:schemeClr>
                </a:solidFill>
                <a:sym typeface="Wingdings" panose="05000000000000000000" pitchFamily="2" charset="2"/>
              </a:rPr>
              <a:t>Quel degré de mutualisation existant de votre plan de formation avec vos partenaires </a:t>
            </a:r>
            <a:r>
              <a:rPr lang="fr-FR" i="1" dirty="0" smtClean="0">
                <a:solidFill>
                  <a:schemeClr val="accent6">
                    <a:lumMod val="75000"/>
                  </a:schemeClr>
                </a:solidFill>
                <a:sym typeface="Wingdings" panose="05000000000000000000" pitchFamily="2" charset="2"/>
              </a:rPr>
              <a:t>?</a:t>
            </a:r>
            <a:endParaRPr lang="fr-FR" dirty="0" smtClean="0">
              <a:solidFill>
                <a:schemeClr val="accent6">
                  <a:lumMod val="75000"/>
                </a:schemeClr>
              </a:solidFill>
            </a:endParaRPr>
          </a:p>
        </p:txBody>
      </p:sp>
      <p:sp>
        <p:nvSpPr>
          <p:cNvPr id="4" name="Espace réservé du numéro de diapositive 4"/>
          <p:cNvSpPr txBox="1">
            <a:spLocks/>
          </p:cNvSpPr>
          <p:nvPr/>
        </p:nvSpPr>
        <p:spPr>
          <a:xfrm>
            <a:off x="6457950" y="6415088"/>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r>
              <a:rPr lang="fr-FR" sz="1000" dirty="0" smtClean="0"/>
              <a:t>40</a:t>
            </a:r>
            <a:endParaRPr lang="fr-FR" sz="1000" dirty="0"/>
          </a:p>
        </p:txBody>
      </p:sp>
    </p:spTree>
    <p:extLst>
      <p:ext uri="{BB962C8B-B14F-4D97-AF65-F5344CB8AC3E}">
        <p14:creationId xmlns:p14="http://schemas.microsoft.com/office/powerpoint/2010/main" val="2666940565"/>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194" y="177309"/>
            <a:ext cx="8105940" cy="802705"/>
          </a:xfrm>
        </p:spPr>
        <p:txBody>
          <a:bodyPr/>
          <a:lstStyle/>
          <a:p>
            <a:r>
              <a:rPr lang="fr-FR" sz="2400" dirty="0"/>
              <a:t> 2.2.2. A propos des plans de formation/DPC</a:t>
            </a:r>
            <a:br>
              <a:rPr lang="fr-FR" sz="2400" dirty="0"/>
            </a:br>
            <a:r>
              <a:rPr lang="fr-FR" sz="2400" dirty="0"/>
              <a:t>            </a:t>
            </a:r>
            <a:r>
              <a:rPr lang="fr-FR" sz="2400" i="1" dirty="0">
                <a:solidFill>
                  <a:schemeClr val="bg2">
                    <a:lumMod val="50000"/>
                  </a:schemeClr>
                </a:solidFill>
              </a:rPr>
              <a:t>Une</a:t>
            </a:r>
            <a:r>
              <a:rPr lang="fr-FR" sz="2400" dirty="0">
                <a:solidFill>
                  <a:schemeClr val="tx1">
                    <a:lumMod val="85000"/>
                    <a:lumOff val="15000"/>
                  </a:schemeClr>
                </a:solidFill>
              </a:rPr>
              <a:t> </a:t>
            </a:r>
            <a:r>
              <a:rPr lang="fr-FR" sz="2400" i="1" dirty="0">
                <a:solidFill>
                  <a:schemeClr val="bg2">
                    <a:lumMod val="50000"/>
                  </a:schemeClr>
                </a:solidFill>
              </a:rPr>
              <a:t>évolution des plans de formation/DPC</a:t>
            </a:r>
            <a:endParaRPr lang="fr-FR" sz="2400" dirty="0"/>
          </a:p>
        </p:txBody>
      </p:sp>
      <p:sp>
        <p:nvSpPr>
          <p:cNvPr id="3" name="Espace réservé du texte 2"/>
          <p:cNvSpPr>
            <a:spLocks noGrp="1"/>
          </p:cNvSpPr>
          <p:nvPr>
            <p:ph type="body" sz="quarter" idx="13"/>
          </p:nvPr>
        </p:nvSpPr>
        <p:spPr>
          <a:xfrm>
            <a:off x="261612" y="1412851"/>
            <a:ext cx="8682552" cy="5184799"/>
          </a:xfrm>
        </p:spPr>
        <p:txBody>
          <a:bodyPr/>
          <a:lstStyle/>
          <a:p>
            <a:pPr algn="just"/>
            <a:r>
              <a:rPr lang="fr-FR" sz="2200" dirty="0" smtClean="0"/>
              <a:t>Sur les activités de formation continue :</a:t>
            </a:r>
          </a:p>
          <a:p>
            <a:pPr marL="896938" indent="-342900" algn="just">
              <a:buFont typeface="Arial" panose="020B0604020202020204" pitchFamily="34" charset="0"/>
              <a:buChar char="•"/>
            </a:pPr>
            <a:r>
              <a:rPr lang="fr-FR" sz="2200" b="0" dirty="0" smtClean="0"/>
              <a:t>Aucune modification des dispositions statutaires relatives à la FPTLV</a:t>
            </a:r>
          </a:p>
          <a:p>
            <a:pPr marL="896938" indent="-342900" algn="just">
              <a:buFont typeface="Arial" panose="020B0604020202020204" pitchFamily="34" charset="0"/>
              <a:buChar char="•"/>
            </a:pPr>
            <a:r>
              <a:rPr lang="fr-FR" sz="2200" b="0" dirty="0" smtClean="0"/>
              <a:t>Maintien du caractère sanctuarisé et autonome des crédits de formation</a:t>
            </a:r>
          </a:p>
          <a:p>
            <a:pPr marL="896938" indent="-342900" algn="just">
              <a:buFont typeface="Courier New" panose="02070309020205020404" pitchFamily="49" charset="0"/>
              <a:buChar char="o"/>
            </a:pPr>
            <a:endParaRPr lang="fr-FR" sz="2200" b="0" dirty="0"/>
          </a:p>
          <a:p>
            <a:pPr algn="just"/>
            <a:r>
              <a:rPr lang="fr-FR" sz="2200" dirty="0">
                <a:solidFill>
                  <a:schemeClr val="tx1"/>
                </a:solidFill>
              </a:rPr>
              <a:t>U</a:t>
            </a:r>
            <a:r>
              <a:rPr lang="fr-FR" sz="2200" dirty="0" smtClean="0">
                <a:solidFill>
                  <a:schemeClr val="tx1"/>
                </a:solidFill>
              </a:rPr>
              <a:t>ne </a:t>
            </a:r>
            <a:r>
              <a:rPr lang="fr-FR" sz="2200" dirty="0">
                <a:solidFill>
                  <a:schemeClr val="tx1"/>
                </a:solidFill>
              </a:rPr>
              <a:t>réforme </a:t>
            </a:r>
            <a:r>
              <a:rPr lang="fr-FR" sz="2200" dirty="0" smtClean="0">
                <a:solidFill>
                  <a:schemeClr val="tx1"/>
                </a:solidFill>
              </a:rPr>
              <a:t>du DPC en cours d’application : </a:t>
            </a:r>
          </a:p>
          <a:p>
            <a:pPr marL="896938" indent="-342900" algn="just">
              <a:buFont typeface="Arial" panose="020B0604020202020204" pitchFamily="34" charset="0"/>
              <a:buChar char="•"/>
              <a:defRPr/>
            </a:pPr>
            <a:r>
              <a:rPr lang="fr-FR" sz="2200" b="0" dirty="0" smtClean="0"/>
              <a:t>Une obligation de DPC sur 3 ans, au lieu d’une obligation annuelle</a:t>
            </a:r>
          </a:p>
          <a:p>
            <a:pPr marL="896938" indent="-342900" algn="just">
              <a:buFont typeface="Arial" panose="020B0604020202020204" pitchFamily="34" charset="0"/>
              <a:buChar char="•"/>
              <a:defRPr/>
            </a:pPr>
            <a:r>
              <a:rPr lang="fr-FR" sz="2200" b="0" dirty="0" smtClean="0"/>
              <a:t>La </a:t>
            </a:r>
            <a:r>
              <a:rPr lang="fr-FR" sz="2200" b="0" dirty="0"/>
              <a:t>notion de « parcours pluriannuel de DPC », fixé en lien avec l’employeur</a:t>
            </a:r>
          </a:p>
          <a:p>
            <a:pPr marL="896938" indent="-342900" algn="just">
              <a:buFont typeface="Arial" panose="020B0604020202020204" pitchFamily="34" charset="0"/>
              <a:buChar char="•"/>
              <a:defRPr/>
            </a:pPr>
            <a:r>
              <a:rPr lang="fr-FR" sz="2200" b="0" dirty="0"/>
              <a:t>Le contrôle du respect de l’obligation continue de DPC revient à l’employeur et/ou à l’ordre compétent</a:t>
            </a:r>
          </a:p>
        </p:txBody>
      </p:sp>
      <p:sp>
        <p:nvSpPr>
          <p:cNvPr id="5" name="Espace réservé du numéro de diapositive 4"/>
          <p:cNvSpPr>
            <a:spLocks noGrp="1"/>
          </p:cNvSpPr>
          <p:nvPr>
            <p:ph type="sldNum" sz="quarter" idx="16"/>
          </p:nvPr>
        </p:nvSpPr>
        <p:spPr/>
        <p:txBody>
          <a:bodyPr/>
          <a:lstStyle/>
          <a:p>
            <a:fld id="{9E672939-9B4F-491E-AAA3-6308D9B4F2D0}" type="slidenum">
              <a:rPr lang="fr-FR" smtClean="0"/>
              <a:pPr/>
              <a:t>41</a:t>
            </a:fld>
            <a:endParaRPr lang="fr-FR" dirty="0"/>
          </a:p>
        </p:txBody>
      </p:sp>
    </p:spTree>
    <p:extLst>
      <p:ext uri="{BB962C8B-B14F-4D97-AF65-F5344CB8AC3E}">
        <p14:creationId xmlns:p14="http://schemas.microsoft.com/office/powerpoint/2010/main" val="10153120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avec flèche 4"/>
          <p:cNvCxnSpPr>
            <a:cxnSpLocks noChangeShapeType="1"/>
          </p:cNvCxnSpPr>
          <p:nvPr/>
        </p:nvCxnSpPr>
        <p:spPr bwMode="auto">
          <a:xfrm>
            <a:off x="457378" y="5400387"/>
            <a:ext cx="8280400" cy="1587"/>
          </a:xfrm>
          <a:prstGeom prst="straightConnector1">
            <a:avLst/>
          </a:prstGeom>
          <a:noFill/>
          <a:ln w="38100" algn="ctr">
            <a:solidFill>
              <a:schemeClr val="tx1"/>
            </a:solidFill>
            <a:round/>
            <a:headEnd type="none" w="sm" len="sm"/>
            <a:tailEnd type="triangle" w="lg" len="lg"/>
          </a:ln>
        </p:spPr>
      </p:cxnSp>
      <p:sp>
        <p:nvSpPr>
          <p:cNvPr id="6" name="Rectangle à coins arrondis 5"/>
          <p:cNvSpPr/>
          <p:nvPr/>
        </p:nvSpPr>
        <p:spPr bwMode="auto">
          <a:xfrm>
            <a:off x="2245218" y="1942426"/>
            <a:ext cx="1945103" cy="3053147"/>
          </a:xfrm>
          <a:prstGeom prst="roundRect">
            <a:avLst/>
          </a:prstGeom>
          <a:solidFill>
            <a:schemeClr val="bg1">
              <a:lumMod val="75000"/>
            </a:schemeClr>
          </a:solid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Mutualisations </a:t>
            </a:r>
          </a:p>
          <a:p>
            <a:pPr algn="ctr">
              <a:defRPr/>
            </a:pPr>
            <a:r>
              <a:rPr lang="fr-FR" sz="2200" b="1" dirty="0" smtClean="0">
                <a:solidFill>
                  <a:srgbClr val="222A35"/>
                </a:solidFill>
              </a:rPr>
              <a:t>de moyens </a:t>
            </a:r>
          </a:p>
          <a:p>
            <a:pPr algn="ctr">
              <a:defRPr/>
            </a:pPr>
            <a:r>
              <a:rPr lang="fr-FR" sz="2200" b="1" dirty="0" smtClean="0">
                <a:solidFill>
                  <a:srgbClr val="222A35"/>
                </a:solidFill>
              </a:rPr>
              <a:t>matériels</a:t>
            </a:r>
          </a:p>
          <a:p>
            <a:pPr algn="ctr">
              <a:defRPr/>
            </a:pPr>
            <a:r>
              <a:rPr lang="fr-FR" sz="2200" b="1" dirty="0" smtClean="0">
                <a:solidFill>
                  <a:srgbClr val="222A35"/>
                </a:solidFill>
              </a:rPr>
              <a:t> et humains + </a:t>
            </a:r>
          </a:p>
          <a:p>
            <a:pPr algn="ctr">
              <a:defRPr/>
            </a:pPr>
            <a:r>
              <a:rPr lang="fr-FR" sz="2200" b="1" dirty="0" smtClean="0">
                <a:solidFill>
                  <a:srgbClr val="222A35"/>
                </a:solidFill>
              </a:rPr>
              <a:t>Pédagogiques </a:t>
            </a:r>
          </a:p>
          <a:p>
            <a:pPr algn="ctr">
              <a:defRPr/>
            </a:pPr>
            <a:r>
              <a:rPr lang="fr-FR" sz="2200" b="1" dirty="0" smtClean="0">
                <a:solidFill>
                  <a:srgbClr val="222A35"/>
                </a:solidFill>
              </a:rPr>
              <a:t>de la formation </a:t>
            </a:r>
          </a:p>
          <a:p>
            <a:pPr algn="ctr">
              <a:defRPr/>
            </a:pPr>
            <a:r>
              <a:rPr lang="fr-FR" sz="2200" b="1" dirty="0" smtClean="0">
                <a:solidFill>
                  <a:srgbClr val="222A35"/>
                </a:solidFill>
              </a:rPr>
              <a:t>continue </a:t>
            </a:r>
          </a:p>
          <a:p>
            <a:pPr algn="ctr">
              <a:defRPr/>
            </a:pPr>
            <a:r>
              <a:rPr lang="fr-FR" sz="2200" b="1" dirty="0" smtClean="0">
                <a:solidFill>
                  <a:srgbClr val="222A35"/>
                </a:solidFill>
              </a:rPr>
              <a:t>au sein du GHT</a:t>
            </a:r>
            <a:endParaRPr lang="fr-FR" sz="2200" b="1" dirty="0">
              <a:solidFill>
                <a:srgbClr val="222A35"/>
              </a:solidFill>
            </a:endParaRPr>
          </a:p>
        </p:txBody>
      </p:sp>
      <p:sp>
        <p:nvSpPr>
          <p:cNvPr id="8" name="Rectangle à coins arrondis 7"/>
          <p:cNvSpPr/>
          <p:nvPr/>
        </p:nvSpPr>
        <p:spPr bwMode="auto">
          <a:xfrm>
            <a:off x="4313541" y="1961016"/>
            <a:ext cx="2522707" cy="3034558"/>
          </a:xfrm>
          <a:prstGeom prst="roundRect">
            <a:avLst/>
          </a:prstGeom>
          <a:solidFill>
            <a:schemeClr val="bg1">
              <a:lumMod val="65000"/>
            </a:schemeClr>
          </a:solid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Spécialisation </a:t>
            </a:r>
          </a:p>
          <a:p>
            <a:pPr algn="ctr">
              <a:defRPr/>
            </a:pPr>
            <a:r>
              <a:rPr lang="fr-FR" sz="2200" b="1" dirty="0" smtClean="0">
                <a:solidFill>
                  <a:srgbClr val="222A35"/>
                </a:solidFill>
              </a:rPr>
              <a:t>des établissements </a:t>
            </a:r>
          </a:p>
          <a:p>
            <a:pPr algn="ctr">
              <a:defRPr/>
            </a:pPr>
            <a:r>
              <a:rPr lang="fr-FR" sz="2200" b="1" dirty="0" smtClean="0">
                <a:solidFill>
                  <a:srgbClr val="222A35"/>
                </a:solidFill>
              </a:rPr>
              <a:t>parties et </a:t>
            </a:r>
          </a:p>
          <a:p>
            <a:pPr algn="ctr">
              <a:defRPr/>
            </a:pPr>
            <a:r>
              <a:rPr lang="fr-FR" sz="2200" b="1" dirty="0" smtClean="0">
                <a:solidFill>
                  <a:srgbClr val="222A35"/>
                </a:solidFill>
              </a:rPr>
              <a:t>« redistribution » </a:t>
            </a:r>
          </a:p>
          <a:p>
            <a:pPr algn="ctr">
              <a:defRPr/>
            </a:pPr>
            <a:r>
              <a:rPr lang="fr-FR" sz="2200" b="1" dirty="0" smtClean="0">
                <a:solidFill>
                  <a:srgbClr val="222A35"/>
                </a:solidFill>
              </a:rPr>
              <a:t>des activités </a:t>
            </a:r>
          </a:p>
          <a:p>
            <a:pPr algn="ctr">
              <a:defRPr/>
            </a:pPr>
            <a:r>
              <a:rPr lang="fr-FR" sz="2200" b="1" dirty="0" smtClean="0">
                <a:solidFill>
                  <a:srgbClr val="222A35"/>
                </a:solidFill>
              </a:rPr>
              <a:t>de formation</a:t>
            </a:r>
          </a:p>
          <a:p>
            <a:pPr algn="ctr">
              <a:defRPr/>
            </a:pPr>
            <a:r>
              <a:rPr lang="fr-FR" sz="2200" b="1" dirty="0" smtClean="0">
                <a:solidFill>
                  <a:srgbClr val="222A35"/>
                </a:solidFill>
              </a:rPr>
              <a:t> entre </a:t>
            </a:r>
          </a:p>
          <a:p>
            <a:pPr algn="ctr">
              <a:defRPr/>
            </a:pPr>
            <a:r>
              <a:rPr lang="fr-FR" sz="2200" b="1" dirty="0" smtClean="0">
                <a:solidFill>
                  <a:srgbClr val="222A35"/>
                </a:solidFill>
              </a:rPr>
              <a:t>Etablissements ?</a:t>
            </a:r>
            <a:endParaRPr lang="fr-FR" sz="2200" b="1" dirty="0">
              <a:solidFill>
                <a:srgbClr val="222A35"/>
              </a:solidFill>
            </a:endParaRPr>
          </a:p>
        </p:txBody>
      </p:sp>
      <p:sp>
        <p:nvSpPr>
          <p:cNvPr id="10" name="Rectangle à coins arrondis 9"/>
          <p:cNvSpPr/>
          <p:nvPr/>
        </p:nvSpPr>
        <p:spPr bwMode="auto">
          <a:xfrm>
            <a:off x="6895301" y="1942427"/>
            <a:ext cx="1996726" cy="3101668"/>
          </a:xfrm>
          <a:prstGeom prst="roundRect">
            <a:avLst/>
          </a:prstGeom>
          <a:solidFill>
            <a:schemeClr val="bg1">
              <a:lumMod val="50000"/>
            </a:schemeClr>
          </a:solidFill>
          <a:ln w="12700" cap="flat" cmpd="sng" algn="ctr">
            <a:noFill/>
            <a:prstDash val="solid"/>
            <a:round/>
            <a:headEnd type="none" w="sm" len="sm"/>
            <a:tailEnd type="none" w="sm" len="sm"/>
          </a:ln>
          <a:effectLst/>
        </p:spPr>
        <p:txBody>
          <a:bodyPr wrap="none"/>
          <a:lstStyle/>
          <a:p>
            <a:pPr algn="ctr">
              <a:defRPr/>
            </a:pPr>
            <a:r>
              <a:rPr lang="fr-FR" sz="2200" b="1" dirty="0" smtClean="0">
                <a:solidFill>
                  <a:schemeClr val="bg1"/>
                </a:solidFill>
              </a:rPr>
              <a:t>Fusion </a:t>
            </a:r>
          </a:p>
          <a:p>
            <a:pPr algn="ctr">
              <a:defRPr/>
            </a:pPr>
            <a:r>
              <a:rPr lang="fr-FR" sz="2200" b="1" dirty="0" smtClean="0">
                <a:solidFill>
                  <a:schemeClr val="bg1"/>
                </a:solidFill>
              </a:rPr>
              <a:t>des activités </a:t>
            </a:r>
          </a:p>
          <a:p>
            <a:pPr algn="ctr">
              <a:defRPr/>
            </a:pPr>
            <a:r>
              <a:rPr lang="fr-FR" sz="2200" b="1" dirty="0" smtClean="0">
                <a:solidFill>
                  <a:schemeClr val="bg1"/>
                </a:solidFill>
              </a:rPr>
              <a:t>et budgets</a:t>
            </a:r>
          </a:p>
          <a:p>
            <a:pPr algn="ctr">
              <a:defRPr/>
            </a:pPr>
            <a:r>
              <a:rPr lang="fr-FR" sz="2200" b="1" dirty="0" smtClean="0">
                <a:solidFill>
                  <a:schemeClr val="bg1"/>
                </a:solidFill>
              </a:rPr>
              <a:t>de formation ?</a:t>
            </a:r>
          </a:p>
          <a:p>
            <a:pPr algn="ctr">
              <a:defRPr/>
            </a:pPr>
            <a:endParaRPr lang="fr-FR" sz="2200" b="1" dirty="0" smtClean="0">
              <a:solidFill>
                <a:schemeClr val="bg1"/>
              </a:solidFill>
            </a:endParaRPr>
          </a:p>
          <a:p>
            <a:pPr algn="ctr">
              <a:defRPr/>
            </a:pPr>
            <a:r>
              <a:rPr lang="fr-FR" sz="2200" b="1" dirty="0" smtClean="0">
                <a:solidFill>
                  <a:schemeClr val="bg1"/>
                </a:solidFill>
              </a:rPr>
              <a:t>Juridiquement </a:t>
            </a:r>
          </a:p>
          <a:p>
            <a:pPr algn="ctr">
              <a:defRPr/>
            </a:pPr>
            <a:r>
              <a:rPr lang="fr-FR" sz="2200" b="1" dirty="0" smtClean="0">
                <a:solidFill>
                  <a:schemeClr val="bg1"/>
                </a:solidFill>
              </a:rPr>
              <a:t>exclu à ce stade</a:t>
            </a:r>
            <a:endParaRPr lang="fr-FR" sz="2200" b="1" dirty="0">
              <a:solidFill>
                <a:schemeClr val="bg1"/>
              </a:solidFill>
            </a:endParaRPr>
          </a:p>
        </p:txBody>
      </p:sp>
      <p:cxnSp>
        <p:nvCxnSpPr>
          <p:cNvPr id="11" name="Connecteur droit 10"/>
          <p:cNvCxnSpPr>
            <a:cxnSpLocks noChangeShapeType="1"/>
          </p:cNvCxnSpPr>
          <p:nvPr/>
        </p:nvCxnSpPr>
        <p:spPr bwMode="auto">
          <a:xfrm>
            <a:off x="1198015" y="5041089"/>
            <a:ext cx="0" cy="359298"/>
          </a:xfrm>
          <a:prstGeom prst="line">
            <a:avLst/>
          </a:prstGeom>
          <a:noFill/>
          <a:ln w="41275" algn="ctr">
            <a:solidFill>
              <a:schemeClr val="tx1"/>
            </a:solidFill>
            <a:prstDash val="sysDot"/>
            <a:round/>
            <a:headEnd type="none" w="sm" len="sm"/>
            <a:tailEnd type="none" w="sm" len="sm"/>
          </a:ln>
        </p:spPr>
      </p:cxnSp>
      <p:cxnSp>
        <p:nvCxnSpPr>
          <p:cNvPr id="12" name="Connecteur droit 15"/>
          <p:cNvCxnSpPr>
            <a:cxnSpLocks noChangeShapeType="1"/>
          </p:cNvCxnSpPr>
          <p:nvPr/>
        </p:nvCxnSpPr>
        <p:spPr bwMode="auto">
          <a:xfrm>
            <a:off x="3116735" y="5041089"/>
            <a:ext cx="0" cy="359298"/>
          </a:xfrm>
          <a:prstGeom prst="line">
            <a:avLst/>
          </a:prstGeom>
          <a:noFill/>
          <a:ln w="41275" algn="ctr">
            <a:solidFill>
              <a:schemeClr val="tx1"/>
            </a:solidFill>
            <a:prstDash val="sysDot"/>
            <a:round/>
            <a:headEnd type="none" w="sm" len="sm"/>
            <a:tailEnd type="none" w="sm" len="sm"/>
          </a:ln>
        </p:spPr>
      </p:cxnSp>
      <p:cxnSp>
        <p:nvCxnSpPr>
          <p:cNvPr id="14" name="Connecteur droit 17"/>
          <p:cNvCxnSpPr>
            <a:cxnSpLocks noChangeShapeType="1"/>
          </p:cNvCxnSpPr>
          <p:nvPr/>
        </p:nvCxnSpPr>
        <p:spPr bwMode="auto">
          <a:xfrm>
            <a:off x="5605640" y="4996639"/>
            <a:ext cx="0" cy="359298"/>
          </a:xfrm>
          <a:prstGeom prst="line">
            <a:avLst/>
          </a:prstGeom>
          <a:noFill/>
          <a:ln w="41275" algn="ctr">
            <a:solidFill>
              <a:schemeClr val="tx1"/>
            </a:solidFill>
            <a:prstDash val="sysDot"/>
            <a:round/>
            <a:headEnd type="none" w="sm" len="sm"/>
            <a:tailEnd type="none" w="sm" len="sm"/>
          </a:ln>
        </p:spPr>
      </p:cxnSp>
      <p:cxnSp>
        <p:nvCxnSpPr>
          <p:cNvPr id="16" name="Connecteur droit avec flèche 20"/>
          <p:cNvCxnSpPr>
            <a:cxnSpLocks noChangeShapeType="1"/>
          </p:cNvCxnSpPr>
          <p:nvPr/>
        </p:nvCxnSpPr>
        <p:spPr bwMode="auto">
          <a:xfrm>
            <a:off x="2612704" y="6739305"/>
            <a:ext cx="1008062" cy="1588"/>
          </a:xfrm>
          <a:prstGeom prst="straightConnector1">
            <a:avLst/>
          </a:prstGeom>
          <a:noFill/>
          <a:ln w="38100" algn="ctr">
            <a:solidFill>
              <a:schemeClr val="tx1"/>
            </a:solidFill>
            <a:round/>
            <a:headEnd type="arrow" w="med" len="med"/>
            <a:tailEnd type="arrow" w="med" len="med"/>
          </a:ln>
        </p:spPr>
      </p:cxnSp>
      <p:sp>
        <p:nvSpPr>
          <p:cNvPr id="17" name="Rectangle à coins arrondis 16"/>
          <p:cNvSpPr/>
          <p:nvPr/>
        </p:nvSpPr>
        <p:spPr bwMode="auto">
          <a:xfrm>
            <a:off x="135114" y="1942426"/>
            <a:ext cx="2051051" cy="3053148"/>
          </a:xfrm>
          <a:prstGeom prst="roundRect">
            <a:avLst/>
          </a:prstGeom>
          <a:solidFill>
            <a:schemeClr val="bg1">
              <a:lumMod val="85000"/>
            </a:schemeClr>
          </a:solid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Transparence </a:t>
            </a:r>
          </a:p>
          <a:p>
            <a:pPr algn="ctr">
              <a:defRPr/>
            </a:pPr>
            <a:r>
              <a:rPr lang="fr-FR" sz="2200" b="1" dirty="0" smtClean="0">
                <a:solidFill>
                  <a:srgbClr val="222A35"/>
                </a:solidFill>
              </a:rPr>
              <a:t>et </a:t>
            </a:r>
          </a:p>
          <a:p>
            <a:pPr algn="ctr">
              <a:defRPr/>
            </a:pPr>
            <a:r>
              <a:rPr lang="fr-FR" sz="2200" b="1" dirty="0" smtClean="0">
                <a:solidFill>
                  <a:srgbClr val="222A35"/>
                </a:solidFill>
              </a:rPr>
              <a:t>communication </a:t>
            </a:r>
          </a:p>
          <a:p>
            <a:pPr algn="ctr">
              <a:defRPr/>
            </a:pPr>
            <a:r>
              <a:rPr lang="fr-FR" sz="2200" b="1" dirty="0">
                <a:solidFill>
                  <a:srgbClr val="222A35"/>
                </a:solidFill>
              </a:rPr>
              <a:t>d</a:t>
            </a:r>
            <a:r>
              <a:rPr lang="fr-FR" sz="2200" b="1" dirty="0" smtClean="0">
                <a:solidFill>
                  <a:srgbClr val="222A35"/>
                </a:solidFill>
              </a:rPr>
              <a:t>es</a:t>
            </a:r>
          </a:p>
          <a:p>
            <a:pPr algn="ctr">
              <a:defRPr/>
            </a:pPr>
            <a:r>
              <a:rPr lang="fr-FR" sz="2200" b="1" dirty="0" smtClean="0">
                <a:solidFill>
                  <a:srgbClr val="222A35"/>
                </a:solidFill>
              </a:rPr>
              <a:t> organisations </a:t>
            </a:r>
          </a:p>
          <a:p>
            <a:pPr algn="ctr">
              <a:defRPr/>
            </a:pPr>
            <a:r>
              <a:rPr lang="fr-FR" sz="2200" b="1" dirty="0" smtClean="0">
                <a:solidFill>
                  <a:srgbClr val="222A35"/>
                </a:solidFill>
              </a:rPr>
              <a:t>de formation </a:t>
            </a:r>
          </a:p>
          <a:p>
            <a:pPr algn="ctr">
              <a:defRPr/>
            </a:pPr>
            <a:r>
              <a:rPr lang="fr-FR" sz="2200" b="1" dirty="0" smtClean="0">
                <a:solidFill>
                  <a:srgbClr val="222A35"/>
                </a:solidFill>
              </a:rPr>
              <a:t>entre elles</a:t>
            </a:r>
            <a:endParaRPr lang="fr-FR" sz="2200" b="1" dirty="0">
              <a:solidFill>
                <a:srgbClr val="222A35"/>
              </a:solidFill>
            </a:endParaRPr>
          </a:p>
        </p:txBody>
      </p:sp>
      <p:cxnSp>
        <p:nvCxnSpPr>
          <p:cNvPr id="18" name="Connecteur droit 19"/>
          <p:cNvCxnSpPr>
            <a:cxnSpLocks noChangeShapeType="1"/>
          </p:cNvCxnSpPr>
          <p:nvPr/>
        </p:nvCxnSpPr>
        <p:spPr bwMode="auto">
          <a:xfrm>
            <a:off x="7945616" y="5041089"/>
            <a:ext cx="0" cy="359298"/>
          </a:xfrm>
          <a:prstGeom prst="line">
            <a:avLst/>
          </a:prstGeom>
          <a:noFill/>
          <a:ln w="41275" algn="ctr">
            <a:solidFill>
              <a:schemeClr val="tx1"/>
            </a:solidFill>
            <a:prstDash val="sysDot"/>
            <a:round/>
            <a:headEnd type="none" w="sm" len="sm"/>
            <a:tailEnd type="none" w="sm" len="sm"/>
          </a:ln>
        </p:spPr>
      </p:cxnSp>
      <p:sp>
        <p:nvSpPr>
          <p:cNvPr id="2" name="Titre 1"/>
          <p:cNvSpPr>
            <a:spLocks noGrp="1"/>
          </p:cNvSpPr>
          <p:nvPr>
            <p:ph type="title"/>
          </p:nvPr>
        </p:nvSpPr>
        <p:spPr>
          <a:xfrm>
            <a:off x="135114" y="307750"/>
            <a:ext cx="7854951" cy="757238"/>
          </a:xfrm>
          <a:solidFill>
            <a:schemeClr val="bg1"/>
          </a:solidFill>
        </p:spPr>
        <p:txBody>
          <a:bodyPr/>
          <a:lstStyle/>
          <a:p>
            <a:r>
              <a:rPr lang="fr-FR" sz="2400" dirty="0"/>
              <a:t>2. A propos des plans de formation/DPC</a:t>
            </a:r>
          </a:p>
        </p:txBody>
      </p:sp>
      <p:cxnSp>
        <p:nvCxnSpPr>
          <p:cNvPr id="27" name="Connecteur droit 26"/>
          <p:cNvCxnSpPr/>
          <p:nvPr/>
        </p:nvCxnSpPr>
        <p:spPr>
          <a:xfrm>
            <a:off x="6712085" y="1725039"/>
            <a:ext cx="2289243" cy="3630898"/>
          </a:xfrm>
          <a:prstGeom prst="line">
            <a:avLst/>
          </a:prstGeom>
          <a:ln w="666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H="1">
            <a:off x="6712085" y="1679643"/>
            <a:ext cx="2179942" cy="3592749"/>
          </a:xfrm>
          <a:prstGeom prst="line">
            <a:avLst/>
          </a:prstGeom>
          <a:ln w="666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 name="Flèche droite 30"/>
          <p:cNvSpPr/>
          <p:nvPr/>
        </p:nvSpPr>
        <p:spPr>
          <a:xfrm>
            <a:off x="224837" y="5553765"/>
            <a:ext cx="8776491" cy="614655"/>
          </a:xfrm>
          <a:prstGeom prst="rightArrow">
            <a:avLst/>
          </a:prstGeom>
          <a:gradFill flip="none" rotWithShape="1">
            <a:gsLst>
              <a:gs pos="30000">
                <a:schemeClr val="accent2">
                  <a:lumMod val="40000"/>
                  <a:lumOff val="60000"/>
                </a:schemeClr>
              </a:gs>
              <a:gs pos="0">
                <a:schemeClr val="accent4">
                  <a:lumMod val="40000"/>
                  <a:lumOff val="60000"/>
                </a:schemeClr>
              </a:gs>
              <a:gs pos="74000">
                <a:schemeClr val="accent2">
                  <a:lumMod val="60000"/>
                  <a:lumOff val="40000"/>
                </a:schemeClr>
              </a:gs>
              <a:gs pos="100000">
                <a:schemeClr val="accent2">
                  <a:lumMod val="75000"/>
                </a:schemeClr>
              </a:gs>
            </a:gsLst>
            <a:lin ang="0" scaled="1"/>
            <a:tileRect/>
          </a:gra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Triangle isocèle 18"/>
          <p:cNvSpPr>
            <a:spLocks noChangeArrowheads="1"/>
          </p:cNvSpPr>
          <p:nvPr/>
        </p:nvSpPr>
        <p:spPr bwMode="auto">
          <a:xfrm>
            <a:off x="2900835" y="5400387"/>
            <a:ext cx="431800" cy="1194456"/>
          </a:xfrm>
          <a:prstGeom prst="triangle">
            <a:avLst>
              <a:gd name="adj" fmla="val 50000"/>
            </a:avLst>
          </a:prstGeom>
          <a:solidFill>
            <a:schemeClr val="bg1">
              <a:lumMod val="50000"/>
            </a:schemeClr>
          </a:solidFill>
          <a:ln w="12700" algn="ctr">
            <a:noFill/>
            <a:round/>
            <a:headEnd type="none" w="sm" len="sm"/>
            <a:tailEnd type="none" w="sm" len="sm"/>
          </a:ln>
        </p:spPr>
        <p:txBody>
          <a:bodyPr wrap="none"/>
          <a:lstStyle/>
          <a:p>
            <a:pPr algn="r"/>
            <a:endParaRPr lang="fr-FR"/>
          </a:p>
        </p:txBody>
      </p:sp>
      <p:sp>
        <p:nvSpPr>
          <p:cNvPr id="32" name="Rectangle à coins arrondis 31"/>
          <p:cNvSpPr/>
          <p:nvPr/>
        </p:nvSpPr>
        <p:spPr bwMode="auto">
          <a:xfrm>
            <a:off x="300115" y="6119053"/>
            <a:ext cx="1945103" cy="525157"/>
          </a:xfrm>
          <a:prstGeom prst="roundRect">
            <a:avLst/>
          </a:prstGeom>
          <a:no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Fédératif</a:t>
            </a:r>
            <a:endParaRPr lang="fr-FR" sz="2200" b="1" dirty="0">
              <a:solidFill>
                <a:srgbClr val="222A35"/>
              </a:solidFill>
            </a:endParaRPr>
          </a:p>
        </p:txBody>
      </p:sp>
      <p:sp>
        <p:nvSpPr>
          <p:cNvPr id="33" name="Rectangle à coins arrondis 32"/>
          <p:cNvSpPr/>
          <p:nvPr/>
        </p:nvSpPr>
        <p:spPr bwMode="auto">
          <a:xfrm>
            <a:off x="7198897" y="6168420"/>
            <a:ext cx="1945103" cy="525157"/>
          </a:xfrm>
          <a:prstGeom prst="roundRect">
            <a:avLst/>
          </a:prstGeom>
          <a:noFill/>
          <a:ln w="12700" cap="flat" cmpd="sng" algn="ctr">
            <a:noFill/>
            <a:prstDash val="solid"/>
            <a:round/>
            <a:headEnd type="none" w="sm" len="sm"/>
            <a:tailEnd type="none" w="sm" len="sm"/>
          </a:ln>
          <a:effectLst/>
        </p:spPr>
        <p:txBody>
          <a:bodyPr wrap="none"/>
          <a:lstStyle/>
          <a:p>
            <a:pPr algn="ctr">
              <a:defRPr/>
            </a:pPr>
            <a:r>
              <a:rPr lang="fr-FR" sz="2200" b="1" dirty="0" smtClean="0">
                <a:solidFill>
                  <a:srgbClr val="222A35"/>
                </a:solidFill>
              </a:rPr>
              <a:t>Intégratif</a:t>
            </a:r>
            <a:endParaRPr lang="fr-FR" sz="2200" b="1" dirty="0">
              <a:solidFill>
                <a:srgbClr val="222A35"/>
              </a:solidFill>
            </a:endParaRPr>
          </a:p>
        </p:txBody>
      </p:sp>
      <p:sp>
        <p:nvSpPr>
          <p:cNvPr id="19" name="Espace réservé du numéro de diapositive 4"/>
          <p:cNvSpPr txBox="1">
            <a:spLocks/>
          </p:cNvSpPr>
          <p:nvPr/>
        </p:nvSpPr>
        <p:spPr>
          <a:xfrm>
            <a:off x="6680378" y="6544048"/>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r>
              <a:rPr lang="fr-FR" sz="1000" dirty="0" smtClean="0"/>
              <a:t>42</a:t>
            </a:r>
            <a:endParaRPr lang="fr-FR" sz="1000" dirty="0"/>
          </a:p>
        </p:txBody>
      </p:sp>
    </p:spTree>
    <p:extLst>
      <p:ext uri="{BB962C8B-B14F-4D97-AF65-F5344CB8AC3E}">
        <p14:creationId xmlns:p14="http://schemas.microsoft.com/office/powerpoint/2010/main" val="12083024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à coins arrondis 10"/>
          <p:cNvSpPr/>
          <p:nvPr/>
        </p:nvSpPr>
        <p:spPr>
          <a:xfrm>
            <a:off x="3912061" y="1148426"/>
            <a:ext cx="2455666" cy="145881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2. Une évolution des plans de formation ?</a:t>
            </a:r>
            <a:endParaRPr lang="fr-FR" sz="2000" b="1" dirty="0">
              <a:solidFill>
                <a:schemeClr val="tx1"/>
              </a:solidFill>
            </a:endParaRPr>
          </a:p>
        </p:txBody>
      </p:sp>
      <p:sp>
        <p:nvSpPr>
          <p:cNvPr id="7" name="Rectangle à coins arrondis 6"/>
          <p:cNvSpPr/>
          <p:nvPr/>
        </p:nvSpPr>
        <p:spPr>
          <a:xfrm>
            <a:off x="1735256" y="5013246"/>
            <a:ext cx="2176805" cy="158984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4. Une évolution des pratiques/</a:t>
            </a:r>
          </a:p>
          <a:p>
            <a:pPr algn="ctr"/>
            <a:r>
              <a:rPr lang="fr-FR" sz="2000" b="1" dirty="0" smtClean="0">
                <a:solidFill>
                  <a:schemeClr val="tx1"/>
                </a:solidFill>
              </a:rPr>
              <a:t>organisations de DPC ?</a:t>
            </a:r>
            <a:endParaRPr lang="fr-FR" sz="2000" b="1" dirty="0">
              <a:solidFill>
                <a:schemeClr val="tx1"/>
              </a:solidFill>
            </a:endParaRPr>
          </a:p>
        </p:txBody>
      </p:sp>
      <p:cxnSp>
        <p:nvCxnSpPr>
          <p:cNvPr id="8" name="Connecteur droit avec flèche 7"/>
          <p:cNvCxnSpPr/>
          <p:nvPr/>
        </p:nvCxnSpPr>
        <p:spPr>
          <a:xfrm flipV="1">
            <a:off x="3975370" y="2587415"/>
            <a:ext cx="1177687" cy="1241661"/>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 name="Rectangle à coins arrondis 8"/>
          <p:cNvSpPr/>
          <p:nvPr/>
        </p:nvSpPr>
        <p:spPr>
          <a:xfrm>
            <a:off x="1695302" y="1161839"/>
            <a:ext cx="2091251" cy="144208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1. De nouveaux acteurs ?</a:t>
            </a:r>
            <a:endParaRPr lang="fr-FR" sz="2000" b="1" dirty="0">
              <a:solidFill>
                <a:schemeClr val="tx1"/>
              </a:solidFill>
            </a:endParaRPr>
          </a:p>
        </p:txBody>
      </p:sp>
      <p:sp>
        <p:nvSpPr>
          <p:cNvPr id="10" name="Rectangle à coins arrondis 9"/>
          <p:cNvSpPr/>
          <p:nvPr/>
        </p:nvSpPr>
        <p:spPr>
          <a:xfrm>
            <a:off x="4066787" y="5025769"/>
            <a:ext cx="2392628" cy="160889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3. Une évolution du pilotage des écoles et instituts ?</a:t>
            </a:r>
            <a:endParaRPr lang="fr-FR" sz="2000" b="1" dirty="0">
              <a:solidFill>
                <a:schemeClr val="tx1"/>
              </a:solidFill>
            </a:endParaRPr>
          </a:p>
        </p:txBody>
      </p:sp>
      <p:cxnSp>
        <p:nvCxnSpPr>
          <p:cNvPr id="14" name="Connecteur droit avec flèche 13"/>
          <p:cNvCxnSpPr/>
          <p:nvPr/>
        </p:nvCxnSpPr>
        <p:spPr>
          <a:xfrm flipH="1" flipV="1">
            <a:off x="2852117" y="2603921"/>
            <a:ext cx="1214670" cy="1225155"/>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2874953" y="3733257"/>
            <a:ext cx="1227907" cy="1325323"/>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4031514" y="3747162"/>
            <a:ext cx="1143012" cy="1278607"/>
          </a:xfrm>
          <a:prstGeom prst="straightConnector1">
            <a:avLst/>
          </a:prstGeom>
          <a:ln w="1143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367727" y="1161839"/>
            <a:ext cx="2629295" cy="2308324"/>
          </a:xfrm>
          <a:prstGeom prst="rect">
            <a:avLst/>
          </a:prstGeom>
        </p:spPr>
        <p:txBody>
          <a:bodyPr wrap="square">
            <a:spAutoFit/>
          </a:bodyPr>
          <a:lstStyle/>
          <a:p>
            <a:pPr marL="182563" indent="-182563">
              <a:buFont typeface="Arial" panose="020B0604020202020204" pitchFamily="34" charset="0"/>
              <a:buChar char="•"/>
            </a:pPr>
            <a:r>
              <a:rPr lang="fr-FR" sz="1600" b="1" dirty="0">
                <a:solidFill>
                  <a:srgbClr val="222A35"/>
                </a:solidFill>
                <a:sym typeface="Wingdings" panose="05000000000000000000" pitchFamily="2" charset="2"/>
              </a:rPr>
              <a:t>Quel degré de mutualisation existant des plans de formation avec les partenaires ? De mise </a:t>
            </a:r>
            <a:r>
              <a:rPr lang="fr-FR" sz="1600" b="1">
                <a:solidFill>
                  <a:srgbClr val="222A35"/>
                </a:solidFill>
                <a:sym typeface="Wingdings" panose="05000000000000000000" pitchFamily="2" charset="2"/>
              </a:rPr>
              <a:t>en </a:t>
            </a:r>
            <a:r>
              <a:rPr lang="fr-FR" sz="1600" b="1" smtClean="0">
                <a:solidFill>
                  <a:srgbClr val="222A35"/>
                </a:solidFill>
                <a:sym typeface="Wingdings" panose="05000000000000000000" pitchFamily="2" charset="2"/>
              </a:rPr>
              <a:t>œuvre ? </a:t>
            </a:r>
            <a:endParaRPr lang="fr-FR" sz="1600" b="1" dirty="0">
              <a:solidFill>
                <a:srgbClr val="222A35"/>
              </a:solidFill>
              <a:sym typeface="Wingdings" panose="05000000000000000000" pitchFamily="2" charset="2"/>
            </a:endParaRPr>
          </a:p>
          <a:p>
            <a:pPr marL="182563" indent="-182563">
              <a:buFont typeface="Arial" panose="020B0604020202020204" pitchFamily="34" charset="0"/>
              <a:buChar char="•"/>
            </a:pPr>
            <a:r>
              <a:rPr lang="fr-FR" sz="1600" b="1" dirty="0">
                <a:solidFill>
                  <a:srgbClr val="222A35"/>
                </a:solidFill>
                <a:sym typeface="Wingdings" panose="05000000000000000000" pitchFamily="2" charset="2"/>
              </a:rPr>
              <a:t>Quel objectif de mutualisation des plans ?</a:t>
            </a:r>
          </a:p>
          <a:p>
            <a:pPr marL="182563" indent="-182563">
              <a:buFont typeface="Arial" panose="020B0604020202020204" pitchFamily="34" charset="0"/>
              <a:buChar char="•"/>
            </a:pPr>
            <a:r>
              <a:rPr lang="fr-FR" sz="1600" b="1" dirty="0">
                <a:solidFill>
                  <a:srgbClr val="222A35"/>
                </a:solidFill>
                <a:sym typeface="Wingdings" panose="05000000000000000000" pitchFamily="2" charset="2"/>
              </a:rPr>
              <a:t>Quels impacts des filières sur plans de formation ?</a:t>
            </a:r>
            <a:endParaRPr lang="fr-FR" sz="1600" b="1" dirty="0">
              <a:solidFill>
                <a:srgbClr val="222A35"/>
              </a:solidFill>
            </a:endParaRPr>
          </a:p>
        </p:txBody>
      </p:sp>
      <p:sp>
        <p:nvSpPr>
          <p:cNvPr id="5" name="Rectangle 4"/>
          <p:cNvSpPr/>
          <p:nvPr/>
        </p:nvSpPr>
        <p:spPr>
          <a:xfrm>
            <a:off x="6629762" y="4057233"/>
            <a:ext cx="2367260" cy="2800767"/>
          </a:xfrm>
          <a:prstGeom prst="rect">
            <a:avLst/>
          </a:prstGeom>
        </p:spPr>
        <p:txBody>
          <a:bodyPr wrap="square">
            <a:spAutoFit/>
          </a:bodyPr>
          <a:lstStyle/>
          <a:p>
            <a:pPr marL="182563" indent="-182563">
              <a:buFont typeface="Arial" panose="020B0604020202020204" pitchFamily="34" charset="0"/>
              <a:buChar char="•"/>
            </a:pPr>
            <a:r>
              <a:rPr lang="fr-FR" sz="1600" b="1" dirty="0">
                <a:solidFill>
                  <a:srgbClr val="222A35"/>
                </a:solidFill>
              </a:rPr>
              <a:t>Quelle gouvernance des instituts et écoles ?</a:t>
            </a:r>
          </a:p>
          <a:p>
            <a:pPr marL="182563" indent="-182563">
              <a:buFont typeface="Arial" panose="020B0604020202020204" pitchFamily="34" charset="0"/>
              <a:buChar char="•"/>
            </a:pPr>
            <a:r>
              <a:rPr lang="fr-FR" sz="1600" b="1" dirty="0">
                <a:solidFill>
                  <a:srgbClr val="222A35"/>
                </a:solidFill>
              </a:rPr>
              <a:t>Quelle mutualisation des projets pédagogiques ?</a:t>
            </a:r>
          </a:p>
          <a:p>
            <a:pPr marL="182563" indent="-182563">
              <a:buFont typeface="Arial" panose="020B0604020202020204" pitchFamily="34" charset="0"/>
              <a:buChar char="•"/>
            </a:pPr>
            <a:r>
              <a:rPr lang="fr-FR" sz="1600" b="1" dirty="0">
                <a:solidFill>
                  <a:srgbClr val="222A35"/>
                </a:solidFill>
              </a:rPr>
              <a:t>Quelle mise en commun de ressources pédagogiques et de locaux ?</a:t>
            </a:r>
          </a:p>
          <a:p>
            <a:pPr marL="182563" indent="-182563">
              <a:buFont typeface="Arial" panose="020B0604020202020204" pitchFamily="34" charset="0"/>
              <a:buChar char="•"/>
            </a:pPr>
            <a:r>
              <a:rPr lang="fr-FR" sz="1600" b="1" dirty="0">
                <a:solidFill>
                  <a:srgbClr val="222A35"/>
                </a:solidFill>
              </a:rPr>
              <a:t>Quelle politique de stages ?</a:t>
            </a:r>
          </a:p>
        </p:txBody>
      </p:sp>
      <p:sp>
        <p:nvSpPr>
          <p:cNvPr id="17" name="Rectangle 16"/>
          <p:cNvSpPr/>
          <p:nvPr/>
        </p:nvSpPr>
        <p:spPr>
          <a:xfrm>
            <a:off x="658" y="1261216"/>
            <a:ext cx="1789047" cy="2308324"/>
          </a:xfrm>
          <a:prstGeom prst="rect">
            <a:avLst/>
          </a:prstGeom>
        </p:spPr>
        <p:txBody>
          <a:bodyPr wrap="square">
            <a:spAutoFit/>
          </a:bodyPr>
          <a:lstStyle/>
          <a:p>
            <a:pPr marL="182563" indent="-182563">
              <a:buFont typeface="Arial" panose="020B0604020202020204" pitchFamily="34" charset="0"/>
              <a:buChar char="•"/>
            </a:pPr>
            <a:r>
              <a:rPr lang="fr-FR" sz="1600" b="1" dirty="0">
                <a:solidFill>
                  <a:srgbClr val="222A35"/>
                </a:solidFill>
                <a:sym typeface="Wingdings" panose="05000000000000000000" pitchFamily="2" charset="2"/>
              </a:rPr>
              <a:t>Quel </a:t>
            </a:r>
            <a:r>
              <a:rPr lang="fr-FR" sz="1600" b="1" dirty="0" smtClean="0">
                <a:solidFill>
                  <a:srgbClr val="222A35"/>
                </a:solidFill>
                <a:sym typeface="Wingdings" panose="05000000000000000000" pitchFamily="2" charset="2"/>
              </a:rPr>
              <a:t>rôle de la conférence territoriale de dialogue social ? </a:t>
            </a:r>
          </a:p>
          <a:p>
            <a:pPr marL="182563" indent="-182563">
              <a:buFont typeface="Arial" panose="020B0604020202020204" pitchFamily="34" charset="0"/>
              <a:buChar char="•"/>
            </a:pPr>
            <a:r>
              <a:rPr lang="fr-FR" sz="1600" b="1" dirty="0" smtClean="0">
                <a:solidFill>
                  <a:srgbClr val="222A35"/>
                </a:solidFill>
                <a:sym typeface="Wingdings" panose="05000000000000000000" pitchFamily="2" charset="2"/>
              </a:rPr>
              <a:t>Quid du conseil régional ?</a:t>
            </a:r>
          </a:p>
          <a:p>
            <a:pPr marL="182563" indent="-182563">
              <a:buFont typeface="Arial" panose="020B0604020202020204" pitchFamily="34" charset="0"/>
              <a:buChar char="•"/>
            </a:pPr>
            <a:r>
              <a:rPr lang="fr-FR" sz="1600" b="1" dirty="0" smtClean="0">
                <a:solidFill>
                  <a:srgbClr val="222A35"/>
                </a:solidFill>
                <a:sym typeface="Wingdings" panose="05000000000000000000" pitchFamily="2" charset="2"/>
              </a:rPr>
              <a:t>Quel impact sur les acteurs «statutaires</a:t>
            </a:r>
            <a:r>
              <a:rPr lang="fr-FR" sz="1600" b="1" smtClean="0">
                <a:solidFill>
                  <a:srgbClr val="222A35"/>
                </a:solidFill>
                <a:sym typeface="Wingdings" panose="05000000000000000000" pitchFamily="2" charset="2"/>
              </a:rPr>
              <a:t> » ?</a:t>
            </a:r>
            <a:endParaRPr lang="fr-FR" sz="1600" b="1" dirty="0" smtClean="0">
              <a:solidFill>
                <a:srgbClr val="222A35"/>
              </a:solidFill>
              <a:sym typeface="Wingdings" panose="05000000000000000000" pitchFamily="2" charset="2"/>
            </a:endParaRPr>
          </a:p>
        </p:txBody>
      </p:sp>
      <p:sp>
        <p:nvSpPr>
          <p:cNvPr id="19" name="Rectangle 18"/>
          <p:cNvSpPr/>
          <p:nvPr/>
        </p:nvSpPr>
        <p:spPr>
          <a:xfrm>
            <a:off x="62277" y="5013246"/>
            <a:ext cx="1633025" cy="1569660"/>
          </a:xfrm>
          <a:prstGeom prst="rect">
            <a:avLst/>
          </a:prstGeom>
        </p:spPr>
        <p:txBody>
          <a:bodyPr wrap="square">
            <a:spAutoFit/>
          </a:bodyPr>
          <a:lstStyle/>
          <a:p>
            <a:pPr marL="182563" indent="-182563">
              <a:buFont typeface="Arial" panose="020B0604020202020204" pitchFamily="34" charset="0"/>
              <a:buChar char="•"/>
            </a:pPr>
            <a:r>
              <a:rPr lang="fr-FR" altLang="fr-FR" sz="1600" b="1" dirty="0">
                <a:solidFill>
                  <a:srgbClr val="222A35"/>
                </a:solidFill>
                <a:sym typeface="Wingdings"/>
              </a:rPr>
              <a:t>Quelle évolution des organisations de DPC  par rapport à la </a:t>
            </a:r>
            <a:r>
              <a:rPr lang="fr-FR" altLang="fr-FR" sz="1600" b="1">
                <a:solidFill>
                  <a:srgbClr val="222A35"/>
                </a:solidFill>
                <a:sym typeface="Wingdings"/>
              </a:rPr>
              <a:t>saison 1 ?</a:t>
            </a:r>
            <a:endParaRPr lang="fr-FR" sz="1600" b="1" dirty="0">
              <a:solidFill>
                <a:srgbClr val="222A35"/>
              </a:solidFill>
            </a:endParaRPr>
          </a:p>
        </p:txBody>
      </p:sp>
      <p:sp>
        <p:nvSpPr>
          <p:cNvPr id="18" name="Titre 1"/>
          <p:cNvSpPr txBox="1">
            <a:spLocks/>
          </p:cNvSpPr>
          <p:nvPr/>
        </p:nvSpPr>
        <p:spPr bwMode="auto">
          <a:xfrm>
            <a:off x="304609" y="154850"/>
            <a:ext cx="6963888"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100000"/>
              </a:lnSpc>
              <a:spcBef>
                <a:spcPct val="0"/>
              </a:spcBef>
              <a:spcAft>
                <a:spcPct val="0"/>
              </a:spcAft>
              <a:defRPr sz="2800" b="1" kern="1200">
                <a:solidFill>
                  <a:srgbClr val="222A35"/>
                </a:solidFill>
                <a:latin typeface="+mn-lt"/>
                <a:ea typeface="+mj-ea"/>
                <a:cs typeface="+mj-cs"/>
              </a:defRPr>
            </a:lvl1pPr>
            <a:lvl2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2pPr>
            <a:lvl3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3pPr>
            <a:lvl4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4pPr>
            <a:lvl5pPr algn="l" rtl="0" eaLnBrk="0" fontAlgn="base" hangingPunct="0">
              <a:lnSpc>
                <a:spcPct val="90000"/>
              </a:lnSpc>
              <a:spcBef>
                <a:spcPct val="0"/>
              </a:spcBef>
              <a:spcAft>
                <a:spcPct val="0"/>
              </a:spcAft>
              <a:defRPr sz="2800" b="1">
                <a:solidFill>
                  <a:srgbClr val="222A35"/>
                </a:solidFill>
                <a:latin typeface="Calibri" panose="020F0502020204030204" pitchFamily="34" charset="0"/>
              </a:defRPr>
            </a:lvl5pPr>
            <a:lvl6pPr marL="457200" algn="l" rtl="0" fontAlgn="base">
              <a:lnSpc>
                <a:spcPct val="90000"/>
              </a:lnSpc>
              <a:spcBef>
                <a:spcPct val="0"/>
              </a:spcBef>
              <a:spcAft>
                <a:spcPct val="0"/>
              </a:spcAft>
              <a:defRPr sz="2400" b="1">
                <a:solidFill>
                  <a:srgbClr val="222A35"/>
                </a:solidFill>
                <a:latin typeface="Calibri" panose="020F0502020204030204" pitchFamily="34" charset="0"/>
              </a:defRPr>
            </a:lvl6pPr>
            <a:lvl7pPr marL="914400" algn="l" rtl="0" fontAlgn="base">
              <a:lnSpc>
                <a:spcPct val="90000"/>
              </a:lnSpc>
              <a:spcBef>
                <a:spcPct val="0"/>
              </a:spcBef>
              <a:spcAft>
                <a:spcPct val="0"/>
              </a:spcAft>
              <a:defRPr sz="2400" b="1">
                <a:solidFill>
                  <a:srgbClr val="222A35"/>
                </a:solidFill>
                <a:latin typeface="Calibri" panose="020F0502020204030204" pitchFamily="34" charset="0"/>
              </a:defRPr>
            </a:lvl7pPr>
            <a:lvl8pPr marL="1371600" algn="l" rtl="0" fontAlgn="base">
              <a:lnSpc>
                <a:spcPct val="90000"/>
              </a:lnSpc>
              <a:spcBef>
                <a:spcPct val="0"/>
              </a:spcBef>
              <a:spcAft>
                <a:spcPct val="0"/>
              </a:spcAft>
              <a:defRPr sz="2400" b="1">
                <a:solidFill>
                  <a:srgbClr val="222A35"/>
                </a:solidFill>
                <a:latin typeface="Calibri" panose="020F0502020204030204" pitchFamily="34" charset="0"/>
              </a:defRPr>
            </a:lvl8pPr>
            <a:lvl9pPr marL="1828800" algn="l" rtl="0" fontAlgn="base">
              <a:lnSpc>
                <a:spcPct val="90000"/>
              </a:lnSpc>
              <a:spcBef>
                <a:spcPct val="0"/>
              </a:spcBef>
              <a:spcAft>
                <a:spcPct val="0"/>
              </a:spcAft>
              <a:defRPr sz="2400" b="1">
                <a:solidFill>
                  <a:srgbClr val="222A35"/>
                </a:solidFill>
                <a:latin typeface="Calibri" panose="020F0502020204030204" pitchFamily="34" charset="0"/>
              </a:defRPr>
            </a:lvl9pPr>
          </a:lstStyle>
          <a:p>
            <a:r>
              <a:rPr lang="fr-FR" sz="2400" smtClean="0">
                <a:solidFill>
                  <a:schemeClr val="tx1"/>
                </a:solidFill>
              </a:rPr>
              <a:t>Au final…</a:t>
            </a:r>
            <a:endParaRPr lang="fr-FR" sz="2400" dirty="0">
              <a:solidFill>
                <a:schemeClr val="tx1"/>
              </a:solidFill>
            </a:endParaRPr>
          </a:p>
        </p:txBody>
      </p:sp>
      <p:sp>
        <p:nvSpPr>
          <p:cNvPr id="6" name="Rectangle à coins arrondis 5"/>
          <p:cNvSpPr/>
          <p:nvPr/>
        </p:nvSpPr>
        <p:spPr>
          <a:xfrm>
            <a:off x="1695302" y="3395995"/>
            <a:ext cx="4672425" cy="914400"/>
          </a:xfrm>
          <a:prstGeom prst="roundRect">
            <a:avLst/>
          </a:prstGeom>
          <a:solidFill>
            <a:srgbClr val="222A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1"/>
                </a:solidFill>
              </a:rPr>
              <a:t>Impacts du GHT</a:t>
            </a:r>
          </a:p>
          <a:p>
            <a:pPr algn="ctr"/>
            <a:r>
              <a:rPr lang="fr-FR" sz="2400" b="1" dirty="0" smtClean="0">
                <a:solidFill>
                  <a:schemeClr val="bg1"/>
                </a:solidFill>
              </a:rPr>
              <a:t> sur la formation</a:t>
            </a:r>
            <a:endParaRPr lang="fr-FR" sz="2400" b="1" dirty="0">
              <a:solidFill>
                <a:schemeClr val="bg1"/>
              </a:solidFill>
            </a:endParaRPr>
          </a:p>
        </p:txBody>
      </p:sp>
      <p:sp>
        <p:nvSpPr>
          <p:cNvPr id="20" name="Espace réservé du numéro de diapositive 4"/>
          <p:cNvSpPr txBox="1">
            <a:spLocks/>
          </p:cNvSpPr>
          <p:nvPr/>
        </p:nvSpPr>
        <p:spPr>
          <a:xfrm>
            <a:off x="6680378" y="6544048"/>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r>
              <a:rPr lang="fr-FR" sz="1000" dirty="0" smtClean="0"/>
              <a:t>43</a:t>
            </a:r>
            <a:endParaRPr lang="fr-FR" sz="1000" dirty="0"/>
          </a:p>
        </p:txBody>
      </p:sp>
    </p:spTree>
    <p:extLst>
      <p:ext uri="{BB962C8B-B14F-4D97-AF65-F5344CB8AC3E}">
        <p14:creationId xmlns:p14="http://schemas.microsoft.com/office/powerpoint/2010/main" val="24962413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p:nvPr/>
        </p:nvCxnSpPr>
        <p:spPr bwMode="auto">
          <a:xfrm>
            <a:off x="4360000" y="1937359"/>
            <a:ext cx="0" cy="4050555"/>
          </a:xfrm>
          <a:prstGeom prst="line">
            <a:avLst/>
          </a:prstGeom>
          <a:noFill/>
          <a:ln w="9525" cap="flat" cmpd="sng" algn="ctr">
            <a:solidFill>
              <a:schemeClr val="bg1">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56660" y="238726"/>
            <a:ext cx="7550150" cy="757238"/>
          </a:xfrm>
        </p:spPr>
        <p:txBody>
          <a:bodyPr/>
          <a:lstStyle/>
          <a:p>
            <a:pPr fontAlgn="auto">
              <a:lnSpc>
                <a:spcPct val="100000"/>
              </a:lnSpc>
              <a:spcBef>
                <a:spcPts val="600"/>
              </a:spcBef>
              <a:spcAft>
                <a:spcPts val="0"/>
              </a:spcAft>
              <a:defRPr/>
            </a:pPr>
            <a:r>
              <a:rPr lang="en-US" sz="2400" dirty="0">
                <a:solidFill>
                  <a:schemeClr val="tx1"/>
                </a:solidFill>
              </a:rPr>
              <a:t>P</a:t>
            </a:r>
            <a:r>
              <a:rPr lang="en-US" sz="2400" dirty="0" smtClean="0">
                <a:solidFill>
                  <a:schemeClr val="tx1"/>
                </a:solidFill>
              </a:rPr>
              <a:t>roposition pour </a:t>
            </a:r>
            <a:r>
              <a:rPr lang="en-US" sz="2400" dirty="0" err="1" smtClean="0">
                <a:solidFill>
                  <a:schemeClr val="tx1"/>
                </a:solidFill>
              </a:rPr>
              <a:t>une</a:t>
            </a:r>
            <a:r>
              <a:rPr lang="en-US" sz="2400" dirty="0" smtClean="0">
                <a:solidFill>
                  <a:schemeClr val="tx1"/>
                </a:solidFill>
              </a:rPr>
              <a:t> </a:t>
            </a:r>
            <a:r>
              <a:rPr lang="en-US" sz="2400" dirty="0" err="1" smtClean="0">
                <a:solidFill>
                  <a:schemeClr val="tx1"/>
                </a:solidFill>
              </a:rPr>
              <a:t>pleine</a:t>
            </a:r>
            <a:r>
              <a:rPr lang="en-US" sz="2400" dirty="0" smtClean="0">
                <a:solidFill>
                  <a:schemeClr val="tx1"/>
                </a:solidFill>
              </a:rPr>
              <a:t> </a:t>
            </a:r>
            <a:r>
              <a:rPr lang="en-US" sz="2400" dirty="0" err="1" smtClean="0">
                <a:solidFill>
                  <a:schemeClr val="tx1"/>
                </a:solidFill>
              </a:rPr>
              <a:t>opérationnalité</a:t>
            </a:r>
            <a:r>
              <a:rPr lang="en-US" sz="2400" dirty="0" smtClean="0">
                <a:solidFill>
                  <a:schemeClr val="tx1"/>
                </a:solidFill>
              </a:rPr>
              <a:t> : </a:t>
            </a:r>
            <a:br>
              <a:rPr lang="en-US" sz="2400" dirty="0" smtClean="0">
                <a:solidFill>
                  <a:schemeClr val="tx1"/>
                </a:solidFill>
              </a:rPr>
            </a:br>
            <a:r>
              <a:rPr lang="en-US" sz="2400" dirty="0" smtClean="0">
                <a:solidFill>
                  <a:schemeClr val="tx1"/>
                </a:solidFill>
              </a:rPr>
              <a:t>le GCS “</a:t>
            </a:r>
            <a:r>
              <a:rPr lang="en-US" sz="2400" dirty="0" err="1" smtClean="0">
                <a:solidFill>
                  <a:schemeClr val="tx1"/>
                </a:solidFill>
              </a:rPr>
              <a:t>astucieux</a:t>
            </a:r>
            <a:r>
              <a:rPr lang="en-US" sz="2400" dirty="0" smtClean="0">
                <a:solidFill>
                  <a:schemeClr val="tx1"/>
                </a:solidFill>
              </a:rPr>
              <a:t>”</a:t>
            </a:r>
            <a:endParaRPr lang="en-US" sz="2400" dirty="0">
              <a:solidFill>
                <a:schemeClr val="tx1"/>
              </a:solidFill>
            </a:endParaRPr>
          </a:p>
        </p:txBody>
      </p:sp>
      <p:sp>
        <p:nvSpPr>
          <p:cNvPr id="4" name="Oval 3"/>
          <p:cNvSpPr/>
          <p:nvPr/>
        </p:nvSpPr>
        <p:spPr bwMode="auto">
          <a:xfrm>
            <a:off x="921757" y="2041237"/>
            <a:ext cx="1747551" cy="1554802"/>
          </a:xfrm>
          <a:prstGeom prst="ellipse">
            <a:avLst/>
          </a:prstGeom>
          <a:noFill/>
          <a:ln w="28575"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 name="Oval 5"/>
          <p:cNvSpPr/>
          <p:nvPr/>
        </p:nvSpPr>
        <p:spPr bwMode="auto">
          <a:xfrm>
            <a:off x="1035944" y="2688974"/>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8" name="Oval 7"/>
          <p:cNvSpPr/>
          <p:nvPr/>
        </p:nvSpPr>
        <p:spPr bwMode="auto">
          <a:xfrm>
            <a:off x="1391608" y="3160659"/>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11" name="Oval 10"/>
          <p:cNvSpPr/>
          <p:nvPr/>
        </p:nvSpPr>
        <p:spPr bwMode="auto">
          <a:xfrm>
            <a:off x="1970157" y="3100169"/>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18" name="Oval 17"/>
          <p:cNvSpPr/>
          <p:nvPr/>
        </p:nvSpPr>
        <p:spPr bwMode="auto">
          <a:xfrm>
            <a:off x="5393046" y="2342219"/>
            <a:ext cx="2148650" cy="2429287"/>
          </a:xfrm>
          <a:prstGeom prst="ellipse">
            <a:avLst/>
          </a:prstGeom>
          <a:solidFill>
            <a:schemeClr val="bg1"/>
          </a:solidFill>
          <a:ln w="28575" cap="flat" cmpd="sng" algn="ctr">
            <a:solidFill>
              <a:schemeClr val="accent2">
                <a:lumMod val="75000"/>
              </a:schemeClr>
            </a:solidFill>
            <a:prstDash val="solid"/>
            <a:round/>
            <a:headEnd type="none" w="med" len="med"/>
            <a:tailEnd type="none" w="med" len="med"/>
          </a:ln>
          <a:effectLst/>
          <a:extLst/>
        </p:spPr>
        <p:txBody>
          <a:bodyPr vert="horz" wrap="square" lIns="73120" tIns="73120" rIns="73120" bIns="73120" numCol="1" rtlCol="0" anchor="ctr" anchorCtr="0" compatLnSpc="1">
            <a:prstTxWarp prst="textNoShape">
              <a:avLst/>
            </a:prstTxWarp>
          </a:bodyPr>
          <a:lstStyle/>
          <a:p>
            <a:pPr>
              <a:lnSpc>
                <a:spcPct val="100000"/>
              </a:lnSpc>
            </a:pPr>
            <a:r>
              <a:rPr lang="en-US" sz="700" b="1" smtClean="0">
                <a:solidFill>
                  <a:srgbClr val="000000"/>
                </a:solidFill>
              </a:rPr>
              <a:t>‘</a:t>
            </a:r>
            <a:endParaRPr lang="en-US" sz="700" b="1" dirty="0">
              <a:solidFill>
                <a:srgbClr val="000000"/>
              </a:solidFill>
            </a:endParaRPr>
          </a:p>
        </p:txBody>
      </p:sp>
      <p:sp>
        <p:nvSpPr>
          <p:cNvPr id="31" name="Oval 30"/>
          <p:cNvSpPr/>
          <p:nvPr/>
        </p:nvSpPr>
        <p:spPr bwMode="auto">
          <a:xfrm>
            <a:off x="6753667" y="2828648"/>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2" name="Oval 31"/>
          <p:cNvSpPr/>
          <p:nvPr/>
        </p:nvSpPr>
        <p:spPr bwMode="auto">
          <a:xfrm>
            <a:off x="2211077" y="2668383"/>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4" name="Oval 33"/>
          <p:cNvSpPr/>
          <p:nvPr/>
        </p:nvSpPr>
        <p:spPr bwMode="auto">
          <a:xfrm>
            <a:off x="5460079" y="2390581"/>
            <a:ext cx="1999458" cy="2315197"/>
          </a:xfrm>
          <a:prstGeom prst="ellipse">
            <a:avLst/>
          </a:prstGeom>
          <a:noFill/>
          <a:ln w="28575" cap="flat" cmpd="sng" algn="ctr">
            <a:solidFill>
              <a:schemeClr val="accent6">
                <a:lumMod val="50000"/>
              </a:schemeClr>
            </a:solidFill>
            <a:prstDash val="solid"/>
            <a:round/>
            <a:headEnd type="none" w="med" len="med"/>
            <a:tailEnd type="none" w="med" len="med"/>
          </a:ln>
          <a:effectLst/>
          <a:extLst/>
        </p:spPr>
        <p:txBody>
          <a:bodyPr vert="horz" wrap="square" lIns="73120" tIns="73120" rIns="73120" bIns="73120" numCol="1" rtlCol="0" anchor="ctr" anchorCtr="0" compatLnSpc="1">
            <a:prstTxWarp prst="textNoShape">
              <a:avLst/>
            </a:prstTxWarp>
          </a:bodyPr>
          <a:lstStyle/>
          <a:p>
            <a:pPr>
              <a:lnSpc>
                <a:spcPct val="100000"/>
              </a:lnSpc>
            </a:pPr>
            <a:endParaRPr lang="en-US" sz="700" dirty="0" err="1">
              <a:solidFill>
                <a:srgbClr val="000000"/>
              </a:solidFill>
            </a:endParaRPr>
          </a:p>
        </p:txBody>
      </p:sp>
      <p:sp>
        <p:nvSpPr>
          <p:cNvPr id="38" name="Oval 37"/>
          <p:cNvSpPr/>
          <p:nvPr/>
        </p:nvSpPr>
        <p:spPr bwMode="auto">
          <a:xfrm>
            <a:off x="2854407" y="1290039"/>
            <a:ext cx="261214" cy="274319"/>
          </a:xfrm>
          <a:prstGeom prst="ellipse">
            <a:avLst/>
          </a:prstGeom>
          <a:solidFill>
            <a:schemeClr val="bg1"/>
          </a:solidFill>
          <a:ln w="28575" cap="flat" cmpd="sng" algn="ctr">
            <a:solidFill>
              <a:schemeClr val="accent2">
                <a:lumMod val="75000"/>
              </a:schemeClr>
            </a:solidFill>
            <a:prstDash val="solid"/>
            <a:round/>
            <a:headEnd type="none" w="med" len="med"/>
            <a:tailEnd type="none" w="med" len="med"/>
          </a:ln>
          <a:effectLst/>
          <a:extLst/>
        </p:spPr>
        <p:txBody>
          <a:bodyPr vert="horz" wrap="square" lIns="73120" tIns="73120" rIns="73120" bIns="73120" numCol="1" rtlCol="0" anchor="ctr" anchorCtr="0" compatLnSpc="1">
            <a:prstTxWarp prst="textNoShape">
              <a:avLst/>
            </a:prstTxWarp>
          </a:bodyPr>
          <a:lstStyle/>
          <a:p>
            <a:pPr>
              <a:lnSpc>
                <a:spcPct val="100000"/>
              </a:lnSpc>
            </a:pPr>
            <a:endParaRPr lang="en-US" sz="700" dirty="0" err="1">
              <a:solidFill>
                <a:srgbClr val="000000"/>
              </a:solidFill>
            </a:endParaRPr>
          </a:p>
        </p:txBody>
      </p:sp>
      <p:sp>
        <p:nvSpPr>
          <p:cNvPr id="39" name="TextBox 38"/>
          <p:cNvSpPr txBox="1"/>
          <p:nvPr/>
        </p:nvSpPr>
        <p:spPr>
          <a:xfrm>
            <a:off x="3227434" y="1177417"/>
            <a:ext cx="1208603" cy="461624"/>
          </a:xfrm>
          <a:prstGeom prst="rect">
            <a:avLst/>
          </a:prstGeom>
          <a:noFill/>
        </p:spPr>
        <p:txBody>
          <a:bodyPr wrap="square" lIns="91403" tIns="45700" rIns="91403" bIns="45700" rtlCol="0">
            <a:spAutoFit/>
          </a:bodyPr>
          <a:lstStyle/>
          <a:p>
            <a:pPr algn="l">
              <a:lnSpc>
                <a:spcPct val="100000"/>
              </a:lnSpc>
            </a:pPr>
            <a:r>
              <a:rPr lang="en-US" sz="2400" b="1" dirty="0" smtClean="0">
                <a:solidFill>
                  <a:srgbClr val="000000"/>
                </a:solidFill>
              </a:rPr>
              <a:t>GHT</a:t>
            </a:r>
            <a:endParaRPr lang="en-US" sz="2400" b="1" dirty="0">
              <a:solidFill>
                <a:srgbClr val="000000"/>
              </a:solidFill>
            </a:endParaRPr>
          </a:p>
        </p:txBody>
      </p:sp>
      <p:sp>
        <p:nvSpPr>
          <p:cNvPr id="40" name="Oval 39"/>
          <p:cNvSpPr/>
          <p:nvPr/>
        </p:nvSpPr>
        <p:spPr bwMode="auto">
          <a:xfrm>
            <a:off x="4436037" y="1290039"/>
            <a:ext cx="261214" cy="274319"/>
          </a:xfrm>
          <a:prstGeom prst="ellipse">
            <a:avLst/>
          </a:prstGeom>
          <a:solidFill>
            <a:schemeClr val="bg1"/>
          </a:solidFill>
          <a:ln w="28575" cap="flat" cmpd="sng" algn="ctr">
            <a:solidFill>
              <a:schemeClr val="accent6">
                <a:lumMod val="50000"/>
              </a:schemeClr>
            </a:solidFill>
            <a:prstDash val="solid"/>
            <a:round/>
            <a:headEnd type="none" w="med" len="med"/>
            <a:tailEnd type="none" w="med" len="med"/>
          </a:ln>
          <a:effectLst/>
          <a:extLst/>
        </p:spPr>
        <p:txBody>
          <a:bodyPr vert="horz" wrap="square" lIns="73120" tIns="73120" rIns="73120" bIns="73120" numCol="1" rtlCol="0" anchor="ctr" anchorCtr="0" compatLnSpc="1">
            <a:prstTxWarp prst="textNoShape">
              <a:avLst/>
            </a:prstTxWarp>
          </a:bodyPr>
          <a:lstStyle/>
          <a:p>
            <a:pPr>
              <a:lnSpc>
                <a:spcPct val="100000"/>
              </a:lnSpc>
            </a:pPr>
            <a:endParaRPr lang="en-US" sz="700" dirty="0" err="1">
              <a:solidFill>
                <a:srgbClr val="000000"/>
              </a:solidFill>
            </a:endParaRPr>
          </a:p>
        </p:txBody>
      </p:sp>
      <p:sp>
        <p:nvSpPr>
          <p:cNvPr id="41" name="TextBox 40"/>
          <p:cNvSpPr txBox="1"/>
          <p:nvPr/>
        </p:nvSpPr>
        <p:spPr>
          <a:xfrm>
            <a:off x="4853641" y="1175980"/>
            <a:ext cx="1613730" cy="461624"/>
          </a:xfrm>
          <a:prstGeom prst="rect">
            <a:avLst/>
          </a:prstGeom>
          <a:noFill/>
        </p:spPr>
        <p:txBody>
          <a:bodyPr wrap="square" lIns="91403" tIns="45700" rIns="91403" bIns="45700" rtlCol="0">
            <a:spAutoFit/>
          </a:bodyPr>
          <a:lstStyle/>
          <a:p>
            <a:pPr algn="l">
              <a:lnSpc>
                <a:spcPct val="100000"/>
              </a:lnSpc>
            </a:pPr>
            <a:r>
              <a:rPr lang="en-US" sz="2400" b="1" dirty="0" smtClean="0">
                <a:solidFill>
                  <a:srgbClr val="000000"/>
                </a:solidFill>
              </a:rPr>
              <a:t>GCS</a:t>
            </a:r>
            <a:endParaRPr lang="en-US" sz="2400" b="1" dirty="0">
              <a:solidFill>
                <a:srgbClr val="000000"/>
              </a:solidFill>
            </a:endParaRPr>
          </a:p>
        </p:txBody>
      </p:sp>
      <p:sp>
        <p:nvSpPr>
          <p:cNvPr id="44" name="Oval 43"/>
          <p:cNvSpPr/>
          <p:nvPr/>
        </p:nvSpPr>
        <p:spPr bwMode="auto">
          <a:xfrm>
            <a:off x="966811" y="3708832"/>
            <a:ext cx="1711734" cy="1583603"/>
          </a:xfrm>
          <a:prstGeom prst="ellipse">
            <a:avLst/>
          </a:prstGeom>
          <a:noFill/>
          <a:ln w="28575" cap="flat" cmpd="sng" algn="ctr">
            <a:solidFill>
              <a:schemeClr val="accent6">
                <a:lumMod val="50000"/>
              </a:schemeClr>
            </a:solidFill>
            <a:prstDash val="solid"/>
            <a:round/>
            <a:headEnd type="none" w="med" len="med"/>
            <a:tailEnd type="none" w="med" len="med"/>
          </a:ln>
          <a:effectLst/>
          <a:extLst/>
        </p:spPr>
        <p:txBody>
          <a:bodyPr vert="horz" wrap="square" lIns="73120" tIns="73120" rIns="73120" bIns="73120" numCol="1" rtlCol="0" anchor="ctr" anchorCtr="0" compatLnSpc="1">
            <a:prstTxWarp prst="textNoShape">
              <a:avLst/>
            </a:prstTxWarp>
          </a:bodyPr>
          <a:lstStyle/>
          <a:p>
            <a:pPr>
              <a:lnSpc>
                <a:spcPct val="100000"/>
              </a:lnSpc>
            </a:pPr>
            <a:endParaRPr lang="en-US" sz="700" dirty="0" err="1">
              <a:solidFill>
                <a:srgbClr val="000000"/>
              </a:solidFill>
            </a:endParaRPr>
          </a:p>
        </p:txBody>
      </p:sp>
      <p:sp>
        <p:nvSpPr>
          <p:cNvPr id="46" name="Oval 45"/>
          <p:cNvSpPr/>
          <p:nvPr/>
        </p:nvSpPr>
        <p:spPr bwMode="auto">
          <a:xfrm>
            <a:off x="1993484" y="4749203"/>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47" name="Oval 46"/>
          <p:cNvSpPr/>
          <p:nvPr/>
        </p:nvSpPr>
        <p:spPr bwMode="auto">
          <a:xfrm>
            <a:off x="1910367" y="2237520"/>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 name="Rectangle 2"/>
          <p:cNvSpPr/>
          <p:nvPr/>
        </p:nvSpPr>
        <p:spPr bwMode="auto">
          <a:xfrm>
            <a:off x="266073" y="1773271"/>
            <a:ext cx="8407136" cy="4048391"/>
          </a:xfrm>
          <a:prstGeom prst="rect">
            <a:avLst/>
          </a:prstGeom>
          <a:noFill/>
          <a:ln w="9525" cap="flat" cmpd="sng" algn="ctr">
            <a:solidFill>
              <a:schemeClr val="bg1">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5" name="Oval 30"/>
          <p:cNvSpPr/>
          <p:nvPr/>
        </p:nvSpPr>
        <p:spPr bwMode="auto">
          <a:xfrm>
            <a:off x="1373485" y="2195958"/>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36" name="Oval 30"/>
          <p:cNvSpPr/>
          <p:nvPr/>
        </p:nvSpPr>
        <p:spPr bwMode="auto">
          <a:xfrm>
            <a:off x="5617594" y="3318175"/>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r>
              <a:rPr lang="en-US" dirty="0" smtClean="0">
                <a:solidFill>
                  <a:srgbClr val="000000"/>
                </a:solidFill>
              </a:rPr>
              <a:t>‘</a:t>
            </a:r>
          </a:p>
        </p:txBody>
      </p:sp>
      <p:sp>
        <p:nvSpPr>
          <p:cNvPr id="37" name="Oval 30"/>
          <p:cNvSpPr/>
          <p:nvPr/>
        </p:nvSpPr>
        <p:spPr bwMode="auto">
          <a:xfrm>
            <a:off x="5991666" y="2713193"/>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42" name="Oval 30"/>
          <p:cNvSpPr/>
          <p:nvPr/>
        </p:nvSpPr>
        <p:spPr bwMode="auto">
          <a:xfrm>
            <a:off x="6910685" y="3392067"/>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1" name="Oval 30"/>
          <p:cNvSpPr/>
          <p:nvPr/>
        </p:nvSpPr>
        <p:spPr bwMode="auto">
          <a:xfrm>
            <a:off x="6702867" y="3987812"/>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4" name="Oval 30"/>
          <p:cNvSpPr/>
          <p:nvPr/>
        </p:nvSpPr>
        <p:spPr bwMode="auto">
          <a:xfrm>
            <a:off x="5931632" y="4010903"/>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5" name="Oval 45"/>
          <p:cNvSpPr/>
          <p:nvPr/>
        </p:nvSpPr>
        <p:spPr bwMode="auto">
          <a:xfrm>
            <a:off x="6293012" y="3414550"/>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6" name="Oval 5"/>
          <p:cNvSpPr/>
          <p:nvPr/>
        </p:nvSpPr>
        <p:spPr bwMode="auto">
          <a:xfrm>
            <a:off x="1640926" y="2684356"/>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7" name="Oval 5"/>
          <p:cNvSpPr/>
          <p:nvPr/>
        </p:nvSpPr>
        <p:spPr bwMode="auto">
          <a:xfrm>
            <a:off x="1313034" y="4804101"/>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8" name="Oval 5"/>
          <p:cNvSpPr/>
          <p:nvPr/>
        </p:nvSpPr>
        <p:spPr bwMode="auto">
          <a:xfrm>
            <a:off x="1603980" y="4328429"/>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59" name="Oval 5"/>
          <p:cNvSpPr/>
          <p:nvPr/>
        </p:nvSpPr>
        <p:spPr bwMode="auto">
          <a:xfrm>
            <a:off x="2236671" y="4342283"/>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0" name="Oval 5"/>
          <p:cNvSpPr/>
          <p:nvPr/>
        </p:nvSpPr>
        <p:spPr bwMode="auto">
          <a:xfrm>
            <a:off x="1982671" y="3875847"/>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1" name="Oval 5"/>
          <p:cNvSpPr/>
          <p:nvPr/>
        </p:nvSpPr>
        <p:spPr bwMode="auto">
          <a:xfrm>
            <a:off x="1451580" y="3815811"/>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62" name="Oval 5"/>
          <p:cNvSpPr/>
          <p:nvPr/>
        </p:nvSpPr>
        <p:spPr bwMode="auto">
          <a:xfrm>
            <a:off x="1040562" y="4309956"/>
            <a:ext cx="348719" cy="329821"/>
          </a:xfrm>
          <a:prstGeom prst="ellipse">
            <a:avLst/>
          </a:prstGeom>
          <a:noFill/>
          <a:ln w="28575"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146" tIns="73146" rIns="73146" bIns="73146" numCol="1" rtlCol="0" anchor="ctr" anchorCtr="0" compatLnSpc="1">
            <a:prstTxWarp prst="textNoShape">
              <a:avLst/>
            </a:prstTxWarp>
          </a:bodyPr>
          <a:lstStyle/>
          <a:p>
            <a:pPr>
              <a:lnSpc>
                <a:spcPct val="100000"/>
              </a:lnSpc>
            </a:pPr>
            <a:endParaRPr lang="en-US" dirty="0" err="1" smtClean="0">
              <a:solidFill>
                <a:srgbClr val="000000"/>
              </a:solidFill>
            </a:endParaRPr>
          </a:p>
        </p:txBody>
      </p:sp>
      <p:sp>
        <p:nvSpPr>
          <p:cNvPr id="45" name="Flèche vers le bas 44"/>
          <p:cNvSpPr/>
          <p:nvPr/>
        </p:nvSpPr>
        <p:spPr>
          <a:xfrm rot="16200000">
            <a:off x="3851077" y="2959664"/>
            <a:ext cx="1012320" cy="1177030"/>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à coins arrondis 47"/>
          <p:cNvSpPr/>
          <p:nvPr/>
        </p:nvSpPr>
        <p:spPr bwMode="auto">
          <a:xfrm>
            <a:off x="3456562" y="4883683"/>
            <a:ext cx="4070993" cy="1865573"/>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pPr marL="14288"/>
            <a:endParaRPr lang="fr-FR" sz="2800" dirty="0" smtClean="0">
              <a:solidFill>
                <a:srgbClr val="FF0000"/>
              </a:solidFill>
            </a:endParaRPr>
          </a:p>
          <a:p>
            <a:pPr lvl="0" fontAlgn="auto">
              <a:spcBef>
                <a:spcPts val="600"/>
              </a:spcBef>
              <a:spcAft>
                <a:spcPts val="0"/>
              </a:spcAft>
              <a:defRPr/>
            </a:pPr>
            <a:endParaRPr lang="en-US" sz="2400" b="1" dirty="0" smtClean="0">
              <a:solidFill>
                <a:srgbClr val="222A35"/>
              </a:solidFill>
              <a:latin typeface="+mn-lt"/>
              <a:ea typeface="+mj-ea"/>
              <a:cs typeface="+mj-cs"/>
            </a:endParaRPr>
          </a:p>
          <a:p>
            <a:pPr lvl="0" fontAlgn="auto">
              <a:spcBef>
                <a:spcPts val="600"/>
              </a:spcBef>
              <a:spcAft>
                <a:spcPts val="0"/>
              </a:spcAft>
              <a:defRPr/>
            </a:pPr>
            <a:r>
              <a:rPr lang="en-US" sz="2000" b="1" dirty="0">
                <a:latin typeface="+mn-lt"/>
                <a:ea typeface="+mj-ea"/>
                <a:cs typeface="+mj-cs"/>
              </a:rPr>
              <a:t>A</a:t>
            </a:r>
            <a:r>
              <a:rPr lang="en-US" sz="2000" b="1" dirty="0" smtClean="0">
                <a:latin typeface="+mn-lt"/>
                <a:ea typeface="+mj-ea"/>
                <a:cs typeface="+mj-cs"/>
              </a:rPr>
              <a:t> </a:t>
            </a:r>
            <a:r>
              <a:rPr lang="en-US" sz="2000" b="1" dirty="0">
                <a:latin typeface="+mn-lt"/>
                <a:ea typeface="+mj-ea"/>
                <a:cs typeface="+mj-cs"/>
              </a:rPr>
              <a:t>la condition </a:t>
            </a:r>
            <a:r>
              <a:rPr lang="en-US" sz="2000" b="1" dirty="0" err="1">
                <a:latin typeface="+mn-lt"/>
                <a:ea typeface="+mj-ea"/>
                <a:cs typeface="+mj-cs"/>
              </a:rPr>
              <a:t>d’une</a:t>
            </a:r>
            <a:r>
              <a:rPr lang="en-US" sz="2000" b="1" dirty="0">
                <a:latin typeface="+mn-lt"/>
                <a:ea typeface="+mj-ea"/>
                <a:cs typeface="+mj-cs"/>
              </a:rPr>
              <a:t> triple </a:t>
            </a:r>
            <a:r>
              <a:rPr lang="en-US" sz="2000" b="1" dirty="0" err="1">
                <a:latin typeface="+mn-lt"/>
                <a:ea typeface="+mj-ea"/>
                <a:cs typeface="+mj-cs"/>
              </a:rPr>
              <a:t>identité</a:t>
            </a:r>
            <a:r>
              <a:rPr lang="en-US" sz="2000" b="1" dirty="0">
                <a:latin typeface="+mn-lt"/>
                <a:ea typeface="+mj-ea"/>
                <a:cs typeface="+mj-cs"/>
              </a:rPr>
              <a:t> : </a:t>
            </a:r>
          </a:p>
          <a:p>
            <a:pPr marL="342900" lvl="0" indent="-342900" fontAlgn="auto">
              <a:spcBef>
                <a:spcPts val="600"/>
              </a:spcBef>
              <a:spcAft>
                <a:spcPts val="0"/>
              </a:spcAft>
              <a:buFont typeface="Arial" panose="020B0604020202020204" pitchFamily="34" charset="0"/>
              <a:buChar char="•"/>
              <a:defRPr/>
            </a:pPr>
            <a:r>
              <a:rPr lang="en-US" sz="2000" b="1" dirty="0" err="1" smtClean="0">
                <a:latin typeface="+mn-lt"/>
                <a:ea typeface="+mj-ea"/>
                <a:cs typeface="+mj-cs"/>
              </a:rPr>
              <a:t>Membres</a:t>
            </a:r>
            <a:r>
              <a:rPr lang="en-US" sz="2000" b="1" dirty="0">
                <a:latin typeface="+mn-lt"/>
                <a:ea typeface="+mj-ea"/>
                <a:cs typeface="+mj-cs"/>
              </a:rPr>
              <a:t> </a:t>
            </a:r>
            <a:endParaRPr lang="en-US" sz="2000" b="1" dirty="0" smtClean="0">
              <a:latin typeface="+mn-lt"/>
              <a:ea typeface="+mj-ea"/>
              <a:cs typeface="+mj-cs"/>
            </a:endParaRPr>
          </a:p>
          <a:p>
            <a:pPr marL="342900" lvl="0" indent="-342900" fontAlgn="auto">
              <a:spcBef>
                <a:spcPts val="600"/>
              </a:spcBef>
              <a:spcAft>
                <a:spcPts val="0"/>
              </a:spcAft>
              <a:buFont typeface="Arial" panose="020B0604020202020204" pitchFamily="34" charset="0"/>
              <a:buChar char="•"/>
              <a:defRPr/>
            </a:pPr>
            <a:r>
              <a:rPr lang="en-US" sz="2000" b="1" dirty="0" smtClean="0">
                <a:latin typeface="+mn-lt"/>
                <a:ea typeface="+mj-ea"/>
                <a:cs typeface="+mj-cs"/>
              </a:rPr>
              <a:t>Objet </a:t>
            </a:r>
          </a:p>
          <a:p>
            <a:pPr marL="342900" lvl="0" indent="-342900" fontAlgn="auto">
              <a:spcBef>
                <a:spcPts val="600"/>
              </a:spcBef>
              <a:spcAft>
                <a:spcPts val="0"/>
              </a:spcAft>
              <a:buFont typeface="Arial" panose="020B0604020202020204" pitchFamily="34" charset="0"/>
              <a:buChar char="•"/>
              <a:defRPr/>
            </a:pPr>
            <a:r>
              <a:rPr lang="en-US" sz="2000" b="1" dirty="0" smtClean="0">
                <a:latin typeface="+mn-lt"/>
                <a:ea typeface="+mj-ea"/>
                <a:cs typeface="+mj-cs"/>
              </a:rPr>
              <a:t>Instances</a:t>
            </a:r>
            <a:endParaRPr lang="en-US" sz="2000" b="1" dirty="0">
              <a:latin typeface="+mn-lt"/>
              <a:ea typeface="+mj-ea"/>
              <a:cs typeface="+mj-cs"/>
            </a:endParaRPr>
          </a:p>
          <a:p>
            <a:pPr marL="14288"/>
            <a:endParaRPr lang="fr-FR" sz="2400" dirty="0"/>
          </a:p>
          <a:p>
            <a:pPr marL="14288"/>
            <a:endParaRPr lang="fr-FR" sz="2800" dirty="0"/>
          </a:p>
        </p:txBody>
      </p:sp>
      <p:sp>
        <p:nvSpPr>
          <p:cNvPr id="49" name="Rectangle à coins arrondis 48"/>
          <p:cNvSpPr/>
          <p:nvPr/>
        </p:nvSpPr>
        <p:spPr bwMode="auto">
          <a:xfrm>
            <a:off x="7051586" y="5618488"/>
            <a:ext cx="1995518" cy="650393"/>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64273" tIns="32136" rIns="64273" bIns="32136" numCol="1" rtlCol="0" anchor="ctr" anchorCtr="0" compatLnSpc="1">
            <a:prstTxWarp prst="textNoShape">
              <a:avLst/>
            </a:prstTxWarp>
          </a:bodyPr>
          <a:lstStyle/>
          <a:p>
            <a:pPr marL="14288"/>
            <a:endParaRPr lang="fr-FR" sz="2800" dirty="0" smtClean="0">
              <a:solidFill>
                <a:srgbClr val="FF0000"/>
              </a:solidFill>
            </a:endParaRPr>
          </a:p>
          <a:p>
            <a:pPr lvl="0" algn="ctr" fontAlgn="auto">
              <a:spcBef>
                <a:spcPts val="600"/>
              </a:spcBef>
              <a:spcAft>
                <a:spcPts val="0"/>
              </a:spcAft>
              <a:defRPr/>
            </a:pPr>
            <a:r>
              <a:rPr lang="en-US" sz="2000" b="1" dirty="0" err="1" smtClean="0">
                <a:latin typeface="+mn-lt"/>
                <a:ea typeface="+mj-ea"/>
                <a:cs typeface="+mj-cs"/>
              </a:rPr>
              <a:t>Cela</a:t>
            </a:r>
            <a:r>
              <a:rPr lang="en-US" sz="2000" b="1" dirty="0" smtClean="0">
                <a:latin typeface="+mn-lt"/>
                <a:ea typeface="+mj-ea"/>
                <a:cs typeface="+mj-cs"/>
              </a:rPr>
              <a:t> </a:t>
            </a:r>
            <a:r>
              <a:rPr lang="en-US" sz="2000" b="1" dirty="0" err="1" smtClean="0">
                <a:latin typeface="+mn-lt"/>
                <a:ea typeface="+mj-ea"/>
                <a:cs typeface="+mj-cs"/>
              </a:rPr>
              <a:t>existe</a:t>
            </a:r>
            <a:r>
              <a:rPr lang="en-US" sz="2000" b="1" dirty="0" smtClean="0">
                <a:latin typeface="+mn-lt"/>
                <a:ea typeface="+mj-ea"/>
                <a:cs typeface="+mj-cs"/>
              </a:rPr>
              <a:t> déjà!</a:t>
            </a:r>
            <a:endParaRPr lang="fr-FR" sz="2400" dirty="0"/>
          </a:p>
          <a:p>
            <a:pPr marL="14288"/>
            <a:endParaRPr lang="fr-FR" sz="2800" dirty="0"/>
          </a:p>
        </p:txBody>
      </p:sp>
      <p:sp>
        <p:nvSpPr>
          <p:cNvPr id="43" name="Espace réservé du numéro de diapositive 4"/>
          <p:cNvSpPr txBox="1">
            <a:spLocks/>
          </p:cNvSpPr>
          <p:nvPr/>
        </p:nvSpPr>
        <p:spPr>
          <a:xfrm>
            <a:off x="6680378" y="6544048"/>
            <a:ext cx="2057400" cy="365125"/>
          </a:xfrm>
          <a:prstGeom prst="rect">
            <a:avLst/>
          </a:prstGeom>
        </p:spPr>
        <p:txBody>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r>
              <a:rPr lang="fr-FR" sz="1000" dirty="0" smtClean="0"/>
              <a:t>44</a:t>
            </a:r>
            <a:endParaRPr lang="fr-FR" sz="1000" dirty="0"/>
          </a:p>
        </p:txBody>
      </p:sp>
    </p:spTree>
    <p:extLst>
      <p:ext uri="{BB962C8B-B14F-4D97-AF65-F5344CB8AC3E}">
        <p14:creationId xmlns:p14="http://schemas.microsoft.com/office/powerpoint/2010/main" val="9846738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solidFill>
                  <a:schemeClr val="tx1"/>
                </a:solidFill>
              </a:rPr>
              <a:t>D</a:t>
            </a:r>
            <a:r>
              <a:rPr lang="fr-FR" sz="2400" dirty="0" smtClean="0">
                <a:solidFill>
                  <a:schemeClr val="tx1"/>
                </a:solidFill>
              </a:rPr>
              <a:t>ites 135 !</a:t>
            </a:r>
            <a:endParaRPr lang="fr-FR" sz="2400" dirty="0">
              <a:solidFill>
                <a:schemeClr val="tx1"/>
              </a:solidFill>
            </a:endParaRPr>
          </a:p>
        </p:txBody>
      </p:sp>
      <p:sp>
        <p:nvSpPr>
          <p:cNvPr id="7" name="Espace réservé du contenu 6"/>
          <p:cNvSpPr>
            <a:spLocks noGrp="1"/>
          </p:cNvSpPr>
          <p:nvPr>
            <p:ph sz="quarter" idx="14"/>
          </p:nvPr>
        </p:nvSpPr>
        <p:spPr>
          <a:xfrm>
            <a:off x="374650" y="1235676"/>
            <a:ext cx="8140700" cy="5276335"/>
          </a:xfrm>
        </p:spPr>
        <p:txBody>
          <a:bodyPr/>
          <a:lstStyle/>
          <a:p>
            <a:pPr marL="342900" indent="-342900" algn="just">
              <a:buFont typeface="Arial" panose="020B0604020202020204" pitchFamily="34" charset="0"/>
              <a:buChar char="•"/>
            </a:pPr>
            <a:r>
              <a:rPr lang="fr-FR" dirty="0">
                <a:solidFill>
                  <a:schemeClr val="tx1"/>
                </a:solidFill>
              </a:rPr>
              <a:t>135 GHT dont 13 spécialisés en santé mentale</a:t>
            </a:r>
          </a:p>
          <a:p>
            <a:pPr marL="342900" indent="-342900" algn="just">
              <a:buFont typeface="Arial" panose="020B0604020202020204" pitchFamily="34" charset="0"/>
              <a:buChar char="•"/>
            </a:pPr>
            <a:r>
              <a:rPr lang="fr-FR" dirty="0">
                <a:solidFill>
                  <a:schemeClr val="tx1"/>
                </a:solidFill>
              </a:rPr>
              <a:t>Des GHT comprenant de 2 à 19 membres</a:t>
            </a:r>
          </a:p>
          <a:p>
            <a:pPr marL="342900" indent="-342900" algn="just">
              <a:buFont typeface="Arial" panose="020B0604020202020204" pitchFamily="34" charset="0"/>
              <a:buChar char="•"/>
            </a:pPr>
            <a:endParaRPr lang="fr-FR" dirty="0">
              <a:solidFill>
                <a:schemeClr val="tx1"/>
              </a:solidFill>
            </a:endParaRPr>
          </a:p>
          <a:p>
            <a:pPr marL="342900" indent="-342900" algn="just">
              <a:buFont typeface="Arial" panose="020B0604020202020204" pitchFamily="34" charset="0"/>
              <a:buChar char="•"/>
            </a:pPr>
            <a:endParaRPr lang="fr-FR" dirty="0">
              <a:solidFill>
                <a:schemeClr val="tx1"/>
              </a:solidFill>
            </a:endParaRPr>
          </a:p>
          <a:p>
            <a:pPr marL="342900" indent="-342900" algn="just">
              <a:buFont typeface="Arial" panose="020B0604020202020204" pitchFamily="34" charset="0"/>
              <a:buChar char="•"/>
            </a:pPr>
            <a:r>
              <a:rPr lang="fr-FR" dirty="0">
                <a:solidFill>
                  <a:schemeClr val="tx1"/>
                </a:solidFill>
              </a:rPr>
              <a:t>Dans plusieurs régions, un GHT = un département</a:t>
            </a:r>
          </a:p>
          <a:p>
            <a:pPr marL="342900" indent="-342900" algn="just">
              <a:buFont typeface="Arial" panose="020B0604020202020204" pitchFamily="34" charset="0"/>
              <a:buChar char="•"/>
            </a:pPr>
            <a:r>
              <a:rPr lang="fr-FR" dirty="0">
                <a:solidFill>
                  <a:schemeClr val="tx1"/>
                </a:solidFill>
              </a:rPr>
              <a:t>Une grosse vingtaine de dérogations accordées par les DG ARS (dont 13 EPSM sinon outre-mer)</a:t>
            </a:r>
          </a:p>
          <a:p>
            <a:pPr marL="342900" indent="-342900" algn="just">
              <a:buFont typeface="Arial" panose="020B0604020202020204" pitchFamily="34" charset="0"/>
              <a:buChar char="•"/>
            </a:pPr>
            <a:r>
              <a:rPr lang="fr-FR" dirty="0">
                <a:solidFill>
                  <a:schemeClr val="tx1"/>
                </a:solidFill>
              </a:rPr>
              <a:t>Distance temps avec établissement support : entre 5 min et 40 min</a:t>
            </a:r>
          </a:p>
          <a:p>
            <a:pPr marL="342900" indent="-342900" algn="just">
              <a:buFont typeface="Arial" panose="020B0604020202020204" pitchFamily="34" charset="0"/>
              <a:buChar char="•"/>
            </a:pPr>
            <a:r>
              <a:rPr lang="fr-FR" dirty="0">
                <a:solidFill>
                  <a:schemeClr val="tx1"/>
                </a:solidFill>
              </a:rPr>
              <a:t>35 GHT avec CHU/CHR support (en moyenne 10 membres)</a:t>
            </a:r>
          </a:p>
          <a:p>
            <a:pPr marL="342900" indent="-342900" algn="just">
              <a:buFont typeface="Arial" panose="020B0604020202020204" pitchFamily="34" charset="0"/>
              <a:buChar char="•"/>
            </a:pPr>
            <a:r>
              <a:rPr lang="fr-FR" dirty="0">
                <a:solidFill>
                  <a:schemeClr val="tx1"/>
                </a:solidFill>
              </a:rPr>
              <a:t>100 établissements support non CHU/CHR (en moyenne 6 membres)</a:t>
            </a:r>
          </a:p>
          <a:p>
            <a:pPr marL="342900" indent="-342900" algn="just">
              <a:buFont typeface="Arial" panose="020B0604020202020204" pitchFamily="34" charset="0"/>
              <a:buChar char="•"/>
            </a:pPr>
            <a:r>
              <a:rPr lang="fr-FR" dirty="0">
                <a:solidFill>
                  <a:schemeClr val="tx1"/>
                </a:solidFill>
              </a:rPr>
              <a:t>10% comprennent des EPHAD</a:t>
            </a:r>
          </a:p>
          <a:p>
            <a:pPr marL="342900" indent="-342900" algn="just">
              <a:buFont typeface="Arial" panose="020B0604020202020204" pitchFamily="34" charset="0"/>
              <a:buChar char="•"/>
            </a:pPr>
            <a:r>
              <a:rPr lang="fr-FR" dirty="0">
                <a:solidFill>
                  <a:schemeClr val="tx1"/>
                </a:solidFill>
              </a:rPr>
              <a:t>40% ont déjà identifié des filières de prise en </a:t>
            </a:r>
            <a:r>
              <a:rPr lang="fr-FR" dirty="0" smtClean="0">
                <a:solidFill>
                  <a:schemeClr val="tx1"/>
                </a:solidFill>
              </a:rPr>
              <a:t>charge</a:t>
            </a:r>
            <a:endParaRPr lang="fr-FR" dirty="0">
              <a:solidFill>
                <a:schemeClr val="tx1"/>
              </a:solidFill>
            </a:endParaRPr>
          </a:p>
        </p:txBody>
      </p:sp>
      <p:sp>
        <p:nvSpPr>
          <p:cNvPr id="4" name="Rectangle à coins arrondis 3"/>
          <p:cNvSpPr/>
          <p:nvPr/>
        </p:nvSpPr>
        <p:spPr>
          <a:xfrm>
            <a:off x="1225640" y="2180496"/>
            <a:ext cx="2080267" cy="3399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prstClr val="black"/>
                </a:solidFill>
              </a:rPr>
              <a:t>25% entre 2 et 4</a:t>
            </a:r>
            <a:endParaRPr lang="fr-FR" b="1" dirty="0">
              <a:solidFill>
                <a:prstClr val="black"/>
              </a:solidFill>
            </a:endParaRPr>
          </a:p>
        </p:txBody>
      </p:sp>
      <p:sp>
        <p:nvSpPr>
          <p:cNvPr id="5" name="Rectangle à coins arrondis 4"/>
          <p:cNvSpPr/>
          <p:nvPr/>
        </p:nvSpPr>
        <p:spPr>
          <a:xfrm>
            <a:off x="6243118" y="2162916"/>
            <a:ext cx="2197497" cy="3399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prstClr val="black"/>
                </a:solidFill>
              </a:rPr>
              <a:t>25% plus de 8</a:t>
            </a:r>
            <a:endParaRPr lang="fr-FR" b="1" dirty="0">
              <a:solidFill>
                <a:prstClr val="black"/>
              </a:solidFill>
            </a:endParaRPr>
          </a:p>
        </p:txBody>
      </p:sp>
      <p:sp>
        <p:nvSpPr>
          <p:cNvPr id="6" name="Rectangle à coins arrondis 5"/>
          <p:cNvSpPr/>
          <p:nvPr/>
        </p:nvSpPr>
        <p:spPr>
          <a:xfrm>
            <a:off x="3631513" y="2180496"/>
            <a:ext cx="2285999" cy="3399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prstClr val="black"/>
                </a:solidFill>
              </a:rPr>
              <a:t>50% entre 5 et 8</a:t>
            </a:r>
            <a:endParaRPr lang="fr-FR" b="1" dirty="0">
              <a:solidFill>
                <a:prstClr val="black"/>
              </a:solidFill>
            </a:endParaRPr>
          </a:p>
        </p:txBody>
      </p:sp>
      <p:sp>
        <p:nvSpPr>
          <p:cNvPr id="8" name="Espace réservé du pied de page 7"/>
          <p:cNvSpPr>
            <a:spLocks noGrp="1"/>
          </p:cNvSpPr>
          <p:nvPr>
            <p:ph type="ftr" sz="quarter" idx="15"/>
          </p:nvPr>
        </p:nvSpPr>
        <p:spPr/>
        <p:txBody>
          <a:bodyPr/>
          <a:lstStyle/>
          <a:p>
            <a:pPr>
              <a:defRPr/>
            </a:pPr>
            <a:r>
              <a:rPr lang="fr-FR" smtClean="0"/>
              <a:t>Centre national de l’expertise hospitalière </a:t>
            </a:r>
            <a:endParaRPr lang="fr-FR" dirty="0"/>
          </a:p>
        </p:txBody>
      </p:sp>
      <p:sp>
        <p:nvSpPr>
          <p:cNvPr id="9" name="Espace réservé du numéro de diapositive 8"/>
          <p:cNvSpPr>
            <a:spLocks noGrp="1"/>
          </p:cNvSpPr>
          <p:nvPr>
            <p:ph type="sldNum" sz="quarter" idx="16"/>
          </p:nvPr>
        </p:nvSpPr>
        <p:spPr/>
        <p:txBody>
          <a:bodyPr/>
          <a:lstStyle/>
          <a:p>
            <a:pPr>
              <a:defRPr/>
            </a:pPr>
            <a:fld id="{6331EB5A-9C5C-4405-949B-8B907865F550}" type="slidenum">
              <a:rPr lang="fr-FR" smtClean="0"/>
              <a:pPr>
                <a:defRPr/>
              </a:pPr>
              <a:t>5</a:t>
            </a:fld>
            <a:endParaRPr lang="fr-FR" dirty="0"/>
          </a:p>
        </p:txBody>
      </p:sp>
    </p:spTree>
    <p:extLst>
      <p:ext uri="{BB962C8B-B14F-4D97-AF65-F5344CB8AC3E}">
        <p14:creationId xmlns:p14="http://schemas.microsoft.com/office/powerpoint/2010/main" val="2951518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cteur droit 18"/>
          <p:cNvCxnSpPr/>
          <p:nvPr/>
        </p:nvCxnSpPr>
        <p:spPr>
          <a:xfrm>
            <a:off x="5193220" y="1593637"/>
            <a:ext cx="52197" cy="5308583"/>
          </a:xfrm>
          <a:prstGeom prst="line">
            <a:avLst/>
          </a:prstGeom>
          <a:ln>
            <a:solidFill>
              <a:srgbClr val="002C77"/>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3347864" y="1484784"/>
            <a:ext cx="16001" cy="5225123"/>
          </a:xfrm>
          <a:prstGeom prst="line">
            <a:avLst/>
          </a:prstGeom>
          <a:ln>
            <a:solidFill>
              <a:srgbClr val="002C77"/>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8224452" y="1432122"/>
            <a:ext cx="1" cy="5269411"/>
          </a:xfrm>
          <a:prstGeom prst="line">
            <a:avLst/>
          </a:prstGeom>
          <a:ln>
            <a:solidFill>
              <a:srgbClr val="002C77"/>
            </a:solidFill>
          </a:ln>
        </p:spPr>
        <p:style>
          <a:lnRef idx="1">
            <a:schemeClr val="accent1"/>
          </a:lnRef>
          <a:fillRef idx="0">
            <a:schemeClr val="accent1"/>
          </a:fillRef>
          <a:effectRef idx="0">
            <a:schemeClr val="accent1"/>
          </a:effectRef>
          <a:fontRef idx="minor">
            <a:schemeClr val="tx1"/>
          </a:fontRef>
        </p:style>
      </p:cxnSp>
      <p:sp>
        <p:nvSpPr>
          <p:cNvPr id="4098" name="Rectangle 2"/>
          <p:cNvSpPr>
            <a:spLocks noGrp="1" noChangeArrowheads="1"/>
          </p:cNvSpPr>
          <p:nvPr>
            <p:ph type="title"/>
          </p:nvPr>
        </p:nvSpPr>
        <p:spPr>
          <a:xfrm>
            <a:off x="110205" y="242002"/>
            <a:ext cx="7408506" cy="739277"/>
          </a:xfrm>
        </p:spPr>
        <p:txBody>
          <a:bodyPr/>
          <a:lstStyle/>
          <a:p>
            <a:r>
              <a:rPr lang="fr-FR" sz="2400" dirty="0">
                <a:solidFill>
                  <a:schemeClr val="tx1"/>
                </a:solidFill>
              </a:rPr>
              <a:t>O</a:t>
            </a:r>
            <a:r>
              <a:rPr lang="fr-FR" sz="2400" dirty="0" smtClean="0">
                <a:solidFill>
                  <a:schemeClr val="tx1"/>
                </a:solidFill>
              </a:rPr>
              <a:t>ù </a:t>
            </a:r>
            <a:r>
              <a:rPr lang="fr-FR" sz="2400" dirty="0">
                <a:solidFill>
                  <a:schemeClr val="tx1"/>
                </a:solidFill>
              </a:rPr>
              <a:t>en </a:t>
            </a:r>
            <a:r>
              <a:rPr lang="fr-FR" sz="2400" dirty="0" smtClean="0">
                <a:solidFill>
                  <a:schemeClr val="tx1"/>
                </a:solidFill>
              </a:rPr>
              <a:t>êtes-vous ?</a:t>
            </a:r>
            <a:endParaRPr lang="fr-FR" sz="1800" b="0" i="1" dirty="0" smtClean="0">
              <a:solidFill>
                <a:schemeClr val="bg2">
                  <a:lumMod val="50000"/>
                </a:schemeClr>
              </a:solidFill>
            </a:endParaRPr>
          </a:p>
        </p:txBody>
      </p:sp>
      <p:sp>
        <p:nvSpPr>
          <p:cNvPr id="4" name="Rectangle à coins arrondis 3"/>
          <p:cNvSpPr/>
          <p:nvPr/>
        </p:nvSpPr>
        <p:spPr>
          <a:xfrm>
            <a:off x="2424426" y="5412873"/>
            <a:ext cx="1844029" cy="517647"/>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Liste des GHT </a:t>
            </a:r>
            <a:r>
              <a:rPr lang="fr-FR" sz="1600" dirty="0" smtClean="0">
                <a:solidFill>
                  <a:schemeClr val="tx1"/>
                </a:solidFill>
              </a:rPr>
              <a:t>par DG </a:t>
            </a:r>
            <a:r>
              <a:rPr lang="fr-FR" sz="1600" dirty="0">
                <a:solidFill>
                  <a:schemeClr val="tx1"/>
                </a:solidFill>
              </a:rPr>
              <a:t>ARS</a:t>
            </a:r>
          </a:p>
        </p:txBody>
      </p:sp>
      <p:sp>
        <p:nvSpPr>
          <p:cNvPr id="7" name="Rectangle à coins arrondis 6"/>
          <p:cNvSpPr/>
          <p:nvPr/>
        </p:nvSpPr>
        <p:spPr>
          <a:xfrm>
            <a:off x="7348653" y="5486399"/>
            <a:ext cx="1710973" cy="12600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bg1"/>
                </a:solidFill>
              </a:rPr>
              <a:t>Pénalités financières en cas de non mise en œuvre des mutualisations</a:t>
            </a:r>
            <a:endParaRPr lang="fr-FR" sz="1600" dirty="0">
              <a:solidFill>
                <a:schemeClr val="bg1"/>
              </a:solidFill>
            </a:endParaRPr>
          </a:p>
        </p:txBody>
      </p:sp>
      <p:sp>
        <p:nvSpPr>
          <p:cNvPr id="15" name="Rectangle à coins arrondis 14"/>
          <p:cNvSpPr/>
          <p:nvPr/>
        </p:nvSpPr>
        <p:spPr>
          <a:xfrm>
            <a:off x="2646155" y="1145056"/>
            <a:ext cx="1505926" cy="6945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i="1" dirty="0" smtClean="0">
                <a:solidFill>
                  <a:schemeClr val="tx1">
                    <a:lumMod val="85000"/>
                    <a:lumOff val="15000"/>
                  </a:schemeClr>
                </a:solidFill>
              </a:rPr>
              <a:t>1</a:t>
            </a:r>
            <a:r>
              <a:rPr lang="fr-FR" sz="1600" b="1" i="1" baseline="30000" dirty="0" smtClean="0">
                <a:solidFill>
                  <a:schemeClr val="tx1">
                    <a:lumMod val="85000"/>
                    <a:lumOff val="15000"/>
                  </a:schemeClr>
                </a:solidFill>
              </a:rPr>
              <a:t>er</a:t>
            </a:r>
            <a:r>
              <a:rPr lang="fr-FR" sz="1600" b="1" i="1" dirty="0" smtClean="0">
                <a:solidFill>
                  <a:schemeClr val="tx1">
                    <a:lumMod val="85000"/>
                    <a:lumOff val="15000"/>
                  </a:schemeClr>
                </a:solidFill>
              </a:rPr>
              <a:t> juillet</a:t>
            </a:r>
          </a:p>
          <a:p>
            <a:pPr algn="ctr"/>
            <a:r>
              <a:rPr lang="fr-FR" sz="1600" b="1" i="1" dirty="0" smtClean="0">
                <a:solidFill>
                  <a:schemeClr val="tx1">
                    <a:lumMod val="85000"/>
                    <a:lumOff val="15000"/>
                  </a:schemeClr>
                </a:solidFill>
              </a:rPr>
              <a:t> 2016</a:t>
            </a:r>
            <a:endParaRPr lang="fr-FR" sz="1600" b="1" i="1" dirty="0">
              <a:solidFill>
                <a:schemeClr val="tx1">
                  <a:lumMod val="85000"/>
                  <a:lumOff val="15000"/>
                </a:schemeClr>
              </a:solidFill>
            </a:endParaRPr>
          </a:p>
        </p:txBody>
      </p:sp>
      <p:sp>
        <p:nvSpPr>
          <p:cNvPr id="16" name="Rectangle à coins arrondis 15"/>
          <p:cNvSpPr/>
          <p:nvPr/>
        </p:nvSpPr>
        <p:spPr>
          <a:xfrm>
            <a:off x="7686662" y="1202444"/>
            <a:ext cx="1455576" cy="53941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i="1" dirty="0" smtClean="0">
                <a:solidFill>
                  <a:schemeClr val="tx1">
                    <a:lumMod val="85000"/>
                    <a:lumOff val="15000"/>
                  </a:schemeClr>
                </a:solidFill>
              </a:rPr>
              <a:t>1</a:t>
            </a:r>
            <a:r>
              <a:rPr lang="fr-FR" sz="1600" b="1" i="1" baseline="30000" dirty="0" smtClean="0">
                <a:solidFill>
                  <a:schemeClr val="tx1">
                    <a:lumMod val="85000"/>
                    <a:lumOff val="15000"/>
                  </a:schemeClr>
                </a:solidFill>
              </a:rPr>
              <a:t>er</a:t>
            </a:r>
            <a:r>
              <a:rPr lang="fr-FR" sz="1600" b="1" i="1" dirty="0" smtClean="0">
                <a:solidFill>
                  <a:schemeClr val="tx1">
                    <a:lumMod val="85000"/>
                    <a:lumOff val="15000"/>
                  </a:schemeClr>
                </a:solidFill>
              </a:rPr>
              <a:t> janvier</a:t>
            </a:r>
          </a:p>
          <a:p>
            <a:pPr algn="ctr"/>
            <a:r>
              <a:rPr lang="fr-FR" sz="1600" b="1" i="1" dirty="0" smtClean="0">
                <a:solidFill>
                  <a:schemeClr val="tx1">
                    <a:lumMod val="85000"/>
                    <a:lumOff val="15000"/>
                  </a:schemeClr>
                </a:solidFill>
              </a:rPr>
              <a:t> 2018</a:t>
            </a:r>
            <a:endParaRPr lang="fr-FR" sz="1600" b="1" i="1" dirty="0">
              <a:solidFill>
                <a:schemeClr val="tx1">
                  <a:lumMod val="85000"/>
                  <a:lumOff val="15000"/>
                </a:schemeClr>
              </a:solidFill>
            </a:endParaRPr>
          </a:p>
        </p:txBody>
      </p:sp>
      <p:sp>
        <p:nvSpPr>
          <p:cNvPr id="3" name="Flèche droite 2"/>
          <p:cNvSpPr/>
          <p:nvPr/>
        </p:nvSpPr>
        <p:spPr>
          <a:xfrm>
            <a:off x="-1" y="2341214"/>
            <a:ext cx="6951111" cy="662340"/>
          </a:xfrm>
          <a:prstGeom prst="rightArrow">
            <a:avLst>
              <a:gd name="adj1" fmla="val 50000"/>
              <a:gd name="adj2" fmla="val 29025"/>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Elaboration du projet médical partagé</a:t>
            </a:r>
            <a:endParaRPr lang="fr-FR" sz="2200" b="1" dirty="0">
              <a:solidFill>
                <a:schemeClr val="tx1"/>
              </a:solidFill>
            </a:endParaRPr>
          </a:p>
        </p:txBody>
      </p:sp>
      <p:sp>
        <p:nvSpPr>
          <p:cNvPr id="22" name="Flèche droite 21"/>
          <p:cNvSpPr/>
          <p:nvPr/>
        </p:nvSpPr>
        <p:spPr>
          <a:xfrm>
            <a:off x="0" y="1609256"/>
            <a:ext cx="3334368" cy="808390"/>
          </a:xfrm>
          <a:prstGeom prst="rightArrow">
            <a:avLst>
              <a:gd name="adj1" fmla="val 50000"/>
              <a:gd name="adj2" fmla="val 2902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Convention GHT</a:t>
            </a:r>
            <a:endParaRPr lang="fr-FR" sz="2200" b="1" dirty="0">
              <a:solidFill>
                <a:schemeClr val="tx1"/>
              </a:solidFill>
            </a:endParaRPr>
          </a:p>
        </p:txBody>
      </p:sp>
      <p:sp>
        <p:nvSpPr>
          <p:cNvPr id="23" name="Rectangle à coins arrondis 22"/>
          <p:cNvSpPr/>
          <p:nvPr/>
        </p:nvSpPr>
        <p:spPr>
          <a:xfrm>
            <a:off x="2392201" y="6092414"/>
            <a:ext cx="1908480" cy="66082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bg1"/>
                </a:solidFill>
              </a:rPr>
              <a:t>Pénalités financières</a:t>
            </a:r>
            <a:endParaRPr lang="fr-FR" sz="1600" dirty="0">
              <a:solidFill>
                <a:schemeClr val="bg1"/>
              </a:solidFill>
            </a:endParaRPr>
          </a:p>
        </p:txBody>
      </p:sp>
      <p:sp>
        <p:nvSpPr>
          <p:cNvPr id="20" name="Rectangle à coins arrondis 19"/>
          <p:cNvSpPr/>
          <p:nvPr/>
        </p:nvSpPr>
        <p:spPr>
          <a:xfrm>
            <a:off x="4476931" y="1143173"/>
            <a:ext cx="1511559" cy="6945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i="1" dirty="0" smtClean="0">
                <a:solidFill>
                  <a:schemeClr val="tx1">
                    <a:lumMod val="85000"/>
                    <a:lumOff val="15000"/>
                  </a:schemeClr>
                </a:solidFill>
              </a:rPr>
              <a:t>1</a:t>
            </a:r>
            <a:r>
              <a:rPr lang="fr-FR" sz="1600" b="1" i="1" baseline="30000" dirty="0" smtClean="0">
                <a:solidFill>
                  <a:schemeClr val="tx1">
                    <a:lumMod val="85000"/>
                    <a:lumOff val="15000"/>
                  </a:schemeClr>
                </a:solidFill>
              </a:rPr>
              <a:t>er</a:t>
            </a:r>
            <a:r>
              <a:rPr lang="fr-FR" sz="1600" b="1" i="1" dirty="0" smtClean="0">
                <a:solidFill>
                  <a:schemeClr val="tx1">
                    <a:lumMod val="85000"/>
                    <a:lumOff val="15000"/>
                  </a:schemeClr>
                </a:solidFill>
              </a:rPr>
              <a:t> janvier 2017</a:t>
            </a:r>
            <a:endParaRPr lang="fr-FR" sz="1600" b="1" i="1" dirty="0">
              <a:solidFill>
                <a:schemeClr val="tx1">
                  <a:lumMod val="85000"/>
                  <a:lumOff val="15000"/>
                </a:schemeClr>
              </a:solidFill>
            </a:endParaRPr>
          </a:p>
        </p:txBody>
      </p:sp>
      <p:sp>
        <p:nvSpPr>
          <p:cNvPr id="21" name="Rectangle à coins arrondis 20"/>
          <p:cNvSpPr/>
          <p:nvPr/>
        </p:nvSpPr>
        <p:spPr>
          <a:xfrm>
            <a:off x="2648227" y="3039548"/>
            <a:ext cx="1405380" cy="78122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Objectifs médicaux</a:t>
            </a:r>
            <a:endParaRPr lang="fr-FR" sz="2000" b="1" dirty="0">
              <a:solidFill>
                <a:schemeClr val="tx1"/>
              </a:solidFill>
            </a:endParaRPr>
          </a:p>
        </p:txBody>
      </p:sp>
      <p:sp>
        <p:nvSpPr>
          <p:cNvPr id="25" name="Rectangle à coins arrondis 24"/>
          <p:cNvSpPr/>
          <p:nvPr/>
        </p:nvSpPr>
        <p:spPr>
          <a:xfrm>
            <a:off x="4427580" y="3040308"/>
            <a:ext cx="1393308" cy="77095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Filières</a:t>
            </a:r>
            <a:endParaRPr lang="fr-FR" sz="2000" b="1" dirty="0">
              <a:solidFill>
                <a:schemeClr val="tx1"/>
              </a:solidFill>
            </a:endParaRPr>
          </a:p>
        </p:txBody>
      </p:sp>
      <p:cxnSp>
        <p:nvCxnSpPr>
          <p:cNvPr id="28" name="Connecteur droit 27"/>
          <p:cNvCxnSpPr/>
          <p:nvPr/>
        </p:nvCxnSpPr>
        <p:spPr>
          <a:xfrm>
            <a:off x="6925013" y="1412537"/>
            <a:ext cx="52197" cy="5308583"/>
          </a:xfrm>
          <a:prstGeom prst="line">
            <a:avLst/>
          </a:prstGeom>
          <a:ln>
            <a:solidFill>
              <a:srgbClr val="002C77"/>
            </a:solidFill>
          </a:ln>
        </p:spPr>
        <p:style>
          <a:lnRef idx="1">
            <a:schemeClr val="accent1"/>
          </a:lnRef>
          <a:fillRef idx="0">
            <a:schemeClr val="accent1"/>
          </a:fillRef>
          <a:effectRef idx="0">
            <a:schemeClr val="accent1"/>
          </a:effectRef>
          <a:fontRef idx="minor">
            <a:schemeClr val="tx1"/>
          </a:fontRef>
        </p:style>
      </p:cxnSp>
      <p:sp>
        <p:nvSpPr>
          <p:cNvPr id="29" name="Rectangle à coins arrondis 28"/>
          <p:cNvSpPr/>
          <p:nvPr/>
        </p:nvSpPr>
        <p:spPr>
          <a:xfrm>
            <a:off x="6184433" y="1163717"/>
            <a:ext cx="1334278" cy="6945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i="1" dirty="0" smtClean="0">
                <a:solidFill>
                  <a:schemeClr val="tx1">
                    <a:lumMod val="85000"/>
                    <a:lumOff val="15000"/>
                  </a:schemeClr>
                </a:solidFill>
              </a:rPr>
              <a:t>1</a:t>
            </a:r>
            <a:r>
              <a:rPr lang="fr-FR" sz="1600" b="1" i="1" baseline="30000" dirty="0" smtClean="0">
                <a:solidFill>
                  <a:schemeClr val="tx1">
                    <a:lumMod val="85000"/>
                    <a:lumOff val="15000"/>
                  </a:schemeClr>
                </a:solidFill>
              </a:rPr>
              <a:t>er</a:t>
            </a:r>
            <a:r>
              <a:rPr lang="fr-FR" sz="1600" b="1" i="1" dirty="0" smtClean="0">
                <a:solidFill>
                  <a:schemeClr val="tx1">
                    <a:lumMod val="85000"/>
                    <a:lumOff val="15000"/>
                  </a:schemeClr>
                </a:solidFill>
              </a:rPr>
              <a:t> juillet 2017</a:t>
            </a:r>
            <a:endParaRPr lang="fr-FR" sz="1600" b="1" i="1" dirty="0">
              <a:solidFill>
                <a:schemeClr val="tx1">
                  <a:lumMod val="85000"/>
                  <a:lumOff val="15000"/>
                </a:schemeClr>
              </a:solidFill>
            </a:endParaRPr>
          </a:p>
        </p:txBody>
      </p:sp>
      <p:sp>
        <p:nvSpPr>
          <p:cNvPr id="31" name="Rectangle à coins arrondis 30"/>
          <p:cNvSpPr/>
          <p:nvPr/>
        </p:nvSpPr>
        <p:spPr>
          <a:xfrm>
            <a:off x="6184049" y="3003955"/>
            <a:ext cx="1584349" cy="742152"/>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PMP « complet »</a:t>
            </a:r>
            <a:endParaRPr lang="fr-FR" sz="2000" b="1" dirty="0">
              <a:solidFill>
                <a:schemeClr val="tx1"/>
              </a:solidFill>
            </a:endParaRPr>
          </a:p>
        </p:txBody>
      </p:sp>
      <p:sp>
        <p:nvSpPr>
          <p:cNvPr id="30" name="Flèche droite 29"/>
          <p:cNvSpPr/>
          <p:nvPr/>
        </p:nvSpPr>
        <p:spPr>
          <a:xfrm>
            <a:off x="5826624" y="3008543"/>
            <a:ext cx="405203" cy="808390"/>
          </a:xfrm>
          <a:prstGeom prst="rightArrow">
            <a:avLst>
              <a:gd name="adj1" fmla="val 50000"/>
              <a:gd name="adj2" fmla="val 29025"/>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solidFill>
                <a:schemeClr val="tx1">
                  <a:lumMod val="65000"/>
                  <a:lumOff val="35000"/>
                </a:schemeClr>
              </a:solidFill>
            </a:endParaRPr>
          </a:p>
        </p:txBody>
      </p:sp>
      <p:sp>
        <p:nvSpPr>
          <p:cNvPr id="24" name="Flèche droite 23"/>
          <p:cNvSpPr/>
          <p:nvPr/>
        </p:nvSpPr>
        <p:spPr>
          <a:xfrm>
            <a:off x="4064419" y="3039548"/>
            <a:ext cx="405203" cy="808390"/>
          </a:xfrm>
          <a:prstGeom prst="rightArrow">
            <a:avLst>
              <a:gd name="adj1" fmla="val 50000"/>
              <a:gd name="adj2" fmla="val 29025"/>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solidFill>
                <a:schemeClr val="tx1">
                  <a:lumMod val="65000"/>
                  <a:lumOff val="35000"/>
                </a:schemeClr>
              </a:solidFill>
            </a:endParaRPr>
          </a:p>
        </p:txBody>
      </p:sp>
      <p:pic>
        <p:nvPicPr>
          <p:cNvPr id="32" name="Imag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3513" y="122339"/>
            <a:ext cx="867014" cy="906269"/>
          </a:xfrm>
          <a:prstGeom prst="rect">
            <a:avLst/>
          </a:prstGeom>
        </p:spPr>
      </p:pic>
      <p:sp>
        <p:nvSpPr>
          <p:cNvPr id="33" name="Flèche droite 32"/>
          <p:cNvSpPr/>
          <p:nvPr/>
        </p:nvSpPr>
        <p:spPr>
          <a:xfrm>
            <a:off x="3399118" y="1593042"/>
            <a:ext cx="1822757" cy="808390"/>
          </a:xfrm>
          <a:prstGeom prst="rightArrow">
            <a:avLst>
              <a:gd name="adj1" fmla="val 50000"/>
              <a:gd name="adj2" fmla="val 29025"/>
            </a:avLst>
          </a:prstGeom>
          <a:solidFill>
            <a:schemeClr val="bg1">
              <a:lumMod val="75000"/>
            </a:schemeClr>
          </a:solidFill>
          <a:ln w="19050">
            <a:solidFill>
              <a:srgbClr val="222A3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Avenant</a:t>
            </a:r>
            <a:endParaRPr lang="fr-FR" sz="2200" b="1" dirty="0">
              <a:solidFill>
                <a:schemeClr val="tx1"/>
              </a:solidFill>
            </a:endParaRPr>
          </a:p>
        </p:txBody>
      </p:sp>
      <p:sp>
        <p:nvSpPr>
          <p:cNvPr id="36" name="Flèche droite 35"/>
          <p:cNvSpPr/>
          <p:nvPr/>
        </p:nvSpPr>
        <p:spPr>
          <a:xfrm>
            <a:off x="5278038" y="1597988"/>
            <a:ext cx="1659576" cy="808390"/>
          </a:xfrm>
          <a:prstGeom prst="rightArrow">
            <a:avLst>
              <a:gd name="adj1" fmla="val 50000"/>
              <a:gd name="adj2" fmla="val 29025"/>
            </a:avLst>
          </a:prstGeom>
          <a:solidFill>
            <a:schemeClr val="bg1">
              <a:lumMod val="75000"/>
            </a:schemeClr>
          </a:solidFill>
          <a:ln w="19050">
            <a:solidFill>
              <a:srgbClr val="222A3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Avenant</a:t>
            </a:r>
            <a:endParaRPr lang="fr-FR" sz="2200" b="1" dirty="0">
              <a:solidFill>
                <a:schemeClr val="tx1"/>
              </a:solidFill>
            </a:endParaRPr>
          </a:p>
        </p:txBody>
      </p:sp>
      <p:sp>
        <p:nvSpPr>
          <p:cNvPr id="2" name="ZoneTexte 1"/>
          <p:cNvSpPr txBox="1"/>
          <p:nvPr/>
        </p:nvSpPr>
        <p:spPr>
          <a:xfrm>
            <a:off x="5412259" y="174102"/>
            <a:ext cx="2723576" cy="584775"/>
          </a:xfrm>
          <a:prstGeom prst="rect">
            <a:avLst/>
          </a:prstGeom>
          <a:noFill/>
        </p:spPr>
        <p:txBody>
          <a:bodyPr wrap="square" rtlCol="0">
            <a:spAutoFit/>
          </a:bodyPr>
          <a:lstStyle/>
          <a:p>
            <a:pPr algn="r"/>
            <a:r>
              <a:rPr lang="fr-FR" sz="1600" i="1" dirty="0" smtClean="0">
                <a:solidFill>
                  <a:schemeClr val="bg2">
                    <a:lumMod val="50000"/>
                  </a:schemeClr>
                </a:solidFill>
              </a:rPr>
              <a:t>Cf</a:t>
            </a:r>
            <a:r>
              <a:rPr lang="fr-FR" sz="1600" i="1" dirty="0">
                <a:solidFill>
                  <a:schemeClr val="bg2">
                    <a:lumMod val="50000"/>
                  </a:schemeClr>
                </a:solidFill>
              </a:rPr>
              <a:t>.</a:t>
            </a:r>
            <a:r>
              <a:rPr lang="fr-FR" sz="1600" i="1" dirty="0" smtClean="0">
                <a:solidFill>
                  <a:schemeClr val="bg2">
                    <a:lumMod val="50000"/>
                  </a:schemeClr>
                </a:solidFill>
              </a:rPr>
              <a:t> art</a:t>
            </a:r>
            <a:r>
              <a:rPr lang="fr-FR" sz="1600" i="1" dirty="0">
                <a:solidFill>
                  <a:schemeClr val="bg2">
                    <a:lumMod val="50000"/>
                  </a:schemeClr>
                </a:solidFill>
              </a:rPr>
              <a:t>. 5 décret n° 2016-524 </a:t>
            </a:r>
            <a:r>
              <a:rPr lang="fr-FR" sz="1600" i="1" dirty="0" smtClean="0">
                <a:solidFill>
                  <a:schemeClr val="bg2">
                    <a:lumMod val="50000"/>
                  </a:schemeClr>
                </a:solidFill>
              </a:rPr>
              <a:t>du 27 </a:t>
            </a:r>
            <a:r>
              <a:rPr lang="fr-FR" sz="1600" i="1" dirty="0">
                <a:solidFill>
                  <a:schemeClr val="bg2">
                    <a:lumMod val="50000"/>
                  </a:schemeClr>
                </a:solidFill>
              </a:rPr>
              <a:t>avril 2016</a:t>
            </a:r>
            <a:endParaRPr lang="fr-FR" sz="1600" dirty="0"/>
          </a:p>
        </p:txBody>
      </p:sp>
      <p:sp>
        <p:nvSpPr>
          <p:cNvPr id="18" name="Flèche droite 17"/>
          <p:cNvSpPr/>
          <p:nvPr/>
        </p:nvSpPr>
        <p:spPr>
          <a:xfrm>
            <a:off x="3399118" y="3904725"/>
            <a:ext cx="5647215" cy="1293656"/>
          </a:xfrm>
          <a:prstGeom prst="rightArrow">
            <a:avLst>
              <a:gd name="adj1" fmla="val 50000"/>
              <a:gd name="adj2" fmla="val 2902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1"/>
                </a:solidFill>
              </a:rPr>
              <a:t>Mise en œuvre des mutualisations</a:t>
            </a:r>
            <a:endParaRPr lang="fr-FR" sz="2400" b="1" dirty="0">
              <a:solidFill>
                <a:schemeClr val="bg1"/>
              </a:solidFill>
            </a:endParaRPr>
          </a:p>
        </p:txBody>
      </p:sp>
    </p:spTree>
    <p:extLst>
      <p:ext uri="{BB962C8B-B14F-4D97-AF65-F5344CB8AC3E}">
        <p14:creationId xmlns:p14="http://schemas.microsoft.com/office/powerpoint/2010/main" val="25215808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fr-FR" sz="2400" smtClean="0">
                <a:solidFill>
                  <a:schemeClr val="tx1"/>
                </a:solidFill>
              </a:rPr>
              <a:t>La convention constitutive</a:t>
            </a:r>
            <a:endParaRPr lang="fr-FR" sz="2400" dirty="0" smtClean="0"/>
          </a:p>
        </p:txBody>
      </p:sp>
      <p:sp>
        <p:nvSpPr>
          <p:cNvPr id="4" name="Espace réservé du contenu 3"/>
          <p:cNvSpPr>
            <a:spLocks noGrp="1"/>
          </p:cNvSpPr>
          <p:nvPr>
            <p:ph idx="1"/>
          </p:nvPr>
        </p:nvSpPr>
        <p:spPr>
          <a:xfrm>
            <a:off x="374650" y="1327924"/>
            <a:ext cx="8140700" cy="97043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E</a:t>
            </a:r>
            <a:r>
              <a:rPr lang="fr-FR" sz="2400" dirty="0" smtClean="0">
                <a:solidFill>
                  <a:schemeClr val="tx1"/>
                </a:solidFill>
              </a:rPr>
              <a:t>ntrée en vigueur de votre convention constitutive…</a:t>
            </a:r>
          </a:p>
          <a:p>
            <a:pPr algn="ctr"/>
            <a:r>
              <a:rPr lang="fr-FR" sz="2400" dirty="0" smtClean="0">
                <a:solidFill>
                  <a:schemeClr val="tx1"/>
                </a:solidFill>
              </a:rPr>
              <a:t>de 1</a:t>
            </a:r>
            <a:r>
              <a:rPr lang="fr-FR" sz="2400" baseline="30000" dirty="0" smtClean="0">
                <a:solidFill>
                  <a:schemeClr val="tx1"/>
                </a:solidFill>
              </a:rPr>
              <a:t>ère</a:t>
            </a:r>
            <a:r>
              <a:rPr lang="fr-FR" sz="2400" dirty="0" smtClean="0">
                <a:solidFill>
                  <a:schemeClr val="tx1"/>
                </a:solidFill>
              </a:rPr>
              <a:t> génération</a:t>
            </a:r>
            <a:endParaRPr lang="fr-FR" sz="2400" dirty="0">
              <a:solidFill>
                <a:schemeClr val="tx1"/>
              </a:solidFill>
            </a:endParaRPr>
          </a:p>
        </p:txBody>
      </p:sp>
      <p:sp>
        <p:nvSpPr>
          <p:cNvPr id="8" name="Rectangle à coins arrondis 7"/>
          <p:cNvSpPr/>
          <p:nvPr/>
        </p:nvSpPr>
        <p:spPr>
          <a:xfrm>
            <a:off x="3369277" y="2670036"/>
            <a:ext cx="2391508" cy="77095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Q</a:t>
            </a:r>
            <a:r>
              <a:rPr lang="fr-FR" sz="2400" b="1" dirty="0" smtClean="0">
                <a:solidFill>
                  <a:schemeClr val="tx1"/>
                </a:solidFill>
              </a:rPr>
              <a:t>ui ?</a:t>
            </a:r>
            <a:endParaRPr lang="fr-FR" sz="2400" b="1" dirty="0">
              <a:solidFill>
                <a:schemeClr val="tx1"/>
              </a:solidFill>
            </a:endParaRPr>
          </a:p>
        </p:txBody>
      </p:sp>
      <p:sp>
        <p:nvSpPr>
          <p:cNvPr id="9" name="Rectangle à coins arrondis 8"/>
          <p:cNvSpPr/>
          <p:nvPr/>
        </p:nvSpPr>
        <p:spPr>
          <a:xfrm>
            <a:off x="3369277" y="4109932"/>
            <a:ext cx="2391508" cy="77095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Quoi ?</a:t>
            </a:r>
            <a:endParaRPr lang="fr-FR" sz="2400" b="1" dirty="0">
              <a:solidFill>
                <a:schemeClr val="tx1"/>
              </a:solidFill>
            </a:endParaRPr>
          </a:p>
        </p:txBody>
      </p:sp>
      <p:sp>
        <p:nvSpPr>
          <p:cNvPr id="10" name="Rectangle à coins arrondis 9"/>
          <p:cNvSpPr/>
          <p:nvPr/>
        </p:nvSpPr>
        <p:spPr>
          <a:xfrm>
            <a:off x="3369277" y="5549829"/>
            <a:ext cx="2391508" cy="77095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Comment  ?</a:t>
            </a:r>
            <a:endParaRPr lang="fr-FR" sz="2400" b="1" dirty="0">
              <a:solidFill>
                <a:schemeClr val="tx1"/>
              </a:solidFill>
            </a:endParaRPr>
          </a:p>
        </p:txBody>
      </p:sp>
      <p:sp>
        <p:nvSpPr>
          <p:cNvPr id="3" name="Espace réservé du pied de page 2"/>
          <p:cNvSpPr>
            <a:spLocks noGrp="1"/>
          </p:cNvSpPr>
          <p:nvPr>
            <p:ph type="ftr" sz="quarter" idx="15"/>
          </p:nvPr>
        </p:nvSpPr>
        <p:spPr/>
        <p:txBody>
          <a:bodyPr/>
          <a:lstStyle/>
          <a:p>
            <a:pPr>
              <a:defRPr/>
            </a:pPr>
            <a:r>
              <a:rPr lang="fr-FR" smtClean="0"/>
              <a:t>Centre national de l’expertise hospitalière </a:t>
            </a:r>
            <a:endParaRPr lang="fr-FR" dirty="0"/>
          </a:p>
        </p:txBody>
      </p:sp>
      <p:sp>
        <p:nvSpPr>
          <p:cNvPr id="5" name="Espace réservé du numéro de diapositive 4"/>
          <p:cNvSpPr>
            <a:spLocks noGrp="1"/>
          </p:cNvSpPr>
          <p:nvPr>
            <p:ph type="sldNum" sz="quarter" idx="16"/>
          </p:nvPr>
        </p:nvSpPr>
        <p:spPr/>
        <p:txBody>
          <a:bodyPr/>
          <a:lstStyle/>
          <a:p>
            <a:pPr>
              <a:defRPr/>
            </a:pPr>
            <a:fld id="{6331EB5A-9C5C-4405-949B-8B907865F550}" type="slidenum">
              <a:rPr lang="fr-FR" smtClean="0"/>
              <a:pPr>
                <a:defRPr/>
              </a:pP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fr-FR" sz="2400" smtClean="0">
                <a:solidFill>
                  <a:schemeClr val="tx1"/>
                </a:solidFill>
              </a:rPr>
              <a:t>La convention constitutive</a:t>
            </a:r>
            <a:endParaRPr lang="fr-FR" sz="2400" dirty="0" smtClean="0"/>
          </a:p>
        </p:txBody>
      </p:sp>
      <p:sp>
        <p:nvSpPr>
          <p:cNvPr id="4" name="Espace réservé du contenu 3"/>
          <p:cNvSpPr>
            <a:spLocks noGrp="1"/>
          </p:cNvSpPr>
          <p:nvPr>
            <p:ph idx="1"/>
          </p:nvPr>
        </p:nvSpPr>
        <p:spPr>
          <a:xfrm>
            <a:off x="374650" y="1352638"/>
            <a:ext cx="8140700" cy="97043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E</a:t>
            </a:r>
            <a:r>
              <a:rPr lang="fr-FR" sz="2400" dirty="0" smtClean="0">
                <a:solidFill>
                  <a:schemeClr val="tx1"/>
                </a:solidFill>
              </a:rPr>
              <a:t>ntrée en vigueur de votre convention constitutive…</a:t>
            </a:r>
          </a:p>
          <a:p>
            <a:pPr algn="ctr"/>
            <a:r>
              <a:rPr lang="fr-FR" sz="2400" dirty="0" smtClean="0">
                <a:solidFill>
                  <a:schemeClr val="tx1"/>
                </a:solidFill>
              </a:rPr>
              <a:t>de 1</a:t>
            </a:r>
            <a:r>
              <a:rPr lang="fr-FR" sz="2400" baseline="30000" dirty="0" smtClean="0">
                <a:solidFill>
                  <a:schemeClr val="tx1"/>
                </a:solidFill>
              </a:rPr>
              <a:t>ère</a:t>
            </a:r>
            <a:r>
              <a:rPr lang="fr-FR" sz="2400" dirty="0" smtClean="0">
                <a:solidFill>
                  <a:schemeClr val="tx1"/>
                </a:solidFill>
              </a:rPr>
              <a:t> génération</a:t>
            </a:r>
            <a:endParaRPr lang="fr-FR" sz="2400" dirty="0">
              <a:solidFill>
                <a:schemeClr val="tx1"/>
              </a:solidFill>
            </a:endParaRPr>
          </a:p>
        </p:txBody>
      </p:sp>
      <p:sp>
        <p:nvSpPr>
          <p:cNvPr id="8" name="Rectangle à coins arrondis 7"/>
          <p:cNvSpPr/>
          <p:nvPr/>
        </p:nvSpPr>
        <p:spPr>
          <a:xfrm>
            <a:off x="3369277" y="2670036"/>
            <a:ext cx="2391508" cy="77095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Q</a:t>
            </a:r>
            <a:r>
              <a:rPr lang="fr-FR" sz="2400" b="1" dirty="0" smtClean="0">
                <a:solidFill>
                  <a:schemeClr val="tx1"/>
                </a:solidFill>
              </a:rPr>
              <a:t>ui ?</a:t>
            </a:r>
            <a:endParaRPr lang="fr-FR" sz="2400" b="1" dirty="0">
              <a:solidFill>
                <a:schemeClr val="tx1"/>
              </a:solidFill>
            </a:endParaRPr>
          </a:p>
        </p:txBody>
      </p:sp>
      <p:sp>
        <p:nvSpPr>
          <p:cNvPr id="3" name="Espace réservé du pied de page 2"/>
          <p:cNvSpPr>
            <a:spLocks noGrp="1"/>
          </p:cNvSpPr>
          <p:nvPr>
            <p:ph type="ftr" sz="quarter" idx="15"/>
          </p:nvPr>
        </p:nvSpPr>
        <p:spPr/>
        <p:txBody>
          <a:bodyPr/>
          <a:lstStyle/>
          <a:p>
            <a:pPr>
              <a:defRPr/>
            </a:pPr>
            <a:r>
              <a:rPr lang="fr-FR" smtClean="0"/>
              <a:t>Centre national de l’expertise hospitalière </a:t>
            </a:r>
            <a:endParaRPr lang="fr-FR" dirty="0"/>
          </a:p>
        </p:txBody>
      </p:sp>
      <p:sp>
        <p:nvSpPr>
          <p:cNvPr id="5" name="Espace réservé du numéro de diapositive 4"/>
          <p:cNvSpPr>
            <a:spLocks noGrp="1"/>
          </p:cNvSpPr>
          <p:nvPr>
            <p:ph type="sldNum" sz="quarter" idx="16"/>
          </p:nvPr>
        </p:nvSpPr>
        <p:spPr/>
        <p:txBody>
          <a:bodyPr/>
          <a:lstStyle/>
          <a:p>
            <a:pPr>
              <a:defRPr/>
            </a:pPr>
            <a:fld id="{6331EB5A-9C5C-4405-949B-8B907865F550}" type="slidenum">
              <a:rPr lang="fr-FR" smtClean="0"/>
              <a:pPr>
                <a:defRPr/>
              </a:pPr>
              <a:t>8</a:t>
            </a:fld>
            <a:endParaRPr lang="fr-FR" dirty="0"/>
          </a:p>
        </p:txBody>
      </p:sp>
    </p:spTree>
    <p:extLst>
      <p:ext uri="{BB962C8B-B14F-4D97-AF65-F5344CB8AC3E}">
        <p14:creationId xmlns:p14="http://schemas.microsoft.com/office/powerpoint/2010/main" val="2479975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347986013"/>
              </p:ext>
            </p:extLst>
          </p:nvPr>
        </p:nvGraphicFramePr>
        <p:xfrm>
          <a:off x="323272" y="1296308"/>
          <a:ext cx="8332393" cy="3831918"/>
        </p:xfrm>
        <a:graphic>
          <a:graphicData uri="http://schemas.openxmlformats.org/drawingml/2006/table">
            <a:tbl>
              <a:tblPr firstRow="1" bandRow="1">
                <a:tableStyleId>{5C22544A-7EE6-4342-B048-85BDC9FD1C3A}</a:tableStyleId>
              </a:tblPr>
              <a:tblGrid>
                <a:gridCol w="3372803">
                  <a:extLst>
                    <a:ext uri="{9D8B030D-6E8A-4147-A177-3AD203B41FA5}">
                      <a16:colId xmlns="" xmlns:a16="http://schemas.microsoft.com/office/drawing/2014/main" val="20000"/>
                    </a:ext>
                  </a:extLst>
                </a:gridCol>
                <a:gridCol w="1629458">
                  <a:extLst>
                    <a:ext uri="{9D8B030D-6E8A-4147-A177-3AD203B41FA5}">
                      <a16:colId xmlns="" xmlns:a16="http://schemas.microsoft.com/office/drawing/2014/main" val="20001"/>
                    </a:ext>
                  </a:extLst>
                </a:gridCol>
                <a:gridCol w="1664500">
                  <a:extLst>
                    <a:ext uri="{9D8B030D-6E8A-4147-A177-3AD203B41FA5}">
                      <a16:colId xmlns="" xmlns:a16="http://schemas.microsoft.com/office/drawing/2014/main" val="20002"/>
                    </a:ext>
                  </a:extLst>
                </a:gridCol>
                <a:gridCol w="1665632">
                  <a:extLst>
                    <a:ext uri="{9D8B030D-6E8A-4147-A177-3AD203B41FA5}">
                      <a16:colId xmlns="" xmlns:a16="http://schemas.microsoft.com/office/drawing/2014/main" val="20003"/>
                    </a:ext>
                  </a:extLst>
                </a:gridCol>
              </a:tblGrid>
              <a:tr h="653414">
                <a:tc>
                  <a:txBody>
                    <a:bodyPr/>
                    <a:lstStyle/>
                    <a:p>
                      <a:pPr algn="ctr"/>
                      <a:endParaRPr lang="fr-FR" sz="2000" dirty="0"/>
                    </a:p>
                  </a:txBody>
                  <a:tcPr anchor="ctr">
                    <a:solidFill>
                      <a:schemeClr val="bg1"/>
                    </a:solidFill>
                  </a:tcPr>
                </a:tc>
                <a:tc>
                  <a:txBody>
                    <a:bodyPr/>
                    <a:lstStyle/>
                    <a:p>
                      <a:pPr algn="ctr"/>
                      <a:r>
                        <a:rPr lang="fr-FR" sz="2000" dirty="0" smtClean="0">
                          <a:solidFill>
                            <a:schemeClr val="tx1"/>
                          </a:solidFill>
                        </a:rPr>
                        <a:t>Adhésion</a:t>
                      </a:r>
                      <a:endParaRPr lang="fr-FR" sz="2000" dirty="0">
                        <a:solidFill>
                          <a:schemeClr val="tx1"/>
                        </a:solidFill>
                      </a:endParaRPr>
                    </a:p>
                  </a:txBody>
                  <a:tcPr anchor="ctr">
                    <a:solidFill>
                      <a:schemeClr val="bg1">
                        <a:lumMod val="95000"/>
                      </a:schemeClr>
                    </a:solidFill>
                  </a:tcPr>
                </a:tc>
                <a:tc>
                  <a:txBody>
                    <a:bodyPr/>
                    <a:lstStyle/>
                    <a:p>
                      <a:pPr algn="ctr"/>
                      <a:r>
                        <a:rPr lang="fr-FR" sz="2000" dirty="0" smtClean="0">
                          <a:solidFill>
                            <a:schemeClr val="tx1"/>
                          </a:solidFill>
                        </a:rPr>
                        <a:t>Association</a:t>
                      </a:r>
                      <a:endParaRPr lang="fr-FR" sz="2000" dirty="0">
                        <a:solidFill>
                          <a:schemeClr val="tx1"/>
                        </a:solidFill>
                      </a:endParaRPr>
                    </a:p>
                  </a:txBody>
                  <a:tcPr anchor="ctr">
                    <a:solidFill>
                      <a:schemeClr val="bg1">
                        <a:lumMod val="95000"/>
                      </a:schemeClr>
                    </a:solidFill>
                  </a:tcPr>
                </a:tc>
                <a:tc>
                  <a:txBody>
                    <a:bodyPr/>
                    <a:lstStyle/>
                    <a:p>
                      <a:pPr algn="ctr"/>
                      <a:r>
                        <a:rPr lang="fr-FR" sz="2000" dirty="0" smtClean="0">
                          <a:solidFill>
                            <a:schemeClr val="tx1"/>
                          </a:solidFill>
                        </a:rPr>
                        <a:t>Partenariat</a:t>
                      </a:r>
                      <a:endParaRPr lang="fr-FR" sz="2000" dirty="0">
                        <a:solidFill>
                          <a:schemeClr val="tx1"/>
                        </a:solidFill>
                      </a:endParaRPr>
                    </a:p>
                  </a:txBody>
                  <a:tcPr anchor="ctr">
                    <a:solidFill>
                      <a:schemeClr val="bg1">
                        <a:lumMod val="95000"/>
                      </a:schemeClr>
                    </a:solidFill>
                  </a:tcPr>
                </a:tc>
                <a:extLst>
                  <a:ext uri="{0D108BD9-81ED-4DB2-BD59-A6C34878D82A}">
                    <a16:rowId xmlns="" xmlns:a16="http://schemas.microsoft.com/office/drawing/2014/main" val="10000"/>
                  </a:ext>
                </a:extLst>
              </a:tr>
              <a:tr h="1600595">
                <a:tc>
                  <a:txBody>
                    <a:bodyPr/>
                    <a:lstStyle/>
                    <a:p>
                      <a:pPr algn="ctr"/>
                      <a:r>
                        <a:rPr lang="fr-FR" sz="1600" b="1" u="sng" kern="1200" dirty="0" smtClean="0">
                          <a:solidFill>
                            <a:srgbClr val="C00000"/>
                          </a:solidFill>
                          <a:effectLst/>
                          <a:latin typeface="+mn-lt"/>
                          <a:ea typeface="+mn-ea"/>
                          <a:cs typeface="+mn-cs"/>
                        </a:rPr>
                        <a:t>Tous les EPS </a:t>
                      </a:r>
                    </a:p>
                    <a:p>
                      <a:pPr algn="ctr"/>
                      <a:endParaRPr lang="fr-FR" sz="1600" kern="1200" dirty="0" smtClean="0">
                        <a:solidFill>
                          <a:srgbClr val="C00000"/>
                        </a:solidFill>
                        <a:effectLst/>
                        <a:latin typeface="+mn-lt"/>
                        <a:ea typeface="+mn-ea"/>
                        <a:cs typeface="+mn-cs"/>
                      </a:endParaRPr>
                    </a:p>
                    <a:p>
                      <a:pPr algn="ctr"/>
                      <a:r>
                        <a:rPr lang="fr-FR" sz="1600" b="1" kern="1200" dirty="0" smtClean="0">
                          <a:solidFill>
                            <a:srgbClr val="C00000"/>
                          </a:solidFill>
                          <a:effectLst/>
                          <a:latin typeface="+mn-lt"/>
                          <a:ea typeface="+mn-ea"/>
                          <a:cs typeface="+mn-cs"/>
                        </a:rPr>
                        <a:t>dont CHU</a:t>
                      </a:r>
                    </a:p>
                    <a:p>
                      <a:pPr algn="ctr"/>
                      <a:endParaRPr lang="fr-FR" sz="1600" b="1" kern="1200" dirty="0" smtClean="0">
                        <a:solidFill>
                          <a:srgbClr val="C00000"/>
                        </a:solidFill>
                        <a:effectLst/>
                        <a:latin typeface="+mn-lt"/>
                        <a:ea typeface="+mn-ea"/>
                        <a:cs typeface="+mn-cs"/>
                      </a:endParaRPr>
                    </a:p>
                    <a:p>
                      <a:pPr algn="ctr"/>
                      <a:r>
                        <a:rPr lang="fr-FR" sz="1600" b="1" kern="1200" dirty="0" smtClean="0">
                          <a:solidFill>
                            <a:srgbClr val="C00000"/>
                          </a:solidFill>
                          <a:effectLst/>
                          <a:latin typeface="+mn-lt"/>
                          <a:ea typeface="+mn-ea"/>
                          <a:cs typeface="+mn-cs"/>
                        </a:rPr>
                        <a:t>dont CH autorisés en psychiatrie</a:t>
                      </a:r>
                      <a:endParaRPr lang="fr-FR" sz="1600" b="1" dirty="0">
                        <a:solidFill>
                          <a:srgbClr val="C00000"/>
                        </a:solidFill>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600" b="0" dirty="0" smtClean="0">
                        <a:solidFill>
                          <a:schemeClr val="dk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fr-FR" sz="1600" b="0" dirty="0" smtClean="0">
                        <a:solidFill>
                          <a:schemeClr val="dk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solidFill>
                            <a:srgbClr val="C00000"/>
                          </a:solidFill>
                        </a:rPr>
                        <a:t>Obligatoire</a:t>
                      </a:r>
                      <a:r>
                        <a:rPr lang="fr-FR" sz="1600" b="0" dirty="0" smtClean="0">
                          <a:solidFill>
                            <a:srgbClr val="FF0000"/>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600" b="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fr-FR" sz="1600" b="0" dirty="0" smtClean="0"/>
                    </a:p>
                  </a:txBody>
                  <a:tcPr anchor="ctr">
                    <a:solidFill>
                      <a:schemeClr val="bg1">
                        <a:lumMod val="85000"/>
                      </a:schemeClr>
                    </a:solidFill>
                  </a:tcPr>
                </a:tc>
                <a:tc>
                  <a:txBody>
                    <a:bodyPr/>
                    <a:lstStyle/>
                    <a:p>
                      <a:pPr algn="ctr"/>
                      <a:endParaRPr lang="fr-FR" sz="1600" b="1" dirty="0" smtClean="0">
                        <a:solidFill>
                          <a:srgbClr val="C00000"/>
                        </a:solidFill>
                      </a:endParaRPr>
                    </a:p>
                    <a:p>
                      <a:pPr algn="ctr"/>
                      <a:endParaRPr lang="fr-FR" sz="1600" b="1" dirty="0" smtClean="0">
                        <a:solidFill>
                          <a:srgbClr val="C00000"/>
                        </a:solidFill>
                      </a:endParaRPr>
                    </a:p>
                    <a:p>
                      <a:pPr algn="ctr"/>
                      <a:r>
                        <a:rPr lang="fr-FR" sz="1600" b="1" dirty="0" smtClean="0">
                          <a:solidFill>
                            <a:srgbClr val="C00000"/>
                          </a:solidFill>
                        </a:rPr>
                        <a:t>Obligatoire</a:t>
                      </a:r>
                    </a:p>
                    <a:p>
                      <a:pPr algn="ctr"/>
                      <a:endParaRPr lang="fr-FR" sz="1600" dirty="0" smtClean="0"/>
                    </a:p>
                    <a:p>
                      <a:pPr algn="ctr"/>
                      <a:r>
                        <a:rPr lang="fr-FR" sz="1600" dirty="0" smtClean="0"/>
                        <a:t>Facultative</a:t>
                      </a:r>
                      <a:endParaRPr lang="fr-FR" sz="1600" dirty="0"/>
                    </a:p>
                  </a:txBody>
                  <a:tcPr anchor="ctr">
                    <a:solidFill>
                      <a:schemeClr val="bg1">
                        <a:lumMod val="85000"/>
                      </a:schemeClr>
                    </a:solidFill>
                  </a:tcPr>
                </a:tc>
                <a:tc>
                  <a:txBody>
                    <a:bodyPr/>
                    <a:lstStyle/>
                    <a:p>
                      <a:pPr algn="ctr"/>
                      <a:endParaRPr lang="fr-FR" sz="1600" i="1" dirty="0">
                        <a:solidFill>
                          <a:schemeClr val="tx1"/>
                        </a:solidFill>
                      </a:endParaRPr>
                    </a:p>
                  </a:txBody>
                  <a:tcPr anchor="ctr">
                    <a:solidFill>
                      <a:schemeClr val="bg1">
                        <a:lumMod val="85000"/>
                      </a:schemeClr>
                    </a:solidFill>
                  </a:tcPr>
                </a:tc>
                <a:extLst>
                  <a:ext uri="{0D108BD9-81ED-4DB2-BD59-A6C34878D82A}">
                    <a16:rowId xmlns="" xmlns:a16="http://schemas.microsoft.com/office/drawing/2014/main" val="10001"/>
                  </a:ext>
                </a:extLst>
              </a:tr>
              <a:tr h="314037">
                <a:tc>
                  <a:txBody>
                    <a:bodyPr/>
                    <a:lstStyle/>
                    <a:p>
                      <a:pPr algn="ctr"/>
                      <a:r>
                        <a:rPr lang="fr-FR" sz="1600" dirty="0" smtClean="0"/>
                        <a:t>EPSMS</a:t>
                      </a:r>
                      <a:endParaRPr lang="fr-FR" sz="1600" dirty="0"/>
                    </a:p>
                  </a:txBody>
                  <a:tcPr anchor="c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0" dirty="0" smtClean="0"/>
                        <a:t>Facultative</a:t>
                      </a:r>
                      <a:endParaRPr lang="fr-FR" sz="1600" b="0" dirty="0"/>
                    </a:p>
                  </a:txBody>
                  <a:tcPr anchor="ctr">
                    <a:solidFill>
                      <a:schemeClr val="bg1">
                        <a:lumMod val="95000"/>
                      </a:schemeClr>
                    </a:solidFill>
                  </a:tcPr>
                </a:tc>
                <a:tc>
                  <a:txBody>
                    <a:bodyPr/>
                    <a:lstStyle/>
                    <a:p>
                      <a:pPr algn="ctr"/>
                      <a:endParaRPr lang="fr-FR" sz="1600" dirty="0"/>
                    </a:p>
                  </a:txBody>
                  <a:tcPr anchor="ctr">
                    <a:solidFill>
                      <a:schemeClr val="bg1">
                        <a:lumMod val="95000"/>
                      </a:schemeClr>
                    </a:solidFill>
                  </a:tcPr>
                </a:tc>
                <a:tc>
                  <a:txBody>
                    <a:bodyPr/>
                    <a:lstStyle/>
                    <a:p>
                      <a:pPr algn="ctr"/>
                      <a:endParaRPr lang="fr-FR" sz="1600" i="1" dirty="0">
                        <a:solidFill>
                          <a:srgbClr val="C00000"/>
                        </a:solidFill>
                      </a:endParaRPr>
                    </a:p>
                  </a:txBody>
                  <a:tcPr anchor="ctr">
                    <a:solidFill>
                      <a:schemeClr val="bg1">
                        <a:lumMod val="95000"/>
                      </a:schemeClr>
                    </a:solidFill>
                  </a:tcPr>
                </a:tc>
                <a:extLst>
                  <a:ext uri="{0D108BD9-81ED-4DB2-BD59-A6C34878D82A}">
                    <a16:rowId xmlns="" xmlns:a16="http://schemas.microsoft.com/office/drawing/2014/main" val="10002"/>
                  </a:ext>
                </a:extLst>
              </a:tr>
              <a:tr h="2650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i="0" dirty="0" smtClean="0"/>
                        <a:t>Hôpitaux des armées</a:t>
                      </a:r>
                    </a:p>
                  </a:txBody>
                  <a:tcPr anchor="ctr">
                    <a:solidFill>
                      <a:schemeClr val="bg1">
                        <a:lumMod val="85000"/>
                      </a:schemeClr>
                    </a:solidFill>
                  </a:tcPr>
                </a:tc>
                <a:tc>
                  <a:txBody>
                    <a:bodyPr/>
                    <a:lstStyle/>
                    <a:p>
                      <a:pPr algn="ctr"/>
                      <a:endParaRPr lang="fr-FR" sz="1600" b="0" dirty="0"/>
                    </a:p>
                  </a:txBody>
                  <a:tcPr anchor="ctr">
                    <a:solidFill>
                      <a:schemeClr val="bg1">
                        <a:lumMod val="85000"/>
                      </a:schemeClr>
                    </a:solidFill>
                  </a:tcPr>
                </a:tc>
                <a:tc>
                  <a:txBody>
                    <a:bodyPr/>
                    <a:lstStyle/>
                    <a:p>
                      <a:pPr algn="ctr"/>
                      <a:r>
                        <a:rPr lang="fr-FR" sz="1600" dirty="0" smtClean="0"/>
                        <a:t>Facultative</a:t>
                      </a:r>
                      <a:endParaRPr lang="fr-FR" sz="1600" dirty="0"/>
                    </a:p>
                  </a:txBody>
                  <a:tcPr anchor="ctr">
                    <a:solidFill>
                      <a:schemeClr val="bg1">
                        <a:lumMod val="85000"/>
                      </a:schemeClr>
                    </a:solidFill>
                  </a:tcPr>
                </a:tc>
                <a:tc>
                  <a:txBody>
                    <a:bodyPr/>
                    <a:lstStyle/>
                    <a:p>
                      <a:pPr algn="ctr"/>
                      <a:endParaRPr lang="fr-FR" sz="1600" i="1" dirty="0">
                        <a:solidFill>
                          <a:srgbClr val="C00000"/>
                        </a:solidFill>
                      </a:endParaRPr>
                    </a:p>
                  </a:txBody>
                  <a:tcPr anchor="ctr">
                    <a:solidFill>
                      <a:schemeClr val="bg1">
                        <a:lumMod val="85000"/>
                      </a:schemeClr>
                    </a:solidFill>
                  </a:tcPr>
                </a:tc>
                <a:extLst>
                  <a:ext uri="{0D108BD9-81ED-4DB2-BD59-A6C34878D82A}">
                    <a16:rowId xmlns="" xmlns:a16="http://schemas.microsoft.com/office/drawing/2014/main" val="10003"/>
                  </a:ext>
                </a:extLst>
              </a:tr>
              <a:tr h="2623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t>Ets HAD</a:t>
                      </a:r>
                    </a:p>
                  </a:txBody>
                  <a:tcPr anchor="ctr">
                    <a:solidFill>
                      <a:schemeClr val="bg1">
                        <a:lumMod val="95000"/>
                      </a:schemeClr>
                    </a:solidFill>
                  </a:tcPr>
                </a:tc>
                <a:tc>
                  <a:txBody>
                    <a:bodyPr/>
                    <a:lstStyle/>
                    <a:p>
                      <a:pPr algn="ctr"/>
                      <a:endParaRPr lang="fr-FR" sz="1600" b="0" dirty="0"/>
                    </a:p>
                  </a:txBody>
                  <a:tcPr anchor="ctr">
                    <a:solidFill>
                      <a:schemeClr val="bg1">
                        <a:lumMod val="95000"/>
                      </a:schemeClr>
                    </a:solidFill>
                  </a:tcPr>
                </a:tc>
                <a:tc>
                  <a:txBody>
                    <a:bodyPr/>
                    <a:lstStyle/>
                    <a:p>
                      <a:pPr algn="ctr"/>
                      <a:r>
                        <a:rPr lang="fr-FR" sz="1600" dirty="0" smtClean="0"/>
                        <a:t>Obligatoire</a:t>
                      </a:r>
                      <a:endParaRPr lang="fr-FR" sz="1600" dirty="0"/>
                    </a:p>
                  </a:txBody>
                  <a:tcPr anchor="ctr">
                    <a:solidFill>
                      <a:schemeClr val="bg1">
                        <a:lumMod val="95000"/>
                      </a:schemeClr>
                    </a:solidFill>
                  </a:tcPr>
                </a:tc>
                <a:tc>
                  <a:txBody>
                    <a:bodyPr/>
                    <a:lstStyle/>
                    <a:p>
                      <a:pPr algn="ctr"/>
                      <a:endParaRPr lang="fr-FR" sz="1600" dirty="0"/>
                    </a:p>
                  </a:txBody>
                  <a:tcPr anchor="ctr">
                    <a:solidFill>
                      <a:schemeClr val="bg1">
                        <a:lumMod val="95000"/>
                      </a:schemeClr>
                    </a:solidFill>
                  </a:tcPr>
                </a:tc>
                <a:extLst>
                  <a:ext uri="{0D108BD9-81ED-4DB2-BD59-A6C34878D82A}">
                    <a16:rowId xmlns="" xmlns:a16="http://schemas.microsoft.com/office/drawing/2014/main" val="10004"/>
                  </a:ext>
                </a:extLst>
              </a:tr>
              <a:tr h="5720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t>Ets privés</a:t>
                      </a:r>
                    </a:p>
                  </a:txBody>
                  <a:tcPr anchor="ctr">
                    <a:solidFill>
                      <a:schemeClr val="bg1">
                        <a:lumMod val="85000"/>
                      </a:schemeClr>
                    </a:solidFill>
                  </a:tcPr>
                </a:tc>
                <a:tc>
                  <a:txBody>
                    <a:bodyPr/>
                    <a:lstStyle/>
                    <a:p>
                      <a:pPr algn="ctr"/>
                      <a:endParaRPr lang="fr-FR" sz="1600" dirty="0"/>
                    </a:p>
                  </a:txBody>
                  <a:tcPr anchor="ctr">
                    <a:solidFill>
                      <a:schemeClr val="bg1">
                        <a:lumMod val="85000"/>
                      </a:schemeClr>
                    </a:solidFill>
                  </a:tcPr>
                </a:tc>
                <a:tc>
                  <a:txBody>
                    <a:bodyPr/>
                    <a:lstStyle/>
                    <a:p>
                      <a:pPr algn="ctr"/>
                      <a:endParaRPr lang="fr-FR" sz="1600" dirty="0"/>
                    </a:p>
                  </a:txBody>
                  <a:tcPr anchor="ctr">
                    <a:solidFill>
                      <a:schemeClr val="bg1">
                        <a:lumMod val="85000"/>
                      </a:schemeClr>
                    </a:solidFill>
                  </a:tcPr>
                </a:tc>
                <a:tc>
                  <a:txBody>
                    <a:bodyPr/>
                    <a:lstStyle/>
                    <a:p>
                      <a:pPr algn="ctr"/>
                      <a:r>
                        <a:rPr lang="fr-FR" sz="1600" dirty="0" smtClean="0"/>
                        <a:t>Facultatif</a:t>
                      </a:r>
                      <a:endParaRPr lang="fr-FR" sz="1600" dirty="0"/>
                    </a:p>
                  </a:txBody>
                  <a:tcPr anchor="ctr">
                    <a:solidFill>
                      <a:schemeClr val="bg1">
                        <a:lumMod val="85000"/>
                      </a:schemeClr>
                    </a:solidFill>
                  </a:tcPr>
                </a:tc>
                <a:extLst>
                  <a:ext uri="{0D108BD9-81ED-4DB2-BD59-A6C34878D82A}">
                    <a16:rowId xmlns="" xmlns:a16="http://schemas.microsoft.com/office/drawing/2014/main" val="10005"/>
                  </a:ext>
                </a:extLst>
              </a:tr>
            </a:tbl>
          </a:graphicData>
        </a:graphic>
      </p:graphicFrame>
      <p:sp>
        <p:nvSpPr>
          <p:cNvPr id="10" name="Rectangle à coins arrondis 9"/>
          <p:cNvSpPr>
            <a:spLocks/>
          </p:cNvSpPr>
          <p:nvPr/>
        </p:nvSpPr>
        <p:spPr>
          <a:xfrm>
            <a:off x="2213139" y="6035519"/>
            <a:ext cx="3847691" cy="76348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fr-FR" sz="2400" b="1" dirty="0">
                <a:solidFill>
                  <a:srgbClr val="222A35"/>
                </a:solidFill>
                <a:ea typeface="Calibri" panose="020F0502020204030204" pitchFamily="34" charset="0"/>
                <a:cs typeface="Times New Roman" panose="02020603050405020304" pitchFamily="18" charset="0"/>
              </a:rPr>
              <a:t>PROJET MEDICAL PARTAGE</a:t>
            </a:r>
            <a:endParaRPr lang="fr-FR" sz="2400" dirty="0">
              <a:solidFill>
                <a:srgbClr val="222A35"/>
              </a:solidFill>
              <a:ea typeface="Calibri" panose="020F0502020204030204" pitchFamily="34" charset="0"/>
              <a:cs typeface="Times New Roman" panose="02020603050405020304" pitchFamily="18" charset="0"/>
            </a:endParaRPr>
          </a:p>
          <a:p>
            <a:pPr algn="ctr">
              <a:lnSpc>
                <a:spcPct val="107000"/>
              </a:lnSpc>
              <a:spcAft>
                <a:spcPts val="0"/>
              </a:spcAft>
            </a:pPr>
            <a:r>
              <a:rPr lang="fr-FR" sz="2800" b="1" dirty="0" smtClean="0">
                <a:solidFill>
                  <a:srgbClr val="222A35"/>
                </a:solidFill>
                <a:ea typeface="Calibri" panose="020F0502020204030204" pitchFamily="34" charset="0"/>
                <a:cs typeface="Times New Roman" panose="02020603050405020304" pitchFamily="18" charset="0"/>
              </a:rPr>
              <a:t>+</a:t>
            </a:r>
            <a:r>
              <a:rPr lang="fr-FR" sz="2400" b="1" dirty="0" smtClean="0">
                <a:solidFill>
                  <a:srgbClr val="222A35"/>
                </a:solidFill>
                <a:ea typeface="Calibri" panose="020F0502020204030204" pitchFamily="34" charset="0"/>
                <a:cs typeface="Times New Roman" panose="02020603050405020304" pitchFamily="18" charset="0"/>
              </a:rPr>
              <a:t>  MUTUALISATIONS</a:t>
            </a:r>
            <a:endParaRPr lang="fr-FR" sz="2400" dirty="0">
              <a:solidFill>
                <a:srgbClr val="222A35"/>
              </a:solidFill>
              <a:ea typeface="Calibri" panose="020F0502020204030204" pitchFamily="34" charset="0"/>
              <a:cs typeface="Times New Roman" panose="02020603050405020304" pitchFamily="18" charset="0"/>
            </a:endParaRPr>
          </a:p>
        </p:txBody>
      </p:sp>
      <p:sp>
        <p:nvSpPr>
          <p:cNvPr id="11" name="Rectangle à coins arrondis 10"/>
          <p:cNvSpPr>
            <a:spLocks/>
          </p:cNvSpPr>
          <p:nvPr/>
        </p:nvSpPr>
        <p:spPr>
          <a:xfrm>
            <a:off x="6187529" y="6036607"/>
            <a:ext cx="1877948" cy="7613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fr-FR" sz="1600" b="1" dirty="0">
                <a:solidFill>
                  <a:srgbClr val="000000"/>
                </a:solidFill>
                <a:ea typeface="Calibri" panose="020F0502020204030204" pitchFamily="34" charset="0"/>
                <a:cs typeface="Times New Roman" panose="02020603050405020304" pitchFamily="18" charset="0"/>
              </a:rPr>
              <a:t>ELABORATION DU </a:t>
            </a:r>
            <a:endParaRPr lang="fr-FR" sz="1600" dirty="0">
              <a:solidFill>
                <a:prstClr val="white"/>
              </a:solidFill>
              <a:ea typeface="Calibri" panose="020F0502020204030204" pitchFamily="34" charset="0"/>
              <a:cs typeface="Times New Roman" panose="02020603050405020304" pitchFamily="18" charset="0"/>
            </a:endParaRPr>
          </a:p>
          <a:p>
            <a:pPr algn="ctr">
              <a:lnSpc>
                <a:spcPct val="107000"/>
              </a:lnSpc>
              <a:spcAft>
                <a:spcPts val="0"/>
              </a:spcAft>
            </a:pPr>
            <a:r>
              <a:rPr lang="fr-FR" sz="1600" b="1" dirty="0">
                <a:solidFill>
                  <a:srgbClr val="000000"/>
                </a:solidFill>
                <a:ea typeface="Calibri" panose="020F0502020204030204" pitchFamily="34" charset="0"/>
                <a:cs typeface="Times New Roman" panose="02020603050405020304" pitchFamily="18" charset="0"/>
              </a:rPr>
              <a:t>PROJET MEDICAL PARTAGE</a:t>
            </a:r>
            <a:endParaRPr lang="fr-FR" sz="1600" dirty="0">
              <a:solidFill>
                <a:prstClr val="white"/>
              </a:solidFill>
              <a:ea typeface="Calibri" panose="020F0502020204030204" pitchFamily="34" charset="0"/>
              <a:cs typeface="Times New Roman" panose="02020603050405020304" pitchFamily="18" charset="0"/>
            </a:endParaRPr>
          </a:p>
        </p:txBody>
      </p:sp>
      <p:sp>
        <p:nvSpPr>
          <p:cNvPr id="5" name="Flèche vers le bas 4"/>
          <p:cNvSpPr>
            <a:spLocks/>
          </p:cNvSpPr>
          <p:nvPr/>
        </p:nvSpPr>
        <p:spPr>
          <a:xfrm>
            <a:off x="3709822" y="5203091"/>
            <a:ext cx="1559292" cy="757563"/>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solidFill>
                <a:prstClr val="white"/>
              </a:solidFill>
            </a:endParaRPr>
          </a:p>
        </p:txBody>
      </p:sp>
      <p:sp>
        <p:nvSpPr>
          <p:cNvPr id="9" name="Flèche vers le bas 8"/>
          <p:cNvSpPr>
            <a:spLocks/>
          </p:cNvSpPr>
          <p:nvPr/>
        </p:nvSpPr>
        <p:spPr>
          <a:xfrm>
            <a:off x="6665919" y="5188493"/>
            <a:ext cx="602389" cy="760468"/>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solidFill>
                <a:prstClr val="white"/>
              </a:solidFill>
            </a:endParaRPr>
          </a:p>
        </p:txBody>
      </p:sp>
      <p:sp>
        <p:nvSpPr>
          <p:cNvPr id="2" name="Rectangle 1"/>
          <p:cNvSpPr/>
          <p:nvPr/>
        </p:nvSpPr>
        <p:spPr>
          <a:xfrm>
            <a:off x="-821559" y="0"/>
            <a:ext cx="9477224" cy="1200329"/>
          </a:xfrm>
          <a:prstGeom prst="rect">
            <a:avLst/>
          </a:prstGeom>
        </p:spPr>
        <p:txBody>
          <a:bodyPr wrap="square">
            <a:spAutoFit/>
          </a:bodyPr>
          <a:lstStyle/>
          <a:p>
            <a:pPr marL="982663">
              <a:tabLst>
                <a:tab pos="892175" algn="l"/>
              </a:tabLst>
            </a:pPr>
            <a:r>
              <a:rPr lang="fr-FR" sz="2400" b="1" dirty="0">
                <a:solidFill>
                  <a:prstClr val="black"/>
                </a:solidFill>
              </a:rPr>
              <a:t>Ce que dit la </a:t>
            </a:r>
            <a:r>
              <a:rPr lang="fr-FR" sz="2400" b="1" dirty="0" smtClean="0">
                <a:solidFill>
                  <a:prstClr val="black"/>
                </a:solidFill>
              </a:rPr>
              <a:t>loi : u</a:t>
            </a:r>
            <a:r>
              <a:rPr lang="fr-FR" sz="2400" b="1" dirty="0" smtClean="0"/>
              <a:t>ne </a:t>
            </a:r>
            <a:r>
              <a:rPr lang="fr-FR" sz="2400" b="1" dirty="0"/>
              <a:t>adhésion obligatoire de tous les EPS, des associations obligatoires ou facultatives, des partenariats facultatifs</a:t>
            </a:r>
          </a:p>
        </p:txBody>
      </p:sp>
      <p:sp>
        <p:nvSpPr>
          <p:cNvPr id="12" name="Rectangle à coins arrondis 11"/>
          <p:cNvSpPr/>
          <p:nvPr/>
        </p:nvSpPr>
        <p:spPr>
          <a:xfrm rot="20168788">
            <a:off x="103763" y="1314650"/>
            <a:ext cx="2391508" cy="77095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Q</a:t>
            </a:r>
            <a:r>
              <a:rPr lang="fr-FR" sz="2400" b="1" dirty="0" smtClean="0">
                <a:solidFill>
                  <a:schemeClr val="tx1"/>
                </a:solidFill>
              </a:rPr>
              <a:t>ui ?</a:t>
            </a:r>
            <a:endParaRPr lang="fr-FR" sz="2400" b="1" dirty="0">
              <a:solidFill>
                <a:schemeClr val="tx1"/>
              </a:solidFill>
            </a:endParaRPr>
          </a:p>
        </p:txBody>
      </p:sp>
      <p:sp>
        <p:nvSpPr>
          <p:cNvPr id="13" name="Espace réservé du numéro de diapositive 4"/>
          <p:cNvSpPr>
            <a:spLocks noGrp="1"/>
          </p:cNvSpPr>
          <p:nvPr>
            <p:ph type="sldNum" sz="quarter" idx="16"/>
          </p:nvPr>
        </p:nvSpPr>
        <p:spPr>
          <a:xfrm>
            <a:off x="6457950" y="6415088"/>
            <a:ext cx="2057400" cy="365125"/>
          </a:xfrm>
        </p:spPr>
        <p:txBody>
          <a:bodyPr/>
          <a:lstStyle/>
          <a:p>
            <a:pPr>
              <a:defRPr/>
            </a:pPr>
            <a:r>
              <a:rPr lang="fr-FR" dirty="0" smtClean="0"/>
              <a:t>9</a:t>
            </a:r>
            <a:endParaRPr lang="fr-FR" dirty="0"/>
          </a:p>
        </p:txBody>
      </p:sp>
    </p:spTree>
    <p:extLst>
      <p:ext uri="{BB962C8B-B14F-4D97-AF65-F5344CB8AC3E}">
        <p14:creationId xmlns:p14="http://schemas.microsoft.com/office/powerpoint/2010/main" val="3775905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apo titr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38EF8982-4D0B-4A2D-8045-A2F99A614111}"/>
    </a:ext>
  </a:extLst>
</a:theme>
</file>

<file path=ppt/theme/theme10.xml><?xml version="1.0" encoding="utf-8"?>
<a:theme xmlns:a="http://schemas.openxmlformats.org/drawingml/2006/main" name="1_Fi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73FB8C8B-4AC7-4059-9386-518C5E41ED03}"/>
    </a:ext>
  </a:extLst>
</a:theme>
</file>

<file path=ppt/theme/theme11.xml><?xml version="1.0" encoding="utf-8"?>
<a:theme xmlns:a="http://schemas.openxmlformats.org/drawingml/2006/main" name="2_Titre et conten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358F2333-8AF7-416A-8E64-C9A8101274A5}"/>
    </a:ext>
  </a:extLst>
</a:theme>
</file>

<file path=ppt/theme/theme1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re et conten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358F2333-8AF7-416A-8E64-C9A8101274A5}"/>
    </a:ext>
  </a:extLst>
</a:theme>
</file>

<file path=ppt/theme/theme3.xml><?xml version="1.0" encoding="utf-8"?>
<a:theme xmlns:a="http://schemas.openxmlformats.org/drawingml/2006/main" name="Vide sans sous titr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AB84EE0F-D91D-4D2F-8226-CB4373CEFC37}"/>
    </a:ext>
  </a:extLst>
</a:theme>
</file>

<file path=ppt/theme/theme4.xml><?xml version="1.0" encoding="utf-8"?>
<a:theme xmlns:a="http://schemas.openxmlformats.org/drawingml/2006/main" name="Vide sans titr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A0BFEB96-1DE2-470F-8E4A-2E27F6D306BA}"/>
    </a:ext>
  </a:extLst>
</a:theme>
</file>

<file path=ppt/theme/theme5.xml><?xml version="1.0" encoding="utf-8"?>
<a:theme xmlns:a="http://schemas.openxmlformats.org/drawingml/2006/main" name="Chapitr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41724C75-10CA-4551-B954-707EF0A7354D}"/>
    </a:ext>
  </a:extLst>
</a:theme>
</file>

<file path=ppt/theme/theme6.xml><?xml version="1.0" encoding="utf-8"?>
<a:theme xmlns:a="http://schemas.openxmlformats.org/drawingml/2006/main" name="Fi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73FB8C8B-4AC7-4059-9386-518C5E41ED03}"/>
    </a:ext>
  </a:extLst>
</a:theme>
</file>

<file path=ppt/theme/theme7.xml><?xml version="1.0" encoding="utf-8"?>
<a:theme xmlns:a="http://schemas.openxmlformats.org/drawingml/2006/main" name="1_Chapitr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41724C75-10CA-4551-B954-707EF0A7354D}"/>
    </a:ext>
  </a:extLst>
</a:theme>
</file>

<file path=ppt/theme/theme8.xml><?xml version="1.0" encoding="utf-8"?>
<a:theme xmlns:a="http://schemas.openxmlformats.org/drawingml/2006/main" name="1_Titre et conten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358F2333-8AF7-416A-8E64-C9A8101274A5}"/>
    </a:ext>
  </a:extLst>
</a:theme>
</file>

<file path=ppt/theme/theme9.xml><?xml version="1.0" encoding="utf-8"?>
<a:theme xmlns:a="http://schemas.openxmlformats.org/drawingml/2006/main" name="2_Chapitr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upport_Formation_2016.pptx" id="{9784CB29-2B48-498D-A31A-D2CA14B6BC90}" vid="{41724C75-10CA-4551-B954-707EF0A7354D}"/>
    </a:ext>
  </a:extLst>
</a:theme>
</file>

<file path=docProps/app.xml><?xml version="1.0" encoding="utf-8"?>
<Properties xmlns="http://schemas.openxmlformats.org/officeDocument/2006/extended-properties" xmlns:vt="http://schemas.openxmlformats.org/officeDocument/2006/docPropsVTypes">
  <Template>Support_Formation_2016</Template>
  <TotalTime>3786</TotalTime>
  <Words>2365</Words>
  <Application>Microsoft Office PowerPoint</Application>
  <PresentationFormat>Affichage à l'écran (4:3)</PresentationFormat>
  <Paragraphs>687</Paragraphs>
  <Slides>45</Slides>
  <Notes>29</Notes>
  <HiddenSlides>0</HiddenSlides>
  <MMClips>0</MMClips>
  <ScaleCrop>false</ScaleCrop>
  <HeadingPairs>
    <vt:vector size="4" baseType="variant">
      <vt:variant>
        <vt:lpstr>Thème</vt:lpstr>
      </vt:variant>
      <vt:variant>
        <vt:i4>11</vt:i4>
      </vt:variant>
      <vt:variant>
        <vt:lpstr>Titres des diapositives</vt:lpstr>
      </vt:variant>
      <vt:variant>
        <vt:i4>45</vt:i4>
      </vt:variant>
    </vt:vector>
  </HeadingPairs>
  <TitlesOfParts>
    <vt:vector size="56" baseType="lpstr">
      <vt:lpstr>Diapo titre</vt:lpstr>
      <vt:lpstr>Titre et contenu</vt:lpstr>
      <vt:lpstr>Vide sans sous titre</vt:lpstr>
      <vt:lpstr>Vide sans titre</vt:lpstr>
      <vt:lpstr>Chapitre</vt:lpstr>
      <vt:lpstr>Fin</vt:lpstr>
      <vt:lpstr>1_Chapitre</vt:lpstr>
      <vt:lpstr>1_Titre et contenu</vt:lpstr>
      <vt:lpstr>2_Chapitre</vt:lpstr>
      <vt:lpstr>1_Fin</vt:lpstr>
      <vt:lpstr>2_Titre et contenu</vt:lpstr>
      <vt:lpstr>La loi de santé, le décret GHT,  et ses impacts en matière  de formation</vt:lpstr>
      <vt:lpstr>Les éléments de contexte</vt:lpstr>
      <vt:lpstr>Le GHT : 1 obligation, 2 dimensions art. L. 6132-1 CSP</vt:lpstr>
      <vt:lpstr>Le GHT : 1 obligation, 2 dimensions</vt:lpstr>
      <vt:lpstr>Dites 135 !</vt:lpstr>
      <vt:lpstr>Où en êtes-vous ?</vt:lpstr>
      <vt:lpstr>La convention constitutive</vt:lpstr>
      <vt:lpstr>La convention constitutive</vt:lpstr>
      <vt:lpstr>Présentation PowerPoint</vt:lpstr>
      <vt:lpstr>Ce que la loi ne dit pas </vt:lpstr>
      <vt:lpstr>Les « conflits de coopération » : le cas de la biologie</vt:lpstr>
      <vt:lpstr>La convention constitutive</vt:lpstr>
      <vt:lpstr>Présentation PowerPoint</vt:lpstr>
      <vt:lpstr>Présentation PowerPoint</vt:lpstr>
      <vt:lpstr>Présentation PowerPoint</vt:lpstr>
      <vt:lpstr>Présentation PowerPoint</vt:lpstr>
      <vt:lpstr>Quel niveau de mutualisation pour chaque activité ?</vt:lpstr>
      <vt:lpstr>La convention constitutive</vt:lpstr>
      <vt:lpstr>GHT : Une gouvernance très inspirée d’HPST art. L.6132-2 et R.6132-9 à R.6132-14 CSP</vt:lpstr>
      <vt:lpstr>Présentation PowerPoint</vt:lpstr>
      <vt:lpstr>Présentation PowerPoint</vt:lpstr>
      <vt:lpstr>La gouvernance : ce que dit la loi </vt:lpstr>
      <vt:lpstr>L’établissement support et son directeur</vt:lpstr>
      <vt:lpstr>Présentation PowerPoint</vt:lpstr>
      <vt:lpstr>La gouvernance : ce que dit le décret </vt:lpstr>
      <vt:lpstr>Les questions sensibles …</vt:lpstr>
      <vt:lpstr>La fonction formation  dans le GHT</vt:lpstr>
      <vt:lpstr>Présentation PowerPoint</vt:lpstr>
      <vt:lpstr> 2.1. A propos de la fonction achats…</vt:lpstr>
      <vt:lpstr>Présentation PowerPoint</vt:lpstr>
      <vt:lpstr> 2.2. A propos de la fonction formation…          Une (re)structuration des activités de formation ?</vt:lpstr>
      <vt:lpstr>Une prescription, légale et règlementaire, variable  </vt:lpstr>
      <vt:lpstr>2.2.1. A propos des écoles et instituts de formation</vt:lpstr>
      <vt:lpstr>2.2.1. A propos des écoles et instituts de formation</vt:lpstr>
      <vt:lpstr>2.2.1. A propos des écoles et instituts de formation</vt:lpstr>
      <vt:lpstr>2.2.2. A propos des plans de formation/DPC</vt:lpstr>
      <vt:lpstr>2.2.2. A propos des plans de formation/DPC :            De nouveaux acteurs</vt:lpstr>
      <vt:lpstr>2.2.2. A propos des plans de formation/DPC :            De nouveaux acteurs</vt:lpstr>
      <vt:lpstr>2.2.2. A propos des plans de formation/DPC :            De nouveaux acteurs</vt:lpstr>
      <vt:lpstr> 2.2.2. A propos des plans de formation/DPC             Une évolution des plans de formation/DPC</vt:lpstr>
      <vt:lpstr> 2.2.2. A propos des plans de formation/DPC             Une évolution des plans de formation/DPC</vt:lpstr>
      <vt:lpstr>2. A propos des plans de formation/DPC</vt:lpstr>
      <vt:lpstr>Présentation PowerPoint</vt:lpstr>
      <vt:lpstr>Proposition pour une pleine opérationnalité :  le GCS “astucieux”</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groupement hospitalier de territoire (GHT): règles, stratégiques et tactiques d'une partie d'échecs</dc:title>
  <dc:creator>de LARD Brigitte</dc:creator>
  <cp:lastModifiedBy>VANNA Carine</cp:lastModifiedBy>
  <cp:revision>369</cp:revision>
  <cp:lastPrinted>2016-11-25T17:03:33Z</cp:lastPrinted>
  <dcterms:created xsi:type="dcterms:W3CDTF">2016-04-11T13:01:20Z</dcterms:created>
  <dcterms:modified xsi:type="dcterms:W3CDTF">2017-01-05T11:15:19Z</dcterms:modified>
</cp:coreProperties>
</file>