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  <p:sldMasterId id="2147483649" r:id="rId2"/>
  </p:sldMasterIdLst>
  <p:notesMasterIdLst>
    <p:notesMasterId r:id="rId15"/>
  </p:notesMasterIdLst>
  <p:sldIdLst>
    <p:sldId id="256" r:id="rId3"/>
    <p:sldId id="257" r:id="rId4"/>
    <p:sldId id="258" r:id="rId5"/>
    <p:sldId id="260" r:id="rId6"/>
    <p:sldId id="261" r:id="rId7"/>
    <p:sldId id="262" r:id="rId8"/>
    <p:sldId id="263" r:id="rId9"/>
    <p:sldId id="264" r:id="rId10"/>
    <p:sldId id="265" r:id="rId11"/>
    <p:sldId id="269" r:id="rId12"/>
    <p:sldId id="270" r:id="rId13"/>
    <p:sldId id="271" r:id="rId14"/>
  </p:sldIdLst>
  <p:sldSz cx="9144000" cy="6858000" type="screen4x3"/>
  <p:notesSz cx="6858000" cy="9144000"/>
  <p:defaultTextStyle>
    <a:defPPr>
      <a:defRPr lang="en-GB"/>
    </a:defPPr>
    <a:lvl1pPr algn="l" defTabSz="449263" rtl="0" fontAlgn="base">
      <a:lnSpc>
        <a:spcPct val="96000"/>
      </a:lnSpc>
      <a:spcBef>
        <a:spcPct val="0"/>
      </a:spcBef>
      <a:spcAft>
        <a:spcPct val="0"/>
      </a:spcAft>
      <a:buClr>
        <a:srgbClr val="000000"/>
      </a:buClr>
      <a:buSzPct val="100000"/>
      <a:buFont typeface="Arial" charset="0"/>
      <a:defRPr kern="1200">
        <a:solidFill>
          <a:schemeClr val="bg1"/>
        </a:solidFill>
        <a:latin typeface="Arial" charset="0"/>
        <a:ea typeface="ＭＳ Ｐゴシック" charset="-128"/>
        <a:cs typeface="+mn-cs"/>
      </a:defRPr>
    </a:lvl1pPr>
    <a:lvl2pPr marL="457200" algn="l" defTabSz="449263" rtl="0" fontAlgn="base">
      <a:lnSpc>
        <a:spcPct val="96000"/>
      </a:lnSpc>
      <a:spcBef>
        <a:spcPct val="0"/>
      </a:spcBef>
      <a:spcAft>
        <a:spcPct val="0"/>
      </a:spcAft>
      <a:buClr>
        <a:srgbClr val="000000"/>
      </a:buClr>
      <a:buSzPct val="100000"/>
      <a:buFont typeface="Arial" charset="0"/>
      <a:defRPr kern="1200">
        <a:solidFill>
          <a:schemeClr val="bg1"/>
        </a:solidFill>
        <a:latin typeface="Arial" charset="0"/>
        <a:ea typeface="ＭＳ Ｐゴシック" charset="-128"/>
        <a:cs typeface="+mn-cs"/>
      </a:defRPr>
    </a:lvl2pPr>
    <a:lvl3pPr marL="914400" algn="l" defTabSz="449263" rtl="0" fontAlgn="base">
      <a:lnSpc>
        <a:spcPct val="96000"/>
      </a:lnSpc>
      <a:spcBef>
        <a:spcPct val="0"/>
      </a:spcBef>
      <a:spcAft>
        <a:spcPct val="0"/>
      </a:spcAft>
      <a:buClr>
        <a:srgbClr val="000000"/>
      </a:buClr>
      <a:buSzPct val="100000"/>
      <a:buFont typeface="Arial" charset="0"/>
      <a:defRPr kern="1200">
        <a:solidFill>
          <a:schemeClr val="bg1"/>
        </a:solidFill>
        <a:latin typeface="Arial" charset="0"/>
        <a:ea typeface="ＭＳ Ｐゴシック" charset="-128"/>
        <a:cs typeface="+mn-cs"/>
      </a:defRPr>
    </a:lvl3pPr>
    <a:lvl4pPr marL="1371600" algn="l" defTabSz="449263" rtl="0" fontAlgn="base">
      <a:lnSpc>
        <a:spcPct val="96000"/>
      </a:lnSpc>
      <a:spcBef>
        <a:spcPct val="0"/>
      </a:spcBef>
      <a:spcAft>
        <a:spcPct val="0"/>
      </a:spcAft>
      <a:buClr>
        <a:srgbClr val="000000"/>
      </a:buClr>
      <a:buSzPct val="100000"/>
      <a:buFont typeface="Arial" charset="0"/>
      <a:defRPr kern="1200">
        <a:solidFill>
          <a:schemeClr val="bg1"/>
        </a:solidFill>
        <a:latin typeface="Arial" charset="0"/>
        <a:ea typeface="ＭＳ Ｐゴシック" charset="-128"/>
        <a:cs typeface="+mn-cs"/>
      </a:defRPr>
    </a:lvl4pPr>
    <a:lvl5pPr marL="1828800" algn="l" defTabSz="449263" rtl="0" fontAlgn="base">
      <a:lnSpc>
        <a:spcPct val="96000"/>
      </a:lnSpc>
      <a:spcBef>
        <a:spcPct val="0"/>
      </a:spcBef>
      <a:spcAft>
        <a:spcPct val="0"/>
      </a:spcAft>
      <a:buClr>
        <a:srgbClr val="000000"/>
      </a:buClr>
      <a:buSzPct val="100000"/>
      <a:buFont typeface="Arial" charset="0"/>
      <a:defRPr kern="1200">
        <a:solidFill>
          <a:schemeClr val="bg1"/>
        </a:solidFill>
        <a:latin typeface="Arial" charset="0"/>
        <a:ea typeface="ＭＳ Ｐゴシック" charset="-128"/>
        <a:cs typeface="+mn-cs"/>
      </a:defRPr>
    </a:lvl5pPr>
    <a:lvl6pPr marL="2286000" algn="l" defTabSz="914400" rtl="0" eaLnBrk="1" latinLnBrk="0" hangingPunct="1">
      <a:defRPr kern="1200">
        <a:solidFill>
          <a:schemeClr val="bg1"/>
        </a:solidFill>
        <a:latin typeface="Arial" charset="0"/>
        <a:ea typeface="ＭＳ Ｐゴシック" charset="-128"/>
        <a:cs typeface="+mn-cs"/>
      </a:defRPr>
    </a:lvl6pPr>
    <a:lvl7pPr marL="2743200" algn="l" defTabSz="914400" rtl="0" eaLnBrk="1" latinLnBrk="0" hangingPunct="1">
      <a:defRPr kern="1200">
        <a:solidFill>
          <a:schemeClr val="bg1"/>
        </a:solidFill>
        <a:latin typeface="Arial" charset="0"/>
        <a:ea typeface="ＭＳ Ｐゴシック" charset="-128"/>
        <a:cs typeface="+mn-cs"/>
      </a:defRPr>
    </a:lvl7pPr>
    <a:lvl8pPr marL="3200400" algn="l" defTabSz="914400" rtl="0" eaLnBrk="1" latinLnBrk="0" hangingPunct="1">
      <a:defRPr kern="1200">
        <a:solidFill>
          <a:schemeClr val="bg1"/>
        </a:solidFill>
        <a:latin typeface="Arial" charset="0"/>
        <a:ea typeface="ＭＳ Ｐゴシック" charset="-128"/>
        <a:cs typeface="+mn-cs"/>
      </a:defRPr>
    </a:lvl8pPr>
    <a:lvl9pPr marL="3657600" algn="l" defTabSz="914400" rtl="0" eaLnBrk="1" latinLnBrk="0" hangingPunct="1">
      <a:defRPr kern="1200">
        <a:solidFill>
          <a:schemeClr val="bg1"/>
        </a:solidFill>
        <a:latin typeface="Arial" charset="0"/>
        <a:ea typeface="ＭＳ Ｐゴシック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1" d="100"/>
          <a:sy n="111" d="100"/>
        </p:scale>
        <p:origin x="-1614" y="-78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image" Target="../media/image8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AutoShape 1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3074" name="Text Box 2"/>
          <p:cNvSpPr txBox="1">
            <a:spLocks noChangeArrowheads="1"/>
          </p:cNvSpPr>
          <p:nvPr/>
        </p:nvSpPr>
        <p:spPr bwMode="auto">
          <a:xfrm>
            <a:off x="0" y="0"/>
            <a:ext cx="2971800" cy="460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3884613" y="0"/>
            <a:ext cx="2970212" cy="455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algn="r">
              <a:lnSpc>
                <a:spcPct val="100000"/>
              </a:lnSpc>
              <a:buFont typeface="Calibri" pitchFamily="32" charset="0"/>
              <a:buNone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Calibri" pitchFamily="32" charset="0"/>
                <a:cs typeface="Arial Unicode MS" charset="0"/>
              </a:defRPr>
            </a:lvl1pPr>
          </a:lstStyle>
          <a:p>
            <a:r>
              <a:rPr lang="en-GB" altLang="fr-FR"/>
              <a:t>31/10/14</a:t>
            </a:r>
          </a:p>
        </p:txBody>
      </p:sp>
      <p:sp>
        <p:nvSpPr>
          <p:cNvPr id="3076" name="Rectangle 4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0413" cy="3427413"/>
          </a:xfrm>
          <a:prstGeom prst="rect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sp>
      <p:sp>
        <p:nvSpPr>
          <p:cNvPr id="3077" name="Rectangle 5"/>
          <p:cNvSpPr>
            <a:spLocks noGrp="1" noChangeArrowheads="1"/>
          </p:cNvSpPr>
          <p:nvPr>
            <p:ph type="body"/>
          </p:nvPr>
        </p:nvSpPr>
        <p:spPr bwMode="auto">
          <a:xfrm>
            <a:off x="685800" y="4343400"/>
            <a:ext cx="5484813" cy="4113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endParaRPr lang="fr-FR" altLang="fr-FR" smtClean="0"/>
          </a:p>
        </p:txBody>
      </p:sp>
      <p:sp>
        <p:nvSpPr>
          <p:cNvPr id="3078" name="Text Box 6"/>
          <p:cNvSpPr txBox="1">
            <a:spLocks noChangeArrowheads="1"/>
          </p:cNvSpPr>
          <p:nvPr/>
        </p:nvSpPr>
        <p:spPr bwMode="auto">
          <a:xfrm>
            <a:off x="0" y="8683625"/>
            <a:ext cx="2971800" cy="460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/>
          </p:nvPr>
        </p:nvSpPr>
        <p:spPr bwMode="auto">
          <a:xfrm>
            <a:off x="3884613" y="8685213"/>
            <a:ext cx="2970212" cy="455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b" anchorCtr="0" compatLnSpc="1">
            <a:prstTxWarp prst="textNoShape">
              <a:avLst/>
            </a:prstTxWarp>
          </a:bodyPr>
          <a:lstStyle>
            <a:lvl1pPr algn="r">
              <a:lnSpc>
                <a:spcPct val="100000"/>
              </a:lnSpc>
              <a:buFont typeface="Calibri" pitchFamily="32" charset="0"/>
              <a:buNone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Calibri" pitchFamily="32" charset="0"/>
                <a:cs typeface="Arial Unicode MS" charset="0"/>
              </a:defRPr>
            </a:lvl1pPr>
          </a:lstStyle>
          <a:p>
            <a:fld id="{D3513D4E-2DF5-4A36-B9AB-B4FC4CF1A245}" type="slidenum">
              <a:rPr lang="en-GB" altLang="fr-FR"/>
              <a:pPr/>
              <a:t>‹N°›</a:t>
            </a:fld>
            <a:endParaRPr lang="en-GB" altLang="fr-FR"/>
          </a:p>
        </p:txBody>
      </p:sp>
    </p:spTree>
    <p:extLst>
      <p:ext uri="{BB962C8B-B14F-4D97-AF65-F5344CB8AC3E}">
        <p14:creationId xmlns:p14="http://schemas.microsoft.com/office/powerpoint/2010/main" val="1152519697"/>
      </p:ext>
    </p:extLst>
  </p:cSld>
  <p:clrMap bg1="lt1" tx1="dk1" bg2="lt2" tx2="dk2" accent1="accent1" accent2="accent2" accent3="accent3" accent4="accent4" accent5="accent5" accent6="accent6" hlink="hlink" folHlink="folHlink"/>
  <p:hf hdr="0" ftr="0"/>
  <p:notesStyle>
    <a:lvl1pPr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1pPr>
    <a:lvl2pPr marL="742950" indent="-28575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2pPr>
    <a:lvl3pPr marL="11430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3pPr>
    <a:lvl4pPr marL="16002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4pPr>
    <a:lvl5pPr marL="20574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GB" altLang="fr-FR"/>
              <a:t>31/10/14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054B425B-2ED5-48EF-86A7-817CE91C7F7D}" type="slidenum">
              <a:rPr lang="en-GB" altLang="fr-FR"/>
              <a:pPr/>
              <a:t>1</a:t>
            </a:fld>
            <a:endParaRPr lang="en-GB" altLang="fr-FR"/>
          </a:p>
        </p:txBody>
      </p:sp>
      <p:sp>
        <p:nvSpPr>
          <p:cNvPr id="20481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0482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6388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 altLang="fr-FR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GB" altLang="fr-FR"/>
              <a:t>31/10/14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EA6E92E6-9923-4147-BB1C-16554B9BECEF}" type="slidenum">
              <a:rPr lang="en-GB" altLang="fr-FR"/>
              <a:pPr/>
              <a:t>10</a:t>
            </a:fld>
            <a:endParaRPr lang="en-GB" altLang="fr-FR"/>
          </a:p>
        </p:txBody>
      </p:sp>
      <p:sp>
        <p:nvSpPr>
          <p:cNvPr id="33793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3794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6388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 altLang="fr-FR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GB" altLang="fr-FR"/>
              <a:t>31/10/14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71604509-C1A4-4142-85EB-E93F43BE5532}" type="slidenum">
              <a:rPr lang="en-GB" altLang="fr-FR"/>
              <a:pPr/>
              <a:t>11</a:t>
            </a:fld>
            <a:endParaRPr lang="en-GB" altLang="fr-FR"/>
          </a:p>
        </p:txBody>
      </p:sp>
      <p:sp>
        <p:nvSpPr>
          <p:cNvPr id="34817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4818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6388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 altLang="fr-FR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GB" altLang="fr-FR"/>
              <a:t>31/10/14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DAD19CA3-BDBB-4533-8939-65E2DB55E9C9}" type="slidenum">
              <a:rPr lang="en-GB" altLang="fr-FR"/>
              <a:pPr/>
              <a:t>12</a:t>
            </a:fld>
            <a:endParaRPr lang="en-GB" altLang="fr-FR"/>
          </a:p>
        </p:txBody>
      </p:sp>
      <p:sp>
        <p:nvSpPr>
          <p:cNvPr id="35841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5842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6388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 altLang="fr-FR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GB" altLang="fr-FR"/>
              <a:t>31/10/14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70C8243D-EA62-4F2B-BC8E-AA2205BAA138}" type="slidenum">
              <a:rPr lang="en-GB" altLang="fr-FR"/>
              <a:pPr/>
              <a:t>2</a:t>
            </a:fld>
            <a:endParaRPr lang="en-GB" altLang="fr-FR"/>
          </a:p>
        </p:txBody>
      </p:sp>
      <p:sp>
        <p:nvSpPr>
          <p:cNvPr id="21505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1506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6388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 altLang="fr-FR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GB" altLang="fr-FR"/>
              <a:t>31/10/14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9BD961B3-EA30-4D4C-9B5E-9AF5A1932E11}" type="slidenum">
              <a:rPr lang="en-GB" altLang="fr-FR"/>
              <a:pPr/>
              <a:t>3</a:t>
            </a:fld>
            <a:endParaRPr lang="en-GB" altLang="fr-FR"/>
          </a:p>
        </p:txBody>
      </p:sp>
      <p:sp>
        <p:nvSpPr>
          <p:cNvPr id="22529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2530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6388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 altLang="fr-FR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GB" altLang="fr-FR"/>
              <a:t>31/10/14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F179E2F8-38CF-408B-8805-EEE1EA33B353}" type="slidenum">
              <a:rPr lang="en-GB" altLang="fr-FR"/>
              <a:pPr/>
              <a:t>4</a:t>
            </a:fld>
            <a:endParaRPr lang="en-GB" altLang="fr-FR"/>
          </a:p>
        </p:txBody>
      </p:sp>
      <p:sp>
        <p:nvSpPr>
          <p:cNvPr id="24577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4578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6388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 altLang="fr-FR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GB" altLang="fr-FR"/>
              <a:t>31/10/14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B67C8E0A-BE6B-41CB-9A2D-347330AB273D}" type="slidenum">
              <a:rPr lang="en-GB" altLang="fr-FR"/>
              <a:pPr/>
              <a:t>5</a:t>
            </a:fld>
            <a:endParaRPr lang="en-GB" altLang="fr-FR"/>
          </a:p>
        </p:txBody>
      </p:sp>
      <p:sp>
        <p:nvSpPr>
          <p:cNvPr id="25601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5602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6388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 altLang="fr-FR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GB" altLang="fr-FR"/>
              <a:t>31/10/14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13AEB2AC-D834-4312-95A8-83E3305C1792}" type="slidenum">
              <a:rPr lang="en-GB" altLang="fr-FR"/>
              <a:pPr/>
              <a:t>6</a:t>
            </a:fld>
            <a:endParaRPr lang="en-GB" altLang="fr-FR"/>
          </a:p>
        </p:txBody>
      </p:sp>
      <p:sp>
        <p:nvSpPr>
          <p:cNvPr id="26625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6626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6388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 altLang="fr-FR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GB" altLang="fr-FR"/>
              <a:t>31/10/14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BA8704E9-DA7D-454E-81DC-7F724FC77AE4}" type="slidenum">
              <a:rPr lang="en-GB" altLang="fr-FR"/>
              <a:pPr/>
              <a:t>7</a:t>
            </a:fld>
            <a:endParaRPr lang="en-GB" altLang="fr-FR"/>
          </a:p>
        </p:txBody>
      </p:sp>
      <p:sp>
        <p:nvSpPr>
          <p:cNvPr id="27649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7650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6388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 altLang="fr-FR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GB" altLang="fr-FR"/>
              <a:t>31/10/14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A8AF3946-028D-4507-ABDD-D7781770AF7C}" type="slidenum">
              <a:rPr lang="en-GB" altLang="fr-FR"/>
              <a:pPr/>
              <a:t>8</a:t>
            </a:fld>
            <a:endParaRPr lang="en-GB" altLang="fr-FR"/>
          </a:p>
        </p:txBody>
      </p:sp>
      <p:sp>
        <p:nvSpPr>
          <p:cNvPr id="28673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8674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6388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 altLang="fr-FR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GB" altLang="fr-FR"/>
              <a:t>31/10/14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60344D84-4217-4260-866F-7672C059845E}" type="slidenum">
              <a:rPr lang="en-GB" altLang="fr-FR"/>
              <a:pPr/>
              <a:t>9</a:t>
            </a:fld>
            <a:endParaRPr lang="en-GB" altLang="fr-FR"/>
          </a:p>
        </p:txBody>
      </p:sp>
      <p:sp>
        <p:nvSpPr>
          <p:cNvPr id="29697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9698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6388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 altLang="fr-F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fr-FR" smtClean="0"/>
              <a:t>Modifiez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altLang="fr-FR"/>
              <a:t>31/10/14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3C2A68FB-88B7-4120-9BE8-2F566F85D12C}" type="slidenum">
              <a:rPr lang="en-GB" altLang="fr-FR"/>
              <a:pPr/>
              <a:t>‹N°›</a:t>
            </a:fld>
            <a:endParaRPr lang="en-GB" altLang="fr-FR"/>
          </a:p>
        </p:txBody>
      </p:sp>
    </p:spTree>
    <p:extLst>
      <p:ext uri="{BB962C8B-B14F-4D97-AF65-F5344CB8AC3E}">
        <p14:creationId xmlns:p14="http://schemas.microsoft.com/office/powerpoint/2010/main" val="41989964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altLang="fr-FR"/>
              <a:t>31/10/14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E496C4B1-CF53-4343-9754-8911B82BDAE1}" type="slidenum">
              <a:rPr lang="en-GB" altLang="fr-FR"/>
              <a:pPr/>
              <a:t>‹N°›</a:t>
            </a:fld>
            <a:endParaRPr lang="en-GB" altLang="fr-FR"/>
          </a:p>
        </p:txBody>
      </p:sp>
    </p:spTree>
    <p:extLst>
      <p:ext uri="{BB962C8B-B14F-4D97-AF65-F5344CB8AC3E}">
        <p14:creationId xmlns:p14="http://schemas.microsoft.com/office/powerpoint/2010/main" val="30370988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128588"/>
            <a:ext cx="2055813" cy="5995987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128588"/>
            <a:ext cx="6019800" cy="5995987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altLang="fr-FR"/>
              <a:t>31/10/14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B78E23D6-3D9A-4A6D-9A53-E41169B9A51B}" type="slidenum">
              <a:rPr lang="en-GB" altLang="fr-FR"/>
              <a:pPr/>
              <a:t>‹N°›</a:t>
            </a:fld>
            <a:endParaRPr lang="en-GB" altLang="fr-FR"/>
          </a:p>
        </p:txBody>
      </p:sp>
    </p:spTree>
    <p:extLst>
      <p:ext uri="{BB962C8B-B14F-4D97-AF65-F5344CB8AC3E}">
        <p14:creationId xmlns:p14="http://schemas.microsoft.com/office/powerpoint/2010/main" val="277883871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128588"/>
            <a:ext cx="8228013" cy="1433512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0"/>
          </p:nvPr>
        </p:nvSpPr>
        <p:spPr>
          <a:xfrm>
            <a:off x="457200" y="6400800"/>
            <a:ext cx="2132013" cy="363538"/>
          </a:xfrm>
        </p:spPr>
        <p:txBody>
          <a:bodyPr/>
          <a:lstStyle>
            <a:lvl1pPr>
              <a:defRPr/>
            </a:lvl1pPr>
          </a:lstStyle>
          <a:p>
            <a:r>
              <a:rPr lang="en-GB" altLang="fr-FR"/>
              <a:t>31/10/14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idx="11"/>
          </p:nvPr>
        </p:nvSpPr>
        <p:spPr>
          <a:xfrm>
            <a:off x="6553200" y="6400800"/>
            <a:ext cx="2132013" cy="363538"/>
          </a:xfrm>
        </p:spPr>
        <p:txBody>
          <a:bodyPr/>
          <a:lstStyle>
            <a:lvl1pPr>
              <a:defRPr/>
            </a:lvl1pPr>
          </a:lstStyle>
          <a:p>
            <a:fld id="{6D191AF2-B91B-4447-8A77-D3252783E40E}" type="slidenum">
              <a:rPr lang="en-GB" altLang="fr-FR"/>
              <a:pPr/>
              <a:t>‹N°›</a:t>
            </a:fld>
            <a:endParaRPr lang="en-GB" altLang="fr-FR"/>
          </a:p>
        </p:txBody>
      </p:sp>
    </p:spTree>
    <p:extLst>
      <p:ext uri="{BB962C8B-B14F-4D97-AF65-F5344CB8AC3E}">
        <p14:creationId xmlns:p14="http://schemas.microsoft.com/office/powerpoint/2010/main" val="287137776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fr-FR" smtClean="0"/>
              <a:t>Modifiez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altLang="fr-FR"/>
              <a:t>31/10/14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1CC9453A-FD46-46D6-8085-4C6742D6279F}" type="slidenum">
              <a:rPr lang="en-GB" altLang="fr-FR"/>
              <a:pPr/>
              <a:t>‹N°›</a:t>
            </a:fld>
            <a:endParaRPr lang="en-GB" altLang="fr-FR"/>
          </a:p>
        </p:txBody>
      </p:sp>
    </p:spTree>
    <p:extLst>
      <p:ext uri="{BB962C8B-B14F-4D97-AF65-F5344CB8AC3E}">
        <p14:creationId xmlns:p14="http://schemas.microsoft.com/office/powerpoint/2010/main" val="150633208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altLang="fr-FR"/>
              <a:t>31/10/14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C0732B6C-7C4F-4850-9D69-58C83E4D66E4}" type="slidenum">
              <a:rPr lang="en-GB" altLang="fr-FR"/>
              <a:pPr/>
              <a:t>‹N°›</a:t>
            </a:fld>
            <a:endParaRPr lang="en-GB" altLang="fr-FR"/>
          </a:p>
        </p:txBody>
      </p:sp>
    </p:spTree>
    <p:extLst>
      <p:ext uri="{BB962C8B-B14F-4D97-AF65-F5344CB8AC3E}">
        <p14:creationId xmlns:p14="http://schemas.microsoft.com/office/powerpoint/2010/main" val="20201562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altLang="fr-FR"/>
              <a:t>31/10/14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D8875FA8-FA62-4709-9338-55D384F01700}" type="slidenum">
              <a:rPr lang="en-GB" altLang="fr-FR"/>
              <a:pPr/>
              <a:t>‹N°›</a:t>
            </a:fld>
            <a:endParaRPr lang="en-GB" altLang="fr-FR"/>
          </a:p>
        </p:txBody>
      </p:sp>
    </p:spTree>
    <p:extLst>
      <p:ext uri="{BB962C8B-B14F-4D97-AF65-F5344CB8AC3E}">
        <p14:creationId xmlns:p14="http://schemas.microsoft.com/office/powerpoint/2010/main" val="64486516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7013" cy="45243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6613" y="1600200"/>
            <a:ext cx="4038600" cy="45243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altLang="fr-FR"/>
              <a:t>31/10/14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BF8841AE-E790-44F8-AD02-4194848828E4}" type="slidenum">
              <a:rPr lang="en-GB" altLang="fr-FR"/>
              <a:pPr/>
              <a:t>‹N°›</a:t>
            </a:fld>
            <a:endParaRPr lang="en-GB" altLang="fr-FR"/>
          </a:p>
        </p:txBody>
      </p:sp>
    </p:spTree>
    <p:extLst>
      <p:ext uri="{BB962C8B-B14F-4D97-AF65-F5344CB8AC3E}">
        <p14:creationId xmlns:p14="http://schemas.microsoft.com/office/powerpoint/2010/main" val="400750976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altLang="fr-FR"/>
              <a:t>31/10/14</a:t>
            </a:r>
          </a:p>
        </p:txBody>
      </p:sp>
      <p:sp>
        <p:nvSpPr>
          <p:cNvPr id="8" name="Espace réservé du numéro de diapositive 7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36F31C52-B3FE-458F-B199-524CB4A3AF58}" type="slidenum">
              <a:rPr lang="en-GB" altLang="fr-FR"/>
              <a:pPr/>
              <a:t>‹N°›</a:t>
            </a:fld>
            <a:endParaRPr lang="en-GB" altLang="fr-FR"/>
          </a:p>
        </p:txBody>
      </p:sp>
    </p:spTree>
    <p:extLst>
      <p:ext uri="{BB962C8B-B14F-4D97-AF65-F5344CB8AC3E}">
        <p14:creationId xmlns:p14="http://schemas.microsoft.com/office/powerpoint/2010/main" val="397320323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altLang="fr-FR"/>
              <a:t>31/10/14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F1540D97-D0D0-4DAE-9355-C7912F86FC2C}" type="slidenum">
              <a:rPr lang="en-GB" altLang="fr-FR"/>
              <a:pPr/>
              <a:t>‹N°›</a:t>
            </a:fld>
            <a:endParaRPr lang="en-GB" altLang="fr-FR"/>
          </a:p>
        </p:txBody>
      </p:sp>
    </p:spTree>
    <p:extLst>
      <p:ext uri="{BB962C8B-B14F-4D97-AF65-F5344CB8AC3E}">
        <p14:creationId xmlns:p14="http://schemas.microsoft.com/office/powerpoint/2010/main" val="117916871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altLang="fr-FR"/>
              <a:t>31/10/14</a:t>
            </a:r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8304C650-3D98-4FB2-92DD-16FE6CC72EA8}" type="slidenum">
              <a:rPr lang="en-GB" altLang="fr-FR"/>
              <a:pPr/>
              <a:t>‹N°›</a:t>
            </a:fld>
            <a:endParaRPr lang="en-GB" altLang="fr-FR"/>
          </a:p>
        </p:txBody>
      </p:sp>
    </p:spTree>
    <p:extLst>
      <p:ext uri="{BB962C8B-B14F-4D97-AF65-F5344CB8AC3E}">
        <p14:creationId xmlns:p14="http://schemas.microsoft.com/office/powerpoint/2010/main" val="35392847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altLang="fr-FR"/>
              <a:t>31/10/14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A15AB936-81C9-409D-A8C2-0CCB1A931374}" type="slidenum">
              <a:rPr lang="en-GB" altLang="fr-FR"/>
              <a:pPr/>
              <a:t>‹N°›</a:t>
            </a:fld>
            <a:endParaRPr lang="en-GB" altLang="fr-FR"/>
          </a:p>
        </p:txBody>
      </p:sp>
    </p:spTree>
    <p:extLst>
      <p:ext uri="{BB962C8B-B14F-4D97-AF65-F5344CB8AC3E}">
        <p14:creationId xmlns:p14="http://schemas.microsoft.com/office/powerpoint/2010/main" val="205979109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altLang="fr-FR"/>
              <a:t>31/10/14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3F12117E-642F-44AD-B0CE-2C305CDC231D}" type="slidenum">
              <a:rPr lang="en-GB" altLang="fr-FR"/>
              <a:pPr/>
              <a:t>‹N°›</a:t>
            </a:fld>
            <a:endParaRPr lang="en-GB" altLang="fr-FR"/>
          </a:p>
        </p:txBody>
      </p:sp>
    </p:spTree>
    <p:extLst>
      <p:ext uri="{BB962C8B-B14F-4D97-AF65-F5344CB8AC3E}">
        <p14:creationId xmlns:p14="http://schemas.microsoft.com/office/powerpoint/2010/main" val="406387012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altLang="fr-FR"/>
              <a:t>31/10/14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4AC7E821-B119-48A5-A158-AC7D8DC1F67E}" type="slidenum">
              <a:rPr lang="en-GB" altLang="fr-FR"/>
              <a:pPr/>
              <a:t>‹N°›</a:t>
            </a:fld>
            <a:endParaRPr lang="en-GB" altLang="fr-FR"/>
          </a:p>
        </p:txBody>
      </p:sp>
    </p:spTree>
    <p:extLst>
      <p:ext uri="{BB962C8B-B14F-4D97-AF65-F5344CB8AC3E}">
        <p14:creationId xmlns:p14="http://schemas.microsoft.com/office/powerpoint/2010/main" val="230682218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altLang="fr-FR"/>
              <a:t>31/10/14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5302C8DD-68C6-4D57-B200-90F27E2A24F6}" type="slidenum">
              <a:rPr lang="en-GB" altLang="fr-FR"/>
              <a:pPr/>
              <a:t>‹N°›</a:t>
            </a:fld>
            <a:endParaRPr lang="en-GB" altLang="fr-FR"/>
          </a:p>
        </p:txBody>
      </p:sp>
    </p:spTree>
    <p:extLst>
      <p:ext uri="{BB962C8B-B14F-4D97-AF65-F5344CB8AC3E}">
        <p14:creationId xmlns:p14="http://schemas.microsoft.com/office/powerpoint/2010/main" val="90923641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128588"/>
            <a:ext cx="2055813" cy="5995987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128588"/>
            <a:ext cx="6019800" cy="5995987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altLang="fr-FR"/>
              <a:t>31/10/14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7AF71BA9-9C5E-419F-B172-159AAAA99376}" type="slidenum">
              <a:rPr lang="en-GB" altLang="fr-FR"/>
              <a:pPr/>
              <a:t>‹N°›</a:t>
            </a:fld>
            <a:endParaRPr lang="en-GB" altLang="fr-FR"/>
          </a:p>
        </p:txBody>
      </p:sp>
    </p:spTree>
    <p:extLst>
      <p:ext uri="{BB962C8B-B14F-4D97-AF65-F5344CB8AC3E}">
        <p14:creationId xmlns:p14="http://schemas.microsoft.com/office/powerpoint/2010/main" val="9063311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altLang="fr-FR"/>
              <a:t>31/10/14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B8ABF306-4EA3-4E53-9233-10701B5F5A70}" type="slidenum">
              <a:rPr lang="en-GB" altLang="fr-FR"/>
              <a:pPr/>
              <a:t>‹N°›</a:t>
            </a:fld>
            <a:endParaRPr lang="en-GB" altLang="fr-FR"/>
          </a:p>
        </p:txBody>
      </p:sp>
    </p:spTree>
    <p:extLst>
      <p:ext uri="{BB962C8B-B14F-4D97-AF65-F5344CB8AC3E}">
        <p14:creationId xmlns:p14="http://schemas.microsoft.com/office/powerpoint/2010/main" val="30343799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7013" cy="45243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6613" y="1600200"/>
            <a:ext cx="4038600" cy="45243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altLang="fr-FR"/>
              <a:t>31/10/14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8BF6B1F8-2734-4930-99A8-7425327401F9}" type="slidenum">
              <a:rPr lang="en-GB" altLang="fr-FR"/>
              <a:pPr/>
              <a:t>‹N°›</a:t>
            </a:fld>
            <a:endParaRPr lang="en-GB" altLang="fr-FR"/>
          </a:p>
        </p:txBody>
      </p:sp>
    </p:spTree>
    <p:extLst>
      <p:ext uri="{BB962C8B-B14F-4D97-AF65-F5344CB8AC3E}">
        <p14:creationId xmlns:p14="http://schemas.microsoft.com/office/powerpoint/2010/main" val="22076994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altLang="fr-FR"/>
              <a:t>31/10/14</a:t>
            </a:r>
          </a:p>
        </p:txBody>
      </p:sp>
      <p:sp>
        <p:nvSpPr>
          <p:cNvPr id="8" name="Espace réservé du numéro de diapositive 7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53856B3A-87C2-4ABD-92ED-BC633A927E0E}" type="slidenum">
              <a:rPr lang="en-GB" altLang="fr-FR"/>
              <a:pPr/>
              <a:t>‹N°›</a:t>
            </a:fld>
            <a:endParaRPr lang="en-GB" altLang="fr-FR"/>
          </a:p>
        </p:txBody>
      </p:sp>
    </p:spTree>
    <p:extLst>
      <p:ext uri="{BB962C8B-B14F-4D97-AF65-F5344CB8AC3E}">
        <p14:creationId xmlns:p14="http://schemas.microsoft.com/office/powerpoint/2010/main" val="20341045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altLang="fr-FR"/>
              <a:t>31/10/14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63D880DE-4B1C-4DA5-A3B8-DA6E60131242}" type="slidenum">
              <a:rPr lang="en-GB" altLang="fr-FR"/>
              <a:pPr/>
              <a:t>‹N°›</a:t>
            </a:fld>
            <a:endParaRPr lang="en-GB" altLang="fr-FR"/>
          </a:p>
        </p:txBody>
      </p:sp>
    </p:spTree>
    <p:extLst>
      <p:ext uri="{BB962C8B-B14F-4D97-AF65-F5344CB8AC3E}">
        <p14:creationId xmlns:p14="http://schemas.microsoft.com/office/powerpoint/2010/main" val="13742801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altLang="fr-FR"/>
              <a:t>31/10/14</a:t>
            </a:r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D43727A2-3D5C-44C8-86B7-59B5E37BB4B6}" type="slidenum">
              <a:rPr lang="en-GB" altLang="fr-FR"/>
              <a:pPr/>
              <a:t>‹N°›</a:t>
            </a:fld>
            <a:endParaRPr lang="en-GB" altLang="fr-FR"/>
          </a:p>
        </p:txBody>
      </p:sp>
    </p:spTree>
    <p:extLst>
      <p:ext uri="{BB962C8B-B14F-4D97-AF65-F5344CB8AC3E}">
        <p14:creationId xmlns:p14="http://schemas.microsoft.com/office/powerpoint/2010/main" val="12643438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altLang="fr-FR"/>
              <a:t>31/10/14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85A09D7F-D4E0-40AD-98A5-B500B866B5CE}" type="slidenum">
              <a:rPr lang="en-GB" altLang="fr-FR"/>
              <a:pPr/>
              <a:t>‹N°›</a:t>
            </a:fld>
            <a:endParaRPr lang="en-GB" altLang="fr-FR"/>
          </a:p>
        </p:txBody>
      </p:sp>
    </p:spTree>
    <p:extLst>
      <p:ext uri="{BB962C8B-B14F-4D97-AF65-F5344CB8AC3E}">
        <p14:creationId xmlns:p14="http://schemas.microsoft.com/office/powerpoint/2010/main" val="25908029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altLang="fr-FR"/>
              <a:t>31/10/14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6781728F-98D7-4963-B373-CCB6528AD187}" type="slidenum">
              <a:rPr lang="en-GB" altLang="fr-FR"/>
              <a:pPr/>
              <a:t>‹N°›</a:t>
            </a:fld>
            <a:endParaRPr lang="en-GB" altLang="fr-FR"/>
          </a:p>
        </p:txBody>
      </p:sp>
    </p:spTree>
    <p:extLst>
      <p:ext uri="{BB962C8B-B14F-4D97-AF65-F5344CB8AC3E}">
        <p14:creationId xmlns:p14="http://schemas.microsoft.com/office/powerpoint/2010/main" val="10762894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image" Target="../media/image4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5" name="Picture 1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37"/>
          <a:stretch>
            <a:fillRect/>
          </a:stretch>
        </p:blipFill>
        <p:spPr bwMode="auto">
          <a:xfrm>
            <a:off x="0" y="500063"/>
            <a:ext cx="9144000" cy="5626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 l="1637"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28588"/>
            <a:ext cx="8228013" cy="1433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fr-FR" smtClean="0"/>
              <a:t>Cliquez pour éditer le format du texte-titre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8013" cy="4524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fr-FR" smtClean="0"/>
              <a:t>Cliquez pour éditer le format du plan de texte</a:t>
            </a:r>
          </a:p>
          <a:p>
            <a:pPr lvl="1"/>
            <a:r>
              <a:rPr lang="en-GB" altLang="fr-FR" smtClean="0"/>
              <a:t>Second niveau de plan</a:t>
            </a:r>
          </a:p>
          <a:p>
            <a:pPr lvl="2"/>
            <a:r>
              <a:rPr lang="en-GB" altLang="fr-FR" smtClean="0"/>
              <a:t>Troisième niveau de plan</a:t>
            </a:r>
          </a:p>
          <a:p>
            <a:pPr lvl="3"/>
            <a:r>
              <a:rPr lang="en-GB" altLang="fr-FR" smtClean="0"/>
              <a:t>Quatrième niveau de plan</a:t>
            </a:r>
          </a:p>
          <a:p>
            <a:pPr lvl="4"/>
            <a:r>
              <a:rPr lang="en-GB" altLang="fr-FR" smtClean="0"/>
              <a:t>Cinquième niveau de plan</a:t>
            </a:r>
          </a:p>
          <a:p>
            <a:pPr lvl="4"/>
            <a:r>
              <a:rPr lang="en-GB" altLang="fr-FR" smtClean="0"/>
              <a:t>Sixième niveau de plan</a:t>
            </a:r>
          </a:p>
          <a:p>
            <a:pPr lvl="4"/>
            <a:r>
              <a:rPr lang="en-GB" altLang="fr-FR" smtClean="0"/>
              <a:t>Septième niveau de plan</a:t>
            </a:r>
          </a:p>
          <a:p>
            <a:pPr lvl="4"/>
            <a:r>
              <a:rPr lang="en-GB" altLang="fr-FR" smtClean="0"/>
              <a:t>Huitième niveau de plan</a:t>
            </a:r>
          </a:p>
          <a:p>
            <a:pPr lvl="4"/>
            <a:r>
              <a:rPr lang="en-GB" altLang="fr-FR" smtClean="0"/>
              <a:t>Neuvième niveau de plan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/>
          </p:nvPr>
        </p:nvSpPr>
        <p:spPr bwMode="auto">
          <a:xfrm>
            <a:off x="457200" y="6400800"/>
            <a:ext cx="2132013" cy="363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b" anchorCtr="0" compatLnSpc="1">
            <a:prstTxWarp prst="textNoShape">
              <a:avLst/>
            </a:prstTxWarp>
          </a:bodyPr>
          <a:lstStyle>
            <a:lvl1pPr>
              <a:lnSpc>
                <a:spcPct val="100000"/>
              </a:lnSpc>
              <a:buClr>
                <a:srgbClr val="898989"/>
              </a:buCl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100">
                <a:solidFill>
                  <a:srgbClr val="898989"/>
                </a:solidFill>
              </a:defRPr>
            </a:lvl1pPr>
          </a:lstStyle>
          <a:p>
            <a:r>
              <a:rPr lang="en-GB" altLang="fr-FR"/>
              <a:t>31/10/14</a:t>
            </a:r>
          </a:p>
        </p:txBody>
      </p:sp>
      <p:sp>
        <p:nvSpPr>
          <p:cNvPr id="1029" name="Text Box 5"/>
          <p:cNvSpPr txBox="1">
            <a:spLocks noChangeArrowheads="1"/>
          </p:cNvSpPr>
          <p:nvPr/>
        </p:nvSpPr>
        <p:spPr bwMode="auto">
          <a:xfrm>
            <a:off x="3124200" y="6308725"/>
            <a:ext cx="2895600" cy="460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/>
          </p:nvPr>
        </p:nvSpPr>
        <p:spPr bwMode="auto">
          <a:xfrm>
            <a:off x="6553200" y="6400800"/>
            <a:ext cx="2132013" cy="363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>
            <a:lvl1pPr algn="r">
              <a:lnSpc>
                <a:spcPct val="100000"/>
              </a:lnSpc>
              <a:buClr>
                <a:srgbClr val="898989"/>
              </a:buCl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100">
                <a:solidFill>
                  <a:srgbClr val="898989"/>
                </a:solidFill>
              </a:defRPr>
            </a:lvl1pPr>
          </a:lstStyle>
          <a:p>
            <a:fld id="{7126371F-0A2E-4F0C-9926-7B36B5B5F7A3}" type="slidenum">
              <a:rPr lang="en-GB" altLang="fr-FR"/>
              <a:pPr/>
              <a:t>‹N°›</a:t>
            </a:fld>
            <a:endParaRPr lang="en-GB" altLang="fr-FR"/>
          </a:p>
        </p:txBody>
      </p:sp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83038" y="6094413"/>
            <a:ext cx="1177925" cy="6270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  <p:sldLayoutId id="2147483672" r:id="rId12"/>
  </p:sldLayoutIdLst>
  <p:hf sldNum="0" hdr="0" ftr="0"/>
  <p:txStyles>
    <p:titleStyle>
      <a:lvl1pPr algn="ctr" defTabSz="449263" rtl="0" eaLnBrk="0" fontAlgn="base" hangingPunct="0">
        <a:lnSpc>
          <a:spcPct val="9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Arial" charset="0"/>
        <a:defRPr sz="4400">
          <a:solidFill>
            <a:srgbClr val="000000"/>
          </a:solidFill>
          <a:latin typeface="+mj-lt"/>
          <a:ea typeface="+mj-ea"/>
          <a:cs typeface="+mj-cs"/>
        </a:defRPr>
      </a:lvl1pPr>
      <a:lvl2pPr algn="ctr" defTabSz="449263" rtl="0" eaLnBrk="0" fontAlgn="base" hangingPunct="0">
        <a:lnSpc>
          <a:spcPct val="9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Arial" charset="0"/>
        <a:defRPr sz="4400">
          <a:solidFill>
            <a:srgbClr val="000000"/>
          </a:solidFill>
          <a:latin typeface="Arial" charset="0"/>
          <a:ea typeface="ＭＳ Ｐゴシック" charset="-128"/>
        </a:defRPr>
      </a:lvl2pPr>
      <a:lvl3pPr algn="ctr" defTabSz="449263" rtl="0" eaLnBrk="0" fontAlgn="base" hangingPunct="0">
        <a:lnSpc>
          <a:spcPct val="9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Arial" charset="0"/>
        <a:defRPr sz="4400">
          <a:solidFill>
            <a:srgbClr val="000000"/>
          </a:solidFill>
          <a:latin typeface="Arial" charset="0"/>
          <a:ea typeface="ＭＳ Ｐゴシック" charset="-128"/>
        </a:defRPr>
      </a:lvl3pPr>
      <a:lvl4pPr algn="ctr" defTabSz="449263" rtl="0" eaLnBrk="0" fontAlgn="base" hangingPunct="0">
        <a:lnSpc>
          <a:spcPct val="9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Arial" charset="0"/>
        <a:defRPr sz="4400">
          <a:solidFill>
            <a:srgbClr val="000000"/>
          </a:solidFill>
          <a:latin typeface="Arial" charset="0"/>
          <a:ea typeface="ＭＳ Ｐゴシック" charset="-128"/>
        </a:defRPr>
      </a:lvl4pPr>
      <a:lvl5pPr algn="ctr" defTabSz="449263" rtl="0" eaLnBrk="0" fontAlgn="base" hangingPunct="0">
        <a:lnSpc>
          <a:spcPct val="9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Arial" charset="0"/>
        <a:defRPr sz="4400">
          <a:solidFill>
            <a:srgbClr val="000000"/>
          </a:solidFill>
          <a:latin typeface="Arial" charset="0"/>
          <a:ea typeface="ＭＳ Ｐゴシック" charset="-128"/>
        </a:defRPr>
      </a:lvl5pPr>
      <a:lvl6pPr marL="457200" algn="ctr" defTabSz="449263" rtl="0" eaLnBrk="0" fontAlgn="base" hangingPunct="0">
        <a:lnSpc>
          <a:spcPct val="9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Arial" charset="0"/>
        <a:defRPr sz="4400">
          <a:solidFill>
            <a:srgbClr val="000000"/>
          </a:solidFill>
          <a:latin typeface="Arial" charset="0"/>
          <a:ea typeface="ＭＳ Ｐゴシック" charset="-128"/>
        </a:defRPr>
      </a:lvl6pPr>
      <a:lvl7pPr marL="914400" algn="ctr" defTabSz="449263" rtl="0" eaLnBrk="0" fontAlgn="base" hangingPunct="0">
        <a:lnSpc>
          <a:spcPct val="9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Arial" charset="0"/>
        <a:defRPr sz="4400">
          <a:solidFill>
            <a:srgbClr val="000000"/>
          </a:solidFill>
          <a:latin typeface="Arial" charset="0"/>
          <a:ea typeface="ＭＳ Ｐゴシック" charset="-128"/>
        </a:defRPr>
      </a:lvl7pPr>
      <a:lvl8pPr marL="1371600" algn="ctr" defTabSz="449263" rtl="0" eaLnBrk="0" fontAlgn="base" hangingPunct="0">
        <a:lnSpc>
          <a:spcPct val="9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Arial" charset="0"/>
        <a:defRPr sz="4400">
          <a:solidFill>
            <a:srgbClr val="000000"/>
          </a:solidFill>
          <a:latin typeface="Arial" charset="0"/>
          <a:ea typeface="ＭＳ Ｐゴシック" charset="-128"/>
        </a:defRPr>
      </a:lvl8pPr>
      <a:lvl9pPr marL="1828800" algn="ctr" defTabSz="449263" rtl="0" eaLnBrk="0" fontAlgn="base" hangingPunct="0">
        <a:lnSpc>
          <a:spcPct val="9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Arial" charset="0"/>
        <a:defRPr sz="4400">
          <a:solidFill>
            <a:srgbClr val="000000"/>
          </a:solidFill>
          <a:latin typeface="Arial" charset="0"/>
          <a:ea typeface="ＭＳ Ｐゴシック" charset="-128"/>
        </a:defRPr>
      </a:lvl9pPr>
    </p:titleStyle>
    <p:bodyStyle>
      <a:lvl1pPr marL="341313" indent="-341313" algn="l" defTabSz="449263" rtl="0" eaLnBrk="0" fontAlgn="base" hangingPunct="0">
        <a:lnSpc>
          <a:spcPct val="96000"/>
        </a:lnSpc>
        <a:spcBef>
          <a:spcPts val="800"/>
        </a:spcBef>
        <a:spcAft>
          <a:spcPct val="0"/>
        </a:spcAft>
        <a:buClr>
          <a:srgbClr val="000000"/>
        </a:buClr>
        <a:buSzPct val="100000"/>
        <a:buFont typeface="Arial" charset="0"/>
        <a:buChar char="•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41363" indent="-284163" algn="l" defTabSz="449263" rtl="0" eaLnBrk="0" fontAlgn="base" hangingPunct="0">
        <a:lnSpc>
          <a:spcPct val="96000"/>
        </a:lnSpc>
        <a:spcBef>
          <a:spcPts val="700"/>
        </a:spcBef>
        <a:spcAft>
          <a:spcPct val="0"/>
        </a:spcAft>
        <a:buClr>
          <a:srgbClr val="000000"/>
        </a:buClr>
        <a:buSzPct val="100000"/>
        <a:buFont typeface="Arial" charset="0"/>
        <a:buChar char="–"/>
        <a:defRPr sz="2800">
          <a:solidFill>
            <a:srgbClr val="000000"/>
          </a:solidFill>
          <a:latin typeface="+mn-lt"/>
          <a:ea typeface="+mn-ea"/>
        </a:defRPr>
      </a:lvl2pPr>
      <a:lvl3pPr marL="1143000" indent="-228600" algn="l" defTabSz="449263" rtl="0" eaLnBrk="0" fontAlgn="base" hangingPunct="0">
        <a:lnSpc>
          <a:spcPct val="96000"/>
        </a:lnSpc>
        <a:spcBef>
          <a:spcPts val="600"/>
        </a:spcBef>
        <a:spcAft>
          <a:spcPct val="0"/>
        </a:spcAft>
        <a:buClr>
          <a:srgbClr val="000000"/>
        </a:buClr>
        <a:buSzPct val="100000"/>
        <a:buFont typeface="Arial" charset="0"/>
        <a:buChar char="•"/>
        <a:defRPr sz="2400">
          <a:solidFill>
            <a:srgbClr val="000000"/>
          </a:solidFill>
          <a:latin typeface="+mn-lt"/>
          <a:ea typeface="+mn-ea"/>
        </a:defRPr>
      </a:lvl3pPr>
      <a:lvl4pPr marL="1600200" indent="-228600" algn="l" defTabSz="449263" rtl="0" eaLnBrk="0" fontAlgn="base" hangingPunct="0">
        <a:lnSpc>
          <a:spcPct val="96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Arial" charset="0"/>
        <a:buChar char="–"/>
        <a:defRPr sz="2000">
          <a:solidFill>
            <a:srgbClr val="000000"/>
          </a:solidFill>
          <a:latin typeface="+mn-lt"/>
          <a:ea typeface="+mn-ea"/>
        </a:defRPr>
      </a:lvl4pPr>
      <a:lvl5pPr marL="2057400" indent="-228600" algn="l" defTabSz="449263" rtl="0" eaLnBrk="0" fontAlgn="base" hangingPunct="0">
        <a:lnSpc>
          <a:spcPct val="96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Arial" charset="0"/>
        <a:buChar char="»"/>
        <a:defRPr sz="2000">
          <a:solidFill>
            <a:srgbClr val="000000"/>
          </a:solidFill>
          <a:latin typeface="+mn-lt"/>
          <a:ea typeface="+mn-ea"/>
        </a:defRPr>
      </a:lvl5pPr>
      <a:lvl6pPr marL="2514600" indent="-228600" algn="l" defTabSz="449263" rtl="0" eaLnBrk="0" fontAlgn="base" hangingPunct="0">
        <a:lnSpc>
          <a:spcPct val="96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Arial" charset="0"/>
        <a:buChar char="»"/>
        <a:defRPr sz="2000">
          <a:solidFill>
            <a:srgbClr val="000000"/>
          </a:solidFill>
          <a:latin typeface="+mn-lt"/>
          <a:ea typeface="+mn-ea"/>
        </a:defRPr>
      </a:lvl6pPr>
      <a:lvl7pPr marL="2971800" indent="-228600" algn="l" defTabSz="449263" rtl="0" eaLnBrk="0" fontAlgn="base" hangingPunct="0">
        <a:lnSpc>
          <a:spcPct val="96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Arial" charset="0"/>
        <a:buChar char="»"/>
        <a:defRPr sz="2000">
          <a:solidFill>
            <a:srgbClr val="000000"/>
          </a:solidFill>
          <a:latin typeface="+mn-lt"/>
          <a:ea typeface="+mn-ea"/>
        </a:defRPr>
      </a:lvl7pPr>
      <a:lvl8pPr marL="3429000" indent="-228600" algn="l" defTabSz="449263" rtl="0" eaLnBrk="0" fontAlgn="base" hangingPunct="0">
        <a:lnSpc>
          <a:spcPct val="96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Arial" charset="0"/>
        <a:buChar char="»"/>
        <a:defRPr sz="2000">
          <a:solidFill>
            <a:srgbClr val="000000"/>
          </a:solidFill>
          <a:latin typeface="+mn-lt"/>
          <a:ea typeface="+mn-ea"/>
        </a:defRPr>
      </a:lvl8pPr>
      <a:lvl9pPr marL="3886200" indent="-228600" algn="l" defTabSz="449263" rtl="0" eaLnBrk="0" fontAlgn="base" hangingPunct="0">
        <a:lnSpc>
          <a:spcPct val="96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Arial" charset="0"/>
        <a:buChar char="»"/>
        <a:defRPr sz="2000">
          <a:solidFill>
            <a:srgbClr val="000000"/>
          </a:solidFill>
          <a:latin typeface="+mn-lt"/>
          <a:ea typeface="+mn-ea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9" name="Picture 1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651" r="8917" b="29132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 l="14651" r="8917" b="29132"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2500" y="830263"/>
            <a:ext cx="2159000" cy="1150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051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28588"/>
            <a:ext cx="8228013" cy="1433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fr-FR" smtClean="0"/>
              <a:t>Cliquez pour éditer le format du texte-titre</a:t>
            </a:r>
          </a:p>
        </p:txBody>
      </p:sp>
      <p:sp>
        <p:nvSpPr>
          <p:cNvPr id="2052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8013" cy="4524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fr-FR" smtClean="0"/>
              <a:t>Cliquez pour éditer le format du plan de texte</a:t>
            </a:r>
          </a:p>
          <a:p>
            <a:pPr lvl="1"/>
            <a:r>
              <a:rPr lang="en-GB" altLang="fr-FR" smtClean="0"/>
              <a:t>Second niveau de plan</a:t>
            </a:r>
          </a:p>
          <a:p>
            <a:pPr lvl="2"/>
            <a:r>
              <a:rPr lang="en-GB" altLang="fr-FR" smtClean="0"/>
              <a:t>Troisième niveau de plan</a:t>
            </a:r>
          </a:p>
          <a:p>
            <a:pPr lvl="3"/>
            <a:r>
              <a:rPr lang="en-GB" altLang="fr-FR" smtClean="0"/>
              <a:t>Quatrième niveau de plan</a:t>
            </a:r>
          </a:p>
          <a:p>
            <a:pPr lvl="4"/>
            <a:r>
              <a:rPr lang="en-GB" altLang="fr-FR" smtClean="0"/>
              <a:t>Cinquième niveau de plan</a:t>
            </a:r>
          </a:p>
          <a:p>
            <a:pPr lvl="4"/>
            <a:r>
              <a:rPr lang="en-GB" altLang="fr-FR" smtClean="0"/>
              <a:t>Sixième niveau de plan</a:t>
            </a:r>
          </a:p>
          <a:p>
            <a:pPr lvl="4"/>
            <a:r>
              <a:rPr lang="en-GB" altLang="fr-FR" smtClean="0"/>
              <a:t>Septième niveau de plan</a:t>
            </a:r>
          </a:p>
          <a:p>
            <a:pPr lvl="4"/>
            <a:r>
              <a:rPr lang="en-GB" altLang="fr-FR" smtClean="0"/>
              <a:t>Huitième niveau de plan</a:t>
            </a:r>
          </a:p>
          <a:p>
            <a:pPr lvl="4"/>
            <a:r>
              <a:rPr lang="en-GB" altLang="fr-FR" smtClean="0"/>
              <a:t>Neuvième niveau de plan</a:t>
            </a:r>
          </a:p>
        </p:txBody>
      </p:sp>
      <p:sp>
        <p:nvSpPr>
          <p:cNvPr id="2053" name="Rectangle 5"/>
          <p:cNvSpPr>
            <a:spLocks noGrp="1" noChangeArrowheads="1"/>
          </p:cNvSpPr>
          <p:nvPr>
            <p:ph type="dt"/>
          </p:nvPr>
        </p:nvSpPr>
        <p:spPr bwMode="auto">
          <a:xfrm>
            <a:off x="457200" y="6400800"/>
            <a:ext cx="2132013" cy="363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b" anchorCtr="0" compatLnSpc="1">
            <a:prstTxWarp prst="textNoShape">
              <a:avLst/>
            </a:prstTxWarp>
          </a:bodyPr>
          <a:lstStyle>
            <a:lvl1pPr>
              <a:lnSpc>
                <a:spcPct val="100000"/>
              </a:lnSpc>
              <a:buClr>
                <a:srgbClr val="898989"/>
              </a:buClr>
              <a:tabLst>
                <a:tab pos="723900" algn="l"/>
                <a:tab pos="1447800" algn="l"/>
              </a:tabLst>
              <a:defRPr sz="1100">
                <a:solidFill>
                  <a:srgbClr val="898989"/>
                </a:solidFill>
                <a:latin typeface="Times New Roman" pitchFamily="16" charset="0"/>
                <a:cs typeface="Arial Unicode MS" charset="0"/>
              </a:defRPr>
            </a:lvl1pPr>
          </a:lstStyle>
          <a:p>
            <a:r>
              <a:rPr lang="en-GB" altLang="fr-FR"/>
              <a:t>31/10/14</a:t>
            </a:r>
          </a:p>
        </p:txBody>
      </p:sp>
      <p:sp>
        <p:nvSpPr>
          <p:cNvPr id="2054" name="Text Box 6"/>
          <p:cNvSpPr txBox="1">
            <a:spLocks noChangeArrowheads="1"/>
          </p:cNvSpPr>
          <p:nvPr/>
        </p:nvSpPr>
        <p:spPr bwMode="auto">
          <a:xfrm>
            <a:off x="3124200" y="6308725"/>
            <a:ext cx="2895600" cy="460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2055" name="Rectangle 7"/>
          <p:cNvSpPr>
            <a:spLocks noGrp="1" noChangeArrowheads="1"/>
          </p:cNvSpPr>
          <p:nvPr>
            <p:ph type="sldNum"/>
          </p:nvPr>
        </p:nvSpPr>
        <p:spPr bwMode="auto">
          <a:xfrm>
            <a:off x="6553200" y="6400800"/>
            <a:ext cx="2132013" cy="363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>
            <a:lvl1pPr algn="r">
              <a:lnSpc>
                <a:spcPct val="100000"/>
              </a:lnSpc>
              <a:buClr>
                <a:srgbClr val="898989"/>
              </a:buClr>
              <a:tabLst>
                <a:tab pos="723900" algn="l"/>
                <a:tab pos="1447800" algn="l"/>
              </a:tabLst>
              <a:defRPr sz="1100">
                <a:solidFill>
                  <a:srgbClr val="898989"/>
                </a:solidFill>
                <a:latin typeface="Times New Roman" pitchFamily="16" charset="0"/>
                <a:cs typeface="Arial Unicode MS" charset="0"/>
              </a:defRPr>
            </a:lvl1pPr>
          </a:lstStyle>
          <a:p>
            <a:fld id="{4A795F47-9DE9-45B9-8DEE-0448C7DD4CBE}" type="slidenum">
              <a:rPr lang="en-GB" altLang="fr-FR"/>
              <a:pPr/>
              <a:t>‹N°›</a:t>
            </a:fld>
            <a:endParaRPr lang="en-GB" alt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ftr="0"/>
  <p:txStyles>
    <p:titleStyle>
      <a:lvl1pPr algn="ctr" defTabSz="449263" rtl="0" eaLnBrk="0" fontAlgn="base" hangingPunct="0">
        <a:lnSpc>
          <a:spcPct val="9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Arial" charset="0"/>
        <a:defRPr sz="4400">
          <a:solidFill>
            <a:srgbClr val="000000"/>
          </a:solidFill>
          <a:latin typeface="+mj-lt"/>
          <a:ea typeface="+mj-ea"/>
          <a:cs typeface="+mj-cs"/>
        </a:defRPr>
      </a:lvl1pPr>
      <a:lvl2pPr algn="ctr" defTabSz="449263" rtl="0" eaLnBrk="0" fontAlgn="base" hangingPunct="0">
        <a:lnSpc>
          <a:spcPct val="9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Arial" charset="0"/>
        <a:defRPr sz="4400">
          <a:solidFill>
            <a:srgbClr val="000000"/>
          </a:solidFill>
          <a:latin typeface="Arial" charset="0"/>
          <a:ea typeface="ＭＳ Ｐゴシック" charset="-128"/>
        </a:defRPr>
      </a:lvl2pPr>
      <a:lvl3pPr algn="ctr" defTabSz="449263" rtl="0" eaLnBrk="0" fontAlgn="base" hangingPunct="0">
        <a:lnSpc>
          <a:spcPct val="9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Arial" charset="0"/>
        <a:defRPr sz="4400">
          <a:solidFill>
            <a:srgbClr val="000000"/>
          </a:solidFill>
          <a:latin typeface="Arial" charset="0"/>
          <a:ea typeface="ＭＳ Ｐゴシック" charset="-128"/>
        </a:defRPr>
      </a:lvl3pPr>
      <a:lvl4pPr algn="ctr" defTabSz="449263" rtl="0" eaLnBrk="0" fontAlgn="base" hangingPunct="0">
        <a:lnSpc>
          <a:spcPct val="9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Arial" charset="0"/>
        <a:defRPr sz="4400">
          <a:solidFill>
            <a:srgbClr val="000000"/>
          </a:solidFill>
          <a:latin typeface="Arial" charset="0"/>
          <a:ea typeface="ＭＳ Ｐゴシック" charset="-128"/>
        </a:defRPr>
      </a:lvl4pPr>
      <a:lvl5pPr algn="ctr" defTabSz="449263" rtl="0" eaLnBrk="0" fontAlgn="base" hangingPunct="0">
        <a:lnSpc>
          <a:spcPct val="9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Arial" charset="0"/>
        <a:defRPr sz="4400">
          <a:solidFill>
            <a:srgbClr val="000000"/>
          </a:solidFill>
          <a:latin typeface="Arial" charset="0"/>
          <a:ea typeface="ＭＳ Ｐゴシック" charset="-128"/>
        </a:defRPr>
      </a:lvl5pPr>
      <a:lvl6pPr marL="457200" algn="ctr" defTabSz="449263" rtl="0" eaLnBrk="0" fontAlgn="base" hangingPunct="0">
        <a:lnSpc>
          <a:spcPct val="9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Arial" charset="0"/>
        <a:defRPr sz="4400">
          <a:solidFill>
            <a:srgbClr val="000000"/>
          </a:solidFill>
          <a:latin typeface="Arial" charset="0"/>
          <a:ea typeface="ＭＳ Ｐゴシック" charset="-128"/>
        </a:defRPr>
      </a:lvl6pPr>
      <a:lvl7pPr marL="914400" algn="ctr" defTabSz="449263" rtl="0" eaLnBrk="0" fontAlgn="base" hangingPunct="0">
        <a:lnSpc>
          <a:spcPct val="9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Arial" charset="0"/>
        <a:defRPr sz="4400">
          <a:solidFill>
            <a:srgbClr val="000000"/>
          </a:solidFill>
          <a:latin typeface="Arial" charset="0"/>
          <a:ea typeface="ＭＳ Ｐゴシック" charset="-128"/>
        </a:defRPr>
      </a:lvl7pPr>
      <a:lvl8pPr marL="1371600" algn="ctr" defTabSz="449263" rtl="0" eaLnBrk="0" fontAlgn="base" hangingPunct="0">
        <a:lnSpc>
          <a:spcPct val="9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Arial" charset="0"/>
        <a:defRPr sz="4400">
          <a:solidFill>
            <a:srgbClr val="000000"/>
          </a:solidFill>
          <a:latin typeface="Arial" charset="0"/>
          <a:ea typeface="ＭＳ Ｐゴシック" charset="-128"/>
        </a:defRPr>
      </a:lvl8pPr>
      <a:lvl9pPr marL="1828800" algn="ctr" defTabSz="449263" rtl="0" eaLnBrk="0" fontAlgn="base" hangingPunct="0">
        <a:lnSpc>
          <a:spcPct val="9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Arial" charset="0"/>
        <a:defRPr sz="4400">
          <a:solidFill>
            <a:srgbClr val="000000"/>
          </a:solidFill>
          <a:latin typeface="Arial" charset="0"/>
          <a:ea typeface="ＭＳ Ｐゴシック" charset="-128"/>
        </a:defRPr>
      </a:lvl9pPr>
    </p:titleStyle>
    <p:bodyStyle>
      <a:lvl1pPr marL="341313" indent="-341313" algn="l" defTabSz="449263" rtl="0" eaLnBrk="0" fontAlgn="base" hangingPunct="0">
        <a:lnSpc>
          <a:spcPct val="96000"/>
        </a:lnSpc>
        <a:spcBef>
          <a:spcPts val="800"/>
        </a:spcBef>
        <a:spcAft>
          <a:spcPct val="0"/>
        </a:spcAft>
        <a:buClr>
          <a:srgbClr val="000000"/>
        </a:buClr>
        <a:buSzPct val="100000"/>
        <a:buFont typeface="Arial" charset="0"/>
        <a:buChar char="•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41363" indent="-284163" algn="l" defTabSz="449263" rtl="0" eaLnBrk="0" fontAlgn="base" hangingPunct="0">
        <a:lnSpc>
          <a:spcPct val="96000"/>
        </a:lnSpc>
        <a:spcBef>
          <a:spcPts val="700"/>
        </a:spcBef>
        <a:spcAft>
          <a:spcPct val="0"/>
        </a:spcAft>
        <a:buClr>
          <a:srgbClr val="000000"/>
        </a:buClr>
        <a:buSzPct val="100000"/>
        <a:buFont typeface="Arial" charset="0"/>
        <a:buChar char="–"/>
        <a:defRPr sz="2800">
          <a:solidFill>
            <a:srgbClr val="000000"/>
          </a:solidFill>
          <a:latin typeface="+mn-lt"/>
          <a:ea typeface="+mn-ea"/>
        </a:defRPr>
      </a:lvl2pPr>
      <a:lvl3pPr marL="1143000" indent="-228600" algn="l" defTabSz="449263" rtl="0" eaLnBrk="0" fontAlgn="base" hangingPunct="0">
        <a:lnSpc>
          <a:spcPct val="96000"/>
        </a:lnSpc>
        <a:spcBef>
          <a:spcPts val="600"/>
        </a:spcBef>
        <a:spcAft>
          <a:spcPct val="0"/>
        </a:spcAft>
        <a:buClr>
          <a:srgbClr val="000000"/>
        </a:buClr>
        <a:buSzPct val="100000"/>
        <a:buFont typeface="Arial" charset="0"/>
        <a:buChar char="•"/>
        <a:defRPr sz="2400">
          <a:solidFill>
            <a:srgbClr val="000000"/>
          </a:solidFill>
          <a:latin typeface="+mn-lt"/>
          <a:ea typeface="+mn-ea"/>
        </a:defRPr>
      </a:lvl3pPr>
      <a:lvl4pPr marL="1600200" indent="-228600" algn="l" defTabSz="449263" rtl="0" eaLnBrk="0" fontAlgn="base" hangingPunct="0">
        <a:lnSpc>
          <a:spcPct val="96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Arial" charset="0"/>
        <a:buChar char="–"/>
        <a:defRPr sz="2000">
          <a:solidFill>
            <a:srgbClr val="000000"/>
          </a:solidFill>
          <a:latin typeface="+mn-lt"/>
          <a:ea typeface="+mn-ea"/>
        </a:defRPr>
      </a:lvl4pPr>
      <a:lvl5pPr marL="2057400" indent="-228600" algn="l" defTabSz="449263" rtl="0" eaLnBrk="0" fontAlgn="base" hangingPunct="0">
        <a:lnSpc>
          <a:spcPct val="96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Arial" charset="0"/>
        <a:buChar char="»"/>
        <a:defRPr sz="2000">
          <a:solidFill>
            <a:srgbClr val="000000"/>
          </a:solidFill>
          <a:latin typeface="+mn-lt"/>
          <a:ea typeface="+mn-ea"/>
        </a:defRPr>
      </a:lvl5pPr>
      <a:lvl6pPr marL="2514600" indent="-228600" algn="l" defTabSz="449263" rtl="0" eaLnBrk="0" fontAlgn="base" hangingPunct="0">
        <a:lnSpc>
          <a:spcPct val="96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Arial" charset="0"/>
        <a:buChar char="»"/>
        <a:defRPr sz="2000">
          <a:solidFill>
            <a:srgbClr val="000000"/>
          </a:solidFill>
          <a:latin typeface="+mn-lt"/>
          <a:ea typeface="+mn-ea"/>
        </a:defRPr>
      </a:lvl6pPr>
      <a:lvl7pPr marL="2971800" indent="-228600" algn="l" defTabSz="449263" rtl="0" eaLnBrk="0" fontAlgn="base" hangingPunct="0">
        <a:lnSpc>
          <a:spcPct val="96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Arial" charset="0"/>
        <a:buChar char="»"/>
        <a:defRPr sz="2000">
          <a:solidFill>
            <a:srgbClr val="000000"/>
          </a:solidFill>
          <a:latin typeface="+mn-lt"/>
          <a:ea typeface="+mn-ea"/>
        </a:defRPr>
      </a:lvl7pPr>
      <a:lvl8pPr marL="3429000" indent="-228600" algn="l" defTabSz="449263" rtl="0" eaLnBrk="0" fontAlgn="base" hangingPunct="0">
        <a:lnSpc>
          <a:spcPct val="96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Arial" charset="0"/>
        <a:buChar char="»"/>
        <a:defRPr sz="2000">
          <a:solidFill>
            <a:srgbClr val="000000"/>
          </a:solidFill>
          <a:latin typeface="+mn-lt"/>
          <a:ea typeface="+mn-ea"/>
        </a:defRPr>
      </a:lvl8pPr>
      <a:lvl9pPr marL="3886200" indent="-228600" algn="l" defTabSz="449263" rtl="0" eaLnBrk="0" fontAlgn="base" hangingPunct="0">
        <a:lnSpc>
          <a:spcPct val="96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Arial" charset="0"/>
        <a:buChar char="»"/>
        <a:defRPr sz="2000">
          <a:solidFill>
            <a:srgbClr val="000000"/>
          </a:solidFill>
          <a:latin typeface="+mn-lt"/>
          <a:ea typeface="+mn-ea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9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7" Type="http://schemas.openxmlformats.org/officeDocument/2006/relationships/image" Target="../media/image9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8.emf"/><Relationship Id="rId4" Type="http://schemas.openxmlformats.org/officeDocument/2006/relationships/oleObject" Target="../embeddings/oleObject1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7" name="Picture 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2204865"/>
            <a:ext cx="8280400" cy="21353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4098" name="Text Box 2"/>
          <p:cNvSpPr txBox="1">
            <a:spLocks noChangeArrowheads="1"/>
          </p:cNvSpPr>
          <p:nvPr/>
        </p:nvSpPr>
        <p:spPr bwMode="auto">
          <a:xfrm>
            <a:off x="539750" y="2132856"/>
            <a:ext cx="8101013" cy="21867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5pPr>
            <a:lvl6pPr defTabSz="449263" fontAlgn="base">
              <a:lnSpc>
                <a:spcPct val="9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6pPr>
            <a:lvl7pPr defTabSz="449263" fontAlgn="base">
              <a:lnSpc>
                <a:spcPct val="9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7pPr>
            <a:lvl8pPr defTabSz="449263" fontAlgn="base">
              <a:lnSpc>
                <a:spcPct val="9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8pPr>
            <a:lvl9pPr defTabSz="449263" fontAlgn="base">
              <a:lnSpc>
                <a:spcPct val="9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>
              <a:lnSpc>
                <a:spcPct val="100000"/>
              </a:lnSpc>
            </a:pPr>
            <a:r>
              <a:rPr lang="en-GB" altLang="fr-FR" sz="4800" b="1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La médecine d’urgence </a:t>
            </a:r>
            <a:br>
              <a:rPr lang="en-GB" altLang="fr-FR" sz="4800" b="1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en-GB" altLang="fr-FR" sz="4800" b="1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en site isolé,</a:t>
            </a:r>
            <a:br>
              <a:rPr lang="en-GB" altLang="fr-FR" sz="4800" b="1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en-GB" altLang="fr-FR" sz="4800" b="1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Exemple de Cilaos</a:t>
            </a:r>
          </a:p>
        </p:txBody>
      </p:sp>
      <p:sp>
        <p:nvSpPr>
          <p:cNvPr id="4099" name="Text Box 3"/>
          <p:cNvSpPr txBox="1">
            <a:spLocks noChangeArrowheads="1"/>
          </p:cNvSpPr>
          <p:nvPr/>
        </p:nvSpPr>
        <p:spPr bwMode="auto">
          <a:xfrm>
            <a:off x="461391" y="4437112"/>
            <a:ext cx="5118721" cy="1752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5pPr>
            <a:lvl6pPr defTabSz="449263" fontAlgn="base">
              <a:lnSpc>
                <a:spcPct val="9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6pPr>
            <a:lvl7pPr defTabSz="449263" fontAlgn="base">
              <a:lnSpc>
                <a:spcPct val="9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7pPr>
            <a:lvl8pPr defTabSz="449263" fontAlgn="base">
              <a:lnSpc>
                <a:spcPct val="9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8pPr>
            <a:lvl9pPr defTabSz="449263" fontAlgn="base">
              <a:lnSpc>
                <a:spcPct val="9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9pPr>
          </a:lstStyle>
          <a:p>
            <a:pPr>
              <a:lnSpc>
                <a:spcPct val="80000"/>
              </a:lnSpc>
              <a:spcBef>
                <a:spcPts val="450"/>
              </a:spcBef>
            </a:pPr>
            <a:r>
              <a:rPr lang="en-GB" altLang="fr-FR" b="1" i="1" dirty="0" err="1" smtClean="0"/>
              <a:t>Journée</a:t>
            </a:r>
            <a:r>
              <a:rPr lang="en-GB" altLang="fr-FR" b="1" i="1" dirty="0" smtClean="0"/>
              <a:t> ANFH </a:t>
            </a:r>
            <a:r>
              <a:rPr lang="en-GB" altLang="fr-FR" b="1" i="1" dirty="0" err="1" smtClean="0"/>
              <a:t>Télémédecine</a:t>
            </a:r>
            <a:endParaRPr lang="en-GB" altLang="fr-FR" b="1" i="1" dirty="0"/>
          </a:p>
          <a:p>
            <a:pPr>
              <a:lnSpc>
                <a:spcPct val="80000"/>
              </a:lnSpc>
              <a:spcBef>
                <a:spcPts val="450"/>
              </a:spcBef>
            </a:pPr>
            <a:r>
              <a:rPr lang="en-GB" altLang="fr-FR" b="1" i="1" dirty="0"/>
              <a:t>21 </a:t>
            </a:r>
            <a:r>
              <a:rPr lang="en-GB" altLang="fr-FR" b="1" i="1" dirty="0" smtClean="0"/>
              <a:t>AVRIL 2016</a:t>
            </a:r>
          </a:p>
          <a:p>
            <a:pPr>
              <a:lnSpc>
                <a:spcPct val="80000"/>
              </a:lnSpc>
              <a:spcBef>
                <a:spcPts val="450"/>
              </a:spcBef>
            </a:pPr>
            <a:endParaRPr lang="en-GB" altLang="fr-FR" b="1" i="1" dirty="0" smtClean="0"/>
          </a:p>
          <a:p>
            <a:pPr>
              <a:lnSpc>
                <a:spcPct val="80000"/>
              </a:lnSpc>
              <a:spcBef>
                <a:spcPts val="450"/>
              </a:spcBef>
            </a:pPr>
            <a:endParaRPr lang="en-GB" altLang="fr-FR" b="1" i="1" dirty="0"/>
          </a:p>
          <a:p>
            <a:pPr>
              <a:lnSpc>
                <a:spcPct val="80000"/>
              </a:lnSpc>
              <a:spcBef>
                <a:spcPts val="350"/>
              </a:spcBef>
            </a:pPr>
            <a:r>
              <a:rPr lang="en-GB" altLang="fr-FR" sz="1200" b="1" i="1" dirty="0"/>
              <a:t>Mr Dominique </a:t>
            </a:r>
            <a:r>
              <a:rPr lang="en-GB" altLang="fr-FR" sz="1200" b="1" i="1" dirty="0" err="1"/>
              <a:t>Volia</a:t>
            </a:r>
            <a:r>
              <a:rPr lang="en-GB" altLang="fr-FR" sz="1200" b="1" i="1" dirty="0"/>
              <a:t> </a:t>
            </a:r>
            <a:r>
              <a:rPr lang="en-GB" altLang="fr-FR" sz="1200" b="1" i="1" dirty="0" smtClean="0"/>
              <a:t>Cadre </a:t>
            </a:r>
            <a:r>
              <a:rPr lang="en-GB" altLang="fr-FR" sz="1200" b="1" i="1" dirty="0"/>
              <a:t>de Santé CHU de La </a:t>
            </a:r>
            <a:r>
              <a:rPr lang="en-GB" altLang="fr-FR" sz="1200" b="1" i="1" dirty="0" err="1"/>
              <a:t>Réunion</a:t>
            </a:r>
            <a:endParaRPr lang="en-GB" altLang="fr-FR" sz="1200" b="1" i="1" dirty="0"/>
          </a:p>
          <a:p>
            <a:pPr>
              <a:lnSpc>
                <a:spcPct val="80000"/>
              </a:lnSpc>
              <a:spcBef>
                <a:spcPts val="350"/>
              </a:spcBef>
            </a:pPr>
            <a:r>
              <a:rPr lang="en-GB" altLang="fr-FR" sz="1200" b="1" i="1" dirty="0"/>
              <a:t>Mme </a:t>
            </a:r>
            <a:r>
              <a:rPr lang="en-GB" altLang="fr-FR" sz="1200" b="1" i="1" dirty="0" smtClean="0"/>
              <a:t>Patricia </a:t>
            </a:r>
            <a:r>
              <a:rPr lang="en-GB" altLang="fr-FR" sz="1200" b="1" i="1" dirty="0" err="1" smtClean="0"/>
              <a:t>Payet</a:t>
            </a:r>
            <a:r>
              <a:rPr lang="en-GB" altLang="fr-FR" sz="1200" b="1" i="1" dirty="0" smtClean="0"/>
              <a:t> IDE CHU de La </a:t>
            </a:r>
            <a:r>
              <a:rPr lang="en-GB" altLang="fr-FR" sz="1200" b="1" i="1" dirty="0" err="1" smtClean="0"/>
              <a:t>Réunion</a:t>
            </a:r>
            <a:endParaRPr lang="en-GB" altLang="fr-FR" sz="1200" b="1" i="1" dirty="0" smtClean="0"/>
          </a:p>
          <a:p>
            <a:pPr>
              <a:lnSpc>
                <a:spcPct val="80000"/>
              </a:lnSpc>
              <a:spcBef>
                <a:spcPts val="350"/>
              </a:spcBef>
            </a:pPr>
            <a:r>
              <a:rPr lang="en-GB" altLang="fr-FR" sz="1200" b="1" i="1" dirty="0" smtClean="0"/>
              <a:t>Mme </a:t>
            </a:r>
            <a:r>
              <a:rPr lang="en-GB" altLang="fr-FR" sz="1200" b="1" i="1" dirty="0" err="1" smtClean="0"/>
              <a:t>Vinguédassalom</a:t>
            </a:r>
            <a:r>
              <a:rPr lang="en-GB" altLang="fr-FR" sz="1200" b="1" i="1" dirty="0" smtClean="0"/>
              <a:t> Nadine AS CHU de La </a:t>
            </a:r>
            <a:r>
              <a:rPr lang="en-GB" altLang="fr-FR" sz="1200" b="1" i="1" dirty="0" err="1" smtClean="0"/>
              <a:t>Réunion</a:t>
            </a:r>
            <a:endParaRPr lang="en-GB" altLang="fr-FR" sz="1200" b="1" i="1" dirty="0"/>
          </a:p>
        </p:txBody>
      </p:sp>
      <p:sp>
        <p:nvSpPr>
          <p:cNvPr id="4100" name="Text Box 4"/>
          <p:cNvSpPr txBox="1">
            <a:spLocks noChangeArrowheads="1"/>
          </p:cNvSpPr>
          <p:nvPr/>
        </p:nvSpPr>
        <p:spPr bwMode="auto">
          <a:xfrm>
            <a:off x="457200" y="6400800"/>
            <a:ext cx="2133600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5pPr>
            <a:lvl6pPr defTabSz="449263" fontAlgn="base">
              <a:lnSpc>
                <a:spcPct val="9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6pPr>
            <a:lvl7pPr defTabSz="449263" fontAlgn="base">
              <a:lnSpc>
                <a:spcPct val="9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7pPr>
            <a:lvl8pPr defTabSz="449263" fontAlgn="base">
              <a:lnSpc>
                <a:spcPct val="9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8pPr>
            <a:lvl9pPr defTabSz="449263" fontAlgn="base">
              <a:lnSpc>
                <a:spcPct val="9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9pPr>
          </a:lstStyle>
          <a:p>
            <a:pPr>
              <a:lnSpc>
                <a:spcPct val="100000"/>
              </a:lnSpc>
              <a:buClr>
                <a:srgbClr val="898989"/>
              </a:buClr>
            </a:pPr>
            <a:r>
              <a:rPr lang="en-GB" altLang="fr-FR" sz="1100" dirty="0" smtClean="0">
                <a:solidFill>
                  <a:srgbClr val="898989"/>
                </a:solidFill>
              </a:rPr>
              <a:t>21/04/16</a:t>
            </a:r>
          </a:p>
          <a:p>
            <a:pPr>
              <a:lnSpc>
                <a:spcPct val="100000"/>
              </a:lnSpc>
              <a:buClr>
                <a:srgbClr val="898989"/>
              </a:buClr>
            </a:pPr>
            <a:endParaRPr lang="en-GB" altLang="fr-FR" sz="1100" dirty="0">
              <a:solidFill>
                <a:srgbClr val="898989"/>
              </a:solidFill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685800" y="-128588"/>
            <a:ext cx="7772400" cy="1470026"/>
          </a:xfrm>
          <a:ln/>
        </p:spPr>
        <p:txBody>
          <a:bodyPr/>
          <a:lstStyle/>
          <a:p>
            <a:pPr>
              <a:lnSpc>
                <a:spcPct val="100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altLang="fr-FR" sz="3600"/>
              <a:t>Les points forts du dispositif</a:t>
            </a:r>
            <a:r>
              <a:rPr lang="en-GB" altLang="fr-FR"/>
              <a:t>  </a:t>
            </a:r>
          </a:p>
        </p:txBody>
      </p:sp>
      <p:sp>
        <p:nvSpPr>
          <p:cNvPr id="17410" name="Rectangle 2"/>
          <p:cNvSpPr>
            <a:spLocks noGrp="1" noChangeArrowheads="1"/>
          </p:cNvSpPr>
          <p:nvPr>
            <p:ph type="subTitle" idx="4294967295"/>
          </p:nvPr>
        </p:nvSpPr>
        <p:spPr>
          <a:xfrm>
            <a:off x="1371600" y="908050"/>
            <a:ext cx="6400800" cy="4719638"/>
          </a:xfrm>
          <a:ln/>
        </p:spPr>
        <p:txBody>
          <a:bodyPr/>
          <a:lstStyle/>
          <a:p>
            <a:pPr marL="0" indent="0" algn="ctr">
              <a:lnSpc>
                <a:spcPct val="80000"/>
              </a:lnSpc>
              <a:spcBef>
                <a:spcPts val="350"/>
              </a:spcBef>
              <a:buFont typeface="Arial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altLang="fr-FR" sz="1400" b="1" u="sng"/>
              <a:t>Au service de la population :</a:t>
            </a:r>
          </a:p>
          <a:p>
            <a:pPr marL="0" indent="0" algn="ctr">
              <a:lnSpc>
                <a:spcPct val="80000"/>
              </a:lnSpc>
              <a:spcBef>
                <a:spcPts val="350"/>
              </a:spcBef>
              <a:buFont typeface="Arial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GB" altLang="fr-FR" sz="1400" b="1"/>
          </a:p>
          <a:p>
            <a:pPr marL="0" indent="0">
              <a:lnSpc>
                <a:spcPct val="80000"/>
              </a:lnSpc>
              <a:spcBef>
                <a:spcPts val="35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altLang="fr-FR" sz="1400" b="1"/>
              <a:t>Plateau technique opérationnel </a:t>
            </a:r>
          </a:p>
          <a:p>
            <a:pPr marL="0" indent="0">
              <a:lnSpc>
                <a:spcPct val="80000"/>
              </a:lnSpc>
              <a:spcBef>
                <a:spcPts val="35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altLang="fr-FR" sz="1400" b="1"/>
              <a:t>Mise à disposition d’un dispositif rapproché de PEC de l’urgence et téléconsultations </a:t>
            </a:r>
          </a:p>
          <a:p>
            <a:pPr marL="0" indent="0">
              <a:lnSpc>
                <a:spcPct val="80000"/>
              </a:lnSpc>
              <a:spcBef>
                <a:spcPts val="35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altLang="fr-FR" sz="1400" b="1"/>
              <a:t>Amélioration de la permanence des soins dans le cirque de Cilaos</a:t>
            </a:r>
          </a:p>
          <a:p>
            <a:pPr marL="0" indent="0">
              <a:lnSpc>
                <a:spcPct val="80000"/>
              </a:lnSpc>
              <a:spcBef>
                <a:spcPts val="35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altLang="fr-FR" sz="1400" b="1"/>
              <a:t>Accès aux soins rapide, facilité et sécurisé </a:t>
            </a:r>
          </a:p>
          <a:p>
            <a:pPr marL="0" indent="0">
              <a:lnSpc>
                <a:spcPct val="80000"/>
              </a:lnSpc>
              <a:spcBef>
                <a:spcPts val="35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altLang="fr-FR" sz="1400" b="1"/>
              <a:t>Optimisation des moyens d’urgence sur le site par des professionnels de santé formés</a:t>
            </a:r>
          </a:p>
          <a:p>
            <a:pPr marL="0" indent="0" algn="ctr">
              <a:lnSpc>
                <a:spcPct val="80000"/>
              </a:lnSpc>
              <a:spcBef>
                <a:spcPts val="350"/>
              </a:spcBef>
              <a:buFont typeface="Arial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altLang="fr-FR" sz="1400" b="1" u="sng"/>
              <a:t>Pour les professionnels du site :</a:t>
            </a:r>
          </a:p>
          <a:p>
            <a:pPr marL="0" indent="0">
              <a:lnSpc>
                <a:spcPct val="80000"/>
              </a:lnSpc>
              <a:spcBef>
                <a:spcPts val="35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altLang="fr-FR" sz="1400" b="1"/>
              <a:t>Le développement de nouvelles compétences </a:t>
            </a:r>
          </a:p>
          <a:p>
            <a:pPr marL="0" indent="0">
              <a:lnSpc>
                <a:spcPct val="80000"/>
              </a:lnSpc>
              <a:spcBef>
                <a:spcPts val="35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altLang="fr-FR" sz="1400" b="1"/>
              <a:t>Renforcement de la collaboration IDE / AS</a:t>
            </a:r>
          </a:p>
          <a:p>
            <a:pPr marL="0" indent="0">
              <a:lnSpc>
                <a:spcPct val="80000"/>
              </a:lnSpc>
              <a:spcBef>
                <a:spcPts val="35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altLang="fr-FR" sz="1400" b="1"/>
              <a:t>Une couverture médicale au quotidien </a:t>
            </a:r>
          </a:p>
          <a:p>
            <a:pPr marL="0" indent="0">
              <a:lnSpc>
                <a:spcPct val="80000"/>
              </a:lnSpc>
              <a:spcBef>
                <a:spcPts val="35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altLang="fr-FR" sz="1400" b="1"/>
              <a:t>Une ouverture sur l’extérieur</a:t>
            </a:r>
          </a:p>
          <a:p>
            <a:pPr marL="0" indent="0">
              <a:lnSpc>
                <a:spcPct val="80000"/>
              </a:lnSpc>
              <a:spcBef>
                <a:spcPts val="35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altLang="fr-FR" sz="1400" b="1"/>
              <a:t>Il a été mis en place plusieurs procédures d’assurance qualité : </a:t>
            </a:r>
          </a:p>
          <a:p>
            <a:pPr marL="0" indent="0">
              <a:lnSpc>
                <a:spcPct val="80000"/>
              </a:lnSpc>
              <a:spcBef>
                <a:spcPts val="350"/>
              </a:spcBef>
              <a:buFont typeface="Arial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altLang="fr-FR" sz="1400" b="1"/>
              <a:t>	1) Procédures de suivi du matériel (kit, chariot d’urgence, équipement médical) </a:t>
            </a:r>
          </a:p>
          <a:p>
            <a:pPr marL="0" indent="0">
              <a:lnSpc>
                <a:spcPct val="80000"/>
              </a:lnSpc>
              <a:spcBef>
                <a:spcPts val="350"/>
              </a:spcBef>
              <a:buFont typeface="Arial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altLang="fr-FR" sz="1400" b="1"/>
              <a:t>	2) Recueil des interventions et geste réalisés par le personnel intervenant</a:t>
            </a:r>
          </a:p>
          <a:p>
            <a:pPr marL="0" indent="0">
              <a:lnSpc>
                <a:spcPct val="80000"/>
              </a:lnSpc>
              <a:spcBef>
                <a:spcPts val="350"/>
              </a:spcBef>
              <a:buFont typeface="Arial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altLang="fr-FR" sz="1400" b="1"/>
              <a:t>	3) Un comité de suivi constitué de représentants du SAMU, du SMUR - Urgence de StPierre, de l’ARH, du site de Cilaos, de la direction du GHSR, des usagers</a:t>
            </a:r>
          </a:p>
          <a:p>
            <a:pPr marL="0" indent="0">
              <a:lnSpc>
                <a:spcPct val="80000"/>
              </a:lnSpc>
              <a:spcBef>
                <a:spcPts val="350"/>
              </a:spcBef>
              <a:buFont typeface="Arial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altLang="fr-FR" sz="1400" b="1"/>
              <a:t>	4) Un bilan réunissant le comité de suivi est effectué annuellement 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3" name="Picture 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0313" y="3600450"/>
            <a:ext cx="3819525" cy="2455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843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85800" y="119063"/>
            <a:ext cx="7772400" cy="1004887"/>
          </a:xfrm>
          <a:ln/>
        </p:spPr>
        <p:txBody>
          <a:bodyPr/>
          <a:lstStyle/>
          <a:p>
            <a:pPr>
              <a:lnSpc>
                <a:spcPct val="100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altLang="fr-FR" sz="3600" dirty="0"/>
              <a:t>Un </a:t>
            </a:r>
            <a:r>
              <a:rPr lang="en-GB" altLang="fr-FR" sz="3600" dirty="0" err="1"/>
              <a:t>dispositif</a:t>
            </a:r>
            <a:r>
              <a:rPr lang="en-GB" altLang="fr-FR" sz="3600" dirty="0"/>
              <a:t> </a:t>
            </a:r>
            <a:r>
              <a:rPr lang="en-GB" altLang="fr-FR" sz="3600" dirty="0" err="1"/>
              <a:t>toujours</a:t>
            </a:r>
            <a:r>
              <a:rPr lang="en-GB" altLang="fr-FR" sz="3600" dirty="0"/>
              <a:t> </a:t>
            </a:r>
            <a:r>
              <a:rPr lang="en-GB" altLang="fr-FR" sz="3600" dirty="0" err="1"/>
              <a:t>en</a:t>
            </a:r>
            <a:r>
              <a:rPr lang="en-GB" altLang="fr-FR" sz="3600" dirty="0"/>
              <a:t> </a:t>
            </a:r>
            <a:r>
              <a:rPr lang="en-GB" altLang="fr-FR" sz="3600" dirty="0" err="1"/>
              <a:t>mouvement</a:t>
            </a:r>
            <a:r>
              <a:rPr lang="en-GB" altLang="fr-FR" sz="3600" dirty="0"/>
              <a:t> </a:t>
            </a:r>
            <a:r>
              <a:rPr lang="en-GB" altLang="fr-FR" dirty="0"/>
              <a:t> 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subTitle" idx="4294967295"/>
          </p:nvPr>
        </p:nvSpPr>
        <p:spPr>
          <a:xfrm>
            <a:off x="323528" y="1412776"/>
            <a:ext cx="6400800" cy="4511675"/>
          </a:xfrm>
          <a:ln/>
        </p:spPr>
        <p:txBody>
          <a:bodyPr/>
          <a:lstStyle/>
          <a:p>
            <a:pPr marL="0" indent="0" algn="ctr">
              <a:lnSpc>
                <a:spcPct val="80000"/>
              </a:lnSpc>
              <a:spcBef>
                <a:spcPts val="350"/>
              </a:spcBef>
              <a:buFont typeface="Arial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altLang="fr-FR" sz="1400" b="1" dirty="0"/>
              <a:t>Perspectives pour la </a:t>
            </a:r>
            <a:r>
              <a:rPr lang="en-GB" altLang="fr-FR" sz="1400" b="1" dirty="0" err="1"/>
              <a:t>Télémédecine</a:t>
            </a:r>
            <a:r>
              <a:rPr lang="en-GB" altLang="fr-FR" sz="1400" b="1" dirty="0"/>
              <a:t> de </a:t>
            </a:r>
            <a:r>
              <a:rPr lang="en-GB" altLang="fr-FR" sz="1400" b="1" dirty="0" err="1"/>
              <a:t>Cilaos</a:t>
            </a:r>
            <a:r>
              <a:rPr lang="en-GB" altLang="fr-FR" sz="1400" b="1" dirty="0"/>
              <a:t> </a:t>
            </a:r>
            <a:r>
              <a:rPr lang="en-GB" altLang="fr-FR" sz="1400" b="1" dirty="0" smtClean="0"/>
              <a:t>:</a:t>
            </a:r>
          </a:p>
          <a:p>
            <a:pPr marL="0" indent="0" algn="ctr">
              <a:lnSpc>
                <a:spcPct val="80000"/>
              </a:lnSpc>
              <a:spcBef>
                <a:spcPts val="350"/>
              </a:spcBef>
              <a:buFont typeface="Arial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GB" altLang="fr-FR" sz="1400" b="1" dirty="0"/>
          </a:p>
          <a:p>
            <a:pPr marL="0" indent="0" algn="ctr">
              <a:lnSpc>
                <a:spcPct val="80000"/>
              </a:lnSpc>
              <a:spcBef>
                <a:spcPts val="350"/>
              </a:spcBef>
              <a:buFont typeface="Arial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altLang="fr-FR" sz="1400" b="1" u="sng" dirty="0"/>
              <a:t>Technique :</a:t>
            </a:r>
          </a:p>
          <a:p>
            <a:pPr marL="0" indent="0" algn="ctr">
              <a:lnSpc>
                <a:spcPct val="80000"/>
              </a:lnSpc>
              <a:spcBef>
                <a:spcPts val="350"/>
              </a:spcBef>
              <a:buFont typeface="Arial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GB" altLang="fr-FR" sz="1400" b="1" u="sng" dirty="0"/>
          </a:p>
          <a:p>
            <a:pPr marL="0" indent="0" algn="ctr">
              <a:lnSpc>
                <a:spcPct val="80000"/>
              </a:lnSpc>
              <a:spcBef>
                <a:spcPts val="350"/>
              </a:spcBef>
              <a:buFont typeface="Arial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altLang="fr-FR" sz="1400" b="1" dirty="0" err="1" smtClean="0"/>
              <a:t>Informatisation</a:t>
            </a:r>
            <a:r>
              <a:rPr lang="en-GB" altLang="fr-FR" sz="1400" b="1" dirty="0" smtClean="0"/>
              <a:t> </a:t>
            </a:r>
            <a:r>
              <a:rPr lang="en-GB" altLang="fr-FR" sz="1400" b="1" dirty="0"/>
              <a:t>du dossier patient </a:t>
            </a:r>
            <a:r>
              <a:rPr lang="en-GB" altLang="fr-FR" sz="1400" b="1" dirty="0" err="1"/>
              <a:t>en</a:t>
            </a:r>
            <a:r>
              <a:rPr lang="en-GB" altLang="fr-FR" sz="1400" b="1" dirty="0"/>
              <a:t> lien avec le SIH </a:t>
            </a:r>
            <a:r>
              <a:rPr lang="en-GB" altLang="fr-FR" sz="1400" b="1" dirty="0" err="1"/>
              <a:t>hospitalier</a:t>
            </a:r>
            <a:endParaRPr lang="en-GB" altLang="fr-FR" sz="1400" b="1" dirty="0"/>
          </a:p>
          <a:p>
            <a:pPr marL="0" indent="0" algn="ctr">
              <a:lnSpc>
                <a:spcPct val="80000"/>
              </a:lnSpc>
              <a:spcBef>
                <a:spcPts val="350"/>
              </a:spcBef>
              <a:buFont typeface="Arial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GB" altLang="fr-FR" sz="1400" b="1" dirty="0"/>
          </a:p>
          <a:p>
            <a:pPr marL="0" indent="0" algn="ctr">
              <a:lnSpc>
                <a:spcPct val="80000"/>
              </a:lnSpc>
              <a:spcBef>
                <a:spcPts val="350"/>
              </a:spcBef>
              <a:buFont typeface="Arial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altLang="fr-FR" sz="1400" b="1" u="sng" dirty="0" err="1"/>
              <a:t>Equipe</a:t>
            </a:r>
            <a:r>
              <a:rPr lang="en-GB" altLang="fr-FR" sz="1400" b="1" u="sng" dirty="0"/>
              <a:t> / </a:t>
            </a:r>
            <a:r>
              <a:rPr lang="en-GB" altLang="fr-FR" sz="1400" b="1" u="sng" dirty="0" err="1"/>
              <a:t>Compétences</a:t>
            </a:r>
            <a:r>
              <a:rPr lang="en-GB" altLang="fr-FR" sz="1400" b="1" u="sng" dirty="0"/>
              <a:t>:</a:t>
            </a:r>
          </a:p>
          <a:p>
            <a:pPr marL="0" indent="0" algn="ctr">
              <a:lnSpc>
                <a:spcPct val="80000"/>
              </a:lnSpc>
              <a:spcBef>
                <a:spcPts val="350"/>
              </a:spcBef>
              <a:buFont typeface="Arial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GB" altLang="fr-FR" sz="1400" b="1" dirty="0"/>
          </a:p>
          <a:p>
            <a:pPr marL="0" indent="0">
              <a:lnSpc>
                <a:spcPct val="80000"/>
              </a:lnSpc>
              <a:spcBef>
                <a:spcPts val="350"/>
              </a:spcBef>
              <a:buFont typeface="Arial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altLang="fr-FR" sz="1400" b="1" dirty="0" err="1"/>
              <a:t>Poursuite</a:t>
            </a:r>
            <a:r>
              <a:rPr lang="en-GB" altLang="fr-FR" sz="1400" b="1" dirty="0"/>
              <a:t> de la </a:t>
            </a:r>
            <a:r>
              <a:rPr lang="en-GB" altLang="fr-FR" sz="1400" b="1" dirty="0" err="1"/>
              <a:t>politique</a:t>
            </a:r>
            <a:r>
              <a:rPr lang="en-GB" altLang="fr-FR" sz="1400" b="1" dirty="0"/>
              <a:t> de formation et </a:t>
            </a:r>
            <a:r>
              <a:rPr lang="en-GB" altLang="fr-FR" sz="1400" b="1" dirty="0" err="1"/>
              <a:t>d’acquisition</a:t>
            </a:r>
            <a:r>
              <a:rPr lang="en-GB" altLang="fr-FR" sz="1400" b="1" dirty="0"/>
              <a:t> des </a:t>
            </a:r>
            <a:r>
              <a:rPr lang="en-GB" altLang="fr-FR" sz="1400" b="1" dirty="0" err="1"/>
              <a:t>compétences</a:t>
            </a:r>
            <a:r>
              <a:rPr lang="en-GB" altLang="fr-FR" sz="1400" b="1" dirty="0"/>
              <a:t> du personnel </a:t>
            </a:r>
            <a:r>
              <a:rPr lang="en-GB" altLang="fr-FR" sz="1400" b="1" dirty="0" err="1"/>
              <a:t>soignant</a:t>
            </a:r>
            <a:r>
              <a:rPr lang="en-GB" altLang="fr-FR" sz="1400" b="1" dirty="0"/>
              <a:t> </a:t>
            </a:r>
            <a:r>
              <a:rPr lang="en-GB" altLang="fr-FR" sz="1400" b="1" dirty="0" smtClean="0"/>
              <a:t>(ex : </a:t>
            </a:r>
            <a:r>
              <a:rPr lang="en-GB" altLang="fr-FR" sz="1400" b="1" dirty="0" err="1" smtClean="0"/>
              <a:t>Gestes</a:t>
            </a:r>
            <a:r>
              <a:rPr lang="en-GB" altLang="fr-FR" sz="1400" b="1" dirty="0" smtClean="0"/>
              <a:t> </a:t>
            </a:r>
            <a:r>
              <a:rPr lang="en-GB" altLang="fr-FR" sz="1400" b="1" dirty="0" err="1" smtClean="0"/>
              <a:t>d’urgence</a:t>
            </a:r>
            <a:r>
              <a:rPr lang="en-GB" altLang="fr-FR" sz="1400" b="1" dirty="0" smtClean="0"/>
              <a:t> , prise </a:t>
            </a:r>
            <a:r>
              <a:rPr lang="en-GB" altLang="fr-FR" sz="1400" b="1" dirty="0" err="1"/>
              <a:t>en</a:t>
            </a:r>
            <a:r>
              <a:rPr lang="en-GB" altLang="fr-FR" sz="1400" b="1" dirty="0"/>
              <a:t> charge des nouveaux </a:t>
            </a:r>
            <a:r>
              <a:rPr lang="en-GB" altLang="fr-FR" sz="1400" b="1" dirty="0" err="1" smtClean="0"/>
              <a:t>nés</a:t>
            </a:r>
            <a:r>
              <a:rPr lang="en-GB" altLang="fr-FR" sz="1400" b="1" dirty="0" smtClean="0"/>
              <a:t>)</a:t>
            </a:r>
            <a:endParaRPr lang="en-GB" altLang="fr-FR" sz="1400" b="1" dirty="0"/>
          </a:p>
          <a:p>
            <a:pPr marL="0" indent="0">
              <a:lnSpc>
                <a:spcPct val="80000"/>
              </a:lnSpc>
              <a:spcBef>
                <a:spcPts val="350"/>
              </a:spcBef>
              <a:buFont typeface="Arial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GB" altLang="fr-FR" sz="1400" b="1" dirty="0"/>
          </a:p>
          <a:p>
            <a:pPr marL="0" indent="0" algn="ctr">
              <a:lnSpc>
                <a:spcPct val="80000"/>
              </a:lnSpc>
              <a:spcBef>
                <a:spcPts val="350"/>
              </a:spcBef>
              <a:buFont typeface="Arial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altLang="fr-FR" sz="1400" b="1" u="sng" dirty="0" err="1"/>
              <a:t>Globale</a:t>
            </a:r>
            <a:r>
              <a:rPr lang="en-GB" altLang="fr-FR" sz="1400" b="1" u="sng" dirty="0"/>
              <a:t> :</a:t>
            </a:r>
          </a:p>
          <a:p>
            <a:pPr marL="0" indent="0">
              <a:lnSpc>
                <a:spcPct val="80000"/>
              </a:lnSpc>
              <a:spcBef>
                <a:spcPts val="350"/>
              </a:spcBef>
              <a:buFont typeface="Arial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GB" altLang="fr-FR" sz="1400" b="1" dirty="0"/>
          </a:p>
          <a:p>
            <a:pPr marL="0" indent="0">
              <a:lnSpc>
                <a:spcPct val="80000"/>
              </a:lnSpc>
              <a:spcBef>
                <a:spcPts val="350"/>
              </a:spcBef>
              <a:buFont typeface="Arial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altLang="fr-FR" sz="1400" b="1" dirty="0"/>
              <a:t>Analyse de la satisfaction de la population</a:t>
            </a:r>
          </a:p>
          <a:p>
            <a:pPr marL="0" indent="0">
              <a:lnSpc>
                <a:spcPct val="80000"/>
              </a:lnSpc>
              <a:spcBef>
                <a:spcPts val="350"/>
              </a:spcBef>
              <a:buFont typeface="Arial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altLang="fr-FR" sz="1400" b="1" dirty="0" err="1"/>
              <a:t>Inclure</a:t>
            </a:r>
            <a:r>
              <a:rPr lang="en-GB" altLang="fr-FR" sz="1400" b="1" dirty="0"/>
              <a:t> la </a:t>
            </a:r>
            <a:r>
              <a:rPr lang="en-GB" altLang="fr-FR" sz="1400" b="1" dirty="0" err="1"/>
              <a:t>télémédecine</a:t>
            </a:r>
            <a:r>
              <a:rPr lang="en-GB" altLang="fr-FR" sz="1400" b="1" dirty="0"/>
              <a:t> </a:t>
            </a:r>
            <a:r>
              <a:rPr lang="en-GB" altLang="fr-FR" sz="1400" b="1" dirty="0" err="1"/>
              <a:t>dans</a:t>
            </a:r>
            <a:r>
              <a:rPr lang="en-GB" altLang="fr-FR" sz="1400" b="1" dirty="0"/>
              <a:t> le </a:t>
            </a:r>
            <a:r>
              <a:rPr lang="en-GB" altLang="fr-FR" sz="1400" b="1" dirty="0" err="1"/>
              <a:t>devenir</a:t>
            </a:r>
            <a:r>
              <a:rPr lang="en-GB" altLang="fr-FR" sz="1400" b="1" dirty="0"/>
              <a:t> </a:t>
            </a:r>
            <a:r>
              <a:rPr lang="en-GB" altLang="fr-FR" sz="1400" b="1" dirty="0" err="1"/>
              <a:t>médical</a:t>
            </a:r>
            <a:r>
              <a:rPr lang="en-GB" altLang="fr-FR" sz="1400" b="1" dirty="0"/>
              <a:t> du site </a:t>
            </a:r>
          </a:p>
          <a:p>
            <a:pPr marL="0" indent="0">
              <a:lnSpc>
                <a:spcPct val="80000"/>
              </a:lnSpc>
              <a:spcBef>
                <a:spcPts val="350"/>
              </a:spcBef>
              <a:buFont typeface="Arial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altLang="fr-FR" sz="1400" b="1" dirty="0"/>
              <a:t>(</a:t>
            </a:r>
            <a:r>
              <a:rPr lang="en-GB" altLang="fr-FR" sz="1400" b="1" dirty="0" err="1"/>
              <a:t>Télé</a:t>
            </a:r>
            <a:r>
              <a:rPr lang="en-GB" altLang="fr-FR" sz="1400" b="1" dirty="0"/>
              <a:t> expertise et </a:t>
            </a:r>
            <a:r>
              <a:rPr lang="en-GB" altLang="fr-FR" sz="1400" b="1" dirty="0" err="1"/>
              <a:t>Télé</a:t>
            </a:r>
            <a:r>
              <a:rPr lang="en-GB" altLang="fr-FR" sz="1400" b="1" dirty="0"/>
              <a:t> assistance)</a:t>
            </a:r>
          </a:p>
          <a:p>
            <a:pPr marL="0" indent="0">
              <a:lnSpc>
                <a:spcPct val="80000"/>
              </a:lnSpc>
              <a:spcBef>
                <a:spcPts val="350"/>
              </a:spcBef>
              <a:buFont typeface="Arial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altLang="fr-FR" sz="1400" b="1" dirty="0" err="1"/>
              <a:t>Renforcer</a:t>
            </a:r>
            <a:r>
              <a:rPr lang="en-GB" altLang="fr-FR" sz="1400" b="1" dirty="0"/>
              <a:t> la </a:t>
            </a:r>
            <a:r>
              <a:rPr lang="en-GB" altLang="fr-FR" sz="1400" b="1" dirty="0" err="1"/>
              <a:t>signalétique</a:t>
            </a:r>
            <a:r>
              <a:rPr lang="en-GB" altLang="fr-FR" sz="1400" b="1" dirty="0"/>
              <a:t> du site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685800" y="660400"/>
            <a:ext cx="7772400" cy="1471613"/>
          </a:xfrm>
          <a:ln/>
        </p:spPr>
        <p:txBody>
          <a:bodyPr/>
          <a:lstStyle/>
          <a:p>
            <a:pPr>
              <a:lnSpc>
                <a:spcPct val="100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altLang="fr-FR"/>
              <a:t>Merci de votre attention et …</a:t>
            </a:r>
          </a:p>
        </p:txBody>
      </p:sp>
      <p:sp>
        <p:nvSpPr>
          <p:cNvPr id="19458" name="Rectangle 2"/>
          <p:cNvSpPr>
            <a:spLocks noGrp="1" noChangeArrowheads="1"/>
          </p:cNvSpPr>
          <p:nvPr>
            <p:ph type="subTitle" idx="4294967295"/>
          </p:nvPr>
        </p:nvSpPr>
        <p:spPr>
          <a:xfrm>
            <a:off x="1371600" y="5105400"/>
            <a:ext cx="6400800" cy="1752600"/>
          </a:xfrm>
          <a:ln/>
        </p:spPr>
        <p:txBody>
          <a:bodyPr/>
          <a:lstStyle/>
          <a:p>
            <a:pPr marL="0" indent="0" algn="ctr">
              <a:lnSpc>
                <a:spcPct val="100000"/>
              </a:lnSpc>
              <a:buFont typeface="Arial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altLang="fr-FR"/>
              <a:t>A bientôt à Cilaos !</a:t>
            </a:r>
          </a:p>
        </p:txBody>
      </p:sp>
      <p:pic>
        <p:nvPicPr>
          <p:cNvPr id="1945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0225" y="1979613"/>
            <a:ext cx="5761038" cy="287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274638"/>
            <a:ext cx="8229600" cy="1143000"/>
          </a:xfrm>
          <a:ln/>
        </p:spPr>
        <p:txBody>
          <a:bodyPr lIns="91440" tIns="45720" rIns="91440" bIns="45720"/>
          <a:lstStyle/>
          <a:p>
            <a:pPr eaLnBrk="1" hangingPunct="1">
              <a:lnSpc>
                <a:spcPct val="100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altLang="fr-FR" sz="3200"/>
              <a:t>Cilaos, site enclavé parfois inaccessible</a:t>
            </a:r>
            <a:r>
              <a:rPr lang="en-GB" altLang="fr-FR"/>
              <a:t>  </a:t>
            </a:r>
          </a:p>
        </p:txBody>
      </p:sp>
      <p:sp>
        <p:nvSpPr>
          <p:cNvPr id="5122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1600200"/>
            <a:ext cx="4038600" cy="4525963"/>
          </a:xfrm>
          <a:ln/>
        </p:spPr>
        <p:txBody>
          <a:bodyPr lIns="91440" tIns="45720" rIns="91440" bIns="45720"/>
          <a:lstStyle/>
          <a:p>
            <a:pPr eaLnBrk="1" hangingPunct="1">
              <a:lnSpc>
                <a:spcPct val="80000"/>
              </a:lnSpc>
              <a:spcBef>
                <a:spcPts val="300"/>
              </a:spcBef>
              <a:buFont typeface="Wingdings" charset="2"/>
              <a:buNone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GB" altLang="fr-FR" sz="1200"/>
              <a:t> 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1417638"/>
            <a:ext cx="4038600" cy="4529137"/>
          </a:xfrm>
          <a:ln/>
        </p:spPr>
        <p:txBody>
          <a:bodyPr/>
          <a:lstStyle/>
          <a:p>
            <a:pPr>
              <a:lnSpc>
                <a:spcPct val="80000"/>
              </a:lnSpc>
              <a:spcBef>
                <a:spcPts val="350"/>
              </a:spcBef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GB" altLang="fr-FR" sz="1400" b="1" dirty="0"/>
              <a:t>Le cirque de </a:t>
            </a:r>
            <a:r>
              <a:rPr lang="en-GB" altLang="fr-FR" sz="1400" b="1" dirty="0" err="1"/>
              <a:t>Cilaos</a:t>
            </a:r>
            <a:r>
              <a:rPr lang="en-GB" altLang="fr-FR" sz="1400" b="1" dirty="0"/>
              <a:t> </a:t>
            </a:r>
            <a:r>
              <a:rPr lang="en-GB" altLang="fr-FR" sz="1400" b="1" dirty="0" err="1"/>
              <a:t>est</a:t>
            </a:r>
            <a:r>
              <a:rPr lang="en-GB" altLang="fr-FR" sz="1400" b="1" dirty="0"/>
              <a:t> de </a:t>
            </a:r>
            <a:r>
              <a:rPr lang="en-GB" altLang="fr-FR" sz="1400" b="1" dirty="0" err="1"/>
              <a:t>forme</a:t>
            </a:r>
            <a:r>
              <a:rPr lang="en-GB" altLang="fr-FR" sz="1400" b="1" dirty="0"/>
              <a:t> </a:t>
            </a:r>
            <a:r>
              <a:rPr lang="en-GB" altLang="fr-FR" sz="1400" b="1" dirty="0" err="1"/>
              <a:t>presque</a:t>
            </a:r>
            <a:r>
              <a:rPr lang="en-GB" altLang="fr-FR" sz="1400" b="1" dirty="0"/>
              <a:t> </a:t>
            </a:r>
            <a:r>
              <a:rPr lang="en-GB" altLang="fr-FR" sz="1400" b="1" dirty="0" err="1"/>
              <a:t>circulaire</a:t>
            </a:r>
            <a:r>
              <a:rPr lang="en-GB" altLang="fr-FR" sz="1400" b="1" dirty="0"/>
              <a:t>, </a:t>
            </a:r>
            <a:r>
              <a:rPr lang="en-GB" altLang="fr-FR" sz="1400" b="1" dirty="0" err="1"/>
              <a:t>il</a:t>
            </a:r>
            <a:r>
              <a:rPr lang="en-GB" altLang="fr-FR" sz="1400" b="1" dirty="0"/>
              <a:t> </a:t>
            </a:r>
            <a:r>
              <a:rPr lang="en-GB" altLang="fr-FR" sz="1400" b="1" dirty="0" err="1"/>
              <a:t>mesure</a:t>
            </a:r>
            <a:r>
              <a:rPr lang="en-GB" altLang="fr-FR" sz="1400" b="1" dirty="0"/>
              <a:t> à son maximum 14 km de large et </a:t>
            </a:r>
            <a:r>
              <a:rPr lang="en-GB" altLang="fr-FR" sz="1400" b="1" dirty="0" err="1"/>
              <a:t>compte</a:t>
            </a:r>
            <a:r>
              <a:rPr lang="en-GB" altLang="fr-FR" sz="1400" b="1" dirty="0"/>
              <a:t> </a:t>
            </a:r>
            <a:r>
              <a:rPr lang="en-GB" altLang="fr-FR" sz="1400" b="1" dirty="0" err="1"/>
              <a:t>une</a:t>
            </a:r>
            <a:r>
              <a:rPr lang="en-GB" altLang="fr-FR" sz="1400" b="1" dirty="0"/>
              <a:t> </a:t>
            </a:r>
            <a:r>
              <a:rPr lang="en-GB" altLang="fr-FR" sz="1400" b="1" dirty="0" err="1"/>
              <a:t>superficie</a:t>
            </a:r>
            <a:r>
              <a:rPr lang="en-GB" altLang="fr-FR" sz="1400" b="1" dirty="0"/>
              <a:t> de 8 436 hectares (84,4 km2).</a:t>
            </a:r>
          </a:p>
          <a:p>
            <a:pPr>
              <a:lnSpc>
                <a:spcPct val="80000"/>
              </a:lnSpc>
              <a:spcBef>
                <a:spcPts val="350"/>
              </a:spcBef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GB" altLang="fr-FR" sz="1400" b="1" dirty="0"/>
              <a:t>Le </a:t>
            </a:r>
            <a:r>
              <a:rPr lang="en-GB" altLang="fr-FR" sz="1400" b="1" dirty="0" err="1"/>
              <a:t>coeur</a:t>
            </a:r>
            <a:r>
              <a:rPr lang="en-GB" altLang="fr-FR" sz="1400" b="1" dirty="0"/>
              <a:t> du cirque qui </a:t>
            </a:r>
            <a:r>
              <a:rPr lang="en-GB" altLang="fr-FR" sz="1400" b="1" dirty="0" err="1"/>
              <a:t>abrite</a:t>
            </a:r>
            <a:r>
              <a:rPr lang="en-GB" altLang="fr-FR" sz="1400" b="1" dirty="0"/>
              <a:t> la commune de </a:t>
            </a:r>
            <a:r>
              <a:rPr lang="en-GB" altLang="fr-FR" sz="1400" b="1" dirty="0" err="1"/>
              <a:t>Cilaos</a:t>
            </a:r>
            <a:r>
              <a:rPr lang="en-GB" altLang="fr-FR" sz="1400" b="1" dirty="0"/>
              <a:t> </a:t>
            </a:r>
            <a:r>
              <a:rPr lang="en-GB" altLang="fr-FR" sz="1400" b="1" dirty="0" err="1"/>
              <a:t>est</a:t>
            </a:r>
            <a:r>
              <a:rPr lang="en-GB" altLang="fr-FR" sz="1400" b="1" dirty="0"/>
              <a:t> </a:t>
            </a:r>
            <a:r>
              <a:rPr lang="en-GB" altLang="fr-FR" sz="1400" b="1" dirty="0" err="1"/>
              <a:t>situé</a:t>
            </a:r>
            <a:r>
              <a:rPr lang="en-GB" altLang="fr-FR" sz="1400" b="1" dirty="0"/>
              <a:t> à 1200 m </a:t>
            </a:r>
            <a:r>
              <a:rPr lang="en-GB" altLang="fr-FR" sz="1400" b="1" dirty="0" err="1"/>
              <a:t>d’altitude</a:t>
            </a:r>
            <a:r>
              <a:rPr lang="en-GB" altLang="fr-FR" sz="1400" b="1" dirty="0"/>
              <a:t>.</a:t>
            </a:r>
          </a:p>
          <a:p>
            <a:pPr>
              <a:lnSpc>
                <a:spcPct val="80000"/>
              </a:lnSpc>
              <a:spcBef>
                <a:spcPts val="350"/>
              </a:spcBef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GB" altLang="fr-FR" sz="1400" b="1" dirty="0"/>
              <a:t>Les </a:t>
            </a:r>
            <a:r>
              <a:rPr lang="en-GB" altLang="fr-FR" sz="1400" b="1" dirty="0" err="1"/>
              <a:t>remparts</a:t>
            </a:r>
            <a:r>
              <a:rPr lang="en-GB" altLang="fr-FR" sz="1400" b="1" dirty="0"/>
              <a:t> </a:t>
            </a:r>
            <a:r>
              <a:rPr lang="en-GB" altLang="fr-FR" sz="1400" b="1" dirty="0" err="1"/>
              <a:t>naturels</a:t>
            </a:r>
            <a:r>
              <a:rPr lang="en-GB" altLang="fr-FR" sz="1400" b="1" dirty="0"/>
              <a:t> le </a:t>
            </a:r>
            <a:r>
              <a:rPr lang="en-GB" altLang="fr-FR" sz="1400" b="1" dirty="0" err="1"/>
              <a:t>délimitant</a:t>
            </a:r>
            <a:r>
              <a:rPr lang="en-GB" altLang="fr-FR" sz="1400" b="1" dirty="0"/>
              <a:t> </a:t>
            </a:r>
            <a:r>
              <a:rPr lang="en-GB" altLang="fr-FR" sz="1400" b="1" dirty="0" err="1"/>
              <a:t>culminent</a:t>
            </a:r>
            <a:r>
              <a:rPr lang="en-GB" altLang="fr-FR" sz="1400" b="1" dirty="0"/>
              <a:t> </a:t>
            </a:r>
            <a:r>
              <a:rPr lang="en-GB" altLang="fr-FR" sz="1400" b="1" dirty="0" err="1"/>
              <a:t>parfois</a:t>
            </a:r>
            <a:r>
              <a:rPr lang="en-GB" altLang="fr-FR" sz="1400" b="1" dirty="0"/>
              <a:t> à plus de 3000 </a:t>
            </a:r>
            <a:r>
              <a:rPr lang="en-GB" altLang="fr-FR" sz="1400" b="1" dirty="0" err="1"/>
              <a:t>mètres</a:t>
            </a:r>
            <a:r>
              <a:rPr lang="en-GB" altLang="fr-FR" sz="1400" b="1" dirty="0"/>
              <a:t>, </a:t>
            </a:r>
            <a:r>
              <a:rPr lang="en-GB" altLang="fr-FR" sz="1400" b="1" dirty="0" err="1"/>
              <a:t>rendant</a:t>
            </a:r>
            <a:r>
              <a:rPr lang="en-GB" altLang="fr-FR" sz="1400" b="1" dirty="0"/>
              <a:t> </a:t>
            </a:r>
            <a:r>
              <a:rPr lang="en-GB" altLang="fr-FR" sz="1400" b="1" dirty="0" err="1"/>
              <a:t>ainsi</a:t>
            </a:r>
            <a:r>
              <a:rPr lang="en-GB" altLang="fr-FR" sz="1400" b="1" dirty="0"/>
              <a:t> son </a:t>
            </a:r>
            <a:r>
              <a:rPr lang="en-GB" altLang="fr-FR" sz="1400" b="1" dirty="0" err="1"/>
              <a:t>accès</a:t>
            </a:r>
            <a:r>
              <a:rPr lang="en-GB" altLang="fr-FR" sz="1400" b="1" dirty="0"/>
              <a:t> difficile. Il </a:t>
            </a:r>
            <a:r>
              <a:rPr lang="en-GB" altLang="fr-FR" sz="1400" b="1" dirty="0" err="1"/>
              <a:t>est</a:t>
            </a:r>
            <a:r>
              <a:rPr lang="en-GB" altLang="fr-FR" sz="1400" b="1" dirty="0"/>
              <a:t> </a:t>
            </a:r>
            <a:r>
              <a:rPr lang="en-GB" altLang="fr-FR" sz="1400" b="1" dirty="0" err="1"/>
              <a:t>dominé</a:t>
            </a:r>
            <a:r>
              <a:rPr lang="en-GB" altLang="fr-FR" sz="1400" b="1" dirty="0"/>
              <a:t> au </a:t>
            </a:r>
            <a:r>
              <a:rPr lang="en-GB" altLang="fr-FR" sz="1400" b="1" dirty="0" err="1"/>
              <a:t>nord</a:t>
            </a:r>
            <a:r>
              <a:rPr lang="en-GB" altLang="fr-FR" sz="1400" b="1" dirty="0"/>
              <a:t> par le Piton des Neiges et le </a:t>
            </a:r>
            <a:r>
              <a:rPr lang="en-GB" altLang="fr-FR" sz="1400" b="1" dirty="0" err="1"/>
              <a:t>Gros</a:t>
            </a:r>
            <a:r>
              <a:rPr lang="en-GB" altLang="fr-FR" sz="1400" b="1" dirty="0"/>
              <a:t> </a:t>
            </a:r>
            <a:r>
              <a:rPr lang="en-GB" altLang="fr-FR" sz="1400" b="1" dirty="0" err="1"/>
              <a:t>Morne</a:t>
            </a:r>
            <a:r>
              <a:rPr lang="en-GB" altLang="fr-FR" sz="1400" b="1" dirty="0"/>
              <a:t> (3013m), à </a:t>
            </a:r>
            <a:r>
              <a:rPr lang="en-GB" altLang="fr-FR" sz="1400" b="1" dirty="0" err="1"/>
              <a:t>l’ouest</a:t>
            </a:r>
            <a:r>
              <a:rPr lang="en-GB" altLang="fr-FR" sz="1400" b="1" dirty="0"/>
              <a:t> par le Grand </a:t>
            </a:r>
            <a:r>
              <a:rPr lang="en-GB" altLang="fr-FR" sz="1400" b="1" dirty="0" err="1"/>
              <a:t>Bénare</a:t>
            </a:r>
            <a:r>
              <a:rPr lang="en-GB" altLang="fr-FR" sz="1400" b="1" dirty="0"/>
              <a:t> (2896 m) et à </a:t>
            </a:r>
            <a:r>
              <a:rPr lang="en-GB" altLang="fr-FR" sz="1400" b="1" dirty="0" err="1"/>
              <a:t>l’est</a:t>
            </a:r>
            <a:r>
              <a:rPr lang="en-GB" altLang="fr-FR" sz="1400" b="1" dirty="0"/>
              <a:t> par le </a:t>
            </a:r>
            <a:r>
              <a:rPr lang="en-GB" altLang="fr-FR" sz="1400" b="1" dirty="0" err="1"/>
              <a:t>coteau</a:t>
            </a:r>
            <a:r>
              <a:rPr lang="en-GB" altLang="fr-FR" sz="1400" b="1" dirty="0"/>
              <a:t> </a:t>
            </a:r>
            <a:r>
              <a:rPr lang="en-GB" altLang="fr-FR" sz="1400" b="1" dirty="0" err="1"/>
              <a:t>Kerveguen</a:t>
            </a:r>
            <a:r>
              <a:rPr lang="en-GB" altLang="fr-FR" sz="1400" b="1" dirty="0"/>
              <a:t> (2254m) et le </a:t>
            </a:r>
            <a:r>
              <a:rPr lang="en-GB" altLang="fr-FR" sz="1400" b="1" dirty="0" err="1"/>
              <a:t>Dimitile</a:t>
            </a:r>
            <a:r>
              <a:rPr lang="en-GB" altLang="fr-FR" sz="1400" b="1" dirty="0"/>
              <a:t> (1837m).</a:t>
            </a:r>
          </a:p>
          <a:p>
            <a:pPr>
              <a:lnSpc>
                <a:spcPct val="80000"/>
              </a:lnSpc>
              <a:spcBef>
                <a:spcPts val="350"/>
              </a:spcBef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GB" altLang="fr-FR" sz="1400" b="1" dirty="0"/>
              <a:t>Il </a:t>
            </a:r>
            <a:r>
              <a:rPr lang="en-GB" altLang="fr-FR" sz="1400" b="1" dirty="0" err="1"/>
              <a:t>est</a:t>
            </a:r>
            <a:r>
              <a:rPr lang="en-GB" altLang="fr-FR" sz="1400" b="1" dirty="0"/>
              <a:t> </a:t>
            </a:r>
            <a:r>
              <a:rPr lang="en-GB" altLang="fr-FR" sz="1400" b="1" dirty="0" err="1"/>
              <a:t>séparé</a:t>
            </a:r>
            <a:r>
              <a:rPr lang="en-GB" altLang="fr-FR" sz="1400" b="1" dirty="0"/>
              <a:t> du cirque de </a:t>
            </a:r>
            <a:r>
              <a:rPr lang="en-GB" altLang="fr-FR" sz="1400" b="1" dirty="0" err="1"/>
              <a:t>Mafate</a:t>
            </a:r>
            <a:r>
              <a:rPr lang="en-GB" altLang="fr-FR" sz="1400" b="1" dirty="0"/>
              <a:t> par </a:t>
            </a:r>
            <a:r>
              <a:rPr lang="en-GB" altLang="fr-FR" sz="1400" b="1" dirty="0" err="1"/>
              <a:t>une</a:t>
            </a:r>
            <a:r>
              <a:rPr lang="en-GB" altLang="fr-FR" sz="1400" b="1" dirty="0"/>
              <a:t> arête </a:t>
            </a:r>
            <a:r>
              <a:rPr lang="en-GB" altLang="fr-FR" sz="1400" b="1" dirty="0" err="1"/>
              <a:t>rocheuse</a:t>
            </a:r>
            <a:r>
              <a:rPr lang="en-GB" altLang="fr-FR" sz="1400" b="1" dirty="0"/>
              <a:t> : la </a:t>
            </a:r>
            <a:r>
              <a:rPr lang="en-GB" altLang="fr-FR" sz="1400" b="1" dirty="0" err="1"/>
              <a:t>crête</a:t>
            </a:r>
            <a:r>
              <a:rPr lang="en-GB" altLang="fr-FR" sz="1400" b="1" dirty="0"/>
              <a:t> des Trois </a:t>
            </a:r>
            <a:r>
              <a:rPr lang="en-GB" altLang="fr-FR" sz="1400" b="1" dirty="0" err="1"/>
              <a:t>Salazes</a:t>
            </a:r>
            <a:r>
              <a:rPr lang="en-GB" altLang="fr-FR" sz="1400" b="1" dirty="0"/>
              <a:t> qui </a:t>
            </a:r>
            <a:r>
              <a:rPr lang="en-GB" altLang="fr-FR" sz="1400" b="1" dirty="0" err="1"/>
              <a:t>relie</a:t>
            </a:r>
            <a:r>
              <a:rPr lang="en-GB" altLang="fr-FR" sz="1400" b="1" dirty="0"/>
              <a:t> le </a:t>
            </a:r>
            <a:r>
              <a:rPr lang="en-GB" altLang="fr-FR" sz="1400" b="1" dirty="0" err="1"/>
              <a:t>Gros</a:t>
            </a:r>
            <a:r>
              <a:rPr lang="en-GB" altLang="fr-FR" sz="1400" b="1" dirty="0"/>
              <a:t> </a:t>
            </a:r>
            <a:r>
              <a:rPr lang="en-GB" altLang="fr-FR" sz="1400" b="1" dirty="0" err="1"/>
              <a:t>Morne</a:t>
            </a:r>
            <a:r>
              <a:rPr lang="en-GB" altLang="fr-FR" sz="1400" b="1" dirty="0"/>
              <a:t> au Grand </a:t>
            </a:r>
            <a:r>
              <a:rPr lang="en-GB" altLang="fr-FR" sz="1400" b="1" dirty="0" err="1"/>
              <a:t>Bénare</a:t>
            </a:r>
            <a:r>
              <a:rPr lang="en-GB" altLang="fr-FR" sz="1400" b="1" dirty="0"/>
              <a:t>, avec un col à 2 083 m : le </a:t>
            </a:r>
            <a:r>
              <a:rPr lang="en-GB" altLang="fr-FR" sz="1400" b="1" dirty="0" err="1"/>
              <a:t>Taïbit</a:t>
            </a:r>
            <a:r>
              <a:rPr lang="en-GB" altLang="fr-FR" sz="1400" b="1" dirty="0"/>
              <a:t>. Il </a:t>
            </a:r>
            <a:r>
              <a:rPr lang="en-GB" altLang="fr-FR" sz="1400" b="1" dirty="0" err="1"/>
              <a:t>est</a:t>
            </a:r>
            <a:r>
              <a:rPr lang="en-GB" altLang="fr-FR" sz="1400" b="1" dirty="0"/>
              <a:t> </a:t>
            </a:r>
            <a:r>
              <a:rPr lang="en-GB" altLang="fr-FR" sz="1400" b="1" dirty="0" err="1"/>
              <a:t>séparé</a:t>
            </a:r>
            <a:r>
              <a:rPr lang="en-GB" altLang="fr-FR" sz="1400" b="1" dirty="0"/>
              <a:t> du cirque de </a:t>
            </a:r>
            <a:r>
              <a:rPr lang="en-GB" altLang="fr-FR" sz="1400" b="1" dirty="0" err="1"/>
              <a:t>Salazie</a:t>
            </a:r>
            <a:r>
              <a:rPr lang="en-GB" altLang="fr-FR" sz="1400" b="1" dirty="0"/>
              <a:t> par la </a:t>
            </a:r>
            <a:r>
              <a:rPr lang="en-GB" altLang="fr-FR" sz="1400" b="1" dirty="0" err="1"/>
              <a:t>crête</a:t>
            </a:r>
            <a:r>
              <a:rPr lang="en-GB" altLang="fr-FR" sz="1400" b="1" dirty="0"/>
              <a:t> des </a:t>
            </a:r>
            <a:r>
              <a:rPr lang="en-GB" altLang="fr-FR" sz="1400" b="1" dirty="0" err="1"/>
              <a:t>Salazes</a:t>
            </a:r>
            <a:r>
              <a:rPr lang="en-GB" altLang="fr-FR" sz="1400" b="1" dirty="0"/>
              <a:t>.</a:t>
            </a:r>
          </a:p>
          <a:p>
            <a:pPr>
              <a:lnSpc>
                <a:spcPct val="80000"/>
              </a:lnSpc>
              <a:spcBef>
                <a:spcPts val="350"/>
              </a:spcBef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GB" altLang="fr-FR" sz="1400" b="1" dirty="0"/>
              <a:t>La commune de </a:t>
            </a:r>
            <a:r>
              <a:rPr lang="en-GB" altLang="fr-FR" sz="1400" b="1" dirty="0" err="1"/>
              <a:t>Cilaos</a:t>
            </a:r>
            <a:r>
              <a:rPr lang="en-GB" altLang="fr-FR" sz="1400" b="1" dirty="0"/>
              <a:t> </a:t>
            </a:r>
            <a:r>
              <a:rPr lang="en-GB" altLang="fr-FR" sz="1400" b="1" dirty="0" err="1"/>
              <a:t>regroupe</a:t>
            </a:r>
            <a:r>
              <a:rPr lang="en-GB" altLang="fr-FR" sz="1400" b="1" dirty="0"/>
              <a:t> </a:t>
            </a:r>
            <a:r>
              <a:rPr lang="en-GB" altLang="fr-FR" sz="1400" b="1" dirty="0" err="1"/>
              <a:t>également</a:t>
            </a:r>
            <a:r>
              <a:rPr lang="en-GB" altLang="fr-FR" sz="1400" b="1" dirty="0"/>
              <a:t> 5 villages : </a:t>
            </a:r>
            <a:r>
              <a:rPr lang="en-GB" altLang="fr-FR" sz="1400" b="1" dirty="0" err="1" smtClean="0"/>
              <a:t>Peterboth</a:t>
            </a:r>
            <a:r>
              <a:rPr lang="en-GB" altLang="fr-FR" sz="1400" b="1" dirty="0"/>
              <a:t>, </a:t>
            </a:r>
            <a:r>
              <a:rPr lang="en-GB" altLang="fr-FR" sz="1400" b="1" dirty="0" err="1"/>
              <a:t>Ilet</a:t>
            </a:r>
            <a:r>
              <a:rPr lang="en-GB" altLang="fr-FR" sz="1400" b="1" dirty="0"/>
              <a:t> à </a:t>
            </a:r>
            <a:r>
              <a:rPr lang="en-GB" altLang="fr-FR" sz="1400" b="1" dirty="0" err="1"/>
              <a:t>Cordes</a:t>
            </a:r>
            <a:r>
              <a:rPr lang="en-GB" altLang="fr-FR" sz="1400" b="1" dirty="0"/>
              <a:t>, </a:t>
            </a:r>
            <a:r>
              <a:rPr lang="en-GB" altLang="fr-FR" sz="1400" b="1" dirty="0" err="1"/>
              <a:t>Palmiste</a:t>
            </a:r>
            <a:r>
              <a:rPr lang="en-GB" altLang="fr-FR" sz="1400" b="1" dirty="0"/>
              <a:t> Rouge, Bras Sec et La Mare </a:t>
            </a:r>
            <a:r>
              <a:rPr lang="en-GB" altLang="fr-FR" sz="1400" b="1" dirty="0" err="1"/>
              <a:t>Sèche</a:t>
            </a:r>
            <a:r>
              <a:rPr lang="en-GB" altLang="fr-FR" sz="1400" b="1" dirty="0"/>
              <a:t>.</a:t>
            </a:r>
          </a:p>
        </p:txBody>
      </p:sp>
      <p:sp>
        <p:nvSpPr>
          <p:cNvPr id="5124" name="Text Box 4"/>
          <p:cNvSpPr txBox="1">
            <a:spLocks noChangeArrowheads="1"/>
          </p:cNvSpPr>
          <p:nvPr/>
        </p:nvSpPr>
        <p:spPr bwMode="auto">
          <a:xfrm>
            <a:off x="457200" y="6400800"/>
            <a:ext cx="2133600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5pPr>
            <a:lvl6pPr defTabSz="449263" fontAlgn="base">
              <a:lnSpc>
                <a:spcPct val="9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6pPr>
            <a:lvl7pPr defTabSz="449263" fontAlgn="base">
              <a:lnSpc>
                <a:spcPct val="9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7pPr>
            <a:lvl8pPr defTabSz="449263" fontAlgn="base">
              <a:lnSpc>
                <a:spcPct val="9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8pPr>
            <a:lvl9pPr defTabSz="449263" fontAlgn="base">
              <a:lnSpc>
                <a:spcPct val="9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9pPr>
          </a:lstStyle>
          <a:p>
            <a:pPr>
              <a:lnSpc>
                <a:spcPct val="100000"/>
              </a:lnSpc>
              <a:buClr>
                <a:srgbClr val="898989"/>
              </a:buClr>
            </a:pPr>
            <a:r>
              <a:rPr lang="en-GB" altLang="fr-FR" sz="1100" dirty="0" smtClean="0">
                <a:solidFill>
                  <a:srgbClr val="898989"/>
                </a:solidFill>
              </a:rPr>
              <a:t>21/04/16</a:t>
            </a:r>
          </a:p>
          <a:p>
            <a:pPr>
              <a:lnSpc>
                <a:spcPct val="100000"/>
              </a:lnSpc>
              <a:buClr>
                <a:srgbClr val="898989"/>
              </a:buClr>
            </a:pPr>
            <a:endParaRPr lang="en-GB" altLang="fr-FR" sz="1100" dirty="0">
              <a:solidFill>
                <a:srgbClr val="898989"/>
              </a:solidFill>
            </a:endParaRPr>
          </a:p>
        </p:txBody>
      </p:sp>
      <p:sp>
        <p:nvSpPr>
          <p:cNvPr id="5125" name="Text Box 5"/>
          <p:cNvSpPr txBox="1">
            <a:spLocks noChangeArrowheads="1"/>
          </p:cNvSpPr>
          <p:nvPr/>
        </p:nvSpPr>
        <p:spPr bwMode="auto">
          <a:xfrm>
            <a:off x="6553200" y="6400800"/>
            <a:ext cx="2133600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5pPr>
            <a:lvl6pPr defTabSz="449263" fontAlgn="base">
              <a:lnSpc>
                <a:spcPct val="9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6pPr>
            <a:lvl7pPr defTabSz="449263" fontAlgn="base">
              <a:lnSpc>
                <a:spcPct val="9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7pPr>
            <a:lvl8pPr defTabSz="449263" fontAlgn="base">
              <a:lnSpc>
                <a:spcPct val="9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8pPr>
            <a:lvl9pPr defTabSz="449263" fontAlgn="base">
              <a:lnSpc>
                <a:spcPct val="9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r">
              <a:lnSpc>
                <a:spcPct val="100000"/>
              </a:lnSpc>
              <a:buClr>
                <a:srgbClr val="898989"/>
              </a:buClr>
            </a:pPr>
            <a:fld id="{433B6DC5-DD1C-4F98-BD95-A7918B48FF38}" type="slidenum">
              <a:rPr lang="en-GB" altLang="fr-FR" sz="1100">
                <a:solidFill>
                  <a:srgbClr val="898989"/>
                </a:solidFill>
              </a:rPr>
              <a:pPr algn="r">
                <a:lnSpc>
                  <a:spcPct val="100000"/>
                </a:lnSpc>
                <a:buClr>
                  <a:srgbClr val="898989"/>
                </a:buClr>
              </a:pPr>
              <a:t>2</a:t>
            </a:fld>
            <a:endParaRPr lang="en-GB" altLang="fr-FR" sz="1100">
              <a:solidFill>
                <a:srgbClr val="898989"/>
              </a:solidFill>
            </a:endParaRPr>
          </a:p>
        </p:txBody>
      </p:sp>
      <p:pic>
        <p:nvPicPr>
          <p:cNvPr id="5126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0563" y="1709738"/>
            <a:ext cx="4187825" cy="37258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Picture 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7092280" y="2780928"/>
            <a:ext cx="1856370" cy="11744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614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539552" y="260648"/>
            <a:ext cx="8229600" cy="954683"/>
          </a:xfrm>
          <a:ln/>
        </p:spPr>
        <p:txBody>
          <a:bodyPr/>
          <a:lstStyle/>
          <a:p>
            <a:pPr>
              <a:lnSpc>
                <a:spcPct val="100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altLang="fr-FR" dirty="0" err="1">
                <a:solidFill>
                  <a:schemeClr val="tx1"/>
                </a:solidFill>
              </a:rPr>
              <a:t>Contexte</a:t>
            </a:r>
            <a:r>
              <a:rPr lang="en-GB" altLang="fr-FR" dirty="0">
                <a:solidFill>
                  <a:schemeClr val="tx1"/>
                </a:solidFill>
              </a:rPr>
              <a:t> de </a:t>
            </a:r>
            <a:r>
              <a:rPr lang="en-GB" altLang="fr-FR" dirty="0" err="1">
                <a:solidFill>
                  <a:schemeClr val="tx1"/>
                </a:solidFill>
              </a:rPr>
              <a:t>Cilaos</a:t>
            </a:r>
            <a:endParaRPr lang="en-GB" altLang="fr-FR" dirty="0">
              <a:solidFill>
                <a:schemeClr val="tx1"/>
              </a:solidFill>
            </a:endParaRP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323528" y="1124744"/>
            <a:ext cx="6862092" cy="4525962"/>
          </a:xfrm>
          <a:ln/>
        </p:spPr>
        <p:txBody>
          <a:bodyPr/>
          <a:lstStyle/>
          <a:p>
            <a:pPr>
              <a:lnSpc>
                <a:spcPct val="90000"/>
              </a:lnSpc>
              <a:spcBef>
                <a:spcPts val="600"/>
              </a:spcBef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GB" altLang="fr-FR" sz="2400" dirty="0">
                <a:solidFill>
                  <a:schemeClr val="tx1"/>
                </a:solidFill>
              </a:rPr>
              <a:t>Après </a:t>
            </a:r>
            <a:r>
              <a:rPr lang="en-GB" altLang="fr-FR" sz="2400" dirty="0" err="1">
                <a:solidFill>
                  <a:schemeClr val="tx1"/>
                </a:solidFill>
              </a:rPr>
              <a:t>avoir</a:t>
            </a:r>
            <a:r>
              <a:rPr lang="en-GB" altLang="fr-FR" sz="2400" dirty="0">
                <a:solidFill>
                  <a:schemeClr val="tx1"/>
                </a:solidFill>
              </a:rPr>
              <a:t> </a:t>
            </a:r>
            <a:r>
              <a:rPr lang="en-GB" altLang="fr-FR" sz="2400" dirty="0" err="1">
                <a:solidFill>
                  <a:schemeClr val="tx1"/>
                </a:solidFill>
              </a:rPr>
              <a:t>été</a:t>
            </a:r>
            <a:r>
              <a:rPr lang="en-GB" altLang="fr-FR" sz="2400" dirty="0">
                <a:solidFill>
                  <a:schemeClr val="tx1"/>
                </a:solidFill>
              </a:rPr>
              <a:t> accessible </a:t>
            </a:r>
            <a:r>
              <a:rPr lang="en-GB" altLang="fr-FR" sz="2400" dirty="0" err="1">
                <a:solidFill>
                  <a:schemeClr val="tx1"/>
                </a:solidFill>
              </a:rPr>
              <a:t>uniquement</a:t>
            </a:r>
            <a:r>
              <a:rPr lang="en-GB" altLang="fr-FR" sz="2400" dirty="0">
                <a:solidFill>
                  <a:schemeClr val="tx1"/>
                </a:solidFill>
              </a:rPr>
              <a:t> à pied </a:t>
            </a:r>
            <a:r>
              <a:rPr lang="en-GB" altLang="fr-FR" sz="2400" dirty="0" err="1">
                <a:solidFill>
                  <a:schemeClr val="tx1"/>
                </a:solidFill>
              </a:rPr>
              <a:t>ou</a:t>
            </a:r>
            <a:r>
              <a:rPr lang="en-GB" altLang="fr-FR" sz="2400" dirty="0">
                <a:solidFill>
                  <a:schemeClr val="tx1"/>
                </a:solidFill>
              </a:rPr>
              <a:t> par chaise à </a:t>
            </a:r>
            <a:r>
              <a:rPr lang="en-GB" altLang="fr-FR" sz="2400" dirty="0" err="1">
                <a:solidFill>
                  <a:schemeClr val="tx1"/>
                </a:solidFill>
              </a:rPr>
              <a:t>porteurs</a:t>
            </a:r>
            <a:r>
              <a:rPr lang="en-GB" altLang="fr-FR" sz="2400" dirty="0">
                <a:solidFill>
                  <a:schemeClr val="tx1"/>
                </a:solidFill>
              </a:rPr>
              <a:t> pendant environ un siècle, </a:t>
            </a:r>
            <a:r>
              <a:rPr lang="en-GB" altLang="fr-FR" sz="2400" dirty="0" err="1">
                <a:solidFill>
                  <a:schemeClr val="tx1"/>
                </a:solidFill>
              </a:rPr>
              <a:t>une</a:t>
            </a:r>
            <a:r>
              <a:rPr lang="en-GB" altLang="fr-FR" sz="2400" dirty="0">
                <a:solidFill>
                  <a:schemeClr val="tx1"/>
                </a:solidFill>
              </a:rPr>
              <a:t> route à destination de </a:t>
            </a:r>
            <a:r>
              <a:rPr lang="en-GB" altLang="fr-FR" sz="2400" dirty="0" err="1">
                <a:solidFill>
                  <a:schemeClr val="tx1"/>
                </a:solidFill>
              </a:rPr>
              <a:t>Cilaos</a:t>
            </a:r>
            <a:r>
              <a:rPr lang="en-GB" altLang="fr-FR" sz="2400" dirty="0">
                <a:solidFill>
                  <a:schemeClr val="tx1"/>
                </a:solidFill>
              </a:rPr>
              <a:t> </a:t>
            </a:r>
            <a:r>
              <a:rPr lang="en-GB" altLang="fr-FR" sz="2400" dirty="0" err="1">
                <a:solidFill>
                  <a:schemeClr val="tx1"/>
                </a:solidFill>
              </a:rPr>
              <a:t>est</a:t>
            </a:r>
            <a:r>
              <a:rPr lang="en-GB" altLang="fr-FR" sz="2400" dirty="0">
                <a:solidFill>
                  <a:schemeClr val="tx1"/>
                </a:solidFill>
              </a:rPr>
              <a:t> </a:t>
            </a:r>
            <a:r>
              <a:rPr lang="en-GB" altLang="fr-FR" sz="2400" dirty="0" err="1">
                <a:solidFill>
                  <a:schemeClr val="tx1"/>
                </a:solidFill>
              </a:rPr>
              <a:t>construite</a:t>
            </a:r>
            <a:r>
              <a:rPr lang="en-GB" altLang="fr-FR" sz="2400" dirty="0">
                <a:solidFill>
                  <a:schemeClr val="tx1"/>
                </a:solidFill>
              </a:rPr>
              <a:t> entre 1927 et 1932. Elle </a:t>
            </a:r>
            <a:r>
              <a:rPr lang="en-GB" altLang="fr-FR" sz="2400" dirty="0" err="1">
                <a:solidFill>
                  <a:schemeClr val="tx1"/>
                </a:solidFill>
              </a:rPr>
              <a:t>relie</a:t>
            </a:r>
            <a:r>
              <a:rPr lang="en-GB" altLang="fr-FR" sz="2400" dirty="0">
                <a:solidFill>
                  <a:schemeClr val="tx1"/>
                </a:solidFill>
              </a:rPr>
              <a:t> la commune de Saint Louis à </a:t>
            </a:r>
            <a:r>
              <a:rPr lang="en-GB" altLang="fr-FR" sz="2400" dirty="0" err="1">
                <a:solidFill>
                  <a:schemeClr val="tx1"/>
                </a:solidFill>
              </a:rPr>
              <a:t>Cilaos</a:t>
            </a:r>
            <a:r>
              <a:rPr lang="en-GB" altLang="fr-FR" sz="2400" dirty="0">
                <a:solidFill>
                  <a:schemeClr val="tx1"/>
                </a:solidFill>
              </a:rPr>
              <a:t> </a:t>
            </a:r>
            <a:r>
              <a:rPr lang="en-GB" altLang="fr-FR" sz="2400" dirty="0" err="1">
                <a:solidFill>
                  <a:schemeClr val="tx1"/>
                </a:solidFill>
              </a:rPr>
              <a:t>en</a:t>
            </a:r>
            <a:r>
              <a:rPr lang="en-GB" altLang="fr-FR" sz="2400" dirty="0">
                <a:solidFill>
                  <a:schemeClr val="tx1"/>
                </a:solidFill>
              </a:rPr>
              <a:t> 1 </a:t>
            </a:r>
            <a:r>
              <a:rPr lang="en-GB" altLang="fr-FR" sz="2400" dirty="0" err="1">
                <a:solidFill>
                  <a:schemeClr val="tx1"/>
                </a:solidFill>
              </a:rPr>
              <a:t>heure</a:t>
            </a:r>
            <a:r>
              <a:rPr lang="en-GB" altLang="fr-FR" sz="2400" dirty="0">
                <a:solidFill>
                  <a:schemeClr val="tx1"/>
                </a:solidFill>
              </a:rPr>
              <a:t> et </a:t>
            </a:r>
            <a:r>
              <a:rPr lang="en-GB" altLang="fr-FR" sz="2400" dirty="0" err="1">
                <a:solidFill>
                  <a:schemeClr val="tx1"/>
                </a:solidFill>
              </a:rPr>
              <a:t>mesure</a:t>
            </a:r>
            <a:r>
              <a:rPr lang="en-GB" altLang="fr-FR" sz="2400" dirty="0">
                <a:solidFill>
                  <a:schemeClr val="tx1"/>
                </a:solidFill>
              </a:rPr>
              <a:t> 38 km.</a:t>
            </a:r>
          </a:p>
          <a:p>
            <a:pPr>
              <a:lnSpc>
                <a:spcPct val="90000"/>
              </a:lnSpc>
              <a:spcBef>
                <a:spcPts val="600"/>
              </a:spcBef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GB" altLang="fr-FR" sz="2400" dirty="0" err="1">
                <a:solidFill>
                  <a:schemeClr val="tx1"/>
                </a:solidFill>
              </a:rPr>
              <a:t>Surnommée</a:t>
            </a:r>
            <a:r>
              <a:rPr lang="en-GB" altLang="fr-FR" sz="2400" dirty="0">
                <a:solidFill>
                  <a:schemeClr val="tx1"/>
                </a:solidFill>
              </a:rPr>
              <a:t> la route des 400 </a:t>
            </a:r>
            <a:r>
              <a:rPr lang="en-GB" altLang="fr-FR" sz="2400" dirty="0" err="1">
                <a:solidFill>
                  <a:schemeClr val="tx1"/>
                </a:solidFill>
              </a:rPr>
              <a:t>virages</a:t>
            </a:r>
            <a:r>
              <a:rPr lang="en-GB" altLang="fr-FR" sz="2400" dirty="0">
                <a:solidFill>
                  <a:schemeClr val="tx1"/>
                </a:solidFill>
              </a:rPr>
              <a:t>, </a:t>
            </a:r>
            <a:r>
              <a:rPr lang="en-GB" altLang="fr-FR" sz="2400" dirty="0" err="1">
                <a:solidFill>
                  <a:schemeClr val="tx1"/>
                </a:solidFill>
              </a:rPr>
              <a:t>elle</a:t>
            </a:r>
            <a:r>
              <a:rPr lang="en-GB" altLang="fr-FR" sz="2400" dirty="0">
                <a:solidFill>
                  <a:schemeClr val="tx1"/>
                </a:solidFill>
              </a:rPr>
              <a:t> </a:t>
            </a:r>
            <a:r>
              <a:rPr lang="en-GB" altLang="fr-FR" sz="2400" dirty="0" err="1">
                <a:solidFill>
                  <a:schemeClr val="tx1"/>
                </a:solidFill>
              </a:rPr>
              <a:t>est</a:t>
            </a:r>
            <a:r>
              <a:rPr lang="en-GB" altLang="fr-FR" sz="2400" dirty="0">
                <a:solidFill>
                  <a:schemeClr val="tx1"/>
                </a:solidFill>
              </a:rPr>
              <a:t> </a:t>
            </a:r>
            <a:r>
              <a:rPr lang="en-GB" altLang="fr-FR" sz="2400" dirty="0" err="1">
                <a:solidFill>
                  <a:schemeClr val="tx1"/>
                </a:solidFill>
              </a:rPr>
              <a:t>impressionnante</a:t>
            </a:r>
            <a:r>
              <a:rPr lang="en-GB" altLang="fr-FR" sz="2400" dirty="0">
                <a:solidFill>
                  <a:schemeClr val="tx1"/>
                </a:solidFill>
              </a:rPr>
              <a:t> : de tunnel </a:t>
            </a:r>
            <a:r>
              <a:rPr lang="en-GB" altLang="fr-FR" sz="2400" dirty="0" err="1">
                <a:solidFill>
                  <a:schemeClr val="tx1"/>
                </a:solidFill>
              </a:rPr>
              <a:t>en</a:t>
            </a:r>
            <a:r>
              <a:rPr lang="en-GB" altLang="fr-FR" sz="2400" dirty="0">
                <a:solidFill>
                  <a:schemeClr val="tx1"/>
                </a:solidFill>
              </a:rPr>
              <a:t> tunnel, le long des </a:t>
            </a:r>
            <a:r>
              <a:rPr lang="en-GB" altLang="fr-FR" sz="2400" dirty="0" err="1">
                <a:solidFill>
                  <a:schemeClr val="tx1"/>
                </a:solidFill>
              </a:rPr>
              <a:t>falaises</a:t>
            </a:r>
            <a:r>
              <a:rPr lang="en-GB" altLang="fr-FR" sz="2400" dirty="0">
                <a:solidFill>
                  <a:schemeClr val="tx1"/>
                </a:solidFill>
              </a:rPr>
              <a:t>, </a:t>
            </a:r>
            <a:r>
              <a:rPr lang="en-GB" altLang="fr-FR" sz="2400" dirty="0" err="1">
                <a:solidFill>
                  <a:schemeClr val="tx1"/>
                </a:solidFill>
              </a:rPr>
              <a:t>elle</a:t>
            </a:r>
            <a:r>
              <a:rPr lang="en-GB" altLang="fr-FR" sz="2400" dirty="0">
                <a:solidFill>
                  <a:schemeClr val="tx1"/>
                </a:solidFill>
              </a:rPr>
              <a:t> </a:t>
            </a:r>
            <a:r>
              <a:rPr lang="en-GB" altLang="fr-FR" sz="2400" dirty="0" err="1">
                <a:solidFill>
                  <a:schemeClr val="tx1"/>
                </a:solidFill>
              </a:rPr>
              <a:t>demeure</a:t>
            </a:r>
            <a:r>
              <a:rPr lang="en-GB" altLang="fr-FR" sz="2400" dirty="0">
                <a:solidFill>
                  <a:schemeClr val="tx1"/>
                </a:solidFill>
              </a:rPr>
              <a:t> encore à </a:t>
            </a:r>
            <a:r>
              <a:rPr lang="en-GB" altLang="fr-FR" sz="2400" dirty="0" err="1">
                <a:solidFill>
                  <a:schemeClr val="tx1"/>
                </a:solidFill>
              </a:rPr>
              <a:t>ce</a:t>
            </a:r>
            <a:r>
              <a:rPr lang="en-GB" altLang="fr-FR" sz="2400" dirty="0">
                <a:solidFill>
                  <a:schemeClr val="tx1"/>
                </a:solidFill>
              </a:rPr>
              <a:t> jour </a:t>
            </a:r>
            <a:r>
              <a:rPr lang="en-GB" altLang="fr-FR" sz="2400" dirty="0" err="1">
                <a:solidFill>
                  <a:schemeClr val="tx1"/>
                </a:solidFill>
              </a:rPr>
              <a:t>l’unique</a:t>
            </a:r>
            <a:r>
              <a:rPr lang="en-GB" altLang="fr-FR" sz="2400" dirty="0">
                <a:solidFill>
                  <a:schemeClr val="tx1"/>
                </a:solidFill>
              </a:rPr>
              <a:t> </a:t>
            </a:r>
            <a:r>
              <a:rPr lang="en-GB" altLang="fr-FR" sz="2400" dirty="0" err="1">
                <a:solidFill>
                  <a:schemeClr val="tx1"/>
                </a:solidFill>
              </a:rPr>
              <a:t>accès</a:t>
            </a:r>
            <a:r>
              <a:rPr lang="en-GB" altLang="fr-FR" sz="2400" dirty="0">
                <a:solidFill>
                  <a:schemeClr val="tx1"/>
                </a:solidFill>
              </a:rPr>
              <a:t> à </a:t>
            </a:r>
            <a:r>
              <a:rPr lang="en-GB" altLang="fr-FR" sz="2400" dirty="0" err="1">
                <a:solidFill>
                  <a:schemeClr val="tx1"/>
                </a:solidFill>
              </a:rPr>
              <a:t>Cilaos</a:t>
            </a:r>
            <a:r>
              <a:rPr lang="en-GB" altLang="fr-FR" sz="2400" dirty="0">
                <a:solidFill>
                  <a:schemeClr val="tx1"/>
                </a:solidFill>
              </a:rPr>
              <a:t>.</a:t>
            </a:r>
          </a:p>
          <a:p>
            <a:pPr>
              <a:lnSpc>
                <a:spcPct val="90000"/>
              </a:lnSpc>
              <a:spcBef>
                <a:spcPts val="600"/>
              </a:spcBef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GB" altLang="fr-FR" sz="2400" dirty="0">
                <a:solidFill>
                  <a:schemeClr val="tx1"/>
                </a:solidFill>
              </a:rPr>
              <a:t>Les </a:t>
            </a:r>
            <a:r>
              <a:rPr lang="en-GB" altLang="fr-FR" sz="2400" dirty="0" err="1">
                <a:solidFill>
                  <a:schemeClr val="tx1"/>
                </a:solidFill>
              </a:rPr>
              <a:t>éboulements</a:t>
            </a:r>
            <a:r>
              <a:rPr lang="en-GB" altLang="fr-FR" sz="2400" dirty="0">
                <a:solidFill>
                  <a:schemeClr val="tx1"/>
                </a:solidFill>
              </a:rPr>
              <a:t> y </a:t>
            </a:r>
            <a:r>
              <a:rPr lang="en-GB" altLang="fr-FR" sz="2400" dirty="0" err="1">
                <a:solidFill>
                  <a:schemeClr val="tx1"/>
                </a:solidFill>
              </a:rPr>
              <a:t>sont</a:t>
            </a:r>
            <a:r>
              <a:rPr lang="en-GB" altLang="fr-FR" sz="2400" dirty="0">
                <a:solidFill>
                  <a:schemeClr val="tx1"/>
                </a:solidFill>
              </a:rPr>
              <a:t> </a:t>
            </a:r>
            <a:r>
              <a:rPr lang="en-GB" altLang="fr-FR" sz="2400" dirty="0" err="1">
                <a:solidFill>
                  <a:schemeClr val="tx1"/>
                </a:solidFill>
              </a:rPr>
              <a:t>fréquents</a:t>
            </a:r>
            <a:r>
              <a:rPr lang="en-GB" altLang="fr-FR" sz="2400" dirty="0">
                <a:solidFill>
                  <a:schemeClr val="tx1"/>
                </a:solidFill>
              </a:rPr>
              <a:t>, </a:t>
            </a:r>
            <a:r>
              <a:rPr lang="en-GB" altLang="fr-FR" sz="2400" dirty="0" err="1">
                <a:solidFill>
                  <a:schemeClr val="tx1"/>
                </a:solidFill>
              </a:rPr>
              <a:t>notamment</a:t>
            </a:r>
            <a:r>
              <a:rPr lang="en-GB" altLang="fr-FR" sz="2400" dirty="0">
                <a:solidFill>
                  <a:schemeClr val="tx1"/>
                </a:solidFill>
              </a:rPr>
              <a:t> suite à de fortes </a:t>
            </a:r>
            <a:r>
              <a:rPr lang="en-GB" altLang="fr-FR" sz="2400" dirty="0" err="1">
                <a:solidFill>
                  <a:schemeClr val="tx1"/>
                </a:solidFill>
              </a:rPr>
              <a:t>précipitations</a:t>
            </a:r>
            <a:r>
              <a:rPr lang="en-GB" altLang="fr-FR" sz="2400" dirty="0">
                <a:solidFill>
                  <a:schemeClr val="tx1"/>
                </a:solidFill>
              </a:rPr>
              <a:t> </a:t>
            </a:r>
            <a:r>
              <a:rPr lang="en-GB" altLang="fr-FR" sz="2400" dirty="0" err="1">
                <a:solidFill>
                  <a:schemeClr val="tx1"/>
                </a:solidFill>
              </a:rPr>
              <a:t>ou</a:t>
            </a:r>
            <a:r>
              <a:rPr lang="en-GB" altLang="fr-FR" sz="2400" dirty="0">
                <a:solidFill>
                  <a:schemeClr val="tx1"/>
                </a:solidFill>
              </a:rPr>
              <a:t> </a:t>
            </a:r>
            <a:r>
              <a:rPr lang="en-GB" altLang="fr-FR" sz="2400" dirty="0" err="1">
                <a:solidFill>
                  <a:schemeClr val="tx1"/>
                </a:solidFill>
              </a:rPr>
              <a:t>en</a:t>
            </a:r>
            <a:r>
              <a:rPr lang="en-GB" altLang="fr-FR" sz="2400" dirty="0">
                <a:solidFill>
                  <a:schemeClr val="tx1"/>
                </a:solidFill>
              </a:rPr>
              <a:t> </a:t>
            </a:r>
            <a:r>
              <a:rPr lang="en-GB" altLang="fr-FR" sz="2400" dirty="0" err="1">
                <a:solidFill>
                  <a:schemeClr val="tx1"/>
                </a:solidFill>
              </a:rPr>
              <a:t>saison</a:t>
            </a:r>
            <a:r>
              <a:rPr lang="en-GB" altLang="fr-FR" sz="2400" dirty="0">
                <a:solidFill>
                  <a:schemeClr val="tx1"/>
                </a:solidFill>
              </a:rPr>
              <a:t> </a:t>
            </a:r>
            <a:r>
              <a:rPr lang="en-GB" altLang="fr-FR" sz="2400" dirty="0" err="1">
                <a:solidFill>
                  <a:schemeClr val="tx1"/>
                </a:solidFill>
              </a:rPr>
              <a:t>cyclonique</a:t>
            </a:r>
            <a:r>
              <a:rPr lang="en-GB" altLang="fr-FR" sz="2400" dirty="0">
                <a:solidFill>
                  <a:schemeClr val="tx1"/>
                </a:solidFill>
              </a:rPr>
              <a:t>. La route </a:t>
            </a:r>
            <a:r>
              <a:rPr lang="en-GB" altLang="fr-FR" sz="2400" dirty="0" err="1">
                <a:solidFill>
                  <a:schemeClr val="tx1"/>
                </a:solidFill>
              </a:rPr>
              <a:t>Nationale</a:t>
            </a:r>
            <a:r>
              <a:rPr lang="en-GB" altLang="fr-FR" sz="2400" dirty="0">
                <a:solidFill>
                  <a:schemeClr val="tx1"/>
                </a:solidFill>
              </a:rPr>
              <a:t> 5 </a:t>
            </a:r>
            <a:r>
              <a:rPr lang="en-GB" altLang="fr-FR" sz="2400" dirty="0" err="1">
                <a:solidFill>
                  <a:schemeClr val="tx1"/>
                </a:solidFill>
              </a:rPr>
              <a:t>est</a:t>
            </a:r>
            <a:r>
              <a:rPr lang="en-GB" altLang="fr-FR" sz="2400" dirty="0">
                <a:solidFill>
                  <a:schemeClr val="tx1"/>
                </a:solidFill>
              </a:rPr>
              <a:t> </a:t>
            </a:r>
            <a:r>
              <a:rPr lang="en-GB" altLang="fr-FR" sz="2400" dirty="0" err="1">
                <a:solidFill>
                  <a:schemeClr val="tx1"/>
                </a:solidFill>
              </a:rPr>
              <a:t>alors</a:t>
            </a:r>
            <a:r>
              <a:rPr lang="en-GB" altLang="fr-FR" sz="2400" dirty="0">
                <a:solidFill>
                  <a:schemeClr val="tx1"/>
                </a:solidFill>
              </a:rPr>
              <a:t> </a:t>
            </a:r>
            <a:r>
              <a:rPr lang="en-GB" altLang="fr-FR" sz="2400" dirty="0" err="1">
                <a:solidFill>
                  <a:schemeClr val="tx1"/>
                </a:solidFill>
              </a:rPr>
              <a:t>fermée</a:t>
            </a:r>
            <a:r>
              <a:rPr lang="en-GB" altLang="fr-FR" sz="2400" dirty="0">
                <a:solidFill>
                  <a:schemeClr val="tx1"/>
                </a:solidFill>
              </a:rPr>
              <a:t>, </a:t>
            </a:r>
            <a:r>
              <a:rPr lang="en-GB" altLang="fr-FR" sz="2400" dirty="0" err="1">
                <a:solidFill>
                  <a:schemeClr val="tx1"/>
                </a:solidFill>
              </a:rPr>
              <a:t>isolant</a:t>
            </a:r>
            <a:r>
              <a:rPr lang="en-GB" altLang="fr-FR" sz="2400" dirty="0">
                <a:solidFill>
                  <a:schemeClr val="tx1"/>
                </a:solidFill>
              </a:rPr>
              <a:t> </a:t>
            </a:r>
            <a:r>
              <a:rPr lang="en-GB" altLang="fr-FR" sz="2400" dirty="0" err="1">
                <a:solidFill>
                  <a:schemeClr val="tx1"/>
                </a:solidFill>
              </a:rPr>
              <a:t>ainsi</a:t>
            </a:r>
            <a:r>
              <a:rPr lang="en-GB" altLang="fr-FR" sz="2400" dirty="0">
                <a:solidFill>
                  <a:schemeClr val="tx1"/>
                </a:solidFill>
              </a:rPr>
              <a:t> les </a:t>
            </a:r>
            <a:r>
              <a:rPr lang="en-GB" altLang="fr-FR" sz="2400" dirty="0" err="1">
                <a:solidFill>
                  <a:schemeClr val="tx1"/>
                </a:solidFill>
              </a:rPr>
              <a:t>Cilaosiens</a:t>
            </a:r>
            <a:r>
              <a:rPr lang="en-GB" altLang="fr-FR" sz="2400" dirty="0">
                <a:solidFill>
                  <a:schemeClr val="tx1"/>
                </a:solidFill>
              </a:rPr>
              <a:t>.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683568" y="404664"/>
            <a:ext cx="7772400" cy="1471613"/>
          </a:xfrm>
          <a:ln/>
        </p:spPr>
        <p:txBody>
          <a:bodyPr/>
          <a:lstStyle/>
          <a:p>
            <a:pPr>
              <a:lnSpc>
                <a:spcPct val="100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altLang="fr-FR" dirty="0" err="1"/>
              <a:t>L’offre</a:t>
            </a:r>
            <a:r>
              <a:rPr lang="en-GB" altLang="fr-FR" dirty="0"/>
              <a:t> de santé à </a:t>
            </a:r>
            <a:r>
              <a:rPr lang="en-GB" altLang="fr-FR" dirty="0" err="1"/>
              <a:t>Cilaos</a:t>
            </a:r>
            <a:r>
              <a:rPr lang="en-GB" altLang="fr-FR" dirty="0"/>
              <a:t> </a:t>
            </a:r>
            <a:br>
              <a:rPr lang="en-GB" altLang="fr-FR" dirty="0"/>
            </a:br>
            <a:endParaRPr lang="en-GB" altLang="fr-FR" dirty="0"/>
          </a:p>
        </p:txBody>
      </p:sp>
      <p:sp>
        <p:nvSpPr>
          <p:cNvPr id="8194" name="Rectangle 2"/>
          <p:cNvSpPr>
            <a:spLocks noGrp="1" noChangeArrowheads="1"/>
          </p:cNvSpPr>
          <p:nvPr>
            <p:ph type="subTitle" idx="4294967295"/>
          </p:nvPr>
        </p:nvSpPr>
        <p:spPr>
          <a:xfrm>
            <a:off x="1115616" y="1340768"/>
            <a:ext cx="7086600" cy="4398962"/>
          </a:xfrm>
          <a:ln/>
        </p:spPr>
        <p:txBody>
          <a:bodyPr/>
          <a:lstStyle/>
          <a:p>
            <a:pPr marL="0" indent="0" algn="ctr">
              <a:lnSpc>
                <a:spcPct val="80000"/>
              </a:lnSpc>
              <a:spcBef>
                <a:spcPts val="450"/>
              </a:spcBef>
              <a:buFont typeface="Arial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altLang="fr-FR" sz="1800" b="1" dirty="0"/>
              <a:t>Population </a:t>
            </a:r>
            <a:r>
              <a:rPr lang="en-GB" altLang="fr-FR" sz="1800" b="1" dirty="0" err="1"/>
              <a:t>Cilaos</a:t>
            </a:r>
            <a:r>
              <a:rPr lang="en-GB" altLang="fr-FR" sz="1800" b="1" dirty="0"/>
              <a:t>  : 6000 Habitants +/- 500 000 </a:t>
            </a:r>
            <a:r>
              <a:rPr lang="en-GB" altLang="fr-FR" sz="1800" b="1" dirty="0" err="1"/>
              <a:t>Visiteurs</a:t>
            </a:r>
            <a:r>
              <a:rPr lang="en-GB" altLang="fr-FR" sz="1800" b="1" dirty="0"/>
              <a:t> / An </a:t>
            </a:r>
          </a:p>
          <a:p>
            <a:pPr marL="0" indent="0" algn="ctr">
              <a:lnSpc>
                <a:spcPct val="80000"/>
              </a:lnSpc>
              <a:spcBef>
                <a:spcPts val="450"/>
              </a:spcBef>
              <a:buFont typeface="Arial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altLang="fr-FR" sz="1800" b="1" dirty="0"/>
              <a:t>( Site </a:t>
            </a:r>
            <a:r>
              <a:rPr lang="en-GB" altLang="fr-FR" sz="1800" b="1" dirty="0" err="1"/>
              <a:t>touristique</a:t>
            </a:r>
            <a:r>
              <a:rPr lang="en-GB" altLang="fr-FR" sz="1800" b="1" dirty="0"/>
              <a:t> </a:t>
            </a:r>
            <a:r>
              <a:rPr lang="en-GB" altLang="fr-FR" sz="1800" b="1" dirty="0" err="1"/>
              <a:t>classe</a:t>
            </a:r>
            <a:r>
              <a:rPr lang="en-GB" altLang="fr-FR" sz="1800" b="1" dirty="0"/>
              <a:t> 1/ </a:t>
            </a:r>
            <a:r>
              <a:rPr lang="en-GB" altLang="fr-FR" sz="1800" b="1" dirty="0" err="1"/>
              <a:t>Patrimoine</a:t>
            </a:r>
            <a:r>
              <a:rPr lang="en-GB" altLang="fr-FR" sz="1800" b="1" dirty="0"/>
              <a:t> de </a:t>
            </a:r>
            <a:r>
              <a:rPr lang="en-GB" altLang="fr-FR" sz="1800" b="1" dirty="0" err="1"/>
              <a:t>l’UNESCO</a:t>
            </a:r>
            <a:r>
              <a:rPr lang="en-GB" altLang="fr-FR" sz="1800" b="1" dirty="0"/>
              <a:t>)</a:t>
            </a:r>
          </a:p>
          <a:p>
            <a:pPr marL="0" indent="0" algn="ctr">
              <a:lnSpc>
                <a:spcPct val="80000"/>
              </a:lnSpc>
              <a:spcBef>
                <a:spcPts val="450"/>
              </a:spcBef>
              <a:buFont typeface="Arial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altLang="fr-FR" sz="1800" b="1" dirty="0"/>
              <a:t>Les </a:t>
            </a:r>
            <a:r>
              <a:rPr lang="en-GB" altLang="fr-FR" sz="1800" b="1" dirty="0" err="1"/>
              <a:t>ressources</a:t>
            </a:r>
            <a:r>
              <a:rPr lang="en-GB" altLang="fr-FR" sz="1800" b="1" dirty="0"/>
              <a:t> </a:t>
            </a:r>
            <a:r>
              <a:rPr lang="en-GB" altLang="fr-FR" sz="1800" b="1" dirty="0" err="1"/>
              <a:t>en</a:t>
            </a:r>
            <a:r>
              <a:rPr lang="en-GB" altLang="fr-FR" sz="1800" b="1" dirty="0"/>
              <a:t> santé 1er </a:t>
            </a:r>
            <a:r>
              <a:rPr lang="en-GB" altLang="fr-FR" sz="1800" b="1" dirty="0" err="1"/>
              <a:t>recourt</a:t>
            </a:r>
            <a:r>
              <a:rPr lang="en-GB" altLang="fr-FR" sz="1800" b="1" dirty="0"/>
              <a:t> :</a:t>
            </a:r>
          </a:p>
          <a:p>
            <a:pPr marL="0" indent="0" algn="ctr">
              <a:lnSpc>
                <a:spcPct val="80000"/>
              </a:lnSpc>
              <a:spcBef>
                <a:spcPts val="450"/>
              </a:spcBef>
              <a:buFont typeface="Arial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altLang="fr-FR" sz="1800" b="1" dirty="0" err="1"/>
              <a:t>Secteur</a:t>
            </a:r>
            <a:r>
              <a:rPr lang="en-GB" altLang="fr-FR" sz="1800" b="1" dirty="0"/>
              <a:t> </a:t>
            </a:r>
            <a:r>
              <a:rPr lang="en-GB" altLang="fr-FR" sz="1800" b="1" dirty="0" err="1"/>
              <a:t>libéral</a:t>
            </a:r>
            <a:r>
              <a:rPr lang="en-GB" altLang="fr-FR" sz="1800" b="1" dirty="0"/>
              <a:t> du </a:t>
            </a:r>
            <a:r>
              <a:rPr lang="en-GB" altLang="fr-FR" sz="1800" b="1" dirty="0" err="1"/>
              <a:t>bassin</a:t>
            </a:r>
            <a:r>
              <a:rPr lang="en-GB" altLang="fr-FR" sz="1800" b="1" dirty="0"/>
              <a:t> :</a:t>
            </a:r>
          </a:p>
          <a:p>
            <a:pPr marL="0" indent="0" algn="ctr">
              <a:lnSpc>
                <a:spcPct val="80000"/>
              </a:lnSpc>
              <a:spcBef>
                <a:spcPts val="450"/>
              </a:spcBef>
              <a:buFont typeface="Arial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altLang="fr-FR" sz="1800" b="1" dirty="0"/>
              <a:t> 3 </a:t>
            </a:r>
            <a:r>
              <a:rPr lang="en-GB" altLang="fr-FR" sz="1800" b="1" dirty="0" err="1"/>
              <a:t>Médecins</a:t>
            </a:r>
            <a:r>
              <a:rPr lang="en-GB" altLang="fr-FR" sz="1800" b="1" dirty="0"/>
              <a:t>, 2 Cabinets ide, 1 Cabinet Sf (temps </a:t>
            </a:r>
            <a:r>
              <a:rPr lang="en-GB" altLang="fr-FR" sz="1800" b="1" dirty="0" err="1"/>
              <a:t>partiel</a:t>
            </a:r>
            <a:r>
              <a:rPr lang="en-GB" altLang="fr-FR" sz="1800" b="1" dirty="0"/>
              <a:t>), </a:t>
            </a:r>
          </a:p>
          <a:p>
            <a:pPr marL="0" indent="0" algn="ctr">
              <a:lnSpc>
                <a:spcPct val="80000"/>
              </a:lnSpc>
              <a:spcBef>
                <a:spcPts val="450"/>
              </a:spcBef>
              <a:buFont typeface="Arial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altLang="fr-FR" sz="1800" b="1" dirty="0"/>
              <a:t>1 cabinet </a:t>
            </a:r>
            <a:r>
              <a:rPr lang="en-GB" altLang="fr-FR" sz="1800" b="1" dirty="0" err="1"/>
              <a:t>kiné</a:t>
            </a:r>
            <a:r>
              <a:rPr lang="en-GB" altLang="fr-FR" sz="1800" b="1" dirty="0"/>
              <a:t>, 1 Officine de </a:t>
            </a:r>
            <a:r>
              <a:rPr lang="en-GB" altLang="fr-FR" sz="1800" b="1" dirty="0" err="1"/>
              <a:t>pharmacie</a:t>
            </a:r>
            <a:r>
              <a:rPr lang="en-GB" altLang="fr-FR" sz="1800" b="1" dirty="0"/>
              <a:t>, 1 </a:t>
            </a:r>
            <a:r>
              <a:rPr lang="en-GB" altLang="fr-FR" sz="1800" b="1" dirty="0" err="1"/>
              <a:t>dentiste</a:t>
            </a:r>
            <a:r>
              <a:rPr lang="en-GB" altLang="fr-FR" sz="1800" b="1" dirty="0"/>
              <a:t>, 2 </a:t>
            </a:r>
            <a:r>
              <a:rPr lang="en-GB" altLang="fr-FR" sz="1800" b="1" dirty="0" err="1"/>
              <a:t>orthophonistes</a:t>
            </a:r>
            <a:endParaRPr lang="en-GB" altLang="fr-FR" sz="1800" b="1" dirty="0"/>
          </a:p>
          <a:p>
            <a:pPr marL="0" indent="0" algn="ctr">
              <a:lnSpc>
                <a:spcPct val="80000"/>
              </a:lnSpc>
              <a:spcBef>
                <a:spcPts val="450"/>
              </a:spcBef>
              <a:buFont typeface="Arial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altLang="fr-FR" sz="1800" b="1" dirty="0"/>
              <a:t>Pas de </a:t>
            </a:r>
            <a:r>
              <a:rPr lang="en-GB" altLang="fr-FR" sz="1800" b="1" dirty="0" err="1"/>
              <a:t>radiologie</a:t>
            </a:r>
            <a:r>
              <a:rPr lang="en-GB" altLang="fr-FR" sz="1800" b="1" dirty="0"/>
              <a:t> </a:t>
            </a:r>
            <a:r>
              <a:rPr lang="en-GB" altLang="fr-FR" sz="1800" b="1" dirty="0" err="1"/>
              <a:t>ni</a:t>
            </a:r>
            <a:r>
              <a:rPr lang="en-GB" altLang="fr-FR" sz="1800" b="1" dirty="0"/>
              <a:t> de </a:t>
            </a:r>
            <a:r>
              <a:rPr lang="en-GB" altLang="fr-FR" sz="1800" b="1" dirty="0" err="1"/>
              <a:t>laboratoire</a:t>
            </a:r>
            <a:r>
              <a:rPr lang="en-GB" altLang="fr-FR" sz="1800" b="1" dirty="0"/>
              <a:t> </a:t>
            </a:r>
            <a:r>
              <a:rPr lang="en-GB" altLang="fr-FR" sz="1800" b="1" dirty="0" err="1"/>
              <a:t>d’analyse</a:t>
            </a:r>
            <a:r>
              <a:rPr lang="en-GB" altLang="fr-FR" sz="1800" b="1" dirty="0"/>
              <a:t> </a:t>
            </a:r>
            <a:r>
              <a:rPr lang="en-GB" altLang="fr-FR" sz="1800" b="1" dirty="0" err="1"/>
              <a:t>biologique</a:t>
            </a:r>
            <a:r>
              <a:rPr lang="en-GB" altLang="fr-FR" sz="1800" b="1" dirty="0"/>
              <a:t> </a:t>
            </a:r>
          </a:p>
          <a:p>
            <a:pPr marL="0" indent="0" algn="ctr">
              <a:lnSpc>
                <a:spcPct val="80000"/>
              </a:lnSpc>
              <a:spcBef>
                <a:spcPts val="450"/>
              </a:spcBef>
              <a:buFont typeface="Arial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altLang="fr-FR" sz="1800" b="1" dirty="0" err="1"/>
              <a:t>Offre</a:t>
            </a:r>
            <a:r>
              <a:rPr lang="en-GB" altLang="fr-FR" sz="1800" b="1" dirty="0"/>
              <a:t> </a:t>
            </a:r>
            <a:r>
              <a:rPr lang="en-GB" altLang="fr-FR" sz="1800" b="1" dirty="0" err="1"/>
              <a:t>publique</a:t>
            </a:r>
            <a:r>
              <a:rPr lang="en-GB" altLang="fr-FR" sz="1800" b="1" dirty="0"/>
              <a:t> :</a:t>
            </a:r>
          </a:p>
          <a:p>
            <a:pPr marL="0" indent="0" algn="ctr">
              <a:lnSpc>
                <a:spcPct val="80000"/>
              </a:lnSpc>
              <a:spcBef>
                <a:spcPts val="450"/>
              </a:spcBef>
              <a:buFont typeface="Arial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altLang="fr-FR" sz="1800" b="1" dirty="0"/>
              <a:t>1 PMI pour les </a:t>
            </a:r>
            <a:r>
              <a:rPr lang="en-GB" altLang="fr-FR" sz="1800" b="1" dirty="0" err="1"/>
              <a:t>enfants</a:t>
            </a:r>
            <a:r>
              <a:rPr lang="en-GB" altLang="fr-FR" sz="1800" b="1" dirty="0"/>
              <a:t> de – 6 </a:t>
            </a:r>
            <a:r>
              <a:rPr lang="en-GB" altLang="fr-FR" sz="1800" b="1" dirty="0" err="1"/>
              <a:t>ans</a:t>
            </a:r>
            <a:endParaRPr lang="en-GB" altLang="fr-FR" sz="1800" b="1" dirty="0"/>
          </a:p>
          <a:p>
            <a:pPr marL="0" indent="0" algn="ctr">
              <a:lnSpc>
                <a:spcPct val="80000"/>
              </a:lnSpc>
              <a:spcBef>
                <a:spcPts val="450"/>
              </a:spcBef>
              <a:buFont typeface="Arial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altLang="fr-FR" sz="1800" b="1" dirty="0" err="1"/>
              <a:t>L’Hôpital</a:t>
            </a:r>
            <a:r>
              <a:rPr lang="en-GB" altLang="fr-FR" sz="1800" b="1" dirty="0"/>
              <a:t> de </a:t>
            </a:r>
            <a:r>
              <a:rPr lang="en-GB" altLang="fr-FR" sz="1800" b="1" dirty="0" err="1"/>
              <a:t>Cilaos</a:t>
            </a:r>
            <a:r>
              <a:rPr lang="en-GB" altLang="fr-FR" sz="1800" b="1" dirty="0"/>
              <a:t> : </a:t>
            </a:r>
          </a:p>
          <a:p>
            <a:pPr marL="0" indent="0" algn="ctr">
              <a:lnSpc>
                <a:spcPct val="80000"/>
              </a:lnSpc>
              <a:spcBef>
                <a:spcPts val="450"/>
              </a:spcBef>
              <a:buFont typeface="Arial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altLang="fr-FR" sz="1800" b="1" dirty="0"/>
              <a:t>ex </a:t>
            </a:r>
            <a:r>
              <a:rPr lang="en-GB" altLang="fr-FR" sz="1800" b="1" dirty="0" err="1"/>
              <a:t>hôpital</a:t>
            </a:r>
            <a:r>
              <a:rPr lang="en-GB" altLang="fr-FR" sz="1800" b="1" dirty="0"/>
              <a:t> local </a:t>
            </a:r>
            <a:r>
              <a:rPr lang="en-GB" altLang="fr-FR" sz="1800" b="1" dirty="0" err="1"/>
              <a:t>rattaché</a:t>
            </a:r>
            <a:r>
              <a:rPr lang="en-GB" altLang="fr-FR" sz="1800" b="1" dirty="0"/>
              <a:t> au CHU de la </a:t>
            </a:r>
            <a:r>
              <a:rPr lang="en-GB" altLang="fr-FR" sz="1800" b="1" dirty="0" err="1"/>
              <a:t>Réunion</a:t>
            </a:r>
            <a:r>
              <a:rPr lang="en-GB" altLang="fr-FR" sz="1800" b="1" dirty="0"/>
              <a:t>, </a:t>
            </a:r>
          </a:p>
          <a:p>
            <a:pPr marL="0" indent="0" algn="ctr">
              <a:lnSpc>
                <a:spcPct val="80000"/>
              </a:lnSpc>
              <a:spcBef>
                <a:spcPts val="450"/>
              </a:spcBef>
              <a:buFont typeface="Arial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altLang="fr-FR" sz="1800" b="1" dirty="0" err="1"/>
              <a:t>Activité</a:t>
            </a:r>
            <a:r>
              <a:rPr lang="en-GB" altLang="fr-FR" sz="1800" b="1" dirty="0"/>
              <a:t> de </a:t>
            </a:r>
            <a:r>
              <a:rPr lang="en-GB" altLang="fr-FR" sz="1800" b="1" dirty="0" err="1"/>
              <a:t>médecine</a:t>
            </a:r>
            <a:r>
              <a:rPr lang="en-GB" altLang="fr-FR" sz="1800" b="1" dirty="0"/>
              <a:t> </a:t>
            </a:r>
            <a:r>
              <a:rPr lang="en-GB" altLang="fr-FR" sz="1800" b="1" dirty="0" err="1"/>
              <a:t>polyvalente</a:t>
            </a:r>
            <a:r>
              <a:rPr lang="en-GB" altLang="fr-FR" sz="1800" b="1" dirty="0"/>
              <a:t> de 15 </a:t>
            </a:r>
            <a:r>
              <a:rPr lang="en-GB" altLang="fr-FR" sz="1800" b="1" dirty="0" err="1"/>
              <a:t>lits</a:t>
            </a:r>
            <a:r>
              <a:rPr lang="en-GB" altLang="fr-FR" sz="1800" b="1" dirty="0"/>
              <a:t> </a:t>
            </a:r>
          </a:p>
          <a:p>
            <a:pPr marL="0" indent="0" algn="ctr">
              <a:lnSpc>
                <a:spcPct val="80000"/>
              </a:lnSpc>
              <a:spcBef>
                <a:spcPts val="450"/>
              </a:spcBef>
              <a:buFont typeface="Arial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altLang="fr-FR" sz="1800" b="1" dirty="0"/>
              <a:t>Avec 1 CDS, 7 IDE, 10 AS et </a:t>
            </a:r>
            <a:r>
              <a:rPr lang="en-GB" altLang="fr-FR" sz="1800" b="1" dirty="0" smtClean="0"/>
              <a:t>1 PH </a:t>
            </a:r>
          </a:p>
          <a:p>
            <a:pPr marL="0" indent="0" algn="ctr">
              <a:lnSpc>
                <a:spcPct val="80000"/>
              </a:lnSpc>
              <a:spcBef>
                <a:spcPts val="450"/>
              </a:spcBef>
              <a:buFont typeface="Arial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altLang="fr-FR" sz="1800" b="1" dirty="0" err="1" smtClean="0"/>
              <a:t>Activité</a:t>
            </a:r>
            <a:r>
              <a:rPr lang="en-GB" altLang="fr-FR" sz="1800" b="1" dirty="0" smtClean="0"/>
              <a:t> </a:t>
            </a:r>
            <a:r>
              <a:rPr lang="en-GB" altLang="fr-FR" sz="1800" b="1" dirty="0"/>
              <a:t>CMP / CMPEA à temps </a:t>
            </a:r>
            <a:r>
              <a:rPr lang="en-GB" altLang="fr-FR" sz="1800" b="1" dirty="0" err="1"/>
              <a:t>partiel</a:t>
            </a:r>
            <a:endParaRPr lang="en-GB" altLang="fr-FR" sz="1800" b="1" dirty="0"/>
          </a:p>
          <a:p>
            <a:pPr marL="0" indent="0" algn="ctr">
              <a:lnSpc>
                <a:spcPct val="80000"/>
              </a:lnSpc>
              <a:spcBef>
                <a:spcPts val="450"/>
              </a:spcBef>
              <a:buFont typeface="Arial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GB" altLang="fr-FR" sz="1800" b="1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685800" y="158750"/>
            <a:ext cx="7772400" cy="1470025"/>
          </a:xfrm>
          <a:ln/>
        </p:spPr>
        <p:txBody>
          <a:bodyPr/>
          <a:lstStyle/>
          <a:p>
            <a:pPr>
              <a:lnSpc>
                <a:spcPct val="100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altLang="fr-FR" sz="2800" b="1"/>
              <a:t>La télémédecine, une  réelle valeur ajoutée </a:t>
            </a:r>
            <a:r>
              <a:rPr lang="en-GB" altLang="fr-FR"/>
              <a:t> </a:t>
            </a:r>
          </a:p>
        </p:txBody>
      </p:sp>
      <p:sp>
        <p:nvSpPr>
          <p:cNvPr id="9218" name="Rectangle 2"/>
          <p:cNvSpPr>
            <a:spLocks noGrp="1" noChangeArrowheads="1"/>
          </p:cNvSpPr>
          <p:nvPr>
            <p:ph type="subTitle" idx="4294967295"/>
          </p:nvPr>
        </p:nvSpPr>
        <p:spPr>
          <a:xfrm>
            <a:off x="1371600" y="1628775"/>
            <a:ext cx="6400800" cy="3805238"/>
          </a:xfrm>
          <a:ln/>
        </p:spPr>
        <p:txBody>
          <a:bodyPr/>
          <a:lstStyle/>
          <a:p>
            <a:pPr marL="0" indent="0" algn="ctr">
              <a:lnSpc>
                <a:spcPct val="80000"/>
              </a:lnSpc>
              <a:spcBef>
                <a:spcPts val="450"/>
              </a:spcBef>
              <a:buFont typeface="Arial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altLang="fr-FR" sz="1800" b="1"/>
              <a:t>Avant 2007, le cirque de Cilaos posait un problème majeur pour la permanence des soins : </a:t>
            </a:r>
          </a:p>
          <a:p>
            <a:pPr marL="0" indent="0" algn="ctr">
              <a:lnSpc>
                <a:spcPct val="80000"/>
              </a:lnSpc>
              <a:spcBef>
                <a:spcPts val="450"/>
              </a:spcBef>
              <a:buFont typeface="Arial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altLang="fr-FR" sz="1800" b="1"/>
              <a:t>En dehors des horaires d’ouverture des cabinets de médecine générale, il n’y avait pas de couverture médicale les nuits et les week-ends.</a:t>
            </a:r>
          </a:p>
          <a:p>
            <a:pPr marL="0" indent="0" algn="ctr">
              <a:lnSpc>
                <a:spcPct val="80000"/>
              </a:lnSpc>
              <a:spcBef>
                <a:spcPts val="450"/>
              </a:spcBef>
              <a:buFont typeface="Arial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altLang="fr-FR" sz="1800" b="1"/>
              <a:t>Le centre 15 était donc fortement sollicité : les transferts en ambulance ou VSAB vers l’hôpital de Saint Pierre, SAU le plus proche, étaient nombreux, des équipes SMUR étaient parfois mobilisées de façon inappropriée par  défaut d’interlocuteurs médicaux.</a:t>
            </a:r>
          </a:p>
          <a:p>
            <a:pPr marL="0" indent="0" algn="ctr">
              <a:lnSpc>
                <a:spcPct val="80000"/>
              </a:lnSpc>
              <a:spcBef>
                <a:spcPts val="450"/>
              </a:spcBef>
              <a:buFont typeface="Arial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altLang="fr-FR" sz="1800" b="1"/>
              <a:t>Pour offrir une réponse médicale durant les horaires de permanence de soins, la télémédecine</a:t>
            </a:r>
          </a:p>
          <a:p>
            <a:pPr marL="0" indent="0" algn="ctr">
              <a:lnSpc>
                <a:spcPct val="80000"/>
              </a:lnSpc>
              <a:spcBef>
                <a:spcPts val="250"/>
              </a:spcBef>
              <a:buFont typeface="Arial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altLang="fr-FR" sz="1800" b="1"/>
              <a:t>a été mise en place en novembre 2007 à l’Hôpital de Cilaos avec Téléconsultations entre celui ci et le Centre 15 entre 12h et 14h puis de 17 h à 8 h, en semaine ainsi que les week end et les jours fériés</a:t>
            </a:r>
            <a:r>
              <a:rPr lang="en-GB" altLang="fr-FR" sz="1400" b="1"/>
              <a:t>    </a:t>
            </a:r>
            <a:r>
              <a:rPr lang="en-GB" altLang="fr-FR" sz="1000" b="1"/>
              <a:t>  </a:t>
            </a:r>
            <a:r>
              <a:rPr lang="en-GB" altLang="fr-FR" sz="1000"/>
              <a:t> 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250825"/>
            <a:ext cx="8229600" cy="1190625"/>
          </a:xfrm>
          <a:ln/>
        </p:spPr>
        <p:txBody>
          <a:bodyPr/>
          <a:lstStyle/>
          <a:p>
            <a:pPr>
              <a:lnSpc>
                <a:spcPct val="100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altLang="fr-FR" sz="3200"/>
              <a:t>Les objectifs de la mise en place de la télémédecine à l’Hôpital de Cilaos</a:t>
            </a:r>
            <a:r>
              <a:rPr lang="en-GB" altLang="fr-FR" sz="4000"/>
              <a:t> </a:t>
            </a:r>
          </a:p>
        </p:txBody>
      </p:sp>
      <p:sp>
        <p:nvSpPr>
          <p:cNvPr id="10242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1600200"/>
            <a:ext cx="8229600" cy="4525963"/>
          </a:xfrm>
          <a:ln/>
        </p:spPr>
        <p:txBody>
          <a:bodyPr/>
          <a:lstStyle/>
          <a:p>
            <a:pPr>
              <a:lnSpc>
                <a:spcPct val="80000"/>
              </a:lnSpc>
              <a:spcBef>
                <a:spcPts val="500"/>
              </a:spcBef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GB" altLang="fr-FR" sz="2000"/>
              <a:t>Avant tout, de répondre à la problématique de la permanence des soins : apporter une réponse médicale aux usagers.</a:t>
            </a:r>
          </a:p>
          <a:p>
            <a:pPr>
              <a:lnSpc>
                <a:spcPct val="80000"/>
              </a:lnSpc>
              <a:spcBef>
                <a:spcPts val="500"/>
              </a:spcBef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GB" altLang="fr-FR" sz="2000"/>
              <a:t>De permettre une meilleure régulation par le SAMU, par la présence d’un interlocuteur paramédical sur place</a:t>
            </a:r>
          </a:p>
          <a:p>
            <a:pPr>
              <a:lnSpc>
                <a:spcPct val="80000"/>
              </a:lnSpc>
              <a:spcBef>
                <a:spcPts val="500"/>
              </a:spcBef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GB" altLang="fr-FR" sz="2000"/>
              <a:t>De débuter des soins précocement :</a:t>
            </a:r>
          </a:p>
          <a:p>
            <a:pPr lvl="1">
              <a:lnSpc>
                <a:spcPct val="80000"/>
              </a:lnSpc>
              <a:spcBef>
                <a:spcPts val="450"/>
              </a:spcBef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GB" altLang="fr-FR" sz="1800" b="1"/>
              <a:t>Avant un transfert : débuter un traitement symptomatique ou antalgique, réaliser un pansement, une immobilisation …</a:t>
            </a:r>
          </a:p>
          <a:p>
            <a:pPr>
              <a:lnSpc>
                <a:spcPct val="80000"/>
              </a:lnSpc>
              <a:spcBef>
                <a:spcPts val="500"/>
              </a:spcBef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GB" altLang="fr-FR" sz="2000"/>
              <a:t>Dans l’attente de l’arrivée d’une équipe SMUR sur place : réaliser les premiers gestes d’urgences</a:t>
            </a:r>
          </a:p>
          <a:p>
            <a:pPr>
              <a:lnSpc>
                <a:spcPct val="80000"/>
              </a:lnSpc>
              <a:spcBef>
                <a:spcPts val="500"/>
              </a:spcBef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GB" altLang="fr-FR" sz="2000"/>
              <a:t>De surveiller le patient pour la nuit en milieu hospitalier si nécessaire</a:t>
            </a:r>
          </a:p>
          <a:p>
            <a:pPr>
              <a:lnSpc>
                <a:spcPct val="80000"/>
              </a:lnSpc>
              <a:spcBef>
                <a:spcPts val="500"/>
              </a:spcBef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GB" altLang="fr-FR" sz="2000"/>
              <a:t>De limiter des transferts inutiles hors du Cirque et le déploiement des moyens démesurés dans le cadre de l’urgence</a:t>
            </a:r>
          </a:p>
          <a:p>
            <a:pPr>
              <a:lnSpc>
                <a:spcPct val="80000"/>
              </a:lnSpc>
              <a:spcBef>
                <a:spcPts val="500"/>
              </a:spcBef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GB" altLang="fr-FR" sz="2000"/>
              <a:t>De diminuer le coût total des transferts.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685800" y="230188"/>
            <a:ext cx="7772400" cy="1471612"/>
          </a:xfrm>
          <a:ln/>
        </p:spPr>
        <p:txBody>
          <a:bodyPr/>
          <a:lstStyle/>
          <a:p>
            <a:pPr>
              <a:lnSpc>
                <a:spcPct val="100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altLang="fr-FR"/>
              <a:t>Quels moyens mobilisés?  </a:t>
            </a:r>
          </a:p>
        </p:txBody>
      </p:sp>
      <p:sp>
        <p:nvSpPr>
          <p:cNvPr id="11266" name="Rectangle 2"/>
          <p:cNvSpPr>
            <a:spLocks noGrp="1" noChangeArrowheads="1"/>
          </p:cNvSpPr>
          <p:nvPr>
            <p:ph type="subTitle" idx="4294967295"/>
          </p:nvPr>
        </p:nvSpPr>
        <p:spPr>
          <a:xfrm>
            <a:off x="1371600" y="1412875"/>
            <a:ext cx="6400800" cy="3798888"/>
          </a:xfrm>
          <a:ln/>
        </p:spPr>
        <p:txBody>
          <a:bodyPr/>
          <a:lstStyle/>
          <a:p>
            <a:pPr marL="0" indent="0">
              <a:lnSpc>
                <a:spcPct val="80000"/>
              </a:lnSpc>
              <a:spcBef>
                <a:spcPts val="400"/>
              </a:spcBef>
              <a:buFont typeface="Arial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altLang="fr-FR" sz="1600" b="1"/>
              <a:t>La mise en place de la télémédecine dans le cirque de Cilaos a nécessité :</a:t>
            </a:r>
          </a:p>
          <a:p>
            <a:pPr marL="0" indent="0">
              <a:lnSpc>
                <a:spcPct val="80000"/>
              </a:lnSpc>
              <a:spcBef>
                <a:spcPts val="40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altLang="fr-FR" sz="1600" b="1"/>
              <a:t>Une zone de Télémédecine au sein du service Elle est composée de 2 pièces techniques:</a:t>
            </a:r>
          </a:p>
          <a:p>
            <a:pPr marL="457200" lvl="1" indent="0">
              <a:lnSpc>
                <a:spcPct val="80000"/>
              </a:lnSpc>
              <a:spcBef>
                <a:spcPts val="400"/>
              </a:spcBef>
              <a:buFont typeface="Arial" charset="0"/>
              <a:buChar char="-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altLang="fr-FR" sz="1600" b="1" i="1"/>
              <a:t> La salle de soins télémédecine / local dédié à la téléconsultation avec :</a:t>
            </a:r>
          </a:p>
          <a:p>
            <a:pPr marL="914400" lvl="2" indent="0">
              <a:lnSpc>
                <a:spcPct val="80000"/>
              </a:lnSpc>
              <a:spcBef>
                <a:spcPts val="350"/>
              </a:spcBef>
              <a:buFont typeface="Arial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altLang="fr-FR" sz="1800" b="1" i="1"/>
              <a:t>- </a:t>
            </a:r>
            <a:r>
              <a:rPr lang="en-GB" altLang="fr-FR" sz="1400" b="1" i="1"/>
              <a:t>Equipement du local en matériel médical et de Télétransmission</a:t>
            </a:r>
          </a:p>
          <a:p>
            <a:pPr marL="457200" lvl="1" indent="0">
              <a:lnSpc>
                <a:spcPct val="80000"/>
              </a:lnSpc>
              <a:spcBef>
                <a:spcPts val="400"/>
              </a:spcBef>
              <a:buFont typeface="Arial" charset="0"/>
              <a:buChar char="-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altLang="fr-FR" sz="1600" b="1" i="1"/>
              <a:t>La salle en cas d’accouchement inopiné avec équipement spécifique</a:t>
            </a:r>
          </a:p>
          <a:p>
            <a:pPr marL="0" indent="0">
              <a:lnSpc>
                <a:spcPct val="80000"/>
              </a:lnSpc>
              <a:spcBef>
                <a:spcPts val="400"/>
              </a:spcBef>
              <a:buFont typeface="Arial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altLang="fr-FR" sz="1600" b="1"/>
              <a:t>- La formation de l’ensemble du personnel soignant (CDS, IDE, AS)du service aux premiers gestes d’urgences et à l’utilisation des outils télémédecine (logiciels métiers spécifiques tel que web smur).</a:t>
            </a:r>
          </a:p>
          <a:p>
            <a:pPr marL="0" indent="0">
              <a:lnSpc>
                <a:spcPct val="80000"/>
              </a:lnSpc>
              <a:spcBef>
                <a:spcPts val="40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altLang="fr-FR" sz="1600" b="1"/>
              <a:t> La rédaction de protocoles de soins.</a:t>
            </a:r>
          </a:p>
          <a:p>
            <a:pPr marL="0" indent="0">
              <a:lnSpc>
                <a:spcPct val="80000"/>
              </a:lnSpc>
              <a:spcBef>
                <a:spcPts val="400"/>
              </a:spcBef>
              <a:buFont typeface="Arial" charset="0"/>
              <a:buChar char="-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altLang="fr-FR" sz="1600" b="1"/>
              <a:t> La sécurisation et fiabilisation du réseau informatique</a:t>
            </a:r>
          </a:p>
          <a:p>
            <a:pPr marL="0" indent="0">
              <a:lnSpc>
                <a:spcPct val="80000"/>
              </a:lnSpc>
              <a:spcBef>
                <a:spcPts val="400"/>
              </a:spcBef>
              <a:buFont typeface="Arial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GB" altLang="fr-FR" sz="1600" b="1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900113" y="209550"/>
            <a:ext cx="7772400" cy="1050925"/>
          </a:xfrm>
          <a:ln/>
        </p:spPr>
        <p:txBody>
          <a:bodyPr/>
          <a:lstStyle/>
          <a:p>
            <a:pPr>
              <a:lnSpc>
                <a:spcPct val="100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altLang="fr-FR" sz="4000"/>
              <a:t>Le fonctionnement au quotidien</a:t>
            </a:r>
            <a:r>
              <a:rPr lang="en-GB" altLang="fr-FR"/>
              <a:t>  </a:t>
            </a:r>
          </a:p>
        </p:txBody>
      </p:sp>
      <p:sp>
        <p:nvSpPr>
          <p:cNvPr id="12290" name="Rectangle 2"/>
          <p:cNvSpPr>
            <a:spLocks noGrp="1" noChangeArrowheads="1"/>
          </p:cNvSpPr>
          <p:nvPr>
            <p:ph type="subTitle" idx="4294967295"/>
          </p:nvPr>
        </p:nvSpPr>
        <p:spPr>
          <a:xfrm>
            <a:off x="1339850" y="1124744"/>
            <a:ext cx="6400800" cy="3015456"/>
          </a:xfrm>
          <a:ln/>
        </p:spPr>
        <p:txBody>
          <a:bodyPr/>
          <a:lstStyle/>
          <a:p>
            <a:pPr marL="0" indent="0">
              <a:lnSpc>
                <a:spcPct val="80000"/>
              </a:lnSpc>
              <a:spcBef>
                <a:spcPts val="400"/>
              </a:spcBef>
              <a:buFont typeface="Arial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altLang="fr-FR" sz="1600" b="1" dirty="0"/>
              <a:t>La </a:t>
            </a:r>
            <a:r>
              <a:rPr lang="en-GB" altLang="fr-FR" sz="1600" b="1" dirty="0" err="1"/>
              <a:t>décision</a:t>
            </a:r>
            <a:r>
              <a:rPr lang="en-GB" altLang="fr-FR" sz="1600" b="1" dirty="0"/>
              <a:t> relative au mode de prise </a:t>
            </a:r>
            <a:r>
              <a:rPr lang="en-GB" altLang="fr-FR" sz="1600" b="1" dirty="0" err="1"/>
              <a:t>en</a:t>
            </a:r>
            <a:r>
              <a:rPr lang="en-GB" altLang="fr-FR" sz="1600" b="1" dirty="0"/>
              <a:t> charge du patient </a:t>
            </a:r>
            <a:r>
              <a:rPr lang="en-GB" altLang="fr-FR" sz="1600" b="1" dirty="0" err="1"/>
              <a:t>relève</a:t>
            </a:r>
            <a:r>
              <a:rPr lang="en-GB" altLang="fr-FR" sz="1600" b="1" dirty="0"/>
              <a:t> de la </a:t>
            </a:r>
            <a:r>
              <a:rPr lang="en-GB" altLang="fr-FR" sz="1600" b="1" dirty="0" err="1"/>
              <a:t>responsabilité</a:t>
            </a:r>
            <a:r>
              <a:rPr lang="en-GB" altLang="fr-FR" sz="1600" b="1" dirty="0"/>
              <a:t> </a:t>
            </a:r>
            <a:r>
              <a:rPr lang="en-GB" altLang="fr-FR" sz="1600" b="1" dirty="0" err="1"/>
              <a:t>médicale</a:t>
            </a:r>
            <a:r>
              <a:rPr lang="en-GB" altLang="fr-FR" sz="1600" b="1" dirty="0"/>
              <a:t> du centre 15</a:t>
            </a:r>
            <a:r>
              <a:rPr lang="en-GB" altLang="fr-FR" sz="1600" b="1" dirty="0" smtClean="0"/>
              <a:t>.</a:t>
            </a:r>
          </a:p>
          <a:p>
            <a:pPr marL="0" indent="0">
              <a:lnSpc>
                <a:spcPct val="80000"/>
              </a:lnSpc>
              <a:spcBef>
                <a:spcPts val="400"/>
              </a:spcBef>
              <a:buFont typeface="Arial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altLang="fr-FR" sz="1600" b="1" dirty="0" smtClean="0"/>
              <a:t> </a:t>
            </a:r>
            <a:endParaRPr lang="en-GB" altLang="fr-FR" sz="1600" b="1" dirty="0"/>
          </a:p>
          <a:p>
            <a:pPr marL="0" indent="0">
              <a:lnSpc>
                <a:spcPct val="80000"/>
              </a:lnSpc>
              <a:spcBef>
                <a:spcPts val="400"/>
              </a:spcBef>
              <a:buFont typeface="Arial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altLang="fr-FR" sz="1600" b="1" dirty="0" err="1"/>
              <a:t>Plusieurs</a:t>
            </a:r>
            <a:r>
              <a:rPr lang="en-GB" altLang="fr-FR" sz="1600" b="1" dirty="0"/>
              <a:t> </a:t>
            </a:r>
            <a:r>
              <a:rPr lang="en-GB" altLang="fr-FR" sz="1600" b="1" dirty="0" err="1"/>
              <a:t>cas</a:t>
            </a:r>
            <a:r>
              <a:rPr lang="en-GB" altLang="fr-FR" sz="1600" b="1" dirty="0"/>
              <a:t> de figure </a:t>
            </a:r>
            <a:r>
              <a:rPr lang="en-GB" altLang="fr-FR" sz="1600" b="1" dirty="0" err="1"/>
              <a:t>sont</a:t>
            </a:r>
            <a:r>
              <a:rPr lang="en-GB" altLang="fr-FR" sz="1600" b="1" dirty="0"/>
              <a:t> </a:t>
            </a:r>
            <a:r>
              <a:rPr lang="en-GB" altLang="fr-FR" sz="1600" b="1" dirty="0" err="1"/>
              <a:t>possibles</a:t>
            </a:r>
            <a:r>
              <a:rPr lang="en-GB" altLang="fr-FR" sz="1600" b="1" dirty="0"/>
              <a:t> </a:t>
            </a:r>
            <a:r>
              <a:rPr lang="en-GB" altLang="fr-FR" sz="1600" b="1" dirty="0" smtClean="0"/>
              <a:t>:</a:t>
            </a:r>
          </a:p>
          <a:p>
            <a:pPr marL="0" indent="0">
              <a:lnSpc>
                <a:spcPct val="80000"/>
              </a:lnSpc>
              <a:spcBef>
                <a:spcPts val="400"/>
              </a:spcBef>
              <a:buFont typeface="Arial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GB" altLang="fr-FR" sz="1600" b="1" dirty="0"/>
          </a:p>
          <a:p>
            <a:pPr marL="0" indent="0">
              <a:lnSpc>
                <a:spcPct val="80000"/>
              </a:lnSpc>
              <a:spcBef>
                <a:spcPts val="400"/>
              </a:spcBef>
              <a:buFont typeface="Arial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GB" altLang="fr-FR" sz="1600" b="1" dirty="0" smtClean="0"/>
          </a:p>
          <a:p>
            <a:pPr marL="0" indent="0">
              <a:lnSpc>
                <a:spcPct val="80000"/>
              </a:lnSpc>
              <a:spcBef>
                <a:spcPts val="400"/>
              </a:spcBef>
              <a:buFont typeface="Arial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GB" altLang="fr-FR" sz="1600" b="1" dirty="0" smtClean="0"/>
          </a:p>
          <a:p>
            <a:pPr marL="0" indent="0">
              <a:lnSpc>
                <a:spcPct val="80000"/>
              </a:lnSpc>
              <a:spcBef>
                <a:spcPts val="400"/>
              </a:spcBef>
              <a:buFont typeface="Arial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GB" altLang="fr-FR" sz="1600" b="1" dirty="0"/>
          </a:p>
          <a:p>
            <a:pPr marL="0" indent="0">
              <a:lnSpc>
                <a:spcPct val="80000"/>
              </a:lnSpc>
              <a:spcBef>
                <a:spcPts val="400"/>
              </a:spcBef>
              <a:buFont typeface="Arial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GB" altLang="fr-FR" sz="1600" b="1" dirty="0" smtClean="0"/>
          </a:p>
          <a:p>
            <a:pPr marL="0" indent="0">
              <a:lnSpc>
                <a:spcPct val="80000"/>
              </a:lnSpc>
              <a:spcBef>
                <a:spcPts val="400"/>
              </a:spcBef>
              <a:buFont typeface="Arial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GB" altLang="fr-FR" sz="1600" b="1" dirty="0"/>
          </a:p>
          <a:p>
            <a:pPr marL="0" indent="0">
              <a:lnSpc>
                <a:spcPct val="80000"/>
              </a:lnSpc>
              <a:spcBef>
                <a:spcPts val="400"/>
              </a:spcBef>
              <a:buFont typeface="Arial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GB" altLang="fr-FR" sz="1600" b="1" dirty="0" smtClean="0"/>
          </a:p>
          <a:p>
            <a:pPr marL="0" indent="0">
              <a:lnSpc>
                <a:spcPct val="80000"/>
              </a:lnSpc>
              <a:spcBef>
                <a:spcPts val="400"/>
              </a:spcBef>
              <a:buFont typeface="Arial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altLang="fr-FR" sz="1200" b="1" dirty="0" err="1" smtClean="0"/>
              <a:t>Chiffres</a:t>
            </a:r>
            <a:r>
              <a:rPr lang="en-GB" altLang="fr-FR" sz="1200" b="1" dirty="0" smtClean="0"/>
              <a:t> de 2015 pour 281 passages</a:t>
            </a:r>
          </a:p>
          <a:p>
            <a:pPr marL="0" indent="0">
              <a:lnSpc>
                <a:spcPct val="80000"/>
              </a:lnSpc>
              <a:spcBef>
                <a:spcPts val="400"/>
              </a:spcBef>
              <a:buFont typeface="Arial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GB" altLang="fr-FR" sz="1200" b="1" dirty="0" smtClean="0"/>
          </a:p>
          <a:p>
            <a:pPr marL="0" indent="0">
              <a:lnSpc>
                <a:spcPct val="80000"/>
              </a:lnSpc>
              <a:spcBef>
                <a:spcPts val="400"/>
              </a:spcBef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altLang="fr-FR" sz="1600" b="1" dirty="0" err="1" smtClean="0"/>
              <a:t>Autre</a:t>
            </a:r>
            <a:r>
              <a:rPr lang="en-GB" altLang="fr-FR" sz="1600" b="1" dirty="0" smtClean="0"/>
              <a:t> </a:t>
            </a:r>
            <a:r>
              <a:rPr lang="en-GB" altLang="fr-FR" sz="1600" b="1" dirty="0" err="1" smtClean="0"/>
              <a:t>cas</a:t>
            </a:r>
            <a:r>
              <a:rPr lang="en-GB" altLang="fr-FR" sz="1600" b="1" dirty="0" smtClean="0"/>
              <a:t> de figure : </a:t>
            </a:r>
            <a:r>
              <a:rPr lang="en-GB" altLang="fr-FR" sz="1600" b="1" dirty="0"/>
              <a:t>prise </a:t>
            </a:r>
            <a:r>
              <a:rPr lang="en-GB" altLang="fr-FR" sz="1600" b="1" dirty="0" err="1"/>
              <a:t>en</a:t>
            </a:r>
            <a:r>
              <a:rPr lang="en-GB" altLang="fr-FR" sz="1600" b="1" dirty="0"/>
              <a:t> charge sur place et </a:t>
            </a:r>
            <a:r>
              <a:rPr lang="en-GB" altLang="fr-FR" sz="1600" b="1" dirty="0" err="1"/>
              <a:t>evasan</a:t>
            </a:r>
            <a:r>
              <a:rPr lang="en-GB" altLang="fr-FR" sz="1600" b="1" dirty="0"/>
              <a:t> par </a:t>
            </a:r>
            <a:r>
              <a:rPr lang="en-GB" altLang="fr-FR" sz="1600" b="1" dirty="0" err="1"/>
              <a:t>hélicoptère</a:t>
            </a:r>
            <a:r>
              <a:rPr lang="en-GB" altLang="fr-FR" sz="1600" b="1" dirty="0"/>
              <a:t>.</a:t>
            </a:r>
          </a:p>
          <a:p>
            <a:pPr marL="0" indent="0">
              <a:lnSpc>
                <a:spcPct val="80000"/>
              </a:lnSpc>
              <a:spcBef>
                <a:spcPts val="400"/>
              </a:spcBef>
              <a:buFont typeface="Arial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altLang="fr-FR" sz="1600" b="1" dirty="0"/>
              <a:t>La prise </a:t>
            </a:r>
            <a:r>
              <a:rPr lang="en-GB" altLang="fr-FR" sz="1600" b="1" dirty="0" err="1"/>
              <a:t>en</a:t>
            </a:r>
            <a:r>
              <a:rPr lang="en-GB" altLang="fr-FR" sz="1600" b="1" dirty="0"/>
              <a:t> charge </a:t>
            </a:r>
            <a:r>
              <a:rPr lang="en-GB" altLang="fr-FR" sz="1600" b="1" dirty="0" err="1"/>
              <a:t>en</a:t>
            </a:r>
            <a:r>
              <a:rPr lang="en-GB" altLang="fr-FR" sz="1600" b="1" dirty="0"/>
              <a:t> </a:t>
            </a:r>
            <a:r>
              <a:rPr lang="en-GB" altLang="fr-FR" sz="1600" b="1" dirty="0" err="1"/>
              <a:t>urgence</a:t>
            </a:r>
            <a:r>
              <a:rPr lang="en-GB" altLang="fr-FR" sz="1600" b="1" dirty="0"/>
              <a:t> </a:t>
            </a:r>
            <a:r>
              <a:rPr lang="en-GB" altLang="fr-FR" sz="1600" b="1" dirty="0" err="1"/>
              <a:t>est</a:t>
            </a:r>
            <a:r>
              <a:rPr lang="en-GB" altLang="fr-FR" sz="1600" b="1" dirty="0"/>
              <a:t> </a:t>
            </a:r>
            <a:r>
              <a:rPr lang="en-GB" altLang="fr-FR" sz="1600" b="1" dirty="0" err="1"/>
              <a:t>facilitée</a:t>
            </a:r>
            <a:r>
              <a:rPr lang="en-GB" altLang="fr-FR" sz="1600" b="1" dirty="0"/>
              <a:t>, </a:t>
            </a:r>
            <a:r>
              <a:rPr lang="en-GB" altLang="fr-FR" sz="1600" b="1" dirty="0" err="1"/>
              <a:t>rapide</a:t>
            </a:r>
            <a:r>
              <a:rPr lang="en-GB" altLang="fr-FR" sz="1600" b="1" dirty="0"/>
              <a:t>, </a:t>
            </a:r>
            <a:r>
              <a:rPr lang="en-GB" altLang="fr-FR" sz="1600" b="1" dirty="0" err="1"/>
              <a:t>fiable</a:t>
            </a:r>
            <a:r>
              <a:rPr lang="en-GB" altLang="fr-FR" sz="1600" b="1" dirty="0"/>
              <a:t> et </a:t>
            </a:r>
            <a:r>
              <a:rPr lang="en-GB" altLang="fr-FR" sz="1600" b="1" dirty="0" err="1"/>
              <a:t>sécurisée</a:t>
            </a:r>
            <a:r>
              <a:rPr lang="en-GB" altLang="fr-FR" sz="1600" b="1" dirty="0"/>
              <a:t>.</a:t>
            </a:r>
          </a:p>
          <a:p>
            <a:pPr marL="0" indent="0">
              <a:lnSpc>
                <a:spcPct val="80000"/>
              </a:lnSpc>
              <a:spcBef>
                <a:spcPts val="400"/>
              </a:spcBef>
              <a:buFont typeface="Arial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altLang="fr-FR" sz="1600" b="1" dirty="0" err="1"/>
              <a:t>L’activité</a:t>
            </a:r>
            <a:r>
              <a:rPr lang="en-GB" altLang="fr-FR" sz="1600" b="1" dirty="0"/>
              <a:t> de </a:t>
            </a:r>
            <a:r>
              <a:rPr lang="en-GB" altLang="fr-FR" sz="1600" b="1" dirty="0" err="1"/>
              <a:t>télémédecine</a:t>
            </a:r>
            <a:r>
              <a:rPr lang="en-GB" altLang="fr-FR" sz="1600" b="1" dirty="0"/>
              <a:t> </a:t>
            </a:r>
            <a:r>
              <a:rPr lang="en-GB" altLang="fr-FR" sz="1600" b="1" dirty="0" err="1"/>
              <a:t>bénéficie</a:t>
            </a:r>
            <a:r>
              <a:rPr lang="en-GB" altLang="fr-FR" sz="1600" b="1" dirty="0"/>
              <a:t> de </a:t>
            </a:r>
            <a:r>
              <a:rPr lang="en-GB" altLang="fr-FR" sz="1600" b="1" dirty="0" err="1"/>
              <a:t>crédits</a:t>
            </a:r>
            <a:r>
              <a:rPr lang="en-GB" altLang="fr-FR" sz="1600" b="1" dirty="0"/>
              <a:t> de Mission </a:t>
            </a:r>
            <a:r>
              <a:rPr lang="en-GB" altLang="fr-FR" sz="1600" b="1" dirty="0" err="1"/>
              <a:t>d’Intérêt</a:t>
            </a:r>
            <a:r>
              <a:rPr lang="en-GB" altLang="fr-FR" sz="1600" b="1" dirty="0"/>
              <a:t> </a:t>
            </a:r>
            <a:r>
              <a:rPr lang="en-GB" altLang="fr-FR" sz="1600" b="1" dirty="0" err="1"/>
              <a:t>Général</a:t>
            </a:r>
            <a:r>
              <a:rPr lang="en-GB" altLang="fr-FR" sz="1600" b="1" dirty="0"/>
              <a:t> (MIG).</a:t>
            </a:r>
          </a:p>
        </p:txBody>
      </p:sp>
      <p:graphicFrame>
        <p:nvGraphicFramePr>
          <p:cNvPr id="2" name="Tableau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53479116"/>
              </p:ext>
            </p:extLst>
          </p:nvPr>
        </p:nvGraphicFramePr>
        <p:xfrm>
          <a:off x="1403648" y="2204864"/>
          <a:ext cx="5904655" cy="1409700"/>
        </p:xfrm>
        <a:graphic>
          <a:graphicData uri="http://schemas.openxmlformats.org/drawingml/2006/table">
            <a:tbl>
              <a:tblPr/>
              <a:tblGrid>
                <a:gridCol w="4168854"/>
                <a:gridCol w="851055"/>
                <a:gridCol w="884746"/>
              </a:tblGrid>
              <a:tr h="200025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fr-FR" sz="1200" b="1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Arial"/>
                        </a:rPr>
                        <a:t>Hospitalisé sur Cilaos</a:t>
                      </a:r>
                      <a:endParaRPr lang="fr-FR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66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6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2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Arial"/>
                        </a:rPr>
                        <a:t> 20</a:t>
                      </a:r>
                      <a:r>
                        <a:rPr lang="fr-FR" sz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Arial"/>
                        </a:rPr>
                        <a:t> </a:t>
                      </a:r>
                      <a:endParaRPr lang="fr-FR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66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6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Arial"/>
                        </a:rPr>
                        <a:t> 8%</a:t>
                      </a:r>
                      <a:endParaRPr lang="fr-FR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66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6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0002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200" b="1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Arial"/>
                        </a:rPr>
                        <a:t>Orientation Urgences GHSR</a:t>
                      </a:r>
                      <a:endParaRPr lang="fr-FR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66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6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2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Arial"/>
                        </a:rPr>
                        <a:t>92</a:t>
                      </a:r>
                      <a:endParaRPr lang="fr-FR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66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6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Arial"/>
                        </a:rPr>
                        <a:t> 40%</a:t>
                      </a:r>
                      <a:endParaRPr lang="fr-FR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66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6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00025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fr-FR" sz="1200" b="1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Arial"/>
                        </a:rPr>
                        <a:t>Retour à domicile</a:t>
                      </a:r>
                      <a:endParaRPr lang="fr-FR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66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6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2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Arial"/>
                        </a:rPr>
                        <a:t>76</a:t>
                      </a:r>
                      <a:endParaRPr lang="fr-FR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66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6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Arial"/>
                        </a:rPr>
                        <a:t> 35%</a:t>
                      </a:r>
                      <a:endParaRPr lang="fr-FR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66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6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0005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fr-FR" sz="1200" b="1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Arial"/>
                        </a:rPr>
                        <a:t>Orientation vers </a:t>
                      </a:r>
                      <a:r>
                        <a:rPr lang="fr-FR" sz="1200" b="1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Arial"/>
                        </a:rPr>
                        <a:t>médecin </a:t>
                      </a:r>
                      <a:r>
                        <a:rPr lang="fr-FR" sz="1200" b="1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Arial"/>
                        </a:rPr>
                        <a:t>libéral</a:t>
                      </a:r>
                      <a:endParaRPr lang="fr-FR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66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6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fr-FR" sz="1200" dirty="0" smtClean="0">
                        <a:solidFill>
                          <a:srgbClr val="000000"/>
                        </a:solidFill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2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Arial"/>
                        </a:rPr>
                        <a:t>9</a:t>
                      </a:r>
                      <a:endParaRPr lang="fr-FR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66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6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fr-FR" sz="1200" dirty="0" smtClean="0">
                        <a:solidFill>
                          <a:srgbClr val="000000"/>
                        </a:solidFill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Arial"/>
                        </a:rPr>
                        <a:t> 4%</a:t>
                      </a:r>
                      <a:endParaRPr lang="fr-FR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66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6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09575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fr-FR" sz="1200" b="1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Arial"/>
                        </a:rPr>
                        <a:t>Nb d’intervention du SMUR</a:t>
                      </a:r>
                      <a:endParaRPr lang="fr-FR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66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6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66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Arial"/>
                        </a:rPr>
                        <a:t> </a:t>
                      </a:r>
                      <a:endParaRPr lang="fr-FR" sz="1200" dirty="0" smtClean="0">
                        <a:solidFill>
                          <a:srgbClr val="000000"/>
                        </a:solidFill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2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Arial"/>
                        </a:rPr>
                        <a:t>6</a:t>
                      </a:r>
                      <a:endParaRPr lang="fr-FR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66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6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66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Arial"/>
                        </a:rPr>
                        <a:t> </a:t>
                      </a:r>
                      <a:endParaRPr lang="fr-FR" sz="1200" dirty="0" smtClean="0">
                        <a:solidFill>
                          <a:srgbClr val="000000"/>
                        </a:solidFill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2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Arial"/>
                        </a:rPr>
                        <a:t>2</a:t>
                      </a:r>
                      <a:r>
                        <a:rPr lang="fr-FR" sz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Arial"/>
                        </a:rPr>
                        <a:t>%</a:t>
                      </a:r>
                      <a:endParaRPr lang="fr-FR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66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6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66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190500"/>
            <a:ext cx="8229600" cy="1312863"/>
          </a:xfrm>
          <a:ln/>
        </p:spPr>
        <p:txBody>
          <a:bodyPr/>
          <a:lstStyle/>
          <a:p>
            <a:pPr>
              <a:lnSpc>
                <a:spcPct val="100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altLang="fr-FR" sz="4000"/>
              <a:t>Quelques chiffres pour mieux cerner l’activité  </a:t>
            </a:r>
          </a:p>
        </p:txBody>
      </p:sp>
      <p:graphicFrame>
        <p:nvGraphicFramePr>
          <p:cNvPr id="13315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9401566"/>
              </p:ext>
            </p:extLst>
          </p:nvPr>
        </p:nvGraphicFramePr>
        <p:xfrm>
          <a:off x="4859338" y="1989138"/>
          <a:ext cx="4035425" cy="2692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34" name="Graphique" r:id="rId4" imgW="6096090" imgH="4067280" progId="MSGraph.Chart.8">
                  <p:embed/>
                </p:oleObj>
              </mc:Choice>
              <mc:Fallback>
                <p:oleObj name="Graphique" r:id="rId4" imgW="6096090" imgH="4067280" progId="MSGraph.Chart.8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59338" y="1989138"/>
                        <a:ext cx="4035425" cy="2692400"/>
                      </a:xfrm>
                      <a:prstGeom prst="rect">
                        <a:avLst/>
                      </a:prstGeom>
                      <a:noFill/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blipFill dpi="0" rotWithShape="0">
                              <a:blip/>
                              <a:srcRect/>
                              <a:stretch>
                                <a:fillRect/>
                              </a:stretch>
                            </a:blip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316" name="Text Box 4"/>
          <p:cNvSpPr txBox="1">
            <a:spLocks noChangeArrowheads="1"/>
          </p:cNvSpPr>
          <p:nvPr/>
        </p:nvSpPr>
        <p:spPr bwMode="auto">
          <a:xfrm>
            <a:off x="5295900" y="4681538"/>
            <a:ext cx="2755900" cy="368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5pPr>
            <a:lvl6pPr defTabSz="449263" fontAlgn="base">
              <a:lnSpc>
                <a:spcPct val="9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6pPr>
            <a:lvl7pPr defTabSz="449263" fontAlgn="base">
              <a:lnSpc>
                <a:spcPct val="9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7pPr>
            <a:lvl8pPr defTabSz="449263" fontAlgn="base">
              <a:lnSpc>
                <a:spcPct val="9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8pPr>
            <a:lvl9pPr defTabSz="449263" fontAlgn="base">
              <a:lnSpc>
                <a:spcPct val="9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9pPr>
          </a:lstStyle>
          <a:p>
            <a:pPr>
              <a:lnSpc>
                <a:spcPct val="100000"/>
              </a:lnSpc>
            </a:pPr>
            <a:r>
              <a:rPr lang="en-GB" altLang="fr-FR" b="1"/>
              <a:t>Durée moyenne de PEC</a:t>
            </a:r>
          </a:p>
        </p:txBody>
      </p:sp>
      <p:graphicFrame>
        <p:nvGraphicFramePr>
          <p:cNvPr id="3" name="Obje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63783340"/>
              </p:ext>
            </p:extLst>
          </p:nvPr>
        </p:nvGraphicFramePr>
        <p:xfrm>
          <a:off x="962025" y="1417638"/>
          <a:ext cx="3683000" cy="41354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35" name="Graphique" r:id="rId6" imgW="4038487" imgH="4533840" progId="MSGraph.Chart.8">
                  <p:embed/>
                </p:oleObj>
              </mc:Choice>
              <mc:Fallback>
                <p:oleObj name="Graphique" r:id="rId6" imgW="4038487" imgH="4533840" progId="MSGraph.Chart.8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62025" y="1417638"/>
                        <a:ext cx="3683000" cy="41354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blipFill dpi="0" rotWithShape="0">
                              <a:blip/>
                              <a:srcRect/>
                              <a:stretch>
                                <a:fillRect/>
                              </a:stretch>
                            </a:blip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Thème Office">
  <a:themeElements>
    <a:clrScheme name="Thème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Thème Office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96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Arial" charset="0"/>
          <a:buNone/>
          <a:tabLst/>
          <a:defRPr kumimoji="0" lang="en-GB" altLang="fr-FR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ea typeface="ＭＳ Ｐゴシック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96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Arial" charset="0"/>
          <a:buNone/>
          <a:tabLst/>
          <a:defRPr kumimoji="0" lang="en-GB" altLang="fr-FR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ea typeface="ＭＳ Ｐゴシック" charset="-128"/>
          </a:defRPr>
        </a:defPPr>
      </a:lstStyle>
    </a:lnDef>
  </a:objectDefaults>
  <a:extraClrSchemeLst>
    <a:extraClrScheme>
      <a:clrScheme name="Thème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hème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hème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hème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hème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hème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hème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hème Office">
  <a:themeElements>
    <a:clrScheme name="Thème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Thème Office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96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Arial" charset="0"/>
          <a:buNone/>
          <a:tabLst/>
          <a:defRPr kumimoji="0" lang="en-GB" altLang="fr-FR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ea typeface="ＭＳ Ｐゴシック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96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Arial" charset="0"/>
          <a:buNone/>
          <a:tabLst/>
          <a:defRPr kumimoji="0" lang="en-GB" altLang="fr-FR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ea typeface="ＭＳ Ｐゴシック" charset="-128"/>
          </a:defRPr>
        </a:defPPr>
      </a:lstStyle>
    </a:lnDef>
  </a:objectDefaults>
  <a:extraClrSchemeLst>
    <a:extraClrScheme>
      <a:clrScheme name="Thème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hème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hème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hème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hème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hème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hème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Thèm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45</TotalTime>
  <Words>1009</Words>
  <Application>Microsoft Office PowerPoint</Application>
  <PresentationFormat>Affichage à l'écran (4:3)</PresentationFormat>
  <Paragraphs>159</Paragraphs>
  <Slides>12</Slides>
  <Notes>12</Notes>
  <HiddenSlides>0</HiddenSlides>
  <MMClips>0</MMClips>
  <ScaleCrop>false</ScaleCrop>
  <HeadingPairs>
    <vt:vector size="6" baseType="variant">
      <vt:variant>
        <vt:lpstr>Thème</vt:lpstr>
      </vt:variant>
      <vt:variant>
        <vt:i4>2</vt:i4>
      </vt:variant>
      <vt:variant>
        <vt:lpstr>Serveurs OLE incorporés</vt:lpstr>
      </vt:variant>
      <vt:variant>
        <vt:i4>1</vt:i4>
      </vt:variant>
      <vt:variant>
        <vt:lpstr>Titres des diapositives</vt:lpstr>
      </vt:variant>
      <vt:variant>
        <vt:i4>12</vt:i4>
      </vt:variant>
    </vt:vector>
  </HeadingPairs>
  <TitlesOfParts>
    <vt:vector size="15" baseType="lpstr">
      <vt:lpstr>Thème Office</vt:lpstr>
      <vt:lpstr>Thème Office</vt:lpstr>
      <vt:lpstr>Graphique</vt:lpstr>
      <vt:lpstr>Présentation PowerPoint</vt:lpstr>
      <vt:lpstr>Cilaos, site enclavé parfois inaccessible  </vt:lpstr>
      <vt:lpstr>Contexte de Cilaos</vt:lpstr>
      <vt:lpstr>L’offre de santé à Cilaos  </vt:lpstr>
      <vt:lpstr>La télémédecine, une  réelle valeur ajoutée  </vt:lpstr>
      <vt:lpstr>Les objectifs de la mise en place de la télémédecine à l’Hôpital de Cilaos </vt:lpstr>
      <vt:lpstr>Quels moyens mobilisés?  </vt:lpstr>
      <vt:lpstr>Le fonctionnement au quotidien  </vt:lpstr>
      <vt:lpstr>Quelques chiffres pour mieux cerner l’activité  </vt:lpstr>
      <vt:lpstr>Les points forts du dispositif  </vt:lpstr>
      <vt:lpstr>Un dispositif toujours en mouvement  </vt:lpstr>
      <vt:lpstr>Merci de votre attention et …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Dominique Volia</dc:creator>
  <cp:lastModifiedBy>CDS CILAAAAF</cp:lastModifiedBy>
  <cp:revision>7</cp:revision>
  <dcterms:modified xsi:type="dcterms:W3CDTF">2016-03-30T07:44:39Z</dcterms:modified>
</cp:coreProperties>
</file>