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3"/>
  </p:notes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CC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5" autoAdjust="0"/>
  </p:normalViewPr>
  <p:slideViewPr>
    <p:cSldViewPr snapToGrid="0">
      <p:cViewPr varScale="1">
        <p:scale>
          <a:sx n="120" d="100"/>
          <a:sy n="120" d="100"/>
        </p:scale>
        <p:origin x="2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CCEDC-4012-427F-8C97-0649A6870235}" type="datetimeFigureOut">
              <a:rPr lang="fr-FR" smtClean="0"/>
              <a:t>04/10/2023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310AE-97FC-4481-8B81-294F07DF6C40}" type="slidenum">
              <a:rPr lang="fr-FR" smtClean="0"/>
              <a:t>‹N°›</a:t>
            </a:fld>
            <a:endParaRPr lang="fr-FR"/>
          </a:p>
        </p:txBody>
      </p:sp>
    </p:spTree>
    <p:extLst>
      <p:ext uri="{BB962C8B-B14F-4D97-AF65-F5344CB8AC3E}">
        <p14:creationId xmlns:p14="http://schemas.microsoft.com/office/powerpoint/2010/main" val="2288551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3310AE-97FC-4481-8B81-294F07DF6C40}" type="slidenum">
              <a:rPr lang="fr-FR" smtClean="0"/>
              <a:t>1</a:t>
            </a:fld>
            <a:endParaRPr lang="fr-FR"/>
          </a:p>
        </p:txBody>
      </p:sp>
    </p:spTree>
    <p:extLst>
      <p:ext uri="{BB962C8B-B14F-4D97-AF65-F5344CB8AC3E}">
        <p14:creationId xmlns:p14="http://schemas.microsoft.com/office/powerpoint/2010/main" val="373908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F0ABB-470C-572C-E8F8-686E836BB0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6AD3476-5DEA-2462-97CC-1EB385078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41F14B-C288-1F49-0D34-C04F70E97849}"/>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5" name="Espace réservé du pied de page 4">
            <a:extLst>
              <a:ext uri="{FF2B5EF4-FFF2-40B4-BE49-F238E27FC236}">
                <a16:creationId xmlns:a16="http://schemas.microsoft.com/office/drawing/2014/main" id="{298BF982-1D49-7AC9-B020-EBCABA234B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EF8795-D631-D920-AC83-619F4B63CB01}"/>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264824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433AE4-013B-CF43-2CDD-85EF0F5D1D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7BEFF90-4F36-3EA1-A4B5-473A7BB9495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21EA33-08F2-F8F2-BD3E-42A54917D2E8}"/>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5" name="Espace réservé du pied de page 4">
            <a:extLst>
              <a:ext uri="{FF2B5EF4-FFF2-40B4-BE49-F238E27FC236}">
                <a16:creationId xmlns:a16="http://schemas.microsoft.com/office/drawing/2014/main" id="{F09F526E-13F2-1566-752F-6042B579A8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B21EB9-51D3-DBE2-873B-EA0A418A71CA}"/>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73970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4AD1A3D-50FE-E056-5DB3-E7F812FF4D0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05FFF8C-AC36-18ED-2675-0E0A6C57A4D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930A9D-73C9-397A-CB38-F31684481F5A}"/>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5" name="Espace réservé du pied de page 4">
            <a:extLst>
              <a:ext uri="{FF2B5EF4-FFF2-40B4-BE49-F238E27FC236}">
                <a16:creationId xmlns:a16="http://schemas.microsoft.com/office/drawing/2014/main" id="{CD899643-5DDF-710B-DBC6-18622AC9B8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175D90-CA97-3B80-E95E-2B20FED0B788}"/>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151454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2B389-09B4-F4BD-CD0C-7C7C188D276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156296-1E66-6C6A-9016-AE72C3121C0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338A4C-78AD-337F-F3FB-C2BA671929A1}"/>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5" name="Espace réservé du pied de page 4">
            <a:extLst>
              <a:ext uri="{FF2B5EF4-FFF2-40B4-BE49-F238E27FC236}">
                <a16:creationId xmlns:a16="http://schemas.microsoft.com/office/drawing/2014/main" id="{DC45D71B-4883-A22B-D970-F26A31A852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9F657C-7EDB-65DA-ABC5-D1E21B7ACE53}"/>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109456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B134A1-EAE7-029D-7398-3BC4A7703D2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F363EB8-3B02-714E-41BE-1FB15ED74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85C146-E6C9-23C5-A392-702FA3755DBF}"/>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5" name="Espace réservé du pied de page 4">
            <a:extLst>
              <a:ext uri="{FF2B5EF4-FFF2-40B4-BE49-F238E27FC236}">
                <a16:creationId xmlns:a16="http://schemas.microsoft.com/office/drawing/2014/main" id="{7549DF8C-E8F7-D285-09C9-268D47A126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B4BA3E-F074-883A-4782-689F134FCA63}"/>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21617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56156-A9FE-A937-536B-F98DD8C3AF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BE033D2-231E-9BC2-C51E-450A53B0434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397C48B-5A28-9FC1-5034-0A8BF9280A6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510929C-A593-096B-5E57-9C9DD36FC819}"/>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6" name="Espace réservé du pied de page 5">
            <a:extLst>
              <a:ext uri="{FF2B5EF4-FFF2-40B4-BE49-F238E27FC236}">
                <a16:creationId xmlns:a16="http://schemas.microsoft.com/office/drawing/2014/main" id="{CD0B110C-F5A3-8968-DE68-7C5897F5A3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66C589-0D3C-960F-6265-6302AC40B4BD}"/>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260118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753918-0648-88A2-76C3-662E608C87D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06D1DA-100E-AFCC-FB37-C5357FAA5E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2C13C41-9C92-12FC-23F1-B45DF7D6D37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30DB807-A9DF-108A-A52D-7BD9BA474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9B11B6-3D44-B75C-CB74-A1A97E900A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C930742-4A3A-2C45-23D6-E0C956C2CE53}"/>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8" name="Espace réservé du pied de page 7">
            <a:extLst>
              <a:ext uri="{FF2B5EF4-FFF2-40B4-BE49-F238E27FC236}">
                <a16:creationId xmlns:a16="http://schemas.microsoft.com/office/drawing/2014/main" id="{9605484D-FAC2-72F0-4996-D49E936B764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2E8C31B-7BFE-DACC-CF41-5A7C58C3DA09}"/>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110079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D49ED-5A60-2C47-EAE1-652B330879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582A878-5E50-03F4-06F6-9525B51869B9}"/>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4" name="Espace réservé du pied de page 3">
            <a:extLst>
              <a:ext uri="{FF2B5EF4-FFF2-40B4-BE49-F238E27FC236}">
                <a16:creationId xmlns:a16="http://schemas.microsoft.com/office/drawing/2014/main" id="{F998D25E-A377-9114-A8CD-8A52ABBC68C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1961A8D-73EA-B8DE-5C8F-F1D63C6187E5}"/>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20892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147B20D-471C-EC44-8421-7D8CB11D7B32}"/>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3" name="Espace réservé du pied de page 2">
            <a:extLst>
              <a:ext uri="{FF2B5EF4-FFF2-40B4-BE49-F238E27FC236}">
                <a16:creationId xmlns:a16="http://schemas.microsoft.com/office/drawing/2014/main" id="{05D5409D-08A9-D9E1-0A1A-E72B87694B4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03E91AE-E431-5C89-E9A1-F3C099412738}"/>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365803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9D2387-7E8B-6E94-2873-F3AEF39A37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CF5F6FA-62BE-7814-F48B-F611355CF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3BAB678-DDFD-F833-2934-F45D1BB557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1A2DAB-8214-B21F-A0BB-3A6E9809AD96}"/>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6" name="Espace réservé du pied de page 5">
            <a:extLst>
              <a:ext uri="{FF2B5EF4-FFF2-40B4-BE49-F238E27FC236}">
                <a16:creationId xmlns:a16="http://schemas.microsoft.com/office/drawing/2014/main" id="{B0CE8EDF-5A04-2111-71B6-98C7F81A98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89BA59-7398-EEAF-CD1B-D29043E03494}"/>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356840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A4ED5-DA11-AA7C-8B4F-4DDDA6785E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B3DDFBD-8A18-BC75-3DC0-D81F8AFD3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BA67233-269F-3F2F-3335-B4F583F3A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1FB89B-7C2B-10B5-285A-2AFEC79D9DB1}"/>
              </a:ext>
            </a:extLst>
          </p:cNvPr>
          <p:cNvSpPr>
            <a:spLocks noGrp="1"/>
          </p:cNvSpPr>
          <p:nvPr>
            <p:ph type="dt" sz="half" idx="10"/>
          </p:nvPr>
        </p:nvSpPr>
        <p:spPr/>
        <p:txBody>
          <a:bodyPr/>
          <a:lstStyle/>
          <a:p>
            <a:fld id="{04A73C2F-E5D9-4310-81F6-2874D3C70748}" type="datetimeFigureOut">
              <a:rPr lang="fr-FR" smtClean="0"/>
              <a:t>04/10/2023</a:t>
            </a:fld>
            <a:endParaRPr lang="fr-FR"/>
          </a:p>
        </p:txBody>
      </p:sp>
      <p:sp>
        <p:nvSpPr>
          <p:cNvPr id="6" name="Espace réservé du pied de page 5">
            <a:extLst>
              <a:ext uri="{FF2B5EF4-FFF2-40B4-BE49-F238E27FC236}">
                <a16:creationId xmlns:a16="http://schemas.microsoft.com/office/drawing/2014/main" id="{323254A6-5714-32AB-E05B-62AB955781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3A0799-0D55-B836-D5A5-13B1367F1FC5}"/>
              </a:ext>
            </a:extLst>
          </p:cNvPr>
          <p:cNvSpPr>
            <a:spLocks noGrp="1"/>
          </p:cNvSpPr>
          <p:nvPr>
            <p:ph type="sldNum" sz="quarter" idx="12"/>
          </p:nvPr>
        </p:nvSpPr>
        <p:spPr/>
        <p:txBody>
          <a:bodyPr/>
          <a:lstStyle/>
          <a:p>
            <a:fld id="{1669353E-EA49-4366-82BD-90052B8C811B}" type="slidenum">
              <a:rPr lang="fr-FR" smtClean="0"/>
              <a:t>‹N°›</a:t>
            </a:fld>
            <a:endParaRPr lang="fr-FR"/>
          </a:p>
        </p:txBody>
      </p:sp>
    </p:spTree>
    <p:extLst>
      <p:ext uri="{BB962C8B-B14F-4D97-AF65-F5344CB8AC3E}">
        <p14:creationId xmlns:p14="http://schemas.microsoft.com/office/powerpoint/2010/main" val="200699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472D629-3436-5ECA-3C84-121E5B0A0E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D57F2BE-7D46-2CE4-D0B4-179A7ACF68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80A57C-3430-7A38-6A97-F65CF9E03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73C2F-E5D9-4310-81F6-2874D3C70748}" type="datetimeFigureOut">
              <a:rPr lang="fr-FR" smtClean="0"/>
              <a:t>04/10/2023</a:t>
            </a:fld>
            <a:endParaRPr lang="fr-FR"/>
          </a:p>
        </p:txBody>
      </p:sp>
      <p:sp>
        <p:nvSpPr>
          <p:cNvPr id="5" name="Espace réservé du pied de page 4">
            <a:extLst>
              <a:ext uri="{FF2B5EF4-FFF2-40B4-BE49-F238E27FC236}">
                <a16:creationId xmlns:a16="http://schemas.microsoft.com/office/drawing/2014/main" id="{862628D9-E998-7288-C9CD-F7A5AB1EB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BE3EA78-1AC3-73F1-1934-FC2C89D0F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9353E-EA49-4366-82BD-90052B8C811B}" type="slidenum">
              <a:rPr lang="fr-FR" smtClean="0"/>
              <a:t>‹N°›</a:t>
            </a:fld>
            <a:endParaRPr lang="fr-FR"/>
          </a:p>
        </p:txBody>
      </p:sp>
    </p:spTree>
    <p:extLst>
      <p:ext uri="{BB962C8B-B14F-4D97-AF65-F5344CB8AC3E}">
        <p14:creationId xmlns:p14="http://schemas.microsoft.com/office/powerpoint/2010/main" val="8597059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165C4A4-D48B-0A5E-1F4E-608D0E5B5756}"/>
              </a:ext>
            </a:extLst>
          </p:cNvPr>
          <p:cNvSpPr/>
          <p:nvPr/>
        </p:nvSpPr>
        <p:spPr>
          <a:xfrm>
            <a:off x="6359611" y="1079164"/>
            <a:ext cx="5527589" cy="381000"/>
          </a:xfrm>
          <a:prstGeom prst="rect">
            <a:avLst/>
          </a:prstGeom>
          <a:gradFill flip="none" rotWithShape="1">
            <a:gsLst>
              <a:gs pos="100000">
                <a:schemeClr val="accent1">
                  <a:lumMod val="37000"/>
                  <a:lumOff val="63000"/>
                </a:schemeClr>
              </a:gs>
              <a:gs pos="0">
                <a:schemeClr val="accent1">
                  <a:lumMod val="0"/>
                  <a:lumOff val="100000"/>
                </a:schemeClr>
              </a:gs>
              <a:gs pos="0">
                <a:schemeClr val="accent1">
                  <a:lumMod val="10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7BD3A4E1-708C-1790-F0F0-CF1BB0B21903}"/>
              </a:ext>
            </a:extLst>
          </p:cNvPr>
          <p:cNvSpPr>
            <a:spLocks noGrp="1"/>
          </p:cNvSpPr>
          <p:nvPr>
            <p:ph type="title"/>
          </p:nvPr>
        </p:nvSpPr>
        <p:spPr>
          <a:xfrm>
            <a:off x="6359611" y="948520"/>
            <a:ext cx="5660940" cy="526943"/>
          </a:xfrm>
        </p:spPr>
        <p:txBody>
          <a:bodyPr vert="horz" lIns="91440" tIns="45720" rIns="91440" bIns="45720" rtlCol="0" anchor="b">
            <a:normAutofit fontScale="90000"/>
          </a:bodyPr>
          <a:lstStyle/>
          <a:p>
            <a:r>
              <a:rPr lang="en-US" sz="2400" b="1" dirty="0" err="1">
                <a:solidFill>
                  <a:schemeClr val="bg1"/>
                </a:solidFill>
                <a:latin typeface="Aptos" panose="020B0004020202020204" pitchFamily="34" charset="0"/>
              </a:rPr>
              <a:t>Séminaire</a:t>
            </a:r>
            <a:r>
              <a:rPr lang="en-US" sz="2400" b="1" dirty="0">
                <a:solidFill>
                  <a:schemeClr val="bg1"/>
                </a:solidFill>
                <a:latin typeface="Aptos" panose="020B0004020202020204" pitchFamily="34" charset="0"/>
              </a:rPr>
              <a:t> RFC et Chargé(e)s de Formation</a:t>
            </a:r>
          </a:p>
        </p:txBody>
      </p:sp>
      <p:pic>
        <p:nvPicPr>
          <p:cNvPr id="7" name="Espace réservé du contenu 6" descr="Une image contenant capture d’écran, bleu vert, Turquoise, Caractère coloré&#10;&#10;Description générée automatiquement">
            <a:extLst>
              <a:ext uri="{FF2B5EF4-FFF2-40B4-BE49-F238E27FC236}">
                <a16:creationId xmlns:a16="http://schemas.microsoft.com/office/drawing/2014/main" id="{368A329C-E5B0-7874-ECD3-89BE3DA99189}"/>
              </a:ext>
            </a:extLst>
          </p:cNvPr>
          <p:cNvPicPr>
            <a:picLocks noChangeAspect="1"/>
          </p:cNvPicPr>
          <p:nvPr/>
        </p:nvPicPr>
        <p:blipFill rotWithShape="1">
          <a:blip r:embed="rId3">
            <a:extLst>
              <a:ext uri="{28A0092B-C50C-407E-A947-70E740481C1C}">
                <a14:useLocalDpi xmlns:a14="http://schemas.microsoft.com/office/drawing/2010/main" val="0"/>
              </a:ext>
            </a:extLst>
          </a:blip>
          <a:srcRect r="33334"/>
          <a:stretch/>
        </p:blipFill>
        <p:spPr>
          <a:xfrm>
            <a:off x="8" y="10"/>
            <a:ext cx="6095999" cy="6857990"/>
          </a:xfrm>
          <a:prstGeom prst="rect">
            <a:avLst/>
          </a:prstGeom>
        </p:spPr>
      </p:pic>
      <p:grpSp>
        <p:nvGrpSpPr>
          <p:cNvPr id="44" name="Group 3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41" name="Rectangle 4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ZoneTexte 28">
            <a:extLst>
              <a:ext uri="{FF2B5EF4-FFF2-40B4-BE49-F238E27FC236}">
                <a16:creationId xmlns:a16="http://schemas.microsoft.com/office/drawing/2014/main" id="{0B633760-79BD-433B-582D-93F368B6F464}"/>
              </a:ext>
            </a:extLst>
          </p:cNvPr>
          <p:cNvSpPr txBox="1"/>
          <p:nvPr/>
        </p:nvSpPr>
        <p:spPr>
          <a:xfrm>
            <a:off x="6359611" y="2897145"/>
            <a:ext cx="5132173" cy="1569660"/>
          </a:xfrm>
          <a:prstGeom prst="rect">
            <a:avLst/>
          </a:prstGeom>
          <a:noFill/>
        </p:spPr>
        <p:txBody>
          <a:bodyPr wrap="square" rtlCol="0">
            <a:spAutoFit/>
          </a:bodyPr>
          <a:lstStyle/>
          <a:p>
            <a:r>
              <a:rPr lang="fr-FR" sz="3200" b="1" dirty="0">
                <a:solidFill>
                  <a:schemeClr val="accent1">
                    <a:lumMod val="75000"/>
                  </a:schemeClr>
                </a:solidFill>
                <a:latin typeface="Aptos" panose="020B0004020202020204" pitchFamily="34" charset="0"/>
                <a:cs typeface="Gautami" panose="020B0502040204020203" pitchFamily="34" charset="0"/>
              </a:rPr>
              <a:t>Les essentiels pour bien préparer la clôture financière d’exercice </a:t>
            </a:r>
            <a:r>
              <a:rPr lang="fr-FR" sz="3200" b="1" dirty="0">
                <a:solidFill>
                  <a:srgbClr val="33CCCC"/>
                </a:solidFill>
                <a:latin typeface="Aptos" panose="020B0004020202020204" pitchFamily="34" charset="0"/>
                <a:cs typeface="Gautami" panose="020B0502040204020203" pitchFamily="34" charset="0"/>
              </a:rPr>
              <a:t>2023</a:t>
            </a:r>
          </a:p>
        </p:txBody>
      </p:sp>
      <p:sp>
        <p:nvSpPr>
          <p:cNvPr id="3" name="Espace réservé du contenu 2">
            <a:extLst>
              <a:ext uri="{FF2B5EF4-FFF2-40B4-BE49-F238E27FC236}">
                <a16:creationId xmlns:a16="http://schemas.microsoft.com/office/drawing/2014/main" id="{19D688FF-1521-9890-B17B-D721E63A93F9}"/>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A1473D6A-5DB5-453F-1170-8DE10C5FEA3A}"/>
              </a:ext>
            </a:extLst>
          </p:cNvPr>
          <p:cNvPicPr>
            <a:picLocks noChangeAspect="1"/>
          </p:cNvPicPr>
          <p:nvPr/>
        </p:nvPicPr>
        <p:blipFill>
          <a:blip r:embed="rId4"/>
          <a:stretch>
            <a:fillRect/>
          </a:stretch>
        </p:blipFill>
        <p:spPr>
          <a:xfrm>
            <a:off x="6122592" y="0"/>
            <a:ext cx="3067489" cy="1080004"/>
          </a:xfrm>
          <a:prstGeom prst="rect">
            <a:avLst/>
          </a:prstGeom>
          <a:ln>
            <a:noFill/>
          </a:ln>
        </p:spPr>
      </p:pic>
    </p:spTree>
    <p:extLst>
      <p:ext uri="{BB962C8B-B14F-4D97-AF65-F5344CB8AC3E}">
        <p14:creationId xmlns:p14="http://schemas.microsoft.com/office/powerpoint/2010/main" val="421912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1031857"/>
            <a:ext cx="10515600" cy="1325563"/>
          </a:xfrm>
        </p:spPr>
        <p:txBody>
          <a:bodyPr>
            <a:normAutofit/>
          </a:bodyPr>
          <a:lstStyle/>
          <a:p>
            <a:r>
              <a:rPr lang="fr-FR" sz="4400" b="1" dirty="0">
                <a:solidFill>
                  <a:srgbClr val="33CCCC"/>
                </a:solidFill>
                <a:latin typeface="Aptos" panose="020B0004020202020204" pitchFamily="34" charset="0"/>
              </a:rPr>
              <a:t>3. </a:t>
            </a:r>
            <a:r>
              <a:rPr lang="fr-FR" sz="4400" b="1" dirty="0">
                <a:solidFill>
                  <a:schemeClr val="accent1">
                    <a:lumMod val="75000"/>
                  </a:schemeClr>
                </a:solidFill>
                <a:latin typeface="Aptos" panose="020B0004020202020204" pitchFamily="34" charset="0"/>
              </a:rPr>
              <a:t>Suivi du plan de formation 2023 et analyse des Editions GE</a:t>
            </a:r>
            <a:endParaRPr lang="fr-FR" dirty="0"/>
          </a:p>
        </p:txBody>
      </p:sp>
      <p:sp>
        <p:nvSpPr>
          <p:cNvPr id="2" name="ZoneTexte 1">
            <a:extLst>
              <a:ext uri="{FF2B5EF4-FFF2-40B4-BE49-F238E27FC236}">
                <a16:creationId xmlns:a16="http://schemas.microsoft.com/office/drawing/2014/main" id="{D01E9F3F-7BB0-2C06-231C-83BEE8CD2414}"/>
              </a:ext>
            </a:extLst>
          </p:cNvPr>
          <p:cNvSpPr txBox="1"/>
          <p:nvPr/>
        </p:nvSpPr>
        <p:spPr>
          <a:xfrm>
            <a:off x="1103870" y="2776151"/>
            <a:ext cx="10067335" cy="646331"/>
          </a:xfrm>
          <a:prstGeom prst="rect">
            <a:avLst/>
          </a:prstGeom>
          <a:noFill/>
        </p:spPr>
        <p:txBody>
          <a:bodyPr wrap="square" rtlCol="0">
            <a:spAutoFit/>
          </a:bodyPr>
          <a:lstStyle/>
          <a:p>
            <a:endParaRPr lang="fr-FR" dirty="0"/>
          </a:p>
          <a:p>
            <a:endParaRPr lang="fr-FR" dirty="0"/>
          </a:p>
        </p:txBody>
      </p:sp>
      <p:sp>
        <p:nvSpPr>
          <p:cNvPr id="3" name="ZoneTexte 2">
            <a:extLst>
              <a:ext uri="{FF2B5EF4-FFF2-40B4-BE49-F238E27FC236}">
                <a16:creationId xmlns:a16="http://schemas.microsoft.com/office/drawing/2014/main" id="{A09AAA01-8271-C42B-67D2-9F2962BB721E}"/>
              </a:ext>
            </a:extLst>
          </p:cNvPr>
          <p:cNvSpPr txBox="1"/>
          <p:nvPr/>
        </p:nvSpPr>
        <p:spPr>
          <a:xfrm>
            <a:off x="832021" y="3212973"/>
            <a:ext cx="9045843" cy="2031325"/>
          </a:xfrm>
          <a:prstGeom prst="rect">
            <a:avLst/>
          </a:prstGeom>
          <a:noFill/>
        </p:spPr>
        <p:txBody>
          <a:bodyPr wrap="square" rtlCol="0">
            <a:spAutoFit/>
          </a:bodyPr>
          <a:lstStyle/>
          <a:p>
            <a:pPr marL="0" indent="0" algn="just">
              <a:buNone/>
            </a:pPr>
            <a:r>
              <a:rPr lang="fr-FR" sz="2400" b="1" dirty="0">
                <a:solidFill>
                  <a:srgbClr val="1B3A6A"/>
                </a:solidFill>
                <a:latin typeface="+mj-lt"/>
              </a:rPr>
              <a:t>Le réajustement des engagements permet de calculer automatiquement les Dépenses Engagées Non Mandatées </a:t>
            </a:r>
            <a:r>
              <a:rPr lang="fr-FR" sz="2400" b="1" i="1" dirty="0">
                <a:solidFill>
                  <a:srgbClr val="1B3A6A"/>
                </a:solidFill>
                <a:latin typeface="+mj-lt"/>
              </a:rPr>
              <a:t>(DENM) </a:t>
            </a:r>
            <a:r>
              <a:rPr lang="fr-FR" sz="2400" b="1" dirty="0">
                <a:solidFill>
                  <a:srgbClr val="1B3A6A"/>
                </a:solidFill>
                <a:latin typeface="+mj-lt"/>
              </a:rPr>
              <a:t>qui seront comptabilisées en charge sur l’exercice à clôturer. </a:t>
            </a:r>
          </a:p>
          <a:p>
            <a:endParaRPr lang="fr-FR" dirty="0"/>
          </a:p>
          <a:p>
            <a:endParaRPr lang="fr-FR" dirty="0"/>
          </a:p>
          <a:p>
            <a:endParaRPr lang="fr-FR" dirty="0"/>
          </a:p>
        </p:txBody>
      </p:sp>
      <p:pic>
        <p:nvPicPr>
          <p:cNvPr id="7" name="Image 6">
            <a:extLst>
              <a:ext uri="{FF2B5EF4-FFF2-40B4-BE49-F238E27FC236}">
                <a16:creationId xmlns:a16="http://schemas.microsoft.com/office/drawing/2014/main" id="{AD4906CD-CC79-EF5A-BDD4-595B30EC402F}"/>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49967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1031857"/>
            <a:ext cx="10515600" cy="1325563"/>
          </a:xfrm>
        </p:spPr>
        <p:txBody>
          <a:bodyPr>
            <a:normAutofit/>
          </a:bodyPr>
          <a:lstStyle/>
          <a:p>
            <a:r>
              <a:rPr lang="fr-FR" sz="4400" b="1" dirty="0">
                <a:solidFill>
                  <a:srgbClr val="33CCCC"/>
                </a:solidFill>
                <a:latin typeface="Aptos" panose="020B0004020202020204" pitchFamily="34" charset="0"/>
              </a:rPr>
              <a:t>3. </a:t>
            </a:r>
            <a:r>
              <a:rPr lang="fr-FR" sz="4400" b="1" dirty="0">
                <a:solidFill>
                  <a:schemeClr val="accent1">
                    <a:lumMod val="75000"/>
                  </a:schemeClr>
                </a:solidFill>
                <a:latin typeface="Aptos" panose="020B0004020202020204" pitchFamily="34" charset="0"/>
              </a:rPr>
              <a:t>Suivi du plan de formation 2023 et analyse des Editions GE</a:t>
            </a:r>
            <a:endParaRPr lang="fr-FR" dirty="0"/>
          </a:p>
        </p:txBody>
      </p:sp>
      <p:sp>
        <p:nvSpPr>
          <p:cNvPr id="2" name="ZoneTexte 1">
            <a:extLst>
              <a:ext uri="{FF2B5EF4-FFF2-40B4-BE49-F238E27FC236}">
                <a16:creationId xmlns:a16="http://schemas.microsoft.com/office/drawing/2014/main" id="{D01E9F3F-7BB0-2C06-231C-83BEE8CD2414}"/>
              </a:ext>
            </a:extLst>
          </p:cNvPr>
          <p:cNvSpPr txBox="1"/>
          <p:nvPr/>
        </p:nvSpPr>
        <p:spPr>
          <a:xfrm>
            <a:off x="1176000" y="2781159"/>
            <a:ext cx="10067335" cy="646331"/>
          </a:xfrm>
          <a:prstGeom prst="rect">
            <a:avLst/>
          </a:prstGeom>
          <a:noFill/>
        </p:spPr>
        <p:txBody>
          <a:bodyPr wrap="square" rtlCol="0">
            <a:spAutoFit/>
          </a:bodyPr>
          <a:lstStyle/>
          <a:p>
            <a:endParaRPr lang="fr-FR" dirty="0"/>
          </a:p>
          <a:p>
            <a:endParaRPr lang="fr-FR" dirty="0"/>
          </a:p>
        </p:txBody>
      </p:sp>
      <p:sp>
        <p:nvSpPr>
          <p:cNvPr id="3" name="ZoneTexte 2">
            <a:extLst>
              <a:ext uri="{FF2B5EF4-FFF2-40B4-BE49-F238E27FC236}">
                <a16:creationId xmlns:a16="http://schemas.microsoft.com/office/drawing/2014/main" id="{A09AAA01-8271-C42B-67D2-9F2962BB721E}"/>
              </a:ext>
            </a:extLst>
          </p:cNvPr>
          <p:cNvSpPr txBox="1"/>
          <p:nvPr/>
        </p:nvSpPr>
        <p:spPr>
          <a:xfrm>
            <a:off x="3608172" y="3031716"/>
            <a:ext cx="8306996" cy="2585323"/>
          </a:xfrm>
          <a:prstGeom prst="rect">
            <a:avLst/>
          </a:prstGeom>
          <a:noFill/>
        </p:spPr>
        <p:txBody>
          <a:bodyPr wrap="square" rtlCol="0">
            <a:spAutoFit/>
          </a:bodyPr>
          <a:lstStyle/>
          <a:p>
            <a:r>
              <a:rPr lang="fr-FR" sz="1800" b="1" dirty="0">
                <a:solidFill>
                  <a:srgbClr val="1B3A6A"/>
                </a:solidFill>
                <a:latin typeface="+mj-lt"/>
              </a:rPr>
              <a:t>Editions via Gesform </a:t>
            </a:r>
            <a:r>
              <a:rPr lang="fr-FR" sz="1800" b="1" i="1" dirty="0">
                <a:solidFill>
                  <a:srgbClr val="1B3A6A"/>
                </a:solidFill>
                <a:latin typeface="+mj-lt"/>
              </a:rPr>
              <a:t>(avec possibilité d’export Excel ou PDF) </a:t>
            </a:r>
            <a:r>
              <a:rPr lang="fr-FR" sz="1800" b="1" dirty="0">
                <a:solidFill>
                  <a:srgbClr val="1B3A6A"/>
                </a:solidFill>
                <a:latin typeface="+mj-lt"/>
              </a:rPr>
              <a:t>permettant la vérification des engagements</a:t>
            </a:r>
          </a:p>
          <a:p>
            <a:endParaRPr lang="fr-FR" b="1" dirty="0">
              <a:solidFill>
                <a:srgbClr val="1B3A6A"/>
              </a:solidFill>
              <a:latin typeface="+mj-lt"/>
            </a:endParaRPr>
          </a:p>
          <a:p>
            <a:endParaRPr lang="fr-FR" b="1" dirty="0">
              <a:solidFill>
                <a:srgbClr val="1B3A6A"/>
              </a:solidFill>
              <a:latin typeface="+mj-lt"/>
            </a:endParaRPr>
          </a:p>
          <a:p>
            <a:pPr marL="285750" indent="-285750">
              <a:buFontTx/>
              <a:buChar char="-"/>
            </a:pPr>
            <a:r>
              <a:rPr lang="fr-FR" sz="1800" dirty="0">
                <a:solidFill>
                  <a:srgbClr val="1B3A6A"/>
                </a:solidFill>
                <a:latin typeface="+mj-lt"/>
              </a:rPr>
              <a:t>Suivi Financier via le menu </a:t>
            </a:r>
            <a:r>
              <a:rPr lang="fr-FR" sz="1800" b="1" dirty="0">
                <a:solidFill>
                  <a:srgbClr val="1B3A6A"/>
                </a:solidFill>
                <a:latin typeface="+mj-lt"/>
              </a:rPr>
              <a:t>« Toutes Editions/Suivi Financier »</a:t>
            </a:r>
          </a:p>
          <a:p>
            <a:pPr marL="285750" indent="-285750">
              <a:buFontTx/>
              <a:buChar char="-"/>
            </a:pPr>
            <a:r>
              <a:rPr lang="fr-FR" sz="1800" dirty="0">
                <a:solidFill>
                  <a:srgbClr val="1B3A6A"/>
                </a:solidFill>
                <a:latin typeface="+mj-lt"/>
              </a:rPr>
              <a:t>Suivi Financier via le menu </a:t>
            </a:r>
            <a:r>
              <a:rPr lang="fr-FR" sz="1800" b="1" dirty="0">
                <a:solidFill>
                  <a:srgbClr val="1B3A6A"/>
                </a:solidFill>
                <a:latin typeface="+mj-lt"/>
              </a:rPr>
              <a:t>« PLAN/Editions GE »</a:t>
            </a:r>
          </a:p>
          <a:p>
            <a:pPr marL="285750" indent="-285750">
              <a:buFontTx/>
              <a:buChar char="-"/>
            </a:pPr>
            <a:r>
              <a:rPr lang="fr-FR" sz="1800" dirty="0">
                <a:solidFill>
                  <a:srgbClr val="1B3A6A"/>
                </a:solidFill>
                <a:latin typeface="+mj-lt"/>
              </a:rPr>
              <a:t>Dans le menu </a:t>
            </a:r>
            <a:r>
              <a:rPr lang="fr-FR" sz="1800" b="1" dirty="0">
                <a:solidFill>
                  <a:srgbClr val="1B3A6A"/>
                </a:solidFill>
                <a:latin typeface="+mj-lt"/>
              </a:rPr>
              <a:t>« PLAN/Engagement », </a:t>
            </a:r>
            <a:r>
              <a:rPr lang="fr-FR" sz="1800" dirty="0">
                <a:solidFill>
                  <a:srgbClr val="1B3A6A"/>
                </a:solidFill>
                <a:latin typeface="+mj-lt"/>
              </a:rPr>
              <a:t>il est possible de visualiser les groupes non engagés </a:t>
            </a:r>
            <a:r>
              <a:rPr lang="fr-FR" sz="1800" i="1" dirty="0">
                <a:solidFill>
                  <a:srgbClr val="1B3A6A"/>
                </a:solidFill>
                <a:latin typeface="+mj-lt"/>
              </a:rPr>
              <a:t>(case à cocher correspondante et lancer la recherche)</a:t>
            </a:r>
          </a:p>
          <a:p>
            <a:endParaRPr lang="fr-FR" dirty="0"/>
          </a:p>
        </p:txBody>
      </p:sp>
      <p:pic>
        <p:nvPicPr>
          <p:cNvPr id="8" name="Image 7">
            <a:extLst>
              <a:ext uri="{FF2B5EF4-FFF2-40B4-BE49-F238E27FC236}">
                <a16:creationId xmlns:a16="http://schemas.microsoft.com/office/drawing/2014/main" id="{86B0EDFB-BBF2-12D1-2D06-5F89F8B110AD}"/>
              </a:ext>
            </a:extLst>
          </p:cNvPr>
          <p:cNvPicPr>
            <a:picLocks noChangeAspect="1"/>
          </p:cNvPicPr>
          <p:nvPr/>
        </p:nvPicPr>
        <p:blipFill>
          <a:blip r:embed="rId3"/>
          <a:stretch>
            <a:fillRect/>
          </a:stretch>
        </p:blipFill>
        <p:spPr>
          <a:xfrm>
            <a:off x="380600" y="3803234"/>
            <a:ext cx="2906297" cy="887021"/>
          </a:xfrm>
          <a:prstGeom prst="rect">
            <a:avLst/>
          </a:prstGeom>
        </p:spPr>
      </p:pic>
      <p:pic>
        <p:nvPicPr>
          <p:cNvPr id="10" name="Image 9">
            <a:extLst>
              <a:ext uri="{FF2B5EF4-FFF2-40B4-BE49-F238E27FC236}">
                <a16:creationId xmlns:a16="http://schemas.microsoft.com/office/drawing/2014/main" id="{73E9CAA9-3FB4-5CAC-7233-3FE932484BC3}"/>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357730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1031857"/>
            <a:ext cx="10515600" cy="1325563"/>
          </a:xfrm>
        </p:spPr>
        <p:txBody>
          <a:bodyPr>
            <a:normAutofit/>
          </a:bodyPr>
          <a:lstStyle/>
          <a:p>
            <a:r>
              <a:rPr lang="fr-FR" sz="4400" b="1" dirty="0">
                <a:solidFill>
                  <a:srgbClr val="33CCCC"/>
                </a:solidFill>
                <a:latin typeface="Aptos" panose="020B0004020202020204" pitchFamily="34" charset="0"/>
              </a:rPr>
              <a:t>3. </a:t>
            </a:r>
            <a:r>
              <a:rPr lang="fr-FR" sz="4400" b="1" dirty="0">
                <a:solidFill>
                  <a:schemeClr val="accent1">
                    <a:lumMod val="75000"/>
                  </a:schemeClr>
                </a:solidFill>
                <a:latin typeface="Aptos" panose="020B0004020202020204" pitchFamily="34" charset="0"/>
              </a:rPr>
              <a:t>Suivi du plan de formation 2023 et analyse des Editions GE</a:t>
            </a:r>
            <a:endParaRPr lang="fr-FR" dirty="0"/>
          </a:p>
        </p:txBody>
      </p:sp>
      <p:sp>
        <p:nvSpPr>
          <p:cNvPr id="2" name="ZoneTexte 1">
            <a:extLst>
              <a:ext uri="{FF2B5EF4-FFF2-40B4-BE49-F238E27FC236}">
                <a16:creationId xmlns:a16="http://schemas.microsoft.com/office/drawing/2014/main" id="{D01E9F3F-7BB0-2C06-231C-83BEE8CD2414}"/>
              </a:ext>
            </a:extLst>
          </p:cNvPr>
          <p:cNvSpPr txBox="1"/>
          <p:nvPr/>
        </p:nvSpPr>
        <p:spPr>
          <a:xfrm>
            <a:off x="1103870" y="2776151"/>
            <a:ext cx="10067335" cy="646331"/>
          </a:xfrm>
          <a:prstGeom prst="rect">
            <a:avLst/>
          </a:prstGeom>
          <a:noFill/>
        </p:spPr>
        <p:txBody>
          <a:bodyPr wrap="square" rtlCol="0">
            <a:spAutoFit/>
          </a:bodyPr>
          <a:lstStyle/>
          <a:p>
            <a:endParaRPr lang="fr-FR" dirty="0"/>
          </a:p>
          <a:p>
            <a:endParaRPr lang="fr-FR" dirty="0"/>
          </a:p>
        </p:txBody>
      </p:sp>
      <p:sp>
        <p:nvSpPr>
          <p:cNvPr id="3" name="ZoneTexte 2">
            <a:extLst>
              <a:ext uri="{FF2B5EF4-FFF2-40B4-BE49-F238E27FC236}">
                <a16:creationId xmlns:a16="http://schemas.microsoft.com/office/drawing/2014/main" id="{A09AAA01-8271-C42B-67D2-9F2962BB721E}"/>
              </a:ext>
            </a:extLst>
          </p:cNvPr>
          <p:cNvSpPr txBox="1"/>
          <p:nvPr/>
        </p:nvSpPr>
        <p:spPr>
          <a:xfrm>
            <a:off x="947351" y="2835902"/>
            <a:ext cx="9045843" cy="4001095"/>
          </a:xfrm>
          <a:prstGeom prst="rect">
            <a:avLst/>
          </a:prstGeom>
          <a:noFill/>
        </p:spPr>
        <p:txBody>
          <a:bodyPr wrap="square" rtlCol="0">
            <a:spAutoFit/>
          </a:bodyPr>
          <a:lstStyle/>
          <a:p>
            <a:r>
              <a:rPr lang="fr-FR" sz="2400" b="1" dirty="0">
                <a:solidFill>
                  <a:srgbClr val="33CCCC"/>
                </a:solidFill>
              </a:rPr>
              <a:t>Mettre un suivi sur tous les groupes de tous vos dossiers (présence et absence)</a:t>
            </a:r>
          </a:p>
          <a:p>
            <a:endParaRPr lang="fr-FR" sz="2400" b="1" dirty="0">
              <a:solidFill>
                <a:srgbClr val="33CCCC"/>
              </a:solidFill>
            </a:endParaRPr>
          </a:p>
          <a:p>
            <a:r>
              <a:rPr lang="fr-FR" sz="2000" b="1" dirty="0">
                <a:solidFill>
                  <a:schemeClr val="accent1">
                    <a:lumMod val="75000"/>
                  </a:schemeClr>
                </a:solidFill>
              </a:rPr>
              <a:t>Lors de la clôture, vous devez vous assurer que les agents ont bien suivi les formations, ou dans le cas contraire bien mettre en absence.</a:t>
            </a:r>
          </a:p>
          <a:p>
            <a:endParaRPr lang="fr-FR" sz="2000" b="1" dirty="0">
              <a:solidFill>
                <a:schemeClr val="accent1">
                  <a:lumMod val="75000"/>
                </a:schemeClr>
              </a:solidFill>
            </a:endParaRPr>
          </a:p>
          <a:p>
            <a:r>
              <a:rPr lang="fr-FR" sz="2000" b="1" dirty="0">
                <a:solidFill>
                  <a:schemeClr val="accent1">
                    <a:lumMod val="75000"/>
                  </a:schemeClr>
                </a:solidFill>
              </a:rPr>
              <a:t>Il ne doit pas rester une seule session sans suivi pour effectuer la clôture</a:t>
            </a:r>
          </a:p>
          <a:p>
            <a:endParaRPr lang="fr-FR" sz="2400" b="1" dirty="0">
              <a:solidFill>
                <a:schemeClr val="accent1">
                  <a:lumMod val="75000"/>
                </a:schemeClr>
              </a:solidFill>
            </a:endParaRPr>
          </a:p>
          <a:p>
            <a:r>
              <a:rPr lang="fr-FR" sz="2400" b="1" dirty="0">
                <a:solidFill>
                  <a:schemeClr val="accent1">
                    <a:lumMod val="75000"/>
                  </a:schemeClr>
                </a:solidFill>
              </a:rPr>
              <a:t>Toutes Editions =&gt; Liste des sessions sans suivi</a:t>
            </a:r>
          </a:p>
          <a:p>
            <a:endParaRPr lang="fr-FR" dirty="0"/>
          </a:p>
          <a:p>
            <a:endParaRPr lang="fr-FR" dirty="0"/>
          </a:p>
          <a:p>
            <a:endParaRPr lang="fr-FR" dirty="0"/>
          </a:p>
        </p:txBody>
      </p:sp>
      <p:pic>
        <p:nvPicPr>
          <p:cNvPr id="7" name="Image 6">
            <a:extLst>
              <a:ext uri="{FF2B5EF4-FFF2-40B4-BE49-F238E27FC236}">
                <a16:creationId xmlns:a16="http://schemas.microsoft.com/office/drawing/2014/main" id="{3415B7D6-3C85-47B5-109E-458CF95860E0}"/>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30188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1031857"/>
            <a:ext cx="10515600" cy="1325563"/>
          </a:xfrm>
        </p:spPr>
        <p:txBody>
          <a:bodyPr>
            <a:normAutofit/>
          </a:bodyPr>
          <a:lstStyle/>
          <a:p>
            <a:r>
              <a:rPr lang="fr-FR" sz="4400" b="1" dirty="0">
                <a:solidFill>
                  <a:srgbClr val="33CCCC"/>
                </a:solidFill>
                <a:latin typeface="Aptos" panose="020B0004020202020204" pitchFamily="34" charset="0"/>
              </a:rPr>
              <a:t>3. </a:t>
            </a:r>
            <a:r>
              <a:rPr lang="fr-FR" sz="4400" b="1" dirty="0">
                <a:solidFill>
                  <a:schemeClr val="accent1">
                    <a:lumMod val="75000"/>
                  </a:schemeClr>
                </a:solidFill>
                <a:latin typeface="Aptos" panose="020B0004020202020204" pitchFamily="34" charset="0"/>
              </a:rPr>
              <a:t>Suivi du plan de formation 2023 et analyse des Editions GE</a:t>
            </a:r>
            <a:endParaRPr lang="fr-FR" dirty="0"/>
          </a:p>
        </p:txBody>
      </p:sp>
      <p:sp>
        <p:nvSpPr>
          <p:cNvPr id="2" name="ZoneTexte 1">
            <a:extLst>
              <a:ext uri="{FF2B5EF4-FFF2-40B4-BE49-F238E27FC236}">
                <a16:creationId xmlns:a16="http://schemas.microsoft.com/office/drawing/2014/main" id="{D01E9F3F-7BB0-2C06-231C-83BEE8CD2414}"/>
              </a:ext>
            </a:extLst>
          </p:cNvPr>
          <p:cNvSpPr txBox="1"/>
          <p:nvPr/>
        </p:nvSpPr>
        <p:spPr>
          <a:xfrm>
            <a:off x="1103870" y="2776151"/>
            <a:ext cx="10067335" cy="646331"/>
          </a:xfrm>
          <a:prstGeom prst="rect">
            <a:avLst/>
          </a:prstGeom>
          <a:noFill/>
        </p:spPr>
        <p:txBody>
          <a:bodyPr wrap="square" rtlCol="0">
            <a:spAutoFit/>
          </a:bodyPr>
          <a:lstStyle/>
          <a:p>
            <a:endParaRPr lang="fr-FR" dirty="0"/>
          </a:p>
          <a:p>
            <a:endParaRPr lang="fr-FR" dirty="0"/>
          </a:p>
        </p:txBody>
      </p:sp>
      <p:sp>
        <p:nvSpPr>
          <p:cNvPr id="3" name="ZoneTexte 2">
            <a:extLst>
              <a:ext uri="{FF2B5EF4-FFF2-40B4-BE49-F238E27FC236}">
                <a16:creationId xmlns:a16="http://schemas.microsoft.com/office/drawing/2014/main" id="{A09AAA01-8271-C42B-67D2-9F2962BB721E}"/>
              </a:ext>
            </a:extLst>
          </p:cNvPr>
          <p:cNvSpPr txBox="1"/>
          <p:nvPr/>
        </p:nvSpPr>
        <p:spPr>
          <a:xfrm>
            <a:off x="947351" y="2835902"/>
            <a:ext cx="9045843" cy="3508653"/>
          </a:xfrm>
          <a:prstGeom prst="rect">
            <a:avLst/>
          </a:prstGeom>
          <a:noFill/>
        </p:spPr>
        <p:txBody>
          <a:bodyPr wrap="square" rtlCol="0">
            <a:spAutoFit/>
          </a:bodyPr>
          <a:lstStyle/>
          <a:p>
            <a:r>
              <a:rPr lang="fr-FR" sz="2400" b="1" dirty="0">
                <a:solidFill>
                  <a:srgbClr val="33CCCC"/>
                </a:solidFill>
              </a:rPr>
              <a:t>Etablir les demandes de remboursements</a:t>
            </a:r>
          </a:p>
          <a:p>
            <a:endParaRPr lang="fr-FR" dirty="0"/>
          </a:p>
          <a:p>
            <a:endParaRPr lang="fr-FR" dirty="0"/>
          </a:p>
          <a:p>
            <a:pPr marL="285750" indent="-285750">
              <a:buFont typeface="Wingdings" panose="05000000000000000000" pitchFamily="2" charset="2"/>
              <a:buChar char="Ø"/>
            </a:pPr>
            <a:r>
              <a:rPr lang="fr-FR" sz="2000" b="1" dirty="0">
                <a:solidFill>
                  <a:schemeClr val="accent1">
                    <a:lumMod val="75000"/>
                  </a:schemeClr>
                </a:solidFill>
              </a:rPr>
              <a:t>Agent</a:t>
            </a:r>
          </a:p>
          <a:p>
            <a:endParaRPr lang="fr-FR" dirty="0"/>
          </a:p>
          <a:p>
            <a:pPr marL="285750" indent="-285750">
              <a:buFont typeface="Arial" panose="020B0604020202020204" pitchFamily="34" charset="0"/>
              <a:buChar char="•"/>
            </a:pPr>
            <a:r>
              <a:rPr lang="fr-FR" dirty="0"/>
              <a:t>Transmettre les demandes avec les justificatifs. </a:t>
            </a:r>
          </a:p>
          <a:p>
            <a:pPr marL="285750" indent="-285750">
              <a:buFont typeface="Arial" panose="020B0604020202020204" pitchFamily="34" charset="0"/>
              <a:buChar char="•"/>
            </a:pPr>
            <a:r>
              <a:rPr lang="fr-FR" dirty="0"/>
              <a:t>Plus d’avance possible à partir de décembre</a:t>
            </a:r>
          </a:p>
          <a:p>
            <a:pPr marL="285750" indent="-285750">
              <a:buFont typeface="Arial" panose="020B0604020202020204" pitchFamily="34" charset="0"/>
              <a:buChar char="•"/>
            </a:pPr>
            <a:r>
              <a:rPr lang="fr-FR" dirty="0"/>
              <a:t>Informer les agents que les remboursements ne pourront plus être réalisé à partir d’une date butoir (exemple : 1ère semaine de 2024)</a:t>
            </a:r>
          </a:p>
          <a:p>
            <a:endParaRPr lang="fr-FR" dirty="0"/>
          </a:p>
          <a:p>
            <a:endParaRPr lang="fr-FR" dirty="0"/>
          </a:p>
          <a:p>
            <a:endParaRPr lang="fr-FR" dirty="0"/>
          </a:p>
        </p:txBody>
      </p:sp>
      <p:pic>
        <p:nvPicPr>
          <p:cNvPr id="7" name="Image 6">
            <a:extLst>
              <a:ext uri="{FF2B5EF4-FFF2-40B4-BE49-F238E27FC236}">
                <a16:creationId xmlns:a16="http://schemas.microsoft.com/office/drawing/2014/main" id="{D837AA7A-A1C0-B0B4-AF19-6ACDE19312F1}"/>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4013940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1031857"/>
            <a:ext cx="10515600" cy="1325563"/>
          </a:xfrm>
        </p:spPr>
        <p:txBody>
          <a:bodyPr>
            <a:normAutofit/>
          </a:bodyPr>
          <a:lstStyle/>
          <a:p>
            <a:r>
              <a:rPr lang="fr-FR" sz="4400" b="1" dirty="0">
                <a:solidFill>
                  <a:srgbClr val="33CCCC"/>
                </a:solidFill>
                <a:latin typeface="Aptos" panose="020B0004020202020204" pitchFamily="34" charset="0"/>
              </a:rPr>
              <a:t>3. </a:t>
            </a:r>
            <a:r>
              <a:rPr lang="fr-FR" sz="4400" b="1" dirty="0">
                <a:solidFill>
                  <a:schemeClr val="accent1">
                    <a:lumMod val="75000"/>
                  </a:schemeClr>
                </a:solidFill>
                <a:latin typeface="Aptos" panose="020B0004020202020204" pitchFamily="34" charset="0"/>
              </a:rPr>
              <a:t>Suivi du plan de formation 2023 et analyse des Editions GE</a:t>
            </a:r>
            <a:endParaRPr lang="fr-FR" dirty="0"/>
          </a:p>
        </p:txBody>
      </p:sp>
      <p:sp>
        <p:nvSpPr>
          <p:cNvPr id="2" name="ZoneTexte 1">
            <a:extLst>
              <a:ext uri="{FF2B5EF4-FFF2-40B4-BE49-F238E27FC236}">
                <a16:creationId xmlns:a16="http://schemas.microsoft.com/office/drawing/2014/main" id="{D01E9F3F-7BB0-2C06-231C-83BEE8CD2414}"/>
              </a:ext>
            </a:extLst>
          </p:cNvPr>
          <p:cNvSpPr txBox="1"/>
          <p:nvPr/>
        </p:nvSpPr>
        <p:spPr>
          <a:xfrm>
            <a:off x="1103870" y="2776151"/>
            <a:ext cx="10067335" cy="646331"/>
          </a:xfrm>
          <a:prstGeom prst="rect">
            <a:avLst/>
          </a:prstGeom>
          <a:noFill/>
        </p:spPr>
        <p:txBody>
          <a:bodyPr wrap="square" rtlCol="0">
            <a:spAutoFit/>
          </a:bodyPr>
          <a:lstStyle/>
          <a:p>
            <a:endParaRPr lang="fr-FR" dirty="0"/>
          </a:p>
          <a:p>
            <a:endParaRPr lang="fr-FR" dirty="0"/>
          </a:p>
        </p:txBody>
      </p:sp>
      <p:sp>
        <p:nvSpPr>
          <p:cNvPr id="3" name="ZoneTexte 2">
            <a:extLst>
              <a:ext uri="{FF2B5EF4-FFF2-40B4-BE49-F238E27FC236}">
                <a16:creationId xmlns:a16="http://schemas.microsoft.com/office/drawing/2014/main" id="{A09AAA01-8271-C42B-67D2-9F2962BB721E}"/>
              </a:ext>
            </a:extLst>
          </p:cNvPr>
          <p:cNvSpPr txBox="1"/>
          <p:nvPr/>
        </p:nvSpPr>
        <p:spPr>
          <a:xfrm>
            <a:off x="1020795" y="2424011"/>
            <a:ext cx="9045843" cy="4678204"/>
          </a:xfrm>
          <a:prstGeom prst="rect">
            <a:avLst/>
          </a:prstGeom>
          <a:noFill/>
        </p:spPr>
        <p:txBody>
          <a:bodyPr wrap="square" rtlCol="0">
            <a:spAutoFit/>
          </a:bodyPr>
          <a:lstStyle/>
          <a:p>
            <a:r>
              <a:rPr lang="fr-FR" sz="2400" b="1" dirty="0">
                <a:solidFill>
                  <a:srgbClr val="33CCCC"/>
                </a:solidFill>
              </a:rPr>
              <a:t>Etablir les demandes de remboursements</a:t>
            </a:r>
          </a:p>
          <a:p>
            <a:endParaRPr lang="fr-FR" dirty="0"/>
          </a:p>
          <a:p>
            <a:pPr marL="285750" indent="-285750">
              <a:buFont typeface="Wingdings" panose="05000000000000000000" pitchFamily="2" charset="2"/>
              <a:buChar char="Ø"/>
            </a:pPr>
            <a:r>
              <a:rPr lang="fr-FR" sz="2000" b="1" dirty="0">
                <a:solidFill>
                  <a:schemeClr val="accent1">
                    <a:lumMod val="75000"/>
                  </a:schemeClr>
                </a:solidFill>
              </a:rPr>
              <a:t>Organismes</a:t>
            </a:r>
          </a:p>
          <a:p>
            <a:endParaRPr lang="fr-FR" dirty="0"/>
          </a:p>
          <a:p>
            <a:r>
              <a:rPr lang="fr-FR" dirty="0"/>
              <a:t>Transmettre les demandes avec les factures et émargements (ou attestation de présence)</a:t>
            </a:r>
          </a:p>
          <a:p>
            <a:endParaRPr lang="fr-FR" dirty="0"/>
          </a:p>
          <a:p>
            <a:pPr marL="285750" indent="-285750">
              <a:buFont typeface="Wingdings" panose="05000000000000000000" pitchFamily="2" charset="2"/>
              <a:buChar char="Ø"/>
            </a:pPr>
            <a:r>
              <a:rPr lang="fr-FR" sz="2000" b="1" dirty="0">
                <a:solidFill>
                  <a:schemeClr val="accent1">
                    <a:lumMod val="75000"/>
                  </a:schemeClr>
                </a:solidFill>
              </a:rPr>
              <a:t>Traitement</a:t>
            </a:r>
          </a:p>
          <a:p>
            <a:pPr marL="285750" indent="-285750">
              <a:buFont typeface="Wingdings" panose="05000000000000000000" pitchFamily="2" charset="2"/>
              <a:buChar char="Ø"/>
            </a:pPr>
            <a:endParaRPr lang="fr-FR" dirty="0"/>
          </a:p>
          <a:p>
            <a:r>
              <a:rPr lang="fr-FR" dirty="0"/>
              <a:t>Au regard du délai nécessaire pour émettre un titre : demander l’émission le plus tôt possible (sauf pour les E.P. qui courent sur décembre), vous pouvez dès à présent demander les remboursements des frais de traitements EP des mois réalisés.</a:t>
            </a:r>
          </a:p>
          <a:p>
            <a:r>
              <a:rPr lang="fr-FR" dirty="0"/>
              <a:t>Attention, pour les formations où la pédagogie n’est pas réglée ou coût 0, il faut nous transmettre impérativement les feuilles de présences ou émargements.</a:t>
            </a:r>
          </a:p>
          <a:p>
            <a:endParaRPr lang="fr-FR" dirty="0"/>
          </a:p>
          <a:p>
            <a:endParaRPr lang="fr-FR" dirty="0"/>
          </a:p>
          <a:p>
            <a:endParaRPr lang="fr-FR" dirty="0"/>
          </a:p>
        </p:txBody>
      </p:sp>
      <p:pic>
        <p:nvPicPr>
          <p:cNvPr id="7" name="Image 6">
            <a:extLst>
              <a:ext uri="{FF2B5EF4-FFF2-40B4-BE49-F238E27FC236}">
                <a16:creationId xmlns:a16="http://schemas.microsoft.com/office/drawing/2014/main" id="{53AFBA8D-1A6C-BC83-1E75-9E61BFEF6B87}"/>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324707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1031857"/>
            <a:ext cx="10515600" cy="1325563"/>
          </a:xfrm>
        </p:spPr>
        <p:txBody>
          <a:bodyPr>
            <a:normAutofit/>
          </a:bodyPr>
          <a:lstStyle/>
          <a:p>
            <a:r>
              <a:rPr lang="fr-FR" sz="4400" b="1" dirty="0">
                <a:solidFill>
                  <a:srgbClr val="33CCCC"/>
                </a:solidFill>
                <a:latin typeface="Aptos" panose="020B0004020202020204" pitchFamily="34" charset="0"/>
              </a:rPr>
              <a:t>3. </a:t>
            </a:r>
            <a:r>
              <a:rPr lang="fr-FR" sz="4400" b="1" dirty="0">
                <a:solidFill>
                  <a:schemeClr val="accent1">
                    <a:lumMod val="75000"/>
                  </a:schemeClr>
                </a:solidFill>
                <a:latin typeface="Aptos" panose="020B0004020202020204" pitchFamily="34" charset="0"/>
              </a:rPr>
              <a:t>Suivi du plan de formation 2023 et analyse des Editions GE</a:t>
            </a:r>
            <a:endParaRPr lang="fr-FR" dirty="0"/>
          </a:p>
        </p:txBody>
      </p:sp>
      <p:sp>
        <p:nvSpPr>
          <p:cNvPr id="3" name="ZoneTexte 2">
            <a:extLst>
              <a:ext uri="{FF2B5EF4-FFF2-40B4-BE49-F238E27FC236}">
                <a16:creationId xmlns:a16="http://schemas.microsoft.com/office/drawing/2014/main" id="{A09AAA01-8271-C42B-67D2-9F2962BB721E}"/>
              </a:ext>
            </a:extLst>
          </p:cNvPr>
          <p:cNvSpPr txBox="1"/>
          <p:nvPr/>
        </p:nvSpPr>
        <p:spPr>
          <a:xfrm>
            <a:off x="1390483" y="2521028"/>
            <a:ext cx="9045843" cy="3816429"/>
          </a:xfrm>
          <a:prstGeom prst="rect">
            <a:avLst/>
          </a:prstGeom>
          <a:noFill/>
        </p:spPr>
        <p:txBody>
          <a:bodyPr wrap="square" rtlCol="0">
            <a:spAutoFit/>
          </a:bodyPr>
          <a:lstStyle/>
          <a:p>
            <a:r>
              <a:rPr lang="fr-FR" sz="2400" b="1" dirty="0">
                <a:solidFill>
                  <a:srgbClr val="33CCCC"/>
                </a:solidFill>
              </a:rPr>
              <a:t>Editions GE : Suivi de l’utilisation des recettes</a:t>
            </a:r>
          </a:p>
          <a:p>
            <a:endParaRPr lang="fr-FR" dirty="0"/>
          </a:p>
          <a:p>
            <a:pPr>
              <a:defRPr/>
            </a:pPr>
            <a:r>
              <a:rPr lang="fr-FR" sz="1400" b="1" u="sng" dirty="0"/>
              <a:t>Eléments à retenir</a:t>
            </a:r>
            <a:r>
              <a:rPr lang="fr-FR" sz="1400" dirty="0">
                <a:effectLst>
                  <a:outerShdw blurRad="38100" dist="38100" dir="2700000" algn="tl">
                    <a:srgbClr val="000000">
                      <a:alpha val="43137"/>
                    </a:srgbClr>
                  </a:outerShdw>
                </a:effectLst>
              </a:rPr>
              <a:t>: </a:t>
            </a:r>
          </a:p>
          <a:p>
            <a:pPr>
              <a:defRPr/>
            </a:pPr>
            <a:endParaRPr lang="fr-FR" sz="1400" dirty="0">
              <a:effectLst>
                <a:outerShdw blurRad="38100" dist="38100" dir="2700000" algn="tl">
                  <a:srgbClr val="000000">
                    <a:alpha val="43137"/>
                  </a:srgbClr>
                </a:outerShdw>
              </a:effectLst>
            </a:endParaRPr>
          </a:p>
          <a:p>
            <a:pPr>
              <a:defRPr/>
            </a:pPr>
            <a:r>
              <a:rPr lang="fr-FR" sz="1400" b="1" dirty="0"/>
              <a:t>Recettes disponibles sur l’année </a:t>
            </a:r>
            <a:r>
              <a:rPr lang="fr-FR" sz="1400" dirty="0"/>
              <a:t>= 83% de la cotisation + le report éventuel N-1</a:t>
            </a:r>
          </a:p>
          <a:p>
            <a:pPr>
              <a:defRPr/>
            </a:pPr>
            <a:endParaRPr lang="fr-FR" sz="1400" dirty="0"/>
          </a:p>
          <a:p>
            <a:pPr>
              <a:defRPr/>
            </a:pPr>
            <a:r>
              <a:rPr lang="fr-FR" sz="1400" b="1" dirty="0"/>
              <a:t>ARF </a:t>
            </a:r>
            <a:r>
              <a:rPr lang="fr-FR" sz="1400" dirty="0"/>
              <a:t>= accord sur Recettes Futures</a:t>
            </a:r>
          </a:p>
          <a:p>
            <a:pPr>
              <a:defRPr/>
            </a:pPr>
            <a:endParaRPr lang="fr-FR" sz="1400" dirty="0"/>
          </a:p>
          <a:p>
            <a:pPr>
              <a:defRPr/>
            </a:pPr>
            <a:r>
              <a:rPr lang="fr-FR" sz="1400" b="1" dirty="0"/>
              <a:t>ARF N </a:t>
            </a:r>
            <a:r>
              <a:rPr lang="fr-FR" sz="1400" dirty="0"/>
              <a:t>=</a:t>
            </a:r>
            <a:r>
              <a:rPr lang="fr-FR" sz="1400" b="1" dirty="0"/>
              <a:t> </a:t>
            </a:r>
            <a:r>
              <a:rPr lang="fr-FR" sz="1400" dirty="0"/>
              <a:t>ce qui est engagé sur l’année (payé et reste à payer)</a:t>
            </a:r>
          </a:p>
          <a:p>
            <a:pPr>
              <a:defRPr/>
            </a:pPr>
            <a:endParaRPr lang="fr-FR" sz="1400" dirty="0"/>
          </a:p>
          <a:p>
            <a:pPr>
              <a:defRPr/>
            </a:pPr>
            <a:r>
              <a:rPr lang="fr-FR" sz="1400" b="1" dirty="0"/>
              <a:t>Nouveau solde </a:t>
            </a:r>
            <a:r>
              <a:rPr lang="fr-FR" sz="1400" dirty="0"/>
              <a:t>= ce qui reste à dépenser au titre de l’année N</a:t>
            </a:r>
          </a:p>
          <a:p>
            <a:pPr>
              <a:defRPr/>
            </a:pPr>
            <a:endParaRPr lang="fr-FR" sz="1400" dirty="0"/>
          </a:p>
          <a:p>
            <a:pPr>
              <a:defRPr/>
            </a:pPr>
            <a:r>
              <a:rPr lang="fr-FR" sz="1400" b="1" dirty="0"/>
              <a:t>Solde non reportable = </a:t>
            </a:r>
            <a:r>
              <a:rPr lang="fr-FR" sz="1400" dirty="0"/>
              <a:t>ce qui ne pourra pas être reporté sur l’exercice N+1 </a:t>
            </a:r>
          </a:p>
          <a:p>
            <a:pPr>
              <a:defRPr/>
            </a:pPr>
            <a:endParaRPr lang="fr-FR" sz="1400" dirty="0"/>
          </a:p>
          <a:p>
            <a:pPr>
              <a:defRPr/>
            </a:pPr>
            <a:r>
              <a:rPr lang="fr-FR" sz="1400" b="1" dirty="0"/>
              <a:t>ARF N++ </a:t>
            </a:r>
            <a:r>
              <a:rPr lang="fr-FR" sz="1400" dirty="0"/>
              <a:t>= ce qui sera imputé sur les exercices suivants </a:t>
            </a:r>
          </a:p>
          <a:p>
            <a:endParaRPr lang="fr-FR" dirty="0"/>
          </a:p>
        </p:txBody>
      </p:sp>
      <p:pic>
        <p:nvPicPr>
          <p:cNvPr id="2" name="Image 1">
            <a:extLst>
              <a:ext uri="{FF2B5EF4-FFF2-40B4-BE49-F238E27FC236}">
                <a16:creationId xmlns:a16="http://schemas.microsoft.com/office/drawing/2014/main" id="{E231738F-50AF-44EC-05AB-A3BB970B8021}"/>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11341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3" name="ZoneTexte 2">
            <a:extLst>
              <a:ext uri="{FF2B5EF4-FFF2-40B4-BE49-F238E27FC236}">
                <a16:creationId xmlns:a16="http://schemas.microsoft.com/office/drawing/2014/main" id="{A09AAA01-8271-C42B-67D2-9F2962BB721E}"/>
              </a:ext>
            </a:extLst>
          </p:cNvPr>
          <p:cNvSpPr txBox="1"/>
          <p:nvPr/>
        </p:nvSpPr>
        <p:spPr>
          <a:xfrm>
            <a:off x="640841" y="1003611"/>
            <a:ext cx="9045843" cy="1015663"/>
          </a:xfrm>
          <a:prstGeom prst="rect">
            <a:avLst/>
          </a:prstGeom>
          <a:noFill/>
        </p:spPr>
        <p:txBody>
          <a:bodyPr wrap="square" rtlCol="0">
            <a:spAutoFit/>
          </a:bodyPr>
          <a:lstStyle/>
          <a:p>
            <a:r>
              <a:rPr lang="fr-FR" sz="2400" b="1" dirty="0">
                <a:solidFill>
                  <a:srgbClr val="33CCCC"/>
                </a:solidFill>
              </a:rPr>
              <a:t>Editions GE : Suivi de l’utilisation des recettes </a:t>
            </a:r>
          </a:p>
          <a:p>
            <a:endParaRPr lang="fr-FR" dirty="0"/>
          </a:p>
          <a:p>
            <a:endParaRPr lang="fr-FR" dirty="0"/>
          </a:p>
        </p:txBody>
      </p:sp>
      <p:pic>
        <p:nvPicPr>
          <p:cNvPr id="7" name="Image 6">
            <a:extLst>
              <a:ext uri="{FF2B5EF4-FFF2-40B4-BE49-F238E27FC236}">
                <a16:creationId xmlns:a16="http://schemas.microsoft.com/office/drawing/2014/main" id="{8E91938A-15CD-4A19-F309-D48517C8A95D}"/>
              </a:ext>
            </a:extLst>
          </p:cNvPr>
          <p:cNvPicPr>
            <a:picLocks noChangeAspect="1"/>
          </p:cNvPicPr>
          <p:nvPr/>
        </p:nvPicPr>
        <p:blipFill>
          <a:blip r:embed="rId3"/>
          <a:stretch>
            <a:fillRect/>
          </a:stretch>
        </p:blipFill>
        <p:spPr>
          <a:xfrm>
            <a:off x="0" y="1511442"/>
            <a:ext cx="12192000" cy="1825683"/>
          </a:xfrm>
          <a:prstGeom prst="rect">
            <a:avLst/>
          </a:prstGeom>
        </p:spPr>
      </p:pic>
      <p:sp>
        <p:nvSpPr>
          <p:cNvPr id="11" name="ZoneTexte 10">
            <a:extLst>
              <a:ext uri="{FF2B5EF4-FFF2-40B4-BE49-F238E27FC236}">
                <a16:creationId xmlns:a16="http://schemas.microsoft.com/office/drawing/2014/main" id="{C7F37333-02B3-D68E-4821-39AE07E6966D}"/>
              </a:ext>
            </a:extLst>
          </p:cNvPr>
          <p:cNvSpPr txBox="1"/>
          <p:nvPr/>
        </p:nvSpPr>
        <p:spPr>
          <a:xfrm>
            <a:off x="640841" y="3337125"/>
            <a:ext cx="9730597" cy="2693045"/>
          </a:xfrm>
          <a:prstGeom prst="rect">
            <a:avLst/>
          </a:prstGeom>
          <a:noFill/>
        </p:spPr>
        <p:txBody>
          <a:bodyPr wrap="square" rtlCol="0">
            <a:spAutoFit/>
          </a:bodyPr>
          <a:lstStyle/>
          <a:p>
            <a:r>
              <a:rPr lang="fr-FR" dirty="0">
                <a:solidFill>
                  <a:schemeClr val="accent1">
                    <a:lumMod val="75000"/>
                  </a:schemeClr>
                </a:solidFill>
              </a:rPr>
              <a:t>Lien GE : Budget =&gt; Editions</a:t>
            </a:r>
          </a:p>
          <a:p>
            <a:endParaRPr lang="fr-FR" dirty="0"/>
          </a:p>
          <a:p>
            <a:pPr marL="342900" indent="-342900" algn="just">
              <a:buFont typeface="Arial" panose="020B0604020202020204" pitchFamily="34" charset="0"/>
              <a:buChar char="•"/>
            </a:pPr>
            <a:r>
              <a:rPr lang="fr-FR" sz="1800" b="0" dirty="0"/>
              <a:t>À la clôture il ne doit plus y avoir de dossier non engagé ou non accordé</a:t>
            </a:r>
          </a:p>
          <a:p>
            <a:pPr marL="342900" indent="-342900" algn="just">
              <a:buFont typeface="Arial" panose="020B0604020202020204" pitchFamily="34" charset="0"/>
              <a:buChar char="•"/>
            </a:pPr>
            <a:endParaRPr lang="fr-FR" sz="700" b="0" dirty="0"/>
          </a:p>
          <a:p>
            <a:pPr marL="342900" indent="-342900" algn="just">
              <a:buFont typeface="Arial" panose="020B0604020202020204" pitchFamily="34" charset="0"/>
              <a:buChar char="•"/>
            </a:pPr>
            <a:r>
              <a:rPr lang="fr-FR" sz="1800" b="0" dirty="0"/>
              <a:t>Idéalement le solde est nul ou entièrement reportable</a:t>
            </a:r>
          </a:p>
          <a:p>
            <a:pPr marL="342900" indent="-342900" algn="just">
              <a:buFont typeface="Arial" panose="020B0604020202020204" pitchFamily="34" charset="0"/>
              <a:buChar char="•"/>
            </a:pPr>
            <a:endParaRPr lang="fr-FR" dirty="0"/>
          </a:p>
          <a:p>
            <a:pPr marL="342900" indent="-342900" algn="just">
              <a:buFont typeface="Arial" panose="020B0604020202020204" pitchFamily="34" charset="0"/>
              <a:buChar char="•"/>
            </a:pPr>
            <a:r>
              <a:rPr lang="fr-FR" sz="1800" b="0" dirty="0"/>
              <a:t>Solde reportable = Total ARF N++ (dans la limite du nouveau solde)</a:t>
            </a:r>
          </a:p>
          <a:p>
            <a:endParaRPr lang="fr-FR" dirty="0"/>
          </a:p>
          <a:p>
            <a:endParaRPr lang="fr-FR" dirty="0"/>
          </a:p>
          <a:p>
            <a:endParaRPr lang="fr-FR" dirty="0"/>
          </a:p>
        </p:txBody>
      </p:sp>
      <p:pic>
        <p:nvPicPr>
          <p:cNvPr id="13" name="Image 12" descr="Une image contenant Panneau de signalisation, triangle&#10;&#10;Description générée automatiquement">
            <a:extLst>
              <a:ext uri="{FF2B5EF4-FFF2-40B4-BE49-F238E27FC236}">
                <a16:creationId xmlns:a16="http://schemas.microsoft.com/office/drawing/2014/main" id="{D69BC746-F0BB-0F54-2824-51CBC9381A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189" y="3130234"/>
            <a:ext cx="1082265" cy="934299"/>
          </a:xfrm>
          <a:prstGeom prst="rect">
            <a:avLst/>
          </a:prstGeom>
        </p:spPr>
      </p:pic>
      <p:pic>
        <p:nvPicPr>
          <p:cNvPr id="2" name="Image 1">
            <a:extLst>
              <a:ext uri="{FF2B5EF4-FFF2-40B4-BE49-F238E27FC236}">
                <a16:creationId xmlns:a16="http://schemas.microsoft.com/office/drawing/2014/main" id="{FCA51EB0-2EEF-34CD-DE01-2D77DA711146}"/>
              </a:ext>
            </a:extLst>
          </p:cNvPr>
          <p:cNvPicPr>
            <a:picLocks noChangeAspect="1"/>
          </p:cNvPicPr>
          <p:nvPr/>
        </p:nvPicPr>
        <p:blipFill>
          <a:blip r:embed="rId5"/>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396939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3" name="ZoneTexte 2">
            <a:extLst>
              <a:ext uri="{FF2B5EF4-FFF2-40B4-BE49-F238E27FC236}">
                <a16:creationId xmlns:a16="http://schemas.microsoft.com/office/drawing/2014/main" id="{A09AAA01-8271-C42B-67D2-9F2962BB721E}"/>
              </a:ext>
            </a:extLst>
          </p:cNvPr>
          <p:cNvSpPr txBox="1"/>
          <p:nvPr/>
        </p:nvSpPr>
        <p:spPr>
          <a:xfrm>
            <a:off x="640841" y="1003611"/>
            <a:ext cx="9045843" cy="1015663"/>
          </a:xfrm>
          <a:prstGeom prst="rect">
            <a:avLst/>
          </a:prstGeom>
          <a:noFill/>
        </p:spPr>
        <p:txBody>
          <a:bodyPr wrap="square" rtlCol="0">
            <a:spAutoFit/>
          </a:bodyPr>
          <a:lstStyle/>
          <a:p>
            <a:r>
              <a:rPr lang="fr-FR" sz="2400" b="1" dirty="0">
                <a:solidFill>
                  <a:srgbClr val="33CCCC"/>
                </a:solidFill>
              </a:rPr>
              <a:t>Editions GE : Suivi financier détaillé</a:t>
            </a:r>
          </a:p>
          <a:p>
            <a:endParaRPr lang="fr-FR" dirty="0"/>
          </a:p>
          <a:p>
            <a:endParaRPr lang="fr-FR" dirty="0"/>
          </a:p>
        </p:txBody>
      </p:sp>
      <p:pic>
        <p:nvPicPr>
          <p:cNvPr id="6" name="Image 5">
            <a:extLst>
              <a:ext uri="{FF2B5EF4-FFF2-40B4-BE49-F238E27FC236}">
                <a16:creationId xmlns:a16="http://schemas.microsoft.com/office/drawing/2014/main" id="{15567A50-2FB4-EA40-F4AC-DF60F5DFF6BA}"/>
              </a:ext>
            </a:extLst>
          </p:cNvPr>
          <p:cNvPicPr>
            <a:picLocks noChangeAspect="1"/>
          </p:cNvPicPr>
          <p:nvPr/>
        </p:nvPicPr>
        <p:blipFill>
          <a:blip r:embed="rId3"/>
          <a:stretch>
            <a:fillRect/>
          </a:stretch>
        </p:blipFill>
        <p:spPr>
          <a:xfrm>
            <a:off x="832712" y="1644440"/>
            <a:ext cx="10393225" cy="1629002"/>
          </a:xfrm>
          <a:prstGeom prst="rect">
            <a:avLst/>
          </a:prstGeom>
        </p:spPr>
      </p:pic>
      <p:sp>
        <p:nvSpPr>
          <p:cNvPr id="8" name="ZoneTexte 7">
            <a:extLst>
              <a:ext uri="{FF2B5EF4-FFF2-40B4-BE49-F238E27FC236}">
                <a16:creationId xmlns:a16="http://schemas.microsoft.com/office/drawing/2014/main" id="{6F1D0AD1-6C15-8A18-5345-56BD10E3FDB6}"/>
              </a:ext>
            </a:extLst>
          </p:cNvPr>
          <p:cNvSpPr txBox="1"/>
          <p:nvPr/>
        </p:nvSpPr>
        <p:spPr>
          <a:xfrm>
            <a:off x="832712" y="3914271"/>
            <a:ext cx="10042497" cy="2031325"/>
          </a:xfrm>
          <a:prstGeom prst="rect">
            <a:avLst/>
          </a:prstGeom>
          <a:noFill/>
        </p:spPr>
        <p:txBody>
          <a:bodyPr wrap="square" rtlCol="0">
            <a:spAutoFit/>
          </a:bodyPr>
          <a:lstStyle/>
          <a:p>
            <a:pPr marL="285750" indent="-285750">
              <a:buFont typeface="Wingdings" panose="05000000000000000000" pitchFamily="2" charset="2"/>
              <a:buChar char="Ø"/>
            </a:pPr>
            <a:r>
              <a:rPr lang="fr-FR" dirty="0">
                <a:solidFill>
                  <a:schemeClr val="accent1">
                    <a:lumMod val="75000"/>
                  </a:schemeClr>
                </a:solidFill>
              </a:rPr>
              <a:t>Possibilité de faire une recherche par Poste budgétaire</a:t>
            </a:r>
          </a:p>
          <a:p>
            <a:pPr marL="285750" indent="-285750">
              <a:buFont typeface="Wingdings" panose="05000000000000000000" pitchFamily="2" charset="2"/>
              <a:buChar char="Ø"/>
            </a:pPr>
            <a:r>
              <a:rPr lang="fr-FR" dirty="0">
                <a:solidFill>
                  <a:schemeClr val="accent1">
                    <a:lumMod val="75000"/>
                  </a:schemeClr>
                </a:solidFill>
              </a:rPr>
              <a:t>Possibilité de filtrer par typologie (EP , VAE , DPC …..)</a:t>
            </a:r>
          </a:p>
          <a:p>
            <a:pPr marL="285750" indent="-285750">
              <a:buFont typeface="Wingdings" panose="05000000000000000000" pitchFamily="2" charset="2"/>
              <a:buChar char="Ø"/>
            </a:pPr>
            <a:r>
              <a:rPr lang="fr-FR" dirty="0">
                <a:solidFill>
                  <a:schemeClr val="accent1">
                    <a:lumMod val="75000"/>
                  </a:schemeClr>
                </a:solidFill>
              </a:rPr>
              <a:t>Possibilité de mettre une date de début ou date de fin</a:t>
            </a:r>
          </a:p>
          <a:p>
            <a:pPr marL="285750" indent="-285750">
              <a:buFont typeface="Wingdings" panose="05000000000000000000" pitchFamily="2" charset="2"/>
              <a:buChar char="Ø"/>
            </a:pPr>
            <a:r>
              <a:rPr lang="fr-FR" dirty="0">
                <a:solidFill>
                  <a:schemeClr val="accent1">
                    <a:lumMod val="75000"/>
                  </a:schemeClr>
                </a:solidFill>
              </a:rPr>
              <a:t>Filtre pour sélectionner les dossiers EC (En Cours) ou SD (Soldés)</a:t>
            </a:r>
          </a:p>
          <a:p>
            <a:pPr marL="285750" indent="-285750">
              <a:buFont typeface="Wingdings" panose="05000000000000000000" pitchFamily="2" charset="2"/>
              <a:buChar char="Ø"/>
            </a:pPr>
            <a:r>
              <a:rPr lang="fr-FR" dirty="0">
                <a:solidFill>
                  <a:schemeClr val="accent1">
                    <a:lumMod val="75000"/>
                  </a:schemeClr>
                </a:solidFill>
              </a:rPr>
              <a:t>Possibilité de cocher dossier « sans engagement »</a:t>
            </a:r>
          </a:p>
          <a:p>
            <a:pPr marL="285750" indent="-285750">
              <a:buFont typeface="Wingdings" panose="05000000000000000000" pitchFamily="2" charset="2"/>
              <a:buChar char="Ø"/>
            </a:pPr>
            <a:endParaRPr lang="fr-FR" dirty="0">
              <a:solidFill>
                <a:schemeClr val="accent1">
                  <a:lumMod val="75000"/>
                </a:schemeClr>
              </a:solidFill>
            </a:endParaRPr>
          </a:p>
          <a:p>
            <a:pPr marL="285750" indent="-285750">
              <a:buFont typeface="Wingdings" panose="05000000000000000000" pitchFamily="2" charset="2"/>
              <a:buChar char="Ø"/>
            </a:pPr>
            <a:r>
              <a:rPr lang="fr-FR" dirty="0">
                <a:solidFill>
                  <a:schemeClr val="accent1">
                    <a:lumMod val="75000"/>
                  </a:schemeClr>
                </a:solidFill>
              </a:rPr>
              <a:t>Export possible sous Excel afin de « filtrer » les colonnes</a:t>
            </a:r>
          </a:p>
        </p:txBody>
      </p:sp>
      <p:pic>
        <p:nvPicPr>
          <p:cNvPr id="2" name="Image 1">
            <a:extLst>
              <a:ext uri="{FF2B5EF4-FFF2-40B4-BE49-F238E27FC236}">
                <a16:creationId xmlns:a16="http://schemas.microsoft.com/office/drawing/2014/main" id="{F72A4830-064B-5DC6-1D8D-CC98349D6293}"/>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253842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3" name="ZoneTexte 2">
            <a:extLst>
              <a:ext uri="{FF2B5EF4-FFF2-40B4-BE49-F238E27FC236}">
                <a16:creationId xmlns:a16="http://schemas.microsoft.com/office/drawing/2014/main" id="{A09AAA01-8271-C42B-67D2-9F2962BB721E}"/>
              </a:ext>
            </a:extLst>
          </p:cNvPr>
          <p:cNvSpPr txBox="1"/>
          <p:nvPr/>
        </p:nvSpPr>
        <p:spPr>
          <a:xfrm>
            <a:off x="640841" y="1003611"/>
            <a:ext cx="9045843" cy="1015663"/>
          </a:xfrm>
          <a:prstGeom prst="rect">
            <a:avLst/>
          </a:prstGeom>
          <a:noFill/>
        </p:spPr>
        <p:txBody>
          <a:bodyPr wrap="square" rtlCol="0">
            <a:spAutoFit/>
          </a:bodyPr>
          <a:lstStyle/>
          <a:p>
            <a:r>
              <a:rPr lang="fr-FR" sz="2400" b="1" dirty="0">
                <a:solidFill>
                  <a:srgbClr val="33CCCC"/>
                </a:solidFill>
              </a:rPr>
              <a:t>Editions GE : Suivi financier détaillé</a:t>
            </a:r>
          </a:p>
          <a:p>
            <a:endParaRPr lang="fr-FR" dirty="0"/>
          </a:p>
          <a:p>
            <a:endParaRPr lang="fr-FR" dirty="0"/>
          </a:p>
        </p:txBody>
      </p:sp>
      <p:pic>
        <p:nvPicPr>
          <p:cNvPr id="6" name="Image 5">
            <a:extLst>
              <a:ext uri="{FF2B5EF4-FFF2-40B4-BE49-F238E27FC236}">
                <a16:creationId xmlns:a16="http://schemas.microsoft.com/office/drawing/2014/main" id="{15567A50-2FB4-EA40-F4AC-DF60F5DFF6BA}"/>
              </a:ext>
            </a:extLst>
          </p:cNvPr>
          <p:cNvPicPr>
            <a:picLocks noChangeAspect="1"/>
          </p:cNvPicPr>
          <p:nvPr/>
        </p:nvPicPr>
        <p:blipFill>
          <a:blip r:embed="rId3"/>
          <a:stretch>
            <a:fillRect/>
          </a:stretch>
        </p:blipFill>
        <p:spPr>
          <a:xfrm>
            <a:off x="832712" y="1644440"/>
            <a:ext cx="10393225" cy="1629002"/>
          </a:xfrm>
          <a:prstGeom prst="rect">
            <a:avLst/>
          </a:prstGeom>
        </p:spPr>
      </p:pic>
      <p:sp>
        <p:nvSpPr>
          <p:cNvPr id="7" name="ZoneTexte 6">
            <a:extLst>
              <a:ext uri="{FF2B5EF4-FFF2-40B4-BE49-F238E27FC236}">
                <a16:creationId xmlns:a16="http://schemas.microsoft.com/office/drawing/2014/main" id="{E8FE936F-5FB1-3850-7398-56161F77D672}"/>
              </a:ext>
            </a:extLst>
          </p:cNvPr>
          <p:cNvSpPr txBox="1"/>
          <p:nvPr/>
        </p:nvSpPr>
        <p:spPr>
          <a:xfrm>
            <a:off x="832711" y="3621850"/>
            <a:ext cx="10393225" cy="2339102"/>
          </a:xfrm>
          <a:prstGeom prst="rect">
            <a:avLst/>
          </a:prstGeom>
          <a:noFill/>
        </p:spPr>
        <p:txBody>
          <a:bodyPr wrap="square" rtlCol="0">
            <a:spAutoFit/>
          </a:bodyPr>
          <a:lstStyle/>
          <a:p>
            <a:r>
              <a:rPr lang="fr-FR" b="1" dirty="0">
                <a:solidFill>
                  <a:schemeClr val="accent1">
                    <a:lumMod val="75000"/>
                  </a:schemeClr>
                </a:solidFill>
              </a:rPr>
              <a:t>Vérifier les avances non régularisées :</a:t>
            </a:r>
          </a:p>
          <a:p>
            <a:r>
              <a:rPr lang="fr-FR" sz="1400" i="1" dirty="0"/>
              <a:t>L’action a-t-elle eu lieu ? L’avance n’était-elle pas trop importante (trop perçu de l’agent</a:t>
            </a:r>
            <a:r>
              <a:rPr lang="fr-FR" dirty="0"/>
              <a:t>)</a:t>
            </a:r>
          </a:p>
          <a:p>
            <a:endParaRPr lang="fr-FR" dirty="0"/>
          </a:p>
          <a:p>
            <a:r>
              <a:rPr lang="fr-FR" b="1" dirty="0">
                <a:solidFill>
                  <a:schemeClr val="accent1">
                    <a:lumMod val="75000"/>
                  </a:schemeClr>
                </a:solidFill>
              </a:rPr>
              <a:t>Vérifier les dossiers non soldés (Situation EC) :</a:t>
            </a:r>
          </a:p>
          <a:p>
            <a:r>
              <a:rPr lang="fr-FR" sz="1400" i="1" dirty="0"/>
              <a:t>L’action a-t-elle eu lieu ? – Y-a-t-il des groupes à annuler ? – Si paiement partiel, reste-t-il des frais à payer ? </a:t>
            </a:r>
          </a:p>
          <a:p>
            <a:endParaRPr lang="fr-FR" sz="1400" i="1" dirty="0"/>
          </a:p>
          <a:p>
            <a:r>
              <a:rPr lang="fr-FR" b="1" dirty="0">
                <a:solidFill>
                  <a:schemeClr val="accent1">
                    <a:lumMod val="75000"/>
                  </a:schemeClr>
                </a:solidFill>
              </a:rPr>
              <a:t>Dossier accordé non engagé : </a:t>
            </a:r>
          </a:p>
          <a:p>
            <a:r>
              <a:rPr lang="fr-FR" sz="1400" i="1" dirty="0"/>
              <a:t>L’action a-t-elle eu lieu ? Vérifier le montant sur la convention avant de valider l’engagement.</a:t>
            </a:r>
          </a:p>
          <a:p>
            <a:r>
              <a:rPr lang="fr-FR" sz="1400" i="1" dirty="0"/>
              <a:t>Pour la clôture d’exercice, </a:t>
            </a:r>
            <a:r>
              <a:rPr lang="fr-FR" sz="1400" i="1" u="sng" dirty="0"/>
              <a:t>aucun dossier ne doit rester en attente d’engagement</a:t>
            </a:r>
          </a:p>
        </p:txBody>
      </p:sp>
      <p:pic>
        <p:nvPicPr>
          <p:cNvPr id="2" name="Image 1">
            <a:extLst>
              <a:ext uri="{FF2B5EF4-FFF2-40B4-BE49-F238E27FC236}">
                <a16:creationId xmlns:a16="http://schemas.microsoft.com/office/drawing/2014/main" id="{BC1A5DEC-D015-CF33-1075-E8B428814C1D}"/>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32204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3" name="ZoneTexte 2">
            <a:extLst>
              <a:ext uri="{FF2B5EF4-FFF2-40B4-BE49-F238E27FC236}">
                <a16:creationId xmlns:a16="http://schemas.microsoft.com/office/drawing/2014/main" id="{A09AAA01-8271-C42B-67D2-9F2962BB721E}"/>
              </a:ext>
            </a:extLst>
          </p:cNvPr>
          <p:cNvSpPr txBox="1"/>
          <p:nvPr/>
        </p:nvSpPr>
        <p:spPr>
          <a:xfrm>
            <a:off x="640841" y="1003611"/>
            <a:ext cx="9045843" cy="1015663"/>
          </a:xfrm>
          <a:prstGeom prst="rect">
            <a:avLst/>
          </a:prstGeom>
          <a:noFill/>
        </p:spPr>
        <p:txBody>
          <a:bodyPr wrap="square" rtlCol="0">
            <a:spAutoFit/>
          </a:bodyPr>
          <a:lstStyle/>
          <a:p>
            <a:r>
              <a:rPr lang="fr-FR" sz="2400" b="1" dirty="0">
                <a:solidFill>
                  <a:srgbClr val="33CCCC"/>
                </a:solidFill>
              </a:rPr>
              <a:t>Contrôles supplémentaires pour la clôture</a:t>
            </a:r>
          </a:p>
          <a:p>
            <a:endParaRPr lang="fr-FR" dirty="0"/>
          </a:p>
          <a:p>
            <a:endParaRPr lang="fr-FR" dirty="0"/>
          </a:p>
        </p:txBody>
      </p:sp>
      <p:sp>
        <p:nvSpPr>
          <p:cNvPr id="2" name="ZoneTexte 1">
            <a:extLst>
              <a:ext uri="{FF2B5EF4-FFF2-40B4-BE49-F238E27FC236}">
                <a16:creationId xmlns:a16="http://schemas.microsoft.com/office/drawing/2014/main" id="{C6BC0BC8-E516-279C-4E4D-4268FE6C5730}"/>
              </a:ext>
            </a:extLst>
          </p:cNvPr>
          <p:cNvSpPr txBox="1"/>
          <p:nvPr/>
        </p:nvSpPr>
        <p:spPr>
          <a:xfrm>
            <a:off x="640841" y="2126090"/>
            <a:ext cx="10543430" cy="3323987"/>
          </a:xfrm>
          <a:prstGeom prst="rect">
            <a:avLst/>
          </a:prstGeom>
          <a:noFill/>
        </p:spPr>
        <p:txBody>
          <a:bodyPr wrap="square" rtlCol="0">
            <a:spAutoFit/>
          </a:bodyPr>
          <a:lstStyle/>
          <a:p>
            <a:pPr marL="285750" indent="-285750">
              <a:buFont typeface="Wingdings" panose="05000000000000000000" pitchFamily="2" charset="2"/>
              <a:buChar char="§"/>
            </a:pPr>
            <a:r>
              <a:rPr lang="fr-FR" dirty="0">
                <a:solidFill>
                  <a:schemeClr val="accent1">
                    <a:lumMod val="75000"/>
                  </a:schemeClr>
                </a:solidFill>
              </a:rPr>
              <a:t>Procéder aux éventuelles annulations de groupes</a:t>
            </a:r>
          </a:p>
          <a:p>
            <a:r>
              <a:rPr lang="fr-FR" sz="1400" i="1" dirty="0"/>
              <a:t>Mettre les coûts à zéro et supprimer le groupe afin de ne pas constituer de DENM qui ne pourra être réglée</a:t>
            </a:r>
          </a:p>
          <a:p>
            <a:endParaRPr lang="fr-FR" sz="1400" i="1" dirty="0"/>
          </a:p>
          <a:p>
            <a:pPr marL="285750" indent="-285750">
              <a:buFont typeface="Wingdings" panose="05000000000000000000" pitchFamily="2" charset="2"/>
              <a:buChar char="§"/>
            </a:pPr>
            <a:r>
              <a:rPr lang="fr-FR" dirty="0">
                <a:solidFill>
                  <a:schemeClr val="accent1">
                    <a:lumMod val="75000"/>
                  </a:schemeClr>
                </a:solidFill>
              </a:rPr>
              <a:t>Mettre à jour les DAPEC incomplètes</a:t>
            </a:r>
          </a:p>
          <a:p>
            <a:r>
              <a:rPr lang="fr-FR" sz="1400" i="1" dirty="0"/>
              <a:t>Avant la clôture d’exercice, tous les dossiers doivent être complet, accordées, engagées et avec un suivi pour chaque candidature.</a:t>
            </a:r>
          </a:p>
          <a:p>
            <a:endParaRPr lang="fr-FR" sz="1400" i="1" dirty="0"/>
          </a:p>
          <a:p>
            <a:pPr marL="285750" indent="-285750">
              <a:buFont typeface="Wingdings" panose="05000000000000000000" pitchFamily="2" charset="2"/>
              <a:buChar char="§"/>
            </a:pPr>
            <a:r>
              <a:rPr lang="fr-FR" dirty="0">
                <a:solidFill>
                  <a:schemeClr val="accent1">
                    <a:lumMod val="75000"/>
                  </a:schemeClr>
                </a:solidFill>
              </a:rPr>
              <a:t>Vérifier les DE non réglées</a:t>
            </a:r>
          </a:p>
          <a:p>
            <a:r>
              <a:rPr lang="fr-FR" sz="1400" i="1" dirty="0"/>
              <a:t>Principalement les demandes pour les agents et les plus anciennes (supérieur à 15 jours suivant l’envoi à l’ANFH)</a:t>
            </a:r>
          </a:p>
          <a:p>
            <a:endParaRPr lang="fr-FR" sz="1400" i="1" dirty="0"/>
          </a:p>
          <a:p>
            <a:pPr marL="285750" indent="-285750">
              <a:buFont typeface="Wingdings" panose="05000000000000000000" pitchFamily="2" charset="2"/>
              <a:buChar char="§"/>
            </a:pPr>
            <a:r>
              <a:rPr lang="fr-FR" dirty="0">
                <a:solidFill>
                  <a:schemeClr val="accent1">
                    <a:lumMod val="75000"/>
                  </a:schemeClr>
                </a:solidFill>
              </a:rPr>
              <a:t>Valoriser vos formations internes</a:t>
            </a:r>
          </a:p>
          <a:p>
            <a:endParaRPr lang="fr-FR" dirty="0"/>
          </a:p>
          <a:p>
            <a:pPr marL="285750" indent="-285750">
              <a:buFont typeface="Wingdings" panose="05000000000000000000" pitchFamily="2" charset="2"/>
              <a:buChar char="§"/>
            </a:pPr>
            <a:r>
              <a:rPr lang="fr-FR" dirty="0">
                <a:solidFill>
                  <a:schemeClr val="accent1">
                    <a:lumMod val="75000"/>
                  </a:schemeClr>
                </a:solidFill>
              </a:rPr>
              <a:t>Vérifier que vos dossiers apprentissages soient enregistrés dans votre PLAN</a:t>
            </a:r>
          </a:p>
          <a:p>
            <a:endParaRPr lang="fr-FR" dirty="0"/>
          </a:p>
        </p:txBody>
      </p:sp>
      <p:pic>
        <p:nvPicPr>
          <p:cNvPr id="6" name="Image 5">
            <a:extLst>
              <a:ext uri="{FF2B5EF4-FFF2-40B4-BE49-F238E27FC236}">
                <a16:creationId xmlns:a16="http://schemas.microsoft.com/office/drawing/2014/main" id="{33482CA8-F04A-3A84-AEF3-262A7F50B59D}"/>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2246385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92E927-9DBC-D4DF-2E29-F5A5266D9A78}"/>
              </a:ext>
            </a:extLst>
          </p:cNvPr>
          <p:cNvSpPr>
            <a:spLocks noGrp="1"/>
          </p:cNvSpPr>
          <p:nvPr>
            <p:ph type="title"/>
          </p:nvPr>
        </p:nvSpPr>
        <p:spPr>
          <a:xfrm>
            <a:off x="1676400" y="1337946"/>
            <a:ext cx="10515600" cy="5074509"/>
          </a:xfrm>
        </p:spPr>
        <p:txBody>
          <a:bodyPr>
            <a:normAutofit fontScale="90000"/>
          </a:bodyPr>
          <a:lstStyle/>
          <a:p>
            <a:r>
              <a:rPr lang="fr-FR" sz="3100" b="1" dirty="0">
                <a:solidFill>
                  <a:srgbClr val="33CCCC"/>
                </a:solidFill>
                <a:latin typeface="Aptos" panose="020B0004020202020204" pitchFamily="34" charset="0"/>
              </a:rPr>
              <a:t>1. </a:t>
            </a:r>
            <a:r>
              <a:rPr lang="fr-FR" sz="3100" b="1" dirty="0">
                <a:solidFill>
                  <a:schemeClr val="accent1">
                    <a:lumMod val="75000"/>
                  </a:schemeClr>
                </a:solidFill>
                <a:latin typeface="Aptos" panose="020B0004020202020204" pitchFamily="34" charset="0"/>
              </a:rPr>
              <a:t>Echéancier clôture</a:t>
            </a:r>
            <a:br>
              <a:rPr lang="fr-FR" sz="3100" b="1" dirty="0">
                <a:solidFill>
                  <a:schemeClr val="accent1">
                    <a:lumMod val="75000"/>
                  </a:schemeClr>
                </a:solidFill>
                <a:latin typeface="Aptos" panose="020B0004020202020204" pitchFamily="34" charset="0"/>
              </a:rPr>
            </a:br>
            <a:br>
              <a:rPr lang="fr-FR" sz="3100" b="1" dirty="0">
                <a:solidFill>
                  <a:schemeClr val="accent1">
                    <a:lumMod val="75000"/>
                  </a:schemeClr>
                </a:solidFill>
                <a:latin typeface="Aptos" panose="020B0004020202020204" pitchFamily="34" charset="0"/>
              </a:rPr>
            </a:br>
            <a:r>
              <a:rPr lang="fr-FR" sz="3100" b="1" dirty="0">
                <a:solidFill>
                  <a:srgbClr val="33CCCC"/>
                </a:solidFill>
                <a:latin typeface="Aptos" panose="020B0004020202020204" pitchFamily="34" charset="0"/>
              </a:rPr>
              <a:t>2. </a:t>
            </a:r>
            <a:r>
              <a:rPr lang="fr-FR" sz="3100" b="1" dirty="0">
                <a:solidFill>
                  <a:schemeClr val="accent1">
                    <a:lumMod val="75000"/>
                  </a:schemeClr>
                </a:solidFill>
                <a:latin typeface="Aptos" panose="020B0004020202020204" pitchFamily="34" charset="0"/>
              </a:rPr>
              <a:t>DENM 2022</a:t>
            </a:r>
            <a:br>
              <a:rPr lang="fr-FR" sz="3100" b="1" dirty="0">
                <a:solidFill>
                  <a:schemeClr val="accent1">
                    <a:lumMod val="75000"/>
                  </a:schemeClr>
                </a:solidFill>
                <a:latin typeface="Aptos" panose="020B0004020202020204" pitchFamily="34" charset="0"/>
              </a:rPr>
            </a:br>
            <a:br>
              <a:rPr lang="fr-FR" sz="3100" b="1" dirty="0">
                <a:solidFill>
                  <a:schemeClr val="accent1">
                    <a:lumMod val="75000"/>
                  </a:schemeClr>
                </a:solidFill>
                <a:latin typeface="Aptos" panose="020B0004020202020204" pitchFamily="34" charset="0"/>
              </a:rPr>
            </a:br>
            <a:r>
              <a:rPr lang="fr-FR" sz="3100" b="1" dirty="0">
                <a:solidFill>
                  <a:srgbClr val="33CCCC"/>
                </a:solidFill>
                <a:latin typeface="Aptos" panose="020B0004020202020204" pitchFamily="34" charset="0"/>
              </a:rPr>
              <a:t>3. </a:t>
            </a:r>
            <a:r>
              <a:rPr lang="fr-FR" sz="3100" b="1" dirty="0">
                <a:solidFill>
                  <a:schemeClr val="accent1">
                    <a:lumMod val="75000"/>
                  </a:schemeClr>
                </a:solidFill>
                <a:latin typeface="Aptos" panose="020B0004020202020204" pitchFamily="34" charset="0"/>
              </a:rPr>
              <a:t>Suivi du plan de formation 2023 et analyse des </a:t>
            </a:r>
            <a:br>
              <a:rPr lang="fr-FR" sz="3100" b="1" dirty="0">
                <a:solidFill>
                  <a:schemeClr val="accent1">
                    <a:lumMod val="75000"/>
                  </a:schemeClr>
                </a:solidFill>
                <a:latin typeface="Aptos" panose="020B0004020202020204" pitchFamily="34" charset="0"/>
              </a:rPr>
            </a:br>
            <a:r>
              <a:rPr lang="fr-FR" sz="3100" b="1" dirty="0">
                <a:solidFill>
                  <a:schemeClr val="accent1">
                    <a:lumMod val="75000"/>
                  </a:schemeClr>
                </a:solidFill>
                <a:latin typeface="Aptos" panose="020B0004020202020204" pitchFamily="34" charset="0"/>
              </a:rPr>
              <a:t>     Editions GE</a:t>
            </a:r>
            <a:br>
              <a:rPr lang="fr-FR" sz="3100" b="1" dirty="0">
                <a:solidFill>
                  <a:schemeClr val="accent1">
                    <a:lumMod val="75000"/>
                  </a:schemeClr>
                </a:solidFill>
                <a:latin typeface="Aptos" panose="020B0004020202020204" pitchFamily="34" charset="0"/>
              </a:rPr>
            </a:br>
            <a:br>
              <a:rPr lang="fr-FR" sz="3100" b="1" dirty="0">
                <a:solidFill>
                  <a:schemeClr val="accent1">
                    <a:lumMod val="75000"/>
                  </a:schemeClr>
                </a:solidFill>
                <a:latin typeface="Aptos" panose="020B0004020202020204" pitchFamily="34" charset="0"/>
              </a:rPr>
            </a:br>
            <a:r>
              <a:rPr lang="fr-FR" sz="3100" b="1" dirty="0">
                <a:solidFill>
                  <a:srgbClr val="33CCCC"/>
                </a:solidFill>
                <a:latin typeface="Aptos" panose="020B0004020202020204" pitchFamily="34" charset="0"/>
              </a:rPr>
              <a:t>4. </a:t>
            </a:r>
            <a:r>
              <a:rPr lang="fr-FR" sz="3100" b="1" dirty="0">
                <a:solidFill>
                  <a:schemeClr val="accent1">
                    <a:lumMod val="75000"/>
                  </a:schemeClr>
                </a:solidFill>
                <a:latin typeface="Aptos" panose="020B0004020202020204" pitchFamily="34" charset="0"/>
              </a:rPr>
              <a:t>Constitution des DENM 2023</a:t>
            </a:r>
            <a:br>
              <a:rPr lang="fr-FR" sz="3100" b="1" dirty="0">
                <a:solidFill>
                  <a:schemeClr val="accent1">
                    <a:lumMod val="75000"/>
                  </a:schemeClr>
                </a:solidFill>
                <a:latin typeface="Aptos" panose="020B0004020202020204" pitchFamily="34" charset="0"/>
              </a:rPr>
            </a:br>
            <a:br>
              <a:rPr lang="fr-FR" sz="3100" b="1" dirty="0">
                <a:solidFill>
                  <a:schemeClr val="accent1">
                    <a:lumMod val="75000"/>
                  </a:schemeClr>
                </a:solidFill>
                <a:latin typeface="Aptos" panose="020B0004020202020204" pitchFamily="34" charset="0"/>
              </a:rPr>
            </a:br>
            <a:r>
              <a:rPr lang="fr-FR" sz="3100" b="1" dirty="0">
                <a:solidFill>
                  <a:srgbClr val="33CCCC"/>
                </a:solidFill>
                <a:latin typeface="Aptos" panose="020B0004020202020204" pitchFamily="34" charset="0"/>
              </a:rPr>
              <a:t>5. </a:t>
            </a:r>
            <a:r>
              <a:rPr lang="fr-FR" sz="3100" b="1" dirty="0">
                <a:solidFill>
                  <a:schemeClr val="accent1">
                    <a:lumMod val="75000"/>
                  </a:schemeClr>
                </a:solidFill>
                <a:latin typeface="Aptos" panose="020B0004020202020204" pitchFamily="34" charset="0"/>
              </a:rPr>
              <a:t>Saisie des Effectifs et préparation des Statistiques</a:t>
            </a:r>
            <a:br>
              <a:rPr lang="fr-FR" sz="3100" b="1" dirty="0">
                <a:solidFill>
                  <a:schemeClr val="accent1">
                    <a:lumMod val="75000"/>
                  </a:schemeClr>
                </a:solidFill>
                <a:latin typeface="Aptos" panose="020B0004020202020204" pitchFamily="34" charset="0"/>
              </a:rPr>
            </a:br>
            <a:br>
              <a:rPr lang="fr-FR" sz="3100" b="1" dirty="0">
                <a:solidFill>
                  <a:schemeClr val="accent1">
                    <a:lumMod val="75000"/>
                  </a:schemeClr>
                </a:solidFill>
                <a:latin typeface="Aptos" panose="020B0004020202020204" pitchFamily="34" charset="0"/>
              </a:rPr>
            </a:br>
            <a:r>
              <a:rPr lang="fr-FR" sz="3100" b="1" dirty="0">
                <a:solidFill>
                  <a:srgbClr val="33CCCC"/>
                </a:solidFill>
                <a:latin typeface="Aptos" panose="020B0004020202020204" pitchFamily="34" charset="0"/>
              </a:rPr>
              <a:t>6. </a:t>
            </a:r>
            <a:r>
              <a:rPr lang="fr-FR" sz="3100" b="1" dirty="0">
                <a:solidFill>
                  <a:schemeClr val="accent1">
                    <a:lumMod val="75000"/>
                  </a:schemeClr>
                </a:solidFill>
                <a:latin typeface="Aptos" panose="020B0004020202020204" pitchFamily="34" charset="0"/>
              </a:rPr>
              <a:t>Actualité Pôle Formation</a:t>
            </a:r>
            <a:br>
              <a:rPr lang="fr-FR" dirty="0"/>
            </a:br>
            <a:endParaRPr lang="fr-FR" dirty="0"/>
          </a:p>
        </p:txBody>
      </p:sp>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pic>
        <p:nvPicPr>
          <p:cNvPr id="11" name="Image 10" descr="Une image contenant vert, capture d’écran, Rectangle, conception&#10;&#10;Description générée automatiquement">
            <a:extLst>
              <a:ext uri="{FF2B5EF4-FFF2-40B4-BE49-F238E27FC236}">
                <a16:creationId xmlns:a16="http://schemas.microsoft.com/office/drawing/2014/main" id="{52621444-8129-D26A-56C2-95428A2C4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27" y="1124116"/>
            <a:ext cx="1149073" cy="1120346"/>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19810" y="6429791"/>
            <a:ext cx="1894703" cy="307777"/>
          </a:xfrm>
          <a:prstGeom prst="rect">
            <a:avLst/>
          </a:prstGeom>
          <a:noFill/>
        </p:spPr>
        <p:txBody>
          <a:bodyPr wrap="square" rtlCol="0">
            <a:spAutoFit/>
          </a:bodyPr>
          <a:lstStyle/>
          <a:p>
            <a:r>
              <a:rPr lang="fr-FR" sz="1400" dirty="0"/>
              <a:t>Séminaire du 05.10.23</a:t>
            </a:r>
          </a:p>
        </p:txBody>
      </p:sp>
      <p:pic>
        <p:nvPicPr>
          <p:cNvPr id="3" name="Image 2">
            <a:extLst>
              <a:ext uri="{FF2B5EF4-FFF2-40B4-BE49-F238E27FC236}">
                <a16:creationId xmlns:a16="http://schemas.microsoft.com/office/drawing/2014/main" id="{C420F01A-B931-EE13-BC47-15AA068AF9AD}"/>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667617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3" name="ZoneTexte 2">
            <a:extLst>
              <a:ext uri="{FF2B5EF4-FFF2-40B4-BE49-F238E27FC236}">
                <a16:creationId xmlns:a16="http://schemas.microsoft.com/office/drawing/2014/main" id="{A09AAA01-8271-C42B-67D2-9F2962BB721E}"/>
              </a:ext>
            </a:extLst>
          </p:cNvPr>
          <p:cNvSpPr txBox="1"/>
          <p:nvPr/>
        </p:nvSpPr>
        <p:spPr>
          <a:xfrm>
            <a:off x="640841" y="1003611"/>
            <a:ext cx="9045843" cy="1077218"/>
          </a:xfrm>
          <a:prstGeom prst="rect">
            <a:avLst/>
          </a:prstGeom>
          <a:noFill/>
        </p:spPr>
        <p:txBody>
          <a:bodyPr wrap="square" rtlCol="0">
            <a:spAutoFit/>
          </a:bodyPr>
          <a:lstStyle/>
          <a:p>
            <a:r>
              <a:rPr lang="fr-FR" sz="2800" b="1" dirty="0">
                <a:solidFill>
                  <a:srgbClr val="33CCCC"/>
                </a:solidFill>
              </a:rPr>
              <a:t>Focus sur la pluri annualité</a:t>
            </a:r>
          </a:p>
          <a:p>
            <a:endParaRPr lang="fr-FR" dirty="0"/>
          </a:p>
          <a:p>
            <a:endParaRPr lang="fr-FR" dirty="0"/>
          </a:p>
        </p:txBody>
      </p:sp>
      <p:sp>
        <p:nvSpPr>
          <p:cNvPr id="6" name="Rectangle 5">
            <a:extLst>
              <a:ext uri="{FF2B5EF4-FFF2-40B4-BE49-F238E27FC236}">
                <a16:creationId xmlns:a16="http://schemas.microsoft.com/office/drawing/2014/main" id="{B36FA8EE-4563-4793-6A33-F1E9EE9FA3F4}"/>
              </a:ext>
            </a:extLst>
          </p:cNvPr>
          <p:cNvSpPr/>
          <p:nvPr/>
        </p:nvSpPr>
        <p:spPr>
          <a:xfrm>
            <a:off x="640841" y="2128138"/>
            <a:ext cx="4571180" cy="1815882"/>
          </a:xfrm>
          <a:prstGeom prst="rect">
            <a:avLst/>
          </a:prstGeom>
        </p:spPr>
        <p:txBody>
          <a:bodyPr wrap="square">
            <a:spAutoFit/>
          </a:bodyPr>
          <a:lstStyle/>
          <a:p>
            <a:pPr algn="just"/>
            <a:r>
              <a:rPr lang="fr-FR" sz="2800" dirty="0">
                <a:solidFill>
                  <a:srgbClr val="1B3A6A"/>
                </a:solidFill>
              </a:rPr>
              <a:t>Un dossier pluriannuel = les mêmes agents suivent une même formation sur plusieurs années civiles</a:t>
            </a:r>
          </a:p>
        </p:txBody>
      </p:sp>
      <p:sp>
        <p:nvSpPr>
          <p:cNvPr id="7" name="Rectangle 6">
            <a:extLst>
              <a:ext uri="{FF2B5EF4-FFF2-40B4-BE49-F238E27FC236}">
                <a16:creationId xmlns:a16="http://schemas.microsoft.com/office/drawing/2014/main" id="{9FF4BBDC-AECC-9F0A-0FB6-11890E3D4B0B}"/>
              </a:ext>
            </a:extLst>
          </p:cNvPr>
          <p:cNvSpPr/>
          <p:nvPr/>
        </p:nvSpPr>
        <p:spPr>
          <a:xfrm>
            <a:off x="1819857" y="4544436"/>
            <a:ext cx="3943306" cy="923330"/>
          </a:xfrm>
          <a:prstGeom prst="rect">
            <a:avLst/>
          </a:prstGeom>
        </p:spPr>
        <p:txBody>
          <a:bodyPr wrap="square">
            <a:spAutoFit/>
          </a:bodyPr>
          <a:lstStyle/>
          <a:p>
            <a:pPr>
              <a:defRPr/>
            </a:pPr>
            <a:r>
              <a:rPr lang="fr-FR" dirty="0">
                <a:solidFill>
                  <a:srgbClr val="1B3A6A"/>
                </a:solidFill>
                <a:latin typeface="+mj-lt"/>
              </a:rPr>
              <a:t>1 formation récurrente </a:t>
            </a:r>
            <a:r>
              <a:rPr lang="fr-FR" dirty="0">
                <a:solidFill>
                  <a:srgbClr val="1AB686">
                    <a:lumMod val="75000"/>
                  </a:srgbClr>
                </a:solidFill>
                <a:latin typeface="+mj-lt"/>
              </a:rPr>
              <a:t>composée de participants différents </a:t>
            </a:r>
            <a:r>
              <a:rPr lang="fr-FR" dirty="0">
                <a:solidFill>
                  <a:srgbClr val="1B3A6A"/>
                </a:solidFill>
                <a:latin typeface="+mj-lt"/>
              </a:rPr>
              <a:t>n’est pas une formation pluriannuelle (SST…)</a:t>
            </a:r>
          </a:p>
        </p:txBody>
      </p:sp>
      <p:pic>
        <p:nvPicPr>
          <p:cNvPr id="8" name="Image 7">
            <a:extLst>
              <a:ext uri="{FF2B5EF4-FFF2-40B4-BE49-F238E27FC236}">
                <a16:creationId xmlns:a16="http://schemas.microsoft.com/office/drawing/2014/main" id="{3AF47A62-140C-6D8A-5229-6407E8335FB6}"/>
              </a:ext>
            </a:extLst>
          </p:cNvPr>
          <p:cNvPicPr>
            <a:picLocks noChangeAspect="1"/>
          </p:cNvPicPr>
          <p:nvPr/>
        </p:nvPicPr>
        <p:blipFill>
          <a:blip r:embed="rId3"/>
          <a:stretch>
            <a:fillRect/>
          </a:stretch>
        </p:blipFill>
        <p:spPr>
          <a:xfrm>
            <a:off x="640841" y="4364817"/>
            <a:ext cx="1041045" cy="1282568"/>
          </a:xfrm>
          <a:prstGeom prst="rect">
            <a:avLst/>
          </a:prstGeom>
        </p:spPr>
      </p:pic>
      <p:sp>
        <p:nvSpPr>
          <p:cNvPr id="10" name="Flèche : en arc 9">
            <a:extLst>
              <a:ext uri="{FF2B5EF4-FFF2-40B4-BE49-F238E27FC236}">
                <a16:creationId xmlns:a16="http://schemas.microsoft.com/office/drawing/2014/main" id="{9B0AE40F-7368-DD48-9C4B-A3547694F1D0}"/>
              </a:ext>
            </a:extLst>
          </p:cNvPr>
          <p:cNvSpPr/>
          <p:nvPr/>
        </p:nvSpPr>
        <p:spPr>
          <a:xfrm>
            <a:off x="8673566" y="655793"/>
            <a:ext cx="2398088" cy="2290572"/>
          </a:xfrm>
          <a:prstGeom prst="circularArrow">
            <a:avLst>
              <a:gd name="adj1" fmla="val 10980"/>
              <a:gd name="adj2" fmla="val 1142322"/>
              <a:gd name="adj3" fmla="val 4500000"/>
              <a:gd name="adj4" fmla="val 10800000"/>
              <a:gd name="adj5" fmla="val 12500"/>
            </a:avLst>
          </a:prstGeom>
          <a:gradFill rotWithShape="0">
            <a:gsLst>
              <a:gs pos="0">
                <a:srgbClr val="1AB686">
                  <a:shade val="80000"/>
                  <a:hueOff val="0"/>
                  <a:satOff val="0"/>
                  <a:lumOff val="0"/>
                  <a:alphaOff val="0"/>
                  <a:satMod val="103000"/>
                  <a:lumMod val="102000"/>
                  <a:tint val="94000"/>
                </a:srgbClr>
              </a:gs>
              <a:gs pos="50000">
                <a:srgbClr val="1AB686">
                  <a:shade val="80000"/>
                  <a:hueOff val="0"/>
                  <a:satOff val="0"/>
                  <a:lumOff val="0"/>
                  <a:alphaOff val="0"/>
                  <a:satMod val="110000"/>
                  <a:lumMod val="100000"/>
                  <a:shade val="100000"/>
                </a:srgbClr>
              </a:gs>
              <a:gs pos="100000">
                <a:srgbClr val="1AB686">
                  <a:shade val="8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grpSp>
        <p:nvGrpSpPr>
          <p:cNvPr id="11" name="Groupe 10">
            <a:extLst>
              <a:ext uri="{FF2B5EF4-FFF2-40B4-BE49-F238E27FC236}">
                <a16:creationId xmlns:a16="http://schemas.microsoft.com/office/drawing/2014/main" id="{A567E63F-7CDE-7264-738C-2C160A5C7DB7}"/>
              </a:ext>
            </a:extLst>
          </p:cNvPr>
          <p:cNvGrpSpPr/>
          <p:nvPr/>
        </p:nvGrpSpPr>
        <p:grpSpPr>
          <a:xfrm>
            <a:off x="8931090" y="1182055"/>
            <a:ext cx="1818608" cy="1448542"/>
            <a:chOff x="1955130" y="698841"/>
            <a:chExt cx="1818608" cy="1448542"/>
          </a:xfrm>
        </p:grpSpPr>
        <p:sp>
          <p:nvSpPr>
            <p:cNvPr id="21" name="Organigramme : Alternative 20">
              <a:extLst>
                <a:ext uri="{FF2B5EF4-FFF2-40B4-BE49-F238E27FC236}">
                  <a16:creationId xmlns:a16="http://schemas.microsoft.com/office/drawing/2014/main" id="{F7B9342A-00B2-0463-9C68-D5964E60D1FE}"/>
                </a:ext>
              </a:extLst>
            </p:cNvPr>
            <p:cNvSpPr/>
            <p:nvPr/>
          </p:nvSpPr>
          <p:spPr>
            <a:xfrm>
              <a:off x="1955130" y="698841"/>
              <a:ext cx="1616035" cy="1448542"/>
            </a:xfrm>
            <a:prstGeom prst="flowChartAlternateProcess">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2" name="Organigramme : Alternative 5">
              <a:extLst>
                <a:ext uri="{FF2B5EF4-FFF2-40B4-BE49-F238E27FC236}">
                  <a16:creationId xmlns:a16="http://schemas.microsoft.com/office/drawing/2014/main" id="{794CB64F-01BA-500F-C1B8-E5ED9EB14C7D}"/>
                </a:ext>
              </a:extLst>
            </p:cNvPr>
            <p:cNvSpPr txBox="1"/>
            <p:nvPr/>
          </p:nvSpPr>
          <p:spPr>
            <a:xfrm>
              <a:off x="2299125" y="764094"/>
              <a:ext cx="1474613" cy="13071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defTabSz="622300">
                <a:lnSpc>
                  <a:spcPct val="90000"/>
                </a:lnSpc>
                <a:spcBef>
                  <a:spcPct val="0"/>
                </a:spcBef>
                <a:spcAft>
                  <a:spcPct val="35000"/>
                </a:spcAft>
                <a:buNone/>
              </a:pPr>
              <a:r>
                <a:rPr lang="fr-FR" sz="1400" b="0" kern="1200" dirty="0">
                  <a:solidFill>
                    <a:srgbClr val="1B3A6A"/>
                  </a:solidFill>
                  <a:latin typeface="+mj-lt"/>
                  <a:ea typeface="+mn-ea"/>
                  <a:cs typeface="+mn-cs"/>
                </a:rPr>
                <a:t>1 agent ou </a:t>
              </a:r>
            </a:p>
            <a:p>
              <a:pPr marL="0" lvl="0" indent="0" defTabSz="622300">
                <a:lnSpc>
                  <a:spcPct val="90000"/>
                </a:lnSpc>
                <a:spcBef>
                  <a:spcPct val="0"/>
                </a:spcBef>
                <a:spcAft>
                  <a:spcPct val="35000"/>
                </a:spcAft>
                <a:buNone/>
              </a:pPr>
              <a:r>
                <a:rPr lang="fr-FR" sz="1400" b="0" kern="1200" dirty="0">
                  <a:solidFill>
                    <a:srgbClr val="1B3A6A"/>
                  </a:solidFill>
                  <a:latin typeface="+mj-lt"/>
                  <a:ea typeface="+mn-ea"/>
                  <a:cs typeface="+mn-cs"/>
                </a:rPr>
                <a:t>1 même groupe d’agents qui suit toute la formation sur plusieurs exercices</a:t>
              </a:r>
            </a:p>
          </p:txBody>
        </p:sp>
      </p:grpSp>
      <p:sp>
        <p:nvSpPr>
          <p:cNvPr id="13" name="Forme 12">
            <a:extLst>
              <a:ext uri="{FF2B5EF4-FFF2-40B4-BE49-F238E27FC236}">
                <a16:creationId xmlns:a16="http://schemas.microsoft.com/office/drawing/2014/main" id="{8B25D921-E2A0-7FC5-4C11-3803C089FBEC}"/>
              </a:ext>
            </a:extLst>
          </p:cNvPr>
          <p:cNvSpPr/>
          <p:nvPr/>
        </p:nvSpPr>
        <p:spPr>
          <a:xfrm>
            <a:off x="7722972" y="2547228"/>
            <a:ext cx="2339554" cy="2088672"/>
          </a:xfrm>
          <a:prstGeom prst="leftCircularArrow">
            <a:avLst>
              <a:gd name="adj1" fmla="val 10980"/>
              <a:gd name="adj2" fmla="val 1142322"/>
              <a:gd name="adj3" fmla="val 6300000"/>
              <a:gd name="adj4" fmla="val 18900000"/>
              <a:gd name="adj5" fmla="val 12500"/>
            </a:avLst>
          </a:prstGeom>
          <a:gradFill rotWithShape="0">
            <a:gsLst>
              <a:gs pos="0">
                <a:srgbClr val="1AB686">
                  <a:shade val="80000"/>
                  <a:hueOff val="-256718"/>
                  <a:satOff val="-19246"/>
                  <a:lumOff val="16763"/>
                  <a:alphaOff val="0"/>
                  <a:satMod val="103000"/>
                  <a:lumMod val="102000"/>
                  <a:tint val="94000"/>
                </a:srgbClr>
              </a:gs>
              <a:gs pos="50000">
                <a:srgbClr val="1AB686">
                  <a:shade val="80000"/>
                  <a:hueOff val="-256718"/>
                  <a:satOff val="-19246"/>
                  <a:lumOff val="16763"/>
                  <a:alphaOff val="0"/>
                  <a:satMod val="110000"/>
                  <a:lumMod val="100000"/>
                  <a:shade val="100000"/>
                </a:srgbClr>
              </a:gs>
              <a:gs pos="100000">
                <a:srgbClr val="1AB686">
                  <a:shade val="80000"/>
                  <a:hueOff val="-256718"/>
                  <a:satOff val="-19246"/>
                  <a:lumOff val="1676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grpSp>
        <p:nvGrpSpPr>
          <p:cNvPr id="14" name="Groupe 13">
            <a:extLst>
              <a:ext uri="{FF2B5EF4-FFF2-40B4-BE49-F238E27FC236}">
                <a16:creationId xmlns:a16="http://schemas.microsoft.com/office/drawing/2014/main" id="{F8A80605-D8D1-C456-EB7F-2BF3B42BA594}"/>
              </a:ext>
            </a:extLst>
          </p:cNvPr>
          <p:cNvGrpSpPr/>
          <p:nvPr/>
        </p:nvGrpSpPr>
        <p:grpSpPr>
          <a:xfrm>
            <a:off x="8131237" y="3121482"/>
            <a:ext cx="1669263" cy="956519"/>
            <a:chOff x="1155277" y="2638268"/>
            <a:chExt cx="1669263" cy="956519"/>
          </a:xfrm>
        </p:grpSpPr>
        <p:sp>
          <p:nvSpPr>
            <p:cNvPr id="19" name="Organigramme : Alternative 18">
              <a:extLst>
                <a:ext uri="{FF2B5EF4-FFF2-40B4-BE49-F238E27FC236}">
                  <a16:creationId xmlns:a16="http://schemas.microsoft.com/office/drawing/2014/main" id="{5B593326-D676-7CB2-F66B-06AF59209E9C}"/>
                </a:ext>
              </a:extLst>
            </p:cNvPr>
            <p:cNvSpPr/>
            <p:nvPr/>
          </p:nvSpPr>
          <p:spPr>
            <a:xfrm>
              <a:off x="1155277" y="2638268"/>
              <a:ext cx="1669263" cy="956519"/>
            </a:xfrm>
            <a:prstGeom prst="flowChartAlternateProcess">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0" name="Organigramme : Alternative 8">
              <a:extLst>
                <a:ext uri="{FF2B5EF4-FFF2-40B4-BE49-F238E27FC236}">
                  <a16:creationId xmlns:a16="http://schemas.microsoft.com/office/drawing/2014/main" id="{E3569766-C838-7B3C-E21D-10B3A83055CC}"/>
                </a:ext>
              </a:extLst>
            </p:cNvPr>
            <p:cNvSpPr txBox="1"/>
            <p:nvPr/>
          </p:nvSpPr>
          <p:spPr>
            <a:xfrm>
              <a:off x="1201969" y="2684960"/>
              <a:ext cx="1575879" cy="8631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1B3A6A"/>
                  </a:solidFill>
                  <a:latin typeface="+mj-lt"/>
                  <a:ea typeface="+mn-ea"/>
                  <a:cs typeface="+mn-cs"/>
                </a:rPr>
                <a:t>Frais proratisés sur chaque exercice suivant le nombre de jours par année</a:t>
              </a:r>
            </a:p>
          </p:txBody>
        </p:sp>
      </p:grpSp>
      <p:sp>
        <p:nvSpPr>
          <p:cNvPr id="15" name="Arc plein 14">
            <a:extLst>
              <a:ext uri="{FF2B5EF4-FFF2-40B4-BE49-F238E27FC236}">
                <a16:creationId xmlns:a16="http://schemas.microsoft.com/office/drawing/2014/main" id="{2FDD324E-7D68-916A-9453-C93E7FF176FE}"/>
              </a:ext>
            </a:extLst>
          </p:cNvPr>
          <p:cNvSpPr/>
          <p:nvPr/>
        </p:nvSpPr>
        <p:spPr>
          <a:xfrm>
            <a:off x="8767669" y="4330329"/>
            <a:ext cx="1994536" cy="1881048"/>
          </a:xfrm>
          <a:prstGeom prst="blockArc">
            <a:avLst>
              <a:gd name="adj1" fmla="val 13500000"/>
              <a:gd name="adj2" fmla="val 10800000"/>
              <a:gd name="adj3" fmla="val 12740"/>
            </a:avLst>
          </a:prstGeom>
          <a:gradFill rotWithShape="0">
            <a:gsLst>
              <a:gs pos="0">
                <a:srgbClr val="1AB686">
                  <a:shade val="80000"/>
                  <a:hueOff val="-513436"/>
                  <a:satOff val="-38493"/>
                  <a:lumOff val="33526"/>
                  <a:alphaOff val="0"/>
                  <a:satMod val="103000"/>
                  <a:lumMod val="102000"/>
                  <a:tint val="94000"/>
                </a:srgbClr>
              </a:gs>
              <a:gs pos="50000">
                <a:srgbClr val="1AB686">
                  <a:shade val="80000"/>
                  <a:hueOff val="-513436"/>
                  <a:satOff val="-38493"/>
                  <a:lumOff val="33526"/>
                  <a:alphaOff val="0"/>
                  <a:satMod val="110000"/>
                  <a:lumMod val="100000"/>
                  <a:shade val="100000"/>
                </a:srgbClr>
              </a:gs>
              <a:gs pos="100000">
                <a:srgbClr val="1AB686">
                  <a:shade val="80000"/>
                  <a:hueOff val="-513436"/>
                  <a:satOff val="-38493"/>
                  <a:lumOff val="3352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grpSp>
        <p:nvGrpSpPr>
          <p:cNvPr id="16" name="Groupe 15">
            <a:extLst>
              <a:ext uri="{FF2B5EF4-FFF2-40B4-BE49-F238E27FC236}">
                <a16:creationId xmlns:a16="http://schemas.microsoft.com/office/drawing/2014/main" id="{4645469D-8343-2DDA-0DF9-D7353F5D5E82}"/>
              </a:ext>
            </a:extLst>
          </p:cNvPr>
          <p:cNvGrpSpPr/>
          <p:nvPr/>
        </p:nvGrpSpPr>
        <p:grpSpPr>
          <a:xfrm>
            <a:off x="8939289" y="4727823"/>
            <a:ext cx="1648404" cy="1131745"/>
            <a:chOff x="1963329" y="4244609"/>
            <a:chExt cx="1648404" cy="1131745"/>
          </a:xfrm>
        </p:grpSpPr>
        <p:sp>
          <p:nvSpPr>
            <p:cNvPr id="17" name="Organigramme : Alternative 16">
              <a:extLst>
                <a:ext uri="{FF2B5EF4-FFF2-40B4-BE49-F238E27FC236}">
                  <a16:creationId xmlns:a16="http://schemas.microsoft.com/office/drawing/2014/main" id="{A0495488-6ED4-79EF-D183-0B11B54775EC}"/>
                </a:ext>
              </a:extLst>
            </p:cNvPr>
            <p:cNvSpPr/>
            <p:nvPr/>
          </p:nvSpPr>
          <p:spPr>
            <a:xfrm>
              <a:off x="1963329" y="4244609"/>
              <a:ext cx="1648404" cy="1131745"/>
            </a:xfrm>
            <a:prstGeom prst="flowChartAlternateProcess">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8" name="Organigramme : Alternative 11">
              <a:extLst>
                <a:ext uri="{FF2B5EF4-FFF2-40B4-BE49-F238E27FC236}">
                  <a16:creationId xmlns:a16="http://schemas.microsoft.com/office/drawing/2014/main" id="{99F4F916-6CEA-EA5C-C4B3-C8ABB437C586}"/>
                </a:ext>
              </a:extLst>
            </p:cNvPr>
            <p:cNvSpPr txBox="1"/>
            <p:nvPr/>
          </p:nvSpPr>
          <p:spPr>
            <a:xfrm>
              <a:off x="2018575" y="4299855"/>
              <a:ext cx="1537912" cy="10212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rgbClr val="1B3A6A"/>
                  </a:solidFill>
                  <a:latin typeface="+mj-lt"/>
                  <a:ea typeface="+mn-ea"/>
                  <a:cs typeface="+mn-cs"/>
                </a:rPr>
                <a:t>Solde N est reportable dans la limite des impacts N++ des dossiers pluriannuels</a:t>
              </a:r>
            </a:p>
          </p:txBody>
        </p:sp>
      </p:grpSp>
      <p:pic>
        <p:nvPicPr>
          <p:cNvPr id="2" name="Image 1">
            <a:extLst>
              <a:ext uri="{FF2B5EF4-FFF2-40B4-BE49-F238E27FC236}">
                <a16:creationId xmlns:a16="http://schemas.microsoft.com/office/drawing/2014/main" id="{A61F3E85-ACD1-92FD-5451-D23F15924BFB}"/>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751949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3" name="ZoneTexte 2">
            <a:extLst>
              <a:ext uri="{FF2B5EF4-FFF2-40B4-BE49-F238E27FC236}">
                <a16:creationId xmlns:a16="http://schemas.microsoft.com/office/drawing/2014/main" id="{A09AAA01-8271-C42B-67D2-9F2962BB721E}"/>
              </a:ext>
            </a:extLst>
          </p:cNvPr>
          <p:cNvSpPr txBox="1"/>
          <p:nvPr/>
        </p:nvSpPr>
        <p:spPr>
          <a:xfrm>
            <a:off x="640841" y="1002476"/>
            <a:ext cx="9045843" cy="1077218"/>
          </a:xfrm>
          <a:prstGeom prst="rect">
            <a:avLst/>
          </a:prstGeom>
          <a:noFill/>
        </p:spPr>
        <p:txBody>
          <a:bodyPr wrap="square" rtlCol="0">
            <a:spAutoFit/>
          </a:bodyPr>
          <a:lstStyle/>
          <a:p>
            <a:r>
              <a:rPr lang="fr-FR" sz="2800" b="1" dirty="0">
                <a:solidFill>
                  <a:srgbClr val="33CCCC"/>
                </a:solidFill>
              </a:rPr>
              <a:t>Focus sur la pluri annualité</a:t>
            </a:r>
          </a:p>
          <a:p>
            <a:endParaRPr lang="fr-FR" dirty="0"/>
          </a:p>
          <a:p>
            <a:endParaRPr lang="fr-FR" dirty="0"/>
          </a:p>
        </p:txBody>
      </p:sp>
      <p:sp>
        <p:nvSpPr>
          <p:cNvPr id="17" name="Organigramme : Alternative 16">
            <a:extLst>
              <a:ext uri="{FF2B5EF4-FFF2-40B4-BE49-F238E27FC236}">
                <a16:creationId xmlns:a16="http://schemas.microsoft.com/office/drawing/2014/main" id="{A0495488-6ED4-79EF-D183-0B11B54775EC}"/>
              </a:ext>
            </a:extLst>
          </p:cNvPr>
          <p:cNvSpPr/>
          <p:nvPr/>
        </p:nvSpPr>
        <p:spPr>
          <a:xfrm>
            <a:off x="8939289" y="4727823"/>
            <a:ext cx="1648404" cy="1131745"/>
          </a:xfrm>
          <a:prstGeom prst="flowChartAlternateProcess">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 name="ZoneTexte 1">
            <a:extLst>
              <a:ext uri="{FF2B5EF4-FFF2-40B4-BE49-F238E27FC236}">
                <a16:creationId xmlns:a16="http://schemas.microsoft.com/office/drawing/2014/main" id="{0BA96C8F-0914-9A44-1A8B-0551689F44CE}"/>
              </a:ext>
            </a:extLst>
          </p:cNvPr>
          <p:cNvSpPr txBox="1"/>
          <p:nvPr/>
        </p:nvSpPr>
        <p:spPr>
          <a:xfrm>
            <a:off x="640841" y="1812324"/>
            <a:ext cx="9417559" cy="3631763"/>
          </a:xfrm>
          <a:prstGeom prst="rect">
            <a:avLst/>
          </a:prstGeom>
          <a:noFill/>
        </p:spPr>
        <p:txBody>
          <a:bodyPr wrap="square" rtlCol="0">
            <a:spAutoFit/>
          </a:bodyPr>
          <a:lstStyle/>
          <a:p>
            <a:r>
              <a:rPr lang="fr-FR" sz="2000" b="1" dirty="0">
                <a:solidFill>
                  <a:schemeClr val="accent1">
                    <a:lumMod val="75000"/>
                  </a:schemeClr>
                </a:solidFill>
              </a:rPr>
              <a:t>Exemple de répartition des coûts sur une formation pluriannuelle</a:t>
            </a:r>
          </a:p>
          <a:p>
            <a:endParaRPr lang="fr-FR" dirty="0"/>
          </a:p>
          <a:p>
            <a:pPr marL="285750" indent="-285750">
              <a:buFont typeface="Courier New" panose="02070309020205020404" pitchFamily="49" charset="0"/>
              <a:buChar char="o"/>
            </a:pPr>
            <a:r>
              <a:rPr lang="fr-FR" b="1" dirty="0"/>
              <a:t>D.U Education thérapeutique : Début 01/10/23 – Fin 06/06/24, coût pédagogique 1500 €</a:t>
            </a:r>
          </a:p>
          <a:p>
            <a:endParaRPr lang="fr-FR" dirty="0"/>
          </a:p>
          <a:p>
            <a:r>
              <a:rPr lang="fr-FR" sz="1600" i="1" dirty="0"/>
              <a:t>Environ 1/3 temps de formation en 2023 : 500 € engagé sur l’année 2023</a:t>
            </a:r>
          </a:p>
          <a:p>
            <a:r>
              <a:rPr lang="fr-FR" sz="1600" i="1" dirty="0"/>
              <a:t>Environ 2/3 temps de formation en 2024 : 1000 € engagé sur l’année 2024</a:t>
            </a:r>
          </a:p>
          <a:p>
            <a:endParaRPr lang="fr-FR" dirty="0"/>
          </a:p>
          <a:p>
            <a:pPr marL="285750" indent="-285750">
              <a:buFont typeface="Courier New" panose="02070309020205020404" pitchFamily="49" charset="0"/>
              <a:buChar char="o"/>
            </a:pPr>
            <a:r>
              <a:rPr lang="fr-FR" b="1" dirty="0"/>
              <a:t>Formation « Alzheimer » : Une session de 14h en 2023 et la 2</a:t>
            </a:r>
            <a:r>
              <a:rPr lang="fr-FR" b="1" baseline="30000" dirty="0"/>
              <a:t>ème</a:t>
            </a:r>
            <a:r>
              <a:rPr lang="fr-FR" b="1" dirty="0"/>
              <a:t> session de 14h en 2024, coût pédagogique 2000 €</a:t>
            </a:r>
          </a:p>
          <a:p>
            <a:endParaRPr lang="fr-FR" dirty="0"/>
          </a:p>
          <a:p>
            <a:r>
              <a:rPr lang="fr-FR" sz="1600" i="1" dirty="0"/>
              <a:t>Répartition à 50/50 sur les 2 exercices : 1000 € par année</a:t>
            </a:r>
          </a:p>
          <a:p>
            <a:endParaRPr lang="fr-FR" dirty="0"/>
          </a:p>
          <a:p>
            <a:endParaRPr lang="fr-FR" dirty="0"/>
          </a:p>
        </p:txBody>
      </p:sp>
      <p:pic>
        <p:nvPicPr>
          <p:cNvPr id="24" name="Image 23" descr="Une image contenant habits, texte, dessin, croquis&#10;&#10;Description générée automatiquement">
            <a:extLst>
              <a:ext uri="{FF2B5EF4-FFF2-40B4-BE49-F238E27FC236}">
                <a16:creationId xmlns:a16="http://schemas.microsoft.com/office/drawing/2014/main" id="{8427C596-085F-EB89-D6C7-87FA3297C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41" y="4902811"/>
            <a:ext cx="1351124" cy="1351124"/>
          </a:xfrm>
          <a:prstGeom prst="rect">
            <a:avLst/>
          </a:prstGeom>
        </p:spPr>
      </p:pic>
      <p:sp>
        <p:nvSpPr>
          <p:cNvPr id="25" name="ZoneTexte 24">
            <a:extLst>
              <a:ext uri="{FF2B5EF4-FFF2-40B4-BE49-F238E27FC236}">
                <a16:creationId xmlns:a16="http://schemas.microsoft.com/office/drawing/2014/main" id="{D715A0BF-148B-E047-B577-0C8EB39F1426}"/>
              </a:ext>
            </a:extLst>
          </p:cNvPr>
          <p:cNvSpPr txBox="1"/>
          <p:nvPr/>
        </p:nvSpPr>
        <p:spPr>
          <a:xfrm>
            <a:off x="2273643" y="5261086"/>
            <a:ext cx="8460259" cy="646331"/>
          </a:xfrm>
          <a:prstGeom prst="rect">
            <a:avLst/>
          </a:prstGeom>
          <a:noFill/>
        </p:spPr>
        <p:txBody>
          <a:bodyPr wrap="square" rtlCol="0">
            <a:spAutoFit/>
          </a:bodyPr>
          <a:lstStyle/>
          <a:p>
            <a:r>
              <a:rPr lang="fr-FR" b="1" dirty="0">
                <a:solidFill>
                  <a:schemeClr val="accent1">
                    <a:lumMod val="75000"/>
                  </a:schemeClr>
                </a:solidFill>
              </a:rPr>
              <a:t>Ces répartitions s’appliquent dans le cas où l’organisme ne vous indique pas sur la convention de formation un montant facturé à l’année.</a:t>
            </a:r>
          </a:p>
        </p:txBody>
      </p:sp>
      <p:pic>
        <p:nvPicPr>
          <p:cNvPr id="6" name="Image 5">
            <a:extLst>
              <a:ext uri="{FF2B5EF4-FFF2-40B4-BE49-F238E27FC236}">
                <a16:creationId xmlns:a16="http://schemas.microsoft.com/office/drawing/2014/main" id="{D63A2A4B-1A71-6B1A-929C-A5434BD8B029}"/>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76753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6" y="628203"/>
            <a:ext cx="10515600" cy="1325563"/>
          </a:xfrm>
        </p:spPr>
        <p:txBody>
          <a:bodyPr/>
          <a:lstStyle/>
          <a:p>
            <a:r>
              <a:rPr lang="fr-FR" sz="4400" b="1" dirty="0">
                <a:solidFill>
                  <a:srgbClr val="33CCCC"/>
                </a:solidFill>
                <a:latin typeface="Aptos" panose="020B0004020202020204" pitchFamily="34" charset="0"/>
              </a:rPr>
              <a:t>4. </a:t>
            </a:r>
            <a:r>
              <a:rPr lang="fr-FR" b="1" dirty="0">
                <a:solidFill>
                  <a:schemeClr val="accent1">
                    <a:lumMod val="75000"/>
                  </a:schemeClr>
                </a:solidFill>
                <a:latin typeface="Aptos" panose="020B0004020202020204" pitchFamily="34" charset="0"/>
              </a:rPr>
              <a:t>Constitution du DENM 2023</a:t>
            </a:r>
            <a:endParaRPr lang="fr-FR" dirty="0"/>
          </a:p>
        </p:txBody>
      </p:sp>
      <p:grpSp>
        <p:nvGrpSpPr>
          <p:cNvPr id="2" name="Groupe 1">
            <a:extLst>
              <a:ext uri="{FF2B5EF4-FFF2-40B4-BE49-F238E27FC236}">
                <a16:creationId xmlns:a16="http://schemas.microsoft.com/office/drawing/2014/main" id="{6505025B-BC6B-89FC-154C-43A869F6C593}"/>
              </a:ext>
            </a:extLst>
          </p:cNvPr>
          <p:cNvGrpSpPr/>
          <p:nvPr/>
        </p:nvGrpSpPr>
        <p:grpSpPr>
          <a:xfrm>
            <a:off x="1893967" y="1781617"/>
            <a:ext cx="6806198" cy="1323336"/>
            <a:chOff x="-124247" y="0"/>
            <a:chExt cx="6806198" cy="1323336"/>
          </a:xfrm>
          <a:solidFill>
            <a:schemeClr val="accent1">
              <a:lumMod val="75000"/>
            </a:schemeClr>
          </a:solidFill>
        </p:grpSpPr>
        <p:sp>
          <p:nvSpPr>
            <p:cNvPr id="22" name="Rectangle : coins arrondis 21">
              <a:extLst>
                <a:ext uri="{FF2B5EF4-FFF2-40B4-BE49-F238E27FC236}">
                  <a16:creationId xmlns:a16="http://schemas.microsoft.com/office/drawing/2014/main" id="{F58FD74B-05E6-4CD8-DBBD-62A7C27E67E6}"/>
                </a:ext>
              </a:extLst>
            </p:cNvPr>
            <p:cNvSpPr/>
            <p:nvPr/>
          </p:nvSpPr>
          <p:spPr>
            <a:xfrm>
              <a:off x="-124247" y="0"/>
              <a:ext cx="6806198" cy="1323336"/>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3" name="Rectangle : coins arrondis 4">
              <a:extLst>
                <a:ext uri="{FF2B5EF4-FFF2-40B4-BE49-F238E27FC236}">
                  <a16:creationId xmlns:a16="http://schemas.microsoft.com/office/drawing/2014/main" id="{5120E5CF-9954-79EE-CE1D-526B9E7D1C4F}"/>
                </a:ext>
              </a:extLst>
            </p:cNvPr>
            <p:cNvSpPr txBox="1"/>
            <p:nvPr/>
          </p:nvSpPr>
          <p:spPr>
            <a:xfrm>
              <a:off x="-85488" y="38759"/>
              <a:ext cx="5378215" cy="12458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solidFill>
                    <a:sysClr val="window" lastClr="FFFFFF"/>
                  </a:solidFill>
                  <a:latin typeface="+mj-lt"/>
                  <a:ea typeface="+mn-ea"/>
                  <a:cs typeface="+mn-cs"/>
                </a:rPr>
                <a:t>Chaque jour de formation réalisé en année N ou commencé constitue un engagement de dépense sur l’année N jusqu’au moment du règlement</a:t>
              </a:r>
            </a:p>
          </p:txBody>
        </p:sp>
      </p:grpSp>
      <p:grpSp>
        <p:nvGrpSpPr>
          <p:cNvPr id="3" name="Groupe 2">
            <a:extLst>
              <a:ext uri="{FF2B5EF4-FFF2-40B4-BE49-F238E27FC236}">
                <a16:creationId xmlns:a16="http://schemas.microsoft.com/office/drawing/2014/main" id="{91E29092-6B11-FD6F-427F-EF0467344DDD}"/>
              </a:ext>
            </a:extLst>
          </p:cNvPr>
          <p:cNvGrpSpPr/>
          <p:nvPr/>
        </p:nvGrpSpPr>
        <p:grpSpPr>
          <a:xfrm>
            <a:off x="2452417" y="3248213"/>
            <a:ext cx="6907950" cy="1495581"/>
            <a:chOff x="434203" y="1466596"/>
            <a:chExt cx="6907950" cy="1495581"/>
          </a:xfrm>
          <a:solidFill>
            <a:schemeClr val="accent1">
              <a:lumMod val="60000"/>
              <a:lumOff val="40000"/>
            </a:schemeClr>
          </a:solidFill>
        </p:grpSpPr>
        <p:sp>
          <p:nvSpPr>
            <p:cNvPr id="20" name="Rectangle : coins arrondis 19">
              <a:extLst>
                <a:ext uri="{FF2B5EF4-FFF2-40B4-BE49-F238E27FC236}">
                  <a16:creationId xmlns:a16="http://schemas.microsoft.com/office/drawing/2014/main" id="{89E537E1-0752-CD76-AC54-2903F4DE40A5}"/>
                </a:ext>
              </a:extLst>
            </p:cNvPr>
            <p:cNvSpPr/>
            <p:nvPr/>
          </p:nvSpPr>
          <p:spPr>
            <a:xfrm>
              <a:off x="434203" y="1466596"/>
              <a:ext cx="6907950" cy="1495581"/>
            </a:xfrm>
            <a:prstGeom prst="roundRect">
              <a:avLst>
                <a:gd name="adj" fmla="val 10000"/>
              </a:avLst>
            </a:prstGeom>
            <a:grpFill/>
            <a:ln w="12700" cap="flat" cmpd="sng" algn="ctr">
              <a:solidFill>
                <a:srgbClr val="1AB686">
                  <a:lumMod val="60000"/>
                  <a:lumOff val="40000"/>
                </a:srgb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1" name="Rectangle : coins arrondis 6">
              <a:extLst>
                <a:ext uri="{FF2B5EF4-FFF2-40B4-BE49-F238E27FC236}">
                  <a16:creationId xmlns:a16="http://schemas.microsoft.com/office/drawing/2014/main" id="{5535B801-6E55-E8D5-CF14-3E79BD626C70}"/>
                </a:ext>
              </a:extLst>
            </p:cNvPr>
            <p:cNvSpPr txBox="1"/>
            <p:nvPr/>
          </p:nvSpPr>
          <p:spPr>
            <a:xfrm>
              <a:off x="478007" y="1510400"/>
              <a:ext cx="5337789" cy="14079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000" tIns="60960" rIns="0" bIns="60960" numCol="1" spcCol="1270" anchor="ctr" anchorCtr="0">
              <a:noAutofit/>
            </a:bodyPr>
            <a:lstStyle/>
            <a:p>
              <a:pPr lvl="0" algn="l" defTabSz="755650">
                <a:lnSpc>
                  <a:spcPct val="100000"/>
                </a:lnSpc>
                <a:spcBef>
                  <a:spcPct val="0"/>
                </a:spcBef>
                <a:spcAft>
                  <a:spcPct val="35000"/>
                </a:spcAft>
                <a:buNone/>
              </a:pPr>
              <a:r>
                <a:rPr lang="fr-FR" sz="1600" b="1" kern="1200" dirty="0">
                  <a:solidFill>
                    <a:sysClr val="window" lastClr="FFFFFF"/>
                  </a:solidFill>
                  <a:latin typeface="+mj-lt"/>
                  <a:ea typeface="+mn-ea"/>
                  <a:cs typeface="+mn-cs"/>
                </a:rPr>
                <a:t>Justificatif : l’attestation de présence</a:t>
              </a:r>
            </a:p>
            <a:p>
              <a:pPr marL="0" marR="0" lvl="0" indent="0" algn="l" defTabSz="914400" eaLnBrk="1" fontAlgn="auto" latinLnBrk="0" hangingPunct="1">
                <a:lnSpc>
                  <a:spcPct val="100000"/>
                </a:lnSpc>
                <a:spcBef>
                  <a:spcPct val="0"/>
                </a:spcBef>
                <a:spcAft>
                  <a:spcPts val="0"/>
                </a:spcAft>
                <a:buClrTx/>
                <a:buSzTx/>
                <a:buFontTx/>
                <a:buNone/>
                <a:tabLst/>
                <a:defRPr/>
              </a:pPr>
              <a:r>
                <a:rPr lang="fr-FR" sz="1600" b="1" kern="1200" dirty="0">
                  <a:solidFill>
                    <a:sysClr val="window" lastClr="FFFFFF"/>
                  </a:solidFill>
                  <a:latin typeface="+mj-lt"/>
                  <a:ea typeface="+mn-ea"/>
                  <a:cs typeface="+mn-cs"/>
                </a:rPr>
                <a:t>Coûts financiers à vérifier : non modifiables après la clôture</a:t>
              </a:r>
            </a:p>
            <a:p>
              <a:pPr lvl="0" algn="l" defTabSz="755650">
                <a:lnSpc>
                  <a:spcPct val="100000"/>
                </a:lnSpc>
                <a:spcBef>
                  <a:spcPct val="0"/>
                </a:spcBef>
                <a:spcAft>
                  <a:spcPct val="35000"/>
                </a:spcAft>
                <a:buNone/>
              </a:pPr>
              <a:r>
                <a:rPr lang="fr-FR" sz="1600" b="1" kern="1200" dirty="0">
                  <a:solidFill>
                    <a:sysClr val="window" lastClr="FFFFFF"/>
                  </a:solidFill>
                  <a:latin typeface="+mj-lt"/>
                  <a:ea typeface="+mn-ea"/>
                  <a:cs typeface="+mn-cs"/>
                </a:rPr>
                <a:t>Vérifier les frais pédagogiques avec la convention</a:t>
              </a:r>
            </a:p>
          </p:txBody>
        </p:sp>
      </p:grpSp>
      <p:grpSp>
        <p:nvGrpSpPr>
          <p:cNvPr id="8" name="Groupe 7">
            <a:extLst>
              <a:ext uri="{FF2B5EF4-FFF2-40B4-BE49-F238E27FC236}">
                <a16:creationId xmlns:a16="http://schemas.microsoft.com/office/drawing/2014/main" id="{333291D3-1692-FD92-90D3-9D455944B805}"/>
              </a:ext>
            </a:extLst>
          </p:cNvPr>
          <p:cNvGrpSpPr/>
          <p:nvPr/>
        </p:nvGrpSpPr>
        <p:grpSpPr>
          <a:xfrm>
            <a:off x="2846566" y="4869401"/>
            <a:ext cx="7303186" cy="1323336"/>
            <a:chOff x="828352" y="3087784"/>
            <a:chExt cx="7303186" cy="1323336"/>
          </a:xfrm>
          <a:solidFill>
            <a:srgbClr val="33CCCC"/>
          </a:solidFill>
        </p:grpSpPr>
        <p:sp>
          <p:nvSpPr>
            <p:cNvPr id="18" name="Rectangle : coins arrondis 17">
              <a:extLst>
                <a:ext uri="{FF2B5EF4-FFF2-40B4-BE49-F238E27FC236}">
                  <a16:creationId xmlns:a16="http://schemas.microsoft.com/office/drawing/2014/main" id="{08244130-DA0C-F546-0A66-BF8756D975CB}"/>
                </a:ext>
              </a:extLst>
            </p:cNvPr>
            <p:cNvSpPr/>
            <p:nvPr/>
          </p:nvSpPr>
          <p:spPr>
            <a:xfrm>
              <a:off x="828352" y="3087784"/>
              <a:ext cx="7303186" cy="1323336"/>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9" name="Rectangle : coins arrondis 8">
              <a:extLst>
                <a:ext uri="{FF2B5EF4-FFF2-40B4-BE49-F238E27FC236}">
                  <a16:creationId xmlns:a16="http://schemas.microsoft.com/office/drawing/2014/main" id="{F1F9C115-3FAD-B611-0C4B-D961E9B13BBC}"/>
                </a:ext>
              </a:extLst>
            </p:cNvPr>
            <p:cNvSpPr txBox="1"/>
            <p:nvPr/>
          </p:nvSpPr>
          <p:spPr>
            <a:xfrm>
              <a:off x="867111" y="3126543"/>
              <a:ext cx="5658291" cy="12458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b="1" kern="1200" dirty="0">
                  <a:solidFill>
                    <a:sysClr val="window" lastClr="FFFFFF"/>
                  </a:solidFill>
                  <a:latin typeface="+mj-lt"/>
                  <a:ea typeface="+mn-ea"/>
                  <a:cs typeface="+mn-cs"/>
                </a:rPr>
                <a:t>Date limite de réception de la facture :  </a:t>
              </a:r>
            </a:p>
            <a:p>
              <a:pPr marL="0" lvl="0" indent="0" algn="just" defTabSz="711200">
                <a:lnSpc>
                  <a:spcPct val="90000"/>
                </a:lnSpc>
                <a:spcBef>
                  <a:spcPct val="0"/>
                </a:spcBef>
                <a:spcAft>
                  <a:spcPct val="35000"/>
                </a:spcAft>
                <a:buNone/>
              </a:pPr>
              <a:r>
                <a:rPr lang="fr-FR" sz="1600" b="1" kern="1200" dirty="0">
                  <a:solidFill>
                    <a:sysClr val="window" lastClr="FFFFFF"/>
                  </a:solidFill>
                  <a:latin typeface="+mj-lt"/>
                  <a:ea typeface="+mn-ea"/>
                  <a:cs typeface="+mn-cs"/>
                </a:rPr>
                <a:t>30 JUIN N+1 impacté sur budget N</a:t>
              </a:r>
            </a:p>
            <a:p>
              <a:pPr marL="0" lvl="0" indent="0" algn="just" defTabSz="711200">
                <a:lnSpc>
                  <a:spcPct val="90000"/>
                </a:lnSpc>
                <a:spcBef>
                  <a:spcPct val="0"/>
                </a:spcBef>
                <a:spcAft>
                  <a:spcPct val="35000"/>
                </a:spcAft>
                <a:buNone/>
              </a:pPr>
              <a:r>
                <a:rPr lang="fr-FR" sz="1600" b="1" kern="1200" dirty="0">
                  <a:solidFill>
                    <a:sysClr val="window" lastClr="FFFFFF"/>
                  </a:solidFill>
                  <a:latin typeface="+mj-lt"/>
                  <a:ea typeface="+mn-ea"/>
                  <a:cs typeface="+mn-cs"/>
                </a:rPr>
                <a:t>Suivi trimestriel des DENM et Solde en SEMAINE 50</a:t>
              </a:r>
            </a:p>
          </p:txBody>
        </p:sp>
      </p:grpSp>
      <p:grpSp>
        <p:nvGrpSpPr>
          <p:cNvPr id="10" name="Groupe 9">
            <a:extLst>
              <a:ext uri="{FF2B5EF4-FFF2-40B4-BE49-F238E27FC236}">
                <a16:creationId xmlns:a16="http://schemas.microsoft.com/office/drawing/2014/main" id="{57BE5A7D-F5AA-0702-B48A-9CB2514DF32C}"/>
              </a:ext>
            </a:extLst>
          </p:cNvPr>
          <p:cNvGrpSpPr/>
          <p:nvPr/>
        </p:nvGrpSpPr>
        <p:grpSpPr>
          <a:xfrm>
            <a:off x="7113700" y="2738310"/>
            <a:ext cx="1223753" cy="953840"/>
            <a:chOff x="5095486" y="956693"/>
            <a:chExt cx="1223753" cy="953840"/>
          </a:xfrm>
          <a:solidFill>
            <a:srgbClr val="00CC99"/>
          </a:solidFill>
        </p:grpSpPr>
        <p:sp>
          <p:nvSpPr>
            <p:cNvPr id="16" name="Flèche : bas 15">
              <a:extLst>
                <a:ext uri="{FF2B5EF4-FFF2-40B4-BE49-F238E27FC236}">
                  <a16:creationId xmlns:a16="http://schemas.microsoft.com/office/drawing/2014/main" id="{00E1BF26-1A16-409A-79B0-8B09E00DE55A}"/>
                </a:ext>
              </a:extLst>
            </p:cNvPr>
            <p:cNvSpPr/>
            <p:nvPr/>
          </p:nvSpPr>
          <p:spPr>
            <a:xfrm>
              <a:off x="5095486" y="956693"/>
              <a:ext cx="1223753" cy="953840"/>
            </a:xfrm>
            <a:prstGeom prst="downArrow">
              <a:avLst>
                <a:gd name="adj1" fmla="val 55000"/>
                <a:gd name="adj2" fmla="val 45000"/>
              </a:avLst>
            </a:prstGeom>
            <a:grpFill/>
            <a:ln w="12700" cap="flat" cmpd="sng" algn="ctr">
              <a:solidFill>
                <a:srgbClr val="1AB686">
                  <a:alpha val="9000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7" name="Flèche : bas 10">
              <a:extLst>
                <a:ext uri="{FF2B5EF4-FFF2-40B4-BE49-F238E27FC236}">
                  <a16:creationId xmlns:a16="http://schemas.microsoft.com/office/drawing/2014/main" id="{DA4B71DB-8089-3EA9-196E-185509ED3EC1}"/>
                </a:ext>
              </a:extLst>
            </p:cNvPr>
            <p:cNvSpPr txBox="1"/>
            <p:nvPr/>
          </p:nvSpPr>
          <p:spPr>
            <a:xfrm>
              <a:off x="5370830" y="956693"/>
              <a:ext cx="673065" cy="71776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fr-FR" sz="900" b="1" kern="1200" dirty="0">
                <a:solidFill>
                  <a:sysClr val="windowText" lastClr="000000">
                    <a:hueOff val="0"/>
                    <a:satOff val="0"/>
                    <a:lumOff val="0"/>
                    <a:alphaOff val="0"/>
                  </a:sysClr>
                </a:solidFill>
                <a:latin typeface="+mj-lt"/>
                <a:ea typeface="+mn-ea"/>
                <a:cs typeface="+mn-cs"/>
              </a:endParaRPr>
            </a:p>
            <a:p>
              <a:pPr marL="0" lvl="0" indent="0" algn="ctr" defTabSz="400050">
                <a:lnSpc>
                  <a:spcPct val="90000"/>
                </a:lnSpc>
                <a:spcBef>
                  <a:spcPct val="0"/>
                </a:spcBef>
                <a:spcAft>
                  <a:spcPct val="35000"/>
                </a:spcAft>
                <a:buNone/>
              </a:pPr>
              <a:r>
                <a:rPr lang="fr-FR" sz="900" b="1" kern="1200" dirty="0">
                  <a:solidFill>
                    <a:sysClr val="windowText" lastClr="000000">
                      <a:hueOff val="0"/>
                      <a:satOff val="0"/>
                      <a:lumOff val="0"/>
                      <a:alphaOff val="0"/>
                    </a:sysClr>
                  </a:solidFill>
                  <a:latin typeface="+mj-lt"/>
                  <a:ea typeface="+mn-ea"/>
                  <a:cs typeface="+mn-cs"/>
                </a:rPr>
                <a:t>Si non réglé à la clôture annuelle</a:t>
              </a:r>
            </a:p>
          </p:txBody>
        </p:sp>
      </p:grpSp>
      <p:grpSp>
        <p:nvGrpSpPr>
          <p:cNvPr id="13" name="Groupe 12">
            <a:extLst>
              <a:ext uri="{FF2B5EF4-FFF2-40B4-BE49-F238E27FC236}">
                <a16:creationId xmlns:a16="http://schemas.microsoft.com/office/drawing/2014/main" id="{ACB9650D-178D-3CF4-5679-5543EC8D5902}"/>
              </a:ext>
            </a:extLst>
          </p:cNvPr>
          <p:cNvGrpSpPr/>
          <p:nvPr/>
        </p:nvGrpSpPr>
        <p:grpSpPr>
          <a:xfrm>
            <a:off x="7952165" y="4483958"/>
            <a:ext cx="1256585" cy="1016994"/>
            <a:chOff x="5933951" y="2702341"/>
            <a:chExt cx="1256585" cy="1016994"/>
          </a:xfrm>
          <a:solidFill>
            <a:srgbClr val="00CC99"/>
          </a:solidFill>
        </p:grpSpPr>
        <p:sp>
          <p:nvSpPr>
            <p:cNvPr id="14" name="Flèche : bas 13">
              <a:extLst>
                <a:ext uri="{FF2B5EF4-FFF2-40B4-BE49-F238E27FC236}">
                  <a16:creationId xmlns:a16="http://schemas.microsoft.com/office/drawing/2014/main" id="{3CA1A0C4-C343-8409-399B-D441D4B72CE7}"/>
                </a:ext>
              </a:extLst>
            </p:cNvPr>
            <p:cNvSpPr/>
            <p:nvPr/>
          </p:nvSpPr>
          <p:spPr>
            <a:xfrm>
              <a:off x="5933951" y="2702341"/>
              <a:ext cx="1256585" cy="1016994"/>
            </a:xfrm>
            <a:prstGeom prst="downArrow">
              <a:avLst>
                <a:gd name="adj1" fmla="val 55000"/>
                <a:gd name="adj2" fmla="val 45000"/>
              </a:avLst>
            </a:prstGeom>
            <a:grpFill/>
            <a:ln w="12700" cap="flat" cmpd="sng" algn="ctr">
              <a:solidFill>
                <a:srgbClr val="1AB686">
                  <a:alpha val="9000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lèche : bas 12">
              <a:extLst>
                <a:ext uri="{FF2B5EF4-FFF2-40B4-BE49-F238E27FC236}">
                  <a16:creationId xmlns:a16="http://schemas.microsoft.com/office/drawing/2014/main" id="{F396AB44-C36B-DBA4-86E6-144A1F03E20E}"/>
                </a:ext>
              </a:extLst>
            </p:cNvPr>
            <p:cNvSpPr txBox="1"/>
            <p:nvPr/>
          </p:nvSpPr>
          <p:spPr>
            <a:xfrm>
              <a:off x="6216683" y="2702341"/>
              <a:ext cx="691121" cy="76528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fr-FR" sz="800" b="1" kern="1200" dirty="0">
                <a:solidFill>
                  <a:sysClr val="windowText" lastClr="000000">
                    <a:hueOff val="0"/>
                    <a:satOff val="0"/>
                    <a:lumOff val="0"/>
                    <a:alphaOff val="0"/>
                  </a:sysClr>
                </a:solidFill>
                <a:latin typeface="+mj-lt"/>
                <a:ea typeface="+mn-ea"/>
                <a:cs typeface="+mn-cs"/>
              </a:endParaRPr>
            </a:p>
            <a:p>
              <a:pPr marL="0" lvl="0" indent="0" algn="ctr" defTabSz="355600">
                <a:lnSpc>
                  <a:spcPct val="90000"/>
                </a:lnSpc>
                <a:spcBef>
                  <a:spcPct val="0"/>
                </a:spcBef>
                <a:spcAft>
                  <a:spcPct val="35000"/>
                </a:spcAft>
                <a:buNone/>
              </a:pPr>
              <a:r>
                <a:rPr lang="fr-FR" sz="800" b="1" kern="1200" dirty="0">
                  <a:solidFill>
                    <a:sysClr val="windowText" lastClr="000000">
                      <a:hueOff val="0"/>
                      <a:satOff val="0"/>
                      <a:lumOff val="0"/>
                      <a:alphaOff val="0"/>
                    </a:sysClr>
                  </a:solidFill>
                  <a:latin typeface="+mj-lt"/>
                  <a:ea typeface="+mn-ea"/>
                  <a:cs typeface="+mn-cs"/>
                </a:rPr>
                <a:t>La charge est conservée sur le budget N mais reste à régler</a:t>
              </a:r>
            </a:p>
          </p:txBody>
        </p:sp>
      </p:grpSp>
      <p:pic>
        <p:nvPicPr>
          <p:cNvPr id="7" name="Image 6">
            <a:extLst>
              <a:ext uri="{FF2B5EF4-FFF2-40B4-BE49-F238E27FC236}">
                <a16:creationId xmlns:a16="http://schemas.microsoft.com/office/drawing/2014/main" id="{6F1CC500-2640-B724-BA3E-7E92B3FD2374}"/>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276287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6" y="628203"/>
            <a:ext cx="10515600" cy="1325563"/>
          </a:xfrm>
        </p:spPr>
        <p:txBody>
          <a:bodyPr/>
          <a:lstStyle/>
          <a:p>
            <a:r>
              <a:rPr lang="fr-FR" sz="4400" b="1" dirty="0">
                <a:solidFill>
                  <a:srgbClr val="33CCCC"/>
                </a:solidFill>
                <a:latin typeface="Aptos" panose="020B0004020202020204" pitchFamily="34" charset="0"/>
              </a:rPr>
              <a:t>4. </a:t>
            </a:r>
            <a:r>
              <a:rPr lang="fr-FR" b="1" dirty="0">
                <a:solidFill>
                  <a:schemeClr val="accent1">
                    <a:lumMod val="75000"/>
                  </a:schemeClr>
                </a:solidFill>
                <a:latin typeface="Aptos" panose="020B0004020202020204" pitchFamily="34" charset="0"/>
              </a:rPr>
              <a:t>Constitution du DENM 2023</a:t>
            </a:r>
            <a:endParaRPr lang="fr-FR" dirty="0"/>
          </a:p>
        </p:txBody>
      </p:sp>
      <p:sp>
        <p:nvSpPr>
          <p:cNvPr id="7" name="ZoneTexte 6">
            <a:extLst>
              <a:ext uri="{FF2B5EF4-FFF2-40B4-BE49-F238E27FC236}">
                <a16:creationId xmlns:a16="http://schemas.microsoft.com/office/drawing/2014/main" id="{96A802CC-9C3E-688B-0983-D21D3060C672}"/>
              </a:ext>
            </a:extLst>
          </p:cNvPr>
          <p:cNvSpPr txBox="1"/>
          <p:nvPr/>
        </p:nvSpPr>
        <p:spPr>
          <a:xfrm>
            <a:off x="1252151" y="1953766"/>
            <a:ext cx="9193427" cy="3631763"/>
          </a:xfrm>
          <a:prstGeom prst="rect">
            <a:avLst/>
          </a:prstGeom>
          <a:noFill/>
        </p:spPr>
        <p:txBody>
          <a:bodyPr wrap="square" rtlCol="0">
            <a:spAutoFit/>
          </a:bodyPr>
          <a:lstStyle/>
          <a:p>
            <a:r>
              <a:rPr lang="fr-FR" sz="3200" b="1" dirty="0">
                <a:solidFill>
                  <a:srgbClr val="33CCCC"/>
                </a:solidFill>
              </a:rPr>
              <a:t>Points de vigilance</a:t>
            </a:r>
          </a:p>
          <a:p>
            <a:endParaRPr lang="fr-FR" dirty="0"/>
          </a:p>
          <a:p>
            <a:pPr marL="285750" indent="-285750">
              <a:buFont typeface="Arial" panose="020B0604020202020204" pitchFamily="34" charset="0"/>
              <a:buChar char="•"/>
            </a:pPr>
            <a:r>
              <a:rPr lang="fr-FR" dirty="0">
                <a:solidFill>
                  <a:schemeClr val="accent1">
                    <a:lumMod val="75000"/>
                  </a:schemeClr>
                </a:solidFill>
              </a:rPr>
              <a:t>Pas de DENM constitué sur les frais de déplacements (tout poste budgétaire)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Bien vérifier l’engagement enseignement avec la convention de formation</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Une DENM ne doit être constituée que lorsque l’Etablissement s’est bien assuré que la formation ait bien eu lieu</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Afin de ne pas constituer beaucoup de DENM pour les frais de traitement, notamment pour les EP, nous vous incitons à demander le remboursement de ces frais au moins jusqu’aux mois d’octobre - novembre, dès que vous pouvez justifier la présence de l’agent.</a:t>
            </a:r>
          </a:p>
        </p:txBody>
      </p:sp>
      <p:pic>
        <p:nvPicPr>
          <p:cNvPr id="2" name="Image 1">
            <a:extLst>
              <a:ext uri="{FF2B5EF4-FFF2-40B4-BE49-F238E27FC236}">
                <a16:creationId xmlns:a16="http://schemas.microsoft.com/office/drawing/2014/main" id="{D6DC220B-8CB0-9949-3F40-F9D1792FD81B}"/>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3768140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904465"/>
            <a:ext cx="10515600" cy="1325563"/>
          </a:xfrm>
        </p:spPr>
        <p:txBody>
          <a:bodyPr/>
          <a:lstStyle/>
          <a:p>
            <a:r>
              <a:rPr lang="fr-FR" b="1" dirty="0">
                <a:solidFill>
                  <a:srgbClr val="33CCCC"/>
                </a:solidFill>
                <a:latin typeface="Aptos" panose="020B0004020202020204" pitchFamily="34" charset="0"/>
              </a:rPr>
              <a:t>5</a:t>
            </a:r>
            <a:r>
              <a:rPr lang="fr-FR" sz="4400" b="1" dirty="0">
                <a:solidFill>
                  <a:srgbClr val="33CCCC"/>
                </a:solidFill>
                <a:latin typeface="Aptos" panose="020B0004020202020204" pitchFamily="34" charset="0"/>
              </a:rPr>
              <a:t>. </a:t>
            </a:r>
            <a:r>
              <a:rPr lang="fr-FR" b="1" dirty="0">
                <a:solidFill>
                  <a:schemeClr val="accent1">
                    <a:lumMod val="75000"/>
                  </a:schemeClr>
                </a:solidFill>
                <a:latin typeface="Aptos" panose="020B0004020202020204" pitchFamily="34" charset="0"/>
              </a:rPr>
              <a:t>Saisie des Effectifs et préparation des Statistiques</a:t>
            </a:r>
            <a:endParaRPr lang="fr-FR" dirty="0"/>
          </a:p>
        </p:txBody>
      </p:sp>
      <p:sp>
        <p:nvSpPr>
          <p:cNvPr id="2" name="ZoneTexte 1">
            <a:extLst>
              <a:ext uri="{FF2B5EF4-FFF2-40B4-BE49-F238E27FC236}">
                <a16:creationId xmlns:a16="http://schemas.microsoft.com/office/drawing/2014/main" id="{7557F377-0BAE-7726-4E42-2A26C4DA2BC6}"/>
              </a:ext>
            </a:extLst>
          </p:cNvPr>
          <p:cNvSpPr txBox="1"/>
          <p:nvPr/>
        </p:nvSpPr>
        <p:spPr>
          <a:xfrm>
            <a:off x="1258079" y="2527562"/>
            <a:ext cx="8588448" cy="3583545"/>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1B3A6A"/>
                </a:solidFill>
                <a:effectLst/>
                <a:uLnTx/>
                <a:uFillTx/>
                <a:latin typeface="+mj-lt"/>
                <a:ea typeface="+mn-ea"/>
                <a:cs typeface="+mn-cs"/>
              </a:rPr>
              <a:t>Il faut procéder à la clôture des statistiques pour l’édition du bilan social et du rapport d’exécution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00" b="0" i="0" u="none" strike="noStrike" kern="1200" cap="none" spc="0" normalizeH="0" baseline="0" noProof="0" dirty="0">
              <a:ln>
                <a:noFill/>
              </a:ln>
              <a:solidFill>
                <a:srgbClr val="1B3A6A"/>
              </a:solidFill>
              <a:effectLst/>
              <a:uLnTx/>
              <a:uFillTx/>
              <a:latin typeface="+mj-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1B3A6A"/>
                </a:solidFill>
                <a:effectLst/>
                <a:uLnTx/>
                <a:uFillTx/>
                <a:latin typeface="+mj-lt"/>
                <a:ea typeface="+mn-ea"/>
                <a:cs typeface="+mn-cs"/>
              </a:rPr>
              <a:t>Le document intitulé </a:t>
            </a:r>
            <a:r>
              <a:rPr kumimoji="0" lang="fr-FR" sz="1600" b="1" i="0" u="none" strike="noStrike" kern="1200" cap="none" spc="0" normalizeH="0" baseline="0" noProof="0" dirty="0">
                <a:ln>
                  <a:noFill/>
                </a:ln>
                <a:solidFill>
                  <a:srgbClr val="1B3A6A"/>
                </a:solidFill>
                <a:effectLst/>
                <a:uLnTx/>
                <a:uFillTx/>
                <a:latin typeface="+mj-lt"/>
                <a:ea typeface="+mn-ea"/>
                <a:cs typeface="+mn-cs"/>
              </a:rPr>
              <a:t>« Clôture Statistiques 2023 / Saisie des effectifs / Corrections anomalies /Editions réglementaires» </a:t>
            </a:r>
            <a:r>
              <a:rPr kumimoji="0" lang="fr-FR" sz="1600" b="0" i="0" u="none" strike="noStrike" kern="1200" cap="none" spc="0" normalizeH="0" baseline="0" noProof="0" dirty="0">
                <a:ln>
                  <a:noFill/>
                </a:ln>
                <a:solidFill>
                  <a:srgbClr val="1B3A6A"/>
                </a:solidFill>
                <a:effectLst/>
                <a:uLnTx/>
                <a:uFillTx/>
                <a:latin typeface="+mj-lt"/>
                <a:ea typeface="+mn-ea"/>
                <a:cs typeface="+mn-cs"/>
              </a:rPr>
              <a:t>détaillant toutes les étapes à réaliser ainsi que tous les états à vérifier sera accessible via </a:t>
            </a:r>
            <a:r>
              <a:rPr kumimoji="0" lang="fr-FR" sz="1600" b="1" i="0" u="none" strike="noStrike" kern="1200" cap="none" spc="0" normalizeH="0" baseline="0" noProof="0" dirty="0">
                <a:ln>
                  <a:noFill/>
                </a:ln>
                <a:solidFill>
                  <a:srgbClr val="1B3A6A"/>
                </a:solidFill>
                <a:effectLst/>
                <a:uLnTx/>
                <a:uFillTx/>
                <a:latin typeface="+mj-lt"/>
                <a:ea typeface="+mn-ea"/>
                <a:cs typeface="+mn-cs"/>
              </a:rPr>
              <a:t>« Menu/Actualités » </a:t>
            </a:r>
            <a:r>
              <a:rPr kumimoji="0" lang="fr-FR" sz="1600" b="0" i="0" u="none" strike="noStrike" kern="1200" cap="none" spc="0" normalizeH="0" baseline="0" noProof="0" dirty="0">
                <a:ln>
                  <a:noFill/>
                </a:ln>
                <a:solidFill>
                  <a:srgbClr val="1B3A6A"/>
                </a:solidFill>
                <a:effectLst/>
                <a:uLnTx/>
                <a:uFillTx/>
                <a:latin typeface="+mj-lt"/>
                <a:ea typeface="+mn-ea"/>
                <a:cs typeface="+mn-cs"/>
              </a:rPr>
              <a:t>dans 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500" b="0" i="0" u="none" strike="noStrike" kern="1200" cap="none" spc="0" normalizeH="0" baseline="0" noProof="0" dirty="0">
              <a:ln>
                <a:noFill/>
              </a:ln>
              <a:solidFill>
                <a:srgbClr val="1B3A6A"/>
              </a:solidFill>
              <a:effectLst/>
              <a:uLnTx/>
              <a:uFillTx/>
              <a:latin typeface="+mj-lt"/>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600" b="1" i="0" u="none" strike="noStrike" kern="1200" cap="none" spc="0" normalizeH="0" baseline="0" noProof="0" dirty="0">
                <a:ln>
                  <a:noFill/>
                </a:ln>
                <a:solidFill>
                  <a:srgbClr val="1B3A6A"/>
                </a:solidFill>
                <a:effectLst/>
                <a:uLnTx/>
                <a:uFillTx/>
                <a:latin typeface="+mj-lt"/>
                <a:ea typeface="+mn-ea"/>
                <a:cs typeface="+mn-cs"/>
              </a:rPr>
              <a:t>31/01/2024 : Date limite de saisie des effectifs dans GE</a:t>
            </a: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fr-FR" sz="500" b="1" i="0" u="none" strike="noStrike" kern="1200" cap="none" spc="0" normalizeH="0" baseline="0" noProof="0" dirty="0">
              <a:ln>
                <a:noFill/>
              </a:ln>
              <a:solidFill>
                <a:srgbClr val="1B3A6A"/>
              </a:solidFill>
              <a:effectLst/>
              <a:uLnTx/>
              <a:uFillTx/>
              <a:latin typeface="+mj-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1B3A6A"/>
                </a:solidFill>
                <a:effectLst/>
                <a:uLnTx/>
                <a:uFillTx/>
                <a:latin typeface="+mj-lt"/>
                <a:ea typeface="+mn-ea"/>
                <a:cs typeface="+mn-cs"/>
              </a:rPr>
              <a:t>Menu </a:t>
            </a:r>
            <a:r>
              <a:rPr kumimoji="0" lang="fr-FR" sz="1600" b="1" i="0" u="none" strike="noStrike" kern="1200" cap="none" spc="0" normalizeH="0" baseline="0" noProof="0" dirty="0">
                <a:ln>
                  <a:noFill/>
                </a:ln>
                <a:solidFill>
                  <a:srgbClr val="1B3A6A"/>
                </a:solidFill>
                <a:effectLst/>
                <a:uLnTx/>
                <a:uFillTx/>
                <a:latin typeface="+mj-lt"/>
                <a:ea typeface="+mn-ea"/>
                <a:cs typeface="+mn-cs"/>
              </a:rPr>
              <a:t>« Référentiel/Etablissements » </a:t>
            </a:r>
            <a:r>
              <a:rPr kumimoji="0" lang="fr-FR" sz="1600" b="0" i="0" u="none" strike="noStrike" kern="1200" cap="none" spc="0" normalizeH="0" baseline="0" noProof="0" dirty="0">
                <a:ln>
                  <a:noFill/>
                </a:ln>
                <a:solidFill>
                  <a:srgbClr val="1B3A6A"/>
                </a:solidFill>
                <a:effectLst/>
                <a:uLnTx/>
                <a:uFillTx/>
                <a:latin typeface="+mj-lt"/>
                <a:ea typeface="+mn-ea"/>
                <a:cs typeface="+mn-cs"/>
              </a:rPr>
              <a:t>indiquer le </a:t>
            </a:r>
            <a:r>
              <a:rPr kumimoji="0" lang="fr-FR" sz="1600" b="1" i="0" u="none" strike="noStrike" kern="1200" cap="none" spc="0" normalizeH="0" baseline="0" noProof="0" dirty="0">
                <a:ln>
                  <a:noFill/>
                </a:ln>
                <a:solidFill>
                  <a:srgbClr val="1B3A6A"/>
                </a:solidFill>
                <a:effectLst/>
                <a:uLnTx/>
                <a:uFillTx/>
                <a:latin typeface="+mj-lt"/>
                <a:ea typeface="+mn-ea"/>
                <a:cs typeface="+mn-cs"/>
              </a:rPr>
              <a:t>code</a:t>
            </a:r>
            <a:r>
              <a:rPr kumimoji="0" lang="fr-FR" sz="1600" b="0" i="0" u="none" strike="noStrike" kern="1200" cap="none" spc="0" normalizeH="0" baseline="0" noProof="0" dirty="0">
                <a:ln>
                  <a:noFill/>
                </a:ln>
                <a:solidFill>
                  <a:srgbClr val="1B3A6A"/>
                </a:solidFill>
                <a:effectLst/>
                <a:uLnTx/>
                <a:uFillTx/>
                <a:latin typeface="+mj-lt"/>
                <a:ea typeface="+mn-ea"/>
                <a:cs typeface="+mn-cs"/>
              </a:rPr>
              <a:t> de votre établissement (3 chiffres après les 3 lettres de votre région Ex : </a:t>
            </a:r>
            <a:r>
              <a:rPr lang="fr-FR" sz="1600" dirty="0">
                <a:solidFill>
                  <a:srgbClr val="1B3A6A"/>
                </a:solidFill>
                <a:latin typeface="+mj-lt"/>
              </a:rPr>
              <a:t>NOR</a:t>
            </a:r>
            <a:r>
              <a:rPr kumimoji="0" lang="fr-FR" sz="1600" b="0" i="0" u="none" strike="noStrike" kern="1200" cap="none" spc="0" normalizeH="0" baseline="0" noProof="0" dirty="0">
                <a:ln>
                  <a:noFill/>
                </a:ln>
                <a:solidFill>
                  <a:srgbClr val="1B3A6A"/>
                </a:solidFill>
                <a:effectLst/>
                <a:uLnTx/>
                <a:uFillTx/>
                <a:latin typeface="+mj-lt"/>
                <a:ea typeface="+mn-ea"/>
                <a:cs typeface="+mn-cs"/>
              </a:rPr>
              <a:t>000 Sur l’onglet </a:t>
            </a:r>
            <a:r>
              <a:rPr kumimoji="0" lang="fr-FR" sz="1600" b="1" i="0" u="none" strike="noStrike" kern="1200" cap="none" spc="0" normalizeH="0" baseline="0" noProof="0" dirty="0">
                <a:ln>
                  <a:noFill/>
                </a:ln>
                <a:solidFill>
                  <a:srgbClr val="1B3A6A"/>
                </a:solidFill>
                <a:effectLst/>
                <a:uLnTx/>
                <a:uFillTx/>
                <a:latin typeface="+mj-lt"/>
                <a:ea typeface="+mn-ea"/>
                <a:cs typeface="+mn-cs"/>
              </a:rPr>
              <a:t>« Effectifs » </a:t>
            </a:r>
            <a:r>
              <a:rPr kumimoji="0" lang="fr-FR" sz="1600" b="0" i="0" u="none" strike="noStrike" kern="1200" cap="none" spc="0" normalizeH="0" baseline="0" noProof="0" dirty="0">
                <a:ln>
                  <a:noFill/>
                </a:ln>
                <a:solidFill>
                  <a:srgbClr val="1B3A6A"/>
                </a:solidFill>
                <a:effectLst/>
                <a:uLnTx/>
                <a:uFillTx/>
                <a:latin typeface="+mj-lt"/>
                <a:ea typeface="+mn-ea"/>
                <a:cs typeface="+mn-cs"/>
              </a:rPr>
              <a:t>sélectionner l’année 2023.</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700" b="0"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1AB686">
                    <a:lumMod val="75000"/>
                  </a:srgbClr>
                </a:solidFill>
                <a:effectLst/>
                <a:uLnTx/>
                <a:uFillTx/>
                <a:latin typeface="+mj-lt"/>
                <a:ea typeface="+mn-ea"/>
                <a:cs typeface="+mn-cs"/>
              </a:rPr>
              <a:t>		</a:t>
            </a:r>
            <a:r>
              <a:rPr kumimoji="0" lang="fr-FR" sz="1600" b="1" i="0" u="sng" strike="noStrike" kern="1200" cap="none" spc="0" normalizeH="0" baseline="0" noProof="0" dirty="0">
                <a:ln>
                  <a:noFill/>
                </a:ln>
                <a:solidFill>
                  <a:srgbClr val="1AB686">
                    <a:lumMod val="75000"/>
                  </a:srgbClr>
                </a:solidFill>
                <a:effectLst/>
                <a:uLnTx/>
                <a:uFillTx/>
                <a:latin typeface="+mj-lt"/>
                <a:ea typeface="+mn-ea"/>
                <a:cs typeface="+mn-cs"/>
              </a:rPr>
              <a:t>Remarque </a:t>
            </a:r>
            <a:r>
              <a:rPr kumimoji="0" lang="fr-FR" sz="1600" b="0" i="0" u="none" strike="noStrike" kern="1200" cap="none" spc="0" normalizeH="0" baseline="0" noProof="0" dirty="0">
                <a:ln>
                  <a:noFill/>
                </a:ln>
                <a:solidFill>
                  <a:srgbClr val="1AB686">
                    <a:lumMod val="75000"/>
                  </a:srgbClr>
                </a:solidFill>
                <a:effectLst/>
                <a:uLnTx/>
                <a:uFillTx/>
                <a:latin typeface="+mj-lt"/>
                <a:ea typeface="+mn-ea"/>
                <a:cs typeface="+mn-cs"/>
              </a:rPr>
              <a:t>: seuls les personnels non médicaux sont concernés, les 					effectifs médicaux faisant l’objet d’une procédure différente gérée 				par le siège de l’ANFH</a:t>
            </a:r>
            <a:endParaRPr kumimoji="0" lang="fr-FR" sz="1400" b="0" i="0" u="none" strike="noStrike" kern="1200" cap="none" spc="0" normalizeH="0" baseline="0" noProof="0" dirty="0">
              <a:ln>
                <a:noFill/>
              </a:ln>
              <a:solidFill>
                <a:srgbClr val="1AB686">
                  <a:lumMod val="75000"/>
                </a:srgbClr>
              </a:solidFill>
              <a:effectLst/>
              <a:uLnTx/>
              <a:uFillTx/>
              <a:latin typeface="+mj-lt"/>
              <a:ea typeface="+mn-ea"/>
              <a:cs typeface="+mn-cs"/>
            </a:endParaRPr>
          </a:p>
        </p:txBody>
      </p:sp>
      <p:pic>
        <p:nvPicPr>
          <p:cNvPr id="3" name="Image 2">
            <a:extLst>
              <a:ext uri="{FF2B5EF4-FFF2-40B4-BE49-F238E27FC236}">
                <a16:creationId xmlns:a16="http://schemas.microsoft.com/office/drawing/2014/main" id="{4D3573E3-718B-FB8D-DD76-A2C58A10EECB}"/>
              </a:ext>
            </a:extLst>
          </p:cNvPr>
          <p:cNvPicPr>
            <a:picLocks noChangeAspect="1"/>
          </p:cNvPicPr>
          <p:nvPr/>
        </p:nvPicPr>
        <p:blipFill>
          <a:blip r:embed="rId3"/>
          <a:stretch>
            <a:fillRect/>
          </a:stretch>
        </p:blipFill>
        <p:spPr>
          <a:xfrm>
            <a:off x="2168353" y="5250874"/>
            <a:ext cx="825665" cy="798838"/>
          </a:xfrm>
          <a:prstGeom prst="rect">
            <a:avLst/>
          </a:prstGeom>
        </p:spPr>
      </p:pic>
      <p:pic>
        <p:nvPicPr>
          <p:cNvPr id="7" name="Image 6">
            <a:extLst>
              <a:ext uri="{FF2B5EF4-FFF2-40B4-BE49-F238E27FC236}">
                <a16:creationId xmlns:a16="http://schemas.microsoft.com/office/drawing/2014/main" id="{E41ABEA4-90EB-C6E9-2A1D-DBD93C5E8D96}"/>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3825724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904465"/>
            <a:ext cx="10515600" cy="1325563"/>
          </a:xfrm>
        </p:spPr>
        <p:txBody>
          <a:bodyPr/>
          <a:lstStyle/>
          <a:p>
            <a:r>
              <a:rPr lang="fr-FR" b="1" dirty="0">
                <a:solidFill>
                  <a:srgbClr val="33CCCC"/>
                </a:solidFill>
                <a:latin typeface="Aptos" panose="020B0004020202020204" pitchFamily="34" charset="0"/>
              </a:rPr>
              <a:t>5</a:t>
            </a:r>
            <a:r>
              <a:rPr lang="fr-FR" sz="4400" b="1" dirty="0">
                <a:solidFill>
                  <a:srgbClr val="33CCCC"/>
                </a:solidFill>
                <a:latin typeface="Aptos" panose="020B0004020202020204" pitchFamily="34" charset="0"/>
              </a:rPr>
              <a:t>. </a:t>
            </a:r>
            <a:r>
              <a:rPr lang="fr-FR" b="1" dirty="0">
                <a:solidFill>
                  <a:schemeClr val="accent1">
                    <a:lumMod val="75000"/>
                  </a:schemeClr>
                </a:solidFill>
                <a:latin typeface="Aptos" panose="020B0004020202020204" pitchFamily="34" charset="0"/>
              </a:rPr>
              <a:t>Saisie des Effectifs et préparation des Statistiques</a:t>
            </a:r>
            <a:endParaRPr lang="fr-FR" dirty="0"/>
          </a:p>
        </p:txBody>
      </p:sp>
      <p:sp>
        <p:nvSpPr>
          <p:cNvPr id="8" name="ZoneTexte 7">
            <a:extLst>
              <a:ext uri="{FF2B5EF4-FFF2-40B4-BE49-F238E27FC236}">
                <a16:creationId xmlns:a16="http://schemas.microsoft.com/office/drawing/2014/main" id="{6F14BE0F-7662-6BDB-4548-EEF07E21BDB4}"/>
              </a:ext>
            </a:extLst>
          </p:cNvPr>
          <p:cNvSpPr txBox="1"/>
          <p:nvPr/>
        </p:nvSpPr>
        <p:spPr>
          <a:xfrm>
            <a:off x="1037968" y="2605363"/>
            <a:ext cx="10626810" cy="346556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000" b="1" u="sng" dirty="0">
                <a:solidFill>
                  <a:srgbClr val="389B7C"/>
                </a:solidFill>
                <a:latin typeface="+mj-lt"/>
              </a:rPr>
              <a:t>Mi-</a:t>
            </a:r>
            <a:r>
              <a:rPr kumimoji="0" lang="fr-FR" sz="2000" b="1" i="0" u="sng" strike="noStrike" kern="1200" cap="none" spc="0" normalizeH="0" baseline="0" noProof="0" dirty="0">
                <a:ln>
                  <a:noFill/>
                </a:ln>
                <a:solidFill>
                  <a:srgbClr val="389B7C"/>
                </a:solidFill>
                <a:effectLst/>
                <a:uLnTx/>
                <a:uFillTx/>
                <a:latin typeface="+mj-lt"/>
                <a:ea typeface="+mn-ea"/>
                <a:cs typeface="+mn-cs"/>
              </a:rPr>
              <a:t>février 2024 </a:t>
            </a:r>
            <a:r>
              <a:rPr kumimoji="0" lang="fr-FR" sz="2000" b="1" i="0" u="none" strike="noStrike" kern="1200" cap="none" spc="0" normalizeH="0" baseline="0" noProof="0" dirty="0">
                <a:ln>
                  <a:noFill/>
                </a:ln>
                <a:solidFill>
                  <a:srgbClr val="1B3A6A"/>
                </a:solidFill>
                <a:effectLst/>
                <a:uLnTx/>
                <a:uFillTx/>
                <a:latin typeface="+mj-lt"/>
                <a:ea typeface="+mn-ea"/>
                <a:cs typeface="+mn-cs"/>
              </a:rPr>
              <a:t>: </a:t>
            </a:r>
            <a:r>
              <a:rPr kumimoji="0" lang="fr-FR" sz="2000" b="0" i="0" u="none" strike="noStrike" kern="1200" cap="none" spc="0" normalizeH="0" baseline="0" noProof="0" dirty="0">
                <a:ln>
                  <a:noFill/>
                </a:ln>
                <a:solidFill>
                  <a:srgbClr val="1B3A6A"/>
                </a:solidFill>
                <a:effectLst/>
                <a:uLnTx/>
                <a:uFillTx/>
                <a:latin typeface="+mj-lt"/>
                <a:ea typeface="+mn-ea"/>
                <a:cs typeface="+mn-cs"/>
              </a:rPr>
              <a:t>Contrôles des anomalies de l’exercice 2023 et corrections à apporter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dirty="0">
                <a:ln>
                  <a:noFill/>
                </a:ln>
                <a:solidFill>
                  <a:srgbClr val="1B3A6A"/>
                </a:solidFill>
                <a:effectLst/>
                <a:uLnTx/>
                <a:uFillTx/>
                <a:latin typeface="+mj-lt"/>
                <a:ea typeface="+mn-ea"/>
                <a:cs typeface="+mn-cs"/>
              </a:rPr>
              <a:t>Ces éditions sont accessibles via le menu </a:t>
            </a:r>
            <a:r>
              <a:rPr kumimoji="0" lang="fr-FR" sz="2000" b="1" i="0" u="none" strike="noStrike" kern="1200" cap="none" spc="0" normalizeH="0" baseline="0" noProof="0" dirty="0">
                <a:ln>
                  <a:noFill/>
                </a:ln>
                <a:solidFill>
                  <a:srgbClr val="1B3A6A"/>
                </a:solidFill>
                <a:effectLst/>
                <a:uLnTx/>
                <a:uFillTx/>
                <a:latin typeface="+mj-lt"/>
                <a:ea typeface="+mn-ea"/>
                <a:cs typeface="+mn-cs"/>
              </a:rPr>
              <a:t>« PLAN/STATISTIQUES » </a:t>
            </a:r>
            <a:r>
              <a:rPr kumimoji="0" lang="fr-FR" sz="2000" b="0" i="0" u="none" strike="noStrike" kern="1200" cap="none" spc="0" normalizeH="0" baseline="0" noProof="0" dirty="0">
                <a:ln>
                  <a:noFill/>
                </a:ln>
                <a:solidFill>
                  <a:srgbClr val="1B3A6A"/>
                </a:solidFill>
                <a:effectLst/>
                <a:uLnTx/>
                <a:uFillTx/>
                <a:latin typeface="+mj-lt"/>
                <a:ea typeface="+mn-ea"/>
                <a:cs typeface="+mn-cs"/>
              </a:rPr>
              <a:t>ou menu </a:t>
            </a:r>
            <a:r>
              <a:rPr kumimoji="0" lang="fr-FR" sz="2000" b="1" i="0" u="none" strike="noStrike" kern="1200" cap="none" spc="0" normalizeH="0" baseline="0" noProof="0" dirty="0">
                <a:ln>
                  <a:noFill/>
                </a:ln>
                <a:solidFill>
                  <a:srgbClr val="1B3A6A"/>
                </a:solidFill>
                <a:effectLst/>
                <a:uLnTx/>
                <a:uFillTx/>
                <a:latin typeface="+mj-lt"/>
                <a:ea typeface="+mn-ea"/>
                <a:cs typeface="+mn-cs"/>
              </a:rPr>
              <a:t>« TOUTES EDITIONS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1" i="0" u="none" strike="noStrike" kern="1200" cap="none" spc="0" normalizeH="0" baseline="0" noProof="0" dirty="0">
              <a:ln>
                <a:noFill/>
              </a:ln>
              <a:solidFill>
                <a:srgbClr val="1B3A6A"/>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srgbClr val="ED7D31"/>
                </a:solidFill>
                <a:effectLst/>
                <a:uLnTx/>
                <a:uFillTx/>
                <a:latin typeface="+mj-lt"/>
                <a:ea typeface="+mn-ea"/>
                <a:cs typeface="+mn-cs"/>
              </a:rPr>
              <a:t> CORRECTION ANOMALIES :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Anomalies grades non médicaux financés sur les postes médicaux</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Anomalies grades médicaux financés sur les postes non médicaux</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Anomalies grades établissement</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Candidature en double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Liste des sessions sans suivi ou sans candidature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Contrôle des ARF N++ sur les dossiers soldés ou annulés</a:t>
            </a:r>
          </a:p>
        </p:txBody>
      </p:sp>
      <p:pic>
        <p:nvPicPr>
          <p:cNvPr id="2" name="Image 1">
            <a:extLst>
              <a:ext uri="{FF2B5EF4-FFF2-40B4-BE49-F238E27FC236}">
                <a16:creationId xmlns:a16="http://schemas.microsoft.com/office/drawing/2014/main" id="{2D219520-ED0F-39D6-6747-D4EFCFDD1401}"/>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2964137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904465"/>
            <a:ext cx="10515600" cy="1325563"/>
          </a:xfrm>
        </p:spPr>
        <p:txBody>
          <a:bodyPr/>
          <a:lstStyle/>
          <a:p>
            <a:r>
              <a:rPr lang="fr-FR" b="1" dirty="0">
                <a:solidFill>
                  <a:srgbClr val="33CCCC"/>
                </a:solidFill>
                <a:latin typeface="Aptos" panose="020B0004020202020204" pitchFamily="34" charset="0"/>
              </a:rPr>
              <a:t>5</a:t>
            </a:r>
            <a:r>
              <a:rPr lang="fr-FR" sz="4400" b="1" dirty="0">
                <a:solidFill>
                  <a:srgbClr val="33CCCC"/>
                </a:solidFill>
                <a:latin typeface="Aptos" panose="020B0004020202020204" pitchFamily="34" charset="0"/>
              </a:rPr>
              <a:t>. </a:t>
            </a:r>
            <a:r>
              <a:rPr lang="fr-FR" b="1" dirty="0">
                <a:solidFill>
                  <a:schemeClr val="accent1">
                    <a:lumMod val="75000"/>
                  </a:schemeClr>
                </a:solidFill>
                <a:latin typeface="Aptos" panose="020B0004020202020204" pitchFamily="34" charset="0"/>
              </a:rPr>
              <a:t>Saisie des Effectifs et préparation des Statistiques</a:t>
            </a:r>
            <a:endParaRPr lang="fr-FR" dirty="0"/>
          </a:p>
        </p:txBody>
      </p:sp>
      <p:sp>
        <p:nvSpPr>
          <p:cNvPr id="2" name="Espace réservé du contenu 2">
            <a:extLst>
              <a:ext uri="{FF2B5EF4-FFF2-40B4-BE49-F238E27FC236}">
                <a16:creationId xmlns:a16="http://schemas.microsoft.com/office/drawing/2014/main" id="{89AA30B7-465C-9099-F0C3-CB68EC880472}"/>
              </a:ext>
            </a:extLst>
          </p:cNvPr>
          <p:cNvSpPr txBox="1">
            <a:spLocks/>
          </p:cNvSpPr>
          <p:nvPr/>
        </p:nvSpPr>
        <p:spPr>
          <a:xfrm>
            <a:off x="830429" y="2350459"/>
            <a:ext cx="11288128" cy="1230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sng" strike="noStrike" kern="1200" cap="none" spc="0" normalizeH="0" baseline="0" noProof="0" dirty="0">
                <a:ln>
                  <a:noFill/>
                </a:ln>
                <a:solidFill>
                  <a:srgbClr val="389B7C"/>
                </a:solidFill>
                <a:effectLst/>
                <a:uLnTx/>
                <a:uFillTx/>
                <a:latin typeface="+mj-lt"/>
                <a:ea typeface="+mn-ea"/>
                <a:cs typeface="+mn-cs"/>
              </a:rPr>
              <a:t>28 février 2024 : </a:t>
            </a:r>
            <a:r>
              <a:rPr kumimoji="0" lang="fr-FR" sz="2000" i="0" u="none" strike="noStrike" kern="1200" cap="none" spc="0" normalizeH="0" baseline="0" noProof="0" dirty="0">
                <a:ln>
                  <a:noFill/>
                </a:ln>
                <a:solidFill>
                  <a:srgbClr val="1B3A6A"/>
                </a:solidFill>
                <a:effectLst/>
                <a:uLnTx/>
                <a:uFillTx/>
                <a:latin typeface="+mj-lt"/>
                <a:ea typeface="+mn-ea"/>
                <a:cs typeface="+mn-cs"/>
              </a:rPr>
              <a:t>Edition du bilan social et du rapport d’exécution</a:t>
            </a:r>
            <a:br>
              <a:rPr kumimoji="0" lang="fr-FR" sz="2000" i="0" u="none" strike="noStrike" kern="1200" cap="none" spc="0" normalizeH="0" baseline="0" noProof="0" dirty="0">
                <a:ln>
                  <a:noFill/>
                </a:ln>
                <a:solidFill>
                  <a:srgbClr val="1B3A6A"/>
                </a:solidFill>
                <a:effectLst/>
                <a:uLnTx/>
                <a:uFillTx/>
                <a:latin typeface="+mj-lt"/>
                <a:ea typeface="+mn-ea"/>
                <a:cs typeface="+mn-cs"/>
              </a:rPr>
            </a:br>
            <a:r>
              <a:rPr kumimoji="0" lang="fr-FR" sz="2000" i="0" u="none" strike="noStrike" kern="1200" cap="none" spc="0" normalizeH="0" baseline="0" noProof="0" dirty="0">
                <a:ln>
                  <a:noFill/>
                </a:ln>
                <a:solidFill>
                  <a:srgbClr val="1B3A6A"/>
                </a:solidFill>
                <a:effectLst/>
                <a:uLnTx/>
                <a:uFillTx/>
                <a:latin typeface="+mj-lt"/>
                <a:ea typeface="+mn-ea"/>
                <a:cs typeface="+mn-cs"/>
              </a:rPr>
              <a:t>Ces éditions sont accessibles via le menu « PLAN/STATISTIQUES » ou menu « TOUTES EDITIONS »</a:t>
            </a:r>
            <a:br>
              <a:rPr kumimoji="0" lang="fr-FR" sz="2000" i="0" u="none" strike="noStrike" kern="1200" cap="none" spc="0" normalizeH="0" baseline="0" noProof="0" dirty="0">
                <a:ln>
                  <a:noFill/>
                </a:ln>
                <a:solidFill>
                  <a:srgbClr val="1B3A6A"/>
                </a:solidFill>
                <a:effectLst/>
                <a:uLnTx/>
                <a:uFillTx/>
                <a:latin typeface="+mj-lt"/>
                <a:ea typeface="+mn-ea"/>
                <a:cs typeface="+mn-cs"/>
              </a:rPr>
            </a:br>
            <a:endParaRPr kumimoji="0" lang="fr-FR" sz="2000" i="0" u="none" strike="noStrike" kern="1200" cap="none" spc="0" normalizeH="0" baseline="0" noProof="0" dirty="0">
              <a:ln>
                <a:noFill/>
              </a:ln>
              <a:solidFill>
                <a:srgbClr val="1B3A6A"/>
              </a:solidFill>
              <a:effectLst/>
              <a:uLnTx/>
              <a:uFillTx/>
              <a:latin typeface="+mj-lt"/>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Espace réservé du contenu 3">
            <a:extLst>
              <a:ext uri="{FF2B5EF4-FFF2-40B4-BE49-F238E27FC236}">
                <a16:creationId xmlns:a16="http://schemas.microsoft.com/office/drawing/2014/main" id="{233DF047-74C3-56EC-73CF-EB9A3B4A557C}"/>
              </a:ext>
            </a:extLst>
          </p:cNvPr>
          <p:cNvSpPr txBox="1">
            <a:spLocks/>
          </p:cNvSpPr>
          <p:nvPr/>
        </p:nvSpPr>
        <p:spPr>
          <a:xfrm>
            <a:off x="830429" y="3180560"/>
            <a:ext cx="6745928" cy="3365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fr-FR" sz="1800" b="1" i="0" u="none" strike="noStrike" kern="1200" cap="none" spc="0" normalizeH="0" baseline="0" noProof="0" dirty="0">
                <a:ln>
                  <a:noFill/>
                </a:ln>
                <a:solidFill>
                  <a:srgbClr val="ED7D31"/>
                </a:solidFill>
                <a:effectLst/>
                <a:uLnTx/>
                <a:uFillTx/>
                <a:latin typeface="+mj-lt"/>
                <a:ea typeface="+mn-ea"/>
                <a:cs typeface="+mn-cs"/>
              </a:rPr>
              <a:t> EDITIONS REGLEMENTAIRES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a:t>
            </a:r>
            <a:r>
              <a:rPr kumimoji="0" lang="fr-FR" sz="1800" b="1" i="0" u="none" strike="noStrike" kern="1200" cap="none" spc="0" normalizeH="0" baseline="0" noProof="0" dirty="0">
                <a:ln>
                  <a:noFill/>
                </a:ln>
                <a:solidFill>
                  <a:srgbClr val="1B3A6A"/>
                </a:solidFill>
                <a:effectLst/>
                <a:uLnTx/>
                <a:uFillTx/>
                <a:latin typeface="+mj-lt"/>
                <a:ea typeface="+mn-ea"/>
                <a:cs typeface="+mn-cs"/>
              </a:rPr>
              <a:t>Bilan social</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1B3A6A"/>
                </a:solidFill>
                <a:effectLst/>
                <a:uLnTx/>
                <a:uFillTx/>
                <a:latin typeface="+mj-lt"/>
                <a:ea typeface="+mn-ea"/>
                <a:cs typeface="+mn-cs"/>
              </a:rPr>
              <a:t>Des heures et des départs</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1B3A6A"/>
                </a:solidFill>
                <a:effectLst/>
                <a:uLnTx/>
                <a:uFillTx/>
                <a:latin typeface="+mj-lt"/>
                <a:ea typeface="+mn-ea"/>
                <a:cs typeface="+mn-cs"/>
              </a:rPr>
              <a:t>Financier</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a:t>
            </a:r>
            <a:r>
              <a:rPr kumimoji="0" lang="fr-FR" sz="1800" b="1" i="0" u="none" strike="noStrike" kern="1200" cap="none" spc="0" normalizeH="0" baseline="0" noProof="0" dirty="0">
                <a:ln>
                  <a:noFill/>
                </a:ln>
                <a:solidFill>
                  <a:srgbClr val="1B3A6A"/>
                </a:solidFill>
                <a:effectLst/>
                <a:uLnTx/>
                <a:uFillTx/>
                <a:latin typeface="+mj-lt"/>
                <a:ea typeface="+mn-ea"/>
                <a:cs typeface="+mn-cs"/>
              </a:rPr>
              <a:t>Rapport annuel d’exécution </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1B3A6A"/>
                </a:solidFill>
                <a:effectLst/>
                <a:uLnTx/>
                <a:uFillTx/>
                <a:latin typeface="+mj-lt"/>
                <a:ea typeface="+mn-ea"/>
                <a:cs typeface="+mn-cs"/>
              </a:rPr>
              <a:t>Cout des actions imputées par type</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1B3A6A"/>
                </a:solidFill>
                <a:effectLst/>
                <a:uLnTx/>
                <a:uFillTx/>
                <a:latin typeface="+mj-lt"/>
                <a:ea typeface="+mn-ea"/>
                <a:cs typeface="+mn-cs"/>
              </a:rPr>
              <a:t>Ventilation des stagiaires par type</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1B3A6A"/>
                </a:solidFill>
                <a:effectLst/>
                <a:uLnTx/>
                <a:uFillTx/>
                <a:latin typeface="+mj-lt"/>
                <a:ea typeface="+mn-ea"/>
                <a:cs typeface="+mn-cs"/>
              </a:rPr>
              <a:t>Etat des effectifs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a:t>
            </a:r>
            <a:r>
              <a:rPr kumimoji="0" lang="fr-FR" sz="1800" b="1" i="0" u="none" strike="noStrike" kern="1200" cap="none" spc="0" normalizeH="0" baseline="0" noProof="0" dirty="0">
                <a:ln>
                  <a:noFill/>
                </a:ln>
                <a:solidFill>
                  <a:srgbClr val="1B3A6A"/>
                </a:solidFill>
                <a:effectLst/>
                <a:uLnTx/>
                <a:uFillTx/>
                <a:latin typeface="+mj-lt"/>
                <a:ea typeface="+mn-ea"/>
                <a:cs typeface="+mn-cs"/>
              </a:rPr>
              <a:t>Programme DPC</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1B3A6A"/>
                </a:solidFill>
                <a:effectLst/>
                <a:uLnTx/>
                <a:uFillTx/>
                <a:latin typeface="+mj-lt"/>
                <a:ea typeface="+mn-ea"/>
                <a:cs typeface="+mn-cs"/>
              </a:rPr>
              <a:t>Dossiers ANDPC</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1B3A6A"/>
                </a:solidFill>
                <a:effectLst/>
                <a:uLnTx/>
                <a:uFillTx/>
                <a:latin typeface="+mj-lt"/>
                <a:ea typeface="+mn-ea"/>
                <a:cs typeface="+mn-cs"/>
              </a:rPr>
              <a:t>Récapitulatif ANDPC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sysClr val="windowText" lastClr="000000"/>
              </a:solidFill>
              <a:effectLst/>
              <a:uLnTx/>
              <a:uFillTx/>
              <a:latin typeface="+mj-lt"/>
              <a:ea typeface="+mn-ea"/>
              <a:cs typeface="+mn-cs"/>
            </a:endParaRPr>
          </a:p>
        </p:txBody>
      </p:sp>
      <p:sp>
        <p:nvSpPr>
          <p:cNvPr id="7" name="Espace réservé du contenu 5">
            <a:extLst>
              <a:ext uri="{FF2B5EF4-FFF2-40B4-BE49-F238E27FC236}">
                <a16:creationId xmlns:a16="http://schemas.microsoft.com/office/drawing/2014/main" id="{2577D44A-C354-A6E4-005A-7874FDE819DB}"/>
              </a:ext>
            </a:extLst>
          </p:cNvPr>
          <p:cNvSpPr txBox="1">
            <a:spLocks/>
          </p:cNvSpPr>
          <p:nvPr/>
        </p:nvSpPr>
        <p:spPr>
          <a:xfrm>
            <a:off x="5913405" y="3180560"/>
            <a:ext cx="4995890" cy="25349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fr-FR" sz="1800" b="1" i="0" u="none" strike="noStrike" kern="1200" cap="none" spc="0" normalizeH="0" baseline="0" noProof="0" dirty="0">
                <a:ln>
                  <a:noFill/>
                </a:ln>
                <a:solidFill>
                  <a:srgbClr val="ED7D31"/>
                </a:solidFill>
                <a:effectLst/>
                <a:uLnTx/>
                <a:uFillTx/>
                <a:latin typeface="+mj-lt"/>
                <a:ea typeface="+mn-ea"/>
                <a:cs typeface="+mn-cs"/>
              </a:rPr>
              <a:t> REQUETES POUR STATISTIQUES REALISEES AGENTS ET ORGANISMES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1" i="0" u="none" strike="noStrike" kern="1200" cap="none" spc="0" normalizeH="0" baseline="0" noProof="0" dirty="0">
              <a:ln>
                <a:noFill/>
              </a:ln>
              <a:solidFill>
                <a:srgbClr val="1B3A6A"/>
              </a:solidFill>
              <a:effectLst/>
              <a:uLnTx/>
              <a:uFillTx/>
              <a:latin typeface="+mj-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Statistiques réalisées agents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a:ln>
                  <a:noFill/>
                </a:ln>
                <a:solidFill>
                  <a:srgbClr val="1B3A6A"/>
                </a:solidFill>
                <a:effectLst/>
                <a:uLnTx/>
                <a:uFillTx/>
                <a:latin typeface="+mj-lt"/>
                <a:ea typeface="+mn-ea"/>
                <a:cs typeface="+mn-cs"/>
              </a:rPr>
              <a:t> Statistiques réalisées Organismes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AFA27423-C4E0-083D-BC36-C81F77B42A3E}"/>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54665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904465"/>
            <a:ext cx="10515600" cy="1325563"/>
          </a:xfrm>
        </p:spPr>
        <p:txBody>
          <a:bodyPr/>
          <a:lstStyle/>
          <a:p>
            <a:r>
              <a:rPr lang="fr-FR" b="1" dirty="0">
                <a:solidFill>
                  <a:srgbClr val="33CCCC"/>
                </a:solidFill>
                <a:latin typeface="Aptos" panose="020B0004020202020204" pitchFamily="34" charset="0"/>
              </a:rPr>
              <a:t>Points d’actualité </a:t>
            </a:r>
            <a:endParaRPr lang="fr-FR" dirty="0"/>
          </a:p>
        </p:txBody>
      </p:sp>
      <p:sp>
        <p:nvSpPr>
          <p:cNvPr id="8" name="ZoneTexte 7">
            <a:extLst>
              <a:ext uri="{FF2B5EF4-FFF2-40B4-BE49-F238E27FC236}">
                <a16:creationId xmlns:a16="http://schemas.microsoft.com/office/drawing/2014/main" id="{6459E082-DEE9-0B3E-2FF2-60D780A42E92}"/>
              </a:ext>
            </a:extLst>
          </p:cNvPr>
          <p:cNvSpPr txBox="1"/>
          <p:nvPr/>
        </p:nvSpPr>
        <p:spPr>
          <a:xfrm>
            <a:off x="655605" y="2042984"/>
            <a:ext cx="10413324" cy="830997"/>
          </a:xfrm>
          <a:prstGeom prst="rect">
            <a:avLst/>
          </a:prstGeom>
          <a:noFill/>
        </p:spPr>
        <p:txBody>
          <a:bodyPr wrap="square" rtlCol="0">
            <a:spAutoFit/>
          </a:bodyPr>
          <a:lstStyle/>
          <a:p>
            <a:r>
              <a:rPr lang="fr-FR" sz="1600" b="0" i="0" dirty="0">
                <a:solidFill>
                  <a:srgbClr val="333333"/>
                </a:solidFill>
                <a:effectLst/>
                <a:latin typeface="Open Sans" panose="020B0606030504020204" pitchFamily="34" charset="0"/>
              </a:rPr>
              <a:t>Parution de l’arrêté du 20 septembre 2023 modifiant l'arrêté du 3 juillet 2006 fixant les taux des indemnités de mission prévues à l'article 3 du décret n° 2006-781 du 3 juillet 2006 fixant les conditions et les modalités de règlement des frais occasionnés par les déplacements temporaires des personnels civils de l'Etat</a:t>
            </a:r>
            <a:endParaRPr lang="fr-FR" sz="1600" dirty="0"/>
          </a:p>
        </p:txBody>
      </p:sp>
      <p:pic>
        <p:nvPicPr>
          <p:cNvPr id="11" name="Image 10">
            <a:extLst>
              <a:ext uri="{FF2B5EF4-FFF2-40B4-BE49-F238E27FC236}">
                <a16:creationId xmlns:a16="http://schemas.microsoft.com/office/drawing/2014/main" id="{B06AAADB-59F5-DEAD-1BC7-83ED78BBBF19}"/>
              </a:ext>
            </a:extLst>
          </p:cNvPr>
          <p:cNvPicPr>
            <a:picLocks noChangeAspect="1"/>
          </p:cNvPicPr>
          <p:nvPr/>
        </p:nvPicPr>
        <p:blipFill>
          <a:blip r:embed="rId3"/>
          <a:stretch>
            <a:fillRect/>
          </a:stretch>
        </p:blipFill>
        <p:spPr>
          <a:xfrm>
            <a:off x="582786" y="2949856"/>
            <a:ext cx="8173409" cy="3003679"/>
          </a:xfrm>
          <a:prstGeom prst="rect">
            <a:avLst/>
          </a:prstGeom>
        </p:spPr>
      </p:pic>
      <p:pic>
        <p:nvPicPr>
          <p:cNvPr id="13" name="Image 12" descr="Une image contenant Panneau de signalisation, triangle&#10;&#10;Description générée automatiquement">
            <a:extLst>
              <a:ext uri="{FF2B5EF4-FFF2-40B4-BE49-F238E27FC236}">
                <a16:creationId xmlns:a16="http://schemas.microsoft.com/office/drawing/2014/main" id="{C84C5662-C2D4-8C71-1348-EFADDB1EF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442" y="3078201"/>
            <a:ext cx="1082265" cy="934299"/>
          </a:xfrm>
          <a:prstGeom prst="rect">
            <a:avLst/>
          </a:prstGeom>
        </p:spPr>
      </p:pic>
      <p:sp>
        <p:nvSpPr>
          <p:cNvPr id="14" name="ZoneTexte 13">
            <a:extLst>
              <a:ext uri="{FF2B5EF4-FFF2-40B4-BE49-F238E27FC236}">
                <a16:creationId xmlns:a16="http://schemas.microsoft.com/office/drawing/2014/main" id="{291F0E59-361B-F97D-EBC9-204F58301469}"/>
              </a:ext>
            </a:extLst>
          </p:cNvPr>
          <p:cNvSpPr txBox="1"/>
          <p:nvPr/>
        </p:nvSpPr>
        <p:spPr>
          <a:xfrm>
            <a:off x="8855676" y="4176584"/>
            <a:ext cx="2945799" cy="1815882"/>
          </a:xfrm>
          <a:prstGeom prst="rect">
            <a:avLst/>
          </a:prstGeom>
          <a:noFill/>
        </p:spPr>
        <p:txBody>
          <a:bodyPr wrap="square" rtlCol="0">
            <a:spAutoFit/>
          </a:bodyPr>
          <a:lstStyle/>
          <a:p>
            <a:pPr algn="ctr"/>
            <a:r>
              <a:rPr lang="fr-FR" sz="1400" b="0" i="0" dirty="0">
                <a:solidFill>
                  <a:srgbClr val="333333"/>
                </a:solidFill>
                <a:effectLst/>
                <a:latin typeface="Open Sans" panose="020B0606030504020204" pitchFamily="34" charset="0"/>
              </a:rPr>
              <a:t>Le taux de remboursement des frais d’hébergement est porté dans tous les cas à 150 euros (auparavant fixé à 120 euros) pour les agents reconnus en qualité de travailleurs handicapés et en situation de mobilité réduite.</a:t>
            </a:r>
            <a:endParaRPr lang="fr-FR" sz="1400" dirty="0"/>
          </a:p>
        </p:txBody>
      </p:sp>
      <p:pic>
        <p:nvPicPr>
          <p:cNvPr id="2" name="Image 1">
            <a:extLst>
              <a:ext uri="{FF2B5EF4-FFF2-40B4-BE49-F238E27FC236}">
                <a16:creationId xmlns:a16="http://schemas.microsoft.com/office/drawing/2014/main" id="{EDA7946C-550E-2093-C92F-3336CC54B21F}"/>
              </a:ext>
            </a:extLst>
          </p:cNvPr>
          <p:cNvPicPr>
            <a:picLocks noChangeAspect="1"/>
          </p:cNvPicPr>
          <p:nvPr/>
        </p:nvPicPr>
        <p:blipFill>
          <a:blip r:embed="rId5"/>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860923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904465"/>
            <a:ext cx="10515600" cy="1325563"/>
          </a:xfrm>
        </p:spPr>
        <p:txBody>
          <a:bodyPr/>
          <a:lstStyle/>
          <a:p>
            <a:r>
              <a:rPr lang="fr-FR" b="1" dirty="0">
                <a:solidFill>
                  <a:srgbClr val="33CCCC"/>
                </a:solidFill>
                <a:latin typeface="Aptos" panose="020B0004020202020204" pitchFamily="34" charset="0"/>
              </a:rPr>
              <a:t>Points d’actualité </a:t>
            </a:r>
            <a:endParaRPr lang="fr-FR" dirty="0"/>
          </a:p>
        </p:txBody>
      </p:sp>
      <p:sp>
        <p:nvSpPr>
          <p:cNvPr id="7" name="ZoneTexte 6">
            <a:extLst>
              <a:ext uri="{FF2B5EF4-FFF2-40B4-BE49-F238E27FC236}">
                <a16:creationId xmlns:a16="http://schemas.microsoft.com/office/drawing/2014/main" id="{2527724B-8966-6902-5418-430EA27FB55F}"/>
              </a:ext>
            </a:extLst>
          </p:cNvPr>
          <p:cNvSpPr txBox="1"/>
          <p:nvPr/>
        </p:nvSpPr>
        <p:spPr>
          <a:xfrm>
            <a:off x="655605" y="1981127"/>
            <a:ext cx="5440395" cy="646331"/>
          </a:xfrm>
          <a:prstGeom prst="rect">
            <a:avLst/>
          </a:prstGeom>
          <a:noFill/>
        </p:spPr>
        <p:txBody>
          <a:bodyPr wrap="square" rtlCol="0">
            <a:spAutoFit/>
          </a:bodyPr>
          <a:lstStyle/>
          <a:p>
            <a:r>
              <a:rPr lang="fr-FR" b="1" dirty="0"/>
              <a:t>Mise à jour des forfaits pour la prise en charge des frais de traitement</a:t>
            </a:r>
          </a:p>
        </p:txBody>
      </p:sp>
      <p:sp>
        <p:nvSpPr>
          <p:cNvPr id="10" name="ZoneTexte 9">
            <a:extLst>
              <a:ext uri="{FF2B5EF4-FFF2-40B4-BE49-F238E27FC236}">
                <a16:creationId xmlns:a16="http://schemas.microsoft.com/office/drawing/2014/main" id="{D31692D1-695C-BF82-D04B-91A7DE2F4C72}"/>
              </a:ext>
            </a:extLst>
          </p:cNvPr>
          <p:cNvSpPr txBox="1"/>
          <p:nvPr/>
        </p:nvSpPr>
        <p:spPr>
          <a:xfrm>
            <a:off x="655605" y="2864942"/>
            <a:ext cx="4926227" cy="3046988"/>
          </a:xfrm>
          <a:prstGeom prst="rect">
            <a:avLst/>
          </a:prstGeom>
          <a:noFill/>
        </p:spPr>
        <p:txBody>
          <a:bodyPr wrap="square" rtlCol="0">
            <a:spAutoFit/>
          </a:bodyPr>
          <a:lstStyle/>
          <a:p>
            <a:r>
              <a:rPr lang="fr-FR" sz="1600" dirty="0"/>
              <a:t>Afin de tenir compte de l’impact de l’augmentation de +1,5% du point d’indice dans la fonction publique à compter du 1er juillet 2023, les forfaits de traitement ont été actualisés et validés par le Bureau National du 21 septembre 2023. </a:t>
            </a:r>
          </a:p>
          <a:p>
            <a:endParaRPr lang="fr-FR" sz="1600" dirty="0"/>
          </a:p>
          <a:p>
            <a:r>
              <a:rPr lang="fr-FR" sz="1600" dirty="0"/>
              <a:t>Ces nouveaux forfaits s’appliquent aux nouveaux dossiers à compter du 1 er janvier 2024. </a:t>
            </a:r>
          </a:p>
          <a:p>
            <a:endParaRPr lang="fr-FR" sz="1600" dirty="0"/>
          </a:p>
          <a:p>
            <a:r>
              <a:rPr lang="fr-FR" sz="1600" dirty="0"/>
              <a:t>Les forfaits actuels continuent de s’appliquer pour les dossiers en cours (ensemble des dossiers ayant débuté avant le 1er janvier 2024). </a:t>
            </a:r>
          </a:p>
        </p:txBody>
      </p:sp>
      <p:pic>
        <p:nvPicPr>
          <p:cNvPr id="16" name="Image 15">
            <a:extLst>
              <a:ext uri="{FF2B5EF4-FFF2-40B4-BE49-F238E27FC236}">
                <a16:creationId xmlns:a16="http://schemas.microsoft.com/office/drawing/2014/main" id="{FE641D8B-88D8-F1CD-21BD-E03CE5CEA440}"/>
              </a:ext>
            </a:extLst>
          </p:cNvPr>
          <p:cNvPicPr>
            <a:picLocks noChangeAspect="1"/>
          </p:cNvPicPr>
          <p:nvPr/>
        </p:nvPicPr>
        <p:blipFill>
          <a:blip r:embed="rId3"/>
          <a:stretch>
            <a:fillRect/>
          </a:stretch>
        </p:blipFill>
        <p:spPr>
          <a:xfrm>
            <a:off x="6398695" y="1383665"/>
            <a:ext cx="4946820" cy="4672420"/>
          </a:xfrm>
          <a:prstGeom prst="rect">
            <a:avLst/>
          </a:prstGeom>
        </p:spPr>
      </p:pic>
      <p:pic>
        <p:nvPicPr>
          <p:cNvPr id="2" name="Image 1">
            <a:extLst>
              <a:ext uri="{FF2B5EF4-FFF2-40B4-BE49-F238E27FC236}">
                <a16:creationId xmlns:a16="http://schemas.microsoft.com/office/drawing/2014/main" id="{247265EF-8955-4593-52B6-EA83F9D0CB95}"/>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267860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6" y="628203"/>
            <a:ext cx="10515600" cy="1325563"/>
          </a:xfrm>
        </p:spPr>
        <p:txBody>
          <a:bodyPr/>
          <a:lstStyle/>
          <a:p>
            <a:r>
              <a:rPr lang="fr-FR" sz="4400" b="1" dirty="0">
                <a:solidFill>
                  <a:srgbClr val="33CCCC"/>
                </a:solidFill>
                <a:latin typeface="Aptos" panose="020B0004020202020204" pitchFamily="34" charset="0"/>
              </a:rPr>
              <a:t>6. </a:t>
            </a:r>
            <a:r>
              <a:rPr lang="fr-FR" sz="4400" b="1" dirty="0">
                <a:solidFill>
                  <a:schemeClr val="accent1">
                    <a:lumMod val="75000"/>
                  </a:schemeClr>
                </a:solidFill>
                <a:latin typeface="Aptos" panose="020B0004020202020204" pitchFamily="34" charset="0"/>
              </a:rPr>
              <a:t>Actualités Pôle Formation</a:t>
            </a:r>
            <a:endParaRPr lang="fr-FR" dirty="0"/>
          </a:p>
        </p:txBody>
      </p:sp>
      <p:pic>
        <p:nvPicPr>
          <p:cNvPr id="2" name="Image 1">
            <a:extLst>
              <a:ext uri="{FF2B5EF4-FFF2-40B4-BE49-F238E27FC236}">
                <a16:creationId xmlns:a16="http://schemas.microsoft.com/office/drawing/2014/main" id="{A35227D2-4020-D93E-3F5C-2029FBE4BDEF}"/>
              </a:ext>
            </a:extLst>
          </p:cNvPr>
          <p:cNvPicPr>
            <a:picLocks noChangeAspect="1"/>
          </p:cNvPicPr>
          <p:nvPr/>
        </p:nvPicPr>
        <p:blipFill rotWithShape="1">
          <a:blip r:embed="rId3"/>
          <a:srcRect b="907"/>
          <a:stretch/>
        </p:blipFill>
        <p:spPr>
          <a:xfrm>
            <a:off x="9222518" y="2418239"/>
            <a:ext cx="1742046" cy="2414343"/>
          </a:xfrm>
          <a:prstGeom prst="rect">
            <a:avLst/>
          </a:prstGeom>
        </p:spPr>
      </p:pic>
      <p:sp>
        <p:nvSpPr>
          <p:cNvPr id="8" name="ZoneTexte 7">
            <a:extLst>
              <a:ext uri="{FF2B5EF4-FFF2-40B4-BE49-F238E27FC236}">
                <a16:creationId xmlns:a16="http://schemas.microsoft.com/office/drawing/2014/main" id="{DBA31017-6F75-830E-948F-78AE8F1E4680}"/>
              </a:ext>
            </a:extLst>
          </p:cNvPr>
          <p:cNvSpPr txBox="1"/>
          <p:nvPr/>
        </p:nvSpPr>
        <p:spPr>
          <a:xfrm>
            <a:off x="1227436" y="2011128"/>
            <a:ext cx="6771503" cy="3231654"/>
          </a:xfrm>
          <a:prstGeom prst="rect">
            <a:avLst/>
          </a:prstGeom>
          <a:noFill/>
        </p:spPr>
        <p:txBody>
          <a:bodyPr wrap="square">
            <a:spAutoFit/>
          </a:bodyPr>
          <a:lstStyle/>
          <a:p>
            <a:r>
              <a:rPr lang="fr-FR" sz="2400" b="1" u="sng" dirty="0">
                <a:solidFill>
                  <a:schemeClr val="accent1">
                    <a:lumMod val="75000"/>
                  </a:schemeClr>
                </a:solidFill>
                <a:latin typeface="Aptos" panose="020B0004020202020204" pitchFamily="34" charset="0"/>
              </a:rPr>
              <a:t>PAR 2024</a:t>
            </a:r>
          </a:p>
          <a:p>
            <a:endParaRPr lang="fr-FR" dirty="0">
              <a:latin typeface="Aptos" panose="020B0004020202020204" pitchFamily="34" charset="0"/>
            </a:endParaRPr>
          </a:p>
          <a:p>
            <a:r>
              <a:rPr lang="fr-FR" dirty="0">
                <a:latin typeface="Aptos" panose="020B0004020202020204" pitchFamily="34" charset="0"/>
              </a:rPr>
              <a:t>Affiches - PAR numérique avec programmes des formations  - Plaquette agent</a:t>
            </a:r>
          </a:p>
          <a:p>
            <a:endParaRPr lang="fr-FR" dirty="0">
              <a:latin typeface="Aptos" panose="020B0004020202020204" pitchFamily="34" charset="0"/>
            </a:endParaRPr>
          </a:p>
          <a:p>
            <a:endParaRPr lang="fr-FR" dirty="0">
              <a:latin typeface="Aptos" panose="020B0004020202020204" pitchFamily="34" charset="0"/>
            </a:endParaRPr>
          </a:p>
          <a:p>
            <a:r>
              <a:rPr lang="fr-FR" dirty="0">
                <a:latin typeface="Aptos" panose="020B0004020202020204" pitchFamily="34" charset="0"/>
              </a:rPr>
              <a:t>Recueil des inscriptions, pour la constitution des sessions INTER :</a:t>
            </a:r>
          </a:p>
          <a:p>
            <a:endParaRPr lang="fr-FR" dirty="0">
              <a:latin typeface="Aptos" panose="020B0004020202020204" pitchFamily="34" charset="0"/>
            </a:endParaRPr>
          </a:p>
          <a:p>
            <a:pPr marL="285750" indent="-285750">
              <a:buFont typeface="Wingdings" panose="05000000000000000000" pitchFamily="2" charset="2"/>
              <a:buChar char="Ø"/>
            </a:pPr>
            <a:r>
              <a:rPr lang="fr-FR" dirty="0">
                <a:latin typeface="Aptos" panose="020B0004020202020204" pitchFamily="34" charset="0"/>
              </a:rPr>
              <a:t>Pour un groupe (INTRA)  : Via la fiche demande d’inscription</a:t>
            </a:r>
          </a:p>
          <a:p>
            <a:pPr marL="285750" indent="-285750">
              <a:buFont typeface="Wingdings" panose="05000000000000000000" pitchFamily="2" charset="2"/>
              <a:buChar char="Ø"/>
            </a:pPr>
            <a:r>
              <a:rPr lang="fr-FR" dirty="0">
                <a:latin typeface="Aptos" panose="020B0004020202020204" pitchFamily="34" charset="0"/>
              </a:rPr>
              <a:t>Pour un ou plusieurs agents : Via le tableau Excel reprenant la liste des thématiques et dates des  sessions</a:t>
            </a:r>
          </a:p>
        </p:txBody>
      </p:sp>
      <p:sp>
        <p:nvSpPr>
          <p:cNvPr id="13" name="ZoneTexte 12">
            <a:extLst>
              <a:ext uri="{FF2B5EF4-FFF2-40B4-BE49-F238E27FC236}">
                <a16:creationId xmlns:a16="http://schemas.microsoft.com/office/drawing/2014/main" id="{0B13AF49-F97C-A7E1-17A6-6891CA05A780}"/>
              </a:ext>
            </a:extLst>
          </p:cNvPr>
          <p:cNvSpPr txBox="1"/>
          <p:nvPr/>
        </p:nvSpPr>
        <p:spPr>
          <a:xfrm>
            <a:off x="1227436" y="5366046"/>
            <a:ext cx="4473148" cy="646331"/>
          </a:xfrm>
          <a:prstGeom prst="rect">
            <a:avLst/>
          </a:prstGeom>
          <a:noFill/>
        </p:spPr>
        <p:txBody>
          <a:bodyPr wrap="square">
            <a:spAutoFit/>
          </a:bodyPr>
          <a:lstStyle/>
          <a:p>
            <a:r>
              <a:rPr lang="fr-FR" dirty="0">
                <a:solidFill>
                  <a:srgbClr val="FF0000"/>
                </a:solidFill>
              </a:rPr>
              <a:t>Avant le 6 novembre 2023 !</a:t>
            </a:r>
          </a:p>
          <a:p>
            <a:endParaRPr lang="fr-FR" dirty="0"/>
          </a:p>
        </p:txBody>
      </p:sp>
      <p:pic>
        <p:nvPicPr>
          <p:cNvPr id="3" name="Image 2">
            <a:extLst>
              <a:ext uri="{FF2B5EF4-FFF2-40B4-BE49-F238E27FC236}">
                <a16:creationId xmlns:a16="http://schemas.microsoft.com/office/drawing/2014/main" id="{117638AC-E6F0-02D6-7D2A-2FF2AED2F04E}"/>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15089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6" y="620643"/>
            <a:ext cx="10515600" cy="1325563"/>
          </a:xfrm>
        </p:spPr>
        <p:txBody>
          <a:bodyPr/>
          <a:lstStyle/>
          <a:p>
            <a:r>
              <a:rPr lang="fr-FR" sz="4400" b="1" dirty="0">
                <a:solidFill>
                  <a:srgbClr val="33CCCC"/>
                </a:solidFill>
                <a:latin typeface="Aptos" panose="020B0004020202020204" pitchFamily="34" charset="0"/>
              </a:rPr>
              <a:t>1. </a:t>
            </a:r>
            <a:r>
              <a:rPr lang="fr-FR" sz="4400" b="1" dirty="0">
                <a:solidFill>
                  <a:schemeClr val="accent1">
                    <a:lumMod val="75000"/>
                  </a:schemeClr>
                </a:solidFill>
                <a:latin typeface="Aptos" panose="020B0004020202020204" pitchFamily="34" charset="0"/>
              </a:rPr>
              <a:t>Echéancier clôture</a:t>
            </a:r>
            <a:endParaRPr lang="fr-FR" dirty="0"/>
          </a:p>
        </p:txBody>
      </p:sp>
      <p:sp>
        <p:nvSpPr>
          <p:cNvPr id="7" name="Text Box 3">
            <a:extLst>
              <a:ext uri="{FF2B5EF4-FFF2-40B4-BE49-F238E27FC236}">
                <a16:creationId xmlns:a16="http://schemas.microsoft.com/office/drawing/2014/main" id="{18003827-D8B6-3468-3665-29594F56D564}"/>
              </a:ext>
            </a:extLst>
          </p:cNvPr>
          <p:cNvSpPr txBox="1">
            <a:spLocks noChangeArrowheads="1"/>
          </p:cNvSpPr>
          <p:nvPr/>
        </p:nvSpPr>
        <p:spPr bwMode="auto">
          <a:xfrm>
            <a:off x="1864429" y="1774480"/>
            <a:ext cx="1585912"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Calibri" panose="020F0502020204030204" pitchFamily="34" charset="0"/>
              </a:rPr>
              <a:t>Jusqu’au 15/12/2023</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Text Box 4">
            <a:extLst>
              <a:ext uri="{FF2B5EF4-FFF2-40B4-BE49-F238E27FC236}">
                <a16:creationId xmlns:a16="http://schemas.microsoft.com/office/drawing/2014/main" id="{48F91841-EED4-B3F2-65E5-C223837AEF30}"/>
              </a:ext>
            </a:extLst>
          </p:cNvPr>
          <p:cNvSpPr txBox="1">
            <a:spLocks noChangeArrowheads="1"/>
          </p:cNvSpPr>
          <p:nvPr/>
        </p:nvSpPr>
        <p:spPr bwMode="auto">
          <a:xfrm>
            <a:off x="4147820" y="1758902"/>
            <a:ext cx="2210607"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Calibri" panose="020F0502020204030204" pitchFamily="34" charset="0"/>
              </a:rPr>
              <a:t>Dernière semaine janvier 2024</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BE3FE9D9-77EB-B78D-9BDA-D1BB2C96E5D0}"/>
              </a:ext>
            </a:extLst>
          </p:cNvPr>
          <p:cNvSpPr txBox="1">
            <a:spLocks noChangeArrowheads="1"/>
          </p:cNvSpPr>
          <p:nvPr/>
        </p:nvSpPr>
        <p:spPr bwMode="auto">
          <a:xfrm>
            <a:off x="8245352" y="1774480"/>
            <a:ext cx="1585913"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b="1" dirty="0">
                <a:solidFill>
                  <a:srgbClr val="000000"/>
                </a:solidFill>
                <a:latin typeface="Calibri" panose="020F0502020204030204" pitchFamily="34" charset="0"/>
              </a:rPr>
              <a:t>Vers mi-février 2024</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3" name="Text Box 7">
            <a:extLst>
              <a:ext uri="{FF2B5EF4-FFF2-40B4-BE49-F238E27FC236}">
                <a16:creationId xmlns:a16="http://schemas.microsoft.com/office/drawing/2014/main" id="{32FECE81-B6B5-FC8B-EAB3-8F8B99D37910}"/>
              </a:ext>
            </a:extLst>
          </p:cNvPr>
          <p:cNvSpPr txBox="1">
            <a:spLocks noChangeArrowheads="1"/>
          </p:cNvSpPr>
          <p:nvPr/>
        </p:nvSpPr>
        <p:spPr bwMode="auto">
          <a:xfrm>
            <a:off x="1481814" y="2883473"/>
            <a:ext cx="2360967" cy="33647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Calibri" panose="020F0502020204030204" pitchFamily="34" charset="0"/>
              </a:rPr>
              <a:t>- Date Limite de saisie des plans complémentaires 2023</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Calibri" panose="020F0502020204030204" pitchFamily="34" charset="0"/>
              </a:rPr>
              <a:t>- Date limite de validation des plans initiaux 2024 </a:t>
            </a:r>
            <a:r>
              <a:rPr kumimoji="0" lang="fr-FR" altLang="fr-FR" sz="1100" b="0" i="0" u="none" strike="noStrike" cap="none" normalizeH="0" baseline="0" dirty="0">
                <a:ln>
                  <a:noFill/>
                </a:ln>
                <a:solidFill>
                  <a:srgbClr val="000000"/>
                </a:solidFill>
                <a:effectLst/>
                <a:latin typeface="Calibri" panose="020F0502020204030204" pitchFamily="34" charset="0"/>
              </a:rPr>
              <a:t>Après cette date, la priorité porte sur la clôture d’exercice 2023. La validation des plans initiaux par l’ANFH reprendra après la clôture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100" b="1" i="1" u="none" strike="noStrike" cap="none" normalizeH="0" baseline="0" dirty="0">
              <a:ln>
                <a:noFill/>
              </a:ln>
              <a:solidFill>
                <a:srgbClr val="000000"/>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Calibri" panose="020F0502020204030204" pitchFamily="34" charset="0"/>
              </a:rPr>
              <a:t>- Date limite de traitement des DENM 2022 avant report ou annulation</a:t>
            </a:r>
            <a:br>
              <a:rPr kumimoji="0" lang="fr-FR" altLang="fr-FR" sz="1100" b="1" i="0" u="none" strike="noStrike" cap="none" normalizeH="0" baseline="0" dirty="0">
                <a:ln>
                  <a:noFill/>
                </a:ln>
                <a:solidFill>
                  <a:srgbClr val="000000"/>
                </a:solidFill>
                <a:effectLst/>
                <a:latin typeface="Calibri" panose="020F0502020204030204" pitchFamily="34" charset="0"/>
              </a:rPr>
            </a:br>
            <a:r>
              <a:rPr kumimoji="0" lang="fr-FR" altLang="fr-FR" sz="1100" b="1" i="0" u="none" strike="noStrike" cap="none" normalizeH="0" baseline="0" dirty="0">
                <a:ln>
                  <a:noFill/>
                </a:ln>
                <a:solidFill>
                  <a:srgbClr val="FF0000"/>
                </a:solidFill>
                <a:effectLst/>
                <a:latin typeface="Calibri" panose="020F0502020204030204" pitchFamily="34" charset="0"/>
              </a:rPr>
              <a:t>Attention, pas de report des enveloppes TF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rgbClr val="000000"/>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Calibri" panose="020F0502020204030204" pitchFamily="34" charset="0"/>
              </a:rPr>
              <a:t>- Pointage des dossiers en cours sur le plan pour relance des organismes, ajustement des engagements et constitution des demandes de remboursement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4" name="Text Box 8">
            <a:extLst>
              <a:ext uri="{FF2B5EF4-FFF2-40B4-BE49-F238E27FC236}">
                <a16:creationId xmlns:a16="http://schemas.microsoft.com/office/drawing/2014/main" id="{454159A0-A9B5-8D89-561A-C43187A80223}"/>
              </a:ext>
            </a:extLst>
          </p:cNvPr>
          <p:cNvSpPr txBox="1">
            <a:spLocks noChangeArrowheads="1"/>
          </p:cNvSpPr>
          <p:nvPr/>
        </p:nvSpPr>
        <p:spPr bwMode="auto">
          <a:xfrm>
            <a:off x="4500386" y="2883473"/>
            <a:ext cx="1518818" cy="33043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Calibri" panose="020F0502020204030204" pitchFamily="34" charset="0"/>
              </a:rPr>
              <a:t>- Solde et réajustement des engagements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rgbClr val="000000"/>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Calibri" panose="020F0502020204030204" pitchFamily="34" charset="0"/>
              </a:rPr>
              <a:t>- Date limite d’envoi des Demandes de prise en charge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Calibri" panose="020F0502020204030204" pitchFamily="34" charset="0"/>
              </a:rPr>
              <a:t>- Envoi des Demandes de Remboursement (DR)</a:t>
            </a:r>
            <a:br>
              <a:rPr kumimoji="0" lang="fr-FR" altLang="fr-FR" sz="1100" b="1" i="0" u="none" strike="noStrike" cap="none" normalizeH="0" baseline="0" dirty="0">
                <a:ln>
                  <a:noFill/>
                </a:ln>
                <a:solidFill>
                  <a:srgbClr val="000000"/>
                </a:solidFill>
                <a:effectLst/>
                <a:latin typeface="Calibri" panose="020F0502020204030204" pitchFamily="34" charset="0"/>
              </a:rPr>
            </a:br>
            <a:endParaRPr kumimoji="0" lang="fr-FR" altLang="fr-FR" sz="1100" b="1" i="0" u="none" strike="noStrike" cap="none" normalizeH="0" baseline="0" dirty="0">
              <a:ln>
                <a:noFill/>
              </a:ln>
              <a:solidFill>
                <a:srgbClr val="000000"/>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Calibri" panose="020F0502020204030204" pitchFamily="34" charset="0"/>
              </a:rPr>
              <a:t>- Suivi des candidatures (contrôle des dossiers sans suivi)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rgbClr val="000000"/>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Calibri" panose="020F0502020204030204" pitchFamily="34" charset="0"/>
              </a:rPr>
              <a:t>- CTRL des effectifs (date limite le 31/01/2024)</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5" name="Text Box 9">
            <a:extLst>
              <a:ext uri="{FF2B5EF4-FFF2-40B4-BE49-F238E27FC236}">
                <a16:creationId xmlns:a16="http://schemas.microsoft.com/office/drawing/2014/main" id="{179FF07C-1345-7240-57E4-621577F1C9FD}"/>
              </a:ext>
            </a:extLst>
          </p:cNvPr>
          <p:cNvSpPr txBox="1">
            <a:spLocks noChangeArrowheads="1"/>
          </p:cNvSpPr>
          <p:nvPr/>
        </p:nvSpPr>
        <p:spPr bwMode="auto">
          <a:xfrm>
            <a:off x="6559060" y="2926889"/>
            <a:ext cx="1791478" cy="33043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Calibri" panose="020F0502020204030204" pitchFamily="34" charset="0"/>
              </a:rPr>
              <a:t>- Constitution du DENM 2023</a:t>
            </a: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rgbClr val="000000"/>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FF0000"/>
                </a:solidFill>
                <a:effectLst/>
                <a:latin typeface="Calibri" panose="020F0502020204030204" pitchFamily="34" charset="0"/>
              </a:rPr>
              <a:t>Rappel:  L’ANFH doit justifier la constitution des DENM vis-à-vis des Commissaires aux comptes à ce titre :</a:t>
            </a: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rgbClr val="FF0000"/>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fr-FR" altLang="fr-FR" sz="1100" b="0" i="0" u="none" strike="noStrike" cap="none" normalizeH="0" baseline="0" dirty="0">
                <a:ln>
                  <a:noFill/>
                </a:ln>
                <a:solidFill>
                  <a:srgbClr val="000000"/>
                </a:solidFill>
                <a:effectLst/>
                <a:latin typeface="Calibri" panose="020F0502020204030204" pitchFamily="34" charset="0"/>
              </a:rPr>
              <a:t>Seuls les frais </a:t>
            </a:r>
            <a:r>
              <a:rPr kumimoji="0" lang="fr-FR" altLang="fr-FR" sz="1100" i="0" u="none" strike="noStrike" cap="none" normalizeH="0" baseline="0" dirty="0">
                <a:ln>
                  <a:noFill/>
                </a:ln>
                <a:solidFill>
                  <a:srgbClr val="000000"/>
                </a:solidFill>
                <a:effectLst/>
                <a:latin typeface="Calibri" panose="020F0502020204030204" pitchFamily="34" charset="0"/>
              </a:rPr>
              <a:t>d’enseignement et traitement </a:t>
            </a:r>
            <a:r>
              <a:rPr kumimoji="0" lang="fr-FR" altLang="fr-FR" sz="1100" b="0" i="0" u="none" strike="noStrike" cap="none" normalizeH="0" baseline="0" dirty="0">
                <a:ln>
                  <a:noFill/>
                </a:ln>
                <a:solidFill>
                  <a:srgbClr val="000000"/>
                </a:solidFill>
                <a:effectLst/>
                <a:latin typeface="Calibri" panose="020F0502020204030204" pitchFamily="34" charset="0"/>
              </a:rPr>
              <a:t>du dernier trimestre peuvent faire l’objet d’un DENM</a:t>
            </a:r>
          </a:p>
          <a:p>
            <a:pPr marL="0" marR="0" lvl="0" indent="0"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fr-FR" altLang="fr-FR" sz="1100" b="0" i="0" u="none" strike="noStrike" cap="none" normalizeH="0" baseline="0" dirty="0">
                <a:ln>
                  <a:noFill/>
                </a:ln>
                <a:solidFill>
                  <a:srgbClr val="000000"/>
                </a:solidFill>
                <a:effectLst/>
                <a:latin typeface="Calibri" panose="020F0502020204030204" pitchFamily="34" charset="0"/>
              </a:rPr>
              <a:t>Les attestations de présence et conventions de formation sont obligatoires pour constituer le DENM </a:t>
            </a:r>
          </a:p>
          <a:p>
            <a:pPr marL="0" marR="0" lvl="0" indent="0" defTabSz="914400" rtl="0" eaLnBrk="0" fontAlgn="base" latinLnBrk="0" hangingPunct="0">
              <a:lnSpc>
                <a:spcPct val="100000"/>
              </a:lnSpc>
              <a:spcBef>
                <a:spcPct val="0"/>
              </a:spcBef>
              <a:spcAft>
                <a:spcPct val="0"/>
              </a:spcAft>
              <a:buClrTx/>
              <a:buSzPts val="1000"/>
              <a:tabLst/>
            </a:pPr>
            <a:endParaRPr kumimoji="0" lang="fr-FR" altLang="fr-FR" sz="1100" b="0" i="0" u="none" strike="noStrike" cap="none" normalizeH="0" baseline="0" dirty="0">
              <a:ln>
                <a:noFill/>
              </a:ln>
              <a:solidFill>
                <a:srgbClr val="000000"/>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fr-FR" altLang="fr-FR" sz="1100" b="0" i="0" u="none" strike="noStrike" cap="none" normalizeH="0" baseline="0" dirty="0">
                <a:ln>
                  <a:noFill/>
                </a:ln>
                <a:solidFill>
                  <a:srgbClr val="000000"/>
                </a:solidFill>
                <a:effectLst/>
                <a:latin typeface="Calibri" panose="020F0502020204030204" pitchFamily="34" charset="0"/>
              </a:rPr>
              <a:t>Préparation des statistiques pour le bilan et le rapport annuel d’exécution </a:t>
            </a:r>
          </a:p>
          <a:p>
            <a:pPr marL="0" marR="0" lvl="0" indent="0" algn="just"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endParaRPr lang="fr-FR" altLang="fr-FR" sz="1100" dirty="0">
              <a:solidFill>
                <a:srgbClr val="000000"/>
              </a:solidFill>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endParaRPr lang="fr-FR" altLang="fr-FR" sz="1100" dirty="0">
              <a:solidFill>
                <a:srgbClr val="000000"/>
              </a:solidFill>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6" name="Text Box 16">
            <a:extLst>
              <a:ext uri="{FF2B5EF4-FFF2-40B4-BE49-F238E27FC236}">
                <a16:creationId xmlns:a16="http://schemas.microsoft.com/office/drawing/2014/main" id="{80D29924-1AE9-1164-C9F7-B14A96022200}"/>
              </a:ext>
            </a:extLst>
          </p:cNvPr>
          <p:cNvSpPr txBox="1">
            <a:spLocks noChangeArrowheads="1"/>
          </p:cNvSpPr>
          <p:nvPr/>
        </p:nvSpPr>
        <p:spPr bwMode="auto">
          <a:xfrm>
            <a:off x="8523292" y="2926889"/>
            <a:ext cx="1791478" cy="30666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fr-FR" altLang="fr-FR" sz="1100" b="1" i="0" u="none" strike="noStrike" cap="none" normalizeH="0" baseline="0" dirty="0">
                <a:ln>
                  <a:noFill/>
                </a:ln>
                <a:solidFill>
                  <a:srgbClr val="000000"/>
                </a:solidFill>
                <a:effectLst/>
                <a:latin typeface="Calibri" panose="020F0502020204030204" pitchFamily="34" charset="0"/>
              </a:rPr>
              <a:t>Clôture d’exercice 2023</a:t>
            </a:r>
          </a:p>
          <a:p>
            <a:pPr marL="0" marR="0" lvl="0" indent="0" algn="just"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fr-FR" altLang="fr-FR" sz="1100" b="1" i="0" u="none" strike="noStrike" cap="none" normalizeH="0" baseline="0" dirty="0">
                <a:ln>
                  <a:noFill/>
                </a:ln>
                <a:solidFill>
                  <a:srgbClr val="000000"/>
                </a:solidFill>
                <a:effectLst/>
                <a:latin typeface="Calibri" panose="020F0502020204030204" pitchFamily="34" charset="0"/>
              </a:rPr>
              <a:t>Edition du bilan et du rapport annuel après validation de la clôture par les CAC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17" name="AutoShape 18">
            <a:extLst>
              <a:ext uri="{FF2B5EF4-FFF2-40B4-BE49-F238E27FC236}">
                <a16:creationId xmlns:a16="http://schemas.microsoft.com/office/drawing/2014/main" id="{2DDCD6A2-CFBD-1E05-A922-7E6BD586DA59}"/>
              </a:ext>
            </a:extLst>
          </p:cNvPr>
          <p:cNvCxnSpPr>
            <a:cxnSpLocks noChangeShapeType="1"/>
          </p:cNvCxnSpPr>
          <p:nvPr/>
        </p:nvCxnSpPr>
        <p:spPr bwMode="auto">
          <a:xfrm flipV="1">
            <a:off x="1512042" y="2445594"/>
            <a:ext cx="8802728" cy="15299"/>
          </a:xfrm>
          <a:prstGeom prst="straightConnector1">
            <a:avLst/>
          </a:prstGeom>
          <a:noFill/>
          <a:ln w="44450">
            <a:solidFill>
              <a:srgbClr val="2D4E6B"/>
            </a:solidFill>
            <a:round/>
            <a:headEnd type="diamond"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8" name="Oval 14">
            <a:extLst>
              <a:ext uri="{FF2B5EF4-FFF2-40B4-BE49-F238E27FC236}">
                <a16:creationId xmlns:a16="http://schemas.microsoft.com/office/drawing/2014/main" id="{3FEEE7B9-558C-750C-37BF-5290AD7F1320}"/>
              </a:ext>
            </a:extLst>
          </p:cNvPr>
          <p:cNvSpPr>
            <a:spLocks noChangeArrowheads="1"/>
          </p:cNvSpPr>
          <p:nvPr/>
        </p:nvSpPr>
        <p:spPr bwMode="auto">
          <a:xfrm>
            <a:off x="8613246" y="2021263"/>
            <a:ext cx="919624" cy="793406"/>
          </a:xfrm>
          <a:prstGeom prst="ellipse">
            <a:avLst/>
          </a:prstGeom>
          <a:solidFill>
            <a:srgbClr val="FFFFFF"/>
          </a:solidFill>
          <a:ln w="25400" algn="ctr">
            <a:solidFill>
              <a:srgbClr val="0070C0"/>
            </a:solidFill>
            <a:round/>
            <a:headEnd/>
            <a:tailEnd/>
          </a:ln>
          <a:effectLst>
            <a:outerShdw blurRad="63500" sx="101999" sy="101999" algn="ctr" rotWithShape="0">
              <a:srgbClr val="000000">
                <a:alpha val="39999"/>
              </a:srgbClr>
            </a:outerShdw>
          </a:effectLst>
        </p:spPr>
        <p:txBody>
          <a:bodyPr vert="horz" wrap="square" lIns="36576" tIns="36576" rIns="36576" bIns="36576" numCol="1" anchor="t" anchorCtr="0" compatLnSpc="1">
            <a:prstTxWarp prst="textNoShape">
              <a:avLst/>
            </a:prstTxWarp>
          </a:bodyPr>
          <a:lstStyle/>
          <a:p>
            <a:endParaRPr lang="fr-FR" dirty="0"/>
          </a:p>
        </p:txBody>
      </p:sp>
      <p:pic>
        <p:nvPicPr>
          <p:cNvPr id="19" name="Picture 17">
            <a:extLst>
              <a:ext uri="{FF2B5EF4-FFF2-40B4-BE49-F238E27FC236}">
                <a16:creationId xmlns:a16="http://schemas.microsoft.com/office/drawing/2014/main" id="{5A5B5E37-668B-3406-15BE-FCBABF4F5A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201" y="1989361"/>
            <a:ext cx="789713" cy="789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0" name="Oval 14">
            <a:extLst>
              <a:ext uri="{FF2B5EF4-FFF2-40B4-BE49-F238E27FC236}">
                <a16:creationId xmlns:a16="http://schemas.microsoft.com/office/drawing/2014/main" id="{1D884CBF-7873-80C3-D935-7FA47E15DDD5}"/>
              </a:ext>
            </a:extLst>
          </p:cNvPr>
          <p:cNvSpPr>
            <a:spLocks noChangeArrowheads="1"/>
          </p:cNvSpPr>
          <p:nvPr/>
        </p:nvSpPr>
        <p:spPr bwMode="auto">
          <a:xfrm>
            <a:off x="6830657" y="2064096"/>
            <a:ext cx="919624" cy="788930"/>
          </a:xfrm>
          <a:prstGeom prst="ellipse">
            <a:avLst/>
          </a:prstGeom>
          <a:solidFill>
            <a:srgbClr val="FFFFFF"/>
          </a:solidFill>
          <a:ln w="25400" algn="ctr">
            <a:solidFill>
              <a:srgbClr val="0070C0"/>
            </a:solidFill>
            <a:round/>
            <a:headEnd/>
            <a:tailEnd/>
          </a:ln>
          <a:effectLst>
            <a:outerShdw blurRad="63500" sx="101999" sy="101999" algn="ctr" rotWithShape="0">
              <a:srgbClr val="000000">
                <a:alpha val="39999"/>
              </a:srgbClr>
            </a:outerShdw>
          </a:effectLst>
        </p:spPr>
        <p:txBody>
          <a:bodyPr vert="horz" wrap="square" lIns="36576" tIns="36576" rIns="36576" bIns="36576" numCol="1" anchor="t" anchorCtr="0" compatLnSpc="1">
            <a:prstTxWarp prst="textNoShape">
              <a:avLst/>
            </a:prstTxWarp>
          </a:bodyPr>
          <a:lstStyle/>
          <a:p>
            <a:endParaRPr lang="fr-FR" dirty="0"/>
          </a:p>
        </p:txBody>
      </p:sp>
      <p:sp>
        <p:nvSpPr>
          <p:cNvPr id="21" name="Oval 14">
            <a:extLst>
              <a:ext uri="{FF2B5EF4-FFF2-40B4-BE49-F238E27FC236}">
                <a16:creationId xmlns:a16="http://schemas.microsoft.com/office/drawing/2014/main" id="{B8C2EFD4-C38E-C5A6-417D-24BE49B2FAC7}"/>
              </a:ext>
            </a:extLst>
          </p:cNvPr>
          <p:cNvSpPr>
            <a:spLocks noChangeArrowheads="1"/>
          </p:cNvSpPr>
          <p:nvPr/>
        </p:nvSpPr>
        <p:spPr bwMode="auto">
          <a:xfrm>
            <a:off x="4877086" y="2034573"/>
            <a:ext cx="919624" cy="788930"/>
          </a:xfrm>
          <a:prstGeom prst="ellipse">
            <a:avLst/>
          </a:prstGeom>
          <a:solidFill>
            <a:srgbClr val="FFFFFF"/>
          </a:solidFill>
          <a:ln w="25400" algn="ctr">
            <a:solidFill>
              <a:srgbClr val="0070C0"/>
            </a:solidFill>
            <a:round/>
            <a:headEnd/>
            <a:tailEnd/>
          </a:ln>
          <a:effectLst>
            <a:outerShdw blurRad="63500" sx="101999" sy="101999" algn="ctr" rotWithShape="0">
              <a:srgbClr val="000000">
                <a:alpha val="39999"/>
              </a:srgbClr>
            </a:outerShdw>
          </a:effectLst>
        </p:spPr>
        <p:txBody>
          <a:bodyPr vert="horz" wrap="square" lIns="36576" tIns="36576" rIns="36576" bIns="36576" numCol="1" anchor="t" anchorCtr="0" compatLnSpc="1">
            <a:prstTxWarp prst="textNoShape">
              <a:avLst/>
            </a:prstTxWarp>
          </a:bodyPr>
          <a:lstStyle/>
          <a:p>
            <a:endParaRPr lang="fr-FR" dirty="0"/>
          </a:p>
        </p:txBody>
      </p:sp>
      <p:pic>
        <p:nvPicPr>
          <p:cNvPr id="22" name="Picture 12">
            <a:extLst>
              <a:ext uri="{FF2B5EF4-FFF2-40B4-BE49-F238E27FC236}">
                <a16:creationId xmlns:a16="http://schemas.microsoft.com/office/drawing/2014/main" id="{20A84F4E-CB32-297B-55AA-8893F32408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0330" y="2197944"/>
            <a:ext cx="577508"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15">
            <a:extLst>
              <a:ext uri="{FF2B5EF4-FFF2-40B4-BE49-F238E27FC236}">
                <a16:creationId xmlns:a16="http://schemas.microsoft.com/office/drawing/2014/main" id="{2623520A-494C-1E00-223C-7437AE5E61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1778" y="1927275"/>
            <a:ext cx="1035050" cy="1036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4" name="Oval 14">
            <a:extLst>
              <a:ext uri="{FF2B5EF4-FFF2-40B4-BE49-F238E27FC236}">
                <a16:creationId xmlns:a16="http://schemas.microsoft.com/office/drawing/2014/main" id="{BD058F04-087D-E962-C640-FB0A82EE2B65}"/>
              </a:ext>
            </a:extLst>
          </p:cNvPr>
          <p:cNvSpPr>
            <a:spLocks noChangeArrowheads="1"/>
          </p:cNvSpPr>
          <p:nvPr/>
        </p:nvSpPr>
        <p:spPr bwMode="auto">
          <a:xfrm>
            <a:off x="2182152" y="2051129"/>
            <a:ext cx="919624" cy="788930"/>
          </a:xfrm>
          <a:prstGeom prst="ellipse">
            <a:avLst/>
          </a:prstGeom>
          <a:solidFill>
            <a:srgbClr val="FFFFFF"/>
          </a:solidFill>
          <a:ln w="25400" algn="ctr">
            <a:solidFill>
              <a:srgbClr val="0070C0"/>
            </a:solidFill>
            <a:round/>
            <a:headEnd/>
            <a:tailEnd/>
          </a:ln>
          <a:effectLst>
            <a:outerShdw blurRad="63500" sx="101999" sy="101999" algn="ctr" rotWithShape="0">
              <a:srgbClr val="000000">
                <a:alpha val="39999"/>
              </a:srgbClr>
            </a:outerShdw>
          </a:effectLst>
        </p:spPr>
        <p:txBody>
          <a:bodyPr vert="horz" wrap="square" lIns="36576" tIns="36576" rIns="36576" bIns="36576" numCol="1" anchor="t" anchorCtr="0" compatLnSpc="1">
            <a:prstTxWarp prst="textNoShape">
              <a:avLst/>
            </a:prstTxWarp>
          </a:bodyPr>
          <a:lstStyle/>
          <a:p>
            <a:endParaRPr lang="fr-FR" dirty="0"/>
          </a:p>
        </p:txBody>
      </p:sp>
      <p:pic>
        <p:nvPicPr>
          <p:cNvPr id="25" name="Picture 10">
            <a:extLst>
              <a:ext uri="{FF2B5EF4-FFF2-40B4-BE49-F238E27FC236}">
                <a16:creationId xmlns:a16="http://schemas.microsoft.com/office/drawing/2014/main" id="{289E7317-9751-A7DD-1656-AB0C152A4F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645" y="1956109"/>
            <a:ext cx="1036638" cy="1035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Image 1">
            <a:extLst>
              <a:ext uri="{FF2B5EF4-FFF2-40B4-BE49-F238E27FC236}">
                <a16:creationId xmlns:a16="http://schemas.microsoft.com/office/drawing/2014/main" id="{0EB0B435-0D43-56A9-5280-58F0381BDA7C}"/>
              </a:ext>
            </a:extLst>
          </p:cNvPr>
          <p:cNvPicPr>
            <a:picLocks noChangeAspect="1"/>
          </p:cNvPicPr>
          <p:nvPr/>
        </p:nvPicPr>
        <p:blipFill>
          <a:blip r:embed="rId7"/>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830587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6" y="628203"/>
            <a:ext cx="10515600" cy="1325563"/>
          </a:xfrm>
        </p:spPr>
        <p:txBody>
          <a:bodyPr/>
          <a:lstStyle/>
          <a:p>
            <a:r>
              <a:rPr lang="fr-FR" sz="4400" b="1" dirty="0">
                <a:solidFill>
                  <a:srgbClr val="33CCCC"/>
                </a:solidFill>
                <a:latin typeface="Aptos" panose="020B0004020202020204" pitchFamily="34" charset="0"/>
              </a:rPr>
              <a:t>6. </a:t>
            </a:r>
            <a:r>
              <a:rPr lang="fr-FR" sz="4400" b="1" dirty="0">
                <a:solidFill>
                  <a:schemeClr val="accent1">
                    <a:lumMod val="75000"/>
                  </a:schemeClr>
                </a:solidFill>
                <a:latin typeface="Aptos" panose="020B0004020202020204" pitchFamily="34" charset="0"/>
              </a:rPr>
              <a:t>Actualités Pôle Formation</a:t>
            </a:r>
            <a:endParaRPr lang="fr-FR" dirty="0"/>
          </a:p>
        </p:txBody>
      </p:sp>
      <p:sp>
        <p:nvSpPr>
          <p:cNvPr id="8" name="ZoneTexte 7">
            <a:extLst>
              <a:ext uri="{FF2B5EF4-FFF2-40B4-BE49-F238E27FC236}">
                <a16:creationId xmlns:a16="http://schemas.microsoft.com/office/drawing/2014/main" id="{DBA31017-6F75-830E-948F-78AE8F1E4680}"/>
              </a:ext>
            </a:extLst>
          </p:cNvPr>
          <p:cNvSpPr txBox="1"/>
          <p:nvPr/>
        </p:nvSpPr>
        <p:spPr>
          <a:xfrm>
            <a:off x="1210962" y="2637333"/>
            <a:ext cx="6771503" cy="2677656"/>
          </a:xfrm>
          <a:prstGeom prst="rect">
            <a:avLst/>
          </a:prstGeom>
          <a:noFill/>
        </p:spPr>
        <p:txBody>
          <a:bodyPr wrap="square">
            <a:spAutoFit/>
          </a:bodyPr>
          <a:lstStyle/>
          <a:p>
            <a:r>
              <a:rPr lang="fr-FR" sz="2400" b="1" u="sng" dirty="0">
                <a:solidFill>
                  <a:schemeClr val="accent1">
                    <a:lumMod val="75000"/>
                  </a:schemeClr>
                </a:solidFill>
                <a:latin typeface="Aptos" panose="020B0004020202020204" pitchFamily="34" charset="0"/>
              </a:rPr>
              <a:t>Calendrier</a:t>
            </a:r>
          </a:p>
          <a:p>
            <a:endParaRPr lang="fr-FR" dirty="0">
              <a:latin typeface="Aptos" panose="020B0004020202020204" pitchFamily="34" charset="0"/>
            </a:endParaRPr>
          </a:p>
          <a:p>
            <a:endParaRPr lang="fr-FR" dirty="0">
              <a:latin typeface="Aptos" panose="020B0004020202020204" pitchFamily="34" charset="0"/>
            </a:endParaRPr>
          </a:p>
          <a:p>
            <a:pPr marL="285750" indent="-285750">
              <a:buFont typeface="Wingdings" panose="05000000000000000000" pitchFamily="2" charset="2"/>
              <a:buChar char="§"/>
            </a:pPr>
            <a:r>
              <a:rPr lang="fr-FR" dirty="0">
                <a:latin typeface="Aptos" panose="020B0004020202020204" pitchFamily="34" charset="0"/>
              </a:rPr>
              <a:t>Atelier CEP Conseil en Evolution Professionnel    </a:t>
            </a:r>
          </a:p>
          <a:p>
            <a:pPr marL="285750" indent="-285750">
              <a:buFont typeface="Wingdings" panose="05000000000000000000" pitchFamily="2" charset="2"/>
              <a:buChar char="§"/>
            </a:pPr>
            <a:endParaRPr lang="fr-FR" dirty="0">
              <a:latin typeface="Aptos" panose="020B0004020202020204" pitchFamily="34" charset="0"/>
            </a:endParaRPr>
          </a:p>
          <a:p>
            <a:pPr marL="285750" indent="-285750">
              <a:buFont typeface="Wingdings" panose="05000000000000000000" pitchFamily="2" charset="2"/>
              <a:buChar char="§"/>
            </a:pPr>
            <a:r>
              <a:rPr lang="fr-FR" dirty="0">
                <a:latin typeface="Aptos" panose="020B0004020202020204" pitchFamily="34" charset="0"/>
              </a:rPr>
              <a:t>Webinaire « Se sensibiliser à la cybersécurité »</a:t>
            </a:r>
          </a:p>
          <a:p>
            <a:pPr marL="285750" indent="-285750">
              <a:buFont typeface="Wingdings" panose="05000000000000000000" pitchFamily="2" charset="2"/>
              <a:buChar char="§"/>
            </a:pPr>
            <a:endParaRPr lang="fr-FR" dirty="0">
              <a:latin typeface="Aptos" panose="020B0004020202020204" pitchFamily="34" charset="0"/>
            </a:endParaRPr>
          </a:p>
          <a:p>
            <a:pPr marL="285750" indent="-285750">
              <a:buFont typeface="Wingdings" panose="05000000000000000000" pitchFamily="2" charset="2"/>
              <a:buChar char="§"/>
            </a:pPr>
            <a:r>
              <a:rPr lang="fr-FR" dirty="0">
                <a:latin typeface="Aptos" panose="020B0004020202020204" pitchFamily="34" charset="0"/>
              </a:rPr>
              <a:t>Journée régionale « comprendre, agir et prévenir la discrimination et les violences sexistes et sexuelles »  </a:t>
            </a:r>
          </a:p>
        </p:txBody>
      </p:sp>
      <p:pic>
        <p:nvPicPr>
          <p:cNvPr id="7" name="Image 6" descr="Une image contenant meubles, chaise, illustration, dessin&#10;&#10;Description générée automatiquement">
            <a:extLst>
              <a:ext uri="{FF2B5EF4-FFF2-40B4-BE49-F238E27FC236}">
                <a16:creationId xmlns:a16="http://schemas.microsoft.com/office/drawing/2014/main" id="{1F5D93E6-747D-CBC7-5CE5-2E285E9C5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615" y="983697"/>
            <a:ext cx="2431423" cy="1693427"/>
          </a:xfrm>
          <a:prstGeom prst="rect">
            <a:avLst/>
          </a:prstGeom>
        </p:spPr>
      </p:pic>
      <p:sp>
        <p:nvSpPr>
          <p:cNvPr id="10" name="ZoneTexte 9">
            <a:extLst>
              <a:ext uri="{FF2B5EF4-FFF2-40B4-BE49-F238E27FC236}">
                <a16:creationId xmlns:a16="http://schemas.microsoft.com/office/drawing/2014/main" id="{98F2FBB6-68F1-8613-B958-ED3B321647EF}"/>
              </a:ext>
            </a:extLst>
          </p:cNvPr>
          <p:cNvSpPr txBox="1"/>
          <p:nvPr/>
        </p:nvSpPr>
        <p:spPr>
          <a:xfrm>
            <a:off x="8697896" y="3560663"/>
            <a:ext cx="2727985" cy="1754326"/>
          </a:xfrm>
          <a:prstGeom prst="rect">
            <a:avLst/>
          </a:prstGeom>
          <a:noFill/>
        </p:spPr>
        <p:txBody>
          <a:bodyPr wrap="square" rtlCol="0">
            <a:spAutoFit/>
          </a:bodyPr>
          <a:lstStyle/>
          <a:p>
            <a:r>
              <a:rPr lang="fr-FR" b="1" dirty="0">
                <a:solidFill>
                  <a:schemeClr val="accent1">
                    <a:lumMod val="75000"/>
                  </a:schemeClr>
                </a:solidFill>
                <a:latin typeface="Aptos" panose="020B0004020202020204" pitchFamily="34" charset="0"/>
              </a:rPr>
              <a:t>14 Novembre 2023</a:t>
            </a:r>
          </a:p>
          <a:p>
            <a:endParaRPr lang="fr-FR" b="1" dirty="0">
              <a:solidFill>
                <a:schemeClr val="accent1">
                  <a:lumMod val="75000"/>
                </a:schemeClr>
              </a:solidFill>
              <a:latin typeface="Aptos" panose="020B0004020202020204" pitchFamily="34" charset="0"/>
            </a:endParaRPr>
          </a:p>
          <a:p>
            <a:r>
              <a:rPr lang="fr-FR" b="1" dirty="0">
                <a:solidFill>
                  <a:schemeClr val="accent1">
                    <a:lumMod val="75000"/>
                  </a:schemeClr>
                </a:solidFill>
                <a:latin typeface="Aptos" panose="020B0004020202020204" pitchFamily="34" charset="0"/>
              </a:rPr>
              <a:t>21 &amp; 23 Novembre 2023</a:t>
            </a:r>
          </a:p>
          <a:p>
            <a:endParaRPr lang="fr-FR" b="1" dirty="0">
              <a:solidFill>
                <a:schemeClr val="accent1">
                  <a:lumMod val="75000"/>
                </a:schemeClr>
              </a:solidFill>
              <a:latin typeface="Aptos" panose="020B0004020202020204" pitchFamily="34" charset="0"/>
            </a:endParaRPr>
          </a:p>
          <a:p>
            <a:r>
              <a:rPr lang="fr-FR" b="1" dirty="0">
                <a:solidFill>
                  <a:schemeClr val="accent1">
                    <a:lumMod val="75000"/>
                  </a:schemeClr>
                </a:solidFill>
                <a:latin typeface="Aptos" panose="020B0004020202020204" pitchFamily="34" charset="0"/>
              </a:rPr>
              <a:t>30 Novembre 2023</a:t>
            </a:r>
          </a:p>
          <a:p>
            <a:r>
              <a:rPr lang="fr-FR" b="1" dirty="0">
                <a:solidFill>
                  <a:schemeClr val="accent1">
                    <a:lumMod val="75000"/>
                  </a:schemeClr>
                </a:solidFill>
                <a:latin typeface="Aptos" panose="020B0004020202020204" pitchFamily="34" charset="0"/>
              </a:rPr>
              <a:t>Au CHU Lille</a:t>
            </a:r>
          </a:p>
        </p:txBody>
      </p:sp>
      <p:pic>
        <p:nvPicPr>
          <p:cNvPr id="2" name="Image 1">
            <a:extLst>
              <a:ext uri="{FF2B5EF4-FFF2-40B4-BE49-F238E27FC236}">
                <a16:creationId xmlns:a16="http://schemas.microsoft.com/office/drawing/2014/main" id="{A58E518B-7FD6-E44C-9373-E3E8E34EA849}"/>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829661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6" y="628203"/>
            <a:ext cx="10515600" cy="1325563"/>
          </a:xfrm>
        </p:spPr>
        <p:txBody>
          <a:bodyPr/>
          <a:lstStyle/>
          <a:p>
            <a:r>
              <a:rPr lang="fr-FR" sz="4400" b="1" dirty="0">
                <a:solidFill>
                  <a:srgbClr val="33CCCC"/>
                </a:solidFill>
                <a:latin typeface="Aptos" panose="020B0004020202020204" pitchFamily="34" charset="0"/>
              </a:rPr>
              <a:t>6. </a:t>
            </a:r>
            <a:r>
              <a:rPr lang="fr-FR" sz="4400" b="1" dirty="0">
                <a:solidFill>
                  <a:schemeClr val="accent1">
                    <a:lumMod val="75000"/>
                  </a:schemeClr>
                </a:solidFill>
                <a:latin typeface="Aptos" panose="020B0004020202020204" pitchFamily="34" charset="0"/>
              </a:rPr>
              <a:t>Actualités Pôle Formation</a:t>
            </a:r>
            <a:endParaRPr lang="fr-FR" dirty="0"/>
          </a:p>
        </p:txBody>
      </p:sp>
      <p:sp>
        <p:nvSpPr>
          <p:cNvPr id="8" name="ZoneTexte 7">
            <a:extLst>
              <a:ext uri="{FF2B5EF4-FFF2-40B4-BE49-F238E27FC236}">
                <a16:creationId xmlns:a16="http://schemas.microsoft.com/office/drawing/2014/main" id="{DBA31017-6F75-830E-948F-78AE8F1E4680}"/>
              </a:ext>
            </a:extLst>
          </p:cNvPr>
          <p:cNvSpPr txBox="1"/>
          <p:nvPr/>
        </p:nvSpPr>
        <p:spPr>
          <a:xfrm>
            <a:off x="1288449" y="2220397"/>
            <a:ext cx="9481751" cy="3323987"/>
          </a:xfrm>
          <a:prstGeom prst="rect">
            <a:avLst/>
          </a:prstGeom>
          <a:noFill/>
        </p:spPr>
        <p:txBody>
          <a:bodyPr wrap="square">
            <a:spAutoFit/>
          </a:bodyPr>
          <a:lstStyle/>
          <a:p>
            <a:r>
              <a:rPr lang="fr-FR" sz="2400" b="1" u="sng" dirty="0">
                <a:solidFill>
                  <a:schemeClr val="accent1">
                    <a:lumMod val="75000"/>
                  </a:schemeClr>
                </a:solidFill>
                <a:latin typeface="Aptos" panose="020B0004020202020204" pitchFamily="34" charset="0"/>
              </a:rPr>
              <a:t>Actions Régionales et Clôture </a:t>
            </a:r>
          </a:p>
          <a:p>
            <a:endParaRPr lang="fr-FR" sz="2400" b="1" u="sng" dirty="0">
              <a:solidFill>
                <a:schemeClr val="accent1">
                  <a:lumMod val="75000"/>
                </a:schemeClr>
              </a:solidFill>
              <a:latin typeface="Aptos" panose="020B0004020202020204" pitchFamily="34" charset="0"/>
            </a:endParaRPr>
          </a:p>
          <a:p>
            <a:endParaRPr lang="fr-FR" dirty="0">
              <a:latin typeface="Aptos" panose="020B0004020202020204" pitchFamily="34" charset="0"/>
            </a:endParaRPr>
          </a:p>
          <a:p>
            <a:pPr marL="285750" indent="-285750">
              <a:buFont typeface="Wingdings" panose="05000000000000000000" pitchFamily="2" charset="2"/>
              <a:buChar char="ü"/>
            </a:pPr>
            <a:r>
              <a:rPr lang="fr-FR" dirty="0">
                <a:latin typeface="Aptos" panose="020B0004020202020204" pitchFamily="34" charset="0"/>
              </a:rPr>
              <a:t>Les frais de déplacement – hébergement – restauration y compris ceux provisionnés pour les établissements site d’accueil qui sont engagés sur le premier semestre 2023 et imputés sur le budget régional 4% / fonds mutualisés ANFH  sont soldés fin septembre.</a:t>
            </a:r>
          </a:p>
          <a:p>
            <a:pPr marL="285750" indent="-285750">
              <a:buFont typeface="Wingdings" panose="05000000000000000000" pitchFamily="2" charset="2"/>
              <a:buChar char="ü"/>
            </a:pPr>
            <a:endParaRPr lang="fr-FR" dirty="0">
              <a:latin typeface="Aptos" panose="020B0004020202020204" pitchFamily="34" charset="0"/>
            </a:endParaRPr>
          </a:p>
          <a:p>
            <a:pPr marL="285750" indent="-285750">
              <a:buFont typeface="Wingdings" panose="05000000000000000000" pitchFamily="2" charset="2"/>
              <a:buChar char="ü"/>
            </a:pPr>
            <a:endParaRPr lang="fr-FR" dirty="0">
              <a:latin typeface="Aptos" panose="020B0004020202020204" pitchFamily="34" charset="0"/>
            </a:endParaRPr>
          </a:p>
          <a:p>
            <a:pPr marL="285750" indent="-285750">
              <a:buFont typeface="Wingdings" panose="05000000000000000000" pitchFamily="2" charset="2"/>
              <a:buChar char="ü"/>
            </a:pPr>
            <a:r>
              <a:rPr lang="fr-FR" dirty="0">
                <a:latin typeface="Aptos" panose="020B0004020202020204" pitchFamily="34" charset="0"/>
              </a:rPr>
              <a:t>Pour rappel, aucun DENM sur les frais de déplacement – hébergement – restauration imputés sur le budget régional 4%/ fonds mutualisés ANFH – En semaine 50, les lignes de nature D en cours imputées sur le poste R000 seront soldées.</a:t>
            </a:r>
          </a:p>
        </p:txBody>
      </p:sp>
      <p:pic>
        <p:nvPicPr>
          <p:cNvPr id="2" name="Image 1">
            <a:extLst>
              <a:ext uri="{FF2B5EF4-FFF2-40B4-BE49-F238E27FC236}">
                <a16:creationId xmlns:a16="http://schemas.microsoft.com/office/drawing/2014/main" id="{CB77B483-9A54-74C7-7835-AB2FE6649211}"/>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77671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6" y="628203"/>
            <a:ext cx="10515600" cy="1325563"/>
          </a:xfrm>
        </p:spPr>
        <p:txBody>
          <a:bodyPr/>
          <a:lstStyle/>
          <a:p>
            <a:r>
              <a:rPr lang="fr-FR" b="1" dirty="0">
                <a:solidFill>
                  <a:srgbClr val="33CCCC"/>
                </a:solidFill>
                <a:latin typeface="Aptos" panose="020B0004020202020204" pitchFamily="34" charset="0"/>
              </a:rPr>
              <a:t>2</a:t>
            </a:r>
            <a:r>
              <a:rPr lang="fr-FR" sz="4400" b="1" dirty="0">
                <a:solidFill>
                  <a:srgbClr val="33CCCC"/>
                </a:solidFill>
                <a:latin typeface="Aptos" panose="020B0004020202020204" pitchFamily="34" charset="0"/>
              </a:rPr>
              <a:t>. </a:t>
            </a:r>
            <a:r>
              <a:rPr lang="fr-FR" b="1" dirty="0">
                <a:solidFill>
                  <a:schemeClr val="accent1">
                    <a:lumMod val="75000"/>
                  </a:schemeClr>
                </a:solidFill>
                <a:latin typeface="Aptos" panose="020B0004020202020204" pitchFamily="34" charset="0"/>
              </a:rPr>
              <a:t>DENM 2022</a:t>
            </a:r>
            <a:endParaRPr lang="fr-FR" dirty="0"/>
          </a:p>
        </p:txBody>
      </p:sp>
      <p:pic>
        <p:nvPicPr>
          <p:cNvPr id="3" name="Image 2" descr="Une image contenant cercle, vitesse, roue, créativité&#10;&#10;Description générée automatiquement">
            <a:extLst>
              <a:ext uri="{FF2B5EF4-FFF2-40B4-BE49-F238E27FC236}">
                <a16:creationId xmlns:a16="http://schemas.microsoft.com/office/drawing/2014/main" id="{8FC18CD1-C9C2-8F54-E3AA-12180EAFE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997" y="1435675"/>
            <a:ext cx="3337158" cy="4794122"/>
          </a:xfrm>
          <a:prstGeom prst="rect">
            <a:avLst/>
          </a:prstGeom>
        </p:spPr>
      </p:pic>
      <p:sp>
        <p:nvSpPr>
          <p:cNvPr id="11" name="ZoneTexte 10">
            <a:extLst>
              <a:ext uri="{FF2B5EF4-FFF2-40B4-BE49-F238E27FC236}">
                <a16:creationId xmlns:a16="http://schemas.microsoft.com/office/drawing/2014/main" id="{8EEF039E-0766-617A-1BCE-BFA578748E79}"/>
              </a:ext>
            </a:extLst>
          </p:cNvPr>
          <p:cNvSpPr txBox="1"/>
          <p:nvPr/>
        </p:nvSpPr>
        <p:spPr>
          <a:xfrm>
            <a:off x="1359244" y="2063878"/>
            <a:ext cx="6277233" cy="4708981"/>
          </a:xfrm>
          <a:prstGeom prst="rect">
            <a:avLst/>
          </a:prstGeom>
          <a:noFill/>
        </p:spPr>
        <p:txBody>
          <a:bodyPr wrap="square" rtlCol="0">
            <a:spAutoFit/>
          </a:bodyPr>
          <a:lstStyle/>
          <a:p>
            <a:r>
              <a:rPr lang="fr-FR" sz="2400" dirty="0">
                <a:solidFill>
                  <a:schemeClr val="accent1">
                    <a:lumMod val="75000"/>
                  </a:schemeClr>
                </a:solidFill>
              </a:rPr>
              <a:t>DENM</a:t>
            </a:r>
            <a:r>
              <a:rPr lang="fr-FR" sz="2400" dirty="0"/>
              <a:t> : Dépense Engagée Non Mandaté </a:t>
            </a:r>
          </a:p>
          <a:p>
            <a:endParaRPr lang="fr-FR" dirty="0"/>
          </a:p>
          <a:p>
            <a:pPr marL="285750" indent="-285750">
              <a:buFont typeface="Wingdings" panose="05000000000000000000" pitchFamily="2" charset="2"/>
              <a:buChar char="Ø"/>
            </a:pPr>
            <a:r>
              <a:rPr lang="fr-FR" dirty="0"/>
              <a:t>Dossiers non régularisés durant l’année écoulée</a:t>
            </a:r>
          </a:p>
          <a:p>
            <a:pPr marL="285750" indent="-285750">
              <a:buFont typeface="Wingdings" panose="05000000000000000000" pitchFamily="2" charset="2"/>
              <a:buChar char="Ø"/>
            </a:pPr>
            <a:r>
              <a:rPr lang="fr-FR" dirty="0"/>
              <a:t>Sommes Provisionnées en DENM</a:t>
            </a:r>
          </a:p>
          <a:p>
            <a:endParaRPr lang="fr-FR" dirty="0"/>
          </a:p>
          <a:p>
            <a:r>
              <a:rPr lang="fr-FR" sz="2400" dirty="0">
                <a:solidFill>
                  <a:schemeClr val="accent1">
                    <a:lumMod val="75000"/>
                  </a:schemeClr>
                </a:solidFill>
              </a:rPr>
              <a:t>Clôture DENM 2022</a:t>
            </a:r>
          </a:p>
          <a:p>
            <a:endParaRPr lang="fr-FR" dirty="0"/>
          </a:p>
          <a:p>
            <a:r>
              <a:rPr lang="fr-FR" dirty="0"/>
              <a:t>Avant la fin de la </a:t>
            </a:r>
            <a:r>
              <a:rPr lang="fr-FR" dirty="0">
                <a:solidFill>
                  <a:srgbClr val="FF0000"/>
                </a:solidFill>
              </a:rPr>
              <a:t>semaine 50 </a:t>
            </a:r>
            <a:r>
              <a:rPr lang="fr-FR" dirty="0"/>
              <a:t>(15.12.2023), les DAPEC restantes en DENM quel que soit le budget devront être :</a:t>
            </a:r>
          </a:p>
          <a:p>
            <a:endParaRPr lang="fr-FR" dirty="0"/>
          </a:p>
          <a:p>
            <a:pPr marL="742950" lvl="1" indent="-285750">
              <a:buFont typeface="Arial" panose="020B0604020202020204" pitchFamily="34" charset="0"/>
              <a:buChar char="•"/>
            </a:pPr>
            <a:r>
              <a:rPr lang="fr-FR" dirty="0"/>
              <a:t>Soldées (payées)</a:t>
            </a:r>
          </a:p>
          <a:p>
            <a:pPr marL="742950" lvl="1" indent="-285750">
              <a:buFont typeface="Arial" panose="020B0604020202020204" pitchFamily="34" charset="0"/>
              <a:buChar char="•"/>
            </a:pPr>
            <a:r>
              <a:rPr lang="fr-FR" dirty="0"/>
              <a:t>Annulées (sur demande avec motif par mail de l’Ets)</a:t>
            </a:r>
          </a:p>
          <a:p>
            <a:pPr marL="742950" lvl="1" indent="-285750">
              <a:buFont typeface="Arial" panose="020B0604020202020204" pitchFamily="34" charset="0"/>
              <a:buChar char="•"/>
            </a:pPr>
            <a:r>
              <a:rPr lang="fr-FR" dirty="0"/>
              <a:t>Reportées (sur demande avec motif par mail de l’Ets)</a:t>
            </a:r>
          </a:p>
          <a:p>
            <a:pPr lvl="1"/>
            <a:endParaRPr lang="fr-FR" dirty="0"/>
          </a:p>
          <a:p>
            <a:endParaRPr lang="fr-FR" dirty="0"/>
          </a:p>
          <a:p>
            <a:r>
              <a:rPr lang="fr-FR" dirty="0"/>
              <a:t>	</a:t>
            </a:r>
          </a:p>
        </p:txBody>
      </p:sp>
      <p:pic>
        <p:nvPicPr>
          <p:cNvPr id="2" name="Image 1">
            <a:extLst>
              <a:ext uri="{FF2B5EF4-FFF2-40B4-BE49-F238E27FC236}">
                <a16:creationId xmlns:a16="http://schemas.microsoft.com/office/drawing/2014/main" id="{2DF5CD93-5FCC-E0B1-392D-FE28DA091928}"/>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397732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6" y="628203"/>
            <a:ext cx="10515600" cy="1325563"/>
          </a:xfrm>
        </p:spPr>
        <p:txBody>
          <a:bodyPr/>
          <a:lstStyle/>
          <a:p>
            <a:r>
              <a:rPr lang="fr-FR" b="1" dirty="0">
                <a:solidFill>
                  <a:srgbClr val="33CCCC"/>
                </a:solidFill>
                <a:latin typeface="Aptos" panose="020B0004020202020204" pitchFamily="34" charset="0"/>
              </a:rPr>
              <a:t>2</a:t>
            </a:r>
            <a:r>
              <a:rPr lang="fr-FR" sz="4400" b="1" dirty="0">
                <a:solidFill>
                  <a:srgbClr val="33CCCC"/>
                </a:solidFill>
                <a:latin typeface="Aptos" panose="020B0004020202020204" pitchFamily="34" charset="0"/>
              </a:rPr>
              <a:t>. </a:t>
            </a:r>
            <a:r>
              <a:rPr lang="fr-FR" b="1" dirty="0">
                <a:solidFill>
                  <a:schemeClr val="accent1">
                    <a:lumMod val="75000"/>
                  </a:schemeClr>
                </a:solidFill>
                <a:latin typeface="Aptos" panose="020B0004020202020204" pitchFamily="34" charset="0"/>
              </a:rPr>
              <a:t>DENM 2022</a:t>
            </a:r>
            <a:endParaRPr lang="fr-FR" dirty="0"/>
          </a:p>
        </p:txBody>
      </p:sp>
      <p:sp>
        <p:nvSpPr>
          <p:cNvPr id="11" name="ZoneTexte 10">
            <a:extLst>
              <a:ext uri="{FF2B5EF4-FFF2-40B4-BE49-F238E27FC236}">
                <a16:creationId xmlns:a16="http://schemas.microsoft.com/office/drawing/2014/main" id="{8EEF039E-0766-617A-1BCE-BFA578748E79}"/>
              </a:ext>
            </a:extLst>
          </p:cNvPr>
          <p:cNvSpPr txBox="1"/>
          <p:nvPr/>
        </p:nvSpPr>
        <p:spPr>
          <a:xfrm>
            <a:off x="1362685" y="1734364"/>
            <a:ext cx="6277233" cy="4247317"/>
          </a:xfrm>
          <a:prstGeom prst="rect">
            <a:avLst/>
          </a:prstGeom>
          <a:noFill/>
        </p:spPr>
        <p:txBody>
          <a:bodyPr wrap="square" rtlCol="0">
            <a:spAutoFit/>
          </a:bodyPr>
          <a:lstStyle/>
          <a:p>
            <a:r>
              <a:rPr lang="fr-FR" dirty="0">
                <a:solidFill>
                  <a:srgbClr val="33CCCC"/>
                </a:solidFill>
              </a:rPr>
              <a:t>Modalités de règlement de l’enveloppe Transformation de la Formation (TF) :</a:t>
            </a:r>
          </a:p>
          <a:p>
            <a:pPr marL="539750" lvl="1" indent="-285750" algn="just">
              <a:buFont typeface="Arial" panose="020B0604020202020204" pitchFamily="34" charset="0"/>
              <a:buChar char="•"/>
            </a:pPr>
            <a:endParaRPr lang="fr-FR" sz="1400" b="0" dirty="0">
              <a:solidFill>
                <a:srgbClr val="1B3A6A"/>
              </a:solidFill>
              <a:effectLst/>
              <a:latin typeface="+mj-lt"/>
              <a:ea typeface="Times New Roman" panose="02020603050405020304" pitchFamily="18" charset="0"/>
              <a:cs typeface="Times New Roman" panose="02020603050405020304" pitchFamily="18" charset="0"/>
            </a:endParaRPr>
          </a:p>
          <a:p>
            <a:pPr marL="539750" lvl="1" indent="-285750" algn="just">
              <a:buFont typeface="Arial" panose="020B0604020202020204" pitchFamily="34" charset="0"/>
              <a:buChar char="•"/>
            </a:pPr>
            <a:r>
              <a:rPr lang="fr-FR" sz="1400" b="0" dirty="0">
                <a:solidFill>
                  <a:srgbClr val="1B3A6A"/>
                </a:solidFill>
                <a:effectLst/>
                <a:latin typeface="+mj-lt"/>
                <a:ea typeface="Times New Roman" panose="02020603050405020304" pitchFamily="18" charset="0"/>
                <a:cs typeface="Times New Roman" panose="02020603050405020304" pitchFamily="18" charset="0"/>
              </a:rPr>
              <a:t>La délégation procédera au règlement des factures adressées par l’établissement en précisant s’il s’agit d’une acquisition de matériel ou de prestation de conseil </a:t>
            </a:r>
            <a:r>
              <a:rPr lang="fr-FR" sz="1400" b="0" i="1" dirty="0">
                <a:solidFill>
                  <a:srgbClr val="1B3A6A"/>
                </a:solidFill>
                <a:effectLst/>
                <a:latin typeface="+mj-lt"/>
                <a:ea typeface="Times New Roman" panose="02020603050405020304" pitchFamily="18" charset="0"/>
                <a:cs typeface="Times New Roman" panose="02020603050405020304" pitchFamily="18" charset="0"/>
              </a:rPr>
              <a:t>(des natures de frais distinctes sont prévues dans GE)</a:t>
            </a:r>
            <a:r>
              <a:rPr lang="fr-FR" sz="1400" b="0" dirty="0">
                <a:solidFill>
                  <a:srgbClr val="1B3A6A"/>
                </a:solidFill>
                <a:effectLst/>
                <a:latin typeface="+mj-lt"/>
                <a:ea typeface="Times New Roman" panose="02020603050405020304" pitchFamily="18" charset="0"/>
                <a:cs typeface="Times New Roman" panose="02020603050405020304" pitchFamily="18" charset="0"/>
              </a:rPr>
              <a:t>. </a:t>
            </a:r>
          </a:p>
          <a:p>
            <a:pPr marL="254000" lvl="1" algn="just"/>
            <a:endParaRPr lang="fr-FR" sz="1400" b="0" dirty="0">
              <a:solidFill>
                <a:srgbClr val="1B3A6A"/>
              </a:solidFill>
              <a:effectLst/>
              <a:latin typeface="+mj-lt"/>
              <a:ea typeface="Calibri" panose="020F0502020204030204" pitchFamily="34" charset="0"/>
              <a:cs typeface="Times New Roman" panose="02020603050405020304" pitchFamily="18" charset="0"/>
            </a:endParaRPr>
          </a:p>
          <a:p>
            <a:pPr marL="539750" lvl="1" indent="-285750" algn="just">
              <a:buFont typeface="Arial" panose="020B0604020202020204" pitchFamily="34" charset="0"/>
              <a:buChar char="•"/>
              <a:tabLst>
                <a:tab pos="457200" algn="l"/>
              </a:tabLst>
            </a:pPr>
            <a:r>
              <a:rPr lang="fr-FR" sz="1400" b="0" dirty="0">
                <a:solidFill>
                  <a:srgbClr val="1B3A6A"/>
                </a:solidFill>
                <a:effectLst/>
                <a:latin typeface="+mj-lt"/>
                <a:ea typeface="Times New Roman" panose="02020603050405020304" pitchFamily="18" charset="0"/>
                <a:cs typeface="Times New Roman" panose="02020603050405020304" pitchFamily="18" charset="0"/>
              </a:rPr>
              <a:t>La délégation pourra régler directement les prestataires </a:t>
            </a:r>
            <a:r>
              <a:rPr lang="fr-FR" sz="1400" b="0" i="1" dirty="0">
                <a:solidFill>
                  <a:srgbClr val="1B3A6A"/>
                </a:solidFill>
                <a:effectLst/>
                <a:latin typeface="+mj-lt"/>
                <a:ea typeface="Times New Roman" panose="02020603050405020304" pitchFamily="18" charset="0"/>
                <a:cs typeface="Times New Roman" panose="02020603050405020304" pitchFamily="18" charset="0"/>
              </a:rPr>
              <a:t>(aucune avance de trésorerie par l’établissement) </a:t>
            </a:r>
            <a:r>
              <a:rPr lang="fr-FR" sz="1400" b="0" dirty="0">
                <a:solidFill>
                  <a:srgbClr val="1B3A6A"/>
                </a:solidFill>
                <a:effectLst/>
                <a:latin typeface="+mj-lt"/>
                <a:ea typeface="Times New Roman" panose="02020603050405020304" pitchFamily="18" charset="0"/>
                <a:cs typeface="Times New Roman" panose="02020603050405020304" pitchFamily="18" charset="0"/>
              </a:rPr>
              <a:t>ou l’établissement </a:t>
            </a:r>
            <a:r>
              <a:rPr lang="fr-FR" sz="1400" b="0" i="1" dirty="0">
                <a:solidFill>
                  <a:srgbClr val="1B3A6A"/>
                </a:solidFill>
                <a:effectLst/>
                <a:latin typeface="+mj-lt"/>
                <a:ea typeface="Times New Roman" panose="02020603050405020304" pitchFamily="18" charset="0"/>
                <a:cs typeface="Times New Roman" panose="02020603050405020304" pitchFamily="18" charset="0"/>
              </a:rPr>
              <a:t>(sur présentation des factures acquittées signées de l’ordonnateur et d’un titre de recettes).</a:t>
            </a:r>
          </a:p>
          <a:p>
            <a:pPr marL="539750" lvl="1" indent="-285750" algn="just">
              <a:buFont typeface="Arial" panose="020B0604020202020204" pitchFamily="34" charset="0"/>
              <a:buChar char="•"/>
              <a:tabLst>
                <a:tab pos="457200" algn="l"/>
              </a:tabLst>
            </a:pPr>
            <a:endParaRPr lang="fr-FR" sz="1400" i="1" dirty="0">
              <a:solidFill>
                <a:srgbClr val="1B3A6A"/>
              </a:solidFill>
              <a:latin typeface="+mj-lt"/>
              <a:ea typeface="Calibri" panose="020F0502020204030204" pitchFamily="34" charset="0"/>
              <a:cs typeface="Times New Roman" panose="02020603050405020304" pitchFamily="18" charset="0"/>
            </a:endParaRPr>
          </a:p>
          <a:p>
            <a:pPr marL="254000" lvl="1" algn="just">
              <a:tabLst>
                <a:tab pos="457200" algn="l"/>
              </a:tabLst>
            </a:pPr>
            <a:endParaRPr lang="fr-FR" sz="1400" b="0" i="1" dirty="0">
              <a:solidFill>
                <a:srgbClr val="1B3A6A"/>
              </a:solidFill>
              <a:effectLst/>
              <a:latin typeface="+mj-lt"/>
              <a:ea typeface="Calibri" panose="020F0502020204030204" pitchFamily="34" charset="0"/>
              <a:cs typeface="Times New Roman" panose="02020603050405020304" pitchFamily="18" charset="0"/>
            </a:endParaRPr>
          </a:p>
          <a:p>
            <a:pPr marL="0" lvl="0" indent="0" algn="just">
              <a:buNone/>
              <a:tabLst>
                <a:tab pos="457200" algn="l"/>
              </a:tabLst>
            </a:pPr>
            <a:endParaRPr lang="fr-FR" sz="200" u="sng" dirty="0">
              <a:solidFill>
                <a:srgbClr val="1B3A6A"/>
              </a:solidFill>
              <a:effectLst/>
              <a:latin typeface="+mj-lt"/>
              <a:ea typeface="Times New Roman" panose="02020603050405020304" pitchFamily="18" charset="0"/>
              <a:cs typeface="Times New Roman" panose="02020603050405020304" pitchFamily="18" charset="0"/>
            </a:endParaRPr>
          </a:p>
          <a:p>
            <a:pPr marL="0" lvl="0" indent="0" algn="just">
              <a:buNone/>
              <a:tabLst>
                <a:tab pos="457200" algn="l"/>
              </a:tabLst>
            </a:pPr>
            <a:r>
              <a:rPr lang="fr-FR" sz="1400" u="sng" dirty="0">
                <a:solidFill>
                  <a:srgbClr val="1B3A6A"/>
                </a:solidFill>
                <a:effectLst/>
                <a:latin typeface="+mj-lt"/>
                <a:ea typeface="Times New Roman" panose="02020603050405020304" pitchFamily="18" charset="0"/>
                <a:cs typeface="Times New Roman" panose="02020603050405020304" pitchFamily="18" charset="0"/>
              </a:rPr>
              <a:t>Dans GE </a:t>
            </a:r>
            <a:r>
              <a:rPr lang="fr-FR" sz="1400" dirty="0">
                <a:solidFill>
                  <a:srgbClr val="1B3A6A"/>
                </a:solidFill>
                <a:effectLst/>
                <a:latin typeface="+mj-lt"/>
                <a:ea typeface="Times New Roman" panose="02020603050405020304" pitchFamily="18" charset="0"/>
                <a:cs typeface="Times New Roman" panose="02020603050405020304" pitchFamily="18" charset="0"/>
              </a:rPr>
              <a:t>: Possibilité de consulter la DAPEC et les règlements </a:t>
            </a:r>
          </a:p>
          <a:p>
            <a:pPr marL="0" lvl="0" indent="0" algn="just">
              <a:buNone/>
              <a:tabLst>
                <a:tab pos="457200" algn="l"/>
              </a:tabLst>
            </a:pPr>
            <a:endParaRPr lang="fr-FR" sz="1400" dirty="0">
              <a:solidFill>
                <a:srgbClr val="1B3A6A"/>
              </a:solidFill>
              <a:latin typeface="+mj-lt"/>
              <a:ea typeface="Calibri" panose="020F0502020204030204" pitchFamily="34" charset="0"/>
              <a:cs typeface="Times New Roman" panose="02020603050405020304" pitchFamily="18" charset="0"/>
            </a:endParaRPr>
          </a:p>
          <a:p>
            <a:pPr marL="0" lvl="0" indent="0" algn="just">
              <a:buNone/>
              <a:tabLst>
                <a:tab pos="457200" algn="l"/>
              </a:tabLst>
            </a:pPr>
            <a:endParaRPr lang="fr-FR" sz="1400" dirty="0">
              <a:solidFill>
                <a:srgbClr val="1B3A6A"/>
              </a:solidFill>
              <a:effectLst/>
              <a:latin typeface="+mj-lt"/>
              <a:ea typeface="Calibri" panose="020F0502020204030204" pitchFamily="34" charset="0"/>
              <a:cs typeface="Times New Roman" panose="02020603050405020304" pitchFamily="18" charset="0"/>
            </a:endParaRPr>
          </a:p>
          <a:p>
            <a:pPr marL="0" lvl="0" indent="0" algn="just">
              <a:buNone/>
              <a:tabLst>
                <a:tab pos="457200" algn="l"/>
              </a:tabLst>
            </a:pPr>
            <a:r>
              <a:rPr lang="fr-FR" sz="1400" b="1" dirty="0">
                <a:solidFill>
                  <a:srgbClr val="FF0000"/>
                </a:solidFill>
                <a:latin typeface="+mj-lt"/>
                <a:ea typeface="Calibri" panose="020F0502020204030204" pitchFamily="34" charset="0"/>
                <a:cs typeface="Times New Roman" panose="02020603050405020304" pitchFamily="18" charset="0"/>
              </a:rPr>
              <a:t>ATTENTION : PAS DE REPORT DE L’ENVELOPPE TF SUR 2024</a:t>
            </a:r>
            <a:endParaRPr lang="fr-FR" dirty="0"/>
          </a:p>
          <a:p>
            <a:endParaRPr lang="fr-FR" dirty="0"/>
          </a:p>
          <a:p>
            <a:r>
              <a:rPr lang="fr-FR" dirty="0"/>
              <a:t>	</a:t>
            </a:r>
          </a:p>
        </p:txBody>
      </p:sp>
      <p:pic>
        <p:nvPicPr>
          <p:cNvPr id="7" name="Image 6" descr="Une image contenant Panneau de signalisation, triangle&#10;&#10;Description générée automatiquement">
            <a:extLst>
              <a:ext uri="{FF2B5EF4-FFF2-40B4-BE49-F238E27FC236}">
                <a16:creationId xmlns:a16="http://schemas.microsoft.com/office/drawing/2014/main" id="{BCFA6C5E-FD67-5012-1E62-6231D9509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691" y="3175953"/>
            <a:ext cx="2519213" cy="2174789"/>
          </a:xfrm>
          <a:prstGeom prst="rect">
            <a:avLst/>
          </a:prstGeom>
        </p:spPr>
      </p:pic>
      <p:pic>
        <p:nvPicPr>
          <p:cNvPr id="2" name="Image 1">
            <a:extLst>
              <a:ext uri="{FF2B5EF4-FFF2-40B4-BE49-F238E27FC236}">
                <a16:creationId xmlns:a16="http://schemas.microsoft.com/office/drawing/2014/main" id="{8DF26483-BB58-455C-08F4-031F809156D6}"/>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372550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1031857"/>
            <a:ext cx="10515600" cy="1325563"/>
          </a:xfrm>
        </p:spPr>
        <p:txBody>
          <a:bodyPr>
            <a:normAutofit/>
          </a:bodyPr>
          <a:lstStyle/>
          <a:p>
            <a:r>
              <a:rPr lang="fr-FR" sz="4400" b="1" dirty="0">
                <a:solidFill>
                  <a:srgbClr val="33CCCC"/>
                </a:solidFill>
                <a:latin typeface="Aptos" panose="020B0004020202020204" pitchFamily="34" charset="0"/>
              </a:rPr>
              <a:t>3. </a:t>
            </a:r>
            <a:r>
              <a:rPr lang="fr-FR" sz="4400" b="1" dirty="0">
                <a:solidFill>
                  <a:schemeClr val="accent1">
                    <a:lumMod val="75000"/>
                  </a:schemeClr>
                </a:solidFill>
                <a:latin typeface="Aptos" panose="020B0004020202020204" pitchFamily="34" charset="0"/>
              </a:rPr>
              <a:t>Suivi du plan de formation 2023 et analyse des Editions GE</a:t>
            </a:r>
            <a:endParaRPr lang="fr-FR" dirty="0"/>
          </a:p>
        </p:txBody>
      </p:sp>
      <p:sp>
        <p:nvSpPr>
          <p:cNvPr id="2" name="ZoneTexte 1">
            <a:extLst>
              <a:ext uri="{FF2B5EF4-FFF2-40B4-BE49-F238E27FC236}">
                <a16:creationId xmlns:a16="http://schemas.microsoft.com/office/drawing/2014/main" id="{D01E9F3F-7BB0-2C06-231C-83BEE8CD2414}"/>
              </a:ext>
            </a:extLst>
          </p:cNvPr>
          <p:cNvSpPr txBox="1"/>
          <p:nvPr/>
        </p:nvSpPr>
        <p:spPr>
          <a:xfrm>
            <a:off x="1103870" y="2776151"/>
            <a:ext cx="10067335" cy="3754874"/>
          </a:xfrm>
          <a:prstGeom prst="rect">
            <a:avLst/>
          </a:prstGeom>
          <a:noFill/>
        </p:spPr>
        <p:txBody>
          <a:bodyPr wrap="square" rtlCol="0">
            <a:spAutoFit/>
          </a:bodyPr>
          <a:lstStyle/>
          <a:p>
            <a:r>
              <a:rPr lang="fr-FR" sz="2000" b="1" dirty="0">
                <a:solidFill>
                  <a:srgbClr val="33CCCC"/>
                </a:solidFill>
              </a:rPr>
              <a:t>Les Objectifs </a:t>
            </a:r>
          </a:p>
          <a:p>
            <a:endParaRPr lang="fr-FR" dirty="0"/>
          </a:p>
          <a:p>
            <a:pPr marL="285750" indent="-285750">
              <a:buFont typeface="Wingdings" panose="05000000000000000000" pitchFamily="2" charset="2"/>
              <a:buChar char="Ø"/>
            </a:pPr>
            <a:r>
              <a:rPr lang="fr-FR" dirty="0"/>
              <a:t>Optimiser la consommation des fonds</a:t>
            </a:r>
          </a:p>
          <a:p>
            <a:pPr marL="285750" indent="-285750">
              <a:buFont typeface="Wingdings" panose="05000000000000000000" pitchFamily="2" charset="2"/>
              <a:buChar char="Ø"/>
            </a:pPr>
            <a:r>
              <a:rPr lang="fr-FR" dirty="0"/>
              <a:t>Fluidifier les remboursements</a:t>
            </a:r>
          </a:p>
          <a:p>
            <a:endParaRPr lang="fr-FR" dirty="0"/>
          </a:p>
          <a:p>
            <a:r>
              <a:rPr lang="fr-FR" sz="2000" b="1" dirty="0">
                <a:solidFill>
                  <a:srgbClr val="33CCCC"/>
                </a:solidFill>
              </a:rPr>
              <a:t>Les points de vigilance</a:t>
            </a:r>
          </a:p>
          <a:p>
            <a:endParaRPr lang="fr-FR" dirty="0"/>
          </a:p>
          <a:p>
            <a:pPr marL="285750" indent="-285750">
              <a:buFont typeface="Wingdings" panose="05000000000000000000" pitchFamily="2" charset="2"/>
              <a:buChar char="q"/>
            </a:pPr>
            <a:r>
              <a:rPr lang="fr-FR" dirty="0"/>
              <a:t>Le taux de frais de traitement (hors EP) dans les plans</a:t>
            </a:r>
          </a:p>
          <a:p>
            <a:pPr marL="285750" indent="-285750">
              <a:buFont typeface="Wingdings" panose="05000000000000000000" pitchFamily="2" charset="2"/>
              <a:buChar char="q"/>
            </a:pPr>
            <a:r>
              <a:rPr lang="fr-FR" dirty="0"/>
              <a:t>Le taux d’ EP dans les plans </a:t>
            </a:r>
          </a:p>
          <a:p>
            <a:pPr marL="285750" indent="-285750">
              <a:buFont typeface="Wingdings" panose="05000000000000000000" pitchFamily="2" charset="2"/>
              <a:buChar char="q"/>
            </a:pPr>
            <a:r>
              <a:rPr lang="fr-FR" dirty="0"/>
              <a:t>L’identification des programmes DPC au moment de la saisie</a:t>
            </a:r>
          </a:p>
          <a:p>
            <a:endParaRPr lang="fr-FR" dirty="0"/>
          </a:p>
          <a:p>
            <a:endParaRPr lang="fr-FR" dirty="0"/>
          </a:p>
          <a:p>
            <a:endParaRPr lang="fr-FR" dirty="0"/>
          </a:p>
        </p:txBody>
      </p:sp>
      <p:pic>
        <p:nvPicPr>
          <p:cNvPr id="8" name="Image 7">
            <a:extLst>
              <a:ext uri="{FF2B5EF4-FFF2-40B4-BE49-F238E27FC236}">
                <a16:creationId xmlns:a16="http://schemas.microsoft.com/office/drawing/2014/main" id="{CACC76E1-91F6-5C1B-05A9-C8A886372F80}"/>
              </a:ext>
            </a:extLst>
          </p:cNvPr>
          <p:cNvPicPr>
            <a:picLocks noChangeAspect="1"/>
          </p:cNvPicPr>
          <p:nvPr/>
        </p:nvPicPr>
        <p:blipFill>
          <a:blip r:embed="rId3"/>
          <a:stretch>
            <a:fillRect/>
          </a:stretch>
        </p:blipFill>
        <p:spPr>
          <a:xfrm>
            <a:off x="8708576" y="2776151"/>
            <a:ext cx="2067213" cy="2143424"/>
          </a:xfrm>
          <a:prstGeom prst="rect">
            <a:avLst/>
          </a:prstGeom>
        </p:spPr>
      </p:pic>
      <p:pic>
        <p:nvPicPr>
          <p:cNvPr id="3" name="Image 2">
            <a:extLst>
              <a:ext uri="{FF2B5EF4-FFF2-40B4-BE49-F238E27FC236}">
                <a16:creationId xmlns:a16="http://schemas.microsoft.com/office/drawing/2014/main" id="{5FEF7AF6-F45B-7B6C-CD25-A70D621478AA}"/>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62732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1031857"/>
            <a:ext cx="10515600" cy="1325563"/>
          </a:xfrm>
        </p:spPr>
        <p:txBody>
          <a:bodyPr>
            <a:normAutofit/>
          </a:bodyPr>
          <a:lstStyle/>
          <a:p>
            <a:r>
              <a:rPr lang="fr-FR" sz="4400" b="1" dirty="0">
                <a:solidFill>
                  <a:srgbClr val="33CCCC"/>
                </a:solidFill>
                <a:latin typeface="Aptos" panose="020B0004020202020204" pitchFamily="34" charset="0"/>
              </a:rPr>
              <a:t>3. </a:t>
            </a:r>
            <a:r>
              <a:rPr lang="fr-FR" sz="4400" b="1" dirty="0">
                <a:solidFill>
                  <a:schemeClr val="accent1">
                    <a:lumMod val="75000"/>
                  </a:schemeClr>
                </a:solidFill>
                <a:latin typeface="Aptos" panose="020B0004020202020204" pitchFamily="34" charset="0"/>
              </a:rPr>
              <a:t>Suivi du plan de formation 2023 et analyse des Editions GE</a:t>
            </a:r>
            <a:endParaRPr lang="fr-FR" dirty="0"/>
          </a:p>
        </p:txBody>
      </p:sp>
      <p:sp>
        <p:nvSpPr>
          <p:cNvPr id="2" name="ZoneTexte 1">
            <a:extLst>
              <a:ext uri="{FF2B5EF4-FFF2-40B4-BE49-F238E27FC236}">
                <a16:creationId xmlns:a16="http://schemas.microsoft.com/office/drawing/2014/main" id="{D01E9F3F-7BB0-2C06-231C-83BEE8CD2414}"/>
              </a:ext>
            </a:extLst>
          </p:cNvPr>
          <p:cNvSpPr txBox="1"/>
          <p:nvPr/>
        </p:nvSpPr>
        <p:spPr>
          <a:xfrm>
            <a:off x="1103870" y="2776151"/>
            <a:ext cx="10067335" cy="2893100"/>
          </a:xfrm>
          <a:prstGeom prst="rect">
            <a:avLst/>
          </a:prstGeom>
          <a:noFill/>
        </p:spPr>
        <p:txBody>
          <a:bodyPr wrap="square" rtlCol="0">
            <a:spAutoFit/>
          </a:bodyPr>
          <a:lstStyle/>
          <a:p>
            <a:r>
              <a:rPr lang="fr-FR" sz="2000" b="1" dirty="0">
                <a:solidFill>
                  <a:srgbClr val="33CCCC"/>
                </a:solidFill>
              </a:rPr>
              <a:t>Les étapes importantes</a:t>
            </a:r>
          </a:p>
          <a:p>
            <a:endParaRPr lang="fr-FR" dirty="0"/>
          </a:p>
          <a:p>
            <a:pPr marL="285750" indent="-285750">
              <a:buFont typeface="Arial" panose="020B0604020202020204" pitchFamily="34" charset="0"/>
              <a:buChar char="•"/>
            </a:pPr>
            <a:r>
              <a:rPr lang="fr-FR" dirty="0"/>
              <a:t>Saisir et transmettre tous vos dossiers</a:t>
            </a:r>
          </a:p>
          <a:p>
            <a:pPr marL="285750" indent="-285750">
              <a:buFont typeface="Arial" panose="020B0604020202020204" pitchFamily="34" charset="0"/>
              <a:buChar char="•"/>
            </a:pPr>
            <a:r>
              <a:rPr lang="fr-FR" dirty="0"/>
              <a:t>Engager les dossiers</a:t>
            </a:r>
          </a:p>
          <a:p>
            <a:pPr marL="285750" indent="-285750">
              <a:buFont typeface="Arial" panose="020B0604020202020204" pitchFamily="34" charset="0"/>
              <a:buChar char="•"/>
            </a:pPr>
            <a:r>
              <a:rPr lang="fr-FR" dirty="0"/>
              <a:t>Mettre un suivi sur tous les groupes de tous vos dossiers (présence et absence)</a:t>
            </a:r>
          </a:p>
          <a:p>
            <a:pPr marL="285750" indent="-285750">
              <a:buFont typeface="Arial" panose="020B0604020202020204" pitchFamily="34" charset="0"/>
              <a:buChar char="•"/>
            </a:pPr>
            <a:r>
              <a:rPr lang="fr-FR" dirty="0"/>
              <a:t>Etablir les demandes de remboursements</a:t>
            </a:r>
          </a:p>
          <a:p>
            <a:pPr marL="285750" indent="-285750">
              <a:buFont typeface="Arial" panose="020B0604020202020204" pitchFamily="34" charset="0"/>
              <a:buChar char="•"/>
            </a:pPr>
            <a:endParaRPr lang="fr-FR" dirty="0"/>
          </a:p>
          <a:p>
            <a:r>
              <a:rPr lang="fr-FR" dirty="0"/>
              <a:t>Ceci afin d’obtenir une visualisation claire de votre enveloppe Etablissement </a:t>
            </a:r>
          </a:p>
          <a:p>
            <a:endParaRPr lang="fr-FR" dirty="0"/>
          </a:p>
          <a:p>
            <a:endParaRPr lang="fr-FR" dirty="0"/>
          </a:p>
        </p:txBody>
      </p:sp>
      <p:pic>
        <p:nvPicPr>
          <p:cNvPr id="3" name="Image 2">
            <a:extLst>
              <a:ext uri="{FF2B5EF4-FFF2-40B4-BE49-F238E27FC236}">
                <a16:creationId xmlns:a16="http://schemas.microsoft.com/office/drawing/2014/main" id="{99E94C15-16F8-F8BA-6A21-200A2F4FC224}"/>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400419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1031857"/>
            <a:ext cx="10515600" cy="1325563"/>
          </a:xfrm>
        </p:spPr>
        <p:txBody>
          <a:bodyPr>
            <a:normAutofit/>
          </a:bodyPr>
          <a:lstStyle/>
          <a:p>
            <a:r>
              <a:rPr lang="fr-FR" sz="4400" b="1" dirty="0">
                <a:solidFill>
                  <a:srgbClr val="33CCCC"/>
                </a:solidFill>
                <a:latin typeface="Aptos" panose="020B0004020202020204" pitchFamily="34" charset="0"/>
              </a:rPr>
              <a:t>3. </a:t>
            </a:r>
            <a:r>
              <a:rPr lang="fr-FR" sz="4400" b="1" dirty="0">
                <a:solidFill>
                  <a:schemeClr val="accent1">
                    <a:lumMod val="75000"/>
                  </a:schemeClr>
                </a:solidFill>
                <a:latin typeface="Aptos" panose="020B0004020202020204" pitchFamily="34" charset="0"/>
              </a:rPr>
              <a:t>Suivi du plan de formation 2023 et analyse des Editions GE</a:t>
            </a:r>
            <a:endParaRPr lang="fr-FR" dirty="0"/>
          </a:p>
        </p:txBody>
      </p:sp>
      <p:sp>
        <p:nvSpPr>
          <p:cNvPr id="2" name="ZoneTexte 1">
            <a:extLst>
              <a:ext uri="{FF2B5EF4-FFF2-40B4-BE49-F238E27FC236}">
                <a16:creationId xmlns:a16="http://schemas.microsoft.com/office/drawing/2014/main" id="{D01E9F3F-7BB0-2C06-231C-83BEE8CD2414}"/>
              </a:ext>
            </a:extLst>
          </p:cNvPr>
          <p:cNvSpPr txBox="1"/>
          <p:nvPr/>
        </p:nvSpPr>
        <p:spPr>
          <a:xfrm>
            <a:off x="1103870" y="2776151"/>
            <a:ext cx="10067335" cy="646331"/>
          </a:xfrm>
          <a:prstGeom prst="rect">
            <a:avLst/>
          </a:prstGeom>
          <a:noFill/>
        </p:spPr>
        <p:txBody>
          <a:bodyPr wrap="square" rtlCol="0">
            <a:spAutoFit/>
          </a:bodyPr>
          <a:lstStyle/>
          <a:p>
            <a:endParaRPr lang="fr-FR" dirty="0"/>
          </a:p>
          <a:p>
            <a:endParaRPr lang="fr-FR" dirty="0"/>
          </a:p>
        </p:txBody>
      </p:sp>
      <p:sp>
        <p:nvSpPr>
          <p:cNvPr id="3" name="ZoneTexte 2">
            <a:extLst>
              <a:ext uri="{FF2B5EF4-FFF2-40B4-BE49-F238E27FC236}">
                <a16:creationId xmlns:a16="http://schemas.microsoft.com/office/drawing/2014/main" id="{A09AAA01-8271-C42B-67D2-9F2962BB721E}"/>
              </a:ext>
            </a:extLst>
          </p:cNvPr>
          <p:cNvSpPr txBox="1"/>
          <p:nvPr/>
        </p:nvSpPr>
        <p:spPr>
          <a:xfrm>
            <a:off x="947351" y="2835902"/>
            <a:ext cx="9045843" cy="2954655"/>
          </a:xfrm>
          <a:prstGeom prst="rect">
            <a:avLst/>
          </a:prstGeom>
          <a:noFill/>
        </p:spPr>
        <p:txBody>
          <a:bodyPr wrap="square" rtlCol="0">
            <a:spAutoFit/>
          </a:bodyPr>
          <a:lstStyle/>
          <a:p>
            <a:r>
              <a:rPr lang="fr-FR" sz="2400" b="1" dirty="0">
                <a:solidFill>
                  <a:srgbClr val="33CCCC"/>
                </a:solidFill>
              </a:rPr>
              <a:t>Saisir et transmettre tous vos dossiers</a:t>
            </a:r>
          </a:p>
          <a:p>
            <a:endParaRPr lang="fr-FR" dirty="0"/>
          </a:p>
          <a:p>
            <a:r>
              <a:rPr lang="fr-FR" dirty="0"/>
              <a:t>Toutes les formations 2023 doivent être saisies et transmises dans GESFORM, sans cela nous ne pourrons pas effectuer les remboursements une fois la clôture d’exercice effectuée.</a:t>
            </a:r>
          </a:p>
          <a:p>
            <a:endParaRPr lang="fr-FR" dirty="0"/>
          </a:p>
          <a:p>
            <a:r>
              <a:rPr lang="fr-FR" dirty="0"/>
              <a:t>Il faut également saisir vos dossiers sur Fonds Propres afin de vous permettre d’obtenir un suivi de ces formations dans les fiches agent (historique formation), mais également pour l’élaboration de votre bilan social et financier.</a:t>
            </a:r>
          </a:p>
          <a:p>
            <a:endParaRPr lang="fr-FR" dirty="0"/>
          </a:p>
          <a:p>
            <a:endParaRPr lang="fr-FR" dirty="0"/>
          </a:p>
        </p:txBody>
      </p:sp>
      <p:pic>
        <p:nvPicPr>
          <p:cNvPr id="7" name="Image 6">
            <a:extLst>
              <a:ext uri="{FF2B5EF4-FFF2-40B4-BE49-F238E27FC236}">
                <a16:creationId xmlns:a16="http://schemas.microsoft.com/office/drawing/2014/main" id="{8F16A323-6557-3AB3-69A5-0756ACDF1F81}"/>
              </a:ext>
            </a:extLst>
          </p:cNvPr>
          <p:cNvPicPr>
            <a:picLocks noChangeAspect="1"/>
          </p:cNvPicPr>
          <p:nvPr/>
        </p:nvPicPr>
        <p:blipFill>
          <a:blip r:embed="rId3"/>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87625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85BBE-83D8-BED7-8E1F-FD7DACBDF9BD}"/>
              </a:ext>
            </a:extLst>
          </p:cNvPr>
          <p:cNvSpPr/>
          <p:nvPr/>
        </p:nvSpPr>
        <p:spPr>
          <a:xfrm>
            <a:off x="257175" y="738315"/>
            <a:ext cx="11544300" cy="4571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317EB6F-CCF4-9DB8-09C6-1DA482C1FF75}"/>
              </a:ext>
            </a:extLst>
          </p:cNvPr>
          <p:cNvPicPr>
            <a:picLocks noChangeAspect="1"/>
          </p:cNvPicPr>
          <p:nvPr/>
        </p:nvPicPr>
        <p:blipFill>
          <a:blip r:embed="rId2"/>
          <a:stretch>
            <a:fillRect/>
          </a:stretch>
        </p:blipFill>
        <p:spPr>
          <a:xfrm>
            <a:off x="0" y="6309360"/>
            <a:ext cx="12192000" cy="548640"/>
          </a:xfrm>
          <a:prstGeom prst="rect">
            <a:avLst/>
          </a:prstGeom>
        </p:spPr>
      </p:pic>
      <p:sp>
        <p:nvSpPr>
          <p:cNvPr id="12" name="ZoneTexte 11">
            <a:extLst>
              <a:ext uri="{FF2B5EF4-FFF2-40B4-BE49-F238E27FC236}">
                <a16:creationId xmlns:a16="http://schemas.microsoft.com/office/drawing/2014/main" id="{D79D9BBD-F4B5-8DA5-268B-98C902A656B4}"/>
              </a:ext>
            </a:extLst>
          </p:cNvPr>
          <p:cNvSpPr txBox="1"/>
          <p:nvPr/>
        </p:nvSpPr>
        <p:spPr>
          <a:xfrm>
            <a:off x="10223854" y="6429791"/>
            <a:ext cx="1894703" cy="307777"/>
          </a:xfrm>
          <a:prstGeom prst="rect">
            <a:avLst/>
          </a:prstGeom>
          <a:noFill/>
        </p:spPr>
        <p:txBody>
          <a:bodyPr wrap="square" rtlCol="0">
            <a:spAutoFit/>
          </a:bodyPr>
          <a:lstStyle/>
          <a:p>
            <a:r>
              <a:rPr lang="fr-FR" sz="1400" dirty="0"/>
              <a:t>Séminaire du 05.10.23</a:t>
            </a:r>
          </a:p>
        </p:txBody>
      </p:sp>
      <p:sp>
        <p:nvSpPr>
          <p:cNvPr id="6" name="Titre 5">
            <a:extLst>
              <a:ext uri="{FF2B5EF4-FFF2-40B4-BE49-F238E27FC236}">
                <a16:creationId xmlns:a16="http://schemas.microsoft.com/office/drawing/2014/main" id="{BAA886DB-048B-B540-848B-35B920071B18}"/>
              </a:ext>
            </a:extLst>
          </p:cNvPr>
          <p:cNvSpPr>
            <a:spLocks noGrp="1"/>
          </p:cNvSpPr>
          <p:nvPr>
            <p:ph type="title"/>
          </p:nvPr>
        </p:nvSpPr>
        <p:spPr>
          <a:xfrm>
            <a:off x="655605" y="1031857"/>
            <a:ext cx="10515600" cy="1325563"/>
          </a:xfrm>
        </p:spPr>
        <p:txBody>
          <a:bodyPr>
            <a:normAutofit/>
          </a:bodyPr>
          <a:lstStyle/>
          <a:p>
            <a:r>
              <a:rPr lang="fr-FR" sz="4400" b="1" dirty="0">
                <a:solidFill>
                  <a:srgbClr val="33CCCC"/>
                </a:solidFill>
                <a:latin typeface="Aptos" panose="020B0004020202020204" pitchFamily="34" charset="0"/>
              </a:rPr>
              <a:t>3. </a:t>
            </a:r>
            <a:r>
              <a:rPr lang="fr-FR" sz="4400" b="1" dirty="0">
                <a:solidFill>
                  <a:schemeClr val="accent1">
                    <a:lumMod val="75000"/>
                  </a:schemeClr>
                </a:solidFill>
                <a:latin typeface="Aptos" panose="020B0004020202020204" pitchFamily="34" charset="0"/>
              </a:rPr>
              <a:t>Suivi du plan de formation 2023 et analyse des Editions GE</a:t>
            </a:r>
            <a:endParaRPr lang="fr-FR" dirty="0"/>
          </a:p>
        </p:txBody>
      </p:sp>
      <p:sp>
        <p:nvSpPr>
          <p:cNvPr id="2" name="ZoneTexte 1">
            <a:extLst>
              <a:ext uri="{FF2B5EF4-FFF2-40B4-BE49-F238E27FC236}">
                <a16:creationId xmlns:a16="http://schemas.microsoft.com/office/drawing/2014/main" id="{D01E9F3F-7BB0-2C06-231C-83BEE8CD2414}"/>
              </a:ext>
            </a:extLst>
          </p:cNvPr>
          <p:cNvSpPr txBox="1"/>
          <p:nvPr/>
        </p:nvSpPr>
        <p:spPr>
          <a:xfrm>
            <a:off x="1103870" y="2776151"/>
            <a:ext cx="10067335" cy="646331"/>
          </a:xfrm>
          <a:prstGeom prst="rect">
            <a:avLst/>
          </a:prstGeom>
          <a:noFill/>
        </p:spPr>
        <p:txBody>
          <a:bodyPr wrap="square" rtlCol="0">
            <a:spAutoFit/>
          </a:bodyPr>
          <a:lstStyle/>
          <a:p>
            <a:endParaRPr lang="fr-FR" dirty="0"/>
          </a:p>
          <a:p>
            <a:endParaRPr lang="fr-FR" dirty="0"/>
          </a:p>
        </p:txBody>
      </p:sp>
      <p:sp>
        <p:nvSpPr>
          <p:cNvPr id="3" name="ZoneTexte 2">
            <a:extLst>
              <a:ext uri="{FF2B5EF4-FFF2-40B4-BE49-F238E27FC236}">
                <a16:creationId xmlns:a16="http://schemas.microsoft.com/office/drawing/2014/main" id="{A09AAA01-8271-C42B-67D2-9F2962BB721E}"/>
              </a:ext>
            </a:extLst>
          </p:cNvPr>
          <p:cNvSpPr txBox="1"/>
          <p:nvPr/>
        </p:nvSpPr>
        <p:spPr>
          <a:xfrm>
            <a:off x="947351" y="2835902"/>
            <a:ext cx="9045843" cy="3785652"/>
          </a:xfrm>
          <a:prstGeom prst="rect">
            <a:avLst/>
          </a:prstGeom>
          <a:noFill/>
        </p:spPr>
        <p:txBody>
          <a:bodyPr wrap="square" rtlCol="0">
            <a:spAutoFit/>
          </a:bodyPr>
          <a:lstStyle/>
          <a:p>
            <a:r>
              <a:rPr lang="fr-FR" sz="2400" b="1" dirty="0">
                <a:solidFill>
                  <a:srgbClr val="33CCCC"/>
                </a:solidFill>
              </a:rPr>
              <a:t>Engager les dossiers</a:t>
            </a:r>
          </a:p>
          <a:p>
            <a:endParaRPr lang="fr-FR" dirty="0"/>
          </a:p>
          <a:p>
            <a:r>
              <a:rPr lang="fr-FR" dirty="0"/>
              <a:t>Dès la réception de la convention de formation</a:t>
            </a:r>
          </a:p>
          <a:p>
            <a:r>
              <a:rPr lang="fr-FR" dirty="0"/>
              <a:t>Pour les dossiers pluriannuels, bien effectuer la ventilation des coûts pédagogiques sur les 2 exercices</a:t>
            </a:r>
          </a:p>
          <a:p>
            <a:endParaRPr lang="fr-FR" dirty="0"/>
          </a:p>
          <a:p>
            <a:r>
              <a:rPr lang="fr-FR" b="1" dirty="0"/>
              <a:t>Réajustement des engagements pour les dossiers non soldés</a:t>
            </a:r>
          </a:p>
          <a:p>
            <a:endParaRPr lang="fr-FR" dirty="0"/>
          </a:p>
          <a:p>
            <a:pPr marL="285750" indent="-285750">
              <a:buFont typeface="Wingdings" panose="05000000000000000000" pitchFamily="2" charset="2"/>
              <a:buChar char="Ø"/>
            </a:pPr>
            <a:r>
              <a:rPr lang="fr-FR" dirty="0"/>
              <a:t>Si montant engagé supérieur à la facture réglée , on solde le dossier </a:t>
            </a:r>
          </a:p>
          <a:p>
            <a:pPr marL="285750" indent="-285750">
              <a:buFont typeface="Wingdings" panose="05000000000000000000" pitchFamily="2" charset="2"/>
              <a:buChar char="Ø"/>
            </a:pPr>
            <a:r>
              <a:rPr lang="fr-FR" dirty="0"/>
              <a:t>Si montant inférieur ou disponible insuffisant, augmenter l’engagement</a:t>
            </a:r>
          </a:p>
          <a:p>
            <a:endParaRPr lang="fr-FR" dirty="0"/>
          </a:p>
          <a:p>
            <a:endParaRPr lang="fr-FR" dirty="0"/>
          </a:p>
          <a:p>
            <a:endParaRPr lang="fr-FR" dirty="0"/>
          </a:p>
        </p:txBody>
      </p:sp>
      <p:pic>
        <p:nvPicPr>
          <p:cNvPr id="8" name="Image 7">
            <a:extLst>
              <a:ext uri="{FF2B5EF4-FFF2-40B4-BE49-F238E27FC236}">
                <a16:creationId xmlns:a16="http://schemas.microsoft.com/office/drawing/2014/main" id="{84E8FC90-436E-A079-0AE2-F414ACB97AFE}"/>
              </a:ext>
            </a:extLst>
          </p:cNvPr>
          <p:cNvPicPr>
            <a:picLocks noChangeAspect="1"/>
          </p:cNvPicPr>
          <p:nvPr/>
        </p:nvPicPr>
        <p:blipFill>
          <a:blip r:embed="rId3"/>
          <a:stretch>
            <a:fillRect/>
          </a:stretch>
        </p:blipFill>
        <p:spPr>
          <a:xfrm>
            <a:off x="8326341" y="5119119"/>
            <a:ext cx="549878" cy="556752"/>
          </a:xfrm>
          <a:prstGeom prst="rect">
            <a:avLst/>
          </a:prstGeom>
        </p:spPr>
      </p:pic>
      <p:pic>
        <p:nvPicPr>
          <p:cNvPr id="7" name="Image 6">
            <a:extLst>
              <a:ext uri="{FF2B5EF4-FFF2-40B4-BE49-F238E27FC236}">
                <a16:creationId xmlns:a16="http://schemas.microsoft.com/office/drawing/2014/main" id="{3A74D712-5576-11CF-30F9-CC2337B92B44}"/>
              </a:ext>
            </a:extLst>
          </p:cNvPr>
          <p:cNvPicPr>
            <a:picLocks noChangeAspect="1"/>
          </p:cNvPicPr>
          <p:nvPr/>
        </p:nvPicPr>
        <p:blipFill>
          <a:blip r:embed="rId4"/>
          <a:stretch>
            <a:fillRect/>
          </a:stretch>
        </p:blipFill>
        <p:spPr>
          <a:xfrm>
            <a:off x="59463" y="35553"/>
            <a:ext cx="2016468" cy="709960"/>
          </a:xfrm>
          <a:prstGeom prst="rect">
            <a:avLst/>
          </a:prstGeom>
          <a:ln>
            <a:noFill/>
          </a:ln>
        </p:spPr>
      </p:pic>
    </p:spTree>
    <p:extLst>
      <p:ext uri="{BB962C8B-B14F-4D97-AF65-F5344CB8AC3E}">
        <p14:creationId xmlns:p14="http://schemas.microsoft.com/office/powerpoint/2010/main" val="13830295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1082</TotalTime>
  <Words>2744</Words>
  <Application>Microsoft Office PowerPoint</Application>
  <PresentationFormat>Grand écran</PresentationFormat>
  <Paragraphs>352</Paragraphs>
  <Slides>31</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vt:i4>
      </vt:variant>
    </vt:vector>
  </HeadingPairs>
  <TitlesOfParts>
    <vt:vector size="40" baseType="lpstr">
      <vt:lpstr>Aptos</vt:lpstr>
      <vt:lpstr>Arial</vt:lpstr>
      <vt:lpstr>Calibri</vt:lpstr>
      <vt:lpstr>Calibri Light</vt:lpstr>
      <vt:lpstr>Courier New</vt:lpstr>
      <vt:lpstr>Open Sans</vt:lpstr>
      <vt:lpstr>Symbol</vt:lpstr>
      <vt:lpstr>Wingdings</vt:lpstr>
      <vt:lpstr>Thème Office</vt:lpstr>
      <vt:lpstr>Séminaire RFC et Chargé(e)s de Formation</vt:lpstr>
      <vt:lpstr>1. Echéancier clôture  2. DENM 2022  3. Suivi du plan de formation 2023 et analyse des       Editions GE  4. Constitution des DENM 2023  5. Saisie des Effectifs et préparation des Statistiques  6. Actualité Pôle Formation </vt:lpstr>
      <vt:lpstr>1. Echéancier clôture</vt:lpstr>
      <vt:lpstr>2. DENM 2022</vt:lpstr>
      <vt:lpstr>2. DENM 2022</vt:lpstr>
      <vt:lpstr>3. Suivi du plan de formation 2023 et analyse des Editions GE</vt:lpstr>
      <vt:lpstr>3. Suivi du plan de formation 2023 et analyse des Editions GE</vt:lpstr>
      <vt:lpstr>3. Suivi du plan de formation 2023 et analyse des Editions GE</vt:lpstr>
      <vt:lpstr>3. Suivi du plan de formation 2023 et analyse des Editions GE</vt:lpstr>
      <vt:lpstr>3. Suivi du plan de formation 2023 et analyse des Editions GE</vt:lpstr>
      <vt:lpstr>3. Suivi du plan de formation 2023 et analyse des Editions GE</vt:lpstr>
      <vt:lpstr>3. Suivi du plan de formation 2023 et analyse des Editions GE</vt:lpstr>
      <vt:lpstr>3. Suivi du plan de formation 2023 et analyse des Editions GE</vt:lpstr>
      <vt:lpstr>3. Suivi du plan de formation 2023 et analyse des Editions GE</vt:lpstr>
      <vt:lpstr>3. Suivi du plan de formation 2023 et analyse des Editions GE</vt:lpstr>
      <vt:lpstr>Présentation PowerPoint</vt:lpstr>
      <vt:lpstr>Présentation PowerPoint</vt:lpstr>
      <vt:lpstr>Présentation PowerPoint</vt:lpstr>
      <vt:lpstr>Présentation PowerPoint</vt:lpstr>
      <vt:lpstr>Présentation PowerPoint</vt:lpstr>
      <vt:lpstr>Présentation PowerPoint</vt:lpstr>
      <vt:lpstr>4. Constitution du DENM 2023</vt:lpstr>
      <vt:lpstr>4. Constitution du DENM 2023</vt:lpstr>
      <vt:lpstr>5. Saisie des Effectifs et préparation des Statistiques</vt:lpstr>
      <vt:lpstr>5. Saisie des Effectifs et préparation des Statistiques</vt:lpstr>
      <vt:lpstr>5. Saisie des Effectifs et préparation des Statistiques</vt:lpstr>
      <vt:lpstr>Points d’actualité </vt:lpstr>
      <vt:lpstr>Points d’actualité </vt:lpstr>
      <vt:lpstr>6. Actualités Pôle Formation</vt:lpstr>
      <vt:lpstr>6. Actualités Pôle Formation</vt:lpstr>
      <vt:lpstr>6. Actualités Pôle 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Séminaire RFC et Chargé de Formation</dc:title>
  <dc:creator>GRIVELET Gabriel</dc:creator>
  <cp:lastModifiedBy>GRIVELET Gabriel</cp:lastModifiedBy>
  <cp:revision>19</cp:revision>
  <dcterms:created xsi:type="dcterms:W3CDTF">2023-09-22T09:32:57Z</dcterms:created>
  <dcterms:modified xsi:type="dcterms:W3CDTF">2023-10-04T14:12:49Z</dcterms:modified>
</cp:coreProperties>
</file>