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6" r:id="rId5"/>
    <p:sldId id="409" r:id="rId6"/>
    <p:sldId id="410" r:id="rId7"/>
    <p:sldId id="417" r:id="rId8"/>
    <p:sldId id="408" r:id="rId9"/>
    <p:sldId id="418" r:id="rId10"/>
    <p:sldId id="360" r:id="rId11"/>
  </p:sldIdLst>
  <p:sldSz cx="9144000" cy="6858000" type="screen4x3"/>
  <p:notesSz cx="9931400" cy="143637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06B"/>
    <a:srgbClr val="1B6AA3"/>
    <a:srgbClr val="8CC3EC"/>
    <a:srgbClr val="BADDF4"/>
    <a:srgbClr val="FFFFFF"/>
    <a:srgbClr val="336699"/>
    <a:srgbClr val="114165"/>
    <a:srgbClr val="15507D"/>
    <a:srgbClr val="53648B"/>
    <a:srgbClr val="001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32" autoAdjust="0"/>
    <p:restoredTop sz="94434" autoAdjust="0"/>
  </p:normalViewPr>
  <p:slideViewPr>
    <p:cSldViewPr snapToGrid="0">
      <p:cViewPr>
        <p:scale>
          <a:sx n="70" d="100"/>
          <a:sy n="70" d="100"/>
        </p:scale>
        <p:origin x="114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-2892" y="-108"/>
      </p:cViewPr>
      <p:guideLst>
        <p:guide orient="horz" pos="4525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3606" cy="718185"/>
          </a:xfrm>
          <a:prstGeom prst="rect">
            <a:avLst/>
          </a:prstGeom>
        </p:spPr>
        <p:txBody>
          <a:bodyPr vert="horz" lIns="132817" tIns="66408" rIns="132817" bIns="664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5497" y="0"/>
            <a:ext cx="4303606" cy="718185"/>
          </a:xfrm>
          <a:prstGeom prst="rect">
            <a:avLst/>
          </a:prstGeom>
        </p:spPr>
        <p:txBody>
          <a:bodyPr vert="horz" lIns="132817" tIns="66408" rIns="132817" bIns="664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9E21E1-A05B-4D62-96A5-C63202856752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13643022"/>
            <a:ext cx="4303606" cy="718185"/>
          </a:xfrm>
          <a:prstGeom prst="rect">
            <a:avLst/>
          </a:prstGeom>
        </p:spPr>
        <p:txBody>
          <a:bodyPr vert="horz" lIns="132817" tIns="66408" rIns="132817" bIns="664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5497" y="13643022"/>
            <a:ext cx="4303606" cy="718185"/>
          </a:xfrm>
          <a:prstGeom prst="rect">
            <a:avLst/>
          </a:prstGeom>
        </p:spPr>
        <p:txBody>
          <a:bodyPr vert="horz" lIns="132817" tIns="66408" rIns="132817" bIns="664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2117C6C-005D-4DED-97AC-E9C0DC31918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60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3606" cy="718185"/>
          </a:xfrm>
          <a:prstGeom prst="rect">
            <a:avLst/>
          </a:prstGeom>
        </p:spPr>
        <p:txBody>
          <a:bodyPr vert="horz" lIns="132817" tIns="66408" rIns="132817" bIns="664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5497" y="0"/>
            <a:ext cx="4303606" cy="718185"/>
          </a:xfrm>
          <a:prstGeom prst="rect">
            <a:avLst/>
          </a:prstGeom>
        </p:spPr>
        <p:txBody>
          <a:bodyPr vert="horz" lIns="132817" tIns="66408" rIns="132817" bIns="664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FFF669E-ED5A-4669-91BB-20D8B6E86200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076325"/>
            <a:ext cx="7181850" cy="5386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817" tIns="66408" rIns="132817" bIns="66408" rtlCol="0" anchor="ctr"/>
          <a:lstStyle/>
          <a:p>
            <a:pPr lvl="0"/>
            <a:endParaRPr lang="en-US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3140" y="6822758"/>
            <a:ext cx="7945120" cy="6463665"/>
          </a:xfrm>
          <a:prstGeom prst="rect">
            <a:avLst/>
          </a:prstGeom>
        </p:spPr>
        <p:txBody>
          <a:bodyPr vert="horz" lIns="132817" tIns="66408" rIns="132817" bIns="66408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13643022"/>
            <a:ext cx="4303606" cy="718185"/>
          </a:xfrm>
          <a:prstGeom prst="rect">
            <a:avLst/>
          </a:prstGeom>
        </p:spPr>
        <p:txBody>
          <a:bodyPr vert="horz" lIns="132817" tIns="66408" rIns="132817" bIns="664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5497" y="13643022"/>
            <a:ext cx="4303606" cy="718185"/>
          </a:xfrm>
          <a:prstGeom prst="rect">
            <a:avLst/>
          </a:prstGeom>
        </p:spPr>
        <p:txBody>
          <a:bodyPr vert="horz" lIns="132817" tIns="66408" rIns="132817" bIns="664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5A347D6-42CF-4E79-AF7C-4067E04FBC4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43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2C54CD-646A-46F7-AE72-C284234DF8D1}" type="slidenum">
              <a:rPr lang="fr-FR" altLang="fr-FR" smtClean="0">
                <a:latin typeface="Calibri" panose="020F0502020204030204" pitchFamily="34" charset="0"/>
              </a:rPr>
              <a:pPr/>
              <a:t>5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981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6173788"/>
            <a:ext cx="30368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1"/>
          <p:cNvPicPr>
            <a:picLocks noChangeAspect="1"/>
          </p:cNvPicPr>
          <p:nvPr userDrawn="1"/>
        </p:nvPicPr>
        <p:blipFill>
          <a:blip r:embed="rId3" cstate="print"/>
          <a:srcRect l="29736" t="25139" r="28490" b="23843"/>
          <a:stretch>
            <a:fillRect/>
          </a:stretch>
        </p:blipFill>
        <p:spPr bwMode="auto">
          <a:xfrm>
            <a:off x="8140700" y="5781675"/>
            <a:ext cx="7810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18" y="2427684"/>
            <a:ext cx="7772400" cy="1929737"/>
          </a:xfrm>
        </p:spPr>
        <p:txBody>
          <a:bodyPr/>
          <a:lstStyle>
            <a:lvl1pPr algn="l">
              <a:defRPr sz="4800">
                <a:solidFill>
                  <a:srgbClr val="00B8C9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6418" y="4498675"/>
            <a:ext cx="6858000" cy="1236293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E4504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42E7D-7E81-4278-AF02-1F6B32CA181D}" type="datetimeFigureOut">
              <a:rPr lang="fr-FR"/>
              <a:pPr>
                <a:defRPr/>
              </a:pPr>
              <a:t>14/04/2016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43B3-1A46-4A0F-9B8E-75880DAED7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Journées réunionnaises des Plaies &amp; Cicatrisations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A56B0-8C84-4FF7-9F0D-65958262CEF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2701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168442"/>
            <a:ext cx="7886700" cy="98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456412"/>
            <a:ext cx="7886700" cy="499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551613"/>
            <a:ext cx="2057400" cy="169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25A8E8-7ADC-4E85-8452-A0E5ECC608DE}" type="datetimeFigureOut">
              <a:rPr lang="fr-FR"/>
              <a:pPr>
                <a:defRPr/>
              </a:pPr>
              <a:t>14/04/2016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51613"/>
            <a:ext cx="3086100" cy="169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551613"/>
            <a:ext cx="2057400" cy="169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2DDC5E-2765-47BB-83AB-33CF7C0E5D9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3079" name="Image 7"/>
          <p:cNvPicPr>
            <a:picLocks noChangeAspect="1"/>
          </p:cNvPicPr>
          <p:nvPr/>
        </p:nvPicPr>
        <p:blipFill>
          <a:blip r:embed="rId5" cstate="print"/>
          <a:srcRect l="47853" b="31120"/>
          <a:stretch>
            <a:fillRect/>
          </a:stretch>
        </p:blipFill>
        <p:spPr bwMode="auto">
          <a:xfrm>
            <a:off x="7751718" y="25066"/>
            <a:ext cx="1352428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Image 10"/>
          <p:cNvPicPr>
            <a:picLocks noChangeAspect="1"/>
          </p:cNvPicPr>
          <p:nvPr/>
        </p:nvPicPr>
        <p:blipFill>
          <a:blip r:embed="rId6" cstate="print"/>
          <a:srcRect t="87926"/>
          <a:stretch>
            <a:fillRect/>
          </a:stretch>
        </p:blipFill>
        <p:spPr bwMode="auto">
          <a:xfrm>
            <a:off x="23813" y="1282703"/>
            <a:ext cx="909637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84" r:id="rId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rgbClr val="E4504F"/>
          </a:solidFill>
          <a:latin typeface="Core Rhino 25 Thin" panose="02010403030302020204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E4504F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E4504F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E4504F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E4504F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E4504F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E4504F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E4504F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E4504F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000" kern="1200">
          <a:solidFill>
            <a:srgbClr val="3E3E3F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800" kern="1200">
          <a:solidFill>
            <a:srgbClr val="3E3E3F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rgbClr val="3E3E3F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3E3E3F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3E3E3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ctrTitle"/>
          </p:nvPr>
        </p:nvSpPr>
        <p:spPr>
          <a:xfrm>
            <a:off x="739588" y="3128211"/>
            <a:ext cx="7867003" cy="1155031"/>
          </a:xfrm>
        </p:spPr>
        <p:txBody>
          <a:bodyPr/>
          <a:lstStyle/>
          <a:p>
            <a:r>
              <a:rPr lang="fr-FR" sz="4400" dirty="0" smtClean="0">
                <a:latin typeface="+mj-lt"/>
              </a:rPr>
              <a:t>RÉTINO 974</a:t>
            </a:r>
            <a:r>
              <a:rPr lang="fr-FR" sz="4400" dirty="0">
                <a:latin typeface="+mj-lt"/>
              </a:rPr>
              <a:t/>
            </a:r>
            <a:br>
              <a:rPr lang="fr-FR" sz="4400" dirty="0">
                <a:latin typeface="+mj-lt"/>
              </a:rPr>
            </a:br>
            <a:r>
              <a:rPr lang="fr-FR" sz="2800" dirty="0" smtClean="0">
                <a:latin typeface="+mj-lt"/>
              </a:rPr>
              <a:t>Présentation du projet</a:t>
            </a:r>
            <a:endParaRPr lang="fr-FR" sz="2800" dirty="0">
              <a:latin typeface="+mj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720" y="6246223"/>
            <a:ext cx="1008000" cy="417104"/>
          </a:xfrm>
          <a:prstGeom prst="rect">
            <a:avLst/>
          </a:prstGeom>
        </p:spPr>
      </p:pic>
      <p:pic>
        <p:nvPicPr>
          <p:cNvPr id="8" name="Image 8"/>
          <p:cNvPicPr>
            <a:picLocks noChangeAspect="1"/>
          </p:cNvPicPr>
          <p:nvPr/>
        </p:nvPicPr>
        <p:blipFill rotWithShape="1">
          <a:blip r:embed="rId3" cstate="print"/>
          <a:srcRect t="69108"/>
          <a:stretch/>
        </p:blipFill>
        <p:spPr bwMode="auto">
          <a:xfrm>
            <a:off x="47625" y="1648918"/>
            <a:ext cx="9096375" cy="73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/>
          <a:srcRect l="47761" t="-1256" r="-165" b="27129"/>
          <a:stretch/>
        </p:blipFill>
        <p:spPr bwMode="auto">
          <a:xfrm>
            <a:off x="5471160" y="434758"/>
            <a:ext cx="3655432" cy="135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" y="6173788"/>
            <a:ext cx="30368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1"/>
          <p:cNvPicPr>
            <a:picLocks noChangeAspect="1"/>
          </p:cNvPicPr>
          <p:nvPr/>
        </p:nvPicPr>
        <p:blipFill>
          <a:blip r:embed="rId5" cstate="print"/>
          <a:srcRect l="29736" t="25139" r="28490" b="23843"/>
          <a:stretch>
            <a:fillRect/>
          </a:stretch>
        </p:blipFill>
        <p:spPr bwMode="auto">
          <a:xfrm>
            <a:off x="8140700" y="5781675"/>
            <a:ext cx="7810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76" y="434758"/>
            <a:ext cx="2235855" cy="134151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831" y="472294"/>
            <a:ext cx="2110736" cy="1266441"/>
          </a:xfrm>
          <a:prstGeom prst="rect">
            <a:avLst/>
          </a:prstGeom>
        </p:spPr>
      </p:pic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1400" i="1" dirty="0" smtClean="0"/>
              <a:t>12/04/2016</a:t>
            </a:r>
            <a:endParaRPr lang="fr-FR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584575" y="1517423"/>
            <a:ext cx="4968875" cy="5183187"/>
          </a:xfrm>
          <a:prstGeom prst="rect">
            <a:avLst/>
          </a:prstGeom>
          <a:solidFill>
            <a:srgbClr val="1B6AA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4219434" y="2569994"/>
            <a:ext cx="424525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kern="0" dirty="0" smtClean="0">
                <a:solidFill>
                  <a:schemeClr val="bg1"/>
                </a:solidFill>
              </a:rPr>
              <a:t>ENJEUX</a:t>
            </a:r>
            <a:r>
              <a:rPr lang="fr-FR" sz="1600" kern="0" dirty="0" smtClean="0">
                <a:solidFill>
                  <a:schemeClr val="bg1"/>
                </a:solidFill>
              </a:rPr>
              <a:t>:</a:t>
            </a:r>
          </a:p>
          <a:p>
            <a:pPr marL="273050" indent="-19050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sz="1600" kern="0" dirty="0" smtClean="0">
                <a:solidFill>
                  <a:schemeClr val="bg1"/>
                </a:solidFill>
              </a:rPr>
              <a:t>Réduire </a:t>
            </a:r>
            <a:r>
              <a:rPr lang="fr-FR" sz="1600" kern="0" dirty="0">
                <a:solidFill>
                  <a:schemeClr val="bg1"/>
                </a:solidFill>
              </a:rPr>
              <a:t>les complications graves </a:t>
            </a:r>
            <a:r>
              <a:rPr lang="fr-FR" sz="1600" kern="0" dirty="0" smtClean="0">
                <a:solidFill>
                  <a:schemeClr val="bg1"/>
                </a:solidFill>
              </a:rPr>
              <a:t>par </a:t>
            </a:r>
            <a:r>
              <a:rPr lang="fr-FR" sz="1600" kern="0" dirty="0">
                <a:solidFill>
                  <a:schemeClr val="bg1"/>
                </a:solidFill>
              </a:rPr>
              <a:t>un dépistage précoce</a:t>
            </a:r>
          </a:p>
          <a:p>
            <a:pPr marL="273050" indent="-19050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sz="1600" kern="0" dirty="0">
                <a:solidFill>
                  <a:schemeClr val="bg1"/>
                </a:solidFill>
              </a:rPr>
              <a:t>Améliorer l’accessibilité au dépistage (délai de </a:t>
            </a:r>
            <a:r>
              <a:rPr lang="fr-FR" sz="1600" kern="0" dirty="0" smtClean="0">
                <a:solidFill>
                  <a:schemeClr val="bg1"/>
                </a:solidFill>
              </a:rPr>
              <a:t>rdv, </a:t>
            </a:r>
            <a:r>
              <a:rPr lang="fr-FR" sz="1600" kern="0" dirty="0">
                <a:solidFill>
                  <a:schemeClr val="bg1"/>
                </a:solidFill>
              </a:rPr>
              <a:t>égalité à l’accès au dépistage)</a:t>
            </a:r>
          </a:p>
          <a:p>
            <a:pPr marL="273050" indent="-19050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sz="1600" kern="0" dirty="0" smtClean="0">
                <a:solidFill>
                  <a:schemeClr val="bg1"/>
                </a:solidFill>
              </a:rPr>
              <a:t>Structurer la coopération entre les orthoptistes et les ophtalmologues</a:t>
            </a:r>
            <a:endParaRPr lang="fr-FR" sz="1600" kern="0" dirty="0">
              <a:solidFill>
                <a:schemeClr val="bg1"/>
              </a:solidFill>
            </a:endParaRPr>
          </a:p>
        </p:txBody>
      </p:sp>
      <p:sp>
        <p:nvSpPr>
          <p:cNvPr id="33796" name="Titre 9"/>
          <p:cNvSpPr txBox="1">
            <a:spLocks/>
          </p:cNvSpPr>
          <p:nvPr/>
        </p:nvSpPr>
        <p:spPr bwMode="auto">
          <a:xfrm>
            <a:off x="32385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fr-FR" altLang="fr-FR" sz="2000" dirty="0" smtClean="0">
                <a:solidFill>
                  <a:srgbClr val="595959"/>
                </a:solidFill>
                <a:latin typeface="Calibri Light" panose="020F0302020204030204" pitchFamily="34" charset="0"/>
              </a:rPr>
              <a:t>UN PROJET A L’INITIATIVE DES LIBÉRAUX EN REPONSE A UN BESOIN MÉDICAL  </a:t>
            </a:r>
            <a:endParaRPr lang="fr-FR" altLang="fr-FR" sz="44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Pentagone 2"/>
          <p:cNvSpPr/>
          <p:nvPr/>
        </p:nvSpPr>
        <p:spPr>
          <a:xfrm>
            <a:off x="1183341" y="2020660"/>
            <a:ext cx="2947334" cy="720725"/>
          </a:xfrm>
          <a:prstGeom prst="homePlate">
            <a:avLst/>
          </a:prstGeom>
          <a:solidFill>
            <a:srgbClr val="C8E3F6"/>
          </a:solidFill>
          <a:ln w="28575" cap="flat" cmpd="sng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 panose="020B0604020202020204" pitchFamily="34" charset="0"/>
              </a:rPr>
              <a:t>Prévalence du </a:t>
            </a:r>
            <a:r>
              <a:rPr lang="fr-FR" sz="1400" b="1" kern="0" dirty="0" smtClean="0">
                <a:solidFill>
                  <a:srgbClr val="EF406B"/>
                </a:solidFill>
                <a:latin typeface="Calibri"/>
                <a:cs typeface="Arial" panose="020B0604020202020204" pitchFamily="34" charset="0"/>
              </a:rPr>
              <a:t>diabète </a:t>
            </a:r>
            <a:r>
              <a:rPr lang="fr-FR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 panose="020B0604020202020204" pitchFamily="34" charset="0"/>
              </a:rPr>
              <a:t>à la Réunion</a:t>
            </a:r>
            <a:endParaRPr lang="fr-FR" sz="14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7" name="Pentagone 16"/>
          <p:cNvSpPr/>
          <p:nvPr/>
        </p:nvSpPr>
        <p:spPr>
          <a:xfrm>
            <a:off x="1183341" y="3079523"/>
            <a:ext cx="2947334" cy="719137"/>
          </a:xfrm>
          <a:prstGeom prst="homePlate">
            <a:avLst/>
          </a:prstGeom>
          <a:solidFill>
            <a:srgbClr val="C8E3F6"/>
          </a:solidFill>
          <a:ln w="28575" cap="flat" cmpd="sng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0" dirty="0">
                <a:solidFill>
                  <a:srgbClr val="EF406B"/>
                </a:solidFill>
                <a:latin typeface="Calibri"/>
                <a:cs typeface="Arial" panose="020B0604020202020204" pitchFamily="34" charset="0"/>
              </a:rPr>
              <a:t>Complication</a:t>
            </a:r>
            <a:r>
              <a:rPr lang="fr-FR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 panose="020B0604020202020204" pitchFamily="34" charset="0"/>
              </a:rPr>
              <a:t> grave </a:t>
            </a:r>
            <a:r>
              <a:rPr lang="fr-FR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 panose="020B0604020202020204" pitchFamily="34" charset="0"/>
              </a:rPr>
              <a:t>du </a:t>
            </a:r>
            <a:r>
              <a:rPr lang="fr-FR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 panose="020B0604020202020204" pitchFamily="34" charset="0"/>
              </a:rPr>
              <a:t>diabète qui est une cause majeure de </a:t>
            </a:r>
            <a:r>
              <a:rPr lang="fr-FR" sz="1400" b="1" kern="0" dirty="0">
                <a:solidFill>
                  <a:srgbClr val="EF406B"/>
                </a:solidFill>
                <a:latin typeface="Calibri"/>
                <a:cs typeface="Arial" panose="020B0604020202020204" pitchFamily="34" charset="0"/>
              </a:rPr>
              <a:t>malvoyance</a:t>
            </a:r>
            <a:r>
              <a:rPr lang="fr-FR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 panose="020B0604020202020204" pitchFamily="34" charset="0"/>
              </a:rPr>
              <a:t> et de </a:t>
            </a:r>
            <a:r>
              <a:rPr lang="fr-FR" sz="1400" b="1" kern="0" dirty="0">
                <a:solidFill>
                  <a:srgbClr val="EF406B"/>
                </a:solidFill>
                <a:latin typeface="Calibri"/>
                <a:cs typeface="Arial" panose="020B0604020202020204" pitchFamily="34" charset="0"/>
              </a:rPr>
              <a:t>cécité</a:t>
            </a:r>
          </a:p>
        </p:txBody>
      </p:sp>
      <p:sp>
        <p:nvSpPr>
          <p:cNvPr id="18" name="Pentagone 17"/>
          <p:cNvSpPr/>
          <p:nvPr/>
        </p:nvSpPr>
        <p:spPr>
          <a:xfrm>
            <a:off x="1183341" y="4246335"/>
            <a:ext cx="2947334" cy="720725"/>
          </a:xfrm>
          <a:prstGeom prst="homePlate">
            <a:avLst/>
          </a:prstGeom>
          <a:solidFill>
            <a:srgbClr val="C8E3F6"/>
          </a:solidFill>
          <a:ln w="28575" cap="flat" cmpd="sng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 panose="020B0604020202020204" pitchFamily="34" charset="0"/>
              </a:rPr>
              <a:t>Dépistage </a:t>
            </a:r>
            <a:r>
              <a:rPr lang="fr-FR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 panose="020B0604020202020204" pitchFamily="34" charset="0"/>
              </a:rPr>
              <a:t>insuffisant, le public cible devrait s’élever à </a:t>
            </a:r>
            <a:r>
              <a:rPr lang="fr-FR" sz="1400" b="1" kern="0" dirty="0" smtClean="0">
                <a:solidFill>
                  <a:srgbClr val="EF406B"/>
                </a:solidFill>
                <a:latin typeface="Calibri"/>
                <a:cs typeface="Arial" panose="020B0604020202020204" pitchFamily="34" charset="0"/>
              </a:rPr>
              <a:t>10 000 patients</a:t>
            </a:r>
            <a:endParaRPr lang="fr-FR" sz="1400" b="1" kern="0" dirty="0">
              <a:solidFill>
                <a:srgbClr val="EF406B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9" name="Pentagone 18"/>
          <p:cNvSpPr/>
          <p:nvPr/>
        </p:nvSpPr>
        <p:spPr>
          <a:xfrm>
            <a:off x="1183341" y="5305198"/>
            <a:ext cx="2947334" cy="719137"/>
          </a:xfrm>
          <a:prstGeom prst="homePlate">
            <a:avLst/>
          </a:prstGeom>
          <a:solidFill>
            <a:srgbClr val="C8E3F6"/>
          </a:solidFill>
          <a:ln w="28575" cap="flat" cmpd="sng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 panose="020B0604020202020204" pitchFamily="34" charset="0"/>
              </a:rPr>
              <a:t>Répartition </a:t>
            </a:r>
            <a:r>
              <a:rPr lang="fr-FR" sz="1400" b="1" kern="0" dirty="0" smtClean="0">
                <a:solidFill>
                  <a:srgbClr val="EF406B"/>
                </a:solidFill>
                <a:latin typeface="Calibri"/>
                <a:cs typeface="Arial" panose="020B0604020202020204" pitchFamily="34" charset="0"/>
              </a:rPr>
              <a:t>inégale</a:t>
            </a:r>
            <a:r>
              <a:rPr lang="fr-FR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 panose="020B0604020202020204" pitchFamily="34" charset="0"/>
              </a:rPr>
              <a:t> des professionnels de santé</a:t>
            </a:r>
            <a:endParaRPr lang="fr-FR" sz="14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1" name="Chevron 20"/>
          <p:cNvSpPr/>
          <p:nvPr/>
        </p:nvSpPr>
        <p:spPr>
          <a:xfrm rot="5400000">
            <a:off x="6146801" y="3949472"/>
            <a:ext cx="366712" cy="2112963"/>
          </a:xfrm>
          <a:prstGeom prst="chevron">
            <a:avLst>
              <a:gd name="adj" fmla="val 74638"/>
            </a:avLst>
          </a:prstGeom>
          <a:solidFill>
            <a:srgbClr val="E6366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Rectangle à coins arrondis 5"/>
          <p:cNvSpPr/>
          <p:nvPr/>
        </p:nvSpPr>
        <p:spPr>
          <a:xfrm>
            <a:off x="4700588" y="5379810"/>
            <a:ext cx="3133725" cy="528638"/>
          </a:xfrm>
          <a:prstGeom prst="roundRect">
            <a:avLst/>
          </a:prstGeom>
          <a:solidFill>
            <a:srgbClr val="1B6AA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 smtClean="0"/>
              <a:t>PROJET RETINO </a:t>
            </a:r>
            <a:r>
              <a:rPr lang="fr-FR" dirty="0" smtClean="0"/>
              <a:t>974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132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9"/>
          <p:cNvSpPr txBox="1">
            <a:spLocks/>
          </p:cNvSpPr>
          <p:nvPr/>
        </p:nvSpPr>
        <p:spPr bwMode="auto">
          <a:xfrm>
            <a:off x="32385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dirty="0" smtClean="0">
                <a:solidFill>
                  <a:srgbClr val="595959"/>
                </a:solidFill>
                <a:latin typeface="Calibri Light" panose="020F0302020204030204" pitchFamily="34" charset="0"/>
              </a:rPr>
              <a:t>UNE PREMIERE EXPÉRIMENTATION DANS L’EST AVANT DE RÉALISER DES DÉPISTAGES SUR L’ENSEMBLE DU TERRITOIRE</a:t>
            </a:r>
            <a:endParaRPr lang="fr-FR" altLang="fr-FR" sz="2400" dirty="0">
              <a:solidFill>
                <a:srgbClr val="595959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 bwMode="auto">
          <a:xfrm>
            <a:off x="554450" y="1801907"/>
            <a:ext cx="7999000" cy="4087905"/>
          </a:xfrm>
          <a:prstGeom prst="roundRect">
            <a:avLst>
              <a:gd name="adj" fmla="val 511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200" b="1" kern="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4742" y="2970314"/>
            <a:ext cx="3334870" cy="416859"/>
          </a:xfrm>
          <a:prstGeom prst="rect">
            <a:avLst/>
          </a:prstGeom>
          <a:solidFill>
            <a:srgbClr val="1B6A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AU LANCEMENT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792600" y="2970314"/>
            <a:ext cx="3334870" cy="416859"/>
          </a:xfrm>
          <a:prstGeom prst="rect">
            <a:avLst/>
          </a:prstGeom>
          <a:solidFill>
            <a:srgbClr val="1B6A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 LA CIBLE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954742" y="3484424"/>
            <a:ext cx="3334870" cy="209610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Expérimentation de 18 mois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Territoire Est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Sites itinérants avec matériel communiquant</a:t>
            </a:r>
          </a:p>
        </p:txBody>
      </p:sp>
      <p:sp>
        <p:nvSpPr>
          <p:cNvPr id="7" name="Rectangle 6"/>
          <p:cNvSpPr/>
          <p:nvPr/>
        </p:nvSpPr>
        <p:spPr>
          <a:xfrm>
            <a:off x="4792600" y="3484424"/>
            <a:ext cx="3334870" cy="209610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Ensemble de la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Réunion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Utilisation du matériel fixe</a:t>
            </a:r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954742" y="1995661"/>
            <a:ext cx="7172728" cy="64880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Le projet cible les patients </a:t>
            </a:r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hors parcours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de soins (pas de fonds d’œil depuis 2 ans), de moins de </a:t>
            </a:r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70 ans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ayant un </a:t>
            </a:r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diabète connu.</a:t>
            </a:r>
            <a:endParaRPr lang="fr-FR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4381984" y="3825618"/>
            <a:ext cx="307920" cy="1360531"/>
          </a:xfrm>
          <a:prstGeom prst="chevron">
            <a:avLst>
              <a:gd name="adj" fmla="val 74638"/>
            </a:avLst>
          </a:prstGeom>
          <a:solidFill>
            <a:srgbClr val="E6366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749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75"/>
          <p:cNvSpPr/>
          <p:nvPr/>
        </p:nvSpPr>
        <p:spPr bwMode="gray">
          <a:xfrm>
            <a:off x="4752565" y="5838630"/>
            <a:ext cx="720000" cy="720000"/>
          </a:xfrm>
          <a:prstGeom prst="ellipse">
            <a:avLst/>
          </a:prstGeom>
          <a:solidFill>
            <a:srgbClr val="1B6AA3">
              <a:lumMod val="20000"/>
              <a:lumOff val="80000"/>
            </a:srgbClr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 bwMode="gray">
          <a:xfrm rot="5400000">
            <a:off x="1057366" y="1761744"/>
            <a:ext cx="684000" cy="72000"/>
          </a:xfrm>
          <a:prstGeom prst="rect">
            <a:avLst/>
          </a:prstGeom>
          <a:solidFill>
            <a:srgbClr val="1B6AA3">
              <a:lumMod val="75000"/>
            </a:srgbClr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5" name="Oval 63"/>
          <p:cNvSpPr/>
          <p:nvPr/>
        </p:nvSpPr>
        <p:spPr bwMode="gray">
          <a:xfrm>
            <a:off x="2574166" y="3654600"/>
            <a:ext cx="720000" cy="720000"/>
          </a:xfrm>
          <a:prstGeom prst="ellipse">
            <a:avLst/>
          </a:prstGeom>
          <a:solidFill>
            <a:srgbClr val="1B6AA3">
              <a:lumMod val="60000"/>
              <a:lumOff val="40000"/>
            </a:srgbClr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6" name="Oval 66"/>
          <p:cNvSpPr/>
          <p:nvPr/>
        </p:nvSpPr>
        <p:spPr bwMode="gray">
          <a:xfrm>
            <a:off x="1848034" y="2926590"/>
            <a:ext cx="720000" cy="720000"/>
          </a:xfrm>
          <a:prstGeom prst="ellipse">
            <a:avLst/>
          </a:prstGeom>
          <a:solidFill>
            <a:srgbClr val="1B6AA3"/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7" name="Oval 69"/>
          <p:cNvSpPr/>
          <p:nvPr/>
        </p:nvSpPr>
        <p:spPr bwMode="gray">
          <a:xfrm>
            <a:off x="395770" y="1470570"/>
            <a:ext cx="720000" cy="720000"/>
          </a:xfrm>
          <a:prstGeom prst="ellipse">
            <a:avLst/>
          </a:prstGeom>
          <a:solidFill>
            <a:srgbClr val="1B6AA3">
              <a:lumMod val="75000"/>
            </a:srgbClr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8" name="Oval 72"/>
          <p:cNvSpPr/>
          <p:nvPr/>
        </p:nvSpPr>
        <p:spPr bwMode="gray">
          <a:xfrm>
            <a:off x="1121902" y="2198580"/>
            <a:ext cx="720000" cy="720000"/>
          </a:xfrm>
          <a:prstGeom prst="ellipse">
            <a:avLst/>
          </a:prstGeom>
          <a:solidFill>
            <a:srgbClr val="1B6AA3"/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9" name="Oval 75"/>
          <p:cNvSpPr/>
          <p:nvPr/>
        </p:nvSpPr>
        <p:spPr bwMode="gray">
          <a:xfrm>
            <a:off x="4026430" y="5110620"/>
            <a:ext cx="720000" cy="720000"/>
          </a:xfrm>
          <a:prstGeom prst="ellipse">
            <a:avLst/>
          </a:prstGeom>
          <a:solidFill>
            <a:srgbClr val="1B6AA3">
              <a:lumMod val="40000"/>
              <a:lumOff val="60000"/>
            </a:srgbClr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0" name="Oval 75"/>
          <p:cNvSpPr/>
          <p:nvPr/>
        </p:nvSpPr>
        <p:spPr bwMode="gray">
          <a:xfrm>
            <a:off x="3300298" y="4382610"/>
            <a:ext cx="720000" cy="720000"/>
          </a:xfrm>
          <a:prstGeom prst="ellipse">
            <a:avLst/>
          </a:prstGeom>
          <a:solidFill>
            <a:srgbClr val="1B6AA3">
              <a:lumMod val="40000"/>
              <a:lumOff val="60000"/>
            </a:srgbClr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1" name="Rectangle 40"/>
          <p:cNvSpPr/>
          <p:nvPr/>
        </p:nvSpPr>
        <p:spPr bwMode="gray">
          <a:xfrm rot="5400000">
            <a:off x="1782579" y="2484577"/>
            <a:ext cx="684000" cy="72000"/>
          </a:xfrm>
          <a:prstGeom prst="rect">
            <a:avLst/>
          </a:prstGeom>
          <a:solidFill>
            <a:srgbClr val="1B6AA3"/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Rectangle 41"/>
          <p:cNvSpPr/>
          <p:nvPr/>
        </p:nvSpPr>
        <p:spPr bwMode="gray">
          <a:xfrm rot="5400000">
            <a:off x="2473630" y="3234706"/>
            <a:ext cx="684000" cy="72000"/>
          </a:xfrm>
          <a:prstGeom prst="rect">
            <a:avLst/>
          </a:prstGeom>
          <a:solidFill>
            <a:srgbClr val="1B6AA3"/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3" name="Rectangle 42"/>
          <p:cNvSpPr/>
          <p:nvPr/>
        </p:nvSpPr>
        <p:spPr bwMode="gray">
          <a:xfrm rot="5400000">
            <a:off x="3173297" y="3971187"/>
            <a:ext cx="684000" cy="72000"/>
          </a:xfrm>
          <a:prstGeom prst="rect">
            <a:avLst/>
          </a:prstGeom>
          <a:solidFill>
            <a:srgbClr val="1B6AA3">
              <a:lumMod val="60000"/>
              <a:lumOff val="40000"/>
            </a:srgbClr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Rectangle 43"/>
          <p:cNvSpPr/>
          <p:nvPr/>
        </p:nvSpPr>
        <p:spPr bwMode="gray">
          <a:xfrm rot="5400000">
            <a:off x="3886208" y="4707668"/>
            <a:ext cx="684000" cy="72000"/>
          </a:xfrm>
          <a:prstGeom prst="rect">
            <a:avLst/>
          </a:prstGeom>
          <a:solidFill>
            <a:srgbClr val="1B6AA3">
              <a:lumMod val="40000"/>
              <a:lumOff val="60000"/>
            </a:srgbClr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5" name="Rectangle 44"/>
          <p:cNvSpPr/>
          <p:nvPr/>
        </p:nvSpPr>
        <p:spPr bwMode="gray">
          <a:xfrm rot="5400000">
            <a:off x="4608938" y="5444149"/>
            <a:ext cx="684000" cy="72000"/>
          </a:xfrm>
          <a:prstGeom prst="rect">
            <a:avLst/>
          </a:prstGeom>
          <a:solidFill>
            <a:srgbClr val="BADDF4"/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Rectangle 45"/>
          <p:cNvSpPr/>
          <p:nvPr/>
        </p:nvSpPr>
        <p:spPr bwMode="gray">
          <a:xfrm rot="5400000">
            <a:off x="5304136" y="6180630"/>
            <a:ext cx="684000" cy="72000"/>
          </a:xfrm>
          <a:prstGeom prst="rect">
            <a:avLst/>
          </a:prstGeom>
          <a:solidFill>
            <a:srgbClr val="BADDF4"/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435366" y="1606264"/>
            <a:ext cx="4335877" cy="414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F406B"/>
                </a:solidFill>
                <a:effectLst/>
                <a:uLnTx/>
                <a:uFillTx/>
                <a:latin typeface="+mn-lt"/>
              </a:rPr>
              <a:t>Communication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lt"/>
              </a:rPr>
              <a:t> des dépistages par courriers, PS, affichages, etc. </a:t>
            </a: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36" y="1650570"/>
            <a:ext cx="360000" cy="36000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2206224" y="2308186"/>
            <a:ext cx="4790655" cy="409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F406B"/>
                </a:solidFill>
                <a:effectLst/>
                <a:uLnTx/>
                <a:uFillTx/>
                <a:latin typeface="+mn-lt"/>
              </a:rPr>
              <a:t>Prescription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lt"/>
              </a:rPr>
              <a:t> du dépistage par le MT. Il accompagne l’ordonnance de données cliniques utiles à l’interprétation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939970" y="3005829"/>
            <a:ext cx="4498060" cy="568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lt"/>
              </a:rPr>
              <a:t>Le jour du 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F406B"/>
                </a:solidFill>
                <a:effectLst/>
                <a:uLnTx/>
                <a:uFillTx/>
                <a:latin typeface="+mn-lt"/>
              </a:rPr>
              <a:t>dépistage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lt"/>
              </a:rPr>
              <a:t>: </a:t>
            </a:r>
          </a:p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lt"/>
              </a:rPr>
              <a:t>L’orthoptiste réalise les clichés, complète les données cliniques et facture son acte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669404" y="3862793"/>
            <a:ext cx="3959695" cy="409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F406B"/>
                </a:solidFill>
                <a:effectLst/>
                <a:uLnTx/>
                <a:uFillTx/>
                <a:latin typeface="+mn-lt"/>
              </a:rPr>
              <a:t>Transmission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lt"/>
              </a:rPr>
              <a:t> des données automatique et de manière sécurisée à l’ophtalmologue lecteur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274302" y="4560676"/>
            <a:ext cx="4105423" cy="409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F406B"/>
                </a:solidFill>
                <a:effectLst/>
                <a:uLnTx/>
                <a:uFillTx/>
                <a:latin typeface="+mn-lt"/>
              </a:rPr>
              <a:t>Interprétation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lt"/>
              </a:rPr>
              <a:t> par l’ ophtalmologue des clichés, rédaction un CR et facture son acte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066646" y="5258559"/>
            <a:ext cx="3752762" cy="409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F406B"/>
                </a:solidFill>
                <a:effectLst/>
                <a:uLnTx/>
                <a:uFillTx/>
                <a:latin typeface="+mn-lt"/>
              </a:rPr>
              <a:t>Transmission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lt"/>
              </a:rPr>
              <a:t> du CR au patient et médecin prescripteur (si différent du MT)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834039" y="5956444"/>
            <a:ext cx="3256173" cy="556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lt"/>
              </a:rPr>
              <a:t>En cas de dépistage de pathologie urgente, les patients sont recontactés par la 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F406B"/>
                </a:solidFill>
                <a:effectLst/>
                <a:uLnTx/>
                <a:uFillTx/>
                <a:latin typeface="+mn-lt"/>
              </a:rPr>
              <a:t>coordination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lt"/>
              </a:rPr>
              <a:t> des soins</a:t>
            </a:r>
          </a:p>
        </p:txBody>
      </p:sp>
      <p:pic>
        <p:nvPicPr>
          <p:cNvPr id="55" name="Image 54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40" y="2317759"/>
            <a:ext cx="393793" cy="393793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402" y="3058527"/>
            <a:ext cx="388887" cy="388887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246" y="4506424"/>
            <a:ext cx="393793" cy="393793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208" y="5323419"/>
            <a:ext cx="409983" cy="409983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 rotWithShape="1">
          <a:blip r:embed="rId6"/>
          <a:srcRect b="37638"/>
          <a:stretch/>
        </p:blipFill>
        <p:spPr>
          <a:xfrm>
            <a:off x="2628000" y="3895835"/>
            <a:ext cx="612331" cy="273589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 rotWithShape="1">
          <a:blip r:embed="rId6"/>
          <a:srcRect b="37638"/>
          <a:stretch/>
        </p:blipFill>
        <p:spPr>
          <a:xfrm>
            <a:off x="3911272" y="5146122"/>
            <a:ext cx="612331" cy="273589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93" y="6000630"/>
            <a:ext cx="396000" cy="396000"/>
          </a:xfrm>
          <a:prstGeom prst="rect">
            <a:avLst/>
          </a:prstGeom>
        </p:spPr>
      </p:pic>
      <p:cxnSp>
        <p:nvCxnSpPr>
          <p:cNvPr id="62" name="Connecteur droit avec flèche 61"/>
          <p:cNvCxnSpPr/>
          <p:nvPr/>
        </p:nvCxnSpPr>
        <p:spPr>
          <a:xfrm>
            <a:off x="191069" y="2073678"/>
            <a:ext cx="4411122" cy="4613726"/>
          </a:xfrm>
          <a:prstGeom prst="straightConnector1">
            <a:avLst/>
          </a:prstGeom>
          <a:ln w="57150">
            <a:solidFill>
              <a:srgbClr val="1B6A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itre 9"/>
          <p:cNvSpPr txBox="1">
            <a:spLocks/>
          </p:cNvSpPr>
          <p:nvPr/>
        </p:nvSpPr>
        <p:spPr bwMode="auto">
          <a:xfrm>
            <a:off x="32385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dirty="0" smtClean="0">
                <a:solidFill>
                  <a:srgbClr val="595959"/>
                </a:solidFill>
                <a:latin typeface="Calibri Light" panose="020F0302020204030204" pitchFamily="34" charset="0"/>
              </a:rPr>
              <a:t>LE CIRCUIT </a:t>
            </a:r>
            <a:r>
              <a:rPr lang="fr-FR" altLang="fr-FR" sz="2000" dirty="0" smtClean="0">
                <a:solidFill>
                  <a:srgbClr val="595959"/>
                </a:solidFill>
                <a:latin typeface="Calibri Light" panose="020F0302020204030204" pitchFamily="34" charset="0"/>
              </a:rPr>
              <a:t>DE DÉPISTAGE</a:t>
            </a:r>
            <a:endParaRPr lang="fr-FR" altLang="fr-FR" sz="2000" dirty="0">
              <a:solidFill>
                <a:srgbClr val="595959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86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à coins arrondis 66"/>
          <p:cNvSpPr/>
          <p:nvPr/>
        </p:nvSpPr>
        <p:spPr bwMode="auto">
          <a:xfrm>
            <a:off x="793375" y="2328309"/>
            <a:ext cx="7652497" cy="3131197"/>
          </a:xfrm>
          <a:prstGeom prst="roundRect">
            <a:avLst>
              <a:gd name="adj" fmla="val 511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200" b="1" kern="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1748" name="Titre 9"/>
          <p:cNvSpPr txBox="1">
            <a:spLocks/>
          </p:cNvSpPr>
          <p:nvPr/>
        </p:nvSpPr>
        <p:spPr bwMode="auto">
          <a:xfrm>
            <a:off x="32385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dirty="0" smtClean="0">
                <a:solidFill>
                  <a:srgbClr val="595959"/>
                </a:solidFill>
                <a:latin typeface="Calibri Light" panose="020F0302020204030204" pitchFamily="34" charset="0"/>
              </a:rPr>
              <a:t>18/06: PREMIER </a:t>
            </a:r>
            <a:r>
              <a:rPr lang="fr-FR" altLang="fr-FR" sz="2000" dirty="0" smtClean="0">
                <a:solidFill>
                  <a:srgbClr val="595959"/>
                </a:solidFill>
                <a:latin typeface="Calibri Light" panose="020F0302020204030204" pitchFamily="34" charset="0"/>
              </a:rPr>
              <a:t>DÉPISTAGE </a:t>
            </a:r>
            <a:r>
              <a:rPr lang="fr-FR" altLang="fr-FR" sz="2000" dirty="0" smtClean="0">
                <a:solidFill>
                  <a:srgbClr val="595959"/>
                </a:solidFill>
                <a:latin typeface="Calibri Light" panose="020F0302020204030204" pitchFamily="34" charset="0"/>
              </a:rPr>
              <a:t>À </a:t>
            </a:r>
            <a:r>
              <a:rPr lang="fr-FR" altLang="fr-FR" sz="2000" dirty="0" smtClean="0">
                <a:solidFill>
                  <a:srgbClr val="595959"/>
                </a:solidFill>
                <a:latin typeface="Calibri Light" panose="020F0302020204030204" pitchFamily="34" charset="0"/>
              </a:rPr>
              <a:t>HELLBOURG</a:t>
            </a:r>
            <a:endParaRPr lang="fr-FR" altLang="fr-FR" sz="4400" b="1" dirty="0"/>
          </a:p>
        </p:txBody>
      </p:sp>
      <p:sp>
        <p:nvSpPr>
          <p:cNvPr id="18" name="Rounded Rectangle 62"/>
          <p:cNvSpPr>
            <a:spLocks noChangeArrowheads="1"/>
          </p:cNvSpPr>
          <p:nvPr/>
        </p:nvSpPr>
        <p:spPr bwMode="gray">
          <a:xfrm>
            <a:off x="1212276" y="2626526"/>
            <a:ext cx="1657350" cy="684213"/>
          </a:xfrm>
          <a:prstGeom prst="roundRect">
            <a:avLst>
              <a:gd name="adj" fmla="val 16667"/>
            </a:avLst>
          </a:prstGeom>
          <a:solidFill>
            <a:srgbClr val="1B6AA3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2000" rIns="7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16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ATELIERS CO-CONSTRUCTION</a:t>
            </a:r>
          </a:p>
        </p:txBody>
      </p:sp>
      <p:sp>
        <p:nvSpPr>
          <p:cNvPr id="49" name="Rounded Rectangle 62"/>
          <p:cNvSpPr>
            <a:spLocks noChangeArrowheads="1"/>
          </p:cNvSpPr>
          <p:nvPr/>
        </p:nvSpPr>
        <p:spPr bwMode="gray">
          <a:xfrm>
            <a:off x="1686938" y="3490126"/>
            <a:ext cx="1657351" cy="682625"/>
          </a:xfrm>
          <a:prstGeom prst="roundRect">
            <a:avLst>
              <a:gd name="adj" fmla="val 16667"/>
            </a:avLst>
          </a:prstGeom>
          <a:solidFill>
            <a:srgbClr val="4BA1E1"/>
          </a:solidFill>
          <a:ln>
            <a:noFill/>
          </a:ln>
        </p:spPr>
        <p:txBody>
          <a:bodyPr lIns="72000" rIns="7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1600" kern="0">
                <a:solidFill>
                  <a:schemeClr val="bg1"/>
                </a:solidFill>
                <a:cs typeface="Arial" panose="020B0604020202020204" pitchFamily="34" charset="0"/>
              </a:rPr>
              <a:t>SOLUTION TECHNIQUE</a:t>
            </a:r>
            <a:endParaRPr lang="fr-FR" altLang="fr-FR" sz="1600" kern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1" name="Rounded Rectangle 62"/>
          <p:cNvSpPr>
            <a:spLocks noChangeArrowheads="1"/>
          </p:cNvSpPr>
          <p:nvPr/>
        </p:nvSpPr>
        <p:spPr bwMode="gray">
          <a:xfrm>
            <a:off x="2407663" y="4355314"/>
            <a:ext cx="1657351" cy="684212"/>
          </a:xfrm>
          <a:prstGeom prst="roundRect">
            <a:avLst>
              <a:gd name="adj" fmla="val 16667"/>
            </a:avLst>
          </a:prstGeom>
          <a:solidFill>
            <a:srgbClr val="85BFEB"/>
          </a:solidFill>
          <a:ln>
            <a:noFill/>
          </a:ln>
        </p:spPr>
        <p:txBody>
          <a:bodyPr lIns="72000" rIns="7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16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18/06: PREMIER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1600" kern="0" dirty="0">
                <a:solidFill>
                  <a:schemeClr val="bg1"/>
                </a:solidFill>
                <a:cs typeface="Arial" panose="020B0604020202020204" pitchFamily="34" charset="0"/>
              </a:rPr>
              <a:t>DÉPISTAGE</a:t>
            </a:r>
            <a:r>
              <a:rPr lang="fr-FR" altLang="fr-FR" sz="16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fr-FR" altLang="fr-FR" sz="1600" kern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5" name="Rounded Rectangle 58"/>
          <p:cNvSpPr>
            <a:spLocks noChangeArrowheads="1"/>
          </p:cNvSpPr>
          <p:nvPr/>
        </p:nvSpPr>
        <p:spPr bwMode="gray">
          <a:xfrm>
            <a:off x="3282376" y="2626526"/>
            <a:ext cx="4812753" cy="684213"/>
          </a:xfrm>
          <a:prstGeom prst="roundRect">
            <a:avLst>
              <a:gd name="adj" fmla="val 16667"/>
            </a:avLst>
          </a:prstGeom>
          <a:solidFill>
            <a:srgbClr val="1B6AA3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76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ms-MY" altLang="fr-FR" sz="1300" kern="0" dirty="0" smtClean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4 ateliers de co-construction réalisés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ms-MY" altLang="fr-FR" sz="1300" kern="0" dirty="0" smtClean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Participation d’intervenants différents: MG / ORT / OPH / CGSS / DRSM / RSI / ARS </a:t>
            </a:r>
            <a:endParaRPr lang="ms-MY" altLang="fr-FR" sz="1300" kern="0" dirty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3445888" y="2821789"/>
            <a:ext cx="293688" cy="293687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1755" name="Straight Connector 57"/>
          <p:cNvCxnSpPr>
            <a:cxnSpLocks noChangeShapeType="1"/>
            <a:stCxn id="18" idx="3"/>
            <a:endCxn id="57" idx="2"/>
          </p:cNvCxnSpPr>
          <p:nvPr/>
        </p:nvCxnSpPr>
        <p:spPr bwMode="auto">
          <a:xfrm>
            <a:off x="2869626" y="2968633"/>
            <a:ext cx="576262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Rounded Rectangle 58"/>
          <p:cNvSpPr>
            <a:spLocks noChangeArrowheads="1"/>
          </p:cNvSpPr>
          <p:nvPr/>
        </p:nvSpPr>
        <p:spPr bwMode="gray">
          <a:xfrm>
            <a:off x="3847526" y="3490126"/>
            <a:ext cx="4247603" cy="682625"/>
          </a:xfrm>
          <a:prstGeom prst="roundRect">
            <a:avLst>
              <a:gd name="adj" fmla="val 16667"/>
            </a:avLst>
          </a:prstGeom>
          <a:solidFill>
            <a:srgbClr val="4BA1E1"/>
          </a:solidFill>
          <a:ln>
            <a:noFill/>
          </a:ln>
        </p:spPr>
        <p:txBody>
          <a:bodyPr lIns="576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ms-MY" altLang="fr-FR" sz="1300" kern="0" dirty="0" smtClean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Choix de la solution technique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ms-MY" altLang="fr-FR" sz="1300" kern="0" dirty="0" smtClean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Réception du premier rétinographe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ms-MY" altLang="fr-FR" sz="1300" kern="0" dirty="0" smtClean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Formations prévues</a:t>
            </a:r>
          </a:p>
        </p:txBody>
      </p:sp>
      <p:sp>
        <p:nvSpPr>
          <p:cNvPr id="61" name="Oval 56"/>
          <p:cNvSpPr/>
          <p:nvPr/>
        </p:nvSpPr>
        <p:spPr bwMode="auto">
          <a:xfrm>
            <a:off x="4026913" y="3679039"/>
            <a:ext cx="293688" cy="293687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1758" name="Straight Connector 57"/>
          <p:cNvCxnSpPr>
            <a:cxnSpLocks noChangeShapeType="1"/>
            <a:stCxn id="49" idx="3"/>
            <a:endCxn id="61" idx="2"/>
          </p:cNvCxnSpPr>
          <p:nvPr/>
        </p:nvCxnSpPr>
        <p:spPr bwMode="auto">
          <a:xfrm flipV="1">
            <a:off x="3344289" y="3825883"/>
            <a:ext cx="682624" cy="5556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Rounded Rectangle 58"/>
          <p:cNvSpPr>
            <a:spLocks noChangeArrowheads="1"/>
          </p:cNvSpPr>
          <p:nvPr/>
        </p:nvSpPr>
        <p:spPr bwMode="gray">
          <a:xfrm>
            <a:off x="4580951" y="4353726"/>
            <a:ext cx="3514178" cy="684213"/>
          </a:xfrm>
          <a:prstGeom prst="roundRect">
            <a:avLst>
              <a:gd name="adj" fmla="val 16667"/>
            </a:avLst>
          </a:prstGeom>
          <a:solidFill>
            <a:srgbClr val="85BFEB"/>
          </a:solidFill>
          <a:ln>
            <a:noFill/>
          </a:ln>
        </p:spPr>
        <p:txBody>
          <a:bodyPr lIns="576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ms-MY" altLang="fr-FR" sz="1300" kern="0" dirty="0">
                <a:solidFill>
                  <a:prstClr val="white"/>
                </a:solidFill>
                <a:cs typeface="Arial" panose="020B0604020202020204" pitchFamily="34" charset="0"/>
              </a:rPr>
              <a:t>18/06: Dépistage à Hellbourg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ms-MY" altLang="fr-FR" sz="1300" kern="0" dirty="0">
                <a:solidFill>
                  <a:prstClr val="white"/>
                </a:solidFill>
                <a:cs typeface="Arial" panose="020B0604020202020204" pitchFamily="34" charset="0"/>
              </a:rPr>
              <a:t>Salle trouvée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ms-MY" altLang="fr-FR" sz="1300" kern="0" dirty="0">
                <a:solidFill>
                  <a:prstClr val="white"/>
                </a:solidFill>
                <a:cs typeface="Arial" panose="020B0604020202020204" pitchFamily="34" charset="0"/>
              </a:rPr>
              <a:t>Communication en cours</a:t>
            </a:r>
          </a:p>
        </p:txBody>
      </p:sp>
      <p:sp>
        <p:nvSpPr>
          <p:cNvPr id="69" name="Oval 56"/>
          <p:cNvSpPr/>
          <p:nvPr/>
        </p:nvSpPr>
        <p:spPr bwMode="auto">
          <a:xfrm>
            <a:off x="4704776" y="4555339"/>
            <a:ext cx="293687" cy="293687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1762" name="Straight Connector 57"/>
          <p:cNvCxnSpPr>
            <a:cxnSpLocks noChangeShapeType="1"/>
            <a:stCxn id="51" idx="3"/>
            <a:endCxn id="69" idx="2"/>
          </p:cNvCxnSpPr>
          <p:nvPr/>
        </p:nvCxnSpPr>
        <p:spPr bwMode="auto">
          <a:xfrm>
            <a:off x="4065014" y="4697420"/>
            <a:ext cx="639762" cy="4763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5" name="Flèche à angle droit 94"/>
          <p:cNvSpPr/>
          <p:nvPr/>
        </p:nvSpPr>
        <p:spPr>
          <a:xfrm rot="5400000">
            <a:off x="1279744" y="3582996"/>
            <a:ext cx="390525" cy="227012"/>
          </a:xfrm>
          <a:prstGeom prst="bentUpArrow">
            <a:avLst/>
          </a:prstGeom>
          <a:solidFill>
            <a:srgbClr val="E63660"/>
          </a:solidFill>
          <a:ln>
            <a:solidFill>
              <a:srgbClr val="E63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96" name="Flèche à angle droit 95"/>
          <p:cNvSpPr/>
          <p:nvPr/>
        </p:nvSpPr>
        <p:spPr>
          <a:xfrm rot="5400000">
            <a:off x="1932207" y="4433895"/>
            <a:ext cx="390525" cy="227013"/>
          </a:xfrm>
          <a:prstGeom prst="bentUpArrow">
            <a:avLst/>
          </a:prstGeom>
          <a:solidFill>
            <a:srgbClr val="E63660"/>
          </a:solidFill>
          <a:ln>
            <a:solidFill>
              <a:srgbClr val="E63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0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9"/>
          <p:cNvSpPr txBox="1">
            <a:spLocks/>
          </p:cNvSpPr>
          <p:nvPr/>
        </p:nvSpPr>
        <p:spPr bwMode="auto">
          <a:xfrm>
            <a:off x="32385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dirty="0" smtClean="0">
                <a:solidFill>
                  <a:srgbClr val="595959"/>
                </a:solidFill>
                <a:latin typeface="Calibri Light" panose="020F0302020204030204" pitchFamily="34" charset="0"/>
              </a:rPr>
              <a:t>DES QUESTIONS?</a:t>
            </a:r>
            <a:endParaRPr lang="fr-FR" alt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326489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Annexe 1: Bassin Est</a:t>
            </a:r>
            <a:br>
              <a:rPr lang="fr-FR" dirty="0"/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511332"/>
            <a:ext cx="5265528" cy="3848679"/>
          </a:xfrm>
          <a:prstGeom prst="rect">
            <a:avLst/>
          </a:prstGeom>
        </p:spPr>
      </p:pic>
      <p:sp>
        <p:nvSpPr>
          <p:cNvPr id="3" name="Accolade ouvrante 2"/>
          <p:cNvSpPr/>
          <p:nvPr/>
        </p:nvSpPr>
        <p:spPr>
          <a:xfrm>
            <a:off x="5894178" y="2671061"/>
            <a:ext cx="476250" cy="2358978"/>
          </a:xfrm>
          <a:prstGeom prst="leftBrace">
            <a:avLst>
              <a:gd name="adj1" fmla="val 8333"/>
              <a:gd name="adj2" fmla="val 39289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262139" y="2884832"/>
            <a:ext cx="199926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Salazie 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18/06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Ste-Suzanne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St-André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Bras </a:t>
            </a:r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Panon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St-Benoit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 Rose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Plaine des Palmistes *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628650" y="1527796"/>
            <a:ext cx="7886699" cy="610772"/>
          </a:xfrm>
          <a:prstGeom prst="roundRect">
            <a:avLst>
              <a:gd name="adj" fmla="val 25473"/>
            </a:avLst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buClr>
                <a:srgbClr val="99B99E"/>
              </a:buClr>
              <a:tabLst>
                <a:tab pos="3143329" algn="l"/>
              </a:tabLst>
            </a:pPr>
            <a:r>
              <a:rPr lang="fr-FR" sz="1400" dirty="0" smtClean="0">
                <a:solidFill>
                  <a:schemeClr val="tx1"/>
                </a:solidFill>
                <a:ea typeface="ヒラギノ角ゴ Pro W3"/>
                <a:cs typeface="ヒラギノ角ゴ Pro W3"/>
              </a:rPr>
              <a:t>Le calendrier de dépistage est en cours de définition.</a:t>
            </a:r>
            <a:endParaRPr lang="fr-FR" sz="1400" dirty="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8" name="SMARTInkShape-1433"/>
          <p:cNvSpPr/>
          <p:nvPr>
            <p:custDataLst>
              <p:tags r:id="rId1"/>
            </p:custDataLst>
          </p:nvPr>
        </p:nvSpPr>
        <p:spPr>
          <a:xfrm>
            <a:off x="7383780" y="4414838"/>
            <a:ext cx="8573" cy="1"/>
          </a:xfrm>
          <a:custGeom>
            <a:avLst/>
            <a:gdLst/>
            <a:ahLst/>
            <a:cxnLst/>
            <a:rect l="0" t="0" r="0" b="0"/>
            <a:pathLst>
              <a:path w="8573" h="1">
                <a:moveTo>
                  <a:pt x="0" y="0"/>
                </a:moveTo>
                <a:lnTo>
                  <a:pt x="0" y="0"/>
                </a:lnTo>
                <a:lnTo>
                  <a:pt x="8572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7281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MOD_PPT_OIIS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4" id="{88068BBD-F00A-4669-9384-B9B6DFA8C38C}" vid="{70868063-EE77-485B-8D7C-BC9E5B38F67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755DB7302DAE4F9CA9B968D4C39F75" ma:contentTypeVersion="2" ma:contentTypeDescription="Crée un document." ma:contentTypeScope="" ma:versionID="31bf4cf8e3f53c66b3e2b6ade71c1e98">
  <xsd:schema xmlns:xsd="http://www.w3.org/2001/XMLSchema" xmlns:xs="http://www.w3.org/2001/XMLSchema" xmlns:p="http://schemas.microsoft.com/office/2006/metadata/properties" xmlns:ns2="dafd896c-011b-4607-b367-1e4485f6fa36" targetNamespace="http://schemas.microsoft.com/office/2006/metadata/properties" ma:root="true" ma:fieldsID="bf899b6c195970502aab77d444714b2e" ns2:_="">
    <xsd:import namespace="dafd896c-011b-4607-b367-1e4485f6fa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fd896c-011b-4607-b367-1e4485f6fa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C5BEA0-07AA-4631-B07D-D0771CE296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F99A0E-29AD-49CC-A0A8-7D9E48019566}">
  <ds:schemaRefs>
    <ds:schemaRef ds:uri="dafd896c-011b-4607-b367-1e4485f6fa36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C5575FC-A92E-463B-95B2-B46B124874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fd896c-011b-4607-b367-1e4485f6fa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41883</TotalTime>
  <Words>353</Words>
  <Application>Microsoft Office PowerPoint</Application>
  <PresentationFormat>Affichage à l'écran (4:3)</PresentationFormat>
  <Paragraphs>54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Core Rhino 25 Thin</vt:lpstr>
      <vt:lpstr>ヒラギノ角ゴ Pro W3</vt:lpstr>
      <vt:lpstr>MOD_PPT_OIIS</vt:lpstr>
      <vt:lpstr>RÉTINO 974 Présentation du projet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Annexe 1: Bassin Est </vt:lpstr>
    </vt:vector>
  </TitlesOfParts>
  <Company>CAPGEMINI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Feuille de route</dc:title>
  <dc:creator>PIFFERO Veronique (vpiffero)</dc:creator>
  <cp:lastModifiedBy>VEE</cp:lastModifiedBy>
  <cp:revision>494</cp:revision>
  <cp:lastPrinted>2016-03-17T10:04:24Z</cp:lastPrinted>
  <dcterms:created xsi:type="dcterms:W3CDTF">2015-08-27T16:19:51Z</dcterms:created>
  <dcterms:modified xsi:type="dcterms:W3CDTF">2016-04-14T14:36:59Z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0x01010034755DB7302DAE4F9CA9B968D4C39F75</vt:lpwstr>
  </property>
</Properties>
</file>