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68" r:id="rId3"/>
    <p:sldId id="258" r:id="rId4"/>
    <p:sldId id="270" r:id="rId5"/>
    <p:sldId id="262" r:id="rId6"/>
    <p:sldId id="269" r:id="rId7"/>
    <p:sldId id="271" r:id="rId8"/>
    <p:sldId id="259" r:id="rId9"/>
    <p:sldId id="260" r:id="rId10"/>
    <p:sldId id="261" r:id="rId11"/>
    <p:sldId id="272" r:id="rId12"/>
    <p:sldId id="267" r:id="rId13"/>
    <p:sldId id="266" r:id="rId1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AA03"/>
    <a:srgbClr val="BDBDBF"/>
    <a:srgbClr val="323236"/>
    <a:srgbClr val="CCCCCE"/>
    <a:srgbClr val="DFF1CB"/>
    <a:srgbClr val="FFE89F"/>
    <a:srgbClr val="B7ECFF"/>
    <a:srgbClr val="8F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9148" autoAdjust="0"/>
  </p:normalViewPr>
  <p:slideViewPr>
    <p:cSldViewPr snapToGrid="0">
      <p:cViewPr varScale="1">
        <p:scale>
          <a:sx n="69" d="100"/>
          <a:sy n="69" d="100"/>
        </p:scale>
        <p:origin x="21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anfh.fr\Services\Centre\60%20%20COMMUNICATION\1%20JOURNEES%20ET%20AUTRES%20INTERV\1%20REGIONALES\2018\2018%2004%2019%20R&#233;union%20Charg&#233;s%20de%20F&#176;\Extraction%20pour%20Gestion%20de%20fonds\Graphiqu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[Graphique.xlsx]SYNTHESE!Tableau croisé dynamique2</c:name>
    <c:fmtId val="5"/>
  </c:pivotSource>
  <c:chart>
    <c:autoTitleDeleted val="0"/>
    <c:pivotFmts>
      <c:pivotFmt>
        <c:idx val="0"/>
      </c:pivotFmt>
      <c:pivotFmt>
        <c:idx val="1"/>
      </c:pivotFmt>
      <c:pivotFmt>
        <c:idx val="2"/>
      </c:pivotFmt>
      <c:pivotFmt>
        <c:idx val="3"/>
      </c:pivotFmt>
      <c:pivotFmt>
        <c:idx val="4"/>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2.6455872703412073E-3"/>
              <c:y val="2.281349299367387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2.6455872703411835E-3"/>
              <c:y val="1.0207275644952378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1.058201058201063E-2"/>
              <c:y val="9.1899970836978283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5.2910052910052907E-3"/>
              <c:y val="-6.9262175561430602E-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7.9365079365078389E-3"/>
              <c:y val="-4.69889180519103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1.5873015873015969E-2"/>
              <c:y val="9.1899970836978716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2.6455872703411835E-3"/>
              <c:y val="1.0207275644952378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2.6455872703412073E-3"/>
              <c:y val="2.281349299367387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1.058201058201063E-2"/>
              <c:y val="9.1899970836978283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1.5873015873015969E-2"/>
              <c:y val="9.1899970836978716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5.2910052910052907E-3"/>
              <c:y val="-6.9262175561430602E-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7.9365079365078389E-3"/>
              <c:y val="-4.69889180519103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2.6455872703411835E-3"/>
              <c:y val="1.0207275644952378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rgbClr val="3399FF"/>
              </a:gs>
              <a:gs pos="100000">
                <a:schemeClr val="accent1">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2.6455872703412073E-3"/>
              <c:y val="2.281349299367387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6"/>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1.058201058201063E-2"/>
              <c:y val="9.1899970836978283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7"/>
        <c:spPr>
          <a:gradFill rotWithShape="1">
            <a:gsLst>
              <a:gs pos="0">
                <a:srgbClr val="FF9900"/>
              </a:gs>
              <a:gs pos="100000">
                <a:schemeClr val="accent4">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1.5873015873015969E-2"/>
              <c:y val="9.1899970836978716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9"/>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5.2910052910052907E-3"/>
              <c:y val="-6.9262175561430602E-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gradFill rotWithShape="1">
            <a:gsLst>
              <a:gs pos="0">
                <a:srgbClr val="009900"/>
              </a:gs>
              <a:gs pos="100000">
                <a:schemeClr val="accent6">
                  <a:lumMod val="20000"/>
                  <a:lumOff val="80000"/>
                </a:schemeClr>
              </a:gs>
            </a:gsLst>
            <a:lin ang="5400000" scaled="1"/>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dLbl>
          <c:idx val="0"/>
          <c:layout>
            <c:manualLayout>
              <c:x val="7.9365079365078389E-3"/>
              <c:y val="-4.69889180519103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SYNTHESE!$B$3:$B$4</c:f>
              <c:strCache>
                <c:ptCount val="1"/>
                <c:pt idx="0">
                  <c:v>D</c:v>
                </c:pt>
              </c:strCache>
            </c:strRef>
          </c:tx>
          <c:spPr>
            <a:gradFill>
              <a:gsLst>
                <a:gs pos="0">
                  <a:srgbClr val="00B0F0"/>
                </a:gs>
                <a:gs pos="100000">
                  <a:srgbClr val="B7ECFF"/>
                </a:gs>
              </a:gsLst>
              <a:lin ang="5400000" scaled="1"/>
            </a:gra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dLbls>
            <c:dLbl>
              <c:idx val="0"/>
              <c:layout>
                <c:manualLayout>
                  <c:x val="-6.6738818160630873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423522700788594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Futura Lt BT" panose="020B0402020204020303"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SYNTHESE!$A$5:$A$7</c:f>
              <c:strCache>
                <c:ptCount val="2"/>
                <c:pt idx="0">
                  <c:v>2012</c:v>
                </c:pt>
                <c:pt idx="1">
                  <c:v>2017</c:v>
                </c:pt>
              </c:strCache>
            </c:strRef>
          </c:cat>
          <c:val>
            <c:numRef>
              <c:f>SYNTHESE!$B$5:$B$7</c:f>
              <c:numCache>
                <c:formatCode>_("€"* #,##0.00_);_("€"* \(#,##0.00\);_("€"* "-"??_);_(@_)</c:formatCode>
                <c:ptCount val="2"/>
                <c:pt idx="0">
                  <c:v>2188049.9599999981</c:v>
                </c:pt>
                <c:pt idx="1">
                  <c:v>2824352.9399999753</c:v>
                </c:pt>
              </c:numCache>
            </c:numRef>
          </c:val>
        </c:ser>
        <c:ser>
          <c:idx val="1"/>
          <c:order val="1"/>
          <c:tx>
            <c:strRef>
              <c:f>SYNTHESE!$C$3:$C$4</c:f>
              <c:strCache>
                <c:ptCount val="1"/>
                <c:pt idx="0">
                  <c:v>E</c:v>
                </c:pt>
              </c:strCache>
            </c:strRef>
          </c:tx>
          <c:spPr>
            <a:gradFill>
              <a:gsLst>
                <a:gs pos="0">
                  <a:srgbClr val="FFC000"/>
                </a:gs>
                <a:gs pos="100000">
                  <a:srgbClr val="FFE89F"/>
                </a:gs>
              </a:gsLst>
              <a:lin ang="5400000" scaled="1"/>
            </a:gra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dLbls>
            <c:dLbl>
              <c:idx val="0"/>
              <c:layout>
                <c:manualLayout>
                  <c:x val="-1.1679293178110403E-2"/>
                  <c:y val="-5.381036718160787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68470454015784E-2"/>
                  <c:y val="-2.4662800051466186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Futura Lt BT" panose="020B0402020204020303"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SYNTHESE!$A$5:$A$7</c:f>
              <c:strCache>
                <c:ptCount val="2"/>
                <c:pt idx="0">
                  <c:v>2012</c:v>
                </c:pt>
                <c:pt idx="1">
                  <c:v>2017</c:v>
                </c:pt>
              </c:strCache>
            </c:strRef>
          </c:cat>
          <c:val>
            <c:numRef>
              <c:f>SYNTHESE!$C$5:$C$7</c:f>
              <c:numCache>
                <c:formatCode>_("€"* #,##0.00_);_("€"* \(#,##0.00\);_("€"* "-"??_);_(@_)</c:formatCode>
                <c:ptCount val="2"/>
                <c:pt idx="0">
                  <c:v>9803109.9500000514</c:v>
                </c:pt>
                <c:pt idx="1">
                  <c:v>13771931.319999984</c:v>
                </c:pt>
              </c:numCache>
            </c:numRef>
          </c:val>
        </c:ser>
        <c:ser>
          <c:idx val="2"/>
          <c:order val="2"/>
          <c:tx>
            <c:strRef>
              <c:f>SYNTHESE!$D$3:$D$4</c:f>
              <c:strCache>
                <c:ptCount val="1"/>
                <c:pt idx="0">
                  <c:v>T</c:v>
                </c:pt>
              </c:strCache>
            </c:strRef>
          </c:tx>
          <c:spPr>
            <a:gradFill>
              <a:gsLst>
                <a:gs pos="0">
                  <a:srgbClr val="92D050"/>
                </a:gs>
                <a:gs pos="100000">
                  <a:srgbClr val="DFF1CB"/>
                </a:gs>
              </a:gsLst>
              <a:lin ang="5400000" scaled="1"/>
            </a:gradFill>
            <a:ln>
              <a:solidFill>
                <a:schemeClr val="accent1"/>
              </a:solid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Futura Lt BT" panose="020B0402020204020303"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SYNTHESE!$A$5:$A$7</c:f>
              <c:strCache>
                <c:ptCount val="2"/>
                <c:pt idx="0">
                  <c:v>2012</c:v>
                </c:pt>
                <c:pt idx="1">
                  <c:v>2017</c:v>
                </c:pt>
              </c:strCache>
            </c:strRef>
          </c:cat>
          <c:val>
            <c:numRef>
              <c:f>SYNTHESE!$D$5:$D$7</c:f>
              <c:numCache>
                <c:formatCode>_("€"* #,##0.00_);_("€"* \(#,##0.00\);_("€"* "-"??_);_(@_)</c:formatCode>
                <c:ptCount val="2"/>
                <c:pt idx="0">
                  <c:v>13735972.110000011</c:v>
                </c:pt>
                <c:pt idx="1">
                  <c:v>15317669.410000004</c:v>
                </c:pt>
              </c:numCache>
            </c:numRef>
          </c:val>
        </c:ser>
        <c:dLbls>
          <c:dLblPos val="outEnd"/>
          <c:showLegendKey val="0"/>
          <c:showVal val="1"/>
          <c:showCatName val="0"/>
          <c:showSerName val="0"/>
          <c:showPercent val="0"/>
          <c:showBubbleSize val="0"/>
        </c:dLbls>
        <c:gapWidth val="100"/>
        <c:overlap val="-24"/>
        <c:axId val="89046408"/>
        <c:axId val="154686928"/>
      </c:barChart>
      <c:catAx>
        <c:axId val="890464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Futura Lt BT" panose="020B0402020204020303" pitchFamily="34" charset="0"/>
                <a:ea typeface="+mn-ea"/>
                <a:cs typeface="+mn-cs"/>
              </a:defRPr>
            </a:pPr>
            <a:endParaRPr lang="fr-FR"/>
          </a:p>
        </c:txPr>
        <c:crossAx val="154686928"/>
        <c:crosses val="autoZero"/>
        <c:auto val="1"/>
        <c:lblAlgn val="ctr"/>
        <c:lblOffset val="100"/>
        <c:noMultiLvlLbl val="0"/>
      </c:catAx>
      <c:valAx>
        <c:axId val="154686928"/>
        <c:scaling>
          <c:orientation val="minMax"/>
        </c:scaling>
        <c:delete val="0"/>
        <c:axPos val="l"/>
        <c:majorGridlines>
          <c:spPr>
            <a:ln w="9525" cap="flat" cmpd="sng" algn="ctr">
              <a:solidFill>
                <a:schemeClr val="lt1">
                  <a:lumMod val="95000"/>
                  <a:alpha val="10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Futura Lt BT" panose="020B0402020204020303" pitchFamily="34" charset="0"/>
                <a:ea typeface="+mn-ea"/>
                <a:cs typeface="+mn-cs"/>
              </a:defRPr>
            </a:pPr>
            <a:endParaRPr lang="fr-FR"/>
          </a:p>
        </c:txPr>
        <c:crossAx val="89046408"/>
        <c:crosses val="autoZero"/>
        <c:crossBetween val="between"/>
      </c:valAx>
      <c:spPr>
        <a:noFill/>
        <a:ln>
          <a:noFill/>
        </a:ln>
        <a:effectLst/>
      </c:spPr>
    </c:plotArea>
    <c:legend>
      <c:legendPos val="r"/>
      <c:layout>
        <c:manualLayout>
          <c:xMode val="edge"/>
          <c:yMode val="edge"/>
          <c:x val="0.92782183678365127"/>
          <c:y val="0.32966370639029891"/>
          <c:w val="6.2167340492253961E-2"/>
          <c:h val="0.2518852695179099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85000"/>
                </a:schemeClr>
              </a:solidFill>
              <a:latin typeface="Futura Lt BT" panose="020B0402020204020303" pitchFamily="34"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[Graphique.xlsx]SYNTHESE!Tableau croisé dynamique6</c:name>
    <c:fmtId val="-1"/>
  </c:pivotSource>
  <c:chart>
    <c:autoTitleDeleted val="0"/>
    <c:pivotFmts>
      <c:pivotFmt>
        <c:idx val="0"/>
        <c:spPr>
          <a:gradFill flip="none" rotWithShape="1">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ln>
            <a:noFill/>
          </a:ln>
          <a:effectLst/>
        </c:spPr>
        <c:marker>
          <c:symbol val="none"/>
        </c:marker>
      </c:pivotFmt>
      <c:pivotFmt>
        <c:idx val="1"/>
        <c:sp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ln>
            <a:noFill/>
          </a:ln>
          <a:effectLst/>
        </c:spPr>
        <c:marker>
          <c:symbol val="none"/>
        </c:marker>
      </c:pivotFmt>
      <c:pivotFmt>
        <c:idx val="2"/>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marker>
          <c:symbol val="none"/>
        </c:marker>
      </c:pivotFmt>
      <c:pivotFmt>
        <c:idx val="3"/>
        <c:spPr>
          <a:solidFill>
            <a:schemeClr val="accent1"/>
          </a:solidFill>
          <a:ln>
            <a:noFill/>
          </a:ln>
          <a:effectLst/>
        </c:spPr>
        <c:marker>
          <c:symbol val="none"/>
        </c:marker>
      </c:pivotFmt>
      <c:pivotFmt>
        <c:idx val="4"/>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pivotFmt>
      <c:pivotFmt>
        <c:idx val="5"/>
        <c:spPr>
          <a:gradFill flip="none" rotWithShape="1">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ln>
            <a:noFill/>
          </a:ln>
          <a:effectLst/>
        </c:spPr>
        <c:marker>
          <c:symbol val="none"/>
        </c:marker>
      </c:pivotFmt>
      <c:pivotFmt>
        <c:idx val="6"/>
        <c:sp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ln>
            <a:noFill/>
          </a:ln>
          <a:effectLst/>
        </c:spPr>
        <c:marker>
          <c:symbol val="none"/>
        </c:marker>
      </c:pivotFmt>
      <c:pivotFmt>
        <c:idx val="7"/>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marker>
          <c:symbol val="none"/>
        </c:marker>
      </c:pivotFmt>
      <c:pivotFmt>
        <c:idx val="8"/>
        <c:spPr>
          <a:gradFill flip="none" rotWithShape="1">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ln>
            <a:noFill/>
          </a:ln>
          <a:effectLst/>
        </c:spPr>
        <c:marker>
          <c:symbol val="none"/>
        </c:marker>
      </c:pivotFmt>
      <c:pivotFmt>
        <c:idx val="9"/>
        <c:sp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ln>
            <a:noFill/>
          </a:ln>
          <a:effectLst/>
        </c:spPr>
        <c:marker>
          <c:symbol val="none"/>
        </c:marker>
      </c:pivotFmt>
      <c:pivotFmt>
        <c:idx val="10"/>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marker>
          <c:symbol val="none"/>
        </c:marker>
      </c:pivotFmt>
    </c:pivotFmts>
    <c:plotArea>
      <c:layout/>
      <c:barChart>
        <c:barDir val="col"/>
        <c:grouping val="clustered"/>
        <c:varyColors val="0"/>
        <c:ser>
          <c:idx val="0"/>
          <c:order val="0"/>
          <c:tx>
            <c:strRef>
              <c:f>SYNTHESE!$B$84:$B$85</c:f>
              <c:strCache>
                <c:ptCount val="1"/>
                <c:pt idx="0">
                  <c:v>D</c:v>
                </c:pt>
              </c:strCache>
            </c:strRef>
          </c:tx>
          <c:spPr>
            <a:gradFill flip="none" rotWithShape="1">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ln>
              <a:noFill/>
            </a:ln>
            <a:effectLst/>
          </c:spPr>
          <c:invertIfNegative val="0"/>
          <c:cat>
            <c:strRef>
              <c:f>SYNTHESE!$A$86:$A$99</c:f>
              <c:strCache>
                <c:ptCount val="13"/>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pt idx="12">
                  <c:v>Janvier N+1</c:v>
                </c:pt>
              </c:strCache>
            </c:strRef>
          </c:cat>
          <c:val>
            <c:numRef>
              <c:f>SYNTHESE!$B$86:$B$99</c:f>
              <c:numCache>
                <c:formatCode>#,##0.00\ "€"</c:formatCode>
                <c:ptCount val="13"/>
                <c:pt idx="0">
                  <c:v>18739.620000000006</c:v>
                </c:pt>
                <c:pt idx="1">
                  <c:v>266895.66999999981</c:v>
                </c:pt>
                <c:pt idx="2">
                  <c:v>135912.28</c:v>
                </c:pt>
                <c:pt idx="3">
                  <c:v>265320.74999999994</c:v>
                </c:pt>
                <c:pt idx="4">
                  <c:v>276397.54999999981</c:v>
                </c:pt>
                <c:pt idx="5">
                  <c:v>269811.47000000032</c:v>
                </c:pt>
                <c:pt idx="6">
                  <c:v>229642.19999999995</c:v>
                </c:pt>
                <c:pt idx="7">
                  <c:v>107196.49000000003</c:v>
                </c:pt>
                <c:pt idx="8">
                  <c:v>65850.629999999932</c:v>
                </c:pt>
                <c:pt idx="9">
                  <c:v>264118.96000000008</c:v>
                </c:pt>
                <c:pt idx="10">
                  <c:v>297598.12999999983</c:v>
                </c:pt>
                <c:pt idx="11">
                  <c:v>334406.74000000057</c:v>
                </c:pt>
                <c:pt idx="12">
                  <c:v>292462.44999999995</c:v>
                </c:pt>
              </c:numCache>
            </c:numRef>
          </c:val>
        </c:ser>
        <c:ser>
          <c:idx val="1"/>
          <c:order val="1"/>
          <c:tx>
            <c:strRef>
              <c:f>SYNTHESE!$C$84:$C$85</c:f>
              <c:strCache>
                <c:ptCount val="1"/>
                <c:pt idx="0">
                  <c:v>E</c:v>
                </c:pt>
              </c:strCache>
            </c:strRef>
          </c:tx>
          <c:spPr>
            <a:gradFill flip="none" rotWithShape="1">
              <a:gsLst>
                <a:gs pos="0">
                  <a:srgbClr val="FFFFFF"/>
                </a:gs>
                <a:gs pos="70000">
                  <a:srgbClr val="FFC000"/>
                </a:gs>
              </a:gsLst>
              <a:path path="circle">
                <a:fillToRect l="50000" t="130000" r="50000" b="-30000"/>
              </a:path>
              <a:tileRect/>
            </a:gradFill>
            <a:ln>
              <a:noFill/>
            </a:ln>
            <a:effectLst/>
          </c:spPr>
          <c:invertIfNegative val="0"/>
          <c:cat>
            <c:strRef>
              <c:f>SYNTHESE!$A$86:$A$99</c:f>
              <c:strCache>
                <c:ptCount val="13"/>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pt idx="12">
                  <c:v>Janvier N+1</c:v>
                </c:pt>
              </c:strCache>
            </c:strRef>
          </c:cat>
          <c:val>
            <c:numRef>
              <c:f>SYNTHESE!$C$86:$C$99</c:f>
              <c:numCache>
                <c:formatCode>#,##0.00\ "€"</c:formatCode>
                <c:ptCount val="13"/>
                <c:pt idx="0">
                  <c:v>23855.949999999997</c:v>
                </c:pt>
                <c:pt idx="1">
                  <c:v>537747.16000000015</c:v>
                </c:pt>
                <c:pt idx="2">
                  <c:v>417886.89000000013</c:v>
                </c:pt>
                <c:pt idx="3">
                  <c:v>755623.74999999965</c:v>
                </c:pt>
                <c:pt idx="4">
                  <c:v>889273.01000000013</c:v>
                </c:pt>
                <c:pt idx="5">
                  <c:v>1164232.9199999995</c:v>
                </c:pt>
                <c:pt idx="6">
                  <c:v>1405116.6500000018</c:v>
                </c:pt>
                <c:pt idx="7">
                  <c:v>886185.13</c:v>
                </c:pt>
                <c:pt idx="8">
                  <c:v>473753.39999999997</c:v>
                </c:pt>
                <c:pt idx="9">
                  <c:v>1078924.8499999992</c:v>
                </c:pt>
                <c:pt idx="10">
                  <c:v>1376413.1300000008</c:v>
                </c:pt>
                <c:pt idx="11">
                  <c:v>1654626.4000000022</c:v>
                </c:pt>
                <c:pt idx="12">
                  <c:v>3108292.0800000005</c:v>
                </c:pt>
              </c:numCache>
            </c:numRef>
          </c:val>
        </c:ser>
        <c:ser>
          <c:idx val="2"/>
          <c:order val="2"/>
          <c:tx>
            <c:strRef>
              <c:f>SYNTHESE!$D$84:$D$85</c:f>
              <c:strCache>
                <c:ptCount val="1"/>
                <c:pt idx="0">
                  <c:v>T</c:v>
                </c:pt>
              </c:strCache>
            </c:strRef>
          </c:tx>
          <c:spPr>
            <a:gradFill flip="none" rotWithShape="1">
              <a:gsLst>
                <a:gs pos="0">
                  <a:srgbClr val="FFFFFF"/>
                </a:gs>
                <a:gs pos="72000">
                  <a:srgbClr val="92D050"/>
                </a:gs>
              </a:gsLst>
              <a:path path="circle">
                <a:fillToRect l="50000" t="130000" r="50000" b="-30000"/>
              </a:path>
              <a:tileRect/>
            </a:gradFill>
            <a:ln>
              <a:noFill/>
            </a:ln>
            <a:effectLst/>
          </c:spPr>
          <c:invertIfNegative val="0"/>
          <c:cat>
            <c:strRef>
              <c:f>SYNTHESE!$A$86:$A$99</c:f>
              <c:strCache>
                <c:ptCount val="13"/>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pt idx="12">
                  <c:v>Janvier N+1</c:v>
                </c:pt>
              </c:strCache>
            </c:strRef>
          </c:cat>
          <c:val>
            <c:numRef>
              <c:f>SYNTHESE!$D$86:$D$99</c:f>
              <c:numCache>
                <c:formatCode>#,##0.00\ "€"</c:formatCode>
                <c:ptCount val="13"/>
                <c:pt idx="1">
                  <c:v>81721.650000000023</c:v>
                </c:pt>
                <c:pt idx="2">
                  <c:v>61315.569999999992</c:v>
                </c:pt>
                <c:pt idx="3">
                  <c:v>408724.39000000013</c:v>
                </c:pt>
                <c:pt idx="4">
                  <c:v>508335.28999999992</c:v>
                </c:pt>
                <c:pt idx="5">
                  <c:v>692871.01000000013</c:v>
                </c:pt>
                <c:pt idx="6">
                  <c:v>1940265.1499999994</c:v>
                </c:pt>
                <c:pt idx="7">
                  <c:v>1300125.1300000027</c:v>
                </c:pt>
                <c:pt idx="8">
                  <c:v>467151.98999999987</c:v>
                </c:pt>
                <c:pt idx="9">
                  <c:v>715208.65</c:v>
                </c:pt>
                <c:pt idx="10">
                  <c:v>1113866.7200000004</c:v>
                </c:pt>
                <c:pt idx="11">
                  <c:v>1994494.6900000006</c:v>
                </c:pt>
                <c:pt idx="12">
                  <c:v>6033589.1699999943</c:v>
                </c:pt>
              </c:numCache>
            </c:numRef>
          </c:val>
        </c:ser>
        <c:dLbls>
          <c:showLegendKey val="0"/>
          <c:showVal val="0"/>
          <c:showCatName val="0"/>
          <c:showSerName val="0"/>
          <c:showPercent val="0"/>
          <c:showBubbleSize val="0"/>
        </c:dLbls>
        <c:gapWidth val="219"/>
        <c:overlap val="-27"/>
        <c:axId val="309494576"/>
        <c:axId val="309494968"/>
      </c:barChart>
      <c:catAx>
        <c:axId val="30949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crossAx val="309494968"/>
        <c:crosses val="autoZero"/>
        <c:auto val="1"/>
        <c:lblAlgn val="ctr"/>
        <c:lblOffset val="100"/>
        <c:noMultiLvlLbl val="0"/>
      </c:catAx>
      <c:valAx>
        <c:axId val="309494968"/>
        <c:scaling>
          <c:orientation val="minMax"/>
          <c:max val="6500000"/>
          <c:min val="0"/>
        </c:scaling>
        <c:delete val="0"/>
        <c:axPos val="l"/>
        <c:majorGridlines>
          <c:spPr>
            <a:ln w="9525" cap="flat" cmpd="sng" algn="ctr">
              <a:solidFill>
                <a:srgbClr val="FFFFFF">
                  <a:lumMod val="50000"/>
                </a:srgb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crossAx val="3094945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[Graphique.xlsx]SYNTHESE!Tableau croisé dynamique7</c:name>
    <c:fmtId val="-1"/>
  </c:pivotSource>
  <c:chart>
    <c:autoTitleDeleted val="0"/>
    <c:pivotFmts>
      <c:pivotFmt>
        <c:idx val="0"/>
        <c:spPr>
          <a:gradFill>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gradFill>
          <a:ln>
            <a:noFill/>
          </a:ln>
          <a:effectLst/>
        </c:spPr>
        <c:marker>
          <c:symbol val="none"/>
        </c:marker>
      </c:pivotFmt>
      <c:pivotFmt>
        <c:idx val="1"/>
        <c:sp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ln>
            <a:noFill/>
          </a:ln>
          <a:effectLst/>
        </c:spPr>
        <c:marker>
          <c:symbol val="none"/>
        </c:marker>
      </c:pivotFmt>
      <c:pivotFmt>
        <c:idx val="2"/>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marker>
          <c:symbol val="none"/>
        </c:marker>
      </c:pivotFmt>
      <c:pivotFmt>
        <c:idx val="3"/>
        <c:spPr>
          <a:solidFill>
            <a:schemeClr val="accent1"/>
          </a:solidFill>
          <a:ln>
            <a:noFill/>
          </a:ln>
          <a:effectLst/>
        </c:spPr>
        <c:marker>
          <c:symbol val="none"/>
        </c:marker>
      </c:pivotFmt>
      <c:pivotFmt>
        <c:idx val="4"/>
        <c:spPr>
          <a:gradFill>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gradFill>
          <a:ln>
            <a:noFill/>
          </a:ln>
          <a:effectLst/>
        </c:spPr>
        <c:marker>
          <c:symbol val="none"/>
        </c:marker>
      </c:pivotFmt>
      <c:pivotFmt>
        <c:idx val="5"/>
        <c:sp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ln>
            <a:noFill/>
          </a:ln>
          <a:effectLst/>
        </c:spPr>
        <c:marker>
          <c:symbol val="none"/>
        </c:marker>
      </c:pivotFmt>
      <c:pivotFmt>
        <c:idx val="6"/>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marker>
          <c:symbol val="none"/>
        </c:marker>
      </c:pivotFmt>
      <c:pivotFmt>
        <c:idx val="7"/>
        <c:spPr>
          <a:gradFill>
            <a:gsLst>
              <a:gs pos="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gradFill>
          <a:ln>
            <a:noFill/>
          </a:ln>
          <a:effectLst/>
        </c:spPr>
        <c:marker>
          <c:symbol val="none"/>
        </c:marker>
      </c:pivotFmt>
      <c:pivotFmt>
        <c:idx val="8"/>
        <c:sp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ln>
            <a:noFill/>
          </a:ln>
          <a:effectLst/>
        </c:spPr>
        <c:marker>
          <c:symbol val="none"/>
        </c:marker>
      </c:pivotFmt>
      <c:pivotFmt>
        <c:idx val="9"/>
        <c:spPr>
          <a:gradFill flip="none" rotWithShape="1">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tileRect/>
          </a:gradFill>
          <a:ln>
            <a:noFill/>
          </a:ln>
          <a:effectLst/>
        </c:spPr>
        <c:marker>
          <c:symbol val="none"/>
        </c:marker>
      </c:pivotFmt>
    </c:pivotFmts>
    <c:plotArea>
      <c:layout>
        <c:manualLayout>
          <c:layoutTarget val="inner"/>
          <c:xMode val="edge"/>
          <c:yMode val="edge"/>
          <c:x val="5.8497012197799597E-2"/>
          <c:y val="2.7989821882951654E-2"/>
          <c:w val="0.91914376702197909"/>
          <c:h val="0.83381870345451048"/>
        </c:manualLayout>
      </c:layout>
      <c:barChart>
        <c:barDir val="col"/>
        <c:grouping val="clustered"/>
        <c:varyColors val="0"/>
        <c:ser>
          <c:idx val="0"/>
          <c:order val="0"/>
          <c:tx>
            <c:strRef>
              <c:f>SYNTHESE!$B$108:$B$109</c:f>
              <c:strCache>
                <c:ptCount val="1"/>
                <c:pt idx="0">
                  <c:v>D</c:v>
                </c:pt>
              </c:strCache>
            </c:strRef>
          </c:tx>
          <c:spPr>
            <a:gradFill>
              <a:gsLst>
                <a:gs pos="0">
                  <a:srgbClr val="FFFFFF"/>
                </a:gs>
                <a:gs pos="80000">
                  <a:srgbClr val="00B0F0"/>
                </a:gs>
              </a:gsLst>
              <a:path path="circle">
                <a:fillToRect l="50000" t="130000" r="50000" b="-30000"/>
              </a:path>
            </a:gradFill>
            <a:ln>
              <a:noFill/>
            </a:ln>
            <a:effectLst/>
          </c:spPr>
          <c:invertIfNegative val="0"/>
          <c:cat>
            <c:strRef>
              <c:f>SYNTHESE!$A$110:$A$123</c:f>
              <c:strCache>
                <c:ptCount val="13"/>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pt idx="12">
                  <c:v>Janvier N+1</c:v>
                </c:pt>
              </c:strCache>
            </c:strRef>
          </c:cat>
          <c:val>
            <c:numRef>
              <c:f>SYNTHESE!$B$110:$B$123</c:f>
              <c:numCache>
                <c:formatCode>General</c:formatCode>
                <c:ptCount val="13"/>
                <c:pt idx="0">
                  <c:v>101</c:v>
                </c:pt>
                <c:pt idx="1">
                  <c:v>1097</c:v>
                </c:pt>
                <c:pt idx="2">
                  <c:v>642</c:v>
                </c:pt>
                <c:pt idx="3">
                  <c:v>1075</c:v>
                </c:pt>
                <c:pt idx="4">
                  <c:v>1179</c:v>
                </c:pt>
                <c:pt idx="5">
                  <c:v>1204</c:v>
                </c:pt>
                <c:pt idx="6">
                  <c:v>1041</c:v>
                </c:pt>
                <c:pt idx="7">
                  <c:v>405</c:v>
                </c:pt>
                <c:pt idx="8">
                  <c:v>302</c:v>
                </c:pt>
                <c:pt idx="9">
                  <c:v>1261</c:v>
                </c:pt>
                <c:pt idx="10">
                  <c:v>1513</c:v>
                </c:pt>
                <c:pt idx="11">
                  <c:v>1736</c:v>
                </c:pt>
                <c:pt idx="12">
                  <c:v>1502</c:v>
                </c:pt>
              </c:numCache>
            </c:numRef>
          </c:val>
        </c:ser>
        <c:ser>
          <c:idx val="1"/>
          <c:order val="1"/>
          <c:tx>
            <c:strRef>
              <c:f>SYNTHESE!$C$108:$C$109</c:f>
              <c:strCache>
                <c:ptCount val="1"/>
                <c:pt idx="0">
                  <c:v>E</c:v>
                </c:pt>
              </c:strCache>
            </c:strRef>
          </c:tx>
          <c:spPr>
            <a:gradFill flip="none" rotWithShape="1">
              <a:gsLst>
                <a:gs pos="0">
                  <a:srgbClr val="FFFFFF"/>
                </a:gs>
                <a:gs pos="90000">
                  <a:srgbClr val="FDAA03"/>
                </a:gs>
              </a:gsLst>
              <a:path path="circle">
                <a:fillToRect l="50000" t="130000" r="50000" b="-30000"/>
              </a:path>
              <a:tileRect/>
            </a:gradFill>
            <a:ln>
              <a:noFill/>
            </a:ln>
            <a:effectLst/>
          </c:spPr>
          <c:invertIfNegative val="0"/>
          <c:cat>
            <c:strRef>
              <c:f>SYNTHESE!$A$110:$A$123</c:f>
              <c:strCache>
                <c:ptCount val="13"/>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pt idx="12">
                  <c:v>Janvier N+1</c:v>
                </c:pt>
              </c:strCache>
            </c:strRef>
          </c:cat>
          <c:val>
            <c:numRef>
              <c:f>SYNTHESE!$C$110:$C$123</c:f>
              <c:numCache>
                <c:formatCode>General</c:formatCode>
                <c:ptCount val="13"/>
                <c:pt idx="0">
                  <c:v>37</c:v>
                </c:pt>
                <c:pt idx="1">
                  <c:v>515</c:v>
                </c:pt>
                <c:pt idx="2">
                  <c:v>391</c:v>
                </c:pt>
                <c:pt idx="3">
                  <c:v>659</c:v>
                </c:pt>
                <c:pt idx="4">
                  <c:v>806</c:v>
                </c:pt>
                <c:pt idx="5">
                  <c:v>1017</c:v>
                </c:pt>
                <c:pt idx="6">
                  <c:v>1070</c:v>
                </c:pt>
                <c:pt idx="7">
                  <c:v>574</c:v>
                </c:pt>
                <c:pt idx="8">
                  <c:v>331</c:v>
                </c:pt>
                <c:pt idx="9">
                  <c:v>923</c:v>
                </c:pt>
                <c:pt idx="10">
                  <c:v>1238</c:v>
                </c:pt>
                <c:pt idx="11">
                  <c:v>1423</c:v>
                </c:pt>
                <c:pt idx="12">
                  <c:v>2331</c:v>
                </c:pt>
              </c:numCache>
            </c:numRef>
          </c:val>
        </c:ser>
        <c:ser>
          <c:idx val="2"/>
          <c:order val="2"/>
          <c:tx>
            <c:strRef>
              <c:f>SYNTHESE!$D$108:$D$109</c:f>
              <c:strCache>
                <c:ptCount val="1"/>
                <c:pt idx="0">
                  <c:v>T</c:v>
                </c:pt>
              </c:strCache>
            </c:strRef>
          </c:tx>
          <c:spPr>
            <a:gradFill flip="none" rotWithShape="1">
              <a:gsLst>
                <a:gs pos="0">
                  <a:srgbClr val="FFFFFF"/>
                </a:gs>
                <a:gs pos="65000">
                  <a:srgbClr val="92D050"/>
                </a:gs>
              </a:gsLst>
              <a:path path="circle">
                <a:fillToRect l="50000" t="130000" r="50000" b="-30000"/>
              </a:path>
              <a:tileRect/>
            </a:gradFill>
            <a:ln>
              <a:noFill/>
            </a:ln>
            <a:effectLst/>
          </c:spPr>
          <c:invertIfNegative val="0"/>
          <c:cat>
            <c:strRef>
              <c:f>SYNTHESE!$A$110:$A$123</c:f>
              <c:strCache>
                <c:ptCount val="13"/>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pt idx="12">
                  <c:v>Janvier N+1</c:v>
                </c:pt>
              </c:strCache>
            </c:strRef>
          </c:cat>
          <c:val>
            <c:numRef>
              <c:f>SYNTHESE!$D$110:$D$123</c:f>
              <c:numCache>
                <c:formatCode>General</c:formatCode>
                <c:ptCount val="13"/>
                <c:pt idx="1">
                  <c:v>50</c:v>
                </c:pt>
                <c:pt idx="2">
                  <c:v>43</c:v>
                </c:pt>
                <c:pt idx="3">
                  <c:v>133</c:v>
                </c:pt>
                <c:pt idx="4">
                  <c:v>186</c:v>
                </c:pt>
                <c:pt idx="5">
                  <c:v>249</c:v>
                </c:pt>
                <c:pt idx="6">
                  <c:v>425</c:v>
                </c:pt>
                <c:pt idx="7">
                  <c:v>372</c:v>
                </c:pt>
                <c:pt idx="8">
                  <c:v>78</c:v>
                </c:pt>
                <c:pt idx="9">
                  <c:v>208</c:v>
                </c:pt>
                <c:pt idx="10">
                  <c:v>447</c:v>
                </c:pt>
                <c:pt idx="11">
                  <c:v>698</c:v>
                </c:pt>
                <c:pt idx="12">
                  <c:v>1741</c:v>
                </c:pt>
              </c:numCache>
            </c:numRef>
          </c:val>
        </c:ser>
        <c:dLbls>
          <c:showLegendKey val="0"/>
          <c:showVal val="0"/>
          <c:showCatName val="0"/>
          <c:showSerName val="0"/>
          <c:showPercent val="0"/>
          <c:showBubbleSize val="0"/>
        </c:dLbls>
        <c:gapWidth val="219"/>
        <c:overlap val="-27"/>
        <c:axId val="309496536"/>
        <c:axId val="309495360"/>
      </c:barChart>
      <c:catAx>
        <c:axId val="309496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20000"/>
                    <a:lumOff val="80000"/>
                  </a:schemeClr>
                </a:solidFill>
                <a:latin typeface="+mn-lt"/>
                <a:ea typeface="+mn-ea"/>
                <a:cs typeface="+mn-cs"/>
              </a:defRPr>
            </a:pPr>
            <a:endParaRPr lang="fr-FR"/>
          </a:p>
        </c:txPr>
        <c:crossAx val="309495360"/>
        <c:crosses val="autoZero"/>
        <c:auto val="1"/>
        <c:lblAlgn val="ctr"/>
        <c:lblOffset val="100"/>
        <c:noMultiLvlLbl val="0"/>
      </c:catAx>
      <c:valAx>
        <c:axId val="309495360"/>
        <c:scaling>
          <c:orientation val="minMax"/>
        </c:scaling>
        <c:delete val="0"/>
        <c:axPos val="l"/>
        <c:majorGridlines>
          <c:spPr>
            <a:ln w="9525" cap="flat" cmpd="sng" algn="ctr">
              <a:solidFill>
                <a:srgbClr val="FFFFFF">
                  <a:lumMod val="50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crossAx val="3094965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918AB4E-0E91-41E6-B35B-F4DC4BA79C16}" type="datetimeFigureOut">
              <a:rPr lang="fr-FR" smtClean="0"/>
              <a:t>18/04/2018</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F5D95A3-22CC-44AE-860A-026BDCF15FF4}" type="slidenum">
              <a:rPr lang="fr-FR" smtClean="0"/>
              <a:t>‹N°›</a:t>
            </a:fld>
            <a:endParaRPr lang="fr-FR"/>
          </a:p>
        </p:txBody>
      </p:sp>
    </p:spTree>
    <p:extLst>
      <p:ext uri="{BB962C8B-B14F-4D97-AF65-F5344CB8AC3E}">
        <p14:creationId xmlns:p14="http://schemas.microsoft.com/office/powerpoint/2010/main" val="1861635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394219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241800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212516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indent="-342900">
              <a:buFont typeface="Wingdings 3" panose="05040102010807070707" pitchFamily="18" charset="2"/>
              <a:buChar char="_"/>
            </a:pPr>
            <a:r>
              <a:rPr lang="fr-FR" dirty="0" smtClean="0">
                <a:solidFill>
                  <a:schemeClr val="tx1"/>
                </a:solidFill>
              </a:rPr>
              <a:t>Mois de Mars- Avril (</a:t>
            </a:r>
            <a:r>
              <a:rPr lang="fr-FR" b="1" dirty="0" smtClean="0">
                <a:solidFill>
                  <a:schemeClr val="tx1"/>
                </a:solidFill>
              </a:rPr>
              <a:t>Commission en Juillet) pour les rentrées du second semestre de chaque année </a:t>
            </a:r>
            <a:endParaRPr lang="fr-FR" dirty="0" smtClean="0">
              <a:solidFill>
                <a:schemeClr val="tx1"/>
              </a:solidFill>
            </a:endParaRPr>
          </a:p>
          <a:p>
            <a:pPr marL="342900" indent="-342900">
              <a:buFont typeface="Wingdings 3" panose="05040102010807070707" pitchFamily="18" charset="2"/>
              <a:buChar char="_"/>
            </a:pPr>
            <a:r>
              <a:rPr lang="fr-FR" dirty="0" smtClean="0">
                <a:solidFill>
                  <a:schemeClr val="tx1"/>
                </a:solidFill>
              </a:rPr>
              <a:t>Mois de Septembre-Octobre (</a:t>
            </a:r>
            <a:r>
              <a:rPr lang="fr-FR" b="1" dirty="0" smtClean="0">
                <a:solidFill>
                  <a:schemeClr val="tx1"/>
                </a:solidFill>
              </a:rPr>
              <a:t>Commission en Décembre) pour les rentrées du premier semestre de chaque année</a:t>
            </a:r>
          </a:p>
          <a:p>
            <a:pPr marL="0" indent="0">
              <a:buFont typeface="Wingdings 3" panose="05040102010807070707" pitchFamily="18" charset="2"/>
              <a:buNone/>
            </a:pPr>
            <a:endParaRPr lang="fr-FR" b="1" dirty="0" smtClean="0">
              <a:solidFill>
                <a:schemeClr val="tx1"/>
              </a:solidFill>
            </a:endParaRPr>
          </a:p>
          <a:p>
            <a:pPr marL="342900" indent="-342900">
              <a:buFont typeface="Wingdings 3" panose="05040102010807070707" pitchFamily="18" charset="2"/>
              <a:buChar char="_"/>
            </a:pPr>
            <a:endParaRPr lang="fr-FR" b="1"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0" dirty="0" smtClean="0">
                <a:solidFill>
                  <a:srgbClr val="C00000"/>
                </a:solidFill>
              </a:rPr>
              <a:t>DELAIS fin réception dossiers 2 MAI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0" dirty="0" smtClean="0">
                <a:solidFill>
                  <a:srgbClr val="C00000"/>
                </a:solidFill>
              </a:rPr>
              <a:t>Réponse après C° réception d’un mail pour toute réponse négative dans les 24h suivant la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baseline="0" dirty="0" smtClean="0">
              <a:solidFill>
                <a:srgbClr val="C00000"/>
              </a:solidFill>
            </a:endParaRPr>
          </a:p>
          <a:p>
            <a:pPr lvl="0"/>
            <a:endParaRPr lang="fr-FR" sz="1200" b="1" u="sng" kern="1200" dirty="0" smtClean="0">
              <a:solidFill>
                <a:schemeClr val="tx1"/>
              </a:solidFill>
              <a:effectLst/>
              <a:latin typeface="+mn-lt"/>
              <a:ea typeface="+mn-ea"/>
              <a:cs typeface="+mn-cs"/>
            </a:endParaRPr>
          </a:p>
          <a:p>
            <a:pPr lvl="0"/>
            <a:endParaRPr lang="fr-FR" sz="1200" b="1" u="sng" kern="1200" dirty="0" smtClean="0">
              <a:solidFill>
                <a:schemeClr val="tx1"/>
              </a:solidFill>
              <a:effectLst/>
              <a:latin typeface="+mn-lt"/>
              <a:ea typeface="+mn-ea"/>
              <a:cs typeface="+mn-cs"/>
            </a:endParaRPr>
          </a:p>
          <a:p>
            <a:pPr lvl="0"/>
            <a:r>
              <a:rPr lang="fr-FR" sz="1200" b="1" u="sng" kern="1200" dirty="0" smtClean="0">
                <a:solidFill>
                  <a:schemeClr val="tx1"/>
                </a:solidFill>
                <a:effectLst/>
                <a:latin typeface="+mn-lt"/>
                <a:ea typeface="+mn-ea"/>
                <a:cs typeface="+mn-cs"/>
              </a:rPr>
              <a:t>La constitution des dossiers</a:t>
            </a:r>
            <a:endParaRPr lang="fr-FR" sz="16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 dossier est à télécharger sur le site internet à retourner tamponné et signé avec les éléments suivants :</a:t>
            </a:r>
            <a:endParaRPr lang="fr-FR" sz="1600" b="1" kern="1200" dirty="0" smtClean="0">
              <a:solidFill>
                <a:schemeClr val="tx1"/>
              </a:solidFill>
              <a:effectLst/>
              <a:latin typeface="+mn-lt"/>
              <a:ea typeface="+mn-ea"/>
              <a:cs typeface="+mn-cs"/>
            </a:endParaRPr>
          </a:p>
          <a:p>
            <a:pPr lvl="1"/>
            <a:r>
              <a:rPr lang="fr-FR" sz="1200" b="1" kern="1200" dirty="0" smtClean="0">
                <a:solidFill>
                  <a:schemeClr val="tx1"/>
                </a:solidFill>
                <a:effectLst/>
                <a:latin typeface="+mn-lt"/>
                <a:ea typeface="+mn-ea"/>
                <a:cs typeface="+mn-cs"/>
              </a:rPr>
              <a:t>Copie du dernier bulletin de salaire de l’agent</a:t>
            </a:r>
            <a:endParaRPr lang="fr-FR" sz="1600" b="1" kern="1200" dirty="0" smtClean="0">
              <a:solidFill>
                <a:schemeClr val="tx1"/>
              </a:solidFill>
              <a:effectLst/>
              <a:latin typeface="+mn-lt"/>
              <a:ea typeface="+mn-ea"/>
              <a:cs typeface="+mn-cs"/>
            </a:endParaRPr>
          </a:p>
          <a:p>
            <a:pPr lvl="1"/>
            <a:r>
              <a:rPr lang="fr-FR" sz="1200" b="1" kern="1200" dirty="0" smtClean="0">
                <a:solidFill>
                  <a:schemeClr val="tx1"/>
                </a:solidFill>
                <a:effectLst/>
                <a:latin typeface="+mn-lt"/>
                <a:ea typeface="+mn-ea"/>
                <a:cs typeface="+mn-cs"/>
              </a:rPr>
              <a:t>Attestation de réussite au concours ou d’admission à la formation (à transmettre impérativement avant la Commission)</a:t>
            </a:r>
            <a:endParaRPr lang="fr-FR" sz="1600" b="1" kern="1200" dirty="0" smtClean="0">
              <a:solidFill>
                <a:schemeClr val="tx1"/>
              </a:solidFill>
              <a:effectLst/>
              <a:latin typeface="+mn-lt"/>
              <a:ea typeface="+mn-ea"/>
              <a:cs typeface="+mn-cs"/>
            </a:endParaRPr>
          </a:p>
          <a:p>
            <a:pPr lvl="1"/>
            <a:r>
              <a:rPr lang="fr-FR" sz="1200" b="1" kern="1200" dirty="0" smtClean="0">
                <a:solidFill>
                  <a:schemeClr val="tx1"/>
                </a:solidFill>
                <a:effectLst/>
                <a:latin typeface="+mn-lt"/>
                <a:ea typeface="+mn-ea"/>
                <a:cs typeface="+mn-cs"/>
              </a:rPr>
              <a:t>Devis de l’organisme de formation par année civile avec les frais d’inscription</a:t>
            </a:r>
          </a:p>
          <a:p>
            <a:pPr lvl="1"/>
            <a:endParaRPr lang="fr-FR" sz="1600" b="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Les autres diplômes sont pris en charge en intégralité</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Toutefois, leurs coûts doivent être estimés au plus juste selon la convention avec les instituts de formation, le salaire de l’agent parti en formation et le lieu de la formation.</a:t>
            </a:r>
          </a:p>
          <a:p>
            <a:pPr lvl="1"/>
            <a:endParaRPr lang="fr-FR" sz="1600" b="0" kern="1200" dirty="0">
              <a:solidFill>
                <a:schemeClr val="tx1"/>
              </a:solidFill>
              <a:effectLst/>
              <a:latin typeface="+mn-lt"/>
              <a:ea typeface="+mn-ea"/>
              <a:cs typeface="+mn-cs"/>
            </a:endParaRPr>
          </a:p>
          <a:p>
            <a:pPr lvl="1"/>
            <a:endParaRPr lang="fr-FR" sz="1200" b="1"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90866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Le Bureau national de l’ANFH en sa séance du 23 mars 2016 a statué sur  la liste des diplômes éligibles au FORMEP (Fond Régional Mutualisé Etudes Promotionnelles) en complément de la liste des études promotionnelles réglementaires.</a:t>
            </a:r>
          </a:p>
          <a:p>
            <a:r>
              <a:rPr lang="fr-FR" sz="1200" b="1" kern="1200" dirty="0" smtClean="0">
                <a:solidFill>
                  <a:schemeClr val="tx1"/>
                </a:solidFill>
                <a:effectLst/>
                <a:latin typeface="+mn-lt"/>
                <a:ea typeface="+mn-ea"/>
                <a:cs typeface="+mn-cs"/>
              </a:rPr>
              <a:t>Cette décision a été prise pour offrir aux autres filières que le soin et le secteur éducatif, des opportunités de reconversion.</a:t>
            </a:r>
          </a:p>
          <a:p>
            <a:r>
              <a:rPr lang="fr-FR" sz="1200" b="1" kern="1200" dirty="0" smtClean="0">
                <a:solidFill>
                  <a:schemeClr val="tx1"/>
                </a:solidFill>
                <a:effectLst/>
                <a:latin typeface="+mn-lt"/>
                <a:ea typeface="+mn-ea"/>
                <a:cs typeface="+mn-cs"/>
              </a:rPr>
              <a:t>Cette délibération correspond à une déclinaison de l’axe 1 du projet stratégique national 2016-2019 dont les objectifs sont le soutien de l’évolution des compétences pour tous les agents et le développement de la certification, des parcours qualifiants et de la promotion professionnelle.</a:t>
            </a:r>
          </a:p>
          <a:p>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dirty="0" smtClean="0"/>
              <a:t>2 Le certificat, la qualification ou le diplôme visé est inscrit au RNCP (</a:t>
            </a:r>
            <a:r>
              <a:rPr lang="fr-FR" b="1" dirty="0" smtClean="0"/>
              <a:t>Répertoire National des Certifications Professionnelles)</a:t>
            </a:r>
          </a:p>
          <a:p>
            <a:r>
              <a:rPr lang="fr-FR" dirty="0" smtClean="0"/>
              <a:t>3. Le certificat, la qualification ou le diplôme visé est de niveau IV ou V au sens de la nomenclature des niveaux de formation en 1969.</a:t>
            </a:r>
          </a:p>
          <a:p>
            <a:r>
              <a:rPr lang="fr-FR" dirty="0" smtClean="0"/>
              <a:t>4. Le cursus financé est en lien avec un métier du Répertoire des métiers de la fonction publique hospitalière, dans le cadre d’un projet d’évolution professionnelle.</a:t>
            </a:r>
          </a:p>
          <a:p>
            <a:endParaRPr lang="fr-FR" dirty="0" smtClean="0"/>
          </a:p>
          <a:p>
            <a:endParaRPr lang="fr-FR" b="1" dirty="0" smtClean="0"/>
          </a:p>
          <a:p>
            <a:r>
              <a:rPr lang="fr-FR" b="1" dirty="0" smtClean="0"/>
              <a:t>Exemple 1 : un agent d’entretien qualifié exerçant comme électricien peut préparer un CAP électricité.</a:t>
            </a:r>
          </a:p>
          <a:p>
            <a:r>
              <a:rPr lang="fr-FR" b="1" dirty="0" smtClean="0"/>
              <a:t>Exemple 2 : un adjoint administratif préparant une Licence professionnelle pour accéder à des concours administratifs de catégorie B.</a:t>
            </a:r>
          </a:p>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277632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366475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baseline="0" dirty="0" smtClean="0"/>
              <a:t>Le SN nous a transmis une procédure de traitement des DENM avec des échéances à respecter</a:t>
            </a:r>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2387687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130026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Depuis 2012  3 nouveaux établissements ont adhéré à l’ANFH, n</a:t>
            </a:r>
            <a:r>
              <a:rPr lang="fr-FR" dirty="0" smtClean="0"/>
              <a:t>ous</a:t>
            </a:r>
            <a:r>
              <a:rPr lang="fr-FR" baseline="0" dirty="0" smtClean="0"/>
              <a:t> vous proposons un comparatif du v</a:t>
            </a:r>
            <a:r>
              <a:rPr lang="fr-FR" dirty="0" smtClean="0"/>
              <a:t>olume financier traité entre 2012</a:t>
            </a:r>
            <a:r>
              <a:rPr lang="fr-FR" baseline="0" dirty="0" smtClean="0"/>
              <a:t> et 2017  par nature. Les cotisations (2,10% + FMEP) ont progressé de 22% en 5 ans dû aux nouvelles adhésion mais aussi à l’évolution de la masse salariale.</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Nous constatons une augmentation pour chaque nature de frais et plus particulièrement  pour les frais pédagogique qui voit son volume financier progresser de 40 %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Déplacement 29%</a:t>
            </a:r>
          </a:p>
          <a:p>
            <a:r>
              <a:rPr lang="fr-FR" baseline="0" dirty="0" smtClean="0"/>
              <a:t>Traitement 11%</a:t>
            </a:r>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48325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vous proposons une analyse </a:t>
            </a:r>
            <a:r>
              <a:rPr lang="fr-FR" baseline="0" dirty="0" smtClean="0"/>
              <a:t>de l’activité pour l’année 2017 par nature et par mois.</a:t>
            </a:r>
          </a:p>
          <a:p>
            <a:r>
              <a:rPr lang="fr-FR" baseline="0" dirty="0" smtClean="0"/>
              <a:t>Le graphique de gauche est en volume financier et le graphique de droite en nombre de demande de remboursement.</a:t>
            </a:r>
          </a:p>
          <a:p>
            <a:endParaRPr lang="fr-FR" baseline="0" dirty="0" smtClean="0"/>
          </a:p>
          <a:p>
            <a:r>
              <a:rPr lang="fr-FR" baseline="0" dirty="0" smtClean="0"/>
              <a:t>On peut constater qu’une grande partie de l’activité pour les traitements et l’enseignement est concentré sur les périodes de clôture (intermédiaire et exercice) aussi bien en volume financier qu'en nombre de DR.</a:t>
            </a:r>
          </a:p>
          <a:p>
            <a:endParaRPr lang="fr-FR" dirty="0" smtClean="0"/>
          </a:p>
          <a:p>
            <a:r>
              <a:rPr lang="fr-FR" dirty="0" smtClean="0"/>
              <a:t>Concernant les frais pédagogique le volume financier est d’environ 6 139 000 € concentré sur</a:t>
            </a:r>
            <a:r>
              <a:rPr lang="fr-FR" baseline="0" dirty="0" smtClean="0"/>
              <a:t> les mois de </a:t>
            </a:r>
            <a:r>
              <a:rPr lang="fr-FR" baseline="0" dirty="0" err="1" smtClean="0"/>
              <a:t>nov</a:t>
            </a:r>
            <a:r>
              <a:rPr lang="fr-FR" baseline="0" dirty="0" smtClean="0"/>
              <a:t>, </a:t>
            </a:r>
            <a:r>
              <a:rPr lang="fr-FR" baseline="0" dirty="0" err="1" smtClean="0"/>
              <a:t>dec</a:t>
            </a:r>
            <a:r>
              <a:rPr lang="fr-FR" baseline="0" dirty="0" smtClean="0"/>
              <a:t> et janvN+1.</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Le nombre de demande de remboursement envoyé sur cette période représente 44%</a:t>
            </a:r>
            <a:r>
              <a:rPr lang="fr-FR" dirty="0" smtClean="0"/>
              <a:t> de vos demandes de remboursement pédagogique de l’année dont 21% en </a:t>
            </a:r>
            <a:r>
              <a:rPr lang="fr-FR" dirty="0" err="1" smtClean="0"/>
              <a:t>janv</a:t>
            </a:r>
            <a:r>
              <a:rPr lang="fr-FR" dirty="0" smtClean="0"/>
              <a:t> N+ cela engendre pour vous un surcroit d’activité en terme de saisie et de</a:t>
            </a:r>
            <a:r>
              <a:rPr lang="fr-FR" baseline="0" dirty="0" smtClean="0"/>
              <a:t> </a:t>
            </a:r>
            <a:r>
              <a:rPr lang="fr-FR" dirty="0" smtClean="0"/>
              <a:t>relance organisme afin de ne pas générer de DENM.</a:t>
            </a:r>
          </a:p>
          <a:p>
            <a:endParaRPr lang="fr-FR" dirty="0" smtClean="0"/>
          </a:p>
          <a:p>
            <a:r>
              <a:rPr lang="fr-FR" dirty="0" smtClean="0"/>
              <a:t>Concernant les</a:t>
            </a:r>
            <a:r>
              <a:rPr lang="fr-FR" baseline="0" dirty="0" smtClean="0"/>
              <a:t> frais de traitement le volume financier pour les mois de </a:t>
            </a:r>
            <a:r>
              <a:rPr lang="fr-FR" baseline="0" dirty="0" err="1" smtClean="0"/>
              <a:t>nov</a:t>
            </a:r>
            <a:r>
              <a:rPr lang="fr-FR" baseline="0" dirty="0" smtClean="0"/>
              <a:t>, </a:t>
            </a:r>
            <a:r>
              <a:rPr lang="fr-FR" baseline="0" dirty="0" err="1" smtClean="0"/>
              <a:t>dec</a:t>
            </a:r>
            <a:r>
              <a:rPr lang="fr-FR" baseline="0" dirty="0" smtClean="0"/>
              <a:t> et </a:t>
            </a:r>
            <a:r>
              <a:rPr lang="fr-FR" baseline="0" dirty="0" err="1" smtClean="0"/>
              <a:t>janv</a:t>
            </a:r>
            <a:r>
              <a:rPr lang="fr-FR" baseline="0" dirty="0" smtClean="0"/>
              <a:t> N+ est de plus de 9 M€ soit 60% de vos frais de traitement annuel, le mois de janvN+1 représente à lui seul 6 M€ soit 40% des frais.</a:t>
            </a:r>
          </a:p>
          <a:p>
            <a:endParaRPr lang="fr-FR" baseline="0" dirty="0" smtClean="0"/>
          </a:p>
          <a:p>
            <a:r>
              <a:rPr lang="fr-FR" baseline="0" dirty="0" smtClean="0"/>
              <a:t>Le fait d’envoyer vos frais de traitement en fin d’année à pour conséquence</a:t>
            </a:r>
            <a:r>
              <a:rPr lang="fr-FR" dirty="0" smtClean="0"/>
              <a:t>: </a:t>
            </a:r>
          </a:p>
          <a:p>
            <a:endParaRPr lang="fr-FR" dirty="0" smtClean="0"/>
          </a:p>
          <a:p>
            <a:pPr marL="171450" indent="-171450">
              <a:buFont typeface="Arial" panose="020B0604020202020204" pitchFamily="34" charset="0"/>
              <a:buChar char="•"/>
            </a:pPr>
            <a:r>
              <a:rPr lang="fr-FR" dirty="0" smtClean="0"/>
              <a:t>Une surcharge d’activité sur le mois de janvier N+1 pour vous et vos trésorerie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t>Un impact sur votre budget établissement en effet les FT de l’année N sont versés</a:t>
            </a:r>
            <a:r>
              <a:rPr lang="fr-FR" baseline="0" dirty="0" smtClean="0"/>
              <a:t> en N+1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smtClean="0"/>
              <a:t>Un lissage de l’envoi des frais d’enseignement et de traitement sur l’année permettrait d’avoir une meilleure visibilité de l’utilisation de vos fonds de formation</a:t>
            </a:r>
            <a:r>
              <a:rPr lang="fr-FR" baseline="0" dirty="0" smtClean="0"/>
              <a:t>. </a:t>
            </a:r>
            <a:r>
              <a:rPr lang="fr-FR" dirty="0" smtClean="0"/>
              <a:t>Il serait également intéressant d’engager</a:t>
            </a:r>
            <a:r>
              <a:rPr lang="fr-FR" baseline="0" dirty="0" smtClean="0"/>
              <a:t> ou d’annuler les formations au fil de l’eau.</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aseline="0" dirty="0" smtClean="0"/>
              <a:t>Ces actions régulières offrent  une vision au plus juste du solde de l’enveloppe et permettent d’anticiper le SNR</a:t>
            </a:r>
            <a:endParaRPr lang="fr-FR" dirty="0" smtClean="0"/>
          </a:p>
          <a:p>
            <a:endParaRPr lang="fr-FR" baseline="0" dirty="0" smtClean="0"/>
          </a:p>
          <a:p>
            <a:endParaRPr lang="fr-FR" baseline="0" dirty="0" smtClean="0"/>
          </a:p>
          <a:p>
            <a:endParaRPr lang="fr-FR" baseline="0" dirty="0" smtClean="0"/>
          </a:p>
          <a:p>
            <a:pPr marL="171450" indent="-171450">
              <a:buFont typeface="Arial" panose="020B0604020202020204" pitchFamily="34" charset="0"/>
              <a:buChar char="•"/>
              <a:defRPr/>
            </a:pPr>
            <a:endParaRPr lang="fr-FR" dirty="0" smtClean="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300594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4103979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492230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F8B2A5-7500-4523-8FCB-6AFE369944AC}"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227294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solidFill>
                  <a:srgbClr val="FFFFFF">
                    <a:lumMod val="50000"/>
                  </a:srgbClr>
                </a:solidFill>
              </a:rPr>
              <a:pPr/>
              <a:t>4/18/2018</a:t>
            </a:fld>
            <a:endParaRPr lang="en-US" dirty="0">
              <a:solidFill>
                <a:srgbClr val="FFFFFF">
                  <a:lumMod val="50000"/>
                </a:srgb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solidFill>
                  <a:srgbClr val="FFFFFF">
                    <a:lumMod val="65000"/>
                  </a:srgbClr>
                </a:solidFill>
              </a:rPr>
              <a:pPr/>
              <a:t>‹N°›</a:t>
            </a:fld>
            <a:endParaRPr lang="en-US" dirty="0">
              <a:solidFill>
                <a:srgbClr val="FFFFFF">
                  <a:lumMod val="65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32169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199572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315870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37012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fr-FR" smtClean="0"/>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08A7C6C-0F39-4D70-8E8D-FE5B9C95FA73}"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899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169703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smtClean="0"/>
              <a:t>Modifiez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dirty="0">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51216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dirty="0">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124622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dirty="0">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221959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fr-FR" smtClean="0"/>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F53789A-C914-4DB1-8815-80B5EC7335C5}"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103793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6440AA-91A0-436F-8FDB-C0F939DCAE21}" type="datetimeFigureOut">
              <a:rPr lang="en-US" dirty="0">
                <a:solidFill>
                  <a:srgbClr val="46464A">
                    <a:lumMod val="20000"/>
                    <a:lumOff val="80000"/>
                  </a:srgbClr>
                </a:solidFill>
              </a:rPr>
              <a:pPr/>
              <a:t>4/18/2018</a:t>
            </a:fld>
            <a:endParaRPr lang="en-US" dirty="0">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6464A">
                    <a:lumMod val="60000"/>
                    <a:lumOff val="40000"/>
                  </a:srgbClr>
                </a:solidFill>
              </a:rPr>
              <a:pPr/>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251597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defTabSz="457200"/>
            <a:fld id="{0E59FD0C-5451-4CA0-86AF-E70AE3279989}" type="datetimeFigureOut">
              <a:rPr lang="en-US" dirty="0">
                <a:solidFill>
                  <a:srgbClr val="46464A">
                    <a:lumMod val="20000"/>
                    <a:lumOff val="80000"/>
                  </a:srgbClr>
                </a:solidFill>
              </a:rPr>
              <a:pPr defTabSz="457200"/>
              <a:t>4/18/2018</a:t>
            </a:fld>
            <a:endParaRPr lang="en-US" dirty="0">
              <a:solidFill>
                <a:srgbClr val="46464A">
                  <a:lumMod val="20000"/>
                  <a:lumOff val="8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defTabSz="457200"/>
            <a:endParaRPr lang="en-US" dirty="0">
              <a:solidFill>
                <a:srgbClr val="46464A">
                  <a:lumMod val="20000"/>
                  <a:lumOff val="8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defTabSz="457200"/>
            <a:fld id="{4FAB73BC-B049-4115-A692-8D63A059BFB8}" type="slidenum">
              <a:rPr lang="en-US" dirty="0">
                <a:solidFill>
                  <a:srgbClr val="46464A">
                    <a:lumMod val="60000"/>
                    <a:lumOff val="40000"/>
                  </a:srgbClr>
                </a:solidFill>
              </a:rPr>
              <a:pPr defTabSz="457200"/>
              <a:t>‹N°›</a:t>
            </a:fld>
            <a:endParaRPr lang="en-US" dirty="0">
              <a:solidFill>
                <a:srgbClr val="46464A">
                  <a:lumMod val="60000"/>
                  <a:lumOff val="40000"/>
                </a:srgbClr>
              </a:solidFill>
            </a:endParaRPr>
          </a:p>
        </p:txBody>
      </p:sp>
    </p:spTree>
    <p:extLst>
      <p:ext uri="{BB962C8B-B14F-4D97-AF65-F5344CB8AC3E}">
        <p14:creationId xmlns:p14="http://schemas.microsoft.com/office/powerpoint/2010/main" val="2019677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31172" y="2365663"/>
            <a:ext cx="7712848" cy="2305565"/>
          </a:xfrm>
        </p:spPr>
        <p:txBody>
          <a:bodyPr>
            <a:normAutofit/>
          </a:bodyPr>
          <a:lstStyle/>
          <a:p>
            <a:r>
              <a:rPr lang="fr-FR" sz="6600" b="1" dirty="0" smtClean="0">
                <a:latin typeface="Futura Lt BT" panose="020B0402020204020303" pitchFamily="34" charset="0"/>
              </a:rPr>
              <a:t>Dépenses Engagées Non Mandatées</a:t>
            </a:r>
            <a:br>
              <a:rPr lang="fr-FR" sz="6600" b="1" dirty="0" smtClean="0">
                <a:latin typeface="Futura Lt BT" panose="020B0402020204020303" pitchFamily="34" charset="0"/>
              </a:rPr>
            </a:br>
            <a:endParaRPr lang="fr-FR" sz="3000" b="1" dirty="0">
              <a:latin typeface="Futura Lt BT" panose="020B0402020204020303" pitchFamily="34" charset="0"/>
            </a:endParaRPr>
          </a:p>
        </p:txBody>
      </p:sp>
      <p:pic>
        <p:nvPicPr>
          <p:cNvPr id="3" name="Image 2"/>
          <p:cNvPicPr>
            <a:picLocks noChangeAspect="1"/>
          </p:cNvPicPr>
          <p:nvPr/>
        </p:nvPicPr>
        <p:blipFill>
          <a:blip r:embed="rId3"/>
          <a:stretch>
            <a:fillRect/>
          </a:stretch>
        </p:blipFill>
        <p:spPr>
          <a:xfrm>
            <a:off x="473202" y="6591300"/>
            <a:ext cx="5391150" cy="266700"/>
          </a:xfrm>
          <a:prstGeom prst="rect">
            <a:avLst/>
          </a:prstGeom>
        </p:spPr>
      </p:pic>
      <p:pic>
        <p:nvPicPr>
          <p:cNvPr id="4" name="Image 3"/>
          <p:cNvPicPr>
            <a:picLocks noChangeAspect="1"/>
          </p:cNvPicPr>
          <p:nvPr/>
        </p:nvPicPr>
        <p:blipFill>
          <a:blip r:embed="rId4"/>
          <a:stretch>
            <a:fillRect/>
          </a:stretch>
        </p:blipFill>
        <p:spPr>
          <a:xfrm>
            <a:off x="473202" y="0"/>
            <a:ext cx="11718798" cy="2019300"/>
          </a:xfrm>
          <a:prstGeom prst="rect">
            <a:avLst/>
          </a:prstGeom>
        </p:spPr>
      </p:pic>
      <p:pic>
        <p:nvPicPr>
          <p:cNvPr id="5" name="Image 4"/>
          <p:cNvPicPr>
            <a:picLocks noChangeAspect="1"/>
          </p:cNvPicPr>
          <p:nvPr/>
        </p:nvPicPr>
        <p:blipFill>
          <a:blip r:embed="rId5"/>
          <a:stretch>
            <a:fillRect/>
          </a:stretch>
        </p:blipFill>
        <p:spPr>
          <a:xfrm>
            <a:off x="7880041" y="4399146"/>
            <a:ext cx="3775376" cy="2192154"/>
          </a:xfrm>
          <a:prstGeom prst="rect">
            <a:avLst/>
          </a:prstGeom>
        </p:spPr>
      </p:pic>
    </p:spTree>
    <p:extLst>
      <p:ext uri="{BB962C8B-B14F-4D97-AF65-F5344CB8AC3E}">
        <p14:creationId xmlns:p14="http://schemas.microsoft.com/office/powerpoint/2010/main" val="2685606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Sous-titre 2"/>
          <p:cNvSpPr>
            <a:spLocks noGrp="1"/>
          </p:cNvSpPr>
          <p:nvPr>
            <p:ph type="subTitle" idx="1"/>
          </p:nvPr>
        </p:nvSpPr>
        <p:spPr>
          <a:xfrm>
            <a:off x="586368" y="367442"/>
            <a:ext cx="9418320" cy="548593"/>
          </a:xfrm>
        </p:spPr>
        <p:txBody>
          <a:bodyPr>
            <a:noAutofit/>
          </a:bodyPr>
          <a:lstStyle/>
          <a:p>
            <a:pPr>
              <a:lnSpc>
                <a:spcPct val="105000"/>
              </a:lnSpc>
              <a:spcAft>
                <a:spcPts val="0"/>
              </a:spcAft>
              <a:defRPr/>
            </a:pPr>
            <a:r>
              <a:rPr lang="fr-FR" sz="3200" b="1" dirty="0">
                <a:solidFill>
                  <a:schemeClr val="tx1"/>
                </a:solidFill>
                <a:latin typeface="Futura Lt BT" panose="020B0402020204020303" pitchFamily="34" charset="0"/>
              </a:rPr>
              <a:t>Enveloppe </a:t>
            </a:r>
            <a:r>
              <a:rPr lang="fr-FR" sz="3200" b="1" dirty="0" smtClean="0">
                <a:solidFill>
                  <a:schemeClr val="tx1"/>
                </a:solidFill>
                <a:latin typeface="Futura Lt BT" panose="020B0402020204020303" pitchFamily="34" charset="0"/>
              </a:rPr>
              <a:t>DPCM</a:t>
            </a:r>
            <a:endParaRPr lang="fr-FR" sz="3200" b="1" dirty="0">
              <a:solidFill>
                <a:schemeClr val="tx1"/>
              </a:solidFill>
              <a:latin typeface="Futura Lt BT" panose="020B0402020204020303"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3241034648"/>
              </p:ext>
            </p:extLst>
          </p:nvPr>
        </p:nvGraphicFramePr>
        <p:xfrm>
          <a:off x="1133438" y="2248237"/>
          <a:ext cx="7659707" cy="1320800"/>
        </p:xfrm>
        <a:graphic>
          <a:graphicData uri="http://schemas.openxmlformats.org/drawingml/2006/table">
            <a:tbl>
              <a:tblPr firstRow="1" bandRow="1">
                <a:tableStyleId>{5C22544A-7EE6-4342-B048-85BDC9FD1C3A}</a:tableStyleId>
              </a:tblPr>
              <a:tblGrid>
                <a:gridCol w="3178323"/>
                <a:gridCol w="4481384"/>
              </a:tblGrid>
              <a:tr h="370840">
                <a:tc>
                  <a:txBody>
                    <a:bodyPr/>
                    <a:lstStyle/>
                    <a:p>
                      <a:pPr algn="ctr"/>
                      <a:r>
                        <a:rPr lang="fr-FR" dirty="0" smtClean="0">
                          <a:latin typeface="Futura Lt BT" panose="020B0402020204020303" pitchFamily="34" charset="0"/>
                        </a:rPr>
                        <a:t>DPCM</a:t>
                      </a:r>
                      <a:endParaRPr lang="fr-FR" dirty="0">
                        <a:latin typeface="Futura Lt BT" panose="020B0402020204020303" pitchFamily="34" charset="0"/>
                      </a:endParaRPr>
                    </a:p>
                  </a:txBody>
                  <a:tcPr>
                    <a:solidFill>
                      <a:schemeClr val="bg2">
                        <a:lumMod val="60000"/>
                        <a:lumOff val="40000"/>
                      </a:schemeClr>
                    </a:solidFill>
                  </a:tcPr>
                </a:tc>
                <a:tc>
                  <a:txBody>
                    <a:bodyPr/>
                    <a:lstStyle/>
                    <a:p>
                      <a:pPr algn="ctr"/>
                      <a:r>
                        <a:rPr lang="fr-FR" dirty="0" smtClean="0">
                          <a:latin typeface="Futura Lt BT" panose="020B0402020204020303" pitchFamily="34" charset="0"/>
                        </a:rPr>
                        <a:t>2018</a:t>
                      </a:r>
                      <a:endParaRPr lang="fr-FR" dirty="0">
                        <a:latin typeface="Futura Lt BT" panose="020B0402020204020303" pitchFamily="34" charset="0"/>
                      </a:endParaRPr>
                    </a:p>
                  </a:txBody>
                  <a:tcPr>
                    <a:solidFill>
                      <a:schemeClr val="bg2">
                        <a:lumMod val="60000"/>
                        <a:lumOff val="40000"/>
                      </a:schemeClr>
                    </a:solidFill>
                  </a:tcPr>
                </a:tc>
              </a:tr>
              <a:tr h="370840">
                <a:tc>
                  <a:txBody>
                    <a:bodyPr/>
                    <a:lstStyle/>
                    <a:p>
                      <a:r>
                        <a:rPr lang="fr-FR" sz="1600" dirty="0" smtClean="0">
                          <a:latin typeface="Futura Lt BT" panose="020B0402020204020303" pitchFamily="34" charset="0"/>
                        </a:rPr>
                        <a:t>Constitution</a:t>
                      </a:r>
                      <a:r>
                        <a:rPr lang="fr-FR" sz="1600" baseline="0" dirty="0" smtClean="0">
                          <a:latin typeface="Futura Lt BT" panose="020B0402020204020303" pitchFamily="34" charset="0"/>
                        </a:rPr>
                        <a:t> de l’enveloppe</a:t>
                      </a:r>
                      <a:endParaRPr lang="fr-FR" sz="1600" dirty="0">
                        <a:latin typeface="Futura Lt BT" panose="020B0402020204020303" pitchFamily="34" charset="0"/>
                      </a:endParaRPr>
                    </a:p>
                  </a:txBody>
                  <a:tcPr>
                    <a:solidFill>
                      <a:schemeClr val="tx1">
                        <a:lumMod val="85000"/>
                      </a:schemeClr>
                    </a:solidFill>
                  </a:tcPr>
                </a:tc>
                <a:tc>
                  <a:txBody>
                    <a:bodyPr/>
                    <a:lstStyle/>
                    <a:p>
                      <a:r>
                        <a:rPr lang="fr-FR" sz="1600" dirty="0" smtClean="0">
                          <a:latin typeface="Futura Lt BT" panose="020B0402020204020303" pitchFamily="34" charset="0"/>
                        </a:rPr>
                        <a:t>95% + Report</a:t>
                      </a:r>
                      <a:r>
                        <a:rPr lang="fr-FR" sz="1600" baseline="0" dirty="0" smtClean="0">
                          <a:latin typeface="Futura Lt BT" panose="020B0402020204020303" pitchFamily="34" charset="0"/>
                        </a:rPr>
                        <a:t> 2017 + Taxe Labo</a:t>
                      </a:r>
                      <a:endParaRPr lang="fr-FR" sz="1600" dirty="0">
                        <a:latin typeface="Futura Lt BT" panose="020B0402020204020303" pitchFamily="34" charset="0"/>
                      </a:endParaRPr>
                    </a:p>
                  </a:txBody>
                  <a:tcPr>
                    <a:solidFill>
                      <a:schemeClr val="tx1">
                        <a:lumMod val="85000"/>
                      </a:schemeClr>
                    </a:solidFill>
                  </a:tcPr>
                </a:tc>
              </a:tr>
              <a:tr h="370840">
                <a:tc>
                  <a:txBody>
                    <a:bodyPr/>
                    <a:lstStyle/>
                    <a:p>
                      <a:r>
                        <a:rPr lang="fr-FR" sz="1600" dirty="0" smtClean="0">
                          <a:latin typeface="Futura Lt BT" panose="020B0402020204020303" pitchFamily="34" charset="0"/>
                        </a:rPr>
                        <a:t>Constitution du report N-1</a:t>
                      </a:r>
                      <a:endParaRPr lang="fr-FR" sz="1600" dirty="0">
                        <a:latin typeface="Futura Lt BT" panose="020B0402020204020303" pitchFamily="34" charset="0"/>
                      </a:endParaRPr>
                    </a:p>
                  </a:txBody>
                  <a:tcPr>
                    <a:solidFill>
                      <a:schemeClr val="tx1">
                        <a:lumMod val="85000"/>
                      </a:schemeClr>
                    </a:solidFill>
                  </a:tcPr>
                </a:tc>
                <a:tc>
                  <a:txBody>
                    <a:bodyPr/>
                    <a:lstStyle/>
                    <a:p>
                      <a:r>
                        <a:rPr lang="fr-FR" sz="1600" dirty="0" smtClean="0">
                          <a:latin typeface="Futura Lt BT" panose="020B0402020204020303" pitchFamily="34" charset="0"/>
                        </a:rPr>
                        <a:t>Solde comptable dans la limite </a:t>
                      </a:r>
                      <a:r>
                        <a:rPr lang="fr-FR" sz="1600" b="1" dirty="0" smtClean="0">
                          <a:solidFill>
                            <a:srgbClr val="00B0F0"/>
                          </a:solidFill>
                          <a:latin typeface="Futura Lt BT" panose="020B0402020204020303" pitchFamily="34" charset="0"/>
                        </a:rPr>
                        <a:t>de deux années de cotisations</a:t>
                      </a:r>
                      <a:endParaRPr lang="fr-FR" sz="1600" b="1" dirty="0">
                        <a:solidFill>
                          <a:srgbClr val="00B0F0"/>
                        </a:solidFill>
                        <a:latin typeface="Futura Lt BT" panose="020B0402020204020303" pitchFamily="34" charset="0"/>
                      </a:endParaRPr>
                    </a:p>
                  </a:txBody>
                  <a:tcPr>
                    <a:solidFill>
                      <a:schemeClr val="tx1">
                        <a:lumMod val="85000"/>
                      </a:schemeClr>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606982472"/>
              </p:ext>
            </p:extLst>
          </p:nvPr>
        </p:nvGraphicFramePr>
        <p:xfrm>
          <a:off x="1133438" y="4762586"/>
          <a:ext cx="9974539" cy="1051756"/>
        </p:xfrm>
        <a:graphic>
          <a:graphicData uri="http://schemas.openxmlformats.org/drawingml/2006/table">
            <a:tbl>
              <a:tblPr firstRow="1" bandRow="1">
                <a:tableStyleId>{5C22544A-7EE6-4342-B048-85BDC9FD1C3A}</a:tableStyleId>
              </a:tblPr>
              <a:tblGrid>
                <a:gridCol w="1239864"/>
                <a:gridCol w="1269125"/>
                <a:gridCol w="1538455"/>
                <a:gridCol w="2714920"/>
                <a:gridCol w="1538455"/>
                <a:gridCol w="1673720"/>
              </a:tblGrid>
              <a:tr h="528390">
                <a:tc>
                  <a:txBody>
                    <a:bodyPr/>
                    <a:lstStyle/>
                    <a:p>
                      <a:pPr algn="ctr"/>
                      <a:r>
                        <a:rPr lang="fr-FR" sz="1600" b="0" dirty="0" smtClean="0">
                          <a:latin typeface="Futura Lt BT" panose="020B0402020204020303" pitchFamily="34" charset="0"/>
                        </a:rPr>
                        <a:t>Recettes</a:t>
                      </a:r>
                      <a:endParaRPr lang="fr-FR" sz="1600" b="0" dirty="0">
                        <a:latin typeface="Futura Lt BT" panose="020B0402020204020303" pitchFamily="34" charset="0"/>
                      </a:endParaRPr>
                    </a:p>
                  </a:txBody>
                  <a:tcPr marL="91433" marR="91433" marT="45659" marB="45659">
                    <a:solidFill>
                      <a:schemeClr val="tx1">
                        <a:lumMod val="50000"/>
                      </a:schemeClr>
                    </a:solidFill>
                  </a:tcPr>
                </a:tc>
                <a:tc>
                  <a:txBody>
                    <a:bodyPr/>
                    <a:lstStyle/>
                    <a:p>
                      <a:pPr algn="ctr"/>
                      <a:r>
                        <a:rPr lang="fr-FR" sz="1600" dirty="0" smtClean="0">
                          <a:latin typeface="Futura Lt BT" panose="020B0402020204020303" pitchFamily="34" charset="0"/>
                        </a:rPr>
                        <a:t>ARF N</a:t>
                      </a:r>
                      <a:endParaRPr lang="fr-FR" sz="1600" dirty="0">
                        <a:latin typeface="Futura Lt BT" panose="020B0402020204020303" pitchFamily="34" charset="0"/>
                      </a:endParaRPr>
                    </a:p>
                  </a:txBody>
                  <a:tcPr marL="91433" marR="91433" marT="45659" marB="45659">
                    <a:solidFill>
                      <a:schemeClr val="tx1">
                        <a:lumMod val="50000"/>
                      </a:schemeClr>
                    </a:solidFill>
                  </a:tcPr>
                </a:tc>
                <a:tc>
                  <a:txBody>
                    <a:bodyPr/>
                    <a:lstStyle/>
                    <a:p>
                      <a:pPr algn="ctr"/>
                      <a:r>
                        <a:rPr lang="fr-FR" sz="1600" dirty="0" smtClean="0">
                          <a:latin typeface="Futura Lt BT" panose="020B0402020204020303" pitchFamily="34" charset="0"/>
                        </a:rPr>
                        <a:t>Solde</a:t>
                      </a:r>
                      <a:r>
                        <a:rPr lang="fr-FR" sz="1600" baseline="0" dirty="0" smtClean="0">
                          <a:latin typeface="Futura Lt BT" panose="020B0402020204020303" pitchFamily="34" charset="0"/>
                        </a:rPr>
                        <a:t> comptable</a:t>
                      </a:r>
                      <a:endParaRPr lang="fr-FR" sz="1600" dirty="0">
                        <a:latin typeface="Futura Lt BT" panose="020B0402020204020303" pitchFamily="34" charset="0"/>
                      </a:endParaRPr>
                    </a:p>
                  </a:txBody>
                  <a:tcPr marL="91433" marR="91433" marT="45659" marB="45659">
                    <a:solidFill>
                      <a:schemeClr val="tx1">
                        <a:lumMod val="50000"/>
                      </a:schemeClr>
                    </a:solidFill>
                  </a:tcPr>
                </a:tc>
                <a:tc>
                  <a:txBody>
                    <a:bodyPr/>
                    <a:lstStyle/>
                    <a:p>
                      <a:pPr algn="ctr"/>
                      <a:r>
                        <a:rPr lang="fr-FR" sz="1600" dirty="0" smtClean="0">
                          <a:latin typeface="Futura Lt BT" panose="020B0402020204020303" pitchFamily="34" charset="0"/>
                        </a:rPr>
                        <a:t>Cotisations encaissées N-1 et N-2</a:t>
                      </a:r>
                      <a:endParaRPr lang="fr-FR" sz="1600" dirty="0">
                        <a:latin typeface="Futura Lt BT" panose="020B0402020204020303" pitchFamily="34" charset="0"/>
                      </a:endParaRPr>
                    </a:p>
                  </a:txBody>
                  <a:tcPr marL="91433" marR="91433" marT="45659" marB="45659">
                    <a:solidFill>
                      <a:schemeClr val="tx1">
                        <a:lumMod val="50000"/>
                      </a:schemeClr>
                    </a:solidFill>
                  </a:tcPr>
                </a:tc>
                <a:tc>
                  <a:txBody>
                    <a:bodyPr/>
                    <a:lstStyle/>
                    <a:p>
                      <a:pPr algn="ctr"/>
                      <a:r>
                        <a:rPr lang="fr-FR" sz="1600" dirty="0" smtClean="0">
                          <a:latin typeface="Futura Lt BT" panose="020B0402020204020303" pitchFamily="34" charset="0"/>
                        </a:rPr>
                        <a:t>Report autorisé</a:t>
                      </a:r>
                      <a:endParaRPr lang="fr-FR" sz="1600" dirty="0">
                        <a:latin typeface="Futura Lt BT" panose="020B0402020204020303" pitchFamily="34" charset="0"/>
                      </a:endParaRPr>
                    </a:p>
                  </a:txBody>
                  <a:tcPr marL="91433" marR="91433" marT="45659" marB="45659">
                    <a:solidFill>
                      <a:schemeClr val="tx1">
                        <a:lumMod val="50000"/>
                      </a:schemeClr>
                    </a:solidFill>
                  </a:tcPr>
                </a:tc>
                <a:tc>
                  <a:txBody>
                    <a:bodyPr/>
                    <a:lstStyle/>
                    <a:p>
                      <a:pPr algn="ctr"/>
                      <a:r>
                        <a:rPr lang="fr-FR" sz="1600" dirty="0" smtClean="0">
                          <a:latin typeface="Futura Lt BT" panose="020B0402020204020303" pitchFamily="34" charset="0"/>
                        </a:rPr>
                        <a:t>Solde non reportable </a:t>
                      </a:r>
                      <a:endParaRPr lang="fr-FR" sz="1600" dirty="0">
                        <a:latin typeface="Futura Lt BT" panose="020B0402020204020303" pitchFamily="34" charset="0"/>
                      </a:endParaRPr>
                    </a:p>
                  </a:txBody>
                  <a:tcPr marL="91433" marR="91433" marT="45659" marB="45659">
                    <a:solidFill>
                      <a:schemeClr val="tx1">
                        <a:lumMod val="50000"/>
                      </a:schemeClr>
                    </a:solidFill>
                  </a:tcPr>
                </a:tc>
              </a:tr>
              <a:tr h="472758">
                <a:tc>
                  <a:txBody>
                    <a:bodyPr/>
                    <a:lstStyle/>
                    <a:p>
                      <a:pPr algn="ctr"/>
                      <a:r>
                        <a:rPr lang="fr-FR" sz="1400" dirty="0" smtClean="0">
                          <a:latin typeface="Futura Lt BT" panose="020B0402020204020303" pitchFamily="34" charset="0"/>
                        </a:rPr>
                        <a:t>370 000 €</a:t>
                      </a:r>
                      <a:endParaRPr lang="fr-FR" sz="1400" dirty="0">
                        <a:latin typeface="Futura Lt BT" panose="020B0402020204020303" pitchFamily="34" charset="0"/>
                      </a:endParaRPr>
                    </a:p>
                  </a:txBody>
                  <a:tcPr marL="91433" marR="91433" marT="45659" marB="45659">
                    <a:solidFill>
                      <a:schemeClr val="tx1">
                        <a:lumMod val="85000"/>
                      </a:schemeClr>
                    </a:solidFill>
                  </a:tcPr>
                </a:tc>
                <a:tc>
                  <a:txBody>
                    <a:bodyPr/>
                    <a:lstStyle/>
                    <a:p>
                      <a:pPr algn="ctr"/>
                      <a:r>
                        <a:rPr lang="fr-FR" sz="1400" dirty="0" smtClean="0">
                          <a:latin typeface="Futura Lt BT" panose="020B0402020204020303" pitchFamily="34" charset="0"/>
                        </a:rPr>
                        <a:t>150 000 €</a:t>
                      </a:r>
                      <a:endParaRPr lang="fr-FR" sz="1400" dirty="0">
                        <a:latin typeface="Futura Lt BT" panose="020B0402020204020303" pitchFamily="34" charset="0"/>
                      </a:endParaRPr>
                    </a:p>
                  </a:txBody>
                  <a:tcPr marL="91433" marR="91433" marT="45659" marB="45659">
                    <a:solidFill>
                      <a:schemeClr val="tx1">
                        <a:lumMod val="85000"/>
                      </a:schemeClr>
                    </a:solidFill>
                  </a:tcPr>
                </a:tc>
                <a:tc>
                  <a:txBody>
                    <a:bodyPr/>
                    <a:lstStyle/>
                    <a:p>
                      <a:pPr algn="ctr"/>
                      <a:r>
                        <a:rPr lang="fr-FR" sz="1400" dirty="0" smtClean="0">
                          <a:latin typeface="Futura Lt BT" panose="020B0402020204020303" pitchFamily="34" charset="0"/>
                        </a:rPr>
                        <a:t>220</a:t>
                      </a:r>
                      <a:r>
                        <a:rPr lang="fr-FR" sz="1400" baseline="0" dirty="0" smtClean="0">
                          <a:latin typeface="Futura Lt BT" panose="020B0402020204020303" pitchFamily="34" charset="0"/>
                        </a:rPr>
                        <a:t> 000 €</a:t>
                      </a:r>
                      <a:endParaRPr lang="fr-FR" sz="1400" dirty="0">
                        <a:latin typeface="Futura Lt BT" panose="020B0402020204020303" pitchFamily="34" charset="0"/>
                      </a:endParaRPr>
                    </a:p>
                  </a:txBody>
                  <a:tcPr marL="91433" marR="91433" marT="45659" marB="45659">
                    <a:solidFill>
                      <a:schemeClr val="tx1">
                        <a:lumMod val="85000"/>
                      </a:schemeClr>
                    </a:solidFill>
                  </a:tcPr>
                </a:tc>
                <a:tc>
                  <a:txBody>
                    <a:bodyPr/>
                    <a:lstStyle/>
                    <a:p>
                      <a:pPr algn="ctr"/>
                      <a:r>
                        <a:rPr lang="fr-FR" sz="1400" dirty="0" smtClean="0">
                          <a:latin typeface="Futura Lt BT" panose="020B0402020204020303" pitchFamily="34" charset="0"/>
                        </a:rPr>
                        <a:t>195 000 €</a:t>
                      </a:r>
                      <a:endParaRPr lang="fr-FR" sz="1400" dirty="0">
                        <a:latin typeface="Futura Lt BT" panose="020B0402020204020303" pitchFamily="34" charset="0"/>
                      </a:endParaRPr>
                    </a:p>
                  </a:txBody>
                  <a:tcPr marL="91433" marR="91433" marT="45659" marB="45659">
                    <a:solidFill>
                      <a:schemeClr val="tx1">
                        <a:lumMod val="85000"/>
                      </a:schemeClr>
                    </a:solidFill>
                  </a:tcPr>
                </a:tc>
                <a:tc>
                  <a:txBody>
                    <a:bodyPr/>
                    <a:lstStyle/>
                    <a:p>
                      <a:pPr algn="ctr"/>
                      <a:r>
                        <a:rPr lang="fr-FR" sz="1400" dirty="0" smtClean="0">
                          <a:latin typeface="Futura Lt BT" panose="020B0402020204020303" pitchFamily="34" charset="0"/>
                        </a:rPr>
                        <a:t>195 000 </a:t>
                      </a:r>
                      <a:r>
                        <a:rPr lang="fr-FR" sz="1400" baseline="0" dirty="0" smtClean="0">
                          <a:latin typeface="Futura Lt BT" panose="020B0402020204020303" pitchFamily="34" charset="0"/>
                        </a:rPr>
                        <a:t>€</a:t>
                      </a:r>
                      <a:endParaRPr lang="fr-FR" sz="1400" dirty="0">
                        <a:latin typeface="Futura Lt BT" panose="020B0402020204020303" pitchFamily="34" charset="0"/>
                      </a:endParaRPr>
                    </a:p>
                  </a:txBody>
                  <a:tcPr marL="91433" marR="91433" marT="45659" marB="45659">
                    <a:solidFill>
                      <a:schemeClr val="tx1">
                        <a:lumMod val="85000"/>
                      </a:schemeClr>
                    </a:solidFill>
                  </a:tcPr>
                </a:tc>
                <a:tc>
                  <a:txBody>
                    <a:bodyPr/>
                    <a:lstStyle/>
                    <a:p>
                      <a:pPr algn="ctr"/>
                      <a:r>
                        <a:rPr lang="fr-FR" sz="1400" dirty="0" smtClean="0">
                          <a:latin typeface="Futura Lt BT" panose="020B0402020204020303" pitchFamily="34" charset="0"/>
                        </a:rPr>
                        <a:t>25 000 €</a:t>
                      </a:r>
                      <a:endParaRPr lang="fr-FR" sz="1400" dirty="0">
                        <a:latin typeface="Futura Lt BT" panose="020B0402020204020303" pitchFamily="34" charset="0"/>
                      </a:endParaRPr>
                    </a:p>
                  </a:txBody>
                  <a:tcPr marL="91433" marR="91433" marT="45659" marB="45659">
                    <a:solidFill>
                      <a:schemeClr val="tx1">
                        <a:lumMod val="85000"/>
                      </a:schemeClr>
                    </a:solidFill>
                  </a:tcPr>
                </a:tc>
              </a:tr>
            </a:tbl>
          </a:graphicData>
        </a:graphic>
      </p:graphicFrame>
      <p:sp>
        <p:nvSpPr>
          <p:cNvPr id="4" name="ZoneTexte 3"/>
          <p:cNvSpPr txBox="1"/>
          <p:nvPr/>
        </p:nvSpPr>
        <p:spPr>
          <a:xfrm>
            <a:off x="593118" y="1169773"/>
            <a:ext cx="5527590" cy="584775"/>
          </a:xfrm>
          <a:prstGeom prst="rect">
            <a:avLst/>
          </a:prstGeom>
          <a:noFill/>
        </p:spPr>
        <p:txBody>
          <a:bodyPr wrap="square" rtlCol="0">
            <a:spAutoFit/>
          </a:bodyPr>
          <a:lstStyle/>
          <a:p>
            <a:r>
              <a:rPr lang="fr-FR" sz="3200" b="1" dirty="0" smtClean="0">
                <a:latin typeface="Futura Lt BT" panose="020B0402020204020303" pitchFamily="34" charset="0"/>
              </a:rPr>
              <a:t>Report du </a:t>
            </a:r>
            <a:r>
              <a:rPr lang="fr-FR" sz="3200" b="1" dirty="0">
                <a:latin typeface="Futura Lt BT" panose="020B0402020204020303" pitchFamily="34" charset="0"/>
              </a:rPr>
              <a:t>solde </a:t>
            </a:r>
            <a:r>
              <a:rPr lang="fr-FR" sz="3200" b="1" dirty="0" smtClean="0">
                <a:latin typeface="Futura Lt BT" panose="020B0402020204020303" pitchFamily="34" charset="0"/>
              </a:rPr>
              <a:t>comptable</a:t>
            </a:r>
            <a:endParaRPr lang="fr-FR" sz="3200" b="1" dirty="0"/>
          </a:p>
        </p:txBody>
      </p:sp>
      <p:sp>
        <p:nvSpPr>
          <p:cNvPr id="8" name="ZoneTexte 7"/>
          <p:cNvSpPr txBox="1"/>
          <p:nvPr/>
        </p:nvSpPr>
        <p:spPr>
          <a:xfrm>
            <a:off x="1067535" y="4124281"/>
            <a:ext cx="3540789"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Futura Lt BT" panose="020B0402020204020303" pitchFamily="34" charset="0"/>
              </a:rPr>
              <a:t>Exemple </a:t>
            </a:r>
            <a:endParaRPr lang="fr-FR" dirty="0">
              <a:latin typeface="Futura Lt BT" panose="020B0402020204020303" pitchFamily="34" charset="0"/>
            </a:endParaRPr>
          </a:p>
        </p:txBody>
      </p:sp>
    </p:spTree>
    <p:extLst>
      <p:ext uri="{BB962C8B-B14F-4D97-AF65-F5344CB8AC3E}">
        <p14:creationId xmlns:p14="http://schemas.microsoft.com/office/powerpoint/2010/main" val="448762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72735" y="2142400"/>
            <a:ext cx="7712848" cy="2305565"/>
          </a:xfrm>
        </p:spPr>
        <p:txBody>
          <a:bodyPr>
            <a:normAutofit fontScale="90000"/>
          </a:bodyPr>
          <a:lstStyle/>
          <a:p>
            <a:r>
              <a:rPr lang="fr-FR" sz="6600" b="1" dirty="0" smtClean="0">
                <a:latin typeface="Futura Lt BT" panose="020B0402020204020303" pitchFamily="34" charset="0"/>
              </a:rPr>
              <a:t>Etudes promotionnelles et FORMEP 2</a:t>
            </a:r>
            <a:br>
              <a:rPr lang="fr-FR" sz="6600" b="1" dirty="0" smtClean="0">
                <a:latin typeface="Futura Lt BT" panose="020B0402020204020303" pitchFamily="34" charset="0"/>
              </a:rPr>
            </a:br>
            <a:endParaRPr lang="fr-FR" sz="3000" b="1" dirty="0">
              <a:latin typeface="Futura Lt BT" panose="020B0402020204020303" pitchFamily="34" charset="0"/>
            </a:endParaRPr>
          </a:p>
        </p:txBody>
      </p:sp>
      <p:pic>
        <p:nvPicPr>
          <p:cNvPr id="3" name="Image 2"/>
          <p:cNvPicPr>
            <a:picLocks noChangeAspect="1"/>
          </p:cNvPicPr>
          <p:nvPr/>
        </p:nvPicPr>
        <p:blipFill>
          <a:blip r:embed="rId3"/>
          <a:stretch>
            <a:fillRect/>
          </a:stretch>
        </p:blipFill>
        <p:spPr>
          <a:xfrm>
            <a:off x="473202" y="6591300"/>
            <a:ext cx="5391150" cy="266700"/>
          </a:xfrm>
          <a:prstGeom prst="rect">
            <a:avLst/>
          </a:prstGeom>
        </p:spPr>
      </p:pic>
      <p:pic>
        <p:nvPicPr>
          <p:cNvPr id="4" name="Image 3"/>
          <p:cNvPicPr>
            <a:picLocks noChangeAspect="1"/>
          </p:cNvPicPr>
          <p:nvPr/>
        </p:nvPicPr>
        <p:blipFill>
          <a:blip r:embed="rId4"/>
          <a:stretch>
            <a:fillRect/>
          </a:stretch>
        </p:blipFill>
        <p:spPr>
          <a:xfrm>
            <a:off x="473202" y="0"/>
            <a:ext cx="11718798" cy="2019300"/>
          </a:xfrm>
          <a:prstGeom prst="rect">
            <a:avLst/>
          </a:prstGeom>
        </p:spPr>
      </p:pic>
      <p:pic>
        <p:nvPicPr>
          <p:cNvPr id="5" name="Image 4"/>
          <p:cNvPicPr>
            <a:picLocks noChangeAspect="1"/>
          </p:cNvPicPr>
          <p:nvPr/>
        </p:nvPicPr>
        <p:blipFill>
          <a:blip r:embed="rId5"/>
          <a:stretch>
            <a:fillRect/>
          </a:stretch>
        </p:blipFill>
        <p:spPr>
          <a:xfrm>
            <a:off x="7880041" y="4399146"/>
            <a:ext cx="3775376" cy="2192154"/>
          </a:xfrm>
          <a:prstGeom prst="rect">
            <a:avLst/>
          </a:prstGeom>
        </p:spPr>
      </p:pic>
    </p:spTree>
    <p:extLst>
      <p:ext uri="{BB962C8B-B14F-4D97-AF65-F5344CB8AC3E}">
        <p14:creationId xmlns:p14="http://schemas.microsoft.com/office/powerpoint/2010/main" val="2520534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ZoneTexte 2"/>
          <p:cNvSpPr txBox="1"/>
          <p:nvPr/>
        </p:nvSpPr>
        <p:spPr>
          <a:xfrm>
            <a:off x="486030" y="321276"/>
            <a:ext cx="10848720" cy="584775"/>
          </a:xfrm>
          <a:prstGeom prst="rect">
            <a:avLst/>
          </a:prstGeom>
          <a:noFill/>
        </p:spPr>
        <p:txBody>
          <a:bodyPr wrap="square" rtlCol="0">
            <a:spAutoFit/>
          </a:bodyPr>
          <a:lstStyle/>
          <a:p>
            <a:r>
              <a:rPr lang="fr-FR" sz="3200" dirty="0" smtClean="0"/>
              <a:t> </a:t>
            </a:r>
            <a:r>
              <a:rPr lang="fr-FR" sz="3200" b="1" dirty="0" smtClean="0">
                <a:latin typeface="Futura Lt BT" panose="020B0402020204020303" pitchFamily="34" charset="0"/>
              </a:rPr>
              <a:t>Etudes Promotionnelles</a:t>
            </a:r>
            <a:endParaRPr lang="fr-FR" sz="3200" b="1" dirty="0">
              <a:latin typeface="Futura Lt BT" panose="020B0402020204020303" pitchFamily="34" charset="0"/>
            </a:endParaRPr>
          </a:p>
        </p:txBody>
      </p:sp>
      <p:sp>
        <p:nvSpPr>
          <p:cNvPr id="5" name="Sous-titre 4"/>
          <p:cNvSpPr>
            <a:spLocks noGrp="1"/>
          </p:cNvSpPr>
          <p:nvPr>
            <p:ph type="subTitle" idx="1"/>
          </p:nvPr>
        </p:nvSpPr>
        <p:spPr>
          <a:xfrm>
            <a:off x="862550" y="960566"/>
            <a:ext cx="11062749" cy="1631579"/>
          </a:xfrm>
        </p:spPr>
        <p:txBody>
          <a:bodyPr>
            <a:normAutofit/>
          </a:bodyPr>
          <a:lstStyle/>
          <a:p>
            <a:pPr lvl="0"/>
            <a:r>
              <a:rPr lang="fr-FR" sz="3200" b="1" dirty="0">
                <a:solidFill>
                  <a:schemeClr val="tx1"/>
                </a:solidFill>
                <a:latin typeface="Futura Lt BT" panose="020B0402020204020303" pitchFamily="34" charset="0"/>
              </a:rPr>
              <a:t>Les périodes de recensement des </a:t>
            </a:r>
            <a:r>
              <a:rPr lang="fr-FR" sz="3200" b="1" dirty="0" smtClean="0">
                <a:solidFill>
                  <a:schemeClr val="tx1"/>
                </a:solidFill>
                <a:latin typeface="Futura Lt BT" panose="020B0402020204020303" pitchFamily="34" charset="0"/>
              </a:rPr>
              <a:t>besoins </a:t>
            </a:r>
          </a:p>
          <a:p>
            <a:pPr marL="342900" lvl="0" indent="-342900">
              <a:buClr>
                <a:schemeClr val="tx1"/>
              </a:buClr>
              <a:buFont typeface="Arial" panose="020B0604020202020204" pitchFamily="34" charset="0"/>
              <a:buChar char="•"/>
            </a:pPr>
            <a:r>
              <a:rPr lang="fr-FR" dirty="0" smtClean="0">
                <a:solidFill>
                  <a:schemeClr val="tx1"/>
                </a:solidFill>
                <a:latin typeface="Futura Lt BT" panose="020B0402020204020303" pitchFamily="34" charset="0"/>
              </a:rPr>
              <a:t>Mois </a:t>
            </a:r>
            <a:r>
              <a:rPr lang="fr-FR" dirty="0">
                <a:solidFill>
                  <a:schemeClr val="tx1"/>
                </a:solidFill>
                <a:latin typeface="Futura Lt BT" panose="020B0402020204020303" pitchFamily="34" charset="0"/>
              </a:rPr>
              <a:t>de Mars- </a:t>
            </a:r>
            <a:r>
              <a:rPr lang="fr-FR" dirty="0" smtClean="0">
                <a:solidFill>
                  <a:schemeClr val="tx1"/>
                </a:solidFill>
                <a:latin typeface="Futura Lt BT" panose="020B0402020204020303" pitchFamily="34" charset="0"/>
              </a:rPr>
              <a:t>Avril</a:t>
            </a:r>
          </a:p>
          <a:p>
            <a:pPr marL="342900" lvl="0" indent="-342900">
              <a:buClr>
                <a:schemeClr val="tx1"/>
              </a:buClr>
              <a:buFont typeface="Arial" panose="020B0604020202020204" pitchFamily="34" charset="0"/>
              <a:buChar char="•"/>
            </a:pPr>
            <a:r>
              <a:rPr lang="fr-FR" dirty="0">
                <a:solidFill>
                  <a:schemeClr val="tx1"/>
                </a:solidFill>
                <a:latin typeface="Futura Lt BT" panose="020B0402020204020303" pitchFamily="34" charset="0"/>
              </a:rPr>
              <a:t>Mois de Septembre-Octobre</a:t>
            </a:r>
            <a:endParaRPr lang="fr-FR" dirty="0" smtClean="0">
              <a:solidFill>
                <a:schemeClr val="tx1"/>
              </a:solidFill>
              <a:latin typeface="Futura Lt BT" panose="020B0402020204020303" pitchFamily="34" charset="0"/>
            </a:endParaRPr>
          </a:p>
          <a:p>
            <a:pPr lvl="0"/>
            <a:endParaRPr lang="fr-FR" dirty="0"/>
          </a:p>
          <a:p>
            <a:pPr marL="342900" indent="-342900">
              <a:buFont typeface="Wingdings 3" panose="05040102010807070707" pitchFamily="18" charset="2"/>
              <a:buChar char="_"/>
            </a:pPr>
            <a:endParaRPr lang="fr-FR" dirty="0" smtClean="0"/>
          </a:p>
          <a:p>
            <a:pPr marL="342900" indent="-342900">
              <a:buFont typeface="Wingdings 3" panose="05040102010807070707" pitchFamily="18" charset="2"/>
              <a:buChar char="_"/>
            </a:pPr>
            <a:endParaRPr lang="fr-FR" dirty="0"/>
          </a:p>
          <a:p>
            <a:pPr marL="342900" indent="-342900">
              <a:buFont typeface="Wingdings 3" panose="05040102010807070707" pitchFamily="18" charset="2"/>
              <a:buChar char="_"/>
            </a:pPr>
            <a:endParaRPr lang="fr-FR" dirty="0"/>
          </a:p>
          <a:p>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3897562521"/>
              </p:ext>
            </p:extLst>
          </p:nvPr>
        </p:nvGraphicFramePr>
        <p:xfrm>
          <a:off x="862550" y="3193100"/>
          <a:ext cx="6394162" cy="3200731"/>
        </p:xfrm>
        <a:graphic>
          <a:graphicData uri="http://schemas.openxmlformats.org/drawingml/2006/table">
            <a:tbl>
              <a:tblPr>
                <a:tableStyleId>{5C22544A-7EE6-4342-B048-85BDC9FD1C3A}</a:tableStyleId>
              </a:tblPr>
              <a:tblGrid>
                <a:gridCol w="1728398"/>
                <a:gridCol w="2198292"/>
                <a:gridCol w="2467472"/>
              </a:tblGrid>
              <a:tr h="420137">
                <a:tc>
                  <a:txBody>
                    <a:bodyPr/>
                    <a:lstStyle/>
                    <a:p>
                      <a:pPr marL="0" algn="ctr" defTabSz="914400" rtl="0" eaLnBrk="1" latinLnBrk="0" hangingPunct="1">
                        <a:lnSpc>
                          <a:spcPct val="115000"/>
                        </a:lnSpc>
                        <a:spcAft>
                          <a:spcPts val="0"/>
                        </a:spcAft>
                      </a:pPr>
                      <a:r>
                        <a:rPr lang="fr-FR" sz="1400" b="1" kern="1200" dirty="0">
                          <a:solidFill>
                            <a:schemeClr val="tx1"/>
                          </a:solidFill>
                          <a:latin typeface="Futura Lt BT" panose="020B0402020204020303" pitchFamily="34" charset="0"/>
                          <a:ea typeface="+mn-ea"/>
                          <a:cs typeface="+mn-cs"/>
                        </a:rPr>
                        <a:t>Diplôme</a:t>
                      </a:r>
                    </a:p>
                  </a:txBody>
                  <a:tcPr marL="19050" marR="19050" marT="0" marB="0" anchor="ctr">
                    <a:solidFill>
                      <a:schemeClr val="bg1">
                        <a:lumMod val="50000"/>
                        <a:lumOff val="50000"/>
                      </a:schemeClr>
                    </a:solidFill>
                  </a:tcPr>
                </a:tc>
                <a:tc>
                  <a:txBody>
                    <a:bodyPr/>
                    <a:lstStyle/>
                    <a:p>
                      <a:pPr marL="0" algn="ctr" defTabSz="914400" rtl="0" eaLnBrk="1" latinLnBrk="0" hangingPunct="1">
                        <a:lnSpc>
                          <a:spcPct val="115000"/>
                        </a:lnSpc>
                        <a:spcAft>
                          <a:spcPts val="0"/>
                        </a:spcAft>
                      </a:pPr>
                      <a:r>
                        <a:rPr lang="fr-FR" sz="1400" b="1" kern="1200" dirty="0" smtClean="0">
                          <a:solidFill>
                            <a:schemeClr val="tx1"/>
                          </a:solidFill>
                          <a:latin typeface="Futura Lt BT" panose="020B0402020204020303" pitchFamily="34" charset="0"/>
                          <a:ea typeface="+mn-ea"/>
                          <a:cs typeface="+mn-cs"/>
                        </a:rPr>
                        <a:t>Montant </a:t>
                      </a:r>
                      <a:r>
                        <a:rPr lang="fr-FR" sz="1400" b="1" kern="1200" dirty="0">
                          <a:solidFill>
                            <a:schemeClr val="tx1"/>
                          </a:solidFill>
                          <a:latin typeface="Futura Lt BT" panose="020B0402020204020303" pitchFamily="34" charset="0"/>
                          <a:ea typeface="+mn-ea"/>
                          <a:cs typeface="+mn-cs"/>
                        </a:rPr>
                        <a:t>pour adhérents</a:t>
                      </a:r>
                    </a:p>
                  </a:txBody>
                  <a:tcPr marL="19050" marR="19050" marT="0" marB="0" anchor="ctr">
                    <a:solidFill>
                      <a:schemeClr val="bg1">
                        <a:lumMod val="50000"/>
                        <a:lumOff val="50000"/>
                      </a:schemeClr>
                    </a:solidFill>
                  </a:tcPr>
                </a:tc>
                <a:tc>
                  <a:txBody>
                    <a:bodyPr/>
                    <a:lstStyle/>
                    <a:p>
                      <a:pPr marL="0" algn="ctr" defTabSz="914400" rtl="0" eaLnBrk="1" latinLnBrk="0" hangingPunct="1">
                        <a:lnSpc>
                          <a:spcPct val="115000"/>
                        </a:lnSpc>
                        <a:spcAft>
                          <a:spcPts val="0"/>
                        </a:spcAft>
                      </a:pPr>
                      <a:r>
                        <a:rPr lang="fr-FR" sz="1400" b="1" kern="1200" dirty="0" smtClean="0">
                          <a:solidFill>
                            <a:schemeClr val="tx1"/>
                          </a:solidFill>
                          <a:latin typeface="Futura Lt BT" panose="020B0402020204020303" pitchFamily="34" charset="0"/>
                          <a:ea typeface="+mn-ea"/>
                          <a:cs typeface="+mn-cs"/>
                        </a:rPr>
                        <a:t>Montant </a:t>
                      </a:r>
                      <a:r>
                        <a:rPr lang="fr-FR" sz="1400" b="1" kern="1200" dirty="0">
                          <a:solidFill>
                            <a:schemeClr val="tx1"/>
                          </a:solidFill>
                          <a:latin typeface="Futura Lt BT" panose="020B0402020204020303" pitchFamily="34" charset="0"/>
                          <a:ea typeface="+mn-ea"/>
                          <a:cs typeface="+mn-cs"/>
                        </a:rPr>
                        <a:t>pour non adhérents</a:t>
                      </a:r>
                    </a:p>
                  </a:txBody>
                  <a:tcPr marL="19050" marR="19050" marT="0" marB="0" anchor="ctr">
                    <a:solidFill>
                      <a:schemeClr val="bg1">
                        <a:lumMod val="50000"/>
                        <a:lumOff val="50000"/>
                      </a:schemeClr>
                    </a:solidFill>
                  </a:tcPr>
                </a:tc>
              </a:tr>
              <a:tr h="408910">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Aide-soignant</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30 000 €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30 000 €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BPJEPS</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20 000 €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20 000 €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Cadre de santé</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40 000 €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40 000 €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Ergothérapeute</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a:solidFill>
                            <a:schemeClr val="dk1"/>
                          </a:solidFill>
                          <a:latin typeface="Futura Lt BT" panose="020B0402020204020303" pitchFamily="34" charset="0"/>
                          <a:ea typeface="+mn-ea"/>
                          <a:cs typeface="+mn-cs"/>
                        </a:rPr>
                        <a:t>100 000 €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100 000 €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Infirmier</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a:solidFill>
                            <a:schemeClr val="dk1"/>
                          </a:solidFill>
                          <a:latin typeface="Futura Lt BT" panose="020B0402020204020303" pitchFamily="34" charset="0"/>
                          <a:ea typeface="+mn-ea"/>
                          <a:cs typeface="+mn-cs"/>
                        </a:rPr>
                        <a:t>92 000 €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87 000 €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Infirmier anesthésiste</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a:solidFill>
                            <a:schemeClr val="dk1"/>
                          </a:solidFill>
                          <a:latin typeface="Futura Lt BT" panose="020B0402020204020303" pitchFamily="34" charset="0"/>
                          <a:ea typeface="+mn-ea"/>
                          <a:cs typeface="+mn-cs"/>
                        </a:rPr>
                        <a:t>90 000 €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90 000 €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Infirmier de bloc</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a:solidFill>
                            <a:schemeClr val="dk1"/>
                          </a:solidFill>
                          <a:latin typeface="Futura Lt BT" panose="020B0402020204020303" pitchFamily="34" charset="0"/>
                          <a:ea typeface="+mn-ea"/>
                          <a:cs typeface="+mn-cs"/>
                        </a:rPr>
                        <a:t>60 000 €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60 000 €</a:t>
                      </a:r>
                    </a:p>
                  </a:txBody>
                  <a:tcPr marL="19050" marR="19050" marT="0" marB="0" anchor="ctr"/>
                </a:tc>
              </a:tr>
              <a:tr h="338812">
                <a:tc>
                  <a:txBody>
                    <a:bodyPr/>
                    <a:lstStyle/>
                    <a:p>
                      <a:pPr marL="0" algn="ctr" defTabSz="914400" rtl="0" eaLnBrk="1" latinLnBrk="0" hangingPunct="1">
                        <a:lnSpc>
                          <a:spcPct val="115000"/>
                        </a:lnSpc>
                        <a:spcAft>
                          <a:spcPts val="0"/>
                        </a:spcAft>
                      </a:pPr>
                      <a:r>
                        <a:rPr lang="fr-FR" sz="1400" kern="1200" dirty="0">
                          <a:solidFill>
                            <a:schemeClr val="bg1"/>
                          </a:solidFill>
                          <a:latin typeface="Futura Lt BT" panose="020B0402020204020303" pitchFamily="34" charset="0"/>
                          <a:ea typeface="+mn-ea"/>
                          <a:cs typeface="+mn-cs"/>
                        </a:rPr>
                        <a:t>Puéricultrice</a:t>
                      </a:r>
                    </a:p>
                  </a:txBody>
                  <a:tcPr marL="19050" marR="19050" marT="0" marB="0" anchor="ctr">
                    <a:solidFill>
                      <a:schemeClr val="tx1">
                        <a:lumMod val="75000"/>
                      </a:schemeClr>
                    </a:solidFill>
                  </a:tcPr>
                </a:tc>
                <a:tc>
                  <a:txBody>
                    <a:bodyPr/>
                    <a:lstStyle/>
                    <a:p>
                      <a:pPr marL="0" algn="ctr" defTabSz="914400" rtl="0" eaLnBrk="1" latinLnBrk="0" hangingPunct="1">
                        <a:lnSpc>
                          <a:spcPct val="115000"/>
                        </a:lnSpc>
                        <a:spcAft>
                          <a:spcPts val="0"/>
                        </a:spcAft>
                      </a:pPr>
                      <a:r>
                        <a:rPr lang="fr-FR" sz="1400" kern="1200">
                          <a:solidFill>
                            <a:schemeClr val="dk1"/>
                          </a:solidFill>
                          <a:latin typeface="Futura Lt BT" panose="020B0402020204020303" pitchFamily="34" charset="0"/>
                          <a:ea typeface="+mn-ea"/>
                          <a:cs typeface="+mn-cs"/>
                        </a:rPr>
                        <a:t>40 000 €</a:t>
                      </a:r>
                    </a:p>
                  </a:txBody>
                  <a:tcPr marL="19050" marR="19050" marT="0" marB="0" anchor="ctr"/>
                </a:tc>
                <a:tc>
                  <a:txBody>
                    <a:bodyPr/>
                    <a:lstStyle/>
                    <a:p>
                      <a:pPr marL="0" algn="ctr" defTabSz="914400" rtl="0" eaLnBrk="1" latinLnBrk="0" hangingPunct="1">
                        <a:lnSpc>
                          <a:spcPct val="115000"/>
                        </a:lnSpc>
                        <a:spcAft>
                          <a:spcPts val="0"/>
                        </a:spcAft>
                      </a:pPr>
                      <a:r>
                        <a:rPr lang="fr-FR" sz="1400" kern="1200" dirty="0">
                          <a:solidFill>
                            <a:schemeClr val="dk1"/>
                          </a:solidFill>
                          <a:latin typeface="Futura Lt BT" panose="020B0402020204020303" pitchFamily="34" charset="0"/>
                          <a:ea typeface="+mn-ea"/>
                          <a:cs typeface="+mn-cs"/>
                        </a:rPr>
                        <a:t>40 000 €</a:t>
                      </a:r>
                    </a:p>
                  </a:txBody>
                  <a:tcPr marL="19050" marR="19050" marT="0" marB="0" anchor="ctr"/>
                </a:tc>
              </a:tr>
            </a:tbl>
          </a:graphicData>
        </a:graphic>
      </p:graphicFrame>
      <p:sp>
        <p:nvSpPr>
          <p:cNvPr id="8" name="Rectangle 2"/>
          <p:cNvSpPr>
            <a:spLocks noChangeArrowheads="1"/>
          </p:cNvSpPr>
          <p:nvPr/>
        </p:nvSpPr>
        <p:spPr bwMode="auto">
          <a:xfrm>
            <a:off x="651162" y="2575565"/>
            <a:ext cx="10806547"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tabLst/>
            </a:pPr>
            <a:r>
              <a:rPr lang="fr-FR" altLang="fr-FR" sz="3000" b="1" spc="10" dirty="0" smtClean="0">
                <a:latin typeface="Futura Lt BT" panose="020B0402020204020303" pitchFamily="34" charset="0"/>
              </a:rPr>
              <a:t>Les </a:t>
            </a:r>
            <a:r>
              <a:rPr lang="fr-FR" altLang="fr-FR" sz="3000" b="1" spc="10" dirty="0">
                <a:latin typeface="Futura Lt BT" panose="020B0402020204020303" pitchFamily="34" charset="0"/>
              </a:rPr>
              <a:t>formations ayant un </a:t>
            </a:r>
            <a:r>
              <a:rPr lang="fr-FR" altLang="fr-FR" sz="3000" b="1" spc="10" dirty="0">
                <a:solidFill>
                  <a:srgbClr val="00B0F0"/>
                </a:solidFill>
                <a:latin typeface="Futura Lt BT" panose="020B0402020204020303" pitchFamily="34" charset="0"/>
              </a:rPr>
              <a:t>montant minimum </a:t>
            </a:r>
            <a:r>
              <a:rPr lang="fr-FR" altLang="fr-FR" sz="3000" b="1" spc="10" dirty="0" smtClean="0">
                <a:solidFill>
                  <a:srgbClr val="00B0F0"/>
                </a:solidFill>
                <a:latin typeface="Futura Lt BT" panose="020B0402020204020303" pitchFamily="34" charset="0"/>
              </a:rPr>
              <a:t>garanti sous condition des dépenses effectuées</a:t>
            </a:r>
            <a:endParaRPr lang="fr-FR" altLang="fr-FR" sz="3000" b="1" spc="10" dirty="0">
              <a:solidFill>
                <a:srgbClr val="00B0F0"/>
              </a:solidFill>
              <a:latin typeface="Futura Lt BT" panose="020B0402020204020303" pitchFamily="34" charset="0"/>
            </a:endParaRPr>
          </a:p>
          <a:p>
            <a:pPr marR="0" lvl="0" indent="0" algn="ctr" fontAlgn="base">
              <a:lnSpc>
                <a:spcPct val="100000"/>
              </a:lnSpc>
              <a:spcBef>
                <a:spcPct val="0"/>
              </a:spcBef>
              <a:spcAft>
                <a:spcPct val="0"/>
              </a:spcAft>
              <a:buClrTx/>
              <a:buSzTx/>
              <a:buFontTx/>
              <a:buNone/>
              <a:tabLst/>
            </a:pPr>
            <a:endParaRPr lang="fr-FR" altLang="fr-FR" sz="1600" b="1" dirty="0">
              <a:solidFill>
                <a:schemeClr val="lt1"/>
              </a:solidFill>
              <a:latin typeface="Futura Lt BT" panose="020B0402020204020303" pitchFamily="34" charset="0"/>
            </a:endParaRPr>
          </a:p>
        </p:txBody>
      </p:sp>
      <p:sp>
        <p:nvSpPr>
          <p:cNvPr id="9" name="Rectangle 8"/>
          <p:cNvSpPr/>
          <p:nvPr/>
        </p:nvSpPr>
        <p:spPr>
          <a:xfrm>
            <a:off x="8266958" y="4193300"/>
            <a:ext cx="2721428" cy="1200329"/>
          </a:xfrm>
          <a:prstGeom prst="rect">
            <a:avLst/>
          </a:prstGeom>
        </p:spPr>
        <p:txBody>
          <a:bodyPr wrap="square">
            <a:spAutoFit/>
          </a:bodyPr>
          <a:lstStyle/>
          <a:p>
            <a:pPr algn="ctr"/>
            <a:r>
              <a:rPr lang="fr-FR" sz="2400" dirty="0">
                <a:latin typeface="Futura Lt BT" panose="020B0402020204020303" pitchFamily="34" charset="0"/>
                <a:ea typeface="Calibri" panose="020F0502020204030204" pitchFamily="34" charset="0"/>
              </a:rPr>
              <a:t>Les autres diplômes sont pris en charge en intégralité</a:t>
            </a:r>
            <a:endParaRPr lang="fr-FR" sz="2400" dirty="0">
              <a:latin typeface="Futura Lt BT" panose="020B0402020204020303" pitchFamily="34" charset="0"/>
            </a:endParaRPr>
          </a:p>
        </p:txBody>
      </p:sp>
    </p:spTree>
    <p:extLst>
      <p:ext uri="{BB962C8B-B14F-4D97-AF65-F5344CB8AC3E}">
        <p14:creationId xmlns:p14="http://schemas.microsoft.com/office/powerpoint/2010/main" val="3071215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ZoneTexte 2"/>
          <p:cNvSpPr txBox="1"/>
          <p:nvPr/>
        </p:nvSpPr>
        <p:spPr>
          <a:xfrm>
            <a:off x="486030" y="321276"/>
            <a:ext cx="7249297" cy="584775"/>
          </a:xfrm>
          <a:prstGeom prst="rect">
            <a:avLst/>
          </a:prstGeom>
          <a:noFill/>
        </p:spPr>
        <p:txBody>
          <a:bodyPr wrap="square" rtlCol="0">
            <a:spAutoFit/>
          </a:bodyPr>
          <a:lstStyle/>
          <a:p>
            <a:r>
              <a:rPr lang="fr-FR" sz="3200" dirty="0" smtClean="0"/>
              <a:t> </a:t>
            </a:r>
            <a:r>
              <a:rPr lang="fr-FR" sz="3200" b="1" dirty="0" smtClean="0">
                <a:latin typeface="Futura Lt BT" panose="020B0402020204020303" pitchFamily="34" charset="0"/>
              </a:rPr>
              <a:t>FORMEP 2</a:t>
            </a:r>
            <a:endParaRPr lang="fr-FR" sz="3200" b="1" dirty="0">
              <a:latin typeface="Futura Lt BT" panose="020B0402020204020303" pitchFamily="34" charset="0"/>
            </a:endParaRPr>
          </a:p>
        </p:txBody>
      </p:sp>
      <p:sp>
        <p:nvSpPr>
          <p:cNvPr id="5" name="Sous-titre 4"/>
          <p:cNvSpPr>
            <a:spLocks noGrp="1"/>
          </p:cNvSpPr>
          <p:nvPr>
            <p:ph type="subTitle" idx="1"/>
          </p:nvPr>
        </p:nvSpPr>
        <p:spPr>
          <a:xfrm>
            <a:off x="1155191" y="1237309"/>
            <a:ext cx="10360533" cy="5115865"/>
          </a:xfrm>
        </p:spPr>
        <p:txBody>
          <a:bodyPr>
            <a:normAutofit fontScale="92500" lnSpcReduction="10000"/>
          </a:bodyPr>
          <a:lstStyle/>
          <a:p>
            <a:pPr lvl="0"/>
            <a:r>
              <a:rPr lang="fr-FR" sz="3500" b="1" dirty="0">
                <a:solidFill>
                  <a:schemeClr val="tx1"/>
                </a:solidFill>
                <a:latin typeface="Futura Lt BT" panose="020B0402020204020303" pitchFamily="34" charset="0"/>
              </a:rPr>
              <a:t>Les formations et diplômes pouvant être étudiés</a:t>
            </a:r>
          </a:p>
          <a:p>
            <a:r>
              <a:rPr lang="fr-FR" dirty="0" smtClean="0">
                <a:solidFill>
                  <a:schemeClr val="tx1"/>
                </a:solidFill>
                <a:latin typeface="Futura Lt BT" panose="020B0402020204020303" pitchFamily="34" charset="0"/>
              </a:rPr>
              <a:t>1. L’agent </a:t>
            </a:r>
            <a:r>
              <a:rPr lang="fr-FR" dirty="0">
                <a:solidFill>
                  <a:schemeClr val="tx1"/>
                </a:solidFill>
                <a:latin typeface="Futura Lt BT" panose="020B0402020204020303" pitchFamily="34" charset="0"/>
              </a:rPr>
              <a:t>partant en formation exerce un métier appartenant à l’une des familles </a:t>
            </a:r>
            <a:r>
              <a:rPr lang="fr-FR" dirty="0" smtClean="0">
                <a:solidFill>
                  <a:schemeClr val="tx1"/>
                </a:solidFill>
                <a:latin typeface="Futura Lt BT" panose="020B0402020204020303" pitchFamily="34" charset="0"/>
              </a:rPr>
              <a:t>:</a:t>
            </a:r>
            <a:r>
              <a:rPr lang="fr-FR" dirty="0">
                <a:solidFill>
                  <a:schemeClr val="tx1"/>
                </a:solidFill>
                <a:latin typeface="Futura Lt BT" panose="020B0402020204020303" pitchFamily="34" charset="0"/>
              </a:rPr>
              <a:t>	</a:t>
            </a:r>
            <a:endParaRPr lang="fr-FR" dirty="0" smtClean="0">
              <a:solidFill>
                <a:schemeClr val="tx1"/>
              </a:solidFill>
              <a:latin typeface="Futura Lt BT" panose="020B0402020204020303" pitchFamily="34" charset="0"/>
            </a:endParaRPr>
          </a:p>
          <a:p>
            <a:r>
              <a:rPr lang="fr-FR" dirty="0" smtClean="0">
                <a:solidFill>
                  <a:schemeClr val="tx1"/>
                </a:solidFill>
                <a:latin typeface="Futura Lt BT" panose="020B0402020204020303" pitchFamily="34" charset="0"/>
              </a:rPr>
              <a:t>	- achat-logistique</a:t>
            </a:r>
          </a:p>
          <a:p>
            <a:pPr lvl="0">
              <a:spcBef>
                <a:spcPts val="0"/>
              </a:spcBef>
              <a:spcAft>
                <a:spcPts val="0"/>
              </a:spcAft>
            </a:pPr>
            <a:r>
              <a:rPr lang="fr-FR" dirty="0">
                <a:solidFill>
                  <a:schemeClr val="tx1"/>
                </a:solidFill>
                <a:latin typeface="Futura Lt BT" panose="020B0402020204020303" pitchFamily="34" charset="0"/>
              </a:rPr>
              <a:t>	</a:t>
            </a:r>
            <a:r>
              <a:rPr lang="fr-FR" dirty="0" smtClean="0">
                <a:solidFill>
                  <a:schemeClr val="tx1"/>
                </a:solidFill>
                <a:latin typeface="Futura Lt BT" panose="020B0402020204020303" pitchFamily="34" charset="0"/>
              </a:rPr>
              <a:t>- gestion de l’information</a:t>
            </a:r>
          </a:p>
          <a:p>
            <a:pPr lvl="0">
              <a:spcBef>
                <a:spcPts val="0"/>
              </a:spcBef>
              <a:spcAft>
                <a:spcPts val="0"/>
              </a:spcAft>
            </a:pPr>
            <a:r>
              <a:rPr lang="fr-FR" dirty="0" smtClean="0">
                <a:solidFill>
                  <a:schemeClr val="tx1"/>
                </a:solidFill>
                <a:latin typeface="Futura Lt BT" panose="020B0402020204020303" pitchFamily="34" charset="0"/>
              </a:rPr>
              <a:t>	- ingénierie et maintenance technique</a:t>
            </a:r>
          </a:p>
          <a:p>
            <a:pPr lvl="0">
              <a:spcBef>
                <a:spcPts val="0"/>
              </a:spcBef>
              <a:spcAft>
                <a:spcPts val="0"/>
              </a:spcAft>
            </a:pPr>
            <a:r>
              <a:rPr lang="fr-FR" dirty="0" smtClean="0">
                <a:solidFill>
                  <a:schemeClr val="tx1"/>
                </a:solidFill>
                <a:latin typeface="Futura Lt BT" panose="020B0402020204020303" pitchFamily="34" charset="0"/>
              </a:rPr>
              <a:t>	- management, gestion et aide à la décision</a:t>
            </a:r>
          </a:p>
          <a:p>
            <a:pPr lvl="0">
              <a:spcBef>
                <a:spcPts val="0"/>
              </a:spcBef>
              <a:spcAft>
                <a:spcPts val="0"/>
              </a:spcAft>
            </a:pPr>
            <a:r>
              <a:rPr lang="fr-FR" dirty="0" smtClean="0">
                <a:solidFill>
                  <a:schemeClr val="tx1"/>
                </a:solidFill>
                <a:latin typeface="Futura Lt BT" panose="020B0402020204020303" pitchFamily="34" charset="0"/>
              </a:rPr>
              <a:t>	- qualité, hygiène, sécurité, environnement</a:t>
            </a:r>
          </a:p>
          <a:p>
            <a:pPr lvl="0">
              <a:spcBef>
                <a:spcPts val="0"/>
              </a:spcBef>
              <a:spcAft>
                <a:spcPts val="0"/>
              </a:spcAft>
            </a:pPr>
            <a:r>
              <a:rPr lang="fr-FR" dirty="0" smtClean="0">
                <a:solidFill>
                  <a:schemeClr val="tx1"/>
                </a:solidFill>
                <a:latin typeface="Futura Lt BT" panose="020B0402020204020303" pitchFamily="34" charset="0"/>
              </a:rPr>
              <a:t>	- systèmes </a:t>
            </a:r>
            <a:r>
              <a:rPr lang="fr-FR" dirty="0">
                <a:solidFill>
                  <a:schemeClr val="tx1"/>
                </a:solidFill>
                <a:latin typeface="Futura Lt BT" panose="020B0402020204020303" pitchFamily="34" charset="0"/>
              </a:rPr>
              <a:t>d’information.</a:t>
            </a:r>
          </a:p>
          <a:p>
            <a:r>
              <a:rPr lang="fr-FR" dirty="0">
                <a:solidFill>
                  <a:schemeClr val="tx1"/>
                </a:solidFill>
                <a:latin typeface="Futura Lt BT" panose="020B0402020204020303" pitchFamily="34" charset="0"/>
              </a:rPr>
              <a:t> </a:t>
            </a:r>
          </a:p>
          <a:p>
            <a:r>
              <a:rPr lang="fr-FR" dirty="0">
                <a:solidFill>
                  <a:schemeClr val="tx1"/>
                </a:solidFill>
                <a:latin typeface="Futura Lt BT" panose="020B0402020204020303" pitchFamily="34" charset="0"/>
              </a:rPr>
              <a:t>2. Le certificat, la qualification ou le diplôme visé est inscrit au RNCP </a:t>
            </a:r>
            <a:r>
              <a:rPr lang="fr-FR" dirty="0" smtClean="0">
                <a:solidFill>
                  <a:schemeClr val="tx1"/>
                </a:solidFill>
                <a:latin typeface="Futura Lt BT" panose="020B0402020204020303" pitchFamily="34" charset="0"/>
              </a:rPr>
              <a:t>de niveau II, III, </a:t>
            </a:r>
            <a:r>
              <a:rPr lang="fr-FR" dirty="0">
                <a:solidFill>
                  <a:schemeClr val="tx1"/>
                </a:solidFill>
                <a:latin typeface="Futura Lt BT" panose="020B0402020204020303" pitchFamily="34" charset="0"/>
              </a:rPr>
              <a:t>IV ou </a:t>
            </a:r>
            <a:r>
              <a:rPr lang="fr-FR" dirty="0" smtClean="0">
                <a:solidFill>
                  <a:schemeClr val="tx1"/>
                </a:solidFill>
                <a:latin typeface="Futura Lt BT" panose="020B0402020204020303" pitchFamily="34" charset="0"/>
              </a:rPr>
              <a:t>V</a:t>
            </a:r>
            <a:endParaRPr lang="fr-FR" dirty="0">
              <a:solidFill>
                <a:schemeClr val="tx1"/>
              </a:solidFill>
              <a:latin typeface="Futura Lt BT" panose="020B0402020204020303" pitchFamily="34" charset="0"/>
            </a:endParaRPr>
          </a:p>
          <a:p>
            <a:r>
              <a:rPr lang="fr-FR" dirty="0">
                <a:solidFill>
                  <a:schemeClr val="tx1"/>
                </a:solidFill>
                <a:latin typeface="Futura Lt BT" panose="020B0402020204020303" pitchFamily="34" charset="0"/>
              </a:rPr>
              <a:t>3</a:t>
            </a:r>
            <a:r>
              <a:rPr lang="fr-FR" dirty="0" smtClean="0">
                <a:solidFill>
                  <a:schemeClr val="tx1"/>
                </a:solidFill>
                <a:latin typeface="Futura Lt BT" panose="020B0402020204020303" pitchFamily="34" charset="0"/>
              </a:rPr>
              <a:t>. </a:t>
            </a:r>
            <a:r>
              <a:rPr lang="fr-FR" dirty="0">
                <a:solidFill>
                  <a:schemeClr val="tx1"/>
                </a:solidFill>
                <a:latin typeface="Futura Lt BT" panose="020B0402020204020303" pitchFamily="34" charset="0"/>
              </a:rPr>
              <a:t>Le cursus financé est en lien avec un métier du Répertoire des métiers de </a:t>
            </a:r>
            <a:r>
              <a:rPr lang="fr-FR" dirty="0" smtClean="0">
                <a:solidFill>
                  <a:schemeClr val="tx1"/>
                </a:solidFill>
                <a:latin typeface="Futura Lt BT" panose="020B0402020204020303" pitchFamily="34" charset="0"/>
              </a:rPr>
              <a:t>la FPH.</a:t>
            </a:r>
          </a:p>
          <a:p>
            <a:endParaRPr lang="fr-FR" dirty="0">
              <a:solidFill>
                <a:schemeClr val="tx1"/>
              </a:solidFill>
              <a:latin typeface="Futura Lt BT" panose="020B0402020204020303" pitchFamily="34" charset="0"/>
            </a:endParaRPr>
          </a:p>
          <a:p>
            <a:pPr algn="ctr"/>
            <a:r>
              <a:rPr lang="fr-FR" sz="2600" b="1" dirty="0">
                <a:solidFill>
                  <a:schemeClr val="tx1"/>
                </a:solidFill>
                <a:latin typeface="Futura Lt BT" panose="020B0402020204020303" pitchFamily="34" charset="0"/>
              </a:rPr>
              <a:t>Il n'y a donc pas de liste exhaustive mais c</a:t>
            </a:r>
            <a:r>
              <a:rPr lang="fr-FR" sz="2600" b="1" dirty="0" smtClean="0">
                <a:solidFill>
                  <a:schemeClr val="tx1"/>
                </a:solidFill>
                <a:latin typeface="Futura Lt BT" panose="020B0402020204020303" pitchFamily="34" charset="0"/>
              </a:rPr>
              <a:t>es </a:t>
            </a:r>
            <a:r>
              <a:rPr lang="fr-FR" sz="2600" b="1" dirty="0">
                <a:solidFill>
                  <a:schemeClr val="tx1"/>
                </a:solidFill>
                <a:latin typeface="Futura Lt BT" panose="020B0402020204020303" pitchFamily="34" charset="0"/>
              </a:rPr>
              <a:t>critères </a:t>
            </a:r>
            <a:r>
              <a:rPr lang="fr-FR" sz="2600" b="1" dirty="0" smtClean="0">
                <a:solidFill>
                  <a:schemeClr val="tx1"/>
                </a:solidFill>
                <a:latin typeface="Futura Lt BT" panose="020B0402020204020303" pitchFamily="34" charset="0"/>
              </a:rPr>
              <a:t>doivent </a:t>
            </a:r>
            <a:r>
              <a:rPr lang="fr-FR" sz="2600" b="1" dirty="0">
                <a:solidFill>
                  <a:schemeClr val="tx1"/>
                </a:solidFill>
                <a:latin typeface="Futura Lt BT" panose="020B0402020204020303" pitchFamily="34" charset="0"/>
              </a:rPr>
              <a:t>être remplis.</a:t>
            </a:r>
            <a:endParaRPr lang="fr-FR" sz="2600" dirty="0">
              <a:solidFill>
                <a:schemeClr val="tx1"/>
              </a:solidFill>
              <a:latin typeface="Futura Lt BT" panose="020B0402020204020303" pitchFamily="34" charset="0"/>
            </a:endParaRPr>
          </a:p>
          <a:p>
            <a:endParaRPr lang="fr-FR" dirty="0">
              <a:solidFill>
                <a:schemeClr val="tx1"/>
              </a:solidFill>
            </a:endParaRPr>
          </a:p>
          <a:p>
            <a:endParaRPr lang="fr-FR" dirty="0"/>
          </a:p>
          <a:p>
            <a:endParaRPr lang="fr-FR" dirty="0"/>
          </a:p>
        </p:txBody>
      </p:sp>
    </p:spTree>
    <p:extLst>
      <p:ext uri="{BB962C8B-B14F-4D97-AF65-F5344CB8AC3E}">
        <p14:creationId xmlns:p14="http://schemas.microsoft.com/office/powerpoint/2010/main" val="3939915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ZoneTexte 2"/>
          <p:cNvSpPr txBox="1"/>
          <p:nvPr/>
        </p:nvSpPr>
        <p:spPr>
          <a:xfrm>
            <a:off x="486030" y="321276"/>
            <a:ext cx="7249297" cy="584775"/>
          </a:xfrm>
          <a:prstGeom prst="rect">
            <a:avLst/>
          </a:prstGeom>
          <a:noFill/>
        </p:spPr>
        <p:txBody>
          <a:bodyPr wrap="square" rtlCol="0">
            <a:spAutoFit/>
          </a:bodyPr>
          <a:lstStyle/>
          <a:p>
            <a:r>
              <a:rPr lang="fr-FR" sz="3200" dirty="0" smtClean="0"/>
              <a:t> </a:t>
            </a:r>
            <a:endParaRPr lang="fr-FR" sz="3200" b="1" dirty="0">
              <a:latin typeface="Futura Lt BT" panose="020B0402020204020303" pitchFamily="34" charset="0"/>
            </a:endParaRPr>
          </a:p>
        </p:txBody>
      </p:sp>
      <p:sp>
        <p:nvSpPr>
          <p:cNvPr id="4" name="Rectangle 3"/>
          <p:cNvSpPr/>
          <p:nvPr/>
        </p:nvSpPr>
        <p:spPr>
          <a:xfrm>
            <a:off x="1049311" y="2414839"/>
            <a:ext cx="10837889" cy="1384995"/>
          </a:xfrm>
          <a:prstGeom prst="rect">
            <a:avLst/>
          </a:prstGeom>
        </p:spPr>
        <p:txBody>
          <a:bodyPr wrap="square">
            <a:spAutoFit/>
          </a:bodyPr>
          <a:lstStyle/>
          <a:p>
            <a:pPr marL="457200" indent="-457200" algn="just">
              <a:buFont typeface="Arial" panose="020B0604020202020204" pitchFamily="34" charset="0"/>
              <a:buChar char="•"/>
            </a:pPr>
            <a:r>
              <a:rPr lang="fr-FR" sz="2800" dirty="0" smtClean="0">
                <a:latin typeface="Futura Lt BT" panose="020B0402020204020303" pitchFamily="34" charset="0"/>
              </a:rPr>
              <a:t>Les </a:t>
            </a:r>
            <a:r>
              <a:rPr lang="fr-FR" sz="2800" dirty="0">
                <a:latin typeface="Futura Lt BT" panose="020B0402020204020303" pitchFamily="34" charset="0"/>
              </a:rPr>
              <a:t>sessions de formations réalisées, dont </a:t>
            </a:r>
            <a:r>
              <a:rPr lang="fr-FR" sz="2800" dirty="0" smtClean="0">
                <a:latin typeface="Futura Lt BT" panose="020B0402020204020303" pitchFamily="34" charset="0"/>
              </a:rPr>
              <a:t>la facture n‘a </a:t>
            </a:r>
            <a:r>
              <a:rPr lang="fr-FR" sz="2800" dirty="0">
                <a:latin typeface="Futura Lt BT" panose="020B0402020204020303" pitchFamily="34" charset="0"/>
              </a:rPr>
              <a:t>pas pu être </a:t>
            </a:r>
            <a:r>
              <a:rPr lang="fr-FR" sz="2800" dirty="0" smtClean="0">
                <a:latin typeface="Futura Lt BT" panose="020B0402020204020303" pitchFamily="34" charset="0"/>
              </a:rPr>
              <a:t>réglée </a:t>
            </a:r>
            <a:r>
              <a:rPr lang="fr-FR" sz="2800" dirty="0">
                <a:latin typeface="Futura Lt BT" panose="020B0402020204020303" pitchFamily="34" charset="0"/>
              </a:rPr>
              <a:t>avant la fin de la </a:t>
            </a:r>
            <a:r>
              <a:rPr lang="fr-FR" sz="2800" dirty="0" smtClean="0">
                <a:latin typeface="Futura Lt BT" panose="020B0402020204020303" pitchFamily="34" charset="0"/>
              </a:rPr>
              <a:t>clôture, constituent une DENM</a:t>
            </a:r>
          </a:p>
          <a:p>
            <a:pPr algn="just"/>
            <a:endParaRPr lang="fr-FR" sz="2800" dirty="0" smtClean="0">
              <a:latin typeface="Futura Lt BT" panose="020B0402020204020303" pitchFamily="34" charset="0"/>
            </a:endParaRPr>
          </a:p>
        </p:txBody>
      </p:sp>
      <p:sp>
        <p:nvSpPr>
          <p:cNvPr id="6" name="ZoneTexte 5"/>
          <p:cNvSpPr txBox="1"/>
          <p:nvPr/>
        </p:nvSpPr>
        <p:spPr>
          <a:xfrm>
            <a:off x="668410" y="336252"/>
            <a:ext cx="7249297" cy="584775"/>
          </a:xfrm>
          <a:prstGeom prst="rect">
            <a:avLst/>
          </a:prstGeom>
          <a:noFill/>
        </p:spPr>
        <p:txBody>
          <a:bodyPr wrap="square" rtlCol="0">
            <a:spAutoFit/>
          </a:bodyPr>
          <a:lstStyle/>
          <a:p>
            <a:r>
              <a:rPr lang="fr-FR" sz="3200" dirty="0" smtClean="0"/>
              <a:t> </a:t>
            </a:r>
            <a:r>
              <a:rPr lang="fr-FR" sz="3200" b="1" dirty="0" smtClean="0">
                <a:latin typeface="Futura Lt BT" panose="020B0402020204020303" pitchFamily="34" charset="0"/>
              </a:rPr>
              <a:t>Dépenses Engagées Non Mandatées </a:t>
            </a:r>
            <a:endParaRPr lang="fr-FR" sz="3200" b="1" dirty="0">
              <a:latin typeface="Futura Lt BT" panose="020B0402020204020303" pitchFamily="34" charset="0"/>
            </a:endParaRPr>
          </a:p>
        </p:txBody>
      </p:sp>
      <p:sp>
        <p:nvSpPr>
          <p:cNvPr id="5" name="ZoneTexte 4"/>
          <p:cNvSpPr txBox="1"/>
          <p:nvPr/>
        </p:nvSpPr>
        <p:spPr>
          <a:xfrm>
            <a:off x="1049311" y="1126828"/>
            <a:ext cx="5418944" cy="584775"/>
          </a:xfrm>
          <a:prstGeom prst="rect">
            <a:avLst/>
          </a:prstGeom>
          <a:noFill/>
        </p:spPr>
        <p:txBody>
          <a:bodyPr wrap="square" rtlCol="0">
            <a:spAutoFit/>
          </a:bodyPr>
          <a:lstStyle/>
          <a:p>
            <a:r>
              <a:rPr lang="fr-FR" sz="3200" b="1" dirty="0" smtClean="0">
                <a:latin typeface="Futura Lt BT" panose="020B0402020204020303" pitchFamily="34" charset="0"/>
              </a:rPr>
              <a:t>Qu’est ce qu’une DENM </a:t>
            </a:r>
            <a:r>
              <a:rPr lang="fr-FR" sz="3200" dirty="0" smtClean="0">
                <a:latin typeface="Futura Lt BT" panose="020B0402020204020303" pitchFamily="34" charset="0"/>
              </a:rPr>
              <a:t>?</a:t>
            </a:r>
            <a:endParaRPr lang="fr-FR" sz="3200" dirty="0">
              <a:latin typeface="Futura Lt BT" panose="020B0402020204020303" pitchFamily="34" charset="0"/>
            </a:endParaRPr>
          </a:p>
        </p:txBody>
      </p:sp>
      <p:sp>
        <p:nvSpPr>
          <p:cNvPr id="8" name="ZoneTexte 7"/>
          <p:cNvSpPr txBox="1"/>
          <p:nvPr/>
        </p:nvSpPr>
        <p:spPr>
          <a:xfrm>
            <a:off x="1049311" y="3859064"/>
            <a:ext cx="7600014" cy="584775"/>
          </a:xfrm>
          <a:prstGeom prst="rect">
            <a:avLst/>
          </a:prstGeom>
          <a:noFill/>
        </p:spPr>
        <p:txBody>
          <a:bodyPr wrap="square" rtlCol="0">
            <a:spAutoFit/>
          </a:bodyPr>
          <a:lstStyle/>
          <a:p>
            <a:r>
              <a:rPr lang="fr-FR" sz="3200" b="1" dirty="0" smtClean="0">
                <a:latin typeface="Futura Lt BT" panose="020B0402020204020303" pitchFamily="34" charset="0"/>
              </a:rPr>
              <a:t>Comment constituer une DENM ?</a:t>
            </a:r>
            <a:endParaRPr lang="fr-FR" sz="3200" b="1" dirty="0">
              <a:latin typeface="Futura Lt BT" panose="020B0402020204020303" pitchFamily="34" charset="0"/>
            </a:endParaRPr>
          </a:p>
        </p:txBody>
      </p:sp>
      <p:sp>
        <p:nvSpPr>
          <p:cNvPr id="7" name="ZoneTexte 6"/>
          <p:cNvSpPr txBox="1"/>
          <p:nvPr/>
        </p:nvSpPr>
        <p:spPr>
          <a:xfrm>
            <a:off x="1082665" y="4731702"/>
            <a:ext cx="9323882" cy="1231106"/>
          </a:xfrm>
          <a:prstGeom prst="rect">
            <a:avLst/>
          </a:prstGeom>
          <a:noFill/>
        </p:spPr>
        <p:txBody>
          <a:bodyPr wrap="square" rtlCol="0">
            <a:spAutoFit/>
          </a:bodyPr>
          <a:lstStyle/>
          <a:p>
            <a:pPr marL="457200" indent="-457200">
              <a:buFont typeface="Arial" panose="020B0604020202020204" pitchFamily="34" charset="0"/>
              <a:buChar char="•"/>
            </a:pPr>
            <a:r>
              <a:rPr lang="fr-FR" sz="2800" dirty="0">
                <a:latin typeface="Futura Lt BT" panose="020B0402020204020303" pitchFamily="34" charset="0"/>
              </a:rPr>
              <a:t>Leur prise en charge dans la comptabilité doit s'appuyer de pièces justifiant la réalité du service fait. </a:t>
            </a:r>
          </a:p>
          <a:p>
            <a:endParaRPr lang="fr-FR" dirty="0"/>
          </a:p>
        </p:txBody>
      </p:sp>
    </p:spTree>
    <p:extLst>
      <p:ext uri="{BB962C8B-B14F-4D97-AF65-F5344CB8AC3E}">
        <p14:creationId xmlns:p14="http://schemas.microsoft.com/office/powerpoint/2010/main" val="3476003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4" name="Sous-titre 3"/>
          <p:cNvSpPr>
            <a:spLocks noGrp="1"/>
          </p:cNvSpPr>
          <p:nvPr>
            <p:ph type="subTitle" idx="1"/>
          </p:nvPr>
        </p:nvSpPr>
        <p:spPr>
          <a:xfrm>
            <a:off x="1389788" y="2393778"/>
            <a:ext cx="9418320" cy="3970867"/>
          </a:xfrm>
        </p:spPr>
        <p:txBody>
          <a:bodyPr>
            <a:normAutofit/>
          </a:bodyPr>
          <a:lstStyle/>
          <a:p>
            <a:pPr marL="457200" indent="-457200">
              <a:buClr>
                <a:schemeClr val="tx1"/>
              </a:buClr>
              <a:buFont typeface="Arial" panose="020B0604020202020204" pitchFamily="34" charset="0"/>
              <a:buChar char="•"/>
            </a:pPr>
            <a:r>
              <a:rPr lang="fr-FR" sz="2800" b="1" dirty="0" smtClean="0">
                <a:solidFill>
                  <a:schemeClr val="tx1"/>
                </a:solidFill>
                <a:latin typeface="Futura Lt BT" panose="020B0402020204020303" pitchFamily="34" charset="0"/>
              </a:rPr>
              <a:t>Février (clôture N-1) : génération de la DENM </a:t>
            </a:r>
          </a:p>
          <a:p>
            <a:pPr marL="457200" indent="-457200">
              <a:buClr>
                <a:schemeClr val="tx1"/>
              </a:buClr>
              <a:buFont typeface="Arial" panose="020B0604020202020204" pitchFamily="34" charset="0"/>
              <a:buChar char="•"/>
            </a:pPr>
            <a:r>
              <a:rPr lang="fr-FR" sz="2800" b="1" dirty="0" smtClean="0">
                <a:solidFill>
                  <a:schemeClr val="tx1"/>
                </a:solidFill>
                <a:latin typeface="Futura Lt BT" panose="020B0402020204020303" pitchFamily="34" charset="0"/>
              </a:rPr>
              <a:t>Avril : échéance souhaitée pour solder la DENM</a:t>
            </a:r>
          </a:p>
          <a:p>
            <a:pPr marL="457200" indent="-457200">
              <a:buClr>
                <a:schemeClr val="tx1"/>
              </a:buClr>
              <a:buFont typeface="Arial" panose="020B0604020202020204" pitchFamily="34" charset="0"/>
              <a:buChar char="•"/>
            </a:pPr>
            <a:r>
              <a:rPr lang="fr-FR" sz="2800" b="1" dirty="0" smtClean="0">
                <a:solidFill>
                  <a:schemeClr val="tx1"/>
                </a:solidFill>
                <a:latin typeface="Futura Lt BT" panose="020B0402020204020303" pitchFamily="34" charset="0"/>
              </a:rPr>
              <a:t>Décembre : relance par courrier recommandé</a:t>
            </a:r>
          </a:p>
          <a:p>
            <a:pPr marL="457200" indent="-457200">
              <a:buClr>
                <a:schemeClr val="tx1"/>
              </a:buClr>
              <a:buFont typeface="Arial" panose="020B0604020202020204" pitchFamily="34" charset="0"/>
              <a:buChar char="•"/>
            </a:pPr>
            <a:r>
              <a:rPr lang="fr-FR" sz="2800" b="1" dirty="0" smtClean="0">
                <a:solidFill>
                  <a:schemeClr val="tx1"/>
                </a:solidFill>
                <a:latin typeface="Futura Lt BT" panose="020B0402020204020303" pitchFamily="34" charset="0"/>
              </a:rPr>
              <a:t>Décembre N + 1 : courrier recommandé et annulation de la DENM</a:t>
            </a:r>
          </a:p>
          <a:p>
            <a:endParaRPr lang="fr-FR" sz="2800" b="1" dirty="0">
              <a:solidFill>
                <a:schemeClr val="tx1"/>
              </a:solidFill>
              <a:latin typeface="Futura Lt BT" panose="020B0402020204020303" pitchFamily="34" charset="0"/>
            </a:endParaRPr>
          </a:p>
        </p:txBody>
      </p:sp>
      <p:sp>
        <p:nvSpPr>
          <p:cNvPr id="3" name="ZoneTexte 2"/>
          <p:cNvSpPr txBox="1"/>
          <p:nvPr/>
        </p:nvSpPr>
        <p:spPr>
          <a:xfrm>
            <a:off x="486030" y="321276"/>
            <a:ext cx="7249297" cy="584775"/>
          </a:xfrm>
          <a:prstGeom prst="rect">
            <a:avLst/>
          </a:prstGeom>
          <a:noFill/>
        </p:spPr>
        <p:txBody>
          <a:bodyPr wrap="square" rtlCol="0">
            <a:spAutoFit/>
          </a:bodyPr>
          <a:lstStyle/>
          <a:p>
            <a:r>
              <a:rPr lang="fr-FR" sz="3200" dirty="0" smtClean="0"/>
              <a:t> </a:t>
            </a:r>
            <a:r>
              <a:rPr lang="fr-FR" sz="3200" b="1" dirty="0" smtClean="0">
                <a:latin typeface="Futura Lt BT" panose="020B0402020204020303" pitchFamily="34" charset="0"/>
              </a:rPr>
              <a:t>Dépenses Engagées Non Mandatées </a:t>
            </a:r>
            <a:endParaRPr lang="fr-FR" sz="3200" b="1" dirty="0">
              <a:latin typeface="Futura Lt BT" panose="020B0402020204020303" pitchFamily="34" charset="0"/>
            </a:endParaRPr>
          </a:p>
        </p:txBody>
      </p:sp>
      <p:sp>
        <p:nvSpPr>
          <p:cNvPr id="6" name="ZoneTexte 5"/>
          <p:cNvSpPr txBox="1"/>
          <p:nvPr/>
        </p:nvSpPr>
        <p:spPr>
          <a:xfrm>
            <a:off x="1049311" y="1154243"/>
            <a:ext cx="7165299" cy="584775"/>
          </a:xfrm>
          <a:prstGeom prst="rect">
            <a:avLst/>
          </a:prstGeom>
          <a:noFill/>
        </p:spPr>
        <p:txBody>
          <a:bodyPr wrap="square" rtlCol="0">
            <a:spAutoFit/>
          </a:bodyPr>
          <a:lstStyle/>
          <a:p>
            <a:r>
              <a:rPr lang="fr-FR" sz="3200" b="1" dirty="0" smtClean="0">
                <a:latin typeface="Futura Lt BT" panose="020B0402020204020303" pitchFamily="34" charset="0"/>
              </a:rPr>
              <a:t>Procédure de traitement </a:t>
            </a:r>
            <a:endParaRPr lang="fr-FR" sz="3200" b="1" dirty="0">
              <a:latin typeface="Futura Lt BT" panose="020B0402020204020303" pitchFamily="34" charset="0"/>
            </a:endParaRPr>
          </a:p>
        </p:txBody>
      </p:sp>
    </p:spTree>
    <p:extLst>
      <p:ext uri="{BB962C8B-B14F-4D97-AF65-F5344CB8AC3E}">
        <p14:creationId xmlns:p14="http://schemas.microsoft.com/office/powerpoint/2010/main" val="3131790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03462" y="2351809"/>
            <a:ext cx="7712848" cy="2305565"/>
          </a:xfrm>
        </p:spPr>
        <p:txBody>
          <a:bodyPr>
            <a:normAutofit fontScale="90000"/>
          </a:bodyPr>
          <a:lstStyle/>
          <a:p>
            <a:r>
              <a:rPr lang="fr-FR" sz="6600" b="1" dirty="0" smtClean="0">
                <a:latin typeface="Futura Lt BT" panose="020B0402020204020303" pitchFamily="34" charset="0"/>
              </a:rPr>
              <a:t>Evolution des dépenses et bilan 2017</a:t>
            </a:r>
            <a:br>
              <a:rPr lang="fr-FR" sz="6600" b="1" dirty="0" smtClean="0">
                <a:latin typeface="Futura Lt BT" panose="020B0402020204020303" pitchFamily="34" charset="0"/>
              </a:rPr>
            </a:br>
            <a:endParaRPr lang="fr-FR" sz="3000" b="1" dirty="0">
              <a:latin typeface="Futura Lt BT" panose="020B0402020204020303" pitchFamily="34" charset="0"/>
            </a:endParaRPr>
          </a:p>
        </p:txBody>
      </p:sp>
      <p:pic>
        <p:nvPicPr>
          <p:cNvPr id="3" name="Image 2"/>
          <p:cNvPicPr>
            <a:picLocks noChangeAspect="1"/>
          </p:cNvPicPr>
          <p:nvPr/>
        </p:nvPicPr>
        <p:blipFill>
          <a:blip r:embed="rId3"/>
          <a:stretch>
            <a:fillRect/>
          </a:stretch>
        </p:blipFill>
        <p:spPr>
          <a:xfrm>
            <a:off x="473202" y="6591300"/>
            <a:ext cx="5391150" cy="266700"/>
          </a:xfrm>
          <a:prstGeom prst="rect">
            <a:avLst/>
          </a:prstGeom>
        </p:spPr>
      </p:pic>
      <p:pic>
        <p:nvPicPr>
          <p:cNvPr id="4" name="Image 3"/>
          <p:cNvPicPr>
            <a:picLocks noChangeAspect="1"/>
          </p:cNvPicPr>
          <p:nvPr/>
        </p:nvPicPr>
        <p:blipFill>
          <a:blip r:embed="rId4"/>
          <a:stretch>
            <a:fillRect/>
          </a:stretch>
        </p:blipFill>
        <p:spPr>
          <a:xfrm>
            <a:off x="473202" y="0"/>
            <a:ext cx="11718798" cy="2019300"/>
          </a:xfrm>
          <a:prstGeom prst="rect">
            <a:avLst/>
          </a:prstGeom>
        </p:spPr>
      </p:pic>
      <p:pic>
        <p:nvPicPr>
          <p:cNvPr id="5" name="Image 4"/>
          <p:cNvPicPr>
            <a:picLocks noChangeAspect="1"/>
          </p:cNvPicPr>
          <p:nvPr/>
        </p:nvPicPr>
        <p:blipFill>
          <a:blip r:embed="rId5"/>
          <a:stretch>
            <a:fillRect/>
          </a:stretch>
        </p:blipFill>
        <p:spPr>
          <a:xfrm>
            <a:off x="7880041" y="4399146"/>
            <a:ext cx="3775376" cy="2192154"/>
          </a:xfrm>
          <a:prstGeom prst="rect">
            <a:avLst/>
          </a:prstGeom>
        </p:spPr>
      </p:pic>
    </p:spTree>
    <p:extLst>
      <p:ext uri="{BB962C8B-B14F-4D97-AF65-F5344CB8AC3E}">
        <p14:creationId xmlns:p14="http://schemas.microsoft.com/office/powerpoint/2010/main" val="1350963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ZoneTexte 2"/>
          <p:cNvSpPr txBox="1"/>
          <p:nvPr/>
        </p:nvSpPr>
        <p:spPr>
          <a:xfrm>
            <a:off x="486030" y="321276"/>
            <a:ext cx="7249297" cy="584775"/>
          </a:xfrm>
          <a:prstGeom prst="rect">
            <a:avLst/>
          </a:prstGeom>
          <a:noFill/>
        </p:spPr>
        <p:txBody>
          <a:bodyPr wrap="square" rtlCol="0">
            <a:spAutoFit/>
          </a:bodyPr>
          <a:lstStyle/>
          <a:p>
            <a:r>
              <a:rPr lang="fr-FR" sz="3200" dirty="0" smtClean="0">
                <a:latin typeface="Futura Lt BT" panose="020B0402020204020303" pitchFamily="34" charset="0"/>
              </a:rPr>
              <a:t> Evolution des dépenses sur 6 ans</a:t>
            </a:r>
            <a:endParaRPr lang="fr-FR" sz="3200" b="1" dirty="0">
              <a:latin typeface="Futura Lt BT" panose="020B0402020204020303" pitchFamily="34" charset="0"/>
            </a:endParaRPr>
          </a:p>
        </p:txBody>
      </p:sp>
      <p:graphicFrame>
        <p:nvGraphicFramePr>
          <p:cNvPr id="7" name="Graphique 6"/>
          <p:cNvGraphicFramePr>
            <a:graphicFrameLocks/>
          </p:cNvGraphicFramePr>
          <p:nvPr>
            <p:extLst>
              <p:ext uri="{D42A27DB-BD31-4B8C-83A1-F6EECF244321}">
                <p14:modId xmlns:p14="http://schemas.microsoft.com/office/powerpoint/2010/main" val="2555627360"/>
              </p:ext>
            </p:extLst>
          </p:nvPr>
        </p:nvGraphicFramePr>
        <p:xfrm>
          <a:off x="2430162" y="1565190"/>
          <a:ext cx="7611762" cy="47202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66443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ZoneTexte 2"/>
          <p:cNvSpPr txBox="1"/>
          <p:nvPr/>
        </p:nvSpPr>
        <p:spPr>
          <a:xfrm>
            <a:off x="486030" y="321276"/>
            <a:ext cx="11541019" cy="584775"/>
          </a:xfrm>
          <a:prstGeom prst="rect">
            <a:avLst/>
          </a:prstGeom>
          <a:noFill/>
        </p:spPr>
        <p:txBody>
          <a:bodyPr wrap="square" rtlCol="0">
            <a:spAutoFit/>
          </a:bodyPr>
          <a:lstStyle/>
          <a:p>
            <a:r>
              <a:rPr lang="fr-FR" sz="3200" dirty="0" smtClean="0">
                <a:latin typeface="Futura Lt BT" panose="020B0402020204020303" pitchFamily="34" charset="0"/>
              </a:rPr>
              <a:t>Bilan 2017 par nature et par mois</a:t>
            </a:r>
            <a:endParaRPr lang="fr-FR" sz="3200" dirty="0">
              <a:latin typeface="Futura Lt BT" panose="020B0402020204020303" pitchFamily="34" charset="0"/>
            </a:endParaRPr>
          </a:p>
        </p:txBody>
      </p:sp>
      <p:graphicFrame>
        <p:nvGraphicFramePr>
          <p:cNvPr id="8" name="Graphique 7"/>
          <p:cNvGraphicFramePr>
            <a:graphicFrameLocks/>
          </p:cNvGraphicFramePr>
          <p:nvPr>
            <p:extLst/>
          </p:nvPr>
        </p:nvGraphicFramePr>
        <p:xfrm>
          <a:off x="486030" y="1947134"/>
          <a:ext cx="5576948" cy="4260028"/>
        </p:xfrm>
        <a:graphic>
          <a:graphicData uri="http://schemas.openxmlformats.org/drawingml/2006/chart">
            <c:chart xmlns:c="http://schemas.openxmlformats.org/drawingml/2006/chart" xmlns:r="http://schemas.openxmlformats.org/officeDocument/2006/relationships" r:id="rId5"/>
          </a:graphicData>
        </a:graphic>
      </p:graphicFrame>
      <p:sp>
        <p:nvSpPr>
          <p:cNvPr id="6" name="ZoneTexte 5"/>
          <p:cNvSpPr txBox="1"/>
          <p:nvPr/>
        </p:nvSpPr>
        <p:spPr>
          <a:xfrm>
            <a:off x="846801" y="1321401"/>
            <a:ext cx="5017551" cy="523220"/>
          </a:xfrm>
          <a:prstGeom prst="rect">
            <a:avLst/>
          </a:prstGeom>
          <a:noFill/>
        </p:spPr>
        <p:txBody>
          <a:bodyPr wrap="square" rtlCol="0">
            <a:spAutoFit/>
          </a:bodyPr>
          <a:lstStyle/>
          <a:p>
            <a:r>
              <a:rPr lang="fr-FR" sz="2800" dirty="0">
                <a:latin typeface="Futura Lt BT" panose="020B0402020204020303" pitchFamily="34" charset="0"/>
              </a:rPr>
              <a:t>Volume financier </a:t>
            </a:r>
            <a:r>
              <a:rPr lang="fr-FR" sz="2800" dirty="0" smtClean="0">
                <a:latin typeface="Futura Lt BT" panose="020B0402020204020303" pitchFamily="34" charset="0"/>
              </a:rPr>
              <a:t>des paiements</a:t>
            </a:r>
            <a:endParaRPr lang="fr-FR" sz="2800" dirty="0">
              <a:latin typeface="Futura Lt BT" panose="020B0402020204020303" pitchFamily="34" charset="0"/>
            </a:endParaRPr>
          </a:p>
        </p:txBody>
      </p:sp>
      <p:graphicFrame>
        <p:nvGraphicFramePr>
          <p:cNvPr id="7" name="Graphique 6"/>
          <p:cNvGraphicFramePr>
            <a:graphicFrameLocks/>
          </p:cNvGraphicFramePr>
          <p:nvPr>
            <p:extLst/>
          </p:nvPr>
        </p:nvGraphicFramePr>
        <p:xfrm>
          <a:off x="6535429" y="2249987"/>
          <a:ext cx="5491620" cy="3957175"/>
        </p:xfrm>
        <a:graphic>
          <a:graphicData uri="http://schemas.openxmlformats.org/drawingml/2006/chart">
            <c:chart xmlns:c="http://schemas.openxmlformats.org/drawingml/2006/chart" xmlns:r="http://schemas.openxmlformats.org/officeDocument/2006/relationships" r:id="rId6"/>
          </a:graphicData>
        </a:graphic>
      </p:graphicFrame>
      <p:sp>
        <p:nvSpPr>
          <p:cNvPr id="9" name="ZoneTexte 8"/>
          <p:cNvSpPr txBox="1"/>
          <p:nvPr/>
        </p:nvSpPr>
        <p:spPr>
          <a:xfrm>
            <a:off x="7174449" y="1321401"/>
            <a:ext cx="5017551" cy="523220"/>
          </a:xfrm>
          <a:prstGeom prst="rect">
            <a:avLst/>
          </a:prstGeom>
          <a:noFill/>
        </p:spPr>
        <p:txBody>
          <a:bodyPr wrap="square" rtlCol="0">
            <a:spAutoFit/>
          </a:bodyPr>
          <a:lstStyle/>
          <a:p>
            <a:r>
              <a:rPr lang="fr-FR" sz="2800" dirty="0">
                <a:latin typeface="Futura Lt BT" panose="020B0402020204020303" pitchFamily="34" charset="0"/>
              </a:rPr>
              <a:t>Volume </a:t>
            </a:r>
            <a:r>
              <a:rPr lang="fr-FR" sz="2800" dirty="0" smtClean="0">
                <a:latin typeface="Futura Lt BT" panose="020B0402020204020303" pitchFamily="34" charset="0"/>
              </a:rPr>
              <a:t>en nombre de DR</a:t>
            </a:r>
            <a:endParaRPr lang="fr-FR" sz="2800" dirty="0">
              <a:latin typeface="Futura Lt BT" panose="020B0402020204020303" pitchFamily="34" charset="0"/>
            </a:endParaRPr>
          </a:p>
        </p:txBody>
      </p:sp>
      <p:pic>
        <p:nvPicPr>
          <p:cNvPr id="5" name="Image 4"/>
          <p:cNvPicPr>
            <a:picLocks noChangeAspect="1"/>
          </p:cNvPicPr>
          <p:nvPr/>
        </p:nvPicPr>
        <p:blipFill>
          <a:blip r:embed="rId7"/>
          <a:stretch>
            <a:fillRect/>
          </a:stretch>
        </p:blipFill>
        <p:spPr>
          <a:xfrm>
            <a:off x="7499424" y="6464890"/>
            <a:ext cx="1905000" cy="295275"/>
          </a:xfrm>
          <a:prstGeom prst="rect">
            <a:avLst/>
          </a:prstGeom>
        </p:spPr>
      </p:pic>
    </p:spTree>
    <p:extLst>
      <p:ext uri="{BB962C8B-B14F-4D97-AF65-F5344CB8AC3E}">
        <p14:creationId xmlns:p14="http://schemas.microsoft.com/office/powerpoint/2010/main" val="3428976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72735" y="2019300"/>
            <a:ext cx="7712848" cy="2305565"/>
          </a:xfrm>
        </p:spPr>
        <p:txBody>
          <a:bodyPr>
            <a:normAutofit/>
          </a:bodyPr>
          <a:lstStyle/>
          <a:p>
            <a:r>
              <a:rPr lang="fr-FR" sz="6600" b="1" dirty="0" smtClean="0">
                <a:latin typeface="Futura Lt BT" panose="020B0402020204020303" pitchFamily="34" charset="0"/>
              </a:rPr>
              <a:t>Règles de gestion</a:t>
            </a:r>
            <a:br>
              <a:rPr lang="fr-FR" sz="6600" b="1" dirty="0" smtClean="0">
                <a:latin typeface="Futura Lt BT" panose="020B0402020204020303" pitchFamily="34" charset="0"/>
              </a:rPr>
            </a:br>
            <a:endParaRPr lang="fr-FR" sz="3000" b="1" dirty="0">
              <a:latin typeface="Futura Lt BT" panose="020B0402020204020303" pitchFamily="34" charset="0"/>
            </a:endParaRPr>
          </a:p>
        </p:txBody>
      </p:sp>
      <p:pic>
        <p:nvPicPr>
          <p:cNvPr id="3" name="Image 2"/>
          <p:cNvPicPr>
            <a:picLocks noChangeAspect="1"/>
          </p:cNvPicPr>
          <p:nvPr/>
        </p:nvPicPr>
        <p:blipFill>
          <a:blip r:embed="rId3"/>
          <a:stretch>
            <a:fillRect/>
          </a:stretch>
        </p:blipFill>
        <p:spPr>
          <a:xfrm>
            <a:off x="473202" y="6591300"/>
            <a:ext cx="5391150" cy="266700"/>
          </a:xfrm>
          <a:prstGeom prst="rect">
            <a:avLst/>
          </a:prstGeom>
        </p:spPr>
      </p:pic>
      <p:pic>
        <p:nvPicPr>
          <p:cNvPr id="4" name="Image 3"/>
          <p:cNvPicPr>
            <a:picLocks noChangeAspect="1"/>
          </p:cNvPicPr>
          <p:nvPr/>
        </p:nvPicPr>
        <p:blipFill>
          <a:blip r:embed="rId4"/>
          <a:stretch>
            <a:fillRect/>
          </a:stretch>
        </p:blipFill>
        <p:spPr>
          <a:xfrm>
            <a:off x="473202" y="0"/>
            <a:ext cx="11718798" cy="2019300"/>
          </a:xfrm>
          <a:prstGeom prst="rect">
            <a:avLst/>
          </a:prstGeom>
        </p:spPr>
      </p:pic>
      <p:pic>
        <p:nvPicPr>
          <p:cNvPr id="5" name="Image 4"/>
          <p:cNvPicPr>
            <a:picLocks noChangeAspect="1"/>
          </p:cNvPicPr>
          <p:nvPr/>
        </p:nvPicPr>
        <p:blipFill>
          <a:blip r:embed="rId5"/>
          <a:stretch>
            <a:fillRect/>
          </a:stretch>
        </p:blipFill>
        <p:spPr>
          <a:xfrm>
            <a:off x="7880041" y="4399146"/>
            <a:ext cx="3775376" cy="2192154"/>
          </a:xfrm>
          <a:prstGeom prst="rect">
            <a:avLst/>
          </a:prstGeom>
        </p:spPr>
      </p:pic>
    </p:spTree>
    <p:extLst>
      <p:ext uri="{BB962C8B-B14F-4D97-AF65-F5344CB8AC3E}">
        <p14:creationId xmlns:p14="http://schemas.microsoft.com/office/powerpoint/2010/main" val="2352479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22877"/>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1532303828"/>
              </p:ext>
            </p:extLst>
          </p:nvPr>
        </p:nvGraphicFramePr>
        <p:xfrm>
          <a:off x="1943580" y="4138487"/>
          <a:ext cx="7841544" cy="1882393"/>
        </p:xfrm>
        <a:graphic>
          <a:graphicData uri="http://schemas.openxmlformats.org/drawingml/2006/table">
            <a:tbl>
              <a:tblPr firstRow="1" bandRow="1">
                <a:tableStyleId>{5C22544A-7EE6-4342-B048-85BDC9FD1C3A}</a:tableStyleId>
              </a:tblPr>
              <a:tblGrid>
                <a:gridCol w="3920772"/>
                <a:gridCol w="3920772"/>
              </a:tblGrid>
              <a:tr h="356391">
                <a:tc>
                  <a:txBody>
                    <a:bodyPr/>
                    <a:lstStyle/>
                    <a:p>
                      <a:r>
                        <a:rPr lang="fr-FR" sz="1800" dirty="0" smtClean="0">
                          <a:latin typeface="Futura Lt BT" panose="020B0402020204020303" pitchFamily="34" charset="0"/>
                        </a:rPr>
                        <a:t>Plan de formation 85%</a:t>
                      </a:r>
                      <a:endParaRPr lang="fr-FR" sz="1800" dirty="0">
                        <a:latin typeface="Futura Lt BT" panose="020B0402020204020303" pitchFamily="34" charset="0"/>
                      </a:endParaRPr>
                    </a:p>
                  </a:txBody>
                  <a:tcPr marL="91423" marR="91423" marT="45728" marB="45728"/>
                </a:tc>
                <a:tc>
                  <a:txBody>
                    <a:bodyPr/>
                    <a:lstStyle/>
                    <a:p>
                      <a:pPr algn="ctr"/>
                      <a:r>
                        <a:rPr lang="fr-FR" sz="1800" dirty="0" smtClean="0">
                          <a:latin typeface="Futura Lt BT" panose="020B0402020204020303" pitchFamily="34" charset="0"/>
                        </a:rPr>
                        <a:t>2018</a:t>
                      </a:r>
                      <a:endParaRPr lang="fr-FR" sz="1800" dirty="0">
                        <a:latin typeface="Futura Lt BT" panose="020B0402020204020303" pitchFamily="34" charset="0"/>
                      </a:endParaRPr>
                    </a:p>
                  </a:txBody>
                  <a:tcPr marL="91423" marR="91423" marT="45728" marB="45728"/>
                </a:tc>
              </a:tr>
              <a:tr h="623672">
                <a:tc>
                  <a:txBody>
                    <a:bodyPr/>
                    <a:lstStyle/>
                    <a:p>
                      <a:r>
                        <a:rPr lang="fr-FR" sz="1800" dirty="0" smtClean="0">
                          <a:latin typeface="Futura Lt BT" panose="020B0402020204020303" pitchFamily="34" charset="0"/>
                        </a:rPr>
                        <a:t>Constitution</a:t>
                      </a:r>
                      <a:r>
                        <a:rPr lang="fr-FR" sz="1800" baseline="0" dirty="0" smtClean="0">
                          <a:latin typeface="Futura Lt BT" panose="020B0402020204020303" pitchFamily="34" charset="0"/>
                        </a:rPr>
                        <a:t> de l’enveloppe</a:t>
                      </a:r>
                      <a:endParaRPr lang="fr-FR" sz="1800" dirty="0">
                        <a:latin typeface="Futura Lt BT" panose="020B0402020204020303" pitchFamily="34" charset="0"/>
                      </a:endParaRPr>
                    </a:p>
                  </a:txBody>
                  <a:tcPr marL="91423" marR="91423" marT="45728" marB="45728"/>
                </a:tc>
                <a:tc>
                  <a:txBody>
                    <a:bodyPr/>
                    <a:lstStyle/>
                    <a:p>
                      <a:r>
                        <a:rPr lang="fr-FR" sz="1800" dirty="0" smtClean="0">
                          <a:latin typeface="Futura Lt BT" panose="020B0402020204020303" pitchFamily="34" charset="0"/>
                        </a:rPr>
                        <a:t>85% + crédits régionaux + Report 2017</a:t>
                      </a:r>
                      <a:endParaRPr lang="fr-FR" sz="1800" dirty="0">
                        <a:latin typeface="Futura Lt BT" panose="020B0402020204020303" pitchFamily="34" charset="0"/>
                      </a:endParaRPr>
                    </a:p>
                  </a:txBody>
                  <a:tcPr marL="91423" marR="91423" marT="45728" marB="45728"/>
                </a:tc>
              </a:tr>
              <a:tr h="876521">
                <a:tc>
                  <a:txBody>
                    <a:bodyPr/>
                    <a:lstStyle/>
                    <a:p>
                      <a:r>
                        <a:rPr lang="fr-FR" sz="1800" dirty="0" smtClean="0">
                          <a:latin typeface="Futura Lt BT" panose="020B0402020204020303" pitchFamily="34" charset="0"/>
                        </a:rPr>
                        <a:t>Constitution du report N-1</a:t>
                      </a:r>
                      <a:endParaRPr lang="fr-FR" sz="1800" dirty="0">
                        <a:latin typeface="Futura Lt BT" panose="020B0402020204020303" pitchFamily="34" charset="0"/>
                      </a:endParaRPr>
                    </a:p>
                  </a:txBody>
                  <a:tcPr marL="91423" marR="91423" marT="45728" marB="45728"/>
                </a:tc>
                <a:tc>
                  <a:txBody>
                    <a:bodyPr/>
                    <a:lstStyle/>
                    <a:p>
                      <a:r>
                        <a:rPr lang="fr-FR" sz="1800" dirty="0" smtClean="0">
                          <a:latin typeface="Futura Lt BT" panose="020B0402020204020303" pitchFamily="34" charset="0"/>
                        </a:rPr>
                        <a:t>Solde comptable dans la limite </a:t>
                      </a:r>
                      <a:r>
                        <a:rPr lang="fr-FR" sz="1800" b="1" dirty="0" smtClean="0">
                          <a:solidFill>
                            <a:srgbClr val="00B0F0"/>
                          </a:solidFill>
                          <a:latin typeface="Futura Lt BT" panose="020B0402020204020303" pitchFamily="34" charset="0"/>
                        </a:rPr>
                        <a:t>du montant des ARF N+1 (2018)</a:t>
                      </a:r>
                      <a:endParaRPr lang="fr-FR" sz="1800" b="1" dirty="0">
                        <a:solidFill>
                          <a:srgbClr val="00B0F0"/>
                        </a:solidFill>
                        <a:latin typeface="Futura Lt BT" panose="020B0402020204020303" pitchFamily="34" charset="0"/>
                      </a:endParaRPr>
                    </a:p>
                  </a:txBody>
                  <a:tcPr marL="91423" marR="91423" marT="45728" marB="45728"/>
                </a:tc>
              </a:tr>
            </a:tbl>
          </a:graphicData>
        </a:graphic>
      </p:graphicFrame>
      <p:sp>
        <p:nvSpPr>
          <p:cNvPr id="9" name="Espace réservé du texte 8"/>
          <p:cNvSpPr txBox="1">
            <a:spLocks/>
          </p:cNvSpPr>
          <p:nvPr/>
        </p:nvSpPr>
        <p:spPr>
          <a:xfrm>
            <a:off x="851886" y="1398441"/>
            <a:ext cx="10990343" cy="5000710"/>
          </a:xfrm>
          <a:prstGeom prst="rect">
            <a:avLst/>
          </a:prstGeom>
        </p:spPr>
        <p:txBody>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spcAft>
                <a:spcPts val="0"/>
              </a:spcAft>
              <a:defRPr/>
            </a:pPr>
            <a:endParaRPr lang="fr-FR" altLang="fr-FR" sz="800" b="1" dirty="0" smtClean="0">
              <a:solidFill>
                <a:srgbClr val="7030A0"/>
              </a:solidFill>
            </a:endParaRPr>
          </a:p>
          <a:p>
            <a:pPr>
              <a:spcAft>
                <a:spcPts val="0"/>
              </a:spcAft>
              <a:buClr>
                <a:schemeClr val="tx1"/>
              </a:buClr>
              <a:defRPr/>
            </a:pPr>
            <a:r>
              <a:rPr lang="fr-FR" altLang="fr-FR" sz="2800" b="1" dirty="0" smtClean="0">
                <a:solidFill>
                  <a:srgbClr val="00B0F0"/>
                </a:solidFill>
                <a:latin typeface="Futura Lt BT" panose="020B0402020204020303" pitchFamily="34" charset="0"/>
              </a:rPr>
              <a:t>ARF = Accord sur recettes futures</a:t>
            </a:r>
            <a:r>
              <a:rPr lang="fr-FR" altLang="fr-FR" sz="2800" dirty="0" smtClean="0">
                <a:solidFill>
                  <a:srgbClr val="00B0F0"/>
                </a:solidFill>
                <a:latin typeface="Futura Lt BT" panose="020B0402020204020303" pitchFamily="34" charset="0"/>
              </a:rPr>
              <a:t> </a:t>
            </a:r>
            <a:r>
              <a:rPr lang="fr-FR" altLang="fr-FR" sz="2800" dirty="0" smtClean="0">
                <a:latin typeface="Futura Lt BT" panose="020B0402020204020303" pitchFamily="34" charset="0"/>
              </a:rPr>
              <a:t>= ENGAGEMENTS</a:t>
            </a:r>
            <a:r>
              <a:rPr lang="fr-FR" altLang="fr-FR" sz="2800" dirty="0">
                <a:latin typeface="Futura Lt BT" panose="020B0402020204020303" pitchFamily="34" charset="0"/>
              </a:rPr>
              <a:t> </a:t>
            </a:r>
            <a:r>
              <a:rPr lang="fr-FR" altLang="fr-FR" sz="2800" dirty="0" smtClean="0">
                <a:latin typeface="Futura Lt BT" panose="020B0402020204020303" pitchFamily="34" charset="0"/>
              </a:rPr>
              <a:t>ANNUELS ET PLURIANNUELS</a:t>
            </a:r>
          </a:p>
          <a:p>
            <a:pPr>
              <a:spcAft>
                <a:spcPts val="0"/>
              </a:spcAft>
              <a:buClr>
                <a:schemeClr val="tx1"/>
              </a:buClr>
              <a:defRPr/>
            </a:pPr>
            <a:r>
              <a:rPr lang="fr-FR" altLang="fr-FR" sz="2800" b="1" dirty="0">
                <a:solidFill>
                  <a:srgbClr val="00B0F0"/>
                </a:solidFill>
                <a:latin typeface="Futura Lt BT" panose="020B0402020204020303" pitchFamily="34" charset="0"/>
              </a:rPr>
              <a:t>Le Report </a:t>
            </a:r>
            <a:r>
              <a:rPr lang="fr-FR" altLang="fr-FR" sz="2800" dirty="0" smtClean="0">
                <a:latin typeface="Futura Lt BT" panose="020B0402020204020303" pitchFamily="34" charset="0"/>
              </a:rPr>
              <a:t>: correspond aux ARF N+1 </a:t>
            </a:r>
          </a:p>
        </p:txBody>
      </p:sp>
      <p:sp>
        <p:nvSpPr>
          <p:cNvPr id="10" name="Espace réservé du texte 6"/>
          <p:cNvSpPr txBox="1">
            <a:spLocks/>
          </p:cNvSpPr>
          <p:nvPr/>
        </p:nvSpPr>
        <p:spPr>
          <a:xfrm>
            <a:off x="587970" y="381109"/>
            <a:ext cx="9418637" cy="727075"/>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9pPr>
          </a:lstStyle>
          <a:p>
            <a:pPr>
              <a:spcAft>
                <a:spcPts val="0"/>
              </a:spcAft>
              <a:defRPr/>
            </a:pPr>
            <a:r>
              <a:rPr lang="fr-FR" sz="3200" b="1" dirty="0" smtClean="0">
                <a:solidFill>
                  <a:schemeClr val="tx1"/>
                </a:solidFill>
                <a:latin typeface="Futura Lt BT" panose="020B0402020204020303" pitchFamily="34" charset="0"/>
              </a:rPr>
              <a:t>Accord</a:t>
            </a:r>
            <a:r>
              <a:rPr lang="fr-FR" sz="3200" b="1" dirty="0" smtClean="0">
                <a:solidFill>
                  <a:schemeClr val="accent2">
                    <a:lumMod val="40000"/>
                    <a:lumOff val="60000"/>
                  </a:schemeClr>
                </a:solidFill>
                <a:latin typeface="Futura Lt BT" panose="020B0402020204020303" pitchFamily="34" charset="0"/>
              </a:rPr>
              <a:t> </a:t>
            </a:r>
            <a:r>
              <a:rPr lang="fr-FR" sz="3200" b="1" dirty="0" smtClean="0">
                <a:solidFill>
                  <a:schemeClr val="tx1"/>
                </a:solidFill>
                <a:latin typeface="Futura Lt BT" panose="020B0402020204020303" pitchFamily="34" charset="0"/>
              </a:rPr>
              <a:t>sur Recette Future et Report</a:t>
            </a:r>
          </a:p>
        </p:txBody>
      </p:sp>
    </p:spTree>
    <p:extLst>
      <p:ext uri="{BB962C8B-B14F-4D97-AF65-F5344CB8AC3E}">
        <p14:creationId xmlns:p14="http://schemas.microsoft.com/office/powerpoint/2010/main" val="91066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7322" y="0"/>
            <a:ext cx="11754678" cy="916035"/>
          </a:xfrm>
          <a:prstGeom prst="rect">
            <a:avLst/>
          </a:prstGeom>
        </p:spPr>
      </p:pic>
      <p:pic>
        <p:nvPicPr>
          <p:cNvPr id="14" name="Image 13"/>
          <p:cNvPicPr>
            <a:picLocks noChangeAspect="1"/>
          </p:cNvPicPr>
          <p:nvPr/>
        </p:nvPicPr>
        <p:blipFill>
          <a:blip r:embed="rId4"/>
          <a:stretch>
            <a:fillRect/>
          </a:stretch>
        </p:blipFill>
        <p:spPr>
          <a:xfrm>
            <a:off x="473202" y="6591300"/>
            <a:ext cx="5391150" cy="266700"/>
          </a:xfrm>
          <a:prstGeom prst="rect">
            <a:avLst/>
          </a:prstGeom>
        </p:spPr>
      </p:pic>
      <p:sp>
        <p:nvSpPr>
          <p:cNvPr id="3" name="Sous-titre 2"/>
          <p:cNvSpPr>
            <a:spLocks noGrp="1"/>
          </p:cNvSpPr>
          <p:nvPr>
            <p:ph type="subTitle" idx="1"/>
          </p:nvPr>
        </p:nvSpPr>
        <p:spPr>
          <a:xfrm>
            <a:off x="586369" y="353449"/>
            <a:ext cx="9418320" cy="584282"/>
          </a:xfrm>
        </p:spPr>
        <p:txBody>
          <a:bodyPr>
            <a:normAutofit/>
          </a:bodyPr>
          <a:lstStyle/>
          <a:p>
            <a:pPr>
              <a:spcAft>
                <a:spcPts val="0"/>
              </a:spcAft>
              <a:defRPr/>
            </a:pPr>
            <a:r>
              <a:rPr lang="fr-FR" sz="3200" b="1" dirty="0">
                <a:solidFill>
                  <a:schemeClr val="tx1"/>
                </a:solidFill>
                <a:latin typeface="Futura Lt BT" panose="020B0402020204020303" pitchFamily="34" charset="0"/>
              </a:rPr>
              <a:t>Enveloppe 85</a:t>
            </a:r>
            <a:r>
              <a:rPr lang="fr-FR" sz="3200" b="1" dirty="0" smtClean="0">
                <a:solidFill>
                  <a:schemeClr val="tx1"/>
                </a:solidFill>
                <a:latin typeface="Futura Lt BT" panose="020B0402020204020303" pitchFamily="34" charset="0"/>
              </a:rPr>
              <a:t>%</a:t>
            </a:r>
            <a:endParaRPr lang="fr-FR" sz="3200" b="1" dirty="0">
              <a:solidFill>
                <a:schemeClr val="tx1"/>
              </a:solidFill>
              <a:latin typeface="Futura Lt BT" panose="020B0402020204020303"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3459555992"/>
              </p:ext>
            </p:extLst>
          </p:nvPr>
        </p:nvGraphicFramePr>
        <p:xfrm>
          <a:off x="1500767" y="4919062"/>
          <a:ext cx="9201722" cy="1011238"/>
        </p:xfrm>
        <a:graphic>
          <a:graphicData uri="http://schemas.openxmlformats.org/drawingml/2006/table">
            <a:tbl>
              <a:tblPr firstRow="1" bandRow="1">
                <a:tableStyleId>{5C22544A-7EE6-4342-B048-85BDC9FD1C3A}</a:tableStyleId>
              </a:tblPr>
              <a:tblGrid>
                <a:gridCol w="1148647"/>
                <a:gridCol w="1230693"/>
                <a:gridCol w="1394785"/>
                <a:gridCol w="1435299"/>
                <a:gridCol w="1330766"/>
                <a:gridCol w="1330766"/>
                <a:gridCol w="1330766"/>
              </a:tblGrid>
              <a:tr h="640281">
                <a:tc>
                  <a:txBody>
                    <a:bodyPr/>
                    <a:lstStyle/>
                    <a:p>
                      <a:pPr algn="ctr"/>
                      <a:r>
                        <a:rPr lang="fr-FR" sz="1800" dirty="0" smtClean="0">
                          <a:latin typeface="Futura Lt BT" panose="020B0402020204020303" pitchFamily="34" charset="0"/>
                        </a:rPr>
                        <a:t>Recettes N</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ARF N</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Solde</a:t>
                      </a:r>
                      <a:r>
                        <a:rPr lang="fr-FR" sz="1800" baseline="0" dirty="0" smtClean="0">
                          <a:latin typeface="Futura Lt BT" panose="020B0402020204020303" pitchFamily="34" charset="0"/>
                        </a:rPr>
                        <a:t> comptable</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Cumul ARF N+1</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Cumul ARF N++</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Report autorisé</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Solde non reportable </a:t>
                      </a:r>
                      <a:endParaRPr lang="fr-FR" sz="1800" dirty="0">
                        <a:latin typeface="Futura Lt BT" panose="020B0402020204020303" pitchFamily="34" charset="0"/>
                      </a:endParaRPr>
                    </a:p>
                  </a:txBody>
                  <a:tcPr marL="91447" marR="91447" marT="45734" marB="45734"/>
                </a:tc>
              </a:tr>
              <a:tr h="370957">
                <a:tc>
                  <a:txBody>
                    <a:bodyPr/>
                    <a:lstStyle/>
                    <a:p>
                      <a:r>
                        <a:rPr lang="fr-FR" sz="1400" dirty="0" smtClean="0">
                          <a:latin typeface="Futura Lt BT" panose="020B0402020204020303" pitchFamily="34" charset="0"/>
                        </a:rPr>
                        <a:t>400 000 €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350 000 €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50</a:t>
                      </a:r>
                      <a:r>
                        <a:rPr lang="fr-FR" sz="1400" baseline="0" dirty="0" smtClean="0">
                          <a:latin typeface="Futura Lt BT" panose="020B0402020204020303" pitchFamily="34" charset="0"/>
                        </a:rPr>
                        <a:t>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75 000 €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200 000 €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50</a:t>
                      </a:r>
                      <a:r>
                        <a:rPr lang="fr-FR" sz="1400" baseline="0" dirty="0" smtClean="0">
                          <a:latin typeface="Futura Lt BT" panose="020B0402020204020303" pitchFamily="34" charset="0"/>
                        </a:rPr>
                        <a:t> 000 €</a:t>
                      </a:r>
                      <a:endParaRPr lang="fr-FR" sz="1400" dirty="0">
                        <a:latin typeface="Futura Lt BT" panose="020B0402020204020303" pitchFamily="34" charset="0"/>
                      </a:endParaRPr>
                    </a:p>
                  </a:txBody>
                  <a:tcPr marL="91447" marR="91447" marT="45734" marB="45734"/>
                </a:tc>
                <a:tc>
                  <a:txBody>
                    <a:bodyPr/>
                    <a:lstStyle/>
                    <a:p>
                      <a:pPr algn="ctr"/>
                      <a:r>
                        <a:rPr lang="fr-FR" sz="1400" dirty="0" smtClean="0">
                          <a:latin typeface="Futura Lt BT" panose="020B0402020204020303" pitchFamily="34" charset="0"/>
                        </a:rPr>
                        <a:t>0</a:t>
                      </a:r>
                      <a:endParaRPr lang="fr-FR" sz="1400" dirty="0">
                        <a:latin typeface="Futura Lt BT" panose="020B0402020204020303" pitchFamily="34" charset="0"/>
                      </a:endParaRPr>
                    </a:p>
                  </a:txBody>
                  <a:tcPr marL="91447" marR="91447" marT="45734" marB="45734"/>
                </a:tc>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2355769051"/>
              </p:ext>
            </p:extLst>
          </p:nvPr>
        </p:nvGraphicFramePr>
        <p:xfrm>
          <a:off x="1500767" y="2579689"/>
          <a:ext cx="9117640" cy="1011238"/>
        </p:xfrm>
        <a:graphic>
          <a:graphicData uri="http://schemas.openxmlformats.org/drawingml/2006/table">
            <a:tbl>
              <a:tblPr firstRow="1" bandRow="1">
                <a:tableStyleId>{5C22544A-7EE6-4342-B048-85BDC9FD1C3A}</a:tableStyleId>
              </a:tblPr>
              <a:tblGrid>
                <a:gridCol w="1138151"/>
                <a:gridCol w="1219447"/>
                <a:gridCol w="1382040"/>
                <a:gridCol w="1422184"/>
                <a:gridCol w="1318606"/>
                <a:gridCol w="1318606"/>
                <a:gridCol w="1318606"/>
              </a:tblGrid>
              <a:tr h="640281">
                <a:tc>
                  <a:txBody>
                    <a:bodyPr/>
                    <a:lstStyle/>
                    <a:p>
                      <a:pPr algn="ctr"/>
                      <a:r>
                        <a:rPr lang="fr-FR" sz="1800" dirty="0" smtClean="0">
                          <a:latin typeface="Futura Lt BT" panose="020B0402020204020303" pitchFamily="34" charset="0"/>
                        </a:rPr>
                        <a:t>Recettes N</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ARF N</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Solde</a:t>
                      </a:r>
                      <a:r>
                        <a:rPr lang="fr-FR" sz="1800" baseline="0" dirty="0" smtClean="0">
                          <a:latin typeface="Futura Lt BT" panose="020B0402020204020303" pitchFamily="34" charset="0"/>
                        </a:rPr>
                        <a:t> comptable</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Cumul ARF N+1</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Cumul ARF N++</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Report autorisé</a:t>
                      </a:r>
                      <a:endParaRPr lang="fr-FR" sz="1800" dirty="0">
                        <a:latin typeface="Futura Lt BT" panose="020B0402020204020303" pitchFamily="34" charset="0"/>
                      </a:endParaRPr>
                    </a:p>
                  </a:txBody>
                  <a:tcPr marL="91447" marR="91447" marT="45734" marB="45734"/>
                </a:tc>
                <a:tc>
                  <a:txBody>
                    <a:bodyPr/>
                    <a:lstStyle/>
                    <a:p>
                      <a:pPr algn="ctr"/>
                      <a:r>
                        <a:rPr lang="fr-FR" sz="1800" dirty="0" smtClean="0">
                          <a:latin typeface="Futura Lt BT" panose="020B0402020204020303" pitchFamily="34" charset="0"/>
                        </a:rPr>
                        <a:t>Solde non reportable </a:t>
                      </a:r>
                      <a:endParaRPr lang="fr-FR" sz="1800" dirty="0">
                        <a:latin typeface="Futura Lt BT" panose="020B0402020204020303" pitchFamily="34" charset="0"/>
                      </a:endParaRPr>
                    </a:p>
                  </a:txBody>
                  <a:tcPr marL="91447" marR="91447" marT="45734" marB="45734"/>
                </a:tc>
              </a:tr>
              <a:tr h="370957">
                <a:tc>
                  <a:txBody>
                    <a:bodyPr/>
                    <a:lstStyle/>
                    <a:p>
                      <a:r>
                        <a:rPr lang="fr-FR" sz="1400" dirty="0" smtClean="0">
                          <a:latin typeface="Futura Lt BT" panose="020B0402020204020303" pitchFamily="34" charset="0"/>
                        </a:rPr>
                        <a:t>400 000 €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350 000 €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50</a:t>
                      </a:r>
                      <a:r>
                        <a:rPr lang="fr-FR" sz="1400" baseline="0" dirty="0" smtClean="0">
                          <a:latin typeface="Futura Lt BT" panose="020B0402020204020303" pitchFamily="34" charset="0"/>
                        </a:rPr>
                        <a:t>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40 000 €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200 000 €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40</a:t>
                      </a:r>
                      <a:r>
                        <a:rPr lang="fr-FR" sz="1400" baseline="0" dirty="0" smtClean="0">
                          <a:latin typeface="Futura Lt BT" panose="020B0402020204020303" pitchFamily="34" charset="0"/>
                        </a:rPr>
                        <a:t> 000 €</a:t>
                      </a:r>
                      <a:endParaRPr lang="fr-FR" sz="1400" dirty="0">
                        <a:latin typeface="Futura Lt BT" panose="020B0402020204020303" pitchFamily="34" charset="0"/>
                      </a:endParaRPr>
                    </a:p>
                  </a:txBody>
                  <a:tcPr marL="91447" marR="91447" marT="45734" marB="45734"/>
                </a:tc>
                <a:tc>
                  <a:txBody>
                    <a:bodyPr/>
                    <a:lstStyle/>
                    <a:p>
                      <a:r>
                        <a:rPr lang="fr-FR" sz="1400" dirty="0" smtClean="0">
                          <a:latin typeface="Futura Lt BT" panose="020B0402020204020303" pitchFamily="34" charset="0"/>
                        </a:rPr>
                        <a:t>10 000 €</a:t>
                      </a:r>
                      <a:endParaRPr lang="fr-FR" sz="1400" dirty="0">
                        <a:latin typeface="Futura Lt BT" panose="020B0402020204020303" pitchFamily="34" charset="0"/>
                      </a:endParaRPr>
                    </a:p>
                  </a:txBody>
                  <a:tcPr marL="91447" marR="91447" marT="45734" marB="45734"/>
                </a:tc>
              </a:tr>
            </a:tbl>
          </a:graphicData>
        </a:graphic>
      </p:graphicFrame>
      <p:sp>
        <p:nvSpPr>
          <p:cNvPr id="4" name="ZoneTexte 3"/>
          <p:cNvSpPr txBox="1"/>
          <p:nvPr/>
        </p:nvSpPr>
        <p:spPr>
          <a:xfrm>
            <a:off x="535459" y="1202724"/>
            <a:ext cx="7834184" cy="584775"/>
          </a:xfrm>
          <a:prstGeom prst="rect">
            <a:avLst/>
          </a:prstGeom>
          <a:noFill/>
        </p:spPr>
        <p:txBody>
          <a:bodyPr wrap="square" rtlCol="0">
            <a:spAutoFit/>
          </a:bodyPr>
          <a:lstStyle/>
          <a:p>
            <a:r>
              <a:rPr lang="fr-FR" sz="3200" b="1" dirty="0" smtClean="0">
                <a:latin typeface="Futura Lt BT" panose="020B0402020204020303" pitchFamily="34" charset="0"/>
              </a:rPr>
              <a:t>Report </a:t>
            </a:r>
            <a:r>
              <a:rPr lang="fr-FR" sz="3200" b="1" dirty="0">
                <a:latin typeface="Futura Lt BT" panose="020B0402020204020303" pitchFamily="34" charset="0"/>
              </a:rPr>
              <a:t>du solde comptable</a:t>
            </a:r>
          </a:p>
        </p:txBody>
      </p:sp>
      <p:sp>
        <p:nvSpPr>
          <p:cNvPr id="5" name="ZoneTexte 4"/>
          <p:cNvSpPr txBox="1"/>
          <p:nvPr/>
        </p:nvSpPr>
        <p:spPr>
          <a:xfrm>
            <a:off x="1130065" y="2051222"/>
            <a:ext cx="3540789"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Futura Lt BT" panose="020B0402020204020303" pitchFamily="34" charset="0"/>
              </a:rPr>
              <a:t>Exemple 1</a:t>
            </a:r>
            <a:endParaRPr lang="fr-FR" dirty="0">
              <a:latin typeface="Futura Lt BT" panose="020B0402020204020303" pitchFamily="34" charset="0"/>
            </a:endParaRPr>
          </a:p>
        </p:txBody>
      </p:sp>
      <p:sp>
        <p:nvSpPr>
          <p:cNvPr id="9" name="ZoneTexte 8"/>
          <p:cNvSpPr txBox="1"/>
          <p:nvPr/>
        </p:nvSpPr>
        <p:spPr>
          <a:xfrm>
            <a:off x="1130064" y="4356985"/>
            <a:ext cx="3540789"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Futura Lt BT" panose="020B0402020204020303" pitchFamily="34" charset="0"/>
              </a:rPr>
              <a:t>Exemple 2</a:t>
            </a:r>
            <a:endParaRPr lang="fr-FR" dirty="0">
              <a:latin typeface="Futura Lt BT" panose="020B0402020204020303" pitchFamily="34" charset="0"/>
            </a:endParaRPr>
          </a:p>
        </p:txBody>
      </p:sp>
    </p:spTree>
    <p:extLst>
      <p:ext uri="{BB962C8B-B14F-4D97-AF65-F5344CB8AC3E}">
        <p14:creationId xmlns:p14="http://schemas.microsoft.com/office/powerpoint/2010/main" val="841733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1094</TotalTime>
  <Words>972</Words>
  <Application>Microsoft Office PowerPoint</Application>
  <PresentationFormat>Grand écran</PresentationFormat>
  <Paragraphs>206</Paragraphs>
  <Slides>13</Slides>
  <Notes>13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Arial</vt:lpstr>
      <vt:lpstr>Calibri</vt:lpstr>
      <vt:lpstr>Century Schoolbook</vt:lpstr>
      <vt:lpstr>Futura Lt BT</vt:lpstr>
      <vt:lpstr>Wingdings 2</vt:lpstr>
      <vt:lpstr>Wingdings 3</vt:lpstr>
      <vt:lpstr>View</vt:lpstr>
      <vt:lpstr>Dépenses Engagées Non Mandatées </vt:lpstr>
      <vt:lpstr>Présentation PowerPoint</vt:lpstr>
      <vt:lpstr>Présentation PowerPoint</vt:lpstr>
      <vt:lpstr>Evolution des dépenses et bilan 2017 </vt:lpstr>
      <vt:lpstr>Présentation PowerPoint</vt:lpstr>
      <vt:lpstr>Présentation PowerPoint</vt:lpstr>
      <vt:lpstr>Règles de gestion </vt:lpstr>
      <vt:lpstr>Présentation PowerPoint</vt:lpstr>
      <vt:lpstr>Présentation PowerPoint</vt:lpstr>
      <vt:lpstr>Présentation PowerPoint</vt:lpstr>
      <vt:lpstr>Etudes promotionnelles et FORMEP 2 </vt:lpstr>
      <vt:lpstr>Présentation PowerPoint</vt:lpstr>
      <vt:lpstr>Présentation PowerPoint</vt:lpstr>
    </vt:vector>
  </TitlesOfParts>
  <Company>ANFH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 idéal pour l’optimisation des fonds</dc:title>
  <dc:creator>GARCIA Yolande</dc:creator>
  <cp:lastModifiedBy>BABIN Laurence</cp:lastModifiedBy>
  <cp:revision>101</cp:revision>
  <cp:lastPrinted>2018-04-18T13:47:23Z</cp:lastPrinted>
  <dcterms:created xsi:type="dcterms:W3CDTF">2018-03-27T09:34:22Z</dcterms:created>
  <dcterms:modified xsi:type="dcterms:W3CDTF">2018-04-18T13:48:43Z</dcterms:modified>
</cp:coreProperties>
</file>