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95" r:id="rId2"/>
    <p:sldId id="290" r:id="rId3"/>
    <p:sldId id="294" r:id="rId4"/>
    <p:sldId id="264" r:id="rId5"/>
    <p:sldId id="282" r:id="rId6"/>
    <p:sldId id="267" r:id="rId7"/>
    <p:sldId id="268" r:id="rId8"/>
    <p:sldId id="258" r:id="rId9"/>
    <p:sldId id="261" r:id="rId10"/>
    <p:sldId id="259" r:id="rId11"/>
    <p:sldId id="274" r:id="rId12"/>
    <p:sldId id="270" r:id="rId13"/>
    <p:sldId id="275" r:id="rId14"/>
    <p:sldId id="390" r:id="rId15"/>
    <p:sldId id="273" r:id="rId16"/>
    <p:sldId id="298" r:id="rId17"/>
    <p:sldId id="312" r:id="rId18"/>
    <p:sldId id="311" r:id="rId19"/>
    <p:sldId id="260" r:id="rId20"/>
    <p:sldId id="269" r:id="rId21"/>
    <p:sldId id="266" r:id="rId22"/>
    <p:sldId id="309" r:id="rId23"/>
    <p:sldId id="293" r:id="rId24"/>
    <p:sldId id="454" r:id="rId25"/>
    <p:sldId id="457" r:id="rId26"/>
    <p:sldId id="324" r:id="rId27"/>
    <p:sldId id="337" r:id="rId28"/>
    <p:sldId id="297" r:id="rId29"/>
    <p:sldId id="296" r:id="rId30"/>
    <p:sldId id="455" r:id="rId31"/>
    <p:sldId id="277" r:id="rId32"/>
    <p:sldId id="263" r:id="rId33"/>
    <p:sldId id="310" r:id="rId34"/>
    <p:sldId id="453" r:id="rId35"/>
    <p:sldId id="326" r:id="rId36"/>
    <p:sldId id="459" r:id="rId37"/>
    <p:sldId id="280" r:id="rId38"/>
    <p:sldId id="281" r:id="rId39"/>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960" autoAdjust="0"/>
  </p:normalViewPr>
  <p:slideViewPr>
    <p:cSldViewPr snapToGrid="0">
      <p:cViewPr varScale="1">
        <p:scale>
          <a:sx n="101" d="100"/>
          <a:sy n="101" d="100"/>
        </p:scale>
        <p:origin x="912" y="96"/>
      </p:cViewPr>
      <p:guideLst/>
    </p:cSldViewPr>
  </p:slideViewPr>
  <p:notesTextViewPr>
    <p:cViewPr>
      <p:scale>
        <a:sx n="100" d="100"/>
        <a:sy n="100" d="100"/>
      </p:scale>
      <p:origin x="0" y="0"/>
    </p:cViewPr>
  </p:notesTextViewPr>
  <p:notesViewPr>
    <p:cSldViewPr snapToGrid="0">
      <p:cViewPr varScale="1">
        <p:scale>
          <a:sx n="49" d="100"/>
          <a:sy n="49" d="100"/>
        </p:scale>
        <p:origin x="2668" y="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6930D5F-9787-43C6-9D76-970442880951}" type="datetimeFigureOut">
              <a:rPr lang="fr-FR" smtClean="0"/>
              <a:t>10/12/2020</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75FDB47-1579-4CA5-82C0-C2C7B6435889}" type="slidenum">
              <a:rPr lang="fr-FR" smtClean="0"/>
              <a:t>‹N°›</a:t>
            </a:fld>
            <a:endParaRPr lang="fr-FR" dirty="0"/>
          </a:p>
        </p:txBody>
      </p:sp>
    </p:spTree>
    <p:extLst>
      <p:ext uri="{BB962C8B-B14F-4D97-AF65-F5344CB8AC3E}">
        <p14:creationId xmlns:p14="http://schemas.microsoft.com/office/powerpoint/2010/main" val="1162111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juridique.defenseurdesdroits.fr/doc_num.php?explnum_id=19472"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intervenant : présentation de l’intervention et des intervenants</a:t>
            </a:r>
          </a:p>
          <a:p>
            <a:endParaRPr lang="fr-FR" dirty="0"/>
          </a:p>
          <a:p>
            <a:r>
              <a:rPr lang="fr-FR" dirty="0"/>
              <a:t>FL : Présentation de la thématique</a:t>
            </a:r>
          </a:p>
          <a:p>
            <a:endParaRPr lang="fr-FR" dirty="0"/>
          </a:p>
          <a:p>
            <a:r>
              <a:rPr lang="fr-FR" dirty="0"/>
              <a:t>Reprise de l’avis du CE…</a:t>
            </a:r>
          </a:p>
          <a:p>
            <a:endParaRPr lang="fr-FR" dirty="0"/>
          </a:p>
          <a:p>
            <a:r>
              <a:rPr lang="fr-FR" b="0" i="0" dirty="0">
                <a:solidFill>
                  <a:srgbClr val="474747"/>
                </a:solidFill>
                <a:effectLst/>
                <a:latin typeface="Open Sans"/>
              </a:rPr>
              <a:t>Sans remettre en cause les grands principes qui gouvernent la fonction publique française, en particulier l’existence de statuts et la distinction entre l’emploi dans lequel un agent est affecté et le grade dont tout fonctionnaire est titulaire, le Gouvernement entend réformer le dialogue social en réorganisant profondément ses instances (fusion, diminution de cas de saisine…) et en définissant des </a:t>
            </a:r>
            <a:r>
              <a:rPr lang="fr-FR" b="1" i="0" dirty="0">
                <a:solidFill>
                  <a:srgbClr val="474747"/>
                </a:solidFill>
                <a:effectLst/>
                <a:latin typeface="Open Sans"/>
              </a:rPr>
              <a:t>lignes directrices de gestion.</a:t>
            </a:r>
          </a:p>
          <a:p>
            <a:endParaRPr lang="fr-FR" b="0" i="0" dirty="0">
              <a:solidFill>
                <a:srgbClr val="474747"/>
              </a:solidFill>
              <a:effectLst/>
              <a:latin typeface="Open Sans"/>
            </a:endParaRPr>
          </a:p>
          <a:p>
            <a:r>
              <a:rPr lang="fr-FR" b="0" i="0" dirty="0">
                <a:solidFill>
                  <a:srgbClr val="474747"/>
                </a:solidFill>
                <a:effectLst/>
                <a:latin typeface="Open Sans"/>
              </a:rPr>
              <a:t>Le Gouvernement entend ainsi </a:t>
            </a:r>
          </a:p>
          <a:p>
            <a:endParaRPr lang="fr-FR" b="0" i="0" dirty="0">
              <a:solidFill>
                <a:srgbClr val="474747"/>
              </a:solidFill>
              <a:effectLst/>
              <a:latin typeface="Open Sans"/>
            </a:endParaRPr>
          </a:p>
          <a:p>
            <a:r>
              <a:rPr lang="fr-FR" b="0" i="0" dirty="0">
                <a:solidFill>
                  <a:srgbClr val="474747"/>
                </a:solidFill>
                <a:effectLst/>
                <a:latin typeface="Open Sans"/>
              </a:rPr>
              <a:t>  -</a:t>
            </a:r>
            <a:r>
              <a:rPr lang="fr-FR" b="1" i="0" dirty="0">
                <a:solidFill>
                  <a:srgbClr val="474747"/>
                </a:solidFill>
                <a:effectLst/>
                <a:latin typeface="Open Sans"/>
              </a:rPr>
              <a:t> Réorienter le dialogue social vers les orientations stratégiques de gestion</a:t>
            </a:r>
            <a:endParaRPr lang="fr-FR" b="0" i="0" dirty="0">
              <a:solidFill>
                <a:srgbClr val="474747"/>
              </a:solidFill>
              <a:effectLst/>
              <a:latin typeface="Open Sans"/>
            </a:endParaRPr>
          </a:p>
          <a:p>
            <a:r>
              <a:rPr lang="fr-FR" b="0" i="0" dirty="0">
                <a:solidFill>
                  <a:srgbClr val="474747"/>
                </a:solidFill>
                <a:effectLst/>
                <a:latin typeface="Open Sans"/>
              </a:rPr>
              <a:t>  - </a:t>
            </a:r>
            <a:r>
              <a:rPr lang="fr-FR" b="1" i="0" dirty="0">
                <a:solidFill>
                  <a:srgbClr val="474747"/>
                </a:solidFill>
                <a:effectLst/>
                <a:latin typeface="Open Sans"/>
              </a:rPr>
              <a:t>Mettre fin aux rigidités actuellement constatées dans la gestion des situations individuelles </a:t>
            </a:r>
          </a:p>
          <a:p>
            <a:r>
              <a:rPr lang="fr-FR" b="1" i="0" dirty="0">
                <a:solidFill>
                  <a:srgbClr val="474747"/>
                </a:solidFill>
                <a:effectLst/>
                <a:latin typeface="Open Sans"/>
              </a:rPr>
              <a:t>  - Renforcer les responsabilités de chacun en permettant que l’activité de ces commissions soit davantage centrée sur l’examen approfondi des situations individuelles qui le nécessite le plus.</a:t>
            </a:r>
          </a:p>
          <a:p>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La réforme des instruments du dialogue social s’accompagne de la mise en place de lignes directrices de gestion.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Volonté de transparence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Slide  </a:t>
            </a:r>
            <a:endParaRPr lang="fr-FR" dirty="0"/>
          </a:p>
          <a:p>
            <a:endParaRPr lang="fr-FR" dirty="0"/>
          </a:p>
        </p:txBody>
      </p:sp>
    </p:spTree>
    <p:extLst>
      <p:ext uri="{BB962C8B-B14F-4D97-AF65-F5344CB8AC3E}">
        <p14:creationId xmlns:p14="http://schemas.microsoft.com/office/powerpoint/2010/main" val="1817483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 : explications </a:t>
            </a:r>
          </a:p>
          <a:p>
            <a:endParaRPr lang="fr-FR" dirty="0"/>
          </a:p>
          <a:p>
            <a:r>
              <a:rPr lang="fr-FR" b="1" dirty="0"/>
              <a:t>intervenant : comment les établir ?</a:t>
            </a:r>
          </a:p>
        </p:txBody>
      </p:sp>
    </p:spTree>
    <p:extLst>
      <p:ext uri="{BB962C8B-B14F-4D97-AF65-F5344CB8AC3E}">
        <p14:creationId xmlns:p14="http://schemas.microsoft.com/office/powerpoint/2010/main" val="2217748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FL :</a:t>
            </a:r>
          </a:p>
          <a:p>
            <a:r>
              <a:rPr lang="fr-FR" dirty="0"/>
              <a:t>1. </a:t>
            </a:r>
          </a:p>
          <a:p>
            <a:r>
              <a:rPr lang="fr-FR" dirty="0"/>
              <a:t>Recenser les effectifs et les départs et arrivées afin de : - Sécuriser les compétences nécessaires à la continuité de service - Comprendre les motifs de départ - Anticiper les ajustements d’organisation au sein des équipes.</a:t>
            </a:r>
          </a:p>
          <a:p>
            <a:r>
              <a:rPr lang="fr-FR" dirty="0"/>
              <a:t>Dans la FPH,</a:t>
            </a:r>
            <a:r>
              <a:rPr lang="fr-FR" baseline="0" dirty="0"/>
              <a:t> le CNG établi une  cartographie des fonctions et des emplois, </a:t>
            </a:r>
            <a:r>
              <a:rPr lang="fr-FR" b="1" baseline="0" dirty="0"/>
              <a:t>représentation globale et générale</a:t>
            </a:r>
            <a:r>
              <a:rPr lang="fr-FR" baseline="0" dirty="0"/>
              <a:t>, permettant d’identifier les compétences disponibles et les compétences qui pourront s’avérer nécessaires dans l’avenir</a:t>
            </a:r>
            <a:endParaRPr lang="fr-FR" dirty="0"/>
          </a:p>
          <a:p>
            <a:r>
              <a:rPr lang="fr-FR" dirty="0"/>
              <a:t>2.</a:t>
            </a:r>
          </a:p>
          <a:p>
            <a:r>
              <a:rPr lang="fr-FR" dirty="0"/>
              <a:t>Mettre</a:t>
            </a:r>
            <a:r>
              <a:rPr lang="fr-FR" baseline="0" dirty="0"/>
              <a:t> en place une logique de gestion prévisionnelle des effectifs</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C75FDB47-1579-4CA5-82C0-C2C7B6435889}" type="slidenum">
              <a:rPr lang="fr-FR" smtClean="0"/>
              <a:t>11</a:t>
            </a:fld>
            <a:endParaRPr lang="fr-FR" dirty="0"/>
          </a:p>
        </p:txBody>
      </p:sp>
    </p:spTree>
    <p:extLst>
      <p:ext uri="{BB962C8B-B14F-4D97-AF65-F5344CB8AC3E}">
        <p14:creationId xmlns:p14="http://schemas.microsoft.com/office/powerpoint/2010/main" val="1524816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 : confronter ces pratiques aux besoins</a:t>
            </a:r>
          </a:p>
          <a:p>
            <a:endParaRPr lang="fr-FR" dirty="0"/>
          </a:p>
          <a:p>
            <a:r>
              <a:rPr lang="fr-FR" b="1" dirty="0"/>
              <a:t>intervenant : en somme, formaliser, par écrit, ce qui est mis en place quotidiennement dans les établissements.</a:t>
            </a:r>
          </a:p>
          <a:p>
            <a:endParaRPr lang="fr-FR" b="1" dirty="0"/>
          </a:p>
          <a:p>
            <a:r>
              <a:rPr lang="fr-FR" dirty="0"/>
              <a:t>FL : Tout à fait Mme GASNIER, le projet social peut tout à fait être un bon outils de travail pour ces premières lignes directrices de gestion…quelle qu’en soit la forme ! Ce peut être des écrits, des tableaux, des schémas… voici un petit exemple de tableau récapitulatif d’une stratégie…</a:t>
            </a:r>
          </a:p>
          <a:p>
            <a:endParaRPr lang="fr-FR" dirty="0"/>
          </a:p>
          <a:p>
            <a:r>
              <a:rPr lang="fr-FR" dirty="0"/>
              <a:t>slide</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12</a:t>
            </a:fld>
            <a:endParaRPr lang="fr-FR" dirty="0"/>
          </a:p>
        </p:txBody>
      </p:sp>
    </p:spTree>
    <p:extLst>
      <p:ext uri="{BB962C8B-B14F-4D97-AF65-F5344CB8AC3E}">
        <p14:creationId xmlns:p14="http://schemas.microsoft.com/office/powerpoint/2010/main" val="1521741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FL :</a:t>
            </a:r>
          </a:p>
          <a:p>
            <a:r>
              <a:rPr lang="fr-FR" dirty="0"/>
              <a:t>1.</a:t>
            </a:r>
          </a:p>
          <a:p>
            <a:r>
              <a:rPr lang="fr-FR" dirty="0"/>
              <a:t>Exemple d’axes stratégiques : domaines d’intervention x objectifs</a:t>
            </a:r>
          </a:p>
          <a:p>
            <a:r>
              <a:rPr lang="fr-FR" dirty="0"/>
              <a:t>Une fois les effectifs</a:t>
            </a:r>
            <a:r>
              <a:rPr lang="fr-FR" baseline="0" dirty="0"/>
              <a:t> et les mouvements recensées, les</a:t>
            </a:r>
            <a:r>
              <a:rPr lang="fr-FR" dirty="0"/>
              <a:t> pratiques RH pointées, il convient de les redéfinir en fonction des besoins</a:t>
            </a:r>
            <a:r>
              <a:rPr lang="fr-FR" baseline="0" dirty="0"/>
              <a:t> / axes stratégiques de chaque domaine : formation, recrutement, rémunération, conditions de travail. Et encore d’autres objectifs qui peuvent être définis par l’établissement selon ses propres orientations et ses propres choix stratégiques, voire, l’objectif qu’elle s’assigne pour les prochaines années, par exemple, qualité du service public.</a:t>
            </a:r>
          </a:p>
          <a:p>
            <a:endParaRPr lang="fr-FR" baseline="0" dirty="0"/>
          </a:p>
          <a:p>
            <a:r>
              <a:rPr lang="fr-FR" baseline="0" dirty="0"/>
              <a:t>Elle peut également influencer d’autres domaines que les 4 principaux cités dans le tableau, si, en fonction des réalités locales et des éléments recueillis dans la phase de recueil de données, fait ressortir d’autres champs d’intervention.</a:t>
            </a:r>
          </a:p>
          <a:p>
            <a:r>
              <a:rPr lang="fr-FR" sz="1200" dirty="0"/>
              <a:t>Décret n° 2020-255 du 13 mars 2020 </a:t>
            </a:r>
            <a:r>
              <a:rPr lang="fr-FR" sz="1200" baseline="0" dirty="0"/>
              <a:t>prime intéressement</a:t>
            </a:r>
          </a:p>
          <a:p>
            <a:endParaRPr lang="fr-FR" sz="1200" baseline="0" dirty="0"/>
          </a:p>
          <a:p>
            <a:r>
              <a:rPr lang="fr-FR" sz="1200" b="1" baseline="0" dirty="0"/>
              <a:t>intervenant : Si je comprend bien, il s’agit de rédiger un plan, avec des objectifs et des moyens en tenant compte de :  </a:t>
            </a:r>
          </a:p>
          <a:p>
            <a:r>
              <a:rPr lang="fr-FR" sz="1200" b="1" baseline="0" dirty="0"/>
              <a:t>  - L’évolution prévisible de l’établissement, dans sa forme, sa structure (fusion, GHT…), </a:t>
            </a:r>
          </a:p>
          <a:p>
            <a:r>
              <a:rPr lang="fr-FR" sz="1200" b="1" baseline="0" dirty="0"/>
              <a:t>  - L’évolution des besoins (augmentation des lits dans un EHPAD du fait du vieillissement de la population locale, ou diminution de l’activité d’une maternité du fait de la diminution de la population dans le lieu concerné ou inversement) </a:t>
            </a:r>
          </a:p>
          <a:p>
            <a:r>
              <a:rPr lang="fr-FR" sz="1200" b="1" baseline="0" dirty="0"/>
              <a:t>  - La composition du vivier des agents de l’établissement (départ à la retraite, volonté de limiter les écart dans la pyramide des âges afin d’améliorer la cohésion des services et la transmission des compétences, projet de titularisation des contractuels…)</a:t>
            </a:r>
          </a:p>
          <a:p>
            <a:endParaRPr lang="fr-FR" sz="1200" baseline="0" dirty="0"/>
          </a:p>
          <a:p>
            <a:r>
              <a:rPr lang="fr-FR" sz="1200" baseline="0" dirty="0"/>
              <a:t>FLF : c’est très bien résumé…ces LDG seront nécessairement très différentes en fonction de l’activité et de la taille de l’établissement et seront essentiellement un outils de communication auprès des OS représentative qui, je vous le rappelle, sont informées de ces orientations sur lesquelles elles donnes un avis.</a:t>
            </a:r>
          </a:p>
          <a:p>
            <a:endParaRPr lang="fr-FR" sz="1200" baseline="0" dirty="0"/>
          </a:p>
          <a:p>
            <a:r>
              <a:rPr lang="fr-FR" sz="1200" baseline="0" dirty="0"/>
              <a:t>Je vous propose un exemple des LDG en matière de stratégie rédigées par le ministère de la Santé….slide</a:t>
            </a:r>
          </a:p>
          <a:p>
            <a:endParaRPr lang="fr-FR" sz="1200" baseline="0" dirty="0"/>
          </a:p>
        </p:txBody>
      </p:sp>
      <p:sp>
        <p:nvSpPr>
          <p:cNvPr id="4" name="Espace réservé du numéro de diapositive 3"/>
          <p:cNvSpPr>
            <a:spLocks noGrp="1"/>
          </p:cNvSpPr>
          <p:nvPr>
            <p:ph type="sldNum" sz="quarter" idx="10"/>
          </p:nvPr>
        </p:nvSpPr>
        <p:spPr/>
        <p:txBody>
          <a:bodyPr/>
          <a:lstStyle/>
          <a:p>
            <a:fld id="{C75FDB47-1579-4CA5-82C0-C2C7B6435889}" type="slidenum">
              <a:rPr lang="fr-FR" smtClean="0"/>
              <a:t>13</a:t>
            </a:fld>
            <a:endParaRPr lang="fr-FR" dirty="0"/>
          </a:p>
        </p:txBody>
      </p:sp>
    </p:spTree>
    <p:extLst>
      <p:ext uri="{BB962C8B-B14F-4D97-AF65-F5344CB8AC3E}">
        <p14:creationId xmlns:p14="http://schemas.microsoft.com/office/powerpoint/2010/main" val="21016271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 : lecture </a:t>
            </a:r>
          </a:p>
          <a:p>
            <a:endParaRPr lang="fr-FR" dirty="0"/>
          </a:p>
          <a:p>
            <a:r>
              <a:rPr lang="fr-FR" b="1" dirty="0"/>
              <a:t>intervenant : Vous le dites avec une certaine gravité…</a:t>
            </a:r>
          </a:p>
          <a:p>
            <a:endParaRPr lang="fr-FR" dirty="0"/>
          </a:p>
          <a:p>
            <a:r>
              <a:rPr lang="fr-FR" dirty="0"/>
              <a:t>FLF : en effet, c’est, à mon sens, l’orientation qui sera la plus délicate car elle remet en cause des pratiques bien ancrées dans le fonctionnement de l’établissement et sont susceptibles de recours dans la mesure où elles auront un impact direct sur la situation personnelle des agents et pourront par conséquent être invoquées devant le juge administratif en cas de contentieux.</a:t>
            </a:r>
          </a:p>
          <a:p>
            <a:endParaRPr lang="fr-FR" dirty="0"/>
          </a:p>
          <a:p>
            <a:r>
              <a:rPr lang="fr-FR" b="1" dirty="0"/>
              <a:t>intervenant : il faudra donc être particulièrement vigilant ?</a:t>
            </a:r>
          </a:p>
          <a:p>
            <a:endParaRPr lang="fr-FR" dirty="0"/>
          </a:p>
          <a:p>
            <a:r>
              <a:rPr lang="fr-FR" dirty="0"/>
              <a:t>FLF : vigilant, souple et…très probablement diplomate…</a:t>
            </a:r>
          </a:p>
          <a:p>
            <a:endParaRPr lang="fr-FR" dirty="0"/>
          </a:p>
          <a:p>
            <a:r>
              <a:rPr lang="fr-FR" dirty="0"/>
              <a:t>Slide</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15</a:t>
            </a:fld>
            <a:endParaRPr lang="fr-FR" dirty="0"/>
          </a:p>
        </p:txBody>
      </p:sp>
    </p:spTree>
    <p:extLst>
      <p:ext uri="{BB962C8B-B14F-4D97-AF65-F5344CB8AC3E}">
        <p14:creationId xmlns:p14="http://schemas.microsoft.com/office/powerpoint/2010/main" val="2980519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 : explications</a:t>
            </a:r>
          </a:p>
        </p:txBody>
      </p:sp>
    </p:spTree>
    <p:extLst>
      <p:ext uri="{BB962C8B-B14F-4D97-AF65-F5344CB8AC3E}">
        <p14:creationId xmlns:p14="http://schemas.microsoft.com/office/powerpoint/2010/main" val="2001354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 : explications</a:t>
            </a:r>
          </a:p>
          <a:p>
            <a:endParaRPr lang="fr-FR" dirty="0"/>
          </a:p>
          <a:p>
            <a:r>
              <a:rPr lang="fr-FR" b="1" dirty="0"/>
              <a:t>intervenant : On parle beaucoup d’égalité de genre…</a:t>
            </a:r>
          </a:p>
          <a:p>
            <a:endParaRPr lang="fr-FR" dirty="0"/>
          </a:p>
          <a:p>
            <a:r>
              <a:rPr lang="fr-FR" dirty="0"/>
              <a:t>FL : slide</a:t>
            </a:r>
          </a:p>
        </p:txBody>
      </p:sp>
    </p:spTree>
    <p:extLst>
      <p:ext uri="{BB962C8B-B14F-4D97-AF65-F5344CB8AC3E}">
        <p14:creationId xmlns:p14="http://schemas.microsoft.com/office/powerpoint/2010/main" val="150240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explications</a:t>
            </a:r>
          </a:p>
          <a:p>
            <a:endParaRPr lang="fr-FR" dirty="0"/>
          </a:p>
          <a:p>
            <a:r>
              <a:rPr lang="fr-FR" b="1" dirty="0"/>
              <a:t>intervenant : rien de trop compliqué et ces orientations ne pourront que faire consensus….</a:t>
            </a:r>
          </a:p>
          <a:p>
            <a:endParaRPr lang="fr-FR" dirty="0"/>
          </a:p>
          <a:p>
            <a:r>
              <a:rPr lang="fr-FR" dirty="0"/>
              <a:t>FLF : Certes, mais pas nécessairement les orientations générales en matière de promotion…slide</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18</a:t>
            </a:fld>
            <a:endParaRPr lang="fr-FR" dirty="0"/>
          </a:p>
        </p:txBody>
      </p:sp>
    </p:spTree>
    <p:extLst>
      <p:ext uri="{BB962C8B-B14F-4D97-AF65-F5344CB8AC3E}">
        <p14:creationId xmlns:p14="http://schemas.microsoft.com/office/powerpoint/2010/main" val="3397737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explication des objectifs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r>
              <a:rPr lang="fr-FR" b="1" dirty="0"/>
              <a:t>intervenant : plus précisément…?</a:t>
            </a:r>
          </a:p>
          <a:p>
            <a:endParaRPr lang="fr-FR" dirty="0"/>
          </a:p>
          <a:p>
            <a:r>
              <a:rPr lang="fr-FR" dirty="0"/>
              <a:t>FLF : slide </a:t>
            </a:r>
          </a:p>
        </p:txBody>
      </p:sp>
    </p:spTree>
    <p:extLst>
      <p:ext uri="{BB962C8B-B14F-4D97-AF65-F5344CB8AC3E}">
        <p14:creationId xmlns:p14="http://schemas.microsoft.com/office/powerpoint/2010/main" val="37446118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Je vous rappelle que la loi de transformation de la FP a complété, pour les modalités d’avancement et de promotion, le critère de la valeur professionnelle avec celui de l’appréciation de la valeur professionnelle.</a:t>
            </a:r>
          </a:p>
          <a:p>
            <a:r>
              <a:rPr lang="fr-FR" dirty="0"/>
              <a:t>Attention ! Ne concerne que l’avancement au choix !</a:t>
            </a:r>
          </a:p>
          <a:p>
            <a:r>
              <a:rPr lang="fr-FR" dirty="0"/>
              <a:t>Il n’est pas question de définir des ratios différents ou de nouvelles conditions de promouvabilité mais uniquement de classer les agents promouvables ou remplissant les conditions d’une promotion interne.</a:t>
            </a:r>
          </a:p>
          <a:p>
            <a:endParaRPr lang="fr-FR" dirty="0"/>
          </a:p>
          <a:p>
            <a:r>
              <a:rPr lang="fr-FR" dirty="0"/>
              <a:t>Attention ! Ce n’est que pour l’avancement au choix !</a:t>
            </a:r>
          </a:p>
          <a:p>
            <a:endParaRPr lang="fr-FR" dirty="0"/>
          </a:p>
          <a:p>
            <a:r>
              <a:rPr lang="fr-FR" b="1" dirty="0"/>
              <a:t>intervenant : les employeurs vont donc définir les critères qui permettrons de classer les agents remplissant les conditions pour être promouvables ?</a:t>
            </a:r>
          </a:p>
          <a:p>
            <a:endParaRPr lang="fr-FR" dirty="0"/>
          </a:p>
          <a:p>
            <a:r>
              <a:rPr lang="fr-FR" dirty="0"/>
              <a:t>FLF : c’est ça !</a:t>
            </a:r>
          </a:p>
          <a:p>
            <a:endParaRPr lang="fr-FR" dirty="0"/>
          </a:p>
          <a:p>
            <a:r>
              <a:rPr lang="fr-FR" b="1" dirty="0"/>
              <a:t>intervenant : n’est-ce pas les CAP qui donnent des avis sur les tableaux d’avancement ?</a:t>
            </a:r>
          </a:p>
          <a:p>
            <a:endParaRPr lang="fr-FR" dirty="0"/>
          </a:p>
          <a:p>
            <a:r>
              <a:rPr lang="fr-FR" dirty="0"/>
              <a:t>FLF : plus à compter de l’année prochaine…slide</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20</a:t>
            </a:fld>
            <a:endParaRPr lang="fr-FR" dirty="0"/>
          </a:p>
        </p:txBody>
      </p:sp>
    </p:spTree>
    <p:extLst>
      <p:ext uri="{BB962C8B-B14F-4D97-AF65-F5344CB8AC3E}">
        <p14:creationId xmlns:p14="http://schemas.microsoft.com/office/powerpoint/2010/main" val="1387768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27138"/>
            <a:ext cx="5953125" cy="3349625"/>
          </a:xfrm>
        </p:spPr>
      </p:sp>
      <p:sp>
        <p:nvSpPr>
          <p:cNvPr id="3" name="Espace réservé des notes 2"/>
          <p:cNvSpPr>
            <a:spLocks noGrp="1"/>
          </p:cNvSpPr>
          <p:nvPr>
            <p:ph type="body" idx="1"/>
          </p:nvPr>
        </p:nvSpPr>
        <p:spPr>
          <a:xfrm>
            <a:off x="679768" y="4777194"/>
            <a:ext cx="5438140" cy="410005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La loi prévoit ainsi, pour les trois versants de la FP, que les autorités compétentes dans chaque administration élaboreront des lignes directrices de gestion fixant les orientations générales et les grandes priorités dans certaines matières….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r>
              <a:rPr lang="fr-FR" b="1" dirty="0"/>
              <a:t>intervenant : LDG…qu’est-ce que cela signifie ?</a:t>
            </a:r>
          </a:p>
          <a:p>
            <a:endParaRPr lang="fr-FR" dirty="0"/>
          </a:p>
          <a:p>
            <a:r>
              <a:rPr lang="fr-FR" dirty="0"/>
              <a:t>FL : Reprise de la définition du </a:t>
            </a:r>
            <a:r>
              <a:rPr lang="fr-FR" sz="1200" b="0" dirty="0">
                <a:solidFill>
                  <a:prstClr val="black"/>
                </a:solidFill>
                <a:latin typeface="Calibri" panose="020F0502020204030204"/>
              </a:rPr>
              <a:t>CE, 21 mars 2019, n° 397088</a:t>
            </a:r>
            <a:r>
              <a:rPr lang="fr-FR" b="0" dirty="0"/>
              <a:t> </a:t>
            </a:r>
            <a:r>
              <a:rPr lang="fr-FR" dirty="0"/>
              <a:t>– la direction, le cap, les principes…</a:t>
            </a:r>
          </a:p>
          <a:p>
            <a:pPr algn="just">
              <a:lnSpc>
                <a:spcPct val="107000"/>
              </a:lnSpc>
              <a:spcAft>
                <a:spcPts val="800"/>
              </a:spcAft>
            </a:pPr>
            <a:endParaRPr lang="fr-FR" sz="1200" dirty="0">
              <a:effectLst/>
              <a:latin typeface="+mn-lt"/>
              <a:ea typeface="+mn-ea"/>
              <a:cs typeface="+mn-cs"/>
            </a:endParaRPr>
          </a:p>
          <a:p>
            <a:pPr algn="just">
              <a:lnSpc>
                <a:spcPct val="107000"/>
              </a:lnSpc>
              <a:spcAft>
                <a:spcPts val="800"/>
              </a:spcAft>
            </a:pPr>
            <a:r>
              <a:rPr lang="fr-FR" sz="1200" dirty="0">
                <a:effectLst/>
                <a:latin typeface="+mn-lt"/>
                <a:ea typeface="+mn-ea"/>
                <a:cs typeface="+mn-cs"/>
              </a:rPr>
              <a:t>Dans deux</a:t>
            </a:r>
            <a:r>
              <a:rPr lang="fr-FR" sz="1800" dirty="0">
                <a:effectLst/>
                <a:latin typeface="Arial" panose="020B0604020202020204" pitchFamily="34" charset="0"/>
                <a:ea typeface="Calibri" panose="020F0502020204030204" pitchFamily="34" charset="0"/>
                <a:cs typeface="Times New Roman" panose="02020603050405020304" pitchFamily="18" charset="0"/>
              </a:rPr>
              <a:t> arrêts de septembre, le Conseil d’Etat rappelle :</a:t>
            </a:r>
          </a:p>
          <a:p>
            <a:pPr algn="just">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  - Que </a:t>
            </a:r>
            <a:r>
              <a:rPr lang="fr-FR" sz="1800" b="0"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les personnes en droit de prétendre à un avantage, peuvent se prévaloir, devant le juge administratif, des lignes directrices publiées par leur administration mais ne peuvent toutefois se prévaloir des orientations générales octroyant des mesures de faveur au bénéficie de laquelle l’agent ne peut faire valoir aucun droit.</a:t>
            </a:r>
          </a:p>
          <a:p>
            <a:pPr algn="just">
              <a:lnSpc>
                <a:spcPct val="107000"/>
              </a:lnSpc>
              <a:spcAft>
                <a:spcPts val="800"/>
              </a:spcAft>
            </a:pPr>
            <a:r>
              <a:rPr lang="fr-FR" sz="1800" b="0"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  - L</a:t>
            </a:r>
            <a:r>
              <a:rPr lang="fr-FR" sz="1800" b="0" dirty="0">
                <a:effectLst/>
                <a:latin typeface="Arial" panose="020B0604020202020204" pitchFamily="34" charset="0"/>
                <a:ea typeface="Calibri" panose="020F0502020204030204" pitchFamily="34" charset="0"/>
                <a:cs typeface="Times New Roman" panose="02020603050405020304" pitchFamily="18" charset="0"/>
              </a:rPr>
              <a:t>e juge suprême souligne que </a:t>
            </a:r>
            <a:r>
              <a:rPr lang="fr-FR" sz="1800" b="0"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si un texte prévoit l’attribution d’un avantage, sans en définir l’ensemble des conditions, l’autorité peut, par l’édiction de lignes directrices, encadrer l’action de l’administration, dans le but d’en assurer la cohérence.</a:t>
            </a:r>
            <a:endParaRPr lang="fr-FR" sz="1800" b="0" dirty="0">
              <a:solidFill>
                <a:srgbClr val="ED7D3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0" dirty="0">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b="0" dirty="0">
                <a:effectLst/>
                <a:latin typeface="Arial" panose="020B0604020202020204" pitchFamily="34" charset="0"/>
                <a:ea typeface="Calibri" panose="020F0502020204030204" pitchFamily="34" charset="0"/>
                <a:cs typeface="Times New Roman" panose="02020603050405020304" pitchFamily="18" charset="0"/>
              </a:rPr>
              <a:t>Enfin, le Conseil rappelle que </a:t>
            </a:r>
            <a:r>
              <a:rPr lang="fr-FR" sz="1800" b="0"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ces lignes directrices ne peuvent édicter de </a:t>
            </a:r>
            <a:r>
              <a:rPr lang="fr-FR" sz="1800" b="1"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conditions nouvelles mais peuvent déterminer des critères permettant de mettre en œuvre le texte en cause</a:t>
            </a:r>
            <a:r>
              <a:rPr lang="fr-FR" sz="1800" b="0"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 sous réserve de motifs d'intérêt général conduisant à y déroger et de l'appréciation particulière de chaque situation.</a:t>
            </a:r>
            <a:endParaRPr lang="fr-FR"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solidFill>
                  <a:srgbClr val="ED7D31"/>
                </a:solidFill>
                <a:effectLst/>
                <a:latin typeface="Arial" panose="020B0604020202020204" pitchFamily="34" charset="0"/>
                <a:ea typeface="Calibri" panose="020F0502020204030204" pitchFamily="34" charset="0"/>
                <a:cs typeface="Times New Roman" panose="02020603050405020304" pitchFamily="18" charset="0"/>
              </a:rPr>
              <a:t>CE, 21 septembre 2020, n° 425960 - CE, 21 septembre 2020, n° 428683</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intervenant : Ces LDG sont-elles contestable devant le juge administratif ?</a:t>
            </a:r>
          </a:p>
          <a:p>
            <a:endParaRPr lang="fr-FR" dirty="0"/>
          </a:p>
          <a:p>
            <a:r>
              <a:rPr lang="fr-FR" b="0" i="0" dirty="0">
                <a:solidFill>
                  <a:srgbClr val="4E4E4E"/>
                </a:solidFill>
                <a:effectLst/>
                <a:latin typeface="sourcesanspro"/>
              </a:rPr>
              <a:t>Le Conseil d’Etat considère que les documents de portée générale émanant d'autorités publiques, matérialisés ou non, tels que les circulaires, instructions, recommandations, notes, présentations ou interprétations du droit positif peuvent être déférés au juge de l'excès de pouvoir lorsqu'ils sont susceptibles d'avoir des effets notables sur les droits ou la situation d'autres personnes que les agents chargés, le cas échéant, de les mettre en œuvre; ont notamment de tels effets ceux de ces documents qui ont un caractère impératif ou présentent le caractère de lignes directrices.</a:t>
            </a:r>
          </a:p>
          <a:p>
            <a:endParaRPr lang="fr-FR" b="0" i="0" dirty="0">
              <a:solidFill>
                <a:srgbClr val="4E4E4E"/>
              </a:solidFill>
              <a:effectLst/>
              <a:latin typeface="sourcesanspro"/>
            </a:endParaRPr>
          </a:p>
          <a:p>
            <a:r>
              <a:rPr lang="fr-FR" b="0" i="0" dirty="0">
                <a:solidFill>
                  <a:srgbClr val="4E4E4E"/>
                </a:solidFill>
                <a:effectLst/>
                <a:latin typeface="sourcesanspro"/>
              </a:rPr>
              <a:t>Il appartient au juge d'examiner les vices susceptibles d'affecter la légalité du document en tenant compte de la nature et des caractéristiques de celui-ci ainsi que du pouvoir d'appréciation dont dispose l'autorité dont il émane.</a:t>
            </a:r>
          </a:p>
          <a:p>
            <a:endParaRPr lang="fr-FR" b="0" i="0" dirty="0">
              <a:solidFill>
                <a:srgbClr val="4E4E4E"/>
              </a:solidFill>
              <a:effectLst/>
              <a:latin typeface="sourcesanspro"/>
            </a:endParaRPr>
          </a:p>
          <a:p>
            <a:r>
              <a:rPr lang="fr-FR" b="0" i="0" dirty="0">
                <a:solidFill>
                  <a:srgbClr val="4E4E4E"/>
                </a:solidFill>
                <a:effectLst/>
                <a:latin typeface="sourcesanspro"/>
              </a:rPr>
              <a:t>Le recours formé à son encontre doit être accueilli notamment </a:t>
            </a:r>
          </a:p>
          <a:p>
            <a:r>
              <a:rPr lang="fr-FR" b="0" i="0" dirty="0">
                <a:solidFill>
                  <a:srgbClr val="4E4E4E"/>
                </a:solidFill>
                <a:effectLst/>
                <a:latin typeface="sourcesanspro"/>
              </a:rPr>
              <a:t>  - s'il fixe une règle nouvelle entachée d'incompétence, par exemple, ici, de nouveaux critères sur l’avancement de grade</a:t>
            </a:r>
          </a:p>
          <a:p>
            <a:r>
              <a:rPr lang="fr-FR" b="0" i="0" dirty="0">
                <a:solidFill>
                  <a:srgbClr val="4E4E4E"/>
                </a:solidFill>
                <a:effectLst/>
                <a:latin typeface="sourcesanspro"/>
              </a:rPr>
              <a:t>  - si l'interprétation du droit positif qu'il comporte en méconnaît le sens et la portée </a:t>
            </a:r>
          </a:p>
          <a:p>
            <a:r>
              <a:rPr lang="fr-FR" b="0" i="0" dirty="0">
                <a:solidFill>
                  <a:srgbClr val="4E4E4E"/>
                </a:solidFill>
                <a:effectLst/>
                <a:latin typeface="sourcesanspro"/>
              </a:rPr>
              <a:t>  - ou s'il est pris en vue de la mise en œuvre d'une règle contraire à une norme juridique supérieure.</a:t>
            </a:r>
          </a:p>
          <a:p>
            <a:r>
              <a:rPr lang="fr-FR" dirty="0"/>
              <a:t> </a:t>
            </a:r>
          </a:p>
          <a:p>
            <a:pPr marL="0" indent="0">
              <a:buFontTx/>
              <a:buNone/>
            </a:pPr>
            <a:r>
              <a:rPr lang="fr-FR" dirty="0"/>
              <a:t>Conseil d’Etat 12 juin 2020, n° 418142</a:t>
            </a:r>
          </a:p>
          <a:p>
            <a:endParaRPr lang="fr-FR" dirty="0"/>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intervenant : ces orientations seront rigides ? Devront-elles être suivie à la lettre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FL : du tout, l’objectif est la souplesse mais pas l’opacité; il faut trouver un juste milieu, un équilibre entre rigidité avec l’application de lignes trop précises et l’absence de compréhension, par les OS et les agents des motivations des décisions concernées afin d’éviter, à juste titre ou non, un sentiment d’injustice et bien entendu, des contentieux ou des mouvements sociaux.</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intervenant : quelles sont les matières concernées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Slide</a:t>
            </a:r>
          </a:p>
          <a:p>
            <a:r>
              <a:rPr lang="fr-FR" dirty="0"/>
              <a:t> </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a:t>
            </a:fld>
            <a:endParaRPr lang="fr-FR" dirty="0"/>
          </a:p>
        </p:txBody>
      </p:sp>
    </p:spTree>
    <p:extLst>
      <p:ext uri="{BB962C8B-B14F-4D97-AF65-F5344CB8AC3E}">
        <p14:creationId xmlns:p14="http://schemas.microsoft.com/office/powerpoint/2010/main" val="1655992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explications</a:t>
            </a:r>
          </a:p>
          <a:p>
            <a:r>
              <a:rPr lang="fr-FR" dirty="0"/>
              <a:t>fin de la consultation</a:t>
            </a:r>
            <a:r>
              <a:rPr lang="fr-FR" baseline="0" dirty="0"/>
              <a:t> des CAP sur certaines décisions individuelles, qui seront prises en application des lignes directrices de gestion. </a:t>
            </a:r>
          </a:p>
          <a:p>
            <a:endParaRPr lang="fr-FR" baseline="0" dirty="0"/>
          </a:p>
          <a:p>
            <a:r>
              <a:rPr lang="fr-FR" b="1" baseline="0" dirty="0"/>
              <a:t>intervenant : les agents vont donc être promus sans avoir de contrôle interne ?</a:t>
            </a:r>
          </a:p>
          <a:p>
            <a:endParaRPr lang="fr-FR" baseline="0" dirty="0"/>
          </a:p>
          <a:p>
            <a:r>
              <a:rPr lang="fr-FR" baseline="0" dirty="0"/>
              <a:t>FLF : pas tout à fait…d’une part les LDG sont communiquées – connaître les critères, d’autre part – slide -</a:t>
            </a:r>
            <a:endParaRPr lang="fr-FR" dirty="0"/>
          </a:p>
        </p:txBody>
      </p:sp>
    </p:spTree>
    <p:extLst>
      <p:ext uri="{BB962C8B-B14F-4D97-AF65-F5344CB8AC3E}">
        <p14:creationId xmlns:p14="http://schemas.microsoft.com/office/powerpoint/2010/main" val="2042671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les agents vont pouvoir exercer des recours administratifs aidés par un représentants du personnel et en tout état de cause, il pourront contester les décisions devant le juge en s’appuyant sur les LDG voir l’illégalité de ces dernières – explications.</a:t>
            </a:r>
          </a:p>
          <a:p>
            <a:endParaRPr lang="fr-FR" dirty="0"/>
          </a:p>
          <a:p>
            <a:r>
              <a:rPr lang="fr-FR" b="1" dirty="0"/>
              <a:t>intervenant : les </a:t>
            </a:r>
            <a:r>
              <a:rPr lang="fr-FR" sz="1200" b="1" dirty="0">
                <a:solidFill>
                  <a:schemeClr val="accent2"/>
                </a:solidFill>
              </a:rPr>
              <a:t>recours administratifs sont-ils obligatoires avant la saisine du juge ?</a:t>
            </a:r>
            <a:endParaRPr lang="fr-FR" b="1" dirty="0"/>
          </a:p>
          <a:p>
            <a:endParaRPr lang="fr-FR" dirty="0"/>
          </a:p>
          <a:p>
            <a:r>
              <a:rPr lang="fr-FR" dirty="0"/>
              <a:t>FLF : du tout, ce n’est pas un rapo…explications, exemple de la CADA</a:t>
            </a:r>
          </a:p>
          <a:p>
            <a:endParaRPr lang="fr-FR" dirty="0"/>
          </a:p>
          <a:p>
            <a:r>
              <a:rPr lang="fr-FR" dirty="0"/>
              <a:t>D’ailleurs, une petite remarque, nonobstant le fait que le Conseil Constitutionnel a constaté que cette rédaction, s’agissant de la procédure de rupture conventionnelle, était contraire à la constitution, QPC sur l’ISRC (</a:t>
            </a:r>
            <a:r>
              <a:rPr lang="fr-FR" b="0" i="0" dirty="0">
                <a:solidFill>
                  <a:srgbClr val="FFFFFF"/>
                </a:solidFill>
                <a:effectLst/>
                <a:latin typeface="Open Sans"/>
              </a:rPr>
              <a:t>Conseil d'État 439031, lecture du 15 juillet 2020)</a:t>
            </a:r>
            <a:r>
              <a:rPr lang="fr-FR" b="0" i="0" dirty="0">
                <a:solidFill>
                  <a:schemeClr val="tx1"/>
                </a:solidFill>
                <a:effectLst/>
                <a:latin typeface="+mn-lt"/>
              </a:rPr>
              <a:t> en tant qu’elle réserve </a:t>
            </a:r>
            <a:r>
              <a:rPr lang="fr-FR" b="0" i="0" dirty="0">
                <a:solidFill>
                  <a:srgbClr val="474747"/>
                </a:solidFill>
                <a:effectLst/>
                <a:latin typeface="Open Sans"/>
              </a:rPr>
              <a:t>la possibilité pour le fonctionnaire d'être assisté durant la procédure de rupture conventionnelle par un conseiller désigné par une organisation syndicale </a:t>
            </a:r>
            <a:r>
              <a:rPr lang="fr-FR" b="1" i="0" dirty="0">
                <a:solidFill>
                  <a:srgbClr val="474747"/>
                </a:solidFill>
                <a:effectLst/>
                <a:latin typeface="Open Sans"/>
              </a:rPr>
              <a:t>représentative</a:t>
            </a:r>
            <a:r>
              <a:rPr lang="fr-FR" b="0" i="0" dirty="0">
                <a:solidFill>
                  <a:srgbClr val="474747"/>
                </a:solidFill>
                <a:effectLst/>
                <a:latin typeface="Open Sans"/>
              </a:rPr>
              <a:t> de son choix (</a:t>
            </a:r>
            <a:r>
              <a:rPr lang="fr-FR" b="0" i="0" dirty="0" err="1">
                <a:solidFill>
                  <a:srgbClr val="474747"/>
                </a:solidFill>
                <a:effectLst/>
                <a:latin typeface="Open Sans"/>
              </a:rPr>
              <a:t>con</a:t>
            </a:r>
            <a:r>
              <a:rPr lang="fr-FR" dirty="0" err="1"/>
              <a:t>nseil</a:t>
            </a:r>
            <a:r>
              <a:rPr lang="fr-FR" dirty="0"/>
              <a:t> constitutionnel - https://www.conseil-constitutionnel.fr/decision/2020/2020860QPC.htm ), -2-, le Conseil d’Etat </a:t>
            </a:r>
            <a:r>
              <a:rPr lang="fr-FR" sz="1200" dirty="0"/>
              <a:t>considère que ces dispositions ne sauraient faire obstacle à ce que des agents se fassent assister dans la préparation de ces recours, s'ils le souhaitent, par le représentant d'un syndicat </a:t>
            </a:r>
            <a:r>
              <a:rPr lang="fr-FR" sz="1200" b="1" dirty="0">
                <a:solidFill>
                  <a:schemeClr val="accent2"/>
                </a:solidFill>
              </a:rPr>
              <a:t>non représentatif</a:t>
            </a:r>
            <a:r>
              <a:rPr lang="fr-FR" sz="1200" dirty="0">
                <a:solidFill>
                  <a:srgbClr val="606060"/>
                </a:solidFill>
              </a:rPr>
              <a:t>. </a:t>
            </a:r>
            <a:endParaRPr lang="fr-FR" dirty="0"/>
          </a:p>
          <a:p>
            <a:endParaRPr lang="fr-FR" dirty="0"/>
          </a:p>
          <a:p>
            <a:r>
              <a:rPr lang="fr-FR" b="1" dirty="0"/>
              <a:t>intervenant : pourriez-vous résumer ?</a:t>
            </a:r>
          </a:p>
          <a:p>
            <a:endParaRPr lang="fr-FR" dirty="0"/>
          </a:p>
          <a:p>
            <a:r>
              <a:rPr lang="fr-FR" dirty="0"/>
              <a:t>FLF : avec plaisir – slide </a:t>
            </a:r>
          </a:p>
        </p:txBody>
      </p:sp>
    </p:spTree>
    <p:extLst>
      <p:ext uri="{BB962C8B-B14F-4D97-AF65-F5344CB8AC3E}">
        <p14:creationId xmlns:p14="http://schemas.microsoft.com/office/powerpoint/2010/main" val="26393758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explication</a:t>
            </a:r>
          </a:p>
          <a:p>
            <a:endParaRPr lang="fr-FR" dirty="0"/>
          </a:p>
          <a:p>
            <a:r>
              <a:rPr lang="fr-FR" b="1" dirty="0"/>
              <a:t>intervenant : Ces lignes directrices de gestion en matière d’avancement seront-elles générales ou en fonction de chaque corps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FLF : pas nécessairement…slide</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23</a:t>
            </a:fld>
            <a:endParaRPr lang="fr-FR" dirty="0"/>
          </a:p>
        </p:txBody>
      </p:sp>
    </p:spTree>
    <p:extLst>
      <p:ext uri="{BB962C8B-B14F-4D97-AF65-F5344CB8AC3E}">
        <p14:creationId xmlns:p14="http://schemas.microsoft.com/office/powerpoint/2010/main" val="3445296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FLF : d’abord rappelons l’espace de liberté dont jouit l’employeur pour définir le périmètre des lignes directrices de gestion; le décret du 29 novembre précise, en ce sens, que l</a:t>
            </a:r>
            <a:r>
              <a:rPr lang="fr-FR" b="0" i="0" dirty="0">
                <a:solidFill>
                  <a:srgbClr val="3C3C3C"/>
                </a:solidFill>
                <a:effectLst/>
                <a:latin typeface="sourcesanspro"/>
              </a:rPr>
              <a:t>es LDG peuvent comporter des orientations qui sont propres à certaines missions, certaines structures internes ou certains corps ou ensemble de corps.</a:t>
            </a:r>
            <a:endParaRPr lang="fr-FR" b="0" dirty="0"/>
          </a:p>
          <a:p>
            <a:r>
              <a:rPr lang="fr-FR" b="0" dirty="0"/>
              <a:t> </a:t>
            </a:r>
          </a:p>
          <a:p>
            <a:r>
              <a:rPr lang="fr-FR" b="0" dirty="0"/>
              <a:t>Par conséquent, comme le souligne pertinemment la FHF dans le guide qu’elle propose, </a:t>
            </a:r>
          </a:p>
          <a:p>
            <a:endParaRPr lang="fr-FR" b="0" dirty="0"/>
          </a:p>
          <a:p>
            <a:r>
              <a:rPr lang="fr-FR" b="0" dirty="0"/>
              <a:t>l</a:t>
            </a:r>
            <a:r>
              <a:rPr lang="fr-FR" dirty="0"/>
              <a:t>a structuration des LDG en matière d’avancement ne rejoint pas nécessairement la structuration des CAP (qui je le rappelle vont être fusionnées.</a:t>
            </a:r>
          </a:p>
          <a:p>
            <a:r>
              <a:rPr lang="fr-FR" dirty="0"/>
              <a:t>Certains critères d’avancement peuvent être communs à l’ensemble des agents., s’articuler autour des catégories (A, B, C), des filières professionnelles ou plus particulières à certains corps et métiers (AMA, sages-femmes, psychologues, attachés d’administration…) ou certaines missions (encadrement…).</a:t>
            </a:r>
          </a:p>
          <a:p>
            <a:endParaRPr lang="fr-FR" b="0" dirty="0"/>
          </a:p>
          <a:p>
            <a:r>
              <a:rPr lang="fr-FR" b="0" dirty="0"/>
              <a:t>Les établissements peuvent également mixer ces critères en prévoyant des critères généraux et des critères particuliers pour certains corps comme l’occupation de certains postes particuliers.</a:t>
            </a:r>
          </a:p>
          <a:p>
            <a:endParaRPr lang="fr-FR" b="1" dirty="0"/>
          </a:p>
          <a:p>
            <a:r>
              <a:rPr lang="fr-FR" b="1" dirty="0"/>
              <a:t>intervenant : Justement quels sont les critères ? Y en a-t-il de prévus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FLF : FLF : le premier d’entre eux, on l’a vu plus haut, il est inhérent au statut, c’est la valeur professionnelle, à ce titre l’évaluation – slide -</a:t>
            </a:r>
          </a:p>
          <a:p>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24</a:t>
            </a:fld>
            <a:endParaRPr lang="fr-FR" dirty="0"/>
          </a:p>
        </p:txBody>
      </p:sp>
    </p:spTree>
    <p:extLst>
      <p:ext uri="{BB962C8B-B14F-4D97-AF65-F5344CB8AC3E}">
        <p14:creationId xmlns:p14="http://schemas.microsoft.com/office/powerpoint/2010/main" val="19573017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25</a:t>
            </a:fld>
            <a:endParaRPr lang="fr-FR" dirty="0"/>
          </a:p>
        </p:txBody>
      </p:sp>
    </p:spTree>
    <p:extLst>
      <p:ext uri="{BB962C8B-B14F-4D97-AF65-F5344CB8AC3E}">
        <p14:creationId xmlns:p14="http://schemas.microsoft.com/office/powerpoint/2010/main" val="36708079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a une importance capitale…je vous rappelle rapidement les modifications réglementaires récentes.</a:t>
            </a:r>
          </a:p>
          <a:p>
            <a:endParaRPr lang="fr-FR" dirty="0"/>
          </a:p>
          <a:p>
            <a:r>
              <a:rPr lang="fr-FR" b="1" dirty="0"/>
              <a:t>intervenant : la mise en place et les modalités de l’évaluation sont donc primordiales…</a:t>
            </a:r>
          </a:p>
          <a:p>
            <a:endParaRPr lang="fr-FR" dirty="0"/>
          </a:p>
          <a:p>
            <a:r>
              <a:rPr lang="fr-FR" dirty="0"/>
              <a:t>FLF : Oui ! Il sera difficile d’écarter d’un avancement un agent promouvable qui aurait des évaluations extrêmement favorables…Cependant, d’une part, la valeur professionnelle pourra tenir compte d’autres critères et d’autre part elle sera nécessairement appréciée sur plusieurs années.</a:t>
            </a:r>
          </a:p>
          <a:p>
            <a:endParaRPr lang="fr-FR" dirty="0"/>
          </a:p>
          <a:p>
            <a:r>
              <a:rPr lang="fr-FR" b="1" dirty="0"/>
              <a:t>intervenant : et les autres critères ?</a:t>
            </a:r>
          </a:p>
          <a:p>
            <a:endParaRPr lang="fr-FR" dirty="0"/>
          </a:p>
          <a:p>
            <a:r>
              <a:rPr lang="fr-FR" dirty="0"/>
              <a:t>FLF : slide</a:t>
            </a:r>
          </a:p>
        </p:txBody>
      </p:sp>
    </p:spTree>
    <p:extLst>
      <p:ext uri="{BB962C8B-B14F-4D97-AF65-F5344CB8AC3E}">
        <p14:creationId xmlns:p14="http://schemas.microsoft.com/office/powerpoint/2010/main" val="537784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200" b="1" kern="1200" dirty="0">
                <a:solidFill>
                  <a:schemeClr val="tx1"/>
                </a:solidFill>
                <a:effectLst/>
                <a:latin typeface="Arial" charset="0"/>
                <a:ea typeface="ＭＳ Ｐゴシック" charset="-128"/>
                <a:cs typeface="ＭＳ Ｐゴシック" charset="-128"/>
              </a:rPr>
              <a:t>FLF : Entretien professionnel</a:t>
            </a:r>
            <a:r>
              <a:rPr lang="fr-FR" sz="1200" kern="1200" dirty="0">
                <a:solidFill>
                  <a:schemeClr val="tx1"/>
                </a:solidFill>
                <a:effectLst/>
                <a:latin typeface="Arial" charset="0"/>
                <a:ea typeface="ＭＳ Ｐゴシック" charset="-128"/>
                <a:cs typeface="ＭＳ Ｐゴシック" charset="-128"/>
              </a:rPr>
              <a:t> (un de nos dispositifs d’appui RH pour nos établissements est la GPMC et nous avons une offre de formation sur l’entretien pro que nous ajusterons en fonction des décrets sur l’entretien pro. Nous avons également l’outil Gesform GPMC qui permet de faire les entretiens pro en dématérialisé et nous adapterons également l’outil selon la trame type d’entretien qui sera inscrite dans le décret d’application)</a:t>
            </a:r>
          </a:p>
          <a:p>
            <a:endParaRPr lang="fr-FR" dirty="0"/>
          </a:p>
        </p:txBody>
      </p:sp>
      <p:sp>
        <p:nvSpPr>
          <p:cNvPr id="4" name="Espace réservé du numéro de diapositive 3"/>
          <p:cNvSpPr>
            <a:spLocks noGrp="1"/>
          </p:cNvSpPr>
          <p:nvPr>
            <p:ph type="sldNum" sz="quarter" idx="5"/>
          </p:nvPr>
        </p:nvSpPr>
        <p:spPr/>
        <p:txBody>
          <a:bodyPr/>
          <a:lstStyle/>
          <a:p>
            <a:pPr>
              <a:defRPr/>
            </a:pPr>
            <a:fld id="{1E4E4FDC-6D9B-C34C-8B51-282D8A12AC59}" type="slidenum">
              <a:rPr lang="fr-FR" smtClean="0"/>
              <a:pPr>
                <a:defRPr/>
              </a:pPr>
              <a:t>27</a:t>
            </a:fld>
            <a:endParaRPr lang="fr-FR" dirty="0"/>
          </a:p>
        </p:txBody>
      </p:sp>
    </p:spTree>
    <p:extLst>
      <p:ext uri="{BB962C8B-B14F-4D97-AF65-F5344CB8AC3E}">
        <p14:creationId xmlns:p14="http://schemas.microsoft.com/office/powerpoint/2010/main" val="4763154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Bien entendu, la condition première reste la satisfaction des conditions posées par les statuts particuliers du corps d’appartenance pour un avancement/une promotion.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Je tiens déjà à rappeler que l’étude d’impact précisait que les lignes directrices de gestion (LDG) constitueront la « doctrine de gestion » en matière de promotions. Elles fixeront les orientations générales et les grandes priorités en matière de promotion et de valorisation des parcours et préciseront les critères d’appréciation comparée des mérites, expériences et acquis professionnels pris en compte pour l’inscription sur une liste d’aptitude ou sur un tableau d’avancement.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L’article 27 du décret du 29 novembre 2019 prévoit que </a:t>
            </a:r>
            <a:r>
              <a:rPr lang="fr-FR" b="0" i="0" dirty="0">
                <a:solidFill>
                  <a:srgbClr val="3C3C3C"/>
                </a:solidFill>
                <a:effectLst/>
                <a:latin typeface="sourcesanspro"/>
              </a:rPr>
              <a:t>Les lignes directrices de gestion dans ce domaine visent en particulier à préciser les modalités de prise en compte de la valeur professionnelle et des acquis de l'expérience professionnelle des agents, notamment à travers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3C3C3C"/>
                </a:solidFill>
                <a:effectLst/>
                <a:latin typeface="sourcesanspro"/>
              </a:rPr>
              <a:t>  - La diversité du parcours et des fonctions exercées,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3C3C3C"/>
                </a:solidFill>
                <a:effectLst/>
                <a:latin typeface="sourcesanspro"/>
              </a:rPr>
              <a:t>  - Les formations suivies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3C3C3C"/>
                </a:solidFill>
                <a:effectLst/>
                <a:latin typeface="sourcesanspro"/>
              </a:rPr>
              <a:t>  - Les conditions particulières d'exercice, attestant de l'engagement professionnel, de la capacité d'adaptation et, le cas échéant, de l'aptitude à l'encadrement d'équipes.</a:t>
            </a:r>
            <a:r>
              <a:rPr lang="fr-FR" dirty="0"/>
              <a:t/>
            </a:r>
            <a:br>
              <a:rPr lang="fr-FR" dirty="0"/>
            </a:b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3C3C3C"/>
                </a:solidFill>
                <a:effectLst/>
                <a:latin typeface="sourcesanspro"/>
              </a:rPr>
              <a:t>Ces modalités permettent de prendre en compte les activités professionnelles exercées par les agents, y compris celles intervenant dans le cadre d'une activité syndicale et celles exercées à l'extérieur de l'administration d'origine, dans une autre administration dans le secteur privé ou dans une organisation européenne ou internationale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baseline="0" dirty="0">
              <a:solidFill>
                <a:srgbClr val="3C3C3C"/>
              </a:solidFill>
              <a:effectLst/>
              <a:latin typeface="sourcesanspro"/>
            </a:endParaRPr>
          </a:p>
          <a:p>
            <a:r>
              <a:rPr lang="fr-FR" dirty="0"/>
              <a:t>Par exemple :</a:t>
            </a:r>
          </a:p>
          <a:p>
            <a:endParaRPr lang="fr-FR" dirty="0"/>
          </a:p>
          <a:p>
            <a:pPr marL="285750" indent="-285750">
              <a:buFont typeface="Wingdings" panose="05000000000000000000" pitchFamily="2" charset="2"/>
              <a:buChar char="v"/>
            </a:pPr>
            <a:r>
              <a:rPr lang="fr-FR" sz="1200" dirty="0"/>
              <a:t>Expérience attestée des responsabilités managériales à haut niveau</a:t>
            </a:r>
          </a:p>
          <a:p>
            <a:pPr marL="285750" indent="-285750">
              <a:buFont typeface="Wingdings" panose="05000000000000000000" pitchFamily="2" charset="2"/>
              <a:buChar char="v"/>
            </a:pPr>
            <a:r>
              <a:rPr lang="fr-FR" sz="1200" dirty="0"/>
              <a:t>Diversité du parcours professionnel et des exercices professionnels dans le même type d’établissements, dans d’autres fonctions publiques et/ou hors fonction publique</a:t>
            </a:r>
          </a:p>
          <a:p>
            <a:pPr marL="285750" indent="-285750">
              <a:buFont typeface="Wingdings" panose="05000000000000000000" pitchFamily="2" charset="2"/>
              <a:buChar char="v"/>
            </a:pPr>
            <a:r>
              <a:rPr lang="fr-FR" sz="1200" dirty="0"/>
              <a:t>Durée dans chaque poste  : trop ou pas assez de mobilité</a:t>
            </a:r>
          </a:p>
          <a:p>
            <a:pPr marL="285750" indent="-285750">
              <a:buFont typeface="Wingdings" panose="05000000000000000000" pitchFamily="2" charset="2"/>
              <a:buChar char="v"/>
            </a:pPr>
            <a:r>
              <a:rPr lang="fr-FR" sz="1200" dirty="0"/>
              <a:t>Contexte d’exercice professionnel antérieur (outre-mer, établissement et/ou organisme isolé et/ou complexe)</a:t>
            </a:r>
          </a:p>
          <a:p>
            <a:pPr marL="285750" indent="-285750">
              <a:buFont typeface="Wingdings" panose="05000000000000000000" pitchFamily="2" charset="2"/>
              <a:buChar char="v"/>
            </a:pPr>
            <a:r>
              <a:rPr lang="fr-FR" sz="1200" dirty="0"/>
              <a:t>Exercice de missions reconnues difficiles (intérim long et/ou de transition, administration provisoire, mission de soutien, mission dans un contexte de crise…)</a:t>
            </a:r>
          </a:p>
          <a:p>
            <a:pPr marL="285750" indent="-285750">
              <a:buFont typeface="Wingdings" panose="05000000000000000000" pitchFamily="2" charset="2"/>
              <a:buChar char="v"/>
            </a:pPr>
            <a:r>
              <a:rPr lang="fr-FR" sz="1200" dirty="0"/>
              <a:t>Nature des responsabilités exercées, projets conduits et évalués objectivement, création ou mise en œuvre d’innovation managériale reconnue</a:t>
            </a:r>
          </a:p>
          <a:p>
            <a:pPr marL="285750" indent="-285750">
              <a:buFont typeface="Wingdings" panose="05000000000000000000" pitchFamily="2" charset="2"/>
              <a:buChar char="v"/>
            </a:pPr>
            <a:r>
              <a:rPr lang="fr-FR" sz="1200" dirty="0"/>
              <a:t>Expertise attestée par sa nature et sa durée, son exercice, sa diffusion et sa reconnaissance externe</a:t>
            </a:r>
          </a:p>
          <a:p>
            <a:pPr marL="285750" indent="-285750">
              <a:buFont typeface="Wingdings" panose="05000000000000000000" pitchFamily="2" charset="2"/>
              <a:buChar char="v"/>
            </a:pPr>
            <a:r>
              <a:rPr lang="fr-FR" sz="1200" dirty="0"/>
              <a:t>Formation qualifiante et/ou diplômante suivie en cohérence avec le parcours et les objectifs/orientations de carrière.</a:t>
            </a:r>
          </a:p>
          <a:p>
            <a:pPr marL="0" indent="0">
              <a:buFont typeface="Wingdings" panose="05000000000000000000" pitchFamily="2" charset="2"/>
              <a:buNone/>
            </a:pPr>
            <a:endParaRPr lang="fr-FR" sz="1200" dirty="0"/>
          </a:p>
          <a:p>
            <a:pPr marL="0" indent="0">
              <a:buFont typeface="Wingdings" panose="05000000000000000000" pitchFamily="2" charset="2"/>
              <a:buNone/>
            </a:pPr>
            <a:r>
              <a:rPr lang="fr-FR" sz="1200" b="1" dirty="0"/>
              <a:t>intervenant : auriez-vous des exemples ?</a:t>
            </a:r>
          </a:p>
          <a:p>
            <a:pPr marL="0" indent="0">
              <a:buFont typeface="Wingdings" panose="05000000000000000000" pitchFamily="2" charset="2"/>
              <a:buNone/>
            </a:pPr>
            <a:endParaRPr lang="fr-FR" sz="1200" b="1" dirty="0"/>
          </a:p>
          <a:p>
            <a:pPr marL="0" indent="0">
              <a:buFont typeface="Wingdings" panose="05000000000000000000" pitchFamily="2" charset="2"/>
              <a:buNone/>
            </a:pPr>
            <a:r>
              <a:rPr lang="fr-FR" sz="1200" b="0" dirty="0"/>
              <a:t>FLF : bien entendu…</a:t>
            </a:r>
          </a:p>
          <a:p>
            <a:pPr marL="285750" indent="-285750">
              <a:buFont typeface="Wingdings" panose="05000000000000000000" pitchFamily="2" charset="2"/>
              <a:buChar char="v"/>
            </a:pPr>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28</a:t>
            </a:fld>
            <a:endParaRPr lang="fr-FR" dirty="0"/>
          </a:p>
        </p:txBody>
      </p:sp>
    </p:spTree>
    <p:extLst>
      <p:ext uri="{BB962C8B-B14F-4D97-AF65-F5344CB8AC3E}">
        <p14:creationId xmlns:p14="http://schemas.microsoft.com/office/powerpoint/2010/main" val="41278939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c’est en effet expressément prévu par les dispositions réglementaire…un exemple, slide </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29</a:t>
            </a:fld>
            <a:endParaRPr lang="fr-FR" dirty="0"/>
          </a:p>
        </p:txBody>
      </p:sp>
    </p:spTree>
    <p:extLst>
      <p:ext uri="{BB962C8B-B14F-4D97-AF65-F5344CB8AC3E}">
        <p14:creationId xmlns:p14="http://schemas.microsoft.com/office/powerpoint/2010/main" val="27501534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explication de l’exemple; l’objectif est, e</a:t>
            </a:r>
            <a:r>
              <a:rPr lang="fr-FR" sz="1800" dirty="0">
                <a:effectLst/>
                <a:latin typeface="Arial" panose="020B0604020202020204" pitchFamily="34" charset="0"/>
                <a:ea typeface="Calibri" panose="020F0502020204030204" pitchFamily="34" charset="0"/>
              </a:rPr>
              <a:t>n conformité avec les dispositions du plan d’actions sur l’égalité femmes-hommes, d’atteindre un équilibre dans le grade d’avancement par rapport au grade précédent.</a:t>
            </a:r>
            <a:endParaRPr lang="fr-FR" dirty="0"/>
          </a:p>
          <a:p>
            <a:endParaRPr lang="fr-FR" dirty="0"/>
          </a:p>
          <a:p>
            <a:r>
              <a:rPr lang="fr-FR" b="1" dirty="0"/>
              <a:t>intervenant : Très bien…l’ancienneté est généralement LE critère utilisé…je ne le vois pas dans la liste…</a:t>
            </a:r>
          </a:p>
          <a:p>
            <a:endParaRPr lang="fr-FR" dirty="0"/>
          </a:p>
          <a:p>
            <a:r>
              <a:rPr lang="fr-FR" dirty="0"/>
              <a:t>FLF : c’est normal Mme GASNIER…slide </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30</a:t>
            </a:fld>
            <a:endParaRPr lang="fr-FR" dirty="0"/>
          </a:p>
        </p:txBody>
      </p:sp>
    </p:spTree>
    <p:extLst>
      <p:ext uri="{BB962C8B-B14F-4D97-AF65-F5344CB8AC3E}">
        <p14:creationId xmlns:p14="http://schemas.microsoft.com/office/powerpoint/2010/main" val="3715477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lgn="just">
              <a:buNone/>
            </a:pPr>
            <a:r>
              <a:rPr lang="fr-FR" dirty="0"/>
              <a:t>FL : dans la FPH , deux matières :</a:t>
            </a:r>
          </a:p>
          <a:p>
            <a:pPr marL="0" indent="0" algn="just">
              <a:buNone/>
            </a:pPr>
            <a:r>
              <a:rPr lang="fr-FR" dirty="0"/>
              <a:t>  - La stratégie pluriannuelle de pilotage des ressources humaines, une sorte de plan concernant la prise en compte de l’impact RH des projets d’établissement (projet médical, fusion, direction commune…)</a:t>
            </a:r>
          </a:p>
          <a:p>
            <a:pPr marL="0" indent="0" algn="just">
              <a:buNone/>
            </a:pPr>
            <a:r>
              <a:rPr lang="fr-FR" sz="1200" dirty="0"/>
              <a:t>  - Les </a:t>
            </a:r>
            <a:r>
              <a:rPr lang="fr-FR" sz="1200" b="1" dirty="0">
                <a:solidFill>
                  <a:schemeClr val="accent2"/>
                </a:solidFill>
              </a:rPr>
              <a:t>orientations générales en matière de promotion et de valorisation des parcours, notamment pour l’avancement au choix.</a:t>
            </a:r>
          </a:p>
          <a:p>
            <a:pPr marL="0" indent="0" algn="just">
              <a:buNone/>
            </a:pPr>
            <a:endParaRPr lang="fr-FR" sz="1200" b="1" dirty="0">
              <a:solidFill>
                <a:schemeClr val="accent2"/>
              </a:solidFill>
            </a:endParaRPr>
          </a:p>
          <a:p>
            <a:pPr marL="0" indent="0" algn="just">
              <a:buNone/>
            </a:pPr>
            <a:r>
              <a:rPr lang="fr-FR" sz="1200" b="1" dirty="0">
                <a:solidFill>
                  <a:schemeClr val="accent2"/>
                </a:solidFill>
              </a:rPr>
              <a:t>L’objectif est de formaliser les critères qui seront mis en œuvre….</a:t>
            </a:r>
          </a:p>
          <a:p>
            <a:pPr marL="0" indent="0" algn="just">
              <a:buNone/>
            </a:pPr>
            <a:endParaRPr lang="fr-FR" sz="1200" b="1" dirty="0">
              <a:solidFill>
                <a:schemeClr val="accent2"/>
              </a:solidFill>
            </a:endParaRPr>
          </a:p>
          <a:p>
            <a:pPr marL="0" indent="0" algn="just">
              <a:buNone/>
            </a:pPr>
            <a:r>
              <a:rPr lang="fr-FR" sz="1200" b="1" dirty="0">
                <a:solidFill>
                  <a:schemeClr val="accent2"/>
                </a:solidFill>
              </a:rPr>
              <a:t>À noter que </a:t>
            </a:r>
            <a:r>
              <a:rPr lang="fr-FR" sz="1200" b="0" i="0" dirty="0">
                <a:solidFill>
                  <a:srgbClr val="3C3C3C"/>
                </a:solidFill>
                <a:effectLst/>
                <a:latin typeface="sourcesanspro"/>
              </a:rPr>
              <a:t>c</a:t>
            </a:r>
            <a:r>
              <a:rPr lang="fr-FR" b="0" i="0" dirty="0">
                <a:solidFill>
                  <a:srgbClr val="3C3C3C"/>
                </a:solidFill>
                <a:effectLst/>
                <a:latin typeface="sourcesanspro"/>
              </a:rPr>
              <a:t>es lignes directrices peuvent être établies de manière commune ou distincte.</a:t>
            </a:r>
            <a:endParaRPr lang="fr-FR" sz="1200" b="1" dirty="0">
              <a:solidFill>
                <a:schemeClr val="accent2"/>
              </a:solidFill>
            </a:endParaRPr>
          </a:p>
          <a:p>
            <a:pPr marL="0" indent="0">
              <a:buFontTx/>
              <a:buNone/>
            </a:pPr>
            <a:endParaRPr lang="fr-FR" sz="1200" b="1" dirty="0">
              <a:solidFill>
                <a:schemeClr val="accent2"/>
              </a:solidFill>
            </a:endParaRPr>
          </a:p>
          <a:p>
            <a:pPr marL="0" indent="0">
              <a:buFontTx/>
              <a:buNone/>
            </a:pPr>
            <a:r>
              <a:rPr lang="fr-FR" sz="1200" b="1" i="0" dirty="0">
                <a:solidFill>
                  <a:schemeClr val="accent2"/>
                </a:solidFill>
              </a:rPr>
              <a:t>intervenant : grosso modo, les employeurs publics vont définir les règles qui seront appliquées, notamment en matière d’avancement…une grille de mise en œuvre…</a:t>
            </a:r>
          </a:p>
          <a:p>
            <a:pPr marL="0" indent="0">
              <a:buFontTx/>
              <a:buNone/>
            </a:pPr>
            <a:endParaRPr lang="fr-FR" sz="12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solidFill>
                  <a:schemeClr val="accent2"/>
                </a:solidFill>
              </a:rPr>
              <a:t>FLF : </a:t>
            </a:r>
            <a:r>
              <a:rPr lang="fr-FR" sz="1200" b="0" i="0" dirty="0">
                <a:solidFill>
                  <a:srgbClr val="474747"/>
                </a:solidFill>
                <a:effectLst/>
                <a:latin typeface="Open Sans"/>
              </a:rPr>
              <a:t>Pas tout à fait…pour reprendre les mots du CE, il est </a:t>
            </a:r>
            <a:r>
              <a:rPr lang="fr-FR" b="0" i="0" dirty="0">
                <a:solidFill>
                  <a:srgbClr val="474747"/>
                </a:solidFill>
                <a:effectLst/>
                <a:latin typeface="Open Sans"/>
              </a:rPr>
              <a:t>nécessaire de veiller, dans la rédaction puis la mise en œuvre des lignes directrices, à préserver la souplesse de ces instruments de gestion, qui ne sauraient être conçus de manière prescriptive ni donner lieu à une application systématique et indifférenciée au risque, sinon, de faire émerger à nouveau les rigidités de gestion auxquelles le Gouvernement entend mettre fin.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i="0" dirty="0">
                <a:solidFill>
                  <a:srgbClr val="474747"/>
                </a:solidFill>
                <a:effectLst/>
                <a:latin typeface="Open Sans"/>
              </a:rPr>
              <a:t>intervenant : l’employeur pourra donc s’en écarter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FLF : C’est ça ! Cap et souplesse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i="0" dirty="0">
                <a:solidFill>
                  <a:srgbClr val="474747"/>
                </a:solidFill>
                <a:effectLst/>
                <a:latin typeface="Open Sans"/>
              </a:rPr>
              <a:t>intervenant : et ces lignes seront établies seulement par les employeurs publics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FL : pas vraiment, slide</a:t>
            </a:r>
            <a:endParaRPr lang="fr-FR" dirty="0"/>
          </a:p>
          <a:p>
            <a:pPr marL="0" indent="0">
              <a:buFontTx/>
              <a:buNone/>
            </a:pPr>
            <a:endParaRPr lang="fr-FR" sz="1200" b="0" dirty="0">
              <a:solidFill>
                <a:schemeClr val="accent2"/>
              </a:solidFill>
            </a:endParaRPr>
          </a:p>
          <a:p>
            <a:pPr algn="just">
              <a:buFont typeface="Wingdings" panose="05000000000000000000" pitchFamily="2" charset="2"/>
              <a:buNone/>
            </a:pPr>
            <a:endParaRPr lang="fr-FR" sz="1200" kern="0" dirty="0"/>
          </a:p>
          <a:p>
            <a:pPr marL="0" indent="0" algn="just">
              <a:buNone/>
            </a:pPr>
            <a:endParaRPr lang="fr-FR" dirty="0"/>
          </a:p>
          <a:p>
            <a:endParaRPr lang="fr-FR" dirty="0"/>
          </a:p>
        </p:txBody>
      </p:sp>
    </p:spTree>
    <p:extLst>
      <p:ext uri="{BB962C8B-B14F-4D97-AF65-F5344CB8AC3E}">
        <p14:creationId xmlns:p14="http://schemas.microsoft.com/office/powerpoint/2010/main" val="38009867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FLF : Dans le cadre des dispositions encore applicables jusqu’à la fin de cette année 2020, qui prévoient, je vous le rappelle, la prise en compte de la seule valeur professionnelle, l’ancienneté est considéré par le juge administratif comme un critère subsidiaire.</a:t>
            </a:r>
          </a:p>
          <a:p>
            <a:endParaRPr lang="fr-FR" dirty="0"/>
          </a:p>
          <a:p>
            <a:r>
              <a:rPr lang="fr-FR" dirty="0"/>
              <a:t>Slide</a:t>
            </a:r>
          </a:p>
        </p:txBody>
      </p:sp>
      <p:sp>
        <p:nvSpPr>
          <p:cNvPr id="4" name="Espace réservé du numéro de diapositive 3"/>
          <p:cNvSpPr>
            <a:spLocks noGrp="1"/>
          </p:cNvSpPr>
          <p:nvPr>
            <p:ph type="sldNum" sz="quarter" idx="10"/>
          </p:nvPr>
        </p:nvSpPr>
        <p:spPr/>
        <p:txBody>
          <a:bodyPr/>
          <a:lstStyle/>
          <a:p>
            <a:fld id="{C75FDB47-1579-4CA5-82C0-C2C7B6435889}" type="slidenum">
              <a:rPr lang="fr-FR" smtClean="0"/>
              <a:t>31</a:t>
            </a:fld>
            <a:endParaRPr lang="fr-FR" dirty="0"/>
          </a:p>
        </p:txBody>
      </p:sp>
    </p:spTree>
    <p:extLst>
      <p:ext uri="{BB962C8B-B14F-4D97-AF65-F5344CB8AC3E}">
        <p14:creationId xmlns:p14="http://schemas.microsoft.com/office/powerpoint/2010/main" val="2070702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aseline="0" dirty="0"/>
              <a:t>FLF : Cette position a été appliquée à plusieurs reprises et encore récemment par le juge administratif.</a:t>
            </a:r>
          </a:p>
          <a:p>
            <a:endParaRPr lang="fr-FR" baseline="0" dirty="0"/>
          </a:p>
          <a:p>
            <a:r>
              <a:rPr lang="fr-FR" baseline="0" dirty="0"/>
              <a:t>L’ancienneté est, juridiquement, en soit, étrangère à la valeur professionnelle.</a:t>
            </a:r>
          </a:p>
          <a:p>
            <a:endParaRPr lang="fr-FR" baseline="0" dirty="0"/>
          </a:p>
          <a:p>
            <a:r>
              <a:rPr lang="fr-FR" baseline="0" dirty="0"/>
              <a:t>Bien entendu, nous serons dons un contexte juridique un peu différent dans la mesure où la loi de transformation de la FP a modifié les dispositions du titre IV pour introduire, en plus de la valeur professionnelle, la notion d’acquis de l’expérience professionnelle.</a:t>
            </a:r>
          </a:p>
          <a:p>
            <a:endParaRPr lang="fr-FR" baseline="0" dirty="0"/>
          </a:p>
          <a:p>
            <a:r>
              <a:rPr lang="fr-FR" baseline="0" dirty="0"/>
              <a:t>Je souhaiterais cependant rappeler les termes de l’étude d’impact de la loi de transformation de la FP qui précisait que…</a:t>
            </a:r>
          </a:p>
          <a:p>
            <a:endParaRPr lang="fr-FR" baseline="0" dirty="0"/>
          </a:p>
          <a:p>
            <a:r>
              <a:rPr lang="fr-FR" dirty="0"/>
              <a:t>L’objectif est de rénover le dispositif en matière de promotion grâce à une nouvelle formalisation de critères prenant en compte la valeur professionnelle (par exemple, mobilité extérieure, valorisation des acquis professionnels, égalité professionnelle, etc.), tout en garantissant que les promotions résultent d’une comparaison objective des mérites respectifs des agents et favorisent l’équilibre des promotions au regard des viviers d’agents promouvables.</a:t>
            </a:r>
          </a:p>
          <a:p>
            <a:endParaRPr lang="fr-FR" baseline="0" dirty="0"/>
          </a:p>
          <a:p>
            <a:r>
              <a:rPr lang="fr-FR" dirty="0"/>
              <a:t>Sur la promotion et l’avancement, le nouveau cadre proposé permettra de mieux valoriser d’autres critères que celui de l’ancienneté et en particulier le mérite professionnel ou la diversité des parcours et l’acquis d’expérience professionnelle qui en résulte. A titre d’exemple, ce nouveau modèle permettra d’accorder davantage de valorisation aux prises de risque que constituent les mobilités en dehors du périmètre naturel du corps d’origine, que ce soit vers un autre ministère, un autre employeur public ou vers le secteur privé.</a:t>
            </a:r>
          </a:p>
          <a:p>
            <a:endParaRPr lang="fr-FR" dirty="0"/>
          </a:p>
          <a:p>
            <a:r>
              <a:rPr lang="fr-FR" dirty="0"/>
              <a:t>De plus, l’ancienneté dans le grade est généralement une des conditions de promouvalibilité.</a:t>
            </a:r>
          </a:p>
          <a:p>
            <a:endParaRPr lang="fr-FR" dirty="0"/>
          </a:p>
          <a:p>
            <a:r>
              <a:rPr lang="fr-FR" b="1" dirty="0"/>
              <a:t>intervenant : Mais l’ancienneté, n’est-ce pas aussi une forme d’acquis de l’expérience professionnelle ?</a:t>
            </a:r>
          </a:p>
          <a:p>
            <a:endParaRPr lang="fr-FR"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La question est en effet de savoir si l’ancienneté crue fait partie des acquis de l’expérience professionnelle.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a:p>
          <a:p>
            <a:r>
              <a:rPr lang="fr-FR" dirty="0"/>
              <a:t>Sur ce point, dans une réponse à une question parlementaire du 20 septembre 2007, le secrétariat d’état à la FP a rappelé que les </a:t>
            </a:r>
            <a:r>
              <a:rPr lang="fr-FR" b="0" i="0" dirty="0">
                <a:solidFill>
                  <a:srgbClr val="545454"/>
                </a:solidFill>
                <a:effectLst/>
                <a:latin typeface="Times New Roman" panose="02020603050405020304" pitchFamily="18" charset="0"/>
              </a:rPr>
              <a:t>acquis de l'expérience professionnelle ne doivent pas se confondre avec la notion d'ancienneté. </a:t>
            </a:r>
            <a:r>
              <a:rPr lang="fr-FR" dirty="0"/>
              <a:t>https://www.senat.fr/questions/base/2007/qSEQ070701089.html</a:t>
            </a:r>
            <a:r>
              <a:rPr lang="fr-FR" b="0" i="0" dirty="0">
                <a:solidFill>
                  <a:srgbClr val="545454"/>
                </a:solidFill>
                <a:effectLst/>
                <a:latin typeface="Times New Roman" panose="02020603050405020304" pitchFamily="18" charset="0"/>
              </a:rPr>
              <a:t> </a:t>
            </a:r>
          </a:p>
          <a:p>
            <a:endParaRPr lang="fr-FR" b="0" i="0" dirty="0">
              <a:solidFill>
                <a:srgbClr val="545454"/>
              </a:solidFill>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545454"/>
                </a:solidFill>
                <a:effectLst/>
                <a:latin typeface="Times New Roman" panose="02020603050405020304" pitchFamily="18" charset="0"/>
              </a:rPr>
              <a:t>En tout état de cause, </a:t>
            </a:r>
            <a:r>
              <a:rPr lang="fr-FR" baseline="0" dirty="0"/>
              <a:t>dans la rédaction de l’article 27 du décret sur les LDG je ne vois nulle part la notion d’ancienneté crue.</a:t>
            </a:r>
            <a:endParaRPr lang="fr-FR" b="0" i="0" dirty="0">
              <a:solidFill>
                <a:srgbClr val="545454"/>
              </a:solidFill>
              <a:effectLst/>
              <a:latin typeface="Times New Roman" panose="02020603050405020304" pitchFamily="18" charset="0"/>
            </a:endParaRPr>
          </a:p>
          <a:p>
            <a:endParaRPr lang="fr-FR" b="0" i="0" dirty="0">
              <a:solidFill>
                <a:srgbClr val="545454"/>
              </a:solidFill>
              <a:effectLst/>
              <a:latin typeface="Times New Roman" panose="02020603050405020304" pitchFamily="18" charset="0"/>
            </a:endParaRPr>
          </a:p>
          <a:p>
            <a:r>
              <a:rPr lang="fr-FR" b="1" dirty="0"/>
              <a:t>intervenant : Pourtant la FHF vient de publier une méthodologie et une trame concernant la rédaction des lignes directrices de gestion mettant en avant le critère de l’ancienneté…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En effet, dans les critères proposés par la FHF, le critère de l’ancienneté dans le grade et dans le corps est proposé pour le classement des agents jusqu’à représenter 80% de la pondération, voir est proposé comme le critère principal, avant même la valeur professionnelle. </a:t>
            </a:r>
          </a:p>
          <a:p>
            <a:endParaRPr lang="fr-FR" dirty="0"/>
          </a:p>
          <a:p>
            <a:r>
              <a:rPr lang="fr-FR" dirty="0"/>
              <a:t>Avant toute chose, je tiens à rappeler que notre activité consiste notamment à accompagner les employeurs publics dans leur prise de décision et les informer des risques encourus et le contenu de cette intervention n’est que le fruit de notre appréciation des dispositions législatives et réglementaires qui peuvent, bien entendu, être discutées.</a:t>
            </a:r>
          </a:p>
          <a:p>
            <a:endParaRPr lang="fr-FR" dirty="0"/>
          </a:p>
          <a:p>
            <a:r>
              <a:rPr lang="fr-FR" dirty="0"/>
              <a:t>À ce titre, nous sommes souvent qualifiés d’oiseaux de mauvais augures ou des empêcheurs de tourner en rond; mais notre credo, c’est le risque juridique quitte à se confronter aux pratiques ancrées dans les mœurs des établissements.</a:t>
            </a:r>
          </a:p>
          <a:p>
            <a:endParaRPr lang="fr-FR" dirty="0"/>
          </a:p>
          <a:p>
            <a:r>
              <a:rPr lang="fr-FR" dirty="0"/>
              <a:t>Il est tout à fait concevable et nous comprenons que, pour des raisons diverses tenant à la pratique, aux habitudes et à une certaine « sécurité » des relations sociales…une simplicité de gestion…les employeurs utilisent principalement le critère de l’ancienneté qui apparait être gage d’égalité. Cependant, ce critère, cru, isolé, nous semble contraire à l’esprit de la loi qui entend sortir de la rigidité, à la rédaction des dispositions réglementaires et plus largement à la notion des acquis de l’expérience professionnelle.</a:t>
            </a:r>
          </a:p>
          <a:p>
            <a:endParaRPr lang="fr-FR" dirty="0"/>
          </a:p>
          <a:p>
            <a:r>
              <a:rPr lang="fr-FR" dirty="0"/>
              <a:t>Ce n’est pas </a:t>
            </a:r>
            <a:r>
              <a:rPr lang="fr-FR" i="1" dirty="0"/>
              <a:t>nécessairement</a:t>
            </a:r>
            <a:r>
              <a:rPr lang="fr-FR" dirty="0"/>
              <a:t> parce qu’on est là depuis longtemps que l’on a acquis une expérience professionnelle.</a:t>
            </a:r>
          </a:p>
          <a:p>
            <a:endParaRPr lang="fr-FR" dirty="0"/>
          </a:p>
          <a:p>
            <a:r>
              <a:rPr lang="fr-FR" dirty="0"/>
              <a:t>À ce titre, ce critère de l’ancienneté, pris seul, me semble d’une part injuste, contraire à l’objectif de la loi, mais surtout dangereux.</a:t>
            </a:r>
          </a:p>
          <a:p>
            <a:endParaRPr lang="fr-FR" dirty="0"/>
          </a:p>
          <a:p>
            <a:r>
              <a:rPr lang="fr-FR" dirty="0"/>
              <a:t>Il est à noter qu’il est de jurisprudence constante que la prise en compte de l’ancienneté dans l’avancement est jusqu’à maintenant considéré comme subsidiaire. Mais il est important aussi de souligner le peu de contentieux en la matière…à ce titre la suppression du filtre (obligatoire) des CAP pourrait être un élément encourageant les agents à contester plus fréquemment les décisions individuelles défavorables, notamment en matière d’avancement, ne serait-ce que par le sentiment d’injustice créer par la prise en compte de ce critère.</a:t>
            </a:r>
          </a:p>
          <a:p>
            <a:endParaRPr lang="fr-FR" baseline="0" dirty="0"/>
          </a:p>
          <a:p>
            <a:r>
              <a:rPr lang="fr-FR" b="1" baseline="0" dirty="0"/>
              <a:t>intervenant : et l’ancienneté dans l’établissement ? Ne peut-on valoriser l’investissement de l’agent dans l’établissement pas ce biais ?</a:t>
            </a:r>
          </a:p>
          <a:p>
            <a:endParaRPr lang="fr-FR" baseline="0" dirty="0"/>
          </a:p>
          <a:p>
            <a:r>
              <a:rPr lang="fr-FR" baseline="0" dirty="0"/>
              <a:t>FLF : ça me semble compliqué…</a:t>
            </a:r>
          </a:p>
          <a:p>
            <a:r>
              <a:rPr lang="fr-FR" baseline="0" dirty="0"/>
              <a:t>D’une part parce-que, justement, l’objectif des nombreuses modifications réglementaires depuis la loi de modernisation de 2007 est l’enrichissement des parcours via, notamment, l’incitation à la mobilité et la création, tout au moins juridique d’une seule Fonction publique avec ses trois versants; utilisé le critère de l’ancienneté dans l’établissement me semble très clairement contraire à ces incitations.</a:t>
            </a:r>
          </a:p>
          <a:p>
            <a:r>
              <a:rPr lang="fr-FR" baseline="0" dirty="0"/>
              <a:t>D’autre part, l’article 27 du décret du 29 novembre 2019 prévoit justement la prise en compte d’activités dans d’autre établissements et le privé.</a:t>
            </a:r>
          </a:p>
          <a:p>
            <a:endParaRPr lang="fr-FR" baseline="0" dirty="0"/>
          </a:p>
          <a:p>
            <a:r>
              <a:rPr lang="fr-FR" baseline="0" dirty="0"/>
              <a:t>Enfin…slide…</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32</a:t>
            </a:fld>
            <a:endParaRPr lang="fr-FR" dirty="0"/>
          </a:p>
        </p:txBody>
      </p:sp>
    </p:spTree>
    <p:extLst>
      <p:ext uri="{BB962C8B-B14F-4D97-AF65-F5344CB8AC3E}">
        <p14:creationId xmlns:p14="http://schemas.microsoft.com/office/powerpoint/2010/main" val="38479825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aseline="0" dirty="0"/>
              <a:t>FLF : ce pourrait être discriminatoire par rapport aux autres agents, une seule FP !</a:t>
            </a:r>
          </a:p>
          <a:p>
            <a:r>
              <a:rPr lang="fr-FR" baseline="0" dirty="0"/>
              <a:t>Le Défenseur des droits y veillera !</a:t>
            </a:r>
          </a:p>
          <a:p>
            <a:r>
              <a:rPr lang="fr-FR" baseline="0" dirty="0"/>
              <a:t>Il en est de même pour l’âge de l’agent, parfois encore utilisé…</a:t>
            </a:r>
          </a:p>
          <a:p>
            <a:endParaRPr lang="fr-FR" baseline="0" dirty="0"/>
          </a:p>
          <a:p>
            <a:r>
              <a:rPr lang="fr-FR" b="1" baseline="0" dirty="0"/>
              <a:t>intervenant : si je résume vous n’êtes pas favorable à la prise en compte de l’ancienneté dans l’appréciation des acquis de l’expérience professionnelle ?</a:t>
            </a:r>
          </a:p>
          <a:p>
            <a:endParaRPr lang="fr-FR" baseline="0" dirty="0"/>
          </a:p>
          <a:p>
            <a:r>
              <a:rPr lang="fr-FR" baseline="0" dirty="0"/>
              <a:t>Prise isolément, non, en effet.</a:t>
            </a:r>
          </a:p>
          <a:p>
            <a:endParaRPr lang="fr-FR" baseline="0" dirty="0"/>
          </a:p>
          <a:p>
            <a:r>
              <a:rPr lang="fr-FR" baseline="0" dirty="0"/>
              <a:t>Cependant, ce critère peut s’articuler, comme je l’ai d’ailleurs mentionné plus haut, avec l’occupation de certains postes demandant une compétence particulièrement, ou être un élément d’appréciation de l’investissement de l’agent dans tel ou tel mission ou sur tel ou tel projet particulier…</a:t>
            </a:r>
          </a:p>
          <a:p>
            <a:endParaRPr lang="fr-FR" baseline="0" dirty="0"/>
          </a:p>
          <a:p>
            <a:r>
              <a:rPr lang="fr-FR" baseline="0" dirty="0"/>
              <a:t>L’idée est avant tout la multiplicité des compétences. Un forgeron qui forge le même couteau pendant des années fera, probablement, un couteau exceptionnelle mais il ne saura forger que ce couteau…les acquis de son expérience professionnelle sera limité.</a:t>
            </a:r>
          </a:p>
          <a:p>
            <a:endParaRPr lang="fr-FR" baseline="0" dirty="0"/>
          </a:p>
          <a:p>
            <a:pPr algn="just"/>
            <a:r>
              <a:rPr lang="fr-FR" b="1" baseline="0" dirty="0"/>
              <a:t>intervenant : Je vois…peut-on prendre en compte les sanctions disciplinaires ?</a:t>
            </a:r>
          </a:p>
          <a:p>
            <a:endParaRPr lang="fr-FR" baseline="0" dirty="0"/>
          </a:p>
          <a:p>
            <a:r>
              <a:rPr lang="fr-FR" baseline="0" dirty="0"/>
              <a:t>FLF : Le fait que l’agent ait fait l’objet de sanctions disciplinaires ne peut constituer un critère : unicité des sanctions disciplinaires </a:t>
            </a:r>
          </a:p>
          <a:p>
            <a:pPr marL="171450" indent="-171450">
              <a:buFont typeface="Wingdings" panose="05000000000000000000" pitchFamily="2" charset="2"/>
              <a:buChar char="à"/>
            </a:pPr>
            <a:r>
              <a:rPr lang="fr-FR" baseline="0" dirty="0"/>
              <a:t>l’agent ferait, dans cette situation, l’objet d’une nouvelle sanction en raison de la sanction qui lui a été infligé. Risque contentieux.</a:t>
            </a:r>
          </a:p>
          <a:p>
            <a:pPr marL="171450" indent="-171450">
              <a:buFont typeface="Wingdings" panose="05000000000000000000" pitchFamily="2" charset="2"/>
              <a:buChar char="à"/>
            </a:pPr>
            <a:r>
              <a:rPr lang="fr-FR" baseline="0" dirty="0"/>
              <a:t>Il faut faire la différence entre faute en tant que manquement à une obligation et valeur professionnelle…bien entendu, tout dépendra de la gravité de la faute…</a:t>
            </a:r>
            <a:endParaRPr lang="fr-FR" dirty="0"/>
          </a:p>
          <a:p>
            <a:endParaRPr lang="fr-FR" baseline="0" dirty="0"/>
          </a:p>
          <a:p>
            <a:r>
              <a:rPr lang="fr-FR" b="1" baseline="0" dirty="0"/>
              <a:t>intervenant : la pratique est aussi parfois de « récompenser les agents » en prenant en compte leur demande de liquidation de leur pension afin que cette dernière soit un peu plus élevée, qu’en est-il ?</a:t>
            </a:r>
          </a:p>
          <a:p>
            <a:endParaRPr lang="fr-FR" baseline="0" dirty="0"/>
          </a:p>
          <a:p>
            <a:r>
              <a:rPr lang="fr-FR" baseline="0" dirty="0"/>
              <a:t>FLF : c’est bien entendu discriminatoire et étranger à la valeur professionnelle et aux acquis de l’expérience professionnelle.</a:t>
            </a:r>
          </a:p>
          <a:p>
            <a:endParaRPr lang="fr-FR"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baseline="0" dirty="0"/>
              <a:t>NR : et la prise en compte de l’absentéisme ?</a:t>
            </a:r>
          </a:p>
          <a:p>
            <a:endParaRPr lang="fr-FR" baseline="0" dirty="0"/>
          </a:p>
          <a:p>
            <a:r>
              <a:rPr lang="fr-FR" baseline="0" dirty="0"/>
              <a:t>FLF : slide</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33</a:t>
            </a:fld>
            <a:endParaRPr lang="fr-FR" dirty="0"/>
          </a:p>
        </p:txBody>
      </p:sp>
    </p:spTree>
    <p:extLst>
      <p:ext uri="{BB962C8B-B14F-4D97-AF65-F5344CB8AC3E}">
        <p14:creationId xmlns:p14="http://schemas.microsoft.com/office/powerpoint/2010/main" val="2796466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aseline="0" dirty="0"/>
              <a:t>FLF : </a:t>
            </a:r>
            <a:r>
              <a:rPr lang="fr-FR" dirty="0"/>
              <a:t>Critère</a:t>
            </a:r>
            <a:r>
              <a:rPr lang="fr-FR" baseline="0" dirty="0"/>
              <a:t> du temps de présence peut aussi constituer une discrimination indirecte : un tel critère, neutre en apparence, est susceptible de générer une différence de traitement à raison de l’état de santé des agents en congé maladie, à l’égard de la situation de famille des agents qui bénéficient de temps partiel de droit etc.</a:t>
            </a:r>
          </a:p>
          <a:p>
            <a:endParaRPr lang="fr-FR" baseline="0" dirty="0"/>
          </a:p>
          <a:p>
            <a:r>
              <a:rPr lang="fr-FR" baseline="0" dirty="0"/>
              <a:t>Imaginez que je vous parle de maternité ? </a:t>
            </a:r>
          </a:p>
          <a:p>
            <a:endParaRPr lang="fr-FR" baseline="0" dirty="0"/>
          </a:p>
          <a:p>
            <a:r>
              <a:rPr lang="fr-FR" baseline="0" dirty="0"/>
              <a:t>Si le juge n’est pas intervenu explicitement sur la question en posant un principe, nous avons des décisions du défenseur des droit  (</a:t>
            </a:r>
            <a:r>
              <a:rPr lang="fr-FR" b="0" i="0" dirty="0">
                <a:solidFill>
                  <a:srgbClr val="333333"/>
                </a:solidFill>
                <a:effectLst/>
                <a:latin typeface="calibri" panose="020F0502020204030204" pitchFamily="34" charset="0"/>
              </a:rPr>
              <a:t>Décision </a:t>
            </a:r>
            <a:r>
              <a:rPr lang="fr-FR" b="0" i="0" u="sng" dirty="0">
                <a:solidFill>
                  <a:srgbClr val="2981A9"/>
                </a:solidFill>
                <a:effectLst/>
                <a:latin typeface="calibri" panose="020F0502020204030204" pitchFamily="34" charset="0"/>
                <a:hlinkClick r:id="rId3"/>
              </a:rPr>
              <a:t>2019-313</a:t>
            </a:r>
            <a:r>
              <a:rPr lang="fr-FR" b="0" i="0" dirty="0">
                <a:solidFill>
                  <a:srgbClr val="333333"/>
                </a:solidFill>
                <a:effectLst/>
                <a:latin typeface="calibri" panose="020F0502020204030204" pitchFamily="34" charset="0"/>
              </a:rPr>
              <a:t> du 19 décembre 2019)</a:t>
            </a:r>
          </a:p>
          <a:p>
            <a:endParaRPr lang="fr-FR" b="0" i="0" baseline="0" dirty="0">
              <a:solidFill>
                <a:srgbClr val="333333"/>
              </a:solidFill>
              <a:effectLst/>
              <a:latin typeface="calibri" panose="020F0502020204030204" pitchFamily="34" charset="0"/>
            </a:endParaRPr>
          </a:p>
          <a:p>
            <a:r>
              <a:rPr lang="fr-FR" b="0" i="0" dirty="0">
                <a:solidFill>
                  <a:srgbClr val="29292B"/>
                </a:solidFill>
                <a:effectLst/>
                <a:latin typeface="Georgia" panose="02040502050405020303" pitchFamily="18" charset="0"/>
              </a:rPr>
              <a:t>Si un agent public n'a pas de droit à un avancement au choix, le refus de le promouvoir doit être fondé sur des raisons objectives et ne saurait procéder d'un critère de discrimination.</a:t>
            </a:r>
          </a:p>
          <a:p>
            <a:endParaRPr lang="fr-FR" b="0" i="0" baseline="0" dirty="0">
              <a:solidFill>
                <a:srgbClr val="29292B"/>
              </a:solidFill>
              <a:effectLst/>
              <a:latin typeface="Georgia" panose="02040502050405020303" pitchFamily="18" charset="0"/>
            </a:endParaRPr>
          </a:p>
          <a:p>
            <a:r>
              <a:rPr lang="fr-FR" b="0" i="0" dirty="0">
                <a:solidFill>
                  <a:srgbClr val="29292B"/>
                </a:solidFill>
                <a:effectLst/>
                <a:latin typeface="Georgia" panose="02040502050405020303" pitchFamily="18" charset="0"/>
              </a:rPr>
              <a:t>En tout état de cause, l'état de santé constitue un critère étranger à l'évaluation professionnelle et l'absence d'un agent ne saurait constituer un élément de son évaluation (CAA Bordeaux n° 95BX00498 syndicat intercommunal d'ordures ménagères « Garrigue Vistrenque » du 1er décembre 1997).</a:t>
            </a:r>
          </a:p>
          <a:p>
            <a:endParaRPr lang="fr-FR" dirty="0"/>
          </a:p>
          <a:p>
            <a:pPr algn="just"/>
            <a:r>
              <a:rPr lang="fr-FR" baseline="0" dirty="0"/>
              <a:t>Cependant, </a:t>
            </a:r>
            <a:r>
              <a:rPr lang="fr-FR" sz="1200" dirty="0">
                <a:effectLst/>
                <a:latin typeface="Arial" panose="020B0604020202020204" pitchFamily="34" charset="0"/>
                <a:ea typeface="Times New Roman" panose="02020603050405020304" pitchFamily="18" charset="0"/>
              </a:rPr>
              <a:t>le juge administratif considère qu’une note chiffrée, accompagnée d’une appréciation écrite exprimant sa valeur professionnelle, doit être attribuée chaque année à tout fonctionnaire en activité, si ce dernier justifie d’une présence effective au cours de l’année en cause pendant une durée suffisante, eu égard, notamment à la nature des fonctions exercées pour permettre à son chef de service d’apprécier sa valeur professionnelle (CE, 3 septembre 2007, n° 284954).</a:t>
            </a:r>
          </a:p>
          <a:p>
            <a:pPr algn="just"/>
            <a:endParaRPr lang="fr-FR" sz="1200" dirty="0">
              <a:effectLst/>
              <a:latin typeface="Times New Roman" panose="02020603050405020304" pitchFamily="18" charset="0"/>
              <a:ea typeface="Times New Roman" panose="02020603050405020304" pitchFamily="18" charset="0"/>
            </a:endParaRPr>
          </a:p>
          <a:p>
            <a:pPr algn="just"/>
            <a:r>
              <a:rPr lang="fr-FR" sz="1200" dirty="0">
                <a:effectLst/>
                <a:latin typeface="Arial" panose="020B0604020202020204" pitchFamily="34" charset="0"/>
                <a:ea typeface="Times New Roman" panose="02020603050405020304" pitchFamily="18" charset="0"/>
              </a:rPr>
              <a:t>Ainsi, il revient au chef de service d’apprécier si le temps de présence de l’agent permet d’apprécier la valeur professionnelle de l’agent  au regard des fonctions exercées.</a:t>
            </a:r>
            <a:endParaRPr lang="fr-FR" sz="1200" dirty="0">
              <a:effectLst/>
              <a:latin typeface="Times New Roman" panose="02020603050405020304" pitchFamily="18" charset="0"/>
              <a:ea typeface="Times New Roman" panose="02020603050405020304" pitchFamily="18" charset="0"/>
            </a:endParaRPr>
          </a:p>
          <a:p>
            <a:r>
              <a:rPr lang="fr-FR" b="1" dirty="0"/>
              <a:t/>
            </a:r>
            <a:br>
              <a:rPr lang="fr-FR" b="1" dirty="0"/>
            </a:br>
            <a:r>
              <a:rPr lang="fr-FR" b="1" i="0" dirty="0">
                <a:solidFill>
                  <a:srgbClr val="29292B"/>
                </a:solidFill>
                <a:effectLst/>
                <a:latin typeface="Georgia" panose="02040502050405020303" pitchFamily="18" charset="0"/>
              </a:rPr>
              <a:t>intervenant : en d’autres termes, une longue absence rend concrètement impossible l'appréciation de la valeur professionnelle.</a:t>
            </a:r>
          </a:p>
          <a:p>
            <a:r>
              <a:rPr lang="fr-FR" dirty="0"/>
              <a:t/>
            </a:r>
            <a:br>
              <a:rPr lang="fr-FR" dirty="0"/>
            </a:br>
            <a:r>
              <a:rPr lang="fr-FR" dirty="0"/>
              <a:t>FLF : oui, m</a:t>
            </a:r>
            <a:r>
              <a:rPr lang="fr-FR" b="0" i="0" dirty="0">
                <a:solidFill>
                  <a:srgbClr val="29292B"/>
                </a:solidFill>
                <a:effectLst/>
                <a:latin typeface="Georgia" panose="02040502050405020303" pitchFamily="18" charset="0"/>
              </a:rPr>
              <a:t>ais un CLM ou un CLD ne saurait exclure d'office un fonctionnaire de la possibilité d'être proposé à un avancement au choix, sauf à constituer une mesure discriminatoire. Le Conseil d'État a d'ailleurs rappelé que les agents malades conservent leurs droits à l'avancement d'échelon et de grade au choix ou à l'ancienneté (CE n° 73922 M. T du 17 octobre 1990).</a:t>
            </a:r>
          </a:p>
          <a:p>
            <a:endParaRPr lang="fr-FR" b="0" i="0" baseline="0" dirty="0">
              <a:solidFill>
                <a:srgbClr val="29292B"/>
              </a:solidFill>
              <a:effectLst/>
              <a:latin typeface="Georgia" panose="02040502050405020303" pitchFamily="18" charset="0"/>
            </a:endParaRPr>
          </a:p>
          <a:p>
            <a:r>
              <a:rPr lang="fr-FR" b="1" i="0" dirty="0">
                <a:solidFill>
                  <a:srgbClr val="29292B"/>
                </a:solidFill>
                <a:effectLst/>
                <a:latin typeface="Georgia" panose="02040502050405020303" pitchFamily="18" charset="0"/>
              </a:rPr>
              <a:t>intervenant : y-a-t-il d’autres éléments à prendre en compte ?</a:t>
            </a:r>
          </a:p>
          <a:p>
            <a:r>
              <a:rPr lang="fr-FR" dirty="0"/>
              <a:t/>
            </a:r>
            <a:br>
              <a:rPr lang="fr-FR" dirty="0"/>
            </a:br>
            <a:r>
              <a:rPr lang="fr-FR" dirty="0"/>
              <a:t>FLF : mise à part l’égalité femme-homme, pas concernant les critères à définir mais il ne faut pas oublier les représentants syndicaux bénéficiant d’une décharge de service…slide</a:t>
            </a:r>
            <a:endParaRPr lang="fr-FR" baseline="0" dirty="0"/>
          </a:p>
          <a:p>
            <a:pPr algn="just"/>
            <a:endParaRPr lang="fr-FR" baseline="0"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34</a:t>
            </a:fld>
            <a:endParaRPr lang="fr-FR" dirty="0"/>
          </a:p>
        </p:txBody>
      </p:sp>
    </p:spTree>
    <p:extLst>
      <p:ext uri="{BB962C8B-B14F-4D97-AF65-F5344CB8AC3E}">
        <p14:creationId xmlns:p14="http://schemas.microsoft.com/office/powerpoint/2010/main" val="20167310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FLF : d’une part, il est important de rappeler que </a:t>
            </a:r>
            <a:r>
              <a:rPr lang="fr-FR" sz="1200" dirty="0"/>
              <a:t>Le fonctionnaire occupant un emploi à temps complet qui consacre une quotité de temps de travail au moins égale à 70 % et inférieure à 100 % d'un service à temps plein à une activité syndicale a droit à un entretien annuel avec l'autorité hiérarchique dont il relève, sans être soumis à une appréciation de sa valeur professionnelle.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D’autre part, lecture…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Enfin, le dernier critère est celui du déblocage de carrière….slide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p>
          <a:p>
            <a:endParaRPr lang="fr-FR" baseline="0"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35</a:t>
            </a:fld>
            <a:endParaRPr lang="fr-FR" dirty="0"/>
          </a:p>
        </p:txBody>
      </p:sp>
    </p:spTree>
    <p:extLst>
      <p:ext uri="{BB962C8B-B14F-4D97-AF65-F5344CB8AC3E}">
        <p14:creationId xmlns:p14="http://schemas.microsoft.com/office/powerpoint/2010/main" val="19963026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FLF : lecture…</a:t>
            </a:r>
            <a:endParaRPr lang="fr-FR"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Pour terminer, je vous propose un petit schéma récapitulatif.</a:t>
            </a:r>
          </a:p>
          <a:p>
            <a:endParaRPr lang="fr-FR" baseline="0"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36</a:t>
            </a:fld>
            <a:endParaRPr lang="fr-FR" dirty="0"/>
          </a:p>
        </p:txBody>
      </p:sp>
    </p:spTree>
    <p:extLst>
      <p:ext uri="{BB962C8B-B14F-4D97-AF65-F5344CB8AC3E}">
        <p14:creationId xmlns:p14="http://schemas.microsoft.com/office/powerpoint/2010/main" val="30870177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t>FLF : résumer </a:t>
            </a:r>
          </a:p>
          <a:p>
            <a:endParaRPr lang="fr-FR" sz="1200" dirty="0"/>
          </a:p>
          <a:p>
            <a:r>
              <a:rPr lang="fr-FR" sz="1200" b="1" dirty="0"/>
              <a:t>intervenant : remerciement et passage de témoin à Gaëtan pour les questions</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37</a:t>
            </a:fld>
            <a:endParaRPr lang="fr-FR" dirty="0"/>
          </a:p>
        </p:txBody>
      </p:sp>
    </p:spTree>
    <p:extLst>
      <p:ext uri="{BB962C8B-B14F-4D97-AF65-F5344CB8AC3E}">
        <p14:creationId xmlns:p14="http://schemas.microsoft.com/office/powerpoint/2010/main" val="3399642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FLF : Rappelle du contexte et de la volonté – inversement de la hiérarchie de fonctionnement.</a:t>
            </a:r>
          </a:p>
          <a:p>
            <a:endParaRPr lang="fr-FR" dirty="0"/>
          </a:p>
          <a:p>
            <a:r>
              <a:rPr lang="fr-FR" b="1" dirty="0"/>
              <a:t>intervenant : les représentants du personnel vont donc participer à l’élaboration des LDG ?</a:t>
            </a:r>
          </a:p>
          <a:p>
            <a:endParaRPr lang="fr-FR" dirty="0"/>
          </a:p>
          <a:p>
            <a:r>
              <a:rPr lang="fr-FR" dirty="0"/>
              <a:t>FLF : Complétement…</a:t>
            </a:r>
          </a:p>
          <a:p>
            <a:r>
              <a:rPr lang="fr-FR" dirty="0"/>
              <a:t>D’une part, je vous rappelle que l’article 8bis du titre I prévoit que l</a:t>
            </a:r>
            <a:r>
              <a:rPr lang="fr-FR" b="0" i="0" dirty="0">
                <a:solidFill>
                  <a:srgbClr val="3C3C3C"/>
                </a:solidFill>
                <a:effectLst/>
                <a:latin typeface="sourcesanspro"/>
              </a:rPr>
              <a:t>es organisations syndicales de fonctionnaires ont qualité pour participer, avec les autorités compétentes, à des négociations relatives notamment :</a:t>
            </a:r>
          </a:p>
          <a:p>
            <a:pPr algn="l"/>
            <a:r>
              <a:rPr lang="fr-FR" b="0" i="0" dirty="0">
                <a:solidFill>
                  <a:srgbClr val="3C3C3C"/>
                </a:solidFill>
                <a:effectLst/>
                <a:latin typeface="sourcesanspro"/>
              </a:rPr>
              <a:t>Au déroulement des carrières et à la promotion professionnelle ;</a:t>
            </a:r>
          </a:p>
          <a:p>
            <a:pPr algn="l"/>
            <a:r>
              <a:rPr lang="fr-FR" b="0" i="0" dirty="0">
                <a:solidFill>
                  <a:srgbClr val="3C3C3C"/>
                </a:solidFill>
                <a:effectLst/>
                <a:latin typeface="sourcesanspro"/>
              </a:rPr>
              <a:t>A l'égalité professionnelle entre les hommes et les femmes.</a:t>
            </a:r>
          </a:p>
          <a:p>
            <a:r>
              <a:rPr lang="fr-FR" dirty="0"/>
              <a:t>D’autre part et en tout état de cause…</a:t>
            </a:r>
          </a:p>
          <a:p>
            <a:r>
              <a:rPr lang="fr-FR" dirty="0"/>
              <a:t>Attention, ce n’est pas pour autant de la négociation collective aboutissant à un accord ayant une portée juridique. slide </a:t>
            </a:r>
          </a:p>
        </p:txBody>
      </p:sp>
    </p:spTree>
    <p:extLst>
      <p:ext uri="{BB962C8B-B14F-4D97-AF65-F5344CB8AC3E}">
        <p14:creationId xmlns:p14="http://schemas.microsoft.com/office/powerpoint/2010/main" val="1846863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endParaRPr lang="fr-FR" sz="1200" b="0" dirty="0">
              <a:solidFill>
                <a:schemeClr val="accent2"/>
              </a:solidFill>
            </a:endParaRPr>
          </a:p>
          <a:p>
            <a:pPr marL="0" indent="0">
              <a:buFontTx/>
              <a:buNone/>
            </a:pPr>
            <a:r>
              <a:rPr lang="fr-FR" sz="1200" b="0" dirty="0">
                <a:solidFill>
                  <a:schemeClr val="accent2"/>
                </a:solidFill>
              </a:rPr>
              <a:t>FL : Les comités sociaux d’établissement</a:t>
            </a:r>
            <a:r>
              <a:rPr lang="fr-FR" b="0" i="0" dirty="0">
                <a:solidFill>
                  <a:srgbClr val="474747"/>
                </a:solidFill>
                <a:effectLst/>
                <a:latin typeface="Open Sans"/>
              </a:rPr>
              <a:t> seront consultées sur les lignes directrices de gestion qui, donc, fixeront le cadre dans lequel, notamment, un certain nombre de décisions affectant la situation individuelle des agents seront prises par les autorités compétentes.</a:t>
            </a:r>
          </a:p>
          <a:p>
            <a:pPr marL="0" indent="0">
              <a:buFontTx/>
              <a:buNone/>
            </a:pPr>
            <a:endParaRPr lang="fr-FR" baseline="0" dirty="0"/>
          </a:p>
          <a:p>
            <a:r>
              <a:rPr lang="fr-FR" baseline="0" dirty="0"/>
              <a:t>Travail « en commun » avec le CT puis le CSE. Réalisées à partir des données du rapport social unique, dont est informé le CT. Mais ce n’est pas de la négociation collective (projet d’ordonnance concernant les accords négociés en application de la loi de transformation de la FP), les LDG sont décidées par l’établissement.</a:t>
            </a:r>
          </a:p>
          <a:p>
            <a:pPr marL="0" indent="0">
              <a:buFontTx/>
              <a:buNone/>
            </a:pPr>
            <a:endParaRPr lang="fr-FR" b="0" i="0" dirty="0">
              <a:solidFill>
                <a:srgbClr val="474747"/>
              </a:solidFill>
              <a:effectLst/>
              <a:latin typeface="Open Sans"/>
            </a:endParaRPr>
          </a:p>
          <a:p>
            <a:pPr marL="0" indent="0">
              <a:buFontTx/>
              <a:buNone/>
            </a:pPr>
            <a:r>
              <a:rPr lang="fr-FR" b="1" i="0" dirty="0">
                <a:solidFill>
                  <a:srgbClr val="474747"/>
                </a:solidFill>
                <a:effectLst/>
                <a:latin typeface="Open Sans"/>
              </a:rPr>
              <a:t>intervenant : mais les CSE n’existent pas encore…</a:t>
            </a:r>
          </a:p>
          <a:p>
            <a:pPr marL="0" indent="0">
              <a:buFontTx/>
              <a:buNone/>
            </a:pPr>
            <a:endParaRPr lang="fr-FR" b="0" i="0" dirty="0">
              <a:solidFill>
                <a:srgbClr val="474747"/>
              </a:solidFill>
              <a:effectLst/>
              <a:latin typeface="Open Sans"/>
            </a:endParaRPr>
          </a:p>
          <a:p>
            <a:pPr marL="0" indent="0">
              <a:buFontTx/>
              <a:buNone/>
            </a:pPr>
            <a:r>
              <a:rPr lang="fr-FR" b="0" i="0" dirty="0">
                <a:solidFill>
                  <a:srgbClr val="474747"/>
                </a:solidFill>
                <a:effectLst/>
                <a:latin typeface="Open Sans"/>
              </a:rPr>
              <a:t>FLF : en attendant, CTE.</a:t>
            </a:r>
          </a:p>
          <a:p>
            <a:pPr marL="0" indent="0">
              <a:buFontTx/>
              <a:buNone/>
            </a:pPr>
            <a:endParaRPr lang="fr-FR" b="0" i="0" dirty="0">
              <a:solidFill>
                <a:srgbClr val="474747"/>
              </a:solidFill>
              <a:effectLst/>
              <a:latin typeface="Open Sans"/>
            </a:endParaRPr>
          </a:p>
          <a:p>
            <a:pPr marL="0" indent="0" algn="just">
              <a:buNone/>
            </a:pPr>
            <a:r>
              <a:rPr lang="fr-FR" b="1" i="0" dirty="0">
                <a:solidFill>
                  <a:srgbClr val="474747"/>
                </a:solidFill>
                <a:effectLst/>
                <a:latin typeface="Open Sans"/>
              </a:rPr>
              <a:t>intervenant : Si je résume, les employeurs vont définir, en les présentant aux OS représentatives au CTE : </a:t>
            </a:r>
          </a:p>
          <a:p>
            <a:pPr marL="0" indent="0" algn="just">
              <a:buNone/>
            </a:pPr>
            <a:endParaRPr lang="fr-FR" b="1" i="0" dirty="0">
              <a:solidFill>
                <a:srgbClr val="474747"/>
              </a:solidFill>
              <a:effectLst/>
              <a:latin typeface="Open Sans"/>
            </a:endParaRPr>
          </a:p>
          <a:p>
            <a:pPr marL="0" indent="0" algn="just">
              <a:buNone/>
            </a:pPr>
            <a:r>
              <a:rPr lang="fr-FR" b="1" i="0" dirty="0">
                <a:solidFill>
                  <a:srgbClr val="474747"/>
                </a:solidFill>
                <a:effectLst/>
                <a:latin typeface="Open Sans"/>
              </a:rPr>
              <a:t>  1. L</a:t>
            </a:r>
            <a:r>
              <a:rPr lang="fr-FR" b="1" dirty="0"/>
              <a:t>a prise en compte de l’impact RH des projets d’établissement, ce qui appelé </a:t>
            </a:r>
            <a:r>
              <a:rPr lang="fr-FR" sz="1200" b="1" dirty="0">
                <a:solidFill>
                  <a:srgbClr val="ED7D31"/>
                </a:solidFill>
              </a:rPr>
              <a:t>stratégie pluriannuelle de pilotage des ressources humaines</a:t>
            </a:r>
            <a:endParaRPr lang="fr-FR" b="1" dirty="0"/>
          </a:p>
          <a:p>
            <a:pPr marL="0" indent="0" algn="just">
              <a:buNone/>
            </a:pPr>
            <a:r>
              <a:rPr lang="fr-FR" sz="1200" b="1" dirty="0"/>
              <a:t>  2. Les critères de construction des tableaux d’avancement, nommés </a:t>
            </a:r>
            <a:r>
              <a:rPr lang="fr-FR" sz="1200" b="1" dirty="0">
                <a:solidFill>
                  <a:schemeClr val="accent2"/>
                </a:solidFill>
              </a:rPr>
              <a:t>orientations générales en matière de promotion et de valorisation des parcours, notamment pour l’avancement au choix </a:t>
            </a:r>
          </a:p>
          <a:p>
            <a:pPr marL="0" indent="0" algn="just">
              <a:buNone/>
            </a:pPr>
            <a:endParaRPr lang="fr-FR" sz="1200" b="1" dirty="0">
              <a:solidFill>
                <a:schemeClr val="accent2"/>
              </a:solidFill>
            </a:endParaRPr>
          </a:p>
          <a:p>
            <a:pPr marL="0" indent="0" algn="just">
              <a:buNone/>
            </a:pPr>
            <a:r>
              <a:rPr lang="fr-FR" sz="1200" b="0" dirty="0">
                <a:solidFill>
                  <a:schemeClr val="accent2"/>
                </a:solidFill>
              </a:rPr>
              <a:t>FLF : Mme GASNIER, vous avez tout compris !</a:t>
            </a:r>
          </a:p>
          <a:p>
            <a:pPr marL="0" indent="0" algn="just">
              <a:buNone/>
            </a:pPr>
            <a:endParaRPr lang="fr-FR" sz="1200" b="0" dirty="0">
              <a:solidFill>
                <a:schemeClr val="accent2"/>
              </a:solidFill>
            </a:endParaRPr>
          </a:p>
          <a:p>
            <a:pPr marL="0" indent="0" algn="just">
              <a:buNone/>
            </a:pPr>
            <a:r>
              <a:rPr lang="fr-FR" sz="1200" b="1" dirty="0">
                <a:solidFill>
                  <a:schemeClr val="accent2"/>
                </a:solidFill>
              </a:rPr>
              <a:t>intervenant : Quand ces LDG rentreront-elles en vigueur ? Quels sont les délais ?</a:t>
            </a:r>
          </a:p>
          <a:p>
            <a:pPr marL="0" indent="0" algn="just">
              <a:buNone/>
            </a:pPr>
            <a:endParaRPr lang="fr-FR" sz="1200" b="0" dirty="0">
              <a:solidFill>
                <a:schemeClr val="accent2"/>
              </a:solidFill>
            </a:endParaRPr>
          </a:p>
          <a:p>
            <a:pPr marL="0" indent="0" algn="just">
              <a:buNone/>
            </a:pPr>
            <a:r>
              <a:rPr lang="fr-FR" sz="1200" b="0" dirty="0">
                <a:solidFill>
                  <a:schemeClr val="accent2"/>
                </a:solidFill>
              </a:rPr>
              <a:t>FLF : slide</a:t>
            </a:r>
          </a:p>
          <a:p>
            <a:pPr marL="0" indent="0">
              <a:buFontTx/>
              <a:buNone/>
            </a:pPr>
            <a:endParaRPr lang="fr-FR" b="0" i="0" dirty="0">
              <a:solidFill>
                <a:srgbClr val="474747"/>
              </a:solidFill>
              <a:effectLst/>
              <a:latin typeface="Open Sans"/>
            </a:endParaRPr>
          </a:p>
          <a:p>
            <a:pPr marL="0" indent="0">
              <a:buFontTx/>
              <a:buNone/>
            </a:pPr>
            <a:endParaRPr lang="fr-FR" sz="1200" b="0" dirty="0">
              <a:solidFill>
                <a:schemeClr val="accent2"/>
              </a:solidFill>
            </a:endParaRPr>
          </a:p>
          <a:p>
            <a:endParaRPr lang="fr-FR" dirty="0"/>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5</a:t>
            </a:fld>
            <a:endParaRPr lang="fr-FR" dirty="0"/>
          </a:p>
        </p:txBody>
      </p:sp>
    </p:spTree>
    <p:extLst>
      <p:ext uri="{BB962C8B-B14F-4D97-AF65-F5344CB8AC3E}">
        <p14:creationId xmlns:p14="http://schemas.microsoft.com/office/powerpoint/2010/main" val="2074016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aseline="0" dirty="0"/>
              <a:t>FLF : Date d’effet qui concerne la promotion et la valorisation des parcours : LDG applicables pour l’élaboration des décisions individuelles d’avancement et de promotion prenant effet à compter du 1</a:t>
            </a:r>
            <a:r>
              <a:rPr lang="fr-FR" baseline="30000" dirty="0"/>
              <a:t>er</a:t>
            </a:r>
            <a:r>
              <a:rPr lang="fr-FR" baseline="0" dirty="0"/>
              <a:t> janvier 2021</a:t>
            </a:r>
          </a:p>
          <a:p>
            <a:endParaRPr lang="fr-FR" baseline="0" dirty="0"/>
          </a:p>
          <a:p>
            <a:r>
              <a:rPr lang="fr-FR" b="1" dirty="0"/>
              <a:t>intervenant : Elles sont établies pour combien de temps ?</a:t>
            </a:r>
          </a:p>
          <a:p>
            <a:endParaRPr lang="fr-FR" dirty="0"/>
          </a:p>
          <a:p>
            <a:r>
              <a:rPr lang="fr-FR" dirty="0"/>
              <a:t>FLF : durée pluriannuelle dans la limite de 5 ans : peuvent faire l’objet d’une révision</a:t>
            </a:r>
            <a:r>
              <a:rPr lang="fr-FR" baseline="0" dirty="0"/>
              <a:t> en cours de période.</a:t>
            </a:r>
          </a:p>
          <a:p>
            <a:endParaRPr lang="fr-FR" baseline="0" dirty="0"/>
          </a:p>
          <a:p>
            <a:r>
              <a:rPr lang="fr-FR" b="1" baseline="0" dirty="0"/>
              <a:t>intervenant : Ces LDG pourront-elles être invoquées devant le juge ?</a:t>
            </a:r>
          </a:p>
          <a:p>
            <a:endParaRPr lang="fr-FR" dirty="0"/>
          </a:p>
          <a:p>
            <a:r>
              <a:rPr lang="fr-FR" dirty="0"/>
              <a:t>FLF : oui, slide</a:t>
            </a:r>
          </a:p>
          <a:p>
            <a:endParaRPr lang="fr-FR" dirty="0"/>
          </a:p>
          <a:p>
            <a:endParaRPr lang="fr-FR" baseline="0" dirty="0"/>
          </a:p>
        </p:txBody>
      </p:sp>
    </p:spTree>
    <p:extLst>
      <p:ext uri="{BB962C8B-B14F-4D97-AF65-F5344CB8AC3E}">
        <p14:creationId xmlns:p14="http://schemas.microsoft.com/office/powerpoint/2010/main" val="582224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FLF : Nonobstant le fait que les lignes directrices de gestion peuvent être, en elle-même, contestée devant le juge administratif </a:t>
            </a:r>
            <a:r>
              <a:rPr lang="fr-FR" b="0" i="0" dirty="0">
                <a:solidFill>
                  <a:srgbClr val="4E4E4E"/>
                </a:solidFill>
                <a:effectLst/>
                <a:latin typeface="sourcesanspro"/>
              </a:rPr>
              <a:t>lorsqu'ils sont susceptibles d'avoir des effets notables sur les droits ou la situation d'autres personnes que les agents chargés, le cas échéant, de les mettre en œuvre, ce qui est le cas de celles consacrées à l’avancement, c</a:t>
            </a:r>
            <a:r>
              <a:rPr lang="fr-FR" b="0" i="0" dirty="0">
                <a:solidFill>
                  <a:srgbClr val="474747"/>
                </a:solidFill>
                <a:effectLst/>
                <a:latin typeface="Open Sans"/>
              </a:rPr>
              <a:t>onformément à la logique sur laquelle repose la possibilité ainsi ouverte à l’administration d’utiliser de tels instruments juridiques, ils sont invocables devant le juge, qu’il s’agisse pour la personne concernée de se prévaloir de leurs orientations ou, le cas échéant, d’exciper de leur illégalité.</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baseline="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baseline="0" dirty="0">
                <a:solidFill>
                  <a:srgbClr val="474747"/>
                </a:solidFill>
                <a:effectLst/>
                <a:latin typeface="Open Sans"/>
              </a:rPr>
              <a:t>E</a:t>
            </a:r>
            <a:r>
              <a:rPr lang="fr-FR" baseline="0" dirty="0"/>
              <a:t>n cas de contentieux dirigé contre une décision individuelle, les agents pourront invoquer les LDG et leur mauvaise application. Ils pourront également invoquer leur illégalité à l’occasion d’une contestation contre une décision sur laquelle elle est fondée.</a:t>
            </a:r>
          </a:p>
          <a:p>
            <a:endParaRPr lang="fr-FR" baseline="0" dirty="0"/>
          </a:p>
          <a:p>
            <a:r>
              <a:rPr lang="fr-FR" baseline="0" dirty="0"/>
              <a:t>Cependant, l’employeur aura la possibilité de se justifier, du fait du caractère intrinsèquement souple de ces lignes…de l’appréciation au cas par cas : le CE considère que les LDG sont conçues pour informer les agents des orientations et priorités de leur employeur et guider les autorités compétentes dans leurs prises de décision dans ces matières, sans cependant qu’elles renoncent à leur pouvoir d’appréciation au cas par cas (Avis sur projet de loi transfo FP – CE, 21 mars 2019, n° 397088). </a:t>
            </a:r>
          </a:p>
          <a:p>
            <a:r>
              <a:rPr lang="fr-FR" baseline="0" dirty="0">
                <a:sym typeface="Wingdings" panose="05000000000000000000" pitchFamily="2" charset="2"/>
              </a:rPr>
              <a:t>	 </a:t>
            </a:r>
            <a:r>
              <a:rPr lang="fr-FR" baseline="0" dirty="0"/>
              <a:t>définir les orientations (CE, 11 décembre 1970 Crédit foncier de France + CE, 4 février 2015, n° 383267).</a:t>
            </a:r>
          </a:p>
          <a:p>
            <a:r>
              <a:rPr lang="fr-FR" baseline="0" dirty="0">
                <a:sym typeface="Wingdings" panose="05000000000000000000" pitchFamily="2" charset="2"/>
              </a:rPr>
              <a:t>	 préserver la souplesse de ces instruments de gestion, </a:t>
            </a: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i="0" dirty="0">
                <a:solidFill>
                  <a:srgbClr val="474747"/>
                </a:solidFill>
                <a:effectLst/>
                <a:latin typeface="Open Sans"/>
              </a:rPr>
              <a:t>intervenant : par conséquent, je présume qu’elles seront communicables aux agents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FLF : bien entendu</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Communication et accessibles aux agents : dans un soucis</a:t>
            </a:r>
            <a:r>
              <a:rPr lang="fr-FR" baseline="0" dirty="0"/>
              <a:t> de transparence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i="0" dirty="0">
                <a:solidFill>
                  <a:srgbClr val="474747"/>
                </a:solidFill>
                <a:effectLst/>
                <a:latin typeface="Open Sans"/>
              </a:rPr>
              <a:t>intervenant : pourriez-vous préciser les éléments de ces deux LDG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FLF : avec plaisir Mme GASNIER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i="0" dirty="0">
              <a:solidFill>
                <a:srgbClr val="474747"/>
              </a:solidFill>
              <a:effectLst/>
              <a:latin typeface="Open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0" i="0" dirty="0">
                <a:solidFill>
                  <a:srgbClr val="474747"/>
                </a:solidFill>
                <a:effectLst/>
                <a:latin typeface="Open Sans"/>
              </a:rPr>
              <a:t>Slide </a:t>
            </a:r>
            <a:endParaRPr lang="fr-FR" dirty="0"/>
          </a:p>
          <a:p>
            <a:endParaRPr lang="fr-FR" dirty="0"/>
          </a:p>
        </p:txBody>
      </p:sp>
    </p:spTree>
    <p:extLst>
      <p:ext uri="{BB962C8B-B14F-4D97-AF65-F5344CB8AC3E}">
        <p14:creationId xmlns:p14="http://schemas.microsoft.com/office/powerpoint/2010/main" val="3860940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lgn="just">
              <a:buNone/>
            </a:pPr>
            <a:r>
              <a:rPr lang="fr-FR" dirty="0"/>
              <a:t>FLF : </a:t>
            </a:r>
          </a:p>
          <a:p>
            <a:pPr marL="0" indent="0" algn="just">
              <a:buNone/>
            </a:pPr>
            <a:r>
              <a:rPr lang="fr-FR" dirty="0"/>
              <a:t>La stratégie pluriannuelle de pilotage des ressources humaines définit </a:t>
            </a:r>
          </a:p>
          <a:p>
            <a:pPr marL="0" indent="0" algn="just">
              <a:buNone/>
            </a:pPr>
            <a:r>
              <a:rPr lang="fr-FR" b="1" dirty="0">
                <a:solidFill>
                  <a:schemeClr val="accent2"/>
                </a:solidFill>
              </a:rPr>
              <a:t>  - les enjeux et les objectifs de la politique de ressources humaines </a:t>
            </a:r>
          </a:p>
          <a:p>
            <a:pPr marL="0" indent="0" algn="just">
              <a:buNone/>
            </a:pPr>
            <a:r>
              <a:rPr lang="fr-FR" dirty="0"/>
              <a:t>mise en œuvre du projet médical et soignant et de son insertion territoriale et des politiques publiques qu'il met en œuvre.</a:t>
            </a:r>
          </a:p>
          <a:p>
            <a:pPr marL="0" indent="0" algn="just">
              <a:buNone/>
            </a:pPr>
            <a:r>
              <a:rPr lang="fr-FR" b="1" dirty="0">
                <a:solidFill>
                  <a:schemeClr val="accent2"/>
                </a:solidFill>
              </a:rPr>
              <a:t>- l'accompagnement du développement des coopérations professionnelles</a:t>
            </a:r>
            <a:r>
              <a:rPr lang="fr-FR" dirty="0"/>
              <a:t>, la diversification des modes d'exercice et l'évolution des organisations de travail.</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Ces lignes n’auront qu’un impact très modéré, voir nul sur la situation personnelle des agents.</a:t>
            </a:r>
          </a:p>
          <a:p>
            <a:pPr marL="0" indent="0" algn="just">
              <a:buNone/>
            </a:pPr>
            <a:endParaRPr lang="fr-FR" dirty="0"/>
          </a:p>
          <a:p>
            <a:pPr marL="0" indent="0">
              <a:buFontTx/>
              <a:buNone/>
            </a:pPr>
            <a:r>
              <a:rPr lang="fr-FR" sz="1200" dirty="0"/>
              <a:t>Les </a:t>
            </a:r>
            <a:r>
              <a:rPr lang="fr-FR" sz="1200" b="1" dirty="0">
                <a:solidFill>
                  <a:schemeClr val="accent2"/>
                </a:solidFill>
              </a:rPr>
              <a:t>orientations générales en matière de promotion et de valorisation des parcours</a:t>
            </a:r>
          </a:p>
          <a:p>
            <a:pPr marL="0" indent="0">
              <a:buFontTx/>
              <a:buNone/>
            </a:pPr>
            <a:r>
              <a:rPr lang="fr-FR" sz="1200" b="1" kern="0" dirty="0">
                <a:solidFill>
                  <a:schemeClr val="accent2"/>
                </a:solidFill>
              </a:rPr>
              <a:t> -</a:t>
            </a:r>
            <a:r>
              <a:rPr lang="fr-FR" sz="1200" kern="0" dirty="0">
                <a:solidFill>
                  <a:schemeClr val="tx1"/>
                </a:solidFill>
                <a:latin typeface="+mn-lt"/>
                <a:ea typeface="+mn-ea"/>
                <a:cs typeface="+mn-cs"/>
              </a:rPr>
              <a:t> Préciser </a:t>
            </a:r>
            <a:r>
              <a:rPr lang="fr-FR" sz="1200" kern="0" dirty="0"/>
              <a:t>les </a:t>
            </a:r>
            <a:r>
              <a:rPr lang="fr-FR" sz="1200" b="1" kern="0" dirty="0">
                <a:solidFill>
                  <a:srgbClr val="C00000"/>
                </a:solidFill>
              </a:rPr>
              <a:t>modalités de prise en compte de la valeur professionnelle </a:t>
            </a:r>
            <a:r>
              <a:rPr lang="fr-FR" sz="1200" kern="0" dirty="0">
                <a:solidFill>
                  <a:srgbClr val="C00000"/>
                </a:solidFill>
              </a:rPr>
              <a:t>et </a:t>
            </a:r>
            <a:r>
              <a:rPr lang="fr-FR" sz="1200" b="1" kern="0" dirty="0">
                <a:solidFill>
                  <a:srgbClr val="C00000"/>
                </a:solidFill>
              </a:rPr>
              <a:t>des</a:t>
            </a:r>
            <a:r>
              <a:rPr lang="fr-FR" sz="1200" kern="0" dirty="0">
                <a:solidFill>
                  <a:srgbClr val="C00000"/>
                </a:solidFill>
              </a:rPr>
              <a:t> </a:t>
            </a:r>
            <a:r>
              <a:rPr lang="fr-FR" sz="1200" b="1" kern="0" dirty="0">
                <a:solidFill>
                  <a:srgbClr val="C00000"/>
                </a:solidFill>
              </a:rPr>
              <a:t>acquis de l'expérience professionnelle </a:t>
            </a:r>
            <a:r>
              <a:rPr lang="fr-FR" sz="1200" kern="0" dirty="0"/>
              <a:t>des agents dans la valorisation des parcours et en matière de promotion.</a:t>
            </a:r>
          </a:p>
          <a:p>
            <a:pPr marL="0" indent="0">
              <a:buFontTx/>
              <a:buNone/>
            </a:pPr>
            <a:endParaRPr lang="fr-FR" sz="1200" kern="0" dirty="0"/>
          </a:p>
          <a:p>
            <a:pPr marL="0" indent="0">
              <a:buFontTx/>
              <a:buNone/>
            </a:pPr>
            <a:r>
              <a:rPr lang="fr-FR" sz="1200" kern="0" dirty="0"/>
              <a:t>Je vous propose, Mme GASNIER, de voir ces deux LDG plus en détail</a:t>
            </a:r>
          </a:p>
          <a:p>
            <a:pPr marL="0" indent="0">
              <a:buFontTx/>
              <a:buNone/>
            </a:pPr>
            <a:endParaRPr lang="fr-FR" sz="1200" kern="0" dirty="0"/>
          </a:p>
          <a:p>
            <a:pPr marL="0" indent="0">
              <a:buFontTx/>
              <a:buNone/>
            </a:pPr>
            <a:r>
              <a:rPr lang="fr-FR" sz="1200" b="1" kern="0" dirty="0"/>
              <a:t>intervenant : avec plaisir Florent</a:t>
            </a:r>
          </a:p>
          <a:p>
            <a:pPr marL="0" indent="0">
              <a:buFontTx/>
              <a:buNone/>
            </a:pPr>
            <a:endParaRPr lang="fr-FR" sz="1200" kern="0" dirty="0"/>
          </a:p>
          <a:p>
            <a:pPr marL="0" indent="0">
              <a:buFontTx/>
              <a:buNone/>
            </a:pPr>
            <a:r>
              <a:rPr lang="fr-FR" sz="1200" kern="0" dirty="0"/>
              <a:t>slide</a:t>
            </a:r>
          </a:p>
          <a:p>
            <a:pPr marL="0" indent="0" algn="just">
              <a:buNone/>
            </a:pPr>
            <a:endParaRPr lang="fr-FR" dirty="0"/>
          </a:p>
          <a:p>
            <a:endParaRPr lang="fr-FR" dirty="0"/>
          </a:p>
        </p:txBody>
      </p:sp>
    </p:spTree>
    <p:extLst>
      <p:ext uri="{BB962C8B-B14F-4D97-AF65-F5344CB8AC3E}">
        <p14:creationId xmlns:p14="http://schemas.microsoft.com/office/powerpoint/2010/main" val="3985634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FL : premièrement la stratégie de pilotage des RH</a:t>
            </a:r>
          </a:p>
          <a:p>
            <a:endParaRPr lang="fr-FR" dirty="0"/>
          </a:p>
          <a:p>
            <a:r>
              <a:rPr lang="fr-FR" dirty="0"/>
              <a:t>Ni plus ni moins que de formaliser quels seront l’impact RH de la vie structurelle de l’établissements et comment seront-ils prise en compte dans la politique RH de l’établissement.</a:t>
            </a:r>
          </a:p>
          <a:p>
            <a:endParaRPr lang="fr-FR" dirty="0"/>
          </a:p>
          <a:p>
            <a:r>
              <a:rPr lang="fr-FR" dirty="0"/>
              <a:t>Gouverner, c’et prévoir !</a:t>
            </a:r>
          </a:p>
        </p:txBody>
      </p:sp>
      <p:sp>
        <p:nvSpPr>
          <p:cNvPr id="4" name="Espace réservé du numéro de diapositive 3"/>
          <p:cNvSpPr>
            <a:spLocks noGrp="1"/>
          </p:cNvSpPr>
          <p:nvPr>
            <p:ph type="sldNum" sz="quarter" idx="5"/>
          </p:nvPr>
        </p:nvSpPr>
        <p:spPr/>
        <p:txBody>
          <a:bodyPr/>
          <a:lstStyle/>
          <a:p>
            <a:fld id="{C75FDB47-1579-4CA5-82C0-C2C7B6435889}" type="slidenum">
              <a:rPr lang="fr-FR" smtClean="0"/>
              <a:t>9</a:t>
            </a:fld>
            <a:endParaRPr lang="fr-FR" dirty="0"/>
          </a:p>
        </p:txBody>
      </p:sp>
    </p:spTree>
    <p:extLst>
      <p:ext uri="{BB962C8B-B14F-4D97-AF65-F5344CB8AC3E}">
        <p14:creationId xmlns:p14="http://schemas.microsoft.com/office/powerpoint/2010/main" val="743606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3" name="Espace réservé de la date 2">
            <a:extLst>
              <a:ext uri="{FF2B5EF4-FFF2-40B4-BE49-F238E27FC236}">
                <a16:creationId xmlns="" xmlns:a16="http://schemas.microsoft.com/office/drawing/2014/main" id="{D610F96B-1295-487A-871A-EFC718CE416D}"/>
              </a:ext>
            </a:extLst>
          </p:cNvPr>
          <p:cNvSpPr>
            <a:spLocks noGrp="1"/>
          </p:cNvSpPr>
          <p:nvPr>
            <p:ph type="dt" sz="half" idx="10"/>
          </p:nvPr>
        </p:nvSpPr>
        <p:spPr/>
        <p:txBody>
          <a:bodyPr/>
          <a:lstStyle/>
          <a:p>
            <a:fld id="{54242CAF-0929-4B78-83C1-2A89FBB69BC4}" type="datetime1">
              <a:rPr lang="fr-FR" smtClean="0">
                <a:solidFill>
                  <a:prstClr val="white"/>
                </a:solidFill>
              </a:rPr>
              <a:pPr/>
              <a:t>10/12/2020</a:t>
            </a:fld>
            <a:endParaRPr lang="fr-FR" dirty="0">
              <a:solidFill>
                <a:prstClr val="white"/>
              </a:solidFill>
            </a:endParaRPr>
          </a:p>
        </p:txBody>
      </p:sp>
      <p:sp>
        <p:nvSpPr>
          <p:cNvPr id="4" name="Espace réservé du numéro de diapositive 3">
            <a:extLst>
              <a:ext uri="{FF2B5EF4-FFF2-40B4-BE49-F238E27FC236}">
                <a16:creationId xmlns="" xmlns:a16="http://schemas.microsoft.com/office/drawing/2014/main" id="{EC3ECD9A-8329-41F8-9C45-3A6C02869F66}"/>
              </a:ext>
            </a:extLst>
          </p:cNvPr>
          <p:cNvSpPr>
            <a:spLocks noGrp="1"/>
          </p:cNvSpPr>
          <p:nvPr>
            <p:ph type="sldNum" sz="quarter" idx="11"/>
          </p:nvPr>
        </p:nvSpPr>
        <p:spPr/>
        <p:txBody>
          <a:bodyPr/>
          <a:lstStyle/>
          <a:p>
            <a:fld id="{7542C8C4-754C-4560-9C93-DD685FCF0141}" type="slidenum">
              <a:rPr lang="fr-FR" smtClean="0">
                <a:solidFill>
                  <a:prstClr val="white"/>
                </a:solidFill>
              </a:rPr>
              <a:pPr/>
              <a:t>‹N°›</a:t>
            </a:fld>
            <a:endParaRPr lang="fr-FR" dirty="0">
              <a:solidFill>
                <a:prstClr val="white"/>
              </a:solidFill>
            </a:endParaRPr>
          </a:p>
        </p:txBody>
      </p:sp>
      <p:sp>
        <p:nvSpPr>
          <p:cNvPr id="7" name="object 3">
            <a:extLst>
              <a:ext uri="{FF2B5EF4-FFF2-40B4-BE49-F238E27FC236}">
                <a16:creationId xmlns="" xmlns:a16="http://schemas.microsoft.com/office/drawing/2014/main" id="{80BD551A-CE46-4CE8-88B5-0A75FF98878A}"/>
              </a:ext>
            </a:extLst>
          </p:cNvPr>
          <p:cNvSpPr txBox="1">
            <a:spLocks noGrp="1"/>
          </p:cNvSpPr>
          <p:nvPr>
            <p:ph type="title"/>
          </p:nvPr>
        </p:nvSpPr>
        <p:spPr>
          <a:xfrm>
            <a:off x="891001" y="1490250"/>
            <a:ext cx="11219190" cy="1490152"/>
          </a:xfrm>
          <a:prstGeom prst="rect">
            <a:avLst/>
          </a:prstGeom>
        </p:spPr>
        <p:txBody>
          <a:bodyPr vert="horz" wrap="square" lIns="0" tIns="12700" rIns="0" bIns="0" rtlCol="0">
            <a:spAutoFit/>
          </a:bodyPr>
          <a:lstStyle/>
          <a:p>
            <a:pPr marL="12700">
              <a:lnSpc>
                <a:spcPct val="100000"/>
              </a:lnSpc>
              <a:spcBef>
                <a:spcPts val="100"/>
              </a:spcBef>
              <a:tabLst>
                <a:tab pos="2475230" algn="l"/>
                <a:tab pos="3834129" algn="l"/>
                <a:tab pos="5045075" algn="l"/>
              </a:tabLst>
            </a:pPr>
            <a:r>
              <a:rPr lang="fr-FR" sz="4800"/>
              <a:t>Modifiez le style du titre</a:t>
            </a:r>
            <a:endParaRPr sz="4800" dirty="0">
              <a:latin typeface="BauerBodoni-BlackItalic"/>
              <a:cs typeface="BauerBodoni-BlackItalic"/>
            </a:endParaRPr>
          </a:p>
        </p:txBody>
      </p:sp>
      <p:sp>
        <p:nvSpPr>
          <p:cNvPr id="8" name="object 4">
            <a:extLst>
              <a:ext uri="{FF2B5EF4-FFF2-40B4-BE49-F238E27FC236}">
                <a16:creationId xmlns="" xmlns:a16="http://schemas.microsoft.com/office/drawing/2014/main" id="{4FF7DDCC-C773-4E84-9E4A-98F9849D47F4}"/>
              </a:ext>
            </a:extLst>
          </p:cNvPr>
          <p:cNvSpPr/>
          <p:nvPr userDrawn="1"/>
        </p:nvSpPr>
        <p:spPr>
          <a:xfrm>
            <a:off x="891000" y="0"/>
            <a:ext cx="2179955" cy="218440"/>
          </a:xfrm>
          <a:custGeom>
            <a:avLst/>
            <a:gdLst/>
            <a:ahLst/>
            <a:cxnLst/>
            <a:rect l="l" t="t" r="r" b="b"/>
            <a:pathLst>
              <a:path w="2179955" h="218440">
                <a:moveTo>
                  <a:pt x="0" y="218440"/>
                </a:moveTo>
                <a:lnTo>
                  <a:pt x="2179396" y="218440"/>
                </a:lnTo>
                <a:lnTo>
                  <a:pt x="2179396" y="0"/>
                </a:lnTo>
                <a:lnTo>
                  <a:pt x="0" y="0"/>
                </a:lnTo>
                <a:lnTo>
                  <a:pt x="0" y="218440"/>
                </a:lnTo>
                <a:close/>
              </a:path>
            </a:pathLst>
          </a:custGeom>
          <a:solidFill>
            <a:srgbClr val="5F7261"/>
          </a:solidFill>
        </p:spPr>
        <p:txBody>
          <a:bodyPr wrap="square" lIns="0" tIns="0" rIns="0" bIns="0" rtlCol="0"/>
          <a:lstStyle/>
          <a:p>
            <a:endParaRPr dirty="0">
              <a:solidFill>
                <a:prstClr val="black"/>
              </a:solidFill>
            </a:endParaRPr>
          </a:p>
        </p:txBody>
      </p:sp>
      <p:sp>
        <p:nvSpPr>
          <p:cNvPr id="33" name="object 29">
            <a:extLst>
              <a:ext uri="{FF2B5EF4-FFF2-40B4-BE49-F238E27FC236}">
                <a16:creationId xmlns="" xmlns:a16="http://schemas.microsoft.com/office/drawing/2014/main" id="{A4543FFF-C333-4763-9EDF-49BD41DC238A}"/>
              </a:ext>
            </a:extLst>
          </p:cNvPr>
          <p:cNvSpPr/>
          <p:nvPr userDrawn="1"/>
        </p:nvSpPr>
        <p:spPr>
          <a:xfrm>
            <a:off x="895318" y="9503874"/>
            <a:ext cx="1575079" cy="138366"/>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34" name="object 31">
            <a:extLst>
              <a:ext uri="{FF2B5EF4-FFF2-40B4-BE49-F238E27FC236}">
                <a16:creationId xmlns="" xmlns:a16="http://schemas.microsoft.com/office/drawing/2014/main" id="{C896B8D7-6536-498F-B712-F23EB5363208}"/>
              </a:ext>
            </a:extLst>
          </p:cNvPr>
          <p:cNvSpPr txBox="1"/>
          <p:nvPr userDrawn="1"/>
        </p:nvSpPr>
        <p:spPr>
          <a:xfrm>
            <a:off x="9855199" y="496816"/>
            <a:ext cx="2254991" cy="197490"/>
          </a:xfrm>
          <a:prstGeom prst="rect">
            <a:avLst/>
          </a:prstGeom>
        </p:spPr>
        <p:txBody>
          <a:bodyPr vert="horz" wrap="square" lIns="0" tIns="12700" rIns="0" bIns="0" rtlCol="0">
            <a:spAutoFit/>
          </a:bodyPr>
          <a:lstStyle/>
          <a:p>
            <a:pPr marL="12700">
              <a:spcBef>
                <a:spcPts val="100"/>
              </a:spcBef>
            </a:pPr>
            <a:r>
              <a:rPr lang="fr-FR" sz="1200" spc="-5" dirty="0">
                <a:solidFill>
                  <a:srgbClr val="DE6627"/>
                </a:solidFill>
                <a:latin typeface="Whitney-Book"/>
                <a:cs typeface="Whitney-Book"/>
              </a:rPr>
              <a:t>AVRIL</a:t>
            </a:r>
            <a:r>
              <a:rPr sz="1200" spc="-5" dirty="0">
                <a:solidFill>
                  <a:srgbClr val="DE6627"/>
                </a:solidFill>
                <a:latin typeface="Whitney-Book"/>
                <a:cs typeface="Whitney-Book"/>
              </a:rPr>
              <a:t> </a:t>
            </a:r>
            <a:r>
              <a:rPr sz="1200" dirty="0">
                <a:solidFill>
                  <a:srgbClr val="DE6627"/>
                </a:solidFill>
                <a:latin typeface="Whitney-Book"/>
                <a:cs typeface="Whitney-Book"/>
              </a:rPr>
              <a:t>2020 | </a:t>
            </a:r>
            <a:r>
              <a:rPr lang="fr-FR" sz="1200" dirty="0">
                <a:solidFill>
                  <a:srgbClr val="DE6627"/>
                </a:solidFill>
                <a:latin typeface="Whitney-Book"/>
                <a:cs typeface="Whitney-Book"/>
              </a:rPr>
              <a:t>Client</a:t>
            </a:r>
            <a:endParaRPr sz="1200" dirty="0">
              <a:solidFill>
                <a:prstClr val="black"/>
              </a:solidFill>
              <a:latin typeface="Whitney-Book"/>
              <a:cs typeface="Whitney-Book"/>
            </a:endParaRPr>
          </a:p>
        </p:txBody>
      </p:sp>
    </p:spTree>
    <p:extLst>
      <p:ext uri="{BB962C8B-B14F-4D97-AF65-F5344CB8AC3E}">
        <p14:creationId xmlns:p14="http://schemas.microsoft.com/office/powerpoint/2010/main" val="57962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A45B002-712B-4F0B-9C0D-C5D051B766F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8520F1B4-082B-41CA-8047-DC118F256A3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p>
        </p:txBody>
      </p:sp>
      <p:sp>
        <p:nvSpPr>
          <p:cNvPr id="4" name="Espace réservé du texte 3">
            <a:extLst>
              <a:ext uri="{FF2B5EF4-FFF2-40B4-BE49-F238E27FC236}">
                <a16:creationId xmlns="" xmlns:a16="http://schemas.microsoft.com/office/drawing/2014/main" id="{0C5D33E6-0841-48E8-AE6C-6A529268A30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564E8729-C289-4761-B45B-DAE2C9C0AA80}"/>
              </a:ext>
            </a:extLst>
          </p:cNvPr>
          <p:cNvSpPr>
            <a:spLocks noGrp="1"/>
          </p:cNvSpPr>
          <p:nvPr>
            <p:ph type="dt" sz="half" idx="10"/>
          </p:nvPr>
        </p:nvSpPr>
        <p:spPr>
          <a:xfrm>
            <a:off x="838200" y="6356350"/>
            <a:ext cx="2743200" cy="365125"/>
          </a:xfrm>
          <a:prstGeom prst="rect">
            <a:avLst/>
          </a:prstGeom>
        </p:spPr>
        <p:txBody>
          <a:bodyPr/>
          <a:lstStyle/>
          <a:p>
            <a:fld id="{B52C192A-8582-4F5C-836C-7578444AFA9B}" type="datetime1">
              <a:rPr lang="fr-FR" smtClean="0">
                <a:solidFill>
                  <a:prstClr val="white"/>
                </a:solidFill>
              </a:rPr>
              <a:pPr/>
              <a:t>10/12/2020</a:t>
            </a:fld>
            <a:endParaRPr lang="fr-FR" dirty="0">
              <a:solidFill>
                <a:prstClr val="white"/>
              </a:solidFill>
            </a:endParaRPr>
          </a:p>
        </p:txBody>
      </p:sp>
      <p:sp>
        <p:nvSpPr>
          <p:cNvPr id="6" name="Espace réservé du pied de page 5">
            <a:extLst>
              <a:ext uri="{FF2B5EF4-FFF2-40B4-BE49-F238E27FC236}">
                <a16:creationId xmlns="" xmlns:a16="http://schemas.microsoft.com/office/drawing/2014/main" id="{21EB6042-585C-408F-9435-114958C59111}"/>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7" name="Espace réservé du numéro de diapositive 6">
            <a:extLst>
              <a:ext uri="{FF2B5EF4-FFF2-40B4-BE49-F238E27FC236}">
                <a16:creationId xmlns="" xmlns:a16="http://schemas.microsoft.com/office/drawing/2014/main" id="{334C77FC-CED7-4873-B1B4-5F23D9D3DDD7}"/>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442840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DE98C80-F14E-46AC-B35E-EA1E621D345D}"/>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7EFF1594-52C6-4BBD-BA54-A3EE2BCD85F3}"/>
              </a:ext>
            </a:extLst>
          </p:cNvPr>
          <p:cNvSpPr>
            <a:spLocks noGrp="1"/>
          </p:cNvSpPr>
          <p:nvPr>
            <p:ph type="body" orient="vert" idx="1"/>
          </p:nvPr>
        </p:nvSpPr>
        <p:spPr>
          <a:xfrm>
            <a:off x="838200" y="1825625"/>
            <a:ext cx="105156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4A1604D8-1319-4AA3-9CBB-E69AA0CB05AF}"/>
              </a:ext>
            </a:extLst>
          </p:cNvPr>
          <p:cNvSpPr>
            <a:spLocks noGrp="1"/>
          </p:cNvSpPr>
          <p:nvPr>
            <p:ph type="dt" sz="half" idx="10"/>
          </p:nvPr>
        </p:nvSpPr>
        <p:spPr>
          <a:xfrm>
            <a:off x="838200" y="6356350"/>
            <a:ext cx="2743200" cy="365125"/>
          </a:xfrm>
          <a:prstGeom prst="rect">
            <a:avLst/>
          </a:prstGeom>
        </p:spPr>
        <p:txBody>
          <a:bodyPr/>
          <a:lstStyle/>
          <a:p>
            <a:fld id="{029C67BD-9378-4C91-BE31-D56D40112CD0}" type="datetime1">
              <a:rPr lang="fr-FR" smtClean="0">
                <a:solidFill>
                  <a:prstClr val="white"/>
                </a:solidFill>
              </a:rPr>
              <a:pPr/>
              <a:t>10/12/2020</a:t>
            </a:fld>
            <a:endParaRPr lang="fr-FR" dirty="0">
              <a:solidFill>
                <a:prstClr val="white"/>
              </a:solidFill>
            </a:endParaRPr>
          </a:p>
        </p:txBody>
      </p:sp>
      <p:sp>
        <p:nvSpPr>
          <p:cNvPr id="5" name="Espace réservé du pied de page 4">
            <a:extLst>
              <a:ext uri="{FF2B5EF4-FFF2-40B4-BE49-F238E27FC236}">
                <a16:creationId xmlns="" xmlns:a16="http://schemas.microsoft.com/office/drawing/2014/main" id="{14400CE3-5EED-45DA-B2ED-DA04B54C4897}"/>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6" name="Espace réservé du numéro de diapositive 5">
            <a:extLst>
              <a:ext uri="{FF2B5EF4-FFF2-40B4-BE49-F238E27FC236}">
                <a16:creationId xmlns="" xmlns:a16="http://schemas.microsoft.com/office/drawing/2014/main" id="{C9F78BB4-4C83-42D8-B333-5080E7721883}"/>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389700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B61F26E7-C47F-4793-8BA1-5D01A1FC39E0}"/>
              </a:ext>
            </a:extLst>
          </p:cNvPr>
          <p:cNvSpPr>
            <a:spLocks noGrp="1"/>
          </p:cNvSpPr>
          <p:nvPr>
            <p:ph type="title" orient="vert"/>
          </p:nvPr>
        </p:nvSpPr>
        <p:spPr>
          <a:xfrm>
            <a:off x="8724900" y="365125"/>
            <a:ext cx="2628900" cy="5811838"/>
          </a:xfrm>
          <a:prstGeom prst="rect">
            <a:avLst/>
          </a:prstGeo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ECDD7C95-AC31-40A9-BD9C-3C7B7F39A5B3}"/>
              </a:ext>
            </a:extLst>
          </p:cNvPr>
          <p:cNvSpPr>
            <a:spLocks noGrp="1"/>
          </p:cNvSpPr>
          <p:nvPr>
            <p:ph type="body" orient="vert" idx="1"/>
          </p:nvPr>
        </p:nvSpPr>
        <p:spPr>
          <a:xfrm>
            <a:off x="838200" y="365125"/>
            <a:ext cx="7734300"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D5273389-4929-4FFD-89C5-3FFE05B99394}"/>
              </a:ext>
            </a:extLst>
          </p:cNvPr>
          <p:cNvSpPr>
            <a:spLocks noGrp="1"/>
          </p:cNvSpPr>
          <p:nvPr>
            <p:ph type="dt" sz="half" idx="10"/>
          </p:nvPr>
        </p:nvSpPr>
        <p:spPr>
          <a:xfrm>
            <a:off x="838200" y="6356350"/>
            <a:ext cx="2743200" cy="365125"/>
          </a:xfrm>
          <a:prstGeom prst="rect">
            <a:avLst/>
          </a:prstGeom>
        </p:spPr>
        <p:txBody>
          <a:bodyPr/>
          <a:lstStyle/>
          <a:p>
            <a:fld id="{C32BA67D-A4C7-480E-B3B6-132D37FA7815}" type="datetime1">
              <a:rPr lang="fr-FR" smtClean="0">
                <a:solidFill>
                  <a:prstClr val="white"/>
                </a:solidFill>
              </a:rPr>
              <a:pPr/>
              <a:t>10/12/2020</a:t>
            </a:fld>
            <a:endParaRPr lang="fr-FR" dirty="0">
              <a:solidFill>
                <a:prstClr val="white"/>
              </a:solidFill>
            </a:endParaRPr>
          </a:p>
        </p:txBody>
      </p:sp>
      <p:sp>
        <p:nvSpPr>
          <p:cNvPr id="5" name="Espace réservé du pied de page 4">
            <a:extLst>
              <a:ext uri="{FF2B5EF4-FFF2-40B4-BE49-F238E27FC236}">
                <a16:creationId xmlns="" xmlns:a16="http://schemas.microsoft.com/office/drawing/2014/main" id="{1AD4B03F-E9D2-4E68-9D99-4F7088FBCB9F}"/>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6" name="Espace réservé du numéro de diapositive 5">
            <a:extLst>
              <a:ext uri="{FF2B5EF4-FFF2-40B4-BE49-F238E27FC236}">
                <a16:creationId xmlns="" xmlns:a16="http://schemas.microsoft.com/office/drawing/2014/main" id="{1A5C35A1-81D0-49EA-A814-77330DB9C08A}"/>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1721648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345243D-06F5-477B-8B7D-41B8354AF980}"/>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7B6208BC-70DF-424B-A282-B33CB6252F2F}"/>
              </a:ext>
            </a:extLst>
          </p:cNvPr>
          <p:cNvSpPr>
            <a:spLocks noGrp="1"/>
          </p:cNvSpPr>
          <p:nvPr>
            <p:ph type="dt" sz="half" idx="10"/>
          </p:nvPr>
        </p:nvSpPr>
        <p:spPr/>
        <p:txBody>
          <a:bodyPr/>
          <a:lstStyle/>
          <a:p>
            <a:fld id="{4D47EC62-6464-4DF4-BC40-B308CBB6AD71}" type="datetime1">
              <a:rPr lang="fr-FR" smtClean="0">
                <a:solidFill>
                  <a:prstClr val="white"/>
                </a:solidFill>
              </a:rPr>
              <a:pPr/>
              <a:t>10/12/2020</a:t>
            </a:fld>
            <a:endParaRPr lang="fr-FR" dirty="0">
              <a:solidFill>
                <a:prstClr val="white"/>
              </a:solidFill>
            </a:endParaRPr>
          </a:p>
        </p:txBody>
      </p:sp>
      <p:sp>
        <p:nvSpPr>
          <p:cNvPr id="4" name="Espace réservé du numéro de diapositive 3">
            <a:extLst>
              <a:ext uri="{FF2B5EF4-FFF2-40B4-BE49-F238E27FC236}">
                <a16:creationId xmlns="" xmlns:a16="http://schemas.microsoft.com/office/drawing/2014/main" id="{3B0A0D29-463E-4B69-B655-0E7F1D41D286}"/>
              </a:ext>
            </a:extLst>
          </p:cNvPr>
          <p:cNvSpPr>
            <a:spLocks noGrp="1"/>
          </p:cNvSpPr>
          <p:nvPr>
            <p:ph type="sldNum" sz="quarter" idx="11"/>
          </p:nvPr>
        </p:nvSpPr>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352469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8" name="object 3">
            <a:extLst>
              <a:ext uri="{FF2B5EF4-FFF2-40B4-BE49-F238E27FC236}">
                <a16:creationId xmlns="" xmlns:a16="http://schemas.microsoft.com/office/drawing/2014/main" id="{6D0DC5F4-867E-4967-8954-9CDDD91F0475}"/>
              </a:ext>
            </a:extLst>
          </p:cNvPr>
          <p:cNvSpPr txBox="1">
            <a:spLocks noGrp="1"/>
          </p:cNvSpPr>
          <p:nvPr>
            <p:ph type="title" hasCustomPrompt="1"/>
          </p:nvPr>
        </p:nvSpPr>
        <p:spPr>
          <a:xfrm>
            <a:off x="803872" y="1616221"/>
            <a:ext cx="6568255" cy="751488"/>
          </a:xfrm>
          <a:prstGeom prst="rect">
            <a:avLst/>
          </a:prstGeom>
        </p:spPr>
        <p:txBody>
          <a:bodyPr vert="horz" wrap="square" lIns="0" tIns="12700" rIns="0" bIns="0" rtlCol="0">
            <a:spAutoFit/>
          </a:bodyPr>
          <a:lstStyle>
            <a:lvl1pPr>
              <a:defRPr/>
            </a:lvl1pPr>
          </a:lstStyle>
          <a:p>
            <a:pPr marL="12700">
              <a:lnSpc>
                <a:spcPct val="100000"/>
              </a:lnSpc>
              <a:spcBef>
                <a:spcPts val="100"/>
              </a:spcBef>
              <a:tabLst>
                <a:tab pos="2475230" algn="l"/>
                <a:tab pos="3834129" algn="l"/>
                <a:tab pos="5045075" algn="l"/>
              </a:tabLst>
            </a:pPr>
            <a:r>
              <a:rPr lang="fr-FR" sz="4800" dirty="0"/>
              <a:t>Titre</a:t>
            </a:r>
            <a:endParaRPr sz="4800" dirty="0">
              <a:latin typeface="BauerBodoni-BlackItalic"/>
              <a:cs typeface="BauerBodoni-BlackItalic"/>
            </a:endParaRPr>
          </a:p>
        </p:txBody>
      </p:sp>
      <p:sp>
        <p:nvSpPr>
          <p:cNvPr id="9" name="object 4">
            <a:extLst>
              <a:ext uri="{FF2B5EF4-FFF2-40B4-BE49-F238E27FC236}">
                <a16:creationId xmlns="" xmlns:a16="http://schemas.microsoft.com/office/drawing/2014/main" id="{387A4524-B397-4C25-AA94-88E2FC433B18}"/>
              </a:ext>
            </a:extLst>
          </p:cNvPr>
          <p:cNvSpPr/>
          <p:nvPr userDrawn="1"/>
        </p:nvSpPr>
        <p:spPr>
          <a:xfrm>
            <a:off x="891000" y="-170121"/>
            <a:ext cx="2179955" cy="218440"/>
          </a:xfrm>
          <a:custGeom>
            <a:avLst/>
            <a:gdLst/>
            <a:ahLst/>
            <a:cxnLst/>
            <a:rect l="l" t="t" r="r" b="b"/>
            <a:pathLst>
              <a:path w="2179955" h="218440">
                <a:moveTo>
                  <a:pt x="0" y="218440"/>
                </a:moveTo>
                <a:lnTo>
                  <a:pt x="2179396" y="218440"/>
                </a:lnTo>
                <a:lnTo>
                  <a:pt x="2179396" y="0"/>
                </a:lnTo>
                <a:lnTo>
                  <a:pt x="0" y="0"/>
                </a:lnTo>
                <a:lnTo>
                  <a:pt x="0" y="218440"/>
                </a:lnTo>
                <a:close/>
              </a:path>
            </a:pathLst>
          </a:custGeom>
          <a:solidFill>
            <a:srgbClr val="5F7261"/>
          </a:solidFill>
        </p:spPr>
        <p:txBody>
          <a:bodyPr wrap="square" lIns="0" tIns="0" rIns="0" bIns="0" rtlCol="0"/>
          <a:lstStyle/>
          <a:p>
            <a:endParaRPr dirty="0">
              <a:solidFill>
                <a:prstClr val="black"/>
              </a:solidFill>
            </a:endParaRPr>
          </a:p>
        </p:txBody>
      </p:sp>
      <p:sp>
        <p:nvSpPr>
          <p:cNvPr id="11" name="object 6">
            <a:extLst>
              <a:ext uri="{FF2B5EF4-FFF2-40B4-BE49-F238E27FC236}">
                <a16:creationId xmlns="" xmlns:a16="http://schemas.microsoft.com/office/drawing/2014/main" id="{D9B3272F-66E1-42E4-9A1E-949224A5D67B}"/>
              </a:ext>
            </a:extLst>
          </p:cNvPr>
          <p:cNvSpPr/>
          <p:nvPr userDrawn="1"/>
        </p:nvSpPr>
        <p:spPr>
          <a:xfrm>
            <a:off x="2789135" y="546074"/>
            <a:ext cx="113030" cy="627380"/>
          </a:xfrm>
          <a:custGeom>
            <a:avLst/>
            <a:gdLst/>
            <a:ahLst/>
            <a:cxnLst/>
            <a:rect l="l" t="t" r="r" b="b"/>
            <a:pathLst>
              <a:path w="113030" h="627380">
                <a:moveTo>
                  <a:pt x="112674" y="626999"/>
                </a:moveTo>
                <a:lnTo>
                  <a:pt x="0" y="626999"/>
                </a:lnTo>
                <a:lnTo>
                  <a:pt x="0" y="0"/>
                </a:lnTo>
                <a:lnTo>
                  <a:pt x="112674" y="0"/>
                </a:lnTo>
                <a:lnTo>
                  <a:pt x="112674" y="626999"/>
                </a:lnTo>
                <a:close/>
              </a:path>
            </a:pathLst>
          </a:custGeom>
          <a:solidFill>
            <a:srgbClr val="5F7261"/>
          </a:solidFill>
        </p:spPr>
        <p:txBody>
          <a:bodyPr wrap="square" lIns="0" tIns="0" rIns="0" bIns="0" rtlCol="0"/>
          <a:lstStyle/>
          <a:p>
            <a:endParaRPr dirty="0">
              <a:solidFill>
                <a:prstClr val="black"/>
              </a:solidFill>
            </a:endParaRPr>
          </a:p>
        </p:txBody>
      </p:sp>
      <p:sp>
        <p:nvSpPr>
          <p:cNvPr id="12" name="object 7">
            <a:extLst>
              <a:ext uri="{FF2B5EF4-FFF2-40B4-BE49-F238E27FC236}">
                <a16:creationId xmlns="" xmlns:a16="http://schemas.microsoft.com/office/drawing/2014/main" id="{DC60917C-2FAC-4A24-B117-58AA7E7B49E9}"/>
              </a:ext>
            </a:extLst>
          </p:cNvPr>
          <p:cNvSpPr/>
          <p:nvPr userDrawn="1"/>
        </p:nvSpPr>
        <p:spPr>
          <a:xfrm>
            <a:off x="2958871" y="546074"/>
            <a:ext cx="113030" cy="627380"/>
          </a:xfrm>
          <a:custGeom>
            <a:avLst/>
            <a:gdLst/>
            <a:ahLst/>
            <a:cxnLst/>
            <a:rect l="l" t="t" r="r" b="b"/>
            <a:pathLst>
              <a:path w="113030" h="627380">
                <a:moveTo>
                  <a:pt x="112674" y="626999"/>
                </a:moveTo>
                <a:lnTo>
                  <a:pt x="0" y="626999"/>
                </a:lnTo>
                <a:lnTo>
                  <a:pt x="0" y="0"/>
                </a:lnTo>
                <a:lnTo>
                  <a:pt x="112674" y="0"/>
                </a:lnTo>
                <a:lnTo>
                  <a:pt x="112674" y="626999"/>
                </a:lnTo>
                <a:close/>
              </a:path>
            </a:pathLst>
          </a:custGeom>
          <a:solidFill>
            <a:srgbClr val="5F7261"/>
          </a:solidFill>
        </p:spPr>
        <p:txBody>
          <a:bodyPr wrap="square" lIns="0" tIns="0" rIns="0" bIns="0" rtlCol="0"/>
          <a:lstStyle/>
          <a:p>
            <a:endParaRPr dirty="0">
              <a:solidFill>
                <a:prstClr val="black"/>
              </a:solidFill>
            </a:endParaRPr>
          </a:p>
        </p:txBody>
      </p:sp>
      <p:sp>
        <p:nvSpPr>
          <p:cNvPr id="13" name="object 8">
            <a:extLst>
              <a:ext uri="{FF2B5EF4-FFF2-40B4-BE49-F238E27FC236}">
                <a16:creationId xmlns="" xmlns:a16="http://schemas.microsoft.com/office/drawing/2014/main" id="{6D427623-7D9C-4347-A416-5D4B181812C5}"/>
              </a:ext>
            </a:extLst>
          </p:cNvPr>
          <p:cNvSpPr/>
          <p:nvPr userDrawn="1"/>
        </p:nvSpPr>
        <p:spPr>
          <a:xfrm>
            <a:off x="3128606" y="1060399"/>
            <a:ext cx="113030" cy="113030"/>
          </a:xfrm>
          <a:custGeom>
            <a:avLst/>
            <a:gdLst/>
            <a:ahLst/>
            <a:cxnLst/>
            <a:rect l="l" t="t" r="r" b="b"/>
            <a:pathLst>
              <a:path w="113030" h="113030">
                <a:moveTo>
                  <a:pt x="112674" y="112674"/>
                </a:moveTo>
                <a:lnTo>
                  <a:pt x="0" y="112674"/>
                </a:lnTo>
                <a:lnTo>
                  <a:pt x="0" y="0"/>
                </a:lnTo>
                <a:lnTo>
                  <a:pt x="112674" y="0"/>
                </a:lnTo>
                <a:lnTo>
                  <a:pt x="112674" y="112674"/>
                </a:lnTo>
                <a:close/>
              </a:path>
            </a:pathLst>
          </a:custGeom>
          <a:solidFill>
            <a:srgbClr val="DE6627"/>
          </a:solidFill>
        </p:spPr>
        <p:txBody>
          <a:bodyPr wrap="square" lIns="0" tIns="0" rIns="0" bIns="0" rtlCol="0"/>
          <a:lstStyle/>
          <a:p>
            <a:endParaRPr dirty="0">
              <a:solidFill>
                <a:prstClr val="black"/>
              </a:solidFill>
            </a:endParaRPr>
          </a:p>
        </p:txBody>
      </p:sp>
      <p:sp>
        <p:nvSpPr>
          <p:cNvPr id="14" name="object 9">
            <a:extLst>
              <a:ext uri="{FF2B5EF4-FFF2-40B4-BE49-F238E27FC236}">
                <a16:creationId xmlns="" xmlns:a16="http://schemas.microsoft.com/office/drawing/2014/main" id="{6E80D2C4-1438-47B4-B55A-77D9A47E1068}"/>
              </a:ext>
            </a:extLst>
          </p:cNvPr>
          <p:cNvSpPr/>
          <p:nvPr userDrawn="1"/>
        </p:nvSpPr>
        <p:spPr>
          <a:xfrm>
            <a:off x="900003" y="544491"/>
            <a:ext cx="129539" cy="167005"/>
          </a:xfrm>
          <a:custGeom>
            <a:avLst/>
            <a:gdLst/>
            <a:ahLst/>
            <a:cxnLst/>
            <a:rect l="l" t="t" r="r" b="b"/>
            <a:pathLst>
              <a:path w="129540" h="167004">
                <a:moveTo>
                  <a:pt x="129451" y="117982"/>
                </a:moveTo>
                <a:lnTo>
                  <a:pt x="124472" y="117982"/>
                </a:lnTo>
                <a:lnTo>
                  <a:pt x="119392" y="135244"/>
                </a:lnTo>
                <a:lnTo>
                  <a:pt x="110066" y="148850"/>
                </a:lnTo>
                <a:lnTo>
                  <a:pt x="97503" y="157770"/>
                </a:lnTo>
                <a:lnTo>
                  <a:pt x="82715" y="160972"/>
                </a:lnTo>
                <a:lnTo>
                  <a:pt x="0" y="160972"/>
                </a:lnTo>
                <a:lnTo>
                  <a:pt x="0" y="166725"/>
                </a:lnTo>
                <a:lnTo>
                  <a:pt x="129451" y="166725"/>
                </a:lnTo>
                <a:lnTo>
                  <a:pt x="129451" y="117982"/>
                </a:lnTo>
                <a:close/>
              </a:path>
              <a:path w="129540" h="167004">
                <a:moveTo>
                  <a:pt x="62484" y="5753"/>
                </a:moveTo>
                <a:lnTo>
                  <a:pt x="15494" y="5753"/>
                </a:lnTo>
                <a:lnTo>
                  <a:pt x="15494" y="160972"/>
                </a:lnTo>
                <a:lnTo>
                  <a:pt x="62484" y="160972"/>
                </a:lnTo>
                <a:lnTo>
                  <a:pt x="62484" y="5753"/>
                </a:lnTo>
                <a:close/>
              </a:path>
              <a:path w="129540" h="167004">
                <a:moveTo>
                  <a:pt x="77965" y="0"/>
                </a:moveTo>
                <a:lnTo>
                  <a:pt x="0" y="0"/>
                </a:lnTo>
                <a:lnTo>
                  <a:pt x="0" y="5753"/>
                </a:lnTo>
                <a:lnTo>
                  <a:pt x="77965" y="5753"/>
                </a:lnTo>
                <a:lnTo>
                  <a:pt x="77965" y="0"/>
                </a:lnTo>
                <a:close/>
              </a:path>
            </a:pathLst>
          </a:custGeom>
          <a:solidFill>
            <a:srgbClr val="5F7261"/>
          </a:solidFill>
        </p:spPr>
        <p:txBody>
          <a:bodyPr wrap="square" lIns="0" tIns="0" rIns="0" bIns="0" rtlCol="0"/>
          <a:lstStyle/>
          <a:p>
            <a:endParaRPr dirty="0">
              <a:solidFill>
                <a:prstClr val="black"/>
              </a:solidFill>
            </a:endParaRPr>
          </a:p>
        </p:txBody>
      </p:sp>
      <p:sp>
        <p:nvSpPr>
          <p:cNvPr id="15" name="object 10">
            <a:extLst>
              <a:ext uri="{FF2B5EF4-FFF2-40B4-BE49-F238E27FC236}">
                <a16:creationId xmlns="" xmlns:a16="http://schemas.microsoft.com/office/drawing/2014/main" id="{785E8A3A-A983-4C8E-ADD4-C575CDF8545E}"/>
              </a:ext>
            </a:extLst>
          </p:cNvPr>
          <p:cNvSpPr/>
          <p:nvPr userDrawn="1"/>
        </p:nvSpPr>
        <p:spPr>
          <a:xfrm>
            <a:off x="1042277" y="544491"/>
            <a:ext cx="139065" cy="167005"/>
          </a:xfrm>
          <a:custGeom>
            <a:avLst/>
            <a:gdLst/>
            <a:ahLst/>
            <a:cxnLst/>
            <a:rect l="l" t="t" r="r" b="b"/>
            <a:pathLst>
              <a:path w="139065" h="167004">
                <a:moveTo>
                  <a:pt x="138963" y="115976"/>
                </a:moveTo>
                <a:lnTo>
                  <a:pt x="133718" y="115976"/>
                </a:lnTo>
                <a:lnTo>
                  <a:pt x="132395" y="123824"/>
                </a:lnTo>
                <a:lnTo>
                  <a:pt x="129901" y="131294"/>
                </a:lnTo>
                <a:lnTo>
                  <a:pt x="96887" y="160098"/>
                </a:lnTo>
                <a:lnTo>
                  <a:pt x="85712" y="160972"/>
                </a:lnTo>
                <a:lnTo>
                  <a:pt x="0" y="160972"/>
                </a:lnTo>
                <a:lnTo>
                  <a:pt x="0" y="166725"/>
                </a:lnTo>
                <a:lnTo>
                  <a:pt x="138963" y="166725"/>
                </a:lnTo>
                <a:lnTo>
                  <a:pt x="138963" y="115976"/>
                </a:lnTo>
                <a:close/>
              </a:path>
              <a:path w="139065" h="167004">
                <a:moveTo>
                  <a:pt x="62229" y="5753"/>
                </a:moveTo>
                <a:lnTo>
                  <a:pt x="15481" y="5753"/>
                </a:lnTo>
                <a:lnTo>
                  <a:pt x="15481" y="160972"/>
                </a:lnTo>
                <a:lnTo>
                  <a:pt x="62229" y="160972"/>
                </a:lnTo>
                <a:lnTo>
                  <a:pt x="62229" y="84239"/>
                </a:lnTo>
                <a:lnTo>
                  <a:pt x="112725" y="84239"/>
                </a:lnTo>
                <a:lnTo>
                  <a:pt x="112725" y="78244"/>
                </a:lnTo>
                <a:lnTo>
                  <a:pt x="62229" y="78244"/>
                </a:lnTo>
                <a:lnTo>
                  <a:pt x="62229" y="5753"/>
                </a:lnTo>
                <a:close/>
              </a:path>
              <a:path w="139065" h="167004">
                <a:moveTo>
                  <a:pt x="112725" y="84239"/>
                </a:moveTo>
                <a:lnTo>
                  <a:pt x="80479" y="84239"/>
                </a:lnTo>
                <a:lnTo>
                  <a:pt x="92631" y="85880"/>
                </a:lnTo>
                <a:lnTo>
                  <a:pt x="100903" y="91178"/>
                </a:lnTo>
                <a:lnTo>
                  <a:pt x="105709" y="100692"/>
                </a:lnTo>
                <a:lnTo>
                  <a:pt x="107467" y="114985"/>
                </a:lnTo>
                <a:lnTo>
                  <a:pt x="112725" y="114985"/>
                </a:lnTo>
                <a:lnTo>
                  <a:pt x="112725" y="84239"/>
                </a:lnTo>
                <a:close/>
              </a:path>
              <a:path w="139065" h="167004">
                <a:moveTo>
                  <a:pt x="112725" y="48247"/>
                </a:moveTo>
                <a:lnTo>
                  <a:pt x="107734" y="48247"/>
                </a:lnTo>
                <a:lnTo>
                  <a:pt x="105050" y="62846"/>
                </a:lnTo>
                <a:lnTo>
                  <a:pt x="100193" y="72056"/>
                </a:lnTo>
                <a:lnTo>
                  <a:pt x="92292" y="76861"/>
                </a:lnTo>
                <a:lnTo>
                  <a:pt x="80479" y="78244"/>
                </a:lnTo>
                <a:lnTo>
                  <a:pt x="112725" y="78244"/>
                </a:lnTo>
                <a:lnTo>
                  <a:pt x="112725" y="48247"/>
                </a:lnTo>
                <a:close/>
              </a:path>
              <a:path w="139065" h="167004">
                <a:moveTo>
                  <a:pt x="132956" y="0"/>
                </a:moveTo>
                <a:lnTo>
                  <a:pt x="0" y="0"/>
                </a:lnTo>
                <a:lnTo>
                  <a:pt x="0" y="5753"/>
                </a:lnTo>
                <a:lnTo>
                  <a:pt x="85216" y="5753"/>
                </a:lnTo>
                <a:lnTo>
                  <a:pt x="97450" y="6561"/>
                </a:lnTo>
                <a:lnTo>
                  <a:pt x="128981" y="44500"/>
                </a:lnTo>
                <a:lnTo>
                  <a:pt x="133959" y="44500"/>
                </a:lnTo>
                <a:lnTo>
                  <a:pt x="132956" y="0"/>
                </a:lnTo>
                <a:close/>
              </a:path>
            </a:pathLst>
          </a:custGeom>
          <a:solidFill>
            <a:srgbClr val="5F7261"/>
          </a:solidFill>
        </p:spPr>
        <p:txBody>
          <a:bodyPr wrap="square" lIns="0" tIns="0" rIns="0" bIns="0" rtlCol="0"/>
          <a:lstStyle/>
          <a:p>
            <a:endParaRPr dirty="0">
              <a:solidFill>
                <a:prstClr val="black"/>
              </a:solidFill>
            </a:endParaRPr>
          </a:p>
        </p:txBody>
      </p:sp>
      <p:sp>
        <p:nvSpPr>
          <p:cNvPr id="16" name="object 11">
            <a:extLst>
              <a:ext uri="{FF2B5EF4-FFF2-40B4-BE49-F238E27FC236}">
                <a16:creationId xmlns="" xmlns:a16="http://schemas.microsoft.com/office/drawing/2014/main" id="{AEEB0C1D-4EE2-42E9-B4DB-B5A6039E3F67}"/>
              </a:ext>
            </a:extLst>
          </p:cNvPr>
          <p:cNvSpPr/>
          <p:nvPr userDrawn="1"/>
        </p:nvSpPr>
        <p:spPr>
          <a:xfrm>
            <a:off x="1196289" y="544491"/>
            <a:ext cx="170180" cy="167005"/>
          </a:xfrm>
          <a:custGeom>
            <a:avLst/>
            <a:gdLst/>
            <a:ahLst/>
            <a:cxnLst/>
            <a:rect l="l" t="t" r="r" b="b"/>
            <a:pathLst>
              <a:path w="170180" h="167004">
                <a:moveTo>
                  <a:pt x="78498" y="0"/>
                </a:moveTo>
                <a:lnTo>
                  <a:pt x="0" y="0"/>
                </a:lnTo>
                <a:lnTo>
                  <a:pt x="0" y="5753"/>
                </a:lnTo>
                <a:lnTo>
                  <a:pt x="76733" y="5753"/>
                </a:lnTo>
                <a:lnTo>
                  <a:pt x="89198" y="7331"/>
                </a:lnTo>
                <a:lnTo>
                  <a:pt x="116750" y="41559"/>
                </a:lnTo>
                <a:lnTo>
                  <a:pt x="120243" y="83489"/>
                </a:lnTo>
                <a:lnTo>
                  <a:pt x="117624" y="118795"/>
                </a:lnTo>
                <a:lnTo>
                  <a:pt x="109426" y="142852"/>
                </a:lnTo>
                <a:lnTo>
                  <a:pt x="95136" y="156598"/>
                </a:lnTo>
                <a:lnTo>
                  <a:pt x="74244" y="160972"/>
                </a:lnTo>
                <a:lnTo>
                  <a:pt x="0" y="160972"/>
                </a:lnTo>
                <a:lnTo>
                  <a:pt x="0" y="166725"/>
                </a:lnTo>
                <a:lnTo>
                  <a:pt x="82473" y="166725"/>
                </a:lnTo>
                <a:lnTo>
                  <a:pt x="118148" y="160796"/>
                </a:lnTo>
                <a:lnTo>
                  <a:pt x="145691" y="144041"/>
                </a:lnTo>
                <a:lnTo>
                  <a:pt x="163437" y="118007"/>
                </a:lnTo>
                <a:lnTo>
                  <a:pt x="169722" y="84239"/>
                </a:lnTo>
                <a:lnTo>
                  <a:pt x="163586" y="48514"/>
                </a:lnTo>
                <a:lnTo>
                  <a:pt x="145756" y="22064"/>
                </a:lnTo>
                <a:lnTo>
                  <a:pt x="117103" y="5641"/>
                </a:lnTo>
                <a:lnTo>
                  <a:pt x="78498" y="0"/>
                </a:lnTo>
                <a:close/>
              </a:path>
              <a:path w="170180" h="167004">
                <a:moveTo>
                  <a:pt x="62496" y="5753"/>
                </a:moveTo>
                <a:lnTo>
                  <a:pt x="15519" y="5753"/>
                </a:lnTo>
                <a:lnTo>
                  <a:pt x="15519" y="160972"/>
                </a:lnTo>
                <a:lnTo>
                  <a:pt x="62496" y="160972"/>
                </a:lnTo>
                <a:lnTo>
                  <a:pt x="62496" y="5753"/>
                </a:lnTo>
                <a:close/>
              </a:path>
            </a:pathLst>
          </a:custGeom>
          <a:solidFill>
            <a:srgbClr val="5F7261"/>
          </a:solidFill>
        </p:spPr>
        <p:txBody>
          <a:bodyPr wrap="square" lIns="0" tIns="0" rIns="0" bIns="0" rtlCol="0"/>
          <a:lstStyle/>
          <a:p>
            <a:endParaRPr dirty="0">
              <a:solidFill>
                <a:prstClr val="black"/>
              </a:solidFill>
            </a:endParaRPr>
          </a:p>
        </p:txBody>
      </p:sp>
      <p:sp>
        <p:nvSpPr>
          <p:cNvPr id="17" name="object 12">
            <a:extLst>
              <a:ext uri="{FF2B5EF4-FFF2-40B4-BE49-F238E27FC236}">
                <a16:creationId xmlns="" xmlns:a16="http://schemas.microsoft.com/office/drawing/2014/main" id="{6973F080-3FD4-4216-9895-533B97F11473}"/>
              </a:ext>
            </a:extLst>
          </p:cNvPr>
          <p:cNvSpPr/>
          <p:nvPr userDrawn="1"/>
        </p:nvSpPr>
        <p:spPr>
          <a:xfrm>
            <a:off x="1380088" y="539994"/>
            <a:ext cx="167005" cy="175260"/>
          </a:xfrm>
          <a:custGeom>
            <a:avLst/>
            <a:gdLst/>
            <a:ahLst/>
            <a:cxnLst/>
            <a:rect l="l" t="t" r="r" b="b"/>
            <a:pathLst>
              <a:path w="167005" h="175259">
                <a:moveTo>
                  <a:pt x="83972" y="0"/>
                </a:moveTo>
                <a:lnTo>
                  <a:pt x="51343" y="6792"/>
                </a:lnTo>
                <a:lnTo>
                  <a:pt x="24645" y="25277"/>
                </a:lnTo>
                <a:lnTo>
                  <a:pt x="6618" y="52619"/>
                </a:lnTo>
                <a:lnTo>
                  <a:pt x="0" y="85978"/>
                </a:lnTo>
                <a:lnTo>
                  <a:pt x="6487" y="120700"/>
                </a:lnTo>
                <a:lnTo>
                  <a:pt x="24172" y="149069"/>
                </a:lnTo>
                <a:lnTo>
                  <a:pt x="50390" y="168203"/>
                </a:lnTo>
                <a:lnTo>
                  <a:pt x="82473" y="175221"/>
                </a:lnTo>
                <a:lnTo>
                  <a:pt x="97983" y="173382"/>
                </a:lnTo>
                <a:lnTo>
                  <a:pt x="109889" y="169468"/>
                </a:lnTo>
                <a:lnTo>
                  <a:pt x="82219" y="169468"/>
                </a:lnTo>
                <a:lnTo>
                  <a:pt x="71887" y="168087"/>
                </a:lnTo>
                <a:lnTo>
                  <a:pt x="52740" y="122799"/>
                </a:lnTo>
                <a:lnTo>
                  <a:pt x="51981" y="51003"/>
                </a:lnTo>
                <a:lnTo>
                  <a:pt x="52222" y="47497"/>
                </a:lnTo>
                <a:lnTo>
                  <a:pt x="52769" y="37946"/>
                </a:lnTo>
                <a:lnTo>
                  <a:pt x="74849" y="6545"/>
                </a:lnTo>
                <a:lnTo>
                  <a:pt x="83477" y="5740"/>
                </a:lnTo>
                <a:lnTo>
                  <a:pt x="111768" y="5740"/>
                </a:lnTo>
                <a:lnTo>
                  <a:pt x="83972" y="0"/>
                </a:lnTo>
                <a:close/>
              </a:path>
              <a:path w="167005" h="175259">
                <a:moveTo>
                  <a:pt x="111768" y="5740"/>
                </a:moveTo>
                <a:lnTo>
                  <a:pt x="83477" y="5740"/>
                </a:lnTo>
                <a:lnTo>
                  <a:pt x="98298" y="8422"/>
                </a:lnTo>
                <a:lnTo>
                  <a:pt x="107749" y="17621"/>
                </a:lnTo>
                <a:lnTo>
                  <a:pt x="112748" y="35069"/>
                </a:lnTo>
                <a:lnTo>
                  <a:pt x="114211" y="62496"/>
                </a:lnTo>
                <a:lnTo>
                  <a:pt x="114211" y="69735"/>
                </a:lnTo>
                <a:lnTo>
                  <a:pt x="114064" y="75488"/>
                </a:lnTo>
                <a:lnTo>
                  <a:pt x="113969" y="112991"/>
                </a:lnTo>
                <a:lnTo>
                  <a:pt x="107396" y="156717"/>
                </a:lnTo>
                <a:lnTo>
                  <a:pt x="82219" y="169468"/>
                </a:lnTo>
                <a:lnTo>
                  <a:pt x="109889" y="169468"/>
                </a:lnTo>
                <a:lnTo>
                  <a:pt x="152370" y="136781"/>
                </a:lnTo>
                <a:lnTo>
                  <a:pt x="166712" y="88734"/>
                </a:lnTo>
                <a:lnTo>
                  <a:pt x="160392" y="53567"/>
                </a:lnTo>
                <a:lnTo>
                  <a:pt x="142963" y="25431"/>
                </a:lnTo>
                <a:lnTo>
                  <a:pt x="116724" y="6763"/>
                </a:lnTo>
                <a:lnTo>
                  <a:pt x="111768" y="5740"/>
                </a:lnTo>
                <a:close/>
              </a:path>
            </a:pathLst>
          </a:custGeom>
          <a:solidFill>
            <a:srgbClr val="5F7261"/>
          </a:solidFill>
        </p:spPr>
        <p:txBody>
          <a:bodyPr wrap="square" lIns="0" tIns="0" rIns="0" bIns="0" rtlCol="0"/>
          <a:lstStyle/>
          <a:p>
            <a:endParaRPr dirty="0">
              <a:solidFill>
                <a:prstClr val="black"/>
              </a:solidFill>
            </a:endParaRPr>
          </a:p>
        </p:txBody>
      </p:sp>
      <p:sp>
        <p:nvSpPr>
          <p:cNvPr id="18" name="object 13">
            <a:extLst>
              <a:ext uri="{FF2B5EF4-FFF2-40B4-BE49-F238E27FC236}">
                <a16:creationId xmlns="" xmlns:a16="http://schemas.microsoft.com/office/drawing/2014/main" id="{ADEC8C83-287C-4038-BFF1-AB7EC015B6C5}"/>
              </a:ext>
            </a:extLst>
          </p:cNvPr>
          <p:cNvSpPr/>
          <p:nvPr userDrawn="1"/>
        </p:nvSpPr>
        <p:spPr>
          <a:xfrm>
            <a:off x="1559361" y="544489"/>
            <a:ext cx="160020" cy="171450"/>
          </a:xfrm>
          <a:custGeom>
            <a:avLst/>
            <a:gdLst/>
            <a:ahLst/>
            <a:cxnLst/>
            <a:rect l="l" t="t" r="r" b="b"/>
            <a:pathLst>
              <a:path w="160019" h="171450">
                <a:moveTo>
                  <a:pt x="60744" y="5753"/>
                </a:moveTo>
                <a:lnTo>
                  <a:pt x="13741" y="5753"/>
                </a:lnTo>
                <a:lnTo>
                  <a:pt x="13741" y="110985"/>
                </a:lnTo>
                <a:lnTo>
                  <a:pt x="22822" y="148557"/>
                </a:lnTo>
                <a:lnTo>
                  <a:pt x="67960" y="170299"/>
                </a:lnTo>
                <a:lnTo>
                  <a:pt x="83972" y="171234"/>
                </a:lnTo>
                <a:lnTo>
                  <a:pt x="95061" y="170802"/>
                </a:lnTo>
                <a:lnTo>
                  <a:pt x="104574" y="169478"/>
                </a:lnTo>
                <a:lnTo>
                  <a:pt x="112911" y="167215"/>
                </a:lnTo>
                <a:lnTo>
                  <a:pt x="120472" y="163969"/>
                </a:lnTo>
                <a:lnTo>
                  <a:pt x="124399" y="161226"/>
                </a:lnTo>
                <a:lnTo>
                  <a:pt x="89471" y="161226"/>
                </a:lnTo>
                <a:lnTo>
                  <a:pt x="81229" y="158965"/>
                </a:lnTo>
                <a:lnTo>
                  <a:pt x="60744" y="122986"/>
                </a:lnTo>
                <a:lnTo>
                  <a:pt x="60744" y="5753"/>
                </a:lnTo>
                <a:close/>
              </a:path>
              <a:path w="160019" h="171450">
                <a:moveTo>
                  <a:pt x="159727" y="0"/>
                </a:moveTo>
                <a:lnTo>
                  <a:pt x="122237" y="0"/>
                </a:lnTo>
                <a:lnTo>
                  <a:pt x="122237" y="5753"/>
                </a:lnTo>
                <a:lnTo>
                  <a:pt x="123469" y="6007"/>
                </a:lnTo>
                <a:lnTo>
                  <a:pt x="124980" y="6007"/>
                </a:lnTo>
                <a:lnTo>
                  <a:pt x="134975" y="6756"/>
                </a:lnTo>
                <a:lnTo>
                  <a:pt x="137985" y="10502"/>
                </a:lnTo>
                <a:lnTo>
                  <a:pt x="137985" y="125488"/>
                </a:lnTo>
                <a:lnTo>
                  <a:pt x="135050" y="139822"/>
                </a:lnTo>
                <a:lnTo>
                  <a:pt x="126888" y="151134"/>
                </a:lnTo>
                <a:lnTo>
                  <a:pt x="114464" y="158558"/>
                </a:lnTo>
                <a:lnTo>
                  <a:pt x="98742" y="161226"/>
                </a:lnTo>
                <a:lnTo>
                  <a:pt x="124399" y="161226"/>
                </a:lnTo>
                <a:lnTo>
                  <a:pt x="131458" y="156296"/>
                </a:lnTo>
                <a:lnTo>
                  <a:pt x="138814" y="146578"/>
                </a:lnTo>
                <a:lnTo>
                  <a:pt x="142935" y="133996"/>
                </a:lnTo>
                <a:lnTo>
                  <a:pt x="144221" y="117728"/>
                </a:lnTo>
                <a:lnTo>
                  <a:pt x="144221" y="9499"/>
                </a:lnTo>
                <a:lnTo>
                  <a:pt x="147967" y="5753"/>
                </a:lnTo>
                <a:lnTo>
                  <a:pt x="159727" y="5753"/>
                </a:lnTo>
                <a:lnTo>
                  <a:pt x="159727" y="0"/>
                </a:lnTo>
                <a:close/>
              </a:path>
              <a:path w="160019" h="171450">
                <a:moveTo>
                  <a:pt x="74498" y="0"/>
                </a:moveTo>
                <a:lnTo>
                  <a:pt x="0" y="0"/>
                </a:lnTo>
                <a:lnTo>
                  <a:pt x="0" y="5753"/>
                </a:lnTo>
                <a:lnTo>
                  <a:pt x="74498" y="5753"/>
                </a:lnTo>
                <a:lnTo>
                  <a:pt x="74498" y="0"/>
                </a:lnTo>
                <a:close/>
              </a:path>
            </a:pathLst>
          </a:custGeom>
          <a:solidFill>
            <a:srgbClr val="5F7261"/>
          </a:solidFill>
        </p:spPr>
        <p:txBody>
          <a:bodyPr wrap="square" lIns="0" tIns="0" rIns="0" bIns="0" rtlCol="0"/>
          <a:lstStyle/>
          <a:p>
            <a:endParaRPr dirty="0">
              <a:solidFill>
                <a:prstClr val="black"/>
              </a:solidFill>
            </a:endParaRPr>
          </a:p>
        </p:txBody>
      </p:sp>
      <p:sp>
        <p:nvSpPr>
          <p:cNvPr id="19" name="object 14">
            <a:extLst>
              <a:ext uri="{FF2B5EF4-FFF2-40B4-BE49-F238E27FC236}">
                <a16:creationId xmlns="" xmlns:a16="http://schemas.microsoft.com/office/drawing/2014/main" id="{9FA6471B-2098-4B96-B302-8EB287D8582E}"/>
              </a:ext>
            </a:extLst>
          </p:cNvPr>
          <p:cNvSpPr/>
          <p:nvPr userDrawn="1"/>
        </p:nvSpPr>
        <p:spPr>
          <a:xfrm>
            <a:off x="1719637" y="544491"/>
            <a:ext cx="161925" cy="167005"/>
          </a:xfrm>
          <a:custGeom>
            <a:avLst/>
            <a:gdLst/>
            <a:ahLst/>
            <a:cxnLst/>
            <a:rect l="l" t="t" r="r" b="b"/>
            <a:pathLst>
              <a:path w="161925" h="167004">
                <a:moveTo>
                  <a:pt x="45478" y="160972"/>
                </a:moveTo>
                <a:lnTo>
                  <a:pt x="0" y="160972"/>
                </a:lnTo>
                <a:lnTo>
                  <a:pt x="0" y="166725"/>
                </a:lnTo>
                <a:lnTo>
                  <a:pt x="45478" y="166725"/>
                </a:lnTo>
                <a:lnTo>
                  <a:pt x="45478" y="160972"/>
                </a:lnTo>
                <a:close/>
              </a:path>
              <a:path w="161925" h="167004">
                <a:moveTo>
                  <a:pt x="161480" y="160972"/>
                </a:moveTo>
                <a:lnTo>
                  <a:pt x="87236" y="160972"/>
                </a:lnTo>
                <a:lnTo>
                  <a:pt x="87236" y="166725"/>
                </a:lnTo>
                <a:lnTo>
                  <a:pt x="161480" y="166725"/>
                </a:lnTo>
                <a:lnTo>
                  <a:pt x="161480" y="160972"/>
                </a:lnTo>
                <a:close/>
              </a:path>
              <a:path w="161925" h="167004">
                <a:moveTo>
                  <a:pt x="67995" y="5753"/>
                </a:moveTo>
                <a:lnTo>
                  <a:pt x="15252" y="5753"/>
                </a:lnTo>
                <a:lnTo>
                  <a:pt x="64223" y="97231"/>
                </a:lnTo>
                <a:lnTo>
                  <a:pt x="36004" y="136232"/>
                </a:lnTo>
                <a:lnTo>
                  <a:pt x="26937" y="147797"/>
                </a:lnTo>
                <a:lnTo>
                  <a:pt x="18840" y="155446"/>
                </a:lnTo>
                <a:lnTo>
                  <a:pt x="11076" y="159673"/>
                </a:lnTo>
                <a:lnTo>
                  <a:pt x="3009" y="160972"/>
                </a:lnTo>
                <a:lnTo>
                  <a:pt x="35496" y="160972"/>
                </a:lnTo>
                <a:lnTo>
                  <a:pt x="31495" y="159219"/>
                </a:lnTo>
                <a:lnTo>
                  <a:pt x="31495" y="152984"/>
                </a:lnTo>
                <a:lnTo>
                  <a:pt x="34239" y="148221"/>
                </a:lnTo>
                <a:lnTo>
                  <a:pt x="43484" y="135483"/>
                </a:lnTo>
                <a:lnTo>
                  <a:pt x="67233" y="102488"/>
                </a:lnTo>
                <a:lnTo>
                  <a:pt x="119978" y="102488"/>
                </a:lnTo>
                <a:lnTo>
                  <a:pt x="97231" y="60248"/>
                </a:lnTo>
                <a:lnTo>
                  <a:pt x="101042" y="54990"/>
                </a:lnTo>
                <a:lnTo>
                  <a:pt x="94487" y="54990"/>
                </a:lnTo>
                <a:lnTo>
                  <a:pt x="67995" y="5753"/>
                </a:lnTo>
                <a:close/>
              </a:path>
              <a:path w="161925" h="167004">
                <a:moveTo>
                  <a:pt x="119978" y="102488"/>
                </a:moveTo>
                <a:lnTo>
                  <a:pt x="67233" y="102488"/>
                </a:lnTo>
                <a:lnTo>
                  <a:pt x="98729" y="160972"/>
                </a:lnTo>
                <a:lnTo>
                  <a:pt x="151472" y="160972"/>
                </a:lnTo>
                <a:lnTo>
                  <a:pt x="119978" y="102488"/>
                </a:lnTo>
                <a:close/>
              </a:path>
              <a:path w="161925" h="167004">
                <a:moveTo>
                  <a:pt x="148475" y="5753"/>
                </a:moveTo>
                <a:lnTo>
                  <a:pt x="119468" y="5753"/>
                </a:lnTo>
                <a:lnTo>
                  <a:pt x="123240" y="8000"/>
                </a:lnTo>
                <a:lnTo>
                  <a:pt x="123240" y="13512"/>
                </a:lnTo>
                <a:lnTo>
                  <a:pt x="120738" y="18249"/>
                </a:lnTo>
                <a:lnTo>
                  <a:pt x="116738" y="23748"/>
                </a:lnTo>
                <a:lnTo>
                  <a:pt x="94487" y="54990"/>
                </a:lnTo>
                <a:lnTo>
                  <a:pt x="101042" y="54990"/>
                </a:lnTo>
                <a:lnTo>
                  <a:pt x="122237" y="25755"/>
                </a:lnTo>
                <a:lnTo>
                  <a:pt x="129387" y="16827"/>
                </a:lnTo>
                <a:lnTo>
                  <a:pt x="136004" y="10596"/>
                </a:lnTo>
                <a:lnTo>
                  <a:pt x="142297" y="6944"/>
                </a:lnTo>
                <a:lnTo>
                  <a:pt x="148475" y="5753"/>
                </a:lnTo>
                <a:close/>
              </a:path>
              <a:path w="161925" h="167004">
                <a:moveTo>
                  <a:pt x="78739" y="0"/>
                </a:moveTo>
                <a:lnTo>
                  <a:pt x="4241" y="0"/>
                </a:lnTo>
                <a:lnTo>
                  <a:pt x="4241" y="5753"/>
                </a:lnTo>
                <a:lnTo>
                  <a:pt x="78739" y="5753"/>
                </a:lnTo>
                <a:lnTo>
                  <a:pt x="78739" y="0"/>
                </a:lnTo>
                <a:close/>
              </a:path>
              <a:path w="161925" h="167004">
                <a:moveTo>
                  <a:pt x="150736" y="0"/>
                </a:moveTo>
                <a:lnTo>
                  <a:pt x="110731" y="0"/>
                </a:lnTo>
                <a:lnTo>
                  <a:pt x="110731" y="5753"/>
                </a:lnTo>
                <a:lnTo>
                  <a:pt x="150736" y="5753"/>
                </a:lnTo>
                <a:lnTo>
                  <a:pt x="150736" y="0"/>
                </a:lnTo>
                <a:close/>
              </a:path>
            </a:pathLst>
          </a:custGeom>
          <a:solidFill>
            <a:srgbClr val="5F7261"/>
          </a:solidFill>
        </p:spPr>
        <p:txBody>
          <a:bodyPr wrap="square" lIns="0" tIns="0" rIns="0" bIns="0" rtlCol="0"/>
          <a:lstStyle/>
          <a:p>
            <a:endParaRPr dirty="0">
              <a:solidFill>
                <a:prstClr val="black"/>
              </a:solidFill>
            </a:endParaRPr>
          </a:p>
        </p:txBody>
      </p:sp>
      <p:sp>
        <p:nvSpPr>
          <p:cNvPr id="20" name="object 15">
            <a:extLst>
              <a:ext uri="{FF2B5EF4-FFF2-40B4-BE49-F238E27FC236}">
                <a16:creationId xmlns="" xmlns:a16="http://schemas.microsoft.com/office/drawing/2014/main" id="{A660A104-3F39-4411-B356-6E9040118BDA}"/>
              </a:ext>
            </a:extLst>
          </p:cNvPr>
          <p:cNvSpPr/>
          <p:nvPr userDrawn="1"/>
        </p:nvSpPr>
        <p:spPr>
          <a:xfrm>
            <a:off x="900497" y="804885"/>
            <a:ext cx="175221" cy="165976"/>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21" name="object 16">
            <a:extLst>
              <a:ext uri="{FF2B5EF4-FFF2-40B4-BE49-F238E27FC236}">
                <a16:creationId xmlns="" xmlns:a16="http://schemas.microsoft.com/office/drawing/2014/main" id="{15696BA7-1B99-4827-A540-F15AB4C2A356}"/>
              </a:ext>
            </a:extLst>
          </p:cNvPr>
          <p:cNvSpPr/>
          <p:nvPr userDrawn="1"/>
        </p:nvSpPr>
        <p:spPr>
          <a:xfrm>
            <a:off x="1138285" y="800638"/>
            <a:ext cx="147955" cy="167005"/>
          </a:xfrm>
          <a:custGeom>
            <a:avLst/>
            <a:gdLst/>
            <a:ahLst/>
            <a:cxnLst/>
            <a:rect l="l" t="t" r="r" b="b"/>
            <a:pathLst>
              <a:path w="147955" h="167005">
                <a:moveTo>
                  <a:pt x="34251" y="160972"/>
                </a:moveTo>
                <a:lnTo>
                  <a:pt x="0" y="160972"/>
                </a:lnTo>
                <a:lnTo>
                  <a:pt x="0" y="166725"/>
                </a:lnTo>
                <a:lnTo>
                  <a:pt x="34251" y="166725"/>
                </a:lnTo>
                <a:lnTo>
                  <a:pt x="34251" y="160972"/>
                </a:lnTo>
                <a:close/>
              </a:path>
              <a:path w="147955" h="167005">
                <a:moveTo>
                  <a:pt x="147726" y="160972"/>
                </a:moveTo>
                <a:lnTo>
                  <a:pt x="81495" y="160972"/>
                </a:lnTo>
                <a:lnTo>
                  <a:pt x="81495" y="166725"/>
                </a:lnTo>
                <a:lnTo>
                  <a:pt x="147726" y="166725"/>
                </a:lnTo>
                <a:lnTo>
                  <a:pt x="147726" y="160972"/>
                </a:lnTo>
                <a:close/>
              </a:path>
              <a:path w="147955" h="167005">
                <a:moveTo>
                  <a:pt x="81241" y="0"/>
                </a:moveTo>
                <a:lnTo>
                  <a:pt x="63487" y="0"/>
                </a:lnTo>
                <a:lnTo>
                  <a:pt x="18503" y="135978"/>
                </a:lnTo>
                <a:lnTo>
                  <a:pt x="14004" y="148638"/>
                </a:lnTo>
                <a:lnTo>
                  <a:pt x="10125" y="156257"/>
                </a:lnTo>
                <a:lnTo>
                  <a:pt x="6059" y="159985"/>
                </a:lnTo>
                <a:lnTo>
                  <a:pt x="1003" y="160972"/>
                </a:lnTo>
                <a:lnTo>
                  <a:pt x="23012" y="160972"/>
                </a:lnTo>
                <a:lnTo>
                  <a:pt x="18745" y="158737"/>
                </a:lnTo>
                <a:lnTo>
                  <a:pt x="18910" y="156257"/>
                </a:lnTo>
                <a:lnTo>
                  <a:pt x="19011" y="153733"/>
                </a:lnTo>
                <a:lnTo>
                  <a:pt x="20540" y="148638"/>
                </a:lnTo>
                <a:lnTo>
                  <a:pt x="22745" y="141985"/>
                </a:lnTo>
                <a:lnTo>
                  <a:pt x="32258" y="112979"/>
                </a:lnTo>
                <a:lnTo>
                  <a:pt x="121932" y="112979"/>
                </a:lnTo>
                <a:lnTo>
                  <a:pt x="119594" y="106489"/>
                </a:lnTo>
                <a:lnTo>
                  <a:pt x="34251" y="106489"/>
                </a:lnTo>
                <a:lnTo>
                  <a:pt x="52006" y="54241"/>
                </a:lnTo>
                <a:lnTo>
                  <a:pt x="100777" y="54241"/>
                </a:lnTo>
                <a:lnTo>
                  <a:pt x="81241" y="0"/>
                </a:lnTo>
                <a:close/>
              </a:path>
              <a:path w="147955" h="167005">
                <a:moveTo>
                  <a:pt x="121932" y="112979"/>
                </a:moveTo>
                <a:lnTo>
                  <a:pt x="72986" y="112979"/>
                </a:lnTo>
                <a:lnTo>
                  <a:pt x="90474" y="160972"/>
                </a:lnTo>
                <a:lnTo>
                  <a:pt x="139217" y="160972"/>
                </a:lnTo>
                <a:lnTo>
                  <a:pt x="121932" y="112979"/>
                </a:lnTo>
                <a:close/>
              </a:path>
              <a:path w="147955" h="167005">
                <a:moveTo>
                  <a:pt x="100777" y="54241"/>
                </a:moveTo>
                <a:lnTo>
                  <a:pt x="52006" y="54241"/>
                </a:lnTo>
                <a:lnTo>
                  <a:pt x="70751" y="106489"/>
                </a:lnTo>
                <a:lnTo>
                  <a:pt x="119594" y="106489"/>
                </a:lnTo>
                <a:lnTo>
                  <a:pt x="100777" y="54241"/>
                </a:lnTo>
                <a:close/>
              </a:path>
            </a:pathLst>
          </a:custGeom>
          <a:solidFill>
            <a:srgbClr val="5F7261"/>
          </a:solidFill>
        </p:spPr>
        <p:txBody>
          <a:bodyPr wrap="square" lIns="0" tIns="0" rIns="0" bIns="0" rtlCol="0"/>
          <a:lstStyle/>
          <a:p>
            <a:endParaRPr dirty="0">
              <a:solidFill>
                <a:prstClr val="black"/>
              </a:solidFill>
            </a:endParaRPr>
          </a:p>
        </p:txBody>
      </p:sp>
      <p:sp>
        <p:nvSpPr>
          <p:cNvPr id="22" name="object 17">
            <a:extLst>
              <a:ext uri="{FF2B5EF4-FFF2-40B4-BE49-F238E27FC236}">
                <a16:creationId xmlns="" xmlns:a16="http://schemas.microsoft.com/office/drawing/2014/main" id="{EC542D64-C31F-4573-B0B6-B5720955427C}"/>
              </a:ext>
            </a:extLst>
          </p:cNvPr>
          <p:cNvSpPr/>
          <p:nvPr userDrawn="1"/>
        </p:nvSpPr>
        <p:spPr>
          <a:xfrm>
            <a:off x="1294563" y="796894"/>
            <a:ext cx="117475" cy="173990"/>
          </a:xfrm>
          <a:custGeom>
            <a:avLst/>
            <a:gdLst/>
            <a:ahLst/>
            <a:cxnLst/>
            <a:rect l="l" t="t" r="r" b="b"/>
            <a:pathLst>
              <a:path w="117475" h="173990">
                <a:moveTo>
                  <a:pt x="35849" y="160972"/>
                </a:moveTo>
                <a:lnTo>
                  <a:pt x="15747" y="160972"/>
                </a:lnTo>
                <a:lnTo>
                  <a:pt x="18491" y="161721"/>
                </a:lnTo>
                <a:lnTo>
                  <a:pt x="21488" y="163220"/>
                </a:lnTo>
                <a:lnTo>
                  <a:pt x="57480" y="173469"/>
                </a:lnTo>
                <a:lnTo>
                  <a:pt x="82113" y="169320"/>
                </a:lnTo>
                <a:lnTo>
                  <a:pt x="84677" y="167716"/>
                </a:lnTo>
                <a:lnTo>
                  <a:pt x="58978" y="167716"/>
                </a:lnTo>
                <a:lnTo>
                  <a:pt x="40677" y="164158"/>
                </a:lnTo>
                <a:lnTo>
                  <a:pt x="35849" y="160972"/>
                </a:lnTo>
                <a:close/>
              </a:path>
              <a:path w="117475" h="173990">
                <a:moveTo>
                  <a:pt x="7505" y="117729"/>
                </a:moveTo>
                <a:lnTo>
                  <a:pt x="2235" y="117729"/>
                </a:lnTo>
                <a:lnTo>
                  <a:pt x="2235" y="170472"/>
                </a:lnTo>
                <a:lnTo>
                  <a:pt x="7505" y="170472"/>
                </a:lnTo>
                <a:lnTo>
                  <a:pt x="8508" y="163220"/>
                </a:lnTo>
                <a:lnTo>
                  <a:pt x="9740" y="160972"/>
                </a:lnTo>
                <a:lnTo>
                  <a:pt x="35849" y="160972"/>
                </a:lnTo>
                <a:lnTo>
                  <a:pt x="25374" y="154062"/>
                </a:lnTo>
                <a:lnTo>
                  <a:pt x="14005" y="138296"/>
                </a:lnTo>
                <a:lnTo>
                  <a:pt x="7505" y="117729"/>
                </a:lnTo>
                <a:close/>
              </a:path>
              <a:path w="117475" h="173990">
                <a:moveTo>
                  <a:pt x="51244" y="0"/>
                </a:moveTo>
                <a:lnTo>
                  <a:pt x="30582" y="4057"/>
                </a:lnTo>
                <a:lnTo>
                  <a:pt x="14373" y="15403"/>
                </a:lnTo>
                <a:lnTo>
                  <a:pt x="3788" y="32795"/>
                </a:lnTo>
                <a:lnTo>
                  <a:pt x="0" y="54991"/>
                </a:lnTo>
                <a:lnTo>
                  <a:pt x="1098" y="66349"/>
                </a:lnTo>
                <a:lnTo>
                  <a:pt x="28492" y="100668"/>
                </a:lnTo>
                <a:lnTo>
                  <a:pt x="72491" y="108229"/>
                </a:lnTo>
                <a:lnTo>
                  <a:pt x="81229" y="110731"/>
                </a:lnTo>
                <a:lnTo>
                  <a:pt x="85737" y="113982"/>
                </a:lnTo>
                <a:lnTo>
                  <a:pt x="91478" y="117970"/>
                </a:lnTo>
                <a:lnTo>
                  <a:pt x="95491" y="126733"/>
                </a:lnTo>
                <a:lnTo>
                  <a:pt x="95491" y="134721"/>
                </a:lnTo>
                <a:lnTo>
                  <a:pt x="92565" y="147367"/>
                </a:lnTo>
                <a:lnTo>
                  <a:pt x="84645" y="157876"/>
                </a:lnTo>
                <a:lnTo>
                  <a:pt x="73020" y="165057"/>
                </a:lnTo>
                <a:lnTo>
                  <a:pt x="58978" y="167716"/>
                </a:lnTo>
                <a:lnTo>
                  <a:pt x="84677" y="167716"/>
                </a:lnTo>
                <a:lnTo>
                  <a:pt x="100953" y="157532"/>
                </a:lnTo>
                <a:lnTo>
                  <a:pt x="112996" y="139088"/>
                </a:lnTo>
                <a:lnTo>
                  <a:pt x="117233" y="114973"/>
                </a:lnTo>
                <a:lnTo>
                  <a:pt x="116218" y="101806"/>
                </a:lnTo>
                <a:lnTo>
                  <a:pt x="94651" y="67871"/>
                </a:lnTo>
                <a:lnTo>
                  <a:pt x="50482" y="56730"/>
                </a:lnTo>
                <a:lnTo>
                  <a:pt x="38239" y="54737"/>
                </a:lnTo>
                <a:lnTo>
                  <a:pt x="32740" y="52489"/>
                </a:lnTo>
                <a:lnTo>
                  <a:pt x="28498" y="47244"/>
                </a:lnTo>
                <a:lnTo>
                  <a:pt x="25247" y="43484"/>
                </a:lnTo>
                <a:lnTo>
                  <a:pt x="22491" y="36233"/>
                </a:lnTo>
                <a:lnTo>
                  <a:pt x="22491" y="31242"/>
                </a:lnTo>
                <a:lnTo>
                  <a:pt x="24747" y="21144"/>
                </a:lnTo>
                <a:lnTo>
                  <a:pt x="30987" y="13057"/>
                </a:lnTo>
                <a:lnTo>
                  <a:pt x="40418" y="7687"/>
                </a:lnTo>
                <a:lnTo>
                  <a:pt x="52247" y="5740"/>
                </a:lnTo>
                <a:lnTo>
                  <a:pt x="74980" y="5740"/>
                </a:lnTo>
                <a:lnTo>
                  <a:pt x="70121" y="3584"/>
                </a:lnTo>
                <a:lnTo>
                  <a:pt x="63776" y="1500"/>
                </a:lnTo>
                <a:lnTo>
                  <a:pt x="57663" y="351"/>
                </a:lnTo>
                <a:lnTo>
                  <a:pt x="51244" y="0"/>
                </a:lnTo>
                <a:close/>
              </a:path>
              <a:path w="117475" h="173990">
                <a:moveTo>
                  <a:pt x="74980" y="5740"/>
                </a:moveTo>
                <a:lnTo>
                  <a:pt x="52247" y="5740"/>
                </a:lnTo>
                <a:lnTo>
                  <a:pt x="68694" y="8970"/>
                </a:lnTo>
                <a:lnTo>
                  <a:pt x="82580" y="18081"/>
                </a:lnTo>
                <a:lnTo>
                  <a:pt x="93043" y="32207"/>
                </a:lnTo>
                <a:lnTo>
                  <a:pt x="99225" y="50482"/>
                </a:lnTo>
                <a:lnTo>
                  <a:pt x="104228" y="50482"/>
                </a:lnTo>
                <a:lnTo>
                  <a:pt x="104228" y="12992"/>
                </a:lnTo>
                <a:lnTo>
                  <a:pt x="90741" y="12992"/>
                </a:lnTo>
                <a:lnTo>
                  <a:pt x="87985" y="12001"/>
                </a:lnTo>
                <a:lnTo>
                  <a:pt x="83235" y="9740"/>
                </a:lnTo>
                <a:lnTo>
                  <a:pt x="77241" y="6743"/>
                </a:lnTo>
                <a:lnTo>
                  <a:pt x="74980" y="5740"/>
                </a:lnTo>
                <a:close/>
              </a:path>
              <a:path w="117475" h="173990">
                <a:moveTo>
                  <a:pt x="104228" y="3746"/>
                </a:moveTo>
                <a:lnTo>
                  <a:pt x="99225" y="3746"/>
                </a:lnTo>
                <a:lnTo>
                  <a:pt x="98717" y="11252"/>
                </a:lnTo>
                <a:lnTo>
                  <a:pt x="97485" y="12992"/>
                </a:lnTo>
                <a:lnTo>
                  <a:pt x="104228" y="12992"/>
                </a:lnTo>
                <a:lnTo>
                  <a:pt x="104228" y="3746"/>
                </a:lnTo>
                <a:close/>
              </a:path>
            </a:pathLst>
          </a:custGeom>
          <a:solidFill>
            <a:srgbClr val="5F7261"/>
          </a:solidFill>
        </p:spPr>
        <p:txBody>
          <a:bodyPr wrap="square" lIns="0" tIns="0" rIns="0" bIns="0" rtlCol="0"/>
          <a:lstStyle/>
          <a:p>
            <a:endParaRPr dirty="0">
              <a:solidFill>
                <a:prstClr val="black"/>
              </a:solidFill>
            </a:endParaRPr>
          </a:p>
        </p:txBody>
      </p:sp>
      <p:sp>
        <p:nvSpPr>
          <p:cNvPr id="23" name="object 18">
            <a:extLst>
              <a:ext uri="{FF2B5EF4-FFF2-40B4-BE49-F238E27FC236}">
                <a16:creationId xmlns="" xmlns:a16="http://schemas.microsoft.com/office/drawing/2014/main" id="{2D65AF7C-F51E-4D0F-A87B-915F713241A6}"/>
              </a:ext>
            </a:extLst>
          </p:cNvPr>
          <p:cNvSpPr/>
          <p:nvPr userDrawn="1"/>
        </p:nvSpPr>
        <p:spPr>
          <a:xfrm>
            <a:off x="1429829" y="796894"/>
            <a:ext cx="117475" cy="173990"/>
          </a:xfrm>
          <a:custGeom>
            <a:avLst/>
            <a:gdLst/>
            <a:ahLst/>
            <a:cxnLst/>
            <a:rect l="l" t="t" r="r" b="b"/>
            <a:pathLst>
              <a:path w="117475" h="173990">
                <a:moveTo>
                  <a:pt x="35853" y="160972"/>
                </a:moveTo>
                <a:lnTo>
                  <a:pt x="15747" y="160972"/>
                </a:lnTo>
                <a:lnTo>
                  <a:pt x="18491" y="161721"/>
                </a:lnTo>
                <a:lnTo>
                  <a:pt x="21488" y="163220"/>
                </a:lnTo>
                <a:lnTo>
                  <a:pt x="57480" y="173469"/>
                </a:lnTo>
                <a:lnTo>
                  <a:pt x="82118" y="169320"/>
                </a:lnTo>
                <a:lnTo>
                  <a:pt x="84683" y="167716"/>
                </a:lnTo>
                <a:lnTo>
                  <a:pt x="58991" y="167716"/>
                </a:lnTo>
                <a:lnTo>
                  <a:pt x="40683" y="164158"/>
                </a:lnTo>
                <a:lnTo>
                  <a:pt x="35853" y="160972"/>
                </a:lnTo>
                <a:close/>
              </a:path>
              <a:path w="117475" h="173990">
                <a:moveTo>
                  <a:pt x="7505" y="117729"/>
                </a:moveTo>
                <a:lnTo>
                  <a:pt x="2247" y="117729"/>
                </a:lnTo>
                <a:lnTo>
                  <a:pt x="2247" y="170472"/>
                </a:lnTo>
                <a:lnTo>
                  <a:pt x="7505" y="170472"/>
                </a:lnTo>
                <a:lnTo>
                  <a:pt x="8508" y="163220"/>
                </a:lnTo>
                <a:lnTo>
                  <a:pt x="9753" y="160972"/>
                </a:lnTo>
                <a:lnTo>
                  <a:pt x="35853" y="160972"/>
                </a:lnTo>
                <a:lnTo>
                  <a:pt x="25376" y="154062"/>
                </a:lnTo>
                <a:lnTo>
                  <a:pt x="14005" y="138296"/>
                </a:lnTo>
                <a:lnTo>
                  <a:pt x="7505" y="117729"/>
                </a:lnTo>
                <a:close/>
              </a:path>
              <a:path w="117475" h="173990">
                <a:moveTo>
                  <a:pt x="51244" y="0"/>
                </a:moveTo>
                <a:lnTo>
                  <a:pt x="30582" y="4057"/>
                </a:lnTo>
                <a:lnTo>
                  <a:pt x="14373" y="15403"/>
                </a:lnTo>
                <a:lnTo>
                  <a:pt x="3788" y="32795"/>
                </a:lnTo>
                <a:lnTo>
                  <a:pt x="0" y="54991"/>
                </a:lnTo>
                <a:lnTo>
                  <a:pt x="1098" y="66349"/>
                </a:lnTo>
                <a:lnTo>
                  <a:pt x="28492" y="100668"/>
                </a:lnTo>
                <a:lnTo>
                  <a:pt x="72491" y="108229"/>
                </a:lnTo>
                <a:lnTo>
                  <a:pt x="81241" y="110731"/>
                </a:lnTo>
                <a:lnTo>
                  <a:pt x="85737" y="113982"/>
                </a:lnTo>
                <a:lnTo>
                  <a:pt x="91490" y="117970"/>
                </a:lnTo>
                <a:lnTo>
                  <a:pt x="95491" y="126733"/>
                </a:lnTo>
                <a:lnTo>
                  <a:pt x="95491" y="134721"/>
                </a:lnTo>
                <a:lnTo>
                  <a:pt x="92565" y="147367"/>
                </a:lnTo>
                <a:lnTo>
                  <a:pt x="84647" y="157876"/>
                </a:lnTo>
                <a:lnTo>
                  <a:pt x="73025" y="165057"/>
                </a:lnTo>
                <a:lnTo>
                  <a:pt x="58991" y="167716"/>
                </a:lnTo>
                <a:lnTo>
                  <a:pt x="84683" y="167716"/>
                </a:lnTo>
                <a:lnTo>
                  <a:pt x="100958" y="157532"/>
                </a:lnTo>
                <a:lnTo>
                  <a:pt x="112997" y="139088"/>
                </a:lnTo>
                <a:lnTo>
                  <a:pt x="117233" y="114973"/>
                </a:lnTo>
                <a:lnTo>
                  <a:pt x="116218" y="101806"/>
                </a:lnTo>
                <a:lnTo>
                  <a:pt x="94656" y="67871"/>
                </a:lnTo>
                <a:lnTo>
                  <a:pt x="50482" y="56730"/>
                </a:lnTo>
                <a:lnTo>
                  <a:pt x="38239" y="54737"/>
                </a:lnTo>
                <a:lnTo>
                  <a:pt x="32740" y="52489"/>
                </a:lnTo>
                <a:lnTo>
                  <a:pt x="28498" y="47244"/>
                </a:lnTo>
                <a:lnTo>
                  <a:pt x="25260" y="43484"/>
                </a:lnTo>
                <a:lnTo>
                  <a:pt x="22491" y="36233"/>
                </a:lnTo>
                <a:lnTo>
                  <a:pt x="22491" y="31242"/>
                </a:lnTo>
                <a:lnTo>
                  <a:pt x="24747" y="21144"/>
                </a:lnTo>
                <a:lnTo>
                  <a:pt x="30987" y="13057"/>
                </a:lnTo>
                <a:lnTo>
                  <a:pt x="40418" y="7687"/>
                </a:lnTo>
                <a:lnTo>
                  <a:pt x="52247" y="5740"/>
                </a:lnTo>
                <a:lnTo>
                  <a:pt x="74980" y="5740"/>
                </a:lnTo>
                <a:lnTo>
                  <a:pt x="70121" y="3584"/>
                </a:lnTo>
                <a:lnTo>
                  <a:pt x="63776" y="1500"/>
                </a:lnTo>
                <a:lnTo>
                  <a:pt x="57663" y="351"/>
                </a:lnTo>
                <a:lnTo>
                  <a:pt x="51244" y="0"/>
                </a:lnTo>
                <a:close/>
              </a:path>
              <a:path w="117475" h="173990">
                <a:moveTo>
                  <a:pt x="74980" y="5740"/>
                </a:moveTo>
                <a:lnTo>
                  <a:pt x="52247" y="5740"/>
                </a:lnTo>
                <a:lnTo>
                  <a:pt x="68694" y="8970"/>
                </a:lnTo>
                <a:lnTo>
                  <a:pt x="82580" y="18081"/>
                </a:lnTo>
                <a:lnTo>
                  <a:pt x="93043" y="32207"/>
                </a:lnTo>
                <a:lnTo>
                  <a:pt x="99225" y="50482"/>
                </a:lnTo>
                <a:lnTo>
                  <a:pt x="104228" y="50482"/>
                </a:lnTo>
                <a:lnTo>
                  <a:pt x="104228" y="12992"/>
                </a:lnTo>
                <a:lnTo>
                  <a:pt x="90741" y="12992"/>
                </a:lnTo>
                <a:lnTo>
                  <a:pt x="87985" y="12001"/>
                </a:lnTo>
                <a:lnTo>
                  <a:pt x="83235" y="9740"/>
                </a:lnTo>
                <a:lnTo>
                  <a:pt x="77241" y="6743"/>
                </a:lnTo>
                <a:lnTo>
                  <a:pt x="74980" y="5740"/>
                </a:lnTo>
                <a:close/>
              </a:path>
              <a:path w="117475" h="173990">
                <a:moveTo>
                  <a:pt x="104228" y="3746"/>
                </a:moveTo>
                <a:lnTo>
                  <a:pt x="99225" y="3746"/>
                </a:lnTo>
                <a:lnTo>
                  <a:pt x="98729" y="11252"/>
                </a:lnTo>
                <a:lnTo>
                  <a:pt x="97485" y="12992"/>
                </a:lnTo>
                <a:lnTo>
                  <a:pt x="104228" y="12992"/>
                </a:lnTo>
                <a:lnTo>
                  <a:pt x="104228" y="3746"/>
                </a:lnTo>
                <a:close/>
              </a:path>
            </a:pathLst>
          </a:custGeom>
          <a:solidFill>
            <a:srgbClr val="5F7261"/>
          </a:solidFill>
        </p:spPr>
        <p:txBody>
          <a:bodyPr wrap="square" lIns="0" tIns="0" rIns="0" bIns="0" rtlCol="0"/>
          <a:lstStyle/>
          <a:p>
            <a:endParaRPr dirty="0">
              <a:solidFill>
                <a:prstClr val="black"/>
              </a:solidFill>
            </a:endParaRPr>
          </a:p>
        </p:txBody>
      </p:sp>
      <p:sp>
        <p:nvSpPr>
          <p:cNvPr id="24" name="object 19">
            <a:extLst>
              <a:ext uri="{FF2B5EF4-FFF2-40B4-BE49-F238E27FC236}">
                <a16:creationId xmlns="" xmlns:a16="http://schemas.microsoft.com/office/drawing/2014/main" id="{97F0E128-EBE7-4D34-AC57-000CBDDC1F01}"/>
              </a:ext>
            </a:extLst>
          </p:cNvPr>
          <p:cNvSpPr/>
          <p:nvPr userDrawn="1"/>
        </p:nvSpPr>
        <p:spPr>
          <a:xfrm>
            <a:off x="1562124" y="796141"/>
            <a:ext cx="167005" cy="175260"/>
          </a:xfrm>
          <a:custGeom>
            <a:avLst/>
            <a:gdLst/>
            <a:ahLst/>
            <a:cxnLst/>
            <a:rect l="l" t="t" r="r" b="b"/>
            <a:pathLst>
              <a:path w="167005" h="175259">
                <a:moveTo>
                  <a:pt x="83972" y="0"/>
                </a:moveTo>
                <a:lnTo>
                  <a:pt x="51343" y="6792"/>
                </a:lnTo>
                <a:lnTo>
                  <a:pt x="24645" y="25277"/>
                </a:lnTo>
                <a:lnTo>
                  <a:pt x="6618" y="52619"/>
                </a:lnTo>
                <a:lnTo>
                  <a:pt x="0" y="85978"/>
                </a:lnTo>
                <a:lnTo>
                  <a:pt x="6487" y="120700"/>
                </a:lnTo>
                <a:lnTo>
                  <a:pt x="24172" y="149069"/>
                </a:lnTo>
                <a:lnTo>
                  <a:pt x="50390" y="168203"/>
                </a:lnTo>
                <a:lnTo>
                  <a:pt x="82473" y="175221"/>
                </a:lnTo>
                <a:lnTo>
                  <a:pt x="97983" y="173382"/>
                </a:lnTo>
                <a:lnTo>
                  <a:pt x="109889" y="169468"/>
                </a:lnTo>
                <a:lnTo>
                  <a:pt x="82207" y="169468"/>
                </a:lnTo>
                <a:lnTo>
                  <a:pt x="71882" y="168087"/>
                </a:lnTo>
                <a:lnTo>
                  <a:pt x="52740" y="122799"/>
                </a:lnTo>
                <a:lnTo>
                  <a:pt x="51981" y="51003"/>
                </a:lnTo>
                <a:lnTo>
                  <a:pt x="52222" y="47497"/>
                </a:lnTo>
                <a:lnTo>
                  <a:pt x="52769" y="37946"/>
                </a:lnTo>
                <a:lnTo>
                  <a:pt x="74849" y="6545"/>
                </a:lnTo>
                <a:lnTo>
                  <a:pt x="83477" y="5740"/>
                </a:lnTo>
                <a:lnTo>
                  <a:pt x="111763" y="5740"/>
                </a:lnTo>
                <a:lnTo>
                  <a:pt x="83972" y="0"/>
                </a:lnTo>
                <a:close/>
              </a:path>
              <a:path w="167005" h="175259">
                <a:moveTo>
                  <a:pt x="111763" y="5740"/>
                </a:moveTo>
                <a:lnTo>
                  <a:pt x="83477" y="5740"/>
                </a:lnTo>
                <a:lnTo>
                  <a:pt x="98298" y="8422"/>
                </a:lnTo>
                <a:lnTo>
                  <a:pt x="107749" y="17621"/>
                </a:lnTo>
                <a:lnTo>
                  <a:pt x="112748" y="35069"/>
                </a:lnTo>
                <a:lnTo>
                  <a:pt x="114211" y="62496"/>
                </a:lnTo>
                <a:lnTo>
                  <a:pt x="114211" y="69735"/>
                </a:lnTo>
                <a:lnTo>
                  <a:pt x="114064" y="75488"/>
                </a:lnTo>
                <a:lnTo>
                  <a:pt x="113969" y="112991"/>
                </a:lnTo>
                <a:lnTo>
                  <a:pt x="107394" y="156717"/>
                </a:lnTo>
                <a:lnTo>
                  <a:pt x="82207" y="169468"/>
                </a:lnTo>
                <a:lnTo>
                  <a:pt x="109889" y="169468"/>
                </a:lnTo>
                <a:lnTo>
                  <a:pt x="152370" y="136781"/>
                </a:lnTo>
                <a:lnTo>
                  <a:pt x="166712" y="88734"/>
                </a:lnTo>
                <a:lnTo>
                  <a:pt x="160390" y="53567"/>
                </a:lnTo>
                <a:lnTo>
                  <a:pt x="142959" y="25431"/>
                </a:lnTo>
                <a:lnTo>
                  <a:pt x="116719" y="6763"/>
                </a:lnTo>
                <a:lnTo>
                  <a:pt x="111763" y="5740"/>
                </a:lnTo>
                <a:close/>
              </a:path>
            </a:pathLst>
          </a:custGeom>
          <a:solidFill>
            <a:srgbClr val="5F7261"/>
          </a:solidFill>
        </p:spPr>
        <p:txBody>
          <a:bodyPr wrap="square" lIns="0" tIns="0" rIns="0" bIns="0" rtlCol="0"/>
          <a:lstStyle/>
          <a:p>
            <a:endParaRPr dirty="0">
              <a:solidFill>
                <a:prstClr val="black"/>
              </a:solidFill>
            </a:endParaRPr>
          </a:p>
        </p:txBody>
      </p:sp>
      <p:sp>
        <p:nvSpPr>
          <p:cNvPr id="25" name="object 20">
            <a:extLst>
              <a:ext uri="{FF2B5EF4-FFF2-40B4-BE49-F238E27FC236}">
                <a16:creationId xmlns="" xmlns:a16="http://schemas.microsoft.com/office/drawing/2014/main" id="{ABF59950-D72B-46B0-B410-8B4A4B19E35D}"/>
              </a:ext>
            </a:extLst>
          </p:cNvPr>
          <p:cNvSpPr/>
          <p:nvPr userDrawn="1"/>
        </p:nvSpPr>
        <p:spPr>
          <a:xfrm>
            <a:off x="1743153" y="795647"/>
            <a:ext cx="147955" cy="175895"/>
          </a:xfrm>
          <a:custGeom>
            <a:avLst/>
            <a:gdLst/>
            <a:ahLst/>
            <a:cxnLst/>
            <a:rect l="l" t="t" r="r" b="b"/>
            <a:pathLst>
              <a:path w="147955" h="175894">
                <a:moveTo>
                  <a:pt x="86474" y="0"/>
                </a:moveTo>
                <a:lnTo>
                  <a:pt x="38034" y="13598"/>
                </a:lnTo>
                <a:lnTo>
                  <a:pt x="6959" y="54268"/>
                </a:lnTo>
                <a:lnTo>
                  <a:pt x="0" y="88226"/>
                </a:lnTo>
                <a:lnTo>
                  <a:pt x="6687" y="122567"/>
                </a:lnTo>
                <a:lnTo>
                  <a:pt x="25017" y="150345"/>
                </a:lnTo>
                <a:lnTo>
                  <a:pt x="52394" y="168936"/>
                </a:lnTo>
                <a:lnTo>
                  <a:pt x="86220" y="175717"/>
                </a:lnTo>
                <a:lnTo>
                  <a:pt x="96036" y="175369"/>
                </a:lnTo>
                <a:lnTo>
                  <a:pt x="104378" y="174061"/>
                </a:lnTo>
                <a:lnTo>
                  <a:pt x="112762" y="171393"/>
                </a:lnTo>
                <a:lnTo>
                  <a:pt x="117086" y="169468"/>
                </a:lnTo>
                <a:lnTo>
                  <a:pt x="91986" y="169468"/>
                </a:lnTo>
                <a:lnTo>
                  <a:pt x="79484" y="168044"/>
                </a:lnTo>
                <a:lnTo>
                  <a:pt x="54654" y="135841"/>
                </a:lnTo>
                <a:lnTo>
                  <a:pt x="52222" y="82740"/>
                </a:lnTo>
                <a:lnTo>
                  <a:pt x="52489" y="62143"/>
                </a:lnTo>
                <a:lnTo>
                  <a:pt x="63129" y="17947"/>
                </a:lnTo>
                <a:lnTo>
                  <a:pt x="92481" y="6235"/>
                </a:lnTo>
                <a:lnTo>
                  <a:pt x="117940" y="6235"/>
                </a:lnTo>
                <a:lnTo>
                  <a:pt x="113397" y="4425"/>
                </a:lnTo>
                <a:lnTo>
                  <a:pt x="104408" y="1749"/>
                </a:lnTo>
                <a:lnTo>
                  <a:pt x="95888" y="382"/>
                </a:lnTo>
                <a:lnTo>
                  <a:pt x="86474" y="0"/>
                </a:lnTo>
                <a:close/>
              </a:path>
              <a:path w="147955" h="175894">
                <a:moveTo>
                  <a:pt x="147205" y="162471"/>
                </a:moveTo>
                <a:lnTo>
                  <a:pt x="139966" y="162471"/>
                </a:lnTo>
                <a:lnTo>
                  <a:pt x="141465" y="164465"/>
                </a:lnTo>
                <a:lnTo>
                  <a:pt x="142227" y="171716"/>
                </a:lnTo>
                <a:lnTo>
                  <a:pt x="147205" y="171716"/>
                </a:lnTo>
                <a:lnTo>
                  <a:pt x="147205" y="162471"/>
                </a:lnTo>
                <a:close/>
              </a:path>
              <a:path w="147955" h="175894">
                <a:moveTo>
                  <a:pt x="147205" y="116217"/>
                </a:moveTo>
                <a:lnTo>
                  <a:pt x="142227" y="116217"/>
                </a:lnTo>
                <a:lnTo>
                  <a:pt x="136304" y="138773"/>
                </a:lnTo>
                <a:lnTo>
                  <a:pt x="125626" y="155497"/>
                </a:lnTo>
                <a:lnTo>
                  <a:pt x="110689" y="165893"/>
                </a:lnTo>
                <a:lnTo>
                  <a:pt x="91986" y="169468"/>
                </a:lnTo>
                <a:lnTo>
                  <a:pt x="117086" y="169468"/>
                </a:lnTo>
                <a:lnTo>
                  <a:pt x="122707" y="166966"/>
                </a:lnTo>
                <a:lnTo>
                  <a:pt x="128714" y="164211"/>
                </a:lnTo>
                <a:lnTo>
                  <a:pt x="131216" y="163220"/>
                </a:lnTo>
                <a:lnTo>
                  <a:pt x="133718" y="162471"/>
                </a:lnTo>
                <a:lnTo>
                  <a:pt x="147205" y="162471"/>
                </a:lnTo>
                <a:lnTo>
                  <a:pt x="147205" y="116217"/>
                </a:lnTo>
                <a:close/>
              </a:path>
              <a:path w="147955" h="175894">
                <a:moveTo>
                  <a:pt x="117940" y="6235"/>
                </a:moveTo>
                <a:lnTo>
                  <a:pt x="92481" y="6235"/>
                </a:lnTo>
                <a:lnTo>
                  <a:pt x="110405" y="10045"/>
                </a:lnTo>
                <a:lnTo>
                  <a:pt x="125126" y="20956"/>
                </a:lnTo>
                <a:lnTo>
                  <a:pt x="135961" y="38195"/>
                </a:lnTo>
                <a:lnTo>
                  <a:pt x="142227" y="60985"/>
                </a:lnTo>
                <a:lnTo>
                  <a:pt x="147205" y="60985"/>
                </a:lnTo>
                <a:lnTo>
                  <a:pt x="147625" y="13500"/>
                </a:lnTo>
                <a:lnTo>
                  <a:pt x="139458" y="13500"/>
                </a:lnTo>
                <a:lnTo>
                  <a:pt x="136956" y="13246"/>
                </a:lnTo>
                <a:lnTo>
                  <a:pt x="135216" y="13246"/>
                </a:lnTo>
                <a:lnTo>
                  <a:pt x="132715" y="12242"/>
                </a:lnTo>
                <a:lnTo>
                  <a:pt x="124218" y="8737"/>
                </a:lnTo>
                <a:lnTo>
                  <a:pt x="117940" y="6235"/>
                </a:lnTo>
                <a:close/>
              </a:path>
              <a:path w="147955" h="175894">
                <a:moveTo>
                  <a:pt x="147701" y="4991"/>
                </a:moveTo>
                <a:lnTo>
                  <a:pt x="142227" y="4991"/>
                </a:lnTo>
                <a:lnTo>
                  <a:pt x="142227" y="10248"/>
                </a:lnTo>
                <a:lnTo>
                  <a:pt x="139458" y="13500"/>
                </a:lnTo>
                <a:lnTo>
                  <a:pt x="147625" y="13500"/>
                </a:lnTo>
                <a:lnTo>
                  <a:pt x="147701" y="4991"/>
                </a:lnTo>
                <a:close/>
              </a:path>
            </a:pathLst>
          </a:custGeom>
          <a:solidFill>
            <a:srgbClr val="5F7261"/>
          </a:solidFill>
        </p:spPr>
        <p:txBody>
          <a:bodyPr wrap="square" lIns="0" tIns="0" rIns="0" bIns="0" rtlCol="0"/>
          <a:lstStyle/>
          <a:p>
            <a:endParaRPr dirty="0">
              <a:solidFill>
                <a:prstClr val="black"/>
              </a:solidFill>
            </a:endParaRPr>
          </a:p>
        </p:txBody>
      </p:sp>
      <p:sp>
        <p:nvSpPr>
          <p:cNvPr id="26" name="object 21">
            <a:extLst>
              <a:ext uri="{FF2B5EF4-FFF2-40B4-BE49-F238E27FC236}">
                <a16:creationId xmlns="" xmlns:a16="http://schemas.microsoft.com/office/drawing/2014/main" id="{93338EA4-536D-4DBF-A4EA-5955209E8204}"/>
              </a:ext>
            </a:extLst>
          </p:cNvPr>
          <p:cNvSpPr/>
          <p:nvPr userDrawn="1"/>
        </p:nvSpPr>
        <p:spPr>
          <a:xfrm>
            <a:off x="1907945" y="961610"/>
            <a:ext cx="78105" cy="6350"/>
          </a:xfrm>
          <a:custGeom>
            <a:avLst/>
            <a:gdLst/>
            <a:ahLst/>
            <a:cxnLst/>
            <a:rect l="l" t="t" r="r" b="b"/>
            <a:pathLst>
              <a:path w="78105" h="6350">
                <a:moveTo>
                  <a:pt x="77965" y="0"/>
                </a:moveTo>
                <a:lnTo>
                  <a:pt x="0" y="0"/>
                </a:lnTo>
                <a:lnTo>
                  <a:pt x="0" y="5753"/>
                </a:lnTo>
                <a:lnTo>
                  <a:pt x="77965" y="5753"/>
                </a:lnTo>
                <a:lnTo>
                  <a:pt x="77965" y="0"/>
                </a:lnTo>
                <a:close/>
              </a:path>
            </a:pathLst>
          </a:custGeom>
          <a:solidFill>
            <a:srgbClr val="5F7261"/>
          </a:solidFill>
        </p:spPr>
        <p:txBody>
          <a:bodyPr wrap="square" lIns="0" tIns="0" rIns="0" bIns="0" rtlCol="0"/>
          <a:lstStyle/>
          <a:p>
            <a:endParaRPr dirty="0">
              <a:solidFill>
                <a:prstClr val="black"/>
              </a:solidFill>
            </a:endParaRPr>
          </a:p>
        </p:txBody>
      </p:sp>
      <p:sp>
        <p:nvSpPr>
          <p:cNvPr id="27" name="object 22">
            <a:extLst>
              <a:ext uri="{FF2B5EF4-FFF2-40B4-BE49-F238E27FC236}">
                <a16:creationId xmlns="" xmlns:a16="http://schemas.microsoft.com/office/drawing/2014/main" id="{41C71FF4-74FC-416D-B7A8-3EC130B46C64}"/>
              </a:ext>
            </a:extLst>
          </p:cNvPr>
          <p:cNvSpPr/>
          <p:nvPr userDrawn="1"/>
        </p:nvSpPr>
        <p:spPr>
          <a:xfrm>
            <a:off x="1946927" y="806390"/>
            <a:ext cx="0" cy="155575"/>
          </a:xfrm>
          <a:custGeom>
            <a:avLst/>
            <a:gdLst/>
            <a:ahLst/>
            <a:cxnLst/>
            <a:rect l="l" t="t" r="r" b="b"/>
            <a:pathLst>
              <a:path h="155575">
                <a:moveTo>
                  <a:pt x="0" y="0"/>
                </a:moveTo>
                <a:lnTo>
                  <a:pt x="0" y="155219"/>
                </a:lnTo>
              </a:path>
            </a:pathLst>
          </a:custGeom>
          <a:ln w="47002">
            <a:solidFill>
              <a:srgbClr val="5F7261"/>
            </a:solidFill>
          </a:ln>
        </p:spPr>
        <p:txBody>
          <a:bodyPr wrap="square" lIns="0" tIns="0" rIns="0" bIns="0" rtlCol="0"/>
          <a:lstStyle/>
          <a:p>
            <a:endParaRPr dirty="0">
              <a:solidFill>
                <a:prstClr val="black"/>
              </a:solidFill>
            </a:endParaRPr>
          </a:p>
        </p:txBody>
      </p:sp>
      <p:sp>
        <p:nvSpPr>
          <p:cNvPr id="28" name="object 23">
            <a:extLst>
              <a:ext uri="{FF2B5EF4-FFF2-40B4-BE49-F238E27FC236}">
                <a16:creationId xmlns="" xmlns:a16="http://schemas.microsoft.com/office/drawing/2014/main" id="{F2D6E121-FEE3-472C-AEE7-6E3DA1A7A100}"/>
              </a:ext>
            </a:extLst>
          </p:cNvPr>
          <p:cNvSpPr/>
          <p:nvPr userDrawn="1"/>
        </p:nvSpPr>
        <p:spPr>
          <a:xfrm>
            <a:off x="1907945" y="800637"/>
            <a:ext cx="78105" cy="6350"/>
          </a:xfrm>
          <a:custGeom>
            <a:avLst/>
            <a:gdLst/>
            <a:ahLst/>
            <a:cxnLst/>
            <a:rect l="l" t="t" r="r" b="b"/>
            <a:pathLst>
              <a:path w="78105" h="6350">
                <a:moveTo>
                  <a:pt x="77965" y="0"/>
                </a:moveTo>
                <a:lnTo>
                  <a:pt x="0" y="0"/>
                </a:lnTo>
                <a:lnTo>
                  <a:pt x="0" y="5753"/>
                </a:lnTo>
                <a:lnTo>
                  <a:pt x="77965" y="5753"/>
                </a:lnTo>
                <a:lnTo>
                  <a:pt x="77965" y="0"/>
                </a:lnTo>
                <a:close/>
              </a:path>
            </a:pathLst>
          </a:custGeom>
          <a:solidFill>
            <a:srgbClr val="5F7261"/>
          </a:solidFill>
        </p:spPr>
        <p:txBody>
          <a:bodyPr wrap="square" lIns="0" tIns="0" rIns="0" bIns="0" rtlCol="0"/>
          <a:lstStyle/>
          <a:p>
            <a:endParaRPr dirty="0">
              <a:solidFill>
                <a:prstClr val="black"/>
              </a:solidFill>
            </a:endParaRPr>
          </a:p>
        </p:txBody>
      </p:sp>
      <p:sp>
        <p:nvSpPr>
          <p:cNvPr id="29" name="object 24">
            <a:extLst>
              <a:ext uri="{FF2B5EF4-FFF2-40B4-BE49-F238E27FC236}">
                <a16:creationId xmlns="" xmlns:a16="http://schemas.microsoft.com/office/drawing/2014/main" id="{5EB98F9E-9E75-4CB8-8B1A-A1F35786D7AD}"/>
              </a:ext>
            </a:extLst>
          </p:cNvPr>
          <p:cNvSpPr/>
          <p:nvPr userDrawn="1"/>
        </p:nvSpPr>
        <p:spPr>
          <a:xfrm>
            <a:off x="1999942" y="742903"/>
            <a:ext cx="139065" cy="224790"/>
          </a:xfrm>
          <a:custGeom>
            <a:avLst/>
            <a:gdLst/>
            <a:ahLst/>
            <a:cxnLst/>
            <a:rect l="l" t="t" r="r" b="b"/>
            <a:pathLst>
              <a:path w="139064" h="224790">
                <a:moveTo>
                  <a:pt x="138988" y="173710"/>
                </a:moveTo>
                <a:lnTo>
                  <a:pt x="133718" y="173710"/>
                </a:lnTo>
                <a:lnTo>
                  <a:pt x="132399" y="181558"/>
                </a:lnTo>
                <a:lnTo>
                  <a:pt x="129914" y="189028"/>
                </a:lnTo>
                <a:lnTo>
                  <a:pt x="96913" y="217832"/>
                </a:lnTo>
                <a:lnTo>
                  <a:pt x="85737" y="218706"/>
                </a:lnTo>
                <a:lnTo>
                  <a:pt x="0" y="218706"/>
                </a:lnTo>
                <a:lnTo>
                  <a:pt x="0" y="224459"/>
                </a:lnTo>
                <a:lnTo>
                  <a:pt x="138988" y="224459"/>
                </a:lnTo>
                <a:lnTo>
                  <a:pt x="138988" y="173710"/>
                </a:lnTo>
                <a:close/>
              </a:path>
              <a:path w="139064" h="224790">
                <a:moveTo>
                  <a:pt x="62255" y="63487"/>
                </a:moveTo>
                <a:lnTo>
                  <a:pt x="15506" y="63487"/>
                </a:lnTo>
                <a:lnTo>
                  <a:pt x="15506" y="218706"/>
                </a:lnTo>
                <a:lnTo>
                  <a:pt x="62255" y="218706"/>
                </a:lnTo>
                <a:lnTo>
                  <a:pt x="62255" y="141973"/>
                </a:lnTo>
                <a:lnTo>
                  <a:pt x="112737" y="141973"/>
                </a:lnTo>
                <a:lnTo>
                  <a:pt x="112737" y="135978"/>
                </a:lnTo>
                <a:lnTo>
                  <a:pt x="62255" y="135978"/>
                </a:lnTo>
                <a:lnTo>
                  <a:pt x="62255" y="63487"/>
                </a:lnTo>
                <a:close/>
              </a:path>
              <a:path w="139064" h="224790">
                <a:moveTo>
                  <a:pt x="112737" y="141973"/>
                </a:moveTo>
                <a:lnTo>
                  <a:pt x="80505" y="141973"/>
                </a:lnTo>
                <a:lnTo>
                  <a:pt x="92662" y="143614"/>
                </a:lnTo>
                <a:lnTo>
                  <a:pt x="100933" y="148912"/>
                </a:lnTo>
                <a:lnTo>
                  <a:pt x="105737" y="158427"/>
                </a:lnTo>
                <a:lnTo>
                  <a:pt x="107492" y="172720"/>
                </a:lnTo>
                <a:lnTo>
                  <a:pt x="112737" y="172720"/>
                </a:lnTo>
                <a:lnTo>
                  <a:pt x="112737" y="141973"/>
                </a:lnTo>
                <a:close/>
              </a:path>
              <a:path w="139064" h="224790">
                <a:moveTo>
                  <a:pt x="112737" y="105981"/>
                </a:moveTo>
                <a:lnTo>
                  <a:pt x="107734" y="105981"/>
                </a:lnTo>
                <a:lnTo>
                  <a:pt x="105056" y="120580"/>
                </a:lnTo>
                <a:lnTo>
                  <a:pt x="100201" y="129790"/>
                </a:lnTo>
                <a:lnTo>
                  <a:pt x="92305" y="134595"/>
                </a:lnTo>
                <a:lnTo>
                  <a:pt x="80505" y="135978"/>
                </a:lnTo>
                <a:lnTo>
                  <a:pt x="112737" y="135978"/>
                </a:lnTo>
                <a:lnTo>
                  <a:pt x="112737" y="105981"/>
                </a:lnTo>
                <a:close/>
              </a:path>
              <a:path w="139064" h="224790">
                <a:moveTo>
                  <a:pt x="132981" y="57734"/>
                </a:moveTo>
                <a:lnTo>
                  <a:pt x="0" y="57734"/>
                </a:lnTo>
                <a:lnTo>
                  <a:pt x="0" y="63487"/>
                </a:lnTo>
                <a:lnTo>
                  <a:pt x="85242" y="63487"/>
                </a:lnTo>
                <a:lnTo>
                  <a:pt x="97468" y="64295"/>
                </a:lnTo>
                <a:lnTo>
                  <a:pt x="128981" y="102235"/>
                </a:lnTo>
                <a:lnTo>
                  <a:pt x="133985" y="102235"/>
                </a:lnTo>
                <a:lnTo>
                  <a:pt x="132981" y="57734"/>
                </a:lnTo>
                <a:close/>
              </a:path>
              <a:path w="139064" h="224790">
                <a:moveTo>
                  <a:pt x="94488" y="0"/>
                </a:moveTo>
                <a:lnTo>
                  <a:pt x="76733" y="0"/>
                </a:lnTo>
                <a:lnTo>
                  <a:pt x="72237" y="2997"/>
                </a:lnTo>
                <a:lnTo>
                  <a:pt x="66497" y="11747"/>
                </a:lnTo>
                <a:lnTo>
                  <a:pt x="62750" y="17500"/>
                </a:lnTo>
                <a:lnTo>
                  <a:pt x="58750" y="24244"/>
                </a:lnTo>
                <a:lnTo>
                  <a:pt x="48501" y="42735"/>
                </a:lnTo>
                <a:lnTo>
                  <a:pt x="54749" y="42735"/>
                </a:lnTo>
                <a:lnTo>
                  <a:pt x="97993" y="17741"/>
                </a:lnTo>
                <a:lnTo>
                  <a:pt x="101485" y="14249"/>
                </a:lnTo>
                <a:lnTo>
                  <a:pt x="101485" y="4000"/>
                </a:lnTo>
                <a:lnTo>
                  <a:pt x="94488" y="0"/>
                </a:lnTo>
                <a:close/>
              </a:path>
            </a:pathLst>
          </a:custGeom>
          <a:solidFill>
            <a:srgbClr val="5F7261"/>
          </a:solidFill>
        </p:spPr>
        <p:txBody>
          <a:bodyPr wrap="square" lIns="0" tIns="0" rIns="0" bIns="0" rtlCol="0"/>
          <a:lstStyle/>
          <a:p>
            <a:endParaRPr dirty="0">
              <a:solidFill>
                <a:prstClr val="black"/>
              </a:solidFill>
            </a:endParaRPr>
          </a:p>
        </p:txBody>
      </p:sp>
      <p:sp>
        <p:nvSpPr>
          <p:cNvPr id="30" name="object 25">
            <a:extLst>
              <a:ext uri="{FF2B5EF4-FFF2-40B4-BE49-F238E27FC236}">
                <a16:creationId xmlns="" xmlns:a16="http://schemas.microsoft.com/office/drawing/2014/main" id="{FBE361B7-F467-4992-AB49-FEE53FA9BBC2}"/>
              </a:ext>
            </a:extLst>
          </p:cNvPr>
          <p:cNvSpPr/>
          <p:nvPr userDrawn="1"/>
        </p:nvSpPr>
        <p:spPr>
          <a:xfrm>
            <a:off x="2156971" y="796894"/>
            <a:ext cx="117475" cy="173990"/>
          </a:xfrm>
          <a:custGeom>
            <a:avLst/>
            <a:gdLst/>
            <a:ahLst/>
            <a:cxnLst/>
            <a:rect l="l" t="t" r="r" b="b"/>
            <a:pathLst>
              <a:path w="117475" h="173990">
                <a:moveTo>
                  <a:pt x="35844" y="160972"/>
                </a:moveTo>
                <a:lnTo>
                  <a:pt x="15735" y="160972"/>
                </a:lnTo>
                <a:lnTo>
                  <a:pt x="18503" y="161721"/>
                </a:lnTo>
                <a:lnTo>
                  <a:pt x="21501" y="163220"/>
                </a:lnTo>
                <a:lnTo>
                  <a:pt x="57492" y="173469"/>
                </a:lnTo>
                <a:lnTo>
                  <a:pt x="82116" y="169320"/>
                </a:lnTo>
                <a:lnTo>
                  <a:pt x="84680" y="167716"/>
                </a:lnTo>
                <a:lnTo>
                  <a:pt x="58991" y="167716"/>
                </a:lnTo>
                <a:lnTo>
                  <a:pt x="40675" y="164158"/>
                </a:lnTo>
                <a:lnTo>
                  <a:pt x="35844" y="160972"/>
                </a:lnTo>
                <a:close/>
              </a:path>
              <a:path w="117475" h="173990">
                <a:moveTo>
                  <a:pt x="7492" y="117729"/>
                </a:moveTo>
                <a:lnTo>
                  <a:pt x="2247" y="117729"/>
                </a:lnTo>
                <a:lnTo>
                  <a:pt x="2247" y="170472"/>
                </a:lnTo>
                <a:lnTo>
                  <a:pt x="7492" y="170472"/>
                </a:lnTo>
                <a:lnTo>
                  <a:pt x="8496" y="163220"/>
                </a:lnTo>
                <a:lnTo>
                  <a:pt x="9766" y="160972"/>
                </a:lnTo>
                <a:lnTo>
                  <a:pt x="35844" y="160972"/>
                </a:lnTo>
                <a:lnTo>
                  <a:pt x="25365" y="154062"/>
                </a:lnTo>
                <a:lnTo>
                  <a:pt x="13993" y="138296"/>
                </a:lnTo>
                <a:lnTo>
                  <a:pt x="7492" y="117729"/>
                </a:lnTo>
                <a:close/>
              </a:path>
              <a:path w="117475" h="173990">
                <a:moveTo>
                  <a:pt x="51231" y="0"/>
                </a:moveTo>
                <a:lnTo>
                  <a:pt x="30571" y="4057"/>
                </a:lnTo>
                <a:lnTo>
                  <a:pt x="14366" y="15403"/>
                </a:lnTo>
                <a:lnTo>
                  <a:pt x="3786" y="32795"/>
                </a:lnTo>
                <a:lnTo>
                  <a:pt x="0" y="54991"/>
                </a:lnTo>
                <a:lnTo>
                  <a:pt x="1096" y="66349"/>
                </a:lnTo>
                <a:lnTo>
                  <a:pt x="28495" y="100668"/>
                </a:lnTo>
                <a:lnTo>
                  <a:pt x="72491" y="108229"/>
                </a:lnTo>
                <a:lnTo>
                  <a:pt x="81229" y="110731"/>
                </a:lnTo>
                <a:lnTo>
                  <a:pt x="85724" y="113982"/>
                </a:lnTo>
                <a:lnTo>
                  <a:pt x="91503" y="117970"/>
                </a:lnTo>
                <a:lnTo>
                  <a:pt x="95478" y="126733"/>
                </a:lnTo>
                <a:lnTo>
                  <a:pt x="95478" y="134721"/>
                </a:lnTo>
                <a:lnTo>
                  <a:pt x="92552" y="147367"/>
                </a:lnTo>
                <a:lnTo>
                  <a:pt x="84635" y="157876"/>
                </a:lnTo>
                <a:lnTo>
                  <a:pt x="73018" y="165057"/>
                </a:lnTo>
                <a:lnTo>
                  <a:pt x="58991" y="167716"/>
                </a:lnTo>
                <a:lnTo>
                  <a:pt x="84680" y="167716"/>
                </a:lnTo>
                <a:lnTo>
                  <a:pt x="100949" y="157532"/>
                </a:lnTo>
                <a:lnTo>
                  <a:pt x="112985" y="139088"/>
                </a:lnTo>
                <a:lnTo>
                  <a:pt x="117220" y="114973"/>
                </a:lnTo>
                <a:lnTo>
                  <a:pt x="116205" y="101806"/>
                </a:lnTo>
                <a:lnTo>
                  <a:pt x="94665" y="67871"/>
                </a:lnTo>
                <a:lnTo>
                  <a:pt x="50495" y="56730"/>
                </a:lnTo>
                <a:lnTo>
                  <a:pt x="38252" y="54737"/>
                </a:lnTo>
                <a:lnTo>
                  <a:pt x="32753" y="52489"/>
                </a:lnTo>
                <a:lnTo>
                  <a:pt x="28511" y="47244"/>
                </a:lnTo>
                <a:lnTo>
                  <a:pt x="25247" y="43484"/>
                </a:lnTo>
                <a:lnTo>
                  <a:pt x="22504" y="36233"/>
                </a:lnTo>
                <a:lnTo>
                  <a:pt x="22504" y="31242"/>
                </a:lnTo>
                <a:lnTo>
                  <a:pt x="24760" y="21144"/>
                </a:lnTo>
                <a:lnTo>
                  <a:pt x="30997" y="13057"/>
                </a:lnTo>
                <a:lnTo>
                  <a:pt x="40420" y="7687"/>
                </a:lnTo>
                <a:lnTo>
                  <a:pt x="52235" y="5740"/>
                </a:lnTo>
                <a:lnTo>
                  <a:pt x="74988" y="5740"/>
                </a:lnTo>
                <a:lnTo>
                  <a:pt x="70119" y="3584"/>
                </a:lnTo>
                <a:lnTo>
                  <a:pt x="63766" y="1500"/>
                </a:lnTo>
                <a:lnTo>
                  <a:pt x="57651" y="351"/>
                </a:lnTo>
                <a:lnTo>
                  <a:pt x="51231" y="0"/>
                </a:lnTo>
                <a:close/>
              </a:path>
              <a:path w="117475" h="173990">
                <a:moveTo>
                  <a:pt x="74988" y="5740"/>
                </a:moveTo>
                <a:lnTo>
                  <a:pt x="52235" y="5740"/>
                </a:lnTo>
                <a:lnTo>
                  <a:pt x="68685" y="8970"/>
                </a:lnTo>
                <a:lnTo>
                  <a:pt x="82580" y="18081"/>
                </a:lnTo>
                <a:lnTo>
                  <a:pt x="93052" y="32207"/>
                </a:lnTo>
                <a:lnTo>
                  <a:pt x="99237" y="50482"/>
                </a:lnTo>
                <a:lnTo>
                  <a:pt x="104241" y="50482"/>
                </a:lnTo>
                <a:lnTo>
                  <a:pt x="104241" y="12992"/>
                </a:lnTo>
                <a:lnTo>
                  <a:pt x="90741" y="12992"/>
                </a:lnTo>
                <a:lnTo>
                  <a:pt x="87998" y="12001"/>
                </a:lnTo>
                <a:lnTo>
                  <a:pt x="83235" y="9740"/>
                </a:lnTo>
                <a:lnTo>
                  <a:pt x="77254" y="6743"/>
                </a:lnTo>
                <a:lnTo>
                  <a:pt x="74988" y="5740"/>
                </a:lnTo>
                <a:close/>
              </a:path>
              <a:path w="117475" h="173990">
                <a:moveTo>
                  <a:pt x="104241" y="3746"/>
                </a:moveTo>
                <a:lnTo>
                  <a:pt x="99237" y="3746"/>
                </a:lnTo>
                <a:lnTo>
                  <a:pt x="98729" y="11252"/>
                </a:lnTo>
                <a:lnTo>
                  <a:pt x="97472" y="12992"/>
                </a:lnTo>
                <a:lnTo>
                  <a:pt x="104241" y="12992"/>
                </a:lnTo>
                <a:lnTo>
                  <a:pt x="104241" y="3746"/>
                </a:lnTo>
                <a:close/>
              </a:path>
            </a:pathLst>
          </a:custGeom>
          <a:solidFill>
            <a:srgbClr val="5F7261"/>
          </a:solidFill>
        </p:spPr>
        <p:txBody>
          <a:bodyPr wrap="square" lIns="0" tIns="0" rIns="0" bIns="0" rtlCol="0"/>
          <a:lstStyle/>
          <a:p>
            <a:endParaRPr dirty="0">
              <a:solidFill>
                <a:prstClr val="black"/>
              </a:solidFill>
            </a:endParaRPr>
          </a:p>
        </p:txBody>
      </p:sp>
      <p:sp>
        <p:nvSpPr>
          <p:cNvPr id="31" name="object 26">
            <a:extLst>
              <a:ext uri="{FF2B5EF4-FFF2-40B4-BE49-F238E27FC236}">
                <a16:creationId xmlns="" xmlns:a16="http://schemas.microsoft.com/office/drawing/2014/main" id="{C599D160-068C-45D2-AA2C-3ED6F05388F5}"/>
              </a:ext>
            </a:extLst>
          </p:cNvPr>
          <p:cNvSpPr/>
          <p:nvPr userDrawn="1"/>
        </p:nvSpPr>
        <p:spPr>
          <a:xfrm>
            <a:off x="900468" y="1060173"/>
            <a:ext cx="1517496" cy="111953"/>
          </a:xfrm>
          <a:prstGeom prst="rect">
            <a:avLst/>
          </a:prstGeom>
          <a:blipFill>
            <a:blip r:embed="rId3" cstate="print"/>
            <a:stretch>
              <a:fillRect/>
            </a:stretch>
          </a:blipFill>
        </p:spPr>
        <p:txBody>
          <a:bodyPr wrap="square" lIns="0" tIns="0" rIns="0" bIns="0" rtlCol="0"/>
          <a:lstStyle/>
          <a:p>
            <a:endParaRPr dirty="0">
              <a:solidFill>
                <a:prstClr val="black"/>
              </a:solidFill>
            </a:endParaRPr>
          </a:p>
        </p:txBody>
      </p:sp>
      <p:sp>
        <p:nvSpPr>
          <p:cNvPr id="32" name="object 27">
            <a:extLst>
              <a:ext uri="{FF2B5EF4-FFF2-40B4-BE49-F238E27FC236}">
                <a16:creationId xmlns="" xmlns:a16="http://schemas.microsoft.com/office/drawing/2014/main" id="{33B830B8-4602-4E3B-841E-2F9D8C969AB3}"/>
              </a:ext>
            </a:extLst>
          </p:cNvPr>
          <p:cNvSpPr/>
          <p:nvPr userDrawn="1"/>
        </p:nvSpPr>
        <p:spPr>
          <a:xfrm>
            <a:off x="2444807" y="1058916"/>
            <a:ext cx="0" cy="111760"/>
          </a:xfrm>
          <a:custGeom>
            <a:avLst/>
            <a:gdLst/>
            <a:ahLst/>
            <a:cxnLst/>
            <a:rect l="l" t="t" r="r" b="b"/>
            <a:pathLst>
              <a:path h="111759">
                <a:moveTo>
                  <a:pt x="0" y="0"/>
                </a:moveTo>
                <a:lnTo>
                  <a:pt x="0" y="111645"/>
                </a:lnTo>
              </a:path>
            </a:pathLst>
          </a:custGeom>
          <a:ln w="7175">
            <a:solidFill>
              <a:srgbClr val="5F7261"/>
            </a:solidFill>
          </a:ln>
        </p:spPr>
        <p:txBody>
          <a:bodyPr wrap="square" lIns="0" tIns="0" rIns="0" bIns="0" rtlCol="0"/>
          <a:lstStyle/>
          <a:p>
            <a:endParaRPr dirty="0">
              <a:solidFill>
                <a:prstClr val="black"/>
              </a:solidFill>
            </a:endParaRPr>
          </a:p>
        </p:txBody>
      </p:sp>
      <p:sp>
        <p:nvSpPr>
          <p:cNvPr id="33" name="object 28">
            <a:extLst>
              <a:ext uri="{FF2B5EF4-FFF2-40B4-BE49-F238E27FC236}">
                <a16:creationId xmlns="" xmlns:a16="http://schemas.microsoft.com/office/drawing/2014/main" id="{511D01D8-3893-47D9-9473-61033AC21243}"/>
              </a:ext>
            </a:extLst>
          </p:cNvPr>
          <p:cNvSpPr/>
          <p:nvPr userDrawn="1"/>
        </p:nvSpPr>
        <p:spPr>
          <a:xfrm>
            <a:off x="0" y="6527930"/>
            <a:ext cx="12192000" cy="330070"/>
          </a:xfrm>
          <a:custGeom>
            <a:avLst/>
            <a:gdLst/>
            <a:ahLst/>
            <a:cxnLst/>
            <a:rect l="l" t="t" r="r" b="b"/>
            <a:pathLst>
              <a:path w="13004800" h="353059">
                <a:moveTo>
                  <a:pt x="0" y="352793"/>
                </a:moveTo>
                <a:lnTo>
                  <a:pt x="13004774" y="352793"/>
                </a:lnTo>
                <a:lnTo>
                  <a:pt x="13004774" y="0"/>
                </a:lnTo>
                <a:lnTo>
                  <a:pt x="0" y="0"/>
                </a:lnTo>
                <a:lnTo>
                  <a:pt x="0" y="352793"/>
                </a:lnTo>
                <a:close/>
              </a:path>
            </a:pathLst>
          </a:custGeom>
          <a:solidFill>
            <a:srgbClr val="5F7261"/>
          </a:solidFill>
        </p:spPr>
        <p:txBody>
          <a:bodyPr wrap="square" lIns="0" tIns="0" rIns="0" bIns="0" rtlCol="0"/>
          <a:lstStyle/>
          <a:p>
            <a:endParaRPr dirty="0">
              <a:solidFill>
                <a:prstClr val="black"/>
              </a:solidFill>
            </a:endParaRPr>
          </a:p>
        </p:txBody>
      </p:sp>
      <p:sp>
        <p:nvSpPr>
          <p:cNvPr id="34" name="object 29">
            <a:extLst>
              <a:ext uri="{FF2B5EF4-FFF2-40B4-BE49-F238E27FC236}">
                <a16:creationId xmlns="" xmlns:a16="http://schemas.microsoft.com/office/drawing/2014/main" id="{6D9BA608-6591-45D3-A28A-8D8AB98A8FD7}"/>
              </a:ext>
            </a:extLst>
          </p:cNvPr>
          <p:cNvSpPr/>
          <p:nvPr userDrawn="1"/>
        </p:nvSpPr>
        <p:spPr>
          <a:xfrm>
            <a:off x="144302" y="6615709"/>
            <a:ext cx="1575079" cy="138366"/>
          </a:xfrm>
          <a:prstGeom prst="rect">
            <a:avLst/>
          </a:prstGeom>
          <a:blipFill>
            <a:blip r:embed="rId4" cstate="print"/>
            <a:stretch>
              <a:fillRect/>
            </a:stretch>
          </a:blipFill>
        </p:spPr>
        <p:txBody>
          <a:bodyPr wrap="square" lIns="0" tIns="0" rIns="0" bIns="0" rtlCol="0"/>
          <a:lstStyle/>
          <a:p>
            <a:endParaRPr dirty="0">
              <a:solidFill>
                <a:prstClr val="black"/>
              </a:solidFill>
            </a:endParaRPr>
          </a:p>
        </p:txBody>
      </p:sp>
      <p:sp>
        <p:nvSpPr>
          <p:cNvPr id="35" name="object 31">
            <a:extLst>
              <a:ext uri="{FF2B5EF4-FFF2-40B4-BE49-F238E27FC236}">
                <a16:creationId xmlns="" xmlns:a16="http://schemas.microsoft.com/office/drawing/2014/main" id="{917A1F6A-A43C-48FE-8B78-FF882A884625}"/>
              </a:ext>
            </a:extLst>
          </p:cNvPr>
          <p:cNvSpPr txBox="1"/>
          <p:nvPr userDrawn="1"/>
        </p:nvSpPr>
        <p:spPr>
          <a:xfrm>
            <a:off x="9855199" y="496816"/>
            <a:ext cx="2254991" cy="197490"/>
          </a:xfrm>
          <a:prstGeom prst="rect">
            <a:avLst/>
          </a:prstGeom>
        </p:spPr>
        <p:txBody>
          <a:bodyPr vert="horz" wrap="square" lIns="0" tIns="12700" rIns="0" bIns="0" rtlCol="0">
            <a:spAutoFit/>
          </a:bodyPr>
          <a:lstStyle/>
          <a:p>
            <a:pPr marL="12700">
              <a:spcBef>
                <a:spcPts val="100"/>
              </a:spcBef>
            </a:pPr>
            <a:r>
              <a:rPr lang="fr-FR" sz="1200" spc="-5" dirty="0">
                <a:solidFill>
                  <a:srgbClr val="DE6627"/>
                </a:solidFill>
                <a:latin typeface="Whitney-Book"/>
                <a:cs typeface="Whitney-Book"/>
              </a:rPr>
              <a:t>AVRIL</a:t>
            </a:r>
            <a:r>
              <a:rPr sz="1200" spc="-5" dirty="0">
                <a:solidFill>
                  <a:srgbClr val="DE6627"/>
                </a:solidFill>
                <a:latin typeface="Whitney-Book"/>
                <a:cs typeface="Whitney-Book"/>
              </a:rPr>
              <a:t> </a:t>
            </a:r>
            <a:r>
              <a:rPr sz="1200" dirty="0">
                <a:solidFill>
                  <a:srgbClr val="DE6627"/>
                </a:solidFill>
                <a:latin typeface="Whitney-Book"/>
                <a:cs typeface="Whitney-Book"/>
              </a:rPr>
              <a:t>2020 | </a:t>
            </a:r>
            <a:r>
              <a:rPr lang="fr-FR" sz="1200" dirty="0">
                <a:solidFill>
                  <a:srgbClr val="DE6627"/>
                </a:solidFill>
                <a:latin typeface="Whitney-Book"/>
                <a:cs typeface="Whitney-Book"/>
              </a:rPr>
              <a:t>Client</a:t>
            </a:r>
            <a:endParaRPr sz="1200" dirty="0">
              <a:solidFill>
                <a:prstClr val="black"/>
              </a:solidFill>
              <a:latin typeface="Whitney-Book"/>
              <a:cs typeface="Whitney-Book"/>
            </a:endParaRPr>
          </a:p>
        </p:txBody>
      </p:sp>
      <p:sp>
        <p:nvSpPr>
          <p:cNvPr id="6" name="Espace réservé du numéro de diapositive 5">
            <a:extLst>
              <a:ext uri="{FF2B5EF4-FFF2-40B4-BE49-F238E27FC236}">
                <a16:creationId xmlns="" xmlns:a16="http://schemas.microsoft.com/office/drawing/2014/main" id="{ADBE5DE5-4DFA-4391-BB0D-F658DE312748}"/>
              </a:ext>
            </a:extLst>
          </p:cNvPr>
          <p:cNvSpPr>
            <a:spLocks noGrp="1"/>
          </p:cNvSpPr>
          <p:nvPr>
            <p:ph type="sldNum" sz="quarter" idx="12"/>
          </p:nvPr>
        </p:nvSpPr>
        <p:spPr>
          <a:xfrm>
            <a:off x="10502083" y="6547678"/>
            <a:ext cx="586936" cy="265955"/>
          </a:xfrm>
          <a:prstGeom prst="rect">
            <a:avLst/>
          </a:prstGeom>
        </p:spPr>
        <p:txBody>
          <a:bodyPr/>
          <a:lstStyle>
            <a:lvl1pPr>
              <a:defRPr sz="1200">
                <a:solidFill>
                  <a:schemeClr val="bg1"/>
                </a:solidFill>
              </a:defRPr>
            </a:lvl1pPr>
          </a:lstStyle>
          <a:p>
            <a:fld id="{7542C8C4-754C-4560-9C93-DD685FCF0141}" type="slidenum">
              <a:rPr lang="fr-FR" smtClean="0">
                <a:solidFill>
                  <a:prstClr val="white"/>
                </a:solidFill>
              </a:rPr>
              <a:pPr/>
              <a:t>‹N°›</a:t>
            </a:fld>
            <a:endParaRPr lang="fr-FR" dirty="0">
              <a:solidFill>
                <a:prstClr val="white"/>
              </a:solidFill>
            </a:endParaRPr>
          </a:p>
        </p:txBody>
      </p:sp>
      <p:sp>
        <p:nvSpPr>
          <p:cNvPr id="4" name="Espace réservé de la date 3">
            <a:extLst>
              <a:ext uri="{FF2B5EF4-FFF2-40B4-BE49-F238E27FC236}">
                <a16:creationId xmlns="" xmlns:a16="http://schemas.microsoft.com/office/drawing/2014/main" id="{7F31BD9A-2A01-4D3B-971B-750888B5330C}"/>
              </a:ext>
            </a:extLst>
          </p:cNvPr>
          <p:cNvSpPr>
            <a:spLocks noGrp="1"/>
          </p:cNvSpPr>
          <p:nvPr>
            <p:ph type="dt" sz="half" idx="10"/>
          </p:nvPr>
        </p:nvSpPr>
        <p:spPr>
          <a:xfrm>
            <a:off x="11216254" y="6540081"/>
            <a:ext cx="975746" cy="265954"/>
          </a:xfrm>
          <a:prstGeom prst="rect">
            <a:avLst/>
          </a:prstGeom>
        </p:spPr>
        <p:txBody>
          <a:bodyPr/>
          <a:lstStyle>
            <a:lvl1pPr>
              <a:defRPr>
                <a:solidFill>
                  <a:schemeClr val="bg1"/>
                </a:solidFill>
              </a:defRPr>
            </a:lvl1pPr>
          </a:lstStyle>
          <a:p>
            <a:fld id="{9B93B78D-AB89-4DCC-B2AF-24FEECFA53AF}" type="datetime1">
              <a:rPr lang="fr-FR" smtClean="0">
                <a:solidFill>
                  <a:prstClr val="white"/>
                </a:solidFill>
              </a:rPr>
              <a:pPr/>
              <a:t>10/12/2020</a:t>
            </a:fld>
            <a:endParaRPr lang="fr-FR" dirty="0">
              <a:solidFill>
                <a:prstClr val="white"/>
              </a:solidFill>
            </a:endParaRPr>
          </a:p>
        </p:txBody>
      </p:sp>
    </p:spTree>
    <p:extLst>
      <p:ext uri="{BB962C8B-B14F-4D97-AF65-F5344CB8AC3E}">
        <p14:creationId xmlns:p14="http://schemas.microsoft.com/office/powerpoint/2010/main" val="302704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8" name="object 4">
            <a:extLst>
              <a:ext uri="{FF2B5EF4-FFF2-40B4-BE49-F238E27FC236}">
                <a16:creationId xmlns="" xmlns:a16="http://schemas.microsoft.com/office/drawing/2014/main" id="{FB5195B9-1431-4A8E-85C0-E846F6DAF039}"/>
              </a:ext>
            </a:extLst>
          </p:cNvPr>
          <p:cNvSpPr txBox="1">
            <a:spLocks noGrp="1"/>
          </p:cNvSpPr>
          <p:nvPr>
            <p:ph type="title" hasCustomPrompt="1"/>
          </p:nvPr>
        </p:nvSpPr>
        <p:spPr>
          <a:xfrm>
            <a:off x="3632133" y="407148"/>
            <a:ext cx="7833900" cy="782265"/>
          </a:xfrm>
          <a:prstGeom prst="rect">
            <a:avLst/>
          </a:prstGeom>
        </p:spPr>
        <p:txBody>
          <a:bodyPr vert="horz" wrap="square" lIns="0" tIns="12700" rIns="0" bIns="0" rtlCol="0">
            <a:spAutoFit/>
          </a:bodyPr>
          <a:lstStyle>
            <a:lvl1pPr marL="12700">
              <a:lnSpc>
                <a:spcPct val="100000"/>
              </a:lnSpc>
              <a:spcBef>
                <a:spcPts val="100"/>
              </a:spcBef>
              <a:tabLst>
                <a:tab pos="1723389" algn="l"/>
                <a:tab pos="2633980" algn="l"/>
                <a:tab pos="3515995" algn="l"/>
              </a:tabLst>
              <a:defRPr sz="5000" b="0" i="0" dirty="0">
                <a:solidFill>
                  <a:srgbClr val="5F7261"/>
                </a:solidFill>
                <a:latin typeface="Whitney-Light"/>
                <a:ea typeface="+mj-ea"/>
                <a:cs typeface="Whitney-Light"/>
              </a:defRPr>
            </a:lvl1pPr>
          </a:lstStyle>
          <a:p>
            <a:pPr marL="12700">
              <a:lnSpc>
                <a:spcPct val="100000"/>
              </a:lnSpc>
              <a:spcBef>
                <a:spcPts val="100"/>
              </a:spcBef>
              <a:tabLst>
                <a:tab pos="1723389" algn="l"/>
                <a:tab pos="2633980" algn="l"/>
                <a:tab pos="3515995" algn="l"/>
              </a:tabLst>
            </a:pPr>
            <a:r>
              <a:rPr kumimoji="0" lang="fr-FR" sz="5000" b="0" i="0" u="none" strike="noStrike" kern="0" cap="none" spc="0" normalizeH="0" baseline="0" noProof="0" dirty="0">
                <a:ln>
                  <a:noFill/>
                </a:ln>
                <a:solidFill>
                  <a:srgbClr val="5F7261"/>
                </a:solidFill>
                <a:effectLst/>
                <a:uLnTx/>
                <a:uFillTx/>
                <a:latin typeface="Whitney-Light"/>
                <a:ea typeface="+mj-ea"/>
              </a:rPr>
              <a:t>Le référent déontologue</a:t>
            </a:r>
            <a:endParaRPr dirty="0"/>
          </a:p>
        </p:txBody>
      </p:sp>
      <p:sp>
        <p:nvSpPr>
          <p:cNvPr id="39" name="object 7">
            <a:extLst>
              <a:ext uri="{FF2B5EF4-FFF2-40B4-BE49-F238E27FC236}">
                <a16:creationId xmlns="" xmlns:a16="http://schemas.microsoft.com/office/drawing/2014/main" id="{13E8AC19-D493-4B9F-BBAA-3F3BA5E384A3}"/>
              </a:ext>
            </a:extLst>
          </p:cNvPr>
          <p:cNvSpPr/>
          <p:nvPr userDrawn="1"/>
        </p:nvSpPr>
        <p:spPr>
          <a:xfrm>
            <a:off x="895391" y="1285787"/>
            <a:ext cx="11209655" cy="0"/>
          </a:xfrm>
          <a:custGeom>
            <a:avLst/>
            <a:gdLst/>
            <a:ahLst/>
            <a:cxnLst/>
            <a:rect l="l" t="t" r="r" b="b"/>
            <a:pathLst>
              <a:path w="11209655">
                <a:moveTo>
                  <a:pt x="0" y="0"/>
                </a:moveTo>
                <a:lnTo>
                  <a:pt x="11209388" y="0"/>
                </a:lnTo>
              </a:path>
            </a:pathLst>
          </a:custGeom>
          <a:ln w="25400">
            <a:solidFill>
              <a:srgbClr val="5F7261"/>
            </a:solidFill>
          </a:ln>
        </p:spPr>
        <p:txBody>
          <a:bodyPr wrap="square" lIns="0" tIns="0" rIns="0" bIns="0" rtlCol="0"/>
          <a:lstStyle/>
          <a:p>
            <a:endParaRPr dirty="0">
              <a:solidFill>
                <a:prstClr val="black"/>
              </a:solidFill>
            </a:endParaRPr>
          </a:p>
        </p:txBody>
      </p:sp>
      <p:sp>
        <p:nvSpPr>
          <p:cNvPr id="40" name="object 8">
            <a:extLst>
              <a:ext uri="{FF2B5EF4-FFF2-40B4-BE49-F238E27FC236}">
                <a16:creationId xmlns="" xmlns:a16="http://schemas.microsoft.com/office/drawing/2014/main" id="{8009796C-5D98-4F50-A08F-7B714AACA600}"/>
              </a:ext>
            </a:extLst>
          </p:cNvPr>
          <p:cNvSpPr/>
          <p:nvPr userDrawn="1"/>
        </p:nvSpPr>
        <p:spPr>
          <a:xfrm>
            <a:off x="891000" y="0"/>
            <a:ext cx="2179955" cy="218440"/>
          </a:xfrm>
          <a:custGeom>
            <a:avLst/>
            <a:gdLst/>
            <a:ahLst/>
            <a:cxnLst/>
            <a:rect l="l" t="t" r="r" b="b"/>
            <a:pathLst>
              <a:path w="2179955" h="218440">
                <a:moveTo>
                  <a:pt x="0" y="218440"/>
                </a:moveTo>
                <a:lnTo>
                  <a:pt x="2179396" y="218440"/>
                </a:lnTo>
                <a:lnTo>
                  <a:pt x="2179396" y="0"/>
                </a:lnTo>
                <a:lnTo>
                  <a:pt x="0" y="0"/>
                </a:lnTo>
                <a:lnTo>
                  <a:pt x="0" y="218440"/>
                </a:lnTo>
                <a:close/>
              </a:path>
            </a:pathLst>
          </a:custGeom>
          <a:solidFill>
            <a:srgbClr val="5F7261"/>
          </a:solidFill>
        </p:spPr>
        <p:txBody>
          <a:bodyPr wrap="square" lIns="0" tIns="0" rIns="0" bIns="0" rtlCol="0"/>
          <a:lstStyle/>
          <a:p>
            <a:endParaRPr dirty="0">
              <a:solidFill>
                <a:prstClr val="black"/>
              </a:solidFill>
            </a:endParaRPr>
          </a:p>
        </p:txBody>
      </p:sp>
      <p:sp>
        <p:nvSpPr>
          <p:cNvPr id="41" name="object 9">
            <a:extLst>
              <a:ext uri="{FF2B5EF4-FFF2-40B4-BE49-F238E27FC236}">
                <a16:creationId xmlns="" xmlns:a16="http://schemas.microsoft.com/office/drawing/2014/main" id="{61164D36-EF2D-4ADE-AE18-A91F5D9EE813}"/>
              </a:ext>
            </a:extLst>
          </p:cNvPr>
          <p:cNvSpPr/>
          <p:nvPr userDrawn="1"/>
        </p:nvSpPr>
        <p:spPr>
          <a:xfrm>
            <a:off x="0" y="6570035"/>
            <a:ext cx="12192000" cy="353006"/>
          </a:xfrm>
          <a:custGeom>
            <a:avLst/>
            <a:gdLst/>
            <a:ahLst/>
            <a:cxnLst/>
            <a:rect l="l" t="t" r="r" b="b"/>
            <a:pathLst>
              <a:path w="13004800" h="353059">
                <a:moveTo>
                  <a:pt x="0" y="352793"/>
                </a:moveTo>
                <a:lnTo>
                  <a:pt x="13004774" y="352793"/>
                </a:lnTo>
                <a:lnTo>
                  <a:pt x="13004774" y="0"/>
                </a:lnTo>
                <a:lnTo>
                  <a:pt x="0" y="0"/>
                </a:lnTo>
                <a:lnTo>
                  <a:pt x="0" y="352793"/>
                </a:lnTo>
                <a:close/>
              </a:path>
            </a:pathLst>
          </a:custGeom>
          <a:solidFill>
            <a:srgbClr val="5F7261"/>
          </a:solidFill>
        </p:spPr>
        <p:txBody>
          <a:bodyPr wrap="square" lIns="0" tIns="0" rIns="0" bIns="0" rtlCol="0"/>
          <a:lstStyle/>
          <a:p>
            <a:endParaRPr dirty="0">
              <a:solidFill>
                <a:prstClr val="black"/>
              </a:solidFill>
            </a:endParaRPr>
          </a:p>
        </p:txBody>
      </p:sp>
      <p:sp>
        <p:nvSpPr>
          <p:cNvPr id="42" name="object 10">
            <a:extLst>
              <a:ext uri="{FF2B5EF4-FFF2-40B4-BE49-F238E27FC236}">
                <a16:creationId xmlns="" xmlns:a16="http://schemas.microsoft.com/office/drawing/2014/main" id="{DB80A822-3358-4C4B-98D9-6C57B51F292A}"/>
              </a:ext>
            </a:extLst>
          </p:cNvPr>
          <p:cNvSpPr/>
          <p:nvPr userDrawn="1"/>
        </p:nvSpPr>
        <p:spPr>
          <a:xfrm>
            <a:off x="269676" y="6650251"/>
            <a:ext cx="1575079" cy="138366"/>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43" name="Espace réservé de la date 3">
            <a:extLst>
              <a:ext uri="{FF2B5EF4-FFF2-40B4-BE49-F238E27FC236}">
                <a16:creationId xmlns="" xmlns:a16="http://schemas.microsoft.com/office/drawing/2014/main" id="{50BC9234-1B28-404A-A6BA-BC8766D81190}"/>
              </a:ext>
            </a:extLst>
          </p:cNvPr>
          <p:cNvSpPr>
            <a:spLocks noGrp="1"/>
          </p:cNvSpPr>
          <p:nvPr>
            <p:ph type="dt" sz="half" idx="10"/>
          </p:nvPr>
        </p:nvSpPr>
        <p:spPr>
          <a:xfrm>
            <a:off x="11229474" y="6593296"/>
            <a:ext cx="962526" cy="294024"/>
          </a:xfrm>
          <a:prstGeom prst="rect">
            <a:avLst/>
          </a:prstGeom>
        </p:spPr>
        <p:txBody>
          <a:bodyPr/>
          <a:lstStyle>
            <a:lvl1pPr>
              <a:defRPr sz="1200">
                <a:solidFill>
                  <a:schemeClr val="bg1"/>
                </a:solidFill>
              </a:defRPr>
            </a:lvl1pPr>
          </a:lstStyle>
          <a:p>
            <a:fld id="{036D50CE-2F42-4832-B753-00DAA8C9C03A}" type="datetime1">
              <a:rPr lang="fr-FR" smtClean="0">
                <a:solidFill>
                  <a:prstClr val="white"/>
                </a:solidFill>
              </a:rPr>
              <a:pPr/>
              <a:t>10/12/2020</a:t>
            </a:fld>
            <a:endParaRPr lang="fr-FR" dirty="0">
              <a:solidFill>
                <a:prstClr val="white"/>
              </a:solidFill>
            </a:endParaRPr>
          </a:p>
        </p:txBody>
      </p:sp>
      <p:sp>
        <p:nvSpPr>
          <p:cNvPr id="44" name="Espace réservé du numéro de diapositive 5">
            <a:extLst>
              <a:ext uri="{FF2B5EF4-FFF2-40B4-BE49-F238E27FC236}">
                <a16:creationId xmlns="" xmlns:a16="http://schemas.microsoft.com/office/drawing/2014/main" id="{622FDF03-C042-4438-A40B-2FD5AC8F63E3}"/>
              </a:ext>
            </a:extLst>
          </p:cNvPr>
          <p:cNvSpPr>
            <a:spLocks noGrp="1"/>
          </p:cNvSpPr>
          <p:nvPr>
            <p:ph type="sldNum" sz="quarter" idx="12"/>
          </p:nvPr>
        </p:nvSpPr>
        <p:spPr>
          <a:xfrm>
            <a:off x="10524554" y="6622616"/>
            <a:ext cx="593558" cy="235384"/>
          </a:xfrm>
          <a:prstGeom prst="rect">
            <a:avLst/>
          </a:prstGeom>
        </p:spPr>
        <p:txBody>
          <a:bodyPr/>
          <a:lstStyle>
            <a:lvl1pPr>
              <a:defRPr sz="1200">
                <a:solidFill>
                  <a:schemeClr val="bg1"/>
                </a:solidFill>
              </a:defRPr>
            </a:lvl1p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3930902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CCEA875-BA61-4BE6-BBAF-EACF6A7DD33D}"/>
              </a:ext>
            </a:extLst>
          </p:cNvPr>
          <p:cNvSpPr>
            <a:spLocks noGrp="1"/>
          </p:cNvSpPr>
          <p:nvPr>
            <p:ph type="title"/>
          </p:nvPr>
        </p:nvSpPr>
        <p:spPr>
          <a:xfrm>
            <a:off x="838200" y="365125"/>
            <a:ext cx="10515600" cy="1325563"/>
          </a:xfrm>
          <a:prstGeom prst="rect">
            <a:avLst/>
          </a:prstGeom>
        </p:spPr>
        <p:txBody>
          <a:bodyPr/>
          <a:lstStyle/>
          <a:p>
            <a:r>
              <a:rPr lang="fr-FR"/>
              <a:t>Modifiez le style du titre</a:t>
            </a:r>
            <a:endParaRPr lang="fr-FR" dirty="0"/>
          </a:p>
        </p:txBody>
      </p:sp>
      <p:sp>
        <p:nvSpPr>
          <p:cNvPr id="3" name="Espace réservé du contenu 2">
            <a:extLst>
              <a:ext uri="{FF2B5EF4-FFF2-40B4-BE49-F238E27FC236}">
                <a16:creationId xmlns="" xmlns:a16="http://schemas.microsoft.com/office/drawing/2014/main" id="{AD61E9C7-185C-48FA-9E23-77318929F680}"/>
              </a:ext>
            </a:extLst>
          </p:cNvPr>
          <p:cNvSpPr>
            <a:spLocks noGrp="1"/>
          </p:cNvSpPr>
          <p:nvPr>
            <p:ph idx="1"/>
          </p:nvPr>
        </p:nvSpPr>
        <p:spPr>
          <a:xfrm>
            <a:off x="838200" y="1825625"/>
            <a:ext cx="105156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CC682FCD-629E-4569-9ED3-DF746EA21518}"/>
              </a:ext>
            </a:extLst>
          </p:cNvPr>
          <p:cNvSpPr>
            <a:spLocks noGrp="1"/>
          </p:cNvSpPr>
          <p:nvPr>
            <p:ph type="dt" sz="half" idx="10"/>
          </p:nvPr>
        </p:nvSpPr>
        <p:spPr>
          <a:xfrm>
            <a:off x="838200" y="6356350"/>
            <a:ext cx="2743200" cy="365125"/>
          </a:xfrm>
          <a:prstGeom prst="rect">
            <a:avLst/>
          </a:prstGeom>
        </p:spPr>
        <p:txBody>
          <a:bodyPr/>
          <a:lstStyle/>
          <a:p>
            <a:fld id="{DE6E846E-8D3C-437D-8826-3DC1358AA6D9}" type="datetime1">
              <a:rPr lang="fr-FR" smtClean="0">
                <a:solidFill>
                  <a:prstClr val="white"/>
                </a:solidFill>
              </a:rPr>
              <a:pPr/>
              <a:t>10/12/2020</a:t>
            </a:fld>
            <a:endParaRPr lang="fr-FR" dirty="0">
              <a:solidFill>
                <a:prstClr val="white"/>
              </a:solidFill>
            </a:endParaRPr>
          </a:p>
        </p:txBody>
      </p:sp>
      <p:sp>
        <p:nvSpPr>
          <p:cNvPr id="5" name="Espace réservé du pied de page 4">
            <a:extLst>
              <a:ext uri="{FF2B5EF4-FFF2-40B4-BE49-F238E27FC236}">
                <a16:creationId xmlns="" xmlns:a16="http://schemas.microsoft.com/office/drawing/2014/main" id="{AFC75DD1-D0EB-4C12-8443-648A67A14001}"/>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6" name="Espace réservé du numéro de diapositive 5">
            <a:extLst>
              <a:ext uri="{FF2B5EF4-FFF2-40B4-BE49-F238E27FC236}">
                <a16:creationId xmlns="" xmlns:a16="http://schemas.microsoft.com/office/drawing/2014/main" id="{9DCA2225-4604-4851-A7A1-72BE6E8B6967}"/>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115092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4818460-7A66-4599-AB97-E9BE13C52D5F}"/>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79EED61D-9C09-455F-8EEB-AF05412E349A}"/>
              </a:ext>
            </a:extLst>
          </p:cNvPr>
          <p:cNvSpPr>
            <a:spLocks noGrp="1"/>
          </p:cNvSpPr>
          <p:nvPr>
            <p:ph sz="half" idx="1"/>
          </p:nvPr>
        </p:nvSpPr>
        <p:spPr>
          <a:xfrm>
            <a:off x="838200" y="1825625"/>
            <a:ext cx="51816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036412DA-91A4-492E-8039-C77C357B90EC}"/>
              </a:ext>
            </a:extLst>
          </p:cNvPr>
          <p:cNvSpPr>
            <a:spLocks noGrp="1"/>
          </p:cNvSpPr>
          <p:nvPr>
            <p:ph sz="half" idx="2"/>
          </p:nvPr>
        </p:nvSpPr>
        <p:spPr>
          <a:xfrm>
            <a:off x="6172200" y="1825625"/>
            <a:ext cx="51816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F066EB1C-AFB7-4890-B2FB-99A9927C3559}"/>
              </a:ext>
            </a:extLst>
          </p:cNvPr>
          <p:cNvSpPr>
            <a:spLocks noGrp="1"/>
          </p:cNvSpPr>
          <p:nvPr>
            <p:ph type="dt" sz="half" idx="10"/>
          </p:nvPr>
        </p:nvSpPr>
        <p:spPr>
          <a:xfrm>
            <a:off x="838200" y="6356350"/>
            <a:ext cx="2743200" cy="365125"/>
          </a:xfrm>
          <a:prstGeom prst="rect">
            <a:avLst/>
          </a:prstGeom>
        </p:spPr>
        <p:txBody>
          <a:bodyPr/>
          <a:lstStyle/>
          <a:p>
            <a:fld id="{AB50B7FB-815C-4752-BF67-04B2D32DE252}" type="datetime1">
              <a:rPr lang="fr-FR" smtClean="0">
                <a:solidFill>
                  <a:prstClr val="white"/>
                </a:solidFill>
              </a:rPr>
              <a:pPr/>
              <a:t>10/12/2020</a:t>
            </a:fld>
            <a:endParaRPr lang="fr-FR" dirty="0">
              <a:solidFill>
                <a:prstClr val="white"/>
              </a:solidFill>
            </a:endParaRPr>
          </a:p>
        </p:txBody>
      </p:sp>
      <p:sp>
        <p:nvSpPr>
          <p:cNvPr id="6" name="Espace réservé du pied de page 5">
            <a:extLst>
              <a:ext uri="{FF2B5EF4-FFF2-40B4-BE49-F238E27FC236}">
                <a16:creationId xmlns="" xmlns:a16="http://schemas.microsoft.com/office/drawing/2014/main" id="{50BFD3AD-105D-4203-802D-52959BA95CE3}"/>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7" name="Espace réservé du numéro de diapositive 6">
            <a:extLst>
              <a:ext uri="{FF2B5EF4-FFF2-40B4-BE49-F238E27FC236}">
                <a16:creationId xmlns="" xmlns:a16="http://schemas.microsoft.com/office/drawing/2014/main" id="{BB2A4DDD-7536-4C44-8EAB-D56BCD5CF2B5}"/>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1854885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C0CA455-72DD-49F2-B5A6-FD1EF9CAA71C}"/>
              </a:ext>
            </a:extLst>
          </p:cNvPr>
          <p:cNvSpPr>
            <a:spLocks noGrp="1"/>
          </p:cNvSpPr>
          <p:nvPr>
            <p:ph type="title"/>
          </p:nvPr>
        </p:nvSpPr>
        <p:spPr>
          <a:xfrm>
            <a:off x="839788" y="365125"/>
            <a:ext cx="10515600" cy="1325563"/>
          </a:xfrm>
          <a:prstGeom prst="rect">
            <a:avLst/>
          </a:prstGeo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EAAE2D67-FBE1-4531-90AF-028F34375BB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4CCCE1BE-E929-4661-BE35-AEBE3D502750}"/>
              </a:ext>
            </a:extLst>
          </p:cNvPr>
          <p:cNvSpPr>
            <a:spLocks noGrp="1"/>
          </p:cNvSpPr>
          <p:nvPr>
            <p:ph sz="half" idx="2"/>
          </p:nvPr>
        </p:nvSpPr>
        <p:spPr>
          <a:xfrm>
            <a:off x="839788" y="2505075"/>
            <a:ext cx="5157787"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AADADDA0-E4F9-4C84-BFE6-78465DC15D91}"/>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1B1E9BA1-A23F-44A0-A942-C8838DD5EC0E}"/>
              </a:ext>
            </a:extLst>
          </p:cNvPr>
          <p:cNvSpPr>
            <a:spLocks noGrp="1"/>
          </p:cNvSpPr>
          <p:nvPr>
            <p:ph sz="quarter" idx="4"/>
          </p:nvPr>
        </p:nvSpPr>
        <p:spPr>
          <a:xfrm>
            <a:off x="6172200" y="2505075"/>
            <a:ext cx="5183188"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96D469DE-C10A-46C4-944D-F28871AD1903}"/>
              </a:ext>
            </a:extLst>
          </p:cNvPr>
          <p:cNvSpPr>
            <a:spLocks noGrp="1"/>
          </p:cNvSpPr>
          <p:nvPr>
            <p:ph type="dt" sz="half" idx="10"/>
          </p:nvPr>
        </p:nvSpPr>
        <p:spPr>
          <a:xfrm>
            <a:off x="838200" y="6356350"/>
            <a:ext cx="2743200" cy="365125"/>
          </a:xfrm>
          <a:prstGeom prst="rect">
            <a:avLst/>
          </a:prstGeom>
        </p:spPr>
        <p:txBody>
          <a:bodyPr/>
          <a:lstStyle/>
          <a:p>
            <a:fld id="{26769A1F-87BE-4B7C-8D5A-AF7AF5F6E798}" type="datetime1">
              <a:rPr lang="fr-FR" smtClean="0">
                <a:solidFill>
                  <a:prstClr val="white"/>
                </a:solidFill>
              </a:rPr>
              <a:pPr/>
              <a:t>10/12/2020</a:t>
            </a:fld>
            <a:endParaRPr lang="fr-FR" dirty="0">
              <a:solidFill>
                <a:prstClr val="white"/>
              </a:solidFill>
            </a:endParaRPr>
          </a:p>
        </p:txBody>
      </p:sp>
      <p:sp>
        <p:nvSpPr>
          <p:cNvPr id="8" name="Espace réservé du pied de page 7">
            <a:extLst>
              <a:ext uri="{FF2B5EF4-FFF2-40B4-BE49-F238E27FC236}">
                <a16:creationId xmlns="" xmlns:a16="http://schemas.microsoft.com/office/drawing/2014/main" id="{9A51FBE2-5425-429C-A633-27344C5A2A1C}"/>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9" name="Espace réservé du numéro de diapositive 8">
            <a:extLst>
              <a:ext uri="{FF2B5EF4-FFF2-40B4-BE49-F238E27FC236}">
                <a16:creationId xmlns="" xmlns:a16="http://schemas.microsoft.com/office/drawing/2014/main" id="{DC0E4B6C-4A3A-4513-B324-CAB0EC912975}"/>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113487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5CB87C3-D4EE-448E-827B-704E6257480C}"/>
              </a:ext>
            </a:extLst>
          </p:cNvPr>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73D96898-08BC-40E3-AE7E-3A5933527338}"/>
              </a:ext>
            </a:extLst>
          </p:cNvPr>
          <p:cNvSpPr>
            <a:spLocks noGrp="1"/>
          </p:cNvSpPr>
          <p:nvPr>
            <p:ph type="dt" sz="half" idx="10"/>
          </p:nvPr>
        </p:nvSpPr>
        <p:spPr>
          <a:xfrm>
            <a:off x="838200" y="6356350"/>
            <a:ext cx="2743200" cy="365125"/>
          </a:xfrm>
          <a:prstGeom prst="rect">
            <a:avLst/>
          </a:prstGeom>
        </p:spPr>
        <p:txBody>
          <a:bodyPr/>
          <a:lstStyle/>
          <a:p>
            <a:fld id="{FF601223-092A-48B4-A9BE-6A3B7BB68899}" type="datetime1">
              <a:rPr lang="fr-FR" smtClean="0">
                <a:solidFill>
                  <a:prstClr val="white"/>
                </a:solidFill>
              </a:rPr>
              <a:pPr/>
              <a:t>10/12/2020</a:t>
            </a:fld>
            <a:endParaRPr lang="fr-FR" dirty="0">
              <a:solidFill>
                <a:prstClr val="white"/>
              </a:solidFill>
            </a:endParaRPr>
          </a:p>
        </p:txBody>
      </p:sp>
      <p:sp>
        <p:nvSpPr>
          <p:cNvPr id="4" name="Espace réservé du pied de page 3">
            <a:extLst>
              <a:ext uri="{FF2B5EF4-FFF2-40B4-BE49-F238E27FC236}">
                <a16:creationId xmlns="" xmlns:a16="http://schemas.microsoft.com/office/drawing/2014/main" id="{3F5C3817-8028-4DAC-8612-1EF9543A5F59}"/>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5" name="Espace réservé du numéro de diapositive 4">
            <a:extLst>
              <a:ext uri="{FF2B5EF4-FFF2-40B4-BE49-F238E27FC236}">
                <a16:creationId xmlns="" xmlns:a16="http://schemas.microsoft.com/office/drawing/2014/main" id="{02F7AC06-DF53-4FC8-9C8A-345B37AD2A44}"/>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386187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AAC40733-FCFA-41BB-ABB4-A8A075C49F66}"/>
              </a:ext>
            </a:extLst>
          </p:cNvPr>
          <p:cNvSpPr>
            <a:spLocks noGrp="1"/>
          </p:cNvSpPr>
          <p:nvPr>
            <p:ph type="dt" sz="half" idx="10"/>
          </p:nvPr>
        </p:nvSpPr>
        <p:spPr>
          <a:xfrm>
            <a:off x="838200" y="6356350"/>
            <a:ext cx="2743200" cy="365125"/>
          </a:xfrm>
          <a:prstGeom prst="rect">
            <a:avLst/>
          </a:prstGeom>
        </p:spPr>
        <p:txBody>
          <a:bodyPr/>
          <a:lstStyle/>
          <a:p>
            <a:fld id="{3CE6D814-16FE-44BC-B9BA-09CF93B3D94B}" type="datetime1">
              <a:rPr lang="fr-FR" smtClean="0">
                <a:solidFill>
                  <a:prstClr val="white"/>
                </a:solidFill>
              </a:rPr>
              <a:pPr/>
              <a:t>10/12/2020</a:t>
            </a:fld>
            <a:endParaRPr lang="fr-FR" dirty="0">
              <a:solidFill>
                <a:prstClr val="white"/>
              </a:solidFill>
            </a:endParaRPr>
          </a:p>
        </p:txBody>
      </p:sp>
      <p:sp>
        <p:nvSpPr>
          <p:cNvPr id="3" name="Espace réservé du pied de page 2">
            <a:extLst>
              <a:ext uri="{FF2B5EF4-FFF2-40B4-BE49-F238E27FC236}">
                <a16:creationId xmlns="" xmlns:a16="http://schemas.microsoft.com/office/drawing/2014/main" id="{24EFC7F5-7E09-44A3-94AC-92EEEA9A7217}"/>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4" name="Espace réservé du numéro de diapositive 3">
            <a:extLst>
              <a:ext uri="{FF2B5EF4-FFF2-40B4-BE49-F238E27FC236}">
                <a16:creationId xmlns="" xmlns:a16="http://schemas.microsoft.com/office/drawing/2014/main" id="{45838693-0E9A-4C43-83AD-B89BAF0B9498}"/>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411216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5782FA6-E67E-4DA1-967B-6A709681383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0DC94436-E1D3-4CDC-8253-45D45093582E}"/>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620A9217-6D60-4965-9761-92786AA6F13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2A27121D-27CF-40C4-9F2C-D22EF5A452C5}"/>
              </a:ext>
            </a:extLst>
          </p:cNvPr>
          <p:cNvSpPr>
            <a:spLocks noGrp="1"/>
          </p:cNvSpPr>
          <p:nvPr>
            <p:ph type="dt" sz="half" idx="10"/>
          </p:nvPr>
        </p:nvSpPr>
        <p:spPr>
          <a:xfrm>
            <a:off x="838200" y="6356350"/>
            <a:ext cx="2743200" cy="365125"/>
          </a:xfrm>
          <a:prstGeom prst="rect">
            <a:avLst/>
          </a:prstGeom>
        </p:spPr>
        <p:txBody>
          <a:bodyPr/>
          <a:lstStyle/>
          <a:p>
            <a:fld id="{20517128-EB76-4383-9FFC-34A222D7C245}" type="datetime1">
              <a:rPr lang="fr-FR" smtClean="0">
                <a:solidFill>
                  <a:prstClr val="white"/>
                </a:solidFill>
              </a:rPr>
              <a:pPr/>
              <a:t>10/12/2020</a:t>
            </a:fld>
            <a:endParaRPr lang="fr-FR" dirty="0">
              <a:solidFill>
                <a:prstClr val="white"/>
              </a:solidFill>
            </a:endParaRPr>
          </a:p>
        </p:txBody>
      </p:sp>
      <p:sp>
        <p:nvSpPr>
          <p:cNvPr id="6" name="Espace réservé du pied de page 5">
            <a:extLst>
              <a:ext uri="{FF2B5EF4-FFF2-40B4-BE49-F238E27FC236}">
                <a16:creationId xmlns="" xmlns:a16="http://schemas.microsoft.com/office/drawing/2014/main" id="{2B0197B3-FA43-4F7D-904C-6C4D1D5C3A02}"/>
              </a:ext>
            </a:extLst>
          </p:cNvPr>
          <p:cNvSpPr>
            <a:spLocks noGrp="1"/>
          </p:cNvSpPr>
          <p:nvPr>
            <p:ph type="ftr" sz="quarter" idx="11"/>
          </p:nvPr>
        </p:nvSpPr>
        <p:spPr>
          <a:xfrm>
            <a:off x="4038600" y="6356350"/>
            <a:ext cx="4114800" cy="365125"/>
          </a:xfrm>
          <a:prstGeom prst="rect">
            <a:avLst/>
          </a:prstGeom>
        </p:spPr>
        <p:txBody>
          <a:bodyPr/>
          <a:lstStyle/>
          <a:p>
            <a:r>
              <a:rPr lang="fr-FR" dirty="0">
                <a:solidFill>
                  <a:prstClr val="black"/>
                </a:solidFill>
              </a:rPr>
              <a:t>fff</a:t>
            </a:r>
          </a:p>
        </p:txBody>
      </p:sp>
      <p:sp>
        <p:nvSpPr>
          <p:cNvPr id="7" name="Espace réservé du numéro de diapositive 6">
            <a:extLst>
              <a:ext uri="{FF2B5EF4-FFF2-40B4-BE49-F238E27FC236}">
                <a16:creationId xmlns="" xmlns:a16="http://schemas.microsoft.com/office/drawing/2014/main" id="{3C1F7EBC-27D5-4448-8A73-F83815325632}"/>
              </a:ext>
            </a:extLst>
          </p:cNvPr>
          <p:cNvSpPr>
            <a:spLocks noGrp="1"/>
          </p:cNvSpPr>
          <p:nvPr>
            <p:ph type="sldNum" sz="quarter" idx="12"/>
          </p:nvPr>
        </p:nvSpPr>
        <p:spPr>
          <a:xfrm>
            <a:off x="8610600" y="6356350"/>
            <a:ext cx="2743200" cy="365125"/>
          </a:xfrm>
          <a:prstGeom prst="rect">
            <a:avLst/>
          </a:prstGeom>
        </p:spPr>
        <p:txBody>
          <a:bodyPr/>
          <a:lstStyle/>
          <a:p>
            <a:fld id="{7542C8C4-754C-4560-9C93-DD685FCF0141}" type="slidenum">
              <a:rPr lang="fr-FR" smtClean="0">
                <a:solidFill>
                  <a:prstClr val="white"/>
                </a:solidFill>
              </a:rPr>
              <a:pPr/>
              <a:t>‹N°›</a:t>
            </a:fld>
            <a:endParaRPr lang="fr-FR" dirty="0">
              <a:solidFill>
                <a:prstClr val="white"/>
              </a:solidFill>
            </a:endParaRPr>
          </a:p>
        </p:txBody>
      </p:sp>
    </p:spTree>
    <p:extLst>
      <p:ext uri="{BB962C8B-B14F-4D97-AF65-F5344CB8AC3E}">
        <p14:creationId xmlns:p14="http://schemas.microsoft.com/office/powerpoint/2010/main" val="605852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9" name="object 7">
            <a:extLst>
              <a:ext uri="{FF2B5EF4-FFF2-40B4-BE49-F238E27FC236}">
                <a16:creationId xmlns="" xmlns:a16="http://schemas.microsoft.com/office/drawing/2014/main" id="{30B9C561-2C42-4D21-BBA9-2C081BC82C70}"/>
              </a:ext>
            </a:extLst>
          </p:cNvPr>
          <p:cNvSpPr/>
          <p:nvPr userDrawn="1"/>
        </p:nvSpPr>
        <p:spPr>
          <a:xfrm>
            <a:off x="895391" y="1285787"/>
            <a:ext cx="11209655" cy="0"/>
          </a:xfrm>
          <a:custGeom>
            <a:avLst/>
            <a:gdLst/>
            <a:ahLst/>
            <a:cxnLst/>
            <a:rect l="l" t="t" r="r" b="b"/>
            <a:pathLst>
              <a:path w="11209655">
                <a:moveTo>
                  <a:pt x="0" y="0"/>
                </a:moveTo>
                <a:lnTo>
                  <a:pt x="11209388" y="0"/>
                </a:lnTo>
              </a:path>
            </a:pathLst>
          </a:custGeom>
          <a:ln w="25400">
            <a:solidFill>
              <a:srgbClr val="5F7261"/>
            </a:solidFill>
          </a:ln>
        </p:spPr>
        <p:txBody>
          <a:bodyPr wrap="square" lIns="0" tIns="0" rIns="0" bIns="0" rtlCol="0"/>
          <a:lstStyle/>
          <a:p>
            <a:endParaRPr dirty="0">
              <a:solidFill>
                <a:prstClr val="black"/>
              </a:solidFill>
            </a:endParaRPr>
          </a:p>
        </p:txBody>
      </p:sp>
      <p:sp>
        <p:nvSpPr>
          <p:cNvPr id="140" name="object 8">
            <a:extLst>
              <a:ext uri="{FF2B5EF4-FFF2-40B4-BE49-F238E27FC236}">
                <a16:creationId xmlns="" xmlns:a16="http://schemas.microsoft.com/office/drawing/2014/main" id="{AD1A1F6E-98EE-4737-8A2F-367B51095FB8}"/>
              </a:ext>
            </a:extLst>
          </p:cNvPr>
          <p:cNvSpPr/>
          <p:nvPr userDrawn="1"/>
        </p:nvSpPr>
        <p:spPr>
          <a:xfrm>
            <a:off x="891000" y="0"/>
            <a:ext cx="2179955" cy="218440"/>
          </a:xfrm>
          <a:custGeom>
            <a:avLst/>
            <a:gdLst/>
            <a:ahLst/>
            <a:cxnLst/>
            <a:rect l="l" t="t" r="r" b="b"/>
            <a:pathLst>
              <a:path w="2179955" h="218440">
                <a:moveTo>
                  <a:pt x="0" y="218440"/>
                </a:moveTo>
                <a:lnTo>
                  <a:pt x="2179396" y="218440"/>
                </a:lnTo>
                <a:lnTo>
                  <a:pt x="2179396" y="0"/>
                </a:lnTo>
                <a:lnTo>
                  <a:pt x="0" y="0"/>
                </a:lnTo>
                <a:lnTo>
                  <a:pt x="0" y="218440"/>
                </a:lnTo>
                <a:close/>
              </a:path>
            </a:pathLst>
          </a:custGeom>
          <a:solidFill>
            <a:srgbClr val="5F7261"/>
          </a:solidFill>
        </p:spPr>
        <p:txBody>
          <a:bodyPr wrap="square" lIns="0" tIns="0" rIns="0" bIns="0" rtlCol="0"/>
          <a:lstStyle/>
          <a:p>
            <a:endParaRPr dirty="0">
              <a:solidFill>
                <a:prstClr val="black"/>
              </a:solidFill>
            </a:endParaRPr>
          </a:p>
        </p:txBody>
      </p:sp>
      <p:sp>
        <p:nvSpPr>
          <p:cNvPr id="141" name="object 9">
            <a:extLst>
              <a:ext uri="{FF2B5EF4-FFF2-40B4-BE49-F238E27FC236}">
                <a16:creationId xmlns="" xmlns:a16="http://schemas.microsoft.com/office/drawing/2014/main" id="{1F741CC9-DBA5-45A6-B12C-9456E1455CC2}"/>
              </a:ext>
            </a:extLst>
          </p:cNvPr>
          <p:cNvSpPr/>
          <p:nvPr userDrawn="1"/>
        </p:nvSpPr>
        <p:spPr>
          <a:xfrm>
            <a:off x="0" y="6570035"/>
            <a:ext cx="12192000" cy="353006"/>
          </a:xfrm>
          <a:custGeom>
            <a:avLst/>
            <a:gdLst/>
            <a:ahLst/>
            <a:cxnLst/>
            <a:rect l="l" t="t" r="r" b="b"/>
            <a:pathLst>
              <a:path w="13004800" h="353059">
                <a:moveTo>
                  <a:pt x="0" y="352793"/>
                </a:moveTo>
                <a:lnTo>
                  <a:pt x="13004774" y="352793"/>
                </a:lnTo>
                <a:lnTo>
                  <a:pt x="13004774" y="0"/>
                </a:lnTo>
                <a:lnTo>
                  <a:pt x="0" y="0"/>
                </a:lnTo>
                <a:lnTo>
                  <a:pt x="0" y="352793"/>
                </a:lnTo>
                <a:close/>
              </a:path>
            </a:pathLst>
          </a:custGeom>
          <a:solidFill>
            <a:srgbClr val="5F7261"/>
          </a:solidFill>
        </p:spPr>
        <p:txBody>
          <a:bodyPr wrap="square" lIns="0" tIns="0" rIns="0" bIns="0" rtlCol="0"/>
          <a:lstStyle/>
          <a:p>
            <a:endParaRPr dirty="0">
              <a:solidFill>
                <a:prstClr val="black"/>
              </a:solidFill>
            </a:endParaRPr>
          </a:p>
        </p:txBody>
      </p:sp>
      <p:sp>
        <p:nvSpPr>
          <p:cNvPr id="142" name="object 10">
            <a:extLst>
              <a:ext uri="{FF2B5EF4-FFF2-40B4-BE49-F238E27FC236}">
                <a16:creationId xmlns="" xmlns:a16="http://schemas.microsoft.com/office/drawing/2014/main" id="{D2B393F6-63AE-4D67-B328-8BD64A2F0521}"/>
              </a:ext>
            </a:extLst>
          </p:cNvPr>
          <p:cNvSpPr/>
          <p:nvPr userDrawn="1"/>
        </p:nvSpPr>
        <p:spPr>
          <a:xfrm>
            <a:off x="269676" y="6650251"/>
            <a:ext cx="1575079" cy="138366"/>
          </a:xfrm>
          <a:prstGeom prst="rect">
            <a:avLst/>
          </a:prstGeom>
          <a:blipFill>
            <a:blip r:embed="rId15" cstate="print"/>
            <a:stretch>
              <a:fillRect/>
            </a:stretch>
          </a:blipFill>
        </p:spPr>
        <p:txBody>
          <a:bodyPr wrap="square" lIns="0" tIns="0" rIns="0" bIns="0" rtlCol="0"/>
          <a:lstStyle/>
          <a:p>
            <a:endParaRPr dirty="0">
              <a:solidFill>
                <a:prstClr val="black"/>
              </a:solidFill>
            </a:endParaRPr>
          </a:p>
        </p:txBody>
      </p:sp>
      <p:sp>
        <p:nvSpPr>
          <p:cNvPr id="143" name="Espace réservé de la date 3">
            <a:extLst>
              <a:ext uri="{FF2B5EF4-FFF2-40B4-BE49-F238E27FC236}">
                <a16:creationId xmlns="" xmlns:a16="http://schemas.microsoft.com/office/drawing/2014/main" id="{6BF1F2FB-FEC0-47FE-A332-B27384831DDE}"/>
              </a:ext>
            </a:extLst>
          </p:cNvPr>
          <p:cNvSpPr>
            <a:spLocks noGrp="1"/>
          </p:cNvSpPr>
          <p:nvPr>
            <p:ph type="dt" sz="half" idx="2"/>
          </p:nvPr>
        </p:nvSpPr>
        <p:spPr>
          <a:xfrm>
            <a:off x="11229474" y="6593296"/>
            <a:ext cx="962526" cy="294024"/>
          </a:xfrm>
          <a:prstGeom prst="rect">
            <a:avLst/>
          </a:prstGeom>
        </p:spPr>
        <p:txBody>
          <a:bodyPr/>
          <a:lstStyle>
            <a:lvl1pPr>
              <a:defRPr sz="1200">
                <a:solidFill>
                  <a:schemeClr val="bg1"/>
                </a:solidFill>
              </a:defRPr>
            </a:lvl1pPr>
          </a:lstStyle>
          <a:p>
            <a:fld id="{16FD90FE-0A40-409C-9481-88F3CFD0F262}" type="datetime1">
              <a:rPr lang="fr-FR" smtClean="0">
                <a:solidFill>
                  <a:prstClr val="white"/>
                </a:solidFill>
              </a:rPr>
              <a:pPr/>
              <a:t>10/12/2020</a:t>
            </a:fld>
            <a:endParaRPr lang="fr-FR" dirty="0">
              <a:solidFill>
                <a:prstClr val="white"/>
              </a:solidFill>
            </a:endParaRPr>
          </a:p>
        </p:txBody>
      </p:sp>
      <p:sp>
        <p:nvSpPr>
          <p:cNvPr id="144" name="Espace réservé du numéro de diapositive 5">
            <a:extLst>
              <a:ext uri="{FF2B5EF4-FFF2-40B4-BE49-F238E27FC236}">
                <a16:creationId xmlns="" xmlns:a16="http://schemas.microsoft.com/office/drawing/2014/main" id="{1C478245-6DAD-4193-B95F-792E21AB3A00}"/>
              </a:ext>
            </a:extLst>
          </p:cNvPr>
          <p:cNvSpPr>
            <a:spLocks noGrp="1"/>
          </p:cNvSpPr>
          <p:nvPr>
            <p:ph type="sldNum" sz="quarter" idx="4"/>
          </p:nvPr>
        </p:nvSpPr>
        <p:spPr>
          <a:xfrm>
            <a:off x="10524554" y="6622616"/>
            <a:ext cx="593558" cy="235384"/>
          </a:xfrm>
          <a:prstGeom prst="rect">
            <a:avLst/>
          </a:prstGeom>
        </p:spPr>
        <p:txBody>
          <a:bodyPr/>
          <a:lstStyle>
            <a:lvl1pPr>
              <a:defRPr sz="1200">
                <a:solidFill>
                  <a:schemeClr val="bg1"/>
                </a:solidFill>
              </a:defRPr>
            </a:lvl1pPr>
          </a:lstStyle>
          <a:p>
            <a:fld id="{7542C8C4-754C-4560-9C93-DD685FCF0141}" type="slidenum">
              <a:rPr lang="fr-FR" smtClean="0">
                <a:solidFill>
                  <a:prstClr val="white"/>
                </a:solidFill>
              </a:rPr>
              <a:pPr/>
              <a:t>‹N°›</a:t>
            </a:fld>
            <a:endParaRPr lang="fr-FR" dirty="0">
              <a:solidFill>
                <a:prstClr val="white"/>
              </a:solidFill>
            </a:endParaRPr>
          </a:p>
        </p:txBody>
      </p:sp>
      <p:sp>
        <p:nvSpPr>
          <p:cNvPr id="145" name="object 5">
            <a:extLst>
              <a:ext uri="{FF2B5EF4-FFF2-40B4-BE49-F238E27FC236}">
                <a16:creationId xmlns="" xmlns:a16="http://schemas.microsoft.com/office/drawing/2014/main" id="{1FEB2381-9283-45E1-B652-D5872A15E0BD}"/>
              </a:ext>
            </a:extLst>
          </p:cNvPr>
          <p:cNvSpPr/>
          <p:nvPr userDrawn="1"/>
        </p:nvSpPr>
        <p:spPr>
          <a:xfrm>
            <a:off x="2610013" y="543296"/>
            <a:ext cx="113030" cy="627380"/>
          </a:xfrm>
          <a:custGeom>
            <a:avLst/>
            <a:gdLst/>
            <a:ahLst/>
            <a:cxnLst/>
            <a:rect l="l" t="t" r="r" b="b"/>
            <a:pathLst>
              <a:path w="113030" h="627380">
                <a:moveTo>
                  <a:pt x="112674" y="626999"/>
                </a:moveTo>
                <a:lnTo>
                  <a:pt x="0" y="626999"/>
                </a:lnTo>
                <a:lnTo>
                  <a:pt x="0" y="0"/>
                </a:lnTo>
                <a:lnTo>
                  <a:pt x="112674" y="0"/>
                </a:lnTo>
                <a:lnTo>
                  <a:pt x="112674" y="626999"/>
                </a:lnTo>
                <a:close/>
              </a:path>
            </a:pathLst>
          </a:custGeom>
          <a:solidFill>
            <a:srgbClr val="5F7261"/>
          </a:solidFill>
        </p:spPr>
        <p:txBody>
          <a:bodyPr wrap="square" lIns="0" tIns="0" rIns="0" bIns="0" rtlCol="0"/>
          <a:lstStyle/>
          <a:p>
            <a:endParaRPr dirty="0">
              <a:solidFill>
                <a:prstClr val="black"/>
              </a:solidFill>
            </a:endParaRPr>
          </a:p>
        </p:txBody>
      </p:sp>
      <p:sp>
        <p:nvSpPr>
          <p:cNvPr id="146" name="object 6">
            <a:extLst>
              <a:ext uri="{FF2B5EF4-FFF2-40B4-BE49-F238E27FC236}">
                <a16:creationId xmlns="" xmlns:a16="http://schemas.microsoft.com/office/drawing/2014/main" id="{5E48FCCF-4C79-43AF-BF2E-E9CC88CAB153}"/>
              </a:ext>
            </a:extLst>
          </p:cNvPr>
          <p:cNvSpPr/>
          <p:nvPr userDrawn="1"/>
        </p:nvSpPr>
        <p:spPr>
          <a:xfrm>
            <a:off x="2789135" y="546074"/>
            <a:ext cx="113030" cy="627380"/>
          </a:xfrm>
          <a:custGeom>
            <a:avLst/>
            <a:gdLst/>
            <a:ahLst/>
            <a:cxnLst/>
            <a:rect l="l" t="t" r="r" b="b"/>
            <a:pathLst>
              <a:path w="113030" h="627380">
                <a:moveTo>
                  <a:pt x="112674" y="626999"/>
                </a:moveTo>
                <a:lnTo>
                  <a:pt x="0" y="626999"/>
                </a:lnTo>
                <a:lnTo>
                  <a:pt x="0" y="0"/>
                </a:lnTo>
                <a:lnTo>
                  <a:pt x="112674" y="0"/>
                </a:lnTo>
                <a:lnTo>
                  <a:pt x="112674" y="626999"/>
                </a:lnTo>
                <a:close/>
              </a:path>
            </a:pathLst>
          </a:custGeom>
          <a:solidFill>
            <a:srgbClr val="5F7261"/>
          </a:solidFill>
        </p:spPr>
        <p:txBody>
          <a:bodyPr wrap="square" lIns="0" tIns="0" rIns="0" bIns="0" rtlCol="0"/>
          <a:lstStyle/>
          <a:p>
            <a:endParaRPr dirty="0">
              <a:solidFill>
                <a:prstClr val="black"/>
              </a:solidFill>
            </a:endParaRPr>
          </a:p>
        </p:txBody>
      </p:sp>
      <p:sp>
        <p:nvSpPr>
          <p:cNvPr id="147" name="object 7">
            <a:extLst>
              <a:ext uri="{FF2B5EF4-FFF2-40B4-BE49-F238E27FC236}">
                <a16:creationId xmlns="" xmlns:a16="http://schemas.microsoft.com/office/drawing/2014/main" id="{E4BD3E5E-387B-43B0-AA6F-9F532F4400D8}"/>
              </a:ext>
            </a:extLst>
          </p:cNvPr>
          <p:cNvSpPr/>
          <p:nvPr userDrawn="1"/>
        </p:nvSpPr>
        <p:spPr>
          <a:xfrm>
            <a:off x="2958871" y="546074"/>
            <a:ext cx="113030" cy="627380"/>
          </a:xfrm>
          <a:custGeom>
            <a:avLst/>
            <a:gdLst/>
            <a:ahLst/>
            <a:cxnLst/>
            <a:rect l="l" t="t" r="r" b="b"/>
            <a:pathLst>
              <a:path w="113030" h="627380">
                <a:moveTo>
                  <a:pt x="112674" y="626999"/>
                </a:moveTo>
                <a:lnTo>
                  <a:pt x="0" y="626999"/>
                </a:lnTo>
                <a:lnTo>
                  <a:pt x="0" y="0"/>
                </a:lnTo>
                <a:lnTo>
                  <a:pt x="112674" y="0"/>
                </a:lnTo>
                <a:lnTo>
                  <a:pt x="112674" y="626999"/>
                </a:lnTo>
                <a:close/>
              </a:path>
            </a:pathLst>
          </a:custGeom>
          <a:solidFill>
            <a:srgbClr val="5F7261"/>
          </a:solidFill>
        </p:spPr>
        <p:txBody>
          <a:bodyPr wrap="square" lIns="0" tIns="0" rIns="0" bIns="0" rtlCol="0"/>
          <a:lstStyle/>
          <a:p>
            <a:endParaRPr dirty="0">
              <a:solidFill>
                <a:prstClr val="black"/>
              </a:solidFill>
            </a:endParaRPr>
          </a:p>
        </p:txBody>
      </p:sp>
      <p:sp>
        <p:nvSpPr>
          <p:cNvPr id="148" name="object 8">
            <a:extLst>
              <a:ext uri="{FF2B5EF4-FFF2-40B4-BE49-F238E27FC236}">
                <a16:creationId xmlns="" xmlns:a16="http://schemas.microsoft.com/office/drawing/2014/main" id="{B190B497-DCF4-4A9C-8223-62FFE6F94CC0}"/>
              </a:ext>
            </a:extLst>
          </p:cNvPr>
          <p:cNvSpPr/>
          <p:nvPr userDrawn="1"/>
        </p:nvSpPr>
        <p:spPr>
          <a:xfrm>
            <a:off x="3128606" y="1060399"/>
            <a:ext cx="113030" cy="113030"/>
          </a:xfrm>
          <a:custGeom>
            <a:avLst/>
            <a:gdLst/>
            <a:ahLst/>
            <a:cxnLst/>
            <a:rect l="l" t="t" r="r" b="b"/>
            <a:pathLst>
              <a:path w="113030" h="113030">
                <a:moveTo>
                  <a:pt x="112674" y="112674"/>
                </a:moveTo>
                <a:lnTo>
                  <a:pt x="0" y="112674"/>
                </a:lnTo>
                <a:lnTo>
                  <a:pt x="0" y="0"/>
                </a:lnTo>
                <a:lnTo>
                  <a:pt x="112674" y="0"/>
                </a:lnTo>
                <a:lnTo>
                  <a:pt x="112674" y="112674"/>
                </a:lnTo>
                <a:close/>
              </a:path>
            </a:pathLst>
          </a:custGeom>
          <a:solidFill>
            <a:srgbClr val="DE6627"/>
          </a:solidFill>
        </p:spPr>
        <p:txBody>
          <a:bodyPr wrap="square" lIns="0" tIns="0" rIns="0" bIns="0" rtlCol="0"/>
          <a:lstStyle/>
          <a:p>
            <a:endParaRPr dirty="0">
              <a:solidFill>
                <a:prstClr val="black"/>
              </a:solidFill>
            </a:endParaRPr>
          </a:p>
        </p:txBody>
      </p:sp>
      <p:sp>
        <p:nvSpPr>
          <p:cNvPr id="149" name="object 9">
            <a:extLst>
              <a:ext uri="{FF2B5EF4-FFF2-40B4-BE49-F238E27FC236}">
                <a16:creationId xmlns="" xmlns:a16="http://schemas.microsoft.com/office/drawing/2014/main" id="{3196FC86-7752-4A50-9619-7360E03D5A3C}"/>
              </a:ext>
            </a:extLst>
          </p:cNvPr>
          <p:cNvSpPr/>
          <p:nvPr userDrawn="1"/>
        </p:nvSpPr>
        <p:spPr>
          <a:xfrm>
            <a:off x="900003" y="544491"/>
            <a:ext cx="129539" cy="167005"/>
          </a:xfrm>
          <a:custGeom>
            <a:avLst/>
            <a:gdLst/>
            <a:ahLst/>
            <a:cxnLst/>
            <a:rect l="l" t="t" r="r" b="b"/>
            <a:pathLst>
              <a:path w="129540" h="167004">
                <a:moveTo>
                  <a:pt x="129451" y="117982"/>
                </a:moveTo>
                <a:lnTo>
                  <a:pt x="124472" y="117982"/>
                </a:lnTo>
                <a:lnTo>
                  <a:pt x="119392" y="135244"/>
                </a:lnTo>
                <a:lnTo>
                  <a:pt x="110066" y="148850"/>
                </a:lnTo>
                <a:lnTo>
                  <a:pt x="97503" y="157770"/>
                </a:lnTo>
                <a:lnTo>
                  <a:pt x="82715" y="160972"/>
                </a:lnTo>
                <a:lnTo>
                  <a:pt x="0" y="160972"/>
                </a:lnTo>
                <a:lnTo>
                  <a:pt x="0" y="166725"/>
                </a:lnTo>
                <a:lnTo>
                  <a:pt x="129451" y="166725"/>
                </a:lnTo>
                <a:lnTo>
                  <a:pt x="129451" y="117982"/>
                </a:lnTo>
                <a:close/>
              </a:path>
              <a:path w="129540" h="167004">
                <a:moveTo>
                  <a:pt x="62484" y="5753"/>
                </a:moveTo>
                <a:lnTo>
                  <a:pt x="15494" y="5753"/>
                </a:lnTo>
                <a:lnTo>
                  <a:pt x="15494" y="160972"/>
                </a:lnTo>
                <a:lnTo>
                  <a:pt x="62484" y="160972"/>
                </a:lnTo>
                <a:lnTo>
                  <a:pt x="62484" y="5753"/>
                </a:lnTo>
                <a:close/>
              </a:path>
              <a:path w="129540" h="167004">
                <a:moveTo>
                  <a:pt x="77965" y="0"/>
                </a:moveTo>
                <a:lnTo>
                  <a:pt x="0" y="0"/>
                </a:lnTo>
                <a:lnTo>
                  <a:pt x="0" y="5753"/>
                </a:lnTo>
                <a:lnTo>
                  <a:pt x="77965" y="5753"/>
                </a:lnTo>
                <a:lnTo>
                  <a:pt x="77965" y="0"/>
                </a:lnTo>
                <a:close/>
              </a:path>
            </a:pathLst>
          </a:custGeom>
          <a:solidFill>
            <a:srgbClr val="5F7261"/>
          </a:solidFill>
        </p:spPr>
        <p:txBody>
          <a:bodyPr wrap="square" lIns="0" tIns="0" rIns="0" bIns="0" rtlCol="0"/>
          <a:lstStyle/>
          <a:p>
            <a:endParaRPr dirty="0">
              <a:solidFill>
                <a:prstClr val="black"/>
              </a:solidFill>
            </a:endParaRPr>
          </a:p>
        </p:txBody>
      </p:sp>
      <p:sp>
        <p:nvSpPr>
          <p:cNvPr id="150" name="object 10">
            <a:extLst>
              <a:ext uri="{FF2B5EF4-FFF2-40B4-BE49-F238E27FC236}">
                <a16:creationId xmlns="" xmlns:a16="http://schemas.microsoft.com/office/drawing/2014/main" id="{B5E1CA0D-BFE8-4D12-935B-0341F7BE9C6E}"/>
              </a:ext>
            </a:extLst>
          </p:cNvPr>
          <p:cNvSpPr/>
          <p:nvPr userDrawn="1"/>
        </p:nvSpPr>
        <p:spPr>
          <a:xfrm>
            <a:off x="1042277" y="544491"/>
            <a:ext cx="139065" cy="167005"/>
          </a:xfrm>
          <a:custGeom>
            <a:avLst/>
            <a:gdLst/>
            <a:ahLst/>
            <a:cxnLst/>
            <a:rect l="l" t="t" r="r" b="b"/>
            <a:pathLst>
              <a:path w="139065" h="167004">
                <a:moveTo>
                  <a:pt x="138963" y="115976"/>
                </a:moveTo>
                <a:lnTo>
                  <a:pt x="133718" y="115976"/>
                </a:lnTo>
                <a:lnTo>
                  <a:pt x="132395" y="123824"/>
                </a:lnTo>
                <a:lnTo>
                  <a:pt x="129901" y="131294"/>
                </a:lnTo>
                <a:lnTo>
                  <a:pt x="96887" y="160098"/>
                </a:lnTo>
                <a:lnTo>
                  <a:pt x="85712" y="160972"/>
                </a:lnTo>
                <a:lnTo>
                  <a:pt x="0" y="160972"/>
                </a:lnTo>
                <a:lnTo>
                  <a:pt x="0" y="166725"/>
                </a:lnTo>
                <a:lnTo>
                  <a:pt x="138963" y="166725"/>
                </a:lnTo>
                <a:lnTo>
                  <a:pt x="138963" y="115976"/>
                </a:lnTo>
                <a:close/>
              </a:path>
              <a:path w="139065" h="167004">
                <a:moveTo>
                  <a:pt x="62229" y="5753"/>
                </a:moveTo>
                <a:lnTo>
                  <a:pt x="15481" y="5753"/>
                </a:lnTo>
                <a:lnTo>
                  <a:pt x="15481" y="160972"/>
                </a:lnTo>
                <a:lnTo>
                  <a:pt x="62229" y="160972"/>
                </a:lnTo>
                <a:lnTo>
                  <a:pt x="62229" y="84239"/>
                </a:lnTo>
                <a:lnTo>
                  <a:pt x="112725" y="84239"/>
                </a:lnTo>
                <a:lnTo>
                  <a:pt x="112725" y="78244"/>
                </a:lnTo>
                <a:lnTo>
                  <a:pt x="62229" y="78244"/>
                </a:lnTo>
                <a:lnTo>
                  <a:pt x="62229" y="5753"/>
                </a:lnTo>
                <a:close/>
              </a:path>
              <a:path w="139065" h="167004">
                <a:moveTo>
                  <a:pt x="112725" y="84239"/>
                </a:moveTo>
                <a:lnTo>
                  <a:pt x="80479" y="84239"/>
                </a:lnTo>
                <a:lnTo>
                  <a:pt x="92631" y="85880"/>
                </a:lnTo>
                <a:lnTo>
                  <a:pt x="100903" y="91178"/>
                </a:lnTo>
                <a:lnTo>
                  <a:pt x="105709" y="100692"/>
                </a:lnTo>
                <a:lnTo>
                  <a:pt x="107467" y="114985"/>
                </a:lnTo>
                <a:lnTo>
                  <a:pt x="112725" y="114985"/>
                </a:lnTo>
                <a:lnTo>
                  <a:pt x="112725" y="84239"/>
                </a:lnTo>
                <a:close/>
              </a:path>
              <a:path w="139065" h="167004">
                <a:moveTo>
                  <a:pt x="112725" y="48247"/>
                </a:moveTo>
                <a:lnTo>
                  <a:pt x="107734" y="48247"/>
                </a:lnTo>
                <a:lnTo>
                  <a:pt x="105050" y="62846"/>
                </a:lnTo>
                <a:lnTo>
                  <a:pt x="100193" y="72056"/>
                </a:lnTo>
                <a:lnTo>
                  <a:pt x="92292" y="76861"/>
                </a:lnTo>
                <a:lnTo>
                  <a:pt x="80479" y="78244"/>
                </a:lnTo>
                <a:lnTo>
                  <a:pt x="112725" y="78244"/>
                </a:lnTo>
                <a:lnTo>
                  <a:pt x="112725" y="48247"/>
                </a:lnTo>
                <a:close/>
              </a:path>
              <a:path w="139065" h="167004">
                <a:moveTo>
                  <a:pt x="132956" y="0"/>
                </a:moveTo>
                <a:lnTo>
                  <a:pt x="0" y="0"/>
                </a:lnTo>
                <a:lnTo>
                  <a:pt x="0" y="5753"/>
                </a:lnTo>
                <a:lnTo>
                  <a:pt x="85216" y="5753"/>
                </a:lnTo>
                <a:lnTo>
                  <a:pt x="97450" y="6561"/>
                </a:lnTo>
                <a:lnTo>
                  <a:pt x="128981" y="44500"/>
                </a:lnTo>
                <a:lnTo>
                  <a:pt x="133959" y="44500"/>
                </a:lnTo>
                <a:lnTo>
                  <a:pt x="132956" y="0"/>
                </a:lnTo>
                <a:close/>
              </a:path>
            </a:pathLst>
          </a:custGeom>
          <a:solidFill>
            <a:srgbClr val="5F7261"/>
          </a:solidFill>
        </p:spPr>
        <p:txBody>
          <a:bodyPr wrap="square" lIns="0" tIns="0" rIns="0" bIns="0" rtlCol="0"/>
          <a:lstStyle/>
          <a:p>
            <a:endParaRPr dirty="0">
              <a:solidFill>
                <a:prstClr val="black"/>
              </a:solidFill>
            </a:endParaRPr>
          </a:p>
        </p:txBody>
      </p:sp>
      <p:sp>
        <p:nvSpPr>
          <p:cNvPr id="151" name="object 11">
            <a:extLst>
              <a:ext uri="{FF2B5EF4-FFF2-40B4-BE49-F238E27FC236}">
                <a16:creationId xmlns="" xmlns:a16="http://schemas.microsoft.com/office/drawing/2014/main" id="{5EFE6FA9-9CDB-4F96-84F4-A46E206CFC32}"/>
              </a:ext>
            </a:extLst>
          </p:cNvPr>
          <p:cNvSpPr/>
          <p:nvPr userDrawn="1"/>
        </p:nvSpPr>
        <p:spPr>
          <a:xfrm>
            <a:off x="1196289" y="544491"/>
            <a:ext cx="170180" cy="167005"/>
          </a:xfrm>
          <a:custGeom>
            <a:avLst/>
            <a:gdLst/>
            <a:ahLst/>
            <a:cxnLst/>
            <a:rect l="l" t="t" r="r" b="b"/>
            <a:pathLst>
              <a:path w="170180" h="167004">
                <a:moveTo>
                  <a:pt x="78498" y="0"/>
                </a:moveTo>
                <a:lnTo>
                  <a:pt x="0" y="0"/>
                </a:lnTo>
                <a:lnTo>
                  <a:pt x="0" y="5753"/>
                </a:lnTo>
                <a:lnTo>
                  <a:pt x="76733" y="5753"/>
                </a:lnTo>
                <a:lnTo>
                  <a:pt x="89198" y="7331"/>
                </a:lnTo>
                <a:lnTo>
                  <a:pt x="116750" y="41559"/>
                </a:lnTo>
                <a:lnTo>
                  <a:pt x="120243" y="83489"/>
                </a:lnTo>
                <a:lnTo>
                  <a:pt x="117624" y="118795"/>
                </a:lnTo>
                <a:lnTo>
                  <a:pt x="109426" y="142852"/>
                </a:lnTo>
                <a:lnTo>
                  <a:pt x="95136" y="156598"/>
                </a:lnTo>
                <a:lnTo>
                  <a:pt x="74244" y="160972"/>
                </a:lnTo>
                <a:lnTo>
                  <a:pt x="0" y="160972"/>
                </a:lnTo>
                <a:lnTo>
                  <a:pt x="0" y="166725"/>
                </a:lnTo>
                <a:lnTo>
                  <a:pt x="82473" y="166725"/>
                </a:lnTo>
                <a:lnTo>
                  <a:pt x="118148" y="160796"/>
                </a:lnTo>
                <a:lnTo>
                  <a:pt x="145691" y="144041"/>
                </a:lnTo>
                <a:lnTo>
                  <a:pt x="163437" y="118007"/>
                </a:lnTo>
                <a:lnTo>
                  <a:pt x="169722" y="84239"/>
                </a:lnTo>
                <a:lnTo>
                  <a:pt x="163586" y="48514"/>
                </a:lnTo>
                <a:lnTo>
                  <a:pt x="145756" y="22064"/>
                </a:lnTo>
                <a:lnTo>
                  <a:pt x="117103" y="5641"/>
                </a:lnTo>
                <a:lnTo>
                  <a:pt x="78498" y="0"/>
                </a:lnTo>
                <a:close/>
              </a:path>
              <a:path w="170180" h="167004">
                <a:moveTo>
                  <a:pt x="62496" y="5753"/>
                </a:moveTo>
                <a:lnTo>
                  <a:pt x="15519" y="5753"/>
                </a:lnTo>
                <a:lnTo>
                  <a:pt x="15519" y="160972"/>
                </a:lnTo>
                <a:lnTo>
                  <a:pt x="62496" y="160972"/>
                </a:lnTo>
                <a:lnTo>
                  <a:pt x="62496" y="5753"/>
                </a:lnTo>
                <a:close/>
              </a:path>
            </a:pathLst>
          </a:custGeom>
          <a:solidFill>
            <a:srgbClr val="5F7261"/>
          </a:solidFill>
        </p:spPr>
        <p:txBody>
          <a:bodyPr wrap="square" lIns="0" tIns="0" rIns="0" bIns="0" rtlCol="0"/>
          <a:lstStyle/>
          <a:p>
            <a:endParaRPr dirty="0">
              <a:solidFill>
                <a:prstClr val="black"/>
              </a:solidFill>
            </a:endParaRPr>
          </a:p>
        </p:txBody>
      </p:sp>
      <p:sp>
        <p:nvSpPr>
          <p:cNvPr id="152" name="object 12">
            <a:extLst>
              <a:ext uri="{FF2B5EF4-FFF2-40B4-BE49-F238E27FC236}">
                <a16:creationId xmlns="" xmlns:a16="http://schemas.microsoft.com/office/drawing/2014/main" id="{0143FCF8-DB3B-4EBC-8764-D793A84F134D}"/>
              </a:ext>
            </a:extLst>
          </p:cNvPr>
          <p:cNvSpPr/>
          <p:nvPr userDrawn="1"/>
        </p:nvSpPr>
        <p:spPr>
          <a:xfrm>
            <a:off x="1380088" y="539994"/>
            <a:ext cx="167005" cy="175260"/>
          </a:xfrm>
          <a:custGeom>
            <a:avLst/>
            <a:gdLst/>
            <a:ahLst/>
            <a:cxnLst/>
            <a:rect l="l" t="t" r="r" b="b"/>
            <a:pathLst>
              <a:path w="167005" h="175259">
                <a:moveTo>
                  <a:pt x="83972" y="0"/>
                </a:moveTo>
                <a:lnTo>
                  <a:pt x="51343" y="6792"/>
                </a:lnTo>
                <a:lnTo>
                  <a:pt x="24645" y="25277"/>
                </a:lnTo>
                <a:lnTo>
                  <a:pt x="6618" y="52619"/>
                </a:lnTo>
                <a:lnTo>
                  <a:pt x="0" y="85978"/>
                </a:lnTo>
                <a:lnTo>
                  <a:pt x="6487" y="120700"/>
                </a:lnTo>
                <a:lnTo>
                  <a:pt x="24172" y="149069"/>
                </a:lnTo>
                <a:lnTo>
                  <a:pt x="50390" y="168203"/>
                </a:lnTo>
                <a:lnTo>
                  <a:pt x="82473" y="175221"/>
                </a:lnTo>
                <a:lnTo>
                  <a:pt x="97983" y="173382"/>
                </a:lnTo>
                <a:lnTo>
                  <a:pt x="109889" y="169468"/>
                </a:lnTo>
                <a:lnTo>
                  <a:pt x="82219" y="169468"/>
                </a:lnTo>
                <a:lnTo>
                  <a:pt x="71887" y="168087"/>
                </a:lnTo>
                <a:lnTo>
                  <a:pt x="52740" y="122799"/>
                </a:lnTo>
                <a:lnTo>
                  <a:pt x="51981" y="51003"/>
                </a:lnTo>
                <a:lnTo>
                  <a:pt x="52222" y="47497"/>
                </a:lnTo>
                <a:lnTo>
                  <a:pt x="52769" y="37946"/>
                </a:lnTo>
                <a:lnTo>
                  <a:pt x="74849" y="6545"/>
                </a:lnTo>
                <a:lnTo>
                  <a:pt x="83477" y="5740"/>
                </a:lnTo>
                <a:lnTo>
                  <a:pt x="111768" y="5740"/>
                </a:lnTo>
                <a:lnTo>
                  <a:pt x="83972" y="0"/>
                </a:lnTo>
                <a:close/>
              </a:path>
              <a:path w="167005" h="175259">
                <a:moveTo>
                  <a:pt x="111768" y="5740"/>
                </a:moveTo>
                <a:lnTo>
                  <a:pt x="83477" y="5740"/>
                </a:lnTo>
                <a:lnTo>
                  <a:pt x="98298" y="8422"/>
                </a:lnTo>
                <a:lnTo>
                  <a:pt x="107749" y="17621"/>
                </a:lnTo>
                <a:lnTo>
                  <a:pt x="112748" y="35069"/>
                </a:lnTo>
                <a:lnTo>
                  <a:pt x="114211" y="62496"/>
                </a:lnTo>
                <a:lnTo>
                  <a:pt x="114211" y="69735"/>
                </a:lnTo>
                <a:lnTo>
                  <a:pt x="114064" y="75488"/>
                </a:lnTo>
                <a:lnTo>
                  <a:pt x="113969" y="112991"/>
                </a:lnTo>
                <a:lnTo>
                  <a:pt x="107396" y="156717"/>
                </a:lnTo>
                <a:lnTo>
                  <a:pt x="82219" y="169468"/>
                </a:lnTo>
                <a:lnTo>
                  <a:pt x="109889" y="169468"/>
                </a:lnTo>
                <a:lnTo>
                  <a:pt x="152370" y="136781"/>
                </a:lnTo>
                <a:lnTo>
                  <a:pt x="166712" y="88734"/>
                </a:lnTo>
                <a:lnTo>
                  <a:pt x="160392" y="53567"/>
                </a:lnTo>
                <a:lnTo>
                  <a:pt x="142963" y="25431"/>
                </a:lnTo>
                <a:lnTo>
                  <a:pt x="116724" y="6763"/>
                </a:lnTo>
                <a:lnTo>
                  <a:pt x="111768" y="5740"/>
                </a:lnTo>
                <a:close/>
              </a:path>
            </a:pathLst>
          </a:custGeom>
          <a:solidFill>
            <a:srgbClr val="5F7261"/>
          </a:solidFill>
        </p:spPr>
        <p:txBody>
          <a:bodyPr wrap="square" lIns="0" tIns="0" rIns="0" bIns="0" rtlCol="0"/>
          <a:lstStyle/>
          <a:p>
            <a:endParaRPr dirty="0">
              <a:solidFill>
                <a:prstClr val="black"/>
              </a:solidFill>
            </a:endParaRPr>
          </a:p>
        </p:txBody>
      </p:sp>
      <p:sp>
        <p:nvSpPr>
          <p:cNvPr id="153" name="object 13">
            <a:extLst>
              <a:ext uri="{FF2B5EF4-FFF2-40B4-BE49-F238E27FC236}">
                <a16:creationId xmlns="" xmlns:a16="http://schemas.microsoft.com/office/drawing/2014/main" id="{D932EE13-371E-4B0C-A47D-71FCA17EE437}"/>
              </a:ext>
            </a:extLst>
          </p:cNvPr>
          <p:cNvSpPr/>
          <p:nvPr userDrawn="1"/>
        </p:nvSpPr>
        <p:spPr>
          <a:xfrm>
            <a:off x="1559361" y="544489"/>
            <a:ext cx="160020" cy="171450"/>
          </a:xfrm>
          <a:custGeom>
            <a:avLst/>
            <a:gdLst/>
            <a:ahLst/>
            <a:cxnLst/>
            <a:rect l="l" t="t" r="r" b="b"/>
            <a:pathLst>
              <a:path w="160019" h="171450">
                <a:moveTo>
                  <a:pt x="60744" y="5753"/>
                </a:moveTo>
                <a:lnTo>
                  <a:pt x="13741" y="5753"/>
                </a:lnTo>
                <a:lnTo>
                  <a:pt x="13741" y="110985"/>
                </a:lnTo>
                <a:lnTo>
                  <a:pt x="22822" y="148557"/>
                </a:lnTo>
                <a:lnTo>
                  <a:pt x="67960" y="170299"/>
                </a:lnTo>
                <a:lnTo>
                  <a:pt x="83972" y="171234"/>
                </a:lnTo>
                <a:lnTo>
                  <a:pt x="95061" y="170802"/>
                </a:lnTo>
                <a:lnTo>
                  <a:pt x="104574" y="169478"/>
                </a:lnTo>
                <a:lnTo>
                  <a:pt x="112911" y="167215"/>
                </a:lnTo>
                <a:lnTo>
                  <a:pt x="120472" y="163969"/>
                </a:lnTo>
                <a:lnTo>
                  <a:pt x="124399" y="161226"/>
                </a:lnTo>
                <a:lnTo>
                  <a:pt x="89471" y="161226"/>
                </a:lnTo>
                <a:lnTo>
                  <a:pt x="81229" y="158965"/>
                </a:lnTo>
                <a:lnTo>
                  <a:pt x="60744" y="122986"/>
                </a:lnTo>
                <a:lnTo>
                  <a:pt x="60744" y="5753"/>
                </a:lnTo>
                <a:close/>
              </a:path>
              <a:path w="160019" h="171450">
                <a:moveTo>
                  <a:pt x="159727" y="0"/>
                </a:moveTo>
                <a:lnTo>
                  <a:pt x="122237" y="0"/>
                </a:lnTo>
                <a:lnTo>
                  <a:pt x="122237" y="5753"/>
                </a:lnTo>
                <a:lnTo>
                  <a:pt x="123469" y="6007"/>
                </a:lnTo>
                <a:lnTo>
                  <a:pt x="124980" y="6007"/>
                </a:lnTo>
                <a:lnTo>
                  <a:pt x="134975" y="6756"/>
                </a:lnTo>
                <a:lnTo>
                  <a:pt x="137985" y="10502"/>
                </a:lnTo>
                <a:lnTo>
                  <a:pt x="137985" y="125488"/>
                </a:lnTo>
                <a:lnTo>
                  <a:pt x="135050" y="139822"/>
                </a:lnTo>
                <a:lnTo>
                  <a:pt x="126888" y="151134"/>
                </a:lnTo>
                <a:lnTo>
                  <a:pt x="114464" y="158558"/>
                </a:lnTo>
                <a:lnTo>
                  <a:pt x="98742" y="161226"/>
                </a:lnTo>
                <a:lnTo>
                  <a:pt x="124399" y="161226"/>
                </a:lnTo>
                <a:lnTo>
                  <a:pt x="131458" y="156296"/>
                </a:lnTo>
                <a:lnTo>
                  <a:pt x="138814" y="146578"/>
                </a:lnTo>
                <a:lnTo>
                  <a:pt x="142935" y="133996"/>
                </a:lnTo>
                <a:lnTo>
                  <a:pt x="144221" y="117728"/>
                </a:lnTo>
                <a:lnTo>
                  <a:pt x="144221" y="9499"/>
                </a:lnTo>
                <a:lnTo>
                  <a:pt x="147967" y="5753"/>
                </a:lnTo>
                <a:lnTo>
                  <a:pt x="159727" y="5753"/>
                </a:lnTo>
                <a:lnTo>
                  <a:pt x="159727" y="0"/>
                </a:lnTo>
                <a:close/>
              </a:path>
              <a:path w="160019" h="171450">
                <a:moveTo>
                  <a:pt x="74498" y="0"/>
                </a:moveTo>
                <a:lnTo>
                  <a:pt x="0" y="0"/>
                </a:lnTo>
                <a:lnTo>
                  <a:pt x="0" y="5753"/>
                </a:lnTo>
                <a:lnTo>
                  <a:pt x="74498" y="5753"/>
                </a:lnTo>
                <a:lnTo>
                  <a:pt x="74498" y="0"/>
                </a:lnTo>
                <a:close/>
              </a:path>
            </a:pathLst>
          </a:custGeom>
          <a:solidFill>
            <a:srgbClr val="5F7261"/>
          </a:solidFill>
        </p:spPr>
        <p:txBody>
          <a:bodyPr wrap="square" lIns="0" tIns="0" rIns="0" bIns="0" rtlCol="0"/>
          <a:lstStyle/>
          <a:p>
            <a:endParaRPr dirty="0">
              <a:solidFill>
                <a:prstClr val="black"/>
              </a:solidFill>
            </a:endParaRPr>
          </a:p>
        </p:txBody>
      </p:sp>
      <p:sp>
        <p:nvSpPr>
          <p:cNvPr id="154" name="object 14">
            <a:extLst>
              <a:ext uri="{FF2B5EF4-FFF2-40B4-BE49-F238E27FC236}">
                <a16:creationId xmlns="" xmlns:a16="http://schemas.microsoft.com/office/drawing/2014/main" id="{071D2689-2B70-48D5-89AC-BFE6DA1A9174}"/>
              </a:ext>
            </a:extLst>
          </p:cNvPr>
          <p:cNvSpPr/>
          <p:nvPr userDrawn="1"/>
        </p:nvSpPr>
        <p:spPr>
          <a:xfrm>
            <a:off x="1719637" y="544491"/>
            <a:ext cx="161925" cy="167005"/>
          </a:xfrm>
          <a:custGeom>
            <a:avLst/>
            <a:gdLst/>
            <a:ahLst/>
            <a:cxnLst/>
            <a:rect l="l" t="t" r="r" b="b"/>
            <a:pathLst>
              <a:path w="161925" h="167004">
                <a:moveTo>
                  <a:pt x="45478" y="160972"/>
                </a:moveTo>
                <a:lnTo>
                  <a:pt x="0" y="160972"/>
                </a:lnTo>
                <a:lnTo>
                  <a:pt x="0" y="166725"/>
                </a:lnTo>
                <a:lnTo>
                  <a:pt x="45478" y="166725"/>
                </a:lnTo>
                <a:lnTo>
                  <a:pt x="45478" y="160972"/>
                </a:lnTo>
                <a:close/>
              </a:path>
              <a:path w="161925" h="167004">
                <a:moveTo>
                  <a:pt x="161480" y="160972"/>
                </a:moveTo>
                <a:lnTo>
                  <a:pt x="87236" y="160972"/>
                </a:lnTo>
                <a:lnTo>
                  <a:pt x="87236" y="166725"/>
                </a:lnTo>
                <a:lnTo>
                  <a:pt x="161480" y="166725"/>
                </a:lnTo>
                <a:lnTo>
                  <a:pt x="161480" y="160972"/>
                </a:lnTo>
                <a:close/>
              </a:path>
              <a:path w="161925" h="167004">
                <a:moveTo>
                  <a:pt x="67995" y="5753"/>
                </a:moveTo>
                <a:lnTo>
                  <a:pt x="15252" y="5753"/>
                </a:lnTo>
                <a:lnTo>
                  <a:pt x="64223" y="97231"/>
                </a:lnTo>
                <a:lnTo>
                  <a:pt x="36004" y="136232"/>
                </a:lnTo>
                <a:lnTo>
                  <a:pt x="26937" y="147797"/>
                </a:lnTo>
                <a:lnTo>
                  <a:pt x="18840" y="155446"/>
                </a:lnTo>
                <a:lnTo>
                  <a:pt x="11076" y="159673"/>
                </a:lnTo>
                <a:lnTo>
                  <a:pt x="3009" y="160972"/>
                </a:lnTo>
                <a:lnTo>
                  <a:pt x="35496" y="160972"/>
                </a:lnTo>
                <a:lnTo>
                  <a:pt x="31495" y="159219"/>
                </a:lnTo>
                <a:lnTo>
                  <a:pt x="31495" y="152984"/>
                </a:lnTo>
                <a:lnTo>
                  <a:pt x="34239" y="148221"/>
                </a:lnTo>
                <a:lnTo>
                  <a:pt x="43484" y="135483"/>
                </a:lnTo>
                <a:lnTo>
                  <a:pt x="67233" y="102488"/>
                </a:lnTo>
                <a:lnTo>
                  <a:pt x="119978" y="102488"/>
                </a:lnTo>
                <a:lnTo>
                  <a:pt x="97231" y="60248"/>
                </a:lnTo>
                <a:lnTo>
                  <a:pt x="101042" y="54990"/>
                </a:lnTo>
                <a:lnTo>
                  <a:pt x="94487" y="54990"/>
                </a:lnTo>
                <a:lnTo>
                  <a:pt x="67995" y="5753"/>
                </a:lnTo>
                <a:close/>
              </a:path>
              <a:path w="161925" h="167004">
                <a:moveTo>
                  <a:pt x="119978" y="102488"/>
                </a:moveTo>
                <a:lnTo>
                  <a:pt x="67233" y="102488"/>
                </a:lnTo>
                <a:lnTo>
                  <a:pt x="98729" y="160972"/>
                </a:lnTo>
                <a:lnTo>
                  <a:pt x="151472" y="160972"/>
                </a:lnTo>
                <a:lnTo>
                  <a:pt x="119978" y="102488"/>
                </a:lnTo>
                <a:close/>
              </a:path>
              <a:path w="161925" h="167004">
                <a:moveTo>
                  <a:pt x="148475" y="5753"/>
                </a:moveTo>
                <a:lnTo>
                  <a:pt x="119468" y="5753"/>
                </a:lnTo>
                <a:lnTo>
                  <a:pt x="123240" y="8000"/>
                </a:lnTo>
                <a:lnTo>
                  <a:pt x="123240" y="13512"/>
                </a:lnTo>
                <a:lnTo>
                  <a:pt x="120738" y="18249"/>
                </a:lnTo>
                <a:lnTo>
                  <a:pt x="116738" y="23748"/>
                </a:lnTo>
                <a:lnTo>
                  <a:pt x="94487" y="54990"/>
                </a:lnTo>
                <a:lnTo>
                  <a:pt x="101042" y="54990"/>
                </a:lnTo>
                <a:lnTo>
                  <a:pt x="122237" y="25755"/>
                </a:lnTo>
                <a:lnTo>
                  <a:pt x="129387" y="16827"/>
                </a:lnTo>
                <a:lnTo>
                  <a:pt x="136004" y="10596"/>
                </a:lnTo>
                <a:lnTo>
                  <a:pt x="142297" y="6944"/>
                </a:lnTo>
                <a:lnTo>
                  <a:pt x="148475" y="5753"/>
                </a:lnTo>
                <a:close/>
              </a:path>
              <a:path w="161925" h="167004">
                <a:moveTo>
                  <a:pt x="78739" y="0"/>
                </a:moveTo>
                <a:lnTo>
                  <a:pt x="4241" y="0"/>
                </a:lnTo>
                <a:lnTo>
                  <a:pt x="4241" y="5753"/>
                </a:lnTo>
                <a:lnTo>
                  <a:pt x="78739" y="5753"/>
                </a:lnTo>
                <a:lnTo>
                  <a:pt x="78739" y="0"/>
                </a:lnTo>
                <a:close/>
              </a:path>
              <a:path w="161925" h="167004">
                <a:moveTo>
                  <a:pt x="150736" y="0"/>
                </a:moveTo>
                <a:lnTo>
                  <a:pt x="110731" y="0"/>
                </a:lnTo>
                <a:lnTo>
                  <a:pt x="110731" y="5753"/>
                </a:lnTo>
                <a:lnTo>
                  <a:pt x="150736" y="5753"/>
                </a:lnTo>
                <a:lnTo>
                  <a:pt x="150736" y="0"/>
                </a:lnTo>
                <a:close/>
              </a:path>
            </a:pathLst>
          </a:custGeom>
          <a:solidFill>
            <a:srgbClr val="5F7261"/>
          </a:solidFill>
        </p:spPr>
        <p:txBody>
          <a:bodyPr wrap="square" lIns="0" tIns="0" rIns="0" bIns="0" rtlCol="0"/>
          <a:lstStyle/>
          <a:p>
            <a:endParaRPr dirty="0">
              <a:solidFill>
                <a:prstClr val="black"/>
              </a:solidFill>
            </a:endParaRPr>
          </a:p>
        </p:txBody>
      </p:sp>
      <p:sp>
        <p:nvSpPr>
          <p:cNvPr id="155" name="object 15">
            <a:extLst>
              <a:ext uri="{FF2B5EF4-FFF2-40B4-BE49-F238E27FC236}">
                <a16:creationId xmlns="" xmlns:a16="http://schemas.microsoft.com/office/drawing/2014/main" id="{ECAC8D12-61D3-4B3D-9912-98B886025489}"/>
              </a:ext>
            </a:extLst>
          </p:cNvPr>
          <p:cNvSpPr/>
          <p:nvPr userDrawn="1"/>
        </p:nvSpPr>
        <p:spPr>
          <a:xfrm>
            <a:off x="900497" y="804885"/>
            <a:ext cx="175221" cy="165976"/>
          </a:xfrm>
          <a:prstGeom prst="rect">
            <a:avLst/>
          </a:prstGeom>
          <a:blipFill>
            <a:blip r:embed="rId16" cstate="print"/>
            <a:stretch>
              <a:fillRect/>
            </a:stretch>
          </a:blipFill>
        </p:spPr>
        <p:txBody>
          <a:bodyPr wrap="square" lIns="0" tIns="0" rIns="0" bIns="0" rtlCol="0"/>
          <a:lstStyle/>
          <a:p>
            <a:endParaRPr dirty="0">
              <a:solidFill>
                <a:prstClr val="black"/>
              </a:solidFill>
            </a:endParaRPr>
          </a:p>
        </p:txBody>
      </p:sp>
      <p:sp>
        <p:nvSpPr>
          <p:cNvPr id="156" name="object 16">
            <a:extLst>
              <a:ext uri="{FF2B5EF4-FFF2-40B4-BE49-F238E27FC236}">
                <a16:creationId xmlns="" xmlns:a16="http://schemas.microsoft.com/office/drawing/2014/main" id="{8ADFF25B-7C58-4A34-9876-AB8C15147FDD}"/>
              </a:ext>
            </a:extLst>
          </p:cNvPr>
          <p:cNvSpPr/>
          <p:nvPr userDrawn="1"/>
        </p:nvSpPr>
        <p:spPr>
          <a:xfrm>
            <a:off x="1138285" y="800638"/>
            <a:ext cx="147955" cy="167005"/>
          </a:xfrm>
          <a:custGeom>
            <a:avLst/>
            <a:gdLst/>
            <a:ahLst/>
            <a:cxnLst/>
            <a:rect l="l" t="t" r="r" b="b"/>
            <a:pathLst>
              <a:path w="147955" h="167005">
                <a:moveTo>
                  <a:pt x="34251" y="160972"/>
                </a:moveTo>
                <a:lnTo>
                  <a:pt x="0" y="160972"/>
                </a:lnTo>
                <a:lnTo>
                  <a:pt x="0" y="166725"/>
                </a:lnTo>
                <a:lnTo>
                  <a:pt x="34251" y="166725"/>
                </a:lnTo>
                <a:lnTo>
                  <a:pt x="34251" y="160972"/>
                </a:lnTo>
                <a:close/>
              </a:path>
              <a:path w="147955" h="167005">
                <a:moveTo>
                  <a:pt x="147726" y="160972"/>
                </a:moveTo>
                <a:lnTo>
                  <a:pt x="81495" y="160972"/>
                </a:lnTo>
                <a:lnTo>
                  <a:pt x="81495" y="166725"/>
                </a:lnTo>
                <a:lnTo>
                  <a:pt x="147726" y="166725"/>
                </a:lnTo>
                <a:lnTo>
                  <a:pt x="147726" y="160972"/>
                </a:lnTo>
                <a:close/>
              </a:path>
              <a:path w="147955" h="167005">
                <a:moveTo>
                  <a:pt x="81241" y="0"/>
                </a:moveTo>
                <a:lnTo>
                  <a:pt x="63487" y="0"/>
                </a:lnTo>
                <a:lnTo>
                  <a:pt x="18503" y="135978"/>
                </a:lnTo>
                <a:lnTo>
                  <a:pt x="14004" y="148638"/>
                </a:lnTo>
                <a:lnTo>
                  <a:pt x="10125" y="156257"/>
                </a:lnTo>
                <a:lnTo>
                  <a:pt x="6059" y="159985"/>
                </a:lnTo>
                <a:lnTo>
                  <a:pt x="1003" y="160972"/>
                </a:lnTo>
                <a:lnTo>
                  <a:pt x="23012" y="160972"/>
                </a:lnTo>
                <a:lnTo>
                  <a:pt x="18745" y="158737"/>
                </a:lnTo>
                <a:lnTo>
                  <a:pt x="18910" y="156257"/>
                </a:lnTo>
                <a:lnTo>
                  <a:pt x="19011" y="153733"/>
                </a:lnTo>
                <a:lnTo>
                  <a:pt x="20540" y="148638"/>
                </a:lnTo>
                <a:lnTo>
                  <a:pt x="22745" y="141985"/>
                </a:lnTo>
                <a:lnTo>
                  <a:pt x="32258" y="112979"/>
                </a:lnTo>
                <a:lnTo>
                  <a:pt x="121932" y="112979"/>
                </a:lnTo>
                <a:lnTo>
                  <a:pt x="119594" y="106489"/>
                </a:lnTo>
                <a:lnTo>
                  <a:pt x="34251" y="106489"/>
                </a:lnTo>
                <a:lnTo>
                  <a:pt x="52006" y="54241"/>
                </a:lnTo>
                <a:lnTo>
                  <a:pt x="100777" y="54241"/>
                </a:lnTo>
                <a:lnTo>
                  <a:pt x="81241" y="0"/>
                </a:lnTo>
                <a:close/>
              </a:path>
              <a:path w="147955" h="167005">
                <a:moveTo>
                  <a:pt x="121932" y="112979"/>
                </a:moveTo>
                <a:lnTo>
                  <a:pt x="72986" y="112979"/>
                </a:lnTo>
                <a:lnTo>
                  <a:pt x="90474" y="160972"/>
                </a:lnTo>
                <a:lnTo>
                  <a:pt x="139217" y="160972"/>
                </a:lnTo>
                <a:lnTo>
                  <a:pt x="121932" y="112979"/>
                </a:lnTo>
                <a:close/>
              </a:path>
              <a:path w="147955" h="167005">
                <a:moveTo>
                  <a:pt x="100777" y="54241"/>
                </a:moveTo>
                <a:lnTo>
                  <a:pt x="52006" y="54241"/>
                </a:lnTo>
                <a:lnTo>
                  <a:pt x="70751" y="106489"/>
                </a:lnTo>
                <a:lnTo>
                  <a:pt x="119594" y="106489"/>
                </a:lnTo>
                <a:lnTo>
                  <a:pt x="100777" y="54241"/>
                </a:lnTo>
                <a:close/>
              </a:path>
            </a:pathLst>
          </a:custGeom>
          <a:solidFill>
            <a:srgbClr val="5F7261"/>
          </a:solidFill>
        </p:spPr>
        <p:txBody>
          <a:bodyPr wrap="square" lIns="0" tIns="0" rIns="0" bIns="0" rtlCol="0"/>
          <a:lstStyle/>
          <a:p>
            <a:endParaRPr dirty="0">
              <a:solidFill>
                <a:prstClr val="black"/>
              </a:solidFill>
            </a:endParaRPr>
          </a:p>
        </p:txBody>
      </p:sp>
      <p:sp>
        <p:nvSpPr>
          <p:cNvPr id="157" name="object 17">
            <a:extLst>
              <a:ext uri="{FF2B5EF4-FFF2-40B4-BE49-F238E27FC236}">
                <a16:creationId xmlns="" xmlns:a16="http://schemas.microsoft.com/office/drawing/2014/main" id="{3E3726B0-3ED5-4C76-9C05-A61D2C92618E}"/>
              </a:ext>
            </a:extLst>
          </p:cNvPr>
          <p:cNvSpPr/>
          <p:nvPr userDrawn="1"/>
        </p:nvSpPr>
        <p:spPr>
          <a:xfrm>
            <a:off x="1294563" y="796894"/>
            <a:ext cx="117475" cy="173990"/>
          </a:xfrm>
          <a:custGeom>
            <a:avLst/>
            <a:gdLst/>
            <a:ahLst/>
            <a:cxnLst/>
            <a:rect l="l" t="t" r="r" b="b"/>
            <a:pathLst>
              <a:path w="117475" h="173990">
                <a:moveTo>
                  <a:pt x="35849" y="160972"/>
                </a:moveTo>
                <a:lnTo>
                  <a:pt x="15747" y="160972"/>
                </a:lnTo>
                <a:lnTo>
                  <a:pt x="18491" y="161721"/>
                </a:lnTo>
                <a:lnTo>
                  <a:pt x="21488" y="163220"/>
                </a:lnTo>
                <a:lnTo>
                  <a:pt x="57480" y="173469"/>
                </a:lnTo>
                <a:lnTo>
                  <a:pt x="82113" y="169320"/>
                </a:lnTo>
                <a:lnTo>
                  <a:pt x="84677" y="167716"/>
                </a:lnTo>
                <a:lnTo>
                  <a:pt x="58978" y="167716"/>
                </a:lnTo>
                <a:lnTo>
                  <a:pt x="40677" y="164158"/>
                </a:lnTo>
                <a:lnTo>
                  <a:pt x="35849" y="160972"/>
                </a:lnTo>
                <a:close/>
              </a:path>
              <a:path w="117475" h="173990">
                <a:moveTo>
                  <a:pt x="7505" y="117729"/>
                </a:moveTo>
                <a:lnTo>
                  <a:pt x="2235" y="117729"/>
                </a:lnTo>
                <a:lnTo>
                  <a:pt x="2235" y="170472"/>
                </a:lnTo>
                <a:lnTo>
                  <a:pt x="7505" y="170472"/>
                </a:lnTo>
                <a:lnTo>
                  <a:pt x="8508" y="163220"/>
                </a:lnTo>
                <a:lnTo>
                  <a:pt x="9740" y="160972"/>
                </a:lnTo>
                <a:lnTo>
                  <a:pt x="35849" y="160972"/>
                </a:lnTo>
                <a:lnTo>
                  <a:pt x="25374" y="154062"/>
                </a:lnTo>
                <a:lnTo>
                  <a:pt x="14005" y="138296"/>
                </a:lnTo>
                <a:lnTo>
                  <a:pt x="7505" y="117729"/>
                </a:lnTo>
                <a:close/>
              </a:path>
              <a:path w="117475" h="173990">
                <a:moveTo>
                  <a:pt x="51244" y="0"/>
                </a:moveTo>
                <a:lnTo>
                  <a:pt x="30582" y="4057"/>
                </a:lnTo>
                <a:lnTo>
                  <a:pt x="14373" y="15403"/>
                </a:lnTo>
                <a:lnTo>
                  <a:pt x="3788" y="32795"/>
                </a:lnTo>
                <a:lnTo>
                  <a:pt x="0" y="54991"/>
                </a:lnTo>
                <a:lnTo>
                  <a:pt x="1098" y="66349"/>
                </a:lnTo>
                <a:lnTo>
                  <a:pt x="28492" y="100668"/>
                </a:lnTo>
                <a:lnTo>
                  <a:pt x="72491" y="108229"/>
                </a:lnTo>
                <a:lnTo>
                  <a:pt x="81229" y="110731"/>
                </a:lnTo>
                <a:lnTo>
                  <a:pt x="85737" y="113982"/>
                </a:lnTo>
                <a:lnTo>
                  <a:pt x="91478" y="117970"/>
                </a:lnTo>
                <a:lnTo>
                  <a:pt x="95491" y="126733"/>
                </a:lnTo>
                <a:lnTo>
                  <a:pt x="95491" y="134721"/>
                </a:lnTo>
                <a:lnTo>
                  <a:pt x="92565" y="147367"/>
                </a:lnTo>
                <a:lnTo>
                  <a:pt x="84645" y="157876"/>
                </a:lnTo>
                <a:lnTo>
                  <a:pt x="73020" y="165057"/>
                </a:lnTo>
                <a:lnTo>
                  <a:pt x="58978" y="167716"/>
                </a:lnTo>
                <a:lnTo>
                  <a:pt x="84677" y="167716"/>
                </a:lnTo>
                <a:lnTo>
                  <a:pt x="100953" y="157532"/>
                </a:lnTo>
                <a:lnTo>
                  <a:pt x="112996" y="139088"/>
                </a:lnTo>
                <a:lnTo>
                  <a:pt x="117233" y="114973"/>
                </a:lnTo>
                <a:lnTo>
                  <a:pt x="116218" y="101806"/>
                </a:lnTo>
                <a:lnTo>
                  <a:pt x="94651" y="67871"/>
                </a:lnTo>
                <a:lnTo>
                  <a:pt x="50482" y="56730"/>
                </a:lnTo>
                <a:lnTo>
                  <a:pt x="38239" y="54737"/>
                </a:lnTo>
                <a:lnTo>
                  <a:pt x="32740" y="52489"/>
                </a:lnTo>
                <a:lnTo>
                  <a:pt x="28498" y="47244"/>
                </a:lnTo>
                <a:lnTo>
                  <a:pt x="25247" y="43484"/>
                </a:lnTo>
                <a:lnTo>
                  <a:pt x="22491" y="36233"/>
                </a:lnTo>
                <a:lnTo>
                  <a:pt x="22491" y="31242"/>
                </a:lnTo>
                <a:lnTo>
                  <a:pt x="24747" y="21144"/>
                </a:lnTo>
                <a:lnTo>
                  <a:pt x="30987" y="13057"/>
                </a:lnTo>
                <a:lnTo>
                  <a:pt x="40418" y="7687"/>
                </a:lnTo>
                <a:lnTo>
                  <a:pt x="52247" y="5740"/>
                </a:lnTo>
                <a:lnTo>
                  <a:pt x="74980" y="5740"/>
                </a:lnTo>
                <a:lnTo>
                  <a:pt x="70121" y="3584"/>
                </a:lnTo>
                <a:lnTo>
                  <a:pt x="63776" y="1500"/>
                </a:lnTo>
                <a:lnTo>
                  <a:pt x="57663" y="351"/>
                </a:lnTo>
                <a:lnTo>
                  <a:pt x="51244" y="0"/>
                </a:lnTo>
                <a:close/>
              </a:path>
              <a:path w="117475" h="173990">
                <a:moveTo>
                  <a:pt x="74980" y="5740"/>
                </a:moveTo>
                <a:lnTo>
                  <a:pt x="52247" y="5740"/>
                </a:lnTo>
                <a:lnTo>
                  <a:pt x="68694" y="8970"/>
                </a:lnTo>
                <a:lnTo>
                  <a:pt x="82580" y="18081"/>
                </a:lnTo>
                <a:lnTo>
                  <a:pt x="93043" y="32207"/>
                </a:lnTo>
                <a:lnTo>
                  <a:pt x="99225" y="50482"/>
                </a:lnTo>
                <a:lnTo>
                  <a:pt x="104228" y="50482"/>
                </a:lnTo>
                <a:lnTo>
                  <a:pt x="104228" y="12992"/>
                </a:lnTo>
                <a:lnTo>
                  <a:pt x="90741" y="12992"/>
                </a:lnTo>
                <a:lnTo>
                  <a:pt x="87985" y="12001"/>
                </a:lnTo>
                <a:lnTo>
                  <a:pt x="83235" y="9740"/>
                </a:lnTo>
                <a:lnTo>
                  <a:pt x="77241" y="6743"/>
                </a:lnTo>
                <a:lnTo>
                  <a:pt x="74980" y="5740"/>
                </a:lnTo>
                <a:close/>
              </a:path>
              <a:path w="117475" h="173990">
                <a:moveTo>
                  <a:pt x="104228" y="3746"/>
                </a:moveTo>
                <a:lnTo>
                  <a:pt x="99225" y="3746"/>
                </a:lnTo>
                <a:lnTo>
                  <a:pt x="98717" y="11252"/>
                </a:lnTo>
                <a:lnTo>
                  <a:pt x="97485" y="12992"/>
                </a:lnTo>
                <a:lnTo>
                  <a:pt x="104228" y="12992"/>
                </a:lnTo>
                <a:lnTo>
                  <a:pt x="104228" y="3746"/>
                </a:lnTo>
                <a:close/>
              </a:path>
            </a:pathLst>
          </a:custGeom>
          <a:solidFill>
            <a:srgbClr val="5F7261"/>
          </a:solidFill>
        </p:spPr>
        <p:txBody>
          <a:bodyPr wrap="square" lIns="0" tIns="0" rIns="0" bIns="0" rtlCol="0"/>
          <a:lstStyle/>
          <a:p>
            <a:endParaRPr dirty="0">
              <a:solidFill>
                <a:prstClr val="black"/>
              </a:solidFill>
            </a:endParaRPr>
          </a:p>
        </p:txBody>
      </p:sp>
      <p:sp>
        <p:nvSpPr>
          <p:cNvPr id="158" name="object 18">
            <a:extLst>
              <a:ext uri="{FF2B5EF4-FFF2-40B4-BE49-F238E27FC236}">
                <a16:creationId xmlns="" xmlns:a16="http://schemas.microsoft.com/office/drawing/2014/main" id="{8D6C0AC9-509E-4501-92B8-D880CD600FA5}"/>
              </a:ext>
            </a:extLst>
          </p:cNvPr>
          <p:cNvSpPr/>
          <p:nvPr userDrawn="1"/>
        </p:nvSpPr>
        <p:spPr>
          <a:xfrm>
            <a:off x="1429829" y="796894"/>
            <a:ext cx="117475" cy="173990"/>
          </a:xfrm>
          <a:custGeom>
            <a:avLst/>
            <a:gdLst/>
            <a:ahLst/>
            <a:cxnLst/>
            <a:rect l="l" t="t" r="r" b="b"/>
            <a:pathLst>
              <a:path w="117475" h="173990">
                <a:moveTo>
                  <a:pt x="35853" y="160972"/>
                </a:moveTo>
                <a:lnTo>
                  <a:pt x="15747" y="160972"/>
                </a:lnTo>
                <a:lnTo>
                  <a:pt x="18491" y="161721"/>
                </a:lnTo>
                <a:lnTo>
                  <a:pt x="21488" y="163220"/>
                </a:lnTo>
                <a:lnTo>
                  <a:pt x="57480" y="173469"/>
                </a:lnTo>
                <a:lnTo>
                  <a:pt x="82118" y="169320"/>
                </a:lnTo>
                <a:lnTo>
                  <a:pt x="84683" y="167716"/>
                </a:lnTo>
                <a:lnTo>
                  <a:pt x="58991" y="167716"/>
                </a:lnTo>
                <a:lnTo>
                  <a:pt x="40683" y="164158"/>
                </a:lnTo>
                <a:lnTo>
                  <a:pt x="35853" y="160972"/>
                </a:lnTo>
                <a:close/>
              </a:path>
              <a:path w="117475" h="173990">
                <a:moveTo>
                  <a:pt x="7505" y="117729"/>
                </a:moveTo>
                <a:lnTo>
                  <a:pt x="2247" y="117729"/>
                </a:lnTo>
                <a:lnTo>
                  <a:pt x="2247" y="170472"/>
                </a:lnTo>
                <a:lnTo>
                  <a:pt x="7505" y="170472"/>
                </a:lnTo>
                <a:lnTo>
                  <a:pt x="8508" y="163220"/>
                </a:lnTo>
                <a:lnTo>
                  <a:pt x="9753" y="160972"/>
                </a:lnTo>
                <a:lnTo>
                  <a:pt x="35853" y="160972"/>
                </a:lnTo>
                <a:lnTo>
                  <a:pt x="25376" y="154062"/>
                </a:lnTo>
                <a:lnTo>
                  <a:pt x="14005" y="138296"/>
                </a:lnTo>
                <a:lnTo>
                  <a:pt x="7505" y="117729"/>
                </a:lnTo>
                <a:close/>
              </a:path>
              <a:path w="117475" h="173990">
                <a:moveTo>
                  <a:pt x="51244" y="0"/>
                </a:moveTo>
                <a:lnTo>
                  <a:pt x="30582" y="4057"/>
                </a:lnTo>
                <a:lnTo>
                  <a:pt x="14373" y="15403"/>
                </a:lnTo>
                <a:lnTo>
                  <a:pt x="3788" y="32795"/>
                </a:lnTo>
                <a:lnTo>
                  <a:pt x="0" y="54991"/>
                </a:lnTo>
                <a:lnTo>
                  <a:pt x="1098" y="66349"/>
                </a:lnTo>
                <a:lnTo>
                  <a:pt x="28492" y="100668"/>
                </a:lnTo>
                <a:lnTo>
                  <a:pt x="72491" y="108229"/>
                </a:lnTo>
                <a:lnTo>
                  <a:pt x="81241" y="110731"/>
                </a:lnTo>
                <a:lnTo>
                  <a:pt x="85737" y="113982"/>
                </a:lnTo>
                <a:lnTo>
                  <a:pt x="91490" y="117970"/>
                </a:lnTo>
                <a:lnTo>
                  <a:pt x="95491" y="126733"/>
                </a:lnTo>
                <a:lnTo>
                  <a:pt x="95491" y="134721"/>
                </a:lnTo>
                <a:lnTo>
                  <a:pt x="92565" y="147367"/>
                </a:lnTo>
                <a:lnTo>
                  <a:pt x="84647" y="157876"/>
                </a:lnTo>
                <a:lnTo>
                  <a:pt x="73025" y="165057"/>
                </a:lnTo>
                <a:lnTo>
                  <a:pt x="58991" y="167716"/>
                </a:lnTo>
                <a:lnTo>
                  <a:pt x="84683" y="167716"/>
                </a:lnTo>
                <a:lnTo>
                  <a:pt x="100958" y="157532"/>
                </a:lnTo>
                <a:lnTo>
                  <a:pt x="112997" y="139088"/>
                </a:lnTo>
                <a:lnTo>
                  <a:pt x="117233" y="114973"/>
                </a:lnTo>
                <a:lnTo>
                  <a:pt x="116218" y="101806"/>
                </a:lnTo>
                <a:lnTo>
                  <a:pt x="94656" y="67871"/>
                </a:lnTo>
                <a:lnTo>
                  <a:pt x="50482" y="56730"/>
                </a:lnTo>
                <a:lnTo>
                  <a:pt x="38239" y="54737"/>
                </a:lnTo>
                <a:lnTo>
                  <a:pt x="32740" y="52489"/>
                </a:lnTo>
                <a:lnTo>
                  <a:pt x="28498" y="47244"/>
                </a:lnTo>
                <a:lnTo>
                  <a:pt x="25260" y="43484"/>
                </a:lnTo>
                <a:lnTo>
                  <a:pt x="22491" y="36233"/>
                </a:lnTo>
                <a:lnTo>
                  <a:pt x="22491" y="31242"/>
                </a:lnTo>
                <a:lnTo>
                  <a:pt x="24747" y="21144"/>
                </a:lnTo>
                <a:lnTo>
                  <a:pt x="30987" y="13057"/>
                </a:lnTo>
                <a:lnTo>
                  <a:pt x="40418" y="7687"/>
                </a:lnTo>
                <a:lnTo>
                  <a:pt x="52247" y="5740"/>
                </a:lnTo>
                <a:lnTo>
                  <a:pt x="74980" y="5740"/>
                </a:lnTo>
                <a:lnTo>
                  <a:pt x="70121" y="3584"/>
                </a:lnTo>
                <a:lnTo>
                  <a:pt x="63776" y="1500"/>
                </a:lnTo>
                <a:lnTo>
                  <a:pt x="57663" y="351"/>
                </a:lnTo>
                <a:lnTo>
                  <a:pt x="51244" y="0"/>
                </a:lnTo>
                <a:close/>
              </a:path>
              <a:path w="117475" h="173990">
                <a:moveTo>
                  <a:pt x="74980" y="5740"/>
                </a:moveTo>
                <a:lnTo>
                  <a:pt x="52247" y="5740"/>
                </a:lnTo>
                <a:lnTo>
                  <a:pt x="68694" y="8970"/>
                </a:lnTo>
                <a:lnTo>
                  <a:pt x="82580" y="18081"/>
                </a:lnTo>
                <a:lnTo>
                  <a:pt x="93043" y="32207"/>
                </a:lnTo>
                <a:lnTo>
                  <a:pt x="99225" y="50482"/>
                </a:lnTo>
                <a:lnTo>
                  <a:pt x="104228" y="50482"/>
                </a:lnTo>
                <a:lnTo>
                  <a:pt x="104228" y="12992"/>
                </a:lnTo>
                <a:lnTo>
                  <a:pt x="90741" y="12992"/>
                </a:lnTo>
                <a:lnTo>
                  <a:pt x="87985" y="12001"/>
                </a:lnTo>
                <a:lnTo>
                  <a:pt x="83235" y="9740"/>
                </a:lnTo>
                <a:lnTo>
                  <a:pt x="77241" y="6743"/>
                </a:lnTo>
                <a:lnTo>
                  <a:pt x="74980" y="5740"/>
                </a:lnTo>
                <a:close/>
              </a:path>
              <a:path w="117475" h="173990">
                <a:moveTo>
                  <a:pt x="104228" y="3746"/>
                </a:moveTo>
                <a:lnTo>
                  <a:pt x="99225" y="3746"/>
                </a:lnTo>
                <a:lnTo>
                  <a:pt x="98729" y="11252"/>
                </a:lnTo>
                <a:lnTo>
                  <a:pt x="97485" y="12992"/>
                </a:lnTo>
                <a:lnTo>
                  <a:pt x="104228" y="12992"/>
                </a:lnTo>
                <a:lnTo>
                  <a:pt x="104228" y="3746"/>
                </a:lnTo>
                <a:close/>
              </a:path>
            </a:pathLst>
          </a:custGeom>
          <a:solidFill>
            <a:srgbClr val="5F7261"/>
          </a:solidFill>
        </p:spPr>
        <p:txBody>
          <a:bodyPr wrap="square" lIns="0" tIns="0" rIns="0" bIns="0" rtlCol="0"/>
          <a:lstStyle/>
          <a:p>
            <a:endParaRPr dirty="0">
              <a:solidFill>
                <a:prstClr val="black"/>
              </a:solidFill>
            </a:endParaRPr>
          </a:p>
        </p:txBody>
      </p:sp>
      <p:sp>
        <p:nvSpPr>
          <p:cNvPr id="159" name="object 19">
            <a:extLst>
              <a:ext uri="{FF2B5EF4-FFF2-40B4-BE49-F238E27FC236}">
                <a16:creationId xmlns="" xmlns:a16="http://schemas.microsoft.com/office/drawing/2014/main" id="{4F8D1B03-C1AF-4B9F-82B7-C0D6C66C3764}"/>
              </a:ext>
            </a:extLst>
          </p:cNvPr>
          <p:cNvSpPr/>
          <p:nvPr userDrawn="1"/>
        </p:nvSpPr>
        <p:spPr>
          <a:xfrm>
            <a:off x="1562124" y="796141"/>
            <a:ext cx="167005" cy="175260"/>
          </a:xfrm>
          <a:custGeom>
            <a:avLst/>
            <a:gdLst/>
            <a:ahLst/>
            <a:cxnLst/>
            <a:rect l="l" t="t" r="r" b="b"/>
            <a:pathLst>
              <a:path w="167005" h="175259">
                <a:moveTo>
                  <a:pt x="83972" y="0"/>
                </a:moveTo>
                <a:lnTo>
                  <a:pt x="51343" y="6792"/>
                </a:lnTo>
                <a:lnTo>
                  <a:pt x="24645" y="25277"/>
                </a:lnTo>
                <a:lnTo>
                  <a:pt x="6618" y="52619"/>
                </a:lnTo>
                <a:lnTo>
                  <a:pt x="0" y="85978"/>
                </a:lnTo>
                <a:lnTo>
                  <a:pt x="6487" y="120700"/>
                </a:lnTo>
                <a:lnTo>
                  <a:pt x="24172" y="149069"/>
                </a:lnTo>
                <a:lnTo>
                  <a:pt x="50390" y="168203"/>
                </a:lnTo>
                <a:lnTo>
                  <a:pt x="82473" y="175221"/>
                </a:lnTo>
                <a:lnTo>
                  <a:pt x="97983" y="173382"/>
                </a:lnTo>
                <a:lnTo>
                  <a:pt x="109889" y="169468"/>
                </a:lnTo>
                <a:lnTo>
                  <a:pt x="82207" y="169468"/>
                </a:lnTo>
                <a:lnTo>
                  <a:pt x="71882" y="168087"/>
                </a:lnTo>
                <a:lnTo>
                  <a:pt x="52740" y="122799"/>
                </a:lnTo>
                <a:lnTo>
                  <a:pt x="51981" y="51003"/>
                </a:lnTo>
                <a:lnTo>
                  <a:pt x="52222" y="47497"/>
                </a:lnTo>
                <a:lnTo>
                  <a:pt x="52769" y="37946"/>
                </a:lnTo>
                <a:lnTo>
                  <a:pt x="74849" y="6545"/>
                </a:lnTo>
                <a:lnTo>
                  <a:pt x="83477" y="5740"/>
                </a:lnTo>
                <a:lnTo>
                  <a:pt x="111763" y="5740"/>
                </a:lnTo>
                <a:lnTo>
                  <a:pt x="83972" y="0"/>
                </a:lnTo>
                <a:close/>
              </a:path>
              <a:path w="167005" h="175259">
                <a:moveTo>
                  <a:pt x="111763" y="5740"/>
                </a:moveTo>
                <a:lnTo>
                  <a:pt x="83477" y="5740"/>
                </a:lnTo>
                <a:lnTo>
                  <a:pt x="98298" y="8422"/>
                </a:lnTo>
                <a:lnTo>
                  <a:pt x="107749" y="17621"/>
                </a:lnTo>
                <a:lnTo>
                  <a:pt x="112748" y="35069"/>
                </a:lnTo>
                <a:lnTo>
                  <a:pt x="114211" y="62496"/>
                </a:lnTo>
                <a:lnTo>
                  <a:pt x="114211" y="69735"/>
                </a:lnTo>
                <a:lnTo>
                  <a:pt x="114064" y="75488"/>
                </a:lnTo>
                <a:lnTo>
                  <a:pt x="113969" y="112991"/>
                </a:lnTo>
                <a:lnTo>
                  <a:pt x="107394" y="156717"/>
                </a:lnTo>
                <a:lnTo>
                  <a:pt x="82207" y="169468"/>
                </a:lnTo>
                <a:lnTo>
                  <a:pt x="109889" y="169468"/>
                </a:lnTo>
                <a:lnTo>
                  <a:pt x="152370" y="136781"/>
                </a:lnTo>
                <a:lnTo>
                  <a:pt x="166712" y="88734"/>
                </a:lnTo>
                <a:lnTo>
                  <a:pt x="160390" y="53567"/>
                </a:lnTo>
                <a:lnTo>
                  <a:pt x="142959" y="25431"/>
                </a:lnTo>
                <a:lnTo>
                  <a:pt x="116719" y="6763"/>
                </a:lnTo>
                <a:lnTo>
                  <a:pt x="111763" y="5740"/>
                </a:lnTo>
                <a:close/>
              </a:path>
            </a:pathLst>
          </a:custGeom>
          <a:solidFill>
            <a:srgbClr val="5F7261"/>
          </a:solidFill>
        </p:spPr>
        <p:txBody>
          <a:bodyPr wrap="square" lIns="0" tIns="0" rIns="0" bIns="0" rtlCol="0"/>
          <a:lstStyle/>
          <a:p>
            <a:endParaRPr dirty="0">
              <a:solidFill>
                <a:prstClr val="black"/>
              </a:solidFill>
            </a:endParaRPr>
          </a:p>
        </p:txBody>
      </p:sp>
      <p:sp>
        <p:nvSpPr>
          <p:cNvPr id="160" name="object 20">
            <a:extLst>
              <a:ext uri="{FF2B5EF4-FFF2-40B4-BE49-F238E27FC236}">
                <a16:creationId xmlns="" xmlns:a16="http://schemas.microsoft.com/office/drawing/2014/main" id="{8E6F87B9-F880-4EDD-B707-88D6B78A226B}"/>
              </a:ext>
            </a:extLst>
          </p:cNvPr>
          <p:cNvSpPr/>
          <p:nvPr userDrawn="1"/>
        </p:nvSpPr>
        <p:spPr>
          <a:xfrm>
            <a:off x="1743153" y="795647"/>
            <a:ext cx="147955" cy="175895"/>
          </a:xfrm>
          <a:custGeom>
            <a:avLst/>
            <a:gdLst/>
            <a:ahLst/>
            <a:cxnLst/>
            <a:rect l="l" t="t" r="r" b="b"/>
            <a:pathLst>
              <a:path w="147955" h="175894">
                <a:moveTo>
                  <a:pt x="86474" y="0"/>
                </a:moveTo>
                <a:lnTo>
                  <a:pt x="38034" y="13598"/>
                </a:lnTo>
                <a:lnTo>
                  <a:pt x="6959" y="54268"/>
                </a:lnTo>
                <a:lnTo>
                  <a:pt x="0" y="88226"/>
                </a:lnTo>
                <a:lnTo>
                  <a:pt x="6687" y="122567"/>
                </a:lnTo>
                <a:lnTo>
                  <a:pt x="25017" y="150345"/>
                </a:lnTo>
                <a:lnTo>
                  <a:pt x="52394" y="168936"/>
                </a:lnTo>
                <a:lnTo>
                  <a:pt x="86220" y="175717"/>
                </a:lnTo>
                <a:lnTo>
                  <a:pt x="96036" y="175369"/>
                </a:lnTo>
                <a:lnTo>
                  <a:pt x="104378" y="174061"/>
                </a:lnTo>
                <a:lnTo>
                  <a:pt x="112762" y="171393"/>
                </a:lnTo>
                <a:lnTo>
                  <a:pt x="117086" y="169468"/>
                </a:lnTo>
                <a:lnTo>
                  <a:pt x="91986" y="169468"/>
                </a:lnTo>
                <a:lnTo>
                  <a:pt x="79484" y="168044"/>
                </a:lnTo>
                <a:lnTo>
                  <a:pt x="54654" y="135841"/>
                </a:lnTo>
                <a:lnTo>
                  <a:pt x="52222" y="82740"/>
                </a:lnTo>
                <a:lnTo>
                  <a:pt x="52489" y="62143"/>
                </a:lnTo>
                <a:lnTo>
                  <a:pt x="63129" y="17947"/>
                </a:lnTo>
                <a:lnTo>
                  <a:pt x="92481" y="6235"/>
                </a:lnTo>
                <a:lnTo>
                  <a:pt x="117940" y="6235"/>
                </a:lnTo>
                <a:lnTo>
                  <a:pt x="113397" y="4425"/>
                </a:lnTo>
                <a:lnTo>
                  <a:pt x="104408" y="1749"/>
                </a:lnTo>
                <a:lnTo>
                  <a:pt x="95888" y="382"/>
                </a:lnTo>
                <a:lnTo>
                  <a:pt x="86474" y="0"/>
                </a:lnTo>
                <a:close/>
              </a:path>
              <a:path w="147955" h="175894">
                <a:moveTo>
                  <a:pt x="147205" y="162471"/>
                </a:moveTo>
                <a:lnTo>
                  <a:pt x="139966" y="162471"/>
                </a:lnTo>
                <a:lnTo>
                  <a:pt x="141465" y="164465"/>
                </a:lnTo>
                <a:lnTo>
                  <a:pt x="142227" y="171716"/>
                </a:lnTo>
                <a:lnTo>
                  <a:pt x="147205" y="171716"/>
                </a:lnTo>
                <a:lnTo>
                  <a:pt x="147205" y="162471"/>
                </a:lnTo>
                <a:close/>
              </a:path>
              <a:path w="147955" h="175894">
                <a:moveTo>
                  <a:pt x="147205" y="116217"/>
                </a:moveTo>
                <a:lnTo>
                  <a:pt x="142227" y="116217"/>
                </a:lnTo>
                <a:lnTo>
                  <a:pt x="136304" y="138773"/>
                </a:lnTo>
                <a:lnTo>
                  <a:pt x="125626" y="155497"/>
                </a:lnTo>
                <a:lnTo>
                  <a:pt x="110689" y="165893"/>
                </a:lnTo>
                <a:lnTo>
                  <a:pt x="91986" y="169468"/>
                </a:lnTo>
                <a:lnTo>
                  <a:pt x="117086" y="169468"/>
                </a:lnTo>
                <a:lnTo>
                  <a:pt x="122707" y="166966"/>
                </a:lnTo>
                <a:lnTo>
                  <a:pt x="128714" y="164211"/>
                </a:lnTo>
                <a:lnTo>
                  <a:pt x="131216" y="163220"/>
                </a:lnTo>
                <a:lnTo>
                  <a:pt x="133718" y="162471"/>
                </a:lnTo>
                <a:lnTo>
                  <a:pt x="147205" y="162471"/>
                </a:lnTo>
                <a:lnTo>
                  <a:pt x="147205" y="116217"/>
                </a:lnTo>
                <a:close/>
              </a:path>
              <a:path w="147955" h="175894">
                <a:moveTo>
                  <a:pt x="117940" y="6235"/>
                </a:moveTo>
                <a:lnTo>
                  <a:pt x="92481" y="6235"/>
                </a:lnTo>
                <a:lnTo>
                  <a:pt x="110405" y="10045"/>
                </a:lnTo>
                <a:lnTo>
                  <a:pt x="125126" y="20956"/>
                </a:lnTo>
                <a:lnTo>
                  <a:pt x="135961" y="38195"/>
                </a:lnTo>
                <a:lnTo>
                  <a:pt x="142227" y="60985"/>
                </a:lnTo>
                <a:lnTo>
                  <a:pt x="147205" y="60985"/>
                </a:lnTo>
                <a:lnTo>
                  <a:pt x="147625" y="13500"/>
                </a:lnTo>
                <a:lnTo>
                  <a:pt x="139458" y="13500"/>
                </a:lnTo>
                <a:lnTo>
                  <a:pt x="136956" y="13246"/>
                </a:lnTo>
                <a:lnTo>
                  <a:pt x="135216" y="13246"/>
                </a:lnTo>
                <a:lnTo>
                  <a:pt x="132715" y="12242"/>
                </a:lnTo>
                <a:lnTo>
                  <a:pt x="124218" y="8737"/>
                </a:lnTo>
                <a:lnTo>
                  <a:pt x="117940" y="6235"/>
                </a:lnTo>
                <a:close/>
              </a:path>
              <a:path w="147955" h="175894">
                <a:moveTo>
                  <a:pt x="147701" y="4991"/>
                </a:moveTo>
                <a:lnTo>
                  <a:pt x="142227" y="4991"/>
                </a:lnTo>
                <a:lnTo>
                  <a:pt x="142227" y="10248"/>
                </a:lnTo>
                <a:lnTo>
                  <a:pt x="139458" y="13500"/>
                </a:lnTo>
                <a:lnTo>
                  <a:pt x="147625" y="13500"/>
                </a:lnTo>
                <a:lnTo>
                  <a:pt x="147701" y="4991"/>
                </a:lnTo>
                <a:close/>
              </a:path>
            </a:pathLst>
          </a:custGeom>
          <a:solidFill>
            <a:srgbClr val="5F7261"/>
          </a:solidFill>
        </p:spPr>
        <p:txBody>
          <a:bodyPr wrap="square" lIns="0" tIns="0" rIns="0" bIns="0" rtlCol="0"/>
          <a:lstStyle/>
          <a:p>
            <a:endParaRPr dirty="0">
              <a:solidFill>
                <a:prstClr val="black"/>
              </a:solidFill>
            </a:endParaRPr>
          </a:p>
        </p:txBody>
      </p:sp>
      <p:sp>
        <p:nvSpPr>
          <p:cNvPr id="161" name="object 21">
            <a:extLst>
              <a:ext uri="{FF2B5EF4-FFF2-40B4-BE49-F238E27FC236}">
                <a16:creationId xmlns="" xmlns:a16="http://schemas.microsoft.com/office/drawing/2014/main" id="{354628D9-813B-47D6-B2AD-B2B23BD034E9}"/>
              </a:ext>
            </a:extLst>
          </p:cNvPr>
          <p:cNvSpPr/>
          <p:nvPr userDrawn="1"/>
        </p:nvSpPr>
        <p:spPr>
          <a:xfrm>
            <a:off x="1907945" y="961610"/>
            <a:ext cx="78105" cy="6350"/>
          </a:xfrm>
          <a:custGeom>
            <a:avLst/>
            <a:gdLst/>
            <a:ahLst/>
            <a:cxnLst/>
            <a:rect l="l" t="t" r="r" b="b"/>
            <a:pathLst>
              <a:path w="78105" h="6350">
                <a:moveTo>
                  <a:pt x="77965" y="0"/>
                </a:moveTo>
                <a:lnTo>
                  <a:pt x="0" y="0"/>
                </a:lnTo>
                <a:lnTo>
                  <a:pt x="0" y="5753"/>
                </a:lnTo>
                <a:lnTo>
                  <a:pt x="77965" y="5753"/>
                </a:lnTo>
                <a:lnTo>
                  <a:pt x="77965" y="0"/>
                </a:lnTo>
                <a:close/>
              </a:path>
            </a:pathLst>
          </a:custGeom>
          <a:solidFill>
            <a:srgbClr val="5F7261"/>
          </a:solidFill>
        </p:spPr>
        <p:txBody>
          <a:bodyPr wrap="square" lIns="0" tIns="0" rIns="0" bIns="0" rtlCol="0"/>
          <a:lstStyle/>
          <a:p>
            <a:endParaRPr dirty="0">
              <a:solidFill>
                <a:prstClr val="black"/>
              </a:solidFill>
            </a:endParaRPr>
          </a:p>
        </p:txBody>
      </p:sp>
      <p:sp>
        <p:nvSpPr>
          <p:cNvPr id="162" name="object 22">
            <a:extLst>
              <a:ext uri="{FF2B5EF4-FFF2-40B4-BE49-F238E27FC236}">
                <a16:creationId xmlns="" xmlns:a16="http://schemas.microsoft.com/office/drawing/2014/main" id="{1ADBE286-4812-45AB-8C50-2DBE93E62320}"/>
              </a:ext>
            </a:extLst>
          </p:cNvPr>
          <p:cNvSpPr/>
          <p:nvPr userDrawn="1"/>
        </p:nvSpPr>
        <p:spPr>
          <a:xfrm>
            <a:off x="1946927" y="806390"/>
            <a:ext cx="0" cy="155575"/>
          </a:xfrm>
          <a:custGeom>
            <a:avLst/>
            <a:gdLst/>
            <a:ahLst/>
            <a:cxnLst/>
            <a:rect l="l" t="t" r="r" b="b"/>
            <a:pathLst>
              <a:path h="155575">
                <a:moveTo>
                  <a:pt x="0" y="0"/>
                </a:moveTo>
                <a:lnTo>
                  <a:pt x="0" y="155219"/>
                </a:lnTo>
              </a:path>
            </a:pathLst>
          </a:custGeom>
          <a:ln w="47002">
            <a:solidFill>
              <a:srgbClr val="5F7261"/>
            </a:solidFill>
          </a:ln>
        </p:spPr>
        <p:txBody>
          <a:bodyPr wrap="square" lIns="0" tIns="0" rIns="0" bIns="0" rtlCol="0"/>
          <a:lstStyle/>
          <a:p>
            <a:endParaRPr dirty="0">
              <a:solidFill>
                <a:prstClr val="black"/>
              </a:solidFill>
            </a:endParaRPr>
          </a:p>
        </p:txBody>
      </p:sp>
      <p:sp>
        <p:nvSpPr>
          <p:cNvPr id="163" name="object 23">
            <a:extLst>
              <a:ext uri="{FF2B5EF4-FFF2-40B4-BE49-F238E27FC236}">
                <a16:creationId xmlns="" xmlns:a16="http://schemas.microsoft.com/office/drawing/2014/main" id="{8C959462-F77B-4611-9AE5-B2E3E83953C3}"/>
              </a:ext>
            </a:extLst>
          </p:cNvPr>
          <p:cNvSpPr/>
          <p:nvPr userDrawn="1"/>
        </p:nvSpPr>
        <p:spPr>
          <a:xfrm>
            <a:off x="1907945" y="800637"/>
            <a:ext cx="78105" cy="6350"/>
          </a:xfrm>
          <a:custGeom>
            <a:avLst/>
            <a:gdLst/>
            <a:ahLst/>
            <a:cxnLst/>
            <a:rect l="l" t="t" r="r" b="b"/>
            <a:pathLst>
              <a:path w="78105" h="6350">
                <a:moveTo>
                  <a:pt x="77965" y="0"/>
                </a:moveTo>
                <a:lnTo>
                  <a:pt x="0" y="0"/>
                </a:lnTo>
                <a:lnTo>
                  <a:pt x="0" y="5753"/>
                </a:lnTo>
                <a:lnTo>
                  <a:pt x="77965" y="5753"/>
                </a:lnTo>
                <a:lnTo>
                  <a:pt x="77965" y="0"/>
                </a:lnTo>
                <a:close/>
              </a:path>
            </a:pathLst>
          </a:custGeom>
          <a:solidFill>
            <a:srgbClr val="5F7261"/>
          </a:solidFill>
        </p:spPr>
        <p:txBody>
          <a:bodyPr wrap="square" lIns="0" tIns="0" rIns="0" bIns="0" rtlCol="0"/>
          <a:lstStyle/>
          <a:p>
            <a:endParaRPr dirty="0">
              <a:solidFill>
                <a:prstClr val="black"/>
              </a:solidFill>
            </a:endParaRPr>
          </a:p>
        </p:txBody>
      </p:sp>
      <p:sp>
        <p:nvSpPr>
          <p:cNvPr id="164" name="object 24">
            <a:extLst>
              <a:ext uri="{FF2B5EF4-FFF2-40B4-BE49-F238E27FC236}">
                <a16:creationId xmlns="" xmlns:a16="http://schemas.microsoft.com/office/drawing/2014/main" id="{6E3D42F3-44BF-4C63-B34C-A0CDC7646CC4}"/>
              </a:ext>
            </a:extLst>
          </p:cNvPr>
          <p:cNvSpPr/>
          <p:nvPr userDrawn="1"/>
        </p:nvSpPr>
        <p:spPr>
          <a:xfrm>
            <a:off x="1999942" y="742903"/>
            <a:ext cx="139065" cy="224790"/>
          </a:xfrm>
          <a:custGeom>
            <a:avLst/>
            <a:gdLst/>
            <a:ahLst/>
            <a:cxnLst/>
            <a:rect l="l" t="t" r="r" b="b"/>
            <a:pathLst>
              <a:path w="139064" h="224790">
                <a:moveTo>
                  <a:pt x="138988" y="173710"/>
                </a:moveTo>
                <a:lnTo>
                  <a:pt x="133718" y="173710"/>
                </a:lnTo>
                <a:lnTo>
                  <a:pt x="132399" y="181558"/>
                </a:lnTo>
                <a:lnTo>
                  <a:pt x="129914" y="189028"/>
                </a:lnTo>
                <a:lnTo>
                  <a:pt x="96913" y="217832"/>
                </a:lnTo>
                <a:lnTo>
                  <a:pt x="85737" y="218706"/>
                </a:lnTo>
                <a:lnTo>
                  <a:pt x="0" y="218706"/>
                </a:lnTo>
                <a:lnTo>
                  <a:pt x="0" y="224459"/>
                </a:lnTo>
                <a:lnTo>
                  <a:pt x="138988" y="224459"/>
                </a:lnTo>
                <a:lnTo>
                  <a:pt x="138988" y="173710"/>
                </a:lnTo>
                <a:close/>
              </a:path>
              <a:path w="139064" h="224790">
                <a:moveTo>
                  <a:pt x="62255" y="63487"/>
                </a:moveTo>
                <a:lnTo>
                  <a:pt x="15506" y="63487"/>
                </a:lnTo>
                <a:lnTo>
                  <a:pt x="15506" y="218706"/>
                </a:lnTo>
                <a:lnTo>
                  <a:pt x="62255" y="218706"/>
                </a:lnTo>
                <a:lnTo>
                  <a:pt x="62255" y="141973"/>
                </a:lnTo>
                <a:lnTo>
                  <a:pt x="112737" y="141973"/>
                </a:lnTo>
                <a:lnTo>
                  <a:pt x="112737" y="135978"/>
                </a:lnTo>
                <a:lnTo>
                  <a:pt x="62255" y="135978"/>
                </a:lnTo>
                <a:lnTo>
                  <a:pt x="62255" y="63487"/>
                </a:lnTo>
                <a:close/>
              </a:path>
              <a:path w="139064" h="224790">
                <a:moveTo>
                  <a:pt x="112737" y="141973"/>
                </a:moveTo>
                <a:lnTo>
                  <a:pt x="80505" y="141973"/>
                </a:lnTo>
                <a:lnTo>
                  <a:pt x="92662" y="143614"/>
                </a:lnTo>
                <a:lnTo>
                  <a:pt x="100933" y="148912"/>
                </a:lnTo>
                <a:lnTo>
                  <a:pt x="105737" y="158427"/>
                </a:lnTo>
                <a:lnTo>
                  <a:pt x="107492" y="172720"/>
                </a:lnTo>
                <a:lnTo>
                  <a:pt x="112737" y="172720"/>
                </a:lnTo>
                <a:lnTo>
                  <a:pt x="112737" y="141973"/>
                </a:lnTo>
                <a:close/>
              </a:path>
              <a:path w="139064" h="224790">
                <a:moveTo>
                  <a:pt x="112737" y="105981"/>
                </a:moveTo>
                <a:lnTo>
                  <a:pt x="107734" y="105981"/>
                </a:lnTo>
                <a:lnTo>
                  <a:pt x="105056" y="120580"/>
                </a:lnTo>
                <a:lnTo>
                  <a:pt x="100201" y="129790"/>
                </a:lnTo>
                <a:lnTo>
                  <a:pt x="92305" y="134595"/>
                </a:lnTo>
                <a:lnTo>
                  <a:pt x="80505" y="135978"/>
                </a:lnTo>
                <a:lnTo>
                  <a:pt x="112737" y="135978"/>
                </a:lnTo>
                <a:lnTo>
                  <a:pt x="112737" y="105981"/>
                </a:lnTo>
                <a:close/>
              </a:path>
              <a:path w="139064" h="224790">
                <a:moveTo>
                  <a:pt x="132981" y="57734"/>
                </a:moveTo>
                <a:lnTo>
                  <a:pt x="0" y="57734"/>
                </a:lnTo>
                <a:lnTo>
                  <a:pt x="0" y="63487"/>
                </a:lnTo>
                <a:lnTo>
                  <a:pt x="85242" y="63487"/>
                </a:lnTo>
                <a:lnTo>
                  <a:pt x="97468" y="64295"/>
                </a:lnTo>
                <a:lnTo>
                  <a:pt x="128981" y="102235"/>
                </a:lnTo>
                <a:lnTo>
                  <a:pt x="133985" y="102235"/>
                </a:lnTo>
                <a:lnTo>
                  <a:pt x="132981" y="57734"/>
                </a:lnTo>
                <a:close/>
              </a:path>
              <a:path w="139064" h="224790">
                <a:moveTo>
                  <a:pt x="94488" y="0"/>
                </a:moveTo>
                <a:lnTo>
                  <a:pt x="76733" y="0"/>
                </a:lnTo>
                <a:lnTo>
                  <a:pt x="72237" y="2997"/>
                </a:lnTo>
                <a:lnTo>
                  <a:pt x="66497" y="11747"/>
                </a:lnTo>
                <a:lnTo>
                  <a:pt x="62750" y="17500"/>
                </a:lnTo>
                <a:lnTo>
                  <a:pt x="58750" y="24244"/>
                </a:lnTo>
                <a:lnTo>
                  <a:pt x="48501" y="42735"/>
                </a:lnTo>
                <a:lnTo>
                  <a:pt x="54749" y="42735"/>
                </a:lnTo>
                <a:lnTo>
                  <a:pt x="97993" y="17741"/>
                </a:lnTo>
                <a:lnTo>
                  <a:pt x="101485" y="14249"/>
                </a:lnTo>
                <a:lnTo>
                  <a:pt x="101485" y="4000"/>
                </a:lnTo>
                <a:lnTo>
                  <a:pt x="94488" y="0"/>
                </a:lnTo>
                <a:close/>
              </a:path>
            </a:pathLst>
          </a:custGeom>
          <a:solidFill>
            <a:srgbClr val="5F7261"/>
          </a:solidFill>
        </p:spPr>
        <p:txBody>
          <a:bodyPr wrap="square" lIns="0" tIns="0" rIns="0" bIns="0" rtlCol="0"/>
          <a:lstStyle/>
          <a:p>
            <a:endParaRPr dirty="0">
              <a:solidFill>
                <a:prstClr val="black"/>
              </a:solidFill>
            </a:endParaRPr>
          </a:p>
        </p:txBody>
      </p:sp>
      <p:sp>
        <p:nvSpPr>
          <p:cNvPr id="165" name="object 25">
            <a:extLst>
              <a:ext uri="{FF2B5EF4-FFF2-40B4-BE49-F238E27FC236}">
                <a16:creationId xmlns="" xmlns:a16="http://schemas.microsoft.com/office/drawing/2014/main" id="{A1DD957B-7589-443D-BF24-256113194E0F}"/>
              </a:ext>
            </a:extLst>
          </p:cNvPr>
          <p:cNvSpPr/>
          <p:nvPr userDrawn="1"/>
        </p:nvSpPr>
        <p:spPr>
          <a:xfrm>
            <a:off x="2156971" y="796894"/>
            <a:ext cx="117475" cy="173990"/>
          </a:xfrm>
          <a:custGeom>
            <a:avLst/>
            <a:gdLst/>
            <a:ahLst/>
            <a:cxnLst/>
            <a:rect l="l" t="t" r="r" b="b"/>
            <a:pathLst>
              <a:path w="117475" h="173990">
                <a:moveTo>
                  <a:pt x="35844" y="160972"/>
                </a:moveTo>
                <a:lnTo>
                  <a:pt x="15735" y="160972"/>
                </a:lnTo>
                <a:lnTo>
                  <a:pt x="18503" y="161721"/>
                </a:lnTo>
                <a:lnTo>
                  <a:pt x="21501" y="163220"/>
                </a:lnTo>
                <a:lnTo>
                  <a:pt x="57492" y="173469"/>
                </a:lnTo>
                <a:lnTo>
                  <a:pt x="82116" y="169320"/>
                </a:lnTo>
                <a:lnTo>
                  <a:pt x="84680" y="167716"/>
                </a:lnTo>
                <a:lnTo>
                  <a:pt x="58991" y="167716"/>
                </a:lnTo>
                <a:lnTo>
                  <a:pt x="40675" y="164158"/>
                </a:lnTo>
                <a:lnTo>
                  <a:pt x="35844" y="160972"/>
                </a:lnTo>
                <a:close/>
              </a:path>
              <a:path w="117475" h="173990">
                <a:moveTo>
                  <a:pt x="7492" y="117729"/>
                </a:moveTo>
                <a:lnTo>
                  <a:pt x="2247" y="117729"/>
                </a:lnTo>
                <a:lnTo>
                  <a:pt x="2247" y="170472"/>
                </a:lnTo>
                <a:lnTo>
                  <a:pt x="7492" y="170472"/>
                </a:lnTo>
                <a:lnTo>
                  <a:pt x="8496" y="163220"/>
                </a:lnTo>
                <a:lnTo>
                  <a:pt x="9766" y="160972"/>
                </a:lnTo>
                <a:lnTo>
                  <a:pt x="35844" y="160972"/>
                </a:lnTo>
                <a:lnTo>
                  <a:pt x="25365" y="154062"/>
                </a:lnTo>
                <a:lnTo>
                  <a:pt x="13993" y="138296"/>
                </a:lnTo>
                <a:lnTo>
                  <a:pt x="7492" y="117729"/>
                </a:lnTo>
                <a:close/>
              </a:path>
              <a:path w="117475" h="173990">
                <a:moveTo>
                  <a:pt x="51231" y="0"/>
                </a:moveTo>
                <a:lnTo>
                  <a:pt x="30571" y="4057"/>
                </a:lnTo>
                <a:lnTo>
                  <a:pt x="14366" y="15403"/>
                </a:lnTo>
                <a:lnTo>
                  <a:pt x="3786" y="32795"/>
                </a:lnTo>
                <a:lnTo>
                  <a:pt x="0" y="54991"/>
                </a:lnTo>
                <a:lnTo>
                  <a:pt x="1096" y="66349"/>
                </a:lnTo>
                <a:lnTo>
                  <a:pt x="28495" y="100668"/>
                </a:lnTo>
                <a:lnTo>
                  <a:pt x="72491" y="108229"/>
                </a:lnTo>
                <a:lnTo>
                  <a:pt x="81229" y="110731"/>
                </a:lnTo>
                <a:lnTo>
                  <a:pt x="85724" y="113982"/>
                </a:lnTo>
                <a:lnTo>
                  <a:pt x="91503" y="117970"/>
                </a:lnTo>
                <a:lnTo>
                  <a:pt x="95478" y="126733"/>
                </a:lnTo>
                <a:lnTo>
                  <a:pt x="95478" y="134721"/>
                </a:lnTo>
                <a:lnTo>
                  <a:pt x="92552" y="147367"/>
                </a:lnTo>
                <a:lnTo>
                  <a:pt x="84635" y="157876"/>
                </a:lnTo>
                <a:lnTo>
                  <a:pt x="73018" y="165057"/>
                </a:lnTo>
                <a:lnTo>
                  <a:pt x="58991" y="167716"/>
                </a:lnTo>
                <a:lnTo>
                  <a:pt x="84680" y="167716"/>
                </a:lnTo>
                <a:lnTo>
                  <a:pt x="100949" y="157532"/>
                </a:lnTo>
                <a:lnTo>
                  <a:pt x="112985" y="139088"/>
                </a:lnTo>
                <a:lnTo>
                  <a:pt x="117220" y="114973"/>
                </a:lnTo>
                <a:lnTo>
                  <a:pt x="116205" y="101806"/>
                </a:lnTo>
                <a:lnTo>
                  <a:pt x="94665" y="67871"/>
                </a:lnTo>
                <a:lnTo>
                  <a:pt x="50495" y="56730"/>
                </a:lnTo>
                <a:lnTo>
                  <a:pt x="38252" y="54737"/>
                </a:lnTo>
                <a:lnTo>
                  <a:pt x="32753" y="52489"/>
                </a:lnTo>
                <a:lnTo>
                  <a:pt x="28511" y="47244"/>
                </a:lnTo>
                <a:lnTo>
                  <a:pt x="25247" y="43484"/>
                </a:lnTo>
                <a:lnTo>
                  <a:pt x="22504" y="36233"/>
                </a:lnTo>
                <a:lnTo>
                  <a:pt x="22504" y="31242"/>
                </a:lnTo>
                <a:lnTo>
                  <a:pt x="24760" y="21144"/>
                </a:lnTo>
                <a:lnTo>
                  <a:pt x="30997" y="13057"/>
                </a:lnTo>
                <a:lnTo>
                  <a:pt x="40420" y="7687"/>
                </a:lnTo>
                <a:lnTo>
                  <a:pt x="52235" y="5740"/>
                </a:lnTo>
                <a:lnTo>
                  <a:pt x="74988" y="5740"/>
                </a:lnTo>
                <a:lnTo>
                  <a:pt x="70119" y="3584"/>
                </a:lnTo>
                <a:lnTo>
                  <a:pt x="63766" y="1500"/>
                </a:lnTo>
                <a:lnTo>
                  <a:pt x="57651" y="351"/>
                </a:lnTo>
                <a:lnTo>
                  <a:pt x="51231" y="0"/>
                </a:lnTo>
                <a:close/>
              </a:path>
              <a:path w="117475" h="173990">
                <a:moveTo>
                  <a:pt x="74988" y="5740"/>
                </a:moveTo>
                <a:lnTo>
                  <a:pt x="52235" y="5740"/>
                </a:lnTo>
                <a:lnTo>
                  <a:pt x="68685" y="8970"/>
                </a:lnTo>
                <a:lnTo>
                  <a:pt x="82580" y="18081"/>
                </a:lnTo>
                <a:lnTo>
                  <a:pt x="93052" y="32207"/>
                </a:lnTo>
                <a:lnTo>
                  <a:pt x="99237" y="50482"/>
                </a:lnTo>
                <a:lnTo>
                  <a:pt x="104241" y="50482"/>
                </a:lnTo>
                <a:lnTo>
                  <a:pt x="104241" y="12992"/>
                </a:lnTo>
                <a:lnTo>
                  <a:pt x="90741" y="12992"/>
                </a:lnTo>
                <a:lnTo>
                  <a:pt x="87998" y="12001"/>
                </a:lnTo>
                <a:lnTo>
                  <a:pt x="83235" y="9740"/>
                </a:lnTo>
                <a:lnTo>
                  <a:pt x="77254" y="6743"/>
                </a:lnTo>
                <a:lnTo>
                  <a:pt x="74988" y="5740"/>
                </a:lnTo>
                <a:close/>
              </a:path>
              <a:path w="117475" h="173990">
                <a:moveTo>
                  <a:pt x="104241" y="3746"/>
                </a:moveTo>
                <a:lnTo>
                  <a:pt x="99237" y="3746"/>
                </a:lnTo>
                <a:lnTo>
                  <a:pt x="98729" y="11252"/>
                </a:lnTo>
                <a:lnTo>
                  <a:pt x="97472" y="12992"/>
                </a:lnTo>
                <a:lnTo>
                  <a:pt x="104241" y="12992"/>
                </a:lnTo>
                <a:lnTo>
                  <a:pt x="104241" y="3746"/>
                </a:lnTo>
                <a:close/>
              </a:path>
            </a:pathLst>
          </a:custGeom>
          <a:solidFill>
            <a:srgbClr val="5F7261"/>
          </a:solidFill>
        </p:spPr>
        <p:txBody>
          <a:bodyPr wrap="square" lIns="0" tIns="0" rIns="0" bIns="0" rtlCol="0"/>
          <a:lstStyle/>
          <a:p>
            <a:endParaRPr dirty="0">
              <a:solidFill>
                <a:prstClr val="black"/>
              </a:solidFill>
            </a:endParaRPr>
          </a:p>
        </p:txBody>
      </p:sp>
      <p:sp>
        <p:nvSpPr>
          <p:cNvPr id="166" name="object 26">
            <a:extLst>
              <a:ext uri="{FF2B5EF4-FFF2-40B4-BE49-F238E27FC236}">
                <a16:creationId xmlns="" xmlns:a16="http://schemas.microsoft.com/office/drawing/2014/main" id="{1701487A-FEE4-40EB-9ED7-58E82C2000C5}"/>
              </a:ext>
            </a:extLst>
          </p:cNvPr>
          <p:cNvSpPr/>
          <p:nvPr userDrawn="1"/>
        </p:nvSpPr>
        <p:spPr>
          <a:xfrm>
            <a:off x="900468" y="1060173"/>
            <a:ext cx="1517496" cy="111953"/>
          </a:xfrm>
          <a:prstGeom prst="rect">
            <a:avLst/>
          </a:prstGeom>
          <a:blipFill>
            <a:blip r:embed="rId17" cstate="print"/>
            <a:stretch>
              <a:fillRect/>
            </a:stretch>
          </a:blipFill>
        </p:spPr>
        <p:txBody>
          <a:bodyPr wrap="square" lIns="0" tIns="0" rIns="0" bIns="0" rtlCol="0"/>
          <a:lstStyle/>
          <a:p>
            <a:endParaRPr dirty="0">
              <a:solidFill>
                <a:prstClr val="black"/>
              </a:solidFill>
            </a:endParaRPr>
          </a:p>
        </p:txBody>
      </p:sp>
      <p:sp>
        <p:nvSpPr>
          <p:cNvPr id="167" name="object 27">
            <a:extLst>
              <a:ext uri="{FF2B5EF4-FFF2-40B4-BE49-F238E27FC236}">
                <a16:creationId xmlns="" xmlns:a16="http://schemas.microsoft.com/office/drawing/2014/main" id="{B6E631D6-0391-4D7D-9252-263C643746CF}"/>
              </a:ext>
            </a:extLst>
          </p:cNvPr>
          <p:cNvSpPr/>
          <p:nvPr userDrawn="1"/>
        </p:nvSpPr>
        <p:spPr>
          <a:xfrm>
            <a:off x="2444807" y="1058916"/>
            <a:ext cx="0" cy="111760"/>
          </a:xfrm>
          <a:custGeom>
            <a:avLst/>
            <a:gdLst/>
            <a:ahLst/>
            <a:cxnLst/>
            <a:rect l="l" t="t" r="r" b="b"/>
            <a:pathLst>
              <a:path h="111759">
                <a:moveTo>
                  <a:pt x="0" y="0"/>
                </a:moveTo>
                <a:lnTo>
                  <a:pt x="0" y="111645"/>
                </a:lnTo>
              </a:path>
            </a:pathLst>
          </a:custGeom>
          <a:ln w="7175">
            <a:solidFill>
              <a:srgbClr val="5F7261"/>
            </a:solidFill>
          </a:ln>
        </p:spPr>
        <p:txBody>
          <a:bodyPr wrap="square" lIns="0" tIns="0" rIns="0" bIns="0" rtlCol="0"/>
          <a:lstStyle/>
          <a:p>
            <a:endParaRPr dirty="0">
              <a:solidFill>
                <a:prstClr val="black"/>
              </a:solidFill>
            </a:endParaRPr>
          </a:p>
        </p:txBody>
      </p:sp>
    </p:spTree>
    <p:extLst>
      <p:ext uri="{BB962C8B-B14F-4D97-AF65-F5344CB8AC3E}">
        <p14:creationId xmlns:p14="http://schemas.microsoft.com/office/powerpoint/2010/main" val="1299092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nfh.fr/"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anfh.fr/"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12196BC-E3D7-4C50-8BC2-F989C0FA8040}"/>
              </a:ext>
            </a:extLst>
          </p:cNvPr>
          <p:cNvSpPr txBox="1">
            <a:spLocks/>
          </p:cNvSpPr>
          <p:nvPr/>
        </p:nvSpPr>
        <p:spPr>
          <a:xfrm>
            <a:off x="749509" y="1680815"/>
            <a:ext cx="11257612" cy="1916823"/>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solidFill>
                  <a:schemeClr val="accent2"/>
                </a:solidFill>
                <a:latin typeface="Arial Black" pitchFamily="34" charset="0"/>
                <a:cs typeface="Arial" pitchFamily="34" charset="0"/>
              </a:rPr>
              <a:t>Les lignes directrices de gestion dans la Fonction publique hospitalière</a:t>
            </a:r>
            <a:br>
              <a:rPr lang="fr-FR" dirty="0">
                <a:solidFill>
                  <a:schemeClr val="accent2"/>
                </a:solidFill>
                <a:latin typeface="Arial Black" pitchFamily="34" charset="0"/>
                <a:cs typeface="Arial" pitchFamily="34" charset="0"/>
              </a:rPr>
            </a:br>
            <a:endParaRPr lang="fr-FR" dirty="0">
              <a:solidFill>
                <a:schemeClr val="accent2"/>
              </a:solidFill>
            </a:endParaRPr>
          </a:p>
        </p:txBody>
      </p:sp>
      <p:sp>
        <p:nvSpPr>
          <p:cNvPr id="3" name="Sous-titre 2">
            <a:extLst>
              <a:ext uri="{FF2B5EF4-FFF2-40B4-BE49-F238E27FC236}">
                <a16:creationId xmlns="" xmlns:a16="http://schemas.microsoft.com/office/drawing/2014/main" id="{CA86A653-0E22-4A55-A8B5-7BA6DE6507AC}"/>
              </a:ext>
            </a:extLst>
          </p:cNvPr>
          <p:cNvSpPr txBox="1">
            <a:spLocks/>
          </p:cNvSpPr>
          <p:nvPr/>
        </p:nvSpPr>
        <p:spPr>
          <a:xfrm>
            <a:off x="749509" y="3642790"/>
            <a:ext cx="9144000" cy="210850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000" dirty="0">
                <a:solidFill>
                  <a:schemeClr val="bg1">
                    <a:lumMod val="50000"/>
                  </a:schemeClr>
                </a:solidFill>
                <a:latin typeface="Arial Black" pitchFamily="34" charset="0"/>
                <a:cs typeface="Arial" pitchFamily="34" charset="0"/>
              </a:rPr>
              <a:t>Florent Le Fraper Du Hellen, Gaëtan Fizelier, </a:t>
            </a:r>
          </a:p>
          <a:p>
            <a:pPr marL="0" indent="0">
              <a:buFont typeface="Arial" panose="020B0604020202020204" pitchFamily="34" charset="0"/>
              <a:buNone/>
            </a:pPr>
            <a:r>
              <a:rPr lang="fr-FR" sz="2000" i="1" dirty="0">
                <a:solidFill>
                  <a:schemeClr val="bg1">
                    <a:lumMod val="50000"/>
                  </a:schemeClr>
                </a:solidFill>
                <a:latin typeface="Arial Black" pitchFamily="34" charset="0"/>
                <a:cs typeface="Arial" pitchFamily="34" charset="0"/>
              </a:rPr>
              <a:t>SCP Michel Ledoux et associés</a:t>
            </a:r>
          </a:p>
          <a:p>
            <a:pPr marL="0" indent="0">
              <a:buFont typeface="Arial" panose="020B0604020202020204" pitchFamily="34" charset="0"/>
              <a:buNone/>
            </a:pPr>
            <a:endParaRPr lang="fr-FR" dirty="0">
              <a:solidFill>
                <a:schemeClr val="bg1">
                  <a:lumMod val="50000"/>
                </a:schemeClr>
              </a:solidFill>
              <a:latin typeface="Arial Black" pitchFamily="34" charset="0"/>
              <a:cs typeface="Arial" pitchFamily="34" charset="0"/>
            </a:endParaRPr>
          </a:p>
          <a:p>
            <a:pPr marL="0" indent="0">
              <a:buFont typeface="Arial" panose="020B0604020202020204" pitchFamily="34" charset="0"/>
              <a:buNone/>
            </a:pPr>
            <a:r>
              <a:rPr lang="fr-FR" sz="2000" dirty="0">
                <a:solidFill>
                  <a:schemeClr val="bg1">
                    <a:lumMod val="50000"/>
                  </a:schemeClr>
                </a:solidFill>
                <a:latin typeface="Arial Black" pitchFamily="34" charset="0"/>
                <a:cs typeface="Arial" pitchFamily="34" charset="0"/>
              </a:rPr>
              <a:t>Nom de l’intervenant</a:t>
            </a:r>
          </a:p>
          <a:p>
            <a:pPr marL="0" indent="0">
              <a:buFont typeface="Arial" panose="020B0604020202020204" pitchFamily="34" charset="0"/>
              <a:buNone/>
            </a:pPr>
            <a:r>
              <a:rPr lang="fr-FR" sz="2000" i="1" dirty="0">
                <a:solidFill>
                  <a:schemeClr val="bg1">
                    <a:lumMod val="50000"/>
                  </a:schemeClr>
                </a:solidFill>
                <a:latin typeface="Arial Black" pitchFamily="34" charset="0"/>
                <a:cs typeface="Arial" pitchFamily="34" charset="0"/>
              </a:rPr>
              <a:t>ANFH </a:t>
            </a:r>
            <a:endParaRPr lang="fr-FR" sz="2000" i="1" dirty="0"/>
          </a:p>
        </p:txBody>
      </p:sp>
      <p:pic>
        <p:nvPicPr>
          <p:cNvPr id="1026" name="Picture 2" descr="Logo ANFH">
            <a:hlinkClick r:id="rId3"/>
            <a:extLst>
              <a:ext uri="{FF2B5EF4-FFF2-40B4-BE49-F238E27FC236}">
                <a16:creationId xmlns="" xmlns:a16="http://schemas.microsoft.com/office/drawing/2014/main" id="{A665938E-CF2A-45AC-A062-DAFE150178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7054" y="110052"/>
            <a:ext cx="6858000" cy="1114425"/>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 xmlns:a16="http://schemas.microsoft.com/office/drawing/2014/main" id="{D681B52C-5E77-4C8D-8B6A-2EEE9FBA3AFA}"/>
              </a:ext>
            </a:extLst>
          </p:cNvPr>
          <p:cNvSpPr txBox="1">
            <a:spLocks/>
          </p:cNvSpPr>
          <p:nvPr/>
        </p:nvSpPr>
        <p:spPr>
          <a:xfrm>
            <a:off x="9037938" y="869418"/>
            <a:ext cx="3196702" cy="36520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400" b="1" dirty="0">
                <a:solidFill>
                  <a:schemeClr val="tx2"/>
                </a:solidFill>
                <a:cs typeface="Arial" pitchFamily="34" charset="0"/>
              </a:rPr>
              <a:t>Grand Est</a:t>
            </a:r>
            <a:endParaRPr lang="fr-FR" sz="2400" b="1" dirty="0">
              <a:solidFill>
                <a:schemeClr val="tx2"/>
              </a:solidFill>
            </a:endParaRPr>
          </a:p>
        </p:txBody>
      </p:sp>
      <p:sp>
        <p:nvSpPr>
          <p:cNvPr id="6" name="Sous-titre 2">
            <a:extLst>
              <a:ext uri="{FF2B5EF4-FFF2-40B4-BE49-F238E27FC236}">
                <a16:creationId xmlns="" xmlns:a16="http://schemas.microsoft.com/office/drawing/2014/main" id="{4EC1A6C9-285A-4E07-AF0D-5E38A3C2899F}"/>
              </a:ext>
            </a:extLst>
          </p:cNvPr>
          <p:cNvSpPr txBox="1">
            <a:spLocks/>
          </p:cNvSpPr>
          <p:nvPr/>
        </p:nvSpPr>
        <p:spPr>
          <a:xfrm>
            <a:off x="4015946" y="5841518"/>
            <a:ext cx="4160108" cy="349217"/>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2200" dirty="0">
                <a:solidFill>
                  <a:schemeClr val="bg1">
                    <a:lumMod val="50000"/>
                  </a:schemeClr>
                </a:solidFill>
                <a:latin typeface="Arial Black" pitchFamily="34" charset="0"/>
                <a:cs typeface="Arial" pitchFamily="34" charset="0"/>
              </a:rPr>
              <a:t>Mercredi 16 décembre 2020</a:t>
            </a:r>
          </a:p>
        </p:txBody>
      </p:sp>
    </p:spTree>
    <p:extLst>
      <p:ext uri="{BB962C8B-B14F-4D97-AF65-F5344CB8AC3E}">
        <p14:creationId xmlns:p14="http://schemas.microsoft.com/office/powerpoint/2010/main" val="2429020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a:extLst>
              <a:ext uri="{FF2B5EF4-FFF2-40B4-BE49-F238E27FC236}">
                <a16:creationId xmlns="" xmlns:a16="http://schemas.microsoft.com/office/drawing/2014/main" id="{80422BDE-C915-4796-9014-37D5D1EF62FC}"/>
              </a:ext>
            </a:extLst>
          </p:cNvPr>
          <p:cNvSpPr>
            <a:spLocks noGrp="1"/>
          </p:cNvSpPr>
          <p:nvPr>
            <p:ph idx="1"/>
          </p:nvPr>
        </p:nvSpPr>
        <p:spPr>
          <a:xfrm>
            <a:off x="4123804" y="4946370"/>
            <a:ext cx="6691582" cy="967922"/>
          </a:xfrm>
        </p:spPr>
        <p:txBody>
          <a:bodyPr>
            <a:normAutofit/>
          </a:bodyPr>
          <a:lstStyle/>
          <a:p>
            <a:pPr marL="0" indent="0" algn="just">
              <a:buNone/>
            </a:pPr>
            <a:r>
              <a:rPr lang="fr-FR" sz="1800" b="1" dirty="0">
                <a:solidFill>
                  <a:schemeClr val="accent2"/>
                </a:solidFill>
              </a:rPr>
              <a:t>Accompagnement du développement des coopérations professionnelles</a:t>
            </a:r>
            <a:r>
              <a:rPr lang="fr-FR" sz="1800" dirty="0"/>
              <a:t>, la diversification des modes d'exercice et l'évolution des organisations de travail.</a:t>
            </a:r>
          </a:p>
        </p:txBody>
      </p:sp>
      <p:sp>
        <p:nvSpPr>
          <p:cNvPr id="2" name="Rectangle 1"/>
          <p:cNvSpPr>
            <a:spLocks/>
          </p:cNvSpPr>
          <p:nvPr/>
        </p:nvSpPr>
        <p:spPr>
          <a:xfrm>
            <a:off x="549635" y="2432422"/>
            <a:ext cx="3469896" cy="1200330"/>
          </a:xfrm>
          <a:prstGeom prst="rect">
            <a:avLst/>
          </a:prstGeom>
        </p:spPr>
        <p:txBody>
          <a:bodyPr wrap="square">
            <a:spAutoFit/>
          </a:bodyPr>
          <a:lstStyle/>
          <a:p>
            <a:pPr algn="just"/>
            <a:r>
              <a:rPr lang="fr-FR" sz="2400" b="1" dirty="0">
                <a:solidFill>
                  <a:schemeClr val="accent4"/>
                </a:solidFill>
              </a:rPr>
              <a:t>Stratégie pluriannuelle de pilotage des ressources humaines</a:t>
            </a:r>
          </a:p>
        </p:txBody>
      </p:sp>
      <p:sp>
        <p:nvSpPr>
          <p:cNvPr id="7" name="Rectangle 6"/>
          <p:cNvSpPr/>
          <p:nvPr/>
        </p:nvSpPr>
        <p:spPr>
          <a:xfrm>
            <a:off x="5895050" y="2016924"/>
            <a:ext cx="6096000" cy="2031325"/>
          </a:xfrm>
          <a:prstGeom prst="rect">
            <a:avLst/>
          </a:prstGeom>
        </p:spPr>
        <p:txBody>
          <a:bodyPr>
            <a:spAutoFit/>
          </a:bodyPr>
          <a:lstStyle/>
          <a:p>
            <a:pPr algn="just"/>
            <a:r>
              <a:rPr lang="fr-FR" b="1" dirty="0">
                <a:solidFill>
                  <a:schemeClr val="accent2"/>
                </a:solidFill>
              </a:rPr>
              <a:t>Enjeux et objectifs de la politique de ressources humaines </a:t>
            </a:r>
            <a:r>
              <a:rPr lang="fr-FR" dirty="0"/>
              <a:t>à conduire au sein de l'établissement, compte tenu </a:t>
            </a:r>
          </a:p>
          <a:p>
            <a:pPr marL="285750" indent="-285750" algn="just">
              <a:buFontTx/>
              <a:buChar char="-"/>
            </a:pPr>
            <a:r>
              <a:rPr lang="fr-FR" dirty="0"/>
              <a:t>Des missions qui lui sont confiées, notamment dans le cadre de la mise en œuvre du projet médical et soignant et de son insertion territoriale et des politiques publiques qu'il met en œuvre</a:t>
            </a:r>
          </a:p>
          <a:p>
            <a:pPr marL="285750" indent="-285750" algn="just">
              <a:buFontTx/>
              <a:buChar char="-"/>
            </a:pPr>
            <a:r>
              <a:rPr lang="fr-FR" dirty="0"/>
              <a:t>De la situation des effectifs, des métiers et des compétences</a:t>
            </a:r>
          </a:p>
        </p:txBody>
      </p:sp>
      <p:sp>
        <p:nvSpPr>
          <p:cNvPr id="8" name="Flèche droite 7"/>
          <p:cNvSpPr/>
          <p:nvPr/>
        </p:nvSpPr>
        <p:spPr>
          <a:xfrm>
            <a:off x="4748461" y="2786117"/>
            <a:ext cx="417659" cy="49294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courbée vers la droite 8"/>
          <p:cNvSpPr/>
          <p:nvPr/>
        </p:nvSpPr>
        <p:spPr>
          <a:xfrm>
            <a:off x="1691014" y="3954194"/>
            <a:ext cx="1582559" cy="1960098"/>
          </a:xfrm>
          <a:prstGeom prst="curved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accent4"/>
                </a:solidFill>
              </a:rPr>
              <a:t>  Notamment</a:t>
            </a:r>
          </a:p>
        </p:txBody>
      </p:sp>
      <p:sp>
        <p:nvSpPr>
          <p:cNvPr id="10" name="Titre 1">
            <a:extLst>
              <a:ext uri="{FF2B5EF4-FFF2-40B4-BE49-F238E27FC236}">
                <a16:creationId xmlns="" xmlns:a16="http://schemas.microsoft.com/office/drawing/2014/main" id="{1E14FE04-7C66-4660-9C71-1918C6A11A01}"/>
              </a:ext>
            </a:extLst>
          </p:cNvPr>
          <p:cNvSpPr txBox="1">
            <a:spLocks/>
          </p:cNvSpPr>
          <p:nvPr/>
        </p:nvSpPr>
        <p:spPr>
          <a:xfrm>
            <a:off x="4748461" y="316241"/>
            <a:ext cx="6256424" cy="624548"/>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200" b="1" dirty="0">
                <a:solidFill>
                  <a:schemeClr val="accent2"/>
                </a:solidFill>
              </a:rPr>
              <a:t>Contenu des lignes directrices de gestion</a:t>
            </a:r>
          </a:p>
        </p:txBody>
      </p:sp>
    </p:spTree>
    <p:extLst>
      <p:ext uri="{BB962C8B-B14F-4D97-AF65-F5344CB8AC3E}">
        <p14:creationId xmlns:p14="http://schemas.microsoft.com/office/powerpoint/2010/main" val="154644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fade">
                                      <p:cBhvr>
                                        <p:cTn id="29" dur="1000"/>
                                        <p:tgtEl>
                                          <p:spTgt spid="6">
                                            <p:txEl>
                                              <p:pRg st="0" end="0"/>
                                            </p:txEl>
                                          </p:spTgt>
                                        </p:tgtEl>
                                      </p:cBhvr>
                                    </p:animEffect>
                                    <p:anim calcmode="lin" valueType="num">
                                      <p:cBhvr>
                                        <p:cTn id="3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P spid="7" grpId="0"/>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p:cNvSpPr>
          <p:nvPr/>
        </p:nvSpPr>
        <p:spPr>
          <a:xfrm>
            <a:off x="3925728" y="320184"/>
            <a:ext cx="8181835" cy="830997"/>
          </a:xfrm>
          <a:prstGeom prst="rect">
            <a:avLst/>
          </a:prstGeom>
        </p:spPr>
        <p:txBody>
          <a:bodyPr wrap="square">
            <a:spAutoFit/>
          </a:bodyPr>
          <a:lstStyle/>
          <a:p>
            <a:pPr algn="ctr"/>
            <a:r>
              <a:rPr lang="fr-FR" sz="2400" b="1" dirty="0">
                <a:solidFill>
                  <a:schemeClr val="accent2"/>
                </a:solidFill>
              </a:rPr>
              <a:t>Stratégie pluriannuelle de pilotage des ressources humaines - Méthode</a:t>
            </a:r>
          </a:p>
        </p:txBody>
      </p:sp>
      <p:sp>
        <p:nvSpPr>
          <p:cNvPr id="4" name="Rectangle 3"/>
          <p:cNvSpPr>
            <a:spLocks/>
          </p:cNvSpPr>
          <p:nvPr/>
        </p:nvSpPr>
        <p:spPr>
          <a:xfrm>
            <a:off x="93211" y="1534806"/>
            <a:ext cx="5588304" cy="400110"/>
          </a:xfrm>
          <a:prstGeom prst="rect">
            <a:avLst/>
          </a:prstGeom>
        </p:spPr>
        <p:txBody>
          <a:bodyPr wrap="square">
            <a:spAutoFit/>
          </a:bodyPr>
          <a:lstStyle/>
          <a:p>
            <a:pPr algn="just"/>
            <a:r>
              <a:rPr lang="fr-FR" sz="2000" b="1" dirty="0">
                <a:solidFill>
                  <a:schemeClr val="accent4"/>
                </a:solidFill>
              </a:rPr>
              <a:t>1- Mesurer les pratiques et les ressources</a:t>
            </a:r>
          </a:p>
        </p:txBody>
      </p:sp>
      <p:sp>
        <p:nvSpPr>
          <p:cNvPr id="5" name="Rectangle 4"/>
          <p:cNvSpPr>
            <a:spLocks/>
          </p:cNvSpPr>
          <p:nvPr/>
        </p:nvSpPr>
        <p:spPr>
          <a:xfrm>
            <a:off x="3925728" y="2389896"/>
            <a:ext cx="8181835" cy="1323439"/>
          </a:xfrm>
          <a:prstGeom prst="rect">
            <a:avLst/>
          </a:prstGeom>
        </p:spPr>
        <p:txBody>
          <a:bodyPr wrap="square">
            <a:spAutoFit/>
          </a:bodyPr>
          <a:lstStyle/>
          <a:p>
            <a:pPr marL="342900" indent="-342900" algn="just">
              <a:buFont typeface="Wingdings" panose="05000000000000000000" pitchFamily="2" charset="2"/>
              <a:buChar char="Ø"/>
            </a:pPr>
            <a:r>
              <a:rPr lang="fr-FR" sz="2000" dirty="0"/>
              <a:t>Effectifs</a:t>
            </a:r>
          </a:p>
          <a:p>
            <a:pPr marL="342900" indent="-342900" algn="just">
              <a:buFont typeface="Wingdings" panose="05000000000000000000" pitchFamily="2" charset="2"/>
              <a:buChar char="Ø"/>
            </a:pPr>
            <a:r>
              <a:rPr lang="fr-FR" sz="2000" dirty="0"/>
              <a:t>Bilan social / Rapport social unique</a:t>
            </a:r>
          </a:p>
          <a:p>
            <a:pPr marL="342900" indent="-342900" algn="just">
              <a:buFont typeface="Wingdings" panose="05000000000000000000" pitchFamily="2" charset="2"/>
              <a:buChar char="Ø"/>
            </a:pPr>
            <a:r>
              <a:rPr lang="fr-FR" sz="2000" dirty="0"/>
              <a:t>Organigramme</a:t>
            </a:r>
          </a:p>
          <a:p>
            <a:pPr marL="342900" indent="-342900" algn="just">
              <a:buFont typeface="Wingdings" panose="05000000000000000000" pitchFamily="2" charset="2"/>
              <a:buChar char="Ø"/>
            </a:pPr>
            <a:r>
              <a:rPr lang="fr-FR" sz="2000" dirty="0"/>
              <a:t>Procédure de recrutement</a:t>
            </a:r>
          </a:p>
        </p:txBody>
      </p:sp>
      <p:sp>
        <p:nvSpPr>
          <p:cNvPr id="6" name="Rectangle 5"/>
          <p:cNvSpPr>
            <a:spLocks/>
          </p:cNvSpPr>
          <p:nvPr/>
        </p:nvSpPr>
        <p:spPr>
          <a:xfrm>
            <a:off x="501673" y="2851561"/>
            <a:ext cx="2867683" cy="400110"/>
          </a:xfrm>
          <a:prstGeom prst="rect">
            <a:avLst/>
          </a:prstGeom>
        </p:spPr>
        <p:txBody>
          <a:bodyPr wrap="square">
            <a:spAutoFit/>
          </a:bodyPr>
          <a:lstStyle/>
          <a:p>
            <a:pPr algn="ctr"/>
            <a:r>
              <a:rPr lang="fr-FR" sz="2000" b="1" dirty="0">
                <a:solidFill>
                  <a:schemeClr val="accent2"/>
                </a:solidFill>
              </a:rPr>
              <a:t>La pratique RH</a:t>
            </a:r>
          </a:p>
        </p:txBody>
      </p:sp>
      <p:sp>
        <p:nvSpPr>
          <p:cNvPr id="7" name="Rectangle 6"/>
          <p:cNvSpPr>
            <a:spLocks/>
          </p:cNvSpPr>
          <p:nvPr/>
        </p:nvSpPr>
        <p:spPr>
          <a:xfrm>
            <a:off x="3925728" y="4112184"/>
            <a:ext cx="8181835" cy="2246769"/>
          </a:xfrm>
          <a:prstGeom prst="rect">
            <a:avLst/>
          </a:prstGeom>
        </p:spPr>
        <p:txBody>
          <a:bodyPr wrap="square">
            <a:spAutoFit/>
          </a:bodyPr>
          <a:lstStyle/>
          <a:p>
            <a:pPr marL="342900" indent="-342900" algn="just">
              <a:buFont typeface="Wingdings" panose="05000000000000000000" pitchFamily="2" charset="2"/>
              <a:buChar char="Ø"/>
            </a:pPr>
            <a:r>
              <a:rPr lang="fr-FR" sz="2000" dirty="0"/>
              <a:t>Recensement des effectifs </a:t>
            </a:r>
          </a:p>
          <a:p>
            <a:pPr marL="800100" lvl="1" indent="-342900" algn="just">
              <a:buFont typeface="Wingdings" panose="05000000000000000000" pitchFamily="2" charset="2"/>
              <a:buChar char="ü"/>
            </a:pPr>
            <a:r>
              <a:rPr lang="fr-FR" sz="2000" dirty="0"/>
              <a:t>Fonctionnaires / contractuels</a:t>
            </a:r>
          </a:p>
          <a:p>
            <a:pPr marL="800100" lvl="1" indent="-342900" algn="just">
              <a:buFont typeface="Wingdings" panose="05000000000000000000" pitchFamily="2" charset="2"/>
              <a:buChar char="ü"/>
            </a:pPr>
            <a:r>
              <a:rPr lang="fr-FR" sz="2000" dirty="0"/>
              <a:t>Catégories A, B et C</a:t>
            </a:r>
          </a:p>
          <a:p>
            <a:pPr marL="800100" lvl="1" indent="-342900" algn="just">
              <a:buFont typeface="Wingdings" panose="05000000000000000000" pitchFamily="2" charset="2"/>
              <a:buChar char="ü"/>
            </a:pPr>
            <a:r>
              <a:rPr lang="fr-FR" sz="2000" dirty="0"/>
              <a:t>Filières (administrative, technique, soignant…)</a:t>
            </a:r>
          </a:p>
          <a:p>
            <a:pPr marL="800100" lvl="1" indent="-342900" algn="just">
              <a:buFont typeface="Wingdings" panose="05000000000000000000" pitchFamily="2" charset="2"/>
              <a:buChar char="ü"/>
            </a:pPr>
            <a:r>
              <a:rPr lang="fr-FR" sz="2000" dirty="0"/>
              <a:t>Services</a:t>
            </a:r>
          </a:p>
          <a:p>
            <a:pPr marL="342900" indent="-342900" algn="just">
              <a:buFont typeface="Wingdings" panose="05000000000000000000" pitchFamily="2" charset="2"/>
              <a:buChar char="Ø"/>
            </a:pPr>
            <a:r>
              <a:rPr lang="fr-FR" sz="2000" dirty="0"/>
              <a:t>Identifier les métiers et les compétences</a:t>
            </a:r>
          </a:p>
          <a:p>
            <a:pPr marL="342900" indent="-342900" algn="just">
              <a:buFont typeface="Wingdings" panose="05000000000000000000" pitchFamily="2" charset="2"/>
              <a:buChar char="Ø"/>
            </a:pPr>
            <a:r>
              <a:rPr lang="fr-FR" sz="2000" dirty="0"/>
              <a:t>Mesurer les arrivées et les départs</a:t>
            </a:r>
          </a:p>
        </p:txBody>
      </p:sp>
      <p:sp>
        <p:nvSpPr>
          <p:cNvPr id="8" name="Rectangle 7"/>
          <p:cNvSpPr>
            <a:spLocks/>
          </p:cNvSpPr>
          <p:nvPr/>
        </p:nvSpPr>
        <p:spPr>
          <a:xfrm>
            <a:off x="501673" y="5035514"/>
            <a:ext cx="2867683" cy="400110"/>
          </a:xfrm>
          <a:prstGeom prst="rect">
            <a:avLst/>
          </a:prstGeom>
        </p:spPr>
        <p:txBody>
          <a:bodyPr wrap="square">
            <a:spAutoFit/>
          </a:bodyPr>
          <a:lstStyle/>
          <a:p>
            <a:pPr algn="ctr"/>
            <a:r>
              <a:rPr lang="fr-FR" sz="2000" b="1" dirty="0">
                <a:solidFill>
                  <a:schemeClr val="accent2"/>
                </a:solidFill>
              </a:rPr>
              <a:t>Les ressources</a:t>
            </a:r>
          </a:p>
        </p:txBody>
      </p:sp>
    </p:spTree>
    <p:extLst>
      <p:ext uri="{BB962C8B-B14F-4D97-AF65-F5344CB8AC3E}">
        <p14:creationId xmlns:p14="http://schemas.microsoft.com/office/powerpoint/2010/main" val="116881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additive="base">
                                        <p:cTn id="2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additive="base">
                                        <p:cTn id="2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7">
                                            <p:txEl>
                                              <p:pRg st="0" end="0"/>
                                            </p:txEl>
                                          </p:spTgt>
                                        </p:tgtEl>
                                        <p:attrNameLst>
                                          <p:attrName>style.visibility</p:attrName>
                                        </p:attrNameLst>
                                      </p:cBhvr>
                                      <p:to>
                                        <p:strVal val="visible"/>
                                      </p:to>
                                    </p:set>
                                    <p:anim calcmode="lin" valueType="num">
                                      <p:cBhvr additive="base">
                                        <p:cTn id="40"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
                                            <p:txEl>
                                              <p:pRg st="0" end="0"/>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7">
                                            <p:txEl>
                                              <p:pRg st="1" end="1"/>
                                            </p:txEl>
                                          </p:spTgt>
                                        </p:tgtEl>
                                        <p:attrNameLst>
                                          <p:attrName>style.visibility</p:attrName>
                                        </p:attrNameLst>
                                      </p:cBhvr>
                                      <p:to>
                                        <p:strVal val="visible"/>
                                      </p:to>
                                    </p:set>
                                    <p:anim calcmode="lin" valueType="num">
                                      <p:cBhvr additive="base">
                                        <p:cTn id="44"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1" end="1"/>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7">
                                            <p:txEl>
                                              <p:pRg st="2" end="2"/>
                                            </p:txEl>
                                          </p:spTgt>
                                        </p:tgtEl>
                                        <p:attrNameLst>
                                          <p:attrName>style.visibility</p:attrName>
                                        </p:attrNameLst>
                                      </p:cBhvr>
                                      <p:to>
                                        <p:strVal val="visible"/>
                                      </p:to>
                                    </p:set>
                                    <p:anim calcmode="lin" valueType="num">
                                      <p:cBhvr additive="base">
                                        <p:cTn id="4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7">
                                            <p:txEl>
                                              <p:pRg st="2" end="2"/>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7">
                                            <p:txEl>
                                              <p:pRg st="3" end="3"/>
                                            </p:txEl>
                                          </p:spTgt>
                                        </p:tgtEl>
                                        <p:attrNameLst>
                                          <p:attrName>style.visibility</p:attrName>
                                        </p:attrNameLst>
                                      </p:cBhvr>
                                      <p:to>
                                        <p:strVal val="visible"/>
                                      </p:to>
                                    </p:set>
                                    <p:anim calcmode="lin" valueType="num">
                                      <p:cBhvr additive="base">
                                        <p:cTn id="52"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7">
                                            <p:txEl>
                                              <p:pRg st="3" end="3"/>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7">
                                            <p:txEl>
                                              <p:pRg st="4" end="4"/>
                                            </p:txEl>
                                          </p:spTgt>
                                        </p:tgtEl>
                                        <p:attrNameLst>
                                          <p:attrName>style.visibility</p:attrName>
                                        </p:attrNameLst>
                                      </p:cBhvr>
                                      <p:to>
                                        <p:strVal val="visible"/>
                                      </p:to>
                                    </p:set>
                                    <p:anim calcmode="lin" valueType="num">
                                      <p:cBhvr additive="base">
                                        <p:cTn id="56"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7">
                                            <p:txEl>
                                              <p:pRg st="4" end="4"/>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7">
                                            <p:txEl>
                                              <p:pRg st="5" end="5"/>
                                            </p:txEl>
                                          </p:spTgt>
                                        </p:tgtEl>
                                        <p:attrNameLst>
                                          <p:attrName>style.visibility</p:attrName>
                                        </p:attrNameLst>
                                      </p:cBhvr>
                                      <p:to>
                                        <p:strVal val="visible"/>
                                      </p:to>
                                    </p:set>
                                    <p:anim calcmode="lin" valueType="num">
                                      <p:cBhvr additive="base">
                                        <p:cTn id="60"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7">
                                            <p:txEl>
                                              <p:pRg st="5" end="5"/>
                                            </p:txEl>
                                          </p:spTgt>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7">
                                            <p:txEl>
                                              <p:pRg st="6" end="6"/>
                                            </p:txEl>
                                          </p:spTgt>
                                        </p:tgtEl>
                                        <p:attrNameLst>
                                          <p:attrName>style.visibility</p:attrName>
                                        </p:attrNameLst>
                                      </p:cBhvr>
                                      <p:to>
                                        <p:strVal val="visible"/>
                                      </p:to>
                                    </p:set>
                                    <p:anim calcmode="lin" valueType="num">
                                      <p:cBhvr additive="base">
                                        <p:cTn id="64"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p:cNvSpPr>
          <p:nvPr/>
        </p:nvSpPr>
        <p:spPr>
          <a:xfrm>
            <a:off x="3925728" y="320184"/>
            <a:ext cx="8181835" cy="830997"/>
          </a:xfrm>
          <a:prstGeom prst="rect">
            <a:avLst/>
          </a:prstGeom>
        </p:spPr>
        <p:txBody>
          <a:bodyPr wrap="square">
            <a:spAutoFit/>
          </a:bodyPr>
          <a:lstStyle/>
          <a:p>
            <a:pPr algn="ctr"/>
            <a:r>
              <a:rPr lang="fr-FR" sz="2400" b="1" dirty="0">
                <a:solidFill>
                  <a:schemeClr val="accent2"/>
                </a:solidFill>
              </a:rPr>
              <a:t>Stratégie pluriannuelle de pilotage des ressources humaines- méthode</a:t>
            </a:r>
          </a:p>
        </p:txBody>
      </p:sp>
      <p:sp>
        <p:nvSpPr>
          <p:cNvPr id="4" name="Rectangle 3"/>
          <p:cNvSpPr>
            <a:spLocks/>
          </p:cNvSpPr>
          <p:nvPr/>
        </p:nvSpPr>
        <p:spPr>
          <a:xfrm>
            <a:off x="651799" y="1589397"/>
            <a:ext cx="2606985" cy="400110"/>
          </a:xfrm>
          <a:prstGeom prst="rect">
            <a:avLst/>
          </a:prstGeom>
        </p:spPr>
        <p:txBody>
          <a:bodyPr wrap="square">
            <a:spAutoFit/>
          </a:bodyPr>
          <a:lstStyle/>
          <a:p>
            <a:pPr algn="ctr"/>
            <a:r>
              <a:rPr lang="fr-FR" sz="2000" b="1" dirty="0">
                <a:solidFill>
                  <a:schemeClr val="accent4"/>
                </a:solidFill>
              </a:rPr>
              <a:t>2- Mesurer les besoins</a:t>
            </a:r>
          </a:p>
        </p:txBody>
      </p:sp>
      <p:sp>
        <p:nvSpPr>
          <p:cNvPr id="5" name="Rectangle 4"/>
          <p:cNvSpPr>
            <a:spLocks/>
          </p:cNvSpPr>
          <p:nvPr/>
        </p:nvSpPr>
        <p:spPr>
          <a:xfrm>
            <a:off x="875435" y="2631790"/>
            <a:ext cx="3469896" cy="400110"/>
          </a:xfrm>
          <a:prstGeom prst="rect">
            <a:avLst/>
          </a:prstGeom>
        </p:spPr>
        <p:txBody>
          <a:bodyPr wrap="square">
            <a:spAutoFit/>
          </a:bodyPr>
          <a:lstStyle/>
          <a:p>
            <a:pPr algn="ctr"/>
            <a:r>
              <a:rPr lang="fr-FR" sz="2000" b="1" dirty="0">
                <a:solidFill>
                  <a:schemeClr val="accent2"/>
                </a:solidFill>
              </a:rPr>
              <a:t>Les orientations et les projets</a:t>
            </a:r>
          </a:p>
        </p:txBody>
      </p:sp>
      <p:sp>
        <p:nvSpPr>
          <p:cNvPr id="6" name="Rectangle 5"/>
          <p:cNvSpPr/>
          <p:nvPr/>
        </p:nvSpPr>
        <p:spPr>
          <a:xfrm>
            <a:off x="5227952" y="2389895"/>
            <a:ext cx="6096000" cy="1754326"/>
          </a:xfrm>
          <a:prstGeom prst="rect">
            <a:avLst/>
          </a:prstGeom>
        </p:spPr>
        <p:txBody>
          <a:bodyPr>
            <a:spAutoFit/>
          </a:bodyPr>
          <a:lstStyle/>
          <a:p>
            <a:pPr marL="285750" indent="-285750">
              <a:buFont typeface="Wingdings" panose="05000000000000000000" pitchFamily="2" charset="2"/>
              <a:buChar char="Ø"/>
            </a:pPr>
            <a:r>
              <a:rPr lang="fr-FR" b="0" i="0" dirty="0">
                <a:solidFill>
                  <a:srgbClr val="000000"/>
                </a:solidFill>
                <a:effectLst/>
                <a:latin typeface="Open Sans"/>
              </a:rPr>
              <a:t>Coopérations professionnelles</a:t>
            </a:r>
          </a:p>
          <a:p>
            <a:pPr marL="285750" indent="-285750">
              <a:buFont typeface="Wingdings" panose="05000000000000000000" pitchFamily="2" charset="2"/>
              <a:buChar char="Ø"/>
            </a:pPr>
            <a:r>
              <a:rPr lang="fr-FR" b="0" i="0" dirty="0">
                <a:solidFill>
                  <a:srgbClr val="000000"/>
                </a:solidFill>
                <a:effectLst/>
                <a:latin typeface="Open Sans"/>
              </a:rPr>
              <a:t>Diversification des modes d’exercice</a:t>
            </a:r>
          </a:p>
          <a:p>
            <a:pPr marL="285750" indent="-285750">
              <a:buFont typeface="Wingdings" panose="05000000000000000000" pitchFamily="2" charset="2"/>
              <a:buChar char="Ø"/>
            </a:pPr>
            <a:r>
              <a:rPr lang="fr-FR" dirty="0">
                <a:solidFill>
                  <a:srgbClr val="000000"/>
                </a:solidFill>
                <a:latin typeface="Open Sans"/>
              </a:rPr>
              <a:t>Changement du mode de gestion</a:t>
            </a:r>
          </a:p>
          <a:p>
            <a:pPr marL="285750" indent="-285750">
              <a:buFont typeface="Wingdings" panose="05000000000000000000" pitchFamily="2" charset="2"/>
              <a:buChar char="Ø"/>
            </a:pPr>
            <a:r>
              <a:rPr lang="fr-FR" dirty="0">
                <a:solidFill>
                  <a:srgbClr val="000000"/>
                </a:solidFill>
                <a:latin typeface="Open Sans"/>
              </a:rPr>
              <a:t>Fusion d’établissement</a:t>
            </a:r>
          </a:p>
          <a:p>
            <a:pPr marL="285750" indent="-285750">
              <a:buFont typeface="Wingdings" panose="05000000000000000000" pitchFamily="2" charset="2"/>
              <a:buChar char="Ø"/>
            </a:pPr>
            <a:r>
              <a:rPr lang="fr-FR" dirty="0">
                <a:solidFill>
                  <a:srgbClr val="000000"/>
                </a:solidFill>
                <a:latin typeface="Open Sans"/>
              </a:rPr>
              <a:t>GHT, directions communes </a:t>
            </a:r>
          </a:p>
          <a:p>
            <a:pPr marL="285750" indent="-285750">
              <a:buFont typeface="Wingdings" panose="05000000000000000000" pitchFamily="2" charset="2"/>
              <a:buChar char="Ø"/>
            </a:pPr>
            <a:r>
              <a:rPr lang="fr-FR" dirty="0">
                <a:solidFill>
                  <a:srgbClr val="000000"/>
                </a:solidFill>
                <a:latin typeface="Open Sans"/>
              </a:rPr>
              <a:t>Mise en commun de certaines missions</a:t>
            </a:r>
            <a:endParaRPr lang="fr-FR" dirty="0"/>
          </a:p>
        </p:txBody>
      </p:sp>
      <p:sp>
        <p:nvSpPr>
          <p:cNvPr id="7" name="Rectangle 6"/>
          <p:cNvSpPr>
            <a:spLocks/>
          </p:cNvSpPr>
          <p:nvPr/>
        </p:nvSpPr>
        <p:spPr>
          <a:xfrm>
            <a:off x="1801017" y="5090549"/>
            <a:ext cx="1618732" cy="400110"/>
          </a:xfrm>
          <a:prstGeom prst="rect">
            <a:avLst/>
          </a:prstGeom>
        </p:spPr>
        <p:txBody>
          <a:bodyPr wrap="square">
            <a:spAutoFit/>
          </a:bodyPr>
          <a:lstStyle/>
          <a:p>
            <a:pPr algn="ctr"/>
            <a:r>
              <a:rPr lang="fr-FR" sz="2000" b="1" dirty="0">
                <a:solidFill>
                  <a:schemeClr val="accent2"/>
                </a:solidFill>
              </a:rPr>
              <a:t>Les besoins</a:t>
            </a:r>
          </a:p>
        </p:txBody>
      </p:sp>
      <p:sp>
        <p:nvSpPr>
          <p:cNvPr id="8" name="Rectangle 7"/>
          <p:cNvSpPr/>
          <p:nvPr/>
        </p:nvSpPr>
        <p:spPr>
          <a:xfrm>
            <a:off x="5227952" y="4551940"/>
            <a:ext cx="6096000" cy="1477328"/>
          </a:xfrm>
          <a:prstGeom prst="rect">
            <a:avLst/>
          </a:prstGeom>
        </p:spPr>
        <p:txBody>
          <a:bodyPr>
            <a:spAutoFit/>
          </a:bodyPr>
          <a:lstStyle/>
          <a:p>
            <a:pPr marL="285750" indent="-285750">
              <a:buFont typeface="Wingdings" panose="05000000000000000000" pitchFamily="2" charset="2"/>
              <a:buChar char="Ø"/>
            </a:pPr>
            <a:r>
              <a:rPr lang="fr-FR" b="0" i="0" dirty="0">
                <a:solidFill>
                  <a:srgbClr val="000000"/>
                </a:solidFill>
                <a:effectLst/>
                <a:latin typeface="Open Sans"/>
              </a:rPr>
              <a:t>Anticiper les nouveaux métiers</a:t>
            </a:r>
          </a:p>
          <a:p>
            <a:pPr marL="285750" indent="-285750">
              <a:buFont typeface="Wingdings" panose="05000000000000000000" pitchFamily="2" charset="2"/>
              <a:buChar char="Ø"/>
            </a:pPr>
            <a:r>
              <a:rPr lang="fr-FR" b="0" i="0" dirty="0">
                <a:solidFill>
                  <a:srgbClr val="000000"/>
                </a:solidFill>
                <a:effectLst/>
                <a:latin typeface="Open Sans"/>
              </a:rPr>
              <a:t>Identifier les métiers en grande tension</a:t>
            </a:r>
          </a:p>
          <a:p>
            <a:pPr marL="285750" indent="-285750">
              <a:buFont typeface="Wingdings" panose="05000000000000000000" pitchFamily="2" charset="2"/>
              <a:buChar char="Ø"/>
            </a:pPr>
            <a:r>
              <a:rPr lang="fr-FR" dirty="0">
                <a:solidFill>
                  <a:srgbClr val="000000"/>
                </a:solidFill>
                <a:latin typeface="Open Sans"/>
              </a:rPr>
              <a:t>Anticiper les départs (retraite, mobilité)</a:t>
            </a:r>
          </a:p>
          <a:p>
            <a:pPr marL="285750" indent="-285750">
              <a:buFont typeface="Wingdings" panose="05000000000000000000" pitchFamily="2" charset="2"/>
              <a:buChar char="Ø"/>
            </a:pPr>
            <a:r>
              <a:rPr lang="fr-FR" dirty="0">
                <a:solidFill>
                  <a:srgbClr val="000000"/>
                </a:solidFill>
                <a:latin typeface="Open Sans"/>
              </a:rPr>
              <a:t>Anticiper les remplacements (définitifs et temporaires ou liés à l’accroissement d’activité).</a:t>
            </a:r>
            <a:endParaRPr lang="fr-FR" dirty="0"/>
          </a:p>
        </p:txBody>
      </p:sp>
    </p:spTree>
    <p:extLst>
      <p:ext uri="{BB962C8B-B14F-4D97-AF65-F5344CB8AC3E}">
        <p14:creationId xmlns:p14="http://schemas.microsoft.com/office/powerpoint/2010/main" val="274948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additive="base">
                                        <p:cTn id="2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additive="base">
                                        <p:cTn id="2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 calcmode="lin" valueType="num">
                                      <p:cBhvr additive="base">
                                        <p:cTn id="3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8">
                                            <p:txEl>
                                              <p:pRg st="0" end="0"/>
                                            </p:txEl>
                                          </p:spTgt>
                                        </p:tgtEl>
                                        <p:attrNameLst>
                                          <p:attrName>style.visibility</p:attrName>
                                        </p:attrNameLst>
                                      </p:cBhvr>
                                      <p:to>
                                        <p:strVal val="visible"/>
                                      </p:to>
                                    </p:set>
                                    <p:anim calcmode="lin" valueType="num">
                                      <p:cBhvr additive="base">
                                        <p:cTn id="4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8">
                                            <p:txEl>
                                              <p:pRg st="0" end="0"/>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8">
                                            <p:txEl>
                                              <p:pRg st="1" end="1"/>
                                            </p:txEl>
                                          </p:spTgt>
                                        </p:tgtEl>
                                        <p:attrNameLst>
                                          <p:attrName>style.visibility</p:attrName>
                                        </p:attrNameLst>
                                      </p:cBhvr>
                                      <p:to>
                                        <p:strVal val="visible"/>
                                      </p:to>
                                    </p:set>
                                    <p:anim calcmode="lin" valueType="num">
                                      <p:cBhvr additive="base">
                                        <p:cTn id="52"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8">
                                            <p:txEl>
                                              <p:pRg st="1" end="1"/>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8">
                                            <p:txEl>
                                              <p:pRg st="2" end="2"/>
                                            </p:txEl>
                                          </p:spTgt>
                                        </p:tgtEl>
                                        <p:attrNameLst>
                                          <p:attrName>style.visibility</p:attrName>
                                        </p:attrNameLst>
                                      </p:cBhvr>
                                      <p:to>
                                        <p:strVal val="visible"/>
                                      </p:to>
                                    </p:set>
                                    <p:anim calcmode="lin" valueType="num">
                                      <p:cBhvr additive="base">
                                        <p:cTn id="56"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8">
                                            <p:txEl>
                                              <p:pRg st="2" end="2"/>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8">
                                            <p:txEl>
                                              <p:pRg st="3" end="3"/>
                                            </p:txEl>
                                          </p:spTgt>
                                        </p:tgtEl>
                                        <p:attrNameLst>
                                          <p:attrName>style.visibility</p:attrName>
                                        </p:attrNameLst>
                                      </p:cBhvr>
                                      <p:to>
                                        <p:strVal val="visible"/>
                                      </p:to>
                                    </p:set>
                                    <p:anim calcmode="lin" valueType="num">
                                      <p:cBhvr additive="base">
                                        <p:cTn id="60"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a:xfrm>
            <a:off x="3925728" y="320184"/>
            <a:ext cx="8181835" cy="830997"/>
          </a:xfrm>
          <a:prstGeom prst="rect">
            <a:avLst/>
          </a:prstGeom>
        </p:spPr>
        <p:txBody>
          <a:bodyPr wrap="square">
            <a:spAutoFit/>
          </a:bodyPr>
          <a:lstStyle/>
          <a:p>
            <a:pPr algn="ctr"/>
            <a:r>
              <a:rPr lang="fr-FR" sz="2400" b="1" dirty="0">
                <a:solidFill>
                  <a:schemeClr val="accent2"/>
                </a:solidFill>
              </a:rPr>
              <a:t>Stratégie pluriannuelle de pilotage des ressources humaines – les axes stratégiques</a:t>
            </a:r>
          </a:p>
        </p:txBody>
      </p:sp>
      <p:graphicFrame>
        <p:nvGraphicFramePr>
          <p:cNvPr id="2" name="Tableau 1"/>
          <p:cNvGraphicFramePr>
            <a:graphicFrameLocks noGrp="1"/>
          </p:cNvGraphicFramePr>
          <p:nvPr>
            <p:extLst>
              <p:ext uri="{D42A27DB-BD31-4B8C-83A1-F6EECF244321}">
                <p14:modId xmlns:p14="http://schemas.microsoft.com/office/powerpoint/2010/main" val="101091942"/>
              </p:ext>
            </p:extLst>
          </p:nvPr>
        </p:nvGraphicFramePr>
        <p:xfrm>
          <a:off x="0" y="1322453"/>
          <a:ext cx="12192000" cy="5162879"/>
        </p:xfrm>
        <a:graphic>
          <a:graphicData uri="http://schemas.openxmlformats.org/drawingml/2006/table">
            <a:tbl>
              <a:tblPr firstRow="1" bandRow="1">
                <a:tableStyleId>{21E4AEA4-8DFA-4A89-87EB-49C32662AFE0}</a:tableStyleId>
              </a:tblPr>
              <a:tblGrid>
                <a:gridCol w="1320184">
                  <a:extLst>
                    <a:ext uri="{9D8B030D-6E8A-4147-A177-3AD203B41FA5}">
                      <a16:colId xmlns="" xmlns:a16="http://schemas.microsoft.com/office/drawing/2014/main" val="20000"/>
                    </a:ext>
                  </a:extLst>
                </a:gridCol>
                <a:gridCol w="3533154">
                  <a:extLst>
                    <a:ext uri="{9D8B030D-6E8A-4147-A177-3AD203B41FA5}">
                      <a16:colId xmlns="" xmlns:a16="http://schemas.microsoft.com/office/drawing/2014/main" val="20001"/>
                    </a:ext>
                  </a:extLst>
                </a:gridCol>
                <a:gridCol w="2461862">
                  <a:extLst>
                    <a:ext uri="{9D8B030D-6E8A-4147-A177-3AD203B41FA5}">
                      <a16:colId xmlns="" xmlns:a16="http://schemas.microsoft.com/office/drawing/2014/main" val="20002"/>
                    </a:ext>
                  </a:extLst>
                </a:gridCol>
                <a:gridCol w="2011680">
                  <a:extLst>
                    <a:ext uri="{9D8B030D-6E8A-4147-A177-3AD203B41FA5}">
                      <a16:colId xmlns="" xmlns:a16="http://schemas.microsoft.com/office/drawing/2014/main" val="20003"/>
                    </a:ext>
                  </a:extLst>
                </a:gridCol>
                <a:gridCol w="2865120">
                  <a:extLst>
                    <a:ext uri="{9D8B030D-6E8A-4147-A177-3AD203B41FA5}">
                      <a16:colId xmlns="" xmlns:a16="http://schemas.microsoft.com/office/drawing/2014/main" val="20004"/>
                    </a:ext>
                  </a:extLst>
                </a:gridCol>
              </a:tblGrid>
              <a:tr h="526132">
                <a:tc>
                  <a:txBody>
                    <a:bodyPr/>
                    <a:lstStyle/>
                    <a:p>
                      <a:pPr algn="ctr"/>
                      <a:endParaRPr lang="fr-FR" sz="1200" dirty="0">
                        <a:solidFill>
                          <a:schemeClr val="bg1"/>
                        </a:solidFill>
                      </a:endParaRPr>
                    </a:p>
                  </a:txBody>
                  <a:tcPr anchor="ctr"/>
                </a:tc>
                <a:tc>
                  <a:txBody>
                    <a:bodyPr/>
                    <a:lstStyle/>
                    <a:p>
                      <a:pPr algn="ctr"/>
                      <a:r>
                        <a:rPr lang="fr-FR" sz="1200" dirty="0"/>
                        <a:t>Formation</a:t>
                      </a:r>
                    </a:p>
                  </a:txBody>
                  <a:tcPr anchor="ctr"/>
                </a:tc>
                <a:tc>
                  <a:txBody>
                    <a:bodyPr/>
                    <a:lstStyle/>
                    <a:p>
                      <a:pPr algn="ctr"/>
                      <a:r>
                        <a:rPr lang="fr-FR" sz="1200" dirty="0"/>
                        <a:t>Recrutement</a:t>
                      </a:r>
                    </a:p>
                  </a:txBody>
                  <a:tcPr anchor="ctr"/>
                </a:tc>
                <a:tc>
                  <a:txBody>
                    <a:bodyPr/>
                    <a:lstStyle/>
                    <a:p>
                      <a:pPr algn="ctr"/>
                      <a:r>
                        <a:rPr lang="fr-FR" sz="1200" dirty="0"/>
                        <a:t>Rémunération</a:t>
                      </a:r>
                    </a:p>
                  </a:txBody>
                  <a:tcPr anchor="ctr"/>
                </a:tc>
                <a:tc>
                  <a:txBody>
                    <a:bodyPr/>
                    <a:lstStyle/>
                    <a:p>
                      <a:pPr algn="ctr"/>
                      <a:r>
                        <a:rPr lang="fr-FR" sz="1200" dirty="0"/>
                        <a:t>C</a:t>
                      </a:r>
                      <a:r>
                        <a:rPr lang="fr-FR" sz="1200" baseline="0" dirty="0"/>
                        <a:t>onditions de travail</a:t>
                      </a:r>
                      <a:endParaRPr lang="fr-FR" sz="1200" dirty="0"/>
                    </a:p>
                  </a:txBody>
                  <a:tcPr anchor="ctr"/>
                </a:tc>
                <a:extLst>
                  <a:ext uri="{0D108BD9-81ED-4DB2-BD59-A6C34878D82A}">
                    <a16:rowId xmlns="" xmlns:a16="http://schemas.microsoft.com/office/drawing/2014/main" val="10000"/>
                  </a:ext>
                </a:extLst>
              </a:tr>
              <a:tr h="849831">
                <a:tc>
                  <a:txBody>
                    <a:bodyPr/>
                    <a:lstStyle/>
                    <a:p>
                      <a:pPr algn="ctr"/>
                      <a:r>
                        <a:rPr lang="fr-FR" sz="1200" dirty="0">
                          <a:solidFill>
                            <a:schemeClr val="bg1"/>
                          </a:solidFill>
                        </a:rPr>
                        <a:t>Attractivité</a:t>
                      </a:r>
                    </a:p>
                  </a:txBody>
                  <a:tcPr anchor="ctr">
                    <a:solidFill>
                      <a:schemeClr val="accent2"/>
                    </a:solidFill>
                  </a:tcPr>
                </a:tc>
                <a:tc>
                  <a:txBody>
                    <a:bodyPr/>
                    <a:lstStyle/>
                    <a:p>
                      <a:pPr algn="just"/>
                      <a:r>
                        <a:rPr lang="fr-FR" sz="1200" dirty="0"/>
                        <a:t>Développer</a:t>
                      </a:r>
                      <a:r>
                        <a:rPr lang="fr-FR" sz="1200" baseline="0" dirty="0"/>
                        <a:t> la f</a:t>
                      </a:r>
                      <a:r>
                        <a:rPr lang="fr-FR" sz="1200" dirty="0"/>
                        <a:t>ormation continue - Faciliter l’accès aux</a:t>
                      </a:r>
                    </a:p>
                    <a:p>
                      <a:pPr algn="just"/>
                      <a:r>
                        <a:rPr lang="fr-FR" sz="1200" dirty="0"/>
                        <a:t>préparations concours - Informer les agents sur leur</a:t>
                      </a:r>
                    </a:p>
                    <a:p>
                      <a:pPr algn="just"/>
                      <a:r>
                        <a:rPr lang="fr-FR" sz="1200" dirty="0"/>
                        <a:t>droit à la formation</a:t>
                      </a:r>
                    </a:p>
                  </a:txBody>
                  <a:tcPr/>
                </a:tc>
                <a:tc>
                  <a:txBody>
                    <a:bodyPr/>
                    <a:lstStyle/>
                    <a:p>
                      <a:pPr algn="just"/>
                      <a:r>
                        <a:rPr lang="fr-FR" sz="1200" dirty="0"/>
                        <a:t>Encourager les mobilités</a:t>
                      </a:r>
                    </a:p>
                    <a:p>
                      <a:pPr algn="just"/>
                      <a:r>
                        <a:rPr lang="fr-FR" sz="1200" dirty="0"/>
                        <a:t>Internes - Mettre en place une politique de promotion de l’établissement – marque employeur</a:t>
                      </a:r>
                    </a:p>
                  </a:txBody>
                  <a:tcPr/>
                </a:tc>
                <a:tc>
                  <a:txBody>
                    <a:bodyPr/>
                    <a:lstStyle/>
                    <a:p>
                      <a:pPr algn="just"/>
                      <a:r>
                        <a:rPr lang="fr-FR" sz="1200" dirty="0"/>
                        <a:t>Régime de protection sociale</a:t>
                      </a:r>
                    </a:p>
                    <a:p>
                      <a:pPr algn="just"/>
                      <a:r>
                        <a:rPr lang="fr-FR" sz="1200" dirty="0"/>
                        <a:t>Complémentaire – à venir loi d’habilitation-</a:t>
                      </a:r>
                    </a:p>
                  </a:txBody>
                  <a:tcPr/>
                </a:tc>
                <a:tc>
                  <a:txBody>
                    <a:bodyPr/>
                    <a:lstStyle/>
                    <a:p>
                      <a:pPr algn="just"/>
                      <a:r>
                        <a:rPr lang="fr-FR" sz="1200" dirty="0"/>
                        <a:t>Aménagement du temps</a:t>
                      </a:r>
                      <a:r>
                        <a:rPr lang="fr-FR" sz="1200" baseline="0" dirty="0"/>
                        <a:t> de travail  - Télétravail</a:t>
                      </a:r>
                    </a:p>
                  </a:txBody>
                  <a:tcPr/>
                </a:tc>
                <a:extLst>
                  <a:ext uri="{0D108BD9-81ED-4DB2-BD59-A6C34878D82A}">
                    <a16:rowId xmlns="" xmlns:a16="http://schemas.microsoft.com/office/drawing/2014/main" val="10001"/>
                  </a:ext>
                </a:extLst>
              </a:tr>
              <a:tr h="834715">
                <a:tc>
                  <a:txBody>
                    <a:bodyPr/>
                    <a:lstStyle/>
                    <a:p>
                      <a:pPr algn="ctr"/>
                      <a:r>
                        <a:rPr lang="fr-FR" sz="1200" dirty="0">
                          <a:solidFill>
                            <a:schemeClr val="bg1"/>
                          </a:solidFill>
                        </a:rPr>
                        <a:t>Continuité</a:t>
                      </a:r>
                      <a:r>
                        <a:rPr lang="fr-FR" sz="1200" baseline="0" dirty="0">
                          <a:solidFill>
                            <a:schemeClr val="bg1"/>
                          </a:solidFill>
                        </a:rPr>
                        <a:t> du service public</a:t>
                      </a:r>
                      <a:endParaRPr lang="fr-FR" sz="1200" dirty="0">
                        <a:solidFill>
                          <a:schemeClr val="bg1"/>
                        </a:solidFill>
                      </a:endParaRPr>
                    </a:p>
                  </a:txBody>
                  <a:tcPr anchor="ctr">
                    <a:solidFill>
                      <a:schemeClr val="accent2"/>
                    </a:solidFill>
                  </a:tcPr>
                </a:tc>
                <a:tc>
                  <a:txBody>
                    <a:bodyPr/>
                    <a:lstStyle/>
                    <a:p>
                      <a:pPr algn="just"/>
                      <a:r>
                        <a:rPr lang="fr-FR" sz="1200" dirty="0"/>
                        <a:t>Encourager transmission des</a:t>
                      </a:r>
                    </a:p>
                    <a:p>
                      <a:pPr algn="just"/>
                      <a:r>
                        <a:rPr lang="fr-FR" sz="1200" dirty="0"/>
                        <a:t>savoirs et partage de</a:t>
                      </a:r>
                    </a:p>
                    <a:p>
                      <a:pPr algn="just"/>
                      <a:r>
                        <a:rPr lang="fr-FR" sz="1200" dirty="0"/>
                        <a:t>compétences entre collègues</a:t>
                      </a:r>
                    </a:p>
                    <a:p>
                      <a:pPr algn="just"/>
                      <a:r>
                        <a:rPr lang="fr-FR" sz="1200" dirty="0"/>
                        <a:t>Valoriser l’apprentissage</a:t>
                      </a:r>
                    </a:p>
                  </a:txBody>
                  <a:tcPr/>
                </a:tc>
                <a:tc>
                  <a:txBody>
                    <a:bodyPr/>
                    <a:lstStyle/>
                    <a:p>
                      <a:pPr algn="just"/>
                      <a:r>
                        <a:rPr lang="fr-FR" sz="1200" dirty="0"/>
                        <a:t>Anticiper les recrutements et</a:t>
                      </a:r>
                    </a:p>
                    <a:p>
                      <a:pPr algn="just"/>
                      <a:r>
                        <a:rPr lang="fr-FR" sz="1200" dirty="0"/>
                        <a:t>les départs</a:t>
                      </a:r>
                    </a:p>
                    <a:p>
                      <a:pPr algn="just"/>
                      <a:r>
                        <a:rPr lang="fr-FR" sz="1200" dirty="0"/>
                        <a:t>Assurer les remplacements </a:t>
                      </a:r>
                    </a:p>
                  </a:txBody>
                  <a:tcPr/>
                </a:tc>
                <a:tc>
                  <a:txBody>
                    <a:bodyPr/>
                    <a:lstStyle/>
                    <a:p>
                      <a:pPr algn="ctr"/>
                      <a:r>
                        <a:rPr lang="fr-FR" sz="1200" dirty="0"/>
                        <a:t>-</a:t>
                      </a:r>
                    </a:p>
                  </a:txBody>
                  <a:tcPr/>
                </a:tc>
                <a:tc>
                  <a:txBody>
                    <a:bodyPr/>
                    <a:lstStyle/>
                    <a:p>
                      <a:pPr algn="just"/>
                      <a:r>
                        <a:rPr lang="fr-FR" sz="1200" dirty="0"/>
                        <a:t>Régime d’astreinte</a:t>
                      </a:r>
                    </a:p>
                  </a:txBody>
                  <a:tcPr/>
                </a:tc>
                <a:extLst>
                  <a:ext uri="{0D108BD9-81ED-4DB2-BD59-A6C34878D82A}">
                    <a16:rowId xmlns="" xmlns:a16="http://schemas.microsoft.com/office/drawing/2014/main" val="10002"/>
                  </a:ext>
                </a:extLst>
              </a:tr>
              <a:tr h="1020206">
                <a:tc>
                  <a:txBody>
                    <a:bodyPr/>
                    <a:lstStyle/>
                    <a:p>
                      <a:pPr algn="ctr"/>
                      <a:r>
                        <a:rPr lang="fr-FR" sz="1200" dirty="0">
                          <a:solidFill>
                            <a:schemeClr val="bg1"/>
                          </a:solidFill>
                        </a:rPr>
                        <a:t>Evolution et modernisation</a:t>
                      </a:r>
                    </a:p>
                  </a:txBody>
                  <a:tcPr anchor="ctr">
                    <a:solidFill>
                      <a:schemeClr val="accent2"/>
                    </a:solidFill>
                  </a:tcPr>
                </a:tc>
                <a:tc>
                  <a:txBody>
                    <a:bodyPr/>
                    <a:lstStyle/>
                    <a:p>
                      <a:pPr algn="just"/>
                      <a:r>
                        <a:rPr lang="fr-FR" sz="1200" dirty="0"/>
                        <a:t>Politique de formation volontariste  - Diversifier l’offre de formation (formation théorique, formation pratique, immersion,…)</a:t>
                      </a:r>
                    </a:p>
                  </a:txBody>
                  <a:tcPr/>
                </a:tc>
                <a:tc>
                  <a:txBody>
                    <a:bodyPr/>
                    <a:lstStyle/>
                    <a:p>
                      <a:pPr algn="just"/>
                      <a:r>
                        <a:rPr lang="fr-FR" sz="1200" dirty="0"/>
                        <a:t>Elargir les périmètres de recherche de candidats (privé, associatif, FPE, FPH…) - Communiquer les offres sur les réseaux sociaux</a:t>
                      </a:r>
                    </a:p>
                  </a:txBody>
                  <a:tcPr/>
                </a:tc>
                <a:tc>
                  <a:txBody>
                    <a:bodyPr/>
                    <a:lstStyle/>
                    <a:p>
                      <a:pPr algn="just"/>
                      <a:r>
                        <a:rPr lang="fr-FR" sz="1200" dirty="0"/>
                        <a:t>Valoriser</a:t>
                      </a:r>
                      <a:r>
                        <a:rPr lang="fr-FR" sz="1200" baseline="0" dirty="0"/>
                        <a:t> </a:t>
                      </a:r>
                      <a:r>
                        <a:rPr lang="fr-FR" sz="1200" dirty="0"/>
                        <a:t>l’engagement pro - prime d’intéressement collectif</a:t>
                      </a:r>
                    </a:p>
                  </a:txBody>
                  <a:tcPr/>
                </a:tc>
                <a:tc>
                  <a:txBody>
                    <a:bodyPr/>
                    <a:lstStyle/>
                    <a:p>
                      <a:pPr algn="just"/>
                      <a:r>
                        <a:rPr lang="fr-FR" sz="1200" dirty="0"/>
                        <a:t>Simplifier les procédures administratives(dématérialisation)-</a:t>
                      </a:r>
                      <a:r>
                        <a:rPr lang="fr-FR" sz="1200" baseline="0" dirty="0"/>
                        <a:t> </a:t>
                      </a:r>
                      <a:r>
                        <a:rPr lang="fr-FR" sz="1200" dirty="0"/>
                        <a:t>Investir dans de nouveaux outils informatiques - Optimiser les modes de gestion, création de procédure.</a:t>
                      </a:r>
                    </a:p>
                  </a:txBody>
                  <a:tcPr/>
                </a:tc>
                <a:extLst>
                  <a:ext uri="{0D108BD9-81ED-4DB2-BD59-A6C34878D82A}">
                    <a16:rowId xmlns="" xmlns:a16="http://schemas.microsoft.com/office/drawing/2014/main" val="10003"/>
                  </a:ext>
                </a:extLst>
              </a:tr>
              <a:tr h="617440">
                <a:tc>
                  <a:txBody>
                    <a:bodyPr/>
                    <a:lstStyle/>
                    <a:p>
                      <a:pPr algn="ctr"/>
                      <a:r>
                        <a:rPr lang="fr-FR" sz="1200" dirty="0">
                          <a:solidFill>
                            <a:schemeClr val="bg1"/>
                          </a:solidFill>
                        </a:rPr>
                        <a:t>Egalité F/H</a:t>
                      </a:r>
                    </a:p>
                  </a:txBody>
                  <a:tcPr anchor="ctr">
                    <a:solidFill>
                      <a:schemeClr val="accent2"/>
                    </a:solidFill>
                  </a:tcPr>
                </a:tc>
                <a:tc>
                  <a:txBody>
                    <a:bodyPr/>
                    <a:lstStyle/>
                    <a:p>
                      <a:pPr algn="just"/>
                      <a:r>
                        <a:rPr lang="fr-FR" sz="1200" dirty="0"/>
                        <a:t>Mettre en place des actions de sensibilisation égalité</a:t>
                      </a:r>
                    </a:p>
                    <a:p>
                      <a:pPr algn="just"/>
                      <a:r>
                        <a:rPr lang="fr-FR" sz="1200" dirty="0"/>
                        <a:t>femmes/hommes</a:t>
                      </a:r>
                    </a:p>
                  </a:txBody>
                  <a:tcPr/>
                </a:tc>
                <a:tc>
                  <a:txBody>
                    <a:bodyPr/>
                    <a:lstStyle/>
                    <a:p>
                      <a:pPr algn="just"/>
                      <a:r>
                        <a:rPr lang="fr-FR" sz="1200" dirty="0"/>
                        <a:t>Jurys recrutement paritaire</a:t>
                      </a:r>
                    </a:p>
                  </a:txBody>
                  <a:tcPr/>
                </a:tc>
                <a:tc>
                  <a:txBody>
                    <a:bodyPr/>
                    <a:lstStyle/>
                    <a:p>
                      <a:pPr algn="ctr"/>
                      <a:r>
                        <a:rPr lang="fr-FR" sz="1200" dirty="0"/>
                        <a:t>-</a:t>
                      </a:r>
                    </a:p>
                  </a:txBody>
                  <a:tcPr/>
                </a:tc>
                <a:tc>
                  <a:txBody>
                    <a:bodyPr/>
                    <a:lstStyle/>
                    <a:p>
                      <a:pPr algn="just"/>
                      <a:r>
                        <a:rPr lang="fr-FR" sz="1200" dirty="0"/>
                        <a:t>Mixité des équipes</a:t>
                      </a:r>
                      <a:r>
                        <a:rPr lang="fr-FR" sz="1200" baseline="0" dirty="0"/>
                        <a:t> – aménagements horaires</a:t>
                      </a:r>
                      <a:endParaRPr lang="fr-FR" sz="1200" dirty="0"/>
                    </a:p>
                    <a:p>
                      <a:pPr algn="just"/>
                      <a:endParaRPr lang="fr-FR" sz="1200" dirty="0"/>
                    </a:p>
                  </a:txBody>
                  <a:tcPr/>
                </a:tc>
                <a:extLst>
                  <a:ext uri="{0D108BD9-81ED-4DB2-BD59-A6C34878D82A}">
                    <a16:rowId xmlns="" xmlns:a16="http://schemas.microsoft.com/office/drawing/2014/main" val="10004"/>
                  </a:ext>
                </a:extLst>
              </a:tr>
              <a:tr h="834715">
                <a:tc>
                  <a:txBody>
                    <a:bodyPr/>
                    <a:lstStyle/>
                    <a:p>
                      <a:pPr algn="ctr"/>
                      <a:r>
                        <a:rPr lang="fr-FR" sz="1200" dirty="0">
                          <a:solidFill>
                            <a:schemeClr val="bg1"/>
                          </a:solidFill>
                        </a:rPr>
                        <a:t>Qualité de vie au travail</a:t>
                      </a:r>
                    </a:p>
                  </a:txBody>
                  <a:tcPr anchor="ctr">
                    <a:solidFill>
                      <a:schemeClr val="accent2"/>
                    </a:solidFill>
                  </a:tcPr>
                </a:tc>
                <a:tc>
                  <a:txBody>
                    <a:bodyPr/>
                    <a:lstStyle/>
                    <a:p>
                      <a:pPr algn="just"/>
                      <a:r>
                        <a:rPr lang="fr-FR" sz="1200" dirty="0"/>
                        <a:t>Développer les formations liées au poste de travail et</a:t>
                      </a:r>
                    </a:p>
                    <a:p>
                      <a:pPr algn="just"/>
                      <a:r>
                        <a:rPr lang="fr-FR" sz="1200" dirty="0"/>
                        <a:t>proposer des aménagements de poste (TMS…) -  Accompagnement au changement</a:t>
                      </a:r>
                    </a:p>
                  </a:txBody>
                  <a:tcPr/>
                </a:tc>
                <a:tc>
                  <a:txBody>
                    <a:bodyPr/>
                    <a:lstStyle/>
                    <a:p>
                      <a:pPr algn="just"/>
                      <a:r>
                        <a:rPr lang="fr-FR" sz="1200" dirty="0"/>
                        <a:t>Visibilité en matière de mobilité interne</a:t>
                      </a:r>
                    </a:p>
                  </a:txBody>
                  <a:tcPr/>
                </a:tc>
                <a:tc>
                  <a:txBody>
                    <a:bodyPr/>
                    <a:lstStyle/>
                    <a:p>
                      <a:pPr algn="ctr"/>
                      <a:r>
                        <a:rPr lang="fr-FR" sz="1200" dirty="0"/>
                        <a:t>-</a:t>
                      </a:r>
                    </a:p>
                  </a:txBody>
                  <a:tcPr/>
                </a:tc>
                <a:tc>
                  <a:txBody>
                    <a:bodyPr/>
                    <a:lstStyle/>
                    <a:p>
                      <a:pPr algn="just"/>
                      <a:r>
                        <a:rPr lang="fr-FR" sz="1200" dirty="0"/>
                        <a:t>Politique de Prévention – horaires variables, saisonniers – salle de</a:t>
                      </a:r>
                      <a:r>
                        <a:rPr lang="fr-FR" sz="1200" baseline="0" dirty="0"/>
                        <a:t> repos, évènements participatifs, droit à la déconnexion</a:t>
                      </a:r>
                      <a:endParaRPr lang="fr-FR" sz="1200" dirty="0"/>
                    </a:p>
                  </a:txBody>
                  <a:tcPr/>
                </a:tc>
                <a:extLst>
                  <a:ext uri="{0D108BD9-81ED-4DB2-BD59-A6C34878D82A}">
                    <a16:rowId xmlns="" xmlns:a16="http://schemas.microsoft.com/office/drawing/2014/main" val="10005"/>
                  </a:ext>
                </a:extLst>
              </a:tr>
              <a:tr h="441028">
                <a:tc>
                  <a:txBody>
                    <a:bodyPr/>
                    <a:lstStyle/>
                    <a:p>
                      <a:pPr algn="ctr"/>
                      <a:r>
                        <a:rPr lang="fr-FR" sz="1200" dirty="0">
                          <a:solidFill>
                            <a:schemeClr val="bg1"/>
                          </a:solidFill>
                        </a:rPr>
                        <a:t>Enjeu</a:t>
                      </a:r>
                      <a:r>
                        <a:rPr lang="fr-FR" sz="1200" baseline="0" dirty="0">
                          <a:solidFill>
                            <a:schemeClr val="bg1"/>
                          </a:solidFill>
                        </a:rPr>
                        <a:t> social</a:t>
                      </a:r>
                      <a:endParaRPr lang="fr-FR" sz="1200" dirty="0">
                        <a:solidFill>
                          <a:schemeClr val="bg1"/>
                        </a:solidFill>
                      </a:endParaRPr>
                    </a:p>
                  </a:txBody>
                  <a:tcPr anchor="ctr">
                    <a:solidFill>
                      <a:schemeClr val="accent2"/>
                    </a:solidFill>
                  </a:tcPr>
                </a:tc>
                <a:tc>
                  <a:txBody>
                    <a:bodyPr/>
                    <a:lstStyle/>
                    <a:p>
                      <a:pPr algn="just"/>
                      <a:r>
                        <a:rPr lang="fr-FR" sz="1200" dirty="0"/>
                        <a:t>Faciliter les reconversions professionnelles</a:t>
                      </a:r>
                    </a:p>
                  </a:txBody>
                  <a:tcPr/>
                </a:tc>
                <a:tc>
                  <a:txBody>
                    <a:bodyPr/>
                    <a:lstStyle/>
                    <a:p>
                      <a:pPr algn="just"/>
                      <a:r>
                        <a:rPr lang="fr-FR" sz="1200" dirty="0"/>
                        <a:t>Recruter des personnes en situation de handicap - Apprentissage</a:t>
                      </a:r>
                    </a:p>
                  </a:txBody>
                  <a:tcPr/>
                </a:tc>
                <a:tc>
                  <a:txBody>
                    <a:bodyPr/>
                    <a:lstStyle/>
                    <a:p>
                      <a:pPr algn="ctr"/>
                      <a:r>
                        <a:rPr lang="fr-FR" sz="1200" dirty="0"/>
                        <a:t>-</a:t>
                      </a:r>
                    </a:p>
                  </a:txBody>
                  <a:tcPr/>
                </a:tc>
                <a:tc>
                  <a:txBody>
                    <a:bodyPr/>
                    <a:lstStyle/>
                    <a:p>
                      <a:pPr algn="just"/>
                      <a:r>
                        <a:rPr lang="fr-FR" sz="1200" dirty="0"/>
                        <a:t>Réduire la précarité</a:t>
                      </a:r>
                    </a:p>
                  </a:txBody>
                  <a:tcPr/>
                </a:tc>
                <a:extLst>
                  <a:ext uri="{0D108BD9-81ED-4DB2-BD59-A6C34878D82A}">
                    <a16:rowId xmlns="" xmlns:a16="http://schemas.microsoft.com/office/drawing/2014/main" val="10006"/>
                  </a:ext>
                </a:extLst>
              </a:tr>
            </a:tbl>
          </a:graphicData>
        </a:graphic>
      </p:graphicFrame>
      <p:cxnSp>
        <p:nvCxnSpPr>
          <p:cNvPr id="7" name="Connecteur droit 6"/>
          <p:cNvCxnSpPr/>
          <p:nvPr/>
        </p:nvCxnSpPr>
        <p:spPr>
          <a:xfrm>
            <a:off x="0" y="1322453"/>
            <a:ext cx="1323833" cy="506347"/>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490261" y="1338393"/>
            <a:ext cx="816074" cy="142020"/>
          </a:xfrm>
          <a:prstGeom prst="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fr-FR" sz="1200" b="1" dirty="0">
                <a:solidFill>
                  <a:schemeClr val="bg1"/>
                </a:solidFill>
              </a:rPr>
              <a:t>Domaine</a:t>
            </a:r>
          </a:p>
        </p:txBody>
      </p:sp>
      <p:sp>
        <p:nvSpPr>
          <p:cNvPr id="9" name="Rectangle 8"/>
          <p:cNvSpPr/>
          <p:nvPr/>
        </p:nvSpPr>
        <p:spPr>
          <a:xfrm>
            <a:off x="76980" y="1645100"/>
            <a:ext cx="733144" cy="174953"/>
          </a:xfrm>
          <a:prstGeom prst="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fr-FR" sz="1200" b="1" dirty="0">
                <a:solidFill>
                  <a:schemeClr val="bg1"/>
                </a:solidFill>
              </a:rPr>
              <a:t>Objectif</a:t>
            </a:r>
          </a:p>
        </p:txBody>
      </p:sp>
    </p:spTree>
    <p:extLst>
      <p:ext uri="{BB962C8B-B14F-4D97-AF65-F5344CB8AC3E}">
        <p14:creationId xmlns:p14="http://schemas.microsoft.com/office/powerpoint/2010/main" val="2884253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1824189" y="1666129"/>
            <a:ext cx="1799701" cy="205804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fontAlgn="base" hangingPunct="0">
              <a:spcBef>
                <a:spcPct val="0"/>
              </a:spcBef>
              <a:spcAft>
                <a:spcPct val="0"/>
              </a:spcAft>
              <a:defRPr/>
            </a:pPr>
            <a:r>
              <a:rPr lang="fr-FR" sz="1400" b="1" dirty="0">
                <a:solidFill>
                  <a:srgbClr val="000000"/>
                </a:solidFill>
                <a:latin typeface="Arial"/>
              </a:rPr>
              <a:t>1 - Attractivité </a:t>
            </a:r>
          </a:p>
        </p:txBody>
      </p:sp>
      <p:sp>
        <p:nvSpPr>
          <p:cNvPr id="10" name="Rectangle 3"/>
          <p:cNvSpPr txBox="1">
            <a:spLocks noChangeArrowheads="1"/>
          </p:cNvSpPr>
          <p:nvPr/>
        </p:nvSpPr>
        <p:spPr bwMode="auto">
          <a:xfrm>
            <a:off x="3051057" y="314503"/>
            <a:ext cx="8363272" cy="711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514350" indent="-514350" algn="l" rtl="0" eaLnBrk="1" fontAlgn="base" hangingPunct="1">
              <a:spcBef>
                <a:spcPct val="20000"/>
              </a:spcBef>
              <a:spcAft>
                <a:spcPct val="0"/>
              </a:spcAft>
              <a:buClr>
                <a:srgbClr val="FF8019"/>
              </a:buClr>
              <a:buSzPct val="75000"/>
              <a:buFont typeface="+mj-lt"/>
              <a:buAutoNum type="arabicPeriod"/>
              <a:defRPr lang="fr-FR" sz="3200" dirty="0" smtClean="0">
                <a:solidFill>
                  <a:srgbClr val="517A7A"/>
                </a:solidFill>
                <a:latin typeface="+mn-lt"/>
                <a:ea typeface="+mn-ea"/>
                <a:cs typeface="+mn-cs"/>
              </a:defRPr>
            </a:lvl1pPr>
            <a:lvl2pPr marL="742950" indent="-285750" algn="l" rtl="0" eaLnBrk="1" fontAlgn="base" hangingPunct="1">
              <a:spcBef>
                <a:spcPct val="20000"/>
              </a:spcBef>
              <a:spcAft>
                <a:spcPct val="0"/>
              </a:spcAft>
              <a:buClr>
                <a:srgbClr val="00B3FF"/>
              </a:buClr>
              <a:buSzPct val="75000"/>
              <a:buFont typeface="Wingdings" pitchFamily="2" charset="2"/>
              <a:buChar char="ü"/>
              <a:defRPr sz="2400">
                <a:solidFill>
                  <a:srgbClr val="517A7A"/>
                </a:solidFill>
                <a:latin typeface="+mn-lt"/>
              </a:defRPr>
            </a:lvl2pPr>
            <a:lvl3pPr marL="1143000" indent="-228600" algn="l" rtl="0" eaLnBrk="1" fontAlgn="base" hangingPunct="1">
              <a:spcBef>
                <a:spcPct val="20000"/>
              </a:spcBef>
              <a:spcAft>
                <a:spcPct val="0"/>
              </a:spcAft>
              <a:buClr>
                <a:srgbClr val="CCD900"/>
              </a:buClr>
              <a:buSzPct val="65000"/>
              <a:buFont typeface="Wingdings" pitchFamily="2" charset="2"/>
              <a:buChar char="§"/>
              <a:defRPr sz="2000">
                <a:solidFill>
                  <a:srgbClr val="517A7A"/>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rgbClr val="517A7A"/>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rgbClr val="517A7A"/>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a:lstStyle>
          <a:p>
            <a:pPr marL="742950" algn="just">
              <a:buFont typeface="Wingdings" panose="05000000000000000000" pitchFamily="2" charset="2"/>
              <a:buChar char="ü"/>
              <a:defRPr/>
            </a:pPr>
            <a:r>
              <a:rPr lang="fr-FR" sz="2000" b="1" kern="0" dirty="0">
                <a:solidFill>
                  <a:srgbClr val="FFCC00"/>
                </a:solidFill>
                <a:latin typeface="Arial"/>
              </a:rPr>
              <a:t>4</a:t>
            </a:r>
            <a:r>
              <a:rPr lang="fr-FR" sz="2000" kern="0" dirty="0">
                <a:latin typeface="Arial"/>
              </a:rPr>
              <a:t> thématiques prioritaires déclinées en </a:t>
            </a:r>
            <a:r>
              <a:rPr lang="fr-FR" sz="2000" b="1" kern="0" dirty="0">
                <a:solidFill>
                  <a:srgbClr val="FFCC00"/>
                </a:solidFill>
                <a:latin typeface="Arial"/>
              </a:rPr>
              <a:t>8</a:t>
            </a:r>
            <a:r>
              <a:rPr lang="fr-FR" sz="2000" kern="0" dirty="0">
                <a:latin typeface="Arial"/>
              </a:rPr>
              <a:t> axes stratégiques de pilotage des ressources humaines 2021/2025</a:t>
            </a:r>
            <a:endParaRPr lang="fr-FR" sz="1100" kern="0" dirty="0">
              <a:latin typeface="Arial"/>
            </a:endParaRPr>
          </a:p>
        </p:txBody>
      </p:sp>
      <p:sp>
        <p:nvSpPr>
          <p:cNvPr id="12" name="Rectangle 11"/>
          <p:cNvSpPr/>
          <p:nvPr/>
        </p:nvSpPr>
        <p:spPr bwMode="auto">
          <a:xfrm>
            <a:off x="6214279" y="1695982"/>
            <a:ext cx="1850165" cy="2014813"/>
          </a:xfrm>
          <a:prstGeom prst="rect">
            <a:avLst/>
          </a:prstGeom>
          <a:solidFill>
            <a:srgbClr val="CCD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dirty="0">
                <a:solidFill>
                  <a:srgbClr val="000000"/>
                </a:solidFill>
                <a:latin typeface="Arial"/>
              </a:rPr>
              <a:t>2 - Développement des compétences </a:t>
            </a:r>
          </a:p>
        </p:txBody>
      </p:sp>
      <p:sp>
        <p:nvSpPr>
          <p:cNvPr id="35" name="Rectangle 34"/>
          <p:cNvSpPr/>
          <p:nvPr/>
        </p:nvSpPr>
        <p:spPr bwMode="auto">
          <a:xfrm>
            <a:off x="1808753" y="4300015"/>
            <a:ext cx="1786991" cy="2186304"/>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dirty="0">
                <a:solidFill>
                  <a:srgbClr val="000000"/>
                </a:solidFill>
                <a:latin typeface="Arial"/>
              </a:rPr>
              <a:t>3 - Le manager, acteur central du fonctionnement</a:t>
            </a:r>
          </a:p>
        </p:txBody>
      </p:sp>
      <p:sp>
        <p:nvSpPr>
          <p:cNvPr id="37" name="Rectangle 36"/>
          <p:cNvSpPr/>
          <p:nvPr/>
        </p:nvSpPr>
        <p:spPr bwMode="auto">
          <a:xfrm>
            <a:off x="6186132" y="4300015"/>
            <a:ext cx="1850165" cy="2186305"/>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dirty="0">
                <a:solidFill>
                  <a:srgbClr val="000000"/>
                </a:solidFill>
                <a:latin typeface="Arial"/>
              </a:rPr>
              <a:t>4 – Promotion de la Qualité de Vie au travail</a:t>
            </a:r>
          </a:p>
        </p:txBody>
      </p:sp>
      <p:sp>
        <p:nvSpPr>
          <p:cNvPr id="41" name="Rectangle 40"/>
          <p:cNvSpPr/>
          <p:nvPr/>
        </p:nvSpPr>
        <p:spPr bwMode="auto">
          <a:xfrm>
            <a:off x="4309548" y="1666130"/>
            <a:ext cx="1732270" cy="924753"/>
          </a:xfrm>
          <a:prstGeom prst="rect">
            <a:avLst/>
          </a:prstGeom>
          <a:solidFill>
            <a:schemeClr val="bg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Des organisations connues &amp; stabilisées </a:t>
            </a:r>
          </a:p>
        </p:txBody>
      </p:sp>
      <p:sp>
        <p:nvSpPr>
          <p:cNvPr id="42" name="Rectangle 41"/>
          <p:cNvSpPr/>
          <p:nvPr/>
        </p:nvSpPr>
        <p:spPr bwMode="auto">
          <a:xfrm>
            <a:off x="4309550" y="1328087"/>
            <a:ext cx="1732269" cy="27120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AXES </a:t>
            </a:r>
          </a:p>
        </p:txBody>
      </p:sp>
      <p:sp>
        <p:nvSpPr>
          <p:cNvPr id="43" name="Rectangle 42"/>
          <p:cNvSpPr/>
          <p:nvPr/>
        </p:nvSpPr>
        <p:spPr bwMode="auto">
          <a:xfrm>
            <a:off x="4309548" y="2651804"/>
            <a:ext cx="1732270" cy="1058991"/>
          </a:xfrm>
          <a:prstGeom prst="rect">
            <a:avLst/>
          </a:prstGeom>
          <a:solidFill>
            <a:schemeClr val="bg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Des parcours professionnels clarifiés &amp; sécurisés</a:t>
            </a:r>
          </a:p>
        </p:txBody>
      </p:sp>
      <p:sp>
        <p:nvSpPr>
          <p:cNvPr id="47" name="Rectangle 46"/>
          <p:cNvSpPr/>
          <p:nvPr/>
        </p:nvSpPr>
        <p:spPr bwMode="auto">
          <a:xfrm>
            <a:off x="8764779" y="1701903"/>
            <a:ext cx="1764084" cy="1028542"/>
          </a:xfrm>
          <a:prstGeom prst="rect">
            <a:avLst/>
          </a:prstGeom>
          <a:solidFill>
            <a:srgbClr val="CCD9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Des compétences à évaluer, actualiser, et mettre en valeur</a:t>
            </a:r>
          </a:p>
        </p:txBody>
      </p:sp>
      <p:sp>
        <p:nvSpPr>
          <p:cNvPr id="51" name="Rectangle 50"/>
          <p:cNvSpPr/>
          <p:nvPr/>
        </p:nvSpPr>
        <p:spPr bwMode="auto">
          <a:xfrm>
            <a:off x="8764779" y="2785402"/>
            <a:ext cx="1764084" cy="925392"/>
          </a:xfrm>
          <a:prstGeom prst="rect">
            <a:avLst/>
          </a:prstGeom>
          <a:solidFill>
            <a:srgbClr val="CCD9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Un accompagnement au changement à renforcer </a:t>
            </a:r>
          </a:p>
        </p:txBody>
      </p:sp>
      <p:sp>
        <p:nvSpPr>
          <p:cNvPr id="52" name="Rectangle 51"/>
          <p:cNvSpPr/>
          <p:nvPr/>
        </p:nvSpPr>
        <p:spPr bwMode="auto">
          <a:xfrm>
            <a:off x="1825613" y="1334007"/>
            <a:ext cx="1799701" cy="27712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THEMATIQUES</a:t>
            </a:r>
          </a:p>
        </p:txBody>
      </p:sp>
      <p:sp>
        <p:nvSpPr>
          <p:cNvPr id="53" name="Rectangle 52"/>
          <p:cNvSpPr/>
          <p:nvPr/>
        </p:nvSpPr>
        <p:spPr bwMode="auto">
          <a:xfrm>
            <a:off x="8762431" y="1334007"/>
            <a:ext cx="1766432" cy="26528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AXES </a:t>
            </a:r>
          </a:p>
        </p:txBody>
      </p:sp>
      <p:sp>
        <p:nvSpPr>
          <p:cNvPr id="54" name="Rectangle 53"/>
          <p:cNvSpPr/>
          <p:nvPr/>
        </p:nvSpPr>
        <p:spPr bwMode="auto">
          <a:xfrm>
            <a:off x="6214279" y="1328087"/>
            <a:ext cx="1850165" cy="27120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THEMATIQUES</a:t>
            </a:r>
          </a:p>
        </p:txBody>
      </p:sp>
      <p:sp>
        <p:nvSpPr>
          <p:cNvPr id="6" name="Pentagone 5"/>
          <p:cNvSpPr/>
          <p:nvPr/>
        </p:nvSpPr>
        <p:spPr bwMode="auto">
          <a:xfrm>
            <a:off x="3737562" y="1334008"/>
            <a:ext cx="504056" cy="2382708"/>
          </a:xfrm>
          <a:prstGeom prst="homePlat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fontAlgn="base" hangingPunct="0">
              <a:spcBef>
                <a:spcPct val="0"/>
              </a:spcBef>
              <a:spcAft>
                <a:spcPct val="0"/>
              </a:spcAft>
              <a:defRPr/>
            </a:pPr>
            <a:endParaRPr lang="fr-FR" sz="1400" b="1">
              <a:solidFill>
                <a:srgbClr val="FFFFFF"/>
              </a:solidFill>
              <a:latin typeface="Arial"/>
            </a:endParaRPr>
          </a:p>
        </p:txBody>
      </p:sp>
      <p:sp>
        <p:nvSpPr>
          <p:cNvPr id="55" name="Pentagone 54"/>
          <p:cNvSpPr/>
          <p:nvPr/>
        </p:nvSpPr>
        <p:spPr bwMode="auto">
          <a:xfrm>
            <a:off x="8162583" y="1341462"/>
            <a:ext cx="504056" cy="2369333"/>
          </a:xfrm>
          <a:prstGeom prst="homePlate">
            <a:avLst/>
          </a:prstGeom>
          <a:solidFill>
            <a:srgbClr val="CCD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fr-FR" sz="1400" b="1">
              <a:solidFill>
                <a:srgbClr val="000000"/>
              </a:solidFill>
              <a:latin typeface="Arial"/>
            </a:endParaRPr>
          </a:p>
        </p:txBody>
      </p:sp>
      <p:sp>
        <p:nvSpPr>
          <p:cNvPr id="60" name="Rectangle 59"/>
          <p:cNvSpPr/>
          <p:nvPr/>
        </p:nvSpPr>
        <p:spPr bwMode="auto">
          <a:xfrm>
            <a:off x="4281402" y="4286287"/>
            <a:ext cx="1759144" cy="1080120"/>
          </a:xfrm>
          <a:prstGeom prst="rect">
            <a:avLst/>
          </a:prstGeom>
          <a:solidFill>
            <a:srgbClr val="CCE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Soutien &amp; accompagnement des managers</a:t>
            </a:r>
          </a:p>
        </p:txBody>
      </p:sp>
      <p:sp>
        <p:nvSpPr>
          <p:cNvPr id="61" name="Rectangle 60"/>
          <p:cNvSpPr/>
          <p:nvPr/>
        </p:nvSpPr>
        <p:spPr bwMode="auto">
          <a:xfrm>
            <a:off x="4281402" y="5406199"/>
            <a:ext cx="1759144" cy="1080120"/>
          </a:xfrm>
          <a:prstGeom prst="rect">
            <a:avLst/>
          </a:prstGeom>
          <a:solidFill>
            <a:srgbClr val="CCE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Soutien à l’exercice managérial &amp; promotion des bonnes pratiques</a:t>
            </a:r>
          </a:p>
        </p:txBody>
      </p:sp>
      <p:sp>
        <p:nvSpPr>
          <p:cNvPr id="62" name="Pentagone 61"/>
          <p:cNvSpPr/>
          <p:nvPr/>
        </p:nvSpPr>
        <p:spPr bwMode="auto">
          <a:xfrm>
            <a:off x="3709416" y="4274217"/>
            <a:ext cx="504056" cy="2212102"/>
          </a:xfrm>
          <a:prstGeom prst="homePlate">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fr-FR" sz="1400" b="1">
              <a:solidFill>
                <a:srgbClr val="000000"/>
              </a:solidFill>
              <a:latin typeface="Arial"/>
            </a:endParaRPr>
          </a:p>
        </p:txBody>
      </p:sp>
      <p:sp>
        <p:nvSpPr>
          <p:cNvPr id="63" name="Rectangle 62"/>
          <p:cNvSpPr/>
          <p:nvPr/>
        </p:nvSpPr>
        <p:spPr bwMode="auto">
          <a:xfrm>
            <a:off x="8762431" y="4300014"/>
            <a:ext cx="1808298" cy="1223422"/>
          </a:xfrm>
          <a:prstGeom prst="rect">
            <a:avLst/>
          </a:prstGeom>
          <a:solidFill>
            <a:srgbClr val="FF0000">
              <a:alpha val="40000"/>
            </a:srgb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Conditions de travail, préventions des risques &amp; promotion de la santé </a:t>
            </a:r>
          </a:p>
        </p:txBody>
      </p:sp>
      <p:sp>
        <p:nvSpPr>
          <p:cNvPr id="64" name="Rectangle 63"/>
          <p:cNvSpPr/>
          <p:nvPr/>
        </p:nvSpPr>
        <p:spPr bwMode="auto">
          <a:xfrm>
            <a:off x="8762431" y="5653379"/>
            <a:ext cx="1780152" cy="832940"/>
          </a:xfrm>
          <a:prstGeom prst="rect">
            <a:avLst/>
          </a:prstGeom>
          <a:solidFill>
            <a:srgbClr val="FF0000">
              <a:alpha val="40000"/>
            </a:srgb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fr-FR" sz="1400" b="1" i="1" dirty="0">
                <a:solidFill>
                  <a:srgbClr val="000000"/>
                </a:solidFill>
                <a:latin typeface="Arial"/>
              </a:rPr>
              <a:t>Une égalité des chances à promouvoir</a:t>
            </a:r>
          </a:p>
        </p:txBody>
      </p:sp>
      <p:sp>
        <p:nvSpPr>
          <p:cNvPr id="65" name="Pentagone 64"/>
          <p:cNvSpPr/>
          <p:nvPr/>
        </p:nvSpPr>
        <p:spPr bwMode="auto">
          <a:xfrm>
            <a:off x="8206993" y="4288621"/>
            <a:ext cx="504056" cy="2197699"/>
          </a:xfrm>
          <a:prstGeom prst="homePlate">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fr-FR" sz="1400" b="1">
              <a:solidFill>
                <a:srgbClr val="000000"/>
              </a:solidFill>
              <a:latin typeface="Arial"/>
            </a:endParaRPr>
          </a:p>
        </p:txBody>
      </p:sp>
      <p:sp>
        <p:nvSpPr>
          <p:cNvPr id="66" name="Rectangle 65"/>
          <p:cNvSpPr/>
          <p:nvPr/>
        </p:nvSpPr>
        <p:spPr bwMode="auto">
          <a:xfrm>
            <a:off x="4298142" y="3944325"/>
            <a:ext cx="1732269" cy="27120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AXES </a:t>
            </a:r>
          </a:p>
        </p:txBody>
      </p:sp>
      <p:sp>
        <p:nvSpPr>
          <p:cNvPr id="67" name="Rectangle 66"/>
          <p:cNvSpPr/>
          <p:nvPr/>
        </p:nvSpPr>
        <p:spPr bwMode="auto">
          <a:xfrm>
            <a:off x="1814205" y="3950245"/>
            <a:ext cx="1799701" cy="27712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THEMATIQUES</a:t>
            </a:r>
          </a:p>
        </p:txBody>
      </p:sp>
      <p:sp>
        <p:nvSpPr>
          <p:cNvPr id="68" name="Rectangle 67"/>
          <p:cNvSpPr/>
          <p:nvPr/>
        </p:nvSpPr>
        <p:spPr bwMode="auto">
          <a:xfrm>
            <a:off x="8751023" y="3950245"/>
            <a:ext cx="1766432" cy="26528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AXES </a:t>
            </a:r>
          </a:p>
        </p:txBody>
      </p:sp>
      <p:sp>
        <p:nvSpPr>
          <p:cNvPr id="69" name="Rectangle 68"/>
          <p:cNvSpPr/>
          <p:nvPr/>
        </p:nvSpPr>
        <p:spPr bwMode="auto">
          <a:xfrm>
            <a:off x="6202871" y="3944325"/>
            <a:ext cx="1850165" cy="27120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defRPr/>
            </a:pPr>
            <a:r>
              <a:rPr lang="fr-FR" sz="1400" b="1" dirty="0">
                <a:solidFill>
                  <a:srgbClr val="FFFFFF"/>
                </a:solidFill>
                <a:latin typeface="Arial" charset="0"/>
              </a:rPr>
              <a:t>THEMATIQUES</a:t>
            </a:r>
          </a:p>
        </p:txBody>
      </p:sp>
    </p:spTree>
    <p:extLst>
      <p:ext uri="{BB962C8B-B14F-4D97-AF65-F5344CB8AC3E}">
        <p14:creationId xmlns:p14="http://schemas.microsoft.com/office/powerpoint/2010/main" val="86552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fade">
                                      <p:cBhvr>
                                        <p:cTn id="21" dur="1000"/>
                                        <p:tgtEl>
                                          <p:spTgt spid="41"/>
                                        </p:tgtEl>
                                      </p:cBhvr>
                                    </p:animEffect>
                                    <p:anim calcmode="lin" valueType="num">
                                      <p:cBhvr>
                                        <p:cTn id="22" dur="1000" fill="hold"/>
                                        <p:tgtEl>
                                          <p:spTgt spid="41"/>
                                        </p:tgtEl>
                                        <p:attrNameLst>
                                          <p:attrName>ppt_x</p:attrName>
                                        </p:attrNameLst>
                                      </p:cBhvr>
                                      <p:tavLst>
                                        <p:tav tm="0">
                                          <p:val>
                                            <p:strVal val="#ppt_x"/>
                                          </p:val>
                                        </p:tav>
                                        <p:tav tm="100000">
                                          <p:val>
                                            <p:strVal val="#ppt_x"/>
                                          </p:val>
                                        </p:tav>
                                      </p:tavLst>
                                    </p:anim>
                                    <p:anim calcmode="lin" valueType="num">
                                      <p:cBhvr>
                                        <p:cTn id="2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fade">
                                      <p:cBhvr>
                                        <p:cTn id="35" dur="1000"/>
                                        <p:tgtEl>
                                          <p:spTgt spid="47"/>
                                        </p:tgtEl>
                                      </p:cBhvr>
                                    </p:animEffect>
                                    <p:anim calcmode="lin" valueType="num">
                                      <p:cBhvr>
                                        <p:cTn id="36" dur="1000" fill="hold"/>
                                        <p:tgtEl>
                                          <p:spTgt spid="47"/>
                                        </p:tgtEl>
                                        <p:attrNameLst>
                                          <p:attrName>ppt_x</p:attrName>
                                        </p:attrNameLst>
                                      </p:cBhvr>
                                      <p:tavLst>
                                        <p:tav tm="0">
                                          <p:val>
                                            <p:strVal val="#ppt_x"/>
                                          </p:val>
                                        </p:tav>
                                        <p:tav tm="100000">
                                          <p:val>
                                            <p:strVal val="#ppt_x"/>
                                          </p:val>
                                        </p:tav>
                                      </p:tavLst>
                                    </p:anim>
                                    <p:anim calcmode="lin" valueType="num">
                                      <p:cBhvr>
                                        <p:cTn id="37"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fade">
                                      <p:cBhvr>
                                        <p:cTn id="42" dur="1000"/>
                                        <p:tgtEl>
                                          <p:spTgt spid="51"/>
                                        </p:tgtEl>
                                      </p:cBhvr>
                                    </p:animEffect>
                                    <p:anim calcmode="lin" valueType="num">
                                      <p:cBhvr>
                                        <p:cTn id="43" dur="1000" fill="hold"/>
                                        <p:tgtEl>
                                          <p:spTgt spid="51"/>
                                        </p:tgtEl>
                                        <p:attrNameLst>
                                          <p:attrName>ppt_x</p:attrName>
                                        </p:attrNameLst>
                                      </p:cBhvr>
                                      <p:tavLst>
                                        <p:tav tm="0">
                                          <p:val>
                                            <p:strVal val="#ppt_x"/>
                                          </p:val>
                                        </p:tav>
                                        <p:tav tm="100000">
                                          <p:val>
                                            <p:strVal val="#ppt_x"/>
                                          </p:val>
                                        </p:tav>
                                      </p:tavLst>
                                    </p:anim>
                                    <p:anim calcmode="lin" valueType="num">
                                      <p:cBhvr>
                                        <p:cTn id="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41" grpId="0" animBg="1"/>
      <p:bldP spid="43" grpId="0" animBg="1"/>
      <p:bldP spid="47" grpId="0" animBg="1"/>
      <p:bldP spid="5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36613"/>
            <a:ext cx="12192000" cy="1077218"/>
          </a:xfrm>
          <a:prstGeom prst="rect">
            <a:avLst/>
          </a:prstGeom>
          <a:solidFill>
            <a:schemeClr val="accent2"/>
          </a:solidFill>
        </p:spPr>
        <p:txBody>
          <a:bodyPr wrap="square">
            <a:spAutoFit/>
          </a:bodyPr>
          <a:lstStyle/>
          <a:p>
            <a:pPr algn="ctr"/>
            <a:r>
              <a:rPr lang="fr-FR" sz="3200" b="1" dirty="0">
                <a:solidFill>
                  <a:schemeClr val="bg1"/>
                </a:solidFill>
              </a:rPr>
              <a:t>Orientations générales en matière de promotion et de valorisation des parcours</a:t>
            </a:r>
          </a:p>
        </p:txBody>
      </p:sp>
    </p:spTree>
    <p:extLst>
      <p:ext uri="{BB962C8B-B14F-4D97-AF65-F5344CB8AC3E}">
        <p14:creationId xmlns:p14="http://schemas.microsoft.com/office/powerpoint/2010/main" val="1737336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a:extLst>
              <a:ext uri="{FF2B5EF4-FFF2-40B4-BE49-F238E27FC236}">
                <a16:creationId xmlns="" xmlns:a16="http://schemas.microsoft.com/office/drawing/2014/main" id="{50B5357A-30C5-484B-A041-4AFB72A1B8E3}"/>
              </a:ext>
            </a:extLst>
          </p:cNvPr>
          <p:cNvSpPr txBox="1">
            <a:spLocks/>
          </p:cNvSpPr>
          <p:nvPr/>
        </p:nvSpPr>
        <p:spPr>
          <a:xfrm>
            <a:off x="1390840" y="4184284"/>
            <a:ext cx="10352516" cy="71147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400" b="1" dirty="0">
                <a:solidFill>
                  <a:srgbClr val="FFC000"/>
                </a:solidFill>
              </a:rPr>
              <a:t>Orientations générales en matière de promotion et de valorisation des parcours</a:t>
            </a:r>
            <a:endParaRPr lang="fr-FR" sz="1056" dirty="0">
              <a:solidFill>
                <a:prstClr val="black"/>
              </a:solidFill>
            </a:endParaRPr>
          </a:p>
        </p:txBody>
      </p:sp>
      <p:sp>
        <p:nvSpPr>
          <p:cNvPr id="9" name="Flèche droite 5">
            <a:extLst>
              <a:ext uri="{FF2B5EF4-FFF2-40B4-BE49-F238E27FC236}">
                <a16:creationId xmlns="" xmlns:a16="http://schemas.microsoft.com/office/drawing/2014/main" id="{CB3916C6-2F9F-4251-B70B-C79DF8AA245F}"/>
              </a:ext>
            </a:extLst>
          </p:cNvPr>
          <p:cNvSpPr/>
          <p:nvPr/>
        </p:nvSpPr>
        <p:spPr>
          <a:xfrm>
            <a:off x="604537" y="4088032"/>
            <a:ext cx="653144" cy="602673"/>
          </a:xfrm>
          <a:prstGeom prst="rightArrow">
            <a:avLst>
              <a:gd name="adj1" fmla="val 50000"/>
              <a:gd name="adj2"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2" name="Espace réservé du contenu 2">
            <a:extLst>
              <a:ext uri="{FF2B5EF4-FFF2-40B4-BE49-F238E27FC236}">
                <a16:creationId xmlns="" xmlns:a16="http://schemas.microsoft.com/office/drawing/2014/main" id="{BAA25742-74A9-44BC-90A5-78D5591DBBC7}"/>
              </a:ext>
            </a:extLst>
          </p:cNvPr>
          <p:cNvSpPr txBox="1">
            <a:spLocks/>
          </p:cNvSpPr>
          <p:nvPr/>
        </p:nvSpPr>
        <p:spPr>
          <a:xfrm>
            <a:off x="1390840" y="2414229"/>
            <a:ext cx="10352516" cy="71147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400" b="1" dirty="0">
                <a:solidFill>
                  <a:srgbClr val="FFC000"/>
                </a:solidFill>
              </a:rPr>
              <a:t>Mesures favorisant l'évolution professionnelle des agents et leur accès à des responsabilités supérieures.</a:t>
            </a:r>
          </a:p>
        </p:txBody>
      </p:sp>
      <p:sp>
        <p:nvSpPr>
          <p:cNvPr id="13" name="Flèche droite 5">
            <a:extLst>
              <a:ext uri="{FF2B5EF4-FFF2-40B4-BE49-F238E27FC236}">
                <a16:creationId xmlns="" xmlns:a16="http://schemas.microsoft.com/office/drawing/2014/main" id="{B11467B3-1F0D-4A4C-B563-DE9E8E1C4F58}"/>
              </a:ext>
            </a:extLst>
          </p:cNvPr>
          <p:cNvSpPr/>
          <p:nvPr/>
        </p:nvSpPr>
        <p:spPr>
          <a:xfrm>
            <a:off x="604537" y="2468632"/>
            <a:ext cx="653144" cy="602673"/>
          </a:xfrm>
          <a:prstGeom prst="rightArrow">
            <a:avLst>
              <a:gd name="adj1" fmla="val 50000"/>
              <a:gd name="adj2"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5" name="Rectangle 14">
            <a:extLst>
              <a:ext uri="{FF2B5EF4-FFF2-40B4-BE49-F238E27FC236}">
                <a16:creationId xmlns="" xmlns:a16="http://schemas.microsoft.com/office/drawing/2014/main" id="{50717F06-3C70-4893-AE6B-8AFDCF938D70}"/>
              </a:ext>
            </a:extLst>
          </p:cNvPr>
          <p:cNvSpPr/>
          <p:nvPr/>
        </p:nvSpPr>
        <p:spPr>
          <a:xfrm>
            <a:off x="3448335" y="11167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19" name="ZoneTexte 18">
            <a:extLst>
              <a:ext uri="{FF2B5EF4-FFF2-40B4-BE49-F238E27FC236}">
                <a16:creationId xmlns="" xmlns:a16="http://schemas.microsoft.com/office/drawing/2014/main" id="{E04E5F6A-31C7-4A27-921E-1B84D2E4FD61}"/>
              </a:ext>
            </a:extLst>
          </p:cNvPr>
          <p:cNvSpPr txBox="1"/>
          <p:nvPr/>
        </p:nvSpPr>
        <p:spPr>
          <a:xfrm>
            <a:off x="1921240" y="5431119"/>
            <a:ext cx="8349520" cy="523220"/>
          </a:xfrm>
          <a:prstGeom prst="rect">
            <a:avLst/>
          </a:prstGeom>
          <a:noFill/>
        </p:spPr>
        <p:txBody>
          <a:bodyPr wrap="square">
            <a:spAutoFit/>
          </a:bodyPr>
          <a:lstStyle/>
          <a:p>
            <a:r>
              <a:rPr lang="fr-FR" sz="2800" dirty="0"/>
              <a:t>À prendre en compte aussi en matière de recrutement</a:t>
            </a:r>
          </a:p>
        </p:txBody>
      </p:sp>
    </p:spTree>
    <p:extLst>
      <p:ext uri="{BB962C8B-B14F-4D97-AF65-F5344CB8AC3E}">
        <p14:creationId xmlns:p14="http://schemas.microsoft.com/office/powerpoint/2010/main" val="136191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500"/>
                                        <p:tgtEl>
                                          <p:spTgt spid="1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animBg="1"/>
      <p:bldP spid="12" grpId="0" build="p"/>
      <p:bldP spid="13" grpId="0" animBg="1"/>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50717F06-3C70-4893-AE6B-8AFDCF938D70}"/>
              </a:ext>
            </a:extLst>
          </p:cNvPr>
          <p:cNvSpPr/>
          <p:nvPr/>
        </p:nvSpPr>
        <p:spPr>
          <a:xfrm>
            <a:off x="3448335" y="111678"/>
            <a:ext cx="8327300" cy="954107"/>
          </a:xfrm>
          <a:prstGeom prst="rect">
            <a:avLst/>
          </a:prstGeom>
          <a:solidFill>
            <a:schemeClr val="bg1"/>
          </a:solidFill>
        </p:spPr>
        <p:txBody>
          <a:bodyPr wrap="square">
            <a:spAutoFit/>
          </a:bodyPr>
          <a:lstStyle/>
          <a:p>
            <a:pPr algn="ctr"/>
            <a:r>
              <a:rPr lang="fr-FR" sz="2800" b="1" dirty="0">
                <a:solidFill>
                  <a:schemeClr val="accent2"/>
                </a:solidFill>
              </a:rPr>
              <a:t>Mesures favorisant l'évolution professionnelle des agents et leur accès à des responsabilités supérieures</a:t>
            </a:r>
          </a:p>
        </p:txBody>
      </p:sp>
      <p:sp>
        <p:nvSpPr>
          <p:cNvPr id="10" name="ZoneTexte 9">
            <a:extLst>
              <a:ext uri="{FF2B5EF4-FFF2-40B4-BE49-F238E27FC236}">
                <a16:creationId xmlns="" xmlns:a16="http://schemas.microsoft.com/office/drawing/2014/main" id="{27E3C93B-02E5-4F9D-BE94-BBACF55D9E92}"/>
              </a:ext>
            </a:extLst>
          </p:cNvPr>
          <p:cNvSpPr txBox="1"/>
          <p:nvPr/>
        </p:nvSpPr>
        <p:spPr>
          <a:xfrm>
            <a:off x="780946" y="1503903"/>
            <a:ext cx="10807907" cy="4524315"/>
          </a:xfrm>
          <a:prstGeom prst="rect">
            <a:avLst/>
          </a:prstGeom>
          <a:noFill/>
        </p:spPr>
        <p:txBody>
          <a:bodyPr wrap="square">
            <a:spAutoFit/>
          </a:bodyPr>
          <a:lstStyle/>
          <a:p>
            <a:pPr marL="342900" indent="-342900" algn="just">
              <a:buFont typeface="Wingdings" panose="05000000000000000000" pitchFamily="2" charset="2"/>
              <a:buChar char="Ø"/>
            </a:pPr>
            <a:r>
              <a:rPr lang="fr-FR" sz="2400" dirty="0"/>
              <a:t>Définition de </a:t>
            </a:r>
            <a:r>
              <a:rPr lang="fr-FR" sz="2400" dirty="0">
                <a:solidFill>
                  <a:schemeClr val="accent2"/>
                </a:solidFill>
              </a:rPr>
              <a:t>critères d’accès aux postes à responsabilité (faisant fonction)</a:t>
            </a:r>
          </a:p>
          <a:p>
            <a:pPr marL="342900" indent="-342900" algn="just">
              <a:buFont typeface="Wingdings" panose="05000000000000000000" pitchFamily="2" charset="2"/>
              <a:buChar char="Ø"/>
            </a:pPr>
            <a:r>
              <a:rPr lang="fr-FR" sz="2400" dirty="0"/>
              <a:t>Tableau </a:t>
            </a:r>
            <a:r>
              <a:rPr lang="fr-FR" sz="2400" dirty="0">
                <a:solidFill>
                  <a:schemeClr val="accent2"/>
                </a:solidFill>
              </a:rPr>
              <a:t>d’adéquation grade / fonctions</a:t>
            </a:r>
            <a:endParaRPr lang="fr-FR" sz="2400" dirty="0"/>
          </a:p>
          <a:p>
            <a:pPr marL="342900" indent="-342900" algn="just">
              <a:buFont typeface="Wingdings" panose="05000000000000000000" pitchFamily="2" charset="2"/>
              <a:buChar char="Ø"/>
            </a:pPr>
            <a:r>
              <a:rPr lang="fr-FR" sz="2400" dirty="0"/>
              <a:t>Suivi des </a:t>
            </a:r>
            <a:r>
              <a:rPr lang="fr-FR" sz="2400" dirty="0">
                <a:solidFill>
                  <a:schemeClr val="accent2"/>
                </a:solidFill>
              </a:rPr>
              <a:t>formations</a:t>
            </a:r>
          </a:p>
          <a:p>
            <a:pPr marL="342900" indent="-342900" algn="just">
              <a:buFont typeface="Wingdings" panose="05000000000000000000" pitchFamily="2" charset="2"/>
              <a:buChar char="Ø"/>
            </a:pPr>
            <a:r>
              <a:rPr lang="fr-FR" sz="2400" dirty="0"/>
              <a:t>Contrôle de </a:t>
            </a:r>
            <a:r>
              <a:rPr lang="fr-FR" sz="2400" dirty="0">
                <a:solidFill>
                  <a:schemeClr val="accent2"/>
                </a:solidFill>
              </a:rPr>
              <a:t>l’adéquation de la fiche de poste/ fonctions réellement occupées</a:t>
            </a:r>
          </a:p>
          <a:p>
            <a:pPr marL="342900" indent="-342900" algn="just">
              <a:buFont typeface="Wingdings" panose="05000000000000000000" pitchFamily="2" charset="2"/>
              <a:buChar char="Ø"/>
            </a:pPr>
            <a:r>
              <a:rPr lang="fr-FR" sz="2400" dirty="0"/>
              <a:t>Prise en compte de mesures qui favorisent l’égalité professionnelle </a:t>
            </a:r>
          </a:p>
          <a:p>
            <a:pPr marL="1255713" indent="-269875" algn="just">
              <a:buFont typeface="Courier New" panose="02070309020205020404" pitchFamily="49" charset="0"/>
              <a:buChar char="o"/>
            </a:pPr>
            <a:r>
              <a:rPr lang="fr-FR" sz="2400" dirty="0"/>
              <a:t>Prise en compte du </a:t>
            </a:r>
            <a:r>
              <a:rPr lang="fr-FR" sz="2400" dirty="0">
                <a:solidFill>
                  <a:schemeClr val="accent2"/>
                </a:solidFill>
              </a:rPr>
              <a:t>handicap</a:t>
            </a:r>
            <a:r>
              <a:rPr lang="fr-FR" sz="2400" dirty="0"/>
              <a:t> </a:t>
            </a:r>
          </a:p>
          <a:p>
            <a:pPr marL="1255713" indent="-269875" algn="just">
              <a:buFont typeface="Courier New" panose="02070309020205020404" pitchFamily="49" charset="0"/>
              <a:buChar char="o"/>
            </a:pPr>
            <a:r>
              <a:rPr lang="fr-FR" sz="2400" dirty="0"/>
              <a:t>Politiques de </a:t>
            </a:r>
            <a:r>
              <a:rPr lang="fr-FR" sz="2400" dirty="0">
                <a:solidFill>
                  <a:schemeClr val="accent2"/>
                </a:solidFill>
              </a:rPr>
              <a:t>maintien dans l’emploi </a:t>
            </a:r>
            <a:r>
              <a:rPr lang="fr-FR" sz="2400" dirty="0"/>
              <a:t>: reclassements/maintien dans l’emploi (socle de formations de base/fondamentaux en bureautique) </a:t>
            </a:r>
          </a:p>
          <a:p>
            <a:pPr marL="342900" indent="-342900" algn="just">
              <a:buFont typeface="Wingdings" panose="05000000000000000000" pitchFamily="2" charset="2"/>
              <a:buChar char="Ø"/>
            </a:pPr>
            <a:r>
              <a:rPr lang="fr-FR" sz="2400" dirty="0"/>
              <a:t>Entretiens professionnels préalables à la </a:t>
            </a:r>
            <a:r>
              <a:rPr lang="fr-FR" sz="2400" dirty="0">
                <a:solidFill>
                  <a:schemeClr val="accent2"/>
                </a:solidFill>
              </a:rPr>
              <a:t>mobilité</a:t>
            </a:r>
            <a:r>
              <a:rPr lang="fr-FR" sz="2400" dirty="0"/>
              <a:t> </a:t>
            </a:r>
          </a:p>
          <a:p>
            <a:pPr marL="342900" indent="-342900" algn="just">
              <a:buFont typeface="Wingdings" panose="05000000000000000000" pitchFamily="2" charset="2"/>
              <a:buChar char="Ø"/>
            </a:pPr>
            <a:r>
              <a:rPr lang="fr-FR" sz="2400" dirty="0">
                <a:solidFill>
                  <a:schemeClr val="accent2"/>
                </a:solidFill>
              </a:rPr>
              <a:t>Immersions</a:t>
            </a:r>
            <a:r>
              <a:rPr lang="fr-FR" sz="2400" dirty="0"/>
              <a:t> pour découvrir d’autres services, métiers </a:t>
            </a:r>
          </a:p>
          <a:p>
            <a:pPr marL="342900" indent="-342900" algn="just">
              <a:buFont typeface="Wingdings" panose="05000000000000000000" pitchFamily="2" charset="2"/>
              <a:buChar char="Ø"/>
            </a:pPr>
            <a:r>
              <a:rPr lang="fr-FR" sz="2400" dirty="0"/>
              <a:t>Politique de </a:t>
            </a:r>
            <a:r>
              <a:rPr lang="fr-FR" sz="2400" dirty="0">
                <a:solidFill>
                  <a:schemeClr val="accent2"/>
                </a:solidFill>
              </a:rPr>
              <a:t>mobilité interne volontariste</a:t>
            </a:r>
          </a:p>
          <a:p>
            <a:pPr marL="342900" indent="-342900" algn="just">
              <a:buFont typeface="Wingdings" panose="05000000000000000000" pitchFamily="2" charset="2"/>
              <a:buChar char="Ø"/>
            </a:pPr>
            <a:r>
              <a:rPr lang="fr-FR" sz="2400" dirty="0"/>
              <a:t>Offres d’emploi réservées en interne…</a:t>
            </a:r>
          </a:p>
        </p:txBody>
      </p:sp>
    </p:spTree>
    <p:extLst>
      <p:ext uri="{BB962C8B-B14F-4D97-AF65-F5344CB8AC3E}">
        <p14:creationId xmlns:p14="http://schemas.microsoft.com/office/powerpoint/2010/main" val="48326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48D62738-28AB-4786-A3BD-35B891075972}"/>
              </a:ext>
            </a:extLst>
          </p:cNvPr>
          <p:cNvSpPr txBox="1"/>
          <p:nvPr/>
        </p:nvSpPr>
        <p:spPr>
          <a:xfrm>
            <a:off x="1010653" y="2488017"/>
            <a:ext cx="10463188" cy="3165162"/>
          </a:xfrm>
          <a:prstGeom prst="rect">
            <a:avLst/>
          </a:prstGeom>
          <a:noFill/>
        </p:spPr>
        <p:txBody>
          <a:bodyPr wrap="square">
            <a:spAutoFit/>
          </a:bodyPr>
          <a:lstStyle/>
          <a:p>
            <a:pPr marL="342900" indent="-342900" algn="just">
              <a:lnSpc>
                <a:spcPct val="120000"/>
              </a:lnSpc>
              <a:buFont typeface="Wingdings" panose="05000000000000000000" pitchFamily="2" charset="2"/>
              <a:buChar char="Ø"/>
            </a:pPr>
            <a:r>
              <a:rPr lang="fr-FR" sz="2400" dirty="0">
                <a:solidFill>
                  <a:prstClr val="black"/>
                </a:solidFill>
                <a:ea typeface="Calibri" panose="020F0502020204030204" pitchFamily="34" charset="0"/>
              </a:rPr>
              <a:t>Encourager la </a:t>
            </a:r>
            <a:r>
              <a:rPr lang="fr-FR" sz="2400" dirty="0">
                <a:solidFill>
                  <a:schemeClr val="accent2"/>
                </a:solidFill>
                <a:ea typeface="Calibri" panose="020F0502020204030204" pitchFamily="34" charset="0"/>
              </a:rPr>
              <a:t>mixité</a:t>
            </a:r>
            <a:r>
              <a:rPr lang="fr-FR" sz="2400" dirty="0">
                <a:solidFill>
                  <a:prstClr val="black"/>
                </a:solidFill>
                <a:ea typeface="Calibri" panose="020F0502020204030204" pitchFamily="34" charset="0"/>
              </a:rPr>
              <a:t> dans les équipes</a:t>
            </a:r>
          </a:p>
          <a:p>
            <a:pPr marL="342900" indent="-342900" algn="just">
              <a:lnSpc>
                <a:spcPct val="120000"/>
              </a:lnSpc>
              <a:buFont typeface="Wingdings" panose="05000000000000000000" pitchFamily="2" charset="2"/>
              <a:buChar char="Ø"/>
            </a:pPr>
            <a:endParaRPr lang="fr-FR" sz="2400" dirty="0">
              <a:solidFill>
                <a:prstClr val="black"/>
              </a:solidFill>
              <a:ea typeface="Calibri" panose="020F0502020204030204" pitchFamily="34" charset="0"/>
            </a:endParaRPr>
          </a:p>
          <a:p>
            <a:pPr marL="342900" indent="-342900" algn="just">
              <a:lnSpc>
                <a:spcPct val="120000"/>
              </a:lnSpc>
              <a:buFont typeface="Wingdings" panose="05000000000000000000" pitchFamily="2" charset="2"/>
              <a:buChar char="Ø"/>
            </a:pPr>
            <a:r>
              <a:rPr lang="fr-FR" sz="2400" dirty="0">
                <a:solidFill>
                  <a:prstClr val="black"/>
                </a:solidFill>
                <a:ea typeface="Calibri" panose="020F0502020204030204" pitchFamily="34" charset="0"/>
              </a:rPr>
              <a:t>Désigner un </a:t>
            </a:r>
            <a:r>
              <a:rPr lang="fr-FR" sz="2400" dirty="0">
                <a:solidFill>
                  <a:schemeClr val="accent2"/>
                </a:solidFill>
                <a:ea typeface="Calibri" panose="020F0502020204030204" pitchFamily="34" charset="0"/>
              </a:rPr>
              <a:t>agent référent en charge de l’égalité</a:t>
            </a:r>
          </a:p>
          <a:p>
            <a:pPr marL="342900" indent="-342900" algn="just">
              <a:lnSpc>
                <a:spcPct val="120000"/>
              </a:lnSpc>
              <a:buFont typeface="Wingdings" panose="05000000000000000000" pitchFamily="2" charset="2"/>
              <a:buChar char="Ø"/>
            </a:pPr>
            <a:r>
              <a:rPr lang="fr-FR" sz="2400" dirty="0">
                <a:solidFill>
                  <a:prstClr val="black"/>
                </a:solidFill>
                <a:ea typeface="Calibri" panose="020F0502020204030204" pitchFamily="34" charset="0"/>
              </a:rPr>
              <a:t>Sensibiliser sur les </a:t>
            </a:r>
            <a:r>
              <a:rPr lang="fr-FR" sz="2400" dirty="0">
                <a:solidFill>
                  <a:schemeClr val="accent2"/>
                </a:solidFill>
                <a:ea typeface="Calibri" panose="020F0502020204030204" pitchFamily="34" charset="0"/>
              </a:rPr>
              <a:t>discriminations, le harcèlement et les violences sexistes</a:t>
            </a:r>
          </a:p>
          <a:p>
            <a:pPr marL="342900" indent="-342900" algn="just">
              <a:lnSpc>
                <a:spcPct val="120000"/>
              </a:lnSpc>
              <a:buFont typeface="Wingdings" panose="05000000000000000000" pitchFamily="2" charset="2"/>
              <a:buChar char="Ø"/>
            </a:pPr>
            <a:endParaRPr lang="fr-FR" sz="2400" dirty="0">
              <a:solidFill>
                <a:prstClr val="black"/>
              </a:solidFill>
              <a:ea typeface="Calibri" panose="020F0502020204030204" pitchFamily="34" charset="0"/>
            </a:endParaRPr>
          </a:p>
          <a:p>
            <a:pPr marL="342900" indent="-342900" algn="just">
              <a:lnSpc>
                <a:spcPct val="120000"/>
              </a:lnSpc>
              <a:buFont typeface="Wingdings" panose="05000000000000000000" pitchFamily="2" charset="2"/>
              <a:buChar char="Ø"/>
            </a:pPr>
            <a:r>
              <a:rPr lang="fr-FR" sz="2400" dirty="0">
                <a:solidFill>
                  <a:prstClr val="black"/>
                </a:solidFill>
                <a:ea typeface="Calibri" panose="020F0502020204030204" pitchFamily="34" charset="0"/>
              </a:rPr>
              <a:t>Mise en place du </a:t>
            </a:r>
            <a:r>
              <a:rPr lang="fr-FR" sz="2400" dirty="0">
                <a:solidFill>
                  <a:schemeClr val="accent2"/>
                </a:solidFill>
                <a:ea typeface="Calibri" panose="020F0502020204030204" pitchFamily="34" charset="0"/>
              </a:rPr>
              <a:t>temps partiel annualisé</a:t>
            </a:r>
          </a:p>
          <a:p>
            <a:pPr marL="342900" indent="-342900" algn="just">
              <a:lnSpc>
                <a:spcPct val="120000"/>
              </a:lnSpc>
              <a:buFont typeface="Wingdings" panose="05000000000000000000" pitchFamily="2" charset="2"/>
              <a:buChar char="Ø"/>
            </a:pPr>
            <a:r>
              <a:rPr lang="fr-FR" sz="2400" dirty="0">
                <a:solidFill>
                  <a:prstClr val="black"/>
                </a:solidFill>
                <a:ea typeface="Calibri" panose="020F0502020204030204" pitchFamily="34" charset="0"/>
              </a:rPr>
              <a:t>Allongement du </a:t>
            </a:r>
            <a:r>
              <a:rPr lang="fr-FR" sz="2400" dirty="0">
                <a:solidFill>
                  <a:schemeClr val="accent2"/>
                </a:solidFill>
                <a:ea typeface="Calibri" panose="020F0502020204030204" pitchFamily="34" charset="0"/>
              </a:rPr>
              <a:t>congé paternité</a:t>
            </a:r>
          </a:p>
        </p:txBody>
      </p:sp>
      <p:sp>
        <p:nvSpPr>
          <p:cNvPr id="4" name="Rectangle 3"/>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Mesures favorisant l'évolution professionnelle des agents et leur accès à des responsabilités supérieures</a:t>
            </a:r>
          </a:p>
        </p:txBody>
      </p:sp>
      <p:sp>
        <p:nvSpPr>
          <p:cNvPr id="5" name="Espace réservé du contenu 2">
            <a:extLst>
              <a:ext uri="{FF2B5EF4-FFF2-40B4-BE49-F238E27FC236}">
                <a16:creationId xmlns="" xmlns:a16="http://schemas.microsoft.com/office/drawing/2014/main" id="{572B5269-15DF-4FB7-87CE-391C747A5A1A}"/>
              </a:ext>
            </a:extLst>
          </p:cNvPr>
          <p:cNvSpPr txBox="1">
            <a:spLocks/>
          </p:cNvSpPr>
          <p:nvPr/>
        </p:nvSpPr>
        <p:spPr>
          <a:xfrm>
            <a:off x="2258226" y="1770593"/>
            <a:ext cx="7575398" cy="53454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400" b="1" dirty="0">
                <a:solidFill>
                  <a:srgbClr val="FFC000"/>
                </a:solidFill>
              </a:rPr>
              <a:t>Les orientations en matière d’égalité Femmes / Hommes</a:t>
            </a:r>
          </a:p>
        </p:txBody>
      </p:sp>
    </p:spTree>
    <p:extLst>
      <p:ext uri="{BB962C8B-B14F-4D97-AF65-F5344CB8AC3E}">
        <p14:creationId xmlns:p14="http://schemas.microsoft.com/office/powerpoint/2010/main" val="154020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 calcmode="lin" valueType="num">
                                      <p:cBhvr additive="base">
                                        <p:cTn id="2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 calcmode="lin" valueType="num">
                                      <p:cBhvr additive="base">
                                        <p:cTn id="2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F669F19-AD0B-475C-8DB4-002ACF785146}"/>
              </a:ext>
            </a:extLst>
          </p:cNvPr>
          <p:cNvSpPr txBox="1">
            <a:spLocks/>
          </p:cNvSpPr>
          <p:nvPr/>
        </p:nvSpPr>
        <p:spPr>
          <a:xfrm>
            <a:off x="177337" y="3648145"/>
            <a:ext cx="3508626" cy="68124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FFC000"/>
                </a:solidFill>
              </a:rPr>
              <a:t>Orientations générales en matière de promotion </a:t>
            </a:r>
          </a:p>
        </p:txBody>
      </p:sp>
      <p:sp>
        <p:nvSpPr>
          <p:cNvPr id="7" name="Espace réservé du contenu 2">
            <a:extLst>
              <a:ext uri="{FF2B5EF4-FFF2-40B4-BE49-F238E27FC236}">
                <a16:creationId xmlns="" xmlns:a16="http://schemas.microsoft.com/office/drawing/2014/main" id="{57867E18-C62F-4361-A663-EE1E419B96FC}"/>
              </a:ext>
            </a:extLst>
          </p:cNvPr>
          <p:cNvSpPr txBox="1">
            <a:spLocks/>
          </p:cNvSpPr>
          <p:nvPr/>
        </p:nvSpPr>
        <p:spPr bwMode="auto">
          <a:xfrm>
            <a:off x="4851668" y="2786704"/>
            <a:ext cx="7162995" cy="24041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16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16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16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16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16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16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16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1600">
                <a:solidFill>
                  <a:schemeClr val="tx1"/>
                </a:solidFill>
                <a:latin typeface="+mn-lt"/>
                <a:ea typeface="ＭＳ Ｐゴシック" charset="-128"/>
              </a:defRPr>
            </a:lvl9pPr>
          </a:lstStyle>
          <a:p>
            <a:pPr algn="just">
              <a:buFont typeface="Wingdings" panose="05000000000000000000" pitchFamily="2" charset="2"/>
              <a:buChar char="Ø"/>
            </a:pPr>
            <a:r>
              <a:rPr lang="fr-FR" sz="2000" kern="0" dirty="0">
                <a:solidFill>
                  <a:prstClr val="black"/>
                </a:solidFill>
              </a:rPr>
              <a:t>Préciser les </a:t>
            </a:r>
            <a:r>
              <a:rPr lang="fr-FR" sz="2000" b="1" kern="0" dirty="0">
                <a:solidFill>
                  <a:srgbClr val="ED7D31"/>
                </a:solidFill>
              </a:rPr>
              <a:t>modalités de prise en compte de la valeur professionnelle </a:t>
            </a:r>
            <a:r>
              <a:rPr lang="fr-FR" sz="2000" kern="0" dirty="0">
                <a:solidFill>
                  <a:srgbClr val="ED7D31"/>
                </a:solidFill>
              </a:rPr>
              <a:t>et </a:t>
            </a:r>
            <a:r>
              <a:rPr lang="fr-FR" sz="2000" b="1" kern="0" dirty="0">
                <a:solidFill>
                  <a:srgbClr val="ED7D31"/>
                </a:solidFill>
              </a:rPr>
              <a:t>des</a:t>
            </a:r>
            <a:r>
              <a:rPr lang="fr-FR" sz="2000" kern="0" dirty="0">
                <a:solidFill>
                  <a:srgbClr val="ED7D31"/>
                </a:solidFill>
              </a:rPr>
              <a:t> </a:t>
            </a:r>
            <a:r>
              <a:rPr lang="fr-FR" sz="2000" b="1" kern="0" dirty="0">
                <a:solidFill>
                  <a:srgbClr val="ED7D31"/>
                </a:solidFill>
              </a:rPr>
              <a:t>acquis de l'expérience professionnelle</a:t>
            </a:r>
            <a:r>
              <a:rPr lang="fr-FR" sz="2000" b="1" kern="0" dirty="0">
                <a:solidFill>
                  <a:srgbClr val="C00000"/>
                </a:solidFill>
              </a:rPr>
              <a:t> </a:t>
            </a:r>
            <a:r>
              <a:rPr lang="fr-FR" sz="2000" kern="0" dirty="0">
                <a:solidFill>
                  <a:prstClr val="black"/>
                </a:solidFill>
              </a:rPr>
              <a:t>des agents </a:t>
            </a:r>
          </a:p>
          <a:p>
            <a:pPr algn="just">
              <a:buFont typeface="Wingdings" panose="05000000000000000000" pitchFamily="2" charset="2"/>
              <a:buChar char="Ø"/>
            </a:pPr>
            <a:r>
              <a:rPr lang="fr-FR" sz="2000" kern="0" dirty="0">
                <a:solidFill>
                  <a:prstClr val="black"/>
                </a:solidFill>
              </a:rPr>
              <a:t>Assurer </a:t>
            </a:r>
            <a:r>
              <a:rPr lang="fr-FR" sz="2000" b="1" kern="0" dirty="0">
                <a:solidFill>
                  <a:srgbClr val="ED7D31"/>
                </a:solidFill>
              </a:rPr>
              <a:t>l'égalité entre les femmes et les hommes </a:t>
            </a:r>
            <a:r>
              <a:rPr lang="fr-FR" sz="2000" kern="0" dirty="0">
                <a:solidFill>
                  <a:prstClr val="black"/>
                </a:solidFill>
              </a:rPr>
              <a:t>dans les procédures de promotion en tenant compte de la part respective des femmes et des hommes dans les corps et grades concernés.</a:t>
            </a:r>
          </a:p>
          <a:p>
            <a:pPr marL="0" indent="0">
              <a:buFontTx/>
              <a:buNone/>
            </a:pPr>
            <a:endParaRPr lang="fr-FR" sz="2400" kern="0" dirty="0">
              <a:solidFill>
                <a:prstClr val="black"/>
              </a:solidFill>
            </a:endParaRPr>
          </a:p>
        </p:txBody>
      </p:sp>
      <p:sp>
        <p:nvSpPr>
          <p:cNvPr id="5" name="Flèche droite 4"/>
          <p:cNvSpPr/>
          <p:nvPr/>
        </p:nvSpPr>
        <p:spPr>
          <a:xfrm>
            <a:off x="4091537" y="3742298"/>
            <a:ext cx="417659" cy="49294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Rectangle 8">
            <a:extLst>
              <a:ext uri="{FF2B5EF4-FFF2-40B4-BE49-F238E27FC236}">
                <a16:creationId xmlns="" xmlns:a16="http://schemas.microsoft.com/office/drawing/2014/main" id="{D94967D7-0C6E-4147-9A58-168BC1B8DB6C}"/>
              </a:ext>
            </a:extLst>
          </p:cNvPr>
          <p:cNvSpPr/>
          <p:nvPr/>
        </p:nvSpPr>
        <p:spPr>
          <a:xfrm>
            <a:off x="3283443" y="396492"/>
            <a:ext cx="8327300" cy="523220"/>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a:t>
            </a:r>
          </a:p>
        </p:txBody>
      </p:sp>
    </p:spTree>
    <p:extLst>
      <p:ext uri="{BB962C8B-B14F-4D97-AF65-F5344CB8AC3E}">
        <p14:creationId xmlns:p14="http://schemas.microsoft.com/office/powerpoint/2010/main" val="136230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1000"/>
                                        <p:tgtEl>
                                          <p:spTgt spid="7">
                                            <p:txEl>
                                              <p:pRg st="0" end="0"/>
                                            </p:txEl>
                                          </p:spTgt>
                                        </p:tgtEl>
                                      </p:cBhvr>
                                    </p:animEffect>
                                    <p:anim calcmode="lin" valueType="num">
                                      <p:cBhvr>
                                        <p:cTn id="19"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fade">
                                      <p:cBhvr>
                                        <p:cTn id="25" dur="1000"/>
                                        <p:tgtEl>
                                          <p:spTgt spid="7">
                                            <p:txEl>
                                              <p:pRg st="1" end="1"/>
                                            </p:txEl>
                                          </p:spTgt>
                                        </p:tgtEl>
                                      </p:cBhvr>
                                    </p:animEffect>
                                    <p:anim calcmode="lin" valueType="num">
                                      <p:cBhvr>
                                        <p:cTn id="26"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2A0031D-FA86-4ABD-A8A9-D0FAA40A7DF4}"/>
              </a:ext>
            </a:extLst>
          </p:cNvPr>
          <p:cNvSpPr>
            <a:spLocks noGrp="1"/>
          </p:cNvSpPr>
          <p:nvPr>
            <p:ph idx="1"/>
          </p:nvPr>
        </p:nvSpPr>
        <p:spPr>
          <a:xfrm>
            <a:off x="838200" y="1825625"/>
            <a:ext cx="10515600" cy="898439"/>
          </a:xfrm>
        </p:spPr>
        <p:txBody>
          <a:bodyPr/>
          <a:lstStyle/>
          <a:p>
            <a:pPr marL="0" indent="0" algn="just">
              <a:buNone/>
            </a:pPr>
            <a:r>
              <a:rPr lang="fr-FR" b="0" i="0" dirty="0">
                <a:solidFill>
                  <a:srgbClr val="3C3C3C"/>
                </a:solidFill>
                <a:effectLst/>
                <a:latin typeface="sourcesanspro"/>
              </a:rPr>
              <a:t>Dans </a:t>
            </a:r>
            <a:r>
              <a:rPr lang="fr-FR" b="1" i="0" dirty="0">
                <a:solidFill>
                  <a:schemeClr val="accent2"/>
                </a:solidFill>
                <a:effectLst/>
                <a:latin typeface="sourcesanspro"/>
              </a:rPr>
              <a:t>chaque établissement</a:t>
            </a:r>
            <a:r>
              <a:rPr lang="fr-FR" b="0" i="0" dirty="0">
                <a:solidFill>
                  <a:srgbClr val="3C3C3C"/>
                </a:solidFill>
                <a:effectLst/>
                <a:latin typeface="sourcesanspro"/>
              </a:rPr>
              <a:t>, des </a:t>
            </a:r>
            <a:r>
              <a:rPr lang="fr-FR" b="1" i="0" dirty="0">
                <a:solidFill>
                  <a:schemeClr val="accent2"/>
                </a:solidFill>
                <a:effectLst/>
                <a:latin typeface="sourcesanspro"/>
              </a:rPr>
              <a:t>lignes directrices de gestion </a:t>
            </a:r>
            <a:r>
              <a:rPr lang="fr-FR" b="0" i="0" dirty="0">
                <a:solidFill>
                  <a:srgbClr val="3C3C3C"/>
                </a:solidFill>
                <a:effectLst/>
                <a:latin typeface="sourcesanspro"/>
              </a:rPr>
              <a:t>sont arrêtées par </a:t>
            </a:r>
            <a:r>
              <a:rPr lang="fr-FR" b="1" i="0" dirty="0">
                <a:solidFill>
                  <a:schemeClr val="accent2"/>
                </a:solidFill>
                <a:effectLst/>
                <a:latin typeface="sourcesanspro"/>
              </a:rPr>
              <a:t>l'autorité investie du pouvoir de nomination</a:t>
            </a:r>
            <a:r>
              <a:rPr lang="fr-FR" b="0" i="0" dirty="0">
                <a:solidFill>
                  <a:srgbClr val="3C3C3C"/>
                </a:solidFill>
                <a:effectLst/>
                <a:latin typeface="sourcesanspro"/>
              </a:rPr>
              <a:t>.</a:t>
            </a:r>
            <a:endParaRPr lang="fr-FR" dirty="0"/>
          </a:p>
        </p:txBody>
      </p:sp>
      <p:sp>
        <p:nvSpPr>
          <p:cNvPr id="5" name="Titre 1">
            <a:extLst>
              <a:ext uri="{FF2B5EF4-FFF2-40B4-BE49-F238E27FC236}">
                <a16:creationId xmlns="" xmlns:a16="http://schemas.microsoft.com/office/drawing/2014/main" id="{52EFDE9D-C9B6-461D-A2F5-44A9FEF400DF}"/>
              </a:ext>
            </a:extLst>
          </p:cNvPr>
          <p:cNvSpPr>
            <a:spLocks noGrp="1"/>
          </p:cNvSpPr>
          <p:nvPr>
            <p:ph type="title"/>
          </p:nvPr>
        </p:nvSpPr>
        <p:spPr>
          <a:xfrm>
            <a:off x="3459491" y="337535"/>
            <a:ext cx="7570273" cy="687003"/>
          </a:xfrm>
        </p:spPr>
        <p:txBody>
          <a:bodyPr>
            <a:normAutofit/>
          </a:bodyPr>
          <a:lstStyle/>
          <a:p>
            <a:r>
              <a:rPr lang="fr-FR" sz="3200" b="1" dirty="0">
                <a:solidFill>
                  <a:schemeClr val="accent2"/>
                </a:solidFill>
              </a:rPr>
              <a:t>Principe de participation des fonctionnaires</a:t>
            </a:r>
          </a:p>
        </p:txBody>
      </p:sp>
      <p:sp>
        <p:nvSpPr>
          <p:cNvPr id="6" name="Titre 1">
            <a:extLst>
              <a:ext uri="{FF2B5EF4-FFF2-40B4-BE49-F238E27FC236}">
                <a16:creationId xmlns="" xmlns:a16="http://schemas.microsoft.com/office/drawing/2014/main" id="{63CB3901-7C3F-4D78-9724-7E8D79B24112}"/>
              </a:ext>
            </a:extLst>
          </p:cNvPr>
          <p:cNvSpPr txBox="1">
            <a:spLocks/>
          </p:cNvSpPr>
          <p:nvPr/>
        </p:nvSpPr>
        <p:spPr>
          <a:xfrm>
            <a:off x="7572298" y="2850168"/>
            <a:ext cx="3781502" cy="362204"/>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dirty="0">
                <a:solidFill>
                  <a:prstClr val="black"/>
                </a:solidFill>
                <a:latin typeface="Calibri" panose="020F0502020204030204"/>
              </a:rPr>
              <a:t>Article 26 du Titre IV</a:t>
            </a:r>
          </a:p>
          <a:p>
            <a:endParaRPr lang="fr-FR" sz="2000" b="1" dirty="0">
              <a:solidFill>
                <a:prstClr val="black"/>
              </a:solidFill>
              <a:latin typeface="Calibri" panose="020F0502020204030204"/>
            </a:endParaRPr>
          </a:p>
        </p:txBody>
      </p:sp>
      <p:sp>
        <p:nvSpPr>
          <p:cNvPr id="7" name="ZoneTexte 6">
            <a:extLst>
              <a:ext uri="{FF2B5EF4-FFF2-40B4-BE49-F238E27FC236}">
                <a16:creationId xmlns="" xmlns:a16="http://schemas.microsoft.com/office/drawing/2014/main" id="{F1C23A40-7236-44FE-9D19-4913652E358F}"/>
              </a:ext>
            </a:extLst>
          </p:cNvPr>
          <p:cNvSpPr txBox="1"/>
          <p:nvPr/>
        </p:nvSpPr>
        <p:spPr>
          <a:xfrm>
            <a:off x="838200" y="3623186"/>
            <a:ext cx="10515600" cy="2294335"/>
          </a:xfrm>
          <a:prstGeom prst="rect">
            <a:avLst/>
          </a:prstGeom>
          <a:noFill/>
        </p:spPr>
        <p:txBody>
          <a:bodyPr wrap="square">
            <a:spAutoFit/>
          </a:bodyPr>
          <a:lstStyle/>
          <a:p>
            <a:pPr algn="just"/>
            <a:r>
              <a:rPr lang="fr-FR" sz="2800" dirty="0">
                <a:solidFill>
                  <a:srgbClr val="3C3C3C"/>
                </a:solidFill>
                <a:latin typeface="sourcesanspro"/>
              </a:rPr>
              <a:t>Définir les </a:t>
            </a:r>
            <a:r>
              <a:rPr lang="fr-FR" sz="2800" b="1" dirty="0">
                <a:solidFill>
                  <a:schemeClr val="accent2"/>
                </a:solidFill>
                <a:latin typeface="sourcesanspro"/>
              </a:rPr>
              <a:t>orientations dépourvues de caractère réglementaire</a:t>
            </a:r>
            <a:r>
              <a:rPr lang="fr-FR" sz="2800" dirty="0">
                <a:solidFill>
                  <a:srgbClr val="3C3C3C"/>
                </a:solidFill>
                <a:latin typeface="sourcesanspro"/>
              </a:rPr>
              <a:t>, dans lesquelles s’exerce le </a:t>
            </a:r>
            <a:r>
              <a:rPr lang="fr-FR" sz="2800" dirty="0">
                <a:solidFill>
                  <a:schemeClr val="accent2"/>
                </a:solidFill>
                <a:latin typeface="sourcesanspro"/>
              </a:rPr>
              <a:t>pouvoir d’appréciation de l’administration, </a:t>
            </a:r>
            <a:r>
              <a:rPr lang="fr-FR" sz="2800" dirty="0">
                <a:solidFill>
                  <a:srgbClr val="3C3C3C"/>
                </a:solidFill>
                <a:latin typeface="sourcesanspro"/>
              </a:rPr>
              <a:t>laquelle </a:t>
            </a:r>
            <a:r>
              <a:rPr lang="fr-FR" sz="2800" b="1" dirty="0">
                <a:solidFill>
                  <a:schemeClr val="accent2"/>
                </a:solidFill>
                <a:latin typeface="sourcesanspro"/>
              </a:rPr>
              <a:t>peut toujours s’en écarter </a:t>
            </a:r>
            <a:r>
              <a:rPr lang="fr-FR" sz="2800" dirty="0">
                <a:solidFill>
                  <a:srgbClr val="3C3C3C"/>
                </a:solidFill>
                <a:latin typeface="sourcesanspro"/>
              </a:rPr>
              <a:t>en fonction des circonstances ou pour un motif d’intérêt général</a:t>
            </a:r>
            <a:r>
              <a:rPr lang="fr-FR" sz="2800" dirty="0">
                <a:solidFill>
                  <a:srgbClr val="474747"/>
                </a:solidFill>
                <a:latin typeface="Open Sans"/>
              </a:rPr>
              <a:t>. </a:t>
            </a:r>
            <a:endParaRPr lang="fr-FR" sz="2800" dirty="0"/>
          </a:p>
          <a:p>
            <a:pPr algn="just"/>
            <a:endParaRPr lang="fr-FR" dirty="0"/>
          </a:p>
        </p:txBody>
      </p:sp>
      <p:sp>
        <p:nvSpPr>
          <p:cNvPr id="8" name="Titre 1">
            <a:extLst>
              <a:ext uri="{FF2B5EF4-FFF2-40B4-BE49-F238E27FC236}">
                <a16:creationId xmlns="" xmlns:a16="http://schemas.microsoft.com/office/drawing/2014/main" id="{5086C17E-DFE4-4F83-A219-ED9B2BAAA016}"/>
              </a:ext>
            </a:extLst>
          </p:cNvPr>
          <p:cNvSpPr txBox="1">
            <a:spLocks/>
          </p:cNvSpPr>
          <p:nvPr/>
        </p:nvSpPr>
        <p:spPr>
          <a:xfrm>
            <a:off x="838199" y="6026046"/>
            <a:ext cx="7181539" cy="357029"/>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dirty="0">
                <a:solidFill>
                  <a:prstClr val="black"/>
                </a:solidFill>
                <a:latin typeface="Calibri" panose="020F0502020204030204"/>
              </a:rPr>
              <a:t>Avis sur projet de loi transfo FP – CE, 21 mars 2019, n° 397088</a:t>
            </a:r>
          </a:p>
        </p:txBody>
      </p:sp>
    </p:spTree>
    <p:extLst>
      <p:ext uri="{BB962C8B-B14F-4D97-AF65-F5344CB8AC3E}">
        <p14:creationId xmlns:p14="http://schemas.microsoft.com/office/powerpoint/2010/main" val="294644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84A9095-8B40-411F-9A46-376AE3D427E5}"/>
              </a:ext>
            </a:extLst>
          </p:cNvPr>
          <p:cNvSpPr txBox="1"/>
          <p:nvPr/>
        </p:nvSpPr>
        <p:spPr>
          <a:xfrm>
            <a:off x="416365" y="3583461"/>
            <a:ext cx="11157857" cy="1015663"/>
          </a:xfrm>
          <a:prstGeom prst="rect">
            <a:avLst/>
          </a:prstGeom>
          <a:noFill/>
        </p:spPr>
        <p:txBody>
          <a:bodyPr wrap="square">
            <a:spAutoFit/>
          </a:bodyPr>
          <a:lstStyle/>
          <a:p>
            <a:pPr algn="just"/>
            <a:r>
              <a:rPr lang="fr-FR" sz="2000" b="1" dirty="0">
                <a:solidFill>
                  <a:schemeClr val="accent2"/>
                </a:solidFill>
              </a:rPr>
              <a:t>L'avancement de grade </a:t>
            </a:r>
            <a:r>
              <a:rPr lang="fr-FR" sz="2000" dirty="0">
                <a:solidFill>
                  <a:srgbClr val="3C3C3C"/>
                </a:solidFill>
              </a:rPr>
              <a:t>a lieu, selon les proportions définies par les statuts particuliers, notamment, </a:t>
            </a:r>
            <a:r>
              <a:rPr lang="fr-FR" sz="2000" b="1" dirty="0">
                <a:solidFill>
                  <a:schemeClr val="accent2"/>
                </a:solidFill>
              </a:rPr>
              <a:t>au choix</a:t>
            </a:r>
            <a:r>
              <a:rPr lang="fr-FR" sz="2000" dirty="0">
                <a:solidFill>
                  <a:srgbClr val="3C3C3C"/>
                </a:solidFill>
              </a:rPr>
              <a:t>, par voie d'inscription à un tableau annuel d'avancement établi par </a:t>
            </a:r>
            <a:r>
              <a:rPr lang="fr-FR" sz="2000" dirty="0">
                <a:solidFill>
                  <a:srgbClr val="ED7D31"/>
                </a:solidFill>
              </a:rPr>
              <a:t>appréciation de la valeur professionnelle et des acquis de l'expérience professionnelle des agents</a:t>
            </a:r>
            <a:r>
              <a:rPr lang="fr-FR" sz="2000" dirty="0">
                <a:solidFill>
                  <a:srgbClr val="3C3C3C"/>
                </a:solidFill>
              </a:rPr>
              <a:t>. </a:t>
            </a:r>
          </a:p>
        </p:txBody>
      </p:sp>
      <p:sp>
        <p:nvSpPr>
          <p:cNvPr id="8" name="Espace réservé du contenu 2">
            <a:extLst>
              <a:ext uri="{FF2B5EF4-FFF2-40B4-BE49-F238E27FC236}">
                <a16:creationId xmlns="" xmlns:a16="http://schemas.microsoft.com/office/drawing/2014/main" id="{572B5269-15DF-4FB7-87CE-391C747A5A1A}"/>
              </a:ext>
            </a:extLst>
          </p:cNvPr>
          <p:cNvSpPr txBox="1">
            <a:spLocks/>
          </p:cNvSpPr>
          <p:nvPr/>
        </p:nvSpPr>
        <p:spPr>
          <a:xfrm>
            <a:off x="617778" y="3788075"/>
            <a:ext cx="8273158" cy="71147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fr-FR" sz="3200" b="1" dirty="0">
              <a:solidFill>
                <a:srgbClr val="FFC000"/>
              </a:solidFill>
            </a:endParaRPr>
          </a:p>
        </p:txBody>
      </p:sp>
      <p:sp>
        <p:nvSpPr>
          <p:cNvPr id="5" name="Rectangle 4"/>
          <p:cNvSpPr/>
          <p:nvPr/>
        </p:nvSpPr>
        <p:spPr>
          <a:xfrm>
            <a:off x="3448335" y="411827"/>
            <a:ext cx="8327300" cy="523220"/>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a:t>
            </a:r>
          </a:p>
        </p:txBody>
      </p:sp>
      <p:sp>
        <p:nvSpPr>
          <p:cNvPr id="7" name="Titre 1">
            <a:extLst>
              <a:ext uri="{FF2B5EF4-FFF2-40B4-BE49-F238E27FC236}">
                <a16:creationId xmlns="" xmlns:a16="http://schemas.microsoft.com/office/drawing/2014/main" id="{ADD800C6-084E-43C8-A76E-7E90853332ED}"/>
              </a:ext>
            </a:extLst>
          </p:cNvPr>
          <p:cNvSpPr txBox="1">
            <a:spLocks/>
          </p:cNvSpPr>
          <p:nvPr/>
        </p:nvSpPr>
        <p:spPr>
          <a:xfrm>
            <a:off x="9026919" y="4401022"/>
            <a:ext cx="2411320" cy="396203"/>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Article 69 du titre IV</a:t>
            </a:r>
          </a:p>
          <a:p>
            <a:endParaRPr lang="fr-FR" sz="2000" b="1" dirty="0">
              <a:solidFill>
                <a:prstClr val="black"/>
              </a:solidFill>
              <a:latin typeface="Calibri" panose="020F0502020204030204"/>
            </a:endParaRPr>
          </a:p>
        </p:txBody>
      </p:sp>
      <p:sp>
        <p:nvSpPr>
          <p:cNvPr id="9" name="ZoneTexte 8">
            <a:extLst>
              <a:ext uri="{FF2B5EF4-FFF2-40B4-BE49-F238E27FC236}">
                <a16:creationId xmlns="" xmlns:a16="http://schemas.microsoft.com/office/drawing/2014/main" id="{9BDDCD3B-493F-4AC3-B65A-51A7FCD27428}"/>
              </a:ext>
            </a:extLst>
          </p:cNvPr>
          <p:cNvSpPr txBox="1"/>
          <p:nvPr/>
        </p:nvSpPr>
        <p:spPr>
          <a:xfrm>
            <a:off x="416364" y="1463735"/>
            <a:ext cx="11157857" cy="1631216"/>
          </a:xfrm>
          <a:prstGeom prst="rect">
            <a:avLst/>
          </a:prstGeom>
          <a:noFill/>
        </p:spPr>
        <p:txBody>
          <a:bodyPr wrap="square">
            <a:spAutoFit/>
          </a:bodyPr>
          <a:lstStyle/>
          <a:p>
            <a:pPr algn="just"/>
            <a:r>
              <a:rPr lang="fr-FR" sz="2000" dirty="0">
                <a:solidFill>
                  <a:srgbClr val="3C3C3C"/>
                </a:solidFill>
              </a:rPr>
              <a:t>En vue de favoriser la </a:t>
            </a:r>
            <a:r>
              <a:rPr lang="fr-FR" sz="2000" b="1" dirty="0">
                <a:solidFill>
                  <a:schemeClr val="accent2"/>
                </a:solidFill>
              </a:rPr>
              <a:t>promotion interne</a:t>
            </a:r>
            <a:r>
              <a:rPr lang="fr-FR" sz="2000" dirty="0">
                <a:solidFill>
                  <a:srgbClr val="3C3C3C"/>
                </a:solidFill>
              </a:rPr>
              <a:t>, les statuts particuliers fixent une proportion d'emplois susceptibles d'être proposés au personnel appartenant déjà à l'administration non seulement par voie de concours, mais aussi par la nomination de fonctionnaires, notamment par </a:t>
            </a:r>
            <a:r>
              <a:rPr lang="fr-FR" sz="2000" dirty="0">
                <a:solidFill>
                  <a:schemeClr val="accent2"/>
                </a:solidFill>
              </a:rPr>
              <a:t>l’inscription sur une liste d'aptitude établie par appréciation de la valeur professionnelle et des acquis de l'expérience professionnelle des agents. </a:t>
            </a:r>
          </a:p>
        </p:txBody>
      </p:sp>
      <p:sp>
        <p:nvSpPr>
          <p:cNvPr id="10" name="ZoneTexte 9">
            <a:extLst>
              <a:ext uri="{FF2B5EF4-FFF2-40B4-BE49-F238E27FC236}">
                <a16:creationId xmlns="" xmlns:a16="http://schemas.microsoft.com/office/drawing/2014/main" id="{B3D66D28-E0E7-424A-9B25-9505F76FB0B6}"/>
              </a:ext>
            </a:extLst>
          </p:cNvPr>
          <p:cNvSpPr txBox="1"/>
          <p:nvPr/>
        </p:nvSpPr>
        <p:spPr>
          <a:xfrm>
            <a:off x="976185" y="5303077"/>
            <a:ext cx="10462054" cy="954107"/>
          </a:xfrm>
          <a:prstGeom prst="rect">
            <a:avLst/>
          </a:prstGeom>
          <a:noFill/>
        </p:spPr>
        <p:txBody>
          <a:bodyPr wrap="square">
            <a:spAutoFit/>
          </a:bodyPr>
          <a:lstStyle/>
          <a:p>
            <a:pPr algn="just"/>
            <a:r>
              <a:rPr lang="fr-FR" sz="2800" b="1" dirty="0">
                <a:solidFill>
                  <a:srgbClr val="ED7D31"/>
                </a:solidFill>
              </a:rPr>
              <a:t>Sans renoncer à son pouvoir d'appréciation</a:t>
            </a:r>
            <a:r>
              <a:rPr lang="fr-FR" sz="2800" dirty="0">
                <a:solidFill>
                  <a:srgbClr val="3C3C3C"/>
                </a:solidFill>
              </a:rPr>
              <a:t>, l'autorité investie du pouvoir de nomination </a:t>
            </a:r>
            <a:r>
              <a:rPr lang="fr-FR" sz="2800" b="1" dirty="0">
                <a:solidFill>
                  <a:schemeClr val="accent2"/>
                </a:solidFill>
              </a:rPr>
              <a:t>tient compte des lignes directrices de gestion.</a:t>
            </a:r>
          </a:p>
        </p:txBody>
      </p:sp>
      <p:sp>
        <p:nvSpPr>
          <p:cNvPr id="12" name="Titre 1">
            <a:extLst>
              <a:ext uri="{FF2B5EF4-FFF2-40B4-BE49-F238E27FC236}">
                <a16:creationId xmlns="" xmlns:a16="http://schemas.microsoft.com/office/drawing/2014/main" id="{B839A9D0-0F90-4747-A734-326C1224EDA7}"/>
              </a:ext>
            </a:extLst>
          </p:cNvPr>
          <p:cNvSpPr txBox="1">
            <a:spLocks/>
          </p:cNvSpPr>
          <p:nvPr/>
        </p:nvSpPr>
        <p:spPr>
          <a:xfrm>
            <a:off x="9026919" y="2896849"/>
            <a:ext cx="2411320" cy="396203"/>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Article 35 du titre IV</a:t>
            </a:r>
          </a:p>
          <a:p>
            <a:endParaRPr lang="fr-FR" sz="2000" b="1" dirty="0">
              <a:solidFill>
                <a:prstClr val="black"/>
              </a:solidFill>
              <a:latin typeface="Calibri" panose="020F0502020204030204"/>
            </a:endParaRPr>
          </a:p>
        </p:txBody>
      </p:sp>
      <p:sp>
        <p:nvSpPr>
          <p:cNvPr id="13" name="Flèche droite 4">
            <a:extLst>
              <a:ext uri="{FF2B5EF4-FFF2-40B4-BE49-F238E27FC236}">
                <a16:creationId xmlns="" xmlns:a16="http://schemas.microsoft.com/office/drawing/2014/main" id="{AF006844-8701-42C4-BB14-596CD33A2958}"/>
              </a:ext>
            </a:extLst>
          </p:cNvPr>
          <p:cNvSpPr/>
          <p:nvPr/>
        </p:nvSpPr>
        <p:spPr>
          <a:xfrm>
            <a:off x="416364" y="5533661"/>
            <a:ext cx="417659" cy="49294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55917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P spid="10" grpId="0"/>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 xmlns:a16="http://schemas.microsoft.com/office/drawing/2014/main" id="{8876099E-FC1E-4604-A061-C0EE41CB6519}"/>
              </a:ext>
            </a:extLst>
          </p:cNvPr>
          <p:cNvSpPr>
            <a:spLocks noGrp="1"/>
          </p:cNvSpPr>
          <p:nvPr>
            <p:ph idx="1"/>
          </p:nvPr>
        </p:nvSpPr>
        <p:spPr>
          <a:xfrm>
            <a:off x="614553" y="2373039"/>
            <a:ext cx="11371965" cy="2792705"/>
          </a:xfrm>
        </p:spPr>
        <p:txBody>
          <a:bodyPr>
            <a:noAutofit/>
          </a:bodyPr>
          <a:lstStyle/>
          <a:p>
            <a:pPr marL="0" indent="0">
              <a:buNone/>
            </a:pPr>
            <a:r>
              <a:rPr lang="fr-FR" sz="2400" dirty="0"/>
              <a:t>Certaines décisions individuelles </a:t>
            </a:r>
            <a:r>
              <a:rPr lang="fr-FR" sz="2400" b="1" dirty="0">
                <a:solidFill>
                  <a:schemeClr val="accent2"/>
                </a:solidFill>
              </a:rPr>
              <a:t>sortent du champ de compétence des CAP</a:t>
            </a:r>
            <a:r>
              <a:rPr lang="fr-FR" sz="2400" b="1" dirty="0">
                <a:solidFill>
                  <a:srgbClr val="C00000"/>
                </a:solidFill>
              </a:rPr>
              <a:t> </a:t>
            </a:r>
            <a:endParaRPr lang="fr-FR" sz="2400" dirty="0"/>
          </a:p>
          <a:p>
            <a:pPr marL="0" indent="0">
              <a:buNone/>
            </a:pPr>
            <a:endParaRPr lang="fr-FR" sz="2400" i="1" dirty="0"/>
          </a:p>
          <a:p>
            <a:pPr marL="363538" indent="-363538" algn="just">
              <a:buFont typeface="Wingdings" panose="05000000000000000000" pitchFamily="2" charset="2"/>
              <a:buChar char="Ø"/>
            </a:pPr>
            <a:endParaRPr lang="fr-FR" sz="2400" b="1" dirty="0">
              <a:solidFill>
                <a:schemeClr val="accent2"/>
              </a:solidFill>
            </a:endParaRPr>
          </a:p>
          <a:p>
            <a:pPr marL="363538" indent="-363538" algn="just">
              <a:buFont typeface="Wingdings" panose="05000000000000000000" pitchFamily="2" charset="2"/>
              <a:buChar char="Ø"/>
            </a:pPr>
            <a:r>
              <a:rPr lang="fr-FR" sz="2400" dirty="0"/>
              <a:t>Décisions de </a:t>
            </a:r>
            <a:r>
              <a:rPr lang="fr-FR" sz="2400" b="1" dirty="0">
                <a:solidFill>
                  <a:schemeClr val="accent2"/>
                </a:solidFill>
              </a:rPr>
              <a:t>promotion interne</a:t>
            </a:r>
          </a:p>
          <a:p>
            <a:pPr marL="363538" indent="-363538" algn="just">
              <a:buFont typeface="Wingdings" panose="05000000000000000000" pitchFamily="2" charset="2"/>
              <a:buChar char="Ø"/>
            </a:pPr>
            <a:r>
              <a:rPr lang="fr-FR" sz="2400" dirty="0"/>
              <a:t>Avancements </a:t>
            </a:r>
            <a:r>
              <a:rPr lang="fr-FR" sz="2400" b="1" dirty="0">
                <a:solidFill>
                  <a:schemeClr val="accent2"/>
                </a:solidFill>
              </a:rPr>
              <a:t>de grade</a:t>
            </a:r>
          </a:p>
          <a:p>
            <a:pPr>
              <a:buFontTx/>
              <a:buChar char="-"/>
            </a:pPr>
            <a:endParaRPr lang="fr-FR" sz="2400" dirty="0">
              <a:solidFill>
                <a:schemeClr val="accent2"/>
              </a:solidFill>
            </a:endParaRPr>
          </a:p>
        </p:txBody>
      </p:sp>
      <p:sp>
        <p:nvSpPr>
          <p:cNvPr id="5" name="Accolade fermante 4">
            <a:extLst>
              <a:ext uri="{FF2B5EF4-FFF2-40B4-BE49-F238E27FC236}">
                <a16:creationId xmlns="" xmlns:a16="http://schemas.microsoft.com/office/drawing/2014/main" id="{1C179BF5-3A46-47E3-9FCB-4BA501456A68}"/>
              </a:ext>
            </a:extLst>
          </p:cNvPr>
          <p:cNvSpPr/>
          <p:nvPr/>
        </p:nvSpPr>
        <p:spPr>
          <a:xfrm>
            <a:off x="6177453" y="3675149"/>
            <a:ext cx="508000" cy="841828"/>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6" name="ZoneTexte 5">
            <a:extLst>
              <a:ext uri="{FF2B5EF4-FFF2-40B4-BE49-F238E27FC236}">
                <a16:creationId xmlns="" xmlns:a16="http://schemas.microsoft.com/office/drawing/2014/main" id="{31D5731B-78F5-4472-AD14-7336B92687EA}"/>
              </a:ext>
            </a:extLst>
          </p:cNvPr>
          <p:cNvSpPr txBox="1"/>
          <p:nvPr/>
        </p:nvSpPr>
        <p:spPr>
          <a:xfrm>
            <a:off x="6846445" y="3660508"/>
            <a:ext cx="3119236" cy="1200329"/>
          </a:xfrm>
          <a:prstGeom prst="rect">
            <a:avLst/>
          </a:prstGeom>
          <a:noFill/>
        </p:spPr>
        <p:txBody>
          <a:bodyPr wrap="square">
            <a:spAutoFit/>
          </a:bodyPr>
          <a:lstStyle/>
          <a:p>
            <a:pPr marL="0" indent="0" algn="just">
              <a:buNone/>
            </a:pPr>
            <a:r>
              <a:rPr lang="fr-FR" sz="2400" b="1" dirty="0">
                <a:solidFill>
                  <a:schemeClr val="accent2"/>
                </a:solidFill>
              </a:rPr>
              <a:t>En </a:t>
            </a:r>
            <a:r>
              <a:rPr lang="fr-FR" sz="2400" b="1">
                <a:solidFill>
                  <a:schemeClr val="accent2"/>
                </a:solidFill>
              </a:rPr>
              <a:t>tenant compte </a:t>
            </a:r>
            <a:r>
              <a:rPr lang="fr-FR" sz="2400" b="1" dirty="0">
                <a:solidFill>
                  <a:schemeClr val="accent2"/>
                </a:solidFill>
              </a:rPr>
              <a:t>des lignes directrices de gestion</a:t>
            </a:r>
            <a:r>
              <a:rPr lang="fr-FR" sz="1800" b="1" dirty="0">
                <a:solidFill>
                  <a:schemeClr val="accent2"/>
                </a:solidFill>
              </a:rPr>
              <a:t>.</a:t>
            </a:r>
          </a:p>
        </p:txBody>
      </p:sp>
      <p:sp>
        <p:nvSpPr>
          <p:cNvPr id="7" name="Titre 1">
            <a:extLst>
              <a:ext uri="{FF2B5EF4-FFF2-40B4-BE49-F238E27FC236}">
                <a16:creationId xmlns="" xmlns:a16="http://schemas.microsoft.com/office/drawing/2014/main" id="{1E14FE04-7C66-4660-9C71-1918C6A11A01}"/>
              </a:ext>
            </a:extLst>
          </p:cNvPr>
          <p:cNvSpPr>
            <a:spLocks noGrp="1"/>
          </p:cNvSpPr>
          <p:nvPr>
            <p:ph type="title"/>
          </p:nvPr>
        </p:nvSpPr>
        <p:spPr>
          <a:xfrm>
            <a:off x="3637102" y="186590"/>
            <a:ext cx="8327300" cy="1005840"/>
          </a:xfrm>
        </p:spPr>
        <p:txBody>
          <a:bodyPr>
            <a:noAutofit/>
          </a:bodyPr>
          <a:lstStyle/>
          <a:p>
            <a:pPr algn="ctr"/>
            <a:r>
              <a:rPr lang="fr-FR" sz="3200" b="1" dirty="0">
                <a:solidFill>
                  <a:schemeClr val="accent2"/>
                </a:solidFill>
              </a:rPr>
              <a:t>Fin de la consultation préalable : mise en œuvre des lignes directrices de gestion</a:t>
            </a:r>
          </a:p>
        </p:txBody>
      </p:sp>
    </p:spTree>
    <p:extLst>
      <p:ext uri="{BB962C8B-B14F-4D97-AF65-F5344CB8AC3E}">
        <p14:creationId xmlns:p14="http://schemas.microsoft.com/office/powerpoint/2010/main" val="42632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par>
                          <p:cTn id="18" fill="hold">
                            <p:stCondLst>
                              <p:cond delay="500"/>
                            </p:stCondLst>
                            <p:childTnLst>
                              <p:par>
                                <p:cTn id="19" presetID="42"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AD5670F-4BE2-473C-8CAE-938BC310D2B9}"/>
              </a:ext>
            </a:extLst>
          </p:cNvPr>
          <p:cNvSpPr>
            <a:spLocks noGrp="1"/>
          </p:cNvSpPr>
          <p:nvPr>
            <p:ph type="title"/>
          </p:nvPr>
        </p:nvSpPr>
        <p:spPr>
          <a:xfrm>
            <a:off x="4003757" y="268848"/>
            <a:ext cx="7305675" cy="832732"/>
          </a:xfrm>
        </p:spPr>
        <p:txBody>
          <a:bodyPr/>
          <a:lstStyle/>
          <a:p>
            <a:r>
              <a:rPr lang="fr-FR" b="1" dirty="0">
                <a:solidFill>
                  <a:schemeClr val="accent2"/>
                </a:solidFill>
              </a:rPr>
              <a:t>Droits de la défense</a:t>
            </a:r>
          </a:p>
        </p:txBody>
      </p:sp>
      <p:sp>
        <p:nvSpPr>
          <p:cNvPr id="3" name="Espace réservé du contenu 2">
            <a:extLst>
              <a:ext uri="{FF2B5EF4-FFF2-40B4-BE49-F238E27FC236}">
                <a16:creationId xmlns="" xmlns:a16="http://schemas.microsoft.com/office/drawing/2014/main" id="{50F46CE1-7392-463E-A7B7-C9915100A0AF}"/>
              </a:ext>
            </a:extLst>
          </p:cNvPr>
          <p:cNvSpPr>
            <a:spLocks noGrp="1"/>
          </p:cNvSpPr>
          <p:nvPr>
            <p:ph idx="1"/>
          </p:nvPr>
        </p:nvSpPr>
        <p:spPr>
          <a:xfrm>
            <a:off x="178436" y="1372710"/>
            <a:ext cx="11835128" cy="3693432"/>
          </a:xfrm>
        </p:spPr>
        <p:txBody>
          <a:bodyPr>
            <a:normAutofit/>
          </a:bodyPr>
          <a:lstStyle/>
          <a:p>
            <a:pPr marL="0" indent="0" algn="just">
              <a:buNone/>
            </a:pPr>
            <a:r>
              <a:rPr lang="fr-FR" sz="2400" dirty="0"/>
              <a:t>Les agents peuvent choisir </a:t>
            </a:r>
            <a:r>
              <a:rPr lang="fr-FR" sz="2400" b="1" dirty="0">
                <a:solidFill>
                  <a:schemeClr val="accent2"/>
                </a:solidFill>
              </a:rPr>
              <a:t>un représentant</a:t>
            </a:r>
            <a:r>
              <a:rPr lang="fr-FR" sz="2400" dirty="0">
                <a:solidFill>
                  <a:schemeClr val="accent2"/>
                </a:solidFill>
              </a:rPr>
              <a:t> </a:t>
            </a:r>
            <a:r>
              <a:rPr lang="fr-FR" sz="2400" dirty="0"/>
              <a:t>désigné par l'organisation syndicale représentative de leur choix pour </a:t>
            </a:r>
            <a:r>
              <a:rPr lang="fr-FR" sz="2400" b="1" dirty="0">
                <a:solidFill>
                  <a:schemeClr val="accent2"/>
                </a:solidFill>
              </a:rPr>
              <a:t>les assister dans l'exercice des recours administratifs contre les décisions individuelles défavorables </a:t>
            </a:r>
            <a:r>
              <a:rPr lang="fr-FR" sz="2400" dirty="0"/>
              <a:t>prises au titre :</a:t>
            </a:r>
          </a:p>
          <a:p>
            <a:pPr marL="0" indent="0" algn="just">
              <a:buNone/>
            </a:pPr>
            <a:endParaRPr lang="fr-FR" sz="2400" dirty="0"/>
          </a:p>
          <a:p>
            <a:pPr lvl="1">
              <a:buFont typeface="Wingdings" panose="05000000000000000000" pitchFamily="2" charset="2"/>
              <a:buChar char="Ø"/>
            </a:pPr>
            <a:r>
              <a:rPr lang="fr-FR" dirty="0"/>
              <a:t>De la </a:t>
            </a:r>
            <a:r>
              <a:rPr lang="fr-FR" b="1" dirty="0">
                <a:solidFill>
                  <a:schemeClr val="accent2"/>
                </a:solidFill>
              </a:rPr>
              <a:t>promotion interne</a:t>
            </a:r>
            <a:r>
              <a:rPr lang="fr-FR" dirty="0"/>
              <a:t>;</a:t>
            </a:r>
          </a:p>
          <a:p>
            <a:pPr lvl="1">
              <a:buFont typeface="Wingdings" panose="05000000000000000000" pitchFamily="2" charset="2"/>
              <a:buChar char="Ø"/>
            </a:pPr>
            <a:r>
              <a:rPr lang="fr-FR" dirty="0"/>
              <a:t>De </a:t>
            </a:r>
            <a:r>
              <a:rPr lang="fr-FR" b="1" dirty="0">
                <a:solidFill>
                  <a:schemeClr val="accent2"/>
                </a:solidFill>
              </a:rPr>
              <a:t>l’avancement de grade</a:t>
            </a:r>
            <a:r>
              <a:rPr lang="fr-FR" dirty="0"/>
              <a:t>;</a:t>
            </a:r>
          </a:p>
          <a:p>
            <a:pPr marL="0" indent="0" algn="just">
              <a:buNone/>
            </a:pPr>
            <a:endParaRPr lang="fr-FR" sz="2400" dirty="0"/>
          </a:p>
          <a:p>
            <a:pPr marL="0" indent="0" algn="just">
              <a:buNone/>
            </a:pPr>
            <a:r>
              <a:rPr lang="fr-FR" sz="2400" dirty="0"/>
              <a:t>A leur demande, les éléments relatifs à leur situation individuelle au regard de la réglementation en vigueur et des lignes directrices de gestion leur sont communiqués.</a:t>
            </a:r>
          </a:p>
        </p:txBody>
      </p:sp>
      <p:sp>
        <p:nvSpPr>
          <p:cNvPr id="5" name="ZoneTexte 4">
            <a:extLst>
              <a:ext uri="{FF2B5EF4-FFF2-40B4-BE49-F238E27FC236}">
                <a16:creationId xmlns="" xmlns:a16="http://schemas.microsoft.com/office/drawing/2014/main" id="{1F528D04-DF82-45B5-B858-417AD31DDF5F}"/>
              </a:ext>
            </a:extLst>
          </p:cNvPr>
          <p:cNvSpPr txBox="1"/>
          <p:nvPr/>
        </p:nvSpPr>
        <p:spPr>
          <a:xfrm>
            <a:off x="178436" y="5019492"/>
            <a:ext cx="11835128" cy="1200329"/>
          </a:xfrm>
          <a:prstGeom prst="rect">
            <a:avLst/>
          </a:prstGeom>
          <a:noFill/>
        </p:spPr>
        <p:txBody>
          <a:bodyPr wrap="square">
            <a:spAutoFit/>
          </a:bodyPr>
          <a:lstStyle/>
          <a:p>
            <a:pPr algn="just"/>
            <a:r>
              <a:rPr lang="fr-FR" sz="2400" dirty="0"/>
              <a:t>Le Conseil d’Etat considère que ces dispositions ne sauraient faire obstacle à ce que des agents se fassent assister dans la préparation de ces recours, s'ils le souhaitent, par le représentant d'un syndicat </a:t>
            </a:r>
            <a:r>
              <a:rPr lang="fr-FR" sz="2400" b="1" dirty="0">
                <a:solidFill>
                  <a:schemeClr val="accent2"/>
                </a:solidFill>
              </a:rPr>
              <a:t>non représentatif</a:t>
            </a:r>
            <a:r>
              <a:rPr lang="fr-FR" sz="2400" dirty="0">
                <a:solidFill>
                  <a:srgbClr val="606060"/>
                </a:solidFill>
              </a:rPr>
              <a:t>. </a:t>
            </a:r>
            <a:endParaRPr lang="fr-FR" sz="2400" dirty="0"/>
          </a:p>
        </p:txBody>
      </p:sp>
      <p:sp>
        <p:nvSpPr>
          <p:cNvPr id="6" name="Titre 1">
            <a:extLst>
              <a:ext uri="{FF2B5EF4-FFF2-40B4-BE49-F238E27FC236}">
                <a16:creationId xmlns="" xmlns:a16="http://schemas.microsoft.com/office/drawing/2014/main" id="{B1BDEB07-8B74-49AB-A918-B1312E213C09}"/>
              </a:ext>
            </a:extLst>
          </p:cNvPr>
          <p:cNvSpPr txBox="1">
            <a:spLocks/>
          </p:cNvSpPr>
          <p:nvPr/>
        </p:nvSpPr>
        <p:spPr>
          <a:xfrm>
            <a:off x="8708571" y="5877393"/>
            <a:ext cx="3304993" cy="342428"/>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CE, n°438230, 7 octobre 2020</a:t>
            </a:r>
          </a:p>
          <a:p>
            <a:endParaRPr lang="fr-FR" sz="2000" b="1" dirty="0">
              <a:solidFill>
                <a:prstClr val="black"/>
              </a:solidFill>
              <a:latin typeface="Calibri" panose="020F0502020204030204"/>
            </a:endParaRPr>
          </a:p>
        </p:txBody>
      </p:sp>
    </p:spTree>
    <p:extLst>
      <p:ext uri="{BB962C8B-B14F-4D97-AF65-F5344CB8AC3E}">
        <p14:creationId xmlns:p14="http://schemas.microsoft.com/office/powerpoint/2010/main" val="112196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par>
                                <p:cTn id="27" presetID="10"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8335" y="349070"/>
            <a:ext cx="8327300" cy="523220"/>
          </a:xfrm>
          <a:prstGeom prst="rect">
            <a:avLst/>
          </a:prstGeom>
          <a:solidFill>
            <a:schemeClr val="bg1"/>
          </a:solidFill>
        </p:spPr>
        <p:txBody>
          <a:bodyPr wrap="square">
            <a:spAutoFit/>
          </a:bodyPr>
          <a:lstStyle/>
          <a:p>
            <a:pPr algn="ctr"/>
            <a:r>
              <a:rPr lang="fr-FR" sz="2800" b="1" dirty="0">
                <a:solidFill>
                  <a:schemeClr val="accent2"/>
                </a:solidFill>
              </a:rPr>
              <a:t>Schéma récapitulatif</a:t>
            </a:r>
          </a:p>
        </p:txBody>
      </p:sp>
      <p:cxnSp>
        <p:nvCxnSpPr>
          <p:cNvPr id="24" name="Connecteur droit avec flèche 23">
            <a:extLst>
              <a:ext uri="{FF2B5EF4-FFF2-40B4-BE49-F238E27FC236}">
                <a16:creationId xmlns="" xmlns:a16="http://schemas.microsoft.com/office/drawing/2014/main" id="{ABD9DDA4-333F-4581-BAC3-6F3C02163CE8}"/>
              </a:ext>
            </a:extLst>
          </p:cNvPr>
          <p:cNvCxnSpPr>
            <a:cxnSpLocks/>
          </p:cNvCxnSpPr>
          <p:nvPr/>
        </p:nvCxnSpPr>
        <p:spPr>
          <a:xfrm>
            <a:off x="2940196" y="2769689"/>
            <a:ext cx="0" cy="36552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5" name="Rectangle 24">
            <a:extLst>
              <a:ext uri="{FF2B5EF4-FFF2-40B4-BE49-F238E27FC236}">
                <a16:creationId xmlns="" xmlns:a16="http://schemas.microsoft.com/office/drawing/2014/main" id="{0B9B9871-6EF4-4057-A160-F36522506E75}"/>
              </a:ext>
            </a:extLst>
          </p:cNvPr>
          <p:cNvSpPr/>
          <p:nvPr/>
        </p:nvSpPr>
        <p:spPr>
          <a:xfrm>
            <a:off x="958184" y="2380046"/>
            <a:ext cx="4023360" cy="3896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Agents promouvables </a:t>
            </a:r>
          </a:p>
        </p:txBody>
      </p:sp>
      <p:sp>
        <p:nvSpPr>
          <p:cNvPr id="26" name="Rectangle 25">
            <a:extLst>
              <a:ext uri="{FF2B5EF4-FFF2-40B4-BE49-F238E27FC236}">
                <a16:creationId xmlns="" xmlns:a16="http://schemas.microsoft.com/office/drawing/2014/main" id="{3917A49D-5D04-4875-8D47-6CC2DDF93EA0}"/>
              </a:ext>
            </a:extLst>
          </p:cNvPr>
          <p:cNvSpPr/>
          <p:nvPr/>
        </p:nvSpPr>
        <p:spPr>
          <a:xfrm>
            <a:off x="958184" y="3135213"/>
            <a:ext cx="4023360" cy="570477"/>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Avis CAP classement des agents</a:t>
            </a:r>
          </a:p>
        </p:txBody>
      </p:sp>
      <p:sp>
        <p:nvSpPr>
          <p:cNvPr id="28" name="Rectangle 27">
            <a:extLst>
              <a:ext uri="{FF2B5EF4-FFF2-40B4-BE49-F238E27FC236}">
                <a16:creationId xmlns="" xmlns:a16="http://schemas.microsoft.com/office/drawing/2014/main" id="{00110471-C339-40A7-9A1A-53ED92378640}"/>
              </a:ext>
            </a:extLst>
          </p:cNvPr>
          <p:cNvSpPr/>
          <p:nvPr/>
        </p:nvSpPr>
        <p:spPr>
          <a:xfrm>
            <a:off x="7240124" y="2956719"/>
            <a:ext cx="4023360" cy="1210496"/>
          </a:xfrm>
          <a:prstGeom prst="rect">
            <a:avLst/>
          </a:prstGeom>
          <a:ln w="381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Construction des tableaux par l’employeur  en fonction de la valeur professionnelle et des acquis de l'expérience professionnelle des agents en tenant compte des LDG.</a:t>
            </a:r>
          </a:p>
        </p:txBody>
      </p:sp>
      <p:sp>
        <p:nvSpPr>
          <p:cNvPr id="29" name="Rectangle 28">
            <a:extLst>
              <a:ext uri="{FF2B5EF4-FFF2-40B4-BE49-F238E27FC236}">
                <a16:creationId xmlns="" xmlns:a16="http://schemas.microsoft.com/office/drawing/2014/main" id="{ABC2C17F-571B-435E-9B96-F3BCF06ADB62}"/>
              </a:ext>
            </a:extLst>
          </p:cNvPr>
          <p:cNvSpPr/>
          <p:nvPr/>
        </p:nvSpPr>
        <p:spPr>
          <a:xfrm>
            <a:off x="958183" y="4167215"/>
            <a:ext cx="4023359" cy="570477"/>
          </a:xfrm>
          <a:prstGeom prst="rect">
            <a:avLst/>
          </a:prstGeom>
          <a:ln w="381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Construction du tableau d’avancement</a:t>
            </a:r>
          </a:p>
        </p:txBody>
      </p:sp>
      <p:sp>
        <p:nvSpPr>
          <p:cNvPr id="30" name="Rectangle 29">
            <a:extLst>
              <a:ext uri="{FF2B5EF4-FFF2-40B4-BE49-F238E27FC236}">
                <a16:creationId xmlns="" xmlns:a16="http://schemas.microsoft.com/office/drawing/2014/main" id="{FD96C41B-22E8-4FB7-88E1-8C799E245519}"/>
              </a:ext>
            </a:extLst>
          </p:cNvPr>
          <p:cNvSpPr/>
          <p:nvPr/>
        </p:nvSpPr>
        <p:spPr>
          <a:xfrm>
            <a:off x="7240124" y="4460997"/>
            <a:ext cx="4023360" cy="407566"/>
          </a:xfrm>
          <a:prstGeom prst="rect">
            <a:avLst/>
          </a:prstGeom>
          <a:ln w="38100">
            <a:solidFill>
              <a:schemeClr val="tx1"/>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Recours administratifs de l’agent</a:t>
            </a:r>
          </a:p>
        </p:txBody>
      </p:sp>
      <p:sp>
        <p:nvSpPr>
          <p:cNvPr id="31" name="Flèche vers le bas 20">
            <a:extLst>
              <a:ext uri="{FF2B5EF4-FFF2-40B4-BE49-F238E27FC236}">
                <a16:creationId xmlns="" xmlns:a16="http://schemas.microsoft.com/office/drawing/2014/main" id="{71F1B28F-066D-49CB-ABC3-78E2E5ADFF44}"/>
              </a:ext>
            </a:extLst>
          </p:cNvPr>
          <p:cNvSpPr/>
          <p:nvPr/>
        </p:nvSpPr>
        <p:spPr>
          <a:xfrm>
            <a:off x="2785619" y="3797321"/>
            <a:ext cx="368489" cy="369894"/>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32" name="Connecteur droit avec flèche 31">
            <a:extLst>
              <a:ext uri="{FF2B5EF4-FFF2-40B4-BE49-F238E27FC236}">
                <a16:creationId xmlns="" xmlns:a16="http://schemas.microsoft.com/office/drawing/2014/main" id="{317028FA-0E93-4BC7-90C5-397E1400F54D}"/>
              </a:ext>
            </a:extLst>
          </p:cNvPr>
          <p:cNvCxnSpPr>
            <a:cxnSpLocks/>
            <a:stCxn id="28" idx="2"/>
            <a:endCxn id="30" idx="0"/>
          </p:cNvCxnSpPr>
          <p:nvPr/>
        </p:nvCxnSpPr>
        <p:spPr>
          <a:xfrm>
            <a:off x="9251804" y="4167215"/>
            <a:ext cx="0" cy="293782"/>
          </a:xfrm>
          <a:prstGeom prst="straightConnector1">
            <a:avLst/>
          </a:prstGeom>
          <a:ln w="12700">
            <a:prstDash val="dashDot"/>
            <a:tailEnd type="triangle"/>
          </a:ln>
        </p:spPr>
        <p:style>
          <a:lnRef idx="1">
            <a:schemeClr val="dk1"/>
          </a:lnRef>
          <a:fillRef idx="0">
            <a:schemeClr val="dk1"/>
          </a:fillRef>
          <a:effectRef idx="0">
            <a:schemeClr val="dk1"/>
          </a:effectRef>
          <a:fontRef idx="minor">
            <a:schemeClr val="tx1"/>
          </a:fontRef>
        </p:style>
      </p:cxnSp>
      <p:cxnSp>
        <p:nvCxnSpPr>
          <p:cNvPr id="34" name="Connecteur droit avec flèche 33">
            <a:extLst>
              <a:ext uri="{FF2B5EF4-FFF2-40B4-BE49-F238E27FC236}">
                <a16:creationId xmlns="" xmlns:a16="http://schemas.microsoft.com/office/drawing/2014/main" id="{7FB6C7B3-4865-4251-BD76-8247D648C1B1}"/>
              </a:ext>
            </a:extLst>
          </p:cNvPr>
          <p:cNvCxnSpPr>
            <a:cxnSpLocks/>
            <a:stCxn id="36" idx="2"/>
            <a:endCxn id="28" idx="0"/>
          </p:cNvCxnSpPr>
          <p:nvPr/>
        </p:nvCxnSpPr>
        <p:spPr>
          <a:xfrm>
            <a:off x="9251804" y="2708816"/>
            <a:ext cx="0" cy="2479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6" name="Rectangle 35">
            <a:extLst>
              <a:ext uri="{FF2B5EF4-FFF2-40B4-BE49-F238E27FC236}">
                <a16:creationId xmlns="" xmlns:a16="http://schemas.microsoft.com/office/drawing/2014/main" id="{E8527A13-2F2A-4DF9-8561-44423A45B132}"/>
              </a:ext>
            </a:extLst>
          </p:cNvPr>
          <p:cNvSpPr/>
          <p:nvPr/>
        </p:nvSpPr>
        <p:spPr>
          <a:xfrm>
            <a:off x="7240124" y="2319173"/>
            <a:ext cx="4023360" cy="3896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Agents promouvables </a:t>
            </a:r>
          </a:p>
        </p:txBody>
      </p:sp>
      <p:sp>
        <p:nvSpPr>
          <p:cNvPr id="37" name="Rectangle 36">
            <a:extLst>
              <a:ext uri="{FF2B5EF4-FFF2-40B4-BE49-F238E27FC236}">
                <a16:creationId xmlns="" xmlns:a16="http://schemas.microsoft.com/office/drawing/2014/main" id="{38E75B2D-CCB8-486F-AB68-82CD1001375A}"/>
              </a:ext>
            </a:extLst>
          </p:cNvPr>
          <p:cNvSpPr/>
          <p:nvPr/>
        </p:nvSpPr>
        <p:spPr>
          <a:xfrm>
            <a:off x="958182" y="1528878"/>
            <a:ext cx="4023360" cy="3896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Décision prises jusqu’à l’année 2020 </a:t>
            </a:r>
          </a:p>
        </p:txBody>
      </p:sp>
      <p:sp>
        <p:nvSpPr>
          <p:cNvPr id="38" name="Rectangle 37">
            <a:extLst>
              <a:ext uri="{FF2B5EF4-FFF2-40B4-BE49-F238E27FC236}">
                <a16:creationId xmlns="" xmlns:a16="http://schemas.microsoft.com/office/drawing/2014/main" id="{C29216BA-54B5-4160-AE7D-D8C2F50F7687}"/>
              </a:ext>
            </a:extLst>
          </p:cNvPr>
          <p:cNvSpPr/>
          <p:nvPr/>
        </p:nvSpPr>
        <p:spPr>
          <a:xfrm>
            <a:off x="7240124" y="1498321"/>
            <a:ext cx="4023360" cy="3896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Décisions prises au titre de l’année 2021 </a:t>
            </a:r>
          </a:p>
        </p:txBody>
      </p:sp>
      <p:sp>
        <p:nvSpPr>
          <p:cNvPr id="39" name="Rectangle 38">
            <a:extLst>
              <a:ext uri="{FF2B5EF4-FFF2-40B4-BE49-F238E27FC236}">
                <a16:creationId xmlns="" xmlns:a16="http://schemas.microsoft.com/office/drawing/2014/main" id="{84B2F480-0C41-40E2-B537-3C170D6448DB}"/>
              </a:ext>
            </a:extLst>
          </p:cNvPr>
          <p:cNvSpPr/>
          <p:nvPr/>
        </p:nvSpPr>
        <p:spPr>
          <a:xfrm>
            <a:off x="958182" y="5235717"/>
            <a:ext cx="4023360" cy="835237"/>
          </a:xfrm>
          <a:prstGeom prst="rect">
            <a:avLst/>
          </a:prstGeom>
          <a:ln w="38100">
            <a:solidFill>
              <a:schemeClr val="tx1"/>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Contrôle par le juge : discrimination / le juge ne fait pas acte d’administrateur</a:t>
            </a:r>
          </a:p>
        </p:txBody>
      </p:sp>
      <p:cxnSp>
        <p:nvCxnSpPr>
          <p:cNvPr id="40" name="Connecteur droit avec flèche 39">
            <a:extLst>
              <a:ext uri="{FF2B5EF4-FFF2-40B4-BE49-F238E27FC236}">
                <a16:creationId xmlns="" xmlns:a16="http://schemas.microsoft.com/office/drawing/2014/main" id="{E7E38BE1-39D8-4A01-B59B-670D7ADD3067}"/>
              </a:ext>
            </a:extLst>
          </p:cNvPr>
          <p:cNvCxnSpPr>
            <a:cxnSpLocks/>
            <a:stCxn id="29" idx="2"/>
            <a:endCxn id="39" idx="0"/>
          </p:cNvCxnSpPr>
          <p:nvPr/>
        </p:nvCxnSpPr>
        <p:spPr>
          <a:xfrm flipH="1">
            <a:off x="2969862" y="4737692"/>
            <a:ext cx="1" cy="498025"/>
          </a:xfrm>
          <a:prstGeom prst="straightConnector1">
            <a:avLst/>
          </a:prstGeom>
          <a:ln w="12700">
            <a:prstDash val="dashDot"/>
            <a:tailEnd type="triangle"/>
          </a:ln>
        </p:spPr>
        <p:style>
          <a:lnRef idx="1">
            <a:schemeClr val="dk1"/>
          </a:lnRef>
          <a:fillRef idx="0">
            <a:schemeClr val="dk1"/>
          </a:fillRef>
          <a:effectRef idx="0">
            <a:schemeClr val="dk1"/>
          </a:effectRef>
          <a:fontRef idx="minor">
            <a:schemeClr val="tx1"/>
          </a:fontRef>
        </p:style>
      </p:cxnSp>
      <p:sp>
        <p:nvSpPr>
          <p:cNvPr id="41" name="Rectangle 40">
            <a:extLst>
              <a:ext uri="{FF2B5EF4-FFF2-40B4-BE49-F238E27FC236}">
                <a16:creationId xmlns="" xmlns:a16="http://schemas.microsoft.com/office/drawing/2014/main" id="{6CF6BD8E-1757-454A-9BD0-FD766622F1EB}"/>
              </a:ext>
            </a:extLst>
          </p:cNvPr>
          <p:cNvSpPr/>
          <p:nvPr/>
        </p:nvSpPr>
        <p:spPr>
          <a:xfrm>
            <a:off x="7240124" y="5235716"/>
            <a:ext cx="4023360" cy="835237"/>
          </a:xfrm>
          <a:prstGeom prst="rect">
            <a:avLst/>
          </a:prstGeom>
          <a:ln w="38100">
            <a:solidFill>
              <a:schemeClr val="tx1"/>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Contrôle par le juge sur demande de l’agent :</a:t>
            </a:r>
          </a:p>
          <a:p>
            <a:pPr algn="ctr"/>
            <a:r>
              <a:rPr lang="fr-FR" sz="1600" dirty="0"/>
              <a:t>Conformité des décisions avec les LDG</a:t>
            </a:r>
          </a:p>
          <a:p>
            <a:pPr algn="ctr"/>
            <a:r>
              <a:rPr lang="fr-FR" sz="1600" dirty="0"/>
              <a:t>Légalité des LDG</a:t>
            </a:r>
          </a:p>
        </p:txBody>
      </p:sp>
      <p:cxnSp>
        <p:nvCxnSpPr>
          <p:cNvPr id="42" name="Connecteur droit avec flèche 41">
            <a:extLst>
              <a:ext uri="{FF2B5EF4-FFF2-40B4-BE49-F238E27FC236}">
                <a16:creationId xmlns="" xmlns:a16="http://schemas.microsoft.com/office/drawing/2014/main" id="{474878FA-16B7-4A8D-ABB5-0D2478ED0685}"/>
              </a:ext>
            </a:extLst>
          </p:cNvPr>
          <p:cNvCxnSpPr>
            <a:cxnSpLocks/>
            <a:stCxn id="30" idx="2"/>
            <a:endCxn id="41" idx="0"/>
          </p:cNvCxnSpPr>
          <p:nvPr/>
        </p:nvCxnSpPr>
        <p:spPr>
          <a:xfrm>
            <a:off x="9251804" y="4868563"/>
            <a:ext cx="0" cy="367153"/>
          </a:xfrm>
          <a:prstGeom prst="straightConnector1">
            <a:avLst/>
          </a:prstGeom>
          <a:ln w="12700">
            <a:prstDash val="dashDot"/>
            <a:tailEnd type="triangle"/>
          </a:ln>
        </p:spPr>
        <p:style>
          <a:lnRef idx="1">
            <a:schemeClr val="dk1"/>
          </a:lnRef>
          <a:fillRef idx="0">
            <a:schemeClr val="dk1"/>
          </a:fillRef>
          <a:effectRef idx="0">
            <a:schemeClr val="dk1"/>
          </a:effectRef>
          <a:fontRef idx="minor">
            <a:schemeClr val="tx1"/>
          </a:fontRef>
        </p:style>
      </p:cxnSp>
      <p:cxnSp>
        <p:nvCxnSpPr>
          <p:cNvPr id="44" name="Connecteur : en angle 43">
            <a:extLst>
              <a:ext uri="{FF2B5EF4-FFF2-40B4-BE49-F238E27FC236}">
                <a16:creationId xmlns="" xmlns:a16="http://schemas.microsoft.com/office/drawing/2014/main" id="{B43A0377-737F-43A3-8EA1-CAAC52FDE19C}"/>
              </a:ext>
            </a:extLst>
          </p:cNvPr>
          <p:cNvCxnSpPr>
            <a:stCxn id="28" idx="1"/>
            <a:endCxn id="41" idx="1"/>
          </p:cNvCxnSpPr>
          <p:nvPr/>
        </p:nvCxnSpPr>
        <p:spPr>
          <a:xfrm rot="10800000" flipV="1">
            <a:off x="7240124" y="3561967"/>
            <a:ext cx="12700" cy="2091368"/>
          </a:xfrm>
          <a:prstGeom prst="bentConnector3">
            <a:avLst>
              <a:gd name="adj1" fmla="val 5308850"/>
            </a:avLst>
          </a:prstGeom>
          <a:ln w="12700">
            <a:prstDash val="dashDot"/>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652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1000" fill="hold"/>
                                        <p:tgtEl>
                                          <p:spTgt spid="37"/>
                                        </p:tgtEl>
                                        <p:attrNameLst>
                                          <p:attrName>ppt_w</p:attrName>
                                        </p:attrNameLst>
                                      </p:cBhvr>
                                      <p:tavLst>
                                        <p:tav tm="0">
                                          <p:val>
                                            <p:strVal val="#ppt_w*0.70"/>
                                          </p:val>
                                        </p:tav>
                                        <p:tav tm="100000">
                                          <p:val>
                                            <p:strVal val="#ppt_w"/>
                                          </p:val>
                                        </p:tav>
                                      </p:tavLst>
                                    </p:anim>
                                    <p:anim calcmode="lin" valueType="num">
                                      <p:cBhvr>
                                        <p:cTn id="8" dur="1000" fill="hold"/>
                                        <p:tgtEl>
                                          <p:spTgt spid="37"/>
                                        </p:tgtEl>
                                        <p:attrNameLst>
                                          <p:attrName>ppt_h</p:attrName>
                                        </p:attrNameLst>
                                      </p:cBhvr>
                                      <p:tavLst>
                                        <p:tav tm="0">
                                          <p:val>
                                            <p:strVal val="#ppt_h"/>
                                          </p:val>
                                        </p:tav>
                                        <p:tav tm="100000">
                                          <p:val>
                                            <p:strVal val="#ppt_h"/>
                                          </p:val>
                                        </p:tav>
                                      </p:tavLst>
                                    </p:anim>
                                    <p:animEffect transition="in" filter="fade">
                                      <p:cBhvr>
                                        <p:cTn id="9" dur="1000"/>
                                        <p:tgtEl>
                                          <p:spTgt spid="37"/>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p:cTn id="13" dur="1000" fill="hold"/>
                                        <p:tgtEl>
                                          <p:spTgt spid="25"/>
                                        </p:tgtEl>
                                        <p:attrNameLst>
                                          <p:attrName>ppt_w</p:attrName>
                                        </p:attrNameLst>
                                      </p:cBhvr>
                                      <p:tavLst>
                                        <p:tav tm="0">
                                          <p:val>
                                            <p:strVal val="#ppt_w*0.70"/>
                                          </p:val>
                                        </p:tav>
                                        <p:tav tm="100000">
                                          <p:val>
                                            <p:strVal val="#ppt_w"/>
                                          </p:val>
                                        </p:tav>
                                      </p:tavLst>
                                    </p:anim>
                                    <p:anim calcmode="lin" valueType="num">
                                      <p:cBhvr>
                                        <p:cTn id="14" dur="1000" fill="hold"/>
                                        <p:tgtEl>
                                          <p:spTgt spid="25"/>
                                        </p:tgtEl>
                                        <p:attrNameLst>
                                          <p:attrName>ppt_h</p:attrName>
                                        </p:attrNameLst>
                                      </p:cBhvr>
                                      <p:tavLst>
                                        <p:tav tm="0">
                                          <p:val>
                                            <p:strVal val="#ppt_h"/>
                                          </p:val>
                                        </p:tav>
                                        <p:tav tm="100000">
                                          <p:val>
                                            <p:strVal val="#ppt_h"/>
                                          </p:val>
                                        </p:tav>
                                      </p:tavLst>
                                    </p:anim>
                                    <p:animEffect transition="in" filter="fade">
                                      <p:cBhvr>
                                        <p:cTn id="15" dur="1000"/>
                                        <p:tgtEl>
                                          <p:spTgt spid="25"/>
                                        </p:tgtEl>
                                      </p:cBhvr>
                                    </p:animEffect>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1000" fill="hold"/>
                                        <p:tgtEl>
                                          <p:spTgt spid="26"/>
                                        </p:tgtEl>
                                        <p:attrNameLst>
                                          <p:attrName>ppt_w</p:attrName>
                                        </p:attrNameLst>
                                      </p:cBhvr>
                                      <p:tavLst>
                                        <p:tav tm="0">
                                          <p:val>
                                            <p:strVal val="#ppt_w*0.70"/>
                                          </p:val>
                                        </p:tav>
                                        <p:tav tm="100000">
                                          <p:val>
                                            <p:strVal val="#ppt_w"/>
                                          </p:val>
                                        </p:tav>
                                      </p:tavLst>
                                    </p:anim>
                                    <p:anim calcmode="lin" valueType="num">
                                      <p:cBhvr>
                                        <p:cTn id="26" dur="1000" fill="hold"/>
                                        <p:tgtEl>
                                          <p:spTgt spid="26"/>
                                        </p:tgtEl>
                                        <p:attrNameLst>
                                          <p:attrName>ppt_h</p:attrName>
                                        </p:attrNameLst>
                                      </p:cBhvr>
                                      <p:tavLst>
                                        <p:tav tm="0">
                                          <p:val>
                                            <p:strVal val="#ppt_h"/>
                                          </p:val>
                                        </p:tav>
                                        <p:tav tm="100000">
                                          <p:val>
                                            <p:strVal val="#ppt_h"/>
                                          </p:val>
                                        </p:tav>
                                      </p:tavLst>
                                    </p:anim>
                                    <p:animEffect transition="in" filter="fade">
                                      <p:cBhvr>
                                        <p:cTn id="27" dur="1000"/>
                                        <p:tgtEl>
                                          <p:spTgt spid="26"/>
                                        </p:tgtEl>
                                      </p:cBhvr>
                                    </p:animEffect>
                                  </p:childTnLst>
                                </p:cTn>
                              </p:par>
                            </p:childTnLst>
                          </p:cTn>
                        </p:par>
                        <p:par>
                          <p:cTn id="28" fill="hold">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1000" fill="hold"/>
                                        <p:tgtEl>
                                          <p:spTgt spid="31"/>
                                        </p:tgtEl>
                                        <p:attrNameLst>
                                          <p:attrName>ppt_w</p:attrName>
                                        </p:attrNameLst>
                                      </p:cBhvr>
                                      <p:tavLst>
                                        <p:tav tm="0">
                                          <p:val>
                                            <p:strVal val="#ppt_w*0.70"/>
                                          </p:val>
                                        </p:tav>
                                        <p:tav tm="100000">
                                          <p:val>
                                            <p:strVal val="#ppt_w"/>
                                          </p:val>
                                        </p:tav>
                                      </p:tavLst>
                                    </p:anim>
                                    <p:anim calcmode="lin" valueType="num">
                                      <p:cBhvr>
                                        <p:cTn id="32" dur="1000" fill="hold"/>
                                        <p:tgtEl>
                                          <p:spTgt spid="31"/>
                                        </p:tgtEl>
                                        <p:attrNameLst>
                                          <p:attrName>ppt_h</p:attrName>
                                        </p:attrNameLst>
                                      </p:cBhvr>
                                      <p:tavLst>
                                        <p:tav tm="0">
                                          <p:val>
                                            <p:strVal val="#ppt_h"/>
                                          </p:val>
                                        </p:tav>
                                        <p:tav tm="100000">
                                          <p:val>
                                            <p:strVal val="#ppt_h"/>
                                          </p:val>
                                        </p:tav>
                                      </p:tavLst>
                                    </p:anim>
                                    <p:animEffect transition="in" filter="fade">
                                      <p:cBhvr>
                                        <p:cTn id="33" dur="1000"/>
                                        <p:tgtEl>
                                          <p:spTgt spid="31"/>
                                        </p:tgtEl>
                                      </p:cBhvr>
                                    </p:animEffect>
                                  </p:childTnLst>
                                </p:cTn>
                              </p:par>
                            </p:childTnLst>
                          </p:cTn>
                        </p:par>
                        <p:par>
                          <p:cTn id="34" fill="hold">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1000" fill="hold"/>
                                        <p:tgtEl>
                                          <p:spTgt spid="29"/>
                                        </p:tgtEl>
                                        <p:attrNameLst>
                                          <p:attrName>ppt_w</p:attrName>
                                        </p:attrNameLst>
                                      </p:cBhvr>
                                      <p:tavLst>
                                        <p:tav tm="0">
                                          <p:val>
                                            <p:strVal val="#ppt_w*0.70"/>
                                          </p:val>
                                        </p:tav>
                                        <p:tav tm="100000">
                                          <p:val>
                                            <p:strVal val="#ppt_w"/>
                                          </p:val>
                                        </p:tav>
                                      </p:tavLst>
                                    </p:anim>
                                    <p:anim calcmode="lin" valueType="num">
                                      <p:cBhvr>
                                        <p:cTn id="38" dur="1000" fill="hold"/>
                                        <p:tgtEl>
                                          <p:spTgt spid="29"/>
                                        </p:tgtEl>
                                        <p:attrNameLst>
                                          <p:attrName>ppt_h</p:attrName>
                                        </p:attrNameLst>
                                      </p:cBhvr>
                                      <p:tavLst>
                                        <p:tav tm="0">
                                          <p:val>
                                            <p:strVal val="#ppt_h"/>
                                          </p:val>
                                        </p:tav>
                                        <p:tav tm="100000">
                                          <p:val>
                                            <p:strVal val="#ppt_h"/>
                                          </p:val>
                                        </p:tav>
                                      </p:tavLst>
                                    </p:anim>
                                    <p:animEffect transition="in" filter="fade">
                                      <p:cBhvr>
                                        <p:cTn id="39" dur="1000"/>
                                        <p:tgtEl>
                                          <p:spTgt spid="29"/>
                                        </p:tgtEl>
                                      </p:cBhvr>
                                    </p:animEffect>
                                  </p:childTnLst>
                                </p:cTn>
                              </p:par>
                            </p:childTnLst>
                          </p:cTn>
                        </p:par>
                        <p:par>
                          <p:cTn id="40" fill="hold">
                            <p:stCondLst>
                              <p:cond delay="6000"/>
                            </p:stCondLst>
                            <p:childTnLst>
                              <p:par>
                                <p:cTn id="41" presetID="55" presetClass="entr" presetSubtype="0" fill="hold" nodeType="afterEffect">
                                  <p:stCondLst>
                                    <p:cond delay="0"/>
                                  </p:stCondLst>
                                  <p:childTnLst>
                                    <p:set>
                                      <p:cBhvr>
                                        <p:cTn id="42" dur="1" fill="hold">
                                          <p:stCondLst>
                                            <p:cond delay="0"/>
                                          </p:stCondLst>
                                        </p:cTn>
                                        <p:tgtEl>
                                          <p:spTgt spid="40"/>
                                        </p:tgtEl>
                                        <p:attrNameLst>
                                          <p:attrName>style.visibility</p:attrName>
                                        </p:attrNameLst>
                                      </p:cBhvr>
                                      <p:to>
                                        <p:strVal val="visible"/>
                                      </p:to>
                                    </p:set>
                                    <p:anim calcmode="lin" valueType="num">
                                      <p:cBhvr>
                                        <p:cTn id="43" dur="1000" fill="hold"/>
                                        <p:tgtEl>
                                          <p:spTgt spid="40"/>
                                        </p:tgtEl>
                                        <p:attrNameLst>
                                          <p:attrName>ppt_w</p:attrName>
                                        </p:attrNameLst>
                                      </p:cBhvr>
                                      <p:tavLst>
                                        <p:tav tm="0">
                                          <p:val>
                                            <p:strVal val="#ppt_w*0.70"/>
                                          </p:val>
                                        </p:tav>
                                        <p:tav tm="100000">
                                          <p:val>
                                            <p:strVal val="#ppt_w"/>
                                          </p:val>
                                        </p:tav>
                                      </p:tavLst>
                                    </p:anim>
                                    <p:anim calcmode="lin" valueType="num">
                                      <p:cBhvr>
                                        <p:cTn id="44" dur="1000" fill="hold"/>
                                        <p:tgtEl>
                                          <p:spTgt spid="40"/>
                                        </p:tgtEl>
                                        <p:attrNameLst>
                                          <p:attrName>ppt_h</p:attrName>
                                        </p:attrNameLst>
                                      </p:cBhvr>
                                      <p:tavLst>
                                        <p:tav tm="0">
                                          <p:val>
                                            <p:strVal val="#ppt_h"/>
                                          </p:val>
                                        </p:tav>
                                        <p:tav tm="100000">
                                          <p:val>
                                            <p:strVal val="#ppt_h"/>
                                          </p:val>
                                        </p:tav>
                                      </p:tavLst>
                                    </p:anim>
                                    <p:animEffect transition="in" filter="fade">
                                      <p:cBhvr>
                                        <p:cTn id="45" dur="1000"/>
                                        <p:tgtEl>
                                          <p:spTgt spid="40"/>
                                        </p:tgtEl>
                                      </p:cBhvr>
                                    </p:animEffect>
                                  </p:childTnLst>
                                </p:cTn>
                              </p:par>
                            </p:childTnLst>
                          </p:cTn>
                        </p:par>
                        <p:par>
                          <p:cTn id="46" fill="hold">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p:cTn id="49" dur="1000" fill="hold"/>
                                        <p:tgtEl>
                                          <p:spTgt spid="39"/>
                                        </p:tgtEl>
                                        <p:attrNameLst>
                                          <p:attrName>ppt_w</p:attrName>
                                        </p:attrNameLst>
                                      </p:cBhvr>
                                      <p:tavLst>
                                        <p:tav tm="0">
                                          <p:val>
                                            <p:strVal val="#ppt_w*0.70"/>
                                          </p:val>
                                        </p:tav>
                                        <p:tav tm="100000">
                                          <p:val>
                                            <p:strVal val="#ppt_w"/>
                                          </p:val>
                                        </p:tav>
                                      </p:tavLst>
                                    </p:anim>
                                    <p:anim calcmode="lin" valueType="num">
                                      <p:cBhvr>
                                        <p:cTn id="50" dur="1000" fill="hold"/>
                                        <p:tgtEl>
                                          <p:spTgt spid="39"/>
                                        </p:tgtEl>
                                        <p:attrNameLst>
                                          <p:attrName>ppt_h</p:attrName>
                                        </p:attrNameLst>
                                      </p:cBhvr>
                                      <p:tavLst>
                                        <p:tav tm="0">
                                          <p:val>
                                            <p:strVal val="#ppt_h"/>
                                          </p:val>
                                        </p:tav>
                                        <p:tav tm="100000">
                                          <p:val>
                                            <p:strVal val="#ppt_h"/>
                                          </p:val>
                                        </p:tav>
                                      </p:tavLst>
                                    </p:anim>
                                    <p:animEffect transition="in" filter="fade">
                                      <p:cBhvr>
                                        <p:cTn id="51" dur="1000"/>
                                        <p:tgtEl>
                                          <p:spTgt spid="39"/>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1000" fill="hold"/>
                                        <p:tgtEl>
                                          <p:spTgt spid="38"/>
                                        </p:tgtEl>
                                        <p:attrNameLst>
                                          <p:attrName>ppt_w</p:attrName>
                                        </p:attrNameLst>
                                      </p:cBhvr>
                                      <p:tavLst>
                                        <p:tav tm="0">
                                          <p:val>
                                            <p:strVal val="#ppt_w*0.70"/>
                                          </p:val>
                                        </p:tav>
                                        <p:tav tm="100000">
                                          <p:val>
                                            <p:strVal val="#ppt_w"/>
                                          </p:val>
                                        </p:tav>
                                      </p:tavLst>
                                    </p:anim>
                                    <p:anim calcmode="lin" valueType="num">
                                      <p:cBhvr>
                                        <p:cTn id="57" dur="1000" fill="hold"/>
                                        <p:tgtEl>
                                          <p:spTgt spid="38"/>
                                        </p:tgtEl>
                                        <p:attrNameLst>
                                          <p:attrName>ppt_h</p:attrName>
                                        </p:attrNameLst>
                                      </p:cBhvr>
                                      <p:tavLst>
                                        <p:tav tm="0">
                                          <p:val>
                                            <p:strVal val="#ppt_h"/>
                                          </p:val>
                                        </p:tav>
                                        <p:tav tm="100000">
                                          <p:val>
                                            <p:strVal val="#ppt_h"/>
                                          </p:val>
                                        </p:tav>
                                      </p:tavLst>
                                    </p:anim>
                                    <p:animEffect transition="in" filter="fade">
                                      <p:cBhvr>
                                        <p:cTn id="58" dur="1000"/>
                                        <p:tgtEl>
                                          <p:spTgt spid="38"/>
                                        </p:tgtEl>
                                      </p:cBhvr>
                                    </p:animEffect>
                                  </p:childTnLst>
                                </p:cTn>
                              </p:par>
                            </p:childTnLst>
                          </p:cTn>
                        </p:par>
                        <p:par>
                          <p:cTn id="59" fill="hold">
                            <p:stCondLst>
                              <p:cond delay="1000"/>
                            </p:stCondLst>
                            <p:childTnLst>
                              <p:par>
                                <p:cTn id="60" presetID="55"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 calcmode="lin" valueType="num">
                                      <p:cBhvr>
                                        <p:cTn id="62" dur="1000" fill="hold"/>
                                        <p:tgtEl>
                                          <p:spTgt spid="36"/>
                                        </p:tgtEl>
                                        <p:attrNameLst>
                                          <p:attrName>ppt_w</p:attrName>
                                        </p:attrNameLst>
                                      </p:cBhvr>
                                      <p:tavLst>
                                        <p:tav tm="0">
                                          <p:val>
                                            <p:strVal val="#ppt_w*0.70"/>
                                          </p:val>
                                        </p:tav>
                                        <p:tav tm="100000">
                                          <p:val>
                                            <p:strVal val="#ppt_w"/>
                                          </p:val>
                                        </p:tav>
                                      </p:tavLst>
                                    </p:anim>
                                    <p:anim calcmode="lin" valueType="num">
                                      <p:cBhvr>
                                        <p:cTn id="63" dur="1000" fill="hold"/>
                                        <p:tgtEl>
                                          <p:spTgt spid="36"/>
                                        </p:tgtEl>
                                        <p:attrNameLst>
                                          <p:attrName>ppt_h</p:attrName>
                                        </p:attrNameLst>
                                      </p:cBhvr>
                                      <p:tavLst>
                                        <p:tav tm="0">
                                          <p:val>
                                            <p:strVal val="#ppt_h"/>
                                          </p:val>
                                        </p:tav>
                                        <p:tav tm="100000">
                                          <p:val>
                                            <p:strVal val="#ppt_h"/>
                                          </p:val>
                                        </p:tav>
                                      </p:tavLst>
                                    </p:anim>
                                    <p:animEffect transition="in" filter="fade">
                                      <p:cBhvr>
                                        <p:cTn id="64" dur="1000"/>
                                        <p:tgtEl>
                                          <p:spTgt spid="36"/>
                                        </p:tgtEl>
                                      </p:cBhvr>
                                    </p:animEffect>
                                  </p:childTnLst>
                                </p:cTn>
                              </p:par>
                            </p:childTnLst>
                          </p:cTn>
                        </p:par>
                        <p:par>
                          <p:cTn id="65" fill="hold">
                            <p:stCondLst>
                              <p:cond delay="2000"/>
                            </p:stCondLst>
                            <p:childTnLst>
                              <p:par>
                                <p:cTn id="66" presetID="55" presetClass="entr" presetSubtype="0" fill="hold" nodeType="after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p:cTn id="68" dur="1000" fill="hold"/>
                                        <p:tgtEl>
                                          <p:spTgt spid="34"/>
                                        </p:tgtEl>
                                        <p:attrNameLst>
                                          <p:attrName>ppt_w</p:attrName>
                                        </p:attrNameLst>
                                      </p:cBhvr>
                                      <p:tavLst>
                                        <p:tav tm="0">
                                          <p:val>
                                            <p:strVal val="#ppt_w*0.70"/>
                                          </p:val>
                                        </p:tav>
                                        <p:tav tm="100000">
                                          <p:val>
                                            <p:strVal val="#ppt_w"/>
                                          </p:val>
                                        </p:tav>
                                      </p:tavLst>
                                    </p:anim>
                                    <p:anim calcmode="lin" valueType="num">
                                      <p:cBhvr>
                                        <p:cTn id="69" dur="1000" fill="hold"/>
                                        <p:tgtEl>
                                          <p:spTgt spid="34"/>
                                        </p:tgtEl>
                                        <p:attrNameLst>
                                          <p:attrName>ppt_h</p:attrName>
                                        </p:attrNameLst>
                                      </p:cBhvr>
                                      <p:tavLst>
                                        <p:tav tm="0">
                                          <p:val>
                                            <p:strVal val="#ppt_h"/>
                                          </p:val>
                                        </p:tav>
                                        <p:tav tm="100000">
                                          <p:val>
                                            <p:strVal val="#ppt_h"/>
                                          </p:val>
                                        </p:tav>
                                      </p:tavLst>
                                    </p:anim>
                                    <p:animEffect transition="in" filter="fade">
                                      <p:cBhvr>
                                        <p:cTn id="70" dur="1000"/>
                                        <p:tgtEl>
                                          <p:spTgt spid="34"/>
                                        </p:tgtEl>
                                      </p:cBhvr>
                                    </p:animEffect>
                                  </p:childTnLst>
                                </p:cTn>
                              </p:par>
                            </p:childTnLst>
                          </p:cTn>
                        </p:par>
                        <p:par>
                          <p:cTn id="71" fill="hold">
                            <p:stCondLst>
                              <p:cond delay="3000"/>
                            </p:stCondLst>
                            <p:childTnLst>
                              <p:par>
                                <p:cTn id="72" presetID="55" presetClass="entr" presetSubtype="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1000" fill="hold"/>
                                        <p:tgtEl>
                                          <p:spTgt spid="28"/>
                                        </p:tgtEl>
                                        <p:attrNameLst>
                                          <p:attrName>ppt_w</p:attrName>
                                        </p:attrNameLst>
                                      </p:cBhvr>
                                      <p:tavLst>
                                        <p:tav tm="0">
                                          <p:val>
                                            <p:strVal val="#ppt_w*0.70"/>
                                          </p:val>
                                        </p:tav>
                                        <p:tav tm="100000">
                                          <p:val>
                                            <p:strVal val="#ppt_w"/>
                                          </p:val>
                                        </p:tav>
                                      </p:tavLst>
                                    </p:anim>
                                    <p:anim calcmode="lin" valueType="num">
                                      <p:cBhvr>
                                        <p:cTn id="75" dur="1000" fill="hold"/>
                                        <p:tgtEl>
                                          <p:spTgt spid="28"/>
                                        </p:tgtEl>
                                        <p:attrNameLst>
                                          <p:attrName>ppt_h</p:attrName>
                                        </p:attrNameLst>
                                      </p:cBhvr>
                                      <p:tavLst>
                                        <p:tav tm="0">
                                          <p:val>
                                            <p:strVal val="#ppt_h"/>
                                          </p:val>
                                        </p:tav>
                                        <p:tav tm="100000">
                                          <p:val>
                                            <p:strVal val="#ppt_h"/>
                                          </p:val>
                                        </p:tav>
                                      </p:tavLst>
                                    </p:anim>
                                    <p:animEffect transition="in" filter="fade">
                                      <p:cBhvr>
                                        <p:cTn id="76" dur="1000"/>
                                        <p:tgtEl>
                                          <p:spTgt spid="28"/>
                                        </p:tgtEl>
                                      </p:cBhvr>
                                    </p:animEffect>
                                  </p:childTnLst>
                                </p:cTn>
                              </p:par>
                            </p:childTnLst>
                          </p:cTn>
                        </p:par>
                        <p:par>
                          <p:cTn id="77" fill="hold">
                            <p:stCondLst>
                              <p:cond delay="4000"/>
                            </p:stCondLst>
                            <p:childTnLst>
                              <p:par>
                                <p:cTn id="78" presetID="55" presetClass="entr" presetSubtype="0" fill="hold" nodeType="afterEffect">
                                  <p:stCondLst>
                                    <p:cond delay="0"/>
                                  </p:stCondLst>
                                  <p:childTnLst>
                                    <p:set>
                                      <p:cBhvr>
                                        <p:cTn id="79" dur="1" fill="hold">
                                          <p:stCondLst>
                                            <p:cond delay="0"/>
                                          </p:stCondLst>
                                        </p:cTn>
                                        <p:tgtEl>
                                          <p:spTgt spid="32"/>
                                        </p:tgtEl>
                                        <p:attrNameLst>
                                          <p:attrName>style.visibility</p:attrName>
                                        </p:attrNameLst>
                                      </p:cBhvr>
                                      <p:to>
                                        <p:strVal val="visible"/>
                                      </p:to>
                                    </p:set>
                                    <p:anim calcmode="lin" valueType="num">
                                      <p:cBhvr>
                                        <p:cTn id="80" dur="1000" fill="hold"/>
                                        <p:tgtEl>
                                          <p:spTgt spid="32"/>
                                        </p:tgtEl>
                                        <p:attrNameLst>
                                          <p:attrName>ppt_w</p:attrName>
                                        </p:attrNameLst>
                                      </p:cBhvr>
                                      <p:tavLst>
                                        <p:tav tm="0">
                                          <p:val>
                                            <p:strVal val="#ppt_w*0.70"/>
                                          </p:val>
                                        </p:tav>
                                        <p:tav tm="100000">
                                          <p:val>
                                            <p:strVal val="#ppt_w"/>
                                          </p:val>
                                        </p:tav>
                                      </p:tavLst>
                                    </p:anim>
                                    <p:anim calcmode="lin" valueType="num">
                                      <p:cBhvr>
                                        <p:cTn id="81" dur="1000" fill="hold"/>
                                        <p:tgtEl>
                                          <p:spTgt spid="32"/>
                                        </p:tgtEl>
                                        <p:attrNameLst>
                                          <p:attrName>ppt_h</p:attrName>
                                        </p:attrNameLst>
                                      </p:cBhvr>
                                      <p:tavLst>
                                        <p:tav tm="0">
                                          <p:val>
                                            <p:strVal val="#ppt_h"/>
                                          </p:val>
                                        </p:tav>
                                        <p:tav tm="100000">
                                          <p:val>
                                            <p:strVal val="#ppt_h"/>
                                          </p:val>
                                        </p:tav>
                                      </p:tavLst>
                                    </p:anim>
                                    <p:animEffect transition="in" filter="fade">
                                      <p:cBhvr>
                                        <p:cTn id="82" dur="1000"/>
                                        <p:tgtEl>
                                          <p:spTgt spid="32"/>
                                        </p:tgtEl>
                                      </p:cBhvr>
                                    </p:animEffect>
                                  </p:childTnLst>
                                </p:cTn>
                              </p:par>
                            </p:childTnLst>
                          </p:cTn>
                        </p:par>
                        <p:par>
                          <p:cTn id="83" fill="hold">
                            <p:stCondLst>
                              <p:cond delay="5000"/>
                            </p:stCondLst>
                            <p:childTnLst>
                              <p:par>
                                <p:cTn id="84" presetID="55"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 calcmode="lin" valueType="num">
                                      <p:cBhvr>
                                        <p:cTn id="86" dur="1000" fill="hold"/>
                                        <p:tgtEl>
                                          <p:spTgt spid="30"/>
                                        </p:tgtEl>
                                        <p:attrNameLst>
                                          <p:attrName>ppt_w</p:attrName>
                                        </p:attrNameLst>
                                      </p:cBhvr>
                                      <p:tavLst>
                                        <p:tav tm="0">
                                          <p:val>
                                            <p:strVal val="#ppt_w*0.70"/>
                                          </p:val>
                                        </p:tav>
                                        <p:tav tm="100000">
                                          <p:val>
                                            <p:strVal val="#ppt_w"/>
                                          </p:val>
                                        </p:tav>
                                      </p:tavLst>
                                    </p:anim>
                                    <p:anim calcmode="lin" valueType="num">
                                      <p:cBhvr>
                                        <p:cTn id="87" dur="1000" fill="hold"/>
                                        <p:tgtEl>
                                          <p:spTgt spid="30"/>
                                        </p:tgtEl>
                                        <p:attrNameLst>
                                          <p:attrName>ppt_h</p:attrName>
                                        </p:attrNameLst>
                                      </p:cBhvr>
                                      <p:tavLst>
                                        <p:tav tm="0">
                                          <p:val>
                                            <p:strVal val="#ppt_h"/>
                                          </p:val>
                                        </p:tav>
                                        <p:tav tm="100000">
                                          <p:val>
                                            <p:strVal val="#ppt_h"/>
                                          </p:val>
                                        </p:tav>
                                      </p:tavLst>
                                    </p:anim>
                                    <p:animEffect transition="in" filter="fade">
                                      <p:cBhvr>
                                        <p:cTn id="88" dur="1000"/>
                                        <p:tgtEl>
                                          <p:spTgt spid="30"/>
                                        </p:tgtEl>
                                      </p:cBhvr>
                                    </p:animEffect>
                                  </p:childTnLst>
                                </p:cTn>
                              </p:par>
                            </p:childTnLst>
                          </p:cTn>
                        </p:par>
                        <p:par>
                          <p:cTn id="89" fill="hold">
                            <p:stCondLst>
                              <p:cond delay="6000"/>
                            </p:stCondLst>
                            <p:childTnLst>
                              <p:par>
                                <p:cTn id="90" presetID="55" presetClass="entr" presetSubtype="0" fill="hold" nodeType="afterEffect">
                                  <p:stCondLst>
                                    <p:cond delay="0"/>
                                  </p:stCondLst>
                                  <p:childTnLst>
                                    <p:set>
                                      <p:cBhvr>
                                        <p:cTn id="91" dur="1" fill="hold">
                                          <p:stCondLst>
                                            <p:cond delay="0"/>
                                          </p:stCondLst>
                                        </p:cTn>
                                        <p:tgtEl>
                                          <p:spTgt spid="42"/>
                                        </p:tgtEl>
                                        <p:attrNameLst>
                                          <p:attrName>style.visibility</p:attrName>
                                        </p:attrNameLst>
                                      </p:cBhvr>
                                      <p:to>
                                        <p:strVal val="visible"/>
                                      </p:to>
                                    </p:set>
                                    <p:anim calcmode="lin" valueType="num">
                                      <p:cBhvr>
                                        <p:cTn id="92" dur="1000" fill="hold"/>
                                        <p:tgtEl>
                                          <p:spTgt spid="42"/>
                                        </p:tgtEl>
                                        <p:attrNameLst>
                                          <p:attrName>ppt_w</p:attrName>
                                        </p:attrNameLst>
                                      </p:cBhvr>
                                      <p:tavLst>
                                        <p:tav tm="0">
                                          <p:val>
                                            <p:strVal val="#ppt_w*0.70"/>
                                          </p:val>
                                        </p:tav>
                                        <p:tav tm="100000">
                                          <p:val>
                                            <p:strVal val="#ppt_w"/>
                                          </p:val>
                                        </p:tav>
                                      </p:tavLst>
                                    </p:anim>
                                    <p:anim calcmode="lin" valueType="num">
                                      <p:cBhvr>
                                        <p:cTn id="93" dur="1000" fill="hold"/>
                                        <p:tgtEl>
                                          <p:spTgt spid="42"/>
                                        </p:tgtEl>
                                        <p:attrNameLst>
                                          <p:attrName>ppt_h</p:attrName>
                                        </p:attrNameLst>
                                      </p:cBhvr>
                                      <p:tavLst>
                                        <p:tav tm="0">
                                          <p:val>
                                            <p:strVal val="#ppt_h"/>
                                          </p:val>
                                        </p:tav>
                                        <p:tav tm="100000">
                                          <p:val>
                                            <p:strVal val="#ppt_h"/>
                                          </p:val>
                                        </p:tav>
                                      </p:tavLst>
                                    </p:anim>
                                    <p:animEffect transition="in" filter="fade">
                                      <p:cBhvr>
                                        <p:cTn id="94" dur="1000"/>
                                        <p:tgtEl>
                                          <p:spTgt spid="42"/>
                                        </p:tgtEl>
                                      </p:cBhvr>
                                    </p:animEffect>
                                  </p:childTnLst>
                                </p:cTn>
                              </p:par>
                            </p:childTnLst>
                          </p:cTn>
                        </p:par>
                        <p:par>
                          <p:cTn id="95" fill="hold">
                            <p:stCondLst>
                              <p:cond delay="7000"/>
                            </p:stCondLst>
                            <p:childTnLst>
                              <p:par>
                                <p:cTn id="96" presetID="55" presetClass="entr" presetSubtype="0"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1000" fill="hold"/>
                                        <p:tgtEl>
                                          <p:spTgt spid="41"/>
                                        </p:tgtEl>
                                        <p:attrNameLst>
                                          <p:attrName>ppt_w</p:attrName>
                                        </p:attrNameLst>
                                      </p:cBhvr>
                                      <p:tavLst>
                                        <p:tav tm="0">
                                          <p:val>
                                            <p:strVal val="#ppt_w*0.70"/>
                                          </p:val>
                                        </p:tav>
                                        <p:tav tm="100000">
                                          <p:val>
                                            <p:strVal val="#ppt_w"/>
                                          </p:val>
                                        </p:tav>
                                      </p:tavLst>
                                    </p:anim>
                                    <p:anim calcmode="lin" valueType="num">
                                      <p:cBhvr>
                                        <p:cTn id="99" dur="1000" fill="hold"/>
                                        <p:tgtEl>
                                          <p:spTgt spid="41"/>
                                        </p:tgtEl>
                                        <p:attrNameLst>
                                          <p:attrName>ppt_h</p:attrName>
                                        </p:attrNameLst>
                                      </p:cBhvr>
                                      <p:tavLst>
                                        <p:tav tm="0">
                                          <p:val>
                                            <p:strVal val="#ppt_h"/>
                                          </p:val>
                                        </p:tav>
                                        <p:tav tm="100000">
                                          <p:val>
                                            <p:strVal val="#ppt_h"/>
                                          </p:val>
                                        </p:tav>
                                      </p:tavLst>
                                    </p:anim>
                                    <p:animEffect transition="in" filter="fade">
                                      <p:cBhvr>
                                        <p:cTn id="100" dur="1000"/>
                                        <p:tgtEl>
                                          <p:spTgt spid="41"/>
                                        </p:tgtEl>
                                      </p:cBhvr>
                                    </p:animEffect>
                                  </p:childTnLst>
                                </p:cTn>
                              </p:par>
                              <p:par>
                                <p:cTn id="101" presetID="10" presetClass="entr" presetSubtype="0" fill="hold"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8" grpId="0" animBg="1"/>
      <p:bldP spid="29" grpId="0" animBg="1"/>
      <p:bldP spid="30" grpId="0" animBg="1"/>
      <p:bldP spid="31" grpId="0" animBg="1"/>
      <p:bldP spid="36" grpId="0" animBg="1"/>
      <p:bldP spid="37" grpId="0" animBg="1"/>
      <p:bldP spid="38" grpId="0" animBg="1"/>
      <p:bldP spid="39" grpId="0" animBg="1"/>
      <p:bldP spid="4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F9838063-9F6C-4E0D-9E6B-0C36A9B934D2}"/>
              </a:ext>
            </a:extLst>
          </p:cNvPr>
          <p:cNvSpPr>
            <a:spLocks noGrp="1"/>
          </p:cNvSpPr>
          <p:nvPr>
            <p:ph idx="1"/>
          </p:nvPr>
        </p:nvSpPr>
        <p:spPr>
          <a:xfrm>
            <a:off x="838200" y="2778125"/>
            <a:ext cx="10515600" cy="1317625"/>
          </a:xfrm>
        </p:spPr>
        <p:txBody>
          <a:bodyPr/>
          <a:lstStyle/>
          <a:p>
            <a:pPr marL="0" indent="0" algn="just">
              <a:buNone/>
            </a:pPr>
            <a:r>
              <a:rPr lang="fr-FR" b="0" i="0" dirty="0">
                <a:solidFill>
                  <a:srgbClr val="3C3C3C"/>
                </a:solidFill>
                <a:effectLst/>
                <a:latin typeface="sourcesanspro"/>
              </a:rPr>
              <a:t>Les LDG peuvent comporter des orientations qui sont propres à certaines missions, certaines structures internes ou certains corps ou ensemble de corps.</a:t>
            </a:r>
            <a:endParaRPr lang="fr-FR" dirty="0"/>
          </a:p>
        </p:txBody>
      </p:sp>
      <p:sp>
        <p:nvSpPr>
          <p:cNvPr id="5" name="Titre 1">
            <a:extLst>
              <a:ext uri="{FF2B5EF4-FFF2-40B4-BE49-F238E27FC236}">
                <a16:creationId xmlns="" xmlns:a16="http://schemas.microsoft.com/office/drawing/2014/main" id="{46B0826B-2AB6-4137-A319-20410565C92B}"/>
              </a:ext>
            </a:extLst>
          </p:cNvPr>
          <p:cNvSpPr>
            <a:spLocks noGrp="1"/>
          </p:cNvSpPr>
          <p:nvPr>
            <p:ph type="title"/>
          </p:nvPr>
        </p:nvSpPr>
        <p:spPr>
          <a:xfrm>
            <a:off x="3451950" y="370359"/>
            <a:ext cx="8327300" cy="621355"/>
          </a:xfrm>
        </p:spPr>
        <p:txBody>
          <a:bodyPr>
            <a:normAutofit fontScale="90000"/>
          </a:bodyPr>
          <a:lstStyle/>
          <a:p>
            <a:r>
              <a:rPr lang="fr-FR" b="1" dirty="0">
                <a:solidFill>
                  <a:schemeClr val="accent2"/>
                </a:solidFill>
              </a:rPr>
              <a:t>Périmètre des LDG</a:t>
            </a:r>
          </a:p>
        </p:txBody>
      </p:sp>
      <p:sp>
        <p:nvSpPr>
          <p:cNvPr id="6" name="Titre 1">
            <a:extLst>
              <a:ext uri="{FF2B5EF4-FFF2-40B4-BE49-F238E27FC236}">
                <a16:creationId xmlns="" xmlns:a16="http://schemas.microsoft.com/office/drawing/2014/main" id="{ADFFE283-A30A-430D-8481-DB766CDDE8AC}"/>
              </a:ext>
            </a:extLst>
          </p:cNvPr>
          <p:cNvSpPr txBox="1">
            <a:spLocks/>
          </p:cNvSpPr>
          <p:nvPr/>
        </p:nvSpPr>
        <p:spPr>
          <a:xfrm>
            <a:off x="6626619" y="4286723"/>
            <a:ext cx="4727181" cy="342428"/>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Article 22 du décret du 29 novembre 2019</a:t>
            </a:r>
          </a:p>
          <a:p>
            <a:endParaRPr lang="fr-FR" sz="2000" b="1" dirty="0">
              <a:solidFill>
                <a:prstClr val="black"/>
              </a:solidFill>
              <a:latin typeface="Calibri" panose="020F0502020204030204"/>
            </a:endParaRPr>
          </a:p>
        </p:txBody>
      </p:sp>
    </p:spTree>
    <p:extLst>
      <p:ext uri="{BB962C8B-B14F-4D97-AF65-F5344CB8AC3E}">
        <p14:creationId xmlns:p14="http://schemas.microsoft.com/office/powerpoint/2010/main" val="98757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36613"/>
            <a:ext cx="12192000" cy="584775"/>
          </a:xfrm>
          <a:prstGeom prst="rect">
            <a:avLst/>
          </a:prstGeom>
          <a:solidFill>
            <a:schemeClr val="accent2"/>
          </a:solidFill>
        </p:spPr>
        <p:txBody>
          <a:bodyPr wrap="square">
            <a:spAutoFit/>
          </a:bodyPr>
          <a:lstStyle/>
          <a:p>
            <a:pPr algn="ctr"/>
            <a:r>
              <a:rPr lang="fr-FR" sz="3200" b="1" dirty="0">
                <a:solidFill>
                  <a:schemeClr val="bg1"/>
                </a:solidFill>
              </a:rPr>
              <a:t>L’évaluation</a:t>
            </a:r>
          </a:p>
        </p:txBody>
      </p:sp>
    </p:spTree>
    <p:extLst>
      <p:ext uri="{BB962C8B-B14F-4D97-AF65-F5344CB8AC3E}">
        <p14:creationId xmlns:p14="http://schemas.microsoft.com/office/powerpoint/2010/main" val="222564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07DAF06-7E67-4D9D-8905-458BE9E1F5BD}"/>
              </a:ext>
            </a:extLst>
          </p:cNvPr>
          <p:cNvSpPr>
            <a:spLocks noGrp="1"/>
          </p:cNvSpPr>
          <p:nvPr>
            <p:ph type="title"/>
          </p:nvPr>
        </p:nvSpPr>
        <p:spPr>
          <a:xfrm>
            <a:off x="3432900" y="59682"/>
            <a:ext cx="8327300" cy="1217066"/>
          </a:xfrm>
        </p:spPr>
        <p:txBody>
          <a:bodyPr>
            <a:normAutofit fontScale="90000"/>
          </a:bodyPr>
          <a:lstStyle/>
          <a:p>
            <a:r>
              <a:rPr lang="fr-FR" b="1" dirty="0">
                <a:solidFill>
                  <a:schemeClr val="accent2"/>
                </a:solidFill>
              </a:rPr>
              <a:t>Evaluation : l’appréciation de la valeur professionnelle</a:t>
            </a:r>
          </a:p>
        </p:txBody>
      </p:sp>
      <p:sp>
        <p:nvSpPr>
          <p:cNvPr id="3" name="Espace réservé du contenu 2">
            <a:extLst>
              <a:ext uri="{FF2B5EF4-FFF2-40B4-BE49-F238E27FC236}">
                <a16:creationId xmlns="" xmlns:a16="http://schemas.microsoft.com/office/drawing/2014/main" id="{1B49C612-AA58-46BA-A1C3-4175B2D38726}"/>
              </a:ext>
            </a:extLst>
          </p:cNvPr>
          <p:cNvSpPr>
            <a:spLocks noGrp="1"/>
          </p:cNvSpPr>
          <p:nvPr>
            <p:ph idx="1"/>
          </p:nvPr>
        </p:nvSpPr>
        <p:spPr>
          <a:xfrm>
            <a:off x="312420" y="1641274"/>
            <a:ext cx="11567160" cy="2990361"/>
          </a:xfrm>
        </p:spPr>
        <p:txBody>
          <a:bodyPr>
            <a:normAutofit/>
          </a:bodyPr>
          <a:lstStyle/>
          <a:p>
            <a:pPr marL="0" indent="0">
              <a:buNone/>
            </a:pPr>
            <a:r>
              <a:rPr lang="fr-FR" sz="2400" b="1" dirty="0">
                <a:solidFill>
                  <a:schemeClr val="accent4"/>
                </a:solidFill>
              </a:rPr>
              <a:t>Principe</a:t>
            </a:r>
            <a:r>
              <a:rPr lang="fr-FR" sz="2400" dirty="0">
                <a:solidFill>
                  <a:schemeClr val="accent2"/>
                </a:solidFill>
              </a:rPr>
              <a:t> : </a:t>
            </a:r>
            <a:r>
              <a:rPr lang="fr-FR" sz="2400" dirty="0"/>
              <a:t>La </a:t>
            </a:r>
            <a:r>
              <a:rPr lang="fr-FR" sz="2400" b="1" dirty="0">
                <a:solidFill>
                  <a:schemeClr val="accent2"/>
                </a:solidFill>
              </a:rPr>
              <a:t>valeur professionnelle </a:t>
            </a:r>
            <a:r>
              <a:rPr lang="fr-FR" sz="2400" dirty="0"/>
              <a:t>des fonctionnaires fait l'objet d'une appréciation qui se fonde sur une évaluation individuelle donnant lieu à un compte rendu qui leur est communiqué.</a:t>
            </a:r>
          </a:p>
          <a:p>
            <a:pPr marL="0" indent="0" algn="just">
              <a:buNone/>
            </a:pPr>
            <a:r>
              <a:rPr lang="fr-FR" sz="2400" b="1" dirty="0">
                <a:solidFill>
                  <a:schemeClr val="accent4"/>
                </a:solidFill>
              </a:rPr>
              <a:t>Modalités</a:t>
            </a:r>
            <a:r>
              <a:rPr lang="fr-FR" sz="2400" dirty="0">
                <a:solidFill>
                  <a:schemeClr val="accent2"/>
                </a:solidFill>
              </a:rPr>
              <a:t> : </a:t>
            </a:r>
            <a:r>
              <a:rPr lang="fr-FR" sz="2400" dirty="0"/>
              <a:t>L'appréciation de la valeur professionnelle des fonctionnaires se fonde sur un </a:t>
            </a:r>
            <a:r>
              <a:rPr lang="fr-FR" sz="2400" b="1" dirty="0">
                <a:solidFill>
                  <a:schemeClr val="accent2"/>
                </a:solidFill>
              </a:rPr>
              <a:t>entretien professionnel annuel </a:t>
            </a:r>
            <a:r>
              <a:rPr lang="fr-FR" sz="2400" dirty="0"/>
              <a:t>conduit par le supérieur hiérarchique direct, qui donne lieu à un compte rendu. </a:t>
            </a:r>
          </a:p>
          <a:p>
            <a:pPr marL="0" indent="0" algn="just">
              <a:buNone/>
            </a:pPr>
            <a:r>
              <a:rPr lang="fr-FR" sz="2400" dirty="0"/>
              <a:t>Lors de cet entretien professionnel annuel, les fonctionnaires reçoivent une information sur l'ouverture et l'utilisation de leurs droits afférents au CPF.</a:t>
            </a:r>
          </a:p>
          <a:p>
            <a:pPr marL="0" indent="0" algn="just">
              <a:buNone/>
            </a:pPr>
            <a:endParaRPr lang="fr-FR" dirty="0"/>
          </a:p>
        </p:txBody>
      </p:sp>
      <p:sp>
        <p:nvSpPr>
          <p:cNvPr id="5" name="Titre 1">
            <a:extLst>
              <a:ext uri="{FF2B5EF4-FFF2-40B4-BE49-F238E27FC236}">
                <a16:creationId xmlns="" xmlns:a16="http://schemas.microsoft.com/office/drawing/2014/main" id="{770E64DF-C194-47FC-9F87-24A4F5877011}"/>
              </a:ext>
            </a:extLst>
          </p:cNvPr>
          <p:cNvSpPr txBox="1">
            <a:spLocks/>
          </p:cNvSpPr>
          <p:nvPr/>
        </p:nvSpPr>
        <p:spPr>
          <a:xfrm>
            <a:off x="441696" y="4996161"/>
            <a:ext cx="11318504" cy="660458"/>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000" b="1" dirty="0">
                <a:latin typeface="+mn-lt"/>
              </a:rPr>
              <a:t>Décret n° 2020-719 du 12 juin 2020 relatif aux conditions générales de l'appréciation de la valeur professionnelle des fonctionnaires de la fonction publique hospitalière </a:t>
            </a:r>
          </a:p>
          <a:p>
            <a:pPr algn="just"/>
            <a:endParaRPr lang="fr-FR" sz="2000" b="1" dirty="0">
              <a:latin typeface="+mn-lt"/>
            </a:endParaRPr>
          </a:p>
          <a:p>
            <a:endParaRPr lang="fr-FR" sz="2000" b="1" dirty="0">
              <a:latin typeface="+mn-lt"/>
            </a:endParaRPr>
          </a:p>
        </p:txBody>
      </p:sp>
      <p:sp>
        <p:nvSpPr>
          <p:cNvPr id="6" name="Espace réservé du contenu 2">
            <a:extLst>
              <a:ext uri="{FF2B5EF4-FFF2-40B4-BE49-F238E27FC236}">
                <a16:creationId xmlns="" xmlns:a16="http://schemas.microsoft.com/office/drawing/2014/main" id="{721BB0E6-8D38-4B7A-826B-BAA7E4699050}"/>
              </a:ext>
            </a:extLst>
          </p:cNvPr>
          <p:cNvSpPr txBox="1">
            <a:spLocks/>
          </p:cNvSpPr>
          <p:nvPr/>
        </p:nvSpPr>
        <p:spPr>
          <a:xfrm>
            <a:off x="549965" y="5950364"/>
            <a:ext cx="10515600" cy="47031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400" b="1" dirty="0">
                <a:solidFill>
                  <a:schemeClr val="accent4"/>
                </a:solidFill>
              </a:rPr>
              <a:t>Entrée en vigueur</a:t>
            </a:r>
            <a:r>
              <a:rPr lang="fr-FR" sz="2400" dirty="0">
                <a:solidFill>
                  <a:schemeClr val="accent4"/>
                </a:solidFill>
              </a:rPr>
              <a:t> </a:t>
            </a:r>
            <a:r>
              <a:rPr lang="fr-FR" sz="2400" dirty="0"/>
              <a:t>1</a:t>
            </a:r>
            <a:r>
              <a:rPr lang="fr-FR" sz="2400" baseline="30000" dirty="0"/>
              <a:t>er</a:t>
            </a:r>
            <a:r>
              <a:rPr lang="fr-FR" sz="2400" dirty="0"/>
              <a:t> janvier 2021 Entretien professionnels au titre de l’année 2020</a:t>
            </a:r>
          </a:p>
          <a:p>
            <a:pPr marL="0" indent="0" algn="just">
              <a:buFont typeface="Arial" panose="020B0604020202020204" pitchFamily="34" charset="0"/>
              <a:buNone/>
            </a:pPr>
            <a:endParaRPr lang="fr-FR" sz="4000" dirty="0"/>
          </a:p>
          <a:p>
            <a:pPr marL="0" indent="0" algn="just">
              <a:buFont typeface="Arial" panose="020B0604020202020204" pitchFamily="34" charset="0"/>
              <a:buNone/>
            </a:pPr>
            <a:endParaRPr lang="fr-FR" sz="4000" dirty="0"/>
          </a:p>
        </p:txBody>
      </p:sp>
    </p:spTree>
    <p:extLst>
      <p:ext uri="{BB962C8B-B14F-4D97-AF65-F5344CB8AC3E}">
        <p14:creationId xmlns:p14="http://schemas.microsoft.com/office/powerpoint/2010/main" val="324466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a:extLst>
              <a:ext uri="{FF2B5EF4-FFF2-40B4-BE49-F238E27FC236}">
                <a16:creationId xmlns="" xmlns:a16="http://schemas.microsoft.com/office/drawing/2014/main" id="{726A436D-FBC1-4266-838E-99EB479E3FF4}"/>
              </a:ext>
            </a:extLst>
          </p:cNvPr>
          <p:cNvSpPr>
            <a:spLocks noGrp="1"/>
          </p:cNvSpPr>
          <p:nvPr>
            <p:ph type="title"/>
          </p:nvPr>
        </p:nvSpPr>
        <p:spPr>
          <a:xfrm>
            <a:off x="3880753" y="50242"/>
            <a:ext cx="7900525" cy="1205057"/>
          </a:xfrm>
        </p:spPr>
        <p:txBody>
          <a:bodyPr>
            <a:normAutofit fontScale="90000"/>
          </a:bodyPr>
          <a:lstStyle/>
          <a:p>
            <a:r>
              <a:rPr lang="fr-FR" b="1" dirty="0">
                <a:solidFill>
                  <a:schemeClr val="accent2"/>
                </a:solidFill>
              </a:rPr>
              <a:t>Evaluation : l’appréciation de la valeur professionnelle</a:t>
            </a:r>
          </a:p>
        </p:txBody>
      </p:sp>
      <p:sp>
        <p:nvSpPr>
          <p:cNvPr id="10" name="ZoneTexte 9"/>
          <p:cNvSpPr txBox="1"/>
          <p:nvPr/>
        </p:nvSpPr>
        <p:spPr>
          <a:xfrm>
            <a:off x="3522719" y="1425417"/>
            <a:ext cx="4547850" cy="227754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400" kern="0" dirty="0">
                <a:solidFill>
                  <a:srgbClr val="000000"/>
                </a:solidFill>
                <a:latin typeface="Arial"/>
                <a:ea typeface="ＭＳ Ｐゴシック" pitchFamily="-112" charset="-128"/>
              </a:rPr>
              <a:t>Entretien par le </a:t>
            </a:r>
            <a:r>
              <a:rPr lang="fr-FR" sz="1400" b="1" kern="0" dirty="0">
                <a:solidFill>
                  <a:schemeClr val="accent2"/>
                </a:solidFill>
                <a:latin typeface="Arial"/>
                <a:ea typeface="ＭＳ Ｐゴシック" pitchFamily="-112" charset="-128"/>
              </a:rPr>
              <a:t>supérieur hiérarchique direct </a:t>
            </a:r>
            <a:r>
              <a:rPr lang="fr-FR" sz="1400" kern="0" dirty="0">
                <a:solidFill>
                  <a:srgbClr val="000000"/>
                </a:solidFill>
                <a:ea typeface="ＭＳ Ｐゴシック" pitchFamily="-112" charset="-128"/>
              </a:rPr>
              <a:t>Objectifs : </a:t>
            </a:r>
          </a:p>
          <a:p>
            <a:r>
              <a:rPr lang="fr-FR" b="1" dirty="0">
                <a:solidFill>
                  <a:schemeClr val="accent2"/>
                </a:solidFill>
              </a:rPr>
              <a:t>Apprécier les résultats/objectifs</a:t>
            </a:r>
          </a:p>
          <a:p>
            <a:r>
              <a:rPr lang="fr-FR" b="1" dirty="0">
                <a:solidFill>
                  <a:schemeClr val="accent2"/>
                </a:solidFill>
              </a:rPr>
              <a:t>Compétences et connaissances techniques</a:t>
            </a:r>
          </a:p>
          <a:p>
            <a:r>
              <a:rPr lang="fr-FR" b="1" dirty="0">
                <a:solidFill>
                  <a:schemeClr val="accent2"/>
                </a:solidFill>
              </a:rPr>
              <a:t>Manière de servir et qualités relationnelles</a:t>
            </a:r>
          </a:p>
          <a:p>
            <a:r>
              <a:rPr lang="fr-FR" b="1" dirty="0">
                <a:solidFill>
                  <a:schemeClr val="accent2"/>
                </a:solidFill>
              </a:rPr>
              <a:t>Capacité d’encadrement</a:t>
            </a:r>
          </a:p>
          <a:p>
            <a:r>
              <a:rPr lang="fr-FR" sz="1400" dirty="0"/>
              <a:t>Information sur le CPF</a:t>
            </a:r>
          </a:p>
          <a:p>
            <a:r>
              <a:rPr lang="fr-FR" sz="1400" dirty="0"/>
              <a:t>Agent invité à s’exprimer sur son environnement de travail/ses souhaits d’évolutions professionnelles</a:t>
            </a:r>
          </a:p>
        </p:txBody>
      </p:sp>
      <p:sp>
        <p:nvSpPr>
          <p:cNvPr id="20" name="ZoneTexte 19"/>
          <p:cNvSpPr txBox="1"/>
          <p:nvPr/>
        </p:nvSpPr>
        <p:spPr>
          <a:xfrm>
            <a:off x="50764" y="4457921"/>
            <a:ext cx="336301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b="1" kern="0" dirty="0">
                <a:solidFill>
                  <a:schemeClr val="accent2"/>
                </a:solidFill>
                <a:latin typeface="Arial"/>
                <a:ea typeface="ＭＳ Ｐゴシック" pitchFamily="-112" charset="-128"/>
              </a:rPr>
              <a:t>CAP </a:t>
            </a:r>
          </a:p>
          <a:p>
            <a:pPr algn="just"/>
            <a:r>
              <a:rPr lang="fr-FR" sz="1400" dirty="0"/>
              <a:t>A la demande de l'intéressé dans le mois suivant la notification, la CAP peut, après l’échec de la demande de révision, proposer, la révision du compte rendu de l'entretien.</a:t>
            </a:r>
            <a:endParaRPr lang="fr-FR" sz="1400" b="1" kern="0" dirty="0">
              <a:solidFill>
                <a:srgbClr val="C00000"/>
              </a:solidFill>
              <a:latin typeface="Arial"/>
              <a:ea typeface="ＭＳ Ｐゴシック" pitchFamily="-112" charset="-128"/>
            </a:endParaRPr>
          </a:p>
        </p:txBody>
      </p:sp>
      <p:sp>
        <p:nvSpPr>
          <p:cNvPr id="26" name="ZoneTexte 25">
            <a:extLst>
              <a:ext uri="{FF2B5EF4-FFF2-40B4-BE49-F238E27FC236}">
                <a16:creationId xmlns="" xmlns:a16="http://schemas.microsoft.com/office/drawing/2014/main" id="{CF3B0564-1438-4CD2-96F9-B586FAD277E4}"/>
              </a:ext>
            </a:extLst>
          </p:cNvPr>
          <p:cNvSpPr txBox="1"/>
          <p:nvPr/>
        </p:nvSpPr>
        <p:spPr>
          <a:xfrm>
            <a:off x="50763" y="1648124"/>
            <a:ext cx="2986042"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sz="1400" kern="0" dirty="0">
                <a:solidFill>
                  <a:srgbClr val="000000"/>
                </a:solidFill>
                <a:latin typeface="Arial"/>
                <a:ea typeface="ＭＳ Ｐゴシック" pitchFamily="-112" charset="-128"/>
              </a:rPr>
              <a:t>Convocation de </a:t>
            </a:r>
            <a:r>
              <a:rPr lang="fr-FR" sz="1400" b="1" kern="0" dirty="0">
                <a:solidFill>
                  <a:schemeClr val="tx1"/>
                </a:solidFill>
                <a:latin typeface="Arial"/>
                <a:ea typeface="ＭＳ Ｐゴシック" pitchFamily="-112" charset="-128"/>
              </a:rPr>
              <a:t>l’agent au moins 8 jours avant</a:t>
            </a:r>
            <a:endParaRPr lang="fr-FR" sz="1400" b="1" dirty="0">
              <a:solidFill>
                <a:schemeClr val="tx1"/>
              </a:solidFill>
            </a:endParaRPr>
          </a:p>
        </p:txBody>
      </p:sp>
      <p:sp>
        <p:nvSpPr>
          <p:cNvPr id="29" name="ZoneTexte 28">
            <a:extLst>
              <a:ext uri="{FF2B5EF4-FFF2-40B4-BE49-F238E27FC236}">
                <a16:creationId xmlns="" xmlns:a16="http://schemas.microsoft.com/office/drawing/2014/main" id="{8B581685-539F-4625-8BC5-C6ADD6BA2647}"/>
              </a:ext>
            </a:extLst>
          </p:cNvPr>
          <p:cNvSpPr txBox="1"/>
          <p:nvPr/>
        </p:nvSpPr>
        <p:spPr>
          <a:xfrm>
            <a:off x="6820018" y="3972977"/>
            <a:ext cx="3363018"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kern="0" dirty="0">
                <a:solidFill>
                  <a:srgbClr val="000000"/>
                </a:solidFill>
                <a:latin typeface="Arial"/>
                <a:ea typeface="ＭＳ Ｐゴシック" pitchFamily="-112" charset="-128"/>
              </a:rPr>
              <a:t>Visé par </a:t>
            </a:r>
            <a:r>
              <a:rPr lang="fr-FR" sz="1400" b="1" kern="0" dirty="0">
                <a:solidFill>
                  <a:schemeClr val="accent2"/>
                </a:solidFill>
                <a:latin typeface="Arial"/>
                <a:ea typeface="ＭＳ Ｐゴシック" pitchFamily="-112" charset="-128"/>
              </a:rPr>
              <a:t>l'autorité hiérarchique </a:t>
            </a:r>
            <a:r>
              <a:rPr lang="fr-FR" sz="1400" kern="0" dirty="0">
                <a:solidFill>
                  <a:srgbClr val="000000"/>
                </a:solidFill>
                <a:latin typeface="Arial"/>
                <a:ea typeface="ＭＳ Ｐゴシック" pitchFamily="-112" charset="-128"/>
              </a:rPr>
              <a:t>formulant ses propres observations.</a:t>
            </a:r>
            <a:endParaRPr lang="fr-FR" sz="1400" dirty="0"/>
          </a:p>
        </p:txBody>
      </p:sp>
      <p:sp>
        <p:nvSpPr>
          <p:cNvPr id="42" name="ZoneTexte 41">
            <a:extLst>
              <a:ext uri="{FF2B5EF4-FFF2-40B4-BE49-F238E27FC236}">
                <a16:creationId xmlns="" xmlns:a16="http://schemas.microsoft.com/office/drawing/2014/main" id="{06DBDE0E-70B0-4C4E-B822-A63B4F1923FC}"/>
              </a:ext>
            </a:extLst>
          </p:cNvPr>
          <p:cNvSpPr txBox="1"/>
          <p:nvPr/>
        </p:nvSpPr>
        <p:spPr>
          <a:xfrm>
            <a:off x="6786037" y="5159858"/>
            <a:ext cx="3430979"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b="1" kern="0" dirty="0">
                <a:solidFill>
                  <a:schemeClr val="accent2"/>
                </a:solidFill>
                <a:latin typeface="Arial"/>
                <a:ea typeface="ＭＳ Ｐゴシック" pitchFamily="-112" charset="-128"/>
              </a:rPr>
              <a:t>Notifié au fonctionnaire </a:t>
            </a:r>
            <a:r>
              <a:rPr lang="fr-FR" sz="1400" kern="0" dirty="0">
                <a:solidFill>
                  <a:srgbClr val="000000"/>
                </a:solidFill>
                <a:latin typeface="Arial"/>
                <a:ea typeface="ＭＳ Ｐゴシック" pitchFamily="-112" charset="-128"/>
              </a:rPr>
              <a:t>qui le signe pour attester qu'il en a pris connaissance puis le retourne à l'autorité hiérarchique qui le verse à son dossier. </a:t>
            </a:r>
            <a:endParaRPr lang="fr-FR" sz="1400" dirty="0"/>
          </a:p>
        </p:txBody>
      </p:sp>
      <p:sp>
        <p:nvSpPr>
          <p:cNvPr id="75" name="ZoneTexte 74">
            <a:extLst>
              <a:ext uri="{FF2B5EF4-FFF2-40B4-BE49-F238E27FC236}">
                <a16:creationId xmlns="" xmlns:a16="http://schemas.microsoft.com/office/drawing/2014/main" id="{AFF01373-ED81-438C-AEA4-09100940255E}"/>
              </a:ext>
            </a:extLst>
          </p:cNvPr>
          <p:cNvSpPr txBox="1"/>
          <p:nvPr/>
        </p:nvSpPr>
        <p:spPr>
          <a:xfrm>
            <a:off x="50763" y="2706774"/>
            <a:ext cx="3363017"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b="1" kern="0" dirty="0">
                <a:solidFill>
                  <a:schemeClr val="accent2"/>
                </a:solidFill>
                <a:latin typeface="Arial"/>
                <a:ea typeface="ＭＳ Ｐゴシック" pitchFamily="-112" charset="-128"/>
              </a:rPr>
              <a:t>Modification/rejet par le Directeur </a:t>
            </a:r>
            <a:r>
              <a:rPr lang="fr-FR" sz="1400" dirty="0"/>
              <a:t>communication à l'agent, qui en accuse réception, du compte rendu définitif de l'entretien professionnel.</a:t>
            </a:r>
            <a:endParaRPr lang="fr-FR" sz="1400" b="1" kern="0" dirty="0">
              <a:solidFill>
                <a:srgbClr val="C00000"/>
              </a:solidFill>
              <a:latin typeface="Arial"/>
              <a:ea typeface="ＭＳ Ｐゴシック" pitchFamily="-112" charset="-128"/>
            </a:endParaRPr>
          </a:p>
        </p:txBody>
      </p:sp>
      <p:cxnSp>
        <p:nvCxnSpPr>
          <p:cNvPr id="76" name="Connecteur droit avec flèche 75">
            <a:extLst>
              <a:ext uri="{FF2B5EF4-FFF2-40B4-BE49-F238E27FC236}">
                <a16:creationId xmlns="" xmlns:a16="http://schemas.microsoft.com/office/drawing/2014/main" id="{DED00CCE-2FDC-4C5F-9A7E-6D340B3D561C}"/>
              </a:ext>
            </a:extLst>
          </p:cNvPr>
          <p:cNvCxnSpPr>
            <a:cxnSpLocks/>
            <a:stCxn id="20" idx="0"/>
            <a:endCxn id="75" idx="2"/>
          </p:cNvCxnSpPr>
          <p:nvPr/>
        </p:nvCxnSpPr>
        <p:spPr bwMode="auto">
          <a:xfrm flipH="1" flipV="1">
            <a:off x="1732272" y="3660881"/>
            <a:ext cx="1" cy="797040"/>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39" name="ZoneTexte 38">
            <a:extLst>
              <a:ext uri="{FF2B5EF4-FFF2-40B4-BE49-F238E27FC236}">
                <a16:creationId xmlns="" xmlns:a16="http://schemas.microsoft.com/office/drawing/2014/main" id="{8B01751A-14D1-447C-8A79-6FC93296877D}"/>
              </a:ext>
            </a:extLst>
          </p:cNvPr>
          <p:cNvSpPr txBox="1"/>
          <p:nvPr/>
        </p:nvSpPr>
        <p:spPr>
          <a:xfrm>
            <a:off x="8802749" y="3170799"/>
            <a:ext cx="1414267"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b="1" kern="0" dirty="0">
                <a:solidFill>
                  <a:schemeClr val="accent2"/>
                </a:solidFill>
                <a:latin typeface="Arial"/>
                <a:ea typeface="ＭＳ Ｐゴシック" pitchFamily="-112" charset="-128"/>
              </a:rPr>
              <a:t>Supérieur hiérarchique</a:t>
            </a:r>
            <a:endParaRPr lang="fr-FR" sz="1400" dirty="0">
              <a:solidFill>
                <a:schemeClr val="accent2"/>
              </a:solidFill>
            </a:endParaRPr>
          </a:p>
        </p:txBody>
      </p:sp>
      <p:sp>
        <p:nvSpPr>
          <p:cNvPr id="41" name="ZoneTexte 40">
            <a:extLst>
              <a:ext uri="{FF2B5EF4-FFF2-40B4-BE49-F238E27FC236}">
                <a16:creationId xmlns="" xmlns:a16="http://schemas.microsoft.com/office/drawing/2014/main" id="{2E0A79C8-39C1-4093-BBE3-B0E4686FB8CE}"/>
              </a:ext>
            </a:extLst>
          </p:cNvPr>
          <p:cNvSpPr txBox="1"/>
          <p:nvPr/>
        </p:nvSpPr>
        <p:spPr>
          <a:xfrm>
            <a:off x="9092287" y="1365676"/>
            <a:ext cx="835199"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b="1" kern="0" dirty="0">
                <a:solidFill>
                  <a:schemeClr val="accent2"/>
                </a:solidFill>
                <a:latin typeface="Arial"/>
                <a:ea typeface="ＭＳ Ｐゴシック" pitchFamily="-112" charset="-128"/>
              </a:rPr>
              <a:t>Agent</a:t>
            </a:r>
            <a:endParaRPr lang="fr-FR" sz="1400" dirty="0">
              <a:solidFill>
                <a:schemeClr val="accent2"/>
              </a:solidFill>
            </a:endParaRPr>
          </a:p>
        </p:txBody>
      </p:sp>
      <p:cxnSp>
        <p:nvCxnSpPr>
          <p:cNvPr id="44" name="Connecteur droit avec flèche 43">
            <a:extLst>
              <a:ext uri="{FF2B5EF4-FFF2-40B4-BE49-F238E27FC236}">
                <a16:creationId xmlns="" xmlns:a16="http://schemas.microsoft.com/office/drawing/2014/main" id="{57A59FB1-F710-4DB6-9E98-562C99BE9EC1}"/>
              </a:ext>
            </a:extLst>
          </p:cNvPr>
          <p:cNvCxnSpPr>
            <a:cxnSpLocks/>
            <a:stCxn id="39" idx="0"/>
            <a:endCxn id="41" idx="2"/>
          </p:cNvCxnSpPr>
          <p:nvPr/>
        </p:nvCxnSpPr>
        <p:spPr bwMode="auto">
          <a:xfrm flipV="1">
            <a:off x="9509883" y="1673453"/>
            <a:ext cx="4" cy="1497346"/>
          </a:xfrm>
          <a:prstGeom prst="straightConnector1">
            <a:avLst/>
          </a:prstGeom>
          <a:solidFill>
            <a:schemeClr val="accent1"/>
          </a:solidFill>
          <a:ln w="19050" cap="flat" cmpd="sng" algn="ctr">
            <a:solidFill>
              <a:schemeClr val="tx1"/>
            </a:solidFill>
            <a:prstDash val="dashDot"/>
            <a:round/>
            <a:headEnd type="none" w="med" len="med"/>
            <a:tailEnd type="triangle"/>
          </a:ln>
          <a:effectLst/>
        </p:spPr>
      </p:cxnSp>
      <p:cxnSp>
        <p:nvCxnSpPr>
          <p:cNvPr id="46" name="Connecteur : en angle 45">
            <a:extLst>
              <a:ext uri="{FF2B5EF4-FFF2-40B4-BE49-F238E27FC236}">
                <a16:creationId xmlns="" xmlns:a16="http://schemas.microsoft.com/office/drawing/2014/main" id="{C637136F-A494-4F9E-B6EC-0E6BA58FC1D3}"/>
              </a:ext>
            </a:extLst>
          </p:cNvPr>
          <p:cNvCxnSpPr>
            <a:cxnSpLocks/>
            <a:stCxn id="41" idx="3"/>
            <a:endCxn id="39" idx="3"/>
          </p:cNvCxnSpPr>
          <p:nvPr/>
        </p:nvCxnSpPr>
        <p:spPr bwMode="auto">
          <a:xfrm>
            <a:off x="9927486" y="1519565"/>
            <a:ext cx="289530" cy="1912844"/>
          </a:xfrm>
          <a:prstGeom prst="bentConnector3">
            <a:avLst>
              <a:gd name="adj1" fmla="val 367679"/>
            </a:avLst>
          </a:prstGeom>
          <a:solidFill>
            <a:schemeClr val="accent1"/>
          </a:solidFill>
          <a:ln w="19050" cap="flat" cmpd="sng" algn="ctr">
            <a:solidFill>
              <a:schemeClr val="tx1"/>
            </a:solidFill>
            <a:prstDash val="dashDot"/>
            <a:round/>
            <a:headEnd type="none" w="med" len="med"/>
            <a:tailEnd type="triangle"/>
          </a:ln>
          <a:effectLst/>
        </p:spPr>
      </p:cxnSp>
      <p:sp>
        <p:nvSpPr>
          <p:cNvPr id="53" name="ZoneTexte 52">
            <a:extLst>
              <a:ext uri="{FF2B5EF4-FFF2-40B4-BE49-F238E27FC236}">
                <a16:creationId xmlns="" xmlns:a16="http://schemas.microsoft.com/office/drawing/2014/main" id="{09A97857-71A9-43FD-ACD2-14FD565539E4}"/>
              </a:ext>
            </a:extLst>
          </p:cNvPr>
          <p:cNvSpPr txBox="1"/>
          <p:nvPr/>
        </p:nvSpPr>
        <p:spPr>
          <a:xfrm>
            <a:off x="8802749" y="1814641"/>
            <a:ext cx="1414271" cy="954107"/>
          </a:xfrm>
          <a:prstGeom prst="rect">
            <a:avLst/>
          </a:prstGeom>
          <a:ln>
            <a:prstDash val="dashDot"/>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dirty="0"/>
              <a:t>Dans les 30 jours communication du compte rendu</a:t>
            </a:r>
            <a:endParaRPr lang="fr-FR" sz="1400" dirty="0">
              <a:solidFill>
                <a:schemeClr val="tx1"/>
              </a:solidFill>
            </a:endParaRPr>
          </a:p>
        </p:txBody>
      </p:sp>
      <p:sp>
        <p:nvSpPr>
          <p:cNvPr id="55" name="ZoneTexte 54">
            <a:extLst>
              <a:ext uri="{FF2B5EF4-FFF2-40B4-BE49-F238E27FC236}">
                <a16:creationId xmlns="" xmlns:a16="http://schemas.microsoft.com/office/drawing/2014/main" id="{FCA1F49E-236D-4923-9E7E-B1771DB8C28A}"/>
              </a:ext>
            </a:extLst>
          </p:cNvPr>
          <p:cNvSpPr txBox="1"/>
          <p:nvPr/>
        </p:nvSpPr>
        <p:spPr>
          <a:xfrm>
            <a:off x="10513220" y="1944694"/>
            <a:ext cx="1268058" cy="954107"/>
          </a:xfrm>
          <a:prstGeom prst="rect">
            <a:avLst/>
          </a:prstGeom>
          <a:ln>
            <a:prstDash val="dashDot"/>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dirty="0"/>
              <a:t>Retour dans les 15 jours complété des observations</a:t>
            </a:r>
            <a:endParaRPr lang="fr-FR" sz="1400" dirty="0">
              <a:solidFill>
                <a:schemeClr val="tx1"/>
              </a:solidFill>
            </a:endParaRPr>
          </a:p>
        </p:txBody>
      </p:sp>
      <p:cxnSp>
        <p:nvCxnSpPr>
          <p:cNvPr id="137" name="Connecteur droit avec flèche 136">
            <a:extLst>
              <a:ext uri="{FF2B5EF4-FFF2-40B4-BE49-F238E27FC236}">
                <a16:creationId xmlns="" xmlns:a16="http://schemas.microsoft.com/office/drawing/2014/main" id="{3087453C-3E84-46F4-8423-169581A69F34}"/>
              </a:ext>
            </a:extLst>
          </p:cNvPr>
          <p:cNvCxnSpPr>
            <a:cxnSpLocks/>
            <a:stCxn id="29" idx="2"/>
            <a:endCxn id="42" idx="0"/>
          </p:cNvCxnSpPr>
          <p:nvPr/>
        </p:nvCxnSpPr>
        <p:spPr bwMode="auto">
          <a:xfrm>
            <a:off x="8501527" y="4496197"/>
            <a:ext cx="0" cy="663661"/>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53" name="Connecteur : en angle 152">
            <a:extLst>
              <a:ext uri="{FF2B5EF4-FFF2-40B4-BE49-F238E27FC236}">
                <a16:creationId xmlns="" xmlns:a16="http://schemas.microsoft.com/office/drawing/2014/main" id="{31FFE7D1-467F-49B5-B004-EAEA50C5D941}"/>
              </a:ext>
            </a:extLst>
          </p:cNvPr>
          <p:cNvCxnSpPr>
            <a:cxnSpLocks/>
            <a:stCxn id="39" idx="2"/>
            <a:endCxn id="29" idx="0"/>
          </p:cNvCxnSpPr>
          <p:nvPr/>
        </p:nvCxnSpPr>
        <p:spPr bwMode="auto">
          <a:xfrm rot="5400000">
            <a:off x="8866226" y="3329320"/>
            <a:ext cx="278958" cy="1008356"/>
          </a:xfrm>
          <a:prstGeom prst="bentConnector3">
            <a:avLst>
              <a:gd name="adj1" fmla="val 50000"/>
            </a:avLst>
          </a:prstGeom>
          <a:solidFill>
            <a:schemeClr val="accent1"/>
          </a:solidFill>
          <a:ln w="19050" cap="flat" cmpd="sng" algn="ctr">
            <a:solidFill>
              <a:schemeClr val="tx1"/>
            </a:solidFill>
            <a:prstDash val="solid"/>
            <a:round/>
            <a:headEnd type="none" w="med" len="med"/>
            <a:tailEnd type="triangle"/>
          </a:ln>
          <a:effectLst/>
        </p:spPr>
      </p:cxnSp>
      <p:cxnSp>
        <p:nvCxnSpPr>
          <p:cNvPr id="158" name="Connecteur : en angle 157">
            <a:extLst>
              <a:ext uri="{FF2B5EF4-FFF2-40B4-BE49-F238E27FC236}">
                <a16:creationId xmlns="" xmlns:a16="http://schemas.microsoft.com/office/drawing/2014/main" id="{B978220A-C730-40DF-B9BC-F4C28561AE2D}"/>
              </a:ext>
            </a:extLst>
          </p:cNvPr>
          <p:cNvCxnSpPr>
            <a:cxnSpLocks/>
          </p:cNvCxnSpPr>
          <p:nvPr/>
        </p:nvCxnSpPr>
        <p:spPr bwMode="auto">
          <a:xfrm flipH="1" flipV="1">
            <a:off x="10183035" y="4234587"/>
            <a:ext cx="33980" cy="1402325"/>
          </a:xfrm>
          <a:prstGeom prst="bentConnector3">
            <a:avLst>
              <a:gd name="adj1" fmla="val -2427746"/>
            </a:avLst>
          </a:prstGeom>
          <a:solidFill>
            <a:schemeClr val="accent1"/>
          </a:solidFill>
          <a:ln w="19050" cap="flat" cmpd="sng" algn="ctr">
            <a:solidFill>
              <a:schemeClr val="tx1"/>
            </a:solidFill>
            <a:prstDash val="lgDash"/>
            <a:round/>
            <a:headEnd type="none" w="med" len="med"/>
            <a:tailEnd type="triangle"/>
          </a:ln>
          <a:effectLst/>
        </p:spPr>
      </p:cxnSp>
      <p:sp>
        <p:nvSpPr>
          <p:cNvPr id="160" name="ZoneTexte 159">
            <a:extLst>
              <a:ext uri="{FF2B5EF4-FFF2-40B4-BE49-F238E27FC236}">
                <a16:creationId xmlns="" xmlns:a16="http://schemas.microsoft.com/office/drawing/2014/main" id="{83D64CE8-7F3F-4700-AD38-3ED45D225435}"/>
              </a:ext>
            </a:extLst>
          </p:cNvPr>
          <p:cNvSpPr txBox="1"/>
          <p:nvPr/>
        </p:nvSpPr>
        <p:spPr>
          <a:xfrm>
            <a:off x="10367006" y="4398330"/>
            <a:ext cx="1414271" cy="738664"/>
          </a:xfrm>
          <a:prstGeom prst="rect">
            <a:avLst/>
          </a:prstGeom>
          <a:ln>
            <a:prstDash val="dashDot"/>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dirty="0"/>
              <a:t>Demande de révision dans les 15 jours francs</a:t>
            </a:r>
            <a:endParaRPr lang="fr-FR" sz="1400" dirty="0">
              <a:solidFill>
                <a:schemeClr val="tx1"/>
              </a:solidFill>
            </a:endParaRPr>
          </a:p>
        </p:txBody>
      </p:sp>
      <p:cxnSp>
        <p:nvCxnSpPr>
          <p:cNvPr id="169" name="Connecteur : en angle 168">
            <a:extLst>
              <a:ext uri="{FF2B5EF4-FFF2-40B4-BE49-F238E27FC236}">
                <a16:creationId xmlns="" xmlns:a16="http://schemas.microsoft.com/office/drawing/2014/main" id="{5097D6E5-01F3-4ABA-AA94-EAA2DE74B16C}"/>
              </a:ext>
            </a:extLst>
          </p:cNvPr>
          <p:cNvCxnSpPr>
            <a:cxnSpLocks/>
          </p:cNvCxnSpPr>
          <p:nvPr/>
        </p:nvCxnSpPr>
        <p:spPr bwMode="auto">
          <a:xfrm rot="10800000" flipV="1">
            <a:off x="6786037" y="4234586"/>
            <a:ext cx="33981" cy="1402325"/>
          </a:xfrm>
          <a:prstGeom prst="bentConnector3">
            <a:avLst>
              <a:gd name="adj1" fmla="val 2410677"/>
            </a:avLst>
          </a:prstGeom>
          <a:solidFill>
            <a:schemeClr val="accent1"/>
          </a:solidFill>
          <a:ln w="19050" cap="flat" cmpd="sng" algn="ctr">
            <a:solidFill>
              <a:schemeClr val="tx1"/>
            </a:solidFill>
            <a:prstDash val="dashDot"/>
            <a:round/>
            <a:headEnd type="none" w="med" len="med"/>
            <a:tailEnd type="triangle"/>
          </a:ln>
          <a:effectLst/>
        </p:spPr>
      </p:cxnSp>
      <p:sp>
        <p:nvSpPr>
          <p:cNvPr id="28" name="ZoneTexte 27">
            <a:extLst>
              <a:ext uri="{FF2B5EF4-FFF2-40B4-BE49-F238E27FC236}">
                <a16:creationId xmlns="" xmlns:a16="http://schemas.microsoft.com/office/drawing/2014/main" id="{8024CB3C-7102-486F-81F2-08C35EFA003D}"/>
              </a:ext>
            </a:extLst>
          </p:cNvPr>
          <p:cNvSpPr txBox="1"/>
          <p:nvPr/>
        </p:nvSpPr>
        <p:spPr>
          <a:xfrm>
            <a:off x="4850952" y="4375321"/>
            <a:ext cx="1857393" cy="1169551"/>
          </a:xfrm>
          <a:prstGeom prst="rect">
            <a:avLst/>
          </a:prstGeom>
          <a:solidFill>
            <a:schemeClr val="bg1"/>
          </a:solidFill>
          <a:ln>
            <a:prstDash val="dashDot"/>
          </a:ln>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algn="ctr">
              <a:defRPr sz="1400"/>
            </a:lvl1pPr>
          </a:lstStyle>
          <a:p>
            <a:r>
              <a:rPr lang="fr-FR" dirty="0"/>
              <a:t>Réponse dans les 15 jours francs à compter de la date de réception de la demande de révision</a:t>
            </a:r>
          </a:p>
        </p:txBody>
      </p:sp>
      <p:cxnSp>
        <p:nvCxnSpPr>
          <p:cNvPr id="180" name="Connecteur : en angle 179">
            <a:extLst>
              <a:ext uri="{FF2B5EF4-FFF2-40B4-BE49-F238E27FC236}">
                <a16:creationId xmlns="" xmlns:a16="http://schemas.microsoft.com/office/drawing/2014/main" id="{D73A7F46-C49C-4108-8394-AFDE20CFCC05}"/>
              </a:ext>
            </a:extLst>
          </p:cNvPr>
          <p:cNvCxnSpPr>
            <a:cxnSpLocks/>
            <a:stCxn id="42" idx="2"/>
          </p:cNvCxnSpPr>
          <p:nvPr/>
        </p:nvCxnSpPr>
        <p:spPr bwMode="auto">
          <a:xfrm rot="5400000" flipH="1">
            <a:off x="4981378" y="2593816"/>
            <a:ext cx="271046" cy="6769252"/>
          </a:xfrm>
          <a:prstGeom prst="bentConnector4">
            <a:avLst>
              <a:gd name="adj1" fmla="val -84340"/>
              <a:gd name="adj2" fmla="val 99965"/>
            </a:avLst>
          </a:prstGeom>
          <a:solidFill>
            <a:schemeClr val="accent1"/>
          </a:solidFill>
          <a:ln w="9525" cap="flat" cmpd="sng" algn="ctr">
            <a:solidFill>
              <a:schemeClr val="tx1"/>
            </a:solidFill>
            <a:prstDash val="solid"/>
            <a:round/>
            <a:headEnd type="none" w="med" len="med"/>
            <a:tailEnd type="triangle"/>
          </a:ln>
          <a:effectLst/>
        </p:spPr>
      </p:cxnSp>
      <p:cxnSp>
        <p:nvCxnSpPr>
          <p:cNvPr id="190" name="Connecteur : en angle 189">
            <a:extLst>
              <a:ext uri="{FF2B5EF4-FFF2-40B4-BE49-F238E27FC236}">
                <a16:creationId xmlns="" xmlns:a16="http://schemas.microsoft.com/office/drawing/2014/main" id="{4ED79D46-590D-4AA2-8F8D-7A5E54823BBE}"/>
              </a:ext>
            </a:extLst>
          </p:cNvPr>
          <p:cNvCxnSpPr>
            <a:cxnSpLocks/>
            <a:stCxn id="26" idx="2"/>
            <a:endCxn id="10" idx="1"/>
          </p:cNvCxnSpPr>
          <p:nvPr/>
        </p:nvCxnSpPr>
        <p:spPr bwMode="auto">
          <a:xfrm rot="16200000" flipH="1">
            <a:off x="2336828" y="1378299"/>
            <a:ext cx="392847" cy="1978935"/>
          </a:xfrm>
          <a:prstGeom prst="bentConnector2">
            <a:avLst/>
          </a:prstGeom>
          <a:solidFill>
            <a:schemeClr val="accent1"/>
          </a:solidFill>
          <a:ln w="19050" cap="flat" cmpd="sng" algn="ctr">
            <a:solidFill>
              <a:schemeClr val="tx1"/>
            </a:solidFill>
            <a:prstDash val="solid"/>
            <a:round/>
            <a:headEnd type="none" w="med" len="med"/>
            <a:tailEnd type="triangle"/>
          </a:ln>
          <a:effectLst/>
        </p:spPr>
      </p:cxnSp>
      <p:cxnSp>
        <p:nvCxnSpPr>
          <p:cNvPr id="30" name="Connecteur : en angle 29">
            <a:extLst>
              <a:ext uri="{FF2B5EF4-FFF2-40B4-BE49-F238E27FC236}">
                <a16:creationId xmlns="" xmlns:a16="http://schemas.microsoft.com/office/drawing/2014/main" id="{4788F5D2-4A9D-40E7-AF95-47B6234B54DA}"/>
              </a:ext>
            </a:extLst>
          </p:cNvPr>
          <p:cNvCxnSpPr>
            <a:cxnSpLocks/>
            <a:stCxn id="10" idx="3"/>
            <a:endCxn id="39" idx="1"/>
          </p:cNvCxnSpPr>
          <p:nvPr/>
        </p:nvCxnSpPr>
        <p:spPr bwMode="auto">
          <a:xfrm>
            <a:off x="8070569" y="2564191"/>
            <a:ext cx="732180" cy="868218"/>
          </a:xfrm>
          <a:prstGeom prst="bentConnector3">
            <a:avLst>
              <a:gd name="adj1" fmla="val 50000"/>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24316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0"/>
                                        </p:tgtEl>
                                        <p:attrNameLst>
                                          <p:attrName>style.visibility</p:attrName>
                                        </p:attrNameLst>
                                      </p:cBhvr>
                                      <p:to>
                                        <p:strVal val="visible"/>
                                      </p:to>
                                    </p:set>
                                    <p:animEffect transition="in" filter="fade">
                                      <p:cBhvr>
                                        <p:cTn id="11" dur="500"/>
                                        <p:tgtEl>
                                          <p:spTgt spid="19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500"/>
                                        <p:tgtEl>
                                          <p:spTgt spid="3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500"/>
                                        <p:tgtEl>
                                          <p:spTgt spid="39"/>
                                        </p:tgtEl>
                                      </p:cBhvr>
                                    </p:animEffect>
                                  </p:childTnLst>
                                </p:cTn>
                              </p:par>
                              <p:par>
                                <p:cTn id="24" presetID="10" presetClass="entr" presetSubtype="0"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fade">
                                      <p:cBhvr>
                                        <p:cTn id="26" dur="500"/>
                                        <p:tgtEl>
                                          <p:spTgt spid="4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fade">
                                      <p:cBhvr>
                                        <p:cTn id="29" dur="500"/>
                                        <p:tgtEl>
                                          <p:spTgt spid="4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500"/>
                                        <p:tgtEl>
                                          <p:spTgt spid="53"/>
                                        </p:tgtEl>
                                      </p:cBhvr>
                                    </p:animEffect>
                                  </p:childTnLst>
                                </p:cTn>
                              </p:par>
                              <p:par>
                                <p:cTn id="33" presetID="10" presetClass="entr" presetSubtype="0"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500"/>
                                        <p:tgtEl>
                                          <p:spTgt spid="4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fade">
                                      <p:cBhvr>
                                        <p:cTn id="38" dur="500"/>
                                        <p:tgtEl>
                                          <p:spTgt spid="55"/>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153"/>
                                        </p:tgtEl>
                                        <p:attrNameLst>
                                          <p:attrName>style.visibility</p:attrName>
                                        </p:attrNameLst>
                                      </p:cBhvr>
                                      <p:to>
                                        <p:strVal val="visible"/>
                                      </p:to>
                                    </p:set>
                                    <p:animEffect transition="in" filter="fade">
                                      <p:cBhvr>
                                        <p:cTn id="42" dur="500"/>
                                        <p:tgtEl>
                                          <p:spTgt spid="15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par>
                                <p:cTn id="46" presetID="10" presetClass="entr" presetSubtype="0" fill="hold" nodeType="withEffect">
                                  <p:stCondLst>
                                    <p:cond delay="0"/>
                                  </p:stCondLst>
                                  <p:childTnLst>
                                    <p:set>
                                      <p:cBhvr>
                                        <p:cTn id="47" dur="1" fill="hold">
                                          <p:stCondLst>
                                            <p:cond delay="0"/>
                                          </p:stCondLst>
                                        </p:cTn>
                                        <p:tgtEl>
                                          <p:spTgt spid="137"/>
                                        </p:tgtEl>
                                        <p:attrNameLst>
                                          <p:attrName>style.visibility</p:attrName>
                                        </p:attrNameLst>
                                      </p:cBhvr>
                                      <p:to>
                                        <p:strVal val="visible"/>
                                      </p:to>
                                    </p:set>
                                    <p:animEffect transition="in" filter="fade">
                                      <p:cBhvr>
                                        <p:cTn id="48" dur="500"/>
                                        <p:tgtEl>
                                          <p:spTgt spid="13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fade">
                                      <p:cBhvr>
                                        <p:cTn id="51" dur="500"/>
                                        <p:tgtEl>
                                          <p:spTgt spid="42"/>
                                        </p:tgtEl>
                                      </p:cBhvr>
                                    </p:animEffect>
                                  </p:childTnLst>
                                </p:cTn>
                              </p:par>
                              <p:par>
                                <p:cTn id="52" presetID="10" presetClass="entr" presetSubtype="0" fill="hold" nodeType="withEffect">
                                  <p:stCondLst>
                                    <p:cond delay="0"/>
                                  </p:stCondLst>
                                  <p:childTnLst>
                                    <p:set>
                                      <p:cBhvr>
                                        <p:cTn id="53" dur="1" fill="hold">
                                          <p:stCondLst>
                                            <p:cond delay="0"/>
                                          </p:stCondLst>
                                        </p:cTn>
                                        <p:tgtEl>
                                          <p:spTgt spid="158"/>
                                        </p:tgtEl>
                                        <p:attrNameLst>
                                          <p:attrName>style.visibility</p:attrName>
                                        </p:attrNameLst>
                                      </p:cBhvr>
                                      <p:to>
                                        <p:strVal val="visible"/>
                                      </p:to>
                                    </p:set>
                                    <p:animEffect transition="in" filter="fade">
                                      <p:cBhvr>
                                        <p:cTn id="54" dur="500"/>
                                        <p:tgtEl>
                                          <p:spTgt spid="15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60"/>
                                        </p:tgtEl>
                                        <p:attrNameLst>
                                          <p:attrName>style.visibility</p:attrName>
                                        </p:attrNameLst>
                                      </p:cBhvr>
                                      <p:to>
                                        <p:strVal val="visible"/>
                                      </p:to>
                                    </p:set>
                                    <p:animEffect transition="in" filter="fade">
                                      <p:cBhvr>
                                        <p:cTn id="57" dur="500"/>
                                        <p:tgtEl>
                                          <p:spTgt spid="160"/>
                                        </p:tgtEl>
                                      </p:cBhvr>
                                    </p:animEffect>
                                  </p:childTnLst>
                                </p:cTn>
                              </p:par>
                              <p:par>
                                <p:cTn id="58" presetID="10" presetClass="entr" presetSubtype="0" fill="hold" nodeType="withEffect">
                                  <p:stCondLst>
                                    <p:cond delay="0"/>
                                  </p:stCondLst>
                                  <p:childTnLst>
                                    <p:set>
                                      <p:cBhvr>
                                        <p:cTn id="59" dur="1" fill="hold">
                                          <p:stCondLst>
                                            <p:cond delay="0"/>
                                          </p:stCondLst>
                                        </p:cTn>
                                        <p:tgtEl>
                                          <p:spTgt spid="169"/>
                                        </p:tgtEl>
                                        <p:attrNameLst>
                                          <p:attrName>style.visibility</p:attrName>
                                        </p:attrNameLst>
                                      </p:cBhvr>
                                      <p:to>
                                        <p:strVal val="visible"/>
                                      </p:to>
                                    </p:set>
                                    <p:animEffect transition="in" filter="fade">
                                      <p:cBhvr>
                                        <p:cTn id="60" dur="500"/>
                                        <p:tgtEl>
                                          <p:spTgt spid="16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500"/>
                                        <p:tgtEl>
                                          <p:spTgt spid="28"/>
                                        </p:tgtEl>
                                      </p:cBhvr>
                                    </p:animEffect>
                                  </p:childTnLst>
                                </p:cTn>
                              </p:par>
                            </p:childTnLst>
                          </p:cTn>
                        </p:par>
                        <p:par>
                          <p:cTn id="64" fill="hold">
                            <p:stCondLst>
                              <p:cond delay="1000"/>
                            </p:stCondLst>
                            <p:childTnLst>
                              <p:par>
                                <p:cTn id="65" presetID="10" presetClass="entr" presetSubtype="0" fill="hold" nodeType="afterEffect">
                                  <p:stCondLst>
                                    <p:cond delay="0"/>
                                  </p:stCondLst>
                                  <p:childTnLst>
                                    <p:set>
                                      <p:cBhvr>
                                        <p:cTn id="66" dur="1" fill="hold">
                                          <p:stCondLst>
                                            <p:cond delay="0"/>
                                          </p:stCondLst>
                                        </p:cTn>
                                        <p:tgtEl>
                                          <p:spTgt spid="180"/>
                                        </p:tgtEl>
                                        <p:attrNameLst>
                                          <p:attrName>style.visibility</p:attrName>
                                        </p:attrNameLst>
                                      </p:cBhvr>
                                      <p:to>
                                        <p:strVal val="visible"/>
                                      </p:to>
                                    </p:set>
                                    <p:animEffect transition="in" filter="fade">
                                      <p:cBhvr>
                                        <p:cTn id="67" dur="500"/>
                                        <p:tgtEl>
                                          <p:spTgt spid="18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fade">
                                      <p:cBhvr>
                                        <p:cTn id="70" dur="500"/>
                                        <p:tgtEl>
                                          <p:spTgt spid="20"/>
                                        </p:tgtEl>
                                      </p:cBhvr>
                                    </p:animEffect>
                                  </p:childTnLst>
                                </p:cTn>
                              </p:par>
                              <p:par>
                                <p:cTn id="71" presetID="10" presetClass="entr" presetSubtype="0" fill="hold" nodeType="withEffect">
                                  <p:stCondLst>
                                    <p:cond delay="0"/>
                                  </p:stCondLst>
                                  <p:childTnLst>
                                    <p:set>
                                      <p:cBhvr>
                                        <p:cTn id="72" dur="1" fill="hold">
                                          <p:stCondLst>
                                            <p:cond delay="0"/>
                                          </p:stCondLst>
                                        </p:cTn>
                                        <p:tgtEl>
                                          <p:spTgt spid="76"/>
                                        </p:tgtEl>
                                        <p:attrNameLst>
                                          <p:attrName>style.visibility</p:attrName>
                                        </p:attrNameLst>
                                      </p:cBhvr>
                                      <p:to>
                                        <p:strVal val="visible"/>
                                      </p:to>
                                    </p:set>
                                    <p:animEffect transition="in" filter="fade">
                                      <p:cBhvr>
                                        <p:cTn id="73" dur="500"/>
                                        <p:tgtEl>
                                          <p:spTgt spid="76"/>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75"/>
                                        </p:tgtEl>
                                        <p:attrNameLst>
                                          <p:attrName>style.visibility</p:attrName>
                                        </p:attrNameLst>
                                      </p:cBhvr>
                                      <p:to>
                                        <p:strVal val="visible"/>
                                      </p:to>
                                    </p:set>
                                    <p:animEffect transition="in" filter="fade">
                                      <p:cBhvr>
                                        <p:cTn id="76"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0" grpId="0" animBg="1"/>
      <p:bldP spid="26" grpId="0" animBg="1"/>
      <p:bldP spid="29" grpId="0" animBg="1"/>
      <p:bldP spid="42" grpId="0" animBg="1"/>
      <p:bldP spid="75" grpId="0" animBg="1"/>
      <p:bldP spid="39" grpId="0" animBg="1"/>
      <p:bldP spid="41" grpId="0" animBg="1"/>
      <p:bldP spid="53" grpId="0" animBg="1"/>
      <p:bldP spid="55" grpId="0" animBg="1"/>
      <p:bldP spid="160" grpId="0" animBg="1"/>
      <p:bldP spid="2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2D292B75-3557-4EEA-94FC-8D2CBA2DC000}"/>
              </a:ext>
            </a:extLst>
          </p:cNvPr>
          <p:cNvSpPr>
            <a:spLocks noGrp="1"/>
          </p:cNvSpPr>
          <p:nvPr>
            <p:ph idx="1"/>
          </p:nvPr>
        </p:nvSpPr>
        <p:spPr>
          <a:xfrm>
            <a:off x="838200" y="2113007"/>
            <a:ext cx="10515600" cy="4275436"/>
          </a:xfrm>
        </p:spPr>
        <p:txBody>
          <a:bodyPr/>
          <a:lstStyle/>
          <a:p>
            <a:pPr algn="just">
              <a:buFont typeface="Wingdings" panose="05000000000000000000" pitchFamily="2" charset="2"/>
              <a:buChar char="Ø"/>
            </a:pPr>
            <a:r>
              <a:rPr lang="fr-FR" sz="2400" kern="0" dirty="0">
                <a:solidFill>
                  <a:prstClr val="black"/>
                </a:solidFill>
              </a:rPr>
              <a:t>Diversité du parcours et fonctions exercées</a:t>
            </a:r>
          </a:p>
          <a:p>
            <a:pPr algn="just">
              <a:buFont typeface="Wingdings" panose="05000000000000000000" pitchFamily="2" charset="2"/>
              <a:buChar char="Ø"/>
            </a:pPr>
            <a:r>
              <a:rPr lang="fr-FR" sz="2400" b="1" kern="0" dirty="0">
                <a:solidFill>
                  <a:srgbClr val="ED7D31"/>
                </a:solidFill>
              </a:rPr>
              <a:t>Formations suivies</a:t>
            </a:r>
            <a:endParaRPr lang="fr-FR" sz="2400" b="1" kern="0" dirty="0">
              <a:solidFill>
                <a:prstClr val="black"/>
              </a:solidFill>
            </a:endParaRPr>
          </a:p>
          <a:p>
            <a:pPr algn="just">
              <a:buFont typeface="Wingdings" panose="05000000000000000000" pitchFamily="2" charset="2"/>
              <a:buChar char="Ø"/>
            </a:pPr>
            <a:r>
              <a:rPr lang="fr-FR" sz="2400" kern="0" dirty="0">
                <a:solidFill>
                  <a:prstClr val="black"/>
                </a:solidFill>
              </a:rPr>
              <a:t>Conditions particulières d'exercice, attestant de </a:t>
            </a:r>
            <a:r>
              <a:rPr lang="fr-FR" sz="2400" b="1" kern="0" dirty="0">
                <a:solidFill>
                  <a:srgbClr val="ED7D31"/>
                </a:solidFill>
              </a:rPr>
              <a:t>l'engagement professionnel</a:t>
            </a:r>
            <a:endParaRPr lang="fr-FR" sz="2400" b="1" kern="0" dirty="0">
              <a:solidFill>
                <a:prstClr val="black"/>
              </a:solidFill>
            </a:endParaRPr>
          </a:p>
          <a:p>
            <a:pPr algn="just">
              <a:buFont typeface="Wingdings" panose="05000000000000000000" pitchFamily="2" charset="2"/>
              <a:buChar char="Ø"/>
            </a:pPr>
            <a:r>
              <a:rPr lang="fr-FR" sz="2400" b="1" kern="0" dirty="0">
                <a:solidFill>
                  <a:schemeClr val="accent2"/>
                </a:solidFill>
              </a:rPr>
              <a:t>C</a:t>
            </a:r>
            <a:r>
              <a:rPr lang="fr-FR" sz="2400" b="1" kern="0" dirty="0">
                <a:solidFill>
                  <a:srgbClr val="ED7D31"/>
                </a:solidFill>
              </a:rPr>
              <a:t>apacité d'adaptation </a:t>
            </a:r>
            <a:endParaRPr lang="fr-FR" sz="2400" kern="0" dirty="0">
              <a:solidFill>
                <a:prstClr val="black"/>
              </a:solidFill>
            </a:endParaRPr>
          </a:p>
          <a:p>
            <a:pPr algn="just">
              <a:buFont typeface="Wingdings" panose="05000000000000000000" pitchFamily="2" charset="2"/>
              <a:buChar char="Ø"/>
            </a:pPr>
            <a:r>
              <a:rPr lang="fr-FR" sz="2400" b="1" kern="0" dirty="0">
                <a:solidFill>
                  <a:schemeClr val="accent2"/>
                </a:solidFill>
              </a:rPr>
              <a:t>Ap</a:t>
            </a:r>
            <a:r>
              <a:rPr lang="fr-FR" sz="2400" b="1" kern="0" dirty="0">
                <a:solidFill>
                  <a:srgbClr val="ED7D31"/>
                </a:solidFill>
              </a:rPr>
              <a:t>titude à l'encadrement </a:t>
            </a:r>
            <a:r>
              <a:rPr lang="fr-FR" sz="2400" kern="0" dirty="0">
                <a:solidFill>
                  <a:prstClr val="black"/>
                </a:solidFill>
              </a:rPr>
              <a:t>d'équipes</a:t>
            </a:r>
          </a:p>
          <a:p>
            <a:pPr algn="just">
              <a:buFont typeface="Wingdings" panose="05000000000000000000" pitchFamily="2" charset="2"/>
              <a:buChar char="Ø"/>
            </a:pPr>
            <a:r>
              <a:rPr lang="fr-FR" sz="2400" kern="0" dirty="0">
                <a:solidFill>
                  <a:prstClr val="black"/>
                </a:solidFill>
              </a:rPr>
              <a:t>Prise en compte des activités professionnelles exercées par les agents :</a:t>
            </a:r>
          </a:p>
          <a:p>
            <a:pPr marL="1260475" indent="258763" algn="just">
              <a:buFont typeface="Wingdings" panose="05000000000000000000" pitchFamily="2" charset="2"/>
              <a:buChar char="ü"/>
            </a:pPr>
            <a:r>
              <a:rPr lang="fr-FR" sz="2400" kern="0" dirty="0">
                <a:solidFill>
                  <a:prstClr val="black"/>
                </a:solidFill>
              </a:rPr>
              <a:t>Intervenant dans le cadre d'une </a:t>
            </a:r>
            <a:r>
              <a:rPr lang="fr-FR" sz="2400" b="1" kern="0" dirty="0">
                <a:solidFill>
                  <a:srgbClr val="ED7D31"/>
                </a:solidFill>
              </a:rPr>
              <a:t>activité syndicale </a:t>
            </a:r>
          </a:p>
          <a:p>
            <a:pPr marL="1260475" indent="258763" algn="just">
              <a:buFont typeface="Wingdings" panose="05000000000000000000" pitchFamily="2" charset="2"/>
              <a:buChar char="ü"/>
            </a:pPr>
            <a:r>
              <a:rPr lang="fr-FR" sz="2400" kern="0" dirty="0"/>
              <a:t>E</a:t>
            </a:r>
            <a:r>
              <a:rPr lang="fr-FR" sz="2400" kern="0" dirty="0">
                <a:solidFill>
                  <a:prstClr val="black"/>
                </a:solidFill>
              </a:rPr>
              <a:t>xercées </a:t>
            </a:r>
            <a:r>
              <a:rPr lang="fr-FR" sz="2400" b="1" kern="0" dirty="0">
                <a:solidFill>
                  <a:srgbClr val="ED7D31"/>
                </a:solidFill>
              </a:rPr>
              <a:t>à l'extérieur de l'administration d'origine</a:t>
            </a:r>
            <a:r>
              <a:rPr lang="fr-FR" sz="2400" kern="0" dirty="0">
                <a:solidFill>
                  <a:prstClr val="black"/>
                </a:solidFill>
              </a:rPr>
              <a:t>, dans une autre administration, </a:t>
            </a:r>
            <a:r>
              <a:rPr lang="fr-FR" sz="2400" b="1" kern="0" dirty="0">
                <a:solidFill>
                  <a:srgbClr val="ED7D31"/>
                </a:solidFill>
              </a:rPr>
              <a:t>dans le secteur privé </a:t>
            </a:r>
            <a:r>
              <a:rPr lang="fr-FR" sz="2400" kern="0" dirty="0">
                <a:solidFill>
                  <a:prstClr val="black"/>
                </a:solidFill>
              </a:rPr>
              <a:t>ou dans une organisation européenne ou internationale</a:t>
            </a:r>
          </a:p>
        </p:txBody>
      </p:sp>
      <p:sp>
        <p:nvSpPr>
          <p:cNvPr id="6" name="Rectangle 5">
            <a:extLst>
              <a:ext uri="{FF2B5EF4-FFF2-40B4-BE49-F238E27FC236}">
                <a16:creationId xmlns="" xmlns:a16="http://schemas.microsoft.com/office/drawing/2014/main" id="{D87FB5FA-CD47-4021-BAF0-ABB5F6EC0F91}"/>
              </a:ext>
            </a:extLst>
          </p:cNvPr>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7" name="Rectangle 6">
            <a:extLst>
              <a:ext uri="{FF2B5EF4-FFF2-40B4-BE49-F238E27FC236}">
                <a16:creationId xmlns="" xmlns:a16="http://schemas.microsoft.com/office/drawing/2014/main" id="{7066FAD0-D37E-4FC8-81D5-5E79F9CFFD56}"/>
              </a:ext>
            </a:extLst>
          </p:cNvPr>
          <p:cNvSpPr>
            <a:spLocks/>
          </p:cNvSpPr>
          <p:nvPr/>
        </p:nvSpPr>
        <p:spPr>
          <a:xfrm>
            <a:off x="838200" y="1527190"/>
            <a:ext cx="2369987" cy="461665"/>
          </a:xfrm>
          <a:prstGeom prst="rect">
            <a:avLst/>
          </a:prstGeom>
        </p:spPr>
        <p:txBody>
          <a:bodyPr wrap="square">
            <a:spAutoFit/>
          </a:bodyPr>
          <a:lstStyle/>
          <a:p>
            <a:pPr algn="just"/>
            <a:r>
              <a:rPr lang="fr-FR" sz="2400" b="1" dirty="0">
                <a:solidFill>
                  <a:schemeClr val="accent4"/>
                </a:solidFill>
              </a:rPr>
              <a:t>Critères</a:t>
            </a:r>
          </a:p>
        </p:txBody>
      </p:sp>
    </p:spTree>
    <p:extLst>
      <p:ext uri="{BB962C8B-B14F-4D97-AF65-F5344CB8AC3E}">
        <p14:creationId xmlns:p14="http://schemas.microsoft.com/office/powerpoint/2010/main" val="260639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84A9095-8B40-411F-9A46-376AE3D427E5}"/>
              </a:ext>
            </a:extLst>
          </p:cNvPr>
          <p:cNvSpPr txBox="1"/>
          <p:nvPr/>
        </p:nvSpPr>
        <p:spPr>
          <a:xfrm>
            <a:off x="617778" y="2546868"/>
            <a:ext cx="11157857" cy="2308324"/>
          </a:xfrm>
          <a:prstGeom prst="rect">
            <a:avLst/>
          </a:prstGeom>
          <a:noFill/>
        </p:spPr>
        <p:txBody>
          <a:bodyPr wrap="square">
            <a:spAutoFit/>
          </a:bodyPr>
          <a:lstStyle/>
          <a:p>
            <a:pPr algn="just"/>
            <a:r>
              <a:rPr lang="fr-FR" sz="2400" dirty="0">
                <a:solidFill>
                  <a:srgbClr val="3C3C3C"/>
                </a:solidFill>
              </a:rPr>
              <a:t>Il est tenu compte de </a:t>
            </a:r>
            <a:r>
              <a:rPr lang="fr-FR" sz="2400" b="1" dirty="0">
                <a:solidFill>
                  <a:srgbClr val="ED7D31"/>
                </a:solidFill>
              </a:rPr>
              <a:t>la situation respective des femmes et des hommes </a:t>
            </a:r>
            <a:r>
              <a:rPr lang="fr-FR" sz="2400" dirty="0">
                <a:solidFill>
                  <a:srgbClr val="3C3C3C"/>
                </a:solidFill>
              </a:rPr>
              <a:t>dans les corps et grades concernés dans le cadre des lignes directrices de gestion. </a:t>
            </a:r>
          </a:p>
          <a:p>
            <a:pPr algn="just"/>
            <a:endParaRPr lang="fr-FR" sz="2400" dirty="0">
              <a:solidFill>
                <a:srgbClr val="3C3C3C"/>
              </a:solidFill>
            </a:endParaRPr>
          </a:p>
          <a:p>
            <a:pPr algn="just"/>
            <a:r>
              <a:rPr lang="fr-FR" sz="2400" dirty="0">
                <a:solidFill>
                  <a:srgbClr val="3C3C3C"/>
                </a:solidFill>
              </a:rPr>
              <a:t>Le </a:t>
            </a:r>
            <a:r>
              <a:rPr lang="fr-FR" sz="2400" dirty="0">
                <a:solidFill>
                  <a:srgbClr val="ED7D31"/>
                </a:solidFill>
              </a:rPr>
              <a:t>tableau annuel d'avancement précise </a:t>
            </a:r>
            <a:r>
              <a:rPr lang="fr-FR" sz="2400" b="1" dirty="0">
                <a:solidFill>
                  <a:srgbClr val="ED7D31"/>
                </a:solidFill>
              </a:rPr>
              <a:t>la part respective des femmes et des hommes dans le vivier des agents promouvables et celle parmi les agents inscrits à ce tableau qui sont susceptibles d'être promus </a:t>
            </a:r>
            <a:r>
              <a:rPr lang="fr-FR" sz="2400" dirty="0">
                <a:solidFill>
                  <a:srgbClr val="3C3C3C"/>
                </a:solidFill>
              </a:rPr>
              <a:t>en exécution de celui-ci.</a:t>
            </a:r>
          </a:p>
        </p:txBody>
      </p:sp>
      <p:sp>
        <p:nvSpPr>
          <p:cNvPr id="5" name="Rectangle 4"/>
          <p:cNvSpPr/>
          <p:nvPr/>
        </p:nvSpPr>
        <p:spPr>
          <a:xfrm>
            <a:off x="3448335" y="11167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7" name="Titre 1">
            <a:extLst>
              <a:ext uri="{FF2B5EF4-FFF2-40B4-BE49-F238E27FC236}">
                <a16:creationId xmlns="" xmlns:a16="http://schemas.microsoft.com/office/drawing/2014/main" id="{F2832471-85E0-4FEA-B902-CB876F03CFF8}"/>
              </a:ext>
            </a:extLst>
          </p:cNvPr>
          <p:cNvSpPr txBox="1">
            <a:spLocks/>
          </p:cNvSpPr>
          <p:nvPr/>
        </p:nvSpPr>
        <p:spPr>
          <a:xfrm>
            <a:off x="9364314" y="3158551"/>
            <a:ext cx="2411320" cy="396203"/>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Article 69 du titre IV</a:t>
            </a:r>
          </a:p>
          <a:p>
            <a:endParaRPr lang="fr-FR" sz="2000" b="1" dirty="0">
              <a:solidFill>
                <a:prstClr val="black"/>
              </a:solidFill>
              <a:latin typeface="Calibri" panose="020F0502020204030204"/>
            </a:endParaRPr>
          </a:p>
        </p:txBody>
      </p:sp>
      <p:sp>
        <p:nvSpPr>
          <p:cNvPr id="9" name="Rectangle 8">
            <a:extLst>
              <a:ext uri="{FF2B5EF4-FFF2-40B4-BE49-F238E27FC236}">
                <a16:creationId xmlns="" xmlns:a16="http://schemas.microsoft.com/office/drawing/2014/main" id="{99797361-CEC9-4949-83DD-56695B2720DF}"/>
              </a:ext>
            </a:extLst>
          </p:cNvPr>
          <p:cNvSpPr>
            <a:spLocks/>
          </p:cNvSpPr>
          <p:nvPr/>
        </p:nvSpPr>
        <p:spPr>
          <a:xfrm>
            <a:off x="838200" y="2204300"/>
            <a:ext cx="2369987" cy="461665"/>
          </a:xfrm>
          <a:prstGeom prst="rect">
            <a:avLst/>
          </a:prstGeom>
        </p:spPr>
        <p:txBody>
          <a:bodyPr wrap="square">
            <a:spAutoFit/>
          </a:bodyPr>
          <a:lstStyle/>
          <a:p>
            <a:pPr algn="just"/>
            <a:r>
              <a:rPr lang="fr-FR" sz="2400" b="1" dirty="0">
                <a:solidFill>
                  <a:schemeClr val="accent4"/>
                </a:solidFill>
              </a:rPr>
              <a:t>Critères</a:t>
            </a:r>
          </a:p>
        </p:txBody>
      </p:sp>
    </p:spTree>
    <p:extLst>
      <p:ext uri="{BB962C8B-B14F-4D97-AF65-F5344CB8AC3E}">
        <p14:creationId xmlns:p14="http://schemas.microsoft.com/office/powerpoint/2010/main" val="237249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5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 xmlns:a16="http://schemas.microsoft.com/office/drawing/2014/main" id="{5F669F19-AD0B-475C-8DB4-002ACF785146}"/>
              </a:ext>
            </a:extLst>
          </p:cNvPr>
          <p:cNvSpPr txBox="1">
            <a:spLocks/>
          </p:cNvSpPr>
          <p:nvPr/>
        </p:nvSpPr>
        <p:spPr>
          <a:xfrm>
            <a:off x="1285163" y="1580193"/>
            <a:ext cx="10830189" cy="485949"/>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3200" b="1" dirty="0">
                <a:solidFill>
                  <a:srgbClr val="FFC000"/>
                </a:solidFill>
              </a:rPr>
              <a:t>Lignes directrices de gestion déterminent, dans chaque établissement:</a:t>
            </a:r>
          </a:p>
          <a:p>
            <a:pPr marL="0" indent="0" algn="just">
              <a:buFont typeface="Arial" panose="020B0604020202020204" pitchFamily="34" charset="0"/>
              <a:buNone/>
            </a:pPr>
            <a:endParaRPr lang="fr-FR" sz="3200" b="1" dirty="0">
              <a:solidFill>
                <a:srgbClr val="FFC000"/>
              </a:solidFill>
            </a:endParaRPr>
          </a:p>
        </p:txBody>
      </p:sp>
      <p:sp>
        <p:nvSpPr>
          <p:cNvPr id="4" name="Espace réservé du contenu 2">
            <a:extLst>
              <a:ext uri="{FF2B5EF4-FFF2-40B4-BE49-F238E27FC236}">
                <a16:creationId xmlns="" xmlns:a16="http://schemas.microsoft.com/office/drawing/2014/main" id="{37BB9595-2207-4E9D-8049-31229E9D5B14}"/>
              </a:ext>
            </a:extLst>
          </p:cNvPr>
          <p:cNvSpPr txBox="1">
            <a:spLocks/>
          </p:cNvSpPr>
          <p:nvPr/>
        </p:nvSpPr>
        <p:spPr>
          <a:xfrm>
            <a:off x="1523999" y="2422863"/>
            <a:ext cx="10352516" cy="71147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2400" dirty="0">
                <a:solidFill>
                  <a:prstClr val="black"/>
                </a:solidFill>
              </a:rPr>
              <a:t>La </a:t>
            </a:r>
            <a:r>
              <a:rPr lang="fr-FR" sz="2400" b="1" dirty="0">
                <a:solidFill>
                  <a:srgbClr val="ED7D31"/>
                </a:solidFill>
              </a:rPr>
              <a:t>stratégie pluriannuelle de pilotage des ressources humaines</a:t>
            </a:r>
            <a:r>
              <a:rPr lang="fr-FR" sz="2400" dirty="0">
                <a:solidFill>
                  <a:prstClr val="black"/>
                </a:solidFill>
              </a:rPr>
              <a:t>, notamment en matière de GPMC; </a:t>
            </a:r>
          </a:p>
          <a:p>
            <a:pPr marL="0" indent="0" algn="just">
              <a:buFont typeface="Arial" panose="020B0604020202020204" pitchFamily="34" charset="0"/>
              <a:buNone/>
            </a:pPr>
            <a:endParaRPr lang="fr-FR" sz="1056" dirty="0">
              <a:solidFill>
                <a:prstClr val="black"/>
              </a:solidFill>
            </a:endParaRPr>
          </a:p>
        </p:txBody>
      </p:sp>
      <p:sp>
        <p:nvSpPr>
          <p:cNvPr id="6" name="Titre 1">
            <a:extLst>
              <a:ext uri="{FF2B5EF4-FFF2-40B4-BE49-F238E27FC236}">
                <a16:creationId xmlns="" xmlns:a16="http://schemas.microsoft.com/office/drawing/2014/main" id="{1E14FE04-7C66-4660-9C71-1918C6A11A01}"/>
              </a:ext>
            </a:extLst>
          </p:cNvPr>
          <p:cNvSpPr>
            <a:spLocks noGrp="1"/>
          </p:cNvSpPr>
          <p:nvPr>
            <p:ph type="title"/>
          </p:nvPr>
        </p:nvSpPr>
        <p:spPr>
          <a:xfrm>
            <a:off x="4358716" y="347129"/>
            <a:ext cx="6256424" cy="624548"/>
          </a:xfrm>
        </p:spPr>
        <p:txBody>
          <a:bodyPr>
            <a:normAutofit fontScale="90000"/>
          </a:bodyPr>
          <a:lstStyle/>
          <a:p>
            <a:r>
              <a:rPr lang="fr-FR" sz="3200" b="1" dirty="0">
                <a:solidFill>
                  <a:schemeClr val="accent2"/>
                </a:solidFill>
              </a:rPr>
              <a:t>Contenu des lignes directrices de gestion</a:t>
            </a:r>
          </a:p>
        </p:txBody>
      </p:sp>
      <p:sp>
        <p:nvSpPr>
          <p:cNvPr id="3" name="Flèche droite 5">
            <a:extLst>
              <a:ext uri="{FF2B5EF4-FFF2-40B4-BE49-F238E27FC236}">
                <a16:creationId xmlns="" xmlns:a16="http://schemas.microsoft.com/office/drawing/2014/main" id="{06D9B64A-BDA7-43CF-B04D-E7CEDCC54995}"/>
              </a:ext>
            </a:extLst>
          </p:cNvPr>
          <p:cNvSpPr/>
          <p:nvPr/>
        </p:nvSpPr>
        <p:spPr>
          <a:xfrm>
            <a:off x="737696" y="2477266"/>
            <a:ext cx="653144" cy="602673"/>
          </a:xfrm>
          <a:prstGeom prst="rightArrow">
            <a:avLst>
              <a:gd name="adj1" fmla="val 50000"/>
              <a:gd name="adj2"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7" name="Espace réservé du contenu 2">
            <a:extLst>
              <a:ext uri="{FF2B5EF4-FFF2-40B4-BE49-F238E27FC236}">
                <a16:creationId xmlns="" xmlns:a16="http://schemas.microsoft.com/office/drawing/2014/main" id="{25FA508F-FEB3-4D56-9D4A-CB9FC3E121CA}"/>
              </a:ext>
            </a:extLst>
          </p:cNvPr>
          <p:cNvSpPr txBox="1">
            <a:spLocks/>
          </p:cNvSpPr>
          <p:nvPr/>
        </p:nvSpPr>
        <p:spPr>
          <a:xfrm>
            <a:off x="1523999" y="3429000"/>
            <a:ext cx="10352516" cy="128591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2400" dirty="0">
                <a:solidFill>
                  <a:prstClr val="black"/>
                </a:solidFill>
              </a:rPr>
              <a:t>Les </a:t>
            </a:r>
            <a:r>
              <a:rPr lang="fr-FR" sz="2400" b="1" dirty="0">
                <a:solidFill>
                  <a:srgbClr val="ED7D31"/>
                </a:solidFill>
              </a:rPr>
              <a:t>orientations générales en matière de promotion et de valorisation des parcours</a:t>
            </a:r>
            <a:r>
              <a:rPr lang="fr-FR" sz="2400" dirty="0">
                <a:solidFill>
                  <a:prstClr val="black"/>
                </a:solidFill>
              </a:rPr>
              <a:t>, </a:t>
            </a:r>
            <a:r>
              <a:rPr lang="fr-FR" sz="2400" dirty="0">
                <a:solidFill>
                  <a:srgbClr val="ED7D31"/>
                </a:solidFill>
              </a:rPr>
              <a:t>sans préjudice du pouvoir d'appréciation de cette autorité en fonction des situations individuelles</a:t>
            </a:r>
            <a:r>
              <a:rPr lang="fr-FR" sz="2400" dirty="0">
                <a:solidFill>
                  <a:prstClr val="black"/>
                </a:solidFill>
              </a:rPr>
              <a:t>.</a:t>
            </a:r>
            <a:endParaRPr lang="fr-FR" sz="1056" dirty="0">
              <a:solidFill>
                <a:prstClr val="black"/>
              </a:solidFill>
            </a:endParaRPr>
          </a:p>
        </p:txBody>
      </p:sp>
      <p:sp>
        <p:nvSpPr>
          <p:cNvPr id="9" name="Flèche droite 5">
            <a:extLst>
              <a:ext uri="{FF2B5EF4-FFF2-40B4-BE49-F238E27FC236}">
                <a16:creationId xmlns="" xmlns:a16="http://schemas.microsoft.com/office/drawing/2014/main" id="{C7CEA025-14B2-4D4E-898E-29A43E402070}"/>
              </a:ext>
            </a:extLst>
          </p:cNvPr>
          <p:cNvSpPr/>
          <p:nvPr/>
        </p:nvSpPr>
        <p:spPr>
          <a:xfrm>
            <a:off x="737696" y="3770621"/>
            <a:ext cx="653144" cy="602673"/>
          </a:xfrm>
          <a:prstGeom prst="rightArrow">
            <a:avLst>
              <a:gd name="adj1" fmla="val 50000"/>
              <a:gd name="adj2"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8" name="Espace réservé du contenu 2">
            <a:extLst>
              <a:ext uri="{FF2B5EF4-FFF2-40B4-BE49-F238E27FC236}">
                <a16:creationId xmlns="" xmlns:a16="http://schemas.microsoft.com/office/drawing/2014/main" id="{56F0606D-5CE4-4F28-8872-DAF1E7A723DE}"/>
              </a:ext>
            </a:extLst>
          </p:cNvPr>
          <p:cNvSpPr txBox="1">
            <a:spLocks/>
          </p:cNvSpPr>
          <p:nvPr/>
        </p:nvSpPr>
        <p:spPr>
          <a:xfrm>
            <a:off x="2473376" y="4929345"/>
            <a:ext cx="7090349" cy="128591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400" dirty="0">
                <a:solidFill>
                  <a:prstClr val="black"/>
                </a:solidFill>
              </a:rPr>
              <a:t>Les LDG ne sont :</a:t>
            </a:r>
          </a:p>
          <a:p>
            <a:pPr marL="2159000" indent="434975" algn="just">
              <a:buFont typeface="Wingdings" panose="05000000000000000000" pitchFamily="2" charset="2"/>
              <a:buChar char="Ø"/>
            </a:pPr>
            <a:r>
              <a:rPr lang="fr-FR" sz="2400" b="1" dirty="0">
                <a:solidFill>
                  <a:schemeClr val="accent2"/>
                </a:solidFill>
              </a:rPr>
              <a:t>Ni prescriptive </a:t>
            </a:r>
          </a:p>
          <a:p>
            <a:pPr marL="2159000" indent="434975" algn="just">
              <a:buFont typeface="Wingdings" panose="05000000000000000000" pitchFamily="2" charset="2"/>
              <a:buChar char="Ø"/>
            </a:pPr>
            <a:r>
              <a:rPr lang="fr-FR" sz="2400" b="1" dirty="0">
                <a:solidFill>
                  <a:prstClr val="black"/>
                </a:solidFill>
              </a:rPr>
              <a:t>Ni d’application systématique</a:t>
            </a:r>
            <a:endParaRPr lang="fr-FR" sz="1056" b="1" dirty="0">
              <a:solidFill>
                <a:prstClr val="black"/>
              </a:solidFill>
            </a:endParaRPr>
          </a:p>
        </p:txBody>
      </p:sp>
      <p:pic>
        <p:nvPicPr>
          <p:cNvPr id="1026" name="Picture 2" descr="attention important">
            <a:extLst>
              <a:ext uri="{FF2B5EF4-FFF2-40B4-BE49-F238E27FC236}">
                <a16:creationId xmlns="" xmlns:a16="http://schemas.microsoft.com/office/drawing/2014/main" id="{835D4855-3408-47A5-AE60-7255FA2E0E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340" y="4929346"/>
            <a:ext cx="11430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244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1026"/>
                                        </p:tgtEl>
                                        <p:attrNameLst>
                                          <p:attrName>style.visibility</p:attrName>
                                        </p:attrNameLst>
                                      </p:cBhvr>
                                      <p:to>
                                        <p:strVal val="visible"/>
                                      </p:to>
                                    </p:set>
                                    <p:animEffect transition="in" filter="fade">
                                      <p:cBhvr>
                                        <p:cTn id="26"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7" grpId="0"/>
      <p:bldP spid="9" grpId="0" animBg="1"/>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48335" y="11167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8" name="ZoneTexte 7">
            <a:extLst>
              <a:ext uri="{FF2B5EF4-FFF2-40B4-BE49-F238E27FC236}">
                <a16:creationId xmlns="" xmlns:a16="http://schemas.microsoft.com/office/drawing/2014/main" id="{39AD03CA-E5AE-4F73-8B40-BEB6FB963FB1}"/>
              </a:ext>
            </a:extLst>
          </p:cNvPr>
          <p:cNvSpPr txBox="1"/>
          <p:nvPr/>
        </p:nvSpPr>
        <p:spPr>
          <a:xfrm>
            <a:off x="617779" y="1849718"/>
            <a:ext cx="11157856" cy="4154984"/>
          </a:xfrm>
          <a:prstGeom prst="rect">
            <a:avLst/>
          </a:prstGeom>
          <a:noFill/>
        </p:spPr>
        <p:txBody>
          <a:bodyPr wrap="square">
            <a:spAutoFit/>
          </a:bodyPr>
          <a:lstStyle/>
          <a:p>
            <a:pPr algn="just"/>
            <a:r>
              <a:rPr lang="fr-FR" sz="2400" dirty="0">
                <a:solidFill>
                  <a:srgbClr val="3C3C3C"/>
                </a:solidFill>
              </a:rPr>
              <a:t>Le critère du genre sera introduit selon la situation du ratio proportion F-H constatée dans le grade d’avancement par rapport à la proportion F-H constatée dans le grade de base.</a:t>
            </a:r>
          </a:p>
          <a:p>
            <a:pPr algn="just"/>
            <a:endParaRPr lang="fr-FR" sz="2400" dirty="0">
              <a:solidFill>
                <a:srgbClr val="3C3C3C"/>
              </a:solidFill>
            </a:endParaRPr>
          </a:p>
          <a:p>
            <a:pPr algn="just"/>
            <a:r>
              <a:rPr lang="fr-FR" sz="2400" dirty="0">
                <a:solidFill>
                  <a:srgbClr val="3C3C3C"/>
                </a:solidFill>
              </a:rPr>
              <a:t>Pour toute situation ou le </a:t>
            </a:r>
            <a:r>
              <a:rPr lang="fr-FR" sz="2400" b="1" dirty="0">
                <a:solidFill>
                  <a:schemeClr val="accent2"/>
                </a:solidFill>
              </a:rPr>
              <a:t>ratio calculé serait supérieur à 1.5 ou inférieur à 0.5</a:t>
            </a:r>
            <a:r>
              <a:rPr lang="fr-FR" sz="2400" dirty="0">
                <a:solidFill>
                  <a:srgbClr val="3C3C3C"/>
                </a:solidFill>
              </a:rPr>
              <a:t>, le critère du genre sera introduit </a:t>
            </a:r>
            <a:r>
              <a:rPr lang="fr-FR" sz="2400" b="1" dirty="0">
                <a:solidFill>
                  <a:schemeClr val="accent2"/>
                </a:solidFill>
              </a:rPr>
              <a:t>en complément de la valeur professionnelle et des acquis de l’expérience professionnelle.</a:t>
            </a:r>
          </a:p>
          <a:p>
            <a:pPr algn="just"/>
            <a:endParaRPr lang="fr-FR" sz="2400" dirty="0">
              <a:solidFill>
                <a:srgbClr val="3C3C3C"/>
              </a:solidFill>
            </a:endParaRPr>
          </a:p>
          <a:p>
            <a:pPr algn="just"/>
            <a:r>
              <a:rPr lang="fr-FR" sz="2400" dirty="0">
                <a:solidFill>
                  <a:srgbClr val="3C3C3C"/>
                </a:solidFill>
              </a:rPr>
              <a:t>Cette situation s’appliquerait par exemple, dans l’hypothèse d’une proportion de 80% d’hommes et 20% de femmes dans un grade d’avancement alors que le grade de base est composé de 50% d’hommes et de 50% de femmes.  </a:t>
            </a:r>
          </a:p>
        </p:txBody>
      </p:sp>
      <p:sp>
        <p:nvSpPr>
          <p:cNvPr id="11" name="Rectangle 10">
            <a:extLst>
              <a:ext uri="{FF2B5EF4-FFF2-40B4-BE49-F238E27FC236}">
                <a16:creationId xmlns="" xmlns:a16="http://schemas.microsoft.com/office/drawing/2014/main" id="{107C418B-FD38-47C2-97E4-E7B0C8629978}"/>
              </a:ext>
            </a:extLst>
          </p:cNvPr>
          <p:cNvSpPr>
            <a:spLocks/>
          </p:cNvSpPr>
          <p:nvPr/>
        </p:nvSpPr>
        <p:spPr>
          <a:xfrm>
            <a:off x="617779" y="1348074"/>
            <a:ext cx="2369987" cy="461665"/>
          </a:xfrm>
          <a:prstGeom prst="rect">
            <a:avLst/>
          </a:prstGeom>
        </p:spPr>
        <p:txBody>
          <a:bodyPr wrap="square">
            <a:spAutoFit/>
          </a:bodyPr>
          <a:lstStyle/>
          <a:p>
            <a:pPr algn="just"/>
            <a:r>
              <a:rPr lang="fr-FR" sz="2400" b="1" i="1" dirty="0">
                <a:solidFill>
                  <a:schemeClr val="accent4"/>
                </a:solidFill>
              </a:rPr>
              <a:t>Exemple</a:t>
            </a:r>
          </a:p>
        </p:txBody>
      </p:sp>
    </p:spTree>
    <p:extLst>
      <p:ext uri="{BB962C8B-B14F-4D97-AF65-F5344CB8AC3E}">
        <p14:creationId xmlns:p14="http://schemas.microsoft.com/office/powerpoint/2010/main" val="363813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84A9095-8B40-411F-9A46-376AE3D427E5}"/>
              </a:ext>
            </a:extLst>
          </p:cNvPr>
          <p:cNvSpPr txBox="1"/>
          <p:nvPr/>
        </p:nvSpPr>
        <p:spPr>
          <a:xfrm>
            <a:off x="517071" y="2913562"/>
            <a:ext cx="11157857" cy="3046988"/>
          </a:xfrm>
          <a:prstGeom prst="rect">
            <a:avLst/>
          </a:prstGeom>
          <a:noFill/>
        </p:spPr>
        <p:txBody>
          <a:bodyPr wrap="square">
            <a:spAutoFit/>
          </a:bodyPr>
          <a:lstStyle/>
          <a:p>
            <a:pPr algn="just"/>
            <a:r>
              <a:rPr lang="fr-FR" sz="2400" dirty="0">
                <a:solidFill>
                  <a:srgbClr val="3C3C3C"/>
                </a:solidFill>
              </a:rPr>
              <a:t>Un fonctionnaire ne peut être inscrit au tableau d’avancement avant un autre agent ayant une valeur professionnelle supérieure à la sienne, </a:t>
            </a:r>
            <a:r>
              <a:rPr lang="fr-FR" sz="2400" b="1" dirty="0">
                <a:solidFill>
                  <a:schemeClr val="accent2"/>
                </a:solidFill>
              </a:rPr>
              <a:t>l’ancienneté n’entre en ligne de compte qu’à égalité de mérite</a:t>
            </a:r>
            <a:r>
              <a:rPr lang="fr-FR" sz="2400" dirty="0">
                <a:solidFill>
                  <a:srgbClr val="3C3C3C"/>
                </a:solidFill>
              </a:rPr>
              <a:t> et que </a:t>
            </a:r>
            <a:r>
              <a:rPr lang="fr-FR" sz="2400" dirty="0">
                <a:solidFill>
                  <a:schemeClr val="accent2"/>
                </a:solidFill>
              </a:rPr>
              <a:t>ni l’âge</a:t>
            </a:r>
            <a:r>
              <a:rPr lang="fr-FR" sz="2400" dirty="0">
                <a:solidFill>
                  <a:srgbClr val="3C3C3C"/>
                </a:solidFill>
              </a:rPr>
              <a:t>, </a:t>
            </a:r>
            <a:r>
              <a:rPr lang="fr-FR" sz="2400" dirty="0">
                <a:solidFill>
                  <a:schemeClr val="accent2"/>
                </a:solidFill>
              </a:rPr>
              <a:t>ni la maladie </a:t>
            </a:r>
            <a:r>
              <a:rPr lang="fr-FR" sz="2400" dirty="0">
                <a:solidFill>
                  <a:srgbClr val="3C3C3C"/>
                </a:solidFill>
              </a:rPr>
              <a:t>ne peuvent justifier qu’un fonctionnaire soit inscrit au tableau d’avancement avant un collègue ayant soit une valeur professionnelle supérieure à la sienne, soit une valeur égale et une ancienneté supérieure. </a:t>
            </a:r>
          </a:p>
          <a:p>
            <a:pPr algn="just"/>
            <a:endParaRPr lang="fr-FR" sz="2400" dirty="0">
              <a:solidFill>
                <a:srgbClr val="3C3C3C"/>
              </a:solidFill>
            </a:endParaRPr>
          </a:p>
          <a:p>
            <a:pPr algn="just"/>
            <a:r>
              <a:rPr lang="fr-FR" sz="2400" i="1" dirty="0">
                <a:solidFill>
                  <a:srgbClr val="3C3C3C"/>
                </a:solidFill>
              </a:rPr>
              <a:t>CE, n°84868, 10 février 1978</a:t>
            </a:r>
          </a:p>
        </p:txBody>
      </p:sp>
      <p:sp>
        <p:nvSpPr>
          <p:cNvPr id="8" name="Espace réservé du contenu 2">
            <a:extLst>
              <a:ext uri="{FF2B5EF4-FFF2-40B4-BE49-F238E27FC236}">
                <a16:creationId xmlns="" xmlns:a16="http://schemas.microsoft.com/office/drawing/2014/main" id="{572B5269-15DF-4FB7-87CE-391C747A5A1A}"/>
              </a:ext>
            </a:extLst>
          </p:cNvPr>
          <p:cNvSpPr txBox="1">
            <a:spLocks/>
          </p:cNvSpPr>
          <p:nvPr/>
        </p:nvSpPr>
        <p:spPr>
          <a:xfrm>
            <a:off x="517071" y="1893661"/>
            <a:ext cx="1900665" cy="4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400" b="1" dirty="0">
                <a:solidFill>
                  <a:srgbClr val="FFC000"/>
                </a:solidFill>
              </a:rPr>
              <a:t>L’ancienneté</a:t>
            </a:r>
          </a:p>
          <a:p>
            <a:pPr marL="0" indent="0">
              <a:buFont typeface="Arial" panose="020B0604020202020204" pitchFamily="34" charset="0"/>
              <a:buNone/>
            </a:pPr>
            <a:endParaRPr lang="fr-FR" sz="2400" b="1" dirty="0">
              <a:solidFill>
                <a:srgbClr val="FFC000"/>
              </a:solidFill>
            </a:endParaRPr>
          </a:p>
        </p:txBody>
      </p:sp>
      <p:sp>
        <p:nvSpPr>
          <p:cNvPr id="7" name="Rectangle 6"/>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Tree>
    <p:extLst>
      <p:ext uri="{BB962C8B-B14F-4D97-AF65-F5344CB8AC3E}">
        <p14:creationId xmlns:p14="http://schemas.microsoft.com/office/powerpoint/2010/main" val="57467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48D62738-28AB-4786-A3BD-35B891075972}"/>
              </a:ext>
            </a:extLst>
          </p:cNvPr>
          <p:cNvSpPr txBox="1"/>
          <p:nvPr/>
        </p:nvSpPr>
        <p:spPr>
          <a:xfrm>
            <a:off x="173083" y="2053677"/>
            <a:ext cx="11745685" cy="4524315"/>
          </a:xfrm>
          <a:prstGeom prst="rect">
            <a:avLst/>
          </a:prstGeom>
          <a:noFill/>
        </p:spPr>
        <p:txBody>
          <a:bodyPr wrap="square">
            <a:spAutoFit/>
          </a:bodyPr>
          <a:lstStyle/>
          <a:p>
            <a:pPr algn="just">
              <a:lnSpc>
                <a:spcPct val="120000"/>
              </a:lnSpc>
            </a:pPr>
            <a:r>
              <a:rPr lang="fr-FR" sz="2000" dirty="0">
                <a:solidFill>
                  <a:prstClr val="black"/>
                </a:solidFill>
                <a:ea typeface="Calibri" panose="020F0502020204030204" pitchFamily="34" charset="0"/>
              </a:rPr>
              <a:t>La décision d’inscription de l’agent au tableau d’avancement est entachée d’une erreur de droit dès lors qu’il est fondé sur un critère autre que celui tiré du mérite et de la valeur professionnelle. L'autorité compétente a tenu compte de ce que l’agent disposait d'une ancienneté supérieure de trois années à celle d’un autre agent non inscrit au tableau, et de ce qu'il était plus âgé que lui. </a:t>
            </a:r>
            <a:r>
              <a:rPr lang="fr-FR" sz="2000" b="1" dirty="0">
                <a:solidFill>
                  <a:srgbClr val="ED7D31"/>
                </a:solidFill>
                <a:ea typeface="Calibri" panose="020F0502020204030204" pitchFamily="34" charset="0"/>
              </a:rPr>
              <a:t>En prenant en compte à titre principal de tels critères, étrangers par eux-mêmes au mérite et à la valeur professionnelle des agents, le directeur du centre hospitalier a entaché sa décision d'une erreur de droit </a:t>
            </a:r>
          </a:p>
          <a:p>
            <a:pPr algn="just">
              <a:lnSpc>
                <a:spcPct val="120000"/>
              </a:lnSpc>
            </a:pPr>
            <a:r>
              <a:rPr lang="fr-FR" sz="2000" i="1" dirty="0">
                <a:solidFill>
                  <a:prstClr val="black"/>
                </a:solidFill>
                <a:ea typeface="Calibri" panose="020F0502020204030204" pitchFamily="34" charset="0"/>
              </a:rPr>
              <a:t>(CAA de Bordeaux, 5 octobre 2004,  n° 00BX02432).</a:t>
            </a:r>
          </a:p>
          <a:p>
            <a:pPr algn="just">
              <a:lnSpc>
                <a:spcPct val="120000"/>
              </a:lnSpc>
            </a:pPr>
            <a:endParaRPr lang="fr-FR" sz="2000" dirty="0">
              <a:solidFill>
                <a:prstClr val="black"/>
              </a:solidFill>
              <a:ea typeface="Calibri" panose="020F0502020204030204" pitchFamily="34" charset="0"/>
            </a:endParaRPr>
          </a:p>
          <a:p>
            <a:pPr algn="just">
              <a:lnSpc>
                <a:spcPct val="120000"/>
              </a:lnSpc>
            </a:pPr>
            <a:r>
              <a:rPr lang="fr-FR" sz="2000" dirty="0">
                <a:solidFill>
                  <a:prstClr val="black"/>
                </a:solidFill>
                <a:ea typeface="Calibri" panose="020F0502020204030204" pitchFamily="34" charset="0"/>
              </a:rPr>
              <a:t>Les fonctionnaires ne détiennent aucun droit à être inscrits sur un tableau d'avancement. </a:t>
            </a:r>
            <a:r>
              <a:rPr lang="fr-FR" sz="2000" b="1" dirty="0">
                <a:solidFill>
                  <a:srgbClr val="ED7D31"/>
                </a:solidFill>
                <a:ea typeface="Calibri" panose="020F0502020204030204" pitchFamily="34" charset="0"/>
              </a:rPr>
              <a:t>Leur avancement dépend du seul critère de leur valeur professionnelle, l'ancienneté ne pouvant être prise en compte que de manière subsidiaire, en vue de départager les candidats dont les mérites seraient identiques </a:t>
            </a:r>
          </a:p>
          <a:p>
            <a:pPr algn="just">
              <a:lnSpc>
                <a:spcPct val="120000"/>
              </a:lnSpc>
            </a:pPr>
            <a:r>
              <a:rPr lang="fr-FR" sz="2000" i="1" dirty="0">
                <a:solidFill>
                  <a:prstClr val="black"/>
                </a:solidFill>
                <a:ea typeface="Calibri" panose="020F0502020204030204" pitchFamily="34" charset="0"/>
              </a:rPr>
              <a:t>(CAA de Paris, 30 décembre 2016, n° 15PA04795 – CAA de Paris, 23 juin 2020, n° 19PA01243)</a:t>
            </a:r>
          </a:p>
        </p:txBody>
      </p:sp>
      <p:sp>
        <p:nvSpPr>
          <p:cNvPr id="4" name="Rectangle 3"/>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2" name="Espace réservé du contenu 2">
            <a:extLst>
              <a:ext uri="{FF2B5EF4-FFF2-40B4-BE49-F238E27FC236}">
                <a16:creationId xmlns="" xmlns:a16="http://schemas.microsoft.com/office/drawing/2014/main" id="{9C70D565-8F7C-406E-8F97-BE456F4C0BE2}"/>
              </a:ext>
            </a:extLst>
          </p:cNvPr>
          <p:cNvSpPr txBox="1">
            <a:spLocks/>
          </p:cNvSpPr>
          <p:nvPr/>
        </p:nvSpPr>
        <p:spPr>
          <a:xfrm>
            <a:off x="873532" y="1607094"/>
            <a:ext cx="1900665" cy="4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400" b="1" dirty="0">
                <a:solidFill>
                  <a:srgbClr val="FFC000"/>
                </a:solidFill>
              </a:rPr>
              <a:t>L’ancienneté</a:t>
            </a:r>
          </a:p>
          <a:p>
            <a:pPr marL="0" indent="0">
              <a:buFont typeface="Arial" panose="020B0604020202020204" pitchFamily="34" charset="0"/>
              <a:buNone/>
            </a:pPr>
            <a:endParaRPr lang="fr-FR" sz="2400" b="1" dirty="0">
              <a:solidFill>
                <a:srgbClr val="FFC000"/>
              </a:solidFill>
            </a:endParaRPr>
          </a:p>
        </p:txBody>
      </p:sp>
    </p:spTree>
    <p:extLst>
      <p:ext uri="{BB962C8B-B14F-4D97-AF65-F5344CB8AC3E}">
        <p14:creationId xmlns:p14="http://schemas.microsoft.com/office/powerpoint/2010/main" val="380509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fade">
                                      <p:cBhvr>
                                        <p:cTn id="19" dur="1000"/>
                                        <p:tgtEl>
                                          <p:spTgt spid="6">
                                            <p:txEl>
                                              <p:pRg st="3" end="3"/>
                                            </p:txEl>
                                          </p:spTgt>
                                        </p:tgtEl>
                                      </p:cBhvr>
                                    </p:animEffect>
                                    <p:anim calcmode="lin" valueType="num">
                                      <p:cBhvr>
                                        <p:cTn id="20"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1000"/>
                                        <p:tgtEl>
                                          <p:spTgt spid="6">
                                            <p:txEl>
                                              <p:pRg st="4" end="4"/>
                                            </p:txEl>
                                          </p:spTgt>
                                        </p:tgtEl>
                                      </p:cBhvr>
                                    </p:animEffect>
                                    <p:anim calcmode="lin" valueType="num">
                                      <p:cBhvr>
                                        <p:cTn id="2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B19C80A3-29DC-4748-B750-9B2BA16535B7}"/>
              </a:ext>
            </a:extLst>
          </p:cNvPr>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8" name="Espace réservé du contenu 2">
            <a:extLst>
              <a:ext uri="{FF2B5EF4-FFF2-40B4-BE49-F238E27FC236}">
                <a16:creationId xmlns="" xmlns:a16="http://schemas.microsoft.com/office/drawing/2014/main" id="{4DA4EBD7-5B62-4BF6-89EE-0E63435C8112}"/>
              </a:ext>
            </a:extLst>
          </p:cNvPr>
          <p:cNvSpPr>
            <a:spLocks noGrp="1"/>
          </p:cNvSpPr>
          <p:nvPr>
            <p:ph idx="1"/>
          </p:nvPr>
        </p:nvSpPr>
        <p:spPr>
          <a:xfrm>
            <a:off x="838200" y="2180772"/>
            <a:ext cx="10515600" cy="2105345"/>
          </a:xfrm>
        </p:spPr>
        <p:txBody>
          <a:bodyPr/>
          <a:lstStyle/>
          <a:p>
            <a:r>
              <a:rPr lang="fr-FR" dirty="0"/>
              <a:t>Ancienneté dans l’établissement ?		Contraire au décret</a:t>
            </a:r>
          </a:p>
          <a:p>
            <a:r>
              <a:rPr lang="fr-FR" dirty="0"/>
              <a:t>Âge ? 						Risque de discrimination</a:t>
            </a:r>
          </a:p>
          <a:p>
            <a:r>
              <a:rPr lang="fr-FR" dirty="0"/>
              <a:t>Sanction disciplinaire ?				Unicité de la sanction</a:t>
            </a:r>
          </a:p>
          <a:p>
            <a:r>
              <a:rPr lang="fr-FR" dirty="0"/>
              <a:t>La demande de liquidation de la pension ?	Pas un critère recevable</a:t>
            </a:r>
          </a:p>
        </p:txBody>
      </p:sp>
      <p:sp>
        <p:nvSpPr>
          <p:cNvPr id="10" name="Rectangle 9">
            <a:extLst>
              <a:ext uri="{FF2B5EF4-FFF2-40B4-BE49-F238E27FC236}">
                <a16:creationId xmlns="" xmlns:a16="http://schemas.microsoft.com/office/drawing/2014/main" id="{19BF1FFC-F1F7-40F0-9073-CEAF79D9C16D}"/>
              </a:ext>
            </a:extLst>
          </p:cNvPr>
          <p:cNvSpPr>
            <a:spLocks/>
          </p:cNvSpPr>
          <p:nvPr/>
        </p:nvSpPr>
        <p:spPr>
          <a:xfrm>
            <a:off x="627282" y="4732359"/>
            <a:ext cx="10937435" cy="1200329"/>
          </a:xfrm>
          <a:prstGeom prst="rect">
            <a:avLst/>
          </a:prstGeom>
        </p:spPr>
        <p:txBody>
          <a:bodyPr wrap="square">
            <a:spAutoFit/>
          </a:bodyPr>
          <a:lstStyle/>
          <a:p>
            <a:pPr algn="just"/>
            <a:r>
              <a:rPr lang="fr-FR" sz="2400" b="1" dirty="0">
                <a:solidFill>
                  <a:schemeClr val="accent4"/>
                </a:solidFill>
              </a:rPr>
              <a:t>Critères : si un agent public n'a pas de droit à un avancement au choix, le refus de le promouvoir doit être fondé sur des raisons objectives et ne saurait procéder d'un critère de discrimination.</a:t>
            </a:r>
          </a:p>
        </p:txBody>
      </p:sp>
    </p:spTree>
    <p:extLst>
      <p:ext uri="{BB962C8B-B14F-4D97-AF65-F5344CB8AC3E}">
        <p14:creationId xmlns:p14="http://schemas.microsoft.com/office/powerpoint/2010/main" val="284815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500"/>
                                        <p:tgtEl>
                                          <p:spTgt spid="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Effect transition="in" filter="fade">
                                      <p:cBhvr>
                                        <p:cTn id="25"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49A13DE7-CCDA-4132-8B10-A09A4A586233}"/>
              </a:ext>
            </a:extLst>
          </p:cNvPr>
          <p:cNvSpPr>
            <a:spLocks noGrp="1"/>
          </p:cNvSpPr>
          <p:nvPr>
            <p:ph idx="1"/>
          </p:nvPr>
        </p:nvSpPr>
        <p:spPr>
          <a:xfrm>
            <a:off x="838199" y="1598789"/>
            <a:ext cx="10937435" cy="4665823"/>
          </a:xfrm>
        </p:spPr>
        <p:txBody>
          <a:bodyPr/>
          <a:lstStyle/>
          <a:p>
            <a:pPr marL="0" indent="0">
              <a:buNone/>
            </a:pPr>
            <a:r>
              <a:rPr lang="fr-FR" sz="2400" b="1" dirty="0">
                <a:solidFill>
                  <a:srgbClr val="FFC000"/>
                </a:solidFill>
              </a:rPr>
              <a:t>Absences des agents / présence des agents ?</a:t>
            </a:r>
          </a:p>
          <a:p>
            <a:pPr marL="0" indent="0" algn="just">
              <a:buNone/>
            </a:pPr>
            <a:r>
              <a:rPr lang="fr-FR" sz="2000" dirty="0"/>
              <a:t>L'état de santé constitue un critère étranger à l'évaluation professionnelle et l'absence d'un agent ne saurait constituer un élément de son évaluation (CAA Bordeaux, n°95BX00498, 1er décembre 1997).</a:t>
            </a:r>
          </a:p>
          <a:p>
            <a:pPr marL="0" indent="0" algn="just">
              <a:buNone/>
            </a:pPr>
            <a:endParaRPr lang="fr-FR" sz="2000" dirty="0"/>
          </a:p>
          <a:p>
            <a:pPr marL="0" indent="0" algn="just">
              <a:buNone/>
            </a:pPr>
            <a:r>
              <a:rPr lang="fr-FR" sz="2000" dirty="0"/>
              <a:t>Un CLM ou un CLD ne saurait exclure d'office un fonctionnaire de la possibilité d'être proposé à un avancement au choix, sauf à constituer une mesure discriminatoire. Le Conseil d'État a d'ailleurs rappelé que les agents malades conservent leurs droits à l'avancement d'échelon et de grade au choix ou à l'ancienneté (CE n° 73922 M. T du 17 octobre 1990).</a:t>
            </a:r>
          </a:p>
          <a:p>
            <a:pPr marL="0" indent="0" algn="just">
              <a:buNone/>
            </a:pPr>
            <a:endParaRPr lang="fr-FR" sz="2000" dirty="0"/>
          </a:p>
          <a:p>
            <a:pPr marL="0" indent="0" algn="just">
              <a:buNone/>
            </a:pPr>
            <a:r>
              <a:rPr lang="fr-FR" sz="2000" dirty="0"/>
              <a:t>Cependant, le juge administratif considère qu’une note chiffrée, accompagnée d’une appréciation écrite exprimant sa valeur professionnelle, doit être attribuée chaque année à tout fonctionnaire en activité, si ce dernier justifie d’une présence effective au cours de l’année en cause pendant une durée suffisante, eu égard, notamment à la nature des fonctions exercées pour permettre à son chef de service d’apprécier sa valeur professionnelle (CE, 3 septembre 2007, n° 284954).</a:t>
            </a:r>
          </a:p>
        </p:txBody>
      </p:sp>
      <p:sp>
        <p:nvSpPr>
          <p:cNvPr id="6" name="Rectangle 5">
            <a:extLst>
              <a:ext uri="{FF2B5EF4-FFF2-40B4-BE49-F238E27FC236}">
                <a16:creationId xmlns="" xmlns:a16="http://schemas.microsoft.com/office/drawing/2014/main" id="{B19C80A3-29DC-4748-B750-9B2BA16535B7}"/>
              </a:ext>
            </a:extLst>
          </p:cNvPr>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Tree>
    <p:extLst>
      <p:ext uri="{BB962C8B-B14F-4D97-AF65-F5344CB8AC3E}">
        <p14:creationId xmlns:p14="http://schemas.microsoft.com/office/powerpoint/2010/main" val="320731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B19C80A3-29DC-4748-B750-9B2BA16535B7}"/>
              </a:ext>
            </a:extLst>
          </p:cNvPr>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7" name="Rectangle 6">
            <a:extLst>
              <a:ext uri="{FF2B5EF4-FFF2-40B4-BE49-F238E27FC236}">
                <a16:creationId xmlns="" xmlns:a16="http://schemas.microsoft.com/office/drawing/2014/main" id="{C07FFDC2-9685-4D79-9AA6-F06D3651D46C}"/>
              </a:ext>
            </a:extLst>
          </p:cNvPr>
          <p:cNvSpPr>
            <a:spLocks/>
          </p:cNvSpPr>
          <p:nvPr/>
        </p:nvSpPr>
        <p:spPr>
          <a:xfrm>
            <a:off x="838200" y="1527190"/>
            <a:ext cx="3649133" cy="461665"/>
          </a:xfrm>
          <a:prstGeom prst="rect">
            <a:avLst/>
          </a:prstGeom>
        </p:spPr>
        <p:txBody>
          <a:bodyPr wrap="square">
            <a:spAutoFit/>
          </a:bodyPr>
          <a:lstStyle/>
          <a:p>
            <a:pPr algn="just"/>
            <a:r>
              <a:rPr lang="fr-FR" sz="2400" b="1" dirty="0">
                <a:solidFill>
                  <a:schemeClr val="accent4"/>
                </a:solidFill>
              </a:rPr>
              <a:t>Représentants syndicaux</a:t>
            </a:r>
          </a:p>
        </p:txBody>
      </p:sp>
      <p:sp>
        <p:nvSpPr>
          <p:cNvPr id="5" name="Espace réservé du contenu 2">
            <a:extLst>
              <a:ext uri="{FF2B5EF4-FFF2-40B4-BE49-F238E27FC236}">
                <a16:creationId xmlns="" xmlns:a16="http://schemas.microsoft.com/office/drawing/2014/main" id="{C1119DBD-46BC-427B-980C-A43D35CEE104}"/>
              </a:ext>
            </a:extLst>
          </p:cNvPr>
          <p:cNvSpPr>
            <a:spLocks noGrp="1"/>
          </p:cNvSpPr>
          <p:nvPr>
            <p:ph idx="1"/>
          </p:nvPr>
        </p:nvSpPr>
        <p:spPr>
          <a:xfrm>
            <a:off x="838200" y="2381680"/>
            <a:ext cx="10778067" cy="3359113"/>
          </a:xfrm>
        </p:spPr>
        <p:txBody>
          <a:bodyPr/>
          <a:lstStyle/>
          <a:p>
            <a:pPr marL="0" indent="0" algn="just">
              <a:buNone/>
            </a:pPr>
            <a:r>
              <a:rPr lang="fr-FR" sz="2400" dirty="0"/>
              <a:t>Le</a:t>
            </a:r>
            <a:r>
              <a:rPr lang="fr-FR" dirty="0"/>
              <a:t> </a:t>
            </a:r>
            <a:r>
              <a:rPr lang="fr-FR" sz="2400" dirty="0"/>
              <a:t>fonctionnaire qui bénéficie, depuis au moins six mois au cours d'une année civile, qui consacre la totalité de son service ou une quotité au moins égale à 70 %, à une activité syndicale a droit, dès la première année, lorsqu'il réunit les conditions fixées par le statut particulier de son corps pour bénéficier d'un avancement de grade au choix, à une inscription, </a:t>
            </a:r>
            <a:r>
              <a:rPr lang="fr-FR" sz="2400" b="1" dirty="0">
                <a:solidFill>
                  <a:schemeClr val="accent2"/>
                </a:solidFill>
              </a:rPr>
              <a:t>de plein droit</a:t>
            </a:r>
            <a:r>
              <a:rPr lang="fr-FR" sz="2400" dirty="0"/>
              <a:t>, au tableau d'avancement de grade, </a:t>
            </a:r>
            <a:r>
              <a:rPr lang="fr-FR" sz="2400" b="1" dirty="0">
                <a:solidFill>
                  <a:schemeClr val="accent2"/>
                </a:solidFill>
              </a:rPr>
              <a:t>au vu de l'ancienneté acquise dans ce grade et de celle dont justifient en moyenne les fonctionnaires titulaires du même grade relevant de la même autorité de gestion et ayant accédé</a:t>
            </a:r>
            <a:r>
              <a:rPr lang="fr-FR" sz="2400" dirty="0"/>
              <a:t>, au titre du précédent tableau d'avancement et selon la même voie, au grade supérieur.</a:t>
            </a:r>
          </a:p>
        </p:txBody>
      </p:sp>
      <p:sp>
        <p:nvSpPr>
          <p:cNvPr id="8" name="Titre 1">
            <a:extLst>
              <a:ext uri="{FF2B5EF4-FFF2-40B4-BE49-F238E27FC236}">
                <a16:creationId xmlns="" xmlns:a16="http://schemas.microsoft.com/office/drawing/2014/main" id="{DC0DB960-EB6E-435C-AB74-465423C7D1FF}"/>
              </a:ext>
            </a:extLst>
          </p:cNvPr>
          <p:cNvSpPr txBox="1">
            <a:spLocks/>
          </p:cNvSpPr>
          <p:nvPr/>
        </p:nvSpPr>
        <p:spPr>
          <a:xfrm>
            <a:off x="9082007" y="5766087"/>
            <a:ext cx="2534260" cy="408658"/>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Article 23bis du titre I</a:t>
            </a:r>
          </a:p>
          <a:p>
            <a:endParaRPr lang="fr-FR" sz="2000" b="1" dirty="0">
              <a:solidFill>
                <a:prstClr val="black"/>
              </a:solidFill>
              <a:latin typeface="Calibri" panose="020F0502020204030204"/>
            </a:endParaRPr>
          </a:p>
        </p:txBody>
      </p:sp>
    </p:spTree>
    <p:extLst>
      <p:ext uri="{BB962C8B-B14F-4D97-AF65-F5344CB8AC3E}">
        <p14:creationId xmlns:p14="http://schemas.microsoft.com/office/powerpoint/2010/main" val="907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B19C80A3-29DC-4748-B750-9B2BA16535B7}"/>
              </a:ext>
            </a:extLst>
          </p:cNvPr>
          <p:cNvSpPr/>
          <p:nvPr/>
        </p:nvSpPr>
        <p:spPr>
          <a:xfrm>
            <a:off x="3448335" y="180258"/>
            <a:ext cx="8327300" cy="954107"/>
          </a:xfrm>
          <a:prstGeom prst="rect">
            <a:avLst/>
          </a:prstGeom>
          <a:solidFill>
            <a:schemeClr val="bg1"/>
          </a:solidFill>
        </p:spPr>
        <p:txBody>
          <a:bodyPr wrap="square">
            <a:spAutoFit/>
          </a:bodyPr>
          <a:lstStyle/>
          <a:p>
            <a:pPr algn="ctr"/>
            <a:r>
              <a:rPr lang="fr-FR" sz="2800" b="1" dirty="0">
                <a:solidFill>
                  <a:schemeClr val="accent2"/>
                </a:solidFill>
              </a:rPr>
              <a:t>Orientations générales en matière de promotion et de valorisation des parcours</a:t>
            </a:r>
          </a:p>
        </p:txBody>
      </p:sp>
      <p:sp>
        <p:nvSpPr>
          <p:cNvPr id="7" name="Rectangle 6">
            <a:extLst>
              <a:ext uri="{FF2B5EF4-FFF2-40B4-BE49-F238E27FC236}">
                <a16:creationId xmlns="" xmlns:a16="http://schemas.microsoft.com/office/drawing/2014/main" id="{C07FFDC2-9685-4D79-9AA6-F06D3651D46C}"/>
              </a:ext>
            </a:extLst>
          </p:cNvPr>
          <p:cNvSpPr>
            <a:spLocks/>
          </p:cNvSpPr>
          <p:nvPr/>
        </p:nvSpPr>
        <p:spPr>
          <a:xfrm>
            <a:off x="838200" y="1339903"/>
            <a:ext cx="3649133" cy="461665"/>
          </a:xfrm>
          <a:prstGeom prst="rect">
            <a:avLst/>
          </a:prstGeom>
        </p:spPr>
        <p:txBody>
          <a:bodyPr wrap="square">
            <a:spAutoFit/>
          </a:bodyPr>
          <a:lstStyle/>
          <a:p>
            <a:pPr algn="just"/>
            <a:r>
              <a:rPr lang="fr-FR" sz="2400" b="1" dirty="0">
                <a:solidFill>
                  <a:schemeClr val="accent4"/>
                </a:solidFill>
              </a:rPr>
              <a:t>Déblocage de carrière</a:t>
            </a:r>
          </a:p>
        </p:txBody>
      </p:sp>
      <p:sp>
        <p:nvSpPr>
          <p:cNvPr id="5" name="Espace réservé du contenu 2">
            <a:extLst>
              <a:ext uri="{FF2B5EF4-FFF2-40B4-BE49-F238E27FC236}">
                <a16:creationId xmlns="" xmlns:a16="http://schemas.microsoft.com/office/drawing/2014/main" id="{C1119DBD-46BC-427B-980C-A43D35CEE104}"/>
              </a:ext>
            </a:extLst>
          </p:cNvPr>
          <p:cNvSpPr>
            <a:spLocks noGrp="1"/>
          </p:cNvSpPr>
          <p:nvPr>
            <p:ph idx="1"/>
          </p:nvPr>
        </p:nvSpPr>
        <p:spPr>
          <a:xfrm>
            <a:off x="838200" y="1988856"/>
            <a:ext cx="10778067" cy="3278883"/>
          </a:xfrm>
        </p:spPr>
        <p:txBody>
          <a:bodyPr/>
          <a:lstStyle/>
          <a:p>
            <a:pPr marL="0" indent="0" algn="just">
              <a:lnSpc>
                <a:spcPct val="107000"/>
              </a:lnSpc>
              <a:spcAft>
                <a:spcPts val="800"/>
              </a:spcAft>
              <a:buNone/>
            </a:pPr>
            <a:r>
              <a:rPr lang="fr-FR" sz="2000" dirty="0">
                <a:ea typeface="Calibri" panose="020F0502020204030204" pitchFamily="34" charset="0"/>
                <a:cs typeface="Times New Roman" panose="02020603050405020304" pitchFamily="18" charset="0"/>
              </a:rPr>
              <a:t>Lorsque l'agent a atteint, </a:t>
            </a:r>
            <a:r>
              <a:rPr lang="fr-FR" sz="2000" b="1" dirty="0">
                <a:solidFill>
                  <a:schemeClr val="accent2"/>
                </a:solidFill>
                <a:ea typeface="Calibri" panose="020F0502020204030204" pitchFamily="34" charset="0"/>
                <a:cs typeface="Times New Roman" panose="02020603050405020304" pitchFamily="18" charset="0"/>
              </a:rPr>
              <a:t>depuis au moins trois ans</a:t>
            </a:r>
            <a:r>
              <a:rPr lang="fr-FR" sz="2000" dirty="0">
                <a:ea typeface="Calibri" panose="020F0502020204030204" pitchFamily="34" charset="0"/>
                <a:cs typeface="Times New Roman" panose="02020603050405020304" pitchFamily="18" charset="0"/>
              </a:rPr>
              <a:t> au 31 décembre de l'année au titre de laquelle est établi le tableau d'avancement de grade, </a:t>
            </a:r>
            <a:r>
              <a:rPr lang="fr-FR" sz="2000" b="1" dirty="0">
                <a:solidFill>
                  <a:schemeClr val="accent2"/>
                </a:solidFill>
                <a:ea typeface="Calibri" panose="020F0502020204030204" pitchFamily="34" charset="0"/>
                <a:cs typeface="Times New Roman" panose="02020603050405020304" pitchFamily="18" charset="0"/>
              </a:rPr>
              <a:t>le dernier échelon du grade </a:t>
            </a:r>
            <a:r>
              <a:rPr lang="fr-FR" sz="2000" dirty="0">
                <a:ea typeface="Calibri" panose="020F0502020204030204" pitchFamily="34" charset="0"/>
                <a:cs typeface="Times New Roman" panose="02020603050405020304" pitchFamily="18" charset="0"/>
              </a:rPr>
              <a:t>dont il est titulaire et lorsque la nomination à ce grade ne résulte pas d'un avancement de grade ou d'un accès à celui-ci par concours ou promotion internes, </a:t>
            </a:r>
            <a:r>
              <a:rPr lang="fr-FR" sz="2000" b="1" dirty="0">
                <a:solidFill>
                  <a:schemeClr val="accent2"/>
                </a:solidFill>
                <a:ea typeface="Calibri" panose="020F0502020204030204" pitchFamily="34" charset="0"/>
                <a:cs typeface="Times New Roman" panose="02020603050405020304" pitchFamily="18" charset="0"/>
              </a:rPr>
              <a:t>l'autorité compétente porte chaque année</a:t>
            </a:r>
            <a:r>
              <a:rPr lang="fr-FR" sz="2000" dirty="0">
                <a:ea typeface="Calibri" panose="020F0502020204030204" pitchFamily="34" charset="0"/>
                <a:cs typeface="Times New Roman" panose="02020603050405020304" pitchFamily="18" charset="0"/>
              </a:rPr>
              <a:t>, en complément de l'appréciation générale sur la valeur professionnelle de l'intéressé, </a:t>
            </a:r>
            <a:r>
              <a:rPr lang="fr-FR" sz="2000" b="1" dirty="0">
                <a:solidFill>
                  <a:schemeClr val="accent2"/>
                </a:solidFill>
                <a:ea typeface="Calibri" panose="020F0502020204030204" pitchFamily="34" charset="0"/>
                <a:cs typeface="Times New Roman" panose="02020603050405020304" pitchFamily="18" charset="0"/>
              </a:rPr>
              <a:t>une appréciation particulière sur ses perspectives d'accès au grade supérieur.</a:t>
            </a:r>
          </a:p>
          <a:p>
            <a:pPr marL="0" indent="0" algn="just">
              <a:lnSpc>
                <a:spcPct val="107000"/>
              </a:lnSpc>
              <a:spcAft>
                <a:spcPts val="800"/>
              </a:spcAft>
              <a:buNone/>
            </a:pPr>
            <a:r>
              <a:rPr lang="fr-FR" sz="2000" dirty="0">
                <a:ea typeface="Calibri" panose="020F0502020204030204" pitchFamily="34" charset="0"/>
                <a:cs typeface="Times New Roman" panose="02020603050405020304" pitchFamily="18" charset="0"/>
              </a:rPr>
              <a:t>Cette appréciation particulière </a:t>
            </a:r>
            <a:r>
              <a:rPr lang="fr-FR" sz="2000" b="1" dirty="0">
                <a:solidFill>
                  <a:schemeClr val="accent2"/>
                </a:solidFill>
                <a:ea typeface="Calibri" panose="020F0502020204030204" pitchFamily="34" charset="0"/>
                <a:cs typeface="Times New Roman" panose="02020603050405020304" pitchFamily="18" charset="0"/>
              </a:rPr>
              <a:t>est prise en compte lors de la mise en œuvre des orientations générales en matière de promotion et de valorisation des parcours définies par les lignes directrices de gestion.</a:t>
            </a:r>
            <a:endParaRPr lang="fr-FR" sz="2000" dirty="0">
              <a:solidFill>
                <a:schemeClr val="accent2"/>
              </a:solidFill>
              <a:ea typeface="Calibri" panose="020F0502020204030204" pitchFamily="34" charset="0"/>
              <a:cs typeface="Times New Roman" panose="02020603050405020304" pitchFamily="18" charset="0"/>
            </a:endParaRPr>
          </a:p>
        </p:txBody>
      </p:sp>
      <p:sp>
        <p:nvSpPr>
          <p:cNvPr id="8" name="Titre 1">
            <a:extLst>
              <a:ext uri="{FF2B5EF4-FFF2-40B4-BE49-F238E27FC236}">
                <a16:creationId xmlns="" xmlns:a16="http://schemas.microsoft.com/office/drawing/2014/main" id="{DC0DB960-EB6E-435C-AB74-465423C7D1FF}"/>
              </a:ext>
            </a:extLst>
          </p:cNvPr>
          <p:cNvSpPr txBox="1">
            <a:spLocks/>
          </p:cNvSpPr>
          <p:nvPr/>
        </p:nvSpPr>
        <p:spPr>
          <a:xfrm>
            <a:off x="6430617" y="5766087"/>
            <a:ext cx="5185650" cy="408658"/>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solidFill>
                  <a:prstClr val="black"/>
                </a:solidFill>
                <a:latin typeface="Calibri" panose="020F0502020204030204"/>
              </a:rPr>
              <a:t>Article 4 du décret n°2020-719 du 12 juin 2020 </a:t>
            </a:r>
          </a:p>
        </p:txBody>
      </p:sp>
    </p:spTree>
    <p:extLst>
      <p:ext uri="{BB962C8B-B14F-4D97-AF65-F5344CB8AC3E}">
        <p14:creationId xmlns:p14="http://schemas.microsoft.com/office/powerpoint/2010/main" val="207299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Connecteur droit avec flèche 15"/>
          <p:cNvCxnSpPr>
            <a:cxnSpLocks/>
            <a:stCxn id="2" idx="2"/>
            <a:endCxn id="7" idx="0"/>
          </p:cNvCxnSpPr>
          <p:nvPr/>
        </p:nvCxnSpPr>
        <p:spPr>
          <a:xfrm>
            <a:off x="5923129" y="1972346"/>
            <a:ext cx="0" cy="70943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 name="Rectangle 3"/>
          <p:cNvSpPr/>
          <p:nvPr/>
        </p:nvSpPr>
        <p:spPr>
          <a:xfrm>
            <a:off x="3448335" y="349070"/>
            <a:ext cx="8327300" cy="523220"/>
          </a:xfrm>
          <a:prstGeom prst="rect">
            <a:avLst/>
          </a:prstGeom>
          <a:solidFill>
            <a:schemeClr val="bg1"/>
          </a:solidFill>
        </p:spPr>
        <p:txBody>
          <a:bodyPr wrap="square">
            <a:spAutoFit/>
          </a:bodyPr>
          <a:lstStyle/>
          <a:p>
            <a:pPr algn="ctr"/>
            <a:r>
              <a:rPr lang="fr-FR" sz="2800" b="1" dirty="0">
                <a:solidFill>
                  <a:schemeClr val="accent2"/>
                </a:solidFill>
              </a:rPr>
              <a:t>Schéma récapitulatif</a:t>
            </a:r>
          </a:p>
        </p:txBody>
      </p:sp>
      <p:sp>
        <p:nvSpPr>
          <p:cNvPr id="2" name="Rectangle 1"/>
          <p:cNvSpPr/>
          <p:nvPr/>
        </p:nvSpPr>
        <p:spPr>
          <a:xfrm>
            <a:off x="3273080" y="1401869"/>
            <a:ext cx="5300097" cy="570477"/>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Elaboration des lignes directrices de gestion éventuellement dans le cadre de négociation avec les OS</a:t>
            </a:r>
          </a:p>
        </p:txBody>
      </p:sp>
      <p:sp>
        <p:nvSpPr>
          <p:cNvPr id="3" name="Rectangle 2"/>
          <p:cNvSpPr/>
          <p:nvPr/>
        </p:nvSpPr>
        <p:spPr>
          <a:xfrm>
            <a:off x="5105369" y="2075479"/>
            <a:ext cx="1635519" cy="372865"/>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Avis du CSE (CT)</a:t>
            </a:r>
          </a:p>
        </p:txBody>
      </p:sp>
      <p:sp>
        <p:nvSpPr>
          <p:cNvPr id="7" name="Rectangle 6"/>
          <p:cNvSpPr/>
          <p:nvPr/>
        </p:nvSpPr>
        <p:spPr>
          <a:xfrm>
            <a:off x="3911449" y="2681778"/>
            <a:ext cx="4023360" cy="570477"/>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Mise en œuvre des lignes directrices de gestion</a:t>
            </a:r>
          </a:p>
        </p:txBody>
      </p:sp>
      <p:sp>
        <p:nvSpPr>
          <p:cNvPr id="8" name="Rectangle 7"/>
          <p:cNvSpPr/>
          <p:nvPr/>
        </p:nvSpPr>
        <p:spPr>
          <a:xfrm>
            <a:off x="1184171" y="3781834"/>
            <a:ext cx="4023360" cy="570477"/>
          </a:xfrm>
          <a:prstGeom prst="rect">
            <a:avLst/>
          </a:prstGeom>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Stratégie pluriannuelle de pilotage des ressources humaines</a:t>
            </a:r>
          </a:p>
        </p:txBody>
      </p:sp>
      <p:sp>
        <p:nvSpPr>
          <p:cNvPr id="9" name="Rectangle 8"/>
          <p:cNvSpPr/>
          <p:nvPr/>
        </p:nvSpPr>
        <p:spPr>
          <a:xfrm>
            <a:off x="6411264" y="3781834"/>
            <a:ext cx="4023360" cy="570477"/>
          </a:xfrm>
          <a:prstGeom prst="rect">
            <a:avLst/>
          </a:prstGeom>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Orientations générales en matière de promotion et de valorisation des parcours</a:t>
            </a:r>
          </a:p>
        </p:txBody>
      </p:sp>
      <p:sp>
        <p:nvSpPr>
          <p:cNvPr id="10" name="Ellipse 9"/>
          <p:cNvSpPr/>
          <p:nvPr/>
        </p:nvSpPr>
        <p:spPr>
          <a:xfrm>
            <a:off x="8236778" y="1985515"/>
            <a:ext cx="3712191" cy="1417849"/>
          </a:xfrm>
          <a:prstGeom prst="ellipse">
            <a:avLst/>
          </a:prstGeom>
          <a:noFill/>
          <a:ln w="3810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ZoneTexte 10"/>
          <p:cNvSpPr txBox="1"/>
          <p:nvPr/>
        </p:nvSpPr>
        <p:spPr>
          <a:xfrm>
            <a:off x="9030622" y="2075479"/>
            <a:ext cx="2124501" cy="1200329"/>
          </a:xfrm>
          <a:prstGeom prst="rect">
            <a:avLst/>
          </a:prstGeom>
          <a:noFill/>
        </p:spPr>
        <p:txBody>
          <a:bodyPr wrap="square" rtlCol="0">
            <a:spAutoFit/>
          </a:bodyPr>
          <a:lstStyle/>
          <a:p>
            <a:pPr algn="just"/>
            <a:r>
              <a:rPr lang="fr-FR" sz="1200" dirty="0"/>
              <a:t>Document présentant les LDG, les objectifs poursuivis, leur portée juridique et la méthode de travail employée</a:t>
            </a:r>
          </a:p>
          <a:p>
            <a:pPr algn="just"/>
            <a:r>
              <a:rPr lang="fr-FR" sz="1200" dirty="0"/>
              <a:t>Même document ou documents séparés</a:t>
            </a:r>
          </a:p>
        </p:txBody>
      </p:sp>
      <p:sp>
        <p:nvSpPr>
          <p:cNvPr id="12" name="Rectangle 11"/>
          <p:cNvSpPr/>
          <p:nvPr/>
        </p:nvSpPr>
        <p:spPr>
          <a:xfrm>
            <a:off x="6594144" y="4756474"/>
            <a:ext cx="3657600" cy="570477"/>
          </a:xfrm>
          <a:prstGeom prst="rect">
            <a:avLst/>
          </a:prstGeom>
          <a:ln w="381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Construction du tableau d’avancement</a:t>
            </a:r>
          </a:p>
        </p:txBody>
      </p:sp>
      <p:sp>
        <p:nvSpPr>
          <p:cNvPr id="13" name="Rectangle 12"/>
          <p:cNvSpPr/>
          <p:nvPr/>
        </p:nvSpPr>
        <p:spPr>
          <a:xfrm>
            <a:off x="6411264" y="5705420"/>
            <a:ext cx="4023360" cy="835237"/>
          </a:xfrm>
          <a:prstGeom prst="rect">
            <a:avLst/>
          </a:prstGeom>
          <a:ln w="38100">
            <a:solidFill>
              <a:schemeClr val="tx1"/>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Contrôle par le juge sur demande de l’agent :</a:t>
            </a:r>
          </a:p>
          <a:p>
            <a:pPr algn="ctr"/>
            <a:r>
              <a:rPr lang="fr-FR" sz="1600" dirty="0"/>
              <a:t>Conformité des décisions avec les LDG</a:t>
            </a:r>
          </a:p>
          <a:p>
            <a:pPr algn="ctr"/>
            <a:r>
              <a:rPr lang="fr-FR" sz="1600" dirty="0"/>
              <a:t>Légalité des LDG</a:t>
            </a:r>
          </a:p>
        </p:txBody>
      </p:sp>
      <p:sp>
        <p:nvSpPr>
          <p:cNvPr id="14" name="Rectangle 13"/>
          <p:cNvSpPr/>
          <p:nvPr/>
        </p:nvSpPr>
        <p:spPr>
          <a:xfrm>
            <a:off x="1367051" y="4908943"/>
            <a:ext cx="3657600" cy="1111701"/>
          </a:xfrm>
          <a:prstGeom prst="rect">
            <a:avLst/>
          </a:prstGeom>
          <a:ln w="381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sz="1600" b="1" dirty="0">
                <a:solidFill>
                  <a:schemeClr val="accent2"/>
                </a:solidFill>
              </a:rPr>
              <a:t>Mise en œuvre de la politique RH en matière de rémunération, de formation, de recrutement, de conditions de travail… </a:t>
            </a:r>
          </a:p>
        </p:txBody>
      </p:sp>
      <p:sp>
        <p:nvSpPr>
          <p:cNvPr id="20" name="Flèche vers le bas 19"/>
          <p:cNvSpPr/>
          <p:nvPr/>
        </p:nvSpPr>
        <p:spPr>
          <a:xfrm>
            <a:off x="4421874" y="3318571"/>
            <a:ext cx="368489" cy="369894"/>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Flèche vers le bas 20"/>
          <p:cNvSpPr/>
          <p:nvPr/>
        </p:nvSpPr>
        <p:spPr>
          <a:xfrm>
            <a:off x="7243496" y="3345486"/>
            <a:ext cx="368489" cy="369894"/>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23" name="Connecteur droit avec flèche 22"/>
          <p:cNvCxnSpPr>
            <a:stCxn id="8" idx="2"/>
            <a:endCxn id="14" idx="0"/>
          </p:cNvCxnSpPr>
          <p:nvPr/>
        </p:nvCxnSpPr>
        <p:spPr>
          <a:xfrm>
            <a:off x="3195851" y="4352311"/>
            <a:ext cx="0" cy="55663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5" name="Connecteur droit avec flèche 24"/>
          <p:cNvCxnSpPr>
            <a:stCxn id="9" idx="2"/>
            <a:endCxn id="12" idx="0"/>
          </p:cNvCxnSpPr>
          <p:nvPr/>
        </p:nvCxnSpPr>
        <p:spPr>
          <a:xfrm>
            <a:off x="8422944" y="4352311"/>
            <a:ext cx="0" cy="40416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7" name="Connecteur droit avec flèche 26"/>
          <p:cNvCxnSpPr>
            <a:stCxn id="12" idx="2"/>
            <a:endCxn id="13" idx="0"/>
          </p:cNvCxnSpPr>
          <p:nvPr/>
        </p:nvCxnSpPr>
        <p:spPr>
          <a:xfrm>
            <a:off x="8422944" y="5326951"/>
            <a:ext cx="0" cy="378469"/>
          </a:xfrm>
          <a:prstGeom prst="straightConnector1">
            <a:avLst/>
          </a:prstGeom>
          <a:ln w="12700">
            <a:prstDash val="dashDot"/>
            <a:tailEnd type="triangle"/>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10669971" y="3766820"/>
            <a:ext cx="1505198" cy="600503"/>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t>Communication aux agents</a:t>
            </a:r>
          </a:p>
        </p:txBody>
      </p:sp>
      <p:cxnSp>
        <p:nvCxnSpPr>
          <p:cNvPr id="36" name="Connecteur : en angle 35">
            <a:extLst>
              <a:ext uri="{FF2B5EF4-FFF2-40B4-BE49-F238E27FC236}">
                <a16:creationId xmlns="" xmlns:a16="http://schemas.microsoft.com/office/drawing/2014/main" id="{2E47882B-B7A6-4FF8-91E5-4BFC2D76D5E7}"/>
              </a:ext>
            </a:extLst>
          </p:cNvPr>
          <p:cNvCxnSpPr>
            <a:stCxn id="2" idx="3"/>
            <a:endCxn id="10" idx="0"/>
          </p:cNvCxnSpPr>
          <p:nvPr/>
        </p:nvCxnSpPr>
        <p:spPr>
          <a:xfrm>
            <a:off x="8573177" y="1687108"/>
            <a:ext cx="1519697" cy="298407"/>
          </a:xfrm>
          <a:prstGeom prst="bentConnector2">
            <a:avLst/>
          </a:prstGeom>
          <a:ln w="38100">
            <a:tailEnd type="triangle"/>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 xmlns:a16="http://schemas.microsoft.com/office/drawing/2014/main" id="{A204B0F2-BF96-4B50-A166-13E6DCA81993}"/>
              </a:ext>
            </a:extLst>
          </p:cNvPr>
          <p:cNvSpPr/>
          <p:nvPr/>
        </p:nvSpPr>
        <p:spPr>
          <a:xfrm>
            <a:off x="1092820" y="3644773"/>
            <a:ext cx="9445082" cy="846941"/>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 xmlns:a16="http://schemas.microsoft.com/office/drawing/2014/main" id="{1669BEAE-B89F-4D75-B08A-5294C4892EEC}"/>
              </a:ext>
            </a:extLst>
          </p:cNvPr>
          <p:cNvSpPr txBox="1"/>
          <p:nvPr/>
        </p:nvSpPr>
        <p:spPr>
          <a:xfrm>
            <a:off x="577031" y="2489740"/>
            <a:ext cx="2516660" cy="523220"/>
          </a:xfrm>
          <a:prstGeom prst="rect">
            <a:avLst/>
          </a:prstGeom>
          <a:noFill/>
          <a:ln w="28575">
            <a:noFill/>
            <a:prstDash val="sysDot"/>
          </a:ln>
        </p:spPr>
        <p:txBody>
          <a:bodyPr wrap="square" rtlCol="0">
            <a:spAutoFit/>
          </a:bodyPr>
          <a:lstStyle/>
          <a:p>
            <a:pPr algn="just"/>
            <a:r>
              <a:rPr lang="fr-FR" sz="1400" dirty="0"/>
              <a:t>Les LDG peuvent être rédigées de manière commune.</a:t>
            </a:r>
          </a:p>
        </p:txBody>
      </p:sp>
      <p:sp>
        <p:nvSpPr>
          <p:cNvPr id="28" name="Bulle narrative : ronde 27">
            <a:extLst>
              <a:ext uri="{FF2B5EF4-FFF2-40B4-BE49-F238E27FC236}">
                <a16:creationId xmlns="" xmlns:a16="http://schemas.microsoft.com/office/drawing/2014/main" id="{AF4AC97C-1B2A-4B1F-9AC6-444E47F7A159}"/>
              </a:ext>
            </a:extLst>
          </p:cNvPr>
          <p:cNvSpPr/>
          <p:nvPr/>
        </p:nvSpPr>
        <p:spPr>
          <a:xfrm>
            <a:off x="112153" y="2389575"/>
            <a:ext cx="3264663" cy="661358"/>
          </a:xfrm>
          <a:prstGeom prst="wedgeEllipseCallout">
            <a:avLst>
              <a:gd name="adj1" fmla="val 47353"/>
              <a:gd name="adj2" fmla="val 134581"/>
            </a:avLst>
          </a:prstGeom>
          <a:noFill/>
          <a:ln w="28575">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4045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8" grpId="0"/>
      <p:bldP spid="2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 xmlns:a16="http://schemas.microsoft.com/office/drawing/2014/main" id="{48D62738-28AB-4786-A3BD-35B891075972}"/>
              </a:ext>
            </a:extLst>
          </p:cNvPr>
          <p:cNvSpPr txBox="1"/>
          <p:nvPr/>
        </p:nvSpPr>
        <p:spPr>
          <a:xfrm>
            <a:off x="173083" y="2754970"/>
            <a:ext cx="11745685" cy="1348061"/>
          </a:xfrm>
          <a:prstGeom prst="rect">
            <a:avLst/>
          </a:prstGeom>
          <a:noFill/>
        </p:spPr>
        <p:txBody>
          <a:bodyPr wrap="square">
            <a:spAutoFit/>
          </a:bodyPr>
          <a:lstStyle/>
          <a:p>
            <a:pPr algn="ctr">
              <a:lnSpc>
                <a:spcPct val="120000"/>
              </a:lnSpc>
            </a:pPr>
            <a:r>
              <a:rPr lang="fr-FR" sz="4800" dirty="0">
                <a:solidFill>
                  <a:prstClr val="black"/>
                </a:solidFill>
                <a:ea typeface="Calibri" panose="020F0502020204030204" pitchFamily="34" charset="0"/>
              </a:rPr>
              <a:t>Merci !</a:t>
            </a:r>
          </a:p>
          <a:p>
            <a:pPr marL="342900" indent="-342900" algn="just">
              <a:lnSpc>
                <a:spcPct val="120000"/>
              </a:lnSpc>
              <a:buFont typeface="Wingdings" panose="05000000000000000000" pitchFamily="2" charset="2"/>
              <a:buChar char="Ø"/>
            </a:pPr>
            <a:endParaRPr lang="fr-FR" sz="2000" dirty="0">
              <a:solidFill>
                <a:prstClr val="black"/>
              </a:solidFill>
              <a:ea typeface="Calibri" panose="020F0502020204030204" pitchFamily="34" charset="0"/>
            </a:endParaRPr>
          </a:p>
        </p:txBody>
      </p:sp>
      <p:pic>
        <p:nvPicPr>
          <p:cNvPr id="2" name="Picture 2" descr="Logo ANFH">
            <a:hlinkClick r:id="rId2"/>
            <a:extLst>
              <a:ext uri="{FF2B5EF4-FFF2-40B4-BE49-F238E27FC236}">
                <a16:creationId xmlns="" xmlns:a16="http://schemas.microsoft.com/office/drawing/2014/main" id="{96480C81-7CFC-423C-BBA9-5C73AFD874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054" y="110052"/>
            <a:ext cx="6858000" cy="1114425"/>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 xmlns:a16="http://schemas.microsoft.com/office/drawing/2014/main" id="{2CFA61CC-9C79-4FB5-B1F5-3BD0F4E528EC}"/>
              </a:ext>
            </a:extLst>
          </p:cNvPr>
          <p:cNvSpPr txBox="1">
            <a:spLocks/>
          </p:cNvSpPr>
          <p:nvPr/>
        </p:nvSpPr>
        <p:spPr>
          <a:xfrm>
            <a:off x="9037938" y="891969"/>
            <a:ext cx="3196702" cy="3325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2400" b="1" dirty="0">
                <a:solidFill>
                  <a:schemeClr val="tx2"/>
                </a:solidFill>
                <a:cs typeface="Arial" pitchFamily="34" charset="0"/>
              </a:rPr>
              <a:t>Grand Est</a:t>
            </a:r>
            <a:endParaRPr lang="fr-FR" sz="2400" b="1" dirty="0">
              <a:solidFill>
                <a:schemeClr val="tx2"/>
              </a:solidFill>
            </a:endParaRPr>
          </a:p>
        </p:txBody>
      </p:sp>
    </p:spTree>
    <p:extLst>
      <p:ext uri="{BB962C8B-B14F-4D97-AF65-F5344CB8AC3E}">
        <p14:creationId xmlns:p14="http://schemas.microsoft.com/office/powerpoint/2010/main" val="240330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E14FE04-7C66-4660-9C71-1918C6A11A01}"/>
              </a:ext>
            </a:extLst>
          </p:cNvPr>
          <p:cNvSpPr>
            <a:spLocks noGrp="1"/>
          </p:cNvSpPr>
          <p:nvPr>
            <p:ph type="title"/>
          </p:nvPr>
        </p:nvSpPr>
        <p:spPr>
          <a:xfrm>
            <a:off x="4268960" y="355049"/>
            <a:ext cx="7570273" cy="687003"/>
          </a:xfrm>
        </p:spPr>
        <p:txBody>
          <a:bodyPr>
            <a:normAutofit/>
          </a:bodyPr>
          <a:lstStyle/>
          <a:p>
            <a:r>
              <a:rPr lang="fr-FR" sz="3200" b="1" dirty="0">
                <a:solidFill>
                  <a:schemeClr val="accent2"/>
                </a:solidFill>
              </a:rPr>
              <a:t>Principe de participation des fonctionnaires</a:t>
            </a:r>
          </a:p>
        </p:txBody>
      </p:sp>
      <p:sp>
        <p:nvSpPr>
          <p:cNvPr id="3" name="Espace réservé du contenu 2">
            <a:extLst>
              <a:ext uri="{FF2B5EF4-FFF2-40B4-BE49-F238E27FC236}">
                <a16:creationId xmlns="" xmlns:a16="http://schemas.microsoft.com/office/drawing/2014/main" id="{5F669F19-AD0B-475C-8DB4-002ACF785146}"/>
              </a:ext>
            </a:extLst>
          </p:cNvPr>
          <p:cNvSpPr>
            <a:spLocks noGrp="1"/>
          </p:cNvSpPr>
          <p:nvPr>
            <p:ph idx="1"/>
          </p:nvPr>
        </p:nvSpPr>
        <p:spPr>
          <a:xfrm>
            <a:off x="320442" y="2438044"/>
            <a:ext cx="11567160" cy="2624102"/>
          </a:xfrm>
        </p:spPr>
        <p:txBody>
          <a:bodyPr>
            <a:normAutofit/>
          </a:bodyPr>
          <a:lstStyle/>
          <a:p>
            <a:pPr marL="0" indent="0" algn="just">
              <a:buNone/>
            </a:pPr>
            <a:r>
              <a:rPr lang="fr-FR" sz="2400" dirty="0"/>
              <a:t>Les fonctionnaires participent par l'intermédiaire de leurs délégués siégeant dans des organismes consultatifs à </a:t>
            </a:r>
          </a:p>
          <a:p>
            <a:pPr algn="just">
              <a:buFont typeface="Wingdings" panose="05000000000000000000" pitchFamily="2" charset="2"/>
              <a:buChar char="Ø"/>
            </a:pPr>
            <a:r>
              <a:rPr lang="fr-FR" sz="2400" dirty="0"/>
              <a:t>l'organisation et au fonctionnement des services publics</a:t>
            </a:r>
          </a:p>
          <a:p>
            <a:pPr algn="just">
              <a:buFont typeface="Wingdings" panose="05000000000000000000" pitchFamily="2" charset="2"/>
              <a:buChar char="Ø"/>
            </a:pPr>
            <a:r>
              <a:rPr lang="fr-FR" sz="2400" dirty="0"/>
              <a:t>à l'élaboration des règles statutaires</a:t>
            </a:r>
          </a:p>
          <a:p>
            <a:pPr algn="just">
              <a:buFont typeface="Wingdings" panose="05000000000000000000" pitchFamily="2" charset="2"/>
              <a:buChar char="Ø"/>
            </a:pPr>
            <a:r>
              <a:rPr lang="fr-FR" sz="2400" b="1" dirty="0">
                <a:solidFill>
                  <a:schemeClr val="accent2"/>
                </a:solidFill>
              </a:rPr>
              <a:t>A la définition des orientations en matière de politique de ressources humaines </a:t>
            </a:r>
            <a:r>
              <a:rPr lang="fr-FR" sz="2400" dirty="0">
                <a:solidFill>
                  <a:schemeClr val="accent2"/>
                </a:solidFill>
              </a:rPr>
              <a:t>et à </a:t>
            </a:r>
            <a:r>
              <a:rPr lang="fr-FR" sz="2400" b="1" dirty="0">
                <a:solidFill>
                  <a:schemeClr val="accent2"/>
                </a:solidFill>
              </a:rPr>
              <a:t>l'examen de décisions individuelles.</a:t>
            </a:r>
          </a:p>
          <a:p>
            <a:pPr marL="0" indent="0" algn="just">
              <a:buNone/>
            </a:pPr>
            <a:endParaRPr lang="fr-FR" dirty="0"/>
          </a:p>
        </p:txBody>
      </p:sp>
      <p:sp>
        <p:nvSpPr>
          <p:cNvPr id="4" name="Espace réservé du contenu 2">
            <a:extLst>
              <a:ext uri="{FF2B5EF4-FFF2-40B4-BE49-F238E27FC236}">
                <a16:creationId xmlns="" xmlns:a16="http://schemas.microsoft.com/office/drawing/2014/main" id="{5F669F19-AD0B-475C-8DB4-002ACF785146}"/>
              </a:ext>
            </a:extLst>
          </p:cNvPr>
          <p:cNvSpPr txBox="1">
            <a:spLocks/>
          </p:cNvSpPr>
          <p:nvPr/>
        </p:nvSpPr>
        <p:spPr>
          <a:xfrm>
            <a:off x="846222" y="1685194"/>
            <a:ext cx="10515600" cy="441772"/>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3200" b="1" dirty="0">
                <a:solidFill>
                  <a:srgbClr val="FFC000"/>
                </a:solidFill>
              </a:rPr>
              <a:t>Participation par la mise en œuvre des lignes directrices de gestion</a:t>
            </a:r>
          </a:p>
        </p:txBody>
      </p:sp>
      <p:sp>
        <p:nvSpPr>
          <p:cNvPr id="5" name="Titre 1">
            <a:extLst>
              <a:ext uri="{FF2B5EF4-FFF2-40B4-BE49-F238E27FC236}">
                <a16:creationId xmlns="" xmlns:a16="http://schemas.microsoft.com/office/drawing/2014/main" id="{D3A15AB4-4EE1-452F-A01C-5FC716BE52D0}"/>
              </a:ext>
            </a:extLst>
          </p:cNvPr>
          <p:cNvSpPr txBox="1">
            <a:spLocks/>
          </p:cNvSpPr>
          <p:nvPr/>
        </p:nvSpPr>
        <p:spPr>
          <a:xfrm>
            <a:off x="436748" y="5407994"/>
            <a:ext cx="11318504" cy="644110"/>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000" b="1" dirty="0">
                <a:solidFill>
                  <a:prstClr val="black"/>
                </a:solidFill>
                <a:latin typeface="Calibri" panose="020F0502020204030204"/>
              </a:rPr>
              <a:t>Décret  n° 2019-1265 du 29 novembre 2019 relatif aux lignes directrices de gestion et à l'évolution des attributions des commissions administratives paritaires</a:t>
            </a:r>
          </a:p>
          <a:p>
            <a:endParaRPr lang="fr-FR" sz="2000" b="1" dirty="0">
              <a:solidFill>
                <a:prstClr val="black"/>
              </a:solidFill>
              <a:latin typeface="Calibri" panose="020F0502020204030204"/>
            </a:endParaRPr>
          </a:p>
        </p:txBody>
      </p:sp>
    </p:spTree>
    <p:extLst>
      <p:ext uri="{BB962C8B-B14F-4D97-AF65-F5344CB8AC3E}">
        <p14:creationId xmlns:p14="http://schemas.microsoft.com/office/powerpoint/2010/main" val="142587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2A0031D-FA86-4ABD-A8A9-D0FAA40A7DF4}"/>
              </a:ext>
            </a:extLst>
          </p:cNvPr>
          <p:cNvSpPr>
            <a:spLocks noGrp="1"/>
          </p:cNvSpPr>
          <p:nvPr>
            <p:ph idx="1"/>
          </p:nvPr>
        </p:nvSpPr>
        <p:spPr>
          <a:xfrm>
            <a:off x="838200" y="1825625"/>
            <a:ext cx="10515600" cy="1603375"/>
          </a:xfrm>
        </p:spPr>
        <p:txBody>
          <a:bodyPr/>
          <a:lstStyle/>
          <a:p>
            <a:pPr marL="0" indent="0" algn="just">
              <a:buNone/>
            </a:pPr>
            <a:r>
              <a:rPr lang="fr-FR" b="0" i="0" dirty="0">
                <a:solidFill>
                  <a:srgbClr val="3C3C3C"/>
                </a:solidFill>
                <a:effectLst/>
              </a:rPr>
              <a:t>Dans chaque établissement, des lignes directrices de gestion sont arrêtées par l'autorité investie du pouvoir de nomination, </a:t>
            </a:r>
            <a:r>
              <a:rPr lang="fr-FR" b="1" i="0" dirty="0">
                <a:solidFill>
                  <a:schemeClr val="accent2"/>
                </a:solidFill>
                <a:effectLst/>
              </a:rPr>
              <a:t>après avis du comité social d'établissement.</a:t>
            </a:r>
            <a:endParaRPr lang="fr-FR" b="1" dirty="0">
              <a:solidFill>
                <a:schemeClr val="accent2"/>
              </a:solidFill>
            </a:endParaRPr>
          </a:p>
        </p:txBody>
      </p:sp>
      <p:sp>
        <p:nvSpPr>
          <p:cNvPr id="5" name="Titre 1">
            <a:extLst>
              <a:ext uri="{FF2B5EF4-FFF2-40B4-BE49-F238E27FC236}">
                <a16:creationId xmlns="" xmlns:a16="http://schemas.microsoft.com/office/drawing/2014/main" id="{52EFDE9D-C9B6-461D-A2F5-44A9FEF400DF}"/>
              </a:ext>
            </a:extLst>
          </p:cNvPr>
          <p:cNvSpPr>
            <a:spLocks noGrp="1"/>
          </p:cNvSpPr>
          <p:nvPr>
            <p:ph type="title"/>
          </p:nvPr>
        </p:nvSpPr>
        <p:spPr>
          <a:xfrm>
            <a:off x="3459491" y="337535"/>
            <a:ext cx="7570273" cy="687003"/>
          </a:xfrm>
        </p:spPr>
        <p:txBody>
          <a:bodyPr>
            <a:normAutofit/>
          </a:bodyPr>
          <a:lstStyle/>
          <a:p>
            <a:r>
              <a:rPr lang="fr-FR" sz="3200" b="1" dirty="0">
                <a:solidFill>
                  <a:schemeClr val="accent2"/>
                </a:solidFill>
              </a:rPr>
              <a:t>Principe de participation des fonctionnaires</a:t>
            </a:r>
          </a:p>
        </p:txBody>
      </p:sp>
      <p:sp>
        <p:nvSpPr>
          <p:cNvPr id="7" name="Titre 1">
            <a:extLst>
              <a:ext uri="{FF2B5EF4-FFF2-40B4-BE49-F238E27FC236}">
                <a16:creationId xmlns="" xmlns:a16="http://schemas.microsoft.com/office/drawing/2014/main" id="{BEF0C408-A495-4DF7-A023-5D938B82FF19}"/>
              </a:ext>
            </a:extLst>
          </p:cNvPr>
          <p:cNvSpPr txBox="1">
            <a:spLocks/>
          </p:cNvSpPr>
          <p:nvPr/>
        </p:nvSpPr>
        <p:spPr>
          <a:xfrm>
            <a:off x="7572298" y="2850168"/>
            <a:ext cx="3781502" cy="362204"/>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dirty="0">
                <a:solidFill>
                  <a:prstClr val="black"/>
                </a:solidFill>
                <a:latin typeface="Calibri" panose="020F0502020204030204"/>
              </a:rPr>
              <a:t>Article 26 du Titre IV</a:t>
            </a:r>
          </a:p>
          <a:p>
            <a:endParaRPr lang="fr-FR" sz="2000" b="1" dirty="0">
              <a:solidFill>
                <a:prstClr val="black"/>
              </a:solidFill>
              <a:latin typeface="Calibri" panose="020F0502020204030204"/>
            </a:endParaRPr>
          </a:p>
        </p:txBody>
      </p:sp>
      <p:sp>
        <p:nvSpPr>
          <p:cNvPr id="9" name="ZoneTexte 8">
            <a:extLst>
              <a:ext uri="{FF2B5EF4-FFF2-40B4-BE49-F238E27FC236}">
                <a16:creationId xmlns="" xmlns:a16="http://schemas.microsoft.com/office/drawing/2014/main" id="{643122FE-CDCF-4BF8-ACAA-13C3F1905BCB}"/>
              </a:ext>
            </a:extLst>
          </p:cNvPr>
          <p:cNvSpPr txBox="1"/>
          <p:nvPr/>
        </p:nvSpPr>
        <p:spPr>
          <a:xfrm>
            <a:off x="2312232" y="3991878"/>
            <a:ext cx="9041568" cy="1815882"/>
          </a:xfrm>
          <a:prstGeom prst="rect">
            <a:avLst/>
          </a:prstGeom>
          <a:noFill/>
        </p:spPr>
        <p:txBody>
          <a:bodyPr wrap="square">
            <a:spAutoFit/>
          </a:bodyPr>
          <a:lstStyle/>
          <a:p>
            <a:pPr marL="0" indent="0">
              <a:buNone/>
            </a:pPr>
            <a:r>
              <a:rPr lang="fr-FR" sz="2800" dirty="0">
                <a:solidFill>
                  <a:schemeClr val="accent4"/>
                </a:solidFill>
              </a:rPr>
              <a:t>En attendant les élections professionnelles…</a:t>
            </a:r>
          </a:p>
          <a:p>
            <a:pPr marL="0" indent="0">
              <a:buNone/>
            </a:pPr>
            <a:endParaRPr lang="fr-FR" sz="2800" dirty="0"/>
          </a:p>
          <a:p>
            <a:pPr algn="just"/>
            <a:r>
              <a:rPr lang="fr-FR" sz="2800" dirty="0"/>
              <a:t>Les </a:t>
            </a:r>
            <a:r>
              <a:rPr lang="fr-FR" sz="2800" b="1" dirty="0">
                <a:solidFill>
                  <a:schemeClr val="accent2"/>
                </a:solidFill>
              </a:rPr>
              <a:t>comités techniques </a:t>
            </a:r>
            <a:r>
              <a:rPr lang="fr-FR" sz="2800" dirty="0"/>
              <a:t>sont compétents pour l'examen des </a:t>
            </a:r>
            <a:r>
              <a:rPr lang="fr-FR" sz="2800" b="1" dirty="0">
                <a:solidFill>
                  <a:schemeClr val="accent2"/>
                </a:solidFill>
              </a:rPr>
              <a:t>lignes directrices de gestion.</a:t>
            </a:r>
            <a:endParaRPr lang="fr-FR" sz="2800" dirty="0"/>
          </a:p>
        </p:txBody>
      </p:sp>
    </p:spTree>
    <p:extLst>
      <p:ext uri="{BB962C8B-B14F-4D97-AF65-F5344CB8AC3E}">
        <p14:creationId xmlns:p14="http://schemas.microsoft.com/office/powerpoint/2010/main" val="56360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 xmlns:a16="http://schemas.microsoft.com/office/drawing/2014/main" id="{8876099E-FC1E-4604-A061-C0EE41CB6519}"/>
              </a:ext>
            </a:extLst>
          </p:cNvPr>
          <p:cNvSpPr>
            <a:spLocks noGrp="1"/>
          </p:cNvSpPr>
          <p:nvPr>
            <p:ph idx="1"/>
          </p:nvPr>
        </p:nvSpPr>
        <p:spPr>
          <a:xfrm>
            <a:off x="815475" y="2128599"/>
            <a:ext cx="11051883" cy="1106890"/>
          </a:xfrm>
        </p:spPr>
        <p:txBody>
          <a:bodyPr>
            <a:noAutofit/>
          </a:bodyPr>
          <a:lstStyle/>
          <a:p>
            <a:pPr marL="360363" indent="-360363" algn="just">
              <a:buFont typeface="Wingdings" panose="05000000000000000000" pitchFamily="2" charset="2"/>
              <a:buChar char="Ø"/>
            </a:pPr>
            <a:r>
              <a:rPr lang="fr-FR" sz="2400" dirty="0"/>
              <a:t>Les lignes directrices de gestion qui fixent les orientations générales en matière de promotion et de valorisation des parcours s'appliquent en vue de l'élaboration des </a:t>
            </a:r>
            <a:r>
              <a:rPr lang="fr-FR" sz="2400" b="1" dirty="0">
                <a:solidFill>
                  <a:schemeClr val="accent2"/>
                </a:solidFill>
              </a:rPr>
              <a:t>décisions individuelles prises au titre de l'année 2021.</a:t>
            </a:r>
          </a:p>
          <a:p>
            <a:pPr>
              <a:buFont typeface="Wingdings" panose="05000000000000000000" pitchFamily="2" charset="2"/>
              <a:buChar char="Ø"/>
            </a:pPr>
            <a:endParaRPr lang="fr-FR" sz="2400" b="1" dirty="0">
              <a:solidFill>
                <a:schemeClr val="accent4"/>
              </a:solidFill>
            </a:endParaRPr>
          </a:p>
          <a:p>
            <a:pPr>
              <a:buFont typeface="Wingdings" panose="05000000000000000000" pitchFamily="2" charset="2"/>
              <a:buChar char="Ø"/>
            </a:pPr>
            <a:endParaRPr lang="fr-FR" sz="2400" b="1" dirty="0">
              <a:solidFill>
                <a:schemeClr val="accent4"/>
              </a:solidFill>
            </a:endParaRPr>
          </a:p>
        </p:txBody>
      </p:sp>
      <p:sp>
        <p:nvSpPr>
          <p:cNvPr id="7" name="Titre 1">
            <a:extLst>
              <a:ext uri="{FF2B5EF4-FFF2-40B4-BE49-F238E27FC236}">
                <a16:creationId xmlns="" xmlns:a16="http://schemas.microsoft.com/office/drawing/2014/main" id="{1E14FE04-7C66-4660-9C71-1918C6A11A01}"/>
              </a:ext>
            </a:extLst>
          </p:cNvPr>
          <p:cNvSpPr>
            <a:spLocks noGrp="1"/>
          </p:cNvSpPr>
          <p:nvPr>
            <p:ph type="title"/>
          </p:nvPr>
        </p:nvSpPr>
        <p:spPr>
          <a:xfrm>
            <a:off x="6341418" y="345665"/>
            <a:ext cx="2918668" cy="567771"/>
          </a:xfrm>
        </p:spPr>
        <p:txBody>
          <a:bodyPr>
            <a:noAutofit/>
          </a:bodyPr>
          <a:lstStyle/>
          <a:p>
            <a:pPr algn="ctr"/>
            <a:r>
              <a:rPr lang="fr-FR" sz="3200" b="1" dirty="0">
                <a:solidFill>
                  <a:schemeClr val="accent2"/>
                </a:solidFill>
              </a:rPr>
              <a:t>Mise en œuvre</a:t>
            </a:r>
          </a:p>
        </p:txBody>
      </p:sp>
      <p:sp>
        <p:nvSpPr>
          <p:cNvPr id="6" name="ZoneTexte 5">
            <a:extLst>
              <a:ext uri="{FF2B5EF4-FFF2-40B4-BE49-F238E27FC236}">
                <a16:creationId xmlns="" xmlns:a16="http://schemas.microsoft.com/office/drawing/2014/main" id="{000EED85-08EB-4B4B-85EA-49676C2C89D4}"/>
              </a:ext>
            </a:extLst>
          </p:cNvPr>
          <p:cNvSpPr txBox="1"/>
          <p:nvPr/>
        </p:nvSpPr>
        <p:spPr>
          <a:xfrm>
            <a:off x="815475" y="4439713"/>
            <a:ext cx="9844789" cy="830997"/>
          </a:xfrm>
          <a:prstGeom prst="rect">
            <a:avLst/>
          </a:prstGeom>
          <a:noFill/>
        </p:spPr>
        <p:txBody>
          <a:bodyPr wrap="square">
            <a:spAutoFit/>
          </a:bodyPr>
          <a:lstStyle/>
          <a:p>
            <a:pPr marL="342900" indent="-342900">
              <a:buFont typeface="Wingdings" panose="05000000000000000000" pitchFamily="2" charset="2"/>
              <a:buChar char="Ø"/>
            </a:pPr>
            <a:r>
              <a:rPr lang="fr-FR" sz="2400" dirty="0"/>
              <a:t>Etablies pour </a:t>
            </a:r>
            <a:r>
              <a:rPr lang="fr-FR" sz="2400" b="1" dirty="0">
                <a:solidFill>
                  <a:schemeClr val="accent2"/>
                </a:solidFill>
              </a:rPr>
              <a:t>une durée pluriannuelle qui ne peut excéder cinq années</a:t>
            </a:r>
            <a:r>
              <a:rPr lang="fr-FR" sz="2400" dirty="0"/>
              <a:t>. </a:t>
            </a:r>
          </a:p>
          <a:p>
            <a:pPr marL="342900" indent="-342900">
              <a:buFont typeface="Wingdings" panose="05000000000000000000" pitchFamily="2" charset="2"/>
              <a:buChar char="Ø"/>
            </a:pPr>
            <a:r>
              <a:rPr lang="fr-FR" sz="2400" dirty="0"/>
              <a:t>Peuvent faire l'objet, en tout ou partie, d'une </a:t>
            </a:r>
            <a:r>
              <a:rPr lang="fr-FR" sz="2400" b="1" dirty="0">
                <a:solidFill>
                  <a:schemeClr val="accent2"/>
                </a:solidFill>
              </a:rPr>
              <a:t>révision en cours de période</a:t>
            </a:r>
            <a:r>
              <a:rPr lang="fr-FR" sz="2400" dirty="0"/>
              <a:t>.</a:t>
            </a:r>
          </a:p>
        </p:txBody>
      </p:sp>
      <p:sp>
        <p:nvSpPr>
          <p:cNvPr id="11" name="Espace réservé du contenu 2">
            <a:extLst>
              <a:ext uri="{FF2B5EF4-FFF2-40B4-BE49-F238E27FC236}">
                <a16:creationId xmlns="" xmlns:a16="http://schemas.microsoft.com/office/drawing/2014/main" id="{7650717A-B8EB-4D45-B695-E382F2E7DB02}"/>
              </a:ext>
            </a:extLst>
          </p:cNvPr>
          <p:cNvSpPr txBox="1">
            <a:spLocks/>
          </p:cNvSpPr>
          <p:nvPr/>
        </p:nvSpPr>
        <p:spPr>
          <a:xfrm>
            <a:off x="846222" y="1685194"/>
            <a:ext cx="10515600" cy="441772"/>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3200" b="1" dirty="0">
                <a:solidFill>
                  <a:srgbClr val="FFC000"/>
                </a:solidFill>
              </a:rPr>
              <a:t>Entrée en vigueur</a:t>
            </a:r>
          </a:p>
        </p:txBody>
      </p:sp>
      <p:sp>
        <p:nvSpPr>
          <p:cNvPr id="12" name="Espace réservé du contenu 2">
            <a:extLst>
              <a:ext uri="{FF2B5EF4-FFF2-40B4-BE49-F238E27FC236}">
                <a16:creationId xmlns="" xmlns:a16="http://schemas.microsoft.com/office/drawing/2014/main" id="{91776AEA-AB86-4FB6-B81F-0EF37DA983A4}"/>
              </a:ext>
            </a:extLst>
          </p:cNvPr>
          <p:cNvSpPr txBox="1">
            <a:spLocks/>
          </p:cNvSpPr>
          <p:nvPr/>
        </p:nvSpPr>
        <p:spPr>
          <a:xfrm>
            <a:off x="815475" y="3997941"/>
            <a:ext cx="10515600" cy="441772"/>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3200" b="1" dirty="0">
                <a:solidFill>
                  <a:srgbClr val="FFC000"/>
                </a:solidFill>
              </a:rPr>
              <a:t>Durée</a:t>
            </a:r>
          </a:p>
        </p:txBody>
      </p:sp>
    </p:spTree>
    <p:extLst>
      <p:ext uri="{BB962C8B-B14F-4D97-AF65-F5344CB8AC3E}">
        <p14:creationId xmlns:p14="http://schemas.microsoft.com/office/powerpoint/2010/main" val="70813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 xmlns:a16="http://schemas.microsoft.com/office/drawing/2014/main" id="{8876099E-FC1E-4604-A061-C0EE41CB6519}"/>
              </a:ext>
            </a:extLst>
          </p:cNvPr>
          <p:cNvSpPr>
            <a:spLocks noGrp="1"/>
          </p:cNvSpPr>
          <p:nvPr>
            <p:ph idx="1"/>
          </p:nvPr>
        </p:nvSpPr>
        <p:spPr>
          <a:xfrm>
            <a:off x="696054" y="3151563"/>
            <a:ext cx="11371965" cy="551007"/>
          </a:xfrm>
        </p:spPr>
        <p:txBody>
          <a:bodyPr>
            <a:noAutofit/>
          </a:bodyPr>
          <a:lstStyle/>
          <a:p>
            <a:pPr>
              <a:buFont typeface="Wingdings" panose="05000000000000000000" pitchFamily="2" charset="2"/>
              <a:buChar char="Ø"/>
            </a:pPr>
            <a:r>
              <a:rPr lang="fr-FR" sz="2400" dirty="0"/>
              <a:t>L’administration ne renonce pas à son </a:t>
            </a:r>
            <a:r>
              <a:rPr lang="fr-FR" sz="2400" b="1" dirty="0">
                <a:solidFill>
                  <a:schemeClr val="accent4"/>
                </a:solidFill>
              </a:rPr>
              <a:t>pouvoir d’appréciation au cas par cas</a:t>
            </a:r>
          </a:p>
        </p:txBody>
      </p:sp>
      <p:sp>
        <p:nvSpPr>
          <p:cNvPr id="7" name="Titre 1">
            <a:extLst>
              <a:ext uri="{FF2B5EF4-FFF2-40B4-BE49-F238E27FC236}">
                <a16:creationId xmlns="" xmlns:a16="http://schemas.microsoft.com/office/drawing/2014/main" id="{1E14FE04-7C66-4660-9C71-1918C6A11A01}"/>
              </a:ext>
            </a:extLst>
          </p:cNvPr>
          <p:cNvSpPr>
            <a:spLocks noGrp="1"/>
          </p:cNvSpPr>
          <p:nvPr>
            <p:ph type="title"/>
          </p:nvPr>
        </p:nvSpPr>
        <p:spPr>
          <a:xfrm>
            <a:off x="6341418" y="405625"/>
            <a:ext cx="2918668" cy="567771"/>
          </a:xfrm>
        </p:spPr>
        <p:txBody>
          <a:bodyPr>
            <a:noAutofit/>
          </a:bodyPr>
          <a:lstStyle/>
          <a:p>
            <a:pPr algn="ctr"/>
            <a:r>
              <a:rPr lang="fr-FR" sz="3200" b="1" dirty="0">
                <a:solidFill>
                  <a:schemeClr val="accent2"/>
                </a:solidFill>
              </a:rPr>
              <a:t>Portée juridique</a:t>
            </a:r>
          </a:p>
        </p:txBody>
      </p:sp>
      <p:sp>
        <p:nvSpPr>
          <p:cNvPr id="2" name="Rectangle 1"/>
          <p:cNvSpPr/>
          <p:nvPr/>
        </p:nvSpPr>
        <p:spPr>
          <a:xfrm>
            <a:off x="796977" y="3763695"/>
            <a:ext cx="10598046" cy="1138773"/>
          </a:xfrm>
          <a:prstGeom prst="rect">
            <a:avLst/>
          </a:prstGeom>
        </p:spPr>
        <p:txBody>
          <a:bodyPr wrap="square">
            <a:spAutoFit/>
          </a:bodyPr>
          <a:lstStyle/>
          <a:p>
            <a:pPr algn="just"/>
            <a:r>
              <a:rPr lang="fr-FR" sz="2400" dirty="0"/>
              <a:t>L’administration peut toujours </a:t>
            </a:r>
            <a:r>
              <a:rPr lang="fr-FR" sz="2400" b="1" dirty="0">
                <a:solidFill>
                  <a:schemeClr val="accent2"/>
                </a:solidFill>
              </a:rPr>
              <a:t>s’écarter de ses lignes de gestion </a:t>
            </a:r>
            <a:r>
              <a:rPr lang="fr-FR" sz="2400" dirty="0"/>
              <a:t>en fonction des </a:t>
            </a:r>
            <a:r>
              <a:rPr lang="fr-FR" sz="2400" dirty="0">
                <a:solidFill>
                  <a:schemeClr val="accent2"/>
                </a:solidFill>
              </a:rPr>
              <a:t>circonstances</a:t>
            </a:r>
            <a:r>
              <a:rPr lang="fr-FR" sz="2400" dirty="0"/>
              <a:t> ou pour un </a:t>
            </a:r>
            <a:r>
              <a:rPr lang="fr-FR" sz="2400" dirty="0">
                <a:solidFill>
                  <a:schemeClr val="accent2"/>
                </a:solidFill>
              </a:rPr>
              <a:t>motif d’intérêt général</a:t>
            </a:r>
          </a:p>
          <a:p>
            <a:pPr algn="just"/>
            <a:endParaRPr lang="fr-FR" sz="2000" baseline="0" dirty="0"/>
          </a:p>
        </p:txBody>
      </p:sp>
      <p:sp>
        <p:nvSpPr>
          <p:cNvPr id="3" name="ZoneTexte 2">
            <a:extLst>
              <a:ext uri="{FF2B5EF4-FFF2-40B4-BE49-F238E27FC236}">
                <a16:creationId xmlns="" xmlns:a16="http://schemas.microsoft.com/office/drawing/2014/main" id="{03D62921-231D-4672-BECF-D31DE5722E76}"/>
              </a:ext>
            </a:extLst>
          </p:cNvPr>
          <p:cNvSpPr txBox="1"/>
          <p:nvPr/>
        </p:nvSpPr>
        <p:spPr>
          <a:xfrm>
            <a:off x="1052124" y="1463089"/>
            <a:ext cx="11015895" cy="1200329"/>
          </a:xfrm>
          <a:prstGeom prst="rect">
            <a:avLst/>
          </a:prstGeom>
          <a:noFill/>
        </p:spPr>
        <p:txBody>
          <a:bodyPr wrap="square">
            <a:spAutoFit/>
          </a:bodyPr>
          <a:lstStyle/>
          <a:p>
            <a:r>
              <a:rPr lang="fr-FR" sz="2400" b="1" dirty="0">
                <a:solidFill>
                  <a:schemeClr val="accent2"/>
                </a:solidFill>
              </a:rPr>
              <a:t>Invocables devant le juge</a:t>
            </a:r>
            <a:r>
              <a:rPr lang="fr-FR" sz="2400" dirty="0"/>
              <a:t>, qu’il s’agisse :</a:t>
            </a:r>
          </a:p>
          <a:p>
            <a:pPr marL="4932363" indent="358775">
              <a:buFont typeface="Wingdings" panose="05000000000000000000" pitchFamily="2" charset="2"/>
              <a:buChar char="Ø"/>
            </a:pPr>
            <a:r>
              <a:rPr lang="fr-FR" sz="2400" dirty="0"/>
              <a:t>De se </a:t>
            </a:r>
            <a:r>
              <a:rPr lang="fr-FR" sz="2400" b="1" dirty="0">
                <a:solidFill>
                  <a:schemeClr val="accent2"/>
                </a:solidFill>
              </a:rPr>
              <a:t>prévaloir de leurs orientations </a:t>
            </a:r>
          </a:p>
          <a:p>
            <a:pPr marL="4932363" indent="358775">
              <a:buFont typeface="Wingdings" panose="05000000000000000000" pitchFamily="2" charset="2"/>
              <a:buChar char="Ø"/>
            </a:pPr>
            <a:r>
              <a:rPr lang="fr-FR" sz="2400" dirty="0"/>
              <a:t>D’exciper de leur </a:t>
            </a:r>
            <a:r>
              <a:rPr lang="fr-FR" sz="2400" b="1" dirty="0">
                <a:solidFill>
                  <a:schemeClr val="accent2"/>
                </a:solidFill>
              </a:rPr>
              <a:t>illégalité.</a:t>
            </a:r>
          </a:p>
        </p:txBody>
      </p:sp>
      <p:sp>
        <p:nvSpPr>
          <p:cNvPr id="8" name="ZoneTexte 7">
            <a:extLst>
              <a:ext uri="{FF2B5EF4-FFF2-40B4-BE49-F238E27FC236}">
                <a16:creationId xmlns="" xmlns:a16="http://schemas.microsoft.com/office/drawing/2014/main" id="{D0F62154-34AB-4515-B41B-B412FF04027D}"/>
              </a:ext>
            </a:extLst>
          </p:cNvPr>
          <p:cNvSpPr txBox="1"/>
          <p:nvPr/>
        </p:nvSpPr>
        <p:spPr>
          <a:xfrm>
            <a:off x="796976" y="5652586"/>
            <a:ext cx="11060243" cy="830997"/>
          </a:xfrm>
          <a:prstGeom prst="rect">
            <a:avLst/>
          </a:prstGeom>
          <a:noFill/>
        </p:spPr>
        <p:txBody>
          <a:bodyPr wrap="square">
            <a:spAutoFit/>
          </a:bodyPr>
          <a:lstStyle/>
          <a:p>
            <a:pPr marL="269875" indent="-269875">
              <a:buFont typeface="Wingdings" panose="05000000000000000000" pitchFamily="2" charset="2"/>
              <a:buChar char="Ø"/>
            </a:pPr>
            <a:r>
              <a:rPr lang="fr-FR" sz="2400" b="1" dirty="0">
                <a:solidFill>
                  <a:schemeClr val="accent2"/>
                </a:solidFill>
              </a:rPr>
              <a:t>Communication aux agents : </a:t>
            </a:r>
            <a:r>
              <a:rPr lang="fr-FR" sz="2400" dirty="0">
                <a:solidFill>
                  <a:srgbClr val="3C3C3C"/>
                </a:solidFill>
                <a:latin typeface="sourcesanspro"/>
              </a:rPr>
              <a:t>l</a:t>
            </a:r>
            <a:r>
              <a:rPr lang="fr-FR" sz="2400" b="0" i="0" dirty="0">
                <a:solidFill>
                  <a:srgbClr val="3C3C3C"/>
                </a:solidFill>
                <a:effectLst/>
                <a:latin typeface="sourcesanspro"/>
              </a:rPr>
              <a:t>es lignes directrices de gestion sont rendues accessibles aux agents par voie numérique et, le cas échéant, par tout autre moyen.</a:t>
            </a:r>
            <a:endParaRPr lang="fr-FR" sz="2400" b="1" dirty="0">
              <a:solidFill>
                <a:schemeClr val="accent2"/>
              </a:solidFill>
            </a:endParaRPr>
          </a:p>
        </p:txBody>
      </p:sp>
      <p:sp>
        <p:nvSpPr>
          <p:cNvPr id="9" name="Titre 1">
            <a:extLst>
              <a:ext uri="{FF2B5EF4-FFF2-40B4-BE49-F238E27FC236}">
                <a16:creationId xmlns="" xmlns:a16="http://schemas.microsoft.com/office/drawing/2014/main" id="{B216352D-77A0-4F26-A43D-7F81C69D594C}"/>
              </a:ext>
            </a:extLst>
          </p:cNvPr>
          <p:cNvSpPr txBox="1">
            <a:spLocks/>
          </p:cNvSpPr>
          <p:nvPr/>
        </p:nvSpPr>
        <p:spPr>
          <a:xfrm>
            <a:off x="1802334" y="4883145"/>
            <a:ext cx="8587331" cy="369332"/>
          </a:xfrm>
          <a:prstGeom prst="rect">
            <a:avLst/>
          </a:prstGeom>
          <a:ln w="76200">
            <a:solidFill>
              <a:schemeClr val="accent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000" b="1" dirty="0">
                <a:solidFill>
                  <a:prstClr val="black"/>
                </a:solidFill>
                <a:latin typeface="Calibri" panose="020F0502020204030204"/>
              </a:rPr>
              <a:t>CE, 11 décembre 1970 Crédit foncier de France  et CE, 4 février 2015, n° 383267</a:t>
            </a:r>
          </a:p>
          <a:p>
            <a:endParaRPr lang="fr-FR" sz="2000" b="1" dirty="0">
              <a:solidFill>
                <a:prstClr val="black"/>
              </a:solidFill>
              <a:latin typeface="Calibri" panose="020F0502020204030204"/>
            </a:endParaRPr>
          </a:p>
        </p:txBody>
      </p:sp>
    </p:spTree>
    <p:extLst>
      <p:ext uri="{BB962C8B-B14F-4D97-AF65-F5344CB8AC3E}">
        <p14:creationId xmlns:p14="http://schemas.microsoft.com/office/powerpoint/2010/main" val="226650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p:bldP spid="3" grpId="0"/>
      <p:bldP spid="8"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 xmlns:a16="http://schemas.microsoft.com/office/drawing/2014/main" id="{5F669F19-AD0B-475C-8DB4-002ACF785146}"/>
              </a:ext>
            </a:extLst>
          </p:cNvPr>
          <p:cNvSpPr txBox="1">
            <a:spLocks/>
          </p:cNvSpPr>
          <p:nvPr/>
        </p:nvSpPr>
        <p:spPr>
          <a:xfrm>
            <a:off x="737697" y="1805109"/>
            <a:ext cx="10830189" cy="485949"/>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3200" b="1" dirty="0">
                <a:solidFill>
                  <a:srgbClr val="FFC000"/>
                </a:solidFill>
              </a:rPr>
              <a:t>Lignes directrices de gestion déterminent, dans chaque établissement:</a:t>
            </a:r>
          </a:p>
          <a:p>
            <a:pPr marL="0" indent="0" algn="just">
              <a:buFont typeface="Arial" panose="020B0604020202020204" pitchFamily="34" charset="0"/>
              <a:buNone/>
            </a:pPr>
            <a:endParaRPr lang="fr-FR" sz="3200" b="1" dirty="0">
              <a:solidFill>
                <a:srgbClr val="FFC000"/>
              </a:solidFill>
            </a:endParaRPr>
          </a:p>
        </p:txBody>
      </p:sp>
      <p:sp>
        <p:nvSpPr>
          <p:cNvPr id="4" name="Espace réservé du contenu 2">
            <a:extLst>
              <a:ext uri="{FF2B5EF4-FFF2-40B4-BE49-F238E27FC236}">
                <a16:creationId xmlns="" xmlns:a16="http://schemas.microsoft.com/office/drawing/2014/main" id="{37BB9595-2207-4E9D-8049-31229E9D5B14}"/>
              </a:ext>
            </a:extLst>
          </p:cNvPr>
          <p:cNvSpPr txBox="1">
            <a:spLocks/>
          </p:cNvSpPr>
          <p:nvPr/>
        </p:nvSpPr>
        <p:spPr>
          <a:xfrm>
            <a:off x="1524000" y="2512805"/>
            <a:ext cx="10352516" cy="71147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2400" dirty="0">
                <a:solidFill>
                  <a:prstClr val="black"/>
                </a:solidFill>
              </a:rPr>
              <a:t>La </a:t>
            </a:r>
            <a:r>
              <a:rPr lang="fr-FR" sz="2400" b="1" dirty="0">
                <a:solidFill>
                  <a:srgbClr val="ED7D31"/>
                </a:solidFill>
              </a:rPr>
              <a:t>stratégie pluriannuelle de pilotage des ressources humaines</a:t>
            </a:r>
            <a:r>
              <a:rPr lang="fr-FR" sz="2400" dirty="0">
                <a:solidFill>
                  <a:prstClr val="black"/>
                </a:solidFill>
              </a:rPr>
              <a:t>, notamment en matière de GPMC; </a:t>
            </a:r>
          </a:p>
          <a:p>
            <a:pPr marL="0" indent="0" algn="just">
              <a:buFont typeface="Arial" panose="020B0604020202020204" pitchFamily="34" charset="0"/>
              <a:buNone/>
            </a:pPr>
            <a:endParaRPr lang="fr-FR" sz="1056" dirty="0">
              <a:solidFill>
                <a:prstClr val="black"/>
              </a:solidFill>
            </a:endParaRPr>
          </a:p>
        </p:txBody>
      </p:sp>
      <p:sp>
        <p:nvSpPr>
          <p:cNvPr id="6" name="Titre 1">
            <a:extLst>
              <a:ext uri="{FF2B5EF4-FFF2-40B4-BE49-F238E27FC236}">
                <a16:creationId xmlns="" xmlns:a16="http://schemas.microsoft.com/office/drawing/2014/main" id="{1E14FE04-7C66-4660-9C71-1918C6A11A01}"/>
              </a:ext>
            </a:extLst>
          </p:cNvPr>
          <p:cNvSpPr>
            <a:spLocks noGrp="1"/>
          </p:cNvSpPr>
          <p:nvPr>
            <p:ph type="title"/>
          </p:nvPr>
        </p:nvSpPr>
        <p:spPr>
          <a:xfrm>
            <a:off x="4748461" y="316241"/>
            <a:ext cx="6256424" cy="624548"/>
          </a:xfrm>
        </p:spPr>
        <p:txBody>
          <a:bodyPr>
            <a:normAutofit fontScale="90000"/>
          </a:bodyPr>
          <a:lstStyle/>
          <a:p>
            <a:r>
              <a:rPr lang="fr-FR" sz="3200" b="1" dirty="0">
                <a:solidFill>
                  <a:schemeClr val="accent2"/>
                </a:solidFill>
              </a:rPr>
              <a:t>Contenu des lignes directrices de gestion</a:t>
            </a:r>
          </a:p>
        </p:txBody>
      </p:sp>
      <p:sp>
        <p:nvSpPr>
          <p:cNvPr id="3" name="Flèche droite 5">
            <a:extLst>
              <a:ext uri="{FF2B5EF4-FFF2-40B4-BE49-F238E27FC236}">
                <a16:creationId xmlns="" xmlns:a16="http://schemas.microsoft.com/office/drawing/2014/main" id="{06D9B64A-BDA7-43CF-B04D-E7CEDCC54995}"/>
              </a:ext>
            </a:extLst>
          </p:cNvPr>
          <p:cNvSpPr/>
          <p:nvPr/>
        </p:nvSpPr>
        <p:spPr>
          <a:xfrm>
            <a:off x="737697" y="2567208"/>
            <a:ext cx="653144" cy="602673"/>
          </a:xfrm>
          <a:prstGeom prst="rightArrow">
            <a:avLst>
              <a:gd name="adj1" fmla="val 50000"/>
              <a:gd name="adj2"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7" name="Espace réservé du contenu 2">
            <a:extLst>
              <a:ext uri="{FF2B5EF4-FFF2-40B4-BE49-F238E27FC236}">
                <a16:creationId xmlns="" xmlns:a16="http://schemas.microsoft.com/office/drawing/2014/main" id="{25FA508F-FEB3-4D56-9D4A-CB9FC3E121CA}"/>
              </a:ext>
            </a:extLst>
          </p:cNvPr>
          <p:cNvSpPr txBox="1">
            <a:spLocks/>
          </p:cNvSpPr>
          <p:nvPr/>
        </p:nvSpPr>
        <p:spPr>
          <a:xfrm>
            <a:off x="1524000" y="3633718"/>
            <a:ext cx="10352516" cy="182009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2400" dirty="0">
                <a:solidFill>
                  <a:prstClr val="black"/>
                </a:solidFill>
              </a:rPr>
              <a:t>Les </a:t>
            </a:r>
            <a:r>
              <a:rPr lang="fr-FR" sz="2400" b="1" dirty="0">
                <a:solidFill>
                  <a:srgbClr val="ED7D31"/>
                </a:solidFill>
              </a:rPr>
              <a:t>orientations générales en matière de promotion et de valorisation des parcours</a:t>
            </a:r>
            <a:r>
              <a:rPr lang="fr-FR" sz="2400" dirty="0">
                <a:solidFill>
                  <a:prstClr val="black"/>
                </a:solidFill>
              </a:rPr>
              <a:t>, </a:t>
            </a:r>
            <a:r>
              <a:rPr lang="fr-FR" sz="2400" dirty="0">
                <a:solidFill>
                  <a:srgbClr val="ED7D31"/>
                </a:solidFill>
              </a:rPr>
              <a:t>sans préjudice du pouvoir d'appréciation de cette autorité en fonction des situations individuelles</a:t>
            </a:r>
            <a:r>
              <a:rPr lang="fr-FR" sz="2400" dirty="0">
                <a:solidFill>
                  <a:prstClr val="black"/>
                </a:solidFill>
              </a:rPr>
              <a:t>, des circonstances ou d'un motif d'intérêt général : élaboration de critères généraux à prendre en compte pour les promotions de corps et de grade réalisés par la voie du choix.</a:t>
            </a:r>
          </a:p>
        </p:txBody>
      </p:sp>
      <p:sp>
        <p:nvSpPr>
          <p:cNvPr id="9" name="Flèche droite 5">
            <a:extLst>
              <a:ext uri="{FF2B5EF4-FFF2-40B4-BE49-F238E27FC236}">
                <a16:creationId xmlns="" xmlns:a16="http://schemas.microsoft.com/office/drawing/2014/main" id="{C7CEA025-14B2-4D4E-898E-29A43E402070}"/>
              </a:ext>
            </a:extLst>
          </p:cNvPr>
          <p:cNvSpPr/>
          <p:nvPr/>
        </p:nvSpPr>
        <p:spPr>
          <a:xfrm>
            <a:off x="737697" y="4190522"/>
            <a:ext cx="653144" cy="602673"/>
          </a:xfrm>
          <a:prstGeom prst="rightArrow">
            <a:avLst>
              <a:gd name="adj1" fmla="val 50000"/>
              <a:gd name="adj2"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Tree>
    <p:extLst>
      <p:ext uri="{BB962C8B-B14F-4D97-AF65-F5344CB8AC3E}">
        <p14:creationId xmlns:p14="http://schemas.microsoft.com/office/powerpoint/2010/main" val="135354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7"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36613"/>
            <a:ext cx="12192000" cy="584775"/>
          </a:xfrm>
          <a:prstGeom prst="rect">
            <a:avLst/>
          </a:prstGeom>
          <a:solidFill>
            <a:schemeClr val="accent2"/>
          </a:solidFill>
        </p:spPr>
        <p:txBody>
          <a:bodyPr wrap="square">
            <a:spAutoFit/>
          </a:bodyPr>
          <a:lstStyle/>
          <a:p>
            <a:pPr algn="ctr"/>
            <a:r>
              <a:rPr lang="fr-FR" sz="3200" b="1" dirty="0">
                <a:solidFill>
                  <a:schemeClr val="bg1"/>
                </a:solidFill>
              </a:rPr>
              <a:t>Stratégie pluriannuelle de pilotage des ressources humaines</a:t>
            </a:r>
            <a:endParaRPr lang="fr-FR" sz="3200" dirty="0">
              <a:solidFill>
                <a:schemeClr val="bg1"/>
              </a:solidFill>
            </a:endParaRPr>
          </a:p>
        </p:txBody>
      </p:sp>
    </p:spTree>
    <p:extLst>
      <p:ext uri="{BB962C8B-B14F-4D97-AF65-F5344CB8AC3E}">
        <p14:creationId xmlns:p14="http://schemas.microsoft.com/office/powerpoint/2010/main" val="2865326333"/>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F5BF163D-7E53-4E93-B092-82BA6DBE0B23}" vid="{ACBBC2FF-04C8-494E-A5B9-34F33829EA7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7765</Words>
  <Application>Microsoft Office PowerPoint</Application>
  <PresentationFormat>Grand écran</PresentationFormat>
  <Paragraphs>749</Paragraphs>
  <Slides>38</Slides>
  <Notes>36</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38</vt:i4>
      </vt:variant>
    </vt:vector>
  </HeadingPairs>
  <TitlesOfParts>
    <vt:vector size="54" baseType="lpstr">
      <vt:lpstr>ＭＳ Ｐゴシック</vt:lpstr>
      <vt:lpstr>Arial</vt:lpstr>
      <vt:lpstr>Arial Black</vt:lpstr>
      <vt:lpstr>BauerBodoni-BlackItalic</vt:lpstr>
      <vt:lpstr>Calibri</vt:lpstr>
      <vt:lpstr>Calibri</vt:lpstr>
      <vt:lpstr>Calibri Light</vt:lpstr>
      <vt:lpstr>Courier New</vt:lpstr>
      <vt:lpstr>Georgia</vt:lpstr>
      <vt:lpstr>Open Sans</vt:lpstr>
      <vt:lpstr>sourcesanspro</vt:lpstr>
      <vt:lpstr>Times New Roman</vt:lpstr>
      <vt:lpstr>Whitney-Book</vt:lpstr>
      <vt:lpstr>Whitney-Light</vt:lpstr>
      <vt:lpstr>Wingdings</vt:lpstr>
      <vt:lpstr>1_Thème Office</vt:lpstr>
      <vt:lpstr>Présentation PowerPoint</vt:lpstr>
      <vt:lpstr>Principe de participation des fonctionnaires</vt:lpstr>
      <vt:lpstr>Contenu des lignes directrices de gestion</vt:lpstr>
      <vt:lpstr>Principe de participation des fonctionnaires</vt:lpstr>
      <vt:lpstr>Principe de participation des fonctionnaires</vt:lpstr>
      <vt:lpstr>Mise en œuvre</vt:lpstr>
      <vt:lpstr>Portée juridique</vt:lpstr>
      <vt:lpstr>Contenu des lignes directrices de gestion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Fin de la consultation préalable : mise en œuvre des lignes directrices de gestion</vt:lpstr>
      <vt:lpstr>Droits de la défense</vt:lpstr>
      <vt:lpstr>Présentation PowerPoint</vt:lpstr>
      <vt:lpstr>Périmètre des LDG</vt:lpstr>
      <vt:lpstr>Présentation PowerPoint</vt:lpstr>
      <vt:lpstr>Evaluation : l’appréciation de la valeur professionnelle</vt:lpstr>
      <vt:lpstr>Evaluation : l’appréciation de la valeur professionnelle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lignes directrices de gestion</dc:title>
  <dc:creator>Gaëtan FIZELIER</dc:creator>
  <cp:lastModifiedBy>GROSSET Aube</cp:lastModifiedBy>
  <cp:revision>172</cp:revision>
  <cp:lastPrinted>2020-12-10T17:37:41Z</cp:lastPrinted>
  <dcterms:created xsi:type="dcterms:W3CDTF">2020-09-28T09:43:20Z</dcterms:created>
  <dcterms:modified xsi:type="dcterms:W3CDTF">2020-12-10T17:37:57Z</dcterms:modified>
</cp:coreProperties>
</file>