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handoutMasterIdLst>
    <p:handoutMasterId r:id="rId23"/>
  </p:handoutMasterIdLst>
  <p:sldIdLst>
    <p:sldId id="379" r:id="rId2"/>
    <p:sldId id="499" r:id="rId3"/>
    <p:sldId id="471" r:id="rId4"/>
    <p:sldId id="495" r:id="rId5"/>
    <p:sldId id="512" r:id="rId6"/>
    <p:sldId id="515" r:id="rId7"/>
    <p:sldId id="498" r:id="rId8"/>
    <p:sldId id="502" r:id="rId9"/>
    <p:sldId id="514" r:id="rId10"/>
    <p:sldId id="509" r:id="rId11"/>
    <p:sldId id="500" r:id="rId12"/>
    <p:sldId id="475" r:id="rId13"/>
    <p:sldId id="476" r:id="rId14"/>
    <p:sldId id="477" r:id="rId15"/>
    <p:sldId id="504" r:id="rId16"/>
    <p:sldId id="505" r:id="rId17"/>
    <p:sldId id="506" r:id="rId18"/>
    <p:sldId id="478" r:id="rId19"/>
    <p:sldId id="507" r:id="rId20"/>
    <p:sldId id="488" r:id="rId21"/>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LADO Manuella" initials="CM" lastIdx="1" clrIdx="0"/>
  <p:cmAuthor id="1" name="Marie" initials="M" lastIdx="7" clrIdx="1">
    <p:extLst>
      <p:ext uri="{19B8F6BF-5375-455C-9EA6-DF929625EA0E}">
        <p15:presenceInfo xmlns:p15="http://schemas.microsoft.com/office/powerpoint/2012/main" userId="Ma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A2D416"/>
    <a:srgbClr val="463E3A"/>
    <a:srgbClr val="C8D600"/>
    <a:srgbClr val="F58220"/>
    <a:srgbClr val="766760"/>
    <a:srgbClr val="C5E30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899" autoAdjust="0"/>
  </p:normalViewPr>
  <p:slideViewPr>
    <p:cSldViewPr>
      <p:cViewPr varScale="1">
        <p:scale>
          <a:sx n="85" d="100"/>
          <a:sy n="85" d="100"/>
        </p:scale>
        <p:origin x="1416" y="60"/>
      </p:cViewPr>
      <p:guideLst>
        <p:guide orient="horz" pos="2160"/>
        <p:guide pos="2880"/>
      </p:guideLst>
    </p:cSldViewPr>
  </p:slideViewPr>
  <p:notesTextViewPr>
    <p:cViewPr>
      <p:scale>
        <a:sx n="3" d="2"/>
        <a:sy n="3" d="2"/>
      </p:scale>
      <p:origin x="0" y="0"/>
    </p:cViewPr>
  </p:notesTextViewPr>
  <p:sorterViewPr>
    <p:cViewPr>
      <p:scale>
        <a:sx n="90" d="100"/>
        <a:sy n="90" d="100"/>
      </p:scale>
      <p:origin x="0" y="2388"/>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8B21ED7-7461-4CFF-BD21-9EFE4248F811}" type="slidenum">
              <a:rPr lang="fr-FR" altLang="fr-FR"/>
              <a:pPr>
                <a:defRPr/>
              </a:pPr>
              <a:t>‹N°›</a:t>
            </a:fld>
            <a:endParaRPr lang="fr-FR" altLang="fr-FR"/>
          </a:p>
        </p:txBody>
      </p:sp>
    </p:spTree>
    <p:extLst>
      <p:ext uri="{BB962C8B-B14F-4D97-AF65-F5344CB8AC3E}">
        <p14:creationId xmlns:p14="http://schemas.microsoft.com/office/powerpoint/2010/main" val="16233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4459DC4-5E7A-4B4A-B84D-2C3C1428384A}" type="slidenum">
              <a:rPr lang="fr-FR" altLang="fr-FR"/>
              <a:pPr>
                <a:defRPr/>
              </a:pPr>
              <a:t>‹N°›</a:t>
            </a:fld>
            <a:endParaRPr lang="fr-FR" altLang="fr-FR"/>
          </a:p>
        </p:txBody>
      </p:sp>
    </p:spTree>
    <p:extLst>
      <p:ext uri="{BB962C8B-B14F-4D97-AF65-F5344CB8AC3E}">
        <p14:creationId xmlns:p14="http://schemas.microsoft.com/office/powerpoint/2010/main" val="3865194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1843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0BD8E5-CB00-43E6-9DBA-5265A4737F20}" type="slidenum">
              <a:rPr lang="fr-FR" altLang="fr-FR"/>
              <a:pPr>
                <a:spcBef>
                  <a:spcPct val="0"/>
                </a:spcBef>
              </a:pPr>
              <a:t>13</a:t>
            </a:fld>
            <a:endParaRPr lang="fr-FR" altLang="fr-FR"/>
          </a:p>
        </p:txBody>
      </p:sp>
    </p:spTree>
    <p:extLst>
      <p:ext uri="{BB962C8B-B14F-4D97-AF65-F5344CB8AC3E}">
        <p14:creationId xmlns:p14="http://schemas.microsoft.com/office/powerpoint/2010/main" val="119658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14</a:t>
            </a:fld>
            <a:endParaRPr lang="fr-FR" altLang="fr-FR"/>
          </a:p>
        </p:txBody>
      </p:sp>
    </p:spTree>
    <p:extLst>
      <p:ext uri="{BB962C8B-B14F-4D97-AF65-F5344CB8AC3E}">
        <p14:creationId xmlns:p14="http://schemas.microsoft.com/office/powerpoint/2010/main" val="334015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15</a:t>
            </a:fld>
            <a:endParaRPr lang="fr-FR" altLang="fr-FR"/>
          </a:p>
        </p:txBody>
      </p:sp>
    </p:spTree>
    <p:extLst>
      <p:ext uri="{BB962C8B-B14F-4D97-AF65-F5344CB8AC3E}">
        <p14:creationId xmlns:p14="http://schemas.microsoft.com/office/powerpoint/2010/main" val="204108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16</a:t>
            </a:fld>
            <a:endParaRPr lang="fr-FR" altLang="fr-FR"/>
          </a:p>
        </p:txBody>
      </p:sp>
    </p:spTree>
    <p:extLst>
      <p:ext uri="{BB962C8B-B14F-4D97-AF65-F5344CB8AC3E}">
        <p14:creationId xmlns:p14="http://schemas.microsoft.com/office/powerpoint/2010/main" val="89685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17</a:t>
            </a:fld>
            <a:endParaRPr lang="fr-FR" altLang="fr-FR"/>
          </a:p>
        </p:txBody>
      </p:sp>
    </p:spTree>
    <p:extLst>
      <p:ext uri="{BB962C8B-B14F-4D97-AF65-F5344CB8AC3E}">
        <p14:creationId xmlns:p14="http://schemas.microsoft.com/office/powerpoint/2010/main" val="81781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18</a:t>
            </a:fld>
            <a:endParaRPr lang="fr-FR" altLang="fr-FR"/>
          </a:p>
        </p:txBody>
      </p:sp>
    </p:spTree>
    <p:extLst>
      <p:ext uri="{BB962C8B-B14F-4D97-AF65-F5344CB8AC3E}">
        <p14:creationId xmlns:p14="http://schemas.microsoft.com/office/powerpoint/2010/main" val="425891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19</a:t>
            </a:fld>
            <a:endParaRPr lang="fr-FR" altLang="fr-FR"/>
          </a:p>
        </p:txBody>
      </p:sp>
    </p:spTree>
    <p:extLst>
      <p:ext uri="{BB962C8B-B14F-4D97-AF65-F5344CB8AC3E}">
        <p14:creationId xmlns:p14="http://schemas.microsoft.com/office/powerpoint/2010/main" val="135940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8905E875-DF7A-4BFD-837B-4C5793342EE0}" type="slidenum">
              <a:rPr lang="fr-FR" altLang="fr-FR"/>
              <a:pPr>
                <a:defRPr/>
              </a:pPr>
              <a:t>‹N°›</a:t>
            </a:fld>
            <a:endParaRPr lang="fr-FR" altLang="fr-FR"/>
          </a:p>
        </p:txBody>
      </p:sp>
    </p:spTree>
    <p:extLst>
      <p:ext uri="{BB962C8B-B14F-4D97-AF65-F5344CB8AC3E}">
        <p14:creationId xmlns:p14="http://schemas.microsoft.com/office/powerpoint/2010/main" val="138540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D901C033-0140-42AA-BD9B-3552304ACCA5}" type="slidenum">
              <a:rPr lang="fr-FR" altLang="fr-FR"/>
              <a:pPr>
                <a:defRPr/>
              </a:pPr>
              <a:t>‹N°›</a:t>
            </a:fld>
            <a:endParaRPr lang="fr-FR" altLang="fr-FR"/>
          </a:p>
        </p:txBody>
      </p:sp>
    </p:spTree>
    <p:extLst>
      <p:ext uri="{BB962C8B-B14F-4D97-AF65-F5344CB8AC3E}">
        <p14:creationId xmlns:p14="http://schemas.microsoft.com/office/powerpoint/2010/main" val="310117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CCE8C92D-6F7F-45B9-8576-114DDBDDA0D9}" type="slidenum">
              <a:rPr lang="fr-FR" altLang="fr-FR"/>
              <a:pPr>
                <a:defRPr/>
              </a:pPr>
              <a:t>‹N°›</a:t>
            </a:fld>
            <a:endParaRPr lang="fr-FR" altLang="fr-FR"/>
          </a:p>
        </p:txBody>
      </p:sp>
    </p:spTree>
    <p:extLst>
      <p:ext uri="{BB962C8B-B14F-4D97-AF65-F5344CB8AC3E}">
        <p14:creationId xmlns:p14="http://schemas.microsoft.com/office/powerpoint/2010/main" val="2032476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_Woonoz Layout Struct_">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re 5"/>
          <p:cNvSpPr>
            <a:spLocks noGrp="1"/>
          </p:cNvSpPr>
          <p:nvPr>
            <p:ph type="ctrTitle" idx="10"/>
          </p:nvPr>
        </p:nvSpPr>
        <p:spPr>
          <a:xfrm>
            <a:off x="685800" y="4162425"/>
            <a:ext cx="7772400" cy="762000"/>
          </a:xfrm>
        </p:spPr>
        <p:txBody>
          <a:bodyPr/>
          <a:lstStyle>
            <a:lvl1pPr algn="ctr">
              <a:defRPr sz="3000" b="1">
                <a:solidFill>
                  <a:srgbClr val="F07624"/>
                </a:solidFill>
                <a:latin typeface="Tahoma"/>
              </a:defRPr>
            </a:lvl1pPr>
          </a:lstStyle>
          <a:p>
            <a:r>
              <a:rPr lang="fr-FR"/>
              <a:t>Modifiez le style du titre</a:t>
            </a:r>
          </a:p>
        </p:txBody>
      </p:sp>
    </p:spTree>
    <p:extLst>
      <p:ext uri="{BB962C8B-B14F-4D97-AF65-F5344CB8AC3E}">
        <p14:creationId xmlns:p14="http://schemas.microsoft.com/office/powerpoint/2010/main" val="2752212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_Woonoz Layout Learning 01_">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Sous-titre 5"/>
          <p:cNvSpPr>
            <a:spLocks noGrp="1"/>
          </p:cNvSpPr>
          <p:nvPr>
            <p:ph type="subTitle" idx="10"/>
          </p:nvPr>
        </p:nvSpPr>
        <p:spPr>
          <a:xfrm>
            <a:off x="1371600" y="3378200"/>
            <a:ext cx="6400800" cy="762000"/>
          </a:xfrm>
        </p:spPr>
        <p:txBody>
          <a:bodyPr/>
          <a:lstStyle>
            <a:lvl1pPr marL="0" indent="0" algn="ctr">
              <a:buNone/>
              <a:defRPr sz="3000" b="1" i="0">
                <a:solidFill>
                  <a:srgbClr val="F07624"/>
                </a:solidFill>
                <a:latin typeface="Tahoma"/>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p>
        </p:txBody>
      </p:sp>
      <p:sp>
        <p:nvSpPr>
          <p:cNvPr id="7" name="Titre 6"/>
          <p:cNvSpPr>
            <a:spLocks noGrp="1"/>
          </p:cNvSpPr>
          <p:nvPr>
            <p:ph type="title" idx="11"/>
          </p:nvPr>
        </p:nvSpPr>
        <p:spPr>
          <a:xfrm>
            <a:off x="457200" y="4013200"/>
            <a:ext cx="8229600" cy="762000"/>
          </a:xfrm>
        </p:spPr>
        <p:txBody>
          <a:bodyPr/>
          <a:lstStyle>
            <a:lvl1pPr algn="ctr">
              <a:defRPr sz="3000" b="1">
                <a:solidFill>
                  <a:srgbClr val="000000"/>
                </a:solidFill>
                <a:latin typeface="Tahoma"/>
              </a:defRPr>
            </a:lvl1pPr>
          </a:lstStyle>
          <a:p>
            <a:r>
              <a:rPr lang="fr-FR"/>
              <a:t>Modifiez le style du titre</a:t>
            </a:r>
          </a:p>
        </p:txBody>
      </p:sp>
    </p:spTree>
    <p:extLst>
      <p:ext uri="{BB962C8B-B14F-4D97-AF65-F5344CB8AC3E}">
        <p14:creationId xmlns:p14="http://schemas.microsoft.com/office/powerpoint/2010/main" val="2368700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_Woonoz Layout Learning 02_">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40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2012</a:t>
            </a:r>
          </a:p>
        </p:txBody>
      </p:sp>
      <p:sp>
        <p:nvSpPr>
          <p:cNvPr id="6" name="Espace réservé du numéro de diapositive 5"/>
          <p:cNvSpPr>
            <a:spLocks noGrp="1"/>
          </p:cNvSpPr>
          <p:nvPr>
            <p:ph type="sldNum" sz="quarter" idx="12"/>
          </p:nvPr>
        </p:nvSpPr>
        <p:spPr/>
        <p:txBody>
          <a:bodyPr/>
          <a:lstStyle>
            <a:lvl1pPr>
              <a:defRPr/>
            </a:lvl1pPr>
          </a:lstStyle>
          <a:p>
            <a:pPr>
              <a:defRPr/>
            </a:pPr>
            <a:fld id="{550B6E47-0ECE-4FF6-A62A-D214E3420EE3}" type="slidenum">
              <a:rPr lang="fr-FR" altLang="fr-FR"/>
              <a:pPr>
                <a:defRPr/>
              </a:pPr>
              <a:t>‹N°›</a:t>
            </a:fld>
            <a:endParaRPr lang="fr-FR" altLang="fr-FR"/>
          </a:p>
        </p:txBody>
      </p:sp>
    </p:spTree>
    <p:extLst>
      <p:ext uri="{BB962C8B-B14F-4D97-AF65-F5344CB8AC3E}">
        <p14:creationId xmlns:p14="http://schemas.microsoft.com/office/powerpoint/2010/main" val="34163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8E85C455-A22C-4E1B-8835-E1FE543786DA}" type="slidenum">
              <a:rPr lang="fr-FR" altLang="fr-FR"/>
              <a:pPr>
                <a:defRPr/>
              </a:pPr>
              <a:t>‹N°›</a:t>
            </a:fld>
            <a:endParaRPr lang="fr-FR" altLang="fr-FR"/>
          </a:p>
        </p:txBody>
      </p:sp>
    </p:spTree>
    <p:extLst>
      <p:ext uri="{BB962C8B-B14F-4D97-AF65-F5344CB8AC3E}">
        <p14:creationId xmlns:p14="http://schemas.microsoft.com/office/powerpoint/2010/main" val="113191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7" name="Espace réservé du numéro de diapositive 5"/>
          <p:cNvSpPr>
            <a:spLocks noGrp="1"/>
          </p:cNvSpPr>
          <p:nvPr>
            <p:ph type="sldNum" sz="quarter" idx="12"/>
          </p:nvPr>
        </p:nvSpPr>
        <p:spPr/>
        <p:txBody>
          <a:bodyPr/>
          <a:lstStyle>
            <a:lvl1pPr>
              <a:defRPr/>
            </a:lvl1pPr>
          </a:lstStyle>
          <a:p>
            <a:pPr>
              <a:defRPr/>
            </a:pPr>
            <a:fld id="{892826AC-D72C-40D1-A03D-FF7E652CD15B}" type="slidenum">
              <a:rPr lang="fr-FR" altLang="fr-FR"/>
              <a:pPr>
                <a:defRPr/>
              </a:pPr>
              <a:t>‹N°›</a:t>
            </a:fld>
            <a:endParaRPr lang="fr-FR" altLang="fr-FR"/>
          </a:p>
        </p:txBody>
      </p:sp>
    </p:spTree>
    <p:extLst>
      <p:ext uri="{BB962C8B-B14F-4D97-AF65-F5344CB8AC3E}">
        <p14:creationId xmlns:p14="http://schemas.microsoft.com/office/powerpoint/2010/main" val="221473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9" name="Espace réservé du numéro de diapositive 5"/>
          <p:cNvSpPr>
            <a:spLocks noGrp="1"/>
          </p:cNvSpPr>
          <p:nvPr>
            <p:ph type="sldNum" sz="quarter" idx="12"/>
          </p:nvPr>
        </p:nvSpPr>
        <p:spPr/>
        <p:txBody>
          <a:bodyPr/>
          <a:lstStyle>
            <a:lvl1pPr>
              <a:defRPr/>
            </a:lvl1pPr>
          </a:lstStyle>
          <a:p>
            <a:pPr>
              <a:defRPr/>
            </a:pPr>
            <a:fld id="{5ADA1555-6842-4FD1-9B31-FD72A4199F49}" type="slidenum">
              <a:rPr lang="fr-FR" altLang="fr-FR"/>
              <a:pPr>
                <a:defRPr/>
              </a:pPr>
              <a:t>‹N°›</a:t>
            </a:fld>
            <a:endParaRPr lang="fr-FR" altLang="fr-FR"/>
          </a:p>
        </p:txBody>
      </p:sp>
    </p:spTree>
    <p:extLst>
      <p:ext uri="{BB962C8B-B14F-4D97-AF65-F5344CB8AC3E}">
        <p14:creationId xmlns:p14="http://schemas.microsoft.com/office/powerpoint/2010/main" val="136836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5" name="Espace réservé du numéro de diapositive 5"/>
          <p:cNvSpPr>
            <a:spLocks noGrp="1"/>
          </p:cNvSpPr>
          <p:nvPr>
            <p:ph type="sldNum" sz="quarter" idx="12"/>
          </p:nvPr>
        </p:nvSpPr>
        <p:spPr/>
        <p:txBody>
          <a:bodyPr/>
          <a:lstStyle>
            <a:lvl1pPr>
              <a:defRPr/>
            </a:lvl1pPr>
          </a:lstStyle>
          <a:p>
            <a:pPr>
              <a:defRPr/>
            </a:pPr>
            <a:fld id="{594E8967-58EA-4831-B04C-D02247456AB8}" type="slidenum">
              <a:rPr lang="fr-FR" altLang="fr-FR"/>
              <a:pPr>
                <a:defRPr/>
              </a:pPr>
              <a:t>‹N°›</a:t>
            </a:fld>
            <a:endParaRPr lang="fr-FR" altLang="fr-FR"/>
          </a:p>
        </p:txBody>
      </p:sp>
    </p:spTree>
    <p:extLst>
      <p:ext uri="{BB962C8B-B14F-4D97-AF65-F5344CB8AC3E}">
        <p14:creationId xmlns:p14="http://schemas.microsoft.com/office/powerpoint/2010/main" val="45779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4" name="Espace réservé du numéro de diapositive 5"/>
          <p:cNvSpPr>
            <a:spLocks noGrp="1"/>
          </p:cNvSpPr>
          <p:nvPr>
            <p:ph type="sldNum" sz="quarter" idx="12"/>
          </p:nvPr>
        </p:nvSpPr>
        <p:spPr/>
        <p:txBody>
          <a:bodyPr/>
          <a:lstStyle>
            <a:lvl1pPr>
              <a:defRPr/>
            </a:lvl1pPr>
          </a:lstStyle>
          <a:p>
            <a:pPr>
              <a:defRPr/>
            </a:pPr>
            <a:fld id="{896632F9-9CCD-4DEF-A1D8-3887364890B2}" type="slidenum">
              <a:rPr lang="fr-FR" altLang="fr-FR"/>
              <a:pPr>
                <a:defRPr/>
              </a:pPr>
              <a:t>‹N°›</a:t>
            </a:fld>
            <a:endParaRPr lang="fr-FR" altLang="fr-FR"/>
          </a:p>
        </p:txBody>
      </p:sp>
    </p:spTree>
    <p:extLst>
      <p:ext uri="{BB962C8B-B14F-4D97-AF65-F5344CB8AC3E}">
        <p14:creationId xmlns:p14="http://schemas.microsoft.com/office/powerpoint/2010/main" val="287175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7" name="Espace réservé du numéro de diapositive 5"/>
          <p:cNvSpPr>
            <a:spLocks noGrp="1"/>
          </p:cNvSpPr>
          <p:nvPr>
            <p:ph type="sldNum" sz="quarter" idx="12"/>
          </p:nvPr>
        </p:nvSpPr>
        <p:spPr/>
        <p:txBody>
          <a:bodyPr/>
          <a:lstStyle>
            <a:lvl1pPr>
              <a:defRPr/>
            </a:lvl1pPr>
          </a:lstStyle>
          <a:p>
            <a:pPr>
              <a:defRPr/>
            </a:pPr>
            <a:fld id="{2A80A78D-28CE-49E3-A2B6-C4ACA935E7A9}" type="slidenum">
              <a:rPr lang="fr-FR" altLang="fr-FR"/>
              <a:pPr>
                <a:defRPr/>
              </a:pPr>
              <a:t>‹N°›</a:t>
            </a:fld>
            <a:endParaRPr lang="fr-FR" altLang="fr-FR"/>
          </a:p>
        </p:txBody>
      </p:sp>
    </p:spTree>
    <p:extLst>
      <p:ext uri="{BB962C8B-B14F-4D97-AF65-F5344CB8AC3E}">
        <p14:creationId xmlns:p14="http://schemas.microsoft.com/office/powerpoint/2010/main" val="263543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7" name="Espace réservé du numéro de diapositive 5"/>
          <p:cNvSpPr>
            <a:spLocks noGrp="1"/>
          </p:cNvSpPr>
          <p:nvPr>
            <p:ph type="sldNum" sz="quarter" idx="12"/>
          </p:nvPr>
        </p:nvSpPr>
        <p:spPr/>
        <p:txBody>
          <a:bodyPr/>
          <a:lstStyle>
            <a:lvl1pPr>
              <a:defRPr/>
            </a:lvl1pPr>
          </a:lstStyle>
          <a:p>
            <a:pPr>
              <a:defRPr/>
            </a:pPr>
            <a:fld id="{EF0016ED-0B68-4BD4-B3B7-CF113F31965C}" type="slidenum">
              <a:rPr lang="fr-FR" altLang="fr-FR"/>
              <a:pPr>
                <a:defRPr/>
              </a:pPr>
              <a:t>‹N°›</a:t>
            </a:fld>
            <a:endParaRPr lang="fr-FR" altLang="fr-FR"/>
          </a:p>
        </p:txBody>
      </p:sp>
    </p:spTree>
    <p:extLst>
      <p:ext uri="{BB962C8B-B14F-4D97-AF65-F5344CB8AC3E}">
        <p14:creationId xmlns:p14="http://schemas.microsoft.com/office/powerpoint/2010/main" val="176742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r>
              <a:rPr lang="fr-FR"/>
              <a:t>© Woonoz 2010</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ADA1534-30ED-4126-8860-6920D1E7879A}" type="slidenum">
              <a:rPr lang="fr-FR" altLang="fr-FR"/>
              <a:pPr>
                <a:defRPr/>
              </a:pPr>
              <a:t>‹N°›</a:t>
            </a:fld>
            <a:endParaRPr lang="fr-FR" altLang="fr-FR"/>
          </a:p>
        </p:txBody>
      </p:sp>
      <p:pic>
        <p:nvPicPr>
          <p:cNvPr id="1031" name="Picture 9" descr="ScreenShot08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1" r:id="rId1"/>
    <p:sldLayoutId id="2147484971" r:id="rId2"/>
    <p:sldLayoutId id="2147484962" r:id="rId3"/>
    <p:sldLayoutId id="2147484963" r:id="rId4"/>
    <p:sldLayoutId id="2147484964" r:id="rId5"/>
    <p:sldLayoutId id="2147484965" r:id="rId6"/>
    <p:sldLayoutId id="2147484966" r:id="rId7"/>
    <p:sldLayoutId id="2147484967" r:id="rId8"/>
    <p:sldLayoutId id="2147484968" r:id="rId9"/>
    <p:sldLayoutId id="2147484969" r:id="rId10"/>
    <p:sldLayoutId id="2147484970" r:id="rId11"/>
    <p:sldLayoutId id="2147484972" r:id="rId12"/>
    <p:sldLayoutId id="2147484973" r:id="rId13"/>
    <p:sldLayoutId id="2147484974" r:id="rId14"/>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projet-voltaire.f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rojet-voltaire.fr/test/eiaxq706y54cso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projet-voltaire.fr/test/eiaxq706y54cso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26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1"/>
          <p:cNvSpPr>
            <a:spLocks noChangeArrowheads="1"/>
          </p:cNvSpPr>
          <p:nvPr/>
        </p:nvSpPr>
        <p:spPr bwMode="auto">
          <a:xfrm>
            <a:off x="179513" y="5290175"/>
            <a:ext cx="6048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3600" b="1" dirty="0">
                <a:latin typeface="TJ Evolette A" panose="02000502020000020004" pitchFamily="50" charset="0"/>
              </a:rPr>
              <a:t>Procédure Projet Voltaire</a:t>
            </a:r>
            <a:endParaRPr lang="fr-FR" altLang="fr-FR" sz="2400" b="1" dirty="0">
              <a:latin typeface="TJ Evolette A" panose="02000502020000020004" pitchFamily="50" charset="0"/>
            </a:endParaRPr>
          </a:p>
        </p:txBody>
      </p:sp>
      <p:pic>
        <p:nvPicPr>
          <p:cNvPr id="8" name="Image 3" descr="PV_logoHD_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71315"/>
            <a:ext cx="2663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00129" y="692706"/>
            <a:ext cx="4202112" cy="303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Résultat de recherche d'images pour &quot;anfh&quot;">
            <a:extLst>
              <a:ext uri="{FF2B5EF4-FFF2-40B4-BE49-F238E27FC236}">
                <a16:creationId xmlns:a16="http://schemas.microsoft.com/office/drawing/2014/main" id="{EEA49930-1527-412B-910A-36550FB8F83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3782219"/>
            <a:ext cx="4817533" cy="36131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1">
            <a:extLst>
              <a:ext uri="{FF2B5EF4-FFF2-40B4-BE49-F238E27FC236}">
                <a16:creationId xmlns:a16="http://schemas.microsoft.com/office/drawing/2014/main" id="{10BE6FCA-74B3-4761-B09D-FBE5DCE94197}"/>
              </a:ext>
            </a:extLst>
          </p:cNvPr>
          <p:cNvSpPr>
            <a:spLocks noChangeArrowheads="1"/>
          </p:cNvSpPr>
          <p:nvPr/>
        </p:nvSpPr>
        <p:spPr bwMode="auto">
          <a:xfrm>
            <a:off x="467545" y="6309320"/>
            <a:ext cx="8712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i="1" dirty="0">
                <a:solidFill>
                  <a:srgbClr val="FF0000"/>
                </a:solidFill>
                <a:latin typeface="TJ Evolette A" panose="02000502020000020004" pitchFamily="50" charset="0"/>
              </a:rPr>
              <a:t>Document réservé uniquement aux responsables formation</a:t>
            </a:r>
            <a:endParaRPr lang="fr-FR" altLang="fr-FR" sz="1200" b="1" i="1" dirty="0">
              <a:solidFill>
                <a:srgbClr val="FF0000"/>
              </a:solidFill>
              <a:latin typeface="TJ Evolette A" panose="02000502020000020004"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Espace réservé du pied de page 4"/>
          <p:cNvSpPr>
            <a:spLocks noGrp="1"/>
          </p:cNvSpPr>
          <p:nvPr>
            <p:ph type="ftr" sz="quarter" idx="11"/>
          </p:nvPr>
        </p:nvSpPr>
        <p:spPr bwMode="auto">
          <a:xfrm>
            <a:off x="-36513" y="6646863"/>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2014</a:t>
            </a:r>
          </a:p>
        </p:txBody>
      </p:sp>
      <p:sp>
        <p:nvSpPr>
          <p:cNvPr id="9" name="ZoneTexte 6"/>
          <p:cNvSpPr txBox="1">
            <a:spLocks noChangeArrowheads="1"/>
          </p:cNvSpPr>
          <p:nvPr/>
        </p:nvSpPr>
        <p:spPr bwMode="auto">
          <a:xfrm>
            <a:off x="215900" y="1412875"/>
            <a:ext cx="8820150" cy="1215717"/>
          </a:xfrm>
          <a:prstGeom prst="rect">
            <a:avLst/>
          </a:prstGeom>
          <a:noFill/>
          <a:ln w="9525">
            <a:noFill/>
            <a:miter lim="800000"/>
            <a:headEnd/>
            <a:tailEnd/>
          </a:ln>
        </p:spPr>
        <p:txBody>
          <a:bodyPr>
            <a:spAutoFit/>
          </a:bodyPr>
          <a:lstStyle/>
          <a:p>
            <a:pPr algn="ctr" eaLnBrk="1" hangingPunct="1">
              <a:defRPr/>
            </a:pPr>
            <a:r>
              <a:rPr lang="fr-FR" sz="2400" kern="0" dirty="0">
                <a:latin typeface="Century Gothic" pitchFamily="34" charset="0"/>
              </a:rPr>
              <a:t>L’agent passe le test directement.</a:t>
            </a:r>
          </a:p>
          <a:p>
            <a:pPr algn="ctr" eaLnBrk="1" hangingPunct="1">
              <a:defRPr/>
            </a:pPr>
            <a:endParaRPr lang="fr-FR" sz="1100" kern="0" dirty="0">
              <a:latin typeface="Century Gothic" pitchFamily="34" charset="0"/>
            </a:endParaRPr>
          </a:p>
          <a:p>
            <a:pPr algn="ctr" eaLnBrk="1" hangingPunct="1">
              <a:lnSpc>
                <a:spcPct val="150000"/>
              </a:lnSpc>
              <a:defRPr/>
            </a:pPr>
            <a:r>
              <a:rPr lang="fr-FR" sz="1400" i="1" kern="0" dirty="0">
                <a:latin typeface="Century Gothic" pitchFamily="34" charset="0"/>
              </a:rPr>
              <a:t>Des phrases sont proposées, il doit cliquer sur la faute ou sur le bouton </a:t>
            </a:r>
          </a:p>
          <a:p>
            <a:pPr algn="ctr" eaLnBrk="1" hangingPunct="1">
              <a:defRPr/>
            </a:pPr>
            <a:r>
              <a:rPr lang="fr-FR" sz="1400" i="1" kern="0" dirty="0">
                <a:latin typeface="Century Gothic" pitchFamily="34" charset="0"/>
              </a:rPr>
              <a:t>« Il n’y a pas de faute ».</a:t>
            </a:r>
          </a:p>
        </p:txBody>
      </p:sp>
      <p:sp>
        <p:nvSpPr>
          <p:cNvPr id="13" name="Titre 1"/>
          <p:cNvSpPr txBox="1">
            <a:spLocks/>
          </p:cNvSpPr>
          <p:nvPr/>
        </p:nvSpPr>
        <p:spPr bwMode="auto">
          <a:xfrm>
            <a:off x="0" y="0"/>
            <a:ext cx="9144000" cy="720726"/>
          </a:xfrm>
          <a:prstGeom prst="rect">
            <a:avLst/>
          </a:prstGeom>
          <a:noFill/>
          <a:ln w="9525">
            <a:noFill/>
            <a:miter lim="800000"/>
            <a:headEnd/>
            <a:tailEnd/>
          </a:ln>
        </p:spPr>
        <p:txBody>
          <a:bodyPr anchor="ctr"/>
          <a:lstStyle/>
          <a:p>
            <a:pPr algn="ctr">
              <a:defRPr/>
            </a:pPr>
            <a:r>
              <a:rPr lang="fr-FR" sz="2800" kern="0" dirty="0">
                <a:latin typeface="TJ Evolette A" pitchFamily="50" charset="0"/>
                <a:ea typeface="+mj-ea"/>
              </a:rPr>
              <a:t>Tests de positionnement</a:t>
            </a:r>
          </a:p>
        </p:txBody>
      </p:sp>
      <p:sp>
        <p:nvSpPr>
          <p:cNvPr id="14" name="Rectangle 13"/>
          <p:cNvSpPr/>
          <p:nvPr/>
        </p:nvSpPr>
        <p:spPr>
          <a:xfrm>
            <a:off x="0" y="6676175"/>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1332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755243"/>
            <a:ext cx="6696794" cy="37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044" y="657052"/>
            <a:ext cx="9144000" cy="461665"/>
          </a:xfrm>
          <a:prstGeom prst="rect">
            <a:avLst/>
          </a:prstGeom>
        </p:spPr>
        <p:txBody>
          <a:bodyPr>
            <a:spAutoFit/>
          </a:bodyPr>
          <a:lstStyle/>
          <a:p>
            <a:pPr algn="ctr">
              <a:defRPr/>
            </a:pPr>
            <a:r>
              <a:rPr lang="fr-FR" sz="2400" b="1" kern="0" dirty="0">
                <a:latin typeface="TJ Evolette A" pitchFamily="50" charset="0"/>
              </a:rPr>
              <a:t>- COMMENT PASSER LE TEST -</a:t>
            </a:r>
          </a:p>
        </p:txBody>
      </p:sp>
      <p:sp>
        <p:nvSpPr>
          <p:cNvPr id="11" name="Espace réservé du pied de page 4">
            <a:extLst>
              <a:ext uri="{FF2B5EF4-FFF2-40B4-BE49-F238E27FC236}">
                <a16:creationId xmlns:a16="http://schemas.microsoft.com/office/drawing/2014/main" id="{924B4637-D328-404B-A9AA-E562965796CD}"/>
              </a:ext>
            </a:extLst>
          </p:cNvPr>
          <p:cNvSpPr txBox="1">
            <a:spLocks/>
          </p:cNvSpPr>
          <p:nvPr/>
        </p:nvSpPr>
        <p:spPr bwMode="auto">
          <a:xfrm>
            <a:off x="-36513" y="6650038"/>
            <a:ext cx="2176463" cy="238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2018</a:t>
            </a:r>
            <a:endParaRPr lang="fr-FR" altLang="fr-FR"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41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 y="-176"/>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Rectangle 9"/>
          <p:cNvSpPr/>
          <p:nvPr/>
        </p:nvSpPr>
        <p:spPr>
          <a:xfrm>
            <a:off x="0" y="136158"/>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3" name="Rectangle 3"/>
          <p:cNvSpPr txBox="1">
            <a:spLocks noChangeArrowheads="1"/>
          </p:cNvSpPr>
          <p:nvPr/>
        </p:nvSpPr>
        <p:spPr bwMode="auto">
          <a:xfrm>
            <a:off x="539552" y="1656957"/>
            <a:ext cx="8208143" cy="72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ts val="800"/>
              </a:spcBef>
              <a:buFont typeface="Wingdings" panose="05000000000000000000" pitchFamily="2" charset="2"/>
              <a:buNone/>
            </a:pPr>
            <a:r>
              <a:rPr lang="fr-FR" altLang="fr-FR" sz="1600" dirty="0">
                <a:latin typeface="Century Gothic" panose="020B0502020202020204" pitchFamily="34" charset="0"/>
              </a:rPr>
              <a:t>Pour se connecter, rejoindre le site </a:t>
            </a:r>
            <a:r>
              <a:rPr lang="fr-FR" altLang="fr-FR" sz="1600" dirty="0">
                <a:latin typeface="Century Gothic" panose="020B0502020202020204" pitchFamily="34" charset="0"/>
                <a:hlinkClick r:id="rId4"/>
              </a:rPr>
              <a:t>https://www.projet-voltaire.fr/</a:t>
            </a:r>
            <a:r>
              <a:rPr lang="fr-FR" altLang="fr-FR" sz="1600" dirty="0">
                <a:latin typeface="Century Gothic" panose="020B0502020202020204" pitchFamily="34" charset="0"/>
              </a:rPr>
              <a:t> et s’identifier :</a:t>
            </a:r>
          </a:p>
        </p:txBody>
      </p:sp>
      <p:sp>
        <p:nvSpPr>
          <p:cNvPr id="14" name="Rectangle 12"/>
          <p:cNvSpPr>
            <a:spLocks noChangeArrowheads="1"/>
          </p:cNvSpPr>
          <p:nvPr/>
        </p:nvSpPr>
        <p:spPr bwMode="auto">
          <a:xfrm>
            <a:off x="0" y="69528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0242" name="Image 1" descr="cid:image001.png@01D29669.F964C8F0">
            <a:extLst>
              <a:ext uri="{FF2B5EF4-FFF2-40B4-BE49-F238E27FC236}">
                <a16:creationId xmlns:a16="http://schemas.microsoft.com/office/drawing/2014/main" id="{221FC252-A548-411D-9576-990469406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213" y="2700718"/>
            <a:ext cx="6604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pied de page 4">
            <a:extLst>
              <a:ext uri="{FF2B5EF4-FFF2-40B4-BE49-F238E27FC236}">
                <a16:creationId xmlns:a16="http://schemas.microsoft.com/office/drawing/2014/main" id="{2586E347-2F48-41E8-B0BB-CA95581138BC}"/>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365405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 y="-176"/>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idx="1"/>
          </p:nvPr>
        </p:nvSpPr>
        <p:spPr>
          <a:xfrm>
            <a:off x="596627" y="2383310"/>
            <a:ext cx="4498975" cy="649288"/>
          </a:xfrm>
        </p:spPr>
        <p:txBody>
          <a:bodyPr/>
          <a:lstStyle/>
          <a:p>
            <a:pPr marL="0" lvl="1" indent="0" algn="ctr" eaLnBrk="1" hangingPunct="1">
              <a:spcBef>
                <a:spcPct val="0"/>
              </a:spcBef>
              <a:buFont typeface="Wingdings" panose="05000000000000000000" pitchFamily="2" charset="2"/>
              <a:buNone/>
            </a:pPr>
            <a:r>
              <a:rPr lang="fr-FR" altLang="fr-FR" sz="2000" b="1" dirty="0">
                <a:latin typeface="Century Gothic" panose="020B0502020202020204" pitchFamily="34" charset="0"/>
                <a:cs typeface="Arial" panose="020B0604020202020204" pitchFamily="34" charset="0"/>
              </a:rPr>
              <a:t>Lancez le niveau 1</a:t>
            </a: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Rectangle 9"/>
          <p:cNvSpPr/>
          <p:nvPr/>
        </p:nvSpPr>
        <p:spPr>
          <a:xfrm>
            <a:off x="0" y="136158"/>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855193"/>
            <a:ext cx="2448272" cy="4670151"/>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35" y="2905111"/>
            <a:ext cx="5040560" cy="3451254"/>
          </a:xfrm>
          <a:prstGeom prst="rect">
            <a:avLst/>
          </a:prstGeom>
        </p:spPr>
      </p:pic>
      <p:sp>
        <p:nvSpPr>
          <p:cNvPr id="13" name="Rectangle 3"/>
          <p:cNvSpPr txBox="1">
            <a:spLocks noChangeArrowheads="1"/>
          </p:cNvSpPr>
          <p:nvPr/>
        </p:nvSpPr>
        <p:spPr bwMode="auto">
          <a:xfrm>
            <a:off x="468313" y="1318832"/>
            <a:ext cx="8208143" cy="72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just" eaLnBrk="1" hangingPunct="1">
              <a:spcBef>
                <a:spcPts val="800"/>
              </a:spcBef>
              <a:buFont typeface="Wingdings" panose="05000000000000000000" pitchFamily="2" charset="2"/>
              <a:buNone/>
            </a:pPr>
            <a:r>
              <a:rPr lang="fr-FR" altLang="fr-FR" sz="1600" b="1" dirty="0">
                <a:latin typeface="Century Gothic" panose="020B0502020202020204" pitchFamily="34" charset="0"/>
              </a:rPr>
              <a:t>Les règles d’orthographe </a:t>
            </a:r>
            <a:r>
              <a:rPr lang="fr-FR" altLang="fr-FR" sz="1600" dirty="0">
                <a:latin typeface="Century Gothic" panose="020B0502020202020204" pitchFamily="34" charset="0"/>
              </a:rPr>
              <a:t>sont réparties sur </a:t>
            </a:r>
            <a:r>
              <a:rPr lang="fr-FR" altLang="fr-FR" sz="1600" b="1" dirty="0">
                <a:latin typeface="Century Gothic" panose="020B0502020202020204" pitchFamily="34" charset="0"/>
              </a:rPr>
              <a:t>plusieurs niveaux, </a:t>
            </a:r>
            <a:r>
              <a:rPr lang="fr-FR" altLang="fr-FR" sz="1600" dirty="0">
                <a:latin typeface="Century Gothic" panose="020B0502020202020204" pitchFamily="34" charset="0"/>
              </a:rPr>
              <a:t>classés dans un ordre croissant de difficulté.</a:t>
            </a:r>
          </a:p>
        </p:txBody>
      </p:sp>
      <p:sp>
        <p:nvSpPr>
          <p:cNvPr id="14" name="Rectangle 12"/>
          <p:cNvSpPr>
            <a:spLocks noChangeArrowheads="1"/>
          </p:cNvSpPr>
          <p:nvPr/>
        </p:nvSpPr>
        <p:spPr bwMode="auto">
          <a:xfrm>
            <a:off x="0" y="69528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sp>
        <p:nvSpPr>
          <p:cNvPr id="15" name="Espace réservé du pied de page 4">
            <a:extLst>
              <a:ext uri="{FF2B5EF4-FFF2-40B4-BE49-F238E27FC236}">
                <a16:creationId xmlns:a16="http://schemas.microsoft.com/office/drawing/2014/main" id="{4D9D7305-6D68-4ABD-BF1C-6554216C4FEC}"/>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46134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0" y="121696"/>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7415" name="Rectangle 3"/>
          <p:cNvSpPr txBox="1">
            <a:spLocks noChangeArrowheads="1"/>
          </p:cNvSpPr>
          <p:nvPr/>
        </p:nvSpPr>
        <p:spPr bwMode="auto">
          <a:xfrm>
            <a:off x="173832" y="5781781"/>
            <a:ext cx="8640762" cy="72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panose="05000000000000000000" pitchFamily="2" charset="2"/>
              <a:buNone/>
            </a:pPr>
            <a:r>
              <a:rPr lang="fr-FR" altLang="fr-FR" sz="1600" dirty="0">
                <a:latin typeface="Century Gothic" panose="020B0502020202020204" pitchFamily="34" charset="0"/>
              </a:rPr>
              <a:t>Une phrase est proposée. </a:t>
            </a:r>
          </a:p>
          <a:p>
            <a:pPr algn="ctr" eaLnBrk="1" hangingPunct="1">
              <a:spcBef>
                <a:spcPct val="0"/>
              </a:spcBef>
              <a:buFont typeface="Wingdings" panose="05000000000000000000" pitchFamily="2" charset="2"/>
              <a:buNone/>
            </a:pPr>
            <a:r>
              <a:rPr lang="fr-FR" altLang="fr-FR" sz="1600" dirty="0">
                <a:latin typeface="Century Gothic" panose="020B0502020202020204" pitchFamily="34" charset="0"/>
              </a:rPr>
              <a:t>Si vous voyez une faute, cliquez dessus, sinon cliquez sur « Il n’y a pas de faute ».</a:t>
            </a:r>
          </a:p>
        </p:txBody>
      </p:sp>
      <p:pic>
        <p:nvPicPr>
          <p:cNvPr id="174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342523"/>
            <a:ext cx="683101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0" y="71423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sp>
        <p:nvSpPr>
          <p:cNvPr id="10" name="Espace réservé du pied de page 4">
            <a:extLst>
              <a:ext uri="{FF2B5EF4-FFF2-40B4-BE49-F238E27FC236}">
                <a16:creationId xmlns:a16="http://schemas.microsoft.com/office/drawing/2014/main" id="{E055AB1B-4F6C-41B8-A63C-798387DB0BA2}"/>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281391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panose="05000000000000000000" pitchFamily="2" charset="2"/>
              <a:buNone/>
            </a:pPr>
            <a:r>
              <a:rPr lang="fr-FR" altLang="fr-FR" sz="1200" dirty="0">
                <a:latin typeface="Century Gothic" panose="020B0502020202020204" pitchFamily="34" charset="0"/>
              </a:rPr>
              <a:t>Avec la réponse s’affiche la correction, ainsi que l’explication simple de la règle. </a:t>
            </a:r>
          </a:p>
          <a:p>
            <a:pPr algn="ctr" eaLnBrk="1" hangingPunct="1">
              <a:spcBef>
                <a:spcPct val="0"/>
              </a:spcBef>
              <a:buFont typeface="Wingdings" panose="05000000000000000000" pitchFamily="2" charset="2"/>
              <a:buNone/>
            </a:pPr>
            <a:endParaRPr lang="fr-FR" altLang="fr-FR" sz="500" dirty="0">
              <a:latin typeface="Century Gothic" panose="020B0502020202020204" pitchFamily="34" charset="0"/>
            </a:endParaRPr>
          </a:p>
          <a:p>
            <a:pPr algn="ctr" eaLnBrk="1" hangingPunct="1">
              <a:spcBef>
                <a:spcPct val="0"/>
              </a:spcBef>
              <a:buFont typeface="Wingdings" panose="05000000000000000000" pitchFamily="2" charset="2"/>
              <a:buNone/>
            </a:pPr>
            <a:r>
              <a:rPr lang="fr-FR" altLang="fr-FR" sz="1200" dirty="0">
                <a:latin typeface="Century Gothic" panose="020B0502020202020204" pitchFamily="34" charset="0"/>
              </a:rPr>
              <a:t>S’appuyant sur le moteur de mémorisation </a:t>
            </a:r>
            <a:r>
              <a:rPr lang="fr-FR" altLang="fr-FR" sz="1200" b="1" i="1" dirty="0">
                <a:latin typeface="Century Gothic" panose="020B0502020202020204" pitchFamily="34" charset="0"/>
              </a:rPr>
              <a:t>Woonoz, </a:t>
            </a:r>
            <a:r>
              <a:rPr lang="fr-FR" altLang="fr-FR" sz="1200" dirty="0">
                <a:latin typeface="Century Gothic" panose="020B0502020202020204" pitchFamily="34" charset="0"/>
              </a:rPr>
              <a:t>d’autres illustrations de cette règle vous seront présentées, jusqu’à ce que vos collaborateurs aient acquis les bons automatismes.</a:t>
            </a:r>
          </a:p>
        </p:txBody>
      </p:sp>
      <p:pic>
        <p:nvPicPr>
          <p:cNvPr id="1946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351532"/>
            <a:ext cx="6851944" cy="403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sp>
        <p:nvSpPr>
          <p:cNvPr id="10" name="Espace réservé du pied de page 4">
            <a:extLst>
              <a:ext uri="{FF2B5EF4-FFF2-40B4-BE49-F238E27FC236}">
                <a16:creationId xmlns:a16="http://schemas.microsoft.com/office/drawing/2014/main" id="{8A259FB1-F0BE-40C1-BC4B-98F72CED4ABE}"/>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03618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Pour chaque règle, en plus de l'explication synthétique, l’apprenant peut lancer une vidéo didactique. Élaborées avec une équipe d'experts en pédagogie, les images et la voix off permettent de mieux comprendre et de retenir plus durablement. </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2290" name="Image 29703">
            <a:extLst>
              <a:ext uri="{FF2B5EF4-FFF2-40B4-BE49-F238E27FC236}">
                <a16:creationId xmlns:a16="http://schemas.microsoft.com/office/drawing/2014/main" id="{5D03E6D5-3222-429E-8B59-A8A698E09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1546" t="18044" r="9122" b="17232"/>
          <a:stretch>
            <a:fillRect/>
          </a:stretch>
        </p:blipFill>
        <p:spPr bwMode="auto">
          <a:xfrm>
            <a:off x="1444332" y="1515448"/>
            <a:ext cx="6255336" cy="38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a16="http://schemas.microsoft.com/office/drawing/2014/main" id="{14C1E10E-72DD-44F9-AE15-DA94619B1089}"/>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65911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Une difficulté sur une règle ? Un clic ouvre le cours avec des exercices ciblés. Tous les cours sont imprimables.</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3315" name="Image 29704">
            <a:extLst>
              <a:ext uri="{FF2B5EF4-FFF2-40B4-BE49-F238E27FC236}">
                <a16:creationId xmlns:a16="http://schemas.microsoft.com/office/drawing/2014/main" id="{E6C2490A-4FB4-4429-BF6A-FB76C1DF9C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9087" t="16833" r="5592" b="20699"/>
          <a:stretch>
            <a:fillRect/>
          </a:stretch>
        </p:blipFill>
        <p:spPr bwMode="auto">
          <a:xfrm>
            <a:off x="1350085" y="1690128"/>
            <a:ext cx="6443829" cy="358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a16="http://schemas.microsoft.com/office/drawing/2014/main" id="{4541EB6F-62DA-436D-9BF4-32E85868D832}"/>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3398963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Vous avez la possibilité de créer ou de choisir une astuce existante sur une règle. Vous pouvez créer une astuce et choisir de la partager ou de la garder privée. Vous pouvez envoyer une alerte sur une astuce existante.</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4338" name="Picture 2" descr="astuces">
            <a:extLst>
              <a:ext uri="{FF2B5EF4-FFF2-40B4-BE49-F238E27FC236}">
                <a16:creationId xmlns:a16="http://schemas.microsoft.com/office/drawing/2014/main" id="{5C636F5E-A835-4CE7-85A8-EA213A599B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344" y="1844824"/>
            <a:ext cx="6401312" cy="346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a16="http://schemas.microsoft.com/office/drawing/2014/main" id="{5D6C4805-B363-420D-938A-F7708C66855C}"/>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59926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718" y="1554621"/>
            <a:ext cx="6655996" cy="4599672"/>
          </a:xfrm>
          <a:prstGeom prst="rect">
            <a:avLst/>
          </a:prstGeom>
        </p:spPr>
      </p:pic>
      <p:sp>
        <p:nvSpPr>
          <p:cNvPr id="10" name="Espace réservé du pied de page 4">
            <a:extLst>
              <a:ext uri="{FF2B5EF4-FFF2-40B4-BE49-F238E27FC236}">
                <a16:creationId xmlns:a16="http://schemas.microsoft.com/office/drawing/2014/main" id="{57ED4336-53E7-43EB-A14B-BE582F3927C6}"/>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398826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301208"/>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Des modules de révision intermédiaire sont proposées (exemple : après le niveau 4, après le niveau 7 et après le niveau 10 pour le module Supérieur). Ces révisions intermédiaires sont consacrées aux règles ayant posé des problèmes lors de l’entrainement et se </a:t>
            </a:r>
            <a:r>
              <a:rPr lang="fr-FR" sz="1400" b="1" dirty="0">
                <a:latin typeface="Century Gothic" panose="020B0502020202020204" pitchFamily="34" charset="0"/>
                <a:cs typeface="Calibri" panose="020F0502020204030204" pitchFamily="34" charset="0"/>
              </a:rPr>
              <a:t>débloque 36h après la fin du niveau précédent. </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5362" name="Image 29705">
            <a:extLst>
              <a:ext uri="{FF2B5EF4-FFF2-40B4-BE49-F238E27FC236}">
                <a16:creationId xmlns:a16="http://schemas.microsoft.com/office/drawing/2014/main" id="{7573D2E4-157B-4D36-A33E-F9474DFC10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9795" t="21712" r="8551" b="27313"/>
          <a:stretch>
            <a:fillRect/>
          </a:stretch>
        </p:blipFill>
        <p:spPr bwMode="auto">
          <a:xfrm>
            <a:off x="983738" y="1707619"/>
            <a:ext cx="715430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a16="http://schemas.microsoft.com/office/drawing/2014/main" id="{1E9DD057-F266-493B-BC9F-50EF27744B79}"/>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60218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26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1"/>
          <p:cNvSpPr>
            <a:spLocks noChangeArrowheads="1"/>
          </p:cNvSpPr>
          <p:nvPr/>
        </p:nvSpPr>
        <p:spPr bwMode="auto">
          <a:xfrm>
            <a:off x="179513" y="5290175"/>
            <a:ext cx="86227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3600" b="1" dirty="0">
                <a:latin typeface="TJ Evolette A" panose="02000502020000020004" pitchFamily="50" charset="0"/>
              </a:rPr>
              <a:t>L’offre Projet Voltaire</a:t>
            </a:r>
            <a:endParaRPr lang="fr-FR" altLang="fr-FR" sz="2400" b="1" dirty="0">
              <a:latin typeface="TJ Evolette A" panose="02000502020000020004" pitchFamily="50" charset="0"/>
            </a:endParaRPr>
          </a:p>
        </p:txBody>
      </p:sp>
      <p:pic>
        <p:nvPicPr>
          <p:cNvPr id="8" name="Image 3" descr="PV_logoHD_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71315"/>
            <a:ext cx="2663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24BFE472-5358-4D3B-9BD2-68A708EF8A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00129" y="692706"/>
            <a:ext cx="4202112" cy="303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398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a16="http://schemas.microsoft.com/office/drawing/2014/main" id="{FCBA009D-4CEC-478D-8BC6-90F8675C0EEC}"/>
              </a:ext>
            </a:extLst>
          </p:cNvPr>
          <p:cNvSpPr>
            <a:spLocks noGrp="1"/>
          </p:cNvSpPr>
          <p:nvPr>
            <p:ph idx="1"/>
          </p:nvPr>
        </p:nvSpPr>
        <p:spPr/>
        <p:txBody>
          <a:bodyPr/>
          <a:lstStyle/>
          <a:p>
            <a:pPr marL="0" indent="0" algn="ctr">
              <a:buNone/>
            </a:pPr>
            <a:r>
              <a:rPr lang="fr-FR" sz="2800" dirty="0"/>
              <a:t>Pour les responsables formation au sein des établissements adhérents :</a:t>
            </a:r>
          </a:p>
          <a:p>
            <a:pPr marL="457200" lvl="1" indent="0">
              <a:buNone/>
            </a:pPr>
            <a:endParaRPr lang="fr-FR" sz="1800" dirty="0"/>
          </a:p>
          <a:p>
            <a:pPr marL="457200" lvl="1" indent="0">
              <a:buNone/>
            </a:pPr>
            <a:r>
              <a:rPr lang="fr-FR" sz="2400" b="1" dirty="0">
                <a:solidFill>
                  <a:srgbClr val="A2D416"/>
                </a:solidFill>
              </a:rPr>
              <a:t>Florence BOCQUEL – ANFH Languedoc Roussillon</a:t>
            </a:r>
          </a:p>
          <a:p>
            <a:pPr marL="457200" lvl="1" indent="0">
              <a:buNone/>
            </a:pPr>
            <a:r>
              <a:rPr lang="fr-FR" sz="1600" dirty="0"/>
              <a:t>Conseillère Formation</a:t>
            </a:r>
          </a:p>
          <a:p>
            <a:pPr marL="457200" lvl="1" indent="0">
              <a:buNone/>
            </a:pPr>
            <a:r>
              <a:rPr lang="fr-FR" sz="1600" dirty="0"/>
              <a:t>Tél : 04.67.04.35.13</a:t>
            </a:r>
          </a:p>
          <a:p>
            <a:pPr marL="457200" lvl="1" indent="0">
              <a:buNone/>
            </a:pPr>
            <a:r>
              <a:rPr lang="fr-FR" sz="1600" dirty="0"/>
              <a:t>Mail : f.bocquel@anfh.fr</a:t>
            </a:r>
          </a:p>
          <a:p>
            <a:pPr marL="0" lvl="1" indent="0">
              <a:buNone/>
            </a:pPr>
            <a:endParaRPr lang="fr-FR" sz="2400" dirty="0"/>
          </a:p>
        </p:txBody>
      </p:sp>
      <p:sp>
        <p:nvSpPr>
          <p:cNvPr id="3277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2017</a:t>
            </a:r>
          </a:p>
        </p:txBody>
      </p:sp>
      <p:sp>
        <p:nvSpPr>
          <p:cNvPr id="32773" name="AutoShape 11" descr="Résultat de recherche d'images pour &quot;corbeille&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32774" name="AutoShape 13" descr="Résultat de recherche d'images pour &quot;corbeill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14" name="Titre 1"/>
          <p:cNvSpPr txBox="1">
            <a:spLocks/>
          </p:cNvSpPr>
          <p:nvPr/>
        </p:nvSpPr>
        <p:spPr bwMode="auto">
          <a:xfrm>
            <a:off x="-152400" y="298450"/>
            <a:ext cx="9145588" cy="628650"/>
          </a:xfrm>
          <a:prstGeom prst="rect">
            <a:avLst/>
          </a:prstGeom>
          <a:noFill/>
          <a:ln w="9525">
            <a:noFill/>
            <a:miter lim="800000"/>
            <a:headEnd/>
            <a:tailEnd/>
          </a:ln>
        </p:spPr>
        <p:txBody>
          <a:bodyPr anchor="ctr"/>
          <a:lstStyle/>
          <a:p>
            <a:pPr algn="ctr">
              <a:defRPr/>
            </a:pPr>
            <a:r>
              <a:rPr lang="fr-FR" sz="3200" kern="0" dirty="0">
                <a:latin typeface="TJ Evolette A" panose="02000502020000020004" pitchFamily="50" charset="0"/>
              </a:rPr>
              <a:t>Votre contact</a:t>
            </a:r>
          </a:p>
        </p:txBody>
      </p:sp>
      <p:pic>
        <p:nvPicPr>
          <p:cNvPr id="19" name="Image 3" descr="PV_logoHD_RVB.png">
            <a:extLst>
              <a:ext uri="{FF2B5EF4-FFF2-40B4-BE49-F238E27FC236}">
                <a16:creationId xmlns:a16="http://schemas.microsoft.com/office/drawing/2014/main" id="{A36B06BB-3B7C-4D98-9DC1-CF0A9E50AE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3234" y="4720711"/>
            <a:ext cx="1911283" cy="163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pied de page 4">
            <a:extLst>
              <a:ext uri="{FF2B5EF4-FFF2-40B4-BE49-F238E27FC236}">
                <a16:creationId xmlns:a16="http://schemas.microsoft.com/office/drawing/2014/main" id="{88754B96-031E-49E7-A5AD-8EBEDE7B5D5E}"/>
              </a:ext>
            </a:extLst>
          </p:cNvPr>
          <p:cNvSpPr txBox="1">
            <a:spLocks/>
          </p:cNvSpPr>
          <p:nvPr/>
        </p:nvSpPr>
        <p:spPr bwMode="auto">
          <a:xfrm>
            <a:off x="-36513" y="6650038"/>
            <a:ext cx="2176463" cy="238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2018</a:t>
            </a:r>
            <a:endParaRPr lang="fr-FR" altLang="fr-FR"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27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ltLang="fr-FR" sz="10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34925" y="212725"/>
            <a:ext cx="9144000" cy="584200"/>
          </a:xfrm>
          <a:prstGeom prst="rect">
            <a:avLst/>
          </a:prstGeom>
        </p:spPr>
        <p:txBody>
          <a:bodyPr>
            <a:spAutoFit/>
          </a:bodyPr>
          <a:lstStyle/>
          <a:p>
            <a:pPr algn="ctr">
              <a:defRPr/>
            </a:pPr>
            <a:r>
              <a:rPr lang="fr-FR" sz="3200" kern="0" dirty="0">
                <a:latin typeface="TJ Evolette A" panose="02000502020000020004" pitchFamily="50" charset="0"/>
              </a:rPr>
              <a:t>Les modules Projet Voltaire</a:t>
            </a:r>
            <a:endParaRPr lang="fr-FR" sz="3600" b="1" kern="0" dirty="0">
              <a:latin typeface="TJ Evolette A" pitchFamily="50" charset="0"/>
            </a:endParaRPr>
          </a:p>
        </p:txBody>
      </p:sp>
      <p:sp>
        <p:nvSpPr>
          <p:cNvPr id="22" name="Rectangle à coins arrondis 21"/>
          <p:cNvSpPr/>
          <p:nvPr/>
        </p:nvSpPr>
        <p:spPr>
          <a:xfrm>
            <a:off x="107504" y="3553272"/>
            <a:ext cx="1177925" cy="670718"/>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Test de 15 minutes</a:t>
            </a:r>
            <a:endParaRPr lang="fr-FR" sz="1400" dirty="0">
              <a:ea typeface="Calibri" panose="020F0502020204030204" pitchFamily="34" charset="0"/>
              <a:cs typeface="Times New Roman" panose="02020603050405020304" pitchFamily="18" charset="0"/>
            </a:endParaRPr>
          </a:p>
        </p:txBody>
      </p:sp>
      <p:cxnSp>
        <p:nvCxnSpPr>
          <p:cNvPr id="23" name="Connecteur droit avec flèche 22"/>
          <p:cNvCxnSpPr>
            <a:cxnSpLocks/>
          </p:cNvCxnSpPr>
          <p:nvPr/>
        </p:nvCxnSpPr>
        <p:spPr>
          <a:xfrm flipV="1">
            <a:off x="1524261" y="3861049"/>
            <a:ext cx="839997" cy="53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cxnSpLocks/>
          </p:cNvCxnSpPr>
          <p:nvPr/>
        </p:nvCxnSpPr>
        <p:spPr>
          <a:xfrm flipV="1">
            <a:off x="1475656" y="2191289"/>
            <a:ext cx="888602" cy="14882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p:nvSpPr>
        <p:spPr>
          <a:xfrm>
            <a:off x="2662892" y="1699393"/>
            <a:ext cx="2887911" cy="1225551"/>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b="1" dirty="0">
                <a:solidFill>
                  <a:srgbClr val="0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Formule 1 : </a:t>
            </a:r>
          </a:p>
          <a:p>
            <a:pPr algn="ctr">
              <a:lnSpc>
                <a:spcPct val="107000"/>
              </a:lnSpc>
              <a:spcAft>
                <a:spcPts val="80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Les Fondamentaux - améliorer et certifier son orthographe et ses écrits </a:t>
            </a:r>
            <a:endParaRPr lang="fr-FR" sz="1400" dirty="0">
              <a:ea typeface="Calibri" panose="020F0502020204030204" pitchFamily="34" charset="0"/>
              <a:cs typeface="Times New Roman" panose="02020603050405020304" pitchFamily="18" charset="0"/>
            </a:endParaRPr>
          </a:p>
        </p:txBody>
      </p:sp>
      <p:sp>
        <p:nvSpPr>
          <p:cNvPr id="26" name="Rectangle à coins arrondis 25"/>
          <p:cNvSpPr/>
          <p:nvPr/>
        </p:nvSpPr>
        <p:spPr>
          <a:xfrm>
            <a:off x="2651695" y="3284984"/>
            <a:ext cx="2887911" cy="1262124"/>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b="1" dirty="0">
                <a:solidFill>
                  <a:srgbClr val="0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Formule 2 : </a:t>
            </a:r>
          </a:p>
          <a:p>
            <a:pPr algn="ctr">
              <a:lnSpc>
                <a:spcPct val="107000"/>
              </a:lnSpc>
              <a:spcAft>
                <a:spcPts val="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Supérieur - Perfectionner sa communication écrite et certifier cette compétence </a:t>
            </a:r>
            <a:endParaRPr lang="fr-FR" sz="1400" dirty="0">
              <a:ea typeface="Calibri" panose="020F0502020204030204" pitchFamily="34" charset="0"/>
              <a:cs typeface="Times New Roman" panose="02020603050405020304" pitchFamily="18" charset="0"/>
            </a:endParaRPr>
          </a:p>
        </p:txBody>
      </p:sp>
      <p:cxnSp>
        <p:nvCxnSpPr>
          <p:cNvPr id="28" name="Connecteur droit avec flèche 27"/>
          <p:cNvCxnSpPr>
            <a:cxnSpLocks/>
          </p:cNvCxnSpPr>
          <p:nvPr/>
        </p:nvCxnSpPr>
        <p:spPr>
          <a:xfrm>
            <a:off x="1475656" y="4060718"/>
            <a:ext cx="879077" cy="15285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2694316" y="4864629"/>
            <a:ext cx="2887911" cy="1305744"/>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b="1" dirty="0">
                <a:solidFill>
                  <a:srgbClr val="0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Formule 3 : </a:t>
            </a:r>
          </a:p>
          <a:p>
            <a:pPr algn="ctr">
              <a:lnSpc>
                <a:spcPct val="107000"/>
              </a:lnSpc>
              <a:spcAft>
                <a:spcPts val="80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Viser l’excellence dans sa communication écrite et certifier cette compétence</a:t>
            </a:r>
            <a:endParaRPr lang="fr-FR" sz="1400" dirty="0">
              <a:ea typeface="Calibri" panose="020F0502020204030204" pitchFamily="34" charset="0"/>
              <a:cs typeface="Times New Roman" panose="02020603050405020304" pitchFamily="18" charset="0"/>
            </a:endParaRPr>
          </a:p>
        </p:txBody>
      </p:sp>
      <p:cxnSp>
        <p:nvCxnSpPr>
          <p:cNvPr id="17" name="Connecteur droit 16">
            <a:extLst>
              <a:ext uri="{FF2B5EF4-FFF2-40B4-BE49-F238E27FC236}">
                <a16:creationId xmlns:a16="http://schemas.microsoft.com/office/drawing/2014/main" id="{6B8EB91C-5566-4E96-A4F1-7627B514D5A6}"/>
              </a:ext>
            </a:extLst>
          </p:cNvPr>
          <p:cNvCxnSpPr>
            <a:cxnSpLocks/>
          </p:cNvCxnSpPr>
          <p:nvPr/>
        </p:nvCxnSpPr>
        <p:spPr>
          <a:xfrm>
            <a:off x="6012160" y="1392323"/>
            <a:ext cx="0" cy="4757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à coins arrondis 24">
            <a:extLst>
              <a:ext uri="{FF2B5EF4-FFF2-40B4-BE49-F238E27FC236}">
                <a16:creationId xmlns:a16="http://schemas.microsoft.com/office/drawing/2014/main" id="{408A67B9-7A5B-4FC3-9F81-87C2A5DC7A14}"/>
              </a:ext>
            </a:extLst>
          </p:cNvPr>
          <p:cNvSpPr/>
          <p:nvPr/>
        </p:nvSpPr>
        <p:spPr>
          <a:xfrm>
            <a:off x="6442094" y="1392323"/>
            <a:ext cx="2529986" cy="4948152"/>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Pour chacun :</a:t>
            </a:r>
          </a:p>
          <a:p>
            <a:pPr algn="ctr">
              <a:lnSpc>
                <a:spcPct val="107000"/>
              </a:lnSpc>
              <a:spcAft>
                <a:spcPts val="800"/>
              </a:spcAft>
              <a:defRPr/>
            </a:pPr>
            <a:endPar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defRPr/>
            </a:pP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L’entraînement</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sur le module Projet Voltaire adapté à son niveau</a:t>
            </a:r>
          </a:p>
          <a:p>
            <a:pPr marL="285750" indent="-285750">
              <a:lnSpc>
                <a:spcPct val="107000"/>
              </a:lnSpc>
              <a:spcAft>
                <a:spcPts val="800"/>
              </a:spcAft>
              <a:buFontTx/>
              <a:buChar char="-"/>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Un </a:t>
            </a: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support de cours </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papier</a:t>
            </a:r>
          </a:p>
          <a:p>
            <a:pPr marL="285750" indent="-285750">
              <a:lnSpc>
                <a:spcPct val="107000"/>
              </a:lnSpc>
              <a:spcAft>
                <a:spcPts val="800"/>
              </a:spcAft>
              <a:buFontTx/>
              <a:buChar char="-"/>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L’examen du </a:t>
            </a: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Certificat Voltaire</a:t>
            </a:r>
          </a:p>
          <a:p>
            <a:pPr marL="285750" indent="-285750">
              <a:lnSpc>
                <a:spcPct val="107000"/>
              </a:lnSpc>
              <a:spcAft>
                <a:spcPts val="800"/>
              </a:spcAft>
              <a:buFontTx/>
              <a:buChar char="-"/>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Un </a:t>
            </a: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tutorat</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par mail de 4 mois</a:t>
            </a:r>
          </a:p>
          <a:p>
            <a:pPr marL="285750" indent="-285750" algn="ctr">
              <a:lnSpc>
                <a:spcPct val="107000"/>
              </a:lnSpc>
              <a:spcAft>
                <a:spcPts val="800"/>
              </a:spcAft>
              <a:buFontTx/>
              <a:buChar char="-"/>
              <a:defRPr/>
            </a:pPr>
            <a:endPar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Espace réservé du pied de page 4">
            <a:extLst>
              <a:ext uri="{FF2B5EF4-FFF2-40B4-BE49-F238E27FC236}">
                <a16:creationId xmlns:a16="http://schemas.microsoft.com/office/drawing/2014/main" id="{22D1A230-AEFB-4762-A4B4-66BC58760AA4}"/>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79929"/>
            <a:ext cx="9144000" cy="584775"/>
          </a:xfrm>
          <a:prstGeom prst="rect">
            <a:avLst/>
          </a:prstGeom>
        </p:spPr>
        <p:txBody>
          <a:bodyPr>
            <a:spAutoFit/>
          </a:bodyPr>
          <a:lstStyle/>
          <a:p>
            <a:pPr algn="ctr">
              <a:defRPr/>
            </a:pPr>
            <a:r>
              <a:rPr lang="fr-FR" sz="3200" kern="0" dirty="0">
                <a:latin typeface="TJ Evolette A" panose="02000502020000020004" pitchFamily="50" charset="0"/>
              </a:rPr>
              <a:t>L’entrainement adapté au niveau de chacun</a:t>
            </a:r>
          </a:p>
        </p:txBody>
      </p:sp>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0489" name="Espace réservé du pied de page 4"/>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
        <p:nvSpPr>
          <p:cNvPr id="12" name="Rectangle 3">
            <a:extLst>
              <a:ext uri="{FF2B5EF4-FFF2-40B4-BE49-F238E27FC236}">
                <a16:creationId xmlns:a16="http://schemas.microsoft.com/office/drawing/2014/main" id="{E8B0DD03-F54D-4C2D-8E6B-DB5A9E92D7E4}"/>
              </a:ext>
            </a:extLst>
          </p:cNvPr>
          <p:cNvSpPr txBox="1">
            <a:spLocks noChangeArrowheads="1"/>
          </p:cNvSpPr>
          <p:nvPr/>
        </p:nvSpPr>
        <p:spPr bwMode="auto">
          <a:xfrm>
            <a:off x="91440" y="1268760"/>
            <a:ext cx="2025253" cy="534794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r>
              <a:rPr lang="fr-FR" altLang="fr-FR" sz="1200" b="1" u="sng" dirty="0">
                <a:solidFill>
                  <a:srgbClr val="1C1C1C"/>
                </a:solidFill>
                <a:effectLst>
                  <a:outerShdw blurRad="38100" dist="38100" dir="2700000" algn="tl">
                    <a:srgbClr val="000000">
                      <a:alpha val="43137"/>
                    </a:srgbClr>
                  </a:outerShdw>
                </a:effectLst>
                <a:latin typeface="Century Gothic" panose="020B0502020202020204" pitchFamily="34" charset="0"/>
                <a:cs typeface="+mn-cs"/>
              </a:rPr>
              <a:t>FORMULE 1</a:t>
            </a:r>
          </a:p>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cs typeface="+mn-cs"/>
              </a:rPr>
              <a:t>Fondamentaux Campus</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47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Pour les collaborateurs ayant un score inférieur à 30% au test</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Objectif : 300 au Certificat Voltaire</a:t>
            </a: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i="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Où est le sujet dans la phrase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Où est le verbe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Qu’est-ce qu’un pronom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Comment utiliser la cédille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Quelle est la différence entre un nom propre et un nom commun ?</a:t>
            </a:r>
            <a:endParaRPr lang="fr-FR" altLang="fr-FR" sz="1200" dirty="0">
              <a:solidFill>
                <a:srgbClr val="1C1C1C"/>
              </a:solidFill>
              <a:cs typeface="+mn-cs"/>
            </a:endParaRPr>
          </a:p>
        </p:txBody>
      </p:sp>
      <p:sp>
        <p:nvSpPr>
          <p:cNvPr id="13" name="Rectangle 3">
            <a:extLst>
              <a:ext uri="{FF2B5EF4-FFF2-40B4-BE49-F238E27FC236}">
                <a16:creationId xmlns:a16="http://schemas.microsoft.com/office/drawing/2014/main" id="{CEA369FC-4177-4557-83D3-47438AB6B911}"/>
              </a:ext>
            </a:extLst>
          </p:cNvPr>
          <p:cNvSpPr txBox="1">
            <a:spLocks noChangeArrowheads="1"/>
          </p:cNvSpPr>
          <p:nvPr/>
        </p:nvSpPr>
        <p:spPr bwMode="auto">
          <a:xfrm>
            <a:off x="4673744" y="1279486"/>
            <a:ext cx="2025253" cy="5335721"/>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r>
              <a:rPr lang="fr-FR" altLang="fr-FR" sz="1200" b="1" u="sng" dirty="0">
                <a:solidFill>
                  <a:srgbClr val="1C1C1C"/>
                </a:solidFill>
                <a:effectLst>
                  <a:outerShdw blurRad="38100" dist="38100" dir="2700000" algn="tl">
                    <a:srgbClr val="000000">
                      <a:alpha val="43137"/>
                    </a:srgbClr>
                  </a:outerShdw>
                </a:effectLst>
                <a:latin typeface="Century Gothic" panose="020B0502020202020204" pitchFamily="34" charset="0"/>
                <a:cs typeface="+mn-cs"/>
              </a:rPr>
              <a:t>FORMULE 3</a:t>
            </a:r>
          </a:p>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cs typeface="+mn-cs"/>
              </a:rPr>
              <a:t>Excellence</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200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rPr>
              <a:t>Pour les collaborateurs ayant un score supérieur à 75% au test</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Objectif : 990 au Certificat Voltaire</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i="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à Avignon » ou « en Avignon »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lune » ou « Lune »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les roues arrière » ou « les roues arrières » ?</a:t>
            </a:r>
          </a:p>
        </p:txBody>
      </p:sp>
      <p:sp>
        <p:nvSpPr>
          <p:cNvPr id="14" name="Rectangle 3">
            <a:extLst>
              <a:ext uri="{FF2B5EF4-FFF2-40B4-BE49-F238E27FC236}">
                <a16:creationId xmlns:a16="http://schemas.microsoft.com/office/drawing/2014/main" id="{B0886FF5-5816-49ED-80B4-93B0BBED3E7D}"/>
              </a:ext>
            </a:extLst>
          </p:cNvPr>
          <p:cNvSpPr txBox="1">
            <a:spLocks noChangeArrowheads="1"/>
          </p:cNvSpPr>
          <p:nvPr/>
        </p:nvSpPr>
        <p:spPr bwMode="auto">
          <a:xfrm>
            <a:off x="2386402" y="1276380"/>
            <a:ext cx="2025253" cy="534794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r>
              <a:rPr lang="fr-FR" altLang="fr-FR" sz="1200" b="1" u="sng" dirty="0">
                <a:solidFill>
                  <a:srgbClr val="1C1C1C"/>
                </a:solidFill>
                <a:effectLst>
                  <a:outerShdw blurRad="38100" dist="38100" dir="2700000" algn="tl">
                    <a:srgbClr val="000000">
                      <a:alpha val="43137"/>
                    </a:srgbClr>
                  </a:outerShdw>
                </a:effectLst>
                <a:latin typeface="Century Gothic" panose="020B0502020202020204" pitchFamily="34" charset="0"/>
              </a:rPr>
              <a:t>FORMULE 2</a:t>
            </a:r>
          </a:p>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rPr>
              <a:t>Supérieur</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140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rPr>
              <a:t>Pour les collaborateurs ayant un score entre 30% et 75% au test</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Objectif : 700 au Certificat Voltaire</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Accords des participes passés, conjugaison, concordance des temps, etc.</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Alternative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Module </a:t>
            </a:r>
            <a:r>
              <a:rPr lang="fr-FR" altLang="fr-FR" sz="1200" dirty="0" err="1">
                <a:solidFill>
                  <a:srgbClr val="1C1C1C"/>
                </a:solidFill>
                <a:latin typeface="Century Gothic" panose="020B0502020202020204" pitchFamily="34" charset="0"/>
                <a:cs typeface="+mn-cs"/>
              </a:rPr>
              <a:t>Pro+Pont</a:t>
            </a:r>
            <a:r>
              <a:rPr lang="fr-FR" altLang="fr-FR" sz="1200" dirty="0">
                <a:solidFill>
                  <a:srgbClr val="1C1C1C"/>
                </a:solidFill>
                <a:latin typeface="Century Gothic" panose="020B0502020202020204" pitchFamily="34" charset="0"/>
                <a:cs typeface="+mn-cs"/>
              </a:rPr>
              <a:t> Supérieur</a:t>
            </a:r>
          </a:p>
        </p:txBody>
      </p:sp>
      <p:sp>
        <p:nvSpPr>
          <p:cNvPr id="15" name="Rectangle 3">
            <a:extLst>
              <a:ext uri="{FF2B5EF4-FFF2-40B4-BE49-F238E27FC236}">
                <a16:creationId xmlns:a16="http://schemas.microsoft.com/office/drawing/2014/main" id="{D0A6DAAA-42CD-4E7E-AF2D-78109578811F}"/>
              </a:ext>
            </a:extLst>
          </p:cNvPr>
          <p:cNvSpPr txBox="1">
            <a:spLocks noChangeArrowheads="1"/>
          </p:cNvSpPr>
          <p:nvPr/>
        </p:nvSpPr>
        <p:spPr bwMode="auto">
          <a:xfrm>
            <a:off x="7012250" y="1287106"/>
            <a:ext cx="2025253" cy="5335721"/>
          </a:xfrm>
          <a:prstGeom prst="roundRect">
            <a:avLst/>
          </a:prstGeom>
          <a:noFill/>
          <a:ln w="38100">
            <a:solidFill>
              <a:srgbClr val="A2D416"/>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endParaRPr lang="fr-FR" altLang="fr-FR" sz="1200" b="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u="sng" dirty="0">
                <a:solidFill>
                  <a:srgbClr val="1C1C1C"/>
                </a:solidFill>
                <a:latin typeface="Century Gothic" panose="020B0502020202020204" pitchFamily="34" charset="0"/>
                <a:cs typeface="+mn-cs"/>
              </a:rPr>
              <a:t>En + :</a:t>
            </a:r>
          </a:p>
          <a:p>
            <a:pPr algn="ctr" defTabSz="342900" eaLnBrk="1" fontAlgn="auto" hangingPunct="1">
              <a:spcBef>
                <a:spcPts val="450"/>
              </a:spcBef>
              <a:spcAft>
                <a:spcPts val="0"/>
              </a:spcAft>
              <a:buNone/>
            </a:pPr>
            <a:endParaRPr lang="fr-FR" altLang="fr-FR" sz="1200" b="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cs typeface="+mn-cs"/>
              </a:rPr>
              <a:t>Orthotypographie</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24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Pour tous vos collaborateurs</a:t>
            </a: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i="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30% » ou « 30 % »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3</a:t>
            </a:r>
            <a:r>
              <a:rPr lang="fr-FR" altLang="fr-FR" sz="1200" baseline="30000" dirty="0">
                <a:solidFill>
                  <a:srgbClr val="1C1C1C"/>
                </a:solidFill>
                <a:latin typeface="Century Gothic" panose="020B0502020202020204" pitchFamily="34" charset="0"/>
                <a:cs typeface="+mn-cs"/>
              </a:rPr>
              <a:t>e</a:t>
            </a:r>
            <a:r>
              <a:rPr lang="fr-FR" altLang="fr-FR" sz="1200" dirty="0">
                <a:solidFill>
                  <a:srgbClr val="1C1C1C"/>
                </a:solidFill>
                <a:latin typeface="Century Gothic" panose="020B0502020202020204" pitchFamily="34" charset="0"/>
                <a:cs typeface="+mn-cs"/>
              </a:rPr>
              <a:t> », « 3</a:t>
            </a:r>
            <a:r>
              <a:rPr lang="fr-FR" altLang="fr-FR" sz="1200" baseline="30000" dirty="0">
                <a:solidFill>
                  <a:srgbClr val="1C1C1C"/>
                </a:solidFill>
                <a:latin typeface="Century Gothic" panose="020B0502020202020204" pitchFamily="34" charset="0"/>
                <a:cs typeface="+mn-cs"/>
              </a:rPr>
              <a:t>ème</a:t>
            </a:r>
            <a:r>
              <a:rPr lang="fr-FR" altLang="fr-FR" sz="1200" dirty="0">
                <a:solidFill>
                  <a:srgbClr val="1C1C1C"/>
                </a:solidFill>
                <a:latin typeface="Century Gothic" panose="020B0502020202020204" pitchFamily="34" charset="0"/>
                <a:cs typeface="+mn-cs"/>
              </a:rPr>
              <a:t> » ou « 3</a:t>
            </a:r>
            <a:r>
              <a:rPr lang="fr-FR" altLang="fr-FR" sz="1200" baseline="30000" dirty="0">
                <a:solidFill>
                  <a:srgbClr val="1C1C1C"/>
                </a:solidFill>
                <a:latin typeface="Century Gothic" panose="020B0502020202020204" pitchFamily="34" charset="0"/>
                <a:cs typeface="+mn-cs"/>
              </a:rPr>
              <a:t>ième </a:t>
            </a:r>
            <a:r>
              <a:rPr lang="fr-FR" altLang="fr-FR" sz="1200" dirty="0">
                <a:solidFill>
                  <a:srgbClr val="1C1C1C"/>
                </a:solidFill>
                <a:latin typeface="Century Gothic" panose="020B0502020202020204" pitchFamily="34" charset="0"/>
                <a:cs typeface="+mn-cs"/>
              </a:rPr>
              <a:t>»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4h10 », « 4 heures 10 » ou « 4 h 10 » ?</a:t>
            </a:r>
          </a:p>
        </p:txBody>
      </p:sp>
      <p:cxnSp>
        <p:nvCxnSpPr>
          <p:cNvPr id="16" name="Connecteur droit 15">
            <a:extLst>
              <a:ext uri="{FF2B5EF4-FFF2-40B4-BE49-F238E27FC236}">
                <a16:creationId xmlns:a16="http://schemas.microsoft.com/office/drawing/2014/main" id="{90516DC5-A8E0-4673-B016-23F6AC9548F6}"/>
              </a:ext>
            </a:extLst>
          </p:cNvPr>
          <p:cNvCxnSpPr>
            <a:cxnSpLocks/>
          </p:cNvCxnSpPr>
          <p:nvPr/>
        </p:nvCxnSpPr>
        <p:spPr>
          <a:xfrm>
            <a:off x="2247900" y="1886952"/>
            <a:ext cx="0" cy="427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E6F8716A-7D12-4A90-8AEC-C3D719860465}"/>
              </a:ext>
            </a:extLst>
          </p:cNvPr>
          <p:cNvCxnSpPr>
            <a:cxnSpLocks/>
          </p:cNvCxnSpPr>
          <p:nvPr/>
        </p:nvCxnSpPr>
        <p:spPr>
          <a:xfrm>
            <a:off x="4564380" y="1773198"/>
            <a:ext cx="0" cy="427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CD2B0A1-1897-496B-9F98-227A5B8F13BF}"/>
              </a:ext>
            </a:extLst>
          </p:cNvPr>
          <p:cNvCxnSpPr>
            <a:cxnSpLocks/>
          </p:cNvCxnSpPr>
          <p:nvPr/>
        </p:nvCxnSpPr>
        <p:spPr>
          <a:xfrm>
            <a:off x="6842760" y="1773198"/>
            <a:ext cx="0" cy="42783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44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53" y="-115757"/>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a16="http://schemas.microsoft.com/office/drawing/2014/main" id="{367D733B-8B8D-4F8E-B3C4-6F9DAF366182}"/>
              </a:ext>
            </a:extLst>
          </p:cNvPr>
          <p:cNvSpPr>
            <a:spLocks noGrp="1"/>
          </p:cNvSpPr>
          <p:nvPr>
            <p:ph idx="1"/>
          </p:nvPr>
        </p:nvSpPr>
        <p:spPr>
          <a:xfrm>
            <a:off x="457200" y="1125539"/>
            <a:ext cx="8229600" cy="5595936"/>
          </a:xfrm>
        </p:spPr>
        <p:txBody>
          <a:bodyPr/>
          <a:lstStyle/>
          <a:p>
            <a:pPr marL="0" indent="0">
              <a:buNone/>
            </a:pPr>
            <a:r>
              <a:rPr lang="fr-FR" sz="1600" dirty="0"/>
              <a:t>Le projet VOLTAIRE est en phase d’expérimentation dans notre région pour l’année 2019. Il est financé sur des fonds mutualisés et nous avons un nombre limité de licences.</a:t>
            </a:r>
          </a:p>
          <a:p>
            <a:pPr marL="0" indent="0">
              <a:buNone/>
            </a:pPr>
            <a:r>
              <a:rPr lang="fr-FR" sz="1600" b="1" dirty="0">
                <a:solidFill>
                  <a:srgbClr val="92D050"/>
                </a:solidFill>
                <a:effectLst>
                  <a:outerShdw blurRad="38100" dist="38100" dir="2700000" algn="tl">
                    <a:srgbClr val="000000">
                      <a:alpha val="43137"/>
                    </a:srgbClr>
                  </a:outerShdw>
                </a:effectLst>
              </a:rPr>
              <a:t>Pour les inscriptions: </a:t>
            </a:r>
          </a:p>
          <a:p>
            <a:pPr marL="0" indent="0">
              <a:buNone/>
            </a:pPr>
            <a:r>
              <a:rPr lang="fr-FR" sz="1600" dirty="0"/>
              <a:t>1- L’établissement souhaitant former des agents, met à disposition à ces derniers, le lien  vers le test de positionnement : </a:t>
            </a:r>
            <a:r>
              <a:rPr lang="fr-FR" sz="1600" dirty="0">
                <a:hlinkClick r:id="rId3"/>
              </a:rPr>
              <a:t>http://www.projet-voltaire.fr/test/eiaxq706y54csos</a:t>
            </a:r>
            <a:r>
              <a:rPr lang="fr-FR" sz="1600" dirty="0"/>
              <a:t>  ainsi que la</a:t>
            </a:r>
            <a:r>
              <a:rPr lang="fr-FR" sz="1600" b="1" dirty="0"/>
              <a:t> fiche d’inscription-Agent </a:t>
            </a:r>
            <a:r>
              <a:rPr lang="fr-FR" sz="1600" dirty="0"/>
              <a:t>ci-jointe.</a:t>
            </a:r>
            <a:r>
              <a:rPr lang="fr-FR" sz="1600" b="1" i="1" dirty="0">
                <a:solidFill>
                  <a:srgbClr val="FF0000"/>
                </a:solidFill>
              </a:rPr>
              <a:t> </a:t>
            </a:r>
          </a:p>
          <a:p>
            <a:pPr marL="0" indent="0">
              <a:buNone/>
            </a:pPr>
            <a:r>
              <a:rPr lang="fr-FR" sz="1600" dirty="0"/>
              <a:t>Dès la fin du test de positionnement, l’agent voit son </a:t>
            </a:r>
            <a:r>
              <a:rPr lang="fr-FR" sz="1600" b="1" u="sng" dirty="0"/>
              <a:t>score</a:t>
            </a:r>
            <a:r>
              <a:rPr lang="fr-FR" sz="1600" dirty="0"/>
              <a:t> qui s’affiche (voir l’image ci-dessous) </a:t>
            </a:r>
          </a:p>
          <a:p>
            <a:pPr marL="0" indent="0">
              <a:buNone/>
            </a:pPr>
            <a:endParaRPr lang="fr-FR" sz="1800" dirty="0"/>
          </a:p>
          <a:p>
            <a:pPr marL="0" indent="0">
              <a:buNone/>
            </a:pPr>
            <a:r>
              <a:rPr lang="fr-FR" sz="1800" dirty="0"/>
              <a:t>	</a:t>
            </a:r>
            <a:endParaRPr lang="fr-FR" sz="2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b="1" i="1" dirty="0">
                <a:solidFill>
                  <a:srgbClr val="FF0000"/>
                </a:solidFill>
              </a:rPr>
              <a:t>Attention, le test de positionnement dure 15 minutes, il ne peut pas être interrompu. Il ne peut pas être relancé, et il n’est pas possible de revenir en arrière. </a:t>
            </a:r>
            <a:endParaRPr lang="fr-FR" sz="1800" dirty="0"/>
          </a:p>
          <a:p>
            <a:pPr marL="0" indent="0">
              <a:buNone/>
            </a:pPr>
            <a:endParaRPr lang="fr-FR" sz="1800" dirty="0"/>
          </a:p>
          <a:p>
            <a:pPr marL="0" indent="0">
              <a:buNone/>
            </a:pPr>
            <a:r>
              <a:rPr lang="fr-FR" sz="1800" dirty="0"/>
              <a:t>	</a:t>
            </a:r>
          </a:p>
          <a:p>
            <a:pPr marL="0" indent="0">
              <a:buNone/>
            </a:pPr>
            <a:endParaRPr lang="fr-FR" sz="1800" dirty="0"/>
          </a:p>
        </p:txBody>
      </p:sp>
      <p:sp>
        <p:nvSpPr>
          <p:cNvPr id="17" name="Espace réservé du pied de page 4">
            <a:extLst>
              <a:ext uri="{FF2B5EF4-FFF2-40B4-BE49-F238E27FC236}">
                <a16:creationId xmlns:a16="http://schemas.microsoft.com/office/drawing/2014/main" id="{5E180A2A-2804-4196-8675-72CEE2C53245}"/>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
        <p:nvSpPr>
          <p:cNvPr id="2" name="Rectangle 1"/>
          <p:cNvSpPr/>
          <p:nvPr/>
        </p:nvSpPr>
        <p:spPr>
          <a:xfrm>
            <a:off x="0" y="189596"/>
            <a:ext cx="8964488" cy="584775"/>
          </a:xfrm>
          <a:prstGeom prst="rect">
            <a:avLst/>
          </a:prstGeom>
        </p:spPr>
        <p:txBody>
          <a:bodyPr wrap="square">
            <a:spAutoFit/>
          </a:bodyPr>
          <a:lstStyle/>
          <a:p>
            <a:pPr algn="ctr" eaLnBrk="1" hangingPunct="1"/>
            <a:r>
              <a:rPr lang="fr-FR" altLang="fr-FR" sz="3200" b="1" dirty="0">
                <a:latin typeface="TJ Evolette A" panose="02000502020000020004" pitchFamily="50" charset="0"/>
              </a:rPr>
              <a:t>Comment inscrire un agent au Projet Voltaire ?</a:t>
            </a:r>
          </a:p>
        </p:txBody>
      </p:sp>
      <p:pic>
        <p:nvPicPr>
          <p:cNvPr id="26" name="Image 25">
            <a:extLst>
              <a:ext uri="{FF2B5EF4-FFF2-40B4-BE49-F238E27FC236}">
                <a16:creationId xmlns:a16="http://schemas.microsoft.com/office/drawing/2014/main" id="{8747B409-C66F-4C76-9431-61868607EF7E}"/>
              </a:ext>
            </a:extLst>
          </p:cNvPr>
          <p:cNvPicPr>
            <a:picLocks noChangeAspect="1"/>
          </p:cNvPicPr>
          <p:nvPr/>
        </p:nvPicPr>
        <p:blipFill>
          <a:blip r:embed="rId4"/>
          <a:stretch>
            <a:fillRect/>
          </a:stretch>
        </p:blipFill>
        <p:spPr>
          <a:xfrm>
            <a:off x="1187624" y="3212976"/>
            <a:ext cx="7128792" cy="2204715"/>
          </a:xfrm>
          <a:prstGeom prst="rect">
            <a:avLst/>
          </a:prstGeom>
          <a:ln/>
        </p:spPr>
        <p:style>
          <a:lnRef idx="2">
            <a:schemeClr val="accent2"/>
          </a:lnRef>
          <a:fillRef idx="1">
            <a:schemeClr val="lt1"/>
          </a:fillRef>
          <a:effectRef idx="0">
            <a:schemeClr val="accent2"/>
          </a:effectRef>
          <a:fontRef idx="minor">
            <a:schemeClr val="dk1"/>
          </a:fontRef>
        </p:style>
      </p:pic>
      <p:sp>
        <p:nvSpPr>
          <p:cNvPr id="7" name="Flèche droite 6"/>
          <p:cNvSpPr/>
          <p:nvPr/>
        </p:nvSpPr>
        <p:spPr>
          <a:xfrm rot="8197582">
            <a:off x="4423631" y="3241737"/>
            <a:ext cx="846300" cy="299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027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53" y="-115757"/>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a16="http://schemas.microsoft.com/office/drawing/2014/main" id="{367D733B-8B8D-4F8E-B3C4-6F9DAF366182}"/>
              </a:ext>
            </a:extLst>
          </p:cNvPr>
          <p:cNvSpPr>
            <a:spLocks noGrp="1"/>
          </p:cNvSpPr>
          <p:nvPr>
            <p:ph idx="1"/>
          </p:nvPr>
        </p:nvSpPr>
        <p:spPr>
          <a:xfrm>
            <a:off x="457200" y="1125539"/>
            <a:ext cx="8229600" cy="5595936"/>
          </a:xfrm>
        </p:spPr>
        <p:txBody>
          <a:bodyPr/>
          <a:lstStyle/>
          <a:p>
            <a:pPr marL="0" indent="0">
              <a:buNone/>
            </a:pPr>
            <a:r>
              <a:rPr lang="fr-FR" sz="1600" dirty="0"/>
              <a:t>2- Après le positionnement, l’établissement adresse à l’ANFH le </a:t>
            </a:r>
            <a:r>
              <a:rPr lang="fr-FR" sz="1600" b="1" dirty="0"/>
              <a:t>récapitulatif des inscriptions </a:t>
            </a:r>
            <a:r>
              <a:rPr lang="fr-FR" sz="1600" dirty="0"/>
              <a:t>ci-joint, complété, à partir de la </a:t>
            </a:r>
            <a:r>
              <a:rPr lang="fr-FR" sz="1600" b="1" dirty="0"/>
              <a:t>fiche d’inscription-Agent</a:t>
            </a:r>
            <a:r>
              <a:rPr lang="fr-FR" sz="1600" dirty="0"/>
              <a:t>, </a:t>
            </a:r>
            <a:r>
              <a:rPr lang="fr-FR" sz="1600" b="1" dirty="0"/>
              <a:t>sans oublier de préciser le choix de la formule retenue ( 1, 2 ou 3)</a:t>
            </a:r>
          </a:p>
          <a:p>
            <a:pPr marL="0" indent="0">
              <a:buNone/>
            </a:pPr>
            <a:endParaRPr lang="fr-FR" sz="1600" b="1" dirty="0"/>
          </a:p>
          <a:p>
            <a:pPr marL="0" indent="0">
              <a:buNone/>
            </a:pPr>
            <a:endParaRPr lang="fr-FR" sz="1600" b="1" dirty="0"/>
          </a:p>
          <a:p>
            <a:pPr marL="0" indent="0">
              <a:buNone/>
            </a:pPr>
            <a:endParaRPr lang="fr-FR" sz="1800" dirty="0"/>
          </a:p>
          <a:p>
            <a:pPr marL="0" indent="0">
              <a:buNone/>
            </a:pPr>
            <a:r>
              <a:rPr lang="fr-FR" sz="1800" dirty="0"/>
              <a:t>	</a:t>
            </a:r>
            <a:endParaRPr lang="fr-FR" sz="200" dirty="0"/>
          </a:p>
          <a:p>
            <a:pPr marL="0" indent="0">
              <a:buNone/>
            </a:pPr>
            <a:endParaRPr lang="fr-FR" sz="1800" dirty="0"/>
          </a:p>
          <a:p>
            <a:pPr marL="0" indent="0">
              <a:buNone/>
            </a:pPr>
            <a:r>
              <a:rPr lang="fr-FR" sz="1800" dirty="0"/>
              <a:t>	</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p:txBody>
      </p:sp>
      <p:sp>
        <p:nvSpPr>
          <p:cNvPr id="19" name="Rectangle à coins arrondis 21">
            <a:extLst>
              <a:ext uri="{FF2B5EF4-FFF2-40B4-BE49-F238E27FC236}">
                <a16:creationId xmlns:a16="http://schemas.microsoft.com/office/drawing/2014/main" id="{C68C7D92-94EB-4656-B8C9-65348A83F22E}"/>
              </a:ext>
            </a:extLst>
          </p:cNvPr>
          <p:cNvSpPr/>
          <p:nvPr/>
        </p:nvSpPr>
        <p:spPr>
          <a:xfrm>
            <a:off x="773510" y="2698715"/>
            <a:ext cx="1177925" cy="769937"/>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Test de 15 minutes</a:t>
            </a:r>
            <a:endParaRPr lang="fr-FR" sz="1400" dirty="0">
              <a:ea typeface="Calibri" panose="020F0502020204030204" pitchFamily="34" charset="0"/>
              <a:cs typeface="Times New Roman" panose="02020603050405020304" pitchFamily="18" charset="0"/>
            </a:endParaRPr>
          </a:p>
        </p:txBody>
      </p:sp>
      <p:cxnSp>
        <p:nvCxnSpPr>
          <p:cNvPr id="20" name="Connecteur droit avec flèche 19">
            <a:extLst>
              <a:ext uri="{FF2B5EF4-FFF2-40B4-BE49-F238E27FC236}">
                <a16:creationId xmlns:a16="http://schemas.microsoft.com/office/drawing/2014/main" id="{E61B86F2-8617-4341-A639-B6563F68DEC9}"/>
              </a:ext>
            </a:extLst>
          </p:cNvPr>
          <p:cNvCxnSpPr>
            <a:cxnSpLocks/>
          </p:cNvCxnSpPr>
          <p:nvPr/>
        </p:nvCxnSpPr>
        <p:spPr>
          <a:xfrm>
            <a:off x="2225976" y="3140968"/>
            <a:ext cx="316835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B4B553E6-1993-4300-8FDC-642D94364402}"/>
              </a:ext>
            </a:extLst>
          </p:cNvPr>
          <p:cNvCxnSpPr>
            <a:cxnSpLocks/>
          </p:cNvCxnSpPr>
          <p:nvPr/>
        </p:nvCxnSpPr>
        <p:spPr>
          <a:xfrm flipV="1">
            <a:off x="2267744" y="2262320"/>
            <a:ext cx="3168352" cy="5760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à coins arrondis 24">
            <a:extLst>
              <a:ext uri="{FF2B5EF4-FFF2-40B4-BE49-F238E27FC236}">
                <a16:creationId xmlns:a16="http://schemas.microsoft.com/office/drawing/2014/main" id="{FA3900B8-E648-4815-8802-6ECA8263C3E4}"/>
              </a:ext>
            </a:extLst>
          </p:cNvPr>
          <p:cNvSpPr/>
          <p:nvPr/>
        </p:nvSpPr>
        <p:spPr>
          <a:xfrm>
            <a:off x="5508104" y="2052998"/>
            <a:ext cx="1414661" cy="367890"/>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1</a:t>
            </a:r>
            <a:endParaRPr lang="fr-FR" sz="1400" dirty="0">
              <a:ea typeface="Calibri" panose="020F0502020204030204" pitchFamily="34" charset="0"/>
              <a:cs typeface="Times New Roman" panose="02020603050405020304" pitchFamily="18" charset="0"/>
            </a:endParaRPr>
          </a:p>
        </p:txBody>
      </p:sp>
      <p:sp>
        <p:nvSpPr>
          <p:cNvPr id="23" name="Rectangle à coins arrondis 25">
            <a:extLst>
              <a:ext uri="{FF2B5EF4-FFF2-40B4-BE49-F238E27FC236}">
                <a16:creationId xmlns:a16="http://schemas.microsoft.com/office/drawing/2014/main" id="{F4373803-0B5F-4970-BE19-4A7F6E3AB043}"/>
              </a:ext>
            </a:extLst>
          </p:cNvPr>
          <p:cNvSpPr/>
          <p:nvPr/>
        </p:nvSpPr>
        <p:spPr>
          <a:xfrm>
            <a:off x="5508104" y="2970987"/>
            <a:ext cx="1414661" cy="347706"/>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2</a:t>
            </a:r>
            <a:endParaRPr lang="fr-FR" sz="1400" dirty="0">
              <a:ea typeface="Calibri" panose="020F0502020204030204" pitchFamily="34" charset="0"/>
              <a:cs typeface="Times New Roman" panose="02020603050405020304" pitchFamily="18" charset="0"/>
            </a:endParaRPr>
          </a:p>
        </p:txBody>
      </p:sp>
      <p:cxnSp>
        <p:nvCxnSpPr>
          <p:cNvPr id="24" name="Connecteur droit avec flèche 23">
            <a:extLst>
              <a:ext uri="{FF2B5EF4-FFF2-40B4-BE49-F238E27FC236}">
                <a16:creationId xmlns:a16="http://schemas.microsoft.com/office/drawing/2014/main" id="{28638148-1409-47DA-8AFB-84A3A2B2E4CE}"/>
              </a:ext>
            </a:extLst>
          </p:cNvPr>
          <p:cNvCxnSpPr>
            <a:cxnSpLocks/>
          </p:cNvCxnSpPr>
          <p:nvPr/>
        </p:nvCxnSpPr>
        <p:spPr>
          <a:xfrm>
            <a:off x="2234388" y="3457593"/>
            <a:ext cx="3168352" cy="6914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à coins arrondis 28">
            <a:extLst>
              <a:ext uri="{FF2B5EF4-FFF2-40B4-BE49-F238E27FC236}">
                <a16:creationId xmlns:a16="http://schemas.microsoft.com/office/drawing/2014/main" id="{378DB737-0B27-4723-8850-7301E88EDDEA}"/>
              </a:ext>
            </a:extLst>
          </p:cNvPr>
          <p:cNvSpPr/>
          <p:nvPr/>
        </p:nvSpPr>
        <p:spPr>
          <a:xfrm>
            <a:off x="5508104" y="3945979"/>
            <a:ext cx="1414661" cy="356512"/>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3</a:t>
            </a:r>
            <a:endParaRPr lang="fr-FR" sz="1400" dirty="0">
              <a:ea typeface="Calibri" panose="020F0502020204030204" pitchFamily="34" charset="0"/>
              <a:cs typeface="Times New Roman" panose="02020603050405020304" pitchFamily="18" charset="0"/>
            </a:endParaRPr>
          </a:p>
        </p:txBody>
      </p:sp>
      <p:sp>
        <p:nvSpPr>
          <p:cNvPr id="20480" name="ZoneTexte 20479">
            <a:extLst>
              <a:ext uri="{FF2B5EF4-FFF2-40B4-BE49-F238E27FC236}">
                <a16:creationId xmlns:a16="http://schemas.microsoft.com/office/drawing/2014/main" id="{F173F64E-BA87-44A0-9823-EAA0572A478D}"/>
              </a:ext>
            </a:extLst>
          </p:cNvPr>
          <p:cNvSpPr txBox="1"/>
          <p:nvPr/>
        </p:nvSpPr>
        <p:spPr>
          <a:xfrm rot="20978821">
            <a:off x="2746302" y="2266068"/>
            <a:ext cx="1728192" cy="338554"/>
          </a:xfrm>
          <a:prstGeom prst="rect">
            <a:avLst/>
          </a:prstGeom>
          <a:noFill/>
        </p:spPr>
        <p:txBody>
          <a:bodyPr wrap="square" rtlCol="0">
            <a:spAutoFit/>
          </a:bodyPr>
          <a:lstStyle/>
          <a:p>
            <a:pPr algn="ctr"/>
            <a:r>
              <a:rPr lang="fr-FR" sz="1600" i="1" dirty="0">
                <a:latin typeface="+mj-lt"/>
              </a:rPr>
              <a:t>&lt; 30%</a:t>
            </a:r>
          </a:p>
        </p:txBody>
      </p:sp>
      <p:sp>
        <p:nvSpPr>
          <p:cNvPr id="36" name="ZoneTexte 35">
            <a:extLst>
              <a:ext uri="{FF2B5EF4-FFF2-40B4-BE49-F238E27FC236}">
                <a16:creationId xmlns:a16="http://schemas.microsoft.com/office/drawing/2014/main" id="{3C5D9171-3B63-47A8-8330-226139F962FD}"/>
              </a:ext>
            </a:extLst>
          </p:cNvPr>
          <p:cNvSpPr txBox="1"/>
          <p:nvPr/>
        </p:nvSpPr>
        <p:spPr>
          <a:xfrm>
            <a:off x="2987824" y="2820399"/>
            <a:ext cx="1728192" cy="338554"/>
          </a:xfrm>
          <a:prstGeom prst="rect">
            <a:avLst/>
          </a:prstGeom>
          <a:noFill/>
        </p:spPr>
        <p:txBody>
          <a:bodyPr wrap="square" rtlCol="0">
            <a:spAutoFit/>
          </a:bodyPr>
          <a:lstStyle/>
          <a:p>
            <a:pPr algn="ctr"/>
            <a:r>
              <a:rPr lang="fr-FR" sz="1600" i="1" dirty="0">
                <a:latin typeface="+mj-lt"/>
              </a:rPr>
              <a:t>30% à 75%</a:t>
            </a:r>
          </a:p>
        </p:txBody>
      </p:sp>
      <p:sp>
        <p:nvSpPr>
          <p:cNvPr id="37" name="ZoneTexte 36">
            <a:extLst>
              <a:ext uri="{FF2B5EF4-FFF2-40B4-BE49-F238E27FC236}">
                <a16:creationId xmlns:a16="http://schemas.microsoft.com/office/drawing/2014/main" id="{DE1EF797-0CA8-43BE-8567-7BAA6E59F82F}"/>
              </a:ext>
            </a:extLst>
          </p:cNvPr>
          <p:cNvSpPr txBox="1"/>
          <p:nvPr/>
        </p:nvSpPr>
        <p:spPr>
          <a:xfrm rot="760224">
            <a:off x="2827721" y="3413695"/>
            <a:ext cx="1728192" cy="338554"/>
          </a:xfrm>
          <a:prstGeom prst="rect">
            <a:avLst/>
          </a:prstGeom>
          <a:noFill/>
        </p:spPr>
        <p:txBody>
          <a:bodyPr wrap="square" rtlCol="0">
            <a:spAutoFit/>
          </a:bodyPr>
          <a:lstStyle/>
          <a:p>
            <a:pPr algn="ctr"/>
            <a:r>
              <a:rPr lang="fr-FR" sz="1600" i="1" dirty="0">
                <a:latin typeface="+mj-lt"/>
              </a:rPr>
              <a:t>&gt; 75%</a:t>
            </a:r>
          </a:p>
        </p:txBody>
      </p:sp>
      <p:sp>
        <p:nvSpPr>
          <p:cNvPr id="17" name="Espace réservé du pied de page 4">
            <a:extLst>
              <a:ext uri="{FF2B5EF4-FFF2-40B4-BE49-F238E27FC236}">
                <a16:creationId xmlns:a16="http://schemas.microsoft.com/office/drawing/2014/main" id="{5E180A2A-2804-4196-8675-72CEE2C53245}"/>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
        <p:nvSpPr>
          <p:cNvPr id="2" name="Rectangle 1"/>
          <p:cNvSpPr/>
          <p:nvPr/>
        </p:nvSpPr>
        <p:spPr>
          <a:xfrm>
            <a:off x="0" y="189596"/>
            <a:ext cx="8964488" cy="584775"/>
          </a:xfrm>
          <a:prstGeom prst="rect">
            <a:avLst/>
          </a:prstGeom>
        </p:spPr>
        <p:txBody>
          <a:bodyPr wrap="square">
            <a:spAutoFit/>
          </a:bodyPr>
          <a:lstStyle/>
          <a:p>
            <a:pPr algn="ctr" eaLnBrk="1" hangingPunct="1"/>
            <a:r>
              <a:rPr lang="fr-FR" altLang="fr-FR" sz="3200" b="1" dirty="0">
                <a:latin typeface="TJ Evolette A" panose="02000502020000020004" pitchFamily="50" charset="0"/>
              </a:rPr>
              <a:t>Comment inscrire un agent au Projet Voltaire ?</a:t>
            </a:r>
          </a:p>
        </p:txBody>
      </p:sp>
      <p:sp>
        <p:nvSpPr>
          <p:cNvPr id="4" name="Rectangle 3"/>
          <p:cNvSpPr/>
          <p:nvPr/>
        </p:nvSpPr>
        <p:spPr>
          <a:xfrm>
            <a:off x="525632" y="4870901"/>
            <a:ext cx="8078815" cy="584775"/>
          </a:xfrm>
          <a:prstGeom prst="rect">
            <a:avLst/>
          </a:prstGeom>
        </p:spPr>
        <p:txBody>
          <a:bodyPr wrap="square">
            <a:spAutoFit/>
          </a:bodyPr>
          <a:lstStyle/>
          <a:p>
            <a:pPr marL="0" indent="0">
              <a:buNone/>
            </a:pPr>
            <a:r>
              <a:rPr lang="fr-FR" sz="1600" dirty="0">
                <a:latin typeface="+mn-lt"/>
              </a:rPr>
              <a:t>3- une fois inscrit par l’ANFH auprès de </a:t>
            </a:r>
            <a:r>
              <a:rPr lang="fr-FR" sz="1600" dirty="0" err="1">
                <a:latin typeface="+mn-lt"/>
              </a:rPr>
              <a:t>Woonoz</a:t>
            </a:r>
            <a:r>
              <a:rPr lang="fr-FR" sz="1600" dirty="0">
                <a:latin typeface="+mn-lt"/>
              </a:rPr>
              <a:t>, chaque agent recevra son identifiant et son mot de passe pour accéder à la plateforme du Projet Voltaire. </a:t>
            </a:r>
          </a:p>
        </p:txBody>
      </p:sp>
    </p:spTree>
    <p:extLst>
      <p:ext uri="{BB962C8B-B14F-4D97-AF65-F5344CB8AC3E}">
        <p14:creationId xmlns:p14="http://schemas.microsoft.com/office/powerpoint/2010/main" val="87725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a16="http://schemas.microsoft.com/office/drawing/2014/main" id="{367D733B-8B8D-4F8E-B3C4-6F9DAF366182}"/>
              </a:ext>
            </a:extLst>
          </p:cNvPr>
          <p:cNvSpPr>
            <a:spLocks noGrp="1"/>
          </p:cNvSpPr>
          <p:nvPr>
            <p:ph idx="1"/>
          </p:nvPr>
        </p:nvSpPr>
        <p:spPr>
          <a:xfrm>
            <a:off x="457200" y="1628800"/>
            <a:ext cx="8229600" cy="4497363"/>
          </a:xfrm>
        </p:spPr>
        <p:txBody>
          <a:bodyPr anchor="ctr"/>
          <a:lstStyle/>
          <a:p>
            <a:pPr marL="0" indent="0">
              <a:buNone/>
            </a:pPr>
            <a:r>
              <a:rPr lang="fr-FR" sz="1800" dirty="0"/>
              <a:t>Le projet VOLTAIRE permet d’obtenir une certification reconnue par les recruteurs au même titre que le test TOEIC  pour l’’anglais.</a:t>
            </a:r>
          </a:p>
          <a:p>
            <a:pPr marL="0" indent="0">
              <a:buNone/>
            </a:pPr>
            <a:endParaRPr lang="fr-FR" sz="1800" dirty="0"/>
          </a:p>
          <a:p>
            <a:pPr marL="0" indent="0">
              <a:buNone/>
            </a:pPr>
            <a:r>
              <a:rPr lang="fr-FR" sz="1800" dirty="0"/>
              <a:t>A l’ouverture de son compte, chaque stagiaire recevra un code parrain lui permettant de s’inscrire à une session en centres d’examen agrée certification Voltaire ou à une session organisée dans un établissement hospitalier ou dans les locaux de l’ANFH.  </a:t>
            </a:r>
          </a:p>
          <a:p>
            <a:pPr marL="0" indent="0">
              <a:buNone/>
            </a:pPr>
            <a:endParaRPr lang="fr-FR" sz="1800" dirty="0"/>
          </a:p>
          <a:p>
            <a:pPr marL="0" indent="0">
              <a:buNone/>
            </a:pPr>
            <a:r>
              <a:rPr lang="fr-FR" sz="1800" dirty="0"/>
              <a:t>Des sessions seront organisées par l’ANFH dans leurs locaux en mai et novembre 2019 (dates à définir)</a:t>
            </a:r>
          </a:p>
          <a:p>
            <a:pPr lvl="1">
              <a:buFontTx/>
              <a:buChar char="-"/>
            </a:pPr>
            <a:endParaRPr lang="fr-FR" sz="1800" dirty="0"/>
          </a:p>
        </p:txBody>
      </p:sp>
      <p:sp>
        <p:nvSpPr>
          <p:cNvPr id="2048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2017</a:t>
            </a:r>
          </a:p>
        </p:txBody>
      </p:sp>
      <p:sp>
        <p:nvSpPr>
          <p:cNvPr id="26" name="Rectangle 25">
            <a:extLst>
              <a:ext uri="{FF2B5EF4-FFF2-40B4-BE49-F238E27FC236}">
                <a16:creationId xmlns:a16="http://schemas.microsoft.com/office/drawing/2014/main" id="{FF4B2757-610B-46FB-A3D9-A0DB56716595}"/>
              </a:ext>
            </a:extLst>
          </p:cNvPr>
          <p:cNvSpPr/>
          <p:nvPr/>
        </p:nvSpPr>
        <p:spPr>
          <a:xfrm>
            <a:off x="0" y="44624"/>
            <a:ext cx="9144000" cy="584200"/>
          </a:xfrm>
          <a:prstGeom prst="rect">
            <a:avLst/>
          </a:prstGeom>
        </p:spPr>
        <p:txBody>
          <a:bodyPr>
            <a:spAutoFit/>
          </a:bodyPr>
          <a:lstStyle/>
          <a:p>
            <a:pPr algn="ctr">
              <a:defRPr/>
            </a:pPr>
            <a:r>
              <a:rPr lang="fr-FR" sz="3200" kern="0" dirty="0">
                <a:latin typeface="TJ Evolette A" panose="02000502020000020004" pitchFamily="50" charset="0"/>
              </a:rPr>
              <a:t>Pour l’organisation d’une session Certificat Voltaire</a:t>
            </a:r>
          </a:p>
        </p:txBody>
      </p:sp>
      <p:sp>
        <p:nvSpPr>
          <p:cNvPr id="8" name="Espace réservé du pied de page 4">
            <a:extLst>
              <a:ext uri="{FF2B5EF4-FFF2-40B4-BE49-F238E27FC236}">
                <a16:creationId xmlns:a16="http://schemas.microsoft.com/office/drawing/2014/main" id="{45A11573-C7F4-49B9-8F4B-629BD724B8ED}"/>
              </a:ext>
            </a:extLst>
          </p:cNvPr>
          <p:cNvSpPr txBox="1">
            <a:spLocks/>
          </p:cNvSpPr>
          <p:nvPr/>
        </p:nvSpPr>
        <p:spPr bwMode="auto">
          <a:xfrm>
            <a:off x="-36513" y="6650038"/>
            <a:ext cx="2176463" cy="238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2018</a:t>
            </a:r>
            <a:endParaRPr lang="fr-FR" altLang="fr-FR"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98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26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1"/>
          <p:cNvSpPr>
            <a:spLocks noChangeArrowheads="1"/>
          </p:cNvSpPr>
          <p:nvPr/>
        </p:nvSpPr>
        <p:spPr bwMode="auto">
          <a:xfrm>
            <a:off x="179513" y="5013176"/>
            <a:ext cx="8622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3600" b="1" dirty="0">
                <a:latin typeface="TJ Evolette A" panose="02000502020000020004" pitchFamily="50" charset="0"/>
              </a:rPr>
              <a:t>Démos : Tests de positionnement et plateforme Projet Voltaire</a:t>
            </a:r>
            <a:endParaRPr lang="fr-FR" altLang="fr-FR" sz="2400" b="1" dirty="0">
              <a:latin typeface="TJ Evolette A" panose="02000502020000020004" pitchFamily="50" charset="0"/>
            </a:endParaRPr>
          </a:p>
        </p:txBody>
      </p:sp>
      <p:pic>
        <p:nvPicPr>
          <p:cNvPr id="8" name="Image 3" descr="PV_logoHD_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71315"/>
            <a:ext cx="2663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27296C06-41FC-4C21-AECA-C66106FABD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00129" y="692706"/>
            <a:ext cx="4202112" cy="303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19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 y="-8286"/>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bwMode="auto">
          <a:xfrm>
            <a:off x="-10443" y="-3840"/>
            <a:ext cx="9144000" cy="720726"/>
          </a:xfrm>
          <a:prstGeom prst="rect">
            <a:avLst/>
          </a:prstGeom>
          <a:noFill/>
          <a:ln w="9525">
            <a:noFill/>
            <a:miter lim="800000"/>
            <a:headEnd/>
            <a:tailEnd/>
          </a:ln>
        </p:spPr>
        <p:txBody>
          <a:bodyPr anchor="ctr"/>
          <a:lstStyle/>
          <a:p>
            <a:pPr algn="ctr">
              <a:defRPr/>
            </a:pPr>
            <a:r>
              <a:rPr lang="fr-FR" sz="2800" kern="0" dirty="0">
                <a:latin typeface="TJ Evolette A" pitchFamily="50" charset="0"/>
                <a:ea typeface="+mj-ea"/>
              </a:rPr>
              <a:t>Tests de positionnement</a:t>
            </a:r>
          </a:p>
        </p:txBody>
      </p:sp>
      <p:sp>
        <p:nvSpPr>
          <p:cNvPr id="10" name="Rectangle 9"/>
          <p:cNvSpPr/>
          <p:nvPr/>
        </p:nvSpPr>
        <p:spPr>
          <a:xfrm>
            <a:off x="121580" y="692646"/>
            <a:ext cx="9144000" cy="461665"/>
          </a:xfrm>
          <a:prstGeom prst="rect">
            <a:avLst/>
          </a:prstGeom>
        </p:spPr>
        <p:txBody>
          <a:bodyPr>
            <a:spAutoFit/>
          </a:bodyPr>
          <a:lstStyle/>
          <a:p>
            <a:pPr algn="ctr">
              <a:defRPr/>
            </a:pPr>
            <a:r>
              <a:rPr lang="fr-FR" sz="2400" b="1" kern="0" dirty="0">
                <a:latin typeface="TJ Evolette A" pitchFamily="50" charset="0"/>
              </a:rPr>
              <a:t>- INSCRIPTION AU TEST -</a:t>
            </a:r>
          </a:p>
        </p:txBody>
      </p:sp>
      <p:sp>
        <p:nvSpPr>
          <p:cNvPr id="12" name="Rectangle 11"/>
          <p:cNvSpPr/>
          <p:nvPr/>
        </p:nvSpPr>
        <p:spPr>
          <a:xfrm>
            <a:off x="2545" y="6668556"/>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ZoneTexte 6"/>
          <p:cNvSpPr txBox="1">
            <a:spLocks noChangeArrowheads="1"/>
          </p:cNvSpPr>
          <p:nvPr/>
        </p:nvSpPr>
        <p:spPr bwMode="auto">
          <a:xfrm>
            <a:off x="283505" y="1553022"/>
            <a:ext cx="8820150" cy="1354217"/>
          </a:xfrm>
          <a:prstGeom prst="rect">
            <a:avLst/>
          </a:prstGeom>
          <a:noFill/>
          <a:ln w="9525">
            <a:noFill/>
            <a:miter lim="800000"/>
            <a:headEnd/>
            <a:tailEnd/>
          </a:ln>
        </p:spPr>
        <p:txBody>
          <a:bodyPr>
            <a:spAutoFit/>
          </a:bodyPr>
          <a:lstStyle/>
          <a:p>
            <a:pPr algn="ctr" eaLnBrk="1" hangingPunct="1">
              <a:defRPr/>
            </a:pPr>
            <a:r>
              <a:rPr lang="fr-FR" sz="2000" kern="0" dirty="0">
                <a:latin typeface="Century Gothic" pitchFamily="34" charset="0"/>
                <a:ea typeface="+mj-ea"/>
              </a:rPr>
              <a:t>Depuis l’URL communiquée, l’agent s’inscrit en ligne :</a:t>
            </a:r>
          </a:p>
          <a:p>
            <a:pPr algn="ctr" eaLnBrk="1" hangingPunct="1">
              <a:defRPr/>
            </a:pPr>
            <a:r>
              <a:rPr lang="fr-FR" u="sng" dirty="0">
                <a:hlinkClick r:id="rId3"/>
              </a:rPr>
              <a:t>http://www.projet-voltaire.fr/test/eiaxq706y54csos</a:t>
            </a:r>
            <a:r>
              <a:rPr lang="fr-FR" dirty="0"/>
              <a:t> </a:t>
            </a:r>
          </a:p>
          <a:p>
            <a:pPr algn="ctr" eaLnBrk="1" hangingPunct="1">
              <a:defRPr/>
            </a:pPr>
            <a:endParaRPr lang="fr-FR" sz="2000" dirty="0">
              <a:latin typeface="Century Gothic" pitchFamily="34" charset="0"/>
              <a:cs typeface="Arial" charset="0"/>
            </a:endParaRPr>
          </a:p>
          <a:p>
            <a:pPr algn="ctr" eaLnBrk="1" hangingPunct="1">
              <a:defRPr/>
            </a:pPr>
            <a:endParaRPr lang="fr-FR" sz="2400" b="1" dirty="0">
              <a:latin typeface="Century Gothic" pitchFamily="34" charset="0"/>
              <a:cs typeface="Arial" charset="0"/>
            </a:endParaRPr>
          </a:p>
        </p:txBody>
      </p:sp>
      <p:sp>
        <p:nvSpPr>
          <p:cNvPr id="14" name="Espace réservé du pied de page 4">
            <a:extLst>
              <a:ext uri="{FF2B5EF4-FFF2-40B4-BE49-F238E27FC236}">
                <a16:creationId xmlns:a16="http://schemas.microsoft.com/office/drawing/2014/main" id="{6DFDEBC6-ABAB-446C-9225-841DC254D29A}"/>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pic>
        <p:nvPicPr>
          <p:cNvPr id="2" name="Image 1">
            <a:extLst>
              <a:ext uri="{FF2B5EF4-FFF2-40B4-BE49-F238E27FC236}">
                <a16:creationId xmlns:a16="http://schemas.microsoft.com/office/drawing/2014/main" id="{D9AEFE0B-7C1D-4C57-9E2C-EBA13AD365A5}"/>
              </a:ext>
            </a:extLst>
          </p:cNvPr>
          <p:cNvPicPr>
            <a:picLocks noChangeAspect="1"/>
          </p:cNvPicPr>
          <p:nvPr/>
        </p:nvPicPr>
        <p:blipFill>
          <a:blip r:embed="rId4"/>
          <a:stretch>
            <a:fillRect/>
          </a:stretch>
        </p:blipFill>
        <p:spPr>
          <a:xfrm>
            <a:off x="511143" y="2204864"/>
            <a:ext cx="8364874" cy="4167283"/>
          </a:xfrm>
          <a:prstGeom prst="rect">
            <a:avLst/>
          </a:prstGeom>
        </p:spPr>
      </p:pic>
    </p:spTree>
    <p:extLst>
      <p:ext uri="{BB962C8B-B14F-4D97-AF65-F5344CB8AC3E}">
        <p14:creationId xmlns:p14="http://schemas.microsoft.com/office/powerpoint/2010/main" val="9863135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49744</TotalTime>
  <Words>1138</Words>
  <Application>Microsoft Office PowerPoint</Application>
  <PresentationFormat>Affichage à l'écran (4:3)</PresentationFormat>
  <Paragraphs>190</Paragraphs>
  <Slides>20</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Century Gothic</vt:lpstr>
      <vt:lpstr>Tahoma</vt:lpstr>
      <vt:lpstr>TJ Evolette 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Pascal</dc:creator>
  <cp:lastModifiedBy>BOCQUEL Florence</cp:lastModifiedBy>
  <cp:revision>524</cp:revision>
  <dcterms:created xsi:type="dcterms:W3CDTF">2008-10-07T13:35:33Z</dcterms:created>
  <dcterms:modified xsi:type="dcterms:W3CDTF">2022-12-01T16:02:12Z</dcterms:modified>
</cp:coreProperties>
</file>