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1" r:id="rId1"/>
    <p:sldMasterId id="2147483690" r:id="rId2"/>
  </p:sldMasterIdLst>
  <p:notesMasterIdLst>
    <p:notesMasterId r:id="rId18"/>
  </p:notesMasterIdLst>
  <p:sldIdLst>
    <p:sldId id="368" r:id="rId3"/>
    <p:sldId id="399" r:id="rId4"/>
    <p:sldId id="403" r:id="rId5"/>
    <p:sldId id="356" r:id="rId6"/>
    <p:sldId id="404" r:id="rId7"/>
    <p:sldId id="360" r:id="rId8"/>
    <p:sldId id="359" r:id="rId9"/>
    <p:sldId id="383" r:id="rId10"/>
    <p:sldId id="382" r:id="rId11"/>
    <p:sldId id="405" r:id="rId12"/>
    <p:sldId id="406" r:id="rId13"/>
    <p:sldId id="407" r:id="rId14"/>
    <p:sldId id="408" r:id="rId15"/>
    <p:sldId id="409" r:id="rId16"/>
    <p:sldId id="410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AYE Cyril" initials="PC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2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8" autoAdjust="0"/>
    <p:restoredTop sz="75275" autoAdjust="0"/>
  </p:normalViewPr>
  <p:slideViewPr>
    <p:cSldViewPr snapToGrid="0">
      <p:cViewPr varScale="1">
        <p:scale>
          <a:sx n="86" d="100"/>
          <a:sy n="86" d="100"/>
        </p:scale>
        <p:origin x="634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733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2931" y="4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71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8B4948A5-7CFB-4AD3-B50C-C48705E5F5EC}" type="datetimeFigureOut">
              <a:rPr lang="fr-FR" smtClean="0"/>
              <a:t>11/11/2017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E9A5B608-25DC-4F47-BFD2-75DA0827BB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565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61BACF-56DA-42C3-8E25-ECCAD489607B}" type="slidenum">
              <a:rPr lang="fr-FR">
                <a:solidFill>
                  <a:prstClr val="black"/>
                </a:solidFill>
              </a:rPr>
              <a:pPr/>
              <a:t>1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6389" name="Espace réservé du pied de page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 dirty="0">
                <a:solidFill>
                  <a:prstClr val="black"/>
                </a:solidFill>
              </a:rPr>
              <a:t>CME du 17.05.10</a:t>
            </a:r>
          </a:p>
        </p:txBody>
      </p:sp>
    </p:spTree>
    <p:extLst>
      <p:ext uri="{BB962C8B-B14F-4D97-AF65-F5344CB8AC3E}">
        <p14:creationId xmlns:p14="http://schemas.microsoft.com/office/powerpoint/2010/main" val="1589039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>
                <a:solidFill>
                  <a:prstClr val="black"/>
                </a:solidFill>
              </a:rPr>
              <a:pPr/>
              <a:t>10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contenu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fr-R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277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>
                <a:solidFill>
                  <a:prstClr val="black"/>
                </a:solidFill>
              </a:rPr>
              <a:pPr/>
              <a:t>11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contenu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fr-R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680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>
                <a:solidFill>
                  <a:prstClr val="black"/>
                </a:solidFill>
              </a:rPr>
              <a:pPr/>
              <a:t>12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contenu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fr-R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39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>
                <a:solidFill>
                  <a:prstClr val="black"/>
                </a:solidFill>
              </a:rPr>
              <a:pPr/>
              <a:t>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contenu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fr-R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069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utils</a:t>
            </a:r>
            <a:r>
              <a:rPr lang="fr-FR" dirty="0" smtClean="0"/>
              <a:t>: conduite d’entretien, adaptabilité de notre communication</a:t>
            </a:r>
          </a:p>
          <a:p>
            <a:endParaRPr lang="fr-FR" dirty="0" smtClean="0"/>
          </a:p>
          <a:p>
            <a:pPr marL="0" lvl="1" defTabSz="914126">
              <a:defRPr/>
            </a:pPr>
            <a:r>
              <a:rPr lang="fr-FR" dirty="0" smtClean="0"/>
              <a:t>Remise en question de notre posture de CDS: recul sur son mode de fonctionnement et sur nos erreurs de communication, identification de nos points de faiblesse</a:t>
            </a:r>
          </a:p>
          <a:p>
            <a:endParaRPr lang="fr-FR" dirty="0" smtClean="0"/>
          </a:p>
          <a:p>
            <a:pPr marL="0" lvl="1" defTabSz="914126">
              <a:defRPr/>
            </a:pPr>
            <a:r>
              <a:rPr lang="fr-FR" dirty="0" smtClean="0"/>
              <a:t>Sentiment de renforcement du collectif de management: partage de valeurs communes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>
                <a:solidFill>
                  <a:prstClr val="black"/>
                </a:solidFill>
              </a:rPr>
              <a:pPr/>
              <a:t>14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887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>
                <a:solidFill>
                  <a:prstClr val="black"/>
                </a:solidFill>
              </a:rPr>
              <a:pPr/>
              <a:t>15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871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064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06388" y="746125"/>
            <a:ext cx="6616700" cy="37226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>
              <a:buFont typeface="Arial" panose="020B0604020202020204" pitchFamily="34" charset="0"/>
              <a:buChar char="•"/>
            </a:pPr>
            <a:r>
              <a:rPr lang="fr-RE" b="1" dirty="0"/>
              <a:t>La nouvelle construction du pôle sanitaire de l’ouest à </a:t>
            </a:r>
            <a:r>
              <a:rPr lang="fr-RE" b="1" dirty="0" err="1"/>
              <a:t>Cambaie</a:t>
            </a:r>
            <a:r>
              <a:rPr lang="fr-RE" b="1" dirty="0"/>
              <a:t>, à proximité immédiate de l’EPSM-R va permettre de répondre aux besoins des patients en garantissant la qualité et la sécurité des soins.  </a:t>
            </a:r>
          </a:p>
          <a:p>
            <a:pPr marL="171433" indent="-171433">
              <a:buFont typeface="Arial" panose="020B0604020202020204" pitchFamily="34" charset="0"/>
              <a:buChar char="•"/>
            </a:pPr>
            <a:r>
              <a:rPr lang="fr-RE" b="1" dirty="0"/>
              <a:t>C’est aussi une opportunité supplémentaire de revoir les organisations et définir le rôle des différents acteurs de l’institution.</a:t>
            </a:r>
            <a:endParaRPr lang="fr-FR" b="1" dirty="0"/>
          </a:p>
          <a:p>
            <a:pPr marL="171433" indent="-171433">
              <a:buFont typeface="Arial" panose="020B0604020202020204" pitchFamily="34" charset="0"/>
              <a:buChar char="•"/>
            </a:pPr>
            <a:r>
              <a:rPr lang="fr-RE" b="1" dirty="0"/>
              <a:t>L’objectif de ce projet vise à outiller au mieux les managers des deux établissements, en travaillant sur les axes de progression identifiés afin qu’ils puissent évoluer dans un cadre institutionnel clairement identifié et sécurisé.</a:t>
            </a:r>
            <a:endParaRPr lang="fr-FR" b="1" dirty="0"/>
          </a:p>
          <a:p>
            <a:pPr marL="171433" indent="-171433">
              <a:buFont typeface="Arial" panose="020B0604020202020204" pitchFamily="34" charset="0"/>
              <a:buChar char="•"/>
            </a:pPr>
            <a:r>
              <a:rPr lang="fr-RE" b="1" dirty="0"/>
              <a:t>L’enjeu étant de concilier missions et valeurs du service public d’une part, efficacité, pragmatisme et prise en compte des réalités économico-financières d’autre part. 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>
                <a:solidFill>
                  <a:prstClr val="black"/>
                </a:solidFill>
              </a:rPr>
              <a:pPr/>
              <a:t>3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529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06388" y="746125"/>
            <a:ext cx="6616700" cy="3722688"/>
          </a:xfrm>
        </p:spPr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5814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06388" y="746125"/>
            <a:ext cx="6616700" cy="37226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 algn="ctr">
              <a:buFont typeface="Arial" panose="020B0604020202020204" pitchFamily="34" charset="0"/>
              <a:buChar char="•"/>
            </a:pPr>
            <a:r>
              <a:rPr lang="fr-RE" b="1" dirty="0"/>
              <a:t>Le TRAVAIL  préparatoire sur les 2 EPS avec des groupes de </a:t>
            </a:r>
            <a:r>
              <a:rPr lang="fr-RE" b="1" dirty="0" smtClean="0"/>
              <a:t>travail a permis de poser  </a:t>
            </a:r>
            <a:r>
              <a:rPr lang="fr-RE" b="1" dirty="0"/>
              <a:t>un diagnostic</a:t>
            </a:r>
          </a:p>
          <a:p>
            <a:pPr marL="171433" indent="-171433" algn="ctr">
              <a:buFont typeface="Arial" panose="020B0604020202020204" pitchFamily="34" charset="0"/>
              <a:buChar char="•"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790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37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contenu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9717" algn="just"/>
            <a:endParaRPr lang="fr-F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sens de ce projet Management est d’entretenir </a:t>
            </a:r>
            <a:r>
              <a:rPr lang="fr-F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dynamique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entre toutes les composantes de la communauté hospitalière (médicale et non médicale, soignante, administrative, technique et logistique).</a:t>
            </a:r>
            <a:r>
              <a:rPr lang="fr-R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Valeurs communes et le </a:t>
            </a:r>
            <a:r>
              <a:rPr lang="fr-RE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Décloisonement</a:t>
            </a:r>
            <a:endParaRPr lang="fr-R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créer un creuset commun en travaillant ensemble </a:t>
            </a:r>
          </a:p>
          <a:p>
            <a:pPr algn="just"/>
            <a:endParaRPr lang="fr-F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33" indent="-171433" algn="just">
              <a:buFont typeface="Wingdings" panose="05000000000000000000" pitchFamily="2" charset="2"/>
              <a:buChar char="Ø"/>
            </a:pP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ce que l’institution attend des managers (élaboration progressive d’un référentiel)</a:t>
            </a:r>
          </a:p>
          <a:p>
            <a:pPr marL="171433" indent="-171433" algn="just">
              <a:buFont typeface="Wingdings" panose="05000000000000000000" pitchFamily="2" charset="2"/>
              <a:buChar char="Ø"/>
            </a:pP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que les managers sont en droit d’attendre de l’institution (soutien, formation, règles institutionnelles claires et accompagnement personnalisé dans le parcours professionnel par exemple).</a:t>
            </a:r>
          </a:p>
          <a:p>
            <a:pPr marL="171433" indent="-171433" algn="just">
              <a:buFont typeface="Wingdings" panose="05000000000000000000" pitchFamily="2" charset="2"/>
              <a:buChar char="Ø"/>
            </a:pPr>
            <a:endParaRPr lang="fr-R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33" indent="-171433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marL="171433" indent="-171433" algn="just">
              <a:buFont typeface="Wingdings" panose="05000000000000000000" pitchFamily="2" charset="2"/>
              <a:buChar char="Ø"/>
            </a:pPr>
            <a:endParaRPr lang="fr-R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761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>
              <a:buFont typeface="Arial" panose="020B0604020202020204" pitchFamily="34" charset="0"/>
              <a:buChar char="•"/>
            </a:pPr>
            <a:r>
              <a:rPr lang="fr-FR" sz="1600" b="1" dirty="0"/>
              <a:t>Développer la notion de Culture Commune</a:t>
            </a:r>
          </a:p>
          <a:p>
            <a:pPr marL="171433" indent="-171433">
              <a:buFont typeface="Arial" panose="020B0604020202020204" pitchFamily="34" charset="0"/>
              <a:buChar char="•"/>
            </a:pPr>
            <a:r>
              <a:rPr lang="fr-FR" sz="1600" b="1" dirty="0"/>
              <a:t>Développer la volonté pour les modules « savoir » de définition commune d’indicateurs de suivi ( GRH, économiques, qualité …)</a:t>
            </a:r>
          </a:p>
          <a:p>
            <a:pPr marL="171433" indent="-171433">
              <a:buFont typeface="Arial" panose="020B0604020202020204" pitchFamily="34" charset="0"/>
              <a:buChar char="•"/>
            </a:pPr>
            <a:r>
              <a:rPr lang="fr-FR" sz="1600" b="1" dirty="0"/>
              <a:t>coaching individuel (2h) </a:t>
            </a:r>
          </a:p>
          <a:p>
            <a:pPr marL="171433" indent="-171433">
              <a:buFont typeface="Arial" panose="020B0604020202020204" pitchFamily="34" charset="0"/>
              <a:buChar char="•"/>
            </a:pPr>
            <a:r>
              <a:rPr lang="fr-RE" sz="1400" b="1" dirty="0"/>
              <a:t>Profil managérial: décrit</a:t>
            </a:r>
          </a:p>
          <a:p>
            <a:pPr marL="628495" lvl="1" indent="-171433" defTabSz="914126">
              <a:buFont typeface="Arial" panose="020B0604020202020204" pitchFamily="34" charset="0"/>
              <a:buChar char="•"/>
              <a:defRPr/>
            </a:pPr>
            <a:r>
              <a:rPr lang="fr-RE" sz="1400" b="1" dirty="0"/>
              <a:t>analyse comportementale basée sur le modèle de William Marston qui décrit le comportement d’un individu (style naturel) et la manière dont il s’adapte à son environnement (style adapté). Le modèle des couleurs permet à chacun de mieux comprendre sa zone de confort et d’inconfort, de prendre conscience de ses forces et ses faiblesses. </a:t>
            </a:r>
          </a:p>
          <a:p>
            <a:pPr marL="628495" lvl="1" indent="-171433" defTabSz="914126">
              <a:buFont typeface="Arial" panose="020B0604020202020204" pitchFamily="34" charset="0"/>
              <a:buChar char="•"/>
              <a:defRPr/>
            </a:pPr>
            <a:r>
              <a:rPr lang="fr-RE" sz="1400" b="1" dirty="0"/>
              <a:t>Manière de communiquer et les rapports avec son entourage</a:t>
            </a:r>
          </a:p>
          <a:p>
            <a:pPr marL="628495" lvl="1" indent="-171433" defTabSz="914126">
              <a:buFont typeface="Arial" panose="020B0604020202020204" pitchFamily="34" charset="0"/>
              <a:buChar char="•"/>
              <a:defRPr/>
            </a:pPr>
            <a:r>
              <a:rPr lang="fr-RE" b="1" dirty="0"/>
              <a:t>L’enjeu étant de concilier missions et valeurs du service public d’une part, efficacité, pragmatisme et prise en compte des réalités économico-financières d’autre part. </a:t>
            </a:r>
            <a:endParaRPr lang="fr-FR" b="1" dirty="0"/>
          </a:p>
          <a:p>
            <a:pPr marL="628495" lvl="1" indent="-171433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B608-25DC-4F47-BFD2-75DA0827BBC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211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11D36-6EB9-4636-BF33-4C2616803E50}" type="slidenum">
              <a:rPr lang="fr-FR" altLang="fr-FR"/>
              <a:pPr/>
              <a:t>9</a:t>
            </a:fld>
            <a:endParaRPr lang="fr-FR" altLang="fr-FR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3038" y="806450"/>
            <a:ext cx="7143751" cy="4017963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5094296"/>
            <a:ext cx="5438140" cy="3603169"/>
          </a:xfrm>
        </p:spPr>
        <p:txBody>
          <a:bodyPr/>
          <a:lstStyle/>
          <a:p>
            <a:r>
              <a:rPr lang="fr-FR" sz="1600" b="1" dirty="0"/>
              <a:t>Les questions ?</a:t>
            </a:r>
          </a:p>
          <a:p>
            <a:endParaRPr lang="fr-FR" sz="1600" b="1" dirty="0"/>
          </a:p>
          <a:p>
            <a:r>
              <a:rPr lang="fr-FR" sz="1600" b="1" dirty="0"/>
              <a:t>Evaluation du dispositif ?</a:t>
            </a:r>
          </a:p>
          <a:p>
            <a:r>
              <a:rPr lang="fr-FR" sz="1600" b="1" dirty="0"/>
              <a:t>Mise en place d’un collège cadre « ?</a:t>
            </a:r>
          </a:p>
          <a:p>
            <a:r>
              <a:rPr lang="fr-FR" sz="1600" b="1" dirty="0"/>
              <a:t>Suivi de formation ?</a:t>
            </a:r>
          </a:p>
          <a:p>
            <a:r>
              <a:rPr lang="fr-FR" sz="1600" b="1" dirty="0"/>
              <a:t>Mise en place de supervisions individuelles ou collectives ?</a:t>
            </a:r>
          </a:p>
          <a:p>
            <a:r>
              <a:rPr lang="fr-FR" sz="1600" b="1" dirty="0"/>
              <a:t>Quelle évolution des fonctions des cadres ? comment valoriser les expertises en transversalité ? ……</a:t>
            </a:r>
          </a:p>
          <a:p>
            <a:r>
              <a:rPr lang="fr-FR" sz="1600" b="1" dirty="0"/>
              <a:t> </a:t>
            </a:r>
          </a:p>
          <a:p>
            <a:r>
              <a:rPr lang="fr-FR" sz="1600" b="1" dirty="0"/>
              <a:t> </a:t>
            </a:r>
          </a:p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610641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5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41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20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3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903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66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358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>
              <a:defRPr/>
            </a:pPr>
            <a:fld id="{006894FB-B975-496E-897D-00CF6E3DF0E8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77451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C5389-0A8C-462D-A1D5-4F7628EC53F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312" y="0"/>
            <a:ext cx="1195145" cy="548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10" name="Image 9" descr="LOGO CHGM_VECTO_petit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51"/>
          <a:stretch/>
        </p:blipFill>
        <p:spPr>
          <a:xfrm>
            <a:off x="135126" y="93281"/>
            <a:ext cx="429777" cy="334887"/>
          </a:xfrm>
          <a:prstGeom prst="rect">
            <a:avLst/>
          </a:prstGeom>
        </p:spPr>
      </p:pic>
      <p:pic>
        <p:nvPicPr>
          <p:cNvPr id="11" name="Image 10" descr="EPSMR LOGO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7" t="13260" r="25704" b="37354"/>
          <a:stretch/>
        </p:blipFill>
        <p:spPr>
          <a:xfrm>
            <a:off x="687586" y="119472"/>
            <a:ext cx="373172" cy="26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2039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59028934-F40C-499E-87FB-9B0711DC5D5B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2223560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85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3698C4E3-13E4-4C4A-833F-F1316BCDBF88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2323406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AD4B6F32-8655-47BD-A21D-631B53F261FD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0373416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7A4B2-59C6-4F56-97A2-3EEE5DA25F1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0960809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C7925-7C8C-4B3D-A1EE-8F2AF86F4AB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941349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3F7E3-5BB7-4700-B770-318D1DE9C9D3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4014342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892F6C11-8803-4202-93FD-2F55CC783E23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5075654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>
                <a:solidFill>
                  <a:srgbClr val="438086"/>
                </a:solidFill>
                <a:latin typeface="Arial" charset="0"/>
              </a:rPr>
              <a:t>4ème Journée de l'encadrement 14/09/2016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RE" smtClean="0">
                <a:solidFill>
                  <a:srgbClr val="438086"/>
                </a:solidFill>
                <a:latin typeface="Arial" charset="0"/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9BA972C-7AD3-4B8E-A57E-C2D7A9EE3AEE}" type="slidenum">
              <a:rPr lang="fr-FR" smtClean="0"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133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>
                <a:solidFill>
                  <a:srgbClr val="438086"/>
                </a:solidFill>
                <a:latin typeface="Arial" charset="0"/>
              </a:rPr>
              <a:t>4ème Journée de l'encadrement 14/09/2016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RE" smtClean="0">
                <a:solidFill>
                  <a:srgbClr val="438086"/>
                </a:solidFill>
                <a:latin typeface="Arial" charset="0"/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9BA972C-7AD3-4B8E-A57E-C2D7A9EE3AEE}" type="slidenum">
              <a:rPr lang="fr-FR" smtClean="0"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dirty="0"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04160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>
                <a:solidFill>
                  <a:srgbClr val="438086"/>
                </a:solidFill>
                <a:latin typeface="Arial" charset="0"/>
              </a:rPr>
              <a:t>4ème Journée de l'encadrement 14/09/2016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RE" smtClean="0">
                <a:solidFill>
                  <a:srgbClr val="438086"/>
                </a:solidFill>
                <a:latin typeface="Arial" charset="0"/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9BA972C-7AD3-4B8E-A57E-C2D7A9EE3AEE}" type="slidenum">
              <a:rPr lang="fr-FR" smtClean="0"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7364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>
                <a:solidFill>
                  <a:srgbClr val="438086"/>
                </a:solidFill>
                <a:latin typeface="Arial" charset="0"/>
              </a:rPr>
              <a:t>4ème Journée de l'encadrement 14/09/2016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RE" smtClean="0">
                <a:solidFill>
                  <a:srgbClr val="438086"/>
                </a:solidFill>
                <a:latin typeface="Arial" charset="0"/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9BA972C-7AD3-4B8E-A57E-C2D7A9EE3AEE}" type="slidenum">
              <a:rPr lang="fr-FR" smtClean="0"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dirty="0"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639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359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>
                <a:solidFill>
                  <a:srgbClr val="438086"/>
                </a:solidFill>
                <a:latin typeface="Arial" charset="0"/>
              </a:rPr>
              <a:t>4ème Journée de l'encadrement 14/09/2016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RE" smtClean="0">
                <a:solidFill>
                  <a:srgbClr val="438086"/>
                </a:solidFill>
                <a:latin typeface="Arial" charset="0"/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  <a:latin typeface="Arial" charset="0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9BA972C-7AD3-4B8E-A57E-C2D7A9EE3AEE}" type="slidenum">
              <a:rPr lang="fr-FR" smtClean="0"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9131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24A50B-0C4E-421E-84F5-2B692F44EB2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538989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438086"/>
                </a:solidFill>
              </a:rPr>
              <a:t>4ème Journée de l'encadrement 14/09/2016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390ED-0A32-4820-BF57-447798C84A9C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3202411"/>
      </p:ext>
    </p:extLst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4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6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86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7E5644-1E61-4311-A31E-84CB9C7AA8A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7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4ème Journée de l'encadrement 14/09/2016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RE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36" name="Rectangle 8"/>
          <p:cNvSpPr>
            <a:spLocks noChangeArrowheads="1"/>
          </p:cNvSpPr>
          <p:nvPr userDrawn="1"/>
        </p:nvSpPr>
        <p:spPr bwMode="auto">
          <a:xfrm>
            <a:off x="527051" y="1844676"/>
            <a:ext cx="11137900" cy="73025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7" name="Rectangle 9"/>
          <p:cNvSpPr>
            <a:spLocks noChangeArrowheads="1"/>
          </p:cNvSpPr>
          <p:nvPr userDrawn="1"/>
        </p:nvSpPr>
        <p:spPr bwMode="auto">
          <a:xfrm>
            <a:off x="527051" y="2133600"/>
            <a:ext cx="97367" cy="4248150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" name="Rectangle 10"/>
          <p:cNvSpPr>
            <a:spLocks noChangeArrowheads="1"/>
          </p:cNvSpPr>
          <p:nvPr userDrawn="1"/>
        </p:nvSpPr>
        <p:spPr bwMode="auto">
          <a:xfrm>
            <a:off x="5808134" y="6597651"/>
            <a:ext cx="6047317" cy="73025"/>
          </a:xfrm>
          <a:prstGeom prst="rect">
            <a:avLst/>
          </a:prstGeom>
          <a:gradFill rotWithShape="1">
            <a:gsLst>
              <a:gs pos="0">
                <a:srgbClr val="0099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39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ransition>
    <p:pull dir="lu"/>
  </p:transition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10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9.jpg"/><Relationship Id="rId5" Type="http://schemas.openxmlformats.org/officeDocument/2006/relationships/image" Target="../media/image8.wm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1495427" y="2076918"/>
            <a:ext cx="10096500" cy="1443038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r-FR" dirty="0" smtClean="0">
                <a:latin typeface="Bodoni MT" pitchFamily="18" charset="0"/>
              </a:rPr>
              <a:t/>
            </a:r>
            <a:br>
              <a:rPr lang="fr-FR" dirty="0" smtClean="0">
                <a:latin typeface="Bodoni MT" pitchFamily="18" charset="0"/>
              </a:rPr>
            </a:br>
            <a:endParaRPr lang="fr-F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5581" y="373149"/>
            <a:ext cx="1156301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Aft>
                <a:spcPct val="0"/>
              </a:spcAft>
            </a:pPr>
            <a:r>
              <a:rPr lang="fr" sz="2400" b="1" dirty="0" smtClean="0">
                <a:latin typeface="Arial"/>
                <a:ea typeface="Exo 2"/>
                <a:cs typeface="Arial"/>
                <a:sym typeface="Exo 2"/>
              </a:rPr>
              <a:t>LE </a:t>
            </a:r>
            <a:r>
              <a:rPr lang="fr" sz="2400" b="1" smtClean="0">
                <a:latin typeface="Arial"/>
                <a:ea typeface="Exo 2"/>
                <a:cs typeface="Arial"/>
                <a:sym typeface="Exo 2"/>
              </a:rPr>
              <a:t>PROJET MANAGEMENT </a:t>
            </a:r>
            <a:r>
              <a:rPr lang="fr" sz="2400" b="1" dirty="0" smtClean="0">
                <a:latin typeface="Arial"/>
                <a:ea typeface="Exo 2"/>
                <a:cs typeface="Arial"/>
                <a:sym typeface="Exo 2"/>
              </a:rPr>
              <a:t>DE L’EPSMR &amp; DU CHGM</a:t>
            </a:r>
          </a:p>
          <a:p>
            <a:pPr algn="ctr" defTabSz="914400" fontAlgn="base">
              <a:spcAft>
                <a:spcPct val="0"/>
              </a:spcAft>
            </a:pPr>
            <a:endParaRPr lang="fr" sz="2400" b="1" dirty="0" smtClean="0">
              <a:latin typeface="Arial"/>
              <a:ea typeface="Exo 2"/>
              <a:cs typeface="Arial"/>
              <a:sym typeface="Exo 2"/>
            </a:endParaRPr>
          </a:p>
          <a:p>
            <a:pPr algn="ctr" defTabSz="914400" fontAlgn="base">
              <a:spcAft>
                <a:spcPct val="0"/>
              </a:spcAft>
            </a:pPr>
            <a:r>
              <a:rPr lang="fr" sz="2400" b="1" dirty="0" smtClean="0">
                <a:latin typeface="Arial"/>
                <a:ea typeface="Exo 2"/>
                <a:cs typeface="Arial"/>
                <a:sym typeface="Exo 2"/>
              </a:rPr>
              <a:t>Un </a:t>
            </a:r>
            <a:r>
              <a:rPr lang="fr-FR" sz="2400" b="1" dirty="0" smtClean="0">
                <a:latin typeface="Arial"/>
                <a:ea typeface="Exo 2"/>
                <a:cs typeface="Arial"/>
                <a:sym typeface="Exo 2"/>
              </a:rPr>
              <a:t>d</a:t>
            </a:r>
            <a:r>
              <a:rPr lang="fr" sz="2400" b="1" dirty="0" smtClean="0">
                <a:latin typeface="Arial"/>
                <a:ea typeface="Exo 2"/>
                <a:cs typeface="Arial"/>
                <a:sym typeface="Exo 2"/>
              </a:rPr>
              <a:t>ispositif innovant au service des managers de santé </a:t>
            </a:r>
          </a:p>
          <a:p>
            <a:pPr algn="ctr" defTabSz="914400" fontAlgn="base">
              <a:spcAft>
                <a:spcPct val="0"/>
              </a:spcAft>
            </a:pPr>
            <a:endParaRPr lang="fr-FR" sz="2000" b="1" dirty="0" smtClean="0">
              <a:solidFill>
                <a:prstClr val="white"/>
              </a:solidFill>
              <a:latin typeface="Arial"/>
              <a:ea typeface="Exo 2"/>
              <a:cs typeface="Arial"/>
              <a:sym typeface="Exo 2"/>
            </a:endParaRPr>
          </a:p>
          <a:p>
            <a:pPr algn="ctr" defTabSz="914400" fontAlgn="base">
              <a:spcAft>
                <a:spcPct val="0"/>
              </a:spcAft>
            </a:pPr>
            <a:endParaRPr lang="fr" sz="2000" b="1" dirty="0" smtClean="0">
              <a:solidFill>
                <a:prstClr val="white"/>
              </a:solidFill>
              <a:latin typeface="Arial"/>
              <a:ea typeface="Exo 2"/>
              <a:cs typeface="Arial"/>
              <a:sym typeface="Exo 2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RE" b="1" dirty="0" smtClean="0">
                <a:latin typeface="Arial"/>
                <a:cs typeface="Arial"/>
              </a:rPr>
              <a:t>M. Cyril PAVAYE : Chef de projet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fr-RE" b="1" dirty="0" smtClean="0">
              <a:latin typeface="Arial"/>
              <a:cs typeface="Arial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RE" b="1" dirty="0" smtClean="0">
                <a:latin typeface="Arial"/>
                <a:cs typeface="Arial"/>
              </a:rPr>
              <a:t>Dr </a:t>
            </a:r>
            <a:r>
              <a:rPr lang="fr-RE" b="1" dirty="0">
                <a:latin typeface="Arial"/>
                <a:cs typeface="Arial"/>
              </a:rPr>
              <a:t>APPAVOUPOULLE </a:t>
            </a:r>
            <a:r>
              <a:rPr lang="fr-RE" b="1" dirty="0" smtClean="0">
                <a:latin typeface="Arial"/>
                <a:cs typeface="Arial"/>
              </a:rPr>
              <a:t>François : </a:t>
            </a:r>
            <a:r>
              <a:rPr lang="fr-RE" b="1" dirty="0">
                <a:latin typeface="Arial"/>
                <a:cs typeface="Arial"/>
              </a:rPr>
              <a:t>Chef de Pôle Est </a:t>
            </a:r>
            <a:r>
              <a:rPr lang="fr-RE" b="1" dirty="0" smtClean="0">
                <a:latin typeface="Arial"/>
                <a:cs typeface="Arial"/>
              </a:rPr>
              <a:t>EPSMR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fr-RE" b="1" dirty="0">
              <a:latin typeface="Arial"/>
              <a:cs typeface="Arial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RE" b="1" dirty="0">
                <a:latin typeface="Arial"/>
                <a:cs typeface="Arial"/>
              </a:rPr>
              <a:t>Mme OLLIVIER </a:t>
            </a:r>
            <a:r>
              <a:rPr lang="fr-RE" b="1" dirty="0" smtClean="0">
                <a:latin typeface="Arial"/>
                <a:cs typeface="Arial"/>
              </a:rPr>
              <a:t>Katy : </a:t>
            </a:r>
            <a:r>
              <a:rPr lang="fr-RE" b="1" dirty="0">
                <a:latin typeface="Arial"/>
                <a:cs typeface="Arial"/>
              </a:rPr>
              <a:t>Cadre de santé CHGM</a:t>
            </a:r>
            <a:endParaRPr lang="fr-FR" b="1" dirty="0">
              <a:latin typeface="Arial"/>
              <a:cs typeface="Arial"/>
            </a:endParaRPr>
          </a:p>
          <a:p>
            <a:pPr marL="342900" indent="-342900" algn="ctr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2000" b="1" i="1" dirty="0">
              <a:solidFill>
                <a:prstClr val="white"/>
              </a:solidFill>
              <a:latin typeface="Exo 2"/>
              <a:ea typeface="Exo 2"/>
              <a:cs typeface="Exo 2"/>
            </a:endParaRPr>
          </a:p>
        </p:txBody>
      </p:sp>
      <p:pic>
        <p:nvPicPr>
          <p:cNvPr id="11" name="Image 10" descr="logohorizon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408" y="4215399"/>
            <a:ext cx="3234262" cy="1020100"/>
          </a:xfrm>
          <a:prstGeom prst="rect">
            <a:avLst/>
          </a:prstGeom>
        </p:spPr>
      </p:pic>
      <p:pic>
        <p:nvPicPr>
          <p:cNvPr id="12" name="Image 11" descr="LOGO CHGM_VECTO_peti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138" y="4217553"/>
            <a:ext cx="3433333" cy="10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93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1812" y="1320800"/>
            <a:ext cx="10971201" cy="478916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fr-FR" sz="1600" dirty="0">
              <a:latin typeface="Exo 2" panose="020B0604020202020204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u="sng" dirty="0" smtClean="0">
                <a:latin typeface="Arial"/>
                <a:cs typeface="Arial"/>
              </a:rPr>
              <a:t>Parcours professionnel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Interne D.E.S. Psychiatrie nov. 2008 – oct. 2012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Praticien Hospitalier Contractuel nov. 2012 – juin 2015</a:t>
            </a:r>
          </a:p>
          <a:p>
            <a:pPr marL="457200" lvl="1" indent="0" algn="just">
              <a:buNone/>
            </a:pPr>
            <a:r>
              <a:rPr lang="fr-FR" sz="1800" b="1" dirty="0">
                <a:latin typeface="Arial"/>
                <a:cs typeface="Arial"/>
              </a:rPr>
              <a:t> </a:t>
            </a:r>
            <a:r>
              <a:rPr lang="fr-FR" sz="1800" b="1" dirty="0" smtClean="0">
                <a:latin typeface="Arial"/>
                <a:cs typeface="Arial"/>
              </a:rPr>
              <a:t>    </a:t>
            </a:r>
            <a:r>
              <a:rPr lang="fr-FR" sz="18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Responsabilités managériales confiées par le médecin-chef en poste depuis début 2014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Réussite au concours de PH janv. 2015 </a:t>
            </a:r>
            <a:r>
              <a:rPr lang="fr-FR" sz="1800" b="1" dirty="0" smtClean="0">
                <a:latin typeface="Arial"/>
                <a:cs typeface="Arial"/>
                <a:sym typeface="Wingdings" panose="05000000000000000000" pitchFamily="2" charset="2"/>
              </a:rPr>
              <a:t> période probatoire juin 2015 – mai 2016</a:t>
            </a:r>
          </a:p>
          <a:p>
            <a:pPr marL="457200" lvl="1" indent="0" algn="just">
              <a:buNone/>
            </a:pPr>
            <a:r>
              <a:rPr lang="fr-FR" sz="18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  <a:sym typeface="Wingdings" panose="05000000000000000000" pitchFamily="2" charset="2"/>
              </a:rPr>
              <a:t> </a:t>
            </a:r>
            <a:r>
              <a:rPr lang="fr-FR" sz="18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  <a:sym typeface="Wingdings" panose="05000000000000000000" pitchFamily="2" charset="2"/>
              </a:rPr>
              <a:t>    Nomination par le Directeur, en tant que médecin-chef du pôle Est au début de la période probatoire</a:t>
            </a:r>
            <a:endParaRPr lang="fr-FR" sz="1800" b="1" dirty="0" smtClean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Praticien Hospitalier à titre permanent depuis juin 2016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fr-FR" b="1" dirty="0">
              <a:latin typeface="Arial"/>
              <a:cs typeface="Arial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RE" b="1" u="sng" dirty="0" smtClean="0">
                <a:latin typeface="Exo 2" panose="020B0604020202020204"/>
              </a:rPr>
              <a:t>Absence de formation au management durant les études médicales</a:t>
            </a:r>
          </a:p>
          <a:p>
            <a:pPr marL="0" indent="0" algn="just">
              <a:buNone/>
            </a:pPr>
            <a:r>
              <a:rPr lang="fr-RE" b="1" dirty="0" smtClean="0">
                <a:latin typeface="Exo 2" panose="020B0604020202020204"/>
                <a:sym typeface="Wingdings" panose="05000000000000000000" pitchFamily="2" charset="2"/>
              </a:rPr>
              <a:t>      </a:t>
            </a:r>
            <a:r>
              <a:rPr lang="fr-RE" b="1" dirty="0" smtClean="0">
                <a:solidFill>
                  <a:schemeClr val="accent6">
                    <a:lumMod val="75000"/>
                  </a:schemeClr>
                </a:solidFill>
                <a:latin typeface="Exo 2" panose="020B0604020202020204"/>
                <a:sym typeface="Wingdings" panose="05000000000000000000" pitchFamily="2" charset="2"/>
              </a:rPr>
              <a:t>Intérêt d’emblée pour ce projet de formation des managers</a:t>
            </a:r>
            <a:endParaRPr lang="fr-RE" b="1" dirty="0">
              <a:solidFill>
                <a:schemeClr val="accent6">
                  <a:lumMod val="75000"/>
                </a:schemeClr>
              </a:solidFill>
              <a:latin typeface="Exo 2" panose="020B0604020202020204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fr-RE" b="1" dirty="0" smtClean="0">
              <a:latin typeface="Exo 2"/>
            </a:endParaRPr>
          </a:p>
          <a:p>
            <a:pPr marL="0" indent="0" algn="just">
              <a:buNone/>
            </a:pPr>
            <a:endParaRPr lang="fr-RE" sz="1600" dirty="0">
              <a:latin typeface="Exo 2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454556" y="6109965"/>
            <a:ext cx="7619999" cy="365125"/>
          </a:xfrm>
        </p:spPr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3" name="Shape 70"/>
          <p:cNvSpPr txBox="1"/>
          <p:nvPr/>
        </p:nvSpPr>
        <p:spPr>
          <a:xfrm>
            <a:off x="1749747" y="673100"/>
            <a:ext cx="6797353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Témoignage du Dr APPAVOUPOULLE</a:t>
            </a:r>
          </a:p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endParaRPr lang="fr-RE" b="1" dirty="0" smtClean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33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1812" y="1320800"/>
            <a:ext cx="10971201" cy="478916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fr-FR" sz="1600" dirty="0">
              <a:latin typeface="Exo 2" panose="020B0604020202020204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u="sng" dirty="0" smtClean="0">
                <a:latin typeface="Arial"/>
                <a:cs typeface="Arial"/>
              </a:rPr>
              <a:t>Séminaire de lancement juin 2017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Confirmation de mon intérêt pour le projet proposé mais…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Réserves concernant le lieu des sessions de formation (Ouest) et la durée de celles-ci (9 jours, de 8h30 à 17h00)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fr-FR" sz="1800" b="1" dirty="0" smtClean="0">
                <a:latin typeface="Arial"/>
                <a:cs typeface="Arial"/>
              </a:rPr>
              <a:t>Prise en compte par la Direction de ces réserves et réajustement pour 2018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Approche pédagogique de la formatrice peu convaincante de prime abord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fr-FR" b="1" dirty="0">
              <a:latin typeface="Arial"/>
              <a:cs typeface="Arial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RE" b="1" u="sng" dirty="0" smtClean="0">
                <a:latin typeface="Exo 2"/>
              </a:rPr>
              <a:t>Avant la première session de formation (dans l’Ouest)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RE" sz="1800" b="1" dirty="0" smtClean="0">
                <a:latin typeface="Exo 2"/>
              </a:rPr>
              <a:t>Perplexité, avec le Cadre de Pôle Est, les jours précédents quant-aux longs déplacements (embouteillages, fatigue,…)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fr-RE" sz="1800" b="1" dirty="0" smtClean="0">
                <a:latin typeface="Exo 2"/>
                <a:sym typeface="Wingdings" panose="05000000000000000000" pitchFamily="2" charset="2"/>
              </a:rPr>
              <a:t>« On arrive quand on peut… on s’en va quand on veut! »</a:t>
            </a:r>
            <a:r>
              <a:rPr lang="fr-RE" sz="1800" b="1" dirty="0" smtClean="0">
                <a:latin typeface="Exo 2"/>
              </a:rPr>
              <a:t> </a:t>
            </a:r>
          </a:p>
          <a:p>
            <a:pPr marL="457200" lvl="1" indent="0" algn="just">
              <a:buNone/>
            </a:pPr>
            <a:endParaRPr lang="fr-RE" b="1" dirty="0" smtClean="0">
              <a:latin typeface="Exo 2"/>
            </a:endParaRPr>
          </a:p>
          <a:p>
            <a:pPr marL="0" indent="0" algn="just">
              <a:buNone/>
            </a:pPr>
            <a:endParaRPr lang="fr-RE" sz="1600" dirty="0">
              <a:latin typeface="Exo 2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454556" y="6109965"/>
            <a:ext cx="7619999" cy="365125"/>
          </a:xfrm>
        </p:spPr>
        <p:txBody>
          <a:bodyPr/>
          <a:lstStyle/>
          <a:p>
            <a:pPr>
              <a:defRPr/>
            </a:pPr>
            <a:r>
              <a:rPr lang="fr-RE" dirty="0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3" name="Shape 70"/>
          <p:cNvSpPr txBox="1"/>
          <p:nvPr/>
        </p:nvSpPr>
        <p:spPr>
          <a:xfrm>
            <a:off x="1749747" y="673100"/>
            <a:ext cx="6797353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Témoignage du Dr APPAVOUPOULLE</a:t>
            </a:r>
          </a:p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endParaRPr lang="fr-RE" b="1" dirty="0" smtClean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Émoticône 3"/>
          <p:cNvSpPr/>
          <p:nvPr/>
        </p:nvSpPr>
        <p:spPr>
          <a:xfrm>
            <a:off x="7796334" y="5380892"/>
            <a:ext cx="509954" cy="422031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97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1812" y="956603"/>
            <a:ext cx="10971201" cy="5399747"/>
          </a:xfrm>
        </p:spPr>
        <p:txBody>
          <a:bodyPr>
            <a:normAutofit fontScale="92500"/>
          </a:bodyPr>
          <a:lstStyle/>
          <a:p>
            <a:pPr marL="109728" indent="0" algn="just">
              <a:buNone/>
            </a:pPr>
            <a:endParaRPr lang="fr-FR" sz="1600" dirty="0">
              <a:latin typeface="Exo 2" panose="020B0604020202020204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u="sng" dirty="0">
                <a:latin typeface="Arial"/>
                <a:cs typeface="Arial"/>
              </a:rPr>
              <a:t>S</a:t>
            </a:r>
            <a:r>
              <a:rPr lang="fr-FR" b="1" u="sng" dirty="0" smtClean="0">
                <a:latin typeface="Arial"/>
                <a:cs typeface="Arial"/>
              </a:rPr>
              <a:t>ession de formation: 6-7-8 septembre (Golf du bassin Bleu)</a:t>
            </a:r>
            <a:r>
              <a:rPr lang="fr-FR" b="1" dirty="0" smtClean="0">
                <a:latin typeface="Arial"/>
                <a:cs typeface="Arial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900" b="1" dirty="0" smtClean="0">
                <a:latin typeface="Arial"/>
                <a:cs typeface="Arial"/>
              </a:rPr>
              <a:t>Arrivée à 9h pour un début programmé à 8h30 et… première impression positive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fr-FR" sz="1900" b="1" dirty="0" smtClean="0">
                <a:latin typeface="Arial"/>
                <a:cs typeface="Arial"/>
                <a:sym typeface="Wingdings" panose="05000000000000000000" pitchFamily="2" charset="2"/>
              </a:rPr>
              <a:t>Prise en compte de notre éloignement géographique par la formatrice et le groupe avec adaptation des horaires</a:t>
            </a:r>
          </a:p>
          <a:p>
            <a:pPr marL="457200" lvl="1" indent="0" algn="just">
              <a:buNone/>
            </a:pPr>
            <a:endParaRPr lang="fr-FR" sz="1900" b="1" dirty="0">
              <a:latin typeface="Arial"/>
              <a:cs typeface="Arial"/>
              <a:sym typeface="Wingdings" panose="05000000000000000000" pitchFamily="2" charset="2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900" b="1" dirty="0" smtClean="0">
                <a:latin typeface="Arial"/>
                <a:cs typeface="Arial"/>
                <a:sym typeface="Wingdings" panose="05000000000000000000" pitchFamily="2" charset="2"/>
              </a:rPr>
              <a:t>Première matinée de formation avec une dynamique de groupe en résistance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fr-FR" sz="1900" b="1" dirty="0" smtClean="0">
                <a:latin typeface="Arial"/>
                <a:cs typeface="Arial"/>
                <a:sym typeface="Wingdings" panose="05000000000000000000" pitchFamily="2" charset="2"/>
              </a:rPr>
              <a:t>Adaptation de l’approche de la formatrice aux remarques formulées</a:t>
            </a:r>
          </a:p>
          <a:p>
            <a:pPr lvl="1" algn="just">
              <a:buFont typeface="Wingdings" panose="05000000000000000000" pitchFamily="2" charset="2"/>
              <a:buChar char="à"/>
            </a:pPr>
            <a:endParaRPr lang="fr-FR" sz="1900" b="1" dirty="0">
              <a:latin typeface="Arial"/>
              <a:cs typeface="Arial"/>
              <a:sym typeface="Wingdings" panose="05000000000000000000" pitchFamily="2" charset="2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900" b="1" dirty="0" smtClean="0">
                <a:latin typeface="Arial"/>
                <a:cs typeface="Arial"/>
                <a:sym typeface="Wingdings" panose="05000000000000000000" pitchFamily="2" charset="2"/>
              </a:rPr>
              <a:t>Premier déjeuner : basculement de la dynamique vers une adhésion partagée par le groupe </a:t>
            </a:r>
          </a:p>
          <a:p>
            <a:pPr marL="457200" lvl="1" indent="0" algn="just">
              <a:buNone/>
            </a:pPr>
            <a:r>
              <a:rPr lang="fr-FR" sz="1900" b="1" dirty="0">
                <a:latin typeface="Arial"/>
                <a:cs typeface="Arial"/>
                <a:sym typeface="Wingdings" panose="05000000000000000000" pitchFamily="2" charset="2"/>
              </a:rPr>
              <a:t>	</a:t>
            </a:r>
            <a:r>
              <a:rPr lang="fr-FR" sz="1900" b="1" dirty="0" smtClean="0">
                <a:latin typeface="Arial"/>
                <a:cs typeface="Arial"/>
                <a:sym typeface="Wingdings" panose="05000000000000000000" pitchFamily="2" charset="2"/>
              </a:rPr>
              <a:t>			    (et… repas excellent!)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900" b="1" dirty="0" smtClean="0">
                <a:latin typeface="Arial"/>
                <a:cs typeface="Arial"/>
                <a:sym typeface="Wingdings" panose="05000000000000000000" pitchFamily="2" charset="2"/>
              </a:rPr>
              <a:t>Reste de la session (2,5 jours): dynamique positive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fr-FR" sz="1900" b="1" dirty="0" smtClean="0">
                <a:latin typeface="Arial"/>
                <a:cs typeface="Arial"/>
                <a:sym typeface="Wingdings" panose="05000000000000000000" pitchFamily="2" charset="2"/>
              </a:rPr>
              <a:t>Jeux de rôle avec participation de l’ensemble du groupe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fr-FR" sz="1900" b="1" dirty="0" smtClean="0">
                <a:latin typeface="Arial"/>
                <a:cs typeface="Arial"/>
                <a:sym typeface="Wingdings" panose="05000000000000000000" pitchFamily="2" charset="2"/>
              </a:rPr>
              <a:t>Affinités créées au fil des jours</a:t>
            </a:r>
            <a:endParaRPr lang="fr-RE" sz="1900" b="1" dirty="0" smtClean="0">
              <a:latin typeface="Exo 2"/>
            </a:endParaRPr>
          </a:p>
          <a:p>
            <a:pPr marL="457200" lvl="1" indent="0" algn="just">
              <a:buNone/>
            </a:pPr>
            <a:endParaRPr lang="fr-RE" b="1" dirty="0" smtClean="0">
              <a:latin typeface="Exo 2"/>
            </a:endParaRPr>
          </a:p>
          <a:p>
            <a:pPr marL="0" indent="0" algn="just">
              <a:buNone/>
            </a:pPr>
            <a:endParaRPr lang="fr-RE" sz="1600" dirty="0">
              <a:latin typeface="Exo 2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441856" y="6310199"/>
            <a:ext cx="7619999" cy="365125"/>
          </a:xfrm>
        </p:spPr>
        <p:txBody>
          <a:bodyPr/>
          <a:lstStyle/>
          <a:p>
            <a:pPr>
              <a:defRPr/>
            </a:pPr>
            <a:r>
              <a:rPr lang="fr-RE" dirty="0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3" name="Shape 70"/>
          <p:cNvSpPr txBox="1"/>
          <p:nvPr/>
        </p:nvSpPr>
        <p:spPr>
          <a:xfrm>
            <a:off x="1749747" y="673100"/>
            <a:ext cx="6797353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Témoignage du Dr APPAVOUPOULLE</a:t>
            </a:r>
          </a:p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endParaRPr lang="fr-RE" b="1" dirty="0" smtClean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47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1812" y="1320800"/>
            <a:ext cx="10971201" cy="478916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fr-FR" sz="1600" dirty="0">
              <a:latin typeface="Exo 2" panose="020B0604020202020204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u="sng" dirty="0" smtClean="0">
                <a:latin typeface="Arial"/>
                <a:cs typeface="Arial"/>
              </a:rPr>
              <a:t>A l’issue de la première session de formation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Expérience enrichissante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fr-FR" sz="1800" b="1" dirty="0" smtClean="0">
              <a:latin typeface="Arial"/>
              <a:cs typeface="Arial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Montée en compétence liée au savoir-être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fr-FR" sz="1800" b="1" dirty="0" smtClean="0">
              <a:latin typeface="Arial"/>
              <a:cs typeface="Arial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Anticipation positive des prochaines sessions (même si elles ont lieu sur l’Ouest!)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fr-FR" sz="1800" b="1" dirty="0" smtClean="0">
              <a:latin typeface="Arial"/>
              <a:cs typeface="Arial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fr-FR" sz="1800" b="1" dirty="0" smtClean="0">
                <a:latin typeface="Arial"/>
                <a:cs typeface="Arial"/>
              </a:rPr>
              <a:t>Invitation envoyée à la formatrice pour une rencontre sur le pôle Est</a:t>
            </a:r>
            <a:endParaRPr lang="fr-RE" sz="1800" b="1" dirty="0" smtClean="0">
              <a:latin typeface="Exo 2"/>
            </a:endParaRPr>
          </a:p>
          <a:p>
            <a:pPr marL="0" indent="0" algn="just">
              <a:buNone/>
            </a:pPr>
            <a:endParaRPr lang="fr-RE" sz="1600" dirty="0">
              <a:latin typeface="Exo 2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454556" y="6109965"/>
            <a:ext cx="7619999" cy="365125"/>
          </a:xfrm>
        </p:spPr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3" name="Shape 70"/>
          <p:cNvSpPr txBox="1"/>
          <p:nvPr/>
        </p:nvSpPr>
        <p:spPr>
          <a:xfrm>
            <a:off x="1749747" y="673100"/>
            <a:ext cx="6797353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Témoignage du Dr APPAVOUPOULLE</a:t>
            </a:r>
          </a:p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endParaRPr lang="fr-RE" b="1" dirty="0" smtClean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03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54101" y="1152906"/>
            <a:ext cx="10450512" cy="5476493"/>
          </a:xfrm>
        </p:spPr>
        <p:txBody>
          <a:bodyPr>
            <a:normAutofit fontScale="32500" lnSpcReduction="20000"/>
          </a:bodyPr>
          <a:lstStyle/>
          <a:p>
            <a:r>
              <a:rPr lang="fr-FR" sz="4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Avant la session de formation:</a:t>
            </a:r>
          </a:p>
          <a:p>
            <a:pPr lvl="1"/>
            <a:r>
              <a:rPr lang="fr-FR" sz="4900" b="1" u="sng" dirty="0" smtClean="0"/>
              <a:t>Du sens:</a:t>
            </a:r>
            <a:r>
              <a:rPr lang="fr-FR" sz="4900" b="1" dirty="0" smtClean="0"/>
              <a:t>  faisait suite aux demandes des CDS en réunion management</a:t>
            </a:r>
          </a:p>
          <a:p>
            <a:pPr lvl="1"/>
            <a:r>
              <a:rPr lang="fr-FR" sz="4900" b="1" u="sng" dirty="0" smtClean="0"/>
              <a:t>Bien appréhendée</a:t>
            </a:r>
            <a:r>
              <a:rPr lang="fr-FR" sz="4900" b="1" dirty="0" smtClean="0"/>
              <a:t>:</a:t>
            </a:r>
          </a:p>
          <a:p>
            <a:pPr lvl="2"/>
            <a:r>
              <a:rPr lang="fr-FR" sz="4900" b="1" dirty="0" smtClean="0"/>
              <a:t>logique pour faciliter notre communication dans la gestion des services  &gt; formation des encadrants médicaux et paramédicaux</a:t>
            </a:r>
          </a:p>
          <a:p>
            <a:pPr lvl="2"/>
            <a:r>
              <a:rPr lang="fr-FR" sz="4900" b="1" dirty="0" smtClean="0"/>
              <a:t>communication et pilotage du projet clairs</a:t>
            </a:r>
          </a:p>
          <a:p>
            <a:r>
              <a:rPr lang="fr-FR" sz="4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Pendant la session de formation:</a:t>
            </a:r>
          </a:p>
          <a:p>
            <a:pPr lvl="1"/>
            <a:r>
              <a:rPr lang="fr-FR" sz="4900" b="1" dirty="0" smtClean="0"/>
              <a:t>Qualité de la formation et des formateurs</a:t>
            </a:r>
          </a:p>
          <a:p>
            <a:pPr lvl="1"/>
            <a:r>
              <a:rPr lang="fr-FR" sz="4900" b="1" dirty="0" smtClean="0"/>
              <a:t>Intérêt ++ du groupe pour la pertinence des échanges</a:t>
            </a:r>
          </a:p>
          <a:p>
            <a:pPr lvl="1"/>
            <a:r>
              <a:rPr lang="fr-FR" sz="4900" b="1" dirty="0" smtClean="0"/>
              <a:t>Rencontre avec nos collègues de l’EPMSR</a:t>
            </a:r>
          </a:p>
          <a:p>
            <a:pPr lvl="1"/>
            <a:r>
              <a:rPr lang="fr-FR" sz="4900" b="1" dirty="0" smtClean="0"/>
              <a:t>Dynamique de groupe très positive et bienveillante</a:t>
            </a:r>
          </a:p>
          <a:p>
            <a:pPr lvl="1"/>
            <a:r>
              <a:rPr lang="fr-FR" sz="4900" b="1" dirty="0" smtClean="0"/>
              <a:t>Lieu de formation agréable</a:t>
            </a:r>
          </a:p>
          <a:p>
            <a:endParaRPr lang="fr-FR" dirty="0" smtClean="0"/>
          </a:p>
          <a:p>
            <a:r>
              <a:rPr lang="fr-FR" sz="45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Après la session de formation:</a:t>
            </a:r>
          </a:p>
          <a:p>
            <a:pPr lvl="1"/>
            <a:r>
              <a:rPr lang="fr-FR" sz="4900" b="1" dirty="0" smtClean="0"/>
              <a:t>Quelques outils applicables de suite (Temps d’appropriation nécessaire) </a:t>
            </a:r>
          </a:p>
          <a:p>
            <a:pPr lvl="1"/>
            <a:r>
              <a:rPr lang="fr-FR" sz="4900" b="1" dirty="0" smtClean="0"/>
              <a:t>Remise en question de notre posture de manager</a:t>
            </a:r>
          </a:p>
          <a:p>
            <a:pPr lvl="1"/>
            <a:r>
              <a:rPr lang="fr-FR" sz="4900" b="1" dirty="0" smtClean="0"/>
              <a:t>Sentiment de renforcement du collectif de management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059363" y="6492875"/>
            <a:ext cx="5849938" cy="365125"/>
          </a:xfrm>
        </p:spPr>
        <p:txBody>
          <a:bodyPr/>
          <a:lstStyle/>
          <a:p>
            <a:r>
              <a:rPr lang="fr-RE" dirty="0" smtClean="0">
                <a:solidFill>
                  <a:prstClr val="black">
                    <a:tint val="75000"/>
                  </a:prstClr>
                </a:solidFill>
              </a:rPr>
              <a:t>Parcours de formation des managers -Journées de l'encadrement FHF-OI du 13 novembre 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Shape 70"/>
          <p:cNvSpPr txBox="1">
            <a:spLocks noGrp="1"/>
          </p:cNvSpPr>
          <p:nvPr>
            <p:ph type="title"/>
          </p:nvPr>
        </p:nvSpPr>
        <p:spPr>
          <a:xfrm>
            <a:off x="1744829" y="258985"/>
            <a:ext cx="8911687" cy="5287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sz="1800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Témoignage de Mme Katy OLLIVIER</a:t>
            </a:r>
            <a:endParaRPr lang="fr-RE" sz="1800" b="1" dirty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</p:txBody>
      </p:sp>
    </p:spTree>
    <p:extLst>
      <p:ext uri="{BB962C8B-B14F-4D97-AF65-F5344CB8AC3E}">
        <p14:creationId xmlns:p14="http://schemas.microsoft.com/office/powerpoint/2010/main" val="19631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51588" y="1402080"/>
            <a:ext cx="8694159" cy="195252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fr-RE" altLang="fr-FR" sz="36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fr-RE" altLang="fr-FR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Nous vous remercions pour votre écoute.</a:t>
            </a:r>
          </a:p>
          <a:p>
            <a:pPr marL="0" lvl="0" indent="0" algn="ctr">
              <a:buNone/>
            </a:pPr>
            <a:endParaRPr lang="fr-FR" altLang="fr-FR" sz="3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768695" y="6135807"/>
            <a:ext cx="7619999" cy="365125"/>
          </a:xfrm>
        </p:spPr>
        <p:txBody>
          <a:bodyPr/>
          <a:lstStyle/>
          <a:p>
            <a:r>
              <a:rPr lang="fr-RE" smtClean="0">
                <a:solidFill>
                  <a:prstClr val="black">
                    <a:tint val="75000"/>
                  </a:prstClr>
                </a:solidFill>
              </a:rPr>
              <a:t>Parcours de formation des managers -Journées de l'encadrement FHF-OI du 13 novembre 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Image 4" descr="LOGO CHGM_VECTO_peti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60" y="5755704"/>
            <a:ext cx="3139358" cy="97723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9285" y="5903806"/>
            <a:ext cx="2633700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6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264003" y="6137828"/>
            <a:ext cx="7619999" cy="365125"/>
          </a:xfrm>
        </p:spPr>
        <p:txBody>
          <a:bodyPr/>
          <a:lstStyle/>
          <a:p>
            <a:r>
              <a:rPr lang="fr-RE" dirty="0" smtClean="0"/>
              <a:t>Parcours de formation des managers -Journées de l'encadrement FHF-OI du 13 novembre 2017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Bouton d'action : Fin 5">
            <a:hlinkClick r:id="rId3" action="ppaction://hlinksldjump" highlightClick="1"/>
          </p:cNvPr>
          <p:cNvSpPr/>
          <p:nvPr/>
        </p:nvSpPr>
        <p:spPr>
          <a:xfrm>
            <a:off x="1919335" y="2141004"/>
            <a:ext cx="1801765" cy="514079"/>
          </a:xfrm>
          <a:prstGeom prst="actionButtonEnd">
            <a:avLst/>
          </a:prstGeom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RE" sz="2000" b="1" dirty="0" smtClean="0"/>
              <a:t>Un contexte</a:t>
            </a:r>
            <a:endParaRPr lang="fr-FR" sz="2000" b="1" dirty="0"/>
          </a:p>
        </p:txBody>
      </p:sp>
      <p:sp>
        <p:nvSpPr>
          <p:cNvPr id="10" name="Bouton d'action : Fin 9">
            <a:hlinkClick r:id="rId4" action="ppaction://hlinksldjump" highlightClick="1"/>
          </p:cNvPr>
          <p:cNvSpPr/>
          <p:nvPr/>
        </p:nvSpPr>
        <p:spPr>
          <a:xfrm>
            <a:off x="3822699" y="2751130"/>
            <a:ext cx="1885951" cy="503018"/>
          </a:xfrm>
          <a:prstGeom prst="actionButtonEnd">
            <a:avLst/>
          </a:prstGeom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RE" sz="2000" b="1" dirty="0" smtClean="0"/>
              <a:t>Un dispositif</a:t>
            </a:r>
            <a:endParaRPr lang="fr-FR" sz="2000" b="1" dirty="0"/>
          </a:p>
        </p:txBody>
      </p:sp>
      <p:sp>
        <p:nvSpPr>
          <p:cNvPr id="11" name="Bouton d'action : Fin 10">
            <a:hlinkClick r:id="rId5" action="ppaction://hlinksldjump" highlightClick="1"/>
          </p:cNvPr>
          <p:cNvSpPr/>
          <p:nvPr/>
        </p:nvSpPr>
        <p:spPr>
          <a:xfrm>
            <a:off x="5708650" y="3328475"/>
            <a:ext cx="1852442" cy="506925"/>
          </a:xfrm>
          <a:prstGeom prst="actionButtonEnd">
            <a:avLst/>
          </a:prstGeom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RE" sz="2000" b="1" dirty="0" smtClean="0"/>
              <a:t>Un parcours </a:t>
            </a:r>
            <a:endParaRPr lang="fr-FR" sz="2000" b="1" dirty="0"/>
          </a:p>
        </p:txBody>
      </p:sp>
      <p:sp>
        <p:nvSpPr>
          <p:cNvPr id="8" name="Bouton d'action : Fin 7">
            <a:hlinkClick r:id="rId6" action="ppaction://hlinksldjump" highlightClick="1"/>
          </p:cNvPr>
          <p:cNvSpPr/>
          <p:nvPr/>
        </p:nvSpPr>
        <p:spPr>
          <a:xfrm>
            <a:off x="113374" y="1543975"/>
            <a:ext cx="1755161" cy="498022"/>
          </a:xfrm>
          <a:prstGeom prst="actionButtonEnd">
            <a:avLst/>
          </a:prstGeom>
          <a:effectLst>
            <a:glow>
              <a:schemeClr val="accent1">
                <a:alpha val="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RE" sz="2000" b="1" dirty="0" smtClean="0"/>
              <a:t>Un constat</a:t>
            </a:r>
            <a:endParaRPr lang="fr-FR" sz="2000" b="1" dirty="0"/>
          </a:p>
        </p:txBody>
      </p:sp>
      <p:sp>
        <p:nvSpPr>
          <p:cNvPr id="9" name="Bouton d'action : Fin 8">
            <a:hlinkClick r:id="rId7" action="ppaction://hlinksldjump" highlightClick="1"/>
          </p:cNvPr>
          <p:cNvSpPr/>
          <p:nvPr/>
        </p:nvSpPr>
        <p:spPr>
          <a:xfrm>
            <a:off x="7561092" y="3905644"/>
            <a:ext cx="2197100" cy="490811"/>
          </a:xfrm>
          <a:prstGeom prst="actionButtonEnd">
            <a:avLst/>
          </a:prstGeom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RE" sz="1400" dirty="0" smtClean="0"/>
          </a:p>
          <a:p>
            <a:pPr algn="ctr"/>
            <a:r>
              <a:rPr lang="fr-RE" sz="2000" b="1" dirty="0" smtClean="0"/>
              <a:t>Le macro planning</a:t>
            </a:r>
          </a:p>
          <a:p>
            <a:pPr algn="ctr"/>
            <a:r>
              <a:rPr lang="fr-RE" dirty="0" smtClean="0"/>
              <a:t> </a:t>
            </a:r>
            <a:endParaRPr lang="fr-FR" dirty="0"/>
          </a:p>
        </p:txBody>
      </p:sp>
      <p:sp>
        <p:nvSpPr>
          <p:cNvPr id="13" name="Shape 70"/>
          <p:cNvSpPr txBox="1"/>
          <p:nvPr/>
        </p:nvSpPr>
        <p:spPr>
          <a:xfrm>
            <a:off x="1677409" y="692696"/>
            <a:ext cx="10148421" cy="660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Présentation</a:t>
            </a:r>
          </a:p>
        </p:txBody>
      </p:sp>
      <p:sp>
        <p:nvSpPr>
          <p:cNvPr id="12" name="Bouton d'action : Fin 11">
            <a:hlinkClick r:id="rId6" action="ppaction://hlinksldjump" highlightClick="1"/>
          </p:cNvPr>
          <p:cNvSpPr/>
          <p:nvPr/>
        </p:nvSpPr>
        <p:spPr>
          <a:xfrm>
            <a:off x="9758192" y="4466698"/>
            <a:ext cx="2014708" cy="505351"/>
          </a:xfrm>
          <a:prstGeom prst="actionButtonEnd">
            <a:avLst/>
          </a:prstGeom>
          <a:effectLst>
            <a:glow>
              <a:schemeClr val="accent1">
                <a:alpha val="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RE" sz="2000" b="1" dirty="0" smtClean="0"/>
              <a:t>Témoignages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244452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552795" y="5943200"/>
            <a:ext cx="5680105" cy="365125"/>
          </a:xfrm>
        </p:spPr>
        <p:txBody>
          <a:bodyPr/>
          <a:lstStyle/>
          <a:p>
            <a:pPr>
              <a:defRPr/>
            </a:pPr>
            <a:r>
              <a:rPr lang="fr-RE" dirty="0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3" name="Shape 70"/>
          <p:cNvSpPr txBox="1"/>
          <p:nvPr/>
        </p:nvSpPr>
        <p:spPr>
          <a:xfrm>
            <a:off x="1677409" y="692696"/>
            <a:ext cx="10148421" cy="660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Le constat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01851" y="1668216"/>
            <a:ext cx="970998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RE" sz="2400" b="1" i="1" dirty="0" smtClean="0">
              <a:latin typeface="Arial Nova Cond Light" panose="020B0306020202020204" pitchFamily="34" charset="0"/>
            </a:endParaRPr>
          </a:p>
          <a:p>
            <a:endParaRPr lang="fr-RE" sz="2400" b="1" i="1" dirty="0">
              <a:latin typeface="Arial Nova Cond Light" panose="020B0306020202020204" pitchFamily="34" charset="0"/>
            </a:endParaRPr>
          </a:p>
          <a:p>
            <a:pPr algn="just"/>
            <a:r>
              <a:rPr lang="fr-RE" sz="2800" i="1" dirty="0" smtClean="0">
                <a:latin typeface="Arial"/>
                <a:cs typeface="Arial"/>
              </a:rPr>
              <a:t>«</a:t>
            </a:r>
            <a:r>
              <a:rPr lang="fr-RE" sz="2800" i="1" dirty="0">
                <a:latin typeface="Arial"/>
                <a:cs typeface="Arial"/>
              </a:rPr>
              <a:t> La définition des cadres hospitaliers et de leurs missions  a </a:t>
            </a:r>
            <a:r>
              <a:rPr lang="fr-RE" sz="2800" i="1" dirty="0" smtClean="0">
                <a:latin typeface="Arial"/>
                <a:cs typeface="Arial"/>
              </a:rPr>
              <a:t>évolué, </a:t>
            </a:r>
            <a:r>
              <a:rPr lang="fr-RE" sz="2800" i="1" dirty="0">
                <a:latin typeface="Arial"/>
                <a:cs typeface="Arial"/>
              </a:rPr>
              <a:t>passant d’une définition statutaire, à une définition plus fonctionnelle </a:t>
            </a:r>
            <a:r>
              <a:rPr lang="fr-RE" sz="2800" i="1" dirty="0" smtClean="0">
                <a:latin typeface="Arial"/>
                <a:cs typeface="Arial"/>
              </a:rPr>
              <a:t>»</a:t>
            </a:r>
            <a:endParaRPr lang="fr-RE" sz="2800" i="1" dirty="0">
              <a:solidFill>
                <a:srgbClr val="FF9900"/>
              </a:solidFill>
              <a:latin typeface="Arial"/>
              <a:ea typeface="Exo 2"/>
              <a:cs typeface="Arial"/>
              <a:sym typeface="Exo 2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822958" y="4178886"/>
            <a:ext cx="5158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RE" b="1" i="1" dirty="0" smtClean="0">
                <a:latin typeface="Arial Nova Cond Light" panose="020B0306020202020204" pitchFamily="34" charset="0"/>
              </a:rPr>
              <a:t>Mme Chantal </a:t>
            </a:r>
            <a:r>
              <a:rPr lang="fr-RE" b="1" i="1" dirty="0">
                <a:latin typeface="Arial Nova Cond Light" panose="020B0306020202020204" pitchFamily="34" charset="0"/>
              </a:rPr>
              <a:t>de Singly</a:t>
            </a:r>
            <a:endParaRPr lang="fr-FR" b="1" i="1" dirty="0">
              <a:latin typeface="Arial Nova Cond Light" panose="020B0306020202020204" pitchFamily="34" charset="0"/>
            </a:endParaRPr>
          </a:p>
          <a:p>
            <a:r>
              <a:rPr lang="fr-RE" b="1" i="1" dirty="0">
                <a:latin typeface="Arial Nova Cond Light" panose="020B0306020202020204" pitchFamily="34" charset="0"/>
              </a:rPr>
              <a:t>Septembre 2009.</a:t>
            </a:r>
            <a:endParaRPr lang="fr-RE" b="1" dirty="0">
              <a:solidFill>
                <a:srgbClr val="FF9900"/>
              </a:solidFill>
              <a:latin typeface="Arial Nova Cond Light" panose="020B0306020202020204" pitchFamily="34" charset="0"/>
              <a:ea typeface="Exo 2"/>
              <a:cs typeface="Exo 2"/>
              <a:sym typeface="Exo 2"/>
            </a:endParaRPr>
          </a:p>
        </p:txBody>
      </p:sp>
    </p:spTree>
    <p:extLst>
      <p:ext uri="{BB962C8B-B14F-4D97-AF65-F5344CB8AC3E}">
        <p14:creationId xmlns:p14="http://schemas.microsoft.com/office/powerpoint/2010/main" val="1221594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311579" y="1323999"/>
            <a:ext cx="10090340" cy="4475667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fr-FR" dirty="0">
              <a:latin typeface="Exo 2" panose="020B0604020202020204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dirty="0">
                <a:latin typeface="Arial"/>
                <a:cs typeface="Arial"/>
              </a:rPr>
              <a:t>L</a:t>
            </a:r>
            <a:r>
              <a:rPr lang="fr-FR" b="1" dirty="0" smtClean="0">
                <a:latin typeface="Arial"/>
                <a:cs typeface="Arial"/>
              </a:rPr>
              <a:t>’ouverture </a:t>
            </a:r>
            <a:r>
              <a:rPr lang="fr-FR" b="1" dirty="0">
                <a:latin typeface="Arial"/>
                <a:cs typeface="Arial"/>
              </a:rPr>
              <a:t>d’un nouvel hôpital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b="1" dirty="0">
                <a:latin typeface="Arial"/>
                <a:cs typeface="Arial"/>
              </a:rPr>
              <a:t>et la réorganisation générale de </a:t>
            </a:r>
            <a:r>
              <a:rPr lang="fr-FR" b="1" dirty="0" smtClean="0">
                <a:latin typeface="Arial"/>
                <a:cs typeface="Arial"/>
              </a:rPr>
              <a:t>l’offre </a:t>
            </a:r>
            <a:r>
              <a:rPr lang="fr-FR" b="1" dirty="0">
                <a:latin typeface="Arial"/>
                <a:cs typeface="Arial"/>
              </a:rPr>
              <a:t>de soins extra et intra hospitalière en santé </a:t>
            </a:r>
            <a:r>
              <a:rPr lang="fr-FR" b="1" dirty="0" smtClean="0">
                <a:latin typeface="Arial"/>
                <a:cs typeface="Arial"/>
              </a:rPr>
              <a:t>mentale</a:t>
            </a:r>
          </a:p>
          <a:p>
            <a:pPr marL="0" lvl="0" indent="0" algn="just">
              <a:buNone/>
            </a:pPr>
            <a:endParaRPr lang="fr-FR" b="1" dirty="0" smtClean="0">
              <a:latin typeface="Arial"/>
              <a:cs typeface="Arial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FR" b="1" dirty="0">
                <a:latin typeface="Arial"/>
                <a:cs typeface="Arial"/>
              </a:rPr>
              <a:t>Un cap à travers les projets d’établissements qui viennent d’être adoptés pour l’ensemble de leurs volets avec un bon nombre de projets à mener à bon port </a:t>
            </a:r>
            <a:endParaRPr lang="fr-FR" b="1" dirty="0" smtClean="0">
              <a:latin typeface="Arial"/>
              <a:cs typeface="Arial"/>
            </a:endParaRPr>
          </a:p>
          <a:p>
            <a:pPr marL="0" lvl="0" indent="0" algn="just">
              <a:buNone/>
            </a:pPr>
            <a:endParaRPr lang="fr-RE" b="1" dirty="0">
              <a:latin typeface="Arial"/>
              <a:cs typeface="Arial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RE" b="1" dirty="0" smtClean="0">
                <a:latin typeface="Arial"/>
                <a:cs typeface="Arial"/>
              </a:rPr>
              <a:t>Une opportunité de </a:t>
            </a:r>
            <a:r>
              <a:rPr lang="fr-RE" b="1" dirty="0">
                <a:latin typeface="Arial"/>
                <a:cs typeface="Arial"/>
              </a:rPr>
              <a:t>revoir les organisations et définir le rôle des différents acteurs de l’institution</a:t>
            </a:r>
            <a:endParaRPr lang="fr-FR" b="1" dirty="0">
              <a:latin typeface="Arial"/>
              <a:cs typeface="Arial"/>
            </a:endParaRPr>
          </a:p>
          <a:p>
            <a:pPr marL="0" indent="0" algn="just">
              <a:buNone/>
            </a:pPr>
            <a:endParaRPr lang="fr-FR" b="1" dirty="0">
              <a:latin typeface="Arial"/>
              <a:cs typeface="Arial"/>
            </a:endParaRPr>
          </a:p>
          <a:p>
            <a:pPr marL="109728" indent="0" algn="just">
              <a:buNone/>
            </a:pPr>
            <a:endParaRPr lang="fr-FR" sz="1600" dirty="0">
              <a:latin typeface="Exo 2" panose="020B0604020202020204"/>
            </a:endParaRPr>
          </a:p>
          <a:p>
            <a:pPr>
              <a:lnSpc>
                <a:spcPct val="115000"/>
              </a:lnSpc>
              <a:buClr>
                <a:schemeClr val="accent1">
                  <a:lumMod val="20000"/>
                  <a:lumOff val="80000"/>
                </a:schemeClr>
              </a:buClr>
              <a:buFontTx/>
              <a:buChar char="►"/>
            </a:pPr>
            <a:r>
              <a:rPr lang="fr-FR" sz="2200" b="1" i="1" dirty="0">
                <a:latin typeface="Arial"/>
                <a:cs typeface="Arial"/>
              </a:rPr>
              <a:t>De vraies perspectives et une dynamique de projets pour les 2 EPS</a:t>
            </a:r>
          </a:p>
          <a:p>
            <a:pPr marL="0" lvl="0" indent="0">
              <a:lnSpc>
                <a:spcPct val="115000"/>
              </a:lnSpc>
              <a:buClr>
                <a:schemeClr val="dk1"/>
              </a:buClr>
              <a:buNone/>
            </a:pPr>
            <a:endParaRPr lang="fr-FR" sz="1600" dirty="0">
              <a:solidFill>
                <a:srgbClr val="002060"/>
              </a:solidFill>
              <a:latin typeface="Exo 2"/>
              <a:ea typeface="Exo 2"/>
              <a:cs typeface="Exo 2"/>
              <a:sym typeface="Exo 2"/>
            </a:endParaRPr>
          </a:p>
          <a:p>
            <a:pPr marL="285750" lvl="0" indent="-285750">
              <a:lnSpc>
                <a:spcPct val="115000"/>
              </a:lnSpc>
              <a:buClr>
                <a:schemeClr val="dk1"/>
              </a:buClr>
              <a:buFontTx/>
              <a:buChar char="-"/>
            </a:pPr>
            <a:endParaRPr lang="fr-FR" sz="1600" dirty="0"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444295" y="6110048"/>
            <a:ext cx="7619999" cy="365125"/>
          </a:xfrm>
        </p:spPr>
        <p:txBody>
          <a:bodyPr/>
          <a:lstStyle/>
          <a:p>
            <a:pPr>
              <a:defRPr/>
            </a:pPr>
            <a:r>
              <a:rPr lang="fr-RE" dirty="0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3" name="Shape 70"/>
          <p:cNvSpPr txBox="1"/>
          <p:nvPr/>
        </p:nvSpPr>
        <p:spPr>
          <a:xfrm>
            <a:off x="1677410" y="692696"/>
            <a:ext cx="5777490" cy="7466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Le projet de management / Un contexte opportun</a:t>
            </a:r>
            <a:endParaRPr lang="fr-RE" b="1" dirty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12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921694" y="1628800"/>
            <a:ext cx="10392481" cy="4128533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fr-FR" sz="2000" b="1" dirty="0" smtClean="0">
                <a:latin typeface="Arial"/>
                <a:cs typeface="Arial"/>
                <a:sym typeface="Exo 2"/>
              </a:rPr>
              <a:t>Un </a:t>
            </a:r>
            <a:r>
              <a:rPr lang="fr-FR" sz="2000" b="1" dirty="0">
                <a:latin typeface="Arial"/>
                <a:cs typeface="Arial"/>
                <a:sym typeface="Exo 2"/>
              </a:rPr>
              <a:t>diagnostic de terrain partagé </a:t>
            </a:r>
            <a:r>
              <a:rPr lang="fr-FR" sz="2000" b="1" dirty="0" smtClean="0">
                <a:latin typeface="Arial"/>
                <a:cs typeface="Arial"/>
                <a:sym typeface="Exo 2"/>
              </a:rPr>
              <a:t>en 2014 </a:t>
            </a:r>
            <a:r>
              <a:rPr lang="fr-FR" sz="2000" b="1" dirty="0">
                <a:latin typeface="Arial"/>
                <a:cs typeface="Arial"/>
                <a:sym typeface="Exo 2"/>
              </a:rPr>
              <a:t>à </a:t>
            </a:r>
            <a:r>
              <a:rPr lang="fr-FR" sz="2000" b="1" dirty="0" smtClean="0">
                <a:latin typeface="Arial"/>
                <a:cs typeface="Arial"/>
                <a:sym typeface="Exo 2"/>
              </a:rPr>
              <a:t>l’EPSMR et en 2015 au CHGM  </a:t>
            </a:r>
          </a:p>
          <a:p>
            <a:pPr marL="0" lvl="0" indent="0" algn="just">
              <a:lnSpc>
                <a:spcPct val="115000"/>
              </a:lnSpc>
              <a:buNone/>
            </a:pPr>
            <a:endParaRPr lang="fr-FR" b="1" dirty="0">
              <a:latin typeface="Exo 2" panose="020B0604020202020204"/>
              <a:sym typeface="Exo 2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Arial"/>
                <a:cs typeface="Arial"/>
                <a:sym typeface="Exo 2"/>
              </a:rPr>
              <a:t>Un établissement public de santé mentale avec une organisation de l’offre de soins </a:t>
            </a:r>
            <a:r>
              <a:rPr lang="fr-FR" b="1" dirty="0" smtClean="0">
                <a:latin typeface="Arial"/>
                <a:cs typeface="Arial"/>
                <a:sym typeface="Exo 2"/>
              </a:rPr>
              <a:t>éclatée </a:t>
            </a:r>
            <a:r>
              <a:rPr lang="fr-FR" b="1" dirty="0" smtClean="0">
                <a:latin typeface="Arial"/>
                <a:cs typeface="Arial"/>
                <a:sym typeface="Exo 2"/>
              </a:rPr>
              <a:t>géographiquement (33 structures),</a:t>
            </a: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Arial"/>
                <a:cs typeface="Arial"/>
                <a:sym typeface="Exo 2"/>
              </a:rPr>
              <a:t>Un </a:t>
            </a:r>
            <a:r>
              <a:rPr lang="fr-FR" b="1" dirty="0">
                <a:latin typeface="Arial"/>
                <a:cs typeface="Arial"/>
                <a:sym typeface="Exo 2"/>
              </a:rPr>
              <a:t>management souvent perso-dépendant, sans corpus </a:t>
            </a:r>
            <a:r>
              <a:rPr lang="fr-FR" dirty="0" smtClean="0">
                <a:latin typeface="Arial"/>
                <a:cs typeface="Arial"/>
                <a:sym typeface="Exo 2"/>
              </a:rPr>
              <a:t>: </a:t>
            </a:r>
            <a:r>
              <a:rPr lang="fr-FR" dirty="0">
                <a:latin typeface="Arial"/>
                <a:cs typeface="Arial"/>
                <a:sym typeface="Exo 2"/>
              </a:rPr>
              <a:t>source d’expression de nombreux malaises </a:t>
            </a:r>
            <a:endParaRPr lang="fr-FR" dirty="0" smtClean="0">
              <a:latin typeface="Arial"/>
              <a:cs typeface="Arial"/>
              <a:sym typeface="Exo 2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fr-RE" b="1" dirty="0" smtClean="0">
                <a:latin typeface="Arial"/>
                <a:cs typeface="Arial"/>
                <a:sym typeface="Exo 2"/>
              </a:rPr>
              <a:t>Une demande </a:t>
            </a:r>
            <a:r>
              <a:rPr lang="fr-RE" b="1" dirty="0">
                <a:latin typeface="Arial"/>
                <a:cs typeface="Arial"/>
                <a:sym typeface="Exo 2"/>
              </a:rPr>
              <a:t>légitime des </a:t>
            </a:r>
            <a:r>
              <a:rPr lang="fr-RE" b="1" dirty="0">
                <a:latin typeface="Arial"/>
                <a:ea typeface="Exo 2"/>
                <a:cs typeface="Arial"/>
                <a:sym typeface="Exo 2"/>
              </a:rPr>
              <a:t>managers d’avoir un cap, un cadre et des marges d’action clairement </a:t>
            </a:r>
            <a:r>
              <a:rPr lang="fr-RE" b="1" dirty="0" smtClean="0">
                <a:latin typeface="Arial"/>
                <a:ea typeface="Exo 2"/>
                <a:cs typeface="Arial"/>
                <a:sym typeface="Exo 2"/>
              </a:rPr>
              <a:t>identifiées,</a:t>
            </a:r>
            <a:endParaRPr lang="fr-RE" b="1" dirty="0">
              <a:latin typeface="Arial"/>
              <a:ea typeface="Exo 2"/>
              <a:cs typeface="Arial"/>
              <a:sym typeface="Exo 2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fr-RE" b="1" dirty="0" smtClean="0">
                <a:latin typeface="Arial"/>
                <a:cs typeface="Arial"/>
                <a:sym typeface="Exo 2"/>
              </a:rPr>
              <a:t>Une </a:t>
            </a:r>
            <a:r>
              <a:rPr lang="fr-RE" b="1" dirty="0">
                <a:latin typeface="Arial"/>
                <a:cs typeface="Arial"/>
                <a:sym typeface="Exo 2"/>
              </a:rPr>
              <a:t>direction commune avec un Centre Hospitalier Général : créer une culture commune, apaiser les craintes </a:t>
            </a:r>
            <a:r>
              <a:rPr lang="fr-RE" b="1" dirty="0" smtClean="0">
                <a:latin typeface="Arial"/>
                <a:cs typeface="Arial"/>
                <a:sym typeface="Exo 2"/>
              </a:rPr>
              <a:t>mutuelles.</a:t>
            </a:r>
            <a:endParaRPr lang="fr-RE" b="1" dirty="0">
              <a:latin typeface="Arial"/>
              <a:cs typeface="Arial"/>
              <a:sym typeface="Exo 2"/>
            </a:endParaRPr>
          </a:p>
          <a:p>
            <a:pPr marL="109728" indent="0" algn="just">
              <a:buNone/>
            </a:pPr>
            <a:endParaRPr lang="fr-RE" b="1" dirty="0" smtClean="0">
              <a:latin typeface="Exo 2" panose="020B0604020202020204"/>
            </a:endParaRPr>
          </a:p>
          <a:p>
            <a:pPr marL="109728" indent="0" algn="just">
              <a:buNone/>
            </a:pPr>
            <a:endParaRPr lang="fr-FR" dirty="0">
              <a:latin typeface="Exo 2" panose="020B0604020202020204"/>
            </a:endParaRPr>
          </a:p>
          <a:p>
            <a:pPr marL="0" lvl="0" indent="0">
              <a:lnSpc>
                <a:spcPct val="115000"/>
              </a:lnSpc>
              <a:buClr>
                <a:schemeClr val="dk1"/>
              </a:buClr>
              <a:buNone/>
            </a:pPr>
            <a:endParaRPr lang="fr-FR" dirty="0">
              <a:solidFill>
                <a:srgbClr val="002060"/>
              </a:solidFill>
              <a:latin typeface="Exo 2"/>
              <a:ea typeface="Exo 2"/>
              <a:cs typeface="Exo 2"/>
              <a:sym typeface="Exo 2"/>
            </a:endParaRPr>
          </a:p>
          <a:p>
            <a:pPr marL="285750" lvl="0" indent="-285750">
              <a:lnSpc>
                <a:spcPct val="115000"/>
              </a:lnSpc>
              <a:buClr>
                <a:schemeClr val="dk1"/>
              </a:buClr>
              <a:buFontTx/>
              <a:buChar char="-"/>
            </a:pPr>
            <a:endParaRPr lang="fr-FR" dirty="0"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444295" y="6110048"/>
            <a:ext cx="7619999" cy="365125"/>
          </a:xfrm>
        </p:spPr>
        <p:txBody>
          <a:bodyPr/>
          <a:lstStyle/>
          <a:p>
            <a:pPr>
              <a:defRPr/>
            </a:pPr>
            <a:r>
              <a:rPr lang="fr-RE" dirty="0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3" name="Shape 70"/>
          <p:cNvSpPr txBox="1"/>
          <p:nvPr/>
        </p:nvSpPr>
        <p:spPr>
          <a:xfrm>
            <a:off x="1677409" y="692696"/>
            <a:ext cx="10148421" cy="725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Le projet de </a:t>
            </a: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management / Un contexte opportun</a:t>
            </a:r>
            <a:endParaRPr lang="fr-RE" b="1" dirty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endParaRPr lang="fr-RE" b="1" dirty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1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58"/>
          <p:cNvSpPr txBox="1"/>
          <p:nvPr/>
        </p:nvSpPr>
        <p:spPr>
          <a:xfrm>
            <a:off x="1640341" y="645063"/>
            <a:ext cx="9217024" cy="792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</a:pPr>
            <a:r>
              <a:rPr lang="fr-RE" b="1" dirty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Le projet de </a:t>
            </a: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management / Un</a:t>
            </a:r>
            <a:r>
              <a:rPr lang="fr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e démarche innovante </a:t>
            </a:r>
            <a:r>
              <a:rPr lang="fr-FR" b="1" dirty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e</a:t>
            </a:r>
            <a:r>
              <a:rPr lang="fr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t  pragmatique</a:t>
            </a:r>
          </a:p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</a:pPr>
            <a:endParaRPr b="1" dirty="0">
              <a:solidFill>
                <a:srgbClr val="FFFFFF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433333" y="6126668"/>
            <a:ext cx="5684794" cy="343306"/>
          </a:xfrm>
        </p:spPr>
        <p:txBody>
          <a:bodyPr/>
          <a:lstStyle/>
          <a:p>
            <a:pPr>
              <a:defRPr/>
            </a:pPr>
            <a:r>
              <a:rPr lang="fr-RE" dirty="0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9112" y="1418088"/>
            <a:ext cx="11294427" cy="3897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fr-RE" b="1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La définition du manager : une conception large et </a:t>
            </a:r>
            <a:r>
              <a:rPr lang="fr-RE" b="1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fonctionnelle </a:t>
            </a:r>
            <a:endParaRPr lang="fr-RE" b="1" dirty="0">
              <a:solidFill>
                <a:prstClr val="black"/>
              </a:solidFill>
              <a:latin typeface="Arial"/>
              <a:ea typeface="Exo 2"/>
              <a:cs typeface="Arial"/>
              <a:sym typeface="Exo 2"/>
            </a:endParaRPr>
          </a:p>
          <a:p>
            <a:pPr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</a:pPr>
            <a:r>
              <a:rPr lang="fr-RE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« celui ou celle dont les </a:t>
            </a:r>
            <a:r>
              <a:rPr lang="fr-RE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responsabilités reconnues </a:t>
            </a:r>
            <a:r>
              <a:rPr lang="fr-RE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par l’institution l’amène à encadrer des personnes » en abandonnant </a:t>
            </a:r>
            <a:r>
              <a:rPr lang="fr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la  </a:t>
            </a:r>
            <a:r>
              <a:rPr lang="fr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seule vision du grade, de la corporation ou de l’expertise métier.</a:t>
            </a:r>
          </a:p>
          <a:p>
            <a:pPr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</a:pPr>
            <a:endParaRPr lang="fr" dirty="0">
              <a:solidFill>
                <a:prstClr val="black"/>
              </a:solidFill>
              <a:latin typeface="Arial"/>
              <a:ea typeface="Exo 2"/>
              <a:cs typeface="Arial"/>
              <a:sym typeface="Exo 2"/>
            </a:endParaRPr>
          </a:p>
          <a:p>
            <a:pPr marL="285750" indent="-285750"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fr-RE" b="1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L’adhésion fondamentale de la communauté </a:t>
            </a:r>
            <a:r>
              <a:rPr lang="fr-RE" b="1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médicale</a:t>
            </a:r>
          </a:p>
          <a:p>
            <a:pPr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</a:pPr>
            <a:r>
              <a:rPr lang="fr-RE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Les </a:t>
            </a:r>
            <a:r>
              <a:rPr lang="fr-RE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chefs de pôle et les chefs de services encadrent au quotidien des </a:t>
            </a:r>
            <a:r>
              <a:rPr lang="fr-RE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équipes</a:t>
            </a:r>
          </a:p>
          <a:p>
            <a:pPr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</a:pPr>
            <a:r>
              <a:rPr lang="fr-RE" b="1" dirty="0" smtClean="0">
                <a:solidFill>
                  <a:srgbClr val="FF0000"/>
                </a:solidFill>
                <a:latin typeface="Arial"/>
                <a:ea typeface="Exo 2"/>
                <a:cs typeface="Arial"/>
                <a:sym typeface="Exo 2"/>
              </a:rPr>
              <a:t>&gt;</a:t>
            </a:r>
            <a:r>
              <a:rPr lang="fr-RE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  (</a:t>
            </a:r>
            <a:r>
              <a:rPr lang="fr-RE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référentiel, charte managériale…)</a:t>
            </a:r>
          </a:p>
          <a:p>
            <a:pPr marL="285750" indent="-285750"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fr-RE" dirty="0">
              <a:solidFill>
                <a:prstClr val="black"/>
              </a:solidFill>
              <a:latin typeface="Arial"/>
              <a:ea typeface="Exo 2"/>
              <a:cs typeface="Arial"/>
              <a:sym typeface="Exo 2"/>
            </a:endParaRPr>
          </a:p>
          <a:p>
            <a:pPr marL="285750" indent="-285750"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r>
              <a:rPr lang="fr-RE" b="1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Une approche tous secteurs </a:t>
            </a:r>
            <a:r>
              <a:rPr lang="fr-RE" b="1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pour un </a:t>
            </a:r>
            <a:r>
              <a:rPr lang="fr-RE" b="1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partage des cultures à l’hôpital et entre les hôpitaux</a:t>
            </a:r>
          </a:p>
          <a:p>
            <a:pPr algn="just"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</a:pPr>
            <a:r>
              <a:rPr lang="fr-RE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Les managers </a:t>
            </a:r>
            <a:r>
              <a:rPr lang="fr-RE" dirty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du CHGM et de l’EPSMR, des services de soins et des services techniques, logistiques et </a:t>
            </a:r>
            <a:r>
              <a:rPr lang="fr-RE" dirty="0" smtClean="0">
                <a:solidFill>
                  <a:prstClr val="black"/>
                </a:solidFill>
                <a:latin typeface="Arial"/>
                <a:ea typeface="Exo 2"/>
                <a:cs typeface="Arial"/>
                <a:sym typeface="Exo 2"/>
              </a:rPr>
              <a:t>administratifs</a:t>
            </a:r>
            <a:endParaRPr lang="fr-RE" dirty="0">
              <a:solidFill>
                <a:prstClr val="black"/>
              </a:solidFill>
              <a:latin typeface="Arial"/>
              <a:ea typeface="Exo 2"/>
              <a:cs typeface="Arial"/>
              <a:sym typeface="Exo 2"/>
            </a:endParaRPr>
          </a:p>
        </p:txBody>
      </p:sp>
    </p:spTree>
    <p:extLst>
      <p:ext uri="{BB962C8B-B14F-4D97-AF65-F5344CB8AC3E}">
        <p14:creationId xmlns:p14="http://schemas.microsoft.com/office/powerpoint/2010/main" val="2217948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1812" y="1694688"/>
            <a:ext cx="10971201" cy="337261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fr-FR" sz="1600" dirty="0">
              <a:latin typeface="Exo 2" panose="020B0604020202020204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Arial"/>
                <a:cs typeface="Arial"/>
              </a:rPr>
              <a:t>Soutenir les managers dans l’accompagnement de l’ensemble des équipes afin de mener à bien </a:t>
            </a:r>
            <a:r>
              <a:rPr lang="fr-FR" b="1" dirty="0">
                <a:latin typeface="Arial"/>
                <a:cs typeface="Arial"/>
              </a:rPr>
              <a:t>l</a:t>
            </a:r>
            <a:r>
              <a:rPr lang="fr-FR" b="1" dirty="0" smtClean="0">
                <a:latin typeface="Arial"/>
                <a:cs typeface="Arial"/>
              </a:rPr>
              <a:t>es </a:t>
            </a:r>
            <a:r>
              <a:rPr lang="fr-FR" b="1" dirty="0">
                <a:latin typeface="Arial"/>
                <a:cs typeface="Arial"/>
              </a:rPr>
              <a:t>évolutions </a:t>
            </a:r>
            <a:r>
              <a:rPr lang="fr-FR" b="1" dirty="0" smtClean="0">
                <a:latin typeface="Arial"/>
                <a:cs typeface="Arial"/>
              </a:rPr>
              <a:t>et </a:t>
            </a:r>
            <a:r>
              <a:rPr lang="fr-FR" b="1" dirty="0">
                <a:latin typeface="Arial"/>
                <a:cs typeface="Arial"/>
              </a:rPr>
              <a:t>l</a:t>
            </a:r>
            <a:r>
              <a:rPr lang="fr-FR" b="1" dirty="0" smtClean="0">
                <a:latin typeface="Arial"/>
                <a:cs typeface="Arial"/>
              </a:rPr>
              <a:t>es changements à venir,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fr-FR" b="1" dirty="0" smtClean="0">
              <a:latin typeface="Arial"/>
              <a:cs typeface="Arial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Arial"/>
                <a:cs typeface="Arial"/>
              </a:rPr>
              <a:t>Entretenir la </a:t>
            </a:r>
            <a:r>
              <a:rPr lang="fr-FR" b="1" dirty="0">
                <a:latin typeface="Arial"/>
                <a:cs typeface="Arial"/>
              </a:rPr>
              <a:t>dynamique </a:t>
            </a:r>
            <a:r>
              <a:rPr lang="fr-FR" b="1" dirty="0" smtClean="0">
                <a:latin typeface="Arial"/>
                <a:cs typeface="Arial"/>
              </a:rPr>
              <a:t>entre toutes les composantes de la communauté hospitalière (ESPMR-CHGM),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fr-FR" b="1" dirty="0" smtClean="0">
              <a:latin typeface="Arial"/>
              <a:cs typeface="Arial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Arial"/>
                <a:cs typeface="Arial"/>
              </a:rPr>
              <a:t>Créer un </a:t>
            </a:r>
            <a:r>
              <a:rPr lang="fr-FR" b="1" dirty="0">
                <a:latin typeface="Arial"/>
                <a:cs typeface="Arial"/>
              </a:rPr>
              <a:t>creuset </a:t>
            </a:r>
            <a:r>
              <a:rPr lang="fr-FR" b="1" dirty="0" smtClean="0">
                <a:latin typeface="Arial"/>
                <a:cs typeface="Arial"/>
              </a:rPr>
              <a:t>commun de la fonction managériale pour les deux établissements. </a:t>
            </a:r>
          </a:p>
          <a:p>
            <a:pPr marL="0" indent="0" algn="just">
              <a:buNone/>
            </a:pPr>
            <a:endParaRPr lang="fr-RE" b="1" dirty="0">
              <a:latin typeface="Exo 2" panose="020B0604020202020204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fr-RE" b="1" dirty="0" smtClean="0">
              <a:latin typeface="Exo 2"/>
            </a:endParaRPr>
          </a:p>
          <a:p>
            <a:pPr marL="0" indent="0" algn="just">
              <a:buNone/>
            </a:pPr>
            <a:endParaRPr lang="fr-RE" sz="1600" dirty="0">
              <a:latin typeface="Exo 2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454556" y="6109965"/>
            <a:ext cx="7619999" cy="365125"/>
          </a:xfrm>
        </p:spPr>
        <p:txBody>
          <a:bodyPr/>
          <a:lstStyle/>
          <a:p>
            <a:pPr>
              <a:defRPr/>
            </a:pPr>
            <a:r>
              <a:rPr lang="fr-RE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3" name="Shape 70"/>
          <p:cNvSpPr txBox="1"/>
          <p:nvPr/>
        </p:nvSpPr>
        <p:spPr>
          <a:xfrm>
            <a:off x="1749747" y="673100"/>
            <a:ext cx="6797353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r>
              <a:rPr lang="fr-RE" b="1" dirty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Le projet de </a:t>
            </a: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management / Les objectifs</a:t>
            </a:r>
          </a:p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Pct val="61111"/>
            </a:pPr>
            <a:endParaRPr lang="fr-RE" b="1" dirty="0" smtClean="0">
              <a:solidFill>
                <a:srgbClr val="FF9900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05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2589212" y="6415208"/>
            <a:ext cx="7619999" cy="365125"/>
          </a:xfrm>
        </p:spPr>
        <p:txBody>
          <a:bodyPr/>
          <a:lstStyle/>
          <a:p>
            <a:pPr>
              <a:defRPr/>
            </a:pPr>
            <a:r>
              <a:rPr lang="fr-RE" dirty="0" smtClean="0">
                <a:solidFill>
                  <a:srgbClr val="438086"/>
                </a:solidFill>
              </a:rPr>
              <a:t>Parcours de formation des managers -Journées de l'encadrement FHF-OI du 13 novembre 2017</a:t>
            </a:r>
            <a:endParaRPr lang="fr-FR" dirty="0">
              <a:solidFill>
                <a:srgbClr val="438086"/>
              </a:solidFill>
            </a:endParaRPr>
          </a:p>
        </p:txBody>
      </p:sp>
      <p:sp>
        <p:nvSpPr>
          <p:cNvPr id="14" name="Ellipse 4"/>
          <p:cNvSpPr/>
          <p:nvPr/>
        </p:nvSpPr>
        <p:spPr>
          <a:xfrm>
            <a:off x="5820792" y="3238996"/>
            <a:ext cx="550415" cy="380007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900" kern="1200"/>
              <a:t>Gestion Projet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2" t="32141" r="68904" b="26653"/>
          <a:stretch/>
        </p:blipFill>
        <p:spPr>
          <a:xfrm>
            <a:off x="1892300" y="1282700"/>
            <a:ext cx="8723199" cy="4988247"/>
          </a:xfrm>
          <a:prstGeom prst="rect">
            <a:avLst/>
          </a:prstGeom>
        </p:spPr>
      </p:pic>
      <p:sp>
        <p:nvSpPr>
          <p:cNvPr id="15" name="Shape 158"/>
          <p:cNvSpPr txBox="1"/>
          <p:nvPr/>
        </p:nvSpPr>
        <p:spPr>
          <a:xfrm>
            <a:off x="1640341" y="645063"/>
            <a:ext cx="9217024" cy="792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defTabSz="914400" fontAlgn="base">
              <a:lnSpc>
                <a:spcPct val="115000"/>
              </a:lnSpc>
              <a:spcBef>
                <a:spcPts val="300"/>
              </a:spcBef>
              <a:spcAft>
                <a:spcPct val="0"/>
              </a:spcAft>
            </a:pPr>
            <a:r>
              <a:rPr lang="fr-RE" b="1" dirty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Le projet de </a:t>
            </a:r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management / Un parcours de formation</a:t>
            </a:r>
            <a:endParaRPr b="1" dirty="0">
              <a:solidFill>
                <a:srgbClr val="FFFFFF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62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966862" y="1320681"/>
            <a:ext cx="10793338" cy="4979987"/>
            <a:chOff x="793" y="701"/>
            <a:chExt cx="4761" cy="3137"/>
          </a:xfrm>
        </p:grpSpPr>
        <p:grpSp>
          <p:nvGrpSpPr>
            <p:cNvPr id="21507" name="Group 3"/>
            <p:cNvGrpSpPr>
              <a:grpSpLocks/>
            </p:cNvGrpSpPr>
            <p:nvPr/>
          </p:nvGrpSpPr>
          <p:grpSpPr bwMode="auto">
            <a:xfrm>
              <a:off x="793" y="701"/>
              <a:ext cx="4761" cy="182"/>
              <a:chOff x="793" y="701"/>
              <a:chExt cx="4761" cy="182"/>
            </a:xfrm>
          </p:grpSpPr>
          <p:sp>
            <p:nvSpPr>
              <p:cNvPr id="21508" name="AutoShape 4"/>
              <p:cNvSpPr>
                <a:spLocks noChangeArrowheads="1"/>
              </p:cNvSpPr>
              <p:nvPr/>
            </p:nvSpPr>
            <p:spPr bwMode="auto">
              <a:xfrm>
                <a:off x="793" y="710"/>
                <a:ext cx="4761" cy="136"/>
              </a:xfrm>
              <a:prstGeom prst="rightArrow">
                <a:avLst>
                  <a:gd name="adj1" fmla="val 62500"/>
                  <a:gd name="adj2" fmla="val 177144"/>
                </a:avLst>
              </a:prstGeom>
              <a:gradFill rotWithShape="1">
                <a:gsLst>
                  <a:gs pos="0">
                    <a:srgbClr val="C0C0C0"/>
                  </a:gs>
                  <a:gs pos="100000">
                    <a:srgbClr val="595959"/>
                  </a:gs>
                </a:gsLst>
                <a:lin ang="0" scaled="1"/>
              </a:gradFill>
              <a:ln>
                <a:noFill/>
              </a:ln>
              <a:effectLst>
                <a:outerShdw dist="77251" dir="567739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1509" name="Text Box 5"/>
              <p:cNvSpPr txBox="1">
                <a:spLocks noChangeArrowheads="1"/>
              </p:cNvSpPr>
              <p:nvPr/>
            </p:nvSpPr>
            <p:spPr bwMode="auto">
              <a:xfrm>
                <a:off x="793" y="702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10" name="Text Box 6"/>
              <p:cNvSpPr txBox="1">
                <a:spLocks noChangeArrowheads="1"/>
              </p:cNvSpPr>
              <p:nvPr/>
            </p:nvSpPr>
            <p:spPr bwMode="auto">
              <a:xfrm>
                <a:off x="1133" y="701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11" name="Text Box 7"/>
              <p:cNvSpPr txBox="1">
                <a:spLocks noChangeArrowheads="1"/>
              </p:cNvSpPr>
              <p:nvPr/>
            </p:nvSpPr>
            <p:spPr bwMode="auto">
              <a:xfrm>
                <a:off x="1473" y="701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13" name="Text Box 9"/>
              <p:cNvSpPr txBox="1">
                <a:spLocks noChangeArrowheads="1"/>
              </p:cNvSpPr>
              <p:nvPr/>
            </p:nvSpPr>
            <p:spPr bwMode="auto">
              <a:xfrm>
                <a:off x="2154" y="701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14" name="Text Box 10"/>
              <p:cNvSpPr txBox="1">
                <a:spLocks noChangeArrowheads="1"/>
              </p:cNvSpPr>
              <p:nvPr/>
            </p:nvSpPr>
            <p:spPr bwMode="auto">
              <a:xfrm>
                <a:off x="2494" y="701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16" name="Text Box 12"/>
              <p:cNvSpPr txBox="1">
                <a:spLocks noChangeArrowheads="1"/>
              </p:cNvSpPr>
              <p:nvPr/>
            </p:nvSpPr>
            <p:spPr bwMode="auto">
              <a:xfrm>
                <a:off x="3174" y="701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17" name="Text Box 13"/>
              <p:cNvSpPr txBox="1">
                <a:spLocks noChangeArrowheads="1"/>
              </p:cNvSpPr>
              <p:nvPr/>
            </p:nvSpPr>
            <p:spPr bwMode="auto">
              <a:xfrm>
                <a:off x="3514" y="701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19" name="Text Box 15"/>
              <p:cNvSpPr txBox="1">
                <a:spLocks noChangeArrowheads="1"/>
              </p:cNvSpPr>
              <p:nvPr/>
            </p:nvSpPr>
            <p:spPr bwMode="auto">
              <a:xfrm>
                <a:off x="4194" y="701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20" name="Text Box 16"/>
              <p:cNvSpPr txBox="1">
                <a:spLocks noChangeArrowheads="1"/>
              </p:cNvSpPr>
              <p:nvPr/>
            </p:nvSpPr>
            <p:spPr bwMode="auto">
              <a:xfrm>
                <a:off x="4534" y="701"/>
                <a:ext cx="340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fr-FR" altLang="fr-FR" sz="90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1522" name="Group 18"/>
            <p:cNvGrpSpPr>
              <a:grpSpLocks/>
            </p:cNvGrpSpPr>
            <p:nvPr/>
          </p:nvGrpSpPr>
          <p:grpSpPr bwMode="auto">
            <a:xfrm>
              <a:off x="793" y="755"/>
              <a:ext cx="4421" cy="3083"/>
              <a:chOff x="793" y="755"/>
              <a:chExt cx="4421" cy="3083"/>
            </a:xfrm>
          </p:grpSpPr>
          <p:sp>
            <p:nvSpPr>
              <p:cNvPr id="21523" name="Line 19"/>
              <p:cNvSpPr>
                <a:spLocks noChangeShapeType="1"/>
              </p:cNvSpPr>
              <p:nvPr/>
            </p:nvSpPr>
            <p:spPr bwMode="auto">
              <a:xfrm>
                <a:off x="793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24" name="Line 20"/>
              <p:cNvSpPr>
                <a:spLocks noChangeShapeType="1"/>
              </p:cNvSpPr>
              <p:nvPr/>
            </p:nvSpPr>
            <p:spPr bwMode="auto">
              <a:xfrm>
                <a:off x="1133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1473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26" name="Line 22"/>
              <p:cNvSpPr>
                <a:spLocks noChangeShapeType="1"/>
              </p:cNvSpPr>
              <p:nvPr/>
            </p:nvSpPr>
            <p:spPr bwMode="auto">
              <a:xfrm>
                <a:off x="1813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27" name="Line 23"/>
              <p:cNvSpPr>
                <a:spLocks noChangeShapeType="1"/>
              </p:cNvSpPr>
              <p:nvPr/>
            </p:nvSpPr>
            <p:spPr bwMode="auto">
              <a:xfrm>
                <a:off x="215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28" name="Line 24"/>
              <p:cNvSpPr>
                <a:spLocks noChangeShapeType="1"/>
              </p:cNvSpPr>
              <p:nvPr/>
            </p:nvSpPr>
            <p:spPr bwMode="auto">
              <a:xfrm>
                <a:off x="249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29" name="Line 25"/>
              <p:cNvSpPr>
                <a:spLocks noChangeShapeType="1"/>
              </p:cNvSpPr>
              <p:nvPr/>
            </p:nvSpPr>
            <p:spPr bwMode="auto">
              <a:xfrm>
                <a:off x="283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30" name="Line 26"/>
              <p:cNvSpPr>
                <a:spLocks noChangeShapeType="1"/>
              </p:cNvSpPr>
              <p:nvPr/>
            </p:nvSpPr>
            <p:spPr bwMode="auto">
              <a:xfrm>
                <a:off x="317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31" name="Line 27"/>
              <p:cNvSpPr>
                <a:spLocks noChangeShapeType="1"/>
              </p:cNvSpPr>
              <p:nvPr/>
            </p:nvSpPr>
            <p:spPr bwMode="auto">
              <a:xfrm>
                <a:off x="351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32" name="Line 28"/>
              <p:cNvSpPr>
                <a:spLocks noChangeShapeType="1"/>
              </p:cNvSpPr>
              <p:nvPr/>
            </p:nvSpPr>
            <p:spPr bwMode="auto">
              <a:xfrm>
                <a:off x="385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33" name="Line 29"/>
              <p:cNvSpPr>
                <a:spLocks noChangeShapeType="1"/>
              </p:cNvSpPr>
              <p:nvPr/>
            </p:nvSpPr>
            <p:spPr bwMode="auto">
              <a:xfrm>
                <a:off x="419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34" name="Line 30"/>
              <p:cNvSpPr>
                <a:spLocks noChangeShapeType="1"/>
              </p:cNvSpPr>
              <p:nvPr/>
            </p:nvSpPr>
            <p:spPr bwMode="auto">
              <a:xfrm>
                <a:off x="453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35" name="Line 31"/>
              <p:cNvSpPr>
                <a:spLocks noChangeShapeType="1"/>
              </p:cNvSpPr>
              <p:nvPr/>
            </p:nvSpPr>
            <p:spPr bwMode="auto">
              <a:xfrm>
                <a:off x="487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536" name="Line 32"/>
              <p:cNvSpPr>
                <a:spLocks noChangeShapeType="1"/>
              </p:cNvSpPr>
              <p:nvPr/>
            </p:nvSpPr>
            <p:spPr bwMode="auto">
              <a:xfrm>
                <a:off x="5214" y="755"/>
                <a:ext cx="0" cy="3083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1794708" y="1068479"/>
            <a:ext cx="993775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fr-FR" altLang="fr-FR" sz="1600" b="1" dirty="0" smtClean="0">
                <a:solidFill>
                  <a:srgbClr val="166EB3"/>
                </a:solidFill>
                <a:latin typeface="Arial" panose="020B0604020202020204" pitchFamily="34" charset="0"/>
              </a:rPr>
              <a:t>2017</a:t>
            </a:r>
            <a:endParaRPr lang="fr-FR" altLang="fr-FR" sz="1600" b="1" dirty="0">
              <a:solidFill>
                <a:srgbClr val="166EB3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862343" y="1970419"/>
            <a:ext cx="10300957" cy="520893"/>
            <a:chOff x="1035685" y="1970320"/>
            <a:chExt cx="9063754" cy="520893"/>
          </a:xfrm>
        </p:grpSpPr>
        <p:pic>
          <p:nvPicPr>
            <p:cNvPr id="21544" name="Picture 40" descr="MCj0229925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685" y="1970320"/>
              <a:ext cx="485775" cy="506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547" name="Line 43"/>
            <p:cNvSpPr>
              <a:spLocks noChangeShapeType="1"/>
            </p:cNvSpPr>
            <p:nvPr/>
          </p:nvSpPr>
          <p:spPr bwMode="auto">
            <a:xfrm flipV="1">
              <a:off x="1292388" y="2446772"/>
              <a:ext cx="8807051" cy="44441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21548" name="Picture 44" descr="MMj0336985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297" y="1119851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6565520" y="1314821"/>
            <a:ext cx="1534469" cy="502540"/>
          </a:xfrm>
          <a:prstGeom prst="wedgeRoundRectCallout">
            <a:avLst>
              <a:gd name="adj1" fmla="val -83673"/>
              <a:gd name="adj2" fmla="val -29269"/>
              <a:gd name="adj3" fmla="val 16667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altLang="fr-FR" sz="1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Communication</a:t>
            </a:r>
            <a:endParaRPr lang="fr-FR" altLang="fr-FR" sz="1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67635" y="384214"/>
            <a:ext cx="79145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RE" b="1" dirty="0" smtClean="0">
                <a:solidFill>
                  <a:srgbClr val="FF9900"/>
                </a:solidFill>
                <a:latin typeface="Exo 2"/>
                <a:ea typeface="Exo 2"/>
                <a:cs typeface="Exo 2"/>
                <a:sym typeface="Exo 2"/>
              </a:rPr>
              <a:t>Le macro planning</a:t>
            </a:r>
            <a:endParaRPr lang="fr-FR" b="1" spc="140" dirty="0"/>
          </a:p>
        </p:txBody>
      </p:sp>
      <p:sp>
        <p:nvSpPr>
          <p:cNvPr id="73" name="Text Box 33"/>
          <p:cNvSpPr txBox="1">
            <a:spLocks noChangeArrowheads="1"/>
          </p:cNvSpPr>
          <p:nvPr/>
        </p:nvSpPr>
        <p:spPr bwMode="auto">
          <a:xfrm>
            <a:off x="9763010" y="1034297"/>
            <a:ext cx="993775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fr-FR" altLang="fr-FR" sz="1600" b="1" dirty="0" smtClean="0">
                <a:solidFill>
                  <a:srgbClr val="166EB3"/>
                </a:solidFill>
                <a:latin typeface="Arial" panose="020B0604020202020204" pitchFamily="34" charset="0"/>
              </a:rPr>
              <a:t>2018</a:t>
            </a:r>
            <a:endParaRPr lang="fr-FR" altLang="fr-FR" sz="1600" b="1" dirty="0">
              <a:solidFill>
                <a:srgbClr val="166EB3"/>
              </a:solidFill>
              <a:latin typeface="Arial" panose="020B0604020202020204" pitchFamily="34" charset="0"/>
            </a:endParaRPr>
          </a:p>
        </p:txBody>
      </p:sp>
      <p:sp>
        <p:nvSpPr>
          <p:cNvPr id="75" name="AutoShape 56"/>
          <p:cNvSpPr>
            <a:spLocks noChangeArrowheads="1"/>
          </p:cNvSpPr>
          <p:nvPr/>
        </p:nvSpPr>
        <p:spPr bwMode="auto">
          <a:xfrm>
            <a:off x="3001312" y="3578942"/>
            <a:ext cx="1392801" cy="600237"/>
          </a:xfrm>
          <a:prstGeom prst="wedgeRoundRectCallout">
            <a:avLst>
              <a:gd name="adj1" fmla="val 6920"/>
              <a:gd name="adj2" fmla="val -254868"/>
              <a:gd name="adj3" fmla="val 16667"/>
            </a:avLst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>
            <a:outerShdw dist="85194" dir="1593903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fr-RE" altLang="fr-FR" sz="1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Séminaire de Lancement </a:t>
            </a:r>
          </a:p>
          <a:p>
            <a:pPr algn="ctr"/>
            <a:r>
              <a:rPr lang="fr-RE" altLang="fr-FR" sz="1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Juin 2017</a:t>
            </a:r>
            <a:endParaRPr lang="fr-FR" altLang="fr-FR" sz="1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6958633" y="3027775"/>
            <a:ext cx="2960067" cy="509452"/>
            <a:chOff x="6362544" y="2905254"/>
            <a:chExt cx="2960067" cy="509452"/>
          </a:xfrm>
        </p:grpSpPr>
        <p:pic>
          <p:nvPicPr>
            <p:cNvPr id="21545" name="Picture 41" descr="MCj02971410000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2544" y="2968619"/>
              <a:ext cx="663575" cy="4460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" name="AutoShape 56"/>
            <p:cNvSpPr>
              <a:spLocks noChangeArrowheads="1"/>
            </p:cNvSpPr>
            <p:nvPr/>
          </p:nvSpPr>
          <p:spPr bwMode="auto">
            <a:xfrm>
              <a:off x="7078333" y="2905254"/>
              <a:ext cx="2244278" cy="477939"/>
            </a:xfrm>
            <a:prstGeom prst="wedgeRoundRectCallout">
              <a:avLst>
                <a:gd name="adj1" fmla="val 281"/>
                <a:gd name="adj2" fmla="val -140075"/>
                <a:gd name="adj3" fmla="val 16667"/>
              </a:avLst>
            </a:prstGeom>
            <a:solidFill>
              <a:schemeClr val="bg1"/>
            </a:solidFill>
            <a:ln w="25400">
              <a:solidFill>
                <a:srgbClr val="FF6600"/>
              </a:solidFill>
              <a:miter lim="800000"/>
              <a:headEnd/>
              <a:tailEnd/>
            </a:ln>
            <a:effectLst>
              <a:outerShdw dist="85194" dir="1593903" algn="ctr" rotWithShape="0">
                <a:schemeClr val="bg2">
                  <a:alpha val="50000"/>
                </a:schemeClr>
              </a:outerShdw>
            </a:effectLst>
          </p:spPr>
          <p:txBody>
            <a:bodyPr anchor="ctr"/>
            <a:lstStyle/>
            <a:p>
              <a:pPr algn="ctr"/>
              <a:r>
                <a:rPr lang="fr-RE" altLang="fr-FR" sz="10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Construction Modules savoir faire (Déploiement en 2018)</a:t>
              </a:r>
              <a:endParaRPr lang="fr-FR" altLang="fr-FR" sz="1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5" name="AutoShape 42"/>
          <p:cNvSpPr>
            <a:spLocks noChangeArrowheads="1"/>
          </p:cNvSpPr>
          <p:nvPr/>
        </p:nvSpPr>
        <p:spPr bwMode="auto">
          <a:xfrm rot="21600000">
            <a:off x="10332724" y="5484226"/>
            <a:ext cx="1490147" cy="679231"/>
          </a:xfrm>
          <a:prstGeom prst="chevron">
            <a:avLst>
              <a:gd name="adj" fmla="val 23108"/>
            </a:avLst>
          </a:prstGeom>
          <a:solidFill>
            <a:schemeClr val="bg1"/>
          </a:solidFill>
          <a:ln w="38100">
            <a:solidFill>
              <a:srgbClr val="CC00FF"/>
            </a:solidFill>
            <a:miter lim="800000"/>
            <a:headEnd/>
            <a:tailEnd/>
          </a:ln>
          <a:effectLst>
            <a:outerShdw dist="85194" dir="1593903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/>
            <a:r>
              <a:rPr lang="fr-FR" altLang="fr-FR" sz="1000" b="1" dirty="0" smtClean="0">
                <a:solidFill>
                  <a:srgbClr val="CC00FF"/>
                </a:solidFill>
                <a:latin typeface="Arial" panose="020B0604020202020204" pitchFamily="34" charset="0"/>
              </a:rPr>
              <a:t>Évaluation</a:t>
            </a:r>
            <a:endParaRPr lang="fr-FR" altLang="fr-FR" sz="1000" b="1" dirty="0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algn="r"/>
            <a:r>
              <a:rPr lang="fr-FR" altLang="fr-FR" sz="1000" b="1" dirty="0">
                <a:solidFill>
                  <a:srgbClr val="CC00FF"/>
                </a:solidFill>
                <a:latin typeface="Arial" panose="020B0604020202020204" pitchFamily="34" charset="0"/>
              </a:rPr>
              <a:t>Capitalisation</a:t>
            </a:r>
            <a:endParaRPr lang="fr-FR" altLang="fr-FR" sz="1000" b="1" dirty="0">
              <a:solidFill>
                <a:srgbClr val="FFCCFF"/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1033656" y="2568391"/>
            <a:ext cx="1720789" cy="900363"/>
            <a:chOff x="1033656" y="2568391"/>
            <a:chExt cx="1720789" cy="900363"/>
          </a:xfrm>
        </p:grpSpPr>
        <p:sp>
          <p:nvSpPr>
            <p:cNvPr id="70" name="AutoShape 56"/>
            <p:cNvSpPr>
              <a:spLocks noChangeArrowheads="1"/>
            </p:cNvSpPr>
            <p:nvPr/>
          </p:nvSpPr>
          <p:spPr bwMode="auto">
            <a:xfrm>
              <a:off x="1033656" y="3096249"/>
              <a:ext cx="1223962" cy="372505"/>
            </a:xfrm>
            <a:prstGeom prst="wedgeRoundRectCallout">
              <a:avLst>
                <a:gd name="adj1" fmla="val -24040"/>
                <a:gd name="adj2" fmla="val -183028"/>
                <a:gd name="adj3" fmla="val 16667"/>
              </a:avLst>
            </a:prstGeom>
            <a:solidFill>
              <a:schemeClr val="bg1"/>
            </a:solidFill>
            <a:ln w="25400">
              <a:solidFill>
                <a:srgbClr val="FF6600"/>
              </a:solidFill>
              <a:miter lim="800000"/>
              <a:headEnd/>
              <a:tailEnd/>
            </a:ln>
            <a:effectLst>
              <a:outerShdw dist="85194" dir="1593903" algn="ctr" rotWithShape="0">
                <a:schemeClr val="bg2">
                  <a:alpha val="50000"/>
                </a:schemeClr>
              </a:outerShdw>
            </a:effectLst>
          </p:spPr>
          <p:txBody>
            <a:bodyPr anchor="ctr"/>
            <a:lstStyle/>
            <a:p>
              <a:pPr algn="ctr"/>
              <a:r>
                <a:rPr lang="fr-RE" altLang="fr-FR" sz="10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COPIL</a:t>
              </a:r>
            </a:p>
            <a:p>
              <a:pPr algn="ctr"/>
              <a:r>
                <a:rPr lang="fr-RE" altLang="fr-FR" sz="10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22 Mai 2017</a:t>
              </a:r>
              <a:endParaRPr lang="fr-FR" altLang="fr-FR" sz="1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7" name="Text Box 33"/>
            <p:cNvSpPr txBox="1">
              <a:spLocks noChangeArrowheads="1"/>
            </p:cNvSpPr>
            <p:nvPr/>
          </p:nvSpPr>
          <p:spPr bwMode="auto">
            <a:xfrm>
              <a:off x="1566305" y="2568391"/>
              <a:ext cx="1188140" cy="325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fr-FR" altLang="fr-FR" sz="1600" b="1" dirty="0" smtClean="0">
                  <a:solidFill>
                    <a:srgbClr val="166EB3"/>
                  </a:solidFill>
                  <a:latin typeface="Arial" panose="020B0604020202020204" pitchFamily="34" charset="0"/>
                </a:rPr>
                <a:t>Mai 2017</a:t>
              </a:r>
              <a:endParaRPr lang="fr-FR" altLang="fr-FR" sz="1600" b="1" dirty="0">
                <a:solidFill>
                  <a:srgbClr val="166EB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9" name="Text Box 33"/>
          <p:cNvSpPr txBox="1">
            <a:spLocks noChangeArrowheads="1"/>
          </p:cNvSpPr>
          <p:nvPr/>
        </p:nvSpPr>
        <p:spPr bwMode="auto">
          <a:xfrm>
            <a:off x="10275442" y="2534271"/>
            <a:ext cx="1705167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fr-FR" altLang="fr-FR" sz="1400" b="1" dirty="0" smtClean="0">
                <a:solidFill>
                  <a:srgbClr val="166EB3"/>
                </a:solidFill>
                <a:latin typeface="Arial" panose="020B0604020202020204" pitchFamily="34" charset="0"/>
              </a:rPr>
              <a:t>Décembre 2018</a:t>
            </a:r>
            <a:endParaRPr lang="fr-FR" altLang="fr-FR" sz="1400" b="1" dirty="0">
              <a:solidFill>
                <a:srgbClr val="166EB3"/>
              </a:solidFill>
              <a:latin typeface="Arial" panose="020B0604020202020204" pitchFamily="34" charset="0"/>
            </a:endParaRPr>
          </a:p>
        </p:txBody>
      </p:sp>
      <p:sp>
        <p:nvSpPr>
          <p:cNvPr id="8" name="Flèche droite 7"/>
          <p:cNvSpPr/>
          <p:nvPr/>
        </p:nvSpPr>
        <p:spPr>
          <a:xfrm rot="5400000">
            <a:off x="10767814" y="3921177"/>
            <a:ext cx="1007865" cy="1229168"/>
          </a:xfrm>
          <a:prstGeom prst="rightArrow">
            <a:avLst>
              <a:gd name="adj1" fmla="val 6072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" name="Groupe 11"/>
          <p:cNvGrpSpPr/>
          <p:nvPr/>
        </p:nvGrpSpPr>
        <p:grpSpPr>
          <a:xfrm>
            <a:off x="2772488" y="2571745"/>
            <a:ext cx="1988936" cy="620351"/>
            <a:chOff x="2772488" y="2571745"/>
            <a:chExt cx="1988936" cy="620351"/>
          </a:xfrm>
        </p:grpSpPr>
        <p:pic>
          <p:nvPicPr>
            <p:cNvPr id="77" name="Picture 41" descr="MCj02971410000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488" y="2746009"/>
              <a:ext cx="663575" cy="4460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Text Box 33"/>
            <p:cNvSpPr txBox="1">
              <a:spLocks noChangeArrowheads="1"/>
            </p:cNvSpPr>
            <p:nvPr/>
          </p:nvSpPr>
          <p:spPr bwMode="auto">
            <a:xfrm>
              <a:off x="3573284" y="2571745"/>
              <a:ext cx="1188140" cy="325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fr-FR" altLang="fr-FR" sz="1600" b="1" dirty="0" smtClean="0">
                  <a:solidFill>
                    <a:srgbClr val="166EB3"/>
                  </a:solidFill>
                  <a:latin typeface="Arial" panose="020B0604020202020204" pitchFamily="34" charset="0"/>
                </a:rPr>
                <a:t>Juin 2017</a:t>
              </a:r>
              <a:endParaRPr lang="fr-FR" altLang="fr-FR" sz="1600" b="1" dirty="0">
                <a:solidFill>
                  <a:srgbClr val="166EB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>
          <a:xfrm>
            <a:off x="623867" y="6283305"/>
            <a:ext cx="3076461" cy="457200"/>
          </a:xfrm>
        </p:spPr>
        <p:txBody>
          <a:bodyPr/>
          <a:lstStyle/>
          <a:p>
            <a:r>
              <a:rPr lang="fr-RE" dirty="0" smtClean="0"/>
              <a:t>Parcours de formation des managers -Journées de l'encadrement FHF-OI du 13 novembre 2017</a:t>
            </a:r>
            <a:endParaRPr lang="fr-FR" dirty="0"/>
          </a:p>
        </p:txBody>
      </p:sp>
      <p:grpSp>
        <p:nvGrpSpPr>
          <p:cNvPr id="17" name="Groupe 16"/>
          <p:cNvGrpSpPr/>
          <p:nvPr/>
        </p:nvGrpSpPr>
        <p:grpSpPr>
          <a:xfrm>
            <a:off x="5108474" y="2571745"/>
            <a:ext cx="5035635" cy="1971719"/>
            <a:chOff x="5108474" y="2571745"/>
            <a:chExt cx="5035635" cy="1971719"/>
          </a:xfrm>
        </p:grpSpPr>
        <p:sp>
          <p:nvSpPr>
            <p:cNvPr id="69" name="Text Box 33"/>
            <p:cNvSpPr txBox="1">
              <a:spLocks noChangeArrowheads="1"/>
            </p:cNvSpPr>
            <p:nvPr/>
          </p:nvSpPr>
          <p:spPr bwMode="auto">
            <a:xfrm>
              <a:off x="5836416" y="2571745"/>
              <a:ext cx="1188140" cy="325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fr-FR" altLang="fr-FR" sz="1600" b="1" dirty="0" smtClean="0">
                  <a:solidFill>
                    <a:srgbClr val="166EB3"/>
                  </a:solidFill>
                  <a:latin typeface="Arial" panose="020B0604020202020204" pitchFamily="34" charset="0"/>
                </a:rPr>
                <a:t>Aout 2017</a:t>
              </a:r>
              <a:endParaRPr lang="fr-FR" altLang="fr-FR" sz="1600" b="1" dirty="0">
                <a:solidFill>
                  <a:srgbClr val="166EB3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5" name="Groupe 14"/>
            <p:cNvGrpSpPr/>
            <p:nvPr/>
          </p:nvGrpSpPr>
          <p:grpSpPr>
            <a:xfrm>
              <a:off x="5108474" y="3832241"/>
              <a:ext cx="5035635" cy="711223"/>
              <a:chOff x="5108474" y="3832241"/>
              <a:chExt cx="5035635" cy="711223"/>
            </a:xfrm>
          </p:grpSpPr>
          <p:sp>
            <p:nvSpPr>
              <p:cNvPr id="80" name="AutoShape 49"/>
              <p:cNvSpPr>
                <a:spLocks noChangeArrowheads="1"/>
              </p:cNvSpPr>
              <p:nvPr/>
            </p:nvSpPr>
            <p:spPr bwMode="auto">
              <a:xfrm>
                <a:off x="5108474" y="3864235"/>
                <a:ext cx="5035635" cy="679229"/>
              </a:xfrm>
              <a:prstGeom prst="homePlate">
                <a:avLst>
                  <a:gd name="adj" fmla="val 28507"/>
                </a:avLst>
              </a:prstGeom>
              <a:solidFill>
                <a:schemeClr val="bg1"/>
              </a:solidFill>
              <a:ln w="38100">
                <a:solidFill>
                  <a:srgbClr val="FF6600"/>
                </a:solidFill>
                <a:miter lim="800000"/>
                <a:headEnd/>
                <a:tailEnd/>
              </a:ln>
              <a:effectLst>
                <a:outerShdw dist="85194" dir="1593903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fr-RE" altLang="fr-FR" sz="1200" b="1" dirty="0" smtClean="0">
                    <a:solidFill>
                      <a:srgbClr val="FF9933"/>
                    </a:solidFill>
                    <a:latin typeface="Arial" panose="020B0604020202020204" pitchFamily="34" charset="0"/>
                  </a:rPr>
                  <a:t>LANCEMENT DES MODULES</a:t>
                </a:r>
              </a:p>
              <a:p>
                <a:pPr algn="ctr"/>
                <a:r>
                  <a:rPr lang="fr-RE" altLang="fr-FR" sz="1200" b="1" dirty="0" smtClean="0">
                    <a:solidFill>
                      <a:srgbClr val="FF9933"/>
                    </a:solidFill>
                    <a:latin typeface="Arial" panose="020B0604020202020204" pitchFamily="34" charset="0"/>
                  </a:rPr>
                  <a:t>	Volet Savoir Etre</a:t>
                </a:r>
                <a:endParaRPr lang="fr-FR" altLang="fr-FR" sz="1200" b="1" dirty="0">
                  <a:solidFill>
                    <a:srgbClr val="FF9933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13" name="Image 12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4221" y="3832241"/>
                <a:ext cx="692722" cy="604414"/>
              </a:xfrm>
              <a:prstGeom prst="rect">
                <a:avLst/>
              </a:prstGeom>
            </p:spPr>
          </p:pic>
        </p:grpSp>
      </p:grp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8C4E3-13E4-4C4A-833F-F1316BCDBF88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60" name="AutoShape 42"/>
          <p:cNvSpPr>
            <a:spLocks noChangeArrowheads="1"/>
          </p:cNvSpPr>
          <p:nvPr/>
        </p:nvSpPr>
        <p:spPr bwMode="auto">
          <a:xfrm rot="21600000">
            <a:off x="10485124" y="5636626"/>
            <a:ext cx="1490147" cy="679231"/>
          </a:xfrm>
          <a:prstGeom prst="chevron">
            <a:avLst>
              <a:gd name="adj" fmla="val 23108"/>
            </a:avLst>
          </a:prstGeom>
          <a:solidFill>
            <a:schemeClr val="bg1"/>
          </a:solidFill>
          <a:ln w="38100">
            <a:solidFill>
              <a:srgbClr val="CC00FF"/>
            </a:solidFill>
            <a:miter lim="800000"/>
            <a:headEnd/>
            <a:tailEnd/>
          </a:ln>
          <a:effectLst>
            <a:outerShdw dist="85194" dir="1593903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/>
            <a:r>
              <a:rPr lang="fr-FR" altLang="fr-FR" sz="1000" b="1" dirty="0" smtClean="0">
                <a:solidFill>
                  <a:srgbClr val="CC00FF"/>
                </a:solidFill>
                <a:latin typeface="Arial" panose="020B0604020202020204" pitchFamily="34" charset="0"/>
              </a:rPr>
              <a:t>Évaluation</a:t>
            </a:r>
            <a:endParaRPr lang="fr-FR" altLang="fr-FR" sz="1000" b="1" dirty="0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algn="r"/>
            <a:r>
              <a:rPr lang="fr-FR" altLang="fr-FR" sz="1000" b="1" dirty="0">
                <a:solidFill>
                  <a:srgbClr val="CC00FF"/>
                </a:solidFill>
                <a:latin typeface="Arial" panose="020B0604020202020204" pitchFamily="34" charset="0"/>
              </a:rPr>
              <a:t>Capitalisation</a:t>
            </a:r>
            <a:endParaRPr lang="fr-FR" altLang="fr-FR" sz="1000" b="1" dirty="0">
              <a:solidFill>
                <a:srgbClr val="FFCC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771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9" grpId="0" animBg="1"/>
      <p:bldP spid="75" grpId="0" animBg="1"/>
      <p:bldP spid="85" grpId="0" animBg="1"/>
      <p:bldP spid="79" grpId="0"/>
      <p:bldP spid="8" grpId="0" animBg="1"/>
      <p:bldP spid="60" grpId="0" animBg="1"/>
    </p:bld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10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11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12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5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6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7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8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9.xml><?xml version="1.0" encoding="utf-8"?>
<a:themeOverride xmlns:a="http://schemas.openxmlformats.org/drawingml/2006/main">
  <a:clrScheme name="Bri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2306</TotalTime>
  <Words>1330</Words>
  <Application>Microsoft Office PowerPoint</Application>
  <PresentationFormat>Grand écran</PresentationFormat>
  <Paragraphs>228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Arial</vt:lpstr>
      <vt:lpstr>Arial Nova Cond Light</vt:lpstr>
      <vt:lpstr>Bodoni MT</vt:lpstr>
      <vt:lpstr>Calibri</vt:lpstr>
      <vt:lpstr>Century Gothic</vt:lpstr>
      <vt:lpstr>Exo 2</vt:lpstr>
      <vt:lpstr>Times New Roman</vt:lpstr>
      <vt:lpstr>Wingdings</vt:lpstr>
      <vt:lpstr>Wingdings 3</vt:lpstr>
      <vt:lpstr>Brin</vt:lpstr>
      <vt:lpstr>1_Brin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Témoignage de Mme Katy OLLIVIER</vt:lpstr>
      <vt:lpstr>Présentation PowerPoint</vt:lpstr>
    </vt:vector>
  </TitlesOfParts>
  <Manager>pavaye.c@ch-gmartin.fr</Manager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PAVAYE Cyril</dc:creator>
  <cp:lastModifiedBy>PAVAYE Cyril</cp:lastModifiedBy>
  <cp:revision>264</cp:revision>
  <cp:lastPrinted>2017-11-10T11:36:51Z</cp:lastPrinted>
  <dcterms:created xsi:type="dcterms:W3CDTF">2017-06-03T06:38:13Z</dcterms:created>
  <dcterms:modified xsi:type="dcterms:W3CDTF">2017-11-11T08:08:00Z</dcterms:modified>
</cp:coreProperties>
</file>