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51E04-7771-4479-B757-2D45BFE56054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C00BE-3AF1-4E6C-97B3-F68485D98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96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9CC55-06BA-8DC9-3566-6950A1ED4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863244-C0B4-12E5-D4EF-3FB3AF0D9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13CAED-0A85-D318-7C2A-92AEAEC21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0804-54F9-475C-9D71-6ED12E59AA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BA8AF1-62DE-074C-022E-622277D4C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CA427D-DC60-4F75-2E25-461BAD4B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016-81A9-4669-9A8F-D39A551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35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11D96-C1F9-5336-76EC-D826B9DF5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EF9E36-72C0-1D71-87FF-DB05CD953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7376C4-E1FE-19F3-0694-CCACBB096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0804-54F9-475C-9D71-6ED12E59AA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CEE0D3-D9F1-ED23-E579-FA310FF83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64BE52-5847-A9A2-3E46-C41709ED8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016-81A9-4669-9A8F-D39A551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14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6BA5C73-B612-5974-95BA-38AD1AA85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F54E95-6FDF-77B6-6D07-A2A9A8CFF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6AAB16-FF6C-4394-FDBE-3F59BD112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0804-54F9-475C-9D71-6ED12E59AA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73CBB4-6A93-97D1-5D1E-1ECB7DA1A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3C0A8D-A29E-4946-F826-4D2929DEB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016-81A9-4669-9A8F-D39A551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92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CDB206-6618-A2E0-86BF-0BF4A237A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FE66FB-EF44-24BB-BEEB-37B49DEE7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E5E194-3066-8153-8E7C-D47645DD3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0804-54F9-475C-9D71-6ED12E59AA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A57DEB-FB9D-0A87-B88C-5953899B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6CE8C2-49BA-0843-89DF-E2D8BA58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016-81A9-4669-9A8F-D39A551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11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9ABBD0-6B01-B0D3-E886-086BE6603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675610-914F-CF52-E471-63635206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973182-D028-16A1-6FC6-62A910630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0804-54F9-475C-9D71-6ED12E59AA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14C122-2B7A-1C14-2926-660879359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D12B12-8E5B-9606-7F6F-FF05DE8E7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016-81A9-4669-9A8F-D39A551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93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E9995-D187-8642-B68D-D87462B2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B16C2D-E6CD-50EC-8C2C-BE4334191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403E29-2BD7-1C75-082A-1A5782F3F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6428B7-77D9-590E-072C-5253DCDA9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0804-54F9-475C-9D71-6ED12E59AA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54D331-D6F8-7B5D-0A33-99AE40354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5A76DC-ACB5-1BF7-CC61-5261F17F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016-81A9-4669-9A8F-D39A551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48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AA42EA-67D3-9D32-BAD8-AB438D053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103526-318B-E49B-34D9-EFB867DCA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B8E68D-448A-F67A-B56D-5FA41C80C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2EB26E-0767-8DC1-E554-3B8BA3D89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3CB5D1B-212E-A71E-0199-94A8E5029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2BB783-0A96-0088-82C7-CE379476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0804-54F9-475C-9D71-6ED12E59AA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98FF0EB-180B-080C-96D0-25A62D3CC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10B07F9-0A64-1909-780B-E8D0AF2A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016-81A9-4669-9A8F-D39A551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00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AC7610-A560-062D-97AD-3B477F9C8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4B3831-A1EB-516C-2C61-5111EB890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0804-54F9-475C-9D71-6ED12E59AA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7F9AE4-0FFA-0392-19E0-52D91FD76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AEDA78-A24C-77D2-09A1-89D17812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016-81A9-4669-9A8F-D39A551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23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281DDDF-D83E-A0C3-D60C-43C661D8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0804-54F9-475C-9D71-6ED12E59AA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9671E6-2008-F31C-65DF-D7A025954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060CBB-4769-C450-CFD5-4EFACB3E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016-81A9-4669-9A8F-D39A551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96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68D4DB-2B0C-3720-7148-F66FC30A3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1A81E2-6314-EFE5-C3B9-3DBBFD2A9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946637-5000-0A52-EB1B-B77119FE8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3776C4-4E44-AC9E-5D63-9FD3F437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0804-54F9-475C-9D71-6ED12E59AA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B80C60-4798-70F8-8FF3-8273B38FD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F4AED9-7947-67C1-4C1F-C613E778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016-81A9-4669-9A8F-D39A551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18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4A71BB-07E0-C033-D855-1012E9F30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0C400A8-26F4-8B5B-184C-2CADACD48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65FFC2-EA04-EB31-2343-0EF40D741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A25A3E-6D2E-601A-3AAF-B299A77E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0804-54F9-475C-9D71-6ED12E59AA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29DBEE-022A-F646-EB90-87791D89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7446B9-4988-37D6-E401-456C1AADA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016-81A9-4669-9A8F-D39A551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39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F8FD55-DF14-34BA-07AC-CB70A99DE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B1271B-DE21-9C1C-0615-2E4CB60CA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DE9500-9D33-26D9-20CF-7D933228F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C0804-54F9-475C-9D71-6ED12E59AA13}" type="datetimeFigureOut">
              <a:rPr lang="fr-FR" smtClean="0"/>
              <a:t>27/02/2023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4F0CF8-CFE1-3746-B9B1-D6F3B399F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F0F9B0-0B2B-2790-AF1C-CE41797E3D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33016-81A9-4669-9A8F-D39A551C7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91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0F82A46E-C47C-DB11-06AC-4104673E5785}"/>
              </a:ext>
            </a:extLst>
          </p:cNvPr>
          <p:cNvSpPr/>
          <p:nvPr/>
        </p:nvSpPr>
        <p:spPr>
          <a:xfrm>
            <a:off x="3908692" y="1878097"/>
            <a:ext cx="7520474" cy="3765954"/>
          </a:xfrm>
          <a:prstGeom prst="roundRect">
            <a:avLst/>
          </a:prstGeom>
          <a:noFill/>
          <a:ln w="127000" cmpd="sng">
            <a:gradFill>
              <a:gsLst>
                <a:gs pos="99000">
                  <a:srgbClr val="F6BE98">
                    <a:lumMod val="96000"/>
                    <a:alpha val="27000"/>
                  </a:srgbClr>
                </a:gs>
                <a:gs pos="100000">
                  <a:schemeClr val="bg1"/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358F9A-828D-5F0A-EC17-96003D7642A5}"/>
              </a:ext>
            </a:extLst>
          </p:cNvPr>
          <p:cNvSpPr/>
          <p:nvPr/>
        </p:nvSpPr>
        <p:spPr>
          <a:xfrm>
            <a:off x="183500" y="2246440"/>
            <a:ext cx="3478373" cy="20121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  <a:ea typeface="Arial" panose="020B0604020202020204" pitchFamily="34" charset="0"/>
            </a:endParaRPr>
          </a:p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  <a:ea typeface="Arial" panose="020B0604020202020204" pitchFamily="34" charset="0"/>
            </a:endParaRPr>
          </a:p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  <a:ea typeface="Arial" panose="020B0604020202020204" pitchFamily="34" charset="0"/>
            </a:endParaRPr>
          </a:p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  <a:ea typeface="Arial" panose="020B0604020202020204" pitchFamily="34" charset="0"/>
            </a:endParaRPr>
          </a:p>
          <a:p>
            <a:pPr>
              <a:spcBef>
                <a:spcPts val="5"/>
              </a:spcBef>
            </a:pPr>
            <a:r>
              <a:rPr lang="fr-FR" sz="1400" b="1" dirty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Diagnostic et cadrage de l’accompagnement</a:t>
            </a:r>
          </a:p>
          <a:p>
            <a:pPr>
              <a:spcBef>
                <a:spcPts val="5"/>
              </a:spcBef>
            </a:pPr>
            <a:endParaRPr lang="fr-FR" sz="1400" b="1" i="1" dirty="0">
              <a:solidFill>
                <a:schemeClr val="tx1"/>
              </a:solidFill>
              <a:latin typeface="+mj-lt"/>
              <a:ea typeface="Arial" panose="020B0604020202020204" pitchFamily="34" charset="0"/>
            </a:endParaRPr>
          </a:p>
          <a:p>
            <a:pPr>
              <a:spcBef>
                <a:spcPts val="5"/>
              </a:spcBef>
            </a:pPr>
            <a:endParaRPr lang="fr-FR" sz="1400" b="1" i="1" dirty="0">
              <a:solidFill>
                <a:schemeClr val="tx1"/>
              </a:solidFill>
              <a:latin typeface="+mj-lt"/>
              <a:ea typeface="Arial" panose="020B0604020202020204" pitchFamily="34" charset="0"/>
            </a:endParaRPr>
          </a:p>
          <a:p>
            <a:pPr>
              <a:spcBef>
                <a:spcPts val="5"/>
              </a:spcBef>
            </a:pPr>
            <a:r>
              <a:rPr lang="fr-FR" sz="1400" dirty="0">
                <a:solidFill>
                  <a:schemeClr val="tx1"/>
                </a:solidFill>
              </a:rPr>
              <a:t>Durée 2 jours (1 +1)</a:t>
            </a:r>
          </a:p>
          <a:p>
            <a:pPr>
              <a:spcBef>
                <a:spcPts val="5"/>
              </a:spcBef>
            </a:pPr>
            <a:endParaRPr lang="fr-FR" sz="1100" b="1" dirty="0">
              <a:solidFill>
                <a:schemeClr val="tx1"/>
              </a:solidFill>
              <a:latin typeface="+mj-lt"/>
              <a:ea typeface="Arial" panose="020B0604020202020204" pitchFamily="34" charset="0"/>
            </a:endParaRPr>
          </a:p>
          <a:p>
            <a:pPr>
              <a:spcBef>
                <a:spcPts val="5"/>
              </a:spcBef>
            </a:pP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AFD55E-E9DB-529A-AEB7-6BD14498FB6E}"/>
              </a:ext>
            </a:extLst>
          </p:cNvPr>
          <p:cNvSpPr/>
          <p:nvPr/>
        </p:nvSpPr>
        <p:spPr>
          <a:xfrm>
            <a:off x="4049859" y="2211944"/>
            <a:ext cx="3693718" cy="20466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"/>
              </a:spcBef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Formation-action des acteurs de l’établissement </a:t>
            </a:r>
          </a:p>
          <a:p>
            <a:pPr>
              <a:spcBef>
                <a:spcPts val="5"/>
              </a:spcBef>
            </a:pPr>
            <a:endParaRPr lang="fr-FR" sz="1400" b="1" i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"/>
              </a:spcBef>
            </a:pPr>
            <a:endParaRPr lang="fr-FR" sz="1400" b="1" i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"/>
              </a:spcBef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Durée : jusqu’à 6 jours en 3 séquences </a:t>
            </a:r>
            <a:br>
              <a:rPr lang="fr-FR" sz="1100" b="1" i="1" dirty="0">
                <a:solidFill>
                  <a:schemeClr val="tx1"/>
                </a:solidFill>
                <a:latin typeface="+mj-lt"/>
              </a:rPr>
            </a:br>
            <a:endParaRPr lang="fr-FR" sz="1100" b="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5BC91D-FAAC-DB53-63DB-9F8EAD906700}"/>
              </a:ext>
            </a:extLst>
          </p:cNvPr>
          <p:cNvSpPr/>
          <p:nvPr/>
        </p:nvSpPr>
        <p:spPr>
          <a:xfrm>
            <a:off x="8009815" y="2165040"/>
            <a:ext cx="3244330" cy="20935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"/>
              </a:spcBef>
            </a:pPr>
            <a:r>
              <a:rPr lang="fr-FR" sz="1400" b="1" dirty="0">
                <a:solidFill>
                  <a:schemeClr val="tx1"/>
                </a:solidFill>
                <a:latin typeface="+mj-lt"/>
              </a:rPr>
              <a:t>Appui opérationnel auprès des acteurs des établissements </a:t>
            </a:r>
          </a:p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"/>
              </a:spcBef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Durée : Jusqu’à 6 jours en 3 séquences</a:t>
            </a:r>
          </a:p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5"/>
              </a:spcBef>
            </a:pPr>
            <a:endParaRPr lang="fr-FR" sz="1100" b="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C92F924-6BD0-DC94-D175-706C5C3F9279}"/>
              </a:ext>
            </a:extLst>
          </p:cNvPr>
          <p:cNvSpPr txBox="1"/>
          <p:nvPr/>
        </p:nvSpPr>
        <p:spPr>
          <a:xfrm>
            <a:off x="652540" y="204905"/>
            <a:ext cx="10867054" cy="662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5290">
              <a:lnSpc>
                <a:spcPct val="105000"/>
              </a:lnSpc>
            </a:pPr>
            <a:r>
              <a:rPr lang="fr-FR" b="1" dirty="0">
                <a:solidFill>
                  <a:srgbClr val="F26641"/>
                </a:solidFill>
                <a:effectLst/>
                <a:ea typeface="Arial" panose="020B0604020202020204" pitchFamily="34" charset="0"/>
              </a:rPr>
              <a:t>Dispositif de formation et d’accompagnement à la définition et la mise en œuvre d’une politique de prévention et de gestion des secondes parties de carrière</a:t>
            </a:r>
            <a:endParaRPr lang="fr-FR" dirty="0"/>
          </a:p>
        </p:txBody>
      </p:sp>
      <p:grpSp>
        <p:nvGrpSpPr>
          <p:cNvPr id="10" name="Group 4">
            <a:extLst>
              <a:ext uri="{FF2B5EF4-FFF2-40B4-BE49-F238E27FC236}">
                <a16:creationId xmlns:a16="http://schemas.microsoft.com/office/drawing/2014/main" id="{0B280B81-56A4-DC27-CF00-76A23D8F73BA}"/>
              </a:ext>
            </a:extLst>
          </p:cNvPr>
          <p:cNvGrpSpPr>
            <a:grpSpLocks/>
          </p:cNvGrpSpPr>
          <p:nvPr/>
        </p:nvGrpSpPr>
        <p:grpSpPr bwMode="auto">
          <a:xfrm>
            <a:off x="368558" y="425995"/>
            <a:ext cx="1912775" cy="579340"/>
            <a:chOff x="992" y="133"/>
            <a:chExt cx="1392" cy="370"/>
          </a:xfrm>
        </p:grpSpPr>
        <p:sp>
          <p:nvSpPr>
            <p:cNvPr id="11" name="AutoShape 8">
              <a:extLst>
                <a:ext uri="{FF2B5EF4-FFF2-40B4-BE49-F238E27FC236}">
                  <a16:creationId xmlns:a16="http://schemas.microsoft.com/office/drawing/2014/main" id="{EE1C1575-FB41-705E-FB4A-282B09E5C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" y="133"/>
              <a:ext cx="607" cy="370"/>
            </a:xfrm>
            <a:custGeom>
              <a:avLst/>
              <a:gdLst>
                <a:gd name="T0" fmla="+- 0 1357 1023"/>
                <a:gd name="T1" fmla="*/ T0 w 607"/>
                <a:gd name="T2" fmla="+- 0 503 133"/>
                <a:gd name="T3" fmla="*/ 503 h 370"/>
                <a:gd name="T4" fmla="+- 0 1241 1023"/>
                <a:gd name="T5" fmla="*/ T4 w 607"/>
                <a:gd name="T6" fmla="+- 0 133 133"/>
                <a:gd name="T7" fmla="*/ 133 h 370"/>
                <a:gd name="T8" fmla="+- 0 1230 1023"/>
                <a:gd name="T9" fmla="*/ T8 w 607"/>
                <a:gd name="T10" fmla="+- 0 133 133"/>
                <a:gd name="T11" fmla="*/ 133 h 370"/>
                <a:gd name="T12" fmla="+- 0 1230 1023"/>
                <a:gd name="T13" fmla="*/ T12 w 607"/>
                <a:gd name="T14" fmla="+- 0 355 133"/>
                <a:gd name="T15" fmla="*/ 355 h 370"/>
                <a:gd name="T16" fmla="+- 0 1141 1023"/>
                <a:gd name="T17" fmla="*/ T16 w 607"/>
                <a:gd name="T18" fmla="+- 0 355 133"/>
                <a:gd name="T19" fmla="*/ 355 h 370"/>
                <a:gd name="T20" fmla="+- 0 1186 1023"/>
                <a:gd name="T21" fmla="*/ T20 w 607"/>
                <a:gd name="T22" fmla="+- 0 210 133"/>
                <a:gd name="T23" fmla="*/ 210 h 370"/>
                <a:gd name="T24" fmla="+- 0 1230 1023"/>
                <a:gd name="T25" fmla="*/ T24 w 607"/>
                <a:gd name="T26" fmla="+- 0 355 133"/>
                <a:gd name="T27" fmla="*/ 355 h 370"/>
                <a:gd name="T28" fmla="+- 0 1230 1023"/>
                <a:gd name="T29" fmla="*/ T28 w 607"/>
                <a:gd name="T30" fmla="+- 0 133 133"/>
                <a:gd name="T31" fmla="*/ 133 h 370"/>
                <a:gd name="T32" fmla="+- 0 1140 1023"/>
                <a:gd name="T33" fmla="*/ T32 w 607"/>
                <a:gd name="T34" fmla="+- 0 133 133"/>
                <a:gd name="T35" fmla="*/ 133 h 370"/>
                <a:gd name="T36" fmla="+- 0 1023 1023"/>
                <a:gd name="T37" fmla="*/ T36 w 607"/>
                <a:gd name="T38" fmla="+- 0 503 133"/>
                <a:gd name="T39" fmla="*/ 503 h 370"/>
                <a:gd name="T40" fmla="+- 0 1096 1023"/>
                <a:gd name="T41" fmla="*/ T40 w 607"/>
                <a:gd name="T42" fmla="+- 0 503 133"/>
                <a:gd name="T43" fmla="*/ 503 h 370"/>
                <a:gd name="T44" fmla="+- 0 1123 1023"/>
                <a:gd name="T45" fmla="*/ T44 w 607"/>
                <a:gd name="T46" fmla="+- 0 413 133"/>
                <a:gd name="T47" fmla="*/ 413 h 370"/>
                <a:gd name="T48" fmla="+- 0 1249 1023"/>
                <a:gd name="T49" fmla="*/ T48 w 607"/>
                <a:gd name="T50" fmla="+- 0 413 133"/>
                <a:gd name="T51" fmla="*/ 413 h 370"/>
                <a:gd name="T52" fmla="+- 0 1276 1023"/>
                <a:gd name="T53" fmla="*/ T52 w 607"/>
                <a:gd name="T54" fmla="+- 0 503 133"/>
                <a:gd name="T55" fmla="*/ 503 h 370"/>
                <a:gd name="T56" fmla="+- 0 1357 1023"/>
                <a:gd name="T57" fmla="*/ T56 w 607"/>
                <a:gd name="T58" fmla="+- 0 503 133"/>
                <a:gd name="T59" fmla="*/ 503 h 370"/>
                <a:gd name="T60" fmla="+- 0 1630 1023"/>
                <a:gd name="T61" fmla="*/ T60 w 607"/>
                <a:gd name="T62" fmla="+- 0 357 133"/>
                <a:gd name="T63" fmla="*/ 357 h 370"/>
                <a:gd name="T64" fmla="+- 0 1623 1023"/>
                <a:gd name="T65" fmla="*/ T64 w 607"/>
                <a:gd name="T66" fmla="+- 0 313 133"/>
                <a:gd name="T67" fmla="*/ 313 h 370"/>
                <a:gd name="T68" fmla="+- 0 1603 1023"/>
                <a:gd name="T69" fmla="*/ T68 w 607"/>
                <a:gd name="T70" fmla="+- 0 278 133"/>
                <a:gd name="T71" fmla="*/ 278 h 370"/>
                <a:gd name="T72" fmla="+- 0 1571 1023"/>
                <a:gd name="T73" fmla="*/ T72 w 607"/>
                <a:gd name="T74" fmla="+- 0 255 133"/>
                <a:gd name="T75" fmla="*/ 255 h 370"/>
                <a:gd name="T76" fmla="+- 0 1529 1023"/>
                <a:gd name="T77" fmla="*/ T76 w 607"/>
                <a:gd name="T78" fmla="+- 0 247 133"/>
                <a:gd name="T79" fmla="*/ 247 h 370"/>
                <a:gd name="T80" fmla="+- 0 1509 1023"/>
                <a:gd name="T81" fmla="*/ T80 w 607"/>
                <a:gd name="T82" fmla="+- 0 248 133"/>
                <a:gd name="T83" fmla="*/ 248 h 370"/>
                <a:gd name="T84" fmla="+- 0 1491 1023"/>
                <a:gd name="T85" fmla="*/ T84 w 607"/>
                <a:gd name="T86" fmla="+- 0 254 133"/>
                <a:gd name="T87" fmla="*/ 254 h 370"/>
                <a:gd name="T88" fmla="+- 0 1475 1023"/>
                <a:gd name="T89" fmla="*/ T88 w 607"/>
                <a:gd name="T90" fmla="+- 0 263 133"/>
                <a:gd name="T91" fmla="*/ 263 h 370"/>
                <a:gd name="T92" fmla="+- 0 1461 1023"/>
                <a:gd name="T93" fmla="*/ T92 w 607"/>
                <a:gd name="T94" fmla="+- 0 277 133"/>
                <a:gd name="T95" fmla="*/ 277 h 370"/>
                <a:gd name="T96" fmla="+- 0 1461 1023"/>
                <a:gd name="T97" fmla="*/ T96 w 607"/>
                <a:gd name="T98" fmla="+- 0 252 133"/>
                <a:gd name="T99" fmla="*/ 252 h 370"/>
                <a:gd name="T100" fmla="+- 0 1396 1023"/>
                <a:gd name="T101" fmla="*/ T100 w 607"/>
                <a:gd name="T102" fmla="+- 0 252 133"/>
                <a:gd name="T103" fmla="*/ 252 h 370"/>
                <a:gd name="T104" fmla="+- 0 1396 1023"/>
                <a:gd name="T105" fmla="*/ T104 w 607"/>
                <a:gd name="T106" fmla="+- 0 503 133"/>
                <a:gd name="T107" fmla="*/ 503 h 370"/>
                <a:gd name="T108" fmla="+- 0 1461 1023"/>
                <a:gd name="T109" fmla="*/ T108 w 607"/>
                <a:gd name="T110" fmla="+- 0 503 133"/>
                <a:gd name="T111" fmla="*/ 503 h 370"/>
                <a:gd name="T112" fmla="+- 0 1461 1023"/>
                <a:gd name="T113" fmla="*/ T112 w 607"/>
                <a:gd name="T114" fmla="+- 0 368 133"/>
                <a:gd name="T115" fmla="*/ 368 h 370"/>
                <a:gd name="T116" fmla="+- 0 1465 1023"/>
                <a:gd name="T117" fmla="*/ T116 w 607"/>
                <a:gd name="T118" fmla="+- 0 344 133"/>
                <a:gd name="T119" fmla="*/ 344 h 370"/>
                <a:gd name="T120" fmla="+- 0 1476 1023"/>
                <a:gd name="T121" fmla="*/ T120 w 607"/>
                <a:gd name="T122" fmla="+- 0 325 133"/>
                <a:gd name="T123" fmla="*/ 325 h 370"/>
                <a:gd name="T124" fmla="+- 0 1492 1023"/>
                <a:gd name="T125" fmla="*/ T124 w 607"/>
                <a:gd name="T126" fmla="+- 0 312 133"/>
                <a:gd name="T127" fmla="*/ 312 h 370"/>
                <a:gd name="T128" fmla="+- 0 1513 1023"/>
                <a:gd name="T129" fmla="*/ T128 w 607"/>
                <a:gd name="T130" fmla="+- 0 308 133"/>
                <a:gd name="T131" fmla="*/ 308 h 370"/>
                <a:gd name="T132" fmla="+- 0 1535 1023"/>
                <a:gd name="T133" fmla="*/ T132 w 607"/>
                <a:gd name="T134" fmla="+- 0 312 133"/>
                <a:gd name="T135" fmla="*/ 312 h 370"/>
                <a:gd name="T136" fmla="+- 0 1551 1023"/>
                <a:gd name="T137" fmla="*/ T136 w 607"/>
                <a:gd name="T138" fmla="+- 0 323 133"/>
                <a:gd name="T139" fmla="*/ 323 h 370"/>
                <a:gd name="T140" fmla="+- 0 1561 1023"/>
                <a:gd name="T141" fmla="*/ T140 w 607"/>
                <a:gd name="T142" fmla="+- 0 340 133"/>
                <a:gd name="T143" fmla="*/ 340 h 370"/>
                <a:gd name="T144" fmla="+- 0 1565 1023"/>
                <a:gd name="T145" fmla="*/ T144 w 607"/>
                <a:gd name="T146" fmla="+- 0 361 133"/>
                <a:gd name="T147" fmla="*/ 361 h 370"/>
                <a:gd name="T148" fmla="+- 0 1565 1023"/>
                <a:gd name="T149" fmla="*/ T148 w 607"/>
                <a:gd name="T150" fmla="+- 0 503 133"/>
                <a:gd name="T151" fmla="*/ 503 h 370"/>
                <a:gd name="T152" fmla="+- 0 1630 1023"/>
                <a:gd name="T153" fmla="*/ T152 w 607"/>
                <a:gd name="T154" fmla="+- 0 503 133"/>
                <a:gd name="T155" fmla="*/ 503 h 370"/>
                <a:gd name="T156" fmla="+- 0 1630 1023"/>
                <a:gd name="T157" fmla="*/ T156 w 607"/>
                <a:gd name="T158" fmla="+- 0 357 133"/>
                <a:gd name="T159" fmla="*/ 357 h 3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</a:cxnLst>
              <a:rect l="0" t="0" r="r" b="b"/>
              <a:pathLst>
                <a:path w="607" h="370">
                  <a:moveTo>
                    <a:pt x="334" y="370"/>
                  </a:moveTo>
                  <a:lnTo>
                    <a:pt x="218" y="0"/>
                  </a:lnTo>
                  <a:lnTo>
                    <a:pt x="207" y="0"/>
                  </a:lnTo>
                  <a:lnTo>
                    <a:pt x="207" y="222"/>
                  </a:lnTo>
                  <a:lnTo>
                    <a:pt x="118" y="222"/>
                  </a:lnTo>
                  <a:lnTo>
                    <a:pt x="163" y="77"/>
                  </a:lnTo>
                  <a:lnTo>
                    <a:pt x="207" y="222"/>
                  </a:lnTo>
                  <a:lnTo>
                    <a:pt x="207" y="0"/>
                  </a:lnTo>
                  <a:lnTo>
                    <a:pt x="117" y="0"/>
                  </a:lnTo>
                  <a:lnTo>
                    <a:pt x="0" y="370"/>
                  </a:lnTo>
                  <a:lnTo>
                    <a:pt x="73" y="370"/>
                  </a:lnTo>
                  <a:lnTo>
                    <a:pt x="100" y="280"/>
                  </a:lnTo>
                  <a:lnTo>
                    <a:pt x="226" y="280"/>
                  </a:lnTo>
                  <a:lnTo>
                    <a:pt x="253" y="370"/>
                  </a:lnTo>
                  <a:lnTo>
                    <a:pt x="334" y="370"/>
                  </a:lnTo>
                  <a:close/>
                  <a:moveTo>
                    <a:pt x="607" y="224"/>
                  </a:moveTo>
                  <a:lnTo>
                    <a:pt x="600" y="180"/>
                  </a:lnTo>
                  <a:lnTo>
                    <a:pt x="580" y="145"/>
                  </a:lnTo>
                  <a:lnTo>
                    <a:pt x="548" y="122"/>
                  </a:lnTo>
                  <a:lnTo>
                    <a:pt x="506" y="114"/>
                  </a:lnTo>
                  <a:lnTo>
                    <a:pt x="486" y="115"/>
                  </a:lnTo>
                  <a:lnTo>
                    <a:pt x="468" y="121"/>
                  </a:lnTo>
                  <a:lnTo>
                    <a:pt x="452" y="130"/>
                  </a:lnTo>
                  <a:lnTo>
                    <a:pt x="438" y="144"/>
                  </a:lnTo>
                  <a:lnTo>
                    <a:pt x="438" y="119"/>
                  </a:lnTo>
                  <a:lnTo>
                    <a:pt x="373" y="119"/>
                  </a:lnTo>
                  <a:lnTo>
                    <a:pt x="373" y="370"/>
                  </a:lnTo>
                  <a:lnTo>
                    <a:pt x="438" y="370"/>
                  </a:lnTo>
                  <a:lnTo>
                    <a:pt x="438" y="235"/>
                  </a:lnTo>
                  <a:lnTo>
                    <a:pt x="442" y="211"/>
                  </a:lnTo>
                  <a:lnTo>
                    <a:pt x="453" y="192"/>
                  </a:lnTo>
                  <a:lnTo>
                    <a:pt x="469" y="179"/>
                  </a:lnTo>
                  <a:lnTo>
                    <a:pt x="490" y="175"/>
                  </a:lnTo>
                  <a:lnTo>
                    <a:pt x="512" y="179"/>
                  </a:lnTo>
                  <a:lnTo>
                    <a:pt x="528" y="190"/>
                  </a:lnTo>
                  <a:lnTo>
                    <a:pt x="538" y="207"/>
                  </a:lnTo>
                  <a:lnTo>
                    <a:pt x="542" y="228"/>
                  </a:lnTo>
                  <a:lnTo>
                    <a:pt x="542" y="370"/>
                  </a:lnTo>
                  <a:lnTo>
                    <a:pt x="607" y="370"/>
                  </a:lnTo>
                  <a:lnTo>
                    <a:pt x="607" y="224"/>
                  </a:lnTo>
                  <a:close/>
                </a:path>
              </a:pathLst>
            </a:custGeom>
            <a:solidFill>
              <a:srgbClr val="F26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pic>
          <p:nvPicPr>
            <p:cNvPr id="12" name="Picture 7">
              <a:extLst>
                <a:ext uri="{FF2B5EF4-FFF2-40B4-BE49-F238E27FC236}">
                  <a16:creationId xmlns:a16="http://schemas.microsoft.com/office/drawing/2014/main" id="{AC6A04EB-6218-A4DF-FD72-330A713FEB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8" y="133"/>
              <a:ext cx="235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C0DD85FD-14FB-1D3C-E3F9-3F4C1BB895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7" y="133"/>
              <a:ext cx="134" cy="370"/>
            </a:xfrm>
            <a:custGeom>
              <a:avLst/>
              <a:gdLst>
                <a:gd name="T0" fmla="+- 0 1852 1718"/>
                <a:gd name="T1" fmla="*/ T0 w 134"/>
                <a:gd name="T2" fmla="+- 0 134 134"/>
                <a:gd name="T3" fmla="*/ 134 h 370"/>
                <a:gd name="T4" fmla="+- 0 1821 1718"/>
                <a:gd name="T5" fmla="*/ T4 w 134"/>
                <a:gd name="T6" fmla="+- 0 134 134"/>
                <a:gd name="T7" fmla="*/ 134 h 370"/>
                <a:gd name="T8" fmla="+- 0 1777 1718"/>
                <a:gd name="T9" fmla="*/ T8 w 134"/>
                <a:gd name="T10" fmla="+- 0 141 134"/>
                <a:gd name="T11" fmla="*/ 141 h 370"/>
                <a:gd name="T12" fmla="+- 0 1744 1718"/>
                <a:gd name="T13" fmla="*/ T12 w 134"/>
                <a:gd name="T14" fmla="+- 0 162 134"/>
                <a:gd name="T15" fmla="*/ 162 h 370"/>
                <a:gd name="T16" fmla="+- 0 1724 1718"/>
                <a:gd name="T17" fmla="*/ T16 w 134"/>
                <a:gd name="T18" fmla="+- 0 195 134"/>
                <a:gd name="T19" fmla="*/ 195 h 370"/>
                <a:gd name="T20" fmla="+- 0 1718 1718"/>
                <a:gd name="T21" fmla="*/ T20 w 134"/>
                <a:gd name="T22" fmla="+- 0 239 134"/>
                <a:gd name="T23" fmla="*/ 239 h 370"/>
                <a:gd name="T24" fmla="+- 0 1718 1718"/>
                <a:gd name="T25" fmla="*/ T24 w 134"/>
                <a:gd name="T26" fmla="+- 0 252 134"/>
                <a:gd name="T27" fmla="*/ 252 h 370"/>
                <a:gd name="T28" fmla="+- 0 1718 1718"/>
                <a:gd name="T29" fmla="*/ T28 w 134"/>
                <a:gd name="T30" fmla="+- 0 503 134"/>
                <a:gd name="T31" fmla="*/ 503 h 370"/>
                <a:gd name="T32" fmla="+- 0 1783 1718"/>
                <a:gd name="T33" fmla="*/ T32 w 134"/>
                <a:gd name="T34" fmla="+- 0 503 134"/>
                <a:gd name="T35" fmla="*/ 503 h 370"/>
                <a:gd name="T36" fmla="+- 0 1783 1718"/>
                <a:gd name="T37" fmla="*/ T36 w 134"/>
                <a:gd name="T38" fmla="+- 0 239 134"/>
                <a:gd name="T39" fmla="*/ 239 h 370"/>
                <a:gd name="T40" fmla="+- 0 1787 1718"/>
                <a:gd name="T41" fmla="*/ T40 w 134"/>
                <a:gd name="T42" fmla="+- 0 217 134"/>
                <a:gd name="T43" fmla="*/ 217 h 370"/>
                <a:gd name="T44" fmla="+- 0 1799 1718"/>
                <a:gd name="T45" fmla="*/ T44 w 134"/>
                <a:gd name="T46" fmla="+- 0 202 134"/>
                <a:gd name="T47" fmla="*/ 202 h 370"/>
                <a:gd name="T48" fmla="+- 0 1817 1718"/>
                <a:gd name="T49" fmla="*/ T48 w 134"/>
                <a:gd name="T50" fmla="+- 0 194 134"/>
                <a:gd name="T51" fmla="*/ 194 h 370"/>
                <a:gd name="T52" fmla="+- 0 1840 1718"/>
                <a:gd name="T53" fmla="*/ T52 w 134"/>
                <a:gd name="T54" fmla="+- 0 191 134"/>
                <a:gd name="T55" fmla="*/ 191 h 370"/>
                <a:gd name="T56" fmla="+- 0 1852 1718"/>
                <a:gd name="T57" fmla="*/ T56 w 134"/>
                <a:gd name="T58" fmla="+- 0 191 134"/>
                <a:gd name="T59" fmla="*/ 191 h 370"/>
                <a:gd name="T60" fmla="+- 0 1852 1718"/>
                <a:gd name="T61" fmla="*/ T60 w 134"/>
                <a:gd name="T62" fmla="+- 0 134 134"/>
                <a:gd name="T63" fmla="*/ 134 h 3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34" h="370">
                  <a:moveTo>
                    <a:pt x="134" y="0"/>
                  </a:moveTo>
                  <a:lnTo>
                    <a:pt x="103" y="0"/>
                  </a:lnTo>
                  <a:lnTo>
                    <a:pt x="59" y="7"/>
                  </a:lnTo>
                  <a:lnTo>
                    <a:pt x="26" y="28"/>
                  </a:lnTo>
                  <a:lnTo>
                    <a:pt x="6" y="61"/>
                  </a:lnTo>
                  <a:lnTo>
                    <a:pt x="0" y="105"/>
                  </a:lnTo>
                  <a:lnTo>
                    <a:pt x="0" y="118"/>
                  </a:lnTo>
                  <a:lnTo>
                    <a:pt x="0" y="369"/>
                  </a:lnTo>
                  <a:lnTo>
                    <a:pt x="65" y="369"/>
                  </a:lnTo>
                  <a:lnTo>
                    <a:pt x="65" y="105"/>
                  </a:lnTo>
                  <a:lnTo>
                    <a:pt x="69" y="83"/>
                  </a:lnTo>
                  <a:lnTo>
                    <a:pt x="81" y="68"/>
                  </a:lnTo>
                  <a:lnTo>
                    <a:pt x="99" y="60"/>
                  </a:lnTo>
                  <a:lnTo>
                    <a:pt x="122" y="57"/>
                  </a:lnTo>
                  <a:lnTo>
                    <a:pt x="134" y="57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26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4" name="AutoShape 5">
              <a:extLst>
                <a:ext uri="{FF2B5EF4-FFF2-40B4-BE49-F238E27FC236}">
                  <a16:creationId xmlns:a16="http://schemas.microsoft.com/office/drawing/2014/main" id="{1C09B18E-3DA9-3EDE-6CFF-8790DF238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" y="251"/>
              <a:ext cx="1392" cy="251"/>
            </a:xfrm>
            <a:custGeom>
              <a:avLst/>
              <a:gdLst>
                <a:gd name="T0" fmla="+- 0 1186 992"/>
                <a:gd name="T1" fmla="*/ T0 w 1392"/>
                <a:gd name="T2" fmla="+- 0 355 252"/>
                <a:gd name="T3" fmla="*/ 355 h 251"/>
                <a:gd name="T4" fmla="+- 0 992 992"/>
                <a:gd name="T5" fmla="*/ T4 w 1392"/>
                <a:gd name="T6" fmla="+- 0 355 252"/>
                <a:gd name="T7" fmla="*/ 355 h 251"/>
                <a:gd name="T8" fmla="+- 0 992 992"/>
                <a:gd name="T9" fmla="*/ T8 w 1392"/>
                <a:gd name="T10" fmla="+- 0 413 252"/>
                <a:gd name="T11" fmla="*/ 413 h 251"/>
                <a:gd name="T12" fmla="+- 0 1186 992"/>
                <a:gd name="T13" fmla="*/ T12 w 1392"/>
                <a:gd name="T14" fmla="+- 0 413 252"/>
                <a:gd name="T15" fmla="*/ 413 h 251"/>
                <a:gd name="T16" fmla="+- 0 1186 992"/>
                <a:gd name="T17" fmla="*/ T16 w 1392"/>
                <a:gd name="T18" fmla="+- 0 355 252"/>
                <a:gd name="T19" fmla="*/ 355 h 251"/>
                <a:gd name="T20" fmla="+- 0 1852 992"/>
                <a:gd name="T21" fmla="*/ T20 w 1392"/>
                <a:gd name="T22" fmla="+- 0 252 252"/>
                <a:gd name="T23" fmla="*/ 252 h 251"/>
                <a:gd name="T24" fmla="+- 0 1658 992"/>
                <a:gd name="T25" fmla="*/ T24 w 1392"/>
                <a:gd name="T26" fmla="+- 0 252 252"/>
                <a:gd name="T27" fmla="*/ 252 h 251"/>
                <a:gd name="T28" fmla="+- 0 1658 992"/>
                <a:gd name="T29" fmla="*/ T28 w 1392"/>
                <a:gd name="T30" fmla="+- 0 310 252"/>
                <a:gd name="T31" fmla="*/ 310 h 251"/>
                <a:gd name="T32" fmla="+- 0 1852 992"/>
                <a:gd name="T33" fmla="*/ T32 w 1392"/>
                <a:gd name="T34" fmla="+- 0 310 252"/>
                <a:gd name="T35" fmla="*/ 310 h 251"/>
                <a:gd name="T36" fmla="+- 0 1852 992"/>
                <a:gd name="T37" fmla="*/ T36 w 1392"/>
                <a:gd name="T38" fmla="+- 0 252 252"/>
                <a:gd name="T39" fmla="*/ 252 h 251"/>
                <a:gd name="T40" fmla="+- 0 2383 992"/>
                <a:gd name="T41" fmla="*/ T40 w 1392"/>
                <a:gd name="T42" fmla="+- 0 443 252"/>
                <a:gd name="T43" fmla="*/ 443 h 251"/>
                <a:gd name="T44" fmla="+- 0 2189 992"/>
                <a:gd name="T45" fmla="*/ T44 w 1392"/>
                <a:gd name="T46" fmla="+- 0 443 252"/>
                <a:gd name="T47" fmla="*/ 443 h 251"/>
                <a:gd name="T48" fmla="+- 0 2189 992"/>
                <a:gd name="T49" fmla="*/ T48 w 1392"/>
                <a:gd name="T50" fmla="+- 0 502 252"/>
                <a:gd name="T51" fmla="*/ 502 h 251"/>
                <a:gd name="T52" fmla="+- 0 2383 992"/>
                <a:gd name="T53" fmla="*/ T52 w 1392"/>
                <a:gd name="T54" fmla="+- 0 502 252"/>
                <a:gd name="T55" fmla="*/ 502 h 251"/>
                <a:gd name="T56" fmla="+- 0 2383 992"/>
                <a:gd name="T57" fmla="*/ T56 w 1392"/>
                <a:gd name="T58" fmla="+- 0 443 252"/>
                <a:gd name="T59" fmla="*/ 443 h 25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1392" h="251">
                  <a:moveTo>
                    <a:pt x="194" y="103"/>
                  </a:moveTo>
                  <a:lnTo>
                    <a:pt x="0" y="103"/>
                  </a:lnTo>
                  <a:lnTo>
                    <a:pt x="0" y="161"/>
                  </a:lnTo>
                  <a:lnTo>
                    <a:pt x="194" y="161"/>
                  </a:lnTo>
                  <a:lnTo>
                    <a:pt x="194" y="103"/>
                  </a:lnTo>
                  <a:close/>
                  <a:moveTo>
                    <a:pt x="860" y="0"/>
                  </a:moveTo>
                  <a:lnTo>
                    <a:pt x="666" y="0"/>
                  </a:lnTo>
                  <a:lnTo>
                    <a:pt x="666" y="58"/>
                  </a:lnTo>
                  <a:lnTo>
                    <a:pt x="860" y="58"/>
                  </a:lnTo>
                  <a:lnTo>
                    <a:pt x="860" y="0"/>
                  </a:lnTo>
                  <a:close/>
                  <a:moveTo>
                    <a:pt x="1391" y="191"/>
                  </a:moveTo>
                  <a:lnTo>
                    <a:pt x="1197" y="191"/>
                  </a:lnTo>
                  <a:lnTo>
                    <a:pt x="1197" y="250"/>
                  </a:lnTo>
                  <a:lnTo>
                    <a:pt x="1391" y="250"/>
                  </a:lnTo>
                  <a:lnTo>
                    <a:pt x="1391" y="191"/>
                  </a:lnTo>
                  <a:close/>
                </a:path>
              </a:pathLst>
            </a:custGeom>
            <a:solidFill>
              <a:srgbClr val="9E26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6BAF61F5-885C-D6B5-372F-5FFA3E4C94B5}"/>
              </a:ext>
            </a:extLst>
          </p:cNvPr>
          <p:cNvSpPr txBox="1"/>
          <p:nvPr/>
        </p:nvSpPr>
        <p:spPr>
          <a:xfrm>
            <a:off x="10319065" y="6562723"/>
            <a:ext cx="1419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Organisé par </a:t>
            </a:r>
          </a:p>
        </p:txBody>
      </p:sp>
      <p:pic>
        <p:nvPicPr>
          <p:cNvPr id="1026" name="Picture 2" descr="formavenir logo">
            <a:extLst>
              <a:ext uri="{FF2B5EF4-FFF2-40B4-BE49-F238E27FC236}">
                <a16:creationId xmlns:a16="http://schemas.microsoft.com/office/drawing/2014/main" id="{2D9A6DC6-2FD8-972C-6A3B-B307B3FA2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920" y="6442356"/>
            <a:ext cx="858513" cy="3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2EBC4D0-B5E8-9324-641A-978A97952BBF}"/>
              </a:ext>
            </a:extLst>
          </p:cNvPr>
          <p:cNvSpPr/>
          <p:nvPr/>
        </p:nvSpPr>
        <p:spPr>
          <a:xfrm>
            <a:off x="603822" y="1917269"/>
            <a:ext cx="2490773" cy="6821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fr-FR" b="1" dirty="0">
                <a:solidFill>
                  <a:schemeClr val="accent2"/>
                </a:solidFill>
              </a:rPr>
            </a:br>
            <a:r>
              <a:rPr lang="fr-FR" sz="1600" b="1" dirty="0">
                <a:solidFill>
                  <a:schemeClr val="accent2"/>
                </a:solidFill>
                <a:latin typeface="+mj-lt"/>
              </a:rPr>
              <a:t>Module 1 </a:t>
            </a:r>
          </a:p>
          <a:p>
            <a:pPr algn="ctr"/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7D3C66-3DED-7CEC-35D2-DF698A933D23}"/>
              </a:ext>
            </a:extLst>
          </p:cNvPr>
          <p:cNvSpPr/>
          <p:nvPr/>
        </p:nvSpPr>
        <p:spPr>
          <a:xfrm>
            <a:off x="4747028" y="1927828"/>
            <a:ext cx="2490773" cy="687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endParaRPr lang="fr-FR" sz="500" b="1" dirty="0">
              <a:solidFill>
                <a:srgbClr val="F26641"/>
              </a:solidFill>
              <a:latin typeface="+mj-lt"/>
            </a:endParaRPr>
          </a:p>
          <a:p>
            <a:pPr algn="ctr">
              <a:spcBef>
                <a:spcPts val="800"/>
              </a:spcBef>
            </a:pPr>
            <a:r>
              <a:rPr lang="fr-FR" sz="1600" b="1" dirty="0">
                <a:solidFill>
                  <a:srgbClr val="F26641"/>
                </a:solidFill>
                <a:latin typeface="+mj-lt"/>
              </a:rPr>
              <a:t>Module 2</a:t>
            </a:r>
            <a:br>
              <a:rPr lang="fr-FR" sz="1200" i="1" dirty="0">
                <a:solidFill>
                  <a:srgbClr val="F26641"/>
                </a:solidFill>
                <a:latin typeface="+mj-lt"/>
              </a:rPr>
            </a:br>
            <a:endParaRPr lang="fr-FR" sz="1200" b="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265DE1-D5AD-3D46-8485-88A7D0E45903}"/>
              </a:ext>
            </a:extLst>
          </p:cNvPr>
          <p:cNvSpPr/>
          <p:nvPr/>
        </p:nvSpPr>
        <p:spPr>
          <a:xfrm>
            <a:off x="8385887" y="1871562"/>
            <a:ext cx="2490773" cy="7209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endParaRPr lang="fr-FR" sz="500" b="1" dirty="0">
              <a:solidFill>
                <a:srgbClr val="F26641"/>
              </a:solidFill>
              <a:latin typeface="+mj-lt"/>
            </a:endParaRPr>
          </a:p>
          <a:p>
            <a:pPr algn="ctr">
              <a:spcBef>
                <a:spcPts val="800"/>
              </a:spcBef>
            </a:pPr>
            <a:r>
              <a:rPr lang="fr-FR" sz="1600" b="1" dirty="0">
                <a:solidFill>
                  <a:srgbClr val="F26641"/>
                </a:solidFill>
                <a:latin typeface="+mj-lt"/>
              </a:rPr>
              <a:t>Module 3</a:t>
            </a:r>
            <a:br>
              <a:rPr lang="fr-FR" sz="1600" dirty="0">
                <a:solidFill>
                  <a:srgbClr val="F26641"/>
                </a:solidFill>
                <a:latin typeface="+mj-lt"/>
              </a:rPr>
            </a:br>
            <a:endParaRPr lang="fr-FR" sz="1600" b="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A2C1D71-CCCA-457C-5819-556D124E06B7}"/>
              </a:ext>
            </a:extLst>
          </p:cNvPr>
          <p:cNvSpPr txBox="1"/>
          <p:nvPr/>
        </p:nvSpPr>
        <p:spPr>
          <a:xfrm>
            <a:off x="2256255" y="609191"/>
            <a:ext cx="9781178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0" i="1" dirty="0">
                <a:solidFill>
                  <a:srgbClr val="F26641"/>
                </a:solidFill>
                <a:effectLst/>
                <a:ea typeface="Arial" panose="020B0604020202020204" pitchFamily="34" charset="0"/>
              </a:rPr>
              <a:t> </a:t>
            </a:r>
            <a:r>
              <a:rPr lang="fr-FR" sz="1400" b="1" dirty="0">
                <a:solidFill>
                  <a:srgbClr val="F26641"/>
                </a:solidFill>
                <a:effectLst/>
                <a:ea typeface="Arial" panose="020B0604020202020204" pitchFamily="34" charset="0"/>
              </a:rPr>
              <a:t>Public ciblé</a:t>
            </a:r>
            <a:endParaRPr lang="fr-FR" sz="1400" dirty="0">
              <a:effectLst/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fr-FR" sz="12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empos Text Regular"/>
              </a:rPr>
              <a:t>différents acteurs du ou des établissements concernés: directions (établissement, RH, Affaires médicales-AM, soins, fonctions supports…), membres d’instances (ex : CSE, CME</a:t>
            </a:r>
            <a:r>
              <a:rPr lang="fr-FR" sz="1200" i="1" dirty="0">
                <a:solidFill>
                  <a:srgbClr val="000000"/>
                </a:solidFill>
                <a:ea typeface="Calibri" panose="020F0502020204030204" pitchFamily="34" charset="0"/>
                <a:cs typeface="Tiempos Text Regular"/>
              </a:rPr>
              <a:t>,</a:t>
            </a:r>
            <a:r>
              <a:rPr lang="fr-FR" sz="12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empos Text Regular"/>
              </a:rPr>
              <a:t>…), responsables et personnels des services concernés (RH, formation/DPC, affaires médicales, santé au travail…), encadrants, référents, …</a:t>
            </a:r>
            <a:endParaRPr lang="fr-FR" sz="1200" i="1" dirty="0">
              <a:solidFill>
                <a:srgbClr val="000000"/>
              </a:solidFill>
              <a:effectLst/>
              <a:ea typeface="Calibri" panose="020F0502020204030204" pitchFamily="34" charset="0"/>
              <a:cs typeface="MinionPro-Regular"/>
            </a:endParaRPr>
          </a:p>
          <a:p>
            <a:endParaRPr lang="fr-FR" sz="12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72BE19B-81A2-0958-544F-AB661A4198EC}"/>
              </a:ext>
            </a:extLst>
          </p:cNvPr>
          <p:cNvSpPr txBox="1"/>
          <p:nvPr/>
        </p:nvSpPr>
        <p:spPr>
          <a:xfrm>
            <a:off x="4161453" y="4542705"/>
            <a:ext cx="7206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F26641"/>
                </a:solidFill>
              </a:rPr>
              <a:t>Les modules 2 et 3 peuvent être mobilisés de façon indépendante. </a:t>
            </a:r>
          </a:p>
          <a:p>
            <a:r>
              <a:rPr lang="fr-FR" sz="1600" b="1" i="1" dirty="0">
                <a:solidFill>
                  <a:srgbClr val="F26641"/>
                </a:solidFill>
              </a:rPr>
              <a:t>Les durées et les contenus des thématiques de formation-action et d’appui opérationnel  dépendent du diagnostic-cadrage réalisé dans le cadre du module 1.</a:t>
            </a:r>
          </a:p>
        </p:txBody>
      </p:sp>
      <p:sp>
        <p:nvSpPr>
          <p:cNvPr id="3" name="Flèche : virage 2">
            <a:extLst>
              <a:ext uri="{FF2B5EF4-FFF2-40B4-BE49-F238E27FC236}">
                <a16:creationId xmlns:a16="http://schemas.microsoft.com/office/drawing/2014/main" id="{0FC9C327-4E94-93C6-CBC3-B2DFCB81495D}"/>
              </a:ext>
            </a:extLst>
          </p:cNvPr>
          <p:cNvSpPr/>
          <p:nvPr/>
        </p:nvSpPr>
        <p:spPr>
          <a:xfrm flipV="1">
            <a:off x="1517078" y="4369046"/>
            <a:ext cx="2265234" cy="1014161"/>
          </a:xfrm>
          <a:prstGeom prst="ben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0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0F82A46E-C47C-DB11-06AC-4104673E5785}"/>
              </a:ext>
            </a:extLst>
          </p:cNvPr>
          <p:cNvSpPr/>
          <p:nvPr/>
        </p:nvSpPr>
        <p:spPr>
          <a:xfrm>
            <a:off x="3881536" y="1981874"/>
            <a:ext cx="7638058" cy="4580849"/>
          </a:xfrm>
          <a:prstGeom prst="roundRect">
            <a:avLst/>
          </a:prstGeom>
          <a:noFill/>
          <a:ln w="127000" cmpd="sng">
            <a:gradFill>
              <a:gsLst>
                <a:gs pos="99000">
                  <a:srgbClr val="F6BE98">
                    <a:lumMod val="96000"/>
                    <a:alpha val="27000"/>
                  </a:srgbClr>
                </a:gs>
                <a:gs pos="100000">
                  <a:schemeClr val="bg1"/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 : virage 16">
            <a:extLst>
              <a:ext uri="{FF2B5EF4-FFF2-40B4-BE49-F238E27FC236}">
                <a16:creationId xmlns:a16="http://schemas.microsoft.com/office/drawing/2014/main" id="{3B9D9299-B43F-5AC2-CF7B-5063BC78CBA4}"/>
              </a:ext>
            </a:extLst>
          </p:cNvPr>
          <p:cNvSpPr/>
          <p:nvPr/>
        </p:nvSpPr>
        <p:spPr>
          <a:xfrm flipV="1">
            <a:off x="1644307" y="5848153"/>
            <a:ext cx="2405552" cy="944640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358F9A-828D-5F0A-EC17-96003D7642A5}"/>
              </a:ext>
            </a:extLst>
          </p:cNvPr>
          <p:cNvSpPr/>
          <p:nvPr/>
        </p:nvSpPr>
        <p:spPr>
          <a:xfrm>
            <a:off x="159362" y="2211945"/>
            <a:ext cx="3478373" cy="38535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5"/>
              </a:spcBef>
            </a:pPr>
            <a:br>
              <a:rPr lang="fr-FR" sz="1100" b="1" dirty="0">
                <a:solidFill>
                  <a:schemeClr val="tx1"/>
                </a:solidFill>
              </a:rPr>
            </a:br>
            <a:br>
              <a:rPr lang="fr-FR" sz="1100" b="1" dirty="0">
                <a:solidFill>
                  <a:schemeClr val="tx1"/>
                </a:solidFill>
              </a:rPr>
            </a:br>
            <a:br>
              <a:rPr lang="fr-FR" sz="1100" b="1" dirty="0">
                <a:solidFill>
                  <a:schemeClr val="tx1"/>
                </a:solidFill>
              </a:rPr>
            </a:br>
            <a:r>
              <a:rPr lang="fr-FR" sz="1100" b="1" dirty="0">
                <a:solidFill>
                  <a:schemeClr val="tx1"/>
                </a:solidFill>
              </a:rPr>
              <a:t>Durée 2 jours (1 +1)</a:t>
            </a:r>
            <a:br>
              <a:rPr lang="fr-FR" sz="1100" b="1" dirty="0">
                <a:solidFill>
                  <a:schemeClr val="tx1"/>
                </a:solidFill>
              </a:rPr>
            </a:br>
            <a:endParaRPr lang="fr-FR" sz="1100" dirty="0">
              <a:effectLst/>
              <a:ea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L’accompagnement des établissements et leurs équipes dans la définition et la mise en œuvre d’une politique de prévention et de gestion des secondes parties de carrière. 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fr-FR" sz="1100" dirty="0">
              <a:solidFill>
                <a:srgbClr val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L’identification des enjeux de la mise en œuvre de ce type de dispositif</a:t>
            </a:r>
            <a:br>
              <a:rPr lang="fr-FR" sz="1100" dirty="0">
                <a:solidFill>
                  <a:srgbClr val="000000"/>
                </a:solidFill>
              </a:rPr>
            </a:br>
            <a:endParaRPr lang="fr-FR" sz="1100" dirty="0">
              <a:solidFill>
                <a:srgbClr val="00000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L’identification des différents acteurs et des rôles de chacun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fr-FR" sz="1100" dirty="0">
              <a:solidFill>
                <a:srgbClr val="00000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La réalisation d’un état des lieux des actions déjà menées et des actions  à mettre en œuvre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fr-FR" sz="1100" dirty="0">
              <a:solidFill>
                <a:srgbClr val="00000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La présentation de la note de cadrage et des modalités du plan d’actions</a:t>
            </a:r>
          </a:p>
          <a:p>
            <a:pPr algn="just"/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AFD55E-E9DB-529A-AEB7-6BD14498FB6E}"/>
              </a:ext>
            </a:extLst>
          </p:cNvPr>
          <p:cNvSpPr/>
          <p:nvPr/>
        </p:nvSpPr>
        <p:spPr>
          <a:xfrm>
            <a:off x="4049859" y="2211944"/>
            <a:ext cx="3693718" cy="40955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100" b="1" dirty="0">
              <a:solidFill>
                <a:schemeClr val="tx1"/>
              </a:solidFill>
            </a:endParaRPr>
          </a:p>
          <a:p>
            <a:endParaRPr lang="fr-FR" sz="1100" b="1" dirty="0">
              <a:solidFill>
                <a:schemeClr val="tx1"/>
              </a:solidFill>
            </a:endParaRPr>
          </a:p>
          <a:p>
            <a:r>
              <a:rPr lang="fr-FR" sz="1100" b="1" dirty="0">
                <a:solidFill>
                  <a:schemeClr val="tx1"/>
                </a:solidFill>
              </a:rPr>
              <a:t>Durée : jusqu’à 6 jours en 3 séquences </a:t>
            </a:r>
            <a:br>
              <a:rPr lang="fr-FR" sz="1100" b="1" dirty="0">
                <a:solidFill>
                  <a:schemeClr val="tx1"/>
                </a:solidFill>
              </a:rPr>
            </a:br>
            <a:endParaRPr lang="fr-FR" sz="1100" b="1" dirty="0">
              <a:solidFill>
                <a:srgbClr val="F26641"/>
              </a:solidFill>
              <a:effectLst/>
              <a:ea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Les enjeux , la définition et la mise en œuvre d’une politique de prévention et de gestion des secondes parties de carrière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L’accompagnement les professionnels dans leur évolution professionnelle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L’identification et la valorisation de l’identification des potentiels de chaque agents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La mise en œuvre des modalités d’accompagnement de mobilité des professionnels et identification des enjeux du CEP</a:t>
            </a:r>
          </a:p>
          <a:p>
            <a:pPr marL="171450" indent="-171450" algn="just">
              <a:buFont typeface="Wingdings" panose="05000000000000000000" pitchFamily="2" charset="2"/>
              <a:buChar char="§"/>
              <a:tabLst>
                <a:tab pos="180340" algn="l"/>
                <a:tab pos="457200" algn="l"/>
                <a:tab pos="540385" algn="l"/>
                <a:tab pos="900430" algn="l"/>
              </a:tabLst>
            </a:pPr>
            <a:r>
              <a:rPr lang="fr-FR" sz="1100" dirty="0">
                <a:solidFill>
                  <a:srgbClr val="000000"/>
                </a:solidFill>
              </a:rPr>
              <a:t>Les facteurs de réussite de mobilité professionnelle dans le cadre des secondes parties de carrière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Les modalités de mise en œuvre du maintien dans l’emploi et de gestion des situations d’inaptitudes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Le fonctionnement du dispositif de reclassement et les différentes situations possibles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L’importance d’un accompagnement (encadrement, cellule RH)  et  d’un management bienveillant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5BC91D-FAAC-DB53-63DB-9F8EAD906700}"/>
              </a:ext>
            </a:extLst>
          </p:cNvPr>
          <p:cNvSpPr/>
          <p:nvPr/>
        </p:nvSpPr>
        <p:spPr>
          <a:xfrm>
            <a:off x="8009815" y="2184784"/>
            <a:ext cx="3244330" cy="41227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1100" b="1" dirty="0">
              <a:solidFill>
                <a:schemeClr val="tx1"/>
              </a:solidFill>
            </a:endParaRPr>
          </a:p>
          <a:p>
            <a:pPr algn="ctr"/>
            <a:endParaRPr lang="fr-FR" sz="200" b="1" dirty="0">
              <a:solidFill>
                <a:schemeClr val="tx1"/>
              </a:solidFill>
            </a:endParaRP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Durée : Jusqu’à 6 jours en 3 séquences</a:t>
            </a:r>
          </a:p>
          <a:p>
            <a:pPr algn="ctr"/>
            <a:endParaRPr lang="fr-FR" sz="500" b="1" dirty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La définition et la mise en œuvre de la politique de prévention et de gestion des secondes parties de carrière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La priorisation des actions et animation du COPIL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La conception des outils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L’intégration au projet social et managérial des thématiques concernées par la formation action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L’identification des leviers de fidélisation, d’attractivité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L’organisation de la prise en compte des situations complexes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100" dirty="0">
                <a:solidFill>
                  <a:srgbClr val="000000"/>
                </a:solidFill>
              </a:rPr>
              <a:t>Le travail en réseau : identification et mise en œuvre des partenariats internes et externes possibles</a:t>
            </a:r>
            <a:endParaRPr lang="fr-FR" sz="1400" b="1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C92F924-6BD0-DC94-D175-706C5C3F9279}"/>
              </a:ext>
            </a:extLst>
          </p:cNvPr>
          <p:cNvSpPr txBox="1"/>
          <p:nvPr/>
        </p:nvSpPr>
        <p:spPr>
          <a:xfrm>
            <a:off x="652540" y="204905"/>
            <a:ext cx="10867054" cy="662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5290">
              <a:lnSpc>
                <a:spcPct val="105000"/>
              </a:lnSpc>
            </a:pPr>
            <a:r>
              <a:rPr lang="fr-FR" b="1" dirty="0">
                <a:solidFill>
                  <a:srgbClr val="F26641"/>
                </a:solidFill>
                <a:effectLst/>
                <a:ea typeface="Arial" panose="020B0604020202020204" pitchFamily="34" charset="0"/>
              </a:rPr>
              <a:t>Dispositif de formation et d’accompagnement à la définition et la mise en œuvre d’une politique de prévention et de gestion des secondes parties de carrière</a:t>
            </a:r>
            <a:endParaRPr lang="fr-FR" dirty="0"/>
          </a:p>
        </p:txBody>
      </p:sp>
      <p:grpSp>
        <p:nvGrpSpPr>
          <p:cNvPr id="10" name="Group 4">
            <a:extLst>
              <a:ext uri="{FF2B5EF4-FFF2-40B4-BE49-F238E27FC236}">
                <a16:creationId xmlns:a16="http://schemas.microsoft.com/office/drawing/2014/main" id="{0B280B81-56A4-DC27-CF00-76A23D8F73BA}"/>
              </a:ext>
            </a:extLst>
          </p:cNvPr>
          <p:cNvGrpSpPr>
            <a:grpSpLocks/>
          </p:cNvGrpSpPr>
          <p:nvPr/>
        </p:nvGrpSpPr>
        <p:grpSpPr bwMode="auto">
          <a:xfrm>
            <a:off x="368558" y="425995"/>
            <a:ext cx="1912775" cy="579340"/>
            <a:chOff x="992" y="133"/>
            <a:chExt cx="1392" cy="370"/>
          </a:xfrm>
        </p:grpSpPr>
        <p:sp>
          <p:nvSpPr>
            <p:cNvPr id="11" name="AutoShape 8">
              <a:extLst>
                <a:ext uri="{FF2B5EF4-FFF2-40B4-BE49-F238E27FC236}">
                  <a16:creationId xmlns:a16="http://schemas.microsoft.com/office/drawing/2014/main" id="{EE1C1575-FB41-705E-FB4A-282B09E5C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" y="133"/>
              <a:ext cx="607" cy="370"/>
            </a:xfrm>
            <a:custGeom>
              <a:avLst/>
              <a:gdLst>
                <a:gd name="T0" fmla="+- 0 1357 1023"/>
                <a:gd name="T1" fmla="*/ T0 w 607"/>
                <a:gd name="T2" fmla="+- 0 503 133"/>
                <a:gd name="T3" fmla="*/ 503 h 370"/>
                <a:gd name="T4" fmla="+- 0 1241 1023"/>
                <a:gd name="T5" fmla="*/ T4 w 607"/>
                <a:gd name="T6" fmla="+- 0 133 133"/>
                <a:gd name="T7" fmla="*/ 133 h 370"/>
                <a:gd name="T8" fmla="+- 0 1230 1023"/>
                <a:gd name="T9" fmla="*/ T8 w 607"/>
                <a:gd name="T10" fmla="+- 0 133 133"/>
                <a:gd name="T11" fmla="*/ 133 h 370"/>
                <a:gd name="T12" fmla="+- 0 1230 1023"/>
                <a:gd name="T13" fmla="*/ T12 w 607"/>
                <a:gd name="T14" fmla="+- 0 355 133"/>
                <a:gd name="T15" fmla="*/ 355 h 370"/>
                <a:gd name="T16" fmla="+- 0 1141 1023"/>
                <a:gd name="T17" fmla="*/ T16 w 607"/>
                <a:gd name="T18" fmla="+- 0 355 133"/>
                <a:gd name="T19" fmla="*/ 355 h 370"/>
                <a:gd name="T20" fmla="+- 0 1186 1023"/>
                <a:gd name="T21" fmla="*/ T20 w 607"/>
                <a:gd name="T22" fmla="+- 0 210 133"/>
                <a:gd name="T23" fmla="*/ 210 h 370"/>
                <a:gd name="T24" fmla="+- 0 1230 1023"/>
                <a:gd name="T25" fmla="*/ T24 w 607"/>
                <a:gd name="T26" fmla="+- 0 355 133"/>
                <a:gd name="T27" fmla="*/ 355 h 370"/>
                <a:gd name="T28" fmla="+- 0 1230 1023"/>
                <a:gd name="T29" fmla="*/ T28 w 607"/>
                <a:gd name="T30" fmla="+- 0 133 133"/>
                <a:gd name="T31" fmla="*/ 133 h 370"/>
                <a:gd name="T32" fmla="+- 0 1140 1023"/>
                <a:gd name="T33" fmla="*/ T32 w 607"/>
                <a:gd name="T34" fmla="+- 0 133 133"/>
                <a:gd name="T35" fmla="*/ 133 h 370"/>
                <a:gd name="T36" fmla="+- 0 1023 1023"/>
                <a:gd name="T37" fmla="*/ T36 w 607"/>
                <a:gd name="T38" fmla="+- 0 503 133"/>
                <a:gd name="T39" fmla="*/ 503 h 370"/>
                <a:gd name="T40" fmla="+- 0 1096 1023"/>
                <a:gd name="T41" fmla="*/ T40 w 607"/>
                <a:gd name="T42" fmla="+- 0 503 133"/>
                <a:gd name="T43" fmla="*/ 503 h 370"/>
                <a:gd name="T44" fmla="+- 0 1123 1023"/>
                <a:gd name="T45" fmla="*/ T44 w 607"/>
                <a:gd name="T46" fmla="+- 0 413 133"/>
                <a:gd name="T47" fmla="*/ 413 h 370"/>
                <a:gd name="T48" fmla="+- 0 1249 1023"/>
                <a:gd name="T49" fmla="*/ T48 w 607"/>
                <a:gd name="T50" fmla="+- 0 413 133"/>
                <a:gd name="T51" fmla="*/ 413 h 370"/>
                <a:gd name="T52" fmla="+- 0 1276 1023"/>
                <a:gd name="T53" fmla="*/ T52 w 607"/>
                <a:gd name="T54" fmla="+- 0 503 133"/>
                <a:gd name="T55" fmla="*/ 503 h 370"/>
                <a:gd name="T56" fmla="+- 0 1357 1023"/>
                <a:gd name="T57" fmla="*/ T56 w 607"/>
                <a:gd name="T58" fmla="+- 0 503 133"/>
                <a:gd name="T59" fmla="*/ 503 h 370"/>
                <a:gd name="T60" fmla="+- 0 1630 1023"/>
                <a:gd name="T61" fmla="*/ T60 w 607"/>
                <a:gd name="T62" fmla="+- 0 357 133"/>
                <a:gd name="T63" fmla="*/ 357 h 370"/>
                <a:gd name="T64" fmla="+- 0 1623 1023"/>
                <a:gd name="T65" fmla="*/ T64 w 607"/>
                <a:gd name="T66" fmla="+- 0 313 133"/>
                <a:gd name="T67" fmla="*/ 313 h 370"/>
                <a:gd name="T68" fmla="+- 0 1603 1023"/>
                <a:gd name="T69" fmla="*/ T68 w 607"/>
                <a:gd name="T70" fmla="+- 0 278 133"/>
                <a:gd name="T71" fmla="*/ 278 h 370"/>
                <a:gd name="T72" fmla="+- 0 1571 1023"/>
                <a:gd name="T73" fmla="*/ T72 w 607"/>
                <a:gd name="T74" fmla="+- 0 255 133"/>
                <a:gd name="T75" fmla="*/ 255 h 370"/>
                <a:gd name="T76" fmla="+- 0 1529 1023"/>
                <a:gd name="T77" fmla="*/ T76 w 607"/>
                <a:gd name="T78" fmla="+- 0 247 133"/>
                <a:gd name="T79" fmla="*/ 247 h 370"/>
                <a:gd name="T80" fmla="+- 0 1509 1023"/>
                <a:gd name="T81" fmla="*/ T80 w 607"/>
                <a:gd name="T82" fmla="+- 0 248 133"/>
                <a:gd name="T83" fmla="*/ 248 h 370"/>
                <a:gd name="T84" fmla="+- 0 1491 1023"/>
                <a:gd name="T85" fmla="*/ T84 w 607"/>
                <a:gd name="T86" fmla="+- 0 254 133"/>
                <a:gd name="T87" fmla="*/ 254 h 370"/>
                <a:gd name="T88" fmla="+- 0 1475 1023"/>
                <a:gd name="T89" fmla="*/ T88 w 607"/>
                <a:gd name="T90" fmla="+- 0 263 133"/>
                <a:gd name="T91" fmla="*/ 263 h 370"/>
                <a:gd name="T92" fmla="+- 0 1461 1023"/>
                <a:gd name="T93" fmla="*/ T92 w 607"/>
                <a:gd name="T94" fmla="+- 0 277 133"/>
                <a:gd name="T95" fmla="*/ 277 h 370"/>
                <a:gd name="T96" fmla="+- 0 1461 1023"/>
                <a:gd name="T97" fmla="*/ T96 w 607"/>
                <a:gd name="T98" fmla="+- 0 252 133"/>
                <a:gd name="T99" fmla="*/ 252 h 370"/>
                <a:gd name="T100" fmla="+- 0 1396 1023"/>
                <a:gd name="T101" fmla="*/ T100 w 607"/>
                <a:gd name="T102" fmla="+- 0 252 133"/>
                <a:gd name="T103" fmla="*/ 252 h 370"/>
                <a:gd name="T104" fmla="+- 0 1396 1023"/>
                <a:gd name="T105" fmla="*/ T104 w 607"/>
                <a:gd name="T106" fmla="+- 0 503 133"/>
                <a:gd name="T107" fmla="*/ 503 h 370"/>
                <a:gd name="T108" fmla="+- 0 1461 1023"/>
                <a:gd name="T109" fmla="*/ T108 w 607"/>
                <a:gd name="T110" fmla="+- 0 503 133"/>
                <a:gd name="T111" fmla="*/ 503 h 370"/>
                <a:gd name="T112" fmla="+- 0 1461 1023"/>
                <a:gd name="T113" fmla="*/ T112 w 607"/>
                <a:gd name="T114" fmla="+- 0 368 133"/>
                <a:gd name="T115" fmla="*/ 368 h 370"/>
                <a:gd name="T116" fmla="+- 0 1465 1023"/>
                <a:gd name="T117" fmla="*/ T116 w 607"/>
                <a:gd name="T118" fmla="+- 0 344 133"/>
                <a:gd name="T119" fmla="*/ 344 h 370"/>
                <a:gd name="T120" fmla="+- 0 1476 1023"/>
                <a:gd name="T121" fmla="*/ T120 w 607"/>
                <a:gd name="T122" fmla="+- 0 325 133"/>
                <a:gd name="T123" fmla="*/ 325 h 370"/>
                <a:gd name="T124" fmla="+- 0 1492 1023"/>
                <a:gd name="T125" fmla="*/ T124 w 607"/>
                <a:gd name="T126" fmla="+- 0 312 133"/>
                <a:gd name="T127" fmla="*/ 312 h 370"/>
                <a:gd name="T128" fmla="+- 0 1513 1023"/>
                <a:gd name="T129" fmla="*/ T128 w 607"/>
                <a:gd name="T130" fmla="+- 0 308 133"/>
                <a:gd name="T131" fmla="*/ 308 h 370"/>
                <a:gd name="T132" fmla="+- 0 1535 1023"/>
                <a:gd name="T133" fmla="*/ T132 w 607"/>
                <a:gd name="T134" fmla="+- 0 312 133"/>
                <a:gd name="T135" fmla="*/ 312 h 370"/>
                <a:gd name="T136" fmla="+- 0 1551 1023"/>
                <a:gd name="T137" fmla="*/ T136 w 607"/>
                <a:gd name="T138" fmla="+- 0 323 133"/>
                <a:gd name="T139" fmla="*/ 323 h 370"/>
                <a:gd name="T140" fmla="+- 0 1561 1023"/>
                <a:gd name="T141" fmla="*/ T140 w 607"/>
                <a:gd name="T142" fmla="+- 0 340 133"/>
                <a:gd name="T143" fmla="*/ 340 h 370"/>
                <a:gd name="T144" fmla="+- 0 1565 1023"/>
                <a:gd name="T145" fmla="*/ T144 w 607"/>
                <a:gd name="T146" fmla="+- 0 361 133"/>
                <a:gd name="T147" fmla="*/ 361 h 370"/>
                <a:gd name="T148" fmla="+- 0 1565 1023"/>
                <a:gd name="T149" fmla="*/ T148 w 607"/>
                <a:gd name="T150" fmla="+- 0 503 133"/>
                <a:gd name="T151" fmla="*/ 503 h 370"/>
                <a:gd name="T152" fmla="+- 0 1630 1023"/>
                <a:gd name="T153" fmla="*/ T152 w 607"/>
                <a:gd name="T154" fmla="+- 0 503 133"/>
                <a:gd name="T155" fmla="*/ 503 h 370"/>
                <a:gd name="T156" fmla="+- 0 1630 1023"/>
                <a:gd name="T157" fmla="*/ T156 w 607"/>
                <a:gd name="T158" fmla="+- 0 357 133"/>
                <a:gd name="T159" fmla="*/ 357 h 3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</a:cxnLst>
              <a:rect l="0" t="0" r="r" b="b"/>
              <a:pathLst>
                <a:path w="607" h="370">
                  <a:moveTo>
                    <a:pt x="334" y="370"/>
                  </a:moveTo>
                  <a:lnTo>
                    <a:pt x="218" y="0"/>
                  </a:lnTo>
                  <a:lnTo>
                    <a:pt x="207" y="0"/>
                  </a:lnTo>
                  <a:lnTo>
                    <a:pt x="207" y="222"/>
                  </a:lnTo>
                  <a:lnTo>
                    <a:pt x="118" y="222"/>
                  </a:lnTo>
                  <a:lnTo>
                    <a:pt x="163" y="77"/>
                  </a:lnTo>
                  <a:lnTo>
                    <a:pt x="207" y="222"/>
                  </a:lnTo>
                  <a:lnTo>
                    <a:pt x="207" y="0"/>
                  </a:lnTo>
                  <a:lnTo>
                    <a:pt x="117" y="0"/>
                  </a:lnTo>
                  <a:lnTo>
                    <a:pt x="0" y="370"/>
                  </a:lnTo>
                  <a:lnTo>
                    <a:pt x="73" y="370"/>
                  </a:lnTo>
                  <a:lnTo>
                    <a:pt x="100" y="280"/>
                  </a:lnTo>
                  <a:lnTo>
                    <a:pt x="226" y="280"/>
                  </a:lnTo>
                  <a:lnTo>
                    <a:pt x="253" y="370"/>
                  </a:lnTo>
                  <a:lnTo>
                    <a:pt x="334" y="370"/>
                  </a:lnTo>
                  <a:close/>
                  <a:moveTo>
                    <a:pt x="607" y="224"/>
                  </a:moveTo>
                  <a:lnTo>
                    <a:pt x="600" y="180"/>
                  </a:lnTo>
                  <a:lnTo>
                    <a:pt x="580" y="145"/>
                  </a:lnTo>
                  <a:lnTo>
                    <a:pt x="548" y="122"/>
                  </a:lnTo>
                  <a:lnTo>
                    <a:pt x="506" y="114"/>
                  </a:lnTo>
                  <a:lnTo>
                    <a:pt x="486" y="115"/>
                  </a:lnTo>
                  <a:lnTo>
                    <a:pt x="468" y="121"/>
                  </a:lnTo>
                  <a:lnTo>
                    <a:pt x="452" y="130"/>
                  </a:lnTo>
                  <a:lnTo>
                    <a:pt x="438" y="144"/>
                  </a:lnTo>
                  <a:lnTo>
                    <a:pt x="438" y="119"/>
                  </a:lnTo>
                  <a:lnTo>
                    <a:pt x="373" y="119"/>
                  </a:lnTo>
                  <a:lnTo>
                    <a:pt x="373" y="370"/>
                  </a:lnTo>
                  <a:lnTo>
                    <a:pt x="438" y="370"/>
                  </a:lnTo>
                  <a:lnTo>
                    <a:pt x="438" y="235"/>
                  </a:lnTo>
                  <a:lnTo>
                    <a:pt x="442" y="211"/>
                  </a:lnTo>
                  <a:lnTo>
                    <a:pt x="453" y="192"/>
                  </a:lnTo>
                  <a:lnTo>
                    <a:pt x="469" y="179"/>
                  </a:lnTo>
                  <a:lnTo>
                    <a:pt x="490" y="175"/>
                  </a:lnTo>
                  <a:lnTo>
                    <a:pt x="512" y="179"/>
                  </a:lnTo>
                  <a:lnTo>
                    <a:pt x="528" y="190"/>
                  </a:lnTo>
                  <a:lnTo>
                    <a:pt x="538" y="207"/>
                  </a:lnTo>
                  <a:lnTo>
                    <a:pt x="542" y="228"/>
                  </a:lnTo>
                  <a:lnTo>
                    <a:pt x="542" y="370"/>
                  </a:lnTo>
                  <a:lnTo>
                    <a:pt x="607" y="370"/>
                  </a:lnTo>
                  <a:lnTo>
                    <a:pt x="607" y="224"/>
                  </a:lnTo>
                  <a:close/>
                </a:path>
              </a:pathLst>
            </a:custGeom>
            <a:solidFill>
              <a:srgbClr val="F26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pic>
          <p:nvPicPr>
            <p:cNvPr id="12" name="Picture 7">
              <a:extLst>
                <a:ext uri="{FF2B5EF4-FFF2-40B4-BE49-F238E27FC236}">
                  <a16:creationId xmlns:a16="http://schemas.microsoft.com/office/drawing/2014/main" id="{AC6A04EB-6218-A4DF-FD72-330A713FEB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8" y="133"/>
              <a:ext cx="235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C0DD85FD-14FB-1D3C-E3F9-3F4C1BB895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7" y="133"/>
              <a:ext cx="134" cy="370"/>
            </a:xfrm>
            <a:custGeom>
              <a:avLst/>
              <a:gdLst>
                <a:gd name="T0" fmla="+- 0 1852 1718"/>
                <a:gd name="T1" fmla="*/ T0 w 134"/>
                <a:gd name="T2" fmla="+- 0 134 134"/>
                <a:gd name="T3" fmla="*/ 134 h 370"/>
                <a:gd name="T4" fmla="+- 0 1821 1718"/>
                <a:gd name="T5" fmla="*/ T4 w 134"/>
                <a:gd name="T6" fmla="+- 0 134 134"/>
                <a:gd name="T7" fmla="*/ 134 h 370"/>
                <a:gd name="T8" fmla="+- 0 1777 1718"/>
                <a:gd name="T9" fmla="*/ T8 w 134"/>
                <a:gd name="T10" fmla="+- 0 141 134"/>
                <a:gd name="T11" fmla="*/ 141 h 370"/>
                <a:gd name="T12" fmla="+- 0 1744 1718"/>
                <a:gd name="T13" fmla="*/ T12 w 134"/>
                <a:gd name="T14" fmla="+- 0 162 134"/>
                <a:gd name="T15" fmla="*/ 162 h 370"/>
                <a:gd name="T16" fmla="+- 0 1724 1718"/>
                <a:gd name="T17" fmla="*/ T16 w 134"/>
                <a:gd name="T18" fmla="+- 0 195 134"/>
                <a:gd name="T19" fmla="*/ 195 h 370"/>
                <a:gd name="T20" fmla="+- 0 1718 1718"/>
                <a:gd name="T21" fmla="*/ T20 w 134"/>
                <a:gd name="T22" fmla="+- 0 239 134"/>
                <a:gd name="T23" fmla="*/ 239 h 370"/>
                <a:gd name="T24" fmla="+- 0 1718 1718"/>
                <a:gd name="T25" fmla="*/ T24 w 134"/>
                <a:gd name="T26" fmla="+- 0 252 134"/>
                <a:gd name="T27" fmla="*/ 252 h 370"/>
                <a:gd name="T28" fmla="+- 0 1718 1718"/>
                <a:gd name="T29" fmla="*/ T28 w 134"/>
                <a:gd name="T30" fmla="+- 0 503 134"/>
                <a:gd name="T31" fmla="*/ 503 h 370"/>
                <a:gd name="T32" fmla="+- 0 1783 1718"/>
                <a:gd name="T33" fmla="*/ T32 w 134"/>
                <a:gd name="T34" fmla="+- 0 503 134"/>
                <a:gd name="T35" fmla="*/ 503 h 370"/>
                <a:gd name="T36" fmla="+- 0 1783 1718"/>
                <a:gd name="T37" fmla="*/ T36 w 134"/>
                <a:gd name="T38" fmla="+- 0 239 134"/>
                <a:gd name="T39" fmla="*/ 239 h 370"/>
                <a:gd name="T40" fmla="+- 0 1787 1718"/>
                <a:gd name="T41" fmla="*/ T40 w 134"/>
                <a:gd name="T42" fmla="+- 0 217 134"/>
                <a:gd name="T43" fmla="*/ 217 h 370"/>
                <a:gd name="T44" fmla="+- 0 1799 1718"/>
                <a:gd name="T45" fmla="*/ T44 w 134"/>
                <a:gd name="T46" fmla="+- 0 202 134"/>
                <a:gd name="T47" fmla="*/ 202 h 370"/>
                <a:gd name="T48" fmla="+- 0 1817 1718"/>
                <a:gd name="T49" fmla="*/ T48 w 134"/>
                <a:gd name="T50" fmla="+- 0 194 134"/>
                <a:gd name="T51" fmla="*/ 194 h 370"/>
                <a:gd name="T52" fmla="+- 0 1840 1718"/>
                <a:gd name="T53" fmla="*/ T52 w 134"/>
                <a:gd name="T54" fmla="+- 0 191 134"/>
                <a:gd name="T55" fmla="*/ 191 h 370"/>
                <a:gd name="T56" fmla="+- 0 1852 1718"/>
                <a:gd name="T57" fmla="*/ T56 w 134"/>
                <a:gd name="T58" fmla="+- 0 191 134"/>
                <a:gd name="T59" fmla="*/ 191 h 370"/>
                <a:gd name="T60" fmla="+- 0 1852 1718"/>
                <a:gd name="T61" fmla="*/ T60 w 134"/>
                <a:gd name="T62" fmla="+- 0 134 134"/>
                <a:gd name="T63" fmla="*/ 134 h 3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34" h="370">
                  <a:moveTo>
                    <a:pt x="134" y="0"/>
                  </a:moveTo>
                  <a:lnTo>
                    <a:pt x="103" y="0"/>
                  </a:lnTo>
                  <a:lnTo>
                    <a:pt x="59" y="7"/>
                  </a:lnTo>
                  <a:lnTo>
                    <a:pt x="26" y="28"/>
                  </a:lnTo>
                  <a:lnTo>
                    <a:pt x="6" y="61"/>
                  </a:lnTo>
                  <a:lnTo>
                    <a:pt x="0" y="105"/>
                  </a:lnTo>
                  <a:lnTo>
                    <a:pt x="0" y="118"/>
                  </a:lnTo>
                  <a:lnTo>
                    <a:pt x="0" y="369"/>
                  </a:lnTo>
                  <a:lnTo>
                    <a:pt x="65" y="369"/>
                  </a:lnTo>
                  <a:lnTo>
                    <a:pt x="65" y="105"/>
                  </a:lnTo>
                  <a:lnTo>
                    <a:pt x="69" y="83"/>
                  </a:lnTo>
                  <a:lnTo>
                    <a:pt x="81" y="68"/>
                  </a:lnTo>
                  <a:lnTo>
                    <a:pt x="99" y="60"/>
                  </a:lnTo>
                  <a:lnTo>
                    <a:pt x="122" y="57"/>
                  </a:lnTo>
                  <a:lnTo>
                    <a:pt x="134" y="57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26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4" name="AutoShape 5">
              <a:extLst>
                <a:ext uri="{FF2B5EF4-FFF2-40B4-BE49-F238E27FC236}">
                  <a16:creationId xmlns:a16="http://schemas.microsoft.com/office/drawing/2014/main" id="{1C09B18E-3DA9-3EDE-6CFF-8790DF238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" y="251"/>
              <a:ext cx="1392" cy="251"/>
            </a:xfrm>
            <a:custGeom>
              <a:avLst/>
              <a:gdLst>
                <a:gd name="T0" fmla="+- 0 1186 992"/>
                <a:gd name="T1" fmla="*/ T0 w 1392"/>
                <a:gd name="T2" fmla="+- 0 355 252"/>
                <a:gd name="T3" fmla="*/ 355 h 251"/>
                <a:gd name="T4" fmla="+- 0 992 992"/>
                <a:gd name="T5" fmla="*/ T4 w 1392"/>
                <a:gd name="T6" fmla="+- 0 355 252"/>
                <a:gd name="T7" fmla="*/ 355 h 251"/>
                <a:gd name="T8" fmla="+- 0 992 992"/>
                <a:gd name="T9" fmla="*/ T8 w 1392"/>
                <a:gd name="T10" fmla="+- 0 413 252"/>
                <a:gd name="T11" fmla="*/ 413 h 251"/>
                <a:gd name="T12" fmla="+- 0 1186 992"/>
                <a:gd name="T13" fmla="*/ T12 w 1392"/>
                <a:gd name="T14" fmla="+- 0 413 252"/>
                <a:gd name="T15" fmla="*/ 413 h 251"/>
                <a:gd name="T16" fmla="+- 0 1186 992"/>
                <a:gd name="T17" fmla="*/ T16 w 1392"/>
                <a:gd name="T18" fmla="+- 0 355 252"/>
                <a:gd name="T19" fmla="*/ 355 h 251"/>
                <a:gd name="T20" fmla="+- 0 1852 992"/>
                <a:gd name="T21" fmla="*/ T20 w 1392"/>
                <a:gd name="T22" fmla="+- 0 252 252"/>
                <a:gd name="T23" fmla="*/ 252 h 251"/>
                <a:gd name="T24" fmla="+- 0 1658 992"/>
                <a:gd name="T25" fmla="*/ T24 w 1392"/>
                <a:gd name="T26" fmla="+- 0 252 252"/>
                <a:gd name="T27" fmla="*/ 252 h 251"/>
                <a:gd name="T28" fmla="+- 0 1658 992"/>
                <a:gd name="T29" fmla="*/ T28 w 1392"/>
                <a:gd name="T30" fmla="+- 0 310 252"/>
                <a:gd name="T31" fmla="*/ 310 h 251"/>
                <a:gd name="T32" fmla="+- 0 1852 992"/>
                <a:gd name="T33" fmla="*/ T32 w 1392"/>
                <a:gd name="T34" fmla="+- 0 310 252"/>
                <a:gd name="T35" fmla="*/ 310 h 251"/>
                <a:gd name="T36" fmla="+- 0 1852 992"/>
                <a:gd name="T37" fmla="*/ T36 w 1392"/>
                <a:gd name="T38" fmla="+- 0 252 252"/>
                <a:gd name="T39" fmla="*/ 252 h 251"/>
                <a:gd name="T40" fmla="+- 0 2383 992"/>
                <a:gd name="T41" fmla="*/ T40 w 1392"/>
                <a:gd name="T42" fmla="+- 0 443 252"/>
                <a:gd name="T43" fmla="*/ 443 h 251"/>
                <a:gd name="T44" fmla="+- 0 2189 992"/>
                <a:gd name="T45" fmla="*/ T44 w 1392"/>
                <a:gd name="T46" fmla="+- 0 443 252"/>
                <a:gd name="T47" fmla="*/ 443 h 251"/>
                <a:gd name="T48" fmla="+- 0 2189 992"/>
                <a:gd name="T49" fmla="*/ T48 w 1392"/>
                <a:gd name="T50" fmla="+- 0 502 252"/>
                <a:gd name="T51" fmla="*/ 502 h 251"/>
                <a:gd name="T52" fmla="+- 0 2383 992"/>
                <a:gd name="T53" fmla="*/ T52 w 1392"/>
                <a:gd name="T54" fmla="+- 0 502 252"/>
                <a:gd name="T55" fmla="*/ 502 h 251"/>
                <a:gd name="T56" fmla="+- 0 2383 992"/>
                <a:gd name="T57" fmla="*/ T56 w 1392"/>
                <a:gd name="T58" fmla="+- 0 443 252"/>
                <a:gd name="T59" fmla="*/ 443 h 25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1392" h="251">
                  <a:moveTo>
                    <a:pt x="194" y="103"/>
                  </a:moveTo>
                  <a:lnTo>
                    <a:pt x="0" y="103"/>
                  </a:lnTo>
                  <a:lnTo>
                    <a:pt x="0" y="161"/>
                  </a:lnTo>
                  <a:lnTo>
                    <a:pt x="194" y="161"/>
                  </a:lnTo>
                  <a:lnTo>
                    <a:pt x="194" y="103"/>
                  </a:lnTo>
                  <a:close/>
                  <a:moveTo>
                    <a:pt x="860" y="0"/>
                  </a:moveTo>
                  <a:lnTo>
                    <a:pt x="666" y="0"/>
                  </a:lnTo>
                  <a:lnTo>
                    <a:pt x="666" y="58"/>
                  </a:lnTo>
                  <a:lnTo>
                    <a:pt x="860" y="58"/>
                  </a:lnTo>
                  <a:lnTo>
                    <a:pt x="860" y="0"/>
                  </a:lnTo>
                  <a:close/>
                  <a:moveTo>
                    <a:pt x="1391" y="191"/>
                  </a:moveTo>
                  <a:lnTo>
                    <a:pt x="1197" y="191"/>
                  </a:lnTo>
                  <a:lnTo>
                    <a:pt x="1197" y="250"/>
                  </a:lnTo>
                  <a:lnTo>
                    <a:pt x="1391" y="250"/>
                  </a:lnTo>
                  <a:lnTo>
                    <a:pt x="1391" y="191"/>
                  </a:lnTo>
                  <a:close/>
                </a:path>
              </a:pathLst>
            </a:custGeom>
            <a:solidFill>
              <a:srgbClr val="9E26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6BAF61F5-885C-D6B5-372F-5FFA3E4C94B5}"/>
              </a:ext>
            </a:extLst>
          </p:cNvPr>
          <p:cNvSpPr txBox="1"/>
          <p:nvPr/>
        </p:nvSpPr>
        <p:spPr>
          <a:xfrm>
            <a:off x="10319065" y="6562723"/>
            <a:ext cx="1419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Organisé par </a:t>
            </a:r>
          </a:p>
        </p:txBody>
      </p:sp>
      <p:pic>
        <p:nvPicPr>
          <p:cNvPr id="1026" name="Picture 2" descr="formavenir logo">
            <a:extLst>
              <a:ext uri="{FF2B5EF4-FFF2-40B4-BE49-F238E27FC236}">
                <a16:creationId xmlns:a16="http://schemas.microsoft.com/office/drawing/2014/main" id="{2D9A6DC6-2FD8-972C-6A3B-B307B3FA2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920" y="6442356"/>
            <a:ext cx="858513" cy="3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2EBC4D0-B5E8-9324-641A-978A97952BBF}"/>
              </a:ext>
            </a:extLst>
          </p:cNvPr>
          <p:cNvSpPr/>
          <p:nvPr/>
        </p:nvSpPr>
        <p:spPr>
          <a:xfrm>
            <a:off x="603822" y="1917269"/>
            <a:ext cx="2490773" cy="6821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fr-FR" b="1" dirty="0">
                <a:solidFill>
                  <a:schemeClr val="accent2"/>
                </a:solidFill>
              </a:rPr>
            </a:br>
            <a:r>
              <a:rPr lang="fr-FR" sz="1200" b="1" dirty="0">
                <a:solidFill>
                  <a:schemeClr val="accent2"/>
                </a:solidFill>
                <a:latin typeface="+mj-lt"/>
              </a:rPr>
              <a:t>Module 1 </a:t>
            </a:r>
          </a:p>
          <a:p>
            <a:pPr algn="ctr"/>
            <a:r>
              <a:rPr lang="fr-FR" sz="1200" b="1" i="1" dirty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Diagnostic et cadrage de l’accompagnement</a:t>
            </a:r>
            <a:endParaRPr lang="fr-FR" sz="1200" b="1" dirty="0">
              <a:solidFill>
                <a:schemeClr val="tx1"/>
              </a:solidFill>
              <a:latin typeface="+mj-lt"/>
              <a:ea typeface="Arial" panose="020B0604020202020204" pitchFamily="34" charset="0"/>
            </a:endParaRPr>
          </a:p>
          <a:p>
            <a:pPr algn="ctr"/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7D3C66-3DED-7CEC-35D2-DF698A933D23}"/>
              </a:ext>
            </a:extLst>
          </p:cNvPr>
          <p:cNvSpPr/>
          <p:nvPr/>
        </p:nvSpPr>
        <p:spPr>
          <a:xfrm>
            <a:off x="4758684" y="1917269"/>
            <a:ext cx="2490773" cy="687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F26641"/>
                </a:solidFill>
                <a:latin typeface="+mj-lt"/>
              </a:rPr>
              <a:t>Module 2</a:t>
            </a:r>
            <a:br>
              <a:rPr lang="fr-FR" sz="1200" i="1" dirty="0">
                <a:solidFill>
                  <a:srgbClr val="F26641"/>
                </a:solidFill>
                <a:latin typeface="+mj-lt"/>
              </a:rPr>
            </a:br>
            <a:r>
              <a:rPr lang="fr-FR" sz="1200" b="1" i="1" dirty="0">
                <a:solidFill>
                  <a:schemeClr val="tx1"/>
                </a:solidFill>
                <a:latin typeface="+mj-lt"/>
              </a:rPr>
              <a:t>Formation-action des acteurs de l’établissement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265DE1-D5AD-3D46-8485-88A7D0E45903}"/>
              </a:ext>
            </a:extLst>
          </p:cNvPr>
          <p:cNvSpPr/>
          <p:nvPr/>
        </p:nvSpPr>
        <p:spPr>
          <a:xfrm>
            <a:off x="8386594" y="1851074"/>
            <a:ext cx="2490773" cy="7209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F26641"/>
                </a:solidFill>
                <a:latin typeface="+mj-lt"/>
              </a:rPr>
              <a:t>Module 3</a:t>
            </a:r>
            <a:br>
              <a:rPr lang="fr-FR" sz="1200" dirty="0">
                <a:solidFill>
                  <a:srgbClr val="F26641"/>
                </a:solidFill>
                <a:latin typeface="+mj-lt"/>
              </a:rPr>
            </a:br>
            <a:r>
              <a:rPr lang="fr-FR" sz="1200" b="1" i="1" dirty="0">
                <a:solidFill>
                  <a:schemeClr val="tx1"/>
                </a:solidFill>
                <a:latin typeface="+mj-lt"/>
              </a:rPr>
              <a:t>Appui opérationnel auprès des acteurs des établissements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A2C1D71-CCCA-457C-5819-556D124E06B7}"/>
              </a:ext>
            </a:extLst>
          </p:cNvPr>
          <p:cNvSpPr txBox="1"/>
          <p:nvPr/>
        </p:nvSpPr>
        <p:spPr>
          <a:xfrm>
            <a:off x="2256255" y="609191"/>
            <a:ext cx="9781178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0" i="1" dirty="0">
                <a:solidFill>
                  <a:srgbClr val="F26641"/>
                </a:solidFill>
                <a:effectLst/>
                <a:ea typeface="Arial" panose="020B0604020202020204" pitchFamily="34" charset="0"/>
              </a:rPr>
              <a:t> </a:t>
            </a:r>
            <a:r>
              <a:rPr lang="fr-FR" sz="1400" b="1" dirty="0">
                <a:solidFill>
                  <a:srgbClr val="F26641"/>
                </a:solidFill>
                <a:effectLst/>
                <a:ea typeface="Arial" panose="020B0604020202020204" pitchFamily="34" charset="0"/>
              </a:rPr>
              <a:t>Public ciblé</a:t>
            </a:r>
            <a:endParaRPr lang="fr-FR" sz="1400" dirty="0">
              <a:effectLst/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fr-FR" sz="12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empos Text Regular"/>
              </a:rPr>
              <a:t>différents acteurs du ou des établissements concernés: directions (établissement, RH, Affaires médicales-AM, soins, fonctions supports…), membres d’instances (ex : CSE, CME</a:t>
            </a:r>
            <a:r>
              <a:rPr lang="fr-FR" sz="1200" i="1" dirty="0">
                <a:solidFill>
                  <a:srgbClr val="000000"/>
                </a:solidFill>
                <a:ea typeface="Calibri" panose="020F0502020204030204" pitchFamily="34" charset="0"/>
                <a:cs typeface="Tiempos Text Regular"/>
              </a:rPr>
              <a:t>,</a:t>
            </a:r>
            <a:r>
              <a:rPr lang="fr-FR" sz="12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empos Text Regular"/>
              </a:rPr>
              <a:t>…), responsables et personnels des services concernés (RH, formation/DPC, affaires médicales, santé au travail…), encadrants, référents, …</a:t>
            </a:r>
            <a:endParaRPr lang="fr-FR" sz="1200" i="1" dirty="0">
              <a:solidFill>
                <a:srgbClr val="000000"/>
              </a:solidFill>
              <a:effectLst/>
              <a:ea typeface="Calibri" panose="020F0502020204030204" pitchFamily="34" charset="0"/>
              <a:cs typeface="MinionPro-Regular"/>
            </a:endParaRPr>
          </a:p>
          <a:p>
            <a:endParaRPr lang="fr-FR" sz="1200" b="1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40418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582</Words>
  <Application>Microsoft Office PowerPoint</Application>
  <PresentationFormat>Grand écran</PresentationFormat>
  <Paragraphs>78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RUAN</dc:creator>
  <cp:lastModifiedBy>Claire MANGENET</cp:lastModifiedBy>
  <cp:revision>8</cp:revision>
  <cp:lastPrinted>2023-02-27T14:36:35Z</cp:lastPrinted>
  <dcterms:created xsi:type="dcterms:W3CDTF">2023-01-26T10:38:08Z</dcterms:created>
  <dcterms:modified xsi:type="dcterms:W3CDTF">2023-02-27T15:15:52Z</dcterms:modified>
</cp:coreProperties>
</file>