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40"/>
  </p:notesMasterIdLst>
  <p:handoutMasterIdLst>
    <p:handoutMasterId r:id="rId41"/>
  </p:handoutMasterIdLst>
  <p:sldIdLst>
    <p:sldId id="839" r:id="rId2"/>
    <p:sldId id="583" r:id="rId3"/>
    <p:sldId id="581" r:id="rId4"/>
    <p:sldId id="750" r:id="rId5"/>
    <p:sldId id="655" r:id="rId6"/>
    <p:sldId id="840" r:id="rId7"/>
    <p:sldId id="841" r:id="rId8"/>
    <p:sldId id="842" r:id="rId9"/>
    <p:sldId id="267" r:id="rId10"/>
    <p:sldId id="821" r:id="rId11"/>
    <p:sldId id="812" r:id="rId12"/>
    <p:sldId id="824" r:id="rId13"/>
    <p:sldId id="781" r:id="rId14"/>
    <p:sldId id="782" r:id="rId15"/>
    <p:sldId id="783" r:id="rId16"/>
    <p:sldId id="784" r:id="rId17"/>
    <p:sldId id="825" r:id="rId18"/>
    <p:sldId id="786" r:id="rId19"/>
    <p:sldId id="787" r:id="rId20"/>
    <p:sldId id="788" r:id="rId21"/>
    <p:sldId id="789" r:id="rId22"/>
    <p:sldId id="826" r:id="rId23"/>
    <p:sldId id="828" r:id="rId24"/>
    <p:sldId id="827" r:id="rId25"/>
    <p:sldId id="829" r:id="rId26"/>
    <p:sldId id="830" r:id="rId27"/>
    <p:sldId id="831" r:id="rId28"/>
    <p:sldId id="832" r:id="rId29"/>
    <p:sldId id="833" r:id="rId30"/>
    <p:sldId id="834" r:id="rId31"/>
    <p:sldId id="835" r:id="rId32"/>
    <p:sldId id="836" r:id="rId33"/>
    <p:sldId id="837" r:id="rId34"/>
    <p:sldId id="838" r:id="rId35"/>
    <p:sldId id="796" r:id="rId36"/>
    <p:sldId id="843" r:id="rId37"/>
    <p:sldId id="845" r:id="rId38"/>
    <p:sldId id="846" r:id="rId39"/>
  </p:sldIdLst>
  <p:sldSz cx="9144000" cy="6858000" type="screen4x3"/>
  <p:notesSz cx="6797675" cy="9926638"/>
  <p:embeddedFontLst>
    <p:embeddedFont>
      <p:font typeface="Arial Black" panose="020B0A04020102020204" pitchFamily="34" charset="0"/>
      <p:bold r:id="rId42"/>
    </p:embeddedFont>
    <p:embeddedFont>
      <p:font typeface="Georgia" panose="02040502050405020303" pitchFamily="18" charset="0"/>
      <p:regular r:id="rId43"/>
      <p:bold r:id="rId44"/>
      <p:italic r:id="rId45"/>
      <p:boldItalic r:id="rId46"/>
    </p:embeddedFont>
    <p:embeddedFont>
      <p:font typeface="Segoe UI" panose="020B0502040204020203" pitchFamily="34" charset="0"/>
      <p:regular r:id="rId47"/>
      <p:bold r:id="rId48"/>
      <p:italic r:id="rId49"/>
      <p:boldItalic r:id="rId5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EBARA Olga" initials="BO" lastIdx="1" clrIdx="0">
    <p:extLst>
      <p:ext uri="{19B8F6BF-5375-455C-9EA6-DF929625EA0E}">
        <p15:presenceInfo xmlns:p15="http://schemas.microsoft.com/office/powerpoint/2012/main" userId="S-1-5-21-3391398649-2886088469-1846163005-8004" providerId="AD"/>
      </p:ext>
    </p:extLst>
  </p:cmAuthor>
  <p:cmAuthor id="2" name="ABOUT Stéphanie" initials="AS" lastIdx="1" clrIdx="1">
    <p:extLst>
      <p:ext uri="{19B8F6BF-5375-455C-9EA6-DF929625EA0E}">
        <p15:presenceInfo xmlns:p15="http://schemas.microsoft.com/office/powerpoint/2012/main" userId="S-1-5-21-3391398649-2886088469-1846163005-1651" providerId="AD"/>
      </p:ext>
    </p:extLst>
  </p:cmAuthor>
  <p:cmAuthor id="3" name="EVENO Mickaël" initials="EM" lastIdx="3" clrIdx="2">
    <p:extLst>
      <p:ext uri="{19B8F6BF-5375-455C-9EA6-DF929625EA0E}">
        <p15:presenceInfo xmlns:p15="http://schemas.microsoft.com/office/powerpoint/2012/main" userId="S::m.eveno@anfh.fr::1761b368-119e-458f-a2ce-d511486b1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7DBD5"/>
    <a:srgbClr val="19396A"/>
    <a:srgbClr val="3D839B"/>
    <a:srgbClr val="D37053"/>
    <a:srgbClr val="1CAE83"/>
    <a:srgbClr val="E7E8EB"/>
    <a:srgbClr val="EEE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111" d="100"/>
          <a:sy n="111" d="100"/>
        </p:scale>
        <p:origin x="1476" y="96"/>
      </p:cViewPr>
      <p:guideLst/>
    </p:cSldViewPr>
  </p:slideViewPr>
  <p:notesTextViewPr>
    <p:cViewPr>
      <p:scale>
        <a:sx n="3" d="2"/>
        <a:sy n="3" d="2"/>
      </p:scale>
      <p:origin x="0" y="0"/>
    </p:cViewPr>
  </p:notesTextViewPr>
  <p:sorterViewPr>
    <p:cViewPr varScale="1">
      <p:scale>
        <a:sx n="100" d="100"/>
        <a:sy n="100" d="100"/>
      </p:scale>
      <p:origin x="0" y="-830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9FEA8BB-B693-4268-B501-2B8CAA6487A6}" type="datetimeFigureOut">
              <a:rPr lang="fr-FR" smtClean="0"/>
              <a:t>03/06/2025</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350533B-5EC4-4839-BA1C-FC135D5BF6F1}" type="slidenum">
              <a:rPr lang="fr-FR" smtClean="0"/>
              <a:t>‹N°›</a:t>
            </a:fld>
            <a:endParaRPr lang="fr-FR"/>
          </a:p>
        </p:txBody>
      </p:sp>
    </p:spTree>
    <p:extLst>
      <p:ext uri="{BB962C8B-B14F-4D97-AF65-F5344CB8AC3E}">
        <p14:creationId xmlns:p14="http://schemas.microsoft.com/office/powerpoint/2010/main" val="10408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759CAF-9468-4E1A-A5F0-115DAA790345}" type="datetimeFigureOut">
              <a:rPr lang="fr-FR" smtClean="0"/>
              <a:t>03/06/2025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DA7303-DA1C-46CD-83BA-8B7A229B9241}" type="slidenum">
              <a:rPr lang="fr-FR" smtClean="0"/>
              <a:t>‹N°›</a:t>
            </a:fld>
            <a:endParaRPr lang="fr-FR"/>
          </a:p>
        </p:txBody>
      </p:sp>
    </p:spTree>
    <p:extLst>
      <p:ext uri="{BB962C8B-B14F-4D97-AF65-F5344CB8AC3E}">
        <p14:creationId xmlns:p14="http://schemas.microsoft.com/office/powerpoint/2010/main" val="105562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a:t>
            </a:fld>
            <a:endParaRPr lang="fr-FR"/>
          </a:p>
        </p:txBody>
      </p:sp>
    </p:spTree>
    <p:extLst>
      <p:ext uri="{BB962C8B-B14F-4D97-AF65-F5344CB8AC3E}">
        <p14:creationId xmlns:p14="http://schemas.microsoft.com/office/powerpoint/2010/main" val="336329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13</a:t>
            </a:fld>
            <a:endParaRPr lang="fr-FR"/>
          </a:p>
        </p:txBody>
      </p:sp>
    </p:spTree>
    <p:extLst>
      <p:ext uri="{BB962C8B-B14F-4D97-AF65-F5344CB8AC3E}">
        <p14:creationId xmlns:p14="http://schemas.microsoft.com/office/powerpoint/2010/main" val="362573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14</a:t>
            </a:fld>
            <a:endParaRPr lang="fr-FR"/>
          </a:p>
        </p:txBody>
      </p:sp>
    </p:spTree>
    <p:extLst>
      <p:ext uri="{BB962C8B-B14F-4D97-AF65-F5344CB8AC3E}">
        <p14:creationId xmlns:p14="http://schemas.microsoft.com/office/powerpoint/2010/main" val="299383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15</a:t>
            </a:fld>
            <a:endParaRPr lang="fr-FR"/>
          </a:p>
        </p:txBody>
      </p:sp>
    </p:spTree>
    <p:extLst>
      <p:ext uri="{BB962C8B-B14F-4D97-AF65-F5344CB8AC3E}">
        <p14:creationId xmlns:p14="http://schemas.microsoft.com/office/powerpoint/2010/main" val="71413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16</a:t>
            </a:fld>
            <a:endParaRPr lang="fr-FR"/>
          </a:p>
        </p:txBody>
      </p:sp>
    </p:spTree>
    <p:extLst>
      <p:ext uri="{BB962C8B-B14F-4D97-AF65-F5344CB8AC3E}">
        <p14:creationId xmlns:p14="http://schemas.microsoft.com/office/powerpoint/2010/main" val="345365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17</a:t>
            </a:fld>
            <a:endParaRPr lang="fr-FR"/>
          </a:p>
        </p:txBody>
      </p:sp>
    </p:spTree>
    <p:extLst>
      <p:ext uri="{BB962C8B-B14F-4D97-AF65-F5344CB8AC3E}">
        <p14:creationId xmlns:p14="http://schemas.microsoft.com/office/powerpoint/2010/main" val="3806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18</a:t>
            </a:fld>
            <a:endParaRPr lang="fr-FR"/>
          </a:p>
        </p:txBody>
      </p:sp>
    </p:spTree>
    <p:extLst>
      <p:ext uri="{BB962C8B-B14F-4D97-AF65-F5344CB8AC3E}">
        <p14:creationId xmlns:p14="http://schemas.microsoft.com/office/powerpoint/2010/main" val="399995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19</a:t>
            </a:fld>
            <a:endParaRPr lang="fr-FR"/>
          </a:p>
        </p:txBody>
      </p:sp>
    </p:spTree>
    <p:extLst>
      <p:ext uri="{BB962C8B-B14F-4D97-AF65-F5344CB8AC3E}">
        <p14:creationId xmlns:p14="http://schemas.microsoft.com/office/powerpoint/2010/main" val="35162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20</a:t>
            </a:fld>
            <a:endParaRPr lang="fr-FR"/>
          </a:p>
        </p:txBody>
      </p:sp>
    </p:spTree>
    <p:extLst>
      <p:ext uri="{BB962C8B-B14F-4D97-AF65-F5344CB8AC3E}">
        <p14:creationId xmlns:p14="http://schemas.microsoft.com/office/powerpoint/2010/main" val="161483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21</a:t>
            </a:fld>
            <a:endParaRPr lang="fr-FR"/>
          </a:p>
        </p:txBody>
      </p:sp>
    </p:spTree>
    <p:extLst>
      <p:ext uri="{BB962C8B-B14F-4D97-AF65-F5344CB8AC3E}">
        <p14:creationId xmlns:p14="http://schemas.microsoft.com/office/powerpoint/2010/main" val="71836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22</a:t>
            </a:fld>
            <a:endParaRPr lang="fr-FR"/>
          </a:p>
        </p:txBody>
      </p:sp>
    </p:spTree>
    <p:extLst>
      <p:ext uri="{BB962C8B-B14F-4D97-AF65-F5344CB8AC3E}">
        <p14:creationId xmlns:p14="http://schemas.microsoft.com/office/powerpoint/2010/main" val="243704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4</a:t>
            </a:fld>
            <a:endParaRPr lang="fr-FR"/>
          </a:p>
        </p:txBody>
      </p:sp>
    </p:spTree>
    <p:extLst>
      <p:ext uri="{BB962C8B-B14F-4D97-AF65-F5344CB8AC3E}">
        <p14:creationId xmlns:p14="http://schemas.microsoft.com/office/powerpoint/2010/main" val="130608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23</a:t>
            </a:fld>
            <a:endParaRPr lang="fr-FR"/>
          </a:p>
        </p:txBody>
      </p:sp>
    </p:spTree>
    <p:extLst>
      <p:ext uri="{BB962C8B-B14F-4D97-AF65-F5344CB8AC3E}">
        <p14:creationId xmlns:p14="http://schemas.microsoft.com/office/powerpoint/2010/main" val="178164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24</a:t>
            </a:fld>
            <a:endParaRPr lang="fr-FR"/>
          </a:p>
        </p:txBody>
      </p:sp>
    </p:spTree>
    <p:extLst>
      <p:ext uri="{BB962C8B-B14F-4D97-AF65-F5344CB8AC3E}">
        <p14:creationId xmlns:p14="http://schemas.microsoft.com/office/powerpoint/2010/main" val="372084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25</a:t>
            </a:fld>
            <a:endParaRPr lang="fr-FR"/>
          </a:p>
        </p:txBody>
      </p:sp>
    </p:spTree>
    <p:extLst>
      <p:ext uri="{BB962C8B-B14F-4D97-AF65-F5344CB8AC3E}">
        <p14:creationId xmlns:p14="http://schemas.microsoft.com/office/powerpoint/2010/main" val="1298932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26</a:t>
            </a:fld>
            <a:endParaRPr lang="fr-FR"/>
          </a:p>
        </p:txBody>
      </p:sp>
    </p:spTree>
    <p:extLst>
      <p:ext uri="{BB962C8B-B14F-4D97-AF65-F5344CB8AC3E}">
        <p14:creationId xmlns:p14="http://schemas.microsoft.com/office/powerpoint/2010/main" val="166931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27</a:t>
            </a:fld>
            <a:endParaRPr lang="fr-FR"/>
          </a:p>
        </p:txBody>
      </p:sp>
    </p:spTree>
    <p:extLst>
      <p:ext uri="{BB962C8B-B14F-4D97-AF65-F5344CB8AC3E}">
        <p14:creationId xmlns:p14="http://schemas.microsoft.com/office/powerpoint/2010/main" val="2356166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28</a:t>
            </a:fld>
            <a:endParaRPr lang="fr-FR"/>
          </a:p>
        </p:txBody>
      </p:sp>
    </p:spTree>
    <p:extLst>
      <p:ext uri="{BB962C8B-B14F-4D97-AF65-F5344CB8AC3E}">
        <p14:creationId xmlns:p14="http://schemas.microsoft.com/office/powerpoint/2010/main" val="1820269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29</a:t>
            </a:fld>
            <a:endParaRPr lang="fr-FR"/>
          </a:p>
        </p:txBody>
      </p:sp>
    </p:spTree>
    <p:extLst>
      <p:ext uri="{BB962C8B-B14F-4D97-AF65-F5344CB8AC3E}">
        <p14:creationId xmlns:p14="http://schemas.microsoft.com/office/powerpoint/2010/main" val="157975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30</a:t>
            </a:fld>
            <a:endParaRPr lang="fr-FR"/>
          </a:p>
        </p:txBody>
      </p:sp>
    </p:spTree>
    <p:extLst>
      <p:ext uri="{BB962C8B-B14F-4D97-AF65-F5344CB8AC3E}">
        <p14:creationId xmlns:p14="http://schemas.microsoft.com/office/powerpoint/2010/main" val="3821626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31</a:t>
            </a:fld>
            <a:endParaRPr lang="fr-FR"/>
          </a:p>
        </p:txBody>
      </p:sp>
    </p:spTree>
    <p:extLst>
      <p:ext uri="{BB962C8B-B14F-4D97-AF65-F5344CB8AC3E}">
        <p14:creationId xmlns:p14="http://schemas.microsoft.com/office/powerpoint/2010/main" val="921729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32</a:t>
            </a:fld>
            <a:endParaRPr lang="fr-FR"/>
          </a:p>
        </p:txBody>
      </p:sp>
    </p:spTree>
    <p:extLst>
      <p:ext uri="{BB962C8B-B14F-4D97-AF65-F5344CB8AC3E}">
        <p14:creationId xmlns:p14="http://schemas.microsoft.com/office/powerpoint/2010/main" val="372488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5</a:t>
            </a:fld>
            <a:endParaRPr lang="fr-FR"/>
          </a:p>
        </p:txBody>
      </p:sp>
    </p:spTree>
    <p:extLst>
      <p:ext uri="{BB962C8B-B14F-4D97-AF65-F5344CB8AC3E}">
        <p14:creationId xmlns:p14="http://schemas.microsoft.com/office/powerpoint/2010/main" val="2354934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33</a:t>
            </a:fld>
            <a:endParaRPr lang="fr-FR"/>
          </a:p>
        </p:txBody>
      </p:sp>
    </p:spTree>
    <p:extLst>
      <p:ext uri="{BB962C8B-B14F-4D97-AF65-F5344CB8AC3E}">
        <p14:creationId xmlns:p14="http://schemas.microsoft.com/office/powerpoint/2010/main" val="4267136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34</a:t>
            </a:fld>
            <a:endParaRPr lang="fr-FR"/>
          </a:p>
        </p:txBody>
      </p:sp>
    </p:spTree>
    <p:extLst>
      <p:ext uri="{BB962C8B-B14F-4D97-AF65-F5344CB8AC3E}">
        <p14:creationId xmlns:p14="http://schemas.microsoft.com/office/powerpoint/2010/main" val="662588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35</a:t>
            </a:fld>
            <a:endParaRPr lang="fr-FR"/>
          </a:p>
        </p:txBody>
      </p:sp>
    </p:spTree>
    <p:extLst>
      <p:ext uri="{BB962C8B-B14F-4D97-AF65-F5344CB8AC3E}">
        <p14:creationId xmlns:p14="http://schemas.microsoft.com/office/powerpoint/2010/main" val="267477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F7A8-7A10-C008-2799-535ED665A1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E084DE-34EE-C885-C53E-A99E5B26301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AF0C829-5935-BF1B-AC22-9423AEB924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5DE0DC1-A623-CCC4-11BE-D1776E7F431A}"/>
              </a:ext>
            </a:extLst>
          </p:cNvPr>
          <p:cNvSpPr>
            <a:spLocks noGrp="1"/>
          </p:cNvSpPr>
          <p:nvPr>
            <p:ph type="sldNum" sz="quarter" idx="10"/>
          </p:nvPr>
        </p:nvSpPr>
        <p:spPr/>
        <p:txBody>
          <a:bodyPr/>
          <a:lstStyle/>
          <a:p>
            <a:fld id="{F8DA7303-DA1C-46CD-83BA-8B7A229B9241}" type="slidenum">
              <a:rPr lang="fr-FR" smtClean="0"/>
              <a:t>36</a:t>
            </a:fld>
            <a:endParaRPr lang="fr-FR"/>
          </a:p>
        </p:txBody>
      </p:sp>
    </p:spTree>
    <p:extLst>
      <p:ext uri="{BB962C8B-B14F-4D97-AF65-F5344CB8AC3E}">
        <p14:creationId xmlns:p14="http://schemas.microsoft.com/office/powerpoint/2010/main" val="132333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DEF17-E44B-F847-DBA5-9B91C0E2C7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C55C0D-8767-468E-9326-8CA9143A963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F1465D8-D44C-4062-3CD6-9A7BE84B17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7C0E151-B50B-11DE-71B8-11F39A51CF75}"/>
              </a:ext>
            </a:extLst>
          </p:cNvPr>
          <p:cNvSpPr>
            <a:spLocks noGrp="1"/>
          </p:cNvSpPr>
          <p:nvPr>
            <p:ph type="sldNum" sz="quarter" idx="10"/>
          </p:nvPr>
        </p:nvSpPr>
        <p:spPr/>
        <p:txBody>
          <a:bodyPr/>
          <a:lstStyle/>
          <a:p>
            <a:fld id="{F8DA7303-DA1C-46CD-83BA-8B7A229B9241}" type="slidenum">
              <a:rPr lang="fr-FR" smtClean="0"/>
              <a:t>37</a:t>
            </a:fld>
            <a:endParaRPr lang="fr-FR"/>
          </a:p>
        </p:txBody>
      </p:sp>
    </p:spTree>
    <p:extLst>
      <p:ext uri="{BB962C8B-B14F-4D97-AF65-F5344CB8AC3E}">
        <p14:creationId xmlns:p14="http://schemas.microsoft.com/office/powerpoint/2010/main" val="284973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93545-7AAB-5141-CBAF-9D532915FF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03E102-AE91-9C4E-36F7-BC654352D3D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E36E272-7321-59C9-FE48-3D3DAEBFA34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75288E9-EBCA-16B2-2D7C-1E68CCA6F4FC}"/>
              </a:ext>
            </a:extLst>
          </p:cNvPr>
          <p:cNvSpPr>
            <a:spLocks noGrp="1"/>
          </p:cNvSpPr>
          <p:nvPr>
            <p:ph type="sldNum" sz="quarter" idx="10"/>
          </p:nvPr>
        </p:nvSpPr>
        <p:spPr/>
        <p:txBody>
          <a:bodyPr/>
          <a:lstStyle/>
          <a:p>
            <a:fld id="{F8DA7303-DA1C-46CD-83BA-8B7A229B9241}" type="slidenum">
              <a:rPr lang="fr-FR" smtClean="0"/>
              <a:t>38</a:t>
            </a:fld>
            <a:endParaRPr lang="fr-FR"/>
          </a:p>
        </p:txBody>
      </p:sp>
    </p:spTree>
    <p:extLst>
      <p:ext uri="{BB962C8B-B14F-4D97-AF65-F5344CB8AC3E}">
        <p14:creationId xmlns:p14="http://schemas.microsoft.com/office/powerpoint/2010/main" val="27751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F1670-830E-7869-CE12-CAD84FA478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9A986A-6A5B-13A0-3F7E-6933BAF8D65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0E849BE-B1A2-06AD-6496-097D746E16F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5A786AE-BC4C-439F-EFB7-7C6A511A599E}"/>
              </a:ext>
            </a:extLst>
          </p:cNvPr>
          <p:cNvSpPr>
            <a:spLocks noGrp="1"/>
          </p:cNvSpPr>
          <p:nvPr>
            <p:ph type="sldNum" sz="quarter" idx="10"/>
          </p:nvPr>
        </p:nvSpPr>
        <p:spPr/>
        <p:txBody>
          <a:bodyPr/>
          <a:lstStyle/>
          <a:p>
            <a:fld id="{F8DA7303-DA1C-46CD-83BA-8B7A229B9241}" type="slidenum">
              <a:rPr lang="fr-FR" smtClean="0"/>
              <a:t>6</a:t>
            </a:fld>
            <a:endParaRPr lang="fr-FR"/>
          </a:p>
        </p:txBody>
      </p:sp>
    </p:spTree>
    <p:extLst>
      <p:ext uri="{BB962C8B-B14F-4D97-AF65-F5344CB8AC3E}">
        <p14:creationId xmlns:p14="http://schemas.microsoft.com/office/powerpoint/2010/main" val="312203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EDC6-B2D4-477C-7CA9-2CB8FA753E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4F98FF-C6F7-ADBC-8B69-5BBE2AEE5C2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87CEBCE-BF95-E059-8FC0-B79B83E6617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5ADCC39-9163-6DCC-7137-DFD3B77F47EF}"/>
              </a:ext>
            </a:extLst>
          </p:cNvPr>
          <p:cNvSpPr>
            <a:spLocks noGrp="1"/>
          </p:cNvSpPr>
          <p:nvPr>
            <p:ph type="sldNum" sz="quarter" idx="10"/>
          </p:nvPr>
        </p:nvSpPr>
        <p:spPr/>
        <p:txBody>
          <a:bodyPr/>
          <a:lstStyle/>
          <a:p>
            <a:fld id="{F8DA7303-DA1C-46CD-83BA-8B7A229B9241}" type="slidenum">
              <a:rPr lang="fr-FR" smtClean="0"/>
              <a:t>7</a:t>
            </a:fld>
            <a:endParaRPr lang="fr-FR"/>
          </a:p>
        </p:txBody>
      </p:sp>
    </p:spTree>
    <p:extLst>
      <p:ext uri="{BB962C8B-B14F-4D97-AF65-F5344CB8AC3E}">
        <p14:creationId xmlns:p14="http://schemas.microsoft.com/office/powerpoint/2010/main" val="169599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48F1-F382-782F-3605-0086C0E7B3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54CC76-2FE5-23B5-1C66-C425307D68F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2D995DF-8919-906A-C0F4-5024ED30970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9AE16C8-F817-53A5-536D-8297F1FFFF3B}"/>
              </a:ext>
            </a:extLst>
          </p:cNvPr>
          <p:cNvSpPr>
            <a:spLocks noGrp="1"/>
          </p:cNvSpPr>
          <p:nvPr>
            <p:ph type="sldNum" sz="quarter" idx="10"/>
          </p:nvPr>
        </p:nvSpPr>
        <p:spPr/>
        <p:txBody>
          <a:bodyPr/>
          <a:lstStyle/>
          <a:p>
            <a:fld id="{F8DA7303-DA1C-46CD-83BA-8B7A229B9241}" type="slidenum">
              <a:rPr lang="fr-FR" smtClean="0"/>
              <a:t>8</a:t>
            </a:fld>
            <a:endParaRPr lang="fr-FR"/>
          </a:p>
        </p:txBody>
      </p:sp>
    </p:spTree>
    <p:extLst>
      <p:ext uri="{BB962C8B-B14F-4D97-AF65-F5344CB8AC3E}">
        <p14:creationId xmlns:p14="http://schemas.microsoft.com/office/powerpoint/2010/main" val="290475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10</a:t>
            </a:fld>
            <a:endParaRPr lang="fr-FR"/>
          </a:p>
        </p:txBody>
      </p:sp>
    </p:spTree>
    <p:extLst>
      <p:ext uri="{BB962C8B-B14F-4D97-AF65-F5344CB8AC3E}">
        <p14:creationId xmlns:p14="http://schemas.microsoft.com/office/powerpoint/2010/main" val="322978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11</a:t>
            </a:fld>
            <a:endParaRPr lang="fr-FR"/>
          </a:p>
        </p:txBody>
      </p:sp>
    </p:spTree>
    <p:extLst>
      <p:ext uri="{BB962C8B-B14F-4D97-AF65-F5344CB8AC3E}">
        <p14:creationId xmlns:p14="http://schemas.microsoft.com/office/powerpoint/2010/main" val="104864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12</a:t>
            </a:fld>
            <a:endParaRPr lang="fr-FR"/>
          </a:p>
        </p:txBody>
      </p:sp>
    </p:spTree>
    <p:extLst>
      <p:ext uri="{BB962C8B-B14F-4D97-AF65-F5344CB8AC3E}">
        <p14:creationId xmlns:p14="http://schemas.microsoft.com/office/powerpoint/2010/main" val="182511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B766E70-300F-4A8E-8BAA-29417E2F91D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62D424C-FFE2-42C5-B59D-31FC8EEF7ED4}"/>
              </a:ext>
            </a:extLst>
          </p:cNvPr>
          <p:cNvSpPr/>
          <p:nvPr userDrawn="1"/>
        </p:nvSpPr>
        <p:spPr>
          <a:xfrm>
            <a:off x="367553" y="1246094"/>
            <a:ext cx="8417672" cy="322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aphique 9">
            <a:extLst>
              <a:ext uri="{FF2B5EF4-FFF2-40B4-BE49-F238E27FC236}">
                <a16:creationId xmlns:a16="http://schemas.microsoft.com/office/drawing/2014/main" id="{A308F71F-D095-4F8E-B812-9512CC457381}"/>
              </a:ext>
            </a:extLst>
          </p:cNvPr>
          <p:cNvGrpSpPr/>
          <p:nvPr userDrawn="1"/>
        </p:nvGrpSpPr>
        <p:grpSpPr>
          <a:xfrm>
            <a:off x="307945" y="324820"/>
            <a:ext cx="2829702" cy="1009322"/>
            <a:chOff x="177332" y="100852"/>
            <a:chExt cx="1561821" cy="557083"/>
          </a:xfrm>
        </p:grpSpPr>
        <p:sp>
          <p:nvSpPr>
            <p:cNvPr id="10" name="Forme libre : forme 9">
              <a:extLst>
                <a:ext uri="{FF2B5EF4-FFF2-40B4-BE49-F238E27FC236}">
                  <a16:creationId xmlns:a16="http://schemas.microsoft.com/office/drawing/2014/main" id="{74C1C489-1C86-49AF-84D3-F4E0B06C785F}"/>
                </a:ext>
              </a:extLst>
            </p:cNvPr>
            <p:cNvSpPr/>
            <p:nvPr/>
          </p:nvSpPr>
          <p:spPr>
            <a:xfrm>
              <a:off x="493775" y="324282"/>
              <a:ext cx="145903" cy="159167"/>
            </a:xfrm>
            <a:custGeom>
              <a:avLst/>
              <a:gdLst>
                <a:gd name="connsiteX0" fmla="*/ 41383 w 145902"/>
                <a:gd name="connsiteY0" fmla="*/ 162383 h 159166"/>
                <a:gd name="connsiteX1" fmla="*/ 0 w 145902"/>
                <a:gd name="connsiteY1" fmla="*/ 162383 h 159166"/>
                <a:gd name="connsiteX2" fmla="*/ 0 w 145902"/>
                <a:gd name="connsiteY2" fmla="*/ 3183 h 159166"/>
                <a:gd name="connsiteX3" fmla="*/ 41383 w 145902"/>
                <a:gd name="connsiteY3" fmla="*/ 3183 h 159166"/>
                <a:gd name="connsiteX4" fmla="*/ 41383 w 145902"/>
                <a:gd name="connsiteY4" fmla="*/ 19100 h 159166"/>
                <a:gd name="connsiteX5" fmla="*/ 84358 w 145902"/>
                <a:gd name="connsiteY5" fmla="*/ 0 h 159166"/>
                <a:gd name="connsiteX6" fmla="*/ 148356 w 145902"/>
                <a:gd name="connsiteY6" fmla="*/ 69735 h 159166"/>
                <a:gd name="connsiteX7" fmla="*/ 148356 w 145902"/>
                <a:gd name="connsiteY7" fmla="*/ 162383 h 159166"/>
                <a:gd name="connsiteX8" fmla="*/ 106973 w 145902"/>
                <a:gd name="connsiteY8" fmla="*/ 162383 h 159166"/>
                <a:gd name="connsiteX9" fmla="*/ 106973 w 145902"/>
                <a:gd name="connsiteY9" fmla="*/ 72288 h 159166"/>
                <a:gd name="connsiteX10" fmla="*/ 74178 w 145902"/>
                <a:gd name="connsiteY10" fmla="*/ 38863 h 159166"/>
                <a:gd name="connsiteX11" fmla="*/ 41383 w 145902"/>
                <a:gd name="connsiteY11" fmla="*/ 77063 h 159166"/>
                <a:gd name="connsiteX12" fmla="*/ 41383 w 145902"/>
                <a:gd name="connsiteY12" fmla="*/ 162383 h 15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159166">
                  <a:moveTo>
                    <a:pt x="41383" y="162383"/>
                  </a:moveTo>
                  <a:lnTo>
                    <a:pt x="0" y="162383"/>
                  </a:lnTo>
                  <a:lnTo>
                    <a:pt x="0" y="3183"/>
                  </a:lnTo>
                  <a:lnTo>
                    <a:pt x="41383" y="3183"/>
                  </a:lnTo>
                  <a:lnTo>
                    <a:pt x="41383" y="19100"/>
                  </a:lnTo>
                  <a:cubicBezTo>
                    <a:pt x="51895" y="5405"/>
                    <a:pt x="67182" y="0"/>
                    <a:pt x="84358" y="0"/>
                  </a:cubicBezTo>
                  <a:cubicBezTo>
                    <a:pt x="123818" y="0"/>
                    <a:pt x="148356" y="29943"/>
                    <a:pt x="148356" y="69735"/>
                  </a:cubicBezTo>
                  <a:lnTo>
                    <a:pt x="148356" y="162383"/>
                  </a:lnTo>
                  <a:lnTo>
                    <a:pt x="106973" y="162383"/>
                  </a:lnTo>
                  <a:lnTo>
                    <a:pt x="106973" y="72288"/>
                  </a:lnTo>
                  <a:cubicBezTo>
                    <a:pt x="106973" y="53487"/>
                    <a:pt x="94870" y="38863"/>
                    <a:pt x="74178" y="38863"/>
                  </a:cubicBezTo>
                  <a:cubicBezTo>
                    <a:pt x="55078" y="38863"/>
                    <a:pt x="41383" y="54150"/>
                    <a:pt x="41383" y="77063"/>
                  </a:cubicBezTo>
                  <a:lnTo>
                    <a:pt x="41383" y="162383"/>
                  </a:lnTo>
                  <a:close/>
                </a:path>
              </a:pathLst>
            </a:custGeom>
            <a:solidFill>
              <a:srgbClr val="193264"/>
            </a:solidFill>
            <a:ln w="3296" cap="flat">
              <a:noFill/>
              <a:prstDash val="solid"/>
              <a:miter/>
            </a:ln>
          </p:spPr>
          <p:txBody>
            <a:bodyPr rtlCol="0" anchor="ctr">
              <a:noAutofit/>
            </a:bodyPr>
            <a:lstStyle/>
            <a:p>
              <a:endParaRPr lang="fr-FR"/>
            </a:p>
          </p:txBody>
        </p:sp>
        <p:sp>
          <p:nvSpPr>
            <p:cNvPr id="11" name="Forme libre : forme 10">
              <a:extLst>
                <a:ext uri="{FF2B5EF4-FFF2-40B4-BE49-F238E27FC236}">
                  <a16:creationId xmlns:a16="http://schemas.microsoft.com/office/drawing/2014/main" id="{8A06C6CE-C33D-4135-BA29-90931AA2BD77}"/>
                </a:ext>
              </a:extLst>
            </p:cNvPr>
            <p:cNvSpPr/>
            <p:nvPr/>
          </p:nvSpPr>
          <p:spPr>
            <a:xfrm>
              <a:off x="806040" y="252657"/>
              <a:ext cx="145903" cy="232118"/>
            </a:xfrm>
            <a:custGeom>
              <a:avLst/>
              <a:gdLst>
                <a:gd name="connsiteX0" fmla="*/ 41416 w 145902"/>
                <a:gd name="connsiteY0" fmla="*/ 234008 h 232117"/>
                <a:gd name="connsiteX1" fmla="*/ 0 w 145902"/>
                <a:gd name="connsiteY1" fmla="*/ 234008 h 232117"/>
                <a:gd name="connsiteX2" fmla="*/ 0 w 145902"/>
                <a:gd name="connsiteY2" fmla="*/ 0 h 232117"/>
                <a:gd name="connsiteX3" fmla="*/ 41383 w 145902"/>
                <a:gd name="connsiteY3" fmla="*/ 0 h 232117"/>
                <a:gd name="connsiteX4" fmla="*/ 41383 w 145902"/>
                <a:gd name="connsiteY4" fmla="*/ 91687 h 232117"/>
                <a:gd name="connsiteX5" fmla="*/ 84358 w 145902"/>
                <a:gd name="connsiteY5" fmla="*/ 71625 h 232117"/>
                <a:gd name="connsiteX6" fmla="*/ 148356 w 145902"/>
                <a:gd name="connsiteY6" fmla="*/ 141360 h 232117"/>
                <a:gd name="connsiteX7" fmla="*/ 148356 w 145902"/>
                <a:gd name="connsiteY7" fmla="*/ 234008 h 232117"/>
                <a:gd name="connsiteX8" fmla="*/ 106973 w 145902"/>
                <a:gd name="connsiteY8" fmla="*/ 234008 h 232117"/>
                <a:gd name="connsiteX9" fmla="*/ 106973 w 145902"/>
                <a:gd name="connsiteY9" fmla="*/ 143913 h 232117"/>
                <a:gd name="connsiteX10" fmla="*/ 74178 w 145902"/>
                <a:gd name="connsiteY10" fmla="*/ 110488 h 232117"/>
                <a:gd name="connsiteX11" fmla="*/ 41383 w 145902"/>
                <a:gd name="connsiteY11" fmla="*/ 148688 h 232117"/>
                <a:gd name="connsiteX12" fmla="*/ 41383 w 145902"/>
                <a:gd name="connsiteY12" fmla="*/ 234008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232117">
                  <a:moveTo>
                    <a:pt x="41416" y="234008"/>
                  </a:moveTo>
                  <a:lnTo>
                    <a:pt x="0" y="234008"/>
                  </a:lnTo>
                  <a:lnTo>
                    <a:pt x="0" y="0"/>
                  </a:lnTo>
                  <a:lnTo>
                    <a:pt x="41383" y="0"/>
                  </a:lnTo>
                  <a:lnTo>
                    <a:pt x="41383" y="91687"/>
                  </a:lnTo>
                  <a:cubicBezTo>
                    <a:pt x="51563" y="77362"/>
                    <a:pt x="66850" y="71625"/>
                    <a:pt x="84358" y="71625"/>
                  </a:cubicBezTo>
                  <a:cubicBezTo>
                    <a:pt x="123818" y="71625"/>
                    <a:pt x="148356" y="101568"/>
                    <a:pt x="148356" y="141360"/>
                  </a:cubicBezTo>
                  <a:lnTo>
                    <a:pt x="148356" y="234008"/>
                  </a:lnTo>
                  <a:lnTo>
                    <a:pt x="106973" y="234008"/>
                  </a:lnTo>
                  <a:lnTo>
                    <a:pt x="106973" y="143913"/>
                  </a:lnTo>
                  <a:cubicBezTo>
                    <a:pt x="106973" y="125112"/>
                    <a:pt x="94870" y="110488"/>
                    <a:pt x="74178" y="110488"/>
                  </a:cubicBezTo>
                  <a:cubicBezTo>
                    <a:pt x="55078" y="110488"/>
                    <a:pt x="41383" y="125775"/>
                    <a:pt x="41383" y="148688"/>
                  </a:cubicBezTo>
                  <a:lnTo>
                    <a:pt x="41383" y="234008"/>
                  </a:lnTo>
                  <a:close/>
                </a:path>
              </a:pathLst>
            </a:custGeom>
            <a:solidFill>
              <a:srgbClr val="193264"/>
            </a:solidFill>
            <a:ln w="3296" cap="flat">
              <a:noFill/>
              <a:prstDash val="solid"/>
              <a:miter/>
            </a:ln>
          </p:spPr>
          <p:txBody>
            <a:bodyPr rtlCol="0" anchor="ctr">
              <a:noAutofit/>
            </a:bodyPr>
            <a:lstStyle/>
            <a:p>
              <a:endParaRPr lang="fr-FR"/>
            </a:p>
          </p:txBody>
        </p:sp>
        <p:sp>
          <p:nvSpPr>
            <p:cNvPr id="12" name="Forme libre : forme 11">
              <a:extLst>
                <a:ext uri="{FF2B5EF4-FFF2-40B4-BE49-F238E27FC236}">
                  <a16:creationId xmlns:a16="http://schemas.microsoft.com/office/drawing/2014/main" id="{48C1BACF-1809-4F3F-99B6-839D1B0608C1}"/>
                </a:ext>
              </a:extLst>
            </p:cNvPr>
            <p:cNvSpPr/>
            <p:nvPr/>
          </p:nvSpPr>
          <p:spPr>
            <a:xfrm>
              <a:off x="257578" y="252524"/>
              <a:ext cx="208906" cy="232118"/>
            </a:xfrm>
            <a:custGeom>
              <a:avLst/>
              <a:gdLst>
                <a:gd name="connsiteX0" fmla="*/ 103160 w 208905"/>
                <a:gd name="connsiteY0" fmla="*/ 48513 h 232117"/>
                <a:gd name="connsiteX1" fmla="*/ 131246 w 208905"/>
                <a:gd name="connsiteY1" fmla="*/ 140199 h 232117"/>
                <a:gd name="connsiteX2" fmla="*/ 74841 w 208905"/>
                <a:gd name="connsiteY2" fmla="*/ 140199 h 232117"/>
                <a:gd name="connsiteX3" fmla="*/ 103160 w 208905"/>
                <a:gd name="connsiteY3" fmla="*/ 48513 h 232117"/>
                <a:gd name="connsiteX4" fmla="*/ 74112 w 208905"/>
                <a:gd name="connsiteY4" fmla="*/ 0 h 232117"/>
                <a:gd name="connsiteX5" fmla="*/ 0 w 208905"/>
                <a:gd name="connsiteY5" fmla="*/ 234141 h 232117"/>
                <a:gd name="connsiteX6" fmla="*/ 46026 w 208905"/>
                <a:gd name="connsiteY6" fmla="*/ 234141 h 232117"/>
                <a:gd name="connsiteX7" fmla="*/ 63236 w 208905"/>
                <a:gd name="connsiteY7" fmla="*/ 177404 h 232117"/>
                <a:gd name="connsiteX8" fmla="*/ 142885 w 208905"/>
                <a:gd name="connsiteY8" fmla="*/ 177404 h 232117"/>
                <a:gd name="connsiteX9" fmla="*/ 160062 w 208905"/>
                <a:gd name="connsiteY9" fmla="*/ 234141 h 232117"/>
                <a:gd name="connsiteX10" fmla="*/ 211194 w 208905"/>
                <a:gd name="connsiteY10" fmla="*/ 234141 h 232117"/>
                <a:gd name="connsiteX11" fmla="*/ 137977 w 208905"/>
                <a:gd name="connsiteY11" fmla="*/ 0 h 232117"/>
                <a:gd name="connsiteX12" fmla="*/ 74112 w 208905"/>
                <a:gd name="connsiteY12" fmla="*/ 0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05" h="232117">
                  <a:moveTo>
                    <a:pt x="103160" y="48513"/>
                  </a:moveTo>
                  <a:lnTo>
                    <a:pt x="131246" y="140199"/>
                  </a:lnTo>
                  <a:lnTo>
                    <a:pt x="74841" y="140199"/>
                  </a:lnTo>
                  <a:lnTo>
                    <a:pt x="103160" y="48513"/>
                  </a:lnTo>
                  <a:close/>
                  <a:moveTo>
                    <a:pt x="74112" y="0"/>
                  </a:moveTo>
                  <a:lnTo>
                    <a:pt x="0" y="234141"/>
                  </a:lnTo>
                  <a:lnTo>
                    <a:pt x="46026" y="234141"/>
                  </a:lnTo>
                  <a:lnTo>
                    <a:pt x="63236" y="177404"/>
                  </a:lnTo>
                  <a:lnTo>
                    <a:pt x="142885" y="177404"/>
                  </a:lnTo>
                  <a:lnTo>
                    <a:pt x="160062" y="234141"/>
                  </a:lnTo>
                  <a:lnTo>
                    <a:pt x="211194" y="234141"/>
                  </a:lnTo>
                  <a:lnTo>
                    <a:pt x="137977" y="0"/>
                  </a:lnTo>
                  <a:lnTo>
                    <a:pt x="74112" y="0"/>
                  </a:lnTo>
                  <a:close/>
                </a:path>
              </a:pathLst>
            </a:custGeom>
            <a:solidFill>
              <a:srgbClr val="193264"/>
            </a:solidFill>
            <a:ln w="3296" cap="flat">
              <a:noFill/>
              <a:prstDash val="solid"/>
              <a:miter/>
            </a:ln>
          </p:spPr>
          <p:txBody>
            <a:bodyPr rtlCol="0" anchor="ctr">
              <a:noAutofit/>
            </a:bodyPr>
            <a:lstStyle/>
            <a:p>
              <a:endParaRPr lang="fr-FR"/>
            </a:p>
          </p:txBody>
        </p:sp>
        <p:sp>
          <p:nvSpPr>
            <p:cNvPr id="13" name="Forme libre : forme 12">
              <a:extLst>
                <a:ext uri="{FF2B5EF4-FFF2-40B4-BE49-F238E27FC236}">
                  <a16:creationId xmlns:a16="http://schemas.microsoft.com/office/drawing/2014/main" id="{9FFF85D3-2A6A-47E0-94A3-E05F1B40BC33}"/>
                </a:ext>
              </a:extLst>
            </p:cNvPr>
            <p:cNvSpPr/>
            <p:nvPr/>
          </p:nvSpPr>
          <p:spPr>
            <a:xfrm>
              <a:off x="177332" y="100852"/>
              <a:ext cx="3316" cy="3316"/>
            </a:xfrm>
            <a:custGeom>
              <a:avLst/>
              <a:gdLst/>
              <a:ahLst/>
              <a:cxnLst/>
              <a:rect l="l" t="t" r="r" b="b"/>
              <a:pathLst>
                <a:path/>
              </a:pathLst>
            </a:custGeom>
            <a:solidFill>
              <a:srgbClr val="193264"/>
            </a:solidFill>
            <a:ln w="3296" cap="flat">
              <a:noFill/>
              <a:prstDash val="solid"/>
              <a:miter/>
            </a:ln>
          </p:spPr>
          <p:txBody>
            <a:bodyPr rtlCol="0" anchor="ctr">
              <a:noAutofit/>
            </a:bodyPr>
            <a:lstStyle/>
            <a:p>
              <a:endParaRPr lang="fr-FR"/>
            </a:p>
          </p:txBody>
        </p:sp>
        <p:sp>
          <p:nvSpPr>
            <p:cNvPr id="14" name="Forme libre : forme 13">
              <a:extLst>
                <a:ext uri="{FF2B5EF4-FFF2-40B4-BE49-F238E27FC236}">
                  <a16:creationId xmlns:a16="http://schemas.microsoft.com/office/drawing/2014/main" id="{5C4388C0-EB79-4644-AC4E-FA6BC59C06DC}"/>
                </a:ext>
              </a:extLst>
            </p:cNvPr>
            <p:cNvSpPr/>
            <p:nvPr/>
          </p:nvSpPr>
          <p:spPr>
            <a:xfrm>
              <a:off x="697607" y="252657"/>
              <a:ext cx="82899" cy="232118"/>
            </a:xfrm>
            <a:custGeom>
              <a:avLst/>
              <a:gdLst>
                <a:gd name="connsiteX0" fmla="*/ 0 w 82899"/>
                <a:gd name="connsiteY0" fmla="*/ 74808 h 232117"/>
                <a:gd name="connsiteX1" fmla="*/ 0 w 82899"/>
                <a:gd name="connsiteY1" fmla="*/ 66850 h 232117"/>
                <a:gd name="connsiteX2" fmla="*/ 65258 w 82899"/>
                <a:gd name="connsiteY2" fmla="*/ 0 h 232117"/>
                <a:gd name="connsiteX3" fmla="*/ 84789 w 82899"/>
                <a:gd name="connsiteY3" fmla="*/ 0 h 232117"/>
                <a:gd name="connsiteX4" fmla="*/ 84789 w 82899"/>
                <a:gd name="connsiteY4" fmla="*/ 36608 h 232117"/>
                <a:gd name="connsiteX5" fmla="*/ 77163 w 82899"/>
                <a:gd name="connsiteY5" fmla="*/ 36608 h 232117"/>
                <a:gd name="connsiteX6" fmla="*/ 41383 w 82899"/>
                <a:gd name="connsiteY6" fmla="*/ 66552 h 232117"/>
                <a:gd name="connsiteX7" fmla="*/ 41383 w 82899"/>
                <a:gd name="connsiteY7" fmla="*/ 74841 h 232117"/>
                <a:gd name="connsiteX8" fmla="*/ 41383 w 82899"/>
                <a:gd name="connsiteY8" fmla="*/ 112179 h 232117"/>
                <a:gd name="connsiteX9" fmla="*/ 41383 w 82899"/>
                <a:gd name="connsiteY9" fmla="*/ 234041 h 232117"/>
                <a:gd name="connsiteX10" fmla="*/ 0 w 82899"/>
                <a:gd name="connsiteY10" fmla="*/ 234041 h 232117"/>
                <a:gd name="connsiteX11" fmla="*/ 0 w 82899"/>
                <a:gd name="connsiteY11" fmla="*/ 112179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99" h="232117">
                  <a:moveTo>
                    <a:pt x="0" y="74808"/>
                  </a:moveTo>
                  <a:lnTo>
                    <a:pt x="0" y="66850"/>
                  </a:lnTo>
                  <a:cubicBezTo>
                    <a:pt x="0" y="25467"/>
                    <a:pt x="23245" y="0"/>
                    <a:pt x="65258" y="0"/>
                  </a:cubicBezTo>
                  <a:lnTo>
                    <a:pt x="84789" y="0"/>
                  </a:lnTo>
                  <a:lnTo>
                    <a:pt x="84789" y="36608"/>
                  </a:lnTo>
                  <a:lnTo>
                    <a:pt x="77163" y="36608"/>
                  </a:lnTo>
                  <a:cubicBezTo>
                    <a:pt x="56803" y="36608"/>
                    <a:pt x="41383" y="45197"/>
                    <a:pt x="41383" y="66552"/>
                  </a:cubicBezTo>
                  <a:lnTo>
                    <a:pt x="41383" y="74841"/>
                  </a:lnTo>
                  <a:lnTo>
                    <a:pt x="41383" y="112179"/>
                  </a:lnTo>
                  <a:lnTo>
                    <a:pt x="41383" y="234041"/>
                  </a:lnTo>
                  <a:lnTo>
                    <a:pt x="0" y="234041"/>
                  </a:lnTo>
                  <a:lnTo>
                    <a:pt x="0" y="112179"/>
                  </a:lnTo>
                </a:path>
              </a:pathLst>
            </a:custGeom>
            <a:solidFill>
              <a:srgbClr val="193264"/>
            </a:solidFill>
            <a:ln w="3296" cap="flat">
              <a:noFill/>
              <a:prstDash val="solid"/>
              <a:miter/>
            </a:ln>
          </p:spPr>
          <p:txBody>
            <a:bodyPr rtlCol="0" anchor="ctr">
              <a:noAutofit/>
            </a:bodyPr>
            <a:lstStyle/>
            <a:p>
              <a:endParaRPr lang="fr-FR"/>
            </a:p>
          </p:txBody>
        </p:sp>
        <p:sp>
          <p:nvSpPr>
            <p:cNvPr id="15" name="Forme libre : forme 14">
              <a:extLst>
                <a:ext uri="{FF2B5EF4-FFF2-40B4-BE49-F238E27FC236}">
                  <a16:creationId xmlns:a16="http://schemas.microsoft.com/office/drawing/2014/main" id="{89650296-C59A-4150-84BA-DE6919BF1952}"/>
                </a:ext>
              </a:extLst>
            </p:cNvPr>
            <p:cNvSpPr/>
            <p:nvPr/>
          </p:nvSpPr>
          <p:spPr>
            <a:xfrm>
              <a:off x="659308" y="327432"/>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1CAE83"/>
            </a:solidFill>
            <a:ln w="3296" cap="flat">
              <a:noFill/>
              <a:prstDash val="solid"/>
              <a:miter/>
            </a:ln>
          </p:spPr>
          <p:txBody>
            <a:bodyPr rtlCol="0" anchor="ctr">
              <a:noAutofit/>
            </a:bodyPr>
            <a:lstStyle/>
            <a:p>
              <a:endParaRPr lang="fr-FR"/>
            </a:p>
          </p:txBody>
        </p:sp>
        <p:sp>
          <p:nvSpPr>
            <p:cNvPr id="16" name="Forme libre : forme 15">
              <a:extLst>
                <a:ext uri="{FF2B5EF4-FFF2-40B4-BE49-F238E27FC236}">
                  <a16:creationId xmlns:a16="http://schemas.microsoft.com/office/drawing/2014/main" id="{58349540-8E1D-464A-AED7-C64FE4C2CA37}"/>
                </a:ext>
              </a:extLst>
            </p:cNvPr>
            <p:cNvSpPr/>
            <p:nvPr/>
          </p:nvSpPr>
          <p:spPr>
            <a:xfrm>
              <a:off x="999858" y="449493"/>
              <a:ext cx="122691" cy="36476"/>
            </a:xfrm>
            <a:custGeom>
              <a:avLst/>
              <a:gdLst>
                <a:gd name="connsiteX0" fmla="*/ 0 w 122690"/>
                <a:gd name="connsiteY0" fmla="*/ 0 h 36475"/>
                <a:gd name="connsiteX1" fmla="*/ 123089 w 122690"/>
                <a:gd name="connsiteY1" fmla="*/ 0 h 36475"/>
                <a:gd name="connsiteX2" fmla="*/ 123089 w 122690"/>
                <a:gd name="connsiteY2" fmla="*/ 37172 h 36475"/>
                <a:gd name="connsiteX3" fmla="*/ 0 w 122690"/>
                <a:gd name="connsiteY3" fmla="*/ 37172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172"/>
                  </a:lnTo>
                  <a:lnTo>
                    <a:pt x="0" y="37172"/>
                  </a:lnTo>
                  <a:close/>
                </a:path>
              </a:pathLst>
            </a:custGeom>
            <a:solidFill>
              <a:srgbClr val="D37053"/>
            </a:solidFill>
            <a:ln w="3296" cap="flat">
              <a:noFill/>
              <a:prstDash val="solid"/>
              <a:miter/>
            </a:ln>
          </p:spPr>
          <p:txBody>
            <a:bodyPr rtlCol="0" anchor="ctr">
              <a:noAutofit/>
            </a:bodyPr>
            <a:lstStyle/>
            <a:p>
              <a:endParaRPr lang="fr-FR"/>
            </a:p>
          </p:txBody>
        </p:sp>
        <p:sp>
          <p:nvSpPr>
            <p:cNvPr id="17" name="Forme libre : forme 16">
              <a:extLst>
                <a:ext uri="{FF2B5EF4-FFF2-40B4-BE49-F238E27FC236}">
                  <a16:creationId xmlns:a16="http://schemas.microsoft.com/office/drawing/2014/main" id="{577B67FD-4DA4-47DB-8782-9D9138C1CF74}"/>
                </a:ext>
              </a:extLst>
            </p:cNvPr>
            <p:cNvSpPr/>
            <p:nvPr/>
          </p:nvSpPr>
          <p:spPr>
            <a:xfrm>
              <a:off x="237882" y="392724"/>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EEE53B"/>
            </a:solidFill>
            <a:ln w="3296" cap="flat">
              <a:noFill/>
              <a:prstDash val="solid"/>
              <a:miter/>
            </a:ln>
          </p:spPr>
          <p:txBody>
            <a:bodyPr rtlCol="0" anchor="ctr">
              <a:noAutofit/>
            </a:bodyPr>
            <a:lstStyle/>
            <a:p>
              <a:endParaRPr lang="fr-FR"/>
            </a:p>
          </p:txBody>
        </p:sp>
        <p:sp>
          <p:nvSpPr>
            <p:cNvPr id="18" name="Forme libre : forme 17">
              <a:extLst>
                <a:ext uri="{FF2B5EF4-FFF2-40B4-BE49-F238E27FC236}">
                  <a16:creationId xmlns:a16="http://schemas.microsoft.com/office/drawing/2014/main" id="{EA163469-1046-421E-A84C-72FA7AB40B92}"/>
                </a:ext>
              </a:extLst>
            </p:cNvPr>
            <p:cNvSpPr/>
            <p:nvPr/>
          </p:nvSpPr>
          <p:spPr>
            <a:xfrm>
              <a:off x="999891" y="362184"/>
              <a:ext cx="547135" cy="43108"/>
            </a:xfrm>
            <a:custGeom>
              <a:avLst/>
              <a:gdLst>
                <a:gd name="connsiteX0" fmla="*/ 534335 w 547134"/>
                <a:gd name="connsiteY0" fmla="*/ 35912 h 43107"/>
                <a:gd name="connsiteX1" fmla="*/ 541199 w 547134"/>
                <a:gd name="connsiteY1" fmla="*/ 35912 h 43107"/>
                <a:gd name="connsiteX2" fmla="*/ 541199 w 547134"/>
                <a:gd name="connsiteY2" fmla="*/ 23543 h 43107"/>
                <a:gd name="connsiteX3" fmla="*/ 549191 w 547134"/>
                <a:gd name="connsiteY3" fmla="*/ 17210 h 43107"/>
                <a:gd name="connsiteX4" fmla="*/ 549191 w 547134"/>
                <a:gd name="connsiteY4" fmla="*/ 10843 h 43107"/>
                <a:gd name="connsiteX5" fmla="*/ 541199 w 547134"/>
                <a:gd name="connsiteY5" fmla="*/ 15950 h 43107"/>
                <a:gd name="connsiteX6" fmla="*/ 541199 w 547134"/>
                <a:gd name="connsiteY6" fmla="*/ 11241 h 43107"/>
                <a:gd name="connsiteX7" fmla="*/ 534335 w 547134"/>
                <a:gd name="connsiteY7" fmla="*/ 11241 h 43107"/>
                <a:gd name="connsiteX8" fmla="*/ 534335 w 547134"/>
                <a:gd name="connsiteY8" fmla="*/ 35912 h 43107"/>
                <a:gd name="connsiteX9" fmla="*/ 512118 w 547134"/>
                <a:gd name="connsiteY9" fmla="*/ 20891 h 43107"/>
                <a:gd name="connsiteX10" fmla="*/ 517788 w 547134"/>
                <a:gd name="connsiteY10" fmla="*/ 15353 h 43107"/>
                <a:gd name="connsiteX11" fmla="*/ 523160 w 547134"/>
                <a:gd name="connsiteY11" fmla="*/ 20891 h 43107"/>
                <a:gd name="connsiteX12" fmla="*/ 512118 w 547134"/>
                <a:gd name="connsiteY12" fmla="*/ 20891 h 43107"/>
                <a:gd name="connsiteX13" fmla="*/ 517987 w 547134"/>
                <a:gd name="connsiteY13" fmla="*/ 36443 h 43107"/>
                <a:gd name="connsiteX14" fmla="*/ 529792 w 547134"/>
                <a:gd name="connsiteY14" fmla="*/ 28119 h 43107"/>
                <a:gd name="connsiteX15" fmla="*/ 523326 w 547134"/>
                <a:gd name="connsiteY15" fmla="*/ 28119 h 43107"/>
                <a:gd name="connsiteX16" fmla="*/ 518186 w 547134"/>
                <a:gd name="connsiteY16" fmla="*/ 31568 h 43107"/>
                <a:gd name="connsiteX17" fmla="*/ 512052 w 547134"/>
                <a:gd name="connsiteY17" fmla="*/ 25102 h 43107"/>
                <a:gd name="connsiteX18" fmla="*/ 529859 w 547134"/>
                <a:gd name="connsiteY18" fmla="*/ 25102 h 43107"/>
                <a:gd name="connsiteX19" fmla="*/ 529859 w 547134"/>
                <a:gd name="connsiteY19" fmla="*/ 23212 h 43107"/>
                <a:gd name="connsiteX20" fmla="*/ 517822 w 547134"/>
                <a:gd name="connsiteY20" fmla="*/ 10644 h 43107"/>
                <a:gd name="connsiteX21" fmla="*/ 505122 w 547134"/>
                <a:gd name="connsiteY21" fmla="*/ 23477 h 43107"/>
                <a:gd name="connsiteX22" fmla="*/ 505122 w 547134"/>
                <a:gd name="connsiteY22" fmla="*/ 23842 h 43107"/>
                <a:gd name="connsiteX23" fmla="*/ 517987 w 547134"/>
                <a:gd name="connsiteY23" fmla="*/ 36443 h 43107"/>
                <a:gd name="connsiteX24" fmla="*/ 496898 w 547134"/>
                <a:gd name="connsiteY24" fmla="*/ 7892 h 43107"/>
                <a:gd name="connsiteX25" fmla="*/ 500811 w 547134"/>
                <a:gd name="connsiteY25" fmla="*/ 4145 h 43107"/>
                <a:gd name="connsiteX26" fmla="*/ 496898 w 547134"/>
                <a:gd name="connsiteY26" fmla="*/ 398 h 43107"/>
                <a:gd name="connsiteX27" fmla="*/ 493018 w 547134"/>
                <a:gd name="connsiteY27" fmla="*/ 4145 h 43107"/>
                <a:gd name="connsiteX28" fmla="*/ 496898 w 547134"/>
                <a:gd name="connsiteY28" fmla="*/ 7892 h 43107"/>
                <a:gd name="connsiteX29" fmla="*/ 493549 w 547134"/>
                <a:gd name="connsiteY29" fmla="*/ 35912 h 43107"/>
                <a:gd name="connsiteX30" fmla="*/ 500346 w 547134"/>
                <a:gd name="connsiteY30" fmla="*/ 35912 h 43107"/>
                <a:gd name="connsiteX31" fmla="*/ 500346 w 547134"/>
                <a:gd name="connsiteY31" fmla="*/ 11241 h 43107"/>
                <a:gd name="connsiteX32" fmla="*/ 493549 w 547134"/>
                <a:gd name="connsiteY32" fmla="*/ 11241 h 43107"/>
                <a:gd name="connsiteX33" fmla="*/ 493549 w 547134"/>
                <a:gd name="connsiteY33" fmla="*/ 35912 h 43107"/>
                <a:gd name="connsiteX34" fmla="*/ 480318 w 547134"/>
                <a:gd name="connsiteY34" fmla="*/ 35912 h 43107"/>
                <a:gd name="connsiteX35" fmla="*/ 487116 w 547134"/>
                <a:gd name="connsiteY35" fmla="*/ 35912 h 43107"/>
                <a:gd name="connsiteX36" fmla="*/ 487116 w 547134"/>
                <a:gd name="connsiteY36" fmla="*/ 33 h 43107"/>
                <a:gd name="connsiteX37" fmla="*/ 480318 w 547134"/>
                <a:gd name="connsiteY37" fmla="*/ 33 h 43107"/>
                <a:gd name="connsiteX38" fmla="*/ 480318 w 547134"/>
                <a:gd name="connsiteY38" fmla="*/ 35912 h 43107"/>
                <a:gd name="connsiteX39" fmla="*/ 462180 w 547134"/>
                <a:gd name="connsiteY39" fmla="*/ 31668 h 43107"/>
                <a:gd name="connsiteX40" fmla="*/ 458598 w 547134"/>
                <a:gd name="connsiteY40" fmla="*/ 28683 h 43107"/>
                <a:gd name="connsiteX41" fmla="*/ 464866 w 547134"/>
                <a:gd name="connsiteY41" fmla="*/ 25201 h 43107"/>
                <a:gd name="connsiteX42" fmla="*/ 467518 w 547134"/>
                <a:gd name="connsiteY42" fmla="*/ 25201 h 43107"/>
                <a:gd name="connsiteX43" fmla="*/ 467518 w 547134"/>
                <a:gd name="connsiteY43" fmla="*/ 27290 h 43107"/>
                <a:gd name="connsiteX44" fmla="*/ 462180 w 547134"/>
                <a:gd name="connsiteY44" fmla="*/ 31668 h 43107"/>
                <a:gd name="connsiteX45" fmla="*/ 460157 w 547134"/>
                <a:gd name="connsiteY45" fmla="*/ 36443 h 43107"/>
                <a:gd name="connsiteX46" fmla="*/ 467618 w 547134"/>
                <a:gd name="connsiteY46" fmla="*/ 32961 h 43107"/>
                <a:gd name="connsiteX47" fmla="*/ 467618 w 547134"/>
                <a:gd name="connsiteY47" fmla="*/ 35945 h 43107"/>
                <a:gd name="connsiteX48" fmla="*/ 474283 w 547134"/>
                <a:gd name="connsiteY48" fmla="*/ 35945 h 43107"/>
                <a:gd name="connsiteX49" fmla="*/ 474283 w 547134"/>
                <a:gd name="connsiteY49" fmla="*/ 19863 h 43107"/>
                <a:gd name="connsiteX50" fmla="*/ 463937 w 547134"/>
                <a:gd name="connsiteY50" fmla="*/ 10711 h 43107"/>
                <a:gd name="connsiteX51" fmla="*/ 452829 w 547134"/>
                <a:gd name="connsiteY51" fmla="*/ 19166 h 43107"/>
                <a:gd name="connsiteX52" fmla="*/ 459295 w 547134"/>
                <a:gd name="connsiteY52" fmla="*/ 19166 h 43107"/>
                <a:gd name="connsiteX53" fmla="*/ 463506 w 547134"/>
                <a:gd name="connsiteY53" fmla="*/ 15685 h 43107"/>
                <a:gd name="connsiteX54" fmla="*/ 467518 w 547134"/>
                <a:gd name="connsiteY54" fmla="*/ 20227 h 43107"/>
                <a:gd name="connsiteX55" fmla="*/ 467518 w 547134"/>
                <a:gd name="connsiteY55" fmla="*/ 21222 h 43107"/>
                <a:gd name="connsiteX56" fmla="*/ 464733 w 547134"/>
                <a:gd name="connsiteY56" fmla="*/ 21222 h 43107"/>
                <a:gd name="connsiteX57" fmla="*/ 451900 w 547134"/>
                <a:gd name="connsiteY57" fmla="*/ 29147 h 43107"/>
                <a:gd name="connsiteX58" fmla="*/ 460157 w 547134"/>
                <a:gd name="connsiteY58" fmla="*/ 36443 h 43107"/>
                <a:gd name="connsiteX59" fmla="*/ 444472 w 547134"/>
                <a:gd name="connsiteY59" fmla="*/ 36376 h 43107"/>
                <a:gd name="connsiteX60" fmla="*/ 448617 w 547134"/>
                <a:gd name="connsiteY60" fmla="*/ 35713 h 43107"/>
                <a:gd name="connsiteX61" fmla="*/ 448617 w 547134"/>
                <a:gd name="connsiteY61" fmla="*/ 30441 h 43107"/>
                <a:gd name="connsiteX62" fmla="*/ 446031 w 547134"/>
                <a:gd name="connsiteY62" fmla="*/ 30905 h 43107"/>
                <a:gd name="connsiteX63" fmla="*/ 443279 w 547134"/>
                <a:gd name="connsiteY63" fmla="*/ 27987 h 43107"/>
                <a:gd name="connsiteX64" fmla="*/ 443279 w 547134"/>
                <a:gd name="connsiteY64" fmla="*/ 16082 h 43107"/>
                <a:gd name="connsiteX65" fmla="*/ 448485 w 547134"/>
                <a:gd name="connsiteY65" fmla="*/ 16082 h 43107"/>
                <a:gd name="connsiteX66" fmla="*/ 448485 w 547134"/>
                <a:gd name="connsiteY66" fmla="*/ 11241 h 43107"/>
                <a:gd name="connsiteX67" fmla="*/ 443279 w 547134"/>
                <a:gd name="connsiteY67" fmla="*/ 11241 h 43107"/>
                <a:gd name="connsiteX68" fmla="*/ 443279 w 547134"/>
                <a:gd name="connsiteY68" fmla="*/ 5902 h 43107"/>
                <a:gd name="connsiteX69" fmla="*/ 436481 w 547134"/>
                <a:gd name="connsiteY69" fmla="*/ 5902 h 43107"/>
                <a:gd name="connsiteX70" fmla="*/ 436481 w 547134"/>
                <a:gd name="connsiteY70" fmla="*/ 11241 h 43107"/>
                <a:gd name="connsiteX71" fmla="*/ 433298 w 547134"/>
                <a:gd name="connsiteY71" fmla="*/ 11241 h 43107"/>
                <a:gd name="connsiteX72" fmla="*/ 433298 w 547134"/>
                <a:gd name="connsiteY72" fmla="*/ 16116 h 43107"/>
                <a:gd name="connsiteX73" fmla="*/ 436481 w 547134"/>
                <a:gd name="connsiteY73" fmla="*/ 16116 h 43107"/>
                <a:gd name="connsiteX74" fmla="*/ 436481 w 547134"/>
                <a:gd name="connsiteY74" fmla="*/ 28617 h 43107"/>
                <a:gd name="connsiteX75" fmla="*/ 444472 w 547134"/>
                <a:gd name="connsiteY75" fmla="*/ 36376 h 43107"/>
                <a:gd name="connsiteX76" fmla="*/ 425737 w 547134"/>
                <a:gd name="connsiteY76" fmla="*/ 7892 h 43107"/>
                <a:gd name="connsiteX77" fmla="*/ 429650 w 547134"/>
                <a:gd name="connsiteY77" fmla="*/ 4145 h 43107"/>
                <a:gd name="connsiteX78" fmla="*/ 425737 w 547134"/>
                <a:gd name="connsiteY78" fmla="*/ 398 h 43107"/>
                <a:gd name="connsiteX79" fmla="*/ 421857 w 547134"/>
                <a:gd name="connsiteY79" fmla="*/ 4145 h 43107"/>
                <a:gd name="connsiteX80" fmla="*/ 425737 w 547134"/>
                <a:gd name="connsiteY80" fmla="*/ 7892 h 43107"/>
                <a:gd name="connsiteX81" fmla="*/ 422388 w 547134"/>
                <a:gd name="connsiteY81" fmla="*/ 35912 h 43107"/>
                <a:gd name="connsiteX82" fmla="*/ 429186 w 547134"/>
                <a:gd name="connsiteY82" fmla="*/ 35912 h 43107"/>
                <a:gd name="connsiteX83" fmla="*/ 429186 w 547134"/>
                <a:gd name="connsiteY83" fmla="*/ 11241 h 43107"/>
                <a:gd name="connsiteX84" fmla="*/ 422388 w 547134"/>
                <a:gd name="connsiteY84" fmla="*/ 11241 h 43107"/>
                <a:gd name="connsiteX85" fmla="*/ 422388 w 547134"/>
                <a:gd name="connsiteY85" fmla="*/ 35912 h 43107"/>
                <a:gd name="connsiteX86" fmla="*/ 404813 w 547134"/>
                <a:gd name="connsiteY86" fmla="*/ 31104 h 43107"/>
                <a:gd name="connsiteX87" fmla="*/ 398712 w 547134"/>
                <a:gd name="connsiteY87" fmla="*/ 23742 h 43107"/>
                <a:gd name="connsiteX88" fmla="*/ 398712 w 547134"/>
                <a:gd name="connsiteY88" fmla="*/ 23378 h 43107"/>
                <a:gd name="connsiteX89" fmla="*/ 404747 w 547134"/>
                <a:gd name="connsiteY89" fmla="*/ 15917 h 43107"/>
                <a:gd name="connsiteX90" fmla="*/ 410649 w 547134"/>
                <a:gd name="connsiteY90" fmla="*/ 23378 h 43107"/>
                <a:gd name="connsiteX91" fmla="*/ 410649 w 547134"/>
                <a:gd name="connsiteY91" fmla="*/ 23742 h 43107"/>
                <a:gd name="connsiteX92" fmla="*/ 404813 w 547134"/>
                <a:gd name="connsiteY92" fmla="*/ 31104 h 43107"/>
                <a:gd name="connsiteX93" fmla="*/ 392113 w 547134"/>
                <a:gd name="connsiteY93" fmla="*/ 44335 h 43107"/>
                <a:gd name="connsiteX94" fmla="*/ 398944 w 547134"/>
                <a:gd name="connsiteY94" fmla="*/ 44335 h 43107"/>
                <a:gd name="connsiteX95" fmla="*/ 398944 w 547134"/>
                <a:gd name="connsiteY95" fmla="*/ 32132 h 43107"/>
                <a:gd name="connsiteX96" fmla="*/ 406836 w 547134"/>
                <a:gd name="connsiteY96" fmla="*/ 36409 h 43107"/>
                <a:gd name="connsiteX97" fmla="*/ 417613 w 547134"/>
                <a:gd name="connsiteY97" fmla="*/ 23676 h 43107"/>
                <a:gd name="connsiteX98" fmla="*/ 417613 w 547134"/>
                <a:gd name="connsiteY98" fmla="*/ 23311 h 43107"/>
                <a:gd name="connsiteX99" fmla="*/ 406836 w 547134"/>
                <a:gd name="connsiteY99" fmla="*/ 10644 h 43107"/>
                <a:gd name="connsiteX100" fmla="*/ 398944 w 547134"/>
                <a:gd name="connsiteY100" fmla="*/ 15088 h 43107"/>
                <a:gd name="connsiteX101" fmla="*/ 398944 w 547134"/>
                <a:gd name="connsiteY101" fmla="*/ 11241 h 43107"/>
                <a:gd name="connsiteX102" fmla="*/ 392113 w 547134"/>
                <a:gd name="connsiteY102" fmla="*/ 11241 h 43107"/>
                <a:gd name="connsiteX103" fmla="*/ 392113 w 547134"/>
                <a:gd name="connsiteY103" fmla="*/ 44335 h 43107"/>
                <a:gd name="connsiteX104" fmla="*/ 377390 w 547134"/>
                <a:gd name="connsiteY104" fmla="*/ 36443 h 43107"/>
                <a:gd name="connsiteX105" fmla="*/ 387769 w 547134"/>
                <a:gd name="connsiteY105" fmla="*/ 28318 h 43107"/>
                <a:gd name="connsiteX106" fmla="*/ 378186 w 547134"/>
                <a:gd name="connsiteY106" fmla="*/ 20592 h 43107"/>
                <a:gd name="connsiteX107" fmla="*/ 373411 w 547134"/>
                <a:gd name="connsiteY107" fmla="*/ 17906 h 43107"/>
                <a:gd name="connsiteX108" fmla="*/ 376893 w 547134"/>
                <a:gd name="connsiteY108" fmla="*/ 15353 h 43107"/>
                <a:gd name="connsiteX109" fmla="*/ 380773 w 547134"/>
                <a:gd name="connsiteY109" fmla="*/ 18337 h 43107"/>
                <a:gd name="connsiteX110" fmla="*/ 387040 w 547134"/>
                <a:gd name="connsiteY110" fmla="*/ 18337 h 43107"/>
                <a:gd name="connsiteX111" fmla="*/ 376827 w 547134"/>
                <a:gd name="connsiteY111" fmla="*/ 10677 h 43107"/>
                <a:gd name="connsiteX112" fmla="*/ 367045 w 547134"/>
                <a:gd name="connsiteY112" fmla="*/ 18370 h 43107"/>
                <a:gd name="connsiteX113" fmla="*/ 376163 w 547134"/>
                <a:gd name="connsiteY113" fmla="*/ 26064 h 43107"/>
                <a:gd name="connsiteX114" fmla="*/ 381171 w 547134"/>
                <a:gd name="connsiteY114" fmla="*/ 28982 h 43107"/>
                <a:gd name="connsiteX115" fmla="*/ 377291 w 547134"/>
                <a:gd name="connsiteY115" fmla="*/ 31668 h 43107"/>
                <a:gd name="connsiteX116" fmla="*/ 372947 w 547134"/>
                <a:gd name="connsiteY116" fmla="*/ 28186 h 43107"/>
                <a:gd name="connsiteX117" fmla="*/ 366580 w 547134"/>
                <a:gd name="connsiteY117" fmla="*/ 28186 h 43107"/>
                <a:gd name="connsiteX118" fmla="*/ 377390 w 547134"/>
                <a:gd name="connsiteY118" fmla="*/ 36443 h 43107"/>
                <a:gd name="connsiteX119" fmla="*/ 350796 w 547134"/>
                <a:gd name="connsiteY119" fmla="*/ 36443 h 43107"/>
                <a:gd name="connsiteX120" fmla="*/ 363828 w 547134"/>
                <a:gd name="connsiteY120" fmla="*/ 23709 h 43107"/>
                <a:gd name="connsiteX121" fmla="*/ 363828 w 547134"/>
                <a:gd name="connsiteY121" fmla="*/ 23344 h 43107"/>
                <a:gd name="connsiteX122" fmla="*/ 350829 w 547134"/>
                <a:gd name="connsiteY122" fmla="*/ 10677 h 43107"/>
                <a:gd name="connsiteX123" fmla="*/ 337798 w 547134"/>
                <a:gd name="connsiteY123" fmla="*/ 23477 h 43107"/>
                <a:gd name="connsiteX124" fmla="*/ 337798 w 547134"/>
                <a:gd name="connsiteY124" fmla="*/ 23842 h 43107"/>
                <a:gd name="connsiteX125" fmla="*/ 350796 w 547134"/>
                <a:gd name="connsiteY125" fmla="*/ 36443 h 43107"/>
                <a:gd name="connsiteX126" fmla="*/ 350863 w 547134"/>
                <a:gd name="connsiteY126" fmla="*/ 31236 h 43107"/>
                <a:gd name="connsiteX127" fmla="*/ 344828 w 547134"/>
                <a:gd name="connsiteY127" fmla="*/ 23676 h 43107"/>
                <a:gd name="connsiteX128" fmla="*/ 344828 w 547134"/>
                <a:gd name="connsiteY128" fmla="*/ 23311 h 43107"/>
                <a:gd name="connsiteX129" fmla="*/ 350863 w 547134"/>
                <a:gd name="connsiteY129" fmla="*/ 15850 h 43107"/>
                <a:gd name="connsiteX130" fmla="*/ 356898 w 547134"/>
                <a:gd name="connsiteY130" fmla="*/ 23411 h 43107"/>
                <a:gd name="connsiteX131" fmla="*/ 356898 w 547134"/>
                <a:gd name="connsiteY131" fmla="*/ 23742 h 43107"/>
                <a:gd name="connsiteX132" fmla="*/ 350863 w 547134"/>
                <a:gd name="connsiteY132" fmla="*/ 31236 h 43107"/>
                <a:gd name="connsiteX133" fmla="*/ 310308 w 547134"/>
                <a:gd name="connsiteY133" fmla="*/ 35912 h 43107"/>
                <a:gd name="connsiteX134" fmla="*/ 317139 w 547134"/>
                <a:gd name="connsiteY134" fmla="*/ 35912 h 43107"/>
                <a:gd name="connsiteX135" fmla="*/ 317139 w 547134"/>
                <a:gd name="connsiteY135" fmla="*/ 21653 h 43107"/>
                <a:gd name="connsiteX136" fmla="*/ 322279 w 547134"/>
                <a:gd name="connsiteY136" fmla="*/ 16215 h 43107"/>
                <a:gd name="connsiteX137" fmla="*/ 326623 w 547134"/>
                <a:gd name="connsiteY137" fmla="*/ 21189 h 43107"/>
                <a:gd name="connsiteX138" fmla="*/ 326623 w 547134"/>
                <a:gd name="connsiteY138" fmla="*/ 35912 h 43107"/>
                <a:gd name="connsiteX139" fmla="*/ 333487 w 547134"/>
                <a:gd name="connsiteY139" fmla="*/ 35912 h 43107"/>
                <a:gd name="connsiteX140" fmla="*/ 333487 w 547134"/>
                <a:gd name="connsiteY140" fmla="*/ 20194 h 43107"/>
                <a:gd name="connsiteX141" fmla="*/ 325164 w 547134"/>
                <a:gd name="connsiteY141" fmla="*/ 10644 h 43107"/>
                <a:gd name="connsiteX142" fmla="*/ 317139 w 547134"/>
                <a:gd name="connsiteY142" fmla="*/ 15121 h 43107"/>
                <a:gd name="connsiteX143" fmla="*/ 317139 w 547134"/>
                <a:gd name="connsiteY143" fmla="*/ 0 h 43107"/>
                <a:gd name="connsiteX144" fmla="*/ 310308 w 547134"/>
                <a:gd name="connsiteY144" fmla="*/ 0 h 43107"/>
                <a:gd name="connsiteX145" fmla="*/ 310308 w 547134"/>
                <a:gd name="connsiteY145" fmla="*/ 35912 h 43107"/>
                <a:gd name="connsiteX146" fmla="*/ 286798 w 547134"/>
                <a:gd name="connsiteY146" fmla="*/ 35912 h 43107"/>
                <a:gd name="connsiteX147" fmla="*/ 293596 w 547134"/>
                <a:gd name="connsiteY147" fmla="*/ 35912 h 43107"/>
                <a:gd name="connsiteX148" fmla="*/ 293596 w 547134"/>
                <a:gd name="connsiteY148" fmla="*/ 33 h 43107"/>
                <a:gd name="connsiteX149" fmla="*/ 286798 w 547134"/>
                <a:gd name="connsiteY149" fmla="*/ 33 h 43107"/>
                <a:gd name="connsiteX150" fmla="*/ 286798 w 547134"/>
                <a:gd name="connsiteY150" fmla="*/ 35912 h 43107"/>
                <a:gd name="connsiteX151" fmla="*/ 264415 w 547134"/>
                <a:gd name="connsiteY151" fmla="*/ 20891 h 43107"/>
                <a:gd name="connsiteX152" fmla="*/ 270086 w 547134"/>
                <a:gd name="connsiteY152" fmla="*/ 15353 h 43107"/>
                <a:gd name="connsiteX153" fmla="*/ 275458 w 547134"/>
                <a:gd name="connsiteY153" fmla="*/ 20891 h 43107"/>
                <a:gd name="connsiteX154" fmla="*/ 264415 w 547134"/>
                <a:gd name="connsiteY154" fmla="*/ 20891 h 43107"/>
                <a:gd name="connsiteX155" fmla="*/ 270251 w 547134"/>
                <a:gd name="connsiteY155" fmla="*/ 36443 h 43107"/>
                <a:gd name="connsiteX156" fmla="*/ 282056 w 547134"/>
                <a:gd name="connsiteY156" fmla="*/ 28119 h 43107"/>
                <a:gd name="connsiteX157" fmla="*/ 275590 w 547134"/>
                <a:gd name="connsiteY157" fmla="*/ 28119 h 43107"/>
                <a:gd name="connsiteX158" fmla="*/ 270450 w 547134"/>
                <a:gd name="connsiteY158" fmla="*/ 31568 h 43107"/>
                <a:gd name="connsiteX159" fmla="*/ 264316 w 547134"/>
                <a:gd name="connsiteY159" fmla="*/ 25102 h 43107"/>
                <a:gd name="connsiteX160" fmla="*/ 282123 w 547134"/>
                <a:gd name="connsiteY160" fmla="*/ 25102 h 43107"/>
                <a:gd name="connsiteX161" fmla="*/ 282123 w 547134"/>
                <a:gd name="connsiteY161" fmla="*/ 23212 h 43107"/>
                <a:gd name="connsiteX162" fmla="*/ 270086 w 547134"/>
                <a:gd name="connsiteY162" fmla="*/ 10644 h 43107"/>
                <a:gd name="connsiteX163" fmla="*/ 257385 w 547134"/>
                <a:gd name="connsiteY163" fmla="*/ 23477 h 43107"/>
                <a:gd name="connsiteX164" fmla="*/ 257385 w 547134"/>
                <a:gd name="connsiteY164" fmla="*/ 23842 h 43107"/>
                <a:gd name="connsiteX165" fmla="*/ 270251 w 547134"/>
                <a:gd name="connsiteY165" fmla="*/ 36443 h 43107"/>
                <a:gd name="connsiteX166" fmla="*/ 229830 w 547134"/>
                <a:gd name="connsiteY166" fmla="*/ 35912 h 43107"/>
                <a:gd name="connsiteX167" fmla="*/ 236661 w 547134"/>
                <a:gd name="connsiteY167" fmla="*/ 35912 h 43107"/>
                <a:gd name="connsiteX168" fmla="*/ 236661 w 547134"/>
                <a:gd name="connsiteY168" fmla="*/ 21653 h 43107"/>
                <a:gd name="connsiteX169" fmla="*/ 241800 w 547134"/>
                <a:gd name="connsiteY169" fmla="*/ 16215 h 43107"/>
                <a:gd name="connsiteX170" fmla="*/ 246144 w 547134"/>
                <a:gd name="connsiteY170" fmla="*/ 21189 h 43107"/>
                <a:gd name="connsiteX171" fmla="*/ 246144 w 547134"/>
                <a:gd name="connsiteY171" fmla="*/ 35912 h 43107"/>
                <a:gd name="connsiteX172" fmla="*/ 253008 w 547134"/>
                <a:gd name="connsiteY172" fmla="*/ 35912 h 43107"/>
                <a:gd name="connsiteX173" fmla="*/ 253008 w 547134"/>
                <a:gd name="connsiteY173" fmla="*/ 20194 h 43107"/>
                <a:gd name="connsiteX174" fmla="*/ 244685 w 547134"/>
                <a:gd name="connsiteY174" fmla="*/ 10644 h 43107"/>
                <a:gd name="connsiteX175" fmla="*/ 236661 w 547134"/>
                <a:gd name="connsiteY175" fmla="*/ 15121 h 43107"/>
                <a:gd name="connsiteX176" fmla="*/ 236661 w 547134"/>
                <a:gd name="connsiteY176" fmla="*/ 11241 h 43107"/>
                <a:gd name="connsiteX177" fmla="*/ 229830 w 547134"/>
                <a:gd name="connsiteY177" fmla="*/ 11241 h 43107"/>
                <a:gd name="connsiteX178" fmla="*/ 229830 w 547134"/>
                <a:gd name="connsiteY178" fmla="*/ 35912 h 43107"/>
                <a:gd name="connsiteX179" fmla="*/ 200815 w 547134"/>
                <a:gd name="connsiteY179" fmla="*/ 35912 h 43107"/>
                <a:gd name="connsiteX180" fmla="*/ 207646 w 547134"/>
                <a:gd name="connsiteY180" fmla="*/ 35912 h 43107"/>
                <a:gd name="connsiteX181" fmla="*/ 207646 w 547134"/>
                <a:gd name="connsiteY181" fmla="*/ 21653 h 43107"/>
                <a:gd name="connsiteX182" fmla="*/ 212786 w 547134"/>
                <a:gd name="connsiteY182" fmla="*/ 16215 h 43107"/>
                <a:gd name="connsiteX183" fmla="*/ 217130 w 547134"/>
                <a:gd name="connsiteY183" fmla="*/ 21189 h 43107"/>
                <a:gd name="connsiteX184" fmla="*/ 217130 w 547134"/>
                <a:gd name="connsiteY184" fmla="*/ 35912 h 43107"/>
                <a:gd name="connsiteX185" fmla="*/ 223961 w 547134"/>
                <a:gd name="connsiteY185" fmla="*/ 35912 h 43107"/>
                <a:gd name="connsiteX186" fmla="*/ 223961 w 547134"/>
                <a:gd name="connsiteY186" fmla="*/ 20194 h 43107"/>
                <a:gd name="connsiteX187" fmla="*/ 215637 w 547134"/>
                <a:gd name="connsiteY187" fmla="*/ 10644 h 43107"/>
                <a:gd name="connsiteX188" fmla="*/ 207613 w 547134"/>
                <a:gd name="connsiteY188" fmla="*/ 15121 h 43107"/>
                <a:gd name="connsiteX189" fmla="*/ 207613 w 547134"/>
                <a:gd name="connsiteY189" fmla="*/ 11241 h 43107"/>
                <a:gd name="connsiteX190" fmla="*/ 200782 w 547134"/>
                <a:gd name="connsiteY190" fmla="*/ 11241 h 43107"/>
                <a:gd name="connsiteX191" fmla="*/ 200782 w 547134"/>
                <a:gd name="connsiteY191" fmla="*/ 35912 h 43107"/>
                <a:gd name="connsiteX192" fmla="*/ 183207 w 547134"/>
                <a:gd name="connsiteY192" fmla="*/ 36443 h 43107"/>
                <a:gd name="connsiteX193" fmla="*/ 196239 w 547134"/>
                <a:gd name="connsiteY193" fmla="*/ 23709 h 43107"/>
                <a:gd name="connsiteX194" fmla="*/ 196239 w 547134"/>
                <a:gd name="connsiteY194" fmla="*/ 23344 h 43107"/>
                <a:gd name="connsiteX195" fmla="*/ 183274 w 547134"/>
                <a:gd name="connsiteY195" fmla="*/ 10677 h 43107"/>
                <a:gd name="connsiteX196" fmla="*/ 170242 w 547134"/>
                <a:gd name="connsiteY196" fmla="*/ 23477 h 43107"/>
                <a:gd name="connsiteX197" fmla="*/ 170242 w 547134"/>
                <a:gd name="connsiteY197" fmla="*/ 23842 h 43107"/>
                <a:gd name="connsiteX198" fmla="*/ 183207 w 547134"/>
                <a:gd name="connsiteY198" fmla="*/ 36443 h 43107"/>
                <a:gd name="connsiteX199" fmla="*/ 183240 w 547134"/>
                <a:gd name="connsiteY199" fmla="*/ 31236 h 43107"/>
                <a:gd name="connsiteX200" fmla="*/ 177205 w 547134"/>
                <a:gd name="connsiteY200" fmla="*/ 23676 h 43107"/>
                <a:gd name="connsiteX201" fmla="*/ 177205 w 547134"/>
                <a:gd name="connsiteY201" fmla="*/ 23311 h 43107"/>
                <a:gd name="connsiteX202" fmla="*/ 183240 w 547134"/>
                <a:gd name="connsiteY202" fmla="*/ 15850 h 43107"/>
                <a:gd name="connsiteX203" fmla="*/ 189276 w 547134"/>
                <a:gd name="connsiteY203" fmla="*/ 23411 h 43107"/>
                <a:gd name="connsiteX204" fmla="*/ 189276 w 547134"/>
                <a:gd name="connsiteY204" fmla="*/ 23742 h 43107"/>
                <a:gd name="connsiteX205" fmla="*/ 183240 w 547134"/>
                <a:gd name="connsiteY205" fmla="*/ 31236 h 43107"/>
                <a:gd name="connsiteX206" fmla="*/ 156978 w 547134"/>
                <a:gd name="connsiteY206" fmla="*/ 36443 h 43107"/>
                <a:gd name="connsiteX207" fmla="*/ 167357 w 547134"/>
                <a:gd name="connsiteY207" fmla="*/ 28318 h 43107"/>
                <a:gd name="connsiteX208" fmla="*/ 157774 w 547134"/>
                <a:gd name="connsiteY208" fmla="*/ 20592 h 43107"/>
                <a:gd name="connsiteX209" fmla="*/ 152999 w 547134"/>
                <a:gd name="connsiteY209" fmla="*/ 17906 h 43107"/>
                <a:gd name="connsiteX210" fmla="*/ 156481 w 547134"/>
                <a:gd name="connsiteY210" fmla="*/ 15353 h 43107"/>
                <a:gd name="connsiteX211" fmla="*/ 160360 w 547134"/>
                <a:gd name="connsiteY211" fmla="*/ 18337 h 43107"/>
                <a:gd name="connsiteX212" fmla="*/ 166627 w 547134"/>
                <a:gd name="connsiteY212" fmla="*/ 18337 h 43107"/>
                <a:gd name="connsiteX213" fmla="*/ 156414 w 547134"/>
                <a:gd name="connsiteY213" fmla="*/ 10677 h 43107"/>
                <a:gd name="connsiteX214" fmla="*/ 146632 w 547134"/>
                <a:gd name="connsiteY214" fmla="*/ 18370 h 43107"/>
                <a:gd name="connsiteX215" fmla="*/ 155751 w 547134"/>
                <a:gd name="connsiteY215" fmla="*/ 26064 h 43107"/>
                <a:gd name="connsiteX216" fmla="*/ 160758 w 547134"/>
                <a:gd name="connsiteY216" fmla="*/ 28982 h 43107"/>
                <a:gd name="connsiteX217" fmla="*/ 156878 w 547134"/>
                <a:gd name="connsiteY217" fmla="*/ 31668 h 43107"/>
                <a:gd name="connsiteX218" fmla="*/ 152535 w 547134"/>
                <a:gd name="connsiteY218" fmla="*/ 28186 h 43107"/>
                <a:gd name="connsiteX219" fmla="*/ 146168 w 547134"/>
                <a:gd name="connsiteY219" fmla="*/ 28186 h 43107"/>
                <a:gd name="connsiteX220" fmla="*/ 156978 w 547134"/>
                <a:gd name="connsiteY220" fmla="*/ 36443 h 43107"/>
                <a:gd name="connsiteX221" fmla="*/ 128693 w 547134"/>
                <a:gd name="connsiteY221" fmla="*/ 35912 h 43107"/>
                <a:gd name="connsiteX222" fmla="*/ 135557 w 547134"/>
                <a:gd name="connsiteY222" fmla="*/ 35912 h 43107"/>
                <a:gd name="connsiteX223" fmla="*/ 135557 w 547134"/>
                <a:gd name="connsiteY223" fmla="*/ 23543 h 43107"/>
                <a:gd name="connsiteX224" fmla="*/ 143548 w 547134"/>
                <a:gd name="connsiteY224" fmla="*/ 17210 h 43107"/>
                <a:gd name="connsiteX225" fmla="*/ 143548 w 547134"/>
                <a:gd name="connsiteY225" fmla="*/ 10843 h 43107"/>
                <a:gd name="connsiteX226" fmla="*/ 135557 w 547134"/>
                <a:gd name="connsiteY226" fmla="*/ 15950 h 43107"/>
                <a:gd name="connsiteX227" fmla="*/ 135557 w 547134"/>
                <a:gd name="connsiteY227" fmla="*/ 11241 h 43107"/>
                <a:gd name="connsiteX228" fmla="*/ 128693 w 547134"/>
                <a:gd name="connsiteY228" fmla="*/ 11241 h 43107"/>
                <a:gd name="connsiteX229" fmla="*/ 128693 w 547134"/>
                <a:gd name="connsiteY229" fmla="*/ 35912 h 43107"/>
                <a:gd name="connsiteX230" fmla="*/ 106509 w 547134"/>
                <a:gd name="connsiteY230" fmla="*/ 20891 h 43107"/>
                <a:gd name="connsiteX231" fmla="*/ 112179 w 547134"/>
                <a:gd name="connsiteY231" fmla="*/ 15353 h 43107"/>
                <a:gd name="connsiteX232" fmla="*/ 117551 w 547134"/>
                <a:gd name="connsiteY232" fmla="*/ 20891 h 43107"/>
                <a:gd name="connsiteX233" fmla="*/ 106509 w 547134"/>
                <a:gd name="connsiteY233" fmla="*/ 20891 h 43107"/>
                <a:gd name="connsiteX234" fmla="*/ 112378 w 547134"/>
                <a:gd name="connsiteY234" fmla="*/ 36443 h 43107"/>
                <a:gd name="connsiteX235" fmla="*/ 124183 w 547134"/>
                <a:gd name="connsiteY235" fmla="*/ 28119 h 43107"/>
                <a:gd name="connsiteX236" fmla="*/ 117717 w 547134"/>
                <a:gd name="connsiteY236" fmla="*/ 28119 h 43107"/>
                <a:gd name="connsiteX237" fmla="*/ 112577 w 547134"/>
                <a:gd name="connsiteY237" fmla="*/ 31568 h 43107"/>
                <a:gd name="connsiteX238" fmla="*/ 106443 w 547134"/>
                <a:gd name="connsiteY238" fmla="*/ 25102 h 43107"/>
                <a:gd name="connsiteX239" fmla="*/ 124249 w 547134"/>
                <a:gd name="connsiteY239" fmla="*/ 25102 h 43107"/>
                <a:gd name="connsiteX240" fmla="*/ 124249 w 547134"/>
                <a:gd name="connsiteY240" fmla="*/ 23212 h 43107"/>
                <a:gd name="connsiteX241" fmla="*/ 112212 w 547134"/>
                <a:gd name="connsiteY241" fmla="*/ 10644 h 43107"/>
                <a:gd name="connsiteX242" fmla="*/ 99512 w 547134"/>
                <a:gd name="connsiteY242" fmla="*/ 23477 h 43107"/>
                <a:gd name="connsiteX243" fmla="*/ 99512 w 547134"/>
                <a:gd name="connsiteY243" fmla="*/ 23842 h 43107"/>
                <a:gd name="connsiteX244" fmla="*/ 112378 w 547134"/>
                <a:gd name="connsiteY244" fmla="*/ 36443 h 43107"/>
                <a:gd name="connsiteX245" fmla="*/ 83629 w 547134"/>
                <a:gd name="connsiteY245" fmla="*/ 31104 h 43107"/>
                <a:gd name="connsiteX246" fmla="*/ 77527 w 547134"/>
                <a:gd name="connsiteY246" fmla="*/ 23742 h 43107"/>
                <a:gd name="connsiteX247" fmla="*/ 77527 w 547134"/>
                <a:gd name="connsiteY247" fmla="*/ 23378 h 43107"/>
                <a:gd name="connsiteX248" fmla="*/ 83562 w 547134"/>
                <a:gd name="connsiteY248" fmla="*/ 15917 h 43107"/>
                <a:gd name="connsiteX249" fmla="*/ 89465 w 547134"/>
                <a:gd name="connsiteY249" fmla="*/ 23378 h 43107"/>
                <a:gd name="connsiteX250" fmla="*/ 89465 w 547134"/>
                <a:gd name="connsiteY250" fmla="*/ 23742 h 43107"/>
                <a:gd name="connsiteX251" fmla="*/ 83629 w 547134"/>
                <a:gd name="connsiteY251" fmla="*/ 31104 h 43107"/>
                <a:gd name="connsiteX252" fmla="*/ 70929 w 547134"/>
                <a:gd name="connsiteY252" fmla="*/ 44335 h 43107"/>
                <a:gd name="connsiteX253" fmla="*/ 77759 w 547134"/>
                <a:gd name="connsiteY253" fmla="*/ 44335 h 43107"/>
                <a:gd name="connsiteX254" fmla="*/ 77759 w 547134"/>
                <a:gd name="connsiteY254" fmla="*/ 32132 h 43107"/>
                <a:gd name="connsiteX255" fmla="*/ 85652 w 547134"/>
                <a:gd name="connsiteY255" fmla="*/ 36409 h 43107"/>
                <a:gd name="connsiteX256" fmla="*/ 96428 w 547134"/>
                <a:gd name="connsiteY256" fmla="*/ 23676 h 43107"/>
                <a:gd name="connsiteX257" fmla="*/ 96428 w 547134"/>
                <a:gd name="connsiteY257" fmla="*/ 23311 h 43107"/>
                <a:gd name="connsiteX258" fmla="*/ 85652 w 547134"/>
                <a:gd name="connsiteY258" fmla="*/ 10644 h 43107"/>
                <a:gd name="connsiteX259" fmla="*/ 77759 w 547134"/>
                <a:gd name="connsiteY259" fmla="*/ 15088 h 43107"/>
                <a:gd name="connsiteX260" fmla="*/ 77759 w 547134"/>
                <a:gd name="connsiteY260" fmla="*/ 11241 h 43107"/>
                <a:gd name="connsiteX261" fmla="*/ 70929 w 547134"/>
                <a:gd name="connsiteY261" fmla="*/ 11241 h 43107"/>
                <a:gd name="connsiteX262" fmla="*/ 70929 w 547134"/>
                <a:gd name="connsiteY262" fmla="*/ 44335 h 43107"/>
                <a:gd name="connsiteX263" fmla="*/ 39758 w 547134"/>
                <a:gd name="connsiteY263" fmla="*/ 36443 h 43107"/>
                <a:gd name="connsiteX264" fmla="*/ 47584 w 547134"/>
                <a:gd name="connsiteY264" fmla="*/ 32065 h 43107"/>
                <a:gd name="connsiteX265" fmla="*/ 47584 w 547134"/>
                <a:gd name="connsiteY265" fmla="*/ 35945 h 43107"/>
                <a:gd name="connsiteX266" fmla="*/ 54382 w 547134"/>
                <a:gd name="connsiteY266" fmla="*/ 35945 h 43107"/>
                <a:gd name="connsiteX267" fmla="*/ 54382 w 547134"/>
                <a:gd name="connsiteY267" fmla="*/ 11241 h 43107"/>
                <a:gd name="connsiteX268" fmla="*/ 47584 w 547134"/>
                <a:gd name="connsiteY268" fmla="*/ 11241 h 43107"/>
                <a:gd name="connsiteX269" fmla="*/ 47584 w 547134"/>
                <a:gd name="connsiteY269" fmla="*/ 25732 h 43107"/>
                <a:gd name="connsiteX270" fmla="*/ 42444 w 547134"/>
                <a:gd name="connsiteY270" fmla="*/ 31170 h 43107"/>
                <a:gd name="connsiteX271" fmla="*/ 38134 w 547134"/>
                <a:gd name="connsiteY271" fmla="*/ 26196 h 43107"/>
                <a:gd name="connsiteX272" fmla="*/ 38134 w 547134"/>
                <a:gd name="connsiteY272" fmla="*/ 11241 h 43107"/>
                <a:gd name="connsiteX273" fmla="*/ 31336 w 547134"/>
                <a:gd name="connsiteY273" fmla="*/ 11241 h 43107"/>
                <a:gd name="connsiteX274" fmla="*/ 31336 w 547134"/>
                <a:gd name="connsiteY274" fmla="*/ 27158 h 43107"/>
                <a:gd name="connsiteX275" fmla="*/ 39758 w 547134"/>
                <a:gd name="connsiteY275" fmla="*/ 36443 h 43107"/>
                <a:gd name="connsiteX276" fmla="*/ 12766 w 547134"/>
                <a:gd name="connsiteY276" fmla="*/ 31104 h 43107"/>
                <a:gd name="connsiteX277" fmla="*/ 6997 w 547134"/>
                <a:gd name="connsiteY277" fmla="*/ 23776 h 43107"/>
                <a:gd name="connsiteX278" fmla="*/ 6997 w 547134"/>
                <a:gd name="connsiteY278" fmla="*/ 23378 h 43107"/>
                <a:gd name="connsiteX279" fmla="*/ 12932 w 547134"/>
                <a:gd name="connsiteY279" fmla="*/ 15884 h 43107"/>
                <a:gd name="connsiteX280" fmla="*/ 18835 w 547134"/>
                <a:gd name="connsiteY280" fmla="*/ 23311 h 43107"/>
                <a:gd name="connsiteX281" fmla="*/ 18835 w 547134"/>
                <a:gd name="connsiteY281" fmla="*/ 23676 h 43107"/>
                <a:gd name="connsiteX282" fmla="*/ 12766 w 547134"/>
                <a:gd name="connsiteY282" fmla="*/ 31104 h 43107"/>
                <a:gd name="connsiteX283" fmla="*/ 10711 w 547134"/>
                <a:gd name="connsiteY283" fmla="*/ 36443 h 43107"/>
                <a:gd name="connsiteX284" fmla="*/ 18636 w 547134"/>
                <a:gd name="connsiteY284" fmla="*/ 31800 h 43107"/>
                <a:gd name="connsiteX285" fmla="*/ 18636 w 547134"/>
                <a:gd name="connsiteY285" fmla="*/ 35912 h 43107"/>
                <a:gd name="connsiteX286" fmla="*/ 25433 w 547134"/>
                <a:gd name="connsiteY286" fmla="*/ 35912 h 43107"/>
                <a:gd name="connsiteX287" fmla="*/ 25433 w 547134"/>
                <a:gd name="connsiteY287" fmla="*/ 33 h 43107"/>
                <a:gd name="connsiteX288" fmla="*/ 18636 w 547134"/>
                <a:gd name="connsiteY288" fmla="*/ 33 h 43107"/>
                <a:gd name="connsiteX289" fmla="*/ 18636 w 547134"/>
                <a:gd name="connsiteY289" fmla="*/ 14922 h 43107"/>
                <a:gd name="connsiteX290" fmla="*/ 10843 w 547134"/>
                <a:gd name="connsiteY290" fmla="*/ 10677 h 43107"/>
                <a:gd name="connsiteX291" fmla="*/ 0 w 547134"/>
                <a:gd name="connsiteY291" fmla="*/ 23577 h 43107"/>
                <a:gd name="connsiteX292" fmla="*/ 0 w 547134"/>
                <a:gd name="connsiteY292" fmla="*/ 23941 h 43107"/>
                <a:gd name="connsiteX293" fmla="*/ 10711 w 547134"/>
                <a:gd name="connsiteY293" fmla="*/ 36443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47134" h="43107">
                  <a:moveTo>
                    <a:pt x="534335" y="35912"/>
                  </a:moveTo>
                  <a:lnTo>
                    <a:pt x="541199" y="35912"/>
                  </a:lnTo>
                  <a:lnTo>
                    <a:pt x="541199" y="23543"/>
                  </a:lnTo>
                  <a:cubicBezTo>
                    <a:pt x="541199" y="18835"/>
                    <a:pt x="544117" y="17177"/>
                    <a:pt x="549191" y="17210"/>
                  </a:cubicBezTo>
                  <a:lnTo>
                    <a:pt x="549191" y="10843"/>
                  </a:lnTo>
                  <a:cubicBezTo>
                    <a:pt x="545178" y="10876"/>
                    <a:pt x="542758" y="12634"/>
                    <a:pt x="541199" y="15950"/>
                  </a:cubicBezTo>
                  <a:lnTo>
                    <a:pt x="541199" y="11241"/>
                  </a:lnTo>
                  <a:lnTo>
                    <a:pt x="534335" y="11241"/>
                  </a:lnTo>
                  <a:lnTo>
                    <a:pt x="534335" y="35912"/>
                  </a:lnTo>
                  <a:close/>
                  <a:moveTo>
                    <a:pt x="512118" y="20891"/>
                  </a:moveTo>
                  <a:cubicBezTo>
                    <a:pt x="512649" y="17409"/>
                    <a:pt x="514705" y="15353"/>
                    <a:pt x="517788" y="15353"/>
                  </a:cubicBezTo>
                  <a:cubicBezTo>
                    <a:pt x="521038" y="15353"/>
                    <a:pt x="522928" y="17144"/>
                    <a:pt x="523160" y="20891"/>
                  </a:cubicBezTo>
                  <a:lnTo>
                    <a:pt x="512118" y="20891"/>
                  </a:lnTo>
                  <a:close/>
                  <a:moveTo>
                    <a:pt x="517987" y="36443"/>
                  </a:moveTo>
                  <a:cubicBezTo>
                    <a:pt x="524752" y="36443"/>
                    <a:pt x="528996" y="33458"/>
                    <a:pt x="529792" y="28119"/>
                  </a:cubicBezTo>
                  <a:lnTo>
                    <a:pt x="523326" y="28119"/>
                  </a:lnTo>
                  <a:cubicBezTo>
                    <a:pt x="522895" y="30208"/>
                    <a:pt x="521337" y="31568"/>
                    <a:pt x="518186" y="31568"/>
                  </a:cubicBezTo>
                  <a:cubicBezTo>
                    <a:pt x="514439" y="31568"/>
                    <a:pt x="512251" y="29214"/>
                    <a:pt x="512052" y="25102"/>
                  </a:cubicBezTo>
                  <a:lnTo>
                    <a:pt x="529859" y="25102"/>
                  </a:lnTo>
                  <a:lnTo>
                    <a:pt x="529859" y="23212"/>
                  </a:lnTo>
                  <a:cubicBezTo>
                    <a:pt x="529859" y="14391"/>
                    <a:pt x="524188" y="10644"/>
                    <a:pt x="517822" y="10644"/>
                  </a:cubicBezTo>
                  <a:cubicBezTo>
                    <a:pt x="510659" y="10644"/>
                    <a:pt x="505122" y="15718"/>
                    <a:pt x="505122" y="23477"/>
                  </a:cubicBezTo>
                  <a:lnTo>
                    <a:pt x="505122" y="23842"/>
                  </a:lnTo>
                  <a:cubicBezTo>
                    <a:pt x="505088" y="31767"/>
                    <a:pt x="510526" y="36443"/>
                    <a:pt x="517987" y="36443"/>
                  </a:cubicBezTo>
                  <a:moveTo>
                    <a:pt x="496898" y="7892"/>
                  </a:moveTo>
                  <a:cubicBezTo>
                    <a:pt x="499120" y="7892"/>
                    <a:pt x="500811" y="6267"/>
                    <a:pt x="500811" y="4145"/>
                  </a:cubicBezTo>
                  <a:cubicBezTo>
                    <a:pt x="500811" y="2023"/>
                    <a:pt x="499120" y="398"/>
                    <a:pt x="496898" y="398"/>
                  </a:cubicBezTo>
                  <a:cubicBezTo>
                    <a:pt x="494743" y="398"/>
                    <a:pt x="493018" y="1990"/>
                    <a:pt x="493018" y="4145"/>
                  </a:cubicBezTo>
                  <a:cubicBezTo>
                    <a:pt x="493018" y="6267"/>
                    <a:pt x="494709" y="7892"/>
                    <a:pt x="496898" y="7892"/>
                  </a:cubicBezTo>
                  <a:moveTo>
                    <a:pt x="493549" y="35912"/>
                  </a:moveTo>
                  <a:lnTo>
                    <a:pt x="500346" y="35912"/>
                  </a:lnTo>
                  <a:lnTo>
                    <a:pt x="500346" y="11241"/>
                  </a:lnTo>
                  <a:lnTo>
                    <a:pt x="493549" y="11241"/>
                  </a:lnTo>
                  <a:lnTo>
                    <a:pt x="493549" y="35912"/>
                  </a:lnTo>
                  <a:close/>
                  <a:moveTo>
                    <a:pt x="480318" y="35912"/>
                  </a:moveTo>
                  <a:lnTo>
                    <a:pt x="487116" y="35912"/>
                  </a:lnTo>
                  <a:lnTo>
                    <a:pt x="487116" y="33"/>
                  </a:lnTo>
                  <a:lnTo>
                    <a:pt x="480318" y="33"/>
                  </a:lnTo>
                  <a:lnTo>
                    <a:pt x="480318" y="35912"/>
                  </a:lnTo>
                  <a:close/>
                  <a:moveTo>
                    <a:pt x="462180" y="31668"/>
                  </a:moveTo>
                  <a:cubicBezTo>
                    <a:pt x="459660" y="31668"/>
                    <a:pt x="458598" y="30474"/>
                    <a:pt x="458598" y="28683"/>
                  </a:cubicBezTo>
                  <a:cubicBezTo>
                    <a:pt x="458598" y="26030"/>
                    <a:pt x="460920" y="25201"/>
                    <a:pt x="464866" y="25201"/>
                  </a:cubicBezTo>
                  <a:lnTo>
                    <a:pt x="467518" y="25201"/>
                  </a:lnTo>
                  <a:lnTo>
                    <a:pt x="467518" y="27290"/>
                  </a:lnTo>
                  <a:cubicBezTo>
                    <a:pt x="467518" y="30010"/>
                    <a:pt x="465197" y="31668"/>
                    <a:pt x="462180" y="31668"/>
                  </a:cubicBezTo>
                  <a:moveTo>
                    <a:pt x="460157" y="36443"/>
                  </a:moveTo>
                  <a:cubicBezTo>
                    <a:pt x="464037" y="36443"/>
                    <a:pt x="466192" y="34950"/>
                    <a:pt x="467618" y="32961"/>
                  </a:cubicBezTo>
                  <a:lnTo>
                    <a:pt x="467618" y="35945"/>
                  </a:lnTo>
                  <a:lnTo>
                    <a:pt x="474283" y="35945"/>
                  </a:lnTo>
                  <a:lnTo>
                    <a:pt x="474283" y="19863"/>
                  </a:lnTo>
                  <a:cubicBezTo>
                    <a:pt x="474283" y="13164"/>
                    <a:pt x="470005" y="10711"/>
                    <a:pt x="463937" y="10711"/>
                  </a:cubicBezTo>
                  <a:cubicBezTo>
                    <a:pt x="457869" y="10711"/>
                    <a:pt x="453260" y="13297"/>
                    <a:pt x="452829" y="19166"/>
                  </a:cubicBezTo>
                  <a:lnTo>
                    <a:pt x="459295" y="19166"/>
                  </a:lnTo>
                  <a:cubicBezTo>
                    <a:pt x="459593" y="17044"/>
                    <a:pt x="460820" y="15685"/>
                    <a:pt x="463506" y="15685"/>
                  </a:cubicBezTo>
                  <a:cubicBezTo>
                    <a:pt x="466623" y="15685"/>
                    <a:pt x="467518" y="17276"/>
                    <a:pt x="467518" y="20227"/>
                  </a:cubicBezTo>
                  <a:lnTo>
                    <a:pt x="467518" y="21222"/>
                  </a:lnTo>
                  <a:lnTo>
                    <a:pt x="464733" y="21222"/>
                  </a:lnTo>
                  <a:cubicBezTo>
                    <a:pt x="457173" y="21222"/>
                    <a:pt x="451900" y="23411"/>
                    <a:pt x="451900" y="29147"/>
                  </a:cubicBezTo>
                  <a:cubicBezTo>
                    <a:pt x="451900" y="34254"/>
                    <a:pt x="455680" y="36443"/>
                    <a:pt x="460157" y="36443"/>
                  </a:cubicBezTo>
                  <a:moveTo>
                    <a:pt x="444472" y="36376"/>
                  </a:moveTo>
                  <a:cubicBezTo>
                    <a:pt x="446329" y="36376"/>
                    <a:pt x="447689" y="36045"/>
                    <a:pt x="448617" y="35713"/>
                  </a:cubicBezTo>
                  <a:lnTo>
                    <a:pt x="448617" y="30441"/>
                  </a:lnTo>
                  <a:cubicBezTo>
                    <a:pt x="447821" y="30772"/>
                    <a:pt x="447059" y="30905"/>
                    <a:pt x="446031" y="30905"/>
                  </a:cubicBezTo>
                  <a:cubicBezTo>
                    <a:pt x="444273" y="30905"/>
                    <a:pt x="443279" y="29976"/>
                    <a:pt x="443279" y="27987"/>
                  </a:cubicBezTo>
                  <a:lnTo>
                    <a:pt x="443279" y="16082"/>
                  </a:lnTo>
                  <a:lnTo>
                    <a:pt x="448485" y="16082"/>
                  </a:lnTo>
                  <a:lnTo>
                    <a:pt x="448485" y="11241"/>
                  </a:lnTo>
                  <a:lnTo>
                    <a:pt x="443279" y="11241"/>
                  </a:lnTo>
                  <a:lnTo>
                    <a:pt x="443279" y="5902"/>
                  </a:lnTo>
                  <a:lnTo>
                    <a:pt x="436481" y="5902"/>
                  </a:lnTo>
                  <a:lnTo>
                    <a:pt x="436481" y="11241"/>
                  </a:lnTo>
                  <a:lnTo>
                    <a:pt x="433298" y="11241"/>
                  </a:lnTo>
                  <a:lnTo>
                    <a:pt x="433298" y="16116"/>
                  </a:lnTo>
                  <a:lnTo>
                    <a:pt x="436481" y="16116"/>
                  </a:lnTo>
                  <a:lnTo>
                    <a:pt x="436481" y="28617"/>
                  </a:lnTo>
                  <a:cubicBezTo>
                    <a:pt x="436514" y="33757"/>
                    <a:pt x="439300" y="36376"/>
                    <a:pt x="444472" y="36376"/>
                  </a:cubicBezTo>
                  <a:moveTo>
                    <a:pt x="425737" y="7892"/>
                  </a:moveTo>
                  <a:cubicBezTo>
                    <a:pt x="427959" y="7892"/>
                    <a:pt x="429650" y="6267"/>
                    <a:pt x="429650" y="4145"/>
                  </a:cubicBezTo>
                  <a:cubicBezTo>
                    <a:pt x="429650" y="2023"/>
                    <a:pt x="427959" y="398"/>
                    <a:pt x="425737" y="398"/>
                  </a:cubicBezTo>
                  <a:cubicBezTo>
                    <a:pt x="423582" y="398"/>
                    <a:pt x="421857" y="1990"/>
                    <a:pt x="421857" y="4145"/>
                  </a:cubicBezTo>
                  <a:cubicBezTo>
                    <a:pt x="421857" y="6267"/>
                    <a:pt x="423549" y="7892"/>
                    <a:pt x="425737" y="7892"/>
                  </a:cubicBezTo>
                  <a:moveTo>
                    <a:pt x="422388" y="35912"/>
                  </a:moveTo>
                  <a:lnTo>
                    <a:pt x="429186" y="35912"/>
                  </a:lnTo>
                  <a:lnTo>
                    <a:pt x="429186" y="11241"/>
                  </a:lnTo>
                  <a:lnTo>
                    <a:pt x="422388" y="11241"/>
                  </a:lnTo>
                  <a:lnTo>
                    <a:pt x="422388" y="35912"/>
                  </a:lnTo>
                  <a:close/>
                  <a:moveTo>
                    <a:pt x="404813" y="31104"/>
                  </a:moveTo>
                  <a:cubicBezTo>
                    <a:pt x="401066" y="31104"/>
                    <a:pt x="398712" y="28683"/>
                    <a:pt x="398712" y="23742"/>
                  </a:cubicBezTo>
                  <a:lnTo>
                    <a:pt x="398712" y="23378"/>
                  </a:lnTo>
                  <a:cubicBezTo>
                    <a:pt x="398712" y="18404"/>
                    <a:pt x="401166" y="15917"/>
                    <a:pt x="404747" y="15917"/>
                  </a:cubicBezTo>
                  <a:cubicBezTo>
                    <a:pt x="408196" y="15917"/>
                    <a:pt x="410649" y="18370"/>
                    <a:pt x="410649" y="23378"/>
                  </a:cubicBezTo>
                  <a:lnTo>
                    <a:pt x="410649" y="23742"/>
                  </a:lnTo>
                  <a:cubicBezTo>
                    <a:pt x="410683" y="28551"/>
                    <a:pt x="408594" y="31104"/>
                    <a:pt x="404813" y="31104"/>
                  </a:cubicBezTo>
                  <a:moveTo>
                    <a:pt x="392113" y="44335"/>
                  </a:moveTo>
                  <a:lnTo>
                    <a:pt x="398944" y="44335"/>
                  </a:lnTo>
                  <a:lnTo>
                    <a:pt x="398944" y="32132"/>
                  </a:lnTo>
                  <a:cubicBezTo>
                    <a:pt x="400237" y="34519"/>
                    <a:pt x="403023" y="36409"/>
                    <a:pt x="406836" y="36409"/>
                  </a:cubicBezTo>
                  <a:cubicBezTo>
                    <a:pt x="412971" y="36409"/>
                    <a:pt x="417613" y="31833"/>
                    <a:pt x="417613" y="23676"/>
                  </a:cubicBezTo>
                  <a:lnTo>
                    <a:pt x="417613" y="23311"/>
                  </a:lnTo>
                  <a:cubicBezTo>
                    <a:pt x="417613" y="15154"/>
                    <a:pt x="412904" y="10644"/>
                    <a:pt x="406836" y="10644"/>
                  </a:cubicBezTo>
                  <a:cubicBezTo>
                    <a:pt x="403189" y="10644"/>
                    <a:pt x="400304" y="12733"/>
                    <a:pt x="398944" y="15088"/>
                  </a:cubicBezTo>
                  <a:lnTo>
                    <a:pt x="398944" y="11241"/>
                  </a:lnTo>
                  <a:lnTo>
                    <a:pt x="392113" y="11241"/>
                  </a:lnTo>
                  <a:lnTo>
                    <a:pt x="392113" y="44335"/>
                  </a:lnTo>
                  <a:close/>
                  <a:moveTo>
                    <a:pt x="377390" y="36443"/>
                  </a:moveTo>
                  <a:cubicBezTo>
                    <a:pt x="383890" y="36443"/>
                    <a:pt x="387769" y="33657"/>
                    <a:pt x="387769" y="28318"/>
                  </a:cubicBezTo>
                  <a:cubicBezTo>
                    <a:pt x="387769" y="23046"/>
                    <a:pt x="384354" y="21487"/>
                    <a:pt x="378186" y="20592"/>
                  </a:cubicBezTo>
                  <a:cubicBezTo>
                    <a:pt x="374605" y="20062"/>
                    <a:pt x="373411" y="19465"/>
                    <a:pt x="373411" y="17906"/>
                  </a:cubicBezTo>
                  <a:cubicBezTo>
                    <a:pt x="373411" y="16414"/>
                    <a:pt x="374671" y="15353"/>
                    <a:pt x="376893" y="15353"/>
                  </a:cubicBezTo>
                  <a:cubicBezTo>
                    <a:pt x="379247" y="15353"/>
                    <a:pt x="380375" y="16281"/>
                    <a:pt x="380773" y="18337"/>
                  </a:cubicBezTo>
                  <a:lnTo>
                    <a:pt x="387040" y="18337"/>
                  </a:lnTo>
                  <a:cubicBezTo>
                    <a:pt x="386410" y="12667"/>
                    <a:pt x="382331" y="10677"/>
                    <a:pt x="376827" y="10677"/>
                  </a:cubicBezTo>
                  <a:cubicBezTo>
                    <a:pt x="371786" y="10677"/>
                    <a:pt x="367045" y="13231"/>
                    <a:pt x="367045" y="18370"/>
                  </a:cubicBezTo>
                  <a:cubicBezTo>
                    <a:pt x="367045" y="23179"/>
                    <a:pt x="369598" y="25069"/>
                    <a:pt x="376163" y="26064"/>
                  </a:cubicBezTo>
                  <a:cubicBezTo>
                    <a:pt x="379712" y="26594"/>
                    <a:pt x="381171" y="27290"/>
                    <a:pt x="381171" y="28982"/>
                  </a:cubicBezTo>
                  <a:cubicBezTo>
                    <a:pt x="381171" y="30673"/>
                    <a:pt x="379944" y="31668"/>
                    <a:pt x="377291" y="31668"/>
                  </a:cubicBezTo>
                  <a:cubicBezTo>
                    <a:pt x="374307" y="31668"/>
                    <a:pt x="373212" y="30374"/>
                    <a:pt x="372947" y="28186"/>
                  </a:cubicBezTo>
                  <a:lnTo>
                    <a:pt x="366580" y="28186"/>
                  </a:lnTo>
                  <a:cubicBezTo>
                    <a:pt x="366846" y="33524"/>
                    <a:pt x="370725" y="36443"/>
                    <a:pt x="377390" y="36443"/>
                  </a:cubicBezTo>
                  <a:moveTo>
                    <a:pt x="350796" y="36443"/>
                  </a:moveTo>
                  <a:cubicBezTo>
                    <a:pt x="358191" y="36443"/>
                    <a:pt x="363828" y="31469"/>
                    <a:pt x="363828" y="23709"/>
                  </a:cubicBezTo>
                  <a:lnTo>
                    <a:pt x="363828" y="23344"/>
                  </a:lnTo>
                  <a:cubicBezTo>
                    <a:pt x="363828" y="15651"/>
                    <a:pt x="358257" y="10677"/>
                    <a:pt x="350829" y="10677"/>
                  </a:cubicBezTo>
                  <a:cubicBezTo>
                    <a:pt x="343402" y="10677"/>
                    <a:pt x="337798" y="15751"/>
                    <a:pt x="337798" y="23477"/>
                  </a:cubicBezTo>
                  <a:lnTo>
                    <a:pt x="337798" y="23842"/>
                  </a:lnTo>
                  <a:cubicBezTo>
                    <a:pt x="337831" y="31535"/>
                    <a:pt x="343435" y="36443"/>
                    <a:pt x="350796" y="36443"/>
                  </a:cubicBezTo>
                  <a:moveTo>
                    <a:pt x="350863" y="31236"/>
                  </a:moveTo>
                  <a:cubicBezTo>
                    <a:pt x="346983" y="31236"/>
                    <a:pt x="344828" y="28418"/>
                    <a:pt x="344828" y="23676"/>
                  </a:cubicBezTo>
                  <a:lnTo>
                    <a:pt x="344828" y="23311"/>
                  </a:lnTo>
                  <a:cubicBezTo>
                    <a:pt x="344828" y="18603"/>
                    <a:pt x="347116" y="15850"/>
                    <a:pt x="350863" y="15850"/>
                  </a:cubicBezTo>
                  <a:cubicBezTo>
                    <a:pt x="354676" y="15850"/>
                    <a:pt x="356898" y="18669"/>
                    <a:pt x="356898" y="23411"/>
                  </a:cubicBezTo>
                  <a:lnTo>
                    <a:pt x="356898" y="23742"/>
                  </a:lnTo>
                  <a:cubicBezTo>
                    <a:pt x="356898" y="28418"/>
                    <a:pt x="354676" y="31236"/>
                    <a:pt x="350863" y="31236"/>
                  </a:cubicBezTo>
                  <a:moveTo>
                    <a:pt x="310308" y="35912"/>
                  </a:moveTo>
                  <a:lnTo>
                    <a:pt x="317139" y="35912"/>
                  </a:lnTo>
                  <a:lnTo>
                    <a:pt x="317139" y="21653"/>
                  </a:lnTo>
                  <a:cubicBezTo>
                    <a:pt x="317139" y="18006"/>
                    <a:pt x="319361" y="16215"/>
                    <a:pt x="322279" y="16215"/>
                  </a:cubicBezTo>
                  <a:cubicBezTo>
                    <a:pt x="325297" y="16215"/>
                    <a:pt x="326623" y="17807"/>
                    <a:pt x="326623" y="21189"/>
                  </a:cubicBezTo>
                  <a:lnTo>
                    <a:pt x="326623" y="35912"/>
                  </a:lnTo>
                  <a:lnTo>
                    <a:pt x="333487" y="35912"/>
                  </a:lnTo>
                  <a:lnTo>
                    <a:pt x="333487" y="20194"/>
                  </a:lnTo>
                  <a:cubicBezTo>
                    <a:pt x="333487" y="13595"/>
                    <a:pt x="330038" y="10644"/>
                    <a:pt x="325164" y="10644"/>
                  </a:cubicBezTo>
                  <a:cubicBezTo>
                    <a:pt x="321052" y="10644"/>
                    <a:pt x="318366" y="12667"/>
                    <a:pt x="317139" y="15121"/>
                  </a:cubicBezTo>
                  <a:lnTo>
                    <a:pt x="317139" y="0"/>
                  </a:lnTo>
                  <a:lnTo>
                    <a:pt x="310308" y="0"/>
                  </a:lnTo>
                  <a:lnTo>
                    <a:pt x="310308" y="35912"/>
                  </a:lnTo>
                  <a:close/>
                  <a:moveTo>
                    <a:pt x="286798" y="35912"/>
                  </a:moveTo>
                  <a:lnTo>
                    <a:pt x="293596" y="35912"/>
                  </a:lnTo>
                  <a:lnTo>
                    <a:pt x="293596" y="33"/>
                  </a:lnTo>
                  <a:lnTo>
                    <a:pt x="286798" y="33"/>
                  </a:lnTo>
                  <a:lnTo>
                    <a:pt x="286798" y="35912"/>
                  </a:lnTo>
                  <a:close/>
                  <a:moveTo>
                    <a:pt x="264415" y="20891"/>
                  </a:moveTo>
                  <a:cubicBezTo>
                    <a:pt x="264946" y="17409"/>
                    <a:pt x="267002" y="15353"/>
                    <a:pt x="270086" y="15353"/>
                  </a:cubicBezTo>
                  <a:cubicBezTo>
                    <a:pt x="273335" y="15353"/>
                    <a:pt x="275225" y="17144"/>
                    <a:pt x="275458" y="20891"/>
                  </a:cubicBezTo>
                  <a:lnTo>
                    <a:pt x="264415" y="20891"/>
                  </a:lnTo>
                  <a:close/>
                  <a:moveTo>
                    <a:pt x="270251" y="36443"/>
                  </a:moveTo>
                  <a:cubicBezTo>
                    <a:pt x="277016" y="36443"/>
                    <a:pt x="281260" y="33458"/>
                    <a:pt x="282056" y="28119"/>
                  </a:cubicBezTo>
                  <a:lnTo>
                    <a:pt x="275590" y="28119"/>
                  </a:lnTo>
                  <a:cubicBezTo>
                    <a:pt x="275159" y="30208"/>
                    <a:pt x="273601" y="31568"/>
                    <a:pt x="270450" y="31568"/>
                  </a:cubicBezTo>
                  <a:cubicBezTo>
                    <a:pt x="266703" y="31568"/>
                    <a:pt x="264515" y="29214"/>
                    <a:pt x="264316" y="25102"/>
                  </a:cubicBezTo>
                  <a:lnTo>
                    <a:pt x="282123" y="25102"/>
                  </a:lnTo>
                  <a:lnTo>
                    <a:pt x="282123" y="23212"/>
                  </a:lnTo>
                  <a:cubicBezTo>
                    <a:pt x="282123" y="14391"/>
                    <a:pt x="276452" y="10644"/>
                    <a:pt x="270086" y="10644"/>
                  </a:cubicBezTo>
                  <a:cubicBezTo>
                    <a:pt x="262923" y="10644"/>
                    <a:pt x="257385" y="15718"/>
                    <a:pt x="257385" y="23477"/>
                  </a:cubicBezTo>
                  <a:lnTo>
                    <a:pt x="257385" y="23842"/>
                  </a:lnTo>
                  <a:cubicBezTo>
                    <a:pt x="257385" y="31767"/>
                    <a:pt x="262790" y="36443"/>
                    <a:pt x="270251" y="36443"/>
                  </a:cubicBezTo>
                  <a:moveTo>
                    <a:pt x="229830" y="35912"/>
                  </a:moveTo>
                  <a:lnTo>
                    <a:pt x="236661" y="35912"/>
                  </a:lnTo>
                  <a:lnTo>
                    <a:pt x="236661" y="21653"/>
                  </a:lnTo>
                  <a:cubicBezTo>
                    <a:pt x="236661" y="18006"/>
                    <a:pt x="238882" y="16215"/>
                    <a:pt x="241800" y="16215"/>
                  </a:cubicBezTo>
                  <a:cubicBezTo>
                    <a:pt x="244818" y="16215"/>
                    <a:pt x="246144" y="17807"/>
                    <a:pt x="246144" y="21189"/>
                  </a:cubicBezTo>
                  <a:lnTo>
                    <a:pt x="246144" y="35912"/>
                  </a:lnTo>
                  <a:lnTo>
                    <a:pt x="253008" y="35912"/>
                  </a:lnTo>
                  <a:lnTo>
                    <a:pt x="253008" y="20194"/>
                  </a:lnTo>
                  <a:cubicBezTo>
                    <a:pt x="253008" y="13595"/>
                    <a:pt x="249560" y="10644"/>
                    <a:pt x="244685" y="10644"/>
                  </a:cubicBezTo>
                  <a:cubicBezTo>
                    <a:pt x="240573" y="10644"/>
                    <a:pt x="237888" y="12667"/>
                    <a:pt x="236661" y="15121"/>
                  </a:cubicBezTo>
                  <a:lnTo>
                    <a:pt x="236661" y="11241"/>
                  </a:lnTo>
                  <a:lnTo>
                    <a:pt x="229830" y="11241"/>
                  </a:lnTo>
                  <a:lnTo>
                    <a:pt x="229830" y="35912"/>
                  </a:lnTo>
                  <a:close/>
                  <a:moveTo>
                    <a:pt x="200815" y="35912"/>
                  </a:moveTo>
                  <a:lnTo>
                    <a:pt x="207646" y="35912"/>
                  </a:lnTo>
                  <a:lnTo>
                    <a:pt x="207646" y="21653"/>
                  </a:lnTo>
                  <a:cubicBezTo>
                    <a:pt x="207646" y="18006"/>
                    <a:pt x="209868" y="16215"/>
                    <a:pt x="212786" y="16215"/>
                  </a:cubicBezTo>
                  <a:cubicBezTo>
                    <a:pt x="215803" y="16215"/>
                    <a:pt x="217130" y="17807"/>
                    <a:pt x="217130" y="21189"/>
                  </a:cubicBezTo>
                  <a:lnTo>
                    <a:pt x="217130" y="35912"/>
                  </a:lnTo>
                  <a:lnTo>
                    <a:pt x="223961" y="35912"/>
                  </a:lnTo>
                  <a:lnTo>
                    <a:pt x="223961" y="20194"/>
                  </a:lnTo>
                  <a:cubicBezTo>
                    <a:pt x="223961" y="13595"/>
                    <a:pt x="220512" y="10644"/>
                    <a:pt x="215637" y="10644"/>
                  </a:cubicBezTo>
                  <a:cubicBezTo>
                    <a:pt x="211526" y="10644"/>
                    <a:pt x="208840" y="12667"/>
                    <a:pt x="207613" y="15121"/>
                  </a:cubicBezTo>
                  <a:lnTo>
                    <a:pt x="207613" y="11241"/>
                  </a:lnTo>
                  <a:lnTo>
                    <a:pt x="200782" y="11241"/>
                  </a:lnTo>
                  <a:lnTo>
                    <a:pt x="200782" y="35912"/>
                  </a:lnTo>
                  <a:close/>
                  <a:moveTo>
                    <a:pt x="183207" y="36443"/>
                  </a:moveTo>
                  <a:cubicBezTo>
                    <a:pt x="190635" y="36443"/>
                    <a:pt x="196239" y="31469"/>
                    <a:pt x="196239" y="23709"/>
                  </a:cubicBezTo>
                  <a:lnTo>
                    <a:pt x="196239" y="23344"/>
                  </a:lnTo>
                  <a:cubicBezTo>
                    <a:pt x="196239" y="15651"/>
                    <a:pt x="190668" y="10677"/>
                    <a:pt x="183274" y="10677"/>
                  </a:cubicBezTo>
                  <a:cubicBezTo>
                    <a:pt x="175846" y="10677"/>
                    <a:pt x="170242" y="15751"/>
                    <a:pt x="170242" y="23477"/>
                  </a:cubicBezTo>
                  <a:lnTo>
                    <a:pt x="170242" y="23842"/>
                  </a:lnTo>
                  <a:cubicBezTo>
                    <a:pt x="170209" y="31535"/>
                    <a:pt x="175846" y="36443"/>
                    <a:pt x="183207" y="36443"/>
                  </a:cubicBezTo>
                  <a:moveTo>
                    <a:pt x="183240" y="31236"/>
                  </a:moveTo>
                  <a:cubicBezTo>
                    <a:pt x="179361" y="31236"/>
                    <a:pt x="177205" y="28418"/>
                    <a:pt x="177205" y="23676"/>
                  </a:cubicBezTo>
                  <a:lnTo>
                    <a:pt x="177205" y="23311"/>
                  </a:lnTo>
                  <a:cubicBezTo>
                    <a:pt x="177205" y="18603"/>
                    <a:pt x="179460" y="15850"/>
                    <a:pt x="183240" y="15850"/>
                  </a:cubicBezTo>
                  <a:cubicBezTo>
                    <a:pt x="187054" y="15850"/>
                    <a:pt x="189276" y="18669"/>
                    <a:pt x="189276" y="23411"/>
                  </a:cubicBezTo>
                  <a:lnTo>
                    <a:pt x="189276" y="23742"/>
                  </a:lnTo>
                  <a:cubicBezTo>
                    <a:pt x="189276" y="28418"/>
                    <a:pt x="187054" y="31236"/>
                    <a:pt x="183240" y="31236"/>
                  </a:cubicBezTo>
                  <a:moveTo>
                    <a:pt x="156978" y="36443"/>
                  </a:moveTo>
                  <a:cubicBezTo>
                    <a:pt x="163510" y="36443"/>
                    <a:pt x="167357" y="33657"/>
                    <a:pt x="167357" y="28318"/>
                  </a:cubicBezTo>
                  <a:cubicBezTo>
                    <a:pt x="167357" y="23046"/>
                    <a:pt x="163975" y="21487"/>
                    <a:pt x="157774" y="20592"/>
                  </a:cubicBezTo>
                  <a:cubicBezTo>
                    <a:pt x="154193" y="20062"/>
                    <a:pt x="152999" y="19465"/>
                    <a:pt x="152999" y="17906"/>
                  </a:cubicBezTo>
                  <a:cubicBezTo>
                    <a:pt x="152999" y="16414"/>
                    <a:pt x="154292" y="15353"/>
                    <a:pt x="156481" y="15353"/>
                  </a:cubicBezTo>
                  <a:cubicBezTo>
                    <a:pt x="158835" y="15353"/>
                    <a:pt x="159962" y="16281"/>
                    <a:pt x="160360" y="18337"/>
                  </a:cubicBezTo>
                  <a:lnTo>
                    <a:pt x="166627" y="18337"/>
                  </a:lnTo>
                  <a:cubicBezTo>
                    <a:pt x="166031" y="12667"/>
                    <a:pt x="161919" y="10677"/>
                    <a:pt x="156414" y="10677"/>
                  </a:cubicBezTo>
                  <a:cubicBezTo>
                    <a:pt x="151374" y="10677"/>
                    <a:pt x="146632" y="13231"/>
                    <a:pt x="146632" y="18370"/>
                  </a:cubicBezTo>
                  <a:cubicBezTo>
                    <a:pt x="146632" y="23179"/>
                    <a:pt x="149185" y="25069"/>
                    <a:pt x="155751" y="26064"/>
                  </a:cubicBezTo>
                  <a:cubicBezTo>
                    <a:pt x="159299" y="26594"/>
                    <a:pt x="160758" y="27290"/>
                    <a:pt x="160758" y="28982"/>
                  </a:cubicBezTo>
                  <a:cubicBezTo>
                    <a:pt x="160758" y="30673"/>
                    <a:pt x="159531" y="31668"/>
                    <a:pt x="156878" y="31668"/>
                  </a:cubicBezTo>
                  <a:cubicBezTo>
                    <a:pt x="153894" y="31668"/>
                    <a:pt x="152833" y="30374"/>
                    <a:pt x="152535" y="28186"/>
                  </a:cubicBezTo>
                  <a:lnTo>
                    <a:pt x="146168" y="28186"/>
                  </a:lnTo>
                  <a:cubicBezTo>
                    <a:pt x="146466" y="33524"/>
                    <a:pt x="150346" y="36443"/>
                    <a:pt x="156978" y="36443"/>
                  </a:cubicBezTo>
                  <a:moveTo>
                    <a:pt x="128693" y="35912"/>
                  </a:moveTo>
                  <a:lnTo>
                    <a:pt x="135557" y="35912"/>
                  </a:lnTo>
                  <a:lnTo>
                    <a:pt x="135557" y="23543"/>
                  </a:lnTo>
                  <a:cubicBezTo>
                    <a:pt x="135557" y="18835"/>
                    <a:pt x="138475" y="17177"/>
                    <a:pt x="143548" y="17210"/>
                  </a:cubicBezTo>
                  <a:lnTo>
                    <a:pt x="143548" y="10843"/>
                  </a:lnTo>
                  <a:cubicBezTo>
                    <a:pt x="139536" y="10876"/>
                    <a:pt x="137115" y="12634"/>
                    <a:pt x="135557" y="15950"/>
                  </a:cubicBezTo>
                  <a:lnTo>
                    <a:pt x="135557" y="11241"/>
                  </a:lnTo>
                  <a:lnTo>
                    <a:pt x="128693" y="11241"/>
                  </a:lnTo>
                  <a:lnTo>
                    <a:pt x="128693" y="35912"/>
                  </a:lnTo>
                  <a:close/>
                  <a:moveTo>
                    <a:pt x="106509" y="20891"/>
                  </a:moveTo>
                  <a:cubicBezTo>
                    <a:pt x="107039" y="17409"/>
                    <a:pt x="109095" y="15353"/>
                    <a:pt x="112179" y="15353"/>
                  </a:cubicBezTo>
                  <a:cubicBezTo>
                    <a:pt x="115429" y="15353"/>
                    <a:pt x="117319" y="17144"/>
                    <a:pt x="117551" y="20891"/>
                  </a:cubicBezTo>
                  <a:lnTo>
                    <a:pt x="106509" y="20891"/>
                  </a:lnTo>
                  <a:close/>
                  <a:moveTo>
                    <a:pt x="112378" y="36443"/>
                  </a:moveTo>
                  <a:cubicBezTo>
                    <a:pt x="119143" y="36443"/>
                    <a:pt x="123387" y="33458"/>
                    <a:pt x="124183" y="28119"/>
                  </a:cubicBezTo>
                  <a:lnTo>
                    <a:pt x="117717" y="28119"/>
                  </a:lnTo>
                  <a:cubicBezTo>
                    <a:pt x="117286" y="30208"/>
                    <a:pt x="115727" y="31568"/>
                    <a:pt x="112577" y="31568"/>
                  </a:cubicBezTo>
                  <a:cubicBezTo>
                    <a:pt x="108830" y="31568"/>
                    <a:pt x="106642" y="29214"/>
                    <a:pt x="106443" y="25102"/>
                  </a:cubicBezTo>
                  <a:lnTo>
                    <a:pt x="124249" y="25102"/>
                  </a:lnTo>
                  <a:lnTo>
                    <a:pt x="124249" y="23212"/>
                  </a:lnTo>
                  <a:cubicBezTo>
                    <a:pt x="124249" y="14391"/>
                    <a:pt x="118579" y="10644"/>
                    <a:pt x="112212" y="10644"/>
                  </a:cubicBezTo>
                  <a:cubicBezTo>
                    <a:pt x="105050" y="10644"/>
                    <a:pt x="99512" y="15718"/>
                    <a:pt x="99512" y="23477"/>
                  </a:cubicBezTo>
                  <a:lnTo>
                    <a:pt x="99512" y="23842"/>
                  </a:lnTo>
                  <a:cubicBezTo>
                    <a:pt x="99479" y="31767"/>
                    <a:pt x="104917" y="36443"/>
                    <a:pt x="112378" y="36443"/>
                  </a:cubicBezTo>
                  <a:moveTo>
                    <a:pt x="83629" y="31104"/>
                  </a:moveTo>
                  <a:cubicBezTo>
                    <a:pt x="79882" y="31104"/>
                    <a:pt x="77527" y="28683"/>
                    <a:pt x="77527" y="23742"/>
                  </a:cubicBezTo>
                  <a:lnTo>
                    <a:pt x="77527" y="23378"/>
                  </a:lnTo>
                  <a:cubicBezTo>
                    <a:pt x="77527" y="18404"/>
                    <a:pt x="79981" y="15917"/>
                    <a:pt x="83562" y="15917"/>
                  </a:cubicBezTo>
                  <a:cubicBezTo>
                    <a:pt x="87011" y="15917"/>
                    <a:pt x="89465" y="18370"/>
                    <a:pt x="89465" y="23378"/>
                  </a:cubicBezTo>
                  <a:lnTo>
                    <a:pt x="89465" y="23742"/>
                  </a:lnTo>
                  <a:cubicBezTo>
                    <a:pt x="89465" y="28551"/>
                    <a:pt x="87409" y="31104"/>
                    <a:pt x="83629" y="31104"/>
                  </a:cubicBezTo>
                  <a:moveTo>
                    <a:pt x="70929" y="44335"/>
                  </a:moveTo>
                  <a:lnTo>
                    <a:pt x="77759" y="44335"/>
                  </a:lnTo>
                  <a:lnTo>
                    <a:pt x="77759" y="32132"/>
                  </a:lnTo>
                  <a:cubicBezTo>
                    <a:pt x="79020" y="34519"/>
                    <a:pt x="81805" y="36409"/>
                    <a:pt x="85652" y="36409"/>
                  </a:cubicBezTo>
                  <a:cubicBezTo>
                    <a:pt x="91786" y="36409"/>
                    <a:pt x="96428" y="31833"/>
                    <a:pt x="96428" y="23676"/>
                  </a:cubicBezTo>
                  <a:lnTo>
                    <a:pt x="96428" y="23311"/>
                  </a:lnTo>
                  <a:cubicBezTo>
                    <a:pt x="96428" y="15154"/>
                    <a:pt x="91720" y="10644"/>
                    <a:pt x="85652" y="10644"/>
                  </a:cubicBezTo>
                  <a:cubicBezTo>
                    <a:pt x="82004" y="10644"/>
                    <a:pt x="79119" y="12733"/>
                    <a:pt x="77759" y="15088"/>
                  </a:cubicBezTo>
                  <a:lnTo>
                    <a:pt x="77759" y="11241"/>
                  </a:lnTo>
                  <a:lnTo>
                    <a:pt x="70929" y="11241"/>
                  </a:lnTo>
                  <a:lnTo>
                    <a:pt x="70929" y="44335"/>
                  </a:lnTo>
                  <a:close/>
                  <a:moveTo>
                    <a:pt x="39758" y="36443"/>
                  </a:moveTo>
                  <a:cubicBezTo>
                    <a:pt x="43837" y="36443"/>
                    <a:pt x="46324" y="34552"/>
                    <a:pt x="47584" y="32065"/>
                  </a:cubicBezTo>
                  <a:lnTo>
                    <a:pt x="47584" y="35945"/>
                  </a:lnTo>
                  <a:lnTo>
                    <a:pt x="54382" y="35945"/>
                  </a:lnTo>
                  <a:lnTo>
                    <a:pt x="54382" y="11241"/>
                  </a:lnTo>
                  <a:lnTo>
                    <a:pt x="47584" y="11241"/>
                  </a:lnTo>
                  <a:lnTo>
                    <a:pt x="47584" y="25732"/>
                  </a:lnTo>
                  <a:cubicBezTo>
                    <a:pt x="47584" y="29379"/>
                    <a:pt x="45329" y="31170"/>
                    <a:pt x="42444" y="31170"/>
                  </a:cubicBezTo>
                  <a:cubicBezTo>
                    <a:pt x="39526" y="31170"/>
                    <a:pt x="38134" y="29578"/>
                    <a:pt x="38134" y="26196"/>
                  </a:cubicBezTo>
                  <a:lnTo>
                    <a:pt x="38134" y="11241"/>
                  </a:lnTo>
                  <a:lnTo>
                    <a:pt x="31336" y="11241"/>
                  </a:lnTo>
                  <a:lnTo>
                    <a:pt x="31336" y="27158"/>
                  </a:lnTo>
                  <a:cubicBezTo>
                    <a:pt x="31369" y="33591"/>
                    <a:pt x="34950" y="36443"/>
                    <a:pt x="39758" y="36443"/>
                  </a:cubicBezTo>
                  <a:moveTo>
                    <a:pt x="12766" y="31104"/>
                  </a:moveTo>
                  <a:cubicBezTo>
                    <a:pt x="9384" y="31104"/>
                    <a:pt x="6997" y="28683"/>
                    <a:pt x="6997" y="23776"/>
                  </a:cubicBezTo>
                  <a:lnTo>
                    <a:pt x="6997" y="23378"/>
                  </a:lnTo>
                  <a:cubicBezTo>
                    <a:pt x="6997" y="18470"/>
                    <a:pt x="9119" y="15884"/>
                    <a:pt x="12932" y="15884"/>
                  </a:cubicBezTo>
                  <a:cubicBezTo>
                    <a:pt x="16679" y="15884"/>
                    <a:pt x="18835" y="18370"/>
                    <a:pt x="18835" y="23311"/>
                  </a:cubicBezTo>
                  <a:lnTo>
                    <a:pt x="18835" y="23676"/>
                  </a:lnTo>
                  <a:cubicBezTo>
                    <a:pt x="18835" y="28683"/>
                    <a:pt x="16348" y="31104"/>
                    <a:pt x="12766" y="31104"/>
                  </a:cubicBezTo>
                  <a:moveTo>
                    <a:pt x="10711" y="36443"/>
                  </a:moveTo>
                  <a:cubicBezTo>
                    <a:pt x="14358" y="36443"/>
                    <a:pt x="17376" y="34320"/>
                    <a:pt x="18636" y="31800"/>
                  </a:cubicBezTo>
                  <a:lnTo>
                    <a:pt x="18636" y="35912"/>
                  </a:lnTo>
                  <a:lnTo>
                    <a:pt x="25433" y="35912"/>
                  </a:lnTo>
                  <a:lnTo>
                    <a:pt x="25433" y="33"/>
                  </a:lnTo>
                  <a:lnTo>
                    <a:pt x="18636" y="33"/>
                  </a:lnTo>
                  <a:lnTo>
                    <a:pt x="18636" y="14922"/>
                  </a:lnTo>
                  <a:cubicBezTo>
                    <a:pt x="17276" y="12435"/>
                    <a:pt x="14822" y="10677"/>
                    <a:pt x="10843" y="10677"/>
                  </a:cubicBezTo>
                  <a:cubicBezTo>
                    <a:pt x="4676" y="10677"/>
                    <a:pt x="0" y="15452"/>
                    <a:pt x="0" y="23577"/>
                  </a:cubicBezTo>
                  <a:lnTo>
                    <a:pt x="0" y="23941"/>
                  </a:lnTo>
                  <a:cubicBezTo>
                    <a:pt x="0" y="32132"/>
                    <a:pt x="4742" y="36443"/>
                    <a:pt x="10711" y="36443"/>
                  </a:cubicBezTo>
                </a:path>
              </a:pathLst>
            </a:custGeom>
            <a:solidFill>
              <a:srgbClr val="193264"/>
            </a:solidFill>
            <a:ln w="3296" cap="flat">
              <a:noFill/>
              <a:prstDash val="solid"/>
              <a:miter/>
            </a:ln>
          </p:spPr>
          <p:txBody>
            <a:bodyPr rtlCol="0" anchor="ctr">
              <a:noAutofit/>
            </a:bodyPr>
            <a:lstStyle/>
            <a:p>
              <a:endParaRPr lang="fr-FR"/>
            </a:p>
          </p:txBody>
        </p:sp>
        <p:sp>
          <p:nvSpPr>
            <p:cNvPr id="19" name="Forme libre : forme 18">
              <a:extLst>
                <a:ext uri="{FF2B5EF4-FFF2-40B4-BE49-F238E27FC236}">
                  <a16:creationId xmlns:a16="http://schemas.microsoft.com/office/drawing/2014/main" id="{D71D6419-3AE0-48F6-8ED5-B9297DCF7C6F}"/>
                </a:ext>
              </a:extLst>
            </p:cNvPr>
            <p:cNvSpPr/>
            <p:nvPr/>
          </p:nvSpPr>
          <p:spPr>
            <a:xfrm>
              <a:off x="1001350" y="306044"/>
              <a:ext cx="676458" cy="43108"/>
            </a:xfrm>
            <a:custGeom>
              <a:avLst/>
              <a:gdLst>
                <a:gd name="connsiteX0" fmla="*/ 659447 w 676457"/>
                <a:gd name="connsiteY0" fmla="*/ 21123 h 43107"/>
                <a:gd name="connsiteX1" fmla="*/ 665117 w 676457"/>
                <a:gd name="connsiteY1" fmla="*/ 15585 h 43107"/>
                <a:gd name="connsiteX2" fmla="*/ 670489 w 676457"/>
                <a:gd name="connsiteY2" fmla="*/ 21123 h 43107"/>
                <a:gd name="connsiteX3" fmla="*/ 659447 w 676457"/>
                <a:gd name="connsiteY3" fmla="*/ 21123 h 43107"/>
                <a:gd name="connsiteX4" fmla="*/ 665316 w 676457"/>
                <a:gd name="connsiteY4" fmla="*/ 36675 h 43107"/>
                <a:gd name="connsiteX5" fmla="*/ 677121 w 676457"/>
                <a:gd name="connsiteY5" fmla="*/ 28352 h 43107"/>
                <a:gd name="connsiteX6" fmla="*/ 670655 w 676457"/>
                <a:gd name="connsiteY6" fmla="*/ 28352 h 43107"/>
                <a:gd name="connsiteX7" fmla="*/ 665515 w 676457"/>
                <a:gd name="connsiteY7" fmla="*/ 31800 h 43107"/>
                <a:gd name="connsiteX8" fmla="*/ 659380 w 676457"/>
                <a:gd name="connsiteY8" fmla="*/ 25334 h 43107"/>
                <a:gd name="connsiteX9" fmla="*/ 677187 w 676457"/>
                <a:gd name="connsiteY9" fmla="*/ 25334 h 43107"/>
                <a:gd name="connsiteX10" fmla="*/ 677187 w 676457"/>
                <a:gd name="connsiteY10" fmla="*/ 23444 h 43107"/>
                <a:gd name="connsiteX11" fmla="*/ 665150 w 676457"/>
                <a:gd name="connsiteY11" fmla="*/ 10876 h 43107"/>
                <a:gd name="connsiteX12" fmla="*/ 652450 w 676457"/>
                <a:gd name="connsiteY12" fmla="*/ 23709 h 43107"/>
                <a:gd name="connsiteX13" fmla="*/ 652450 w 676457"/>
                <a:gd name="connsiteY13" fmla="*/ 24074 h 43107"/>
                <a:gd name="connsiteX14" fmla="*/ 665316 w 676457"/>
                <a:gd name="connsiteY14" fmla="*/ 36675 h 43107"/>
                <a:gd name="connsiteX15" fmla="*/ 645155 w 676457"/>
                <a:gd name="connsiteY15" fmla="*/ 36608 h 43107"/>
                <a:gd name="connsiteX16" fmla="*/ 649300 w 676457"/>
                <a:gd name="connsiteY16" fmla="*/ 35945 h 43107"/>
                <a:gd name="connsiteX17" fmla="*/ 649300 w 676457"/>
                <a:gd name="connsiteY17" fmla="*/ 30673 h 43107"/>
                <a:gd name="connsiteX18" fmla="*/ 646713 w 676457"/>
                <a:gd name="connsiteY18" fmla="*/ 31137 h 43107"/>
                <a:gd name="connsiteX19" fmla="*/ 643961 w 676457"/>
                <a:gd name="connsiteY19" fmla="*/ 28219 h 43107"/>
                <a:gd name="connsiteX20" fmla="*/ 643961 w 676457"/>
                <a:gd name="connsiteY20" fmla="*/ 16315 h 43107"/>
                <a:gd name="connsiteX21" fmla="*/ 649167 w 676457"/>
                <a:gd name="connsiteY21" fmla="*/ 16315 h 43107"/>
                <a:gd name="connsiteX22" fmla="*/ 649167 w 676457"/>
                <a:gd name="connsiteY22" fmla="*/ 11440 h 43107"/>
                <a:gd name="connsiteX23" fmla="*/ 643961 w 676457"/>
                <a:gd name="connsiteY23" fmla="*/ 11440 h 43107"/>
                <a:gd name="connsiteX24" fmla="*/ 643961 w 676457"/>
                <a:gd name="connsiteY24" fmla="*/ 6101 h 43107"/>
                <a:gd name="connsiteX25" fmla="*/ 637163 w 676457"/>
                <a:gd name="connsiteY25" fmla="*/ 6101 h 43107"/>
                <a:gd name="connsiteX26" fmla="*/ 637163 w 676457"/>
                <a:gd name="connsiteY26" fmla="*/ 11440 h 43107"/>
                <a:gd name="connsiteX27" fmla="*/ 634013 w 676457"/>
                <a:gd name="connsiteY27" fmla="*/ 11440 h 43107"/>
                <a:gd name="connsiteX28" fmla="*/ 634013 w 676457"/>
                <a:gd name="connsiteY28" fmla="*/ 16315 h 43107"/>
                <a:gd name="connsiteX29" fmla="*/ 637163 w 676457"/>
                <a:gd name="connsiteY29" fmla="*/ 16315 h 43107"/>
                <a:gd name="connsiteX30" fmla="*/ 637163 w 676457"/>
                <a:gd name="connsiteY30" fmla="*/ 28816 h 43107"/>
                <a:gd name="connsiteX31" fmla="*/ 645155 w 676457"/>
                <a:gd name="connsiteY31" fmla="*/ 36608 h 43107"/>
                <a:gd name="connsiteX32" fmla="*/ 607087 w 676457"/>
                <a:gd name="connsiteY32" fmla="*/ 36144 h 43107"/>
                <a:gd name="connsiteX33" fmla="*/ 613952 w 676457"/>
                <a:gd name="connsiteY33" fmla="*/ 36144 h 43107"/>
                <a:gd name="connsiteX34" fmla="*/ 613952 w 676457"/>
                <a:gd name="connsiteY34" fmla="*/ 21885 h 43107"/>
                <a:gd name="connsiteX35" fmla="*/ 619091 w 676457"/>
                <a:gd name="connsiteY35" fmla="*/ 16447 h 43107"/>
                <a:gd name="connsiteX36" fmla="*/ 623435 w 676457"/>
                <a:gd name="connsiteY36" fmla="*/ 21421 h 43107"/>
                <a:gd name="connsiteX37" fmla="*/ 623435 w 676457"/>
                <a:gd name="connsiteY37" fmla="*/ 36144 h 43107"/>
                <a:gd name="connsiteX38" fmla="*/ 630266 w 676457"/>
                <a:gd name="connsiteY38" fmla="*/ 36144 h 43107"/>
                <a:gd name="connsiteX39" fmla="*/ 630266 w 676457"/>
                <a:gd name="connsiteY39" fmla="*/ 20426 h 43107"/>
                <a:gd name="connsiteX40" fmla="*/ 621943 w 676457"/>
                <a:gd name="connsiteY40" fmla="*/ 10910 h 43107"/>
                <a:gd name="connsiteX41" fmla="*/ 613918 w 676457"/>
                <a:gd name="connsiteY41" fmla="*/ 15386 h 43107"/>
                <a:gd name="connsiteX42" fmla="*/ 613918 w 676457"/>
                <a:gd name="connsiteY42" fmla="*/ 11473 h 43107"/>
                <a:gd name="connsiteX43" fmla="*/ 607054 w 676457"/>
                <a:gd name="connsiteY43" fmla="*/ 11473 h 43107"/>
                <a:gd name="connsiteX44" fmla="*/ 607054 w 676457"/>
                <a:gd name="connsiteY44" fmla="*/ 36144 h 43107"/>
                <a:gd name="connsiteX45" fmla="*/ 584904 w 676457"/>
                <a:gd name="connsiteY45" fmla="*/ 21123 h 43107"/>
                <a:gd name="connsiteX46" fmla="*/ 590574 w 676457"/>
                <a:gd name="connsiteY46" fmla="*/ 15585 h 43107"/>
                <a:gd name="connsiteX47" fmla="*/ 595946 w 676457"/>
                <a:gd name="connsiteY47" fmla="*/ 21123 h 43107"/>
                <a:gd name="connsiteX48" fmla="*/ 584904 w 676457"/>
                <a:gd name="connsiteY48" fmla="*/ 21123 h 43107"/>
                <a:gd name="connsiteX49" fmla="*/ 590740 w 676457"/>
                <a:gd name="connsiteY49" fmla="*/ 36675 h 43107"/>
                <a:gd name="connsiteX50" fmla="*/ 602545 w 676457"/>
                <a:gd name="connsiteY50" fmla="*/ 28352 h 43107"/>
                <a:gd name="connsiteX51" fmla="*/ 596078 w 676457"/>
                <a:gd name="connsiteY51" fmla="*/ 28352 h 43107"/>
                <a:gd name="connsiteX52" fmla="*/ 590939 w 676457"/>
                <a:gd name="connsiteY52" fmla="*/ 31800 h 43107"/>
                <a:gd name="connsiteX53" fmla="*/ 584804 w 676457"/>
                <a:gd name="connsiteY53" fmla="*/ 25334 h 43107"/>
                <a:gd name="connsiteX54" fmla="*/ 602611 w 676457"/>
                <a:gd name="connsiteY54" fmla="*/ 25334 h 43107"/>
                <a:gd name="connsiteX55" fmla="*/ 602611 w 676457"/>
                <a:gd name="connsiteY55" fmla="*/ 23444 h 43107"/>
                <a:gd name="connsiteX56" fmla="*/ 590574 w 676457"/>
                <a:gd name="connsiteY56" fmla="*/ 10876 h 43107"/>
                <a:gd name="connsiteX57" fmla="*/ 577874 w 676457"/>
                <a:gd name="connsiteY57" fmla="*/ 23709 h 43107"/>
                <a:gd name="connsiteX58" fmla="*/ 577874 w 676457"/>
                <a:gd name="connsiteY58" fmla="*/ 24074 h 43107"/>
                <a:gd name="connsiteX59" fmla="*/ 590740 w 676457"/>
                <a:gd name="connsiteY59" fmla="*/ 36675 h 43107"/>
                <a:gd name="connsiteX60" fmla="*/ 550351 w 676457"/>
                <a:gd name="connsiteY60" fmla="*/ 36144 h 43107"/>
                <a:gd name="connsiteX61" fmla="*/ 557182 w 676457"/>
                <a:gd name="connsiteY61" fmla="*/ 36144 h 43107"/>
                <a:gd name="connsiteX62" fmla="*/ 557182 w 676457"/>
                <a:gd name="connsiteY62" fmla="*/ 21885 h 43107"/>
                <a:gd name="connsiteX63" fmla="*/ 562322 w 676457"/>
                <a:gd name="connsiteY63" fmla="*/ 16447 h 43107"/>
                <a:gd name="connsiteX64" fmla="*/ 566666 w 676457"/>
                <a:gd name="connsiteY64" fmla="*/ 21421 h 43107"/>
                <a:gd name="connsiteX65" fmla="*/ 566666 w 676457"/>
                <a:gd name="connsiteY65" fmla="*/ 36144 h 43107"/>
                <a:gd name="connsiteX66" fmla="*/ 573530 w 676457"/>
                <a:gd name="connsiteY66" fmla="*/ 36144 h 43107"/>
                <a:gd name="connsiteX67" fmla="*/ 573530 w 676457"/>
                <a:gd name="connsiteY67" fmla="*/ 20426 h 43107"/>
                <a:gd name="connsiteX68" fmla="*/ 565207 w 676457"/>
                <a:gd name="connsiteY68" fmla="*/ 10910 h 43107"/>
                <a:gd name="connsiteX69" fmla="*/ 557182 w 676457"/>
                <a:gd name="connsiteY69" fmla="*/ 15386 h 43107"/>
                <a:gd name="connsiteX70" fmla="*/ 557182 w 676457"/>
                <a:gd name="connsiteY70" fmla="*/ 11473 h 43107"/>
                <a:gd name="connsiteX71" fmla="*/ 550351 w 676457"/>
                <a:gd name="connsiteY71" fmla="*/ 11473 h 43107"/>
                <a:gd name="connsiteX72" fmla="*/ 550351 w 676457"/>
                <a:gd name="connsiteY72" fmla="*/ 36144 h 43107"/>
                <a:gd name="connsiteX73" fmla="*/ 532412 w 676457"/>
                <a:gd name="connsiteY73" fmla="*/ 31900 h 43107"/>
                <a:gd name="connsiteX74" fmla="*/ 528831 w 676457"/>
                <a:gd name="connsiteY74" fmla="*/ 28915 h 43107"/>
                <a:gd name="connsiteX75" fmla="*/ 535098 w 676457"/>
                <a:gd name="connsiteY75" fmla="*/ 25433 h 43107"/>
                <a:gd name="connsiteX76" fmla="*/ 537751 w 676457"/>
                <a:gd name="connsiteY76" fmla="*/ 25433 h 43107"/>
                <a:gd name="connsiteX77" fmla="*/ 537751 w 676457"/>
                <a:gd name="connsiteY77" fmla="*/ 27523 h 43107"/>
                <a:gd name="connsiteX78" fmla="*/ 532412 w 676457"/>
                <a:gd name="connsiteY78" fmla="*/ 31900 h 43107"/>
                <a:gd name="connsiteX79" fmla="*/ 530356 w 676457"/>
                <a:gd name="connsiteY79" fmla="*/ 36675 h 43107"/>
                <a:gd name="connsiteX80" fmla="*/ 537817 w 676457"/>
                <a:gd name="connsiteY80" fmla="*/ 33193 h 43107"/>
                <a:gd name="connsiteX81" fmla="*/ 537817 w 676457"/>
                <a:gd name="connsiteY81" fmla="*/ 36177 h 43107"/>
                <a:gd name="connsiteX82" fmla="*/ 544482 w 676457"/>
                <a:gd name="connsiteY82" fmla="*/ 36177 h 43107"/>
                <a:gd name="connsiteX83" fmla="*/ 544482 w 676457"/>
                <a:gd name="connsiteY83" fmla="*/ 20095 h 43107"/>
                <a:gd name="connsiteX84" fmla="*/ 534136 w 676457"/>
                <a:gd name="connsiteY84" fmla="*/ 10943 h 43107"/>
                <a:gd name="connsiteX85" fmla="*/ 523028 w 676457"/>
                <a:gd name="connsiteY85" fmla="*/ 19398 h 43107"/>
                <a:gd name="connsiteX86" fmla="*/ 529494 w 676457"/>
                <a:gd name="connsiteY86" fmla="*/ 19398 h 43107"/>
                <a:gd name="connsiteX87" fmla="*/ 533705 w 676457"/>
                <a:gd name="connsiteY87" fmla="*/ 15917 h 43107"/>
                <a:gd name="connsiteX88" fmla="*/ 537717 w 676457"/>
                <a:gd name="connsiteY88" fmla="*/ 20460 h 43107"/>
                <a:gd name="connsiteX89" fmla="*/ 537717 w 676457"/>
                <a:gd name="connsiteY89" fmla="*/ 21454 h 43107"/>
                <a:gd name="connsiteX90" fmla="*/ 534932 w 676457"/>
                <a:gd name="connsiteY90" fmla="*/ 21454 h 43107"/>
                <a:gd name="connsiteX91" fmla="*/ 522099 w 676457"/>
                <a:gd name="connsiteY91" fmla="*/ 29379 h 43107"/>
                <a:gd name="connsiteX92" fmla="*/ 530356 w 676457"/>
                <a:gd name="connsiteY92" fmla="*/ 36675 h 43107"/>
                <a:gd name="connsiteX93" fmla="*/ 480119 w 676457"/>
                <a:gd name="connsiteY93" fmla="*/ 36144 h 43107"/>
                <a:gd name="connsiteX94" fmla="*/ 486950 w 676457"/>
                <a:gd name="connsiteY94" fmla="*/ 36144 h 43107"/>
                <a:gd name="connsiteX95" fmla="*/ 486950 w 676457"/>
                <a:gd name="connsiteY95" fmla="*/ 21554 h 43107"/>
                <a:gd name="connsiteX96" fmla="*/ 491725 w 676457"/>
                <a:gd name="connsiteY96" fmla="*/ 16514 h 43107"/>
                <a:gd name="connsiteX97" fmla="*/ 495605 w 676457"/>
                <a:gd name="connsiteY97" fmla="*/ 21090 h 43107"/>
                <a:gd name="connsiteX98" fmla="*/ 495605 w 676457"/>
                <a:gd name="connsiteY98" fmla="*/ 36144 h 43107"/>
                <a:gd name="connsiteX99" fmla="*/ 502402 w 676457"/>
                <a:gd name="connsiteY99" fmla="*/ 36144 h 43107"/>
                <a:gd name="connsiteX100" fmla="*/ 502402 w 676457"/>
                <a:gd name="connsiteY100" fmla="*/ 21554 h 43107"/>
                <a:gd name="connsiteX101" fmla="*/ 507177 w 676457"/>
                <a:gd name="connsiteY101" fmla="*/ 16514 h 43107"/>
                <a:gd name="connsiteX102" fmla="*/ 511057 w 676457"/>
                <a:gd name="connsiteY102" fmla="*/ 21090 h 43107"/>
                <a:gd name="connsiteX103" fmla="*/ 511057 w 676457"/>
                <a:gd name="connsiteY103" fmla="*/ 36144 h 43107"/>
                <a:gd name="connsiteX104" fmla="*/ 517855 w 676457"/>
                <a:gd name="connsiteY104" fmla="*/ 36144 h 43107"/>
                <a:gd name="connsiteX105" fmla="*/ 517855 w 676457"/>
                <a:gd name="connsiteY105" fmla="*/ 20327 h 43107"/>
                <a:gd name="connsiteX106" fmla="*/ 509731 w 676457"/>
                <a:gd name="connsiteY106" fmla="*/ 10876 h 43107"/>
                <a:gd name="connsiteX107" fmla="*/ 501408 w 676457"/>
                <a:gd name="connsiteY107" fmla="*/ 15154 h 43107"/>
                <a:gd name="connsiteX108" fmla="*/ 494510 w 676457"/>
                <a:gd name="connsiteY108" fmla="*/ 10876 h 43107"/>
                <a:gd name="connsiteX109" fmla="*/ 486950 w 676457"/>
                <a:gd name="connsiteY109" fmla="*/ 15220 h 43107"/>
                <a:gd name="connsiteX110" fmla="*/ 486950 w 676457"/>
                <a:gd name="connsiteY110" fmla="*/ 11440 h 43107"/>
                <a:gd name="connsiteX111" fmla="*/ 480119 w 676457"/>
                <a:gd name="connsiteY111" fmla="*/ 11440 h 43107"/>
                <a:gd name="connsiteX112" fmla="*/ 480119 w 676457"/>
                <a:gd name="connsiteY112" fmla="*/ 36144 h 43107"/>
                <a:gd name="connsiteX113" fmla="*/ 460820 w 676457"/>
                <a:gd name="connsiteY113" fmla="*/ 36144 h 43107"/>
                <a:gd name="connsiteX114" fmla="*/ 467684 w 676457"/>
                <a:gd name="connsiteY114" fmla="*/ 36144 h 43107"/>
                <a:gd name="connsiteX115" fmla="*/ 467684 w 676457"/>
                <a:gd name="connsiteY115" fmla="*/ 23776 h 43107"/>
                <a:gd name="connsiteX116" fmla="*/ 475676 w 676457"/>
                <a:gd name="connsiteY116" fmla="*/ 17442 h 43107"/>
                <a:gd name="connsiteX117" fmla="*/ 475676 w 676457"/>
                <a:gd name="connsiteY117" fmla="*/ 11075 h 43107"/>
                <a:gd name="connsiteX118" fmla="*/ 467684 w 676457"/>
                <a:gd name="connsiteY118" fmla="*/ 16182 h 43107"/>
                <a:gd name="connsiteX119" fmla="*/ 467684 w 676457"/>
                <a:gd name="connsiteY119" fmla="*/ 11473 h 43107"/>
                <a:gd name="connsiteX120" fmla="*/ 460820 w 676457"/>
                <a:gd name="connsiteY120" fmla="*/ 11473 h 43107"/>
                <a:gd name="connsiteX121" fmla="*/ 460820 w 676457"/>
                <a:gd name="connsiteY121" fmla="*/ 36144 h 43107"/>
                <a:gd name="connsiteX122" fmla="*/ 438636 w 676457"/>
                <a:gd name="connsiteY122" fmla="*/ 21123 h 43107"/>
                <a:gd name="connsiteX123" fmla="*/ 444307 w 676457"/>
                <a:gd name="connsiteY123" fmla="*/ 15585 h 43107"/>
                <a:gd name="connsiteX124" fmla="*/ 449678 w 676457"/>
                <a:gd name="connsiteY124" fmla="*/ 21123 h 43107"/>
                <a:gd name="connsiteX125" fmla="*/ 438636 w 676457"/>
                <a:gd name="connsiteY125" fmla="*/ 21123 h 43107"/>
                <a:gd name="connsiteX126" fmla="*/ 444472 w 676457"/>
                <a:gd name="connsiteY126" fmla="*/ 36675 h 43107"/>
                <a:gd name="connsiteX127" fmla="*/ 456277 w 676457"/>
                <a:gd name="connsiteY127" fmla="*/ 28352 h 43107"/>
                <a:gd name="connsiteX128" fmla="*/ 449811 w 676457"/>
                <a:gd name="connsiteY128" fmla="*/ 28352 h 43107"/>
                <a:gd name="connsiteX129" fmla="*/ 444671 w 676457"/>
                <a:gd name="connsiteY129" fmla="*/ 31800 h 43107"/>
                <a:gd name="connsiteX130" fmla="*/ 438537 w 676457"/>
                <a:gd name="connsiteY130" fmla="*/ 25334 h 43107"/>
                <a:gd name="connsiteX131" fmla="*/ 456344 w 676457"/>
                <a:gd name="connsiteY131" fmla="*/ 25334 h 43107"/>
                <a:gd name="connsiteX132" fmla="*/ 456344 w 676457"/>
                <a:gd name="connsiteY132" fmla="*/ 23444 h 43107"/>
                <a:gd name="connsiteX133" fmla="*/ 444307 w 676457"/>
                <a:gd name="connsiteY133" fmla="*/ 10876 h 43107"/>
                <a:gd name="connsiteX134" fmla="*/ 431606 w 676457"/>
                <a:gd name="connsiteY134" fmla="*/ 23709 h 43107"/>
                <a:gd name="connsiteX135" fmla="*/ 431606 w 676457"/>
                <a:gd name="connsiteY135" fmla="*/ 24074 h 43107"/>
                <a:gd name="connsiteX136" fmla="*/ 444472 w 676457"/>
                <a:gd name="connsiteY136" fmla="*/ 36675 h 43107"/>
                <a:gd name="connsiteX137" fmla="*/ 415723 w 676457"/>
                <a:gd name="connsiteY137" fmla="*/ 31336 h 43107"/>
                <a:gd name="connsiteX138" fmla="*/ 409622 w 676457"/>
                <a:gd name="connsiteY138" fmla="*/ 23974 h 43107"/>
                <a:gd name="connsiteX139" fmla="*/ 409622 w 676457"/>
                <a:gd name="connsiteY139" fmla="*/ 23610 h 43107"/>
                <a:gd name="connsiteX140" fmla="*/ 415657 w 676457"/>
                <a:gd name="connsiteY140" fmla="*/ 16149 h 43107"/>
                <a:gd name="connsiteX141" fmla="*/ 421559 w 676457"/>
                <a:gd name="connsiteY141" fmla="*/ 23610 h 43107"/>
                <a:gd name="connsiteX142" fmla="*/ 421559 w 676457"/>
                <a:gd name="connsiteY142" fmla="*/ 23974 h 43107"/>
                <a:gd name="connsiteX143" fmla="*/ 415723 w 676457"/>
                <a:gd name="connsiteY143" fmla="*/ 31336 h 43107"/>
                <a:gd name="connsiteX144" fmla="*/ 403023 w 676457"/>
                <a:gd name="connsiteY144" fmla="*/ 44567 h 43107"/>
                <a:gd name="connsiteX145" fmla="*/ 409887 w 676457"/>
                <a:gd name="connsiteY145" fmla="*/ 44567 h 43107"/>
                <a:gd name="connsiteX146" fmla="*/ 409887 w 676457"/>
                <a:gd name="connsiteY146" fmla="*/ 32397 h 43107"/>
                <a:gd name="connsiteX147" fmla="*/ 417779 w 676457"/>
                <a:gd name="connsiteY147" fmla="*/ 36675 h 43107"/>
                <a:gd name="connsiteX148" fmla="*/ 428556 w 676457"/>
                <a:gd name="connsiteY148" fmla="*/ 23941 h 43107"/>
                <a:gd name="connsiteX149" fmla="*/ 428556 w 676457"/>
                <a:gd name="connsiteY149" fmla="*/ 23577 h 43107"/>
                <a:gd name="connsiteX150" fmla="*/ 417779 w 676457"/>
                <a:gd name="connsiteY150" fmla="*/ 10910 h 43107"/>
                <a:gd name="connsiteX151" fmla="*/ 409887 w 676457"/>
                <a:gd name="connsiteY151" fmla="*/ 15353 h 43107"/>
                <a:gd name="connsiteX152" fmla="*/ 409887 w 676457"/>
                <a:gd name="connsiteY152" fmla="*/ 11473 h 43107"/>
                <a:gd name="connsiteX153" fmla="*/ 403023 w 676457"/>
                <a:gd name="connsiteY153" fmla="*/ 11473 h 43107"/>
                <a:gd name="connsiteX154" fmla="*/ 403023 w 676457"/>
                <a:gd name="connsiteY154" fmla="*/ 44567 h 43107"/>
                <a:gd name="connsiteX155" fmla="*/ 363496 w 676457"/>
                <a:gd name="connsiteY155" fmla="*/ 36144 h 43107"/>
                <a:gd name="connsiteX156" fmla="*/ 370361 w 676457"/>
                <a:gd name="connsiteY156" fmla="*/ 36144 h 43107"/>
                <a:gd name="connsiteX157" fmla="*/ 370361 w 676457"/>
                <a:gd name="connsiteY157" fmla="*/ 21885 h 43107"/>
                <a:gd name="connsiteX158" fmla="*/ 375500 w 676457"/>
                <a:gd name="connsiteY158" fmla="*/ 16447 h 43107"/>
                <a:gd name="connsiteX159" fmla="*/ 379844 w 676457"/>
                <a:gd name="connsiteY159" fmla="*/ 21421 h 43107"/>
                <a:gd name="connsiteX160" fmla="*/ 379844 w 676457"/>
                <a:gd name="connsiteY160" fmla="*/ 36144 h 43107"/>
                <a:gd name="connsiteX161" fmla="*/ 386675 w 676457"/>
                <a:gd name="connsiteY161" fmla="*/ 36144 h 43107"/>
                <a:gd name="connsiteX162" fmla="*/ 386675 w 676457"/>
                <a:gd name="connsiteY162" fmla="*/ 20426 h 43107"/>
                <a:gd name="connsiteX163" fmla="*/ 378352 w 676457"/>
                <a:gd name="connsiteY163" fmla="*/ 10910 h 43107"/>
                <a:gd name="connsiteX164" fmla="*/ 370327 w 676457"/>
                <a:gd name="connsiteY164" fmla="*/ 15386 h 43107"/>
                <a:gd name="connsiteX165" fmla="*/ 370327 w 676457"/>
                <a:gd name="connsiteY165" fmla="*/ 11473 h 43107"/>
                <a:gd name="connsiteX166" fmla="*/ 363463 w 676457"/>
                <a:gd name="connsiteY166" fmla="*/ 11473 h 43107"/>
                <a:gd name="connsiteX167" fmla="*/ 363463 w 676457"/>
                <a:gd name="connsiteY167" fmla="*/ 36144 h 43107"/>
                <a:gd name="connsiteX168" fmla="*/ 345889 w 676457"/>
                <a:gd name="connsiteY168" fmla="*/ 36675 h 43107"/>
                <a:gd name="connsiteX169" fmla="*/ 358920 w 676457"/>
                <a:gd name="connsiteY169" fmla="*/ 23941 h 43107"/>
                <a:gd name="connsiteX170" fmla="*/ 358920 w 676457"/>
                <a:gd name="connsiteY170" fmla="*/ 23577 h 43107"/>
                <a:gd name="connsiteX171" fmla="*/ 345922 w 676457"/>
                <a:gd name="connsiteY171" fmla="*/ 10910 h 43107"/>
                <a:gd name="connsiteX172" fmla="*/ 332890 w 676457"/>
                <a:gd name="connsiteY172" fmla="*/ 23709 h 43107"/>
                <a:gd name="connsiteX173" fmla="*/ 332890 w 676457"/>
                <a:gd name="connsiteY173" fmla="*/ 24107 h 43107"/>
                <a:gd name="connsiteX174" fmla="*/ 345889 w 676457"/>
                <a:gd name="connsiteY174" fmla="*/ 36675 h 43107"/>
                <a:gd name="connsiteX175" fmla="*/ 345955 w 676457"/>
                <a:gd name="connsiteY175" fmla="*/ 31469 h 43107"/>
                <a:gd name="connsiteX176" fmla="*/ 339920 w 676457"/>
                <a:gd name="connsiteY176" fmla="*/ 23908 h 43107"/>
                <a:gd name="connsiteX177" fmla="*/ 339920 w 676457"/>
                <a:gd name="connsiteY177" fmla="*/ 23543 h 43107"/>
                <a:gd name="connsiteX178" fmla="*/ 345955 w 676457"/>
                <a:gd name="connsiteY178" fmla="*/ 16082 h 43107"/>
                <a:gd name="connsiteX179" fmla="*/ 351990 w 676457"/>
                <a:gd name="connsiteY179" fmla="*/ 23643 h 43107"/>
                <a:gd name="connsiteX180" fmla="*/ 351990 w 676457"/>
                <a:gd name="connsiteY180" fmla="*/ 23974 h 43107"/>
                <a:gd name="connsiteX181" fmla="*/ 345955 w 676457"/>
                <a:gd name="connsiteY181" fmla="*/ 31469 h 43107"/>
                <a:gd name="connsiteX182" fmla="*/ 324700 w 676457"/>
                <a:gd name="connsiteY182" fmla="*/ 8091 h 43107"/>
                <a:gd name="connsiteX183" fmla="*/ 328612 w 676457"/>
                <a:gd name="connsiteY183" fmla="*/ 4344 h 43107"/>
                <a:gd name="connsiteX184" fmla="*/ 324700 w 676457"/>
                <a:gd name="connsiteY184" fmla="*/ 597 h 43107"/>
                <a:gd name="connsiteX185" fmla="*/ 320820 w 676457"/>
                <a:gd name="connsiteY185" fmla="*/ 4344 h 43107"/>
                <a:gd name="connsiteX186" fmla="*/ 324700 w 676457"/>
                <a:gd name="connsiteY186" fmla="*/ 8091 h 43107"/>
                <a:gd name="connsiteX187" fmla="*/ 321351 w 676457"/>
                <a:gd name="connsiteY187" fmla="*/ 36144 h 43107"/>
                <a:gd name="connsiteX188" fmla="*/ 328148 w 676457"/>
                <a:gd name="connsiteY188" fmla="*/ 36144 h 43107"/>
                <a:gd name="connsiteX189" fmla="*/ 328148 w 676457"/>
                <a:gd name="connsiteY189" fmla="*/ 11440 h 43107"/>
                <a:gd name="connsiteX190" fmla="*/ 321351 w 676457"/>
                <a:gd name="connsiteY190" fmla="*/ 11440 h 43107"/>
                <a:gd name="connsiteX191" fmla="*/ 321351 w 676457"/>
                <a:gd name="connsiteY191" fmla="*/ 36144 h 43107"/>
                <a:gd name="connsiteX192" fmla="*/ 312397 w 676457"/>
                <a:gd name="connsiteY192" fmla="*/ 36608 h 43107"/>
                <a:gd name="connsiteX193" fmla="*/ 316542 w 676457"/>
                <a:gd name="connsiteY193" fmla="*/ 35945 h 43107"/>
                <a:gd name="connsiteX194" fmla="*/ 316542 w 676457"/>
                <a:gd name="connsiteY194" fmla="*/ 30673 h 43107"/>
                <a:gd name="connsiteX195" fmla="*/ 313956 w 676457"/>
                <a:gd name="connsiteY195" fmla="*/ 31137 h 43107"/>
                <a:gd name="connsiteX196" fmla="*/ 311204 w 676457"/>
                <a:gd name="connsiteY196" fmla="*/ 28219 h 43107"/>
                <a:gd name="connsiteX197" fmla="*/ 311204 w 676457"/>
                <a:gd name="connsiteY197" fmla="*/ 16315 h 43107"/>
                <a:gd name="connsiteX198" fmla="*/ 316410 w 676457"/>
                <a:gd name="connsiteY198" fmla="*/ 16315 h 43107"/>
                <a:gd name="connsiteX199" fmla="*/ 316410 w 676457"/>
                <a:gd name="connsiteY199" fmla="*/ 11440 h 43107"/>
                <a:gd name="connsiteX200" fmla="*/ 311204 w 676457"/>
                <a:gd name="connsiteY200" fmla="*/ 11440 h 43107"/>
                <a:gd name="connsiteX201" fmla="*/ 311204 w 676457"/>
                <a:gd name="connsiteY201" fmla="*/ 6101 h 43107"/>
                <a:gd name="connsiteX202" fmla="*/ 304406 w 676457"/>
                <a:gd name="connsiteY202" fmla="*/ 6101 h 43107"/>
                <a:gd name="connsiteX203" fmla="*/ 304406 w 676457"/>
                <a:gd name="connsiteY203" fmla="*/ 11440 h 43107"/>
                <a:gd name="connsiteX204" fmla="*/ 301256 w 676457"/>
                <a:gd name="connsiteY204" fmla="*/ 11440 h 43107"/>
                <a:gd name="connsiteX205" fmla="*/ 301256 w 676457"/>
                <a:gd name="connsiteY205" fmla="*/ 16315 h 43107"/>
                <a:gd name="connsiteX206" fmla="*/ 304406 w 676457"/>
                <a:gd name="connsiteY206" fmla="*/ 16315 h 43107"/>
                <a:gd name="connsiteX207" fmla="*/ 304406 w 676457"/>
                <a:gd name="connsiteY207" fmla="*/ 28816 h 43107"/>
                <a:gd name="connsiteX208" fmla="*/ 312397 w 676457"/>
                <a:gd name="connsiteY208" fmla="*/ 36608 h 43107"/>
                <a:gd name="connsiteX209" fmla="*/ 285405 w 676457"/>
                <a:gd name="connsiteY209" fmla="*/ 31900 h 43107"/>
                <a:gd name="connsiteX210" fmla="*/ 281824 w 676457"/>
                <a:gd name="connsiteY210" fmla="*/ 28915 h 43107"/>
                <a:gd name="connsiteX211" fmla="*/ 288091 w 676457"/>
                <a:gd name="connsiteY211" fmla="*/ 25433 h 43107"/>
                <a:gd name="connsiteX212" fmla="*/ 290744 w 676457"/>
                <a:gd name="connsiteY212" fmla="*/ 25433 h 43107"/>
                <a:gd name="connsiteX213" fmla="*/ 290744 w 676457"/>
                <a:gd name="connsiteY213" fmla="*/ 27523 h 43107"/>
                <a:gd name="connsiteX214" fmla="*/ 285405 w 676457"/>
                <a:gd name="connsiteY214" fmla="*/ 31900 h 43107"/>
                <a:gd name="connsiteX215" fmla="*/ 283383 w 676457"/>
                <a:gd name="connsiteY215" fmla="*/ 36675 h 43107"/>
                <a:gd name="connsiteX216" fmla="*/ 290844 w 676457"/>
                <a:gd name="connsiteY216" fmla="*/ 33193 h 43107"/>
                <a:gd name="connsiteX217" fmla="*/ 290844 w 676457"/>
                <a:gd name="connsiteY217" fmla="*/ 36177 h 43107"/>
                <a:gd name="connsiteX218" fmla="*/ 297509 w 676457"/>
                <a:gd name="connsiteY218" fmla="*/ 36177 h 43107"/>
                <a:gd name="connsiteX219" fmla="*/ 297509 w 676457"/>
                <a:gd name="connsiteY219" fmla="*/ 20095 h 43107"/>
                <a:gd name="connsiteX220" fmla="*/ 287163 w 676457"/>
                <a:gd name="connsiteY220" fmla="*/ 10943 h 43107"/>
                <a:gd name="connsiteX221" fmla="*/ 276054 w 676457"/>
                <a:gd name="connsiteY221" fmla="*/ 19398 h 43107"/>
                <a:gd name="connsiteX222" fmla="*/ 282521 w 676457"/>
                <a:gd name="connsiteY222" fmla="*/ 19398 h 43107"/>
                <a:gd name="connsiteX223" fmla="*/ 286732 w 676457"/>
                <a:gd name="connsiteY223" fmla="*/ 15917 h 43107"/>
                <a:gd name="connsiteX224" fmla="*/ 290744 w 676457"/>
                <a:gd name="connsiteY224" fmla="*/ 20460 h 43107"/>
                <a:gd name="connsiteX225" fmla="*/ 290744 w 676457"/>
                <a:gd name="connsiteY225" fmla="*/ 21454 h 43107"/>
                <a:gd name="connsiteX226" fmla="*/ 287959 w 676457"/>
                <a:gd name="connsiteY226" fmla="*/ 21454 h 43107"/>
                <a:gd name="connsiteX227" fmla="*/ 275126 w 676457"/>
                <a:gd name="connsiteY227" fmla="*/ 29379 h 43107"/>
                <a:gd name="connsiteX228" fmla="*/ 283383 w 676457"/>
                <a:gd name="connsiteY228" fmla="*/ 36675 h 43107"/>
                <a:gd name="connsiteX229" fmla="*/ 233146 w 676457"/>
                <a:gd name="connsiteY229" fmla="*/ 36144 h 43107"/>
                <a:gd name="connsiteX230" fmla="*/ 240010 w 676457"/>
                <a:gd name="connsiteY230" fmla="*/ 36144 h 43107"/>
                <a:gd name="connsiteX231" fmla="*/ 240010 w 676457"/>
                <a:gd name="connsiteY231" fmla="*/ 21554 h 43107"/>
                <a:gd name="connsiteX232" fmla="*/ 244785 w 676457"/>
                <a:gd name="connsiteY232" fmla="*/ 16514 h 43107"/>
                <a:gd name="connsiteX233" fmla="*/ 248664 w 676457"/>
                <a:gd name="connsiteY233" fmla="*/ 21090 h 43107"/>
                <a:gd name="connsiteX234" fmla="*/ 248664 w 676457"/>
                <a:gd name="connsiteY234" fmla="*/ 36144 h 43107"/>
                <a:gd name="connsiteX235" fmla="*/ 255462 w 676457"/>
                <a:gd name="connsiteY235" fmla="*/ 36144 h 43107"/>
                <a:gd name="connsiteX236" fmla="*/ 255462 w 676457"/>
                <a:gd name="connsiteY236" fmla="*/ 21554 h 43107"/>
                <a:gd name="connsiteX237" fmla="*/ 260237 w 676457"/>
                <a:gd name="connsiteY237" fmla="*/ 16514 h 43107"/>
                <a:gd name="connsiteX238" fmla="*/ 264117 w 676457"/>
                <a:gd name="connsiteY238" fmla="*/ 21090 h 43107"/>
                <a:gd name="connsiteX239" fmla="*/ 264117 w 676457"/>
                <a:gd name="connsiteY239" fmla="*/ 36144 h 43107"/>
                <a:gd name="connsiteX240" fmla="*/ 270915 w 676457"/>
                <a:gd name="connsiteY240" fmla="*/ 36144 h 43107"/>
                <a:gd name="connsiteX241" fmla="*/ 270915 w 676457"/>
                <a:gd name="connsiteY241" fmla="*/ 20327 h 43107"/>
                <a:gd name="connsiteX242" fmla="*/ 262790 w 676457"/>
                <a:gd name="connsiteY242" fmla="*/ 10876 h 43107"/>
                <a:gd name="connsiteX243" fmla="*/ 254467 w 676457"/>
                <a:gd name="connsiteY243" fmla="*/ 15154 h 43107"/>
                <a:gd name="connsiteX244" fmla="*/ 247570 w 676457"/>
                <a:gd name="connsiteY244" fmla="*/ 10876 h 43107"/>
                <a:gd name="connsiteX245" fmla="*/ 240010 w 676457"/>
                <a:gd name="connsiteY245" fmla="*/ 15220 h 43107"/>
                <a:gd name="connsiteX246" fmla="*/ 240010 w 676457"/>
                <a:gd name="connsiteY246" fmla="*/ 11440 h 43107"/>
                <a:gd name="connsiteX247" fmla="*/ 233146 w 676457"/>
                <a:gd name="connsiteY247" fmla="*/ 11440 h 43107"/>
                <a:gd name="connsiteX248" fmla="*/ 233146 w 676457"/>
                <a:gd name="connsiteY248" fmla="*/ 36144 h 43107"/>
                <a:gd name="connsiteX249" fmla="*/ 213847 w 676457"/>
                <a:gd name="connsiteY249" fmla="*/ 36144 h 43107"/>
                <a:gd name="connsiteX250" fmla="*/ 220678 w 676457"/>
                <a:gd name="connsiteY250" fmla="*/ 36144 h 43107"/>
                <a:gd name="connsiteX251" fmla="*/ 220678 w 676457"/>
                <a:gd name="connsiteY251" fmla="*/ 23776 h 43107"/>
                <a:gd name="connsiteX252" fmla="*/ 228669 w 676457"/>
                <a:gd name="connsiteY252" fmla="*/ 17442 h 43107"/>
                <a:gd name="connsiteX253" fmla="*/ 228669 w 676457"/>
                <a:gd name="connsiteY253" fmla="*/ 11075 h 43107"/>
                <a:gd name="connsiteX254" fmla="*/ 220678 w 676457"/>
                <a:gd name="connsiteY254" fmla="*/ 16182 h 43107"/>
                <a:gd name="connsiteX255" fmla="*/ 220678 w 676457"/>
                <a:gd name="connsiteY255" fmla="*/ 11473 h 43107"/>
                <a:gd name="connsiteX256" fmla="*/ 213847 w 676457"/>
                <a:gd name="connsiteY256" fmla="*/ 11473 h 43107"/>
                <a:gd name="connsiteX257" fmla="*/ 213847 w 676457"/>
                <a:gd name="connsiteY257" fmla="*/ 36144 h 43107"/>
                <a:gd name="connsiteX258" fmla="*/ 196239 w 676457"/>
                <a:gd name="connsiteY258" fmla="*/ 36675 h 43107"/>
                <a:gd name="connsiteX259" fmla="*/ 209271 w 676457"/>
                <a:gd name="connsiteY259" fmla="*/ 23941 h 43107"/>
                <a:gd name="connsiteX260" fmla="*/ 209271 w 676457"/>
                <a:gd name="connsiteY260" fmla="*/ 23577 h 43107"/>
                <a:gd name="connsiteX261" fmla="*/ 196272 w 676457"/>
                <a:gd name="connsiteY261" fmla="*/ 10910 h 43107"/>
                <a:gd name="connsiteX262" fmla="*/ 183240 w 676457"/>
                <a:gd name="connsiteY262" fmla="*/ 23709 h 43107"/>
                <a:gd name="connsiteX263" fmla="*/ 183240 w 676457"/>
                <a:gd name="connsiteY263" fmla="*/ 24107 h 43107"/>
                <a:gd name="connsiteX264" fmla="*/ 196239 w 676457"/>
                <a:gd name="connsiteY264" fmla="*/ 36675 h 43107"/>
                <a:gd name="connsiteX265" fmla="*/ 196272 w 676457"/>
                <a:gd name="connsiteY265" fmla="*/ 31469 h 43107"/>
                <a:gd name="connsiteX266" fmla="*/ 190237 w 676457"/>
                <a:gd name="connsiteY266" fmla="*/ 23908 h 43107"/>
                <a:gd name="connsiteX267" fmla="*/ 190237 w 676457"/>
                <a:gd name="connsiteY267" fmla="*/ 23543 h 43107"/>
                <a:gd name="connsiteX268" fmla="*/ 196272 w 676457"/>
                <a:gd name="connsiteY268" fmla="*/ 16082 h 43107"/>
                <a:gd name="connsiteX269" fmla="*/ 202307 w 676457"/>
                <a:gd name="connsiteY269" fmla="*/ 23643 h 43107"/>
                <a:gd name="connsiteX270" fmla="*/ 202307 w 676457"/>
                <a:gd name="connsiteY270" fmla="*/ 23974 h 43107"/>
                <a:gd name="connsiteX271" fmla="*/ 196272 w 676457"/>
                <a:gd name="connsiteY271" fmla="*/ 31469 h 43107"/>
                <a:gd name="connsiteX272" fmla="*/ 169313 w 676457"/>
                <a:gd name="connsiteY272" fmla="*/ 36144 h 43107"/>
                <a:gd name="connsiteX273" fmla="*/ 176111 w 676457"/>
                <a:gd name="connsiteY273" fmla="*/ 36144 h 43107"/>
                <a:gd name="connsiteX274" fmla="*/ 176111 w 676457"/>
                <a:gd name="connsiteY274" fmla="*/ 16315 h 43107"/>
                <a:gd name="connsiteX275" fmla="*/ 181483 w 676457"/>
                <a:gd name="connsiteY275" fmla="*/ 16315 h 43107"/>
                <a:gd name="connsiteX276" fmla="*/ 181483 w 676457"/>
                <a:gd name="connsiteY276" fmla="*/ 11440 h 43107"/>
                <a:gd name="connsiteX277" fmla="*/ 176111 w 676457"/>
                <a:gd name="connsiteY277" fmla="*/ 11440 h 43107"/>
                <a:gd name="connsiteX278" fmla="*/ 176111 w 676457"/>
                <a:gd name="connsiteY278" fmla="*/ 8423 h 43107"/>
                <a:gd name="connsiteX279" fmla="*/ 179195 w 676457"/>
                <a:gd name="connsiteY279" fmla="*/ 5173 h 43107"/>
                <a:gd name="connsiteX280" fmla="*/ 181682 w 676457"/>
                <a:gd name="connsiteY280" fmla="*/ 5604 h 43107"/>
                <a:gd name="connsiteX281" fmla="*/ 181682 w 676457"/>
                <a:gd name="connsiteY281" fmla="*/ 464 h 43107"/>
                <a:gd name="connsiteX282" fmla="*/ 178134 w 676457"/>
                <a:gd name="connsiteY282" fmla="*/ 0 h 43107"/>
                <a:gd name="connsiteX283" fmla="*/ 169313 w 676457"/>
                <a:gd name="connsiteY283" fmla="*/ 8622 h 43107"/>
                <a:gd name="connsiteX284" fmla="*/ 169313 w 676457"/>
                <a:gd name="connsiteY284" fmla="*/ 11440 h 43107"/>
                <a:gd name="connsiteX285" fmla="*/ 166064 w 676457"/>
                <a:gd name="connsiteY285" fmla="*/ 11440 h 43107"/>
                <a:gd name="connsiteX286" fmla="*/ 166064 w 676457"/>
                <a:gd name="connsiteY286" fmla="*/ 16315 h 43107"/>
                <a:gd name="connsiteX287" fmla="*/ 169313 w 676457"/>
                <a:gd name="connsiteY287" fmla="*/ 16315 h 43107"/>
                <a:gd name="connsiteX288" fmla="*/ 169313 w 676457"/>
                <a:gd name="connsiteY288" fmla="*/ 36144 h 43107"/>
                <a:gd name="connsiteX289" fmla="*/ 139768 w 676457"/>
                <a:gd name="connsiteY289" fmla="*/ 31900 h 43107"/>
                <a:gd name="connsiteX290" fmla="*/ 136187 w 676457"/>
                <a:gd name="connsiteY290" fmla="*/ 28915 h 43107"/>
                <a:gd name="connsiteX291" fmla="*/ 142454 w 676457"/>
                <a:gd name="connsiteY291" fmla="*/ 25433 h 43107"/>
                <a:gd name="connsiteX292" fmla="*/ 145107 w 676457"/>
                <a:gd name="connsiteY292" fmla="*/ 25433 h 43107"/>
                <a:gd name="connsiteX293" fmla="*/ 145107 w 676457"/>
                <a:gd name="connsiteY293" fmla="*/ 27523 h 43107"/>
                <a:gd name="connsiteX294" fmla="*/ 139768 w 676457"/>
                <a:gd name="connsiteY294" fmla="*/ 31900 h 43107"/>
                <a:gd name="connsiteX295" fmla="*/ 137745 w 676457"/>
                <a:gd name="connsiteY295" fmla="*/ 36675 h 43107"/>
                <a:gd name="connsiteX296" fmla="*/ 145206 w 676457"/>
                <a:gd name="connsiteY296" fmla="*/ 33193 h 43107"/>
                <a:gd name="connsiteX297" fmla="*/ 145206 w 676457"/>
                <a:gd name="connsiteY297" fmla="*/ 36177 h 43107"/>
                <a:gd name="connsiteX298" fmla="*/ 151871 w 676457"/>
                <a:gd name="connsiteY298" fmla="*/ 36177 h 43107"/>
                <a:gd name="connsiteX299" fmla="*/ 151871 w 676457"/>
                <a:gd name="connsiteY299" fmla="*/ 20095 h 43107"/>
                <a:gd name="connsiteX300" fmla="*/ 141526 w 676457"/>
                <a:gd name="connsiteY300" fmla="*/ 10943 h 43107"/>
                <a:gd name="connsiteX301" fmla="*/ 130417 w 676457"/>
                <a:gd name="connsiteY301" fmla="*/ 19398 h 43107"/>
                <a:gd name="connsiteX302" fmla="*/ 136883 w 676457"/>
                <a:gd name="connsiteY302" fmla="*/ 19398 h 43107"/>
                <a:gd name="connsiteX303" fmla="*/ 141094 w 676457"/>
                <a:gd name="connsiteY303" fmla="*/ 15917 h 43107"/>
                <a:gd name="connsiteX304" fmla="*/ 145107 w 676457"/>
                <a:gd name="connsiteY304" fmla="*/ 20460 h 43107"/>
                <a:gd name="connsiteX305" fmla="*/ 145107 w 676457"/>
                <a:gd name="connsiteY305" fmla="*/ 21454 h 43107"/>
                <a:gd name="connsiteX306" fmla="*/ 142321 w 676457"/>
                <a:gd name="connsiteY306" fmla="*/ 21454 h 43107"/>
                <a:gd name="connsiteX307" fmla="*/ 129489 w 676457"/>
                <a:gd name="connsiteY307" fmla="*/ 29379 h 43107"/>
                <a:gd name="connsiteX308" fmla="*/ 137745 w 676457"/>
                <a:gd name="connsiteY308" fmla="*/ 36675 h 43107"/>
                <a:gd name="connsiteX309" fmla="*/ 118048 w 676457"/>
                <a:gd name="connsiteY309" fmla="*/ 36144 h 43107"/>
                <a:gd name="connsiteX310" fmla="*/ 124846 w 676457"/>
                <a:gd name="connsiteY310" fmla="*/ 36144 h 43107"/>
                <a:gd name="connsiteX311" fmla="*/ 124846 w 676457"/>
                <a:gd name="connsiteY311" fmla="*/ 265 h 43107"/>
                <a:gd name="connsiteX312" fmla="*/ 118048 w 676457"/>
                <a:gd name="connsiteY312" fmla="*/ 265 h 43107"/>
                <a:gd name="connsiteX313" fmla="*/ 118048 w 676457"/>
                <a:gd name="connsiteY313" fmla="*/ 36144 h 43107"/>
                <a:gd name="connsiteX314" fmla="*/ 88072 w 676457"/>
                <a:gd name="connsiteY314" fmla="*/ 36144 h 43107"/>
                <a:gd name="connsiteX315" fmla="*/ 94936 w 676457"/>
                <a:gd name="connsiteY315" fmla="*/ 36144 h 43107"/>
                <a:gd name="connsiteX316" fmla="*/ 94936 w 676457"/>
                <a:gd name="connsiteY316" fmla="*/ 23776 h 43107"/>
                <a:gd name="connsiteX317" fmla="*/ 102928 w 676457"/>
                <a:gd name="connsiteY317" fmla="*/ 17442 h 43107"/>
                <a:gd name="connsiteX318" fmla="*/ 102928 w 676457"/>
                <a:gd name="connsiteY318" fmla="*/ 11075 h 43107"/>
                <a:gd name="connsiteX319" fmla="*/ 94936 w 676457"/>
                <a:gd name="connsiteY319" fmla="*/ 16182 h 43107"/>
                <a:gd name="connsiteX320" fmla="*/ 94936 w 676457"/>
                <a:gd name="connsiteY320" fmla="*/ 11473 h 43107"/>
                <a:gd name="connsiteX321" fmla="*/ 88072 w 676457"/>
                <a:gd name="connsiteY321" fmla="*/ 11473 h 43107"/>
                <a:gd name="connsiteX322" fmla="*/ 88072 w 676457"/>
                <a:gd name="connsiteY322" fmla="*/ 36144 h 43107"/>
                <a:gd name="connsiteX323" fmla="*/ 67381 w 676457"/>
                <a:gd name="connsiteY323" fmla="*/ 36675 h 43107"/>
                <a:gd name="connsiteX324" fmla="*/ 75206 w 676457"/>
                <a:gd name="connsiteY324" fmla="*/ 32298 h 43107"/>
                <a:gd name="connsiteX325" fmla="*/ 75206 w 676457"/>
                <a:gd name="connsiteY325" fmla="*/ 36177 h 43107"/>
                <a:gd name="connsiteX326" fmla="*/ 82004 w 676457"/>
                <a:gd name="connsiteY326" fmla="*/ 36177 h 43107"/>
                <a:gd name="connsiteX327" fmla="*/ 82004 w 676457"/>
                <a:gd name="connsiteY327" fmla="*/ 11473 h 43107"/>
                <a:gd name="connsiteX328" fmla="*/ 75206 w 676457"/>
                <a:gd name="connsiteY328" fmla="*/ 11473 h 43107"/>
                <a:gd name="connsiteX329" fmla="*/ 75206 w 676457"/>
                <a:gd name="connsiteY329" fmla="*/ 25964 h 43107"/>
                <a:gd name="connsiteX330" fmla="*/ 70066 w 676457"/>
                <a:gd name="connsiteY330" fmla="*/ 31402 h 43107"/>
                <a:gd name="connsiteX331" fmla="*/ 65789 w 676457"/>
                <a:gd name="connsiteY331" fmla="*/ 26428 h 43107"/>
                <a:gd name="connsiteX332" fmla="*/ 65789 w 676457"/>
                <a:gd name="connsiteY332" fmla="*/ 11473 h 43107"/>
                <a:gd name="connsiteX333" fmla="*/ 58991 w 676457"/>
                <a:gd name="connsiteY333" fmla="*/ 11473 h 43107"/>
                <a:gd name="connsiteX334" fmla="*/ 58991 w 676457"/>
                <a:gd name="connsiteY334" fmla="*/ 27390 h 43107"/>
                <a:gd name="connsiteX335" fmla="*/ 67381 w 676457"/>
                <a:gd name="connsiteY335" fmla="*/ 36675 h 43107"/>
                <a:gd name="connsiteX336" fmla="*/ 41549 w 676457"/>
                <a:gd name="connsiteY336" fmla="*/ 36675 h 43107"/>
                <a:gd name="connsiteX337" fmla="*/ 54581 w 676457"/>
                <a:gd name="connsiteY337" fmla="*/ 23941 h 43107"/>
                <a:gd name="connsiteX338" fmla="*/ 54581 w 676457"/>
                <a:gd name="connsiteY338" fmla="*/ 23577 h 43107"/>
                <a:gd name="connsiteX339" fmla="*/ 41582 w 676457"/>
                <a:gd name="connsiteY339" fmla="*/ 10910 h 43107"/>
                <a:gd name="connsiteX340" fmla="*/ 28550 w 676457"/>
                <a:gd name="connsiteY340" fmla="*/ 23709 h 43107"/>
                <a:gd name="connsiteX341" fmla="*/ 28550 w 676457"/>
                <a:gd name="connsiteY341" fmla="*/ 24107 h 43107"/>
                <a:gd name="connsiteX342" fmla="*/ 41549 w 676457"/>
                <a:gd name="connsiteY342" fmla="*/ 36675 h 43107"/>
                <a:gd name="connsiteX343" fmla="*/ 41615 w 676457"/>
                <a:gd name="connsiteY343" fmla="*/ 31469 h 43107"/>
                <a:gd name="connsiteX344" fmla="*/ 35580 w 676457"/>
                <a:gd name="connsiteY344" fmla="*/ 23908 h 43107"/>
                <a:gd name="connsiteX345" fmla="*/ 35580 w 676457"/>
                <a:gd name="connsiteY345" fmla="*/ 23543 h 43107"/>
                <a:gd name="connsiteX346" fmla="*/ 41615 w 676457"/>
                <a:gd name="connsiteY346" fmla="*/ 16082 h 43107"/>
                <a:gd name="connsiteX347" fmla="*/ 47650 w 676457"/>
                <a:gd name="connsiteY347" fmla="*/ 23643 h 43107"/>
                <a:gd name="connsiteX348" fmla="*/ 47650 w 676457"/>
                <a:gd name="connsiteY348" fmla="*/ 23974 h 43107"/>
                <a:gd name="connsiteX349" fmla="*/ 41615 w 676457"/>
                <a:gd name="connsiteY349" fmla="*/ 31469 h 43107"/>
                <a:gd name="connsiteX350" fmla="*/ 12700 w 676457"/>
                <a:gd name="connsiteY350" fmla="*/ 31336 h 43107"/>
                <a:gd name="connsiteX351" fmla="*/ 6599 w 676457"/>
                <a:gd name="connsiteY351" fmla="*/ 23974 h 43107"/>
                <a:gd name="connsiteX352" fmla="*/ 6599 w 676457"/>
                <a:gd name="connsiteY352" fmla="*/ 23610 h 43107"/>
                <a:gd name="connsiteX353" fmla="*/ 12634 w 676457"/>
                <a:gd name="connsiteY353" fmla="*/ 16149 h 43107"/>
                <a:gd name="connsiteX354" fmla="*/ 18536 w 676457"/>
                <a:gd name="connsiteY354" fmla="*/ 23610 h 43107"/>
                <a:gd name="connsiteX355" fmla="*/ 18536 w 676457"/>
                <a:gd name="connsiteY355" fmla="*/ 23974 h 43107"/>
                <a:gd name="connsiteX356" fmla="*/ 12700 w 676457"/>
                <a:gd name="connsiteY356" fmla="*/ 31336 h 43107"/>
                <a:gd name="connsiteX357" fmla="*/ 0 w 676457"/>
                <a:gd name="connsiteY357" fmla="*/ 44567 h 43107"/>
                <a:gd name="connsiteX358" fmla="*/ 6831 w 676457"/>
                <a:gd name="connsiteY358" fmla="*/ 44567 h 43107"/>
                <a:gd name="connsiteX359" fmla="*/ 6831 w 676457"/>
                <a:gd name="connsiteY359" fmla="*/ 32397 h 43107"/>
                <a:gd name="connsiteX360" fmla="*/ 14723 w 676457"/>
                <a:gd name="connsiteY360" fmla="*/ 36675 h 43107"/>
                <a:gd name="connsiteX361" fmla="*/ 25500 w 676457"/>
                <a:gd name="connsiteY361" fmla="*/ 23941 h 43107"/>
                <a:gd name="connsiteX362" fmla="*/ 25500 w 676457"/>
                <a:gd name="connsiteY362" fmla="*/ 23577 h 43107"/>
                <a:gd name="connsiteX363" fmla="*/ 14723 w 676457"/>
                <a:gd name="connsiteY363" fmla="*/ 10910 h 43107"/>
                <a:gd name="connsiteX364" fmla="*/ 6831 w 676457"/>
                <a:gd name="connsiteY364" fmla="*/ 15353 h 43107"/>
                <a:gd name="connsiteX365" fmla="*/ 6831 w 676457"/>
                <a:gd name="connsiteY365" fmla="*/ 11473 h 43107"/>
                <a:gd name="connsiteX366" fmla="*/ 0 w 676457"/>
                <a:gd name="connsiteY366" fmla="*/ 11473 h 43107"/>
                <a:gd name="connsiteX367" fmla="*/ 0 w 676457"/>
                <a:gd name="connsiteY367" fmla="*/ 44567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676457" h="43107">
                  <a:moveTo>
                    <a:pt x="659447" y="21123"/>
                  </a:moveTo>
                  <a:cubicBezTo>
                    <a:pt x="659977" y="17641"/>
                    <a:pt x="662033" y="15585"/>
                    <a:pt x="665117" y="15585"/>
                  </a:cubicBezTo>
                  <a:cubicBezTo>
                    <a:pt x="668367" y="15585"/>
                    <a:pt x="670257" y="17376"/>
                    <a:pt x="670489" y="21123"/>
                  </a:cubicBezTo>
                  <a:lnTo>
                    <a:pt x="659447" y="21123"/>
                  </a:lnTo>
                  <a:close/>
                  <a:moveTo>
                    <a:pt x="665316" y="36675"/>
                  </a:moveTo>
                  <a:cubicBezTo>
                    <a:pt x="672047" y="36675"/>
                    <a:pt x="676325" y="33690"/>
                    <a:pt x="677121" y="28352"/>
                  </a:cubicBezTo>
                  <a:lnTo>
                    <a:pt x="670655" y="28352"/>
                  </a:lnTo>
                  <a:cubicBezTo>
                    <a:pt x="670223" y="30441"/>
                    <a:pt x="668665" y="31800"/>
                    <a:pt x="665515" y="31800"/>
                  </a:cubicBezTo>
                  <a:cubicBezTo>
                    <a:pt x="661768" y="31800"/>
                    <a:pt x="659546" y="29446"/>
                    <a:pt x="659380" y="25334"/>
                  </a:cubicBezTo>
                  <a:lnTo>
                    <a:pt x="677187" y="25334"/>
                  </a:lnTo>
                  <a:lnTo>
                    <a:pt x="677187" y="23444"/>
                  </a:lnTo>
                  <a:cubicBezTo>
                    <a:pt x="677187" y="14623"/>
                    <a:pt x="671517" y="10876"/>
                    <a:pt x="665150" y="10876"/>
                  </a:cubicBezTo>
                  <a:cubicBezTo>
                    <a:pt x="657988" y="10876"/>
                    <a:pt x="652450" y="15917"/>
                    <a:pt x="652450" y="23709"/>
                  </a:cubicBezTo>
                  <a:lnTo>
                    <a:pt x="652450" y="24074"/>
                  </a:lnTo>
                  <a:cubicBezTo>
                    <a:pt x="652417" y="31999"/>
                    <a:pt x="657855" y="36675"/>
                    <a:pt x="665316" y="36675"/>
                  </a:cubicBezTo>
                  <a:moveTo>
                    <a:pt x="645155" y="36608"/>
                  </a:moveTo>
                  <a:cubicBezTo>
                    <a:pt x="647012" y="36608"/>
                    <a:pt x="648371" y="36277"/>
                    <a:pt x="649300" y="35945"/>
                  </a:cubicBezTo>
                  <a:lnTo>
                    <a:pt x="649300" y="30673"/>
                  </a:lnTo>
                  <a:cubicBezTo>
                    <a:pt x="648504" y="31004"/>
                    <a:pt x="647741" y="31137"/>
                    <a:pt x="646713" y="31137"/>
                  </a:cubicBezTo>
                  <a:cubicBezTo>
                    <a:pt x="644956" y="31137"/>
                    <a:pt x="643961" y="30208"/>
                    <a:pt x="643961" y="28219"/>
                  </a:cubicBezTo>
                  <a:lnTo>
                    <a:pt x="643961" y="16315"/>
                  </a:lnTo>
                  <a:lnTo>
                    <a:pt x="649167" y="16315"/>
                  </a:lnTo>
                  <a:lnTo>
                    <a:pt x="649167" y="11440"/>
                  </a:lnTo>
                  <a:lnTo>
                    <a:pt x="643961" y="11440"/>
                  </a:lnTo>
                  <a:lnTo>
                    <a:pt x="643961" y="6101"/>
                  </a:lnTo>
                  <a:lnTo>
                    <a:pt x="637163" y="6101"/>
                  </a:lnTo>
                  <a:lnTo>
                    <a:pt x="637163" y="11440"/>
                  </a:lnTo>
                  <a:lnTo>
                    <a:pt x="634013" y="11440"/>
                  </a:lnTo>
                  <a:lnTo>
                    <a:pt x="634013" y="16315"/>
                  </a:lnTo>
                  <a:lnTo>
                    <a:pt x="637163" y="16315"/>
                  </a:lnTo>
                  <a:lnTo>
                    <a:pt x="637163" y="28816"/>
                  </a:lnTo>
                  <a:cubicBezTo>
                    <a:pt x="637163" y="33989"/>
                    <a:pt x="639949" y="36608"/>
                    <a:pt x="645155" y="36608"/>
                  </a:cubicBezTo>
                  <a:moveTo>
                    <a:pt x="607087" y="36144"/>
                  </a:moveTo>
                  <a:lnTo>
                    <a:pt x="613952" y="36144"/>
                  </a:lnTo>
                  <a:lnTo>
                    <a:pt x="613952" y="21885"/>
                  </a:lnTo>
                  <a:cubicBezTo>
                    <a:pt x="613952" y="18238"/>
                    <a:pt x="616173" y="16447"/>
                    <a:pt x="619091" y="16447"/>
                  </a:cubicBezTo>
                  <a:cubicBezTo>
                    <a:pt x="622109" y="16447"/>
                    <a:pt x="623435" y="18072"/>
                    <a:pt x="623435" y="21421"/>
                  </a:cubicBezTo>
                  <a:lnTo>
                    <a:pt x="623435" y="36144"/>
                  </a:lnTo>
                  <a:lnTo>
                    <a:pt x="630266" y="36144"/>
                  </a:lnTo>
                  <a:lnTo>
                    <a:pt x="630266" y="20426"/>
                  </a:lnTo>
                  <a:cubicBezTo>
                    <a:pt x="630266" y="13828"/>
                    <a:pt x="626817" y="10910"/>
                    <a:pt x="621943" y="10910"/>
                  </a:cubicBezTo>
                  <a:cubicBezTo>
                    <a:pt x="617831" y="10910"/>
                    <a:pt x="615145" y="12932"/>
                    <a:pt x="613918" y="15386"/>
                  </a:cubicBezTo>
                  <a:lnTo>
                    <a:pt x="613918" y="11473"/>
                  </a:lnTo>
                  <a:lnTo>
                    <a:pt x="607054" y="11473"/>
                  </a:lnTo>
                  <a:lnTo>
                    <a:pt x="607054" y="36144"/>
                  </a:lnTo>
                  <a:close/>
                  <a:moveTo>
                    <a:pt x="584904" y="21123"/>
                  </a:moveTo>
                  <a:cubicBezTo>
                    <a:pt x="585434" y="17641"/>
                    <a:pt x="587490" y="15585"/>
                    <a:pt x="590574" y="15585"/>
                  </a:cubicBezTo>
                  <a:cubicBezTo>
                    <a:pt x="593824" y="15585"/>
                    <a:pt x="595714" y="17376"/>
                    <a:pt x="595946" y="21123"/>
                  </a:cubicBezTo>
                  <a:lnTo>
                    <a:pt x="584904" y="21123"/>
                  </a:lnTo>
                  <a:close/>
                  <a:moveTo>
                    <a:pt x="590740" y="36675"/>
                  </a:moveTo>
                  <a:cubicBezTo>
                    <a:pt x="597504" y="36675"/>
                    <a:pt x="601749" y="33690"/>
                    <a:pt x="602545" y="28352"/>
                  </a:cubicBezTo>
                  <a:lnTo>
                    <a:pt x="596078" y="28352"/>
                  </a:lnTo>
                  <a:cubicBezTo>
                    <a:pt x="595647" y="30441"/>
                    <a:pt x="594089" y="31800"/>
                    <a:pt x="590939" y="31800"/>
                  </a:cubicBezTo>
                  <a:cubicBezTo>
                    <a:pt x="587192" y="31800"/>
                    <a:pt x="585003" y="29446"/>
                    <a:pt x="584804" y="25334"/>
                  </a:cubicBezTo>
                  <a:lnTo>
                    <a:pt x="602611" y="25334"/>
                  </a:lnTo>
                  <a:lnTo>
                    <a:pt x="602611" y="23444"/>
                  </a:lnTo>
                  <a:cubicBezTo>
                    <a:pt x="602611" y="14623"/>
                    <a:pt x="596941" y="10876"/>
                    <a:pt x="590574" y="10876"/>
                  </a:cubicBezTo>
                  <a:cubicBezTo>
                    <a:pt x="583411" y="10876"/>
                    <a:pt x="577874" y="15917"/>
                    <a:pt x="577874" y="23709"/>
                  </a:cubicBezTo>
                  <a:lnTo>
                    <a:pt x="577874" y="24074"/>
                  </a:lnTo>
                  <a:cubicBezTo>
                    <a:pt x="577874" y="31999"/>
                    <a:pt x="583279" y="36675"/>
                    <a:pt x="590740" y="36675"/>
                  </a:cubicBezTo>
                  <a:moveTo>
                    <a:pt x="550351" y="36144"/>
                  </a:moveTo>
                  <a:lnTo>
                    <a:pt x="557182" y="36144"/>
                  </a:lnTo>
                  <a:lnTo>
                    <a:pt x="557182" y="21885"/>
                  </a:lnTo>
                  <a:cubicBezTo>
                    <a:pt x="557182" y="18238"/>
                    <a:pt x="559404" y="16447"/>
                    <a:pt x="562322" y="16447"/>
                  </a:cubicBezTo>
                  <a:cubicBezTo>
                    <a:pt x="565339" y="16447"/>
                    <a:pt x="566666" y="18072"/>
                    <a:pt x="566666" y="21421"/>
                  </a:cubicBezTo>
                  <a:lnTo>
                    <a:pt x="566666" y="36144"/>
                  </a:lnTo>
                  <a:lnTo>
                    <a:pt x="573530" y="36144"/>
                  </a:lnTo>
                  <a:lnTo>
                    <a:pt x="573530" y="20426"/>
                  </a:lnTo>
                  <a:cubicBezTo>
                    <a:pt x="573530" y="13828"/>
                    <a:pt x="570081" y="10910"/>
                    <a:pt x="565207" y="10910"/>
                  </a:cubicBezTo>
                  <a:cubicBezTo>
                    <a:pt x="561095" y="10910"/>
                    <a:pt x="558409" y="12932"/>
                    <a:pt x="557182" y="15386"/>
                  </a:cubicBezTo>
                  <a:lnTo>
                    <a:pt x="557182" y="11473"/>
                  </a:lnTo>
                  <a:lnTo>
                    <a:pt x="550351" y="11473"/>
                  </a:lnTo>
                  <a:lnTo>
                    <a:pt x="550351" y="36144"/>
                  </a:lnTo>
                  <a:close/>
                  <a:moveTo>
                    <a:pt x="532412" y="31900"/>
                  </a:moveTo>
                  <a:cubicBezTo>
                    <a:pt x="529892" y="31900"/>
                    <a:pt x="528831" y="30706"/>
                    <a:pt x="528831" y="28915"/>
                  </a:cubicBezTo>
                  <a:cubicBezTo>
                    <a:pt x="528831" y="26262"/>
                    <a:pt x="531152" y="25433"/>
                    <a:pt x="535098" y="25433"/>
                  </a:cubicBezTo>
                  <a:lnTo>
                    <a:pt x="537751" y="25433"/>
                  </a:lnTo>
                  <a:lnTo>
                    <a:pt x="537751" y="27523"/>
                  </a:lnTo>
                  <a:cubicBezTo>
                    <a:pt x="537717" y="30242"/>
                    <a:pt x="535429" y="31900"/>
                    <a:pt x="532412" y="31900"/>
                  </a:cubicBezTo>
                  <a:moveTo>
                    <a:pt x="530356" y="36675"/>
                  </a:moveTo>
                  <a:cubicBezTo>
                    <a:pt x="534236" y="36675"/>
                    <a:pt x="536391" y="35182"/>
                    <a:pt x="537817" y="33193"/>
                  </a:cubicBezTo>
                  <a:lnTo>
                    <a:pt x="537817" y="36177"/>
                  </a:lnTo>
                  <a:lnTo>
                    <a:pt x="544482" y="36177"/>
                  </a:lnTo>
                  <a:lnTo>
                    <a:pt x="544482" y="20095"/>
                  </a:lnTo>
                  <a:cubicBezTo>
                    <a:pt x="544482" y="13397"/>
                    <a:pt x="540204" y="10943"/>
                    <a:pt x="534136" y="10943"/>
                  </a:cubicBezTo>
                  <a:cubicBezTo>
                    <a:pt x="528101" y="10943"/>
                    <a:pt x="523459" y="13529"/>
                    <a:pt x="523028" y="19398"/>
                  </a:cubicBezTo>
                  <a:lnTo>
                    <a:pt x="529494" y="19398"/>
                  </a:lnTo>
                  <a:cubicBezTo>
                    <a:pt x="529792" y="17276"/>
                    <a:pt x="531019" y="15917"/>
                    <a:pt x="533705" y="15917"/>
                  </a:cubicBezTo>
                  <a:cubicBezTo>
                    <a:pt x="536822" y="15917"/>
                    <a:pt x="537717" y="17508"/>
                    <a:pt x="537717" y="20460"/>
                  </a:cubicBezTo>
                  <a:lnTo>
                    <a:pt x="537717" y="21454"/>
                  </a:lnTo>
                  <a:lnTo>
                    <a:pt x="534932" y="21454"/>
                  </a:lnTo>
                  <a:cubicBezTo>
                    <a:pt x="527372" y="21454"/>
                    <a:pt x="522099" y="23643"/>
                    <a:pt x="522099" y="29379"/>
                  </a:cubicBezTo>
                  <a:cubicBezTo>
                    <a:pt x="522099" y="34486"/>
                    <a:pt x="525879" y="36675"/>
                    <a:pt x="530356" y="36675"/>
                  </a:cubicBezTo>
                  <a:moveTo>
                    <a:pt x="480119" y="36144"/>
                  </a:moveTo>
                  <a:lnTo>
                    <a:pt x="486950" y="36144"/>
                  </a:lnTo>
                  <a:lnTo>
                    <a:pt x="486950" y="21554"/>
                  </a:lnTo>
                  <a:cubicBezTo>
                    <a:pt x="486950" y="18205"/>
                    <a:pt x="489072" y="16514"/>
                    <a:pt x="491725" y="16514"/>
                  </a:cubicBezTo>
                  <a:cubicBezTo>
                    <a:pt x="494146" y="16514"/>
                    <a:pt x="495605" y="17939"/>
                    <a:pt x="495605" y="21090"/>
                  </a:cubicBezTo>
                  <a:lnTo>
                    <a:pt x="495605" y="36144"/>
                  </a:lnTo>
                  <a:lnTo>
                    <a:pt x="502402" y="36144"/>
                  </a:lnTo>
                  <a:lnTo>
                    <a:pt x="502402" y="21554"/>
                  </a:lnTo>
                  <a:cubicBezTo>
                    <a:pt x="502402" y="18205"/>
                    <a:pt x="504525" y="16514"/>
                    <a:pt x="507177" y="16514"/>
                  </a:cubicBezTo>
                  <a:cubicBezTo>
                    <a:pt x="509631" y="16514"/>
                    <a:pt x="511057" y="17939"/>
                    <a:pt x="511057" y="21090"/>
                  </a:cubicBezTo>
                  <a:lnTo>
                    <a:pt x="511057" y="36144"/>
                  </a:lnTo>
                  <a:lnTo>
                    <a:pt x="517855" y="36144"/>
                  </a:lnTo>
                  <a:lnTo>
                    <a:pt x="517855" y="20327"/>
                  </a:lnTo>
                  <a:cubicBezTo>
                    <a:pt x="517855" y="13761"/>
                    <a:pt x="514307" y="10876"/>
                    <a:pt x="509731" y="10876"/>
                  </a:cubicBezTo>
                  <a:cubicBezTo>
                    <a:pt x="506614" y="10876"/>
                    <a:pt x="503397" y="12203"/>
                    <a:pt x="501408" y="15154"/>
                  </a:cubicBezTo>
                  <a:cubicBezTo>
                    <a:pt x="500214" y="12236"/>
                    <a:pt x="497760" y="10876"/>
                    <a:pt x="494510" y="10876"/>
                  </a:cubicBezTo>
                  <a:cubicBezTo>
                    <a:pt x="490830" y="10876"/>
                    <a:pt x="488177" y="12899"/>
                    <a:pt x="486950" y="15220"/>
                  </a:cubicBezTo>
                  <a:lnTo>
                    <a:pt x="486950" y="11440"/>
                  </a:lnTo>
                  <a:lnTo>
                    <a:pt x="480119" y="11440"/>
                  </a:lnTo>
                  <a:lnTo>
                    <a:pt x="480119" y="36144"/>
                  </a:lnTo>
                  <a:close/>
                  <a:moveTo>
                    <a:pt x="460820" y="36144"/>
                  </a:moveTo>
                  <a:lnTo>
                    <a:pt x="467684" y="36144"/>
                  </a:lnTo>
                  <a:lnTo>
                    <a:pt x="467684" y="23776"/>
                  </a:lnTo>
                  <a:cubicBezTo>
                    <a:pt x="467684" y="19067"/>
                    <a:pt x="470602" y="17409"/>
                    <a:pt x="475676" y="17442"/>
                  </a:cubicBezTo>
                  <a:lnTo>
                    <a:pt x="475676" y="11075"/>
                  </a:lnTo>
                  <a:cubicBezTo>
                    <a:pt x="471663" y="11109"/>
                    <a:pt x="469243" y="12866"/>
                    <a:pt x="467684" y="16182"/>
                  </a:cubicBezTo>
                  <a:lnTo>
                    <a:pt x="467684" y="11473"/>
                  </a:lnTo>
                  <a:lnTo>
                    <a:pt x="460820" y="11473"/>
                  </a:lnTo>
                  <a:lnTo>
                    <a:pt x="460820" y="36144"/>
                  </a:lnTo>
                  <a:close/>
                  <a:moveTo>
                    <a:pt x="438636" y="21123"/>
                  </a:moveTo>
                  <a:cubicBezTo>
                    <a:pt x="439167" y="17641"/>
                    <a:pt x="441223" y="15585"/>
                    <a:pt x="444307" y="15585"/>
                  </a:cubicBezTo>
                  <a:cubicBezTo>
                    <a:pt x="447556" y="15585"/>
                    <a:pt x="449446" y="17376"/>
                    <a:pt x="449678" y="21123"/>
                  </a:cubicBezTo>
                  <a:lnTo>
                    <a:pt x="438636" y="21123"/>
                  </a:lnTo>
                  <a:close/>
                  <a:moveTo>
                    <a:pt x="444472" y="36675"/>
                  </a:moveTo>
                  <a:cubicBezTo>
                    <a:pt x="451237" y="36675"/>
                    <a:pt x="455481" y="33690"/>
                    <a:pt x="456277" y="28352"/>
                  </a:cubicBezTo>
                  <a:lnTo>
                    <a:pt x="449811" y="28352"/>
                  </a:lnTo>
                  <a:cubicBezTo>
                    <a:pt x="449380" y="30441"/>
                    <a:pt x="447821" y="31800"/>
                    <a:pt x="444671" y="31800"/>
                  </a:cubicBezTo>
                  <a:cubicBezTo>
                    <a:pt x="440924" y="31800"/>
                    <a:pt x="438736" y="29446"/>
                    <a:pt x="438537" y="25334"/>
                  </a:cubicBezTo>
                  <a:lnTo>
                    <a:pt x="456344" y="25334"/>
                  </a:lnTo>
                  <a:lnTo>
                    <a:pt x="456344" y="23444"/>
                  </a:lnTo>
                  <a:cubicBezTo>
                    <a:pt x="456344" y="14623"/>
                    <a:pt x="450673" y="10876"/>
                    <a:pt x="444307" y="10876"/>
                  </a:cubicBezTo>
                  <a:cubicBezTo>
                    <a:pt x="437144" y="10876"/>
                    <a:pt x="431606" y="15917"/>
                    <a:pt x="431606" y="23709"/>
                  </a:cubicBezTo>
                  <a:lnTo>
                    <a:pt x="431606" y="24074"/>
                  </a:lnTo>
                  <a:cubicBezTo>
                    <a:pt x="431606" y="31999"/>
                    <a:pt x="437011" y="36675"/>
                    <a:pt x="444472" y="36675"/>
                  </a:cubicBezTo>
                  <a:moveTo>
                    <a:pt x="415723" y="31336"/>
                  </a:moveTo>
                  <a:cubicBezTo>
                    <a:pt x="411976" y="31336"/>
                    <a:pt x="409622" y="28948"/>
                    <a:pt x="409622" y="23974"/>
                  </a:cubicBezTo>
                  <a:lnTo>
                    <a:pt x="409622" y="23610"/>
                  </a:lnTo>
                  <a:cubicBezTo>
                    <a:pt x="409622" y="18636"/>
                    <a:pt x="412075" y="16149"/>
                    <a:pt x="415657" y="16149"/>
                  </a:cubicBezTo>
                  <a:cubicBezTo>
                    <a:pt x="419105" y="16149"/>
                    <a:pt x="421559" y="18603"/>
                    <a:pt x="421559" y="23610"/>
                  </a:cubicBezTo>
                  <a:lnTo>
                    <a:pt x="421559" y="23974"/>
                  </a:lnTo>
                  <a:cubicBezTo>
                    <a:pt x="421592" y="28783"/>
                    <a:pt x="419503" y="31336"/>
                    <a:pt x="415723" y="31336"/>
                  </a:cubicBezTo>
                  <a:moveTo>
                    <a:pt x="403023" y="44567"/>
                  </a:moveTo>
                  <a:lnTo>
                    <a:pt x="409887" y="44567"/>
                  </a:lnTo>
                  <a:lnTo>
                    <a:pt x="409887" y="32397"/>
                  </a:lnTo>
                  <a:cubicBezTo>
                    <a:pt x="411147" y="34785"/>
                    <a:pt x="413932" y="36675"/>
                    <a:pt x="417779" y="36675"/>
                  </a:cubicBezTo>
                  <a:cubicBezTo>
                    <a:pt x="423913" y="36675"/>
                    <a:pt x="428556" y="32099"/>
                    <a:pt x="428556" y="23941"/>
                  </a:cubicBezTo>
                  <a:lnTo>
                    <a:pt x="428556" y="23577"/>
                  </a:lnTo>
                  <a:cubicBezTo>
                    <a:pt x="428556" y="15419"/>
                    <a:pt x="423847" y="10910"/>
                    <a:pt x="417779" y="10910"/>
                  </a:cubicBezTo>
                  <a:cubicBezTo>
                    <a:pt x="414131" y="10910"/>
                    <a:pt x="411246" y="12999"/>
                    <a:pt x="409887" y="15353"/>
                  </a:cubicBezTo>
                  <a:lnTo>
                    <a:pt x="409887" y="11473"/>
                  </a:lnTo>
                  <a:lnTo>
                    <a:pt x="403023" y="11473"/>
                  </a:lnTo>
                  <a:lnTo>
                    <a:pt x="403023" y="44567"/>
                  </a:lnTo>
                  <a:close/>
                  <a:moveTo>
                    <a:pt x="363496" y="36144"/>
                  </a:moveTo>
                  <a:lnTo>
                    <a:pt x="370361" y="36144"/>
                  </a:lnTo>
                  <a:lnTo>
                    <a:pt x="370361" y="21885"/>
                  </a:lnTo>
                  <a:cubicBezTo>
                    <a:pt x="370361" y="18238"/>
                    <a:pt x="372582" y="16447"/>
                    <a:pt x="375500" y="16447"/>
                  </a:cubicBezTo>
                  <a:cubicBezTo>
                    <a:pt x="378518" y="16447"/>
                    <a:pt x="379844" y="18072"/>
                    <a:pt x="379844" y="21421"/>
                  </a:cubicBezTo>
                  <a:lnTo>
                    <a:pt x="379844" y="36144"/>
                  </a:lnTo>
                  <a:lnTo>
                    <a:pt x="386675" y="36144"/>
                  </a:lnTo>
                  <a:lnTo>
                    <a:pt x="386675" y="20426"/>
                  </a:lnTo>
                  <a:cubicBezTo>
                    <a:pt x="386675" y="13828"/>
                    <a:pt x="383226" y="10910"/>
                    <a:pt x="378352" y="10910"/>
                  </a:cubicBezTo>
                  <a:cubicBezTo>
                    <a:pt x="374240" y="10910"/>
                    <a:pt x="371554" y="12932"/>
                    <a:pt x="370327" y="15386"/>
                  </a:cubicBezTo>
                  <a:lnTo>
                    <a:pt x="370327" y="11473"/>
                  </a:lnTo>
                  <a:lnTo>
                    <a:pt x="363463" y="11473"/>
                  </a:lnTo>
                  <a:lnTo>
                    <a:pt x="363463" y="36144"/>
                  </a:lnTo>
                  <a:close/>
                  <a:moveTo>
                    <a:pt x="345889" y="36675"/>
                  </a:moveTo>
                  <a:cubicBezTo>
                    <a:pt x="353283" y="36675"/>
                    <a:pt x="358920" y="31734"/>
                    <a:pt x="358920" y="23941"/>
                  </a:cubicBezTo>
                  <a:lnTo>
                    <a:pt x="358920" y="23577"/>
                  </a:lnTo>
                  <a:cubicBezTo>
                    <a:pt x="358920" y="15883"/>
                    <a:pt x="353350" y="10910"/>
                    <a:pt x="345922" y="10910"/>
                  </a:cubicBezTo>
                  <a:cubicBezTo>
                    <a:pt x="338494" y="10910"/>
                    <a:pt x="332890" y="15950"/>
                    <a:pt x="332890" y="23709"/>
                  </a:cubicBezTo>
                  <a:lnTo>
                    <a:pt x="332890" y="24107"/>
                  </a:lnTo>
                  <a:cubicBezTo>
                    <a:pt x="332923" y="31767"/>
                    <a:pt x="338527" y="36675"/>
                    <a:pt x="345889" y="36675"/>
                  </a:cubicBezTo>
                  <a:moveTo>
                    <a:pt x="345955" y="31469"/>
                  </a:moveTo>
                  <a:cubicBezTo>
                    <a:pt x="342075" y="31469"/>
                    <a:pt x="339920" y="28650"/>
                    <a:pt x="339920" y="23908"/>
                  </a:cubicBezTo>
                  <a:lnTo>
                    <a:pt x="339920" y="23543"/>
                  </a:lnTo>
                  <a:cubicBezTo>
                    <a:pt x="339920" y="18835"/>
                    <a:pt x="342208" y="16082"/>
                    <a:pt x="345955" y="16082"/>
                  </a:cubicBezTo>
                  <a:cubicBezTo>
                    <a:pt x="349768" y="16082"/>
                    <a:pt x="351990" y="18901"/>
                    <a:pt x="351990" y="23643"/>
                  </a:cubicBezTo>
                  <a:lnTo>
                    <a:pt x="351990" y="23974"/>
                  </a:lnTo>
                  <a:cubicBezTo>
                    <a:pt x="351990" y="28650"/>
                    <a:pt x="349768" y="31469"/>
                    <a:pt x="345955" y="31469"/>
                  </a:cubicBezTo>
                  <a:moveTo>
                    <a:pt x="324700" y="8091"/>
                  </a:moveTo>
                  <a:cubicBezTo>
                    <a:pt x="326921" y="8091"/>
                    <a:pt x="328612" y="6499"/>
                    <a:pt x="328612" y="4344"/>
                  </a:cubicBezTo>
                  <a:cubicBezTo>
                    <a:pt x="328612" y="2222"/>
                    <a:pt x="326921" y="597"/>
                    <a:pt x="324700" y="597"/>
                  </a:cubicBezTo>
                  <a:cubicBezTo>
                    <a:pt x="322544" y="597"/>
                    <a:pt x="320820" y="2189"/>
                    <a:pt x="320820" y="4344"/>
                  </a:cubicBezTo>
                  <a:cubicBezTo>
                    <a:pt x="320820" y="6499"/>
                    <a:pt x="322544" y="8091"/>
                    <a:pt x="324700" y="8091"/>
                  </a:cubicBezTo>
                  <a:moveTo>
                    <a:pt x="321351" y="36144"/>
                  </a:moveTo>
                  <a:lnTo>
                    <a:pt x="328148" y="36144"/>
                  </a:lnTo>
                  <a:lnTo>
                    <a:pt x="328148" y="11440"/>
                  </a:lnTo>
                  <a:lnTo>
                    <a:pt x="321351" y="11440"/>
                  </a:lnTo>
                  <a:lnTo>
                    <a:pt x="321351" y="36144"/>
                  </a:lnTo>
                  <a:close/>
                  <a:moveTo>
                    <a:pt x="312397" y="36608"/>
                  </a:moveTo>
                  <a:cubicBezTo>
                    <a:pt x="314254" y="36608"/>
                    <a:pt x="315614" y="36277"/>
                    <a:pt x="316542" y="35945"/>
                  </a:cubicBezTo>
                  <a:lnTo>
                    <a:pt x="316542" y="30673"/>
                  </a:lnTo>
                  <a:cubicBezTo>
                    <a:pt x="315747" y="31004"/>
                    <a:pt x="314984" y="31137"/>
                    <a:pt x="313956" y="31137"/>
                  </a:cubicBezTo>
                  <a:cubicBezTo>
                    <a:pt x="312198" y="31137"/>
                    <a:pt x="311204" y="30208"/>
                    <a:pt x="311204" y="28219"/>
                  </a:cubicBezTo>
                  <a:lnTo>
                    <a:pt x="311204" y="16315"/>
                  </a:lnTo>
                  <a:lnTo>
                    <a:pt x="316410" y="16315"/>
                  </a:lnTo>
                  <a:lnTo>
                    <a:pt x="316410" y="11440"/>
                  </a:lnTo>
                  <a:lnTo>
                    <a:pt x="311204" y="11440"/>
                  </a:lnTo>
                  <a:lnTo>
                    <a:pt x="311204" y="6101"/>
                  </a:lnTo>
                  <a:lnTo>
                    <a:pt x="304406" y="6101"/>
                  </a:lnTo>
                  <a:lnTo>
                    <a:pt x="304406" y="11440"/>
                  </a:lnTo>
                  <a:lnTo>
                    <a:pt x="301256" y="11440"/>
                  </a:lnTo>
                  <a:lnTo>
                    <a:pt x="301256" y="16315"/>
                  </a:lnTo>
                  <a:lnTo>
                    <a:pt x="304406" y="16315"/>
                  </a:lnTo>
                  <a:lnTo>
                    <a:pt x="304406" y="28816"/>
                  </a:lnTo>
                  <a:cubicBezTo>
                    <a:pt x="304406" y="33989"/>
                    <a:pt x="307191" y="36608"/>
                    <a:pt x="312397" y="36608"/>
                  </a:cubicBezTo>
                  <a:moveTo>
                    <a:pt x="285405" y="31900"/>
                  </a:moveTo>
                  <a:cubicBezTo>
                    <a:pt x="282918" y="31900"/>
                    <a:pt x="281824" y="30706"/>
                    <a:pt x="281824" y="28915"/>
                  </a:cubicBezTo>
                  <a:cubicBezTo>
                    <a:pt x="281824" y="26262"/>
                    <a:pt x="284145" y="25433"/>
                    <a:pt x="288091" y="25433"/>
                  </a:cubicBezTo>
                  <a:lnTo>
                    <a:pt x="290744" y="25433"/>
                  </a:lnTo>
                  <a:lnTo>
                    <a:pt x="290744" y="27523"/>
                  </a:lnTo>
                  <a:cubicBezTo>
                    <a:pt x="290744" y="30242"/>
                    <a:pt x="288456" y="31900"/>
                    <a:pt x="285405" y="31900"/>
                  </a:cubicBezTo>
                  <a:moveTo>
                    <a:pt x="283383" y="36675"/>
                  </a:moveTo>
                  <a:cubicBezTo>
                    <a:pt x="287262" y="36675"/>
                    <a:pt x="289418" y="35182"/>
                    <a:pt x="290844" y="33193"/>
                  </a:cubicBezTo>
                  <a:lnTo>
                    <a:pt x="290844" y="36177"/>
                  </a:lnTo>
                  <a:lnTo>
                    <a:pt x="297509" y="36177"/>
                  </a:lnTo>
                  <a:lnTo>
                    <a:pt x="297509" y="20095"/>
                  </a:lnTo>
                  <a:cubicBezTo>
                    <a:pt x="297509" y="13397"/>
                    <a:pt x="293231" y="10943"/>
                    <a:pt x="287163" y="10943"/>
                  </a:cubicBezTo>
                  <a:cubicBezTo>
                    <a:pt x="281128" y="10943"/>
                    <a:pt x="276485" y="13529"/>
                    <a:pt x="276054" y="19398"/>
                  </a:cubicBezTo>
                  <a:lnTo>
                    <a:pt x="282521" y="19398"/>
                  </a:lnTo>
                  <a:cubicBezTo>
                    <a:pt x="282786" y="17276"/>
                    <a:pt x="284013" y="15917"/>
                    <a:pt x="286732" y="15917"/>
                  </a:cubicBezTo>
                  <a:cubicBezTo>
                    <a:pt x="289849" y="15917"/>
                    <a:pt x="290744" y="17508"/>
                    <a:pt x="290744" y="20460"/>
                  </a:cubicBezTo>
                  <a:lnTo>
                    <a:pt x="290744" y="21454"/>
                  </a:lnTo>
                  <a:lnTo>
                    <a:pt x="287959" y="21454"/>
                  </a:lnTo>
                  <a:cubicBezTo>
                    <a:pt x="280398" y="21454"/>
                    <a:pt x="275126" y="23643"/>
                    <a:pt x="275126" y="29379"/>
                  </a:cubicBezTo>
                  <a:cubicBezTo>
                    <a:pt x="275126" y="34486"/>
                    <a:pt x="278906" y="36675"/>
                    <a:pt x="283383" y="36675"/>
                  </a:cubicBezTo>
                  <a:moveTo>
                    <a:pt x="233146" y="36144"/>
                  </a:moveTo>
                  <a:lnTo>
                    <a:pt x="240010" y="36144"/>
                  </a:lnTo>
                  <a:lnTo>
                    <a:pt x="240010" y="21554"/>
                  </a:lnTo>
                  <a:cubicBezTo>
                    <a:pt x="240010" y="18205"/>
                    <a:pt x="242132" y="16514"/>
                    <a:pt x="244785" y="16514"/>
                  </a:cubicBezTo>
                  <a:cubicBezTo>
                    <a:pt x="247205" y="16514"/>
                    <a:pt x="248664" y="17939"/>
                    <a:pt x="248664" y="21090"/>
                  </a:cubicBezTo>
                  <a:lnTo>
                    <a:pt x="248664" y="36144"/>
                  </a:lnTo>
                  <a:lnTo>
                    <a:pt x="255462" y="36144"/>
                  </a:lnTo>
                  <a:lnTo>
                    <a:pt x="255462" y="21554"/>
                  </a:lnTo>
                  <a:cubicBezTo>
                    <a:pt x="255462" y="18205"/>
                    <a:pt x="257584" y="16514"/>
                    <a:pt x="260237" y="16514"/>
                  </a:cubicBezTo>
                  <a:cubicBezTo>
                    <a:pt x="262691" y="16514"/>
                    <a:pt x="264117" y="17939"/>
                    <a:pt x="264117" y="21090"/>
                  </a:cubicBezTo>
                  <a:lnTo>
                    <a:pt x="264117" y="36144"/>
                  </a:lnTo>
                  <a:lnTo>
                    <a:pt x="270915" y="36144"/>
                  </a:lnTo>
                  <a:lnTo>
                    <a:pt x="270915" y="20327"/>
                  </a:lnTo>
                  <a:cubicBezTo>
                    <a:pt x="270915" y="13761"/>
                    <a:pt x="267367" y="10876"/>
                    <a:pt x="262790" y="10876"/>
                  </a:cubicBezTo>
                  <a:cubicBezTo>
                    <a:pt x="259673" y="10876"/>
                    <a:pt x="256457" y="12203"/>
                    <a:pt x="254467" y="15154"/>
                  </a:cubicBezTo>
                  <a:cubicBezTo>
                    <a:pt x="253274" y="12236"/>
                    <a:pt x="250820" y="10876"/>
                    <a:pt x="247570" y="10876"/>
                  </a:cubicBezTo>
                  <a:cubicBezTo>
                    <a:pt x="243889" y="10876"/>
                    <a:pt x="241237" y="12899"/>
                    <a:pt x="240010" y="15220"/>
                  </a:cubicBezTo>
                  <a:lnTo>
                    <a:pt x="240010" y="11440"/>
                  </a:lnTo>
                  <a:lnTo>
                    <a:pt x="233146" y="11440"/>
                  </a:lnTo>
                  <a:lnTo>
                    <a:pt x="233146" y="36144"/>
                  </a:lnTo>
                  <a:close/>
                  <a:moveTo>
                    <a:pt x="213847" y="36144"/>
                  </a:moveTo>
                  <a:lnTo>
                    <a:pt x="220678" y="36144"/>
                  </a:lnTo>
                  <a:lnTo>
                    <a:pt x="220678" y="23776"/>
                  </a:lnTo>
                  <a:cubicBezTo>
                    <a:pt x="220678" y="19067"/>
                    <a:pt x="223596" y="17409"/>
                    <a:pt x="228669" y="17442"/>
                  </a:cubicBezTo>
                  <a:lnTo>
                    <a:pt x="228669" y="11075"/>
                  </a:lnTo>
                  <a:cubicBezTo>
                    <a:pt x="224657" y="11109"/>
                    <a:pt x="222236" y="12866"/>
                    <a:pt x="220678" y="16182"/>
                  </a:cubicBezTo>
                  <a:lnTo>
                    <a:pt x="220678" y="11473"/>
                  </a:lnTo>
                  <a:lnTo>
                    <a:pt x="213847" y="11473"/>
                  </a:lnTo>
                  <a:lnTo>
                    <a:pt x="213847" y="36144"/>
                  </a:lnTo>
                  <a:close/>
                  <a:moveTo>
                    <a:pt x="196239" y="36675"/>
                  </a:moveTo>
                  <a:cubicBezTo>
                    <a:pt x="203667" y="36675"/>
                    <a:pt x="209271" y="31734"/>
                    <a:pt x="209271" y="23941"/>
                  </a:cubicBezTo>
                  <a:lnTo>
                    <a:pt x="209271" y="23577"/>
                  </a:lnTo>
                  <a:cubicBezTo>
                    <a:pt x="209271" y="15883"/>
                    <a:pt x="203700" y="10910"/>
                    <a:pt x="196272" y="10910"/>
                  </a:cubicBezTo>
                  <a:cubicBezTo>
                    <a:pt x="188844" y="10910"/>
                    <a:pt x="183240" y="15950"/>
                    <a:pt x="183240" y="23709"/>
                  </a:cubicBezTo>
                  <a:lnTo>
                    <a:pt x="183240" y="24107"/>
                  </a:lnTo>
                  <a:cubicBezTo>
                    <a:pt x="183240" y="31767"/>
                    <a:pt x="188878" y="36675"/>
                    <a:pt x="196239" y="36675"/>
                  </a:cubicBezTo>
                  <a:moveTo>
                    <a:pt x="196272" y="31469"/>
                  </a:moveTo>
                  <a:cubicBezTo>
                    <a:pt x="192392" y="31469"/>
                    <a:pt x="190237" y="28650"/>
                    <a:pt x="190237" y="23908"/>
                  </a:cubicBezTo>
                  <a:lnTo>
                    <a:pt x="190237" y="23543"/>
                  </a:lnTo>
                  <a:cubicBezTo>
                    <a:pt x="190237" y="18835"/>
                    <a:pt x="192492" y="16082"/>
                    <a:pt x="196272" y="16082"/>
                  </a:cubicBezTo>
                  <a:cubicBezTo>
                    <a:pt x="200086" y="16082"/>
                    <a:pt x="202307" y="18901"/>
                    <a:pt x="202307" y="23643"/>
                  </a:cubicBezTo>
                  <a:lnTo>
                    <a:pt x="202307" y="23974"/>
                  </a:lnTo>
                  <a:cubicBezTo>
                    <a:pt x="202340" y="28650"/>
                    <a:pt x="200086" y="31469"/>
                    <a:pt x="196272" y="31469"/>
                  </a:cubicBezTo>
                  <a:moveTo>
                    <a:pt x="169313" y="36144"/>
                  </a:moveTo>
                  <a:lnTo>
                    <a:pt x="176111" y="36144"/>
                  </a:lnTo>
                  <a:lnTo>
                    <a:pt x="176111" y="16315"/>
                  </a:lnTo>
                  <a:lnTo>
                    <a:pt x="181483" y="16315"/>
                  </a:lnTo>
                  <a:lnTo>
                    <a:pt x="181483" y="11440"/>
                  </a:lnTo>
                  <a:lnTo>
                    <a:pt x="176111" y="11440"/>
                  </a:lnTo>
                  <a:lnTo>
                    <a:pt x="176111" y="8423"/>
                  </a:lnTo>
                  <a:cubicBezTo>
                    <a:pt x="176111" y="6532"/>
                    <a:pt x="177006" y="5173"/>
                    <a:pt x="179195" y="5173"/>
                  </a:cubicBezTo>
                  <a:cubicBezTo>
                    <a:pt x="180190" y="5173"/>
                    <a:pt x="181052" y="5372"/>
                    <a:pt x="181682" y="5604"/>
                  </a:cubicBezTo>
                  <a:lnTo>
                    <a:pt x="181682" y="464"/>
                  </a:lnTo>
                  <a:cubicBezTo>
                    <a:pt x="180588" y="133"/>
                    <a:pt x="179593" y="0"/>
                    <a:pt x="178134" y="0"/>
                  </a:cubicBezTo>
                  <a:cubicBezTo>
                    <a:pt x="172662" y="0"/>
                    <a:pt x="169313" y="2885"/>
                    <a:pt x="169313" y="8622"/>
                  </a:cubicBezTo>
                  <a:lnTo>
                    <a:pt x="169313" y="11440"/>
                  </a:lnTo>
                  <a:lnTo>
                    <a:pt x="166064" y="11440"/>
                  </a:lnTo>
                  <a:lnTo>
                    <a:pt x="166064" y="16315"/>
                  </a:lnTo>
                  <a:lnTo>
                    <a:pt x="169313" y="16315"/>
                  </a:lnTo>
                  <a:lnTo>
                    <a:pt x="169313" y="36144"/>
                  </a:lnTo>
                  <a:close/>
                  <a:moveTo>
                    <a:pt x="139768" y="31900"/>
                  </a:moveTo>
                  <a:cubicBezTo>
                    <a:pt x="137281" y="31900"/>
                    <a:pt x="136187" y="30706"/>
                    <a:pt x="136187" y="28915"/>
                  </a:cubicBezTo>
                  <a:cubicBezTo>
                    <a:pt x="136187" y="26262"/>
                    <a:pt x="138508" y="25433"/>
                    <a:pt x="142454" y="25433"/>
                  </a:cubicBezTo>
                  <a:lnTo>
                    <a:pt x="145107" y="25433"/>
                  </a:lnTo>
                  <a:lnTo>
                    <a:pt x="145107" y="27523"/>
                  </a:lnTo>
                  <a:cubicBezTo>
                    <a:pt x="145107" y="30242"/>
                    <a:pt x="142786" y="31900"/>
                    <a:pt x="139768" y="31900"/>
                  </a:cubicBezTo>
                  <a:moveTo>
                    <a:pt x="137745" y="36675"/>
                  </a:moveTo>
                  <a:cubicBezTo>
                    <a:pt x="141625" y="36675"/>
                    <a:pt x="143780" y="35182"/>
                    <a:pt x="145206" y="33193"/>
                  </a:cubicBezTo>
                  <a:lnTo>
                    <a:pt x="145206" y="36177"/>
                  </a:lnTo>
                  <a:lnTo>
                    <a:pt x="151871" y="36177"/>
                  </a:lnTo>
                  <a:lnTo>
                    <a:pt x="151871" y="20095"/>
                  </a:lnTo>
                  <a:cubicBezTo>
                    <a:pt x="151871" y="13397"/>
                    <a:pt x="147594" y="10943"/>
                    <a:pt x="141526" y="10943"/>
                  </a:cubicBezTo>
                  <a:cubicBezTo>
                    <a:pt x="135490" y="10943"/>
                    <a:pt x="130848" y="13529"/>
                    <a:pt x="130417" y="19398"/>
                  </a:cubicBezTo>
                  <a:lnTo>
                    <a:pt x="136883" y="19398"/>
                  </a:lnTo>
                  <a:cubicBezTo>
                    <a:pt x="137182" y="17276"/>
                    <a:pt x="138375" y="15917"/>
                    <a:pt x="141094" y="15917"/>
                  </a:cubicBezTo>
                  <a:cubicBezTo>
                    <a:pt x="144211" y="15917"/>
                    <a:pt x="145107" y="17508"/>
                    <a:pt x="145107" y="20460"/>
                  </a:cubicBezTo>
                  <a:lnTo>
                    <a:pt x="145107" y="21454"/>
                  </a:lnTo>
                  <a:lnTo>
                    <a:pt x="142321" y="21454"/>
                  </a:lnTo>
                  <a:cubicBezTo>
                    <a:pt x="134761" y="21454"/>
                    <a:pt x="129489" y="23643"/>
                    <a:pt x="129489" y="29379"/>
                  </a:cubicBezTo>
                  <a:cubicBezTo>
                    <a:pt x="129455" y="34486"/>
                    <a:pt x="133236" y="36675"/>
                    <a:pt x="137745" y="36675"/>
                  </a:cubicBezTo>
                  <a:moveTo>
                    <a:pt x="118048" y="36144"/>
                  </a:moveTo>
                  <a:lnTo>
                    <a:pt x="124846" y="36144"/>
                  </a:lnTo>
                  <a:lnTo>
                    <a:pt x="124846" y="265"/>
                  </a:lnTo>
                  <a:lnTo>
                    <a:pt x="118048" y="265"/>
                  </a:lnTo>
                  <a:lnTo>
                    <a:pt x="118048" y="36144"/>
                  </a:lnTo>
                  <a:close/>
                  <a:moveTo>
                    <a:pt x="88072" y="36144"/>
                  </a:moveTo>
                  <a:lnTo>
                    <a:pt x="94936" y="36144"/>
                  </a:lnTo>
                  <a:lnTo>
                    <a:pt x="94936" y="23776"/>
                  </a:lnTo>
                  <a:cubicBezTo>
                    <a:pt x="94936" y="19067"/>
                    <a:pt x="97854" y="17409"/>
                    <a:pt x="102928" y="17442"/>
                  </a:cubicBezTo>
                  <a:lnTo>
                    <a:pt x="102928" y="11075"/>
                  </a:lnTo>
                  <a:cubicBezTo>
                    <a:pt x="98915" y="11109"/>
                    <a:pt x="96495" y="12866"/>
                    <a:pt x="94936" y="16182"/>
                  </a:cubicBezTo>
                  <a:lnTo>
                    <a:pt x="94936" y="11473"/>
                  </a:lnTo>
                  <a:lnTo>
                    <a:pt x="88072" y="11473"/>
                  </a:lnTo>
                  <a:lnTo>
                    <a:pt x="88072" y="36144"/>
                  </a:lnTo>
                  <a:close/>
                  <a:moveTo>
                    <a:pt x="67381" y="36675"/>
                  </a:moveTo>
                  <a:cubicBezTo>
                    <a:pt x="71426" y="36675"/>
                    <a:pt x="73946" y="34785"/>
                    <a:pt x="75206" y="32298"/>
                  </a:cubicBezTo>
                  <a:lnTo>
                    <a:pt x="75206" y="36177"/>
                  </a:lnTo>
                  <a:lnTo>
                    <a:pt x="82004" y="36177"/>
                  </a:lnTo>
                  <a:lnTo>
                    <a:pt x="82004" y="11473"/>
                  </a:lnTo>
                  <a:lnTo>
                    <a:pt x="75206" y="11473"/>
                  </a:lnTo>
                  <a:lnTo>
                    <a:pt x="75206" y="25964"/>
                  </a:lnTo>
                  <a:cubicBezTo>
                    <a:pt x="75206" y="29612"/>
                    <a:pt x="72918" y="31402"/>
                    <a:pt x="70066" y="31402"/>
                  </a:cubicBezTo>
                  <a:cubicBezTo>
                    <a:pt x="67148" y="31402"/>
                    <a:pt x="65789" y="29811"/>
                    <a:pt x="65789" y="26428"/>
                  </a:cubicBezTo>
                  <a:lnTo>
                    <a:pt x="65789" y="11473"/>
                  </a:lnTo>
                  <a:lnTo>
                    <a:pt x="58991" y="11473"/>
                  </a:lnTo>
                  <a:lnTo>
                    <a:pt x="58991" y="27390"/>
                  </a:lnTo>
                  <a:cubicBezTo>
                    <a:pt x="58991" y="33823"/>
                    <a:pt x="62572" y="36675"/>
                    <a:pt x="67381" y="36675"/>
                  </a:cubicBezTo>
                  <a:moveTo>
                    <a:pt x="41549" y="36675"/>
                  </a:moveTo>
                  <a:cubicBezTo>
                    <a:pt x="48977" y="36675"/>
                    <a:pt x="54581" y="31734"/>
                    <a:pt x="54581" y="23941"/>
                  </a:cubicBezTo>
                  <a:lnTo>
                    <a:pt x="54581" y="23577"/>
                  </a:lnTo>
                  <a:cubicBezTo>
                    <a:pt x="54581" y="15883"/>
                    <a:pt x="49010" y="10910"/>
                    <a:pt x="41582" y="10910"/>
                  </a:cubicBezTo>
                  <a:cubicBezTo>
                    <a:pt x="34154" y="10910"/>
                    <a:pt x="28550" y="15950"/>
                    <a:pt x="28550" y="23709"/>
                  </a:cubicBezTo>
                  <a:lnTo>
                    <a:pt x="28550" y="24107"/>
                  </a:lnTo>
                  <a:cubicBezTo>
                    <a:pt x="28584" y="31767"/>
                    <a:pt x="34188" y="36675"/>
                    <a:pt x="41549" y="36675"/>
                  </a:cubicBezTo>
                  <a:moveTo>
                    <a:pt x="41615" y="31469"/>
                  </a:moveTo>
                  <a:cubicBezTo>
                    <a:pt x="37736" y="31469"/>
                    <a:pt x="35580" y="28650"/>
                    <a:pt x="35580" y="23908"/>
                  </a:cubicBezTo>
                  <a:lnTo>
                    <a:pt x="35580" y="23543"/>
                  </a:lnTo>
                  <a:cubicBezTo>
                    <a:pt x="35580" y="18835"/>
                    <a:pt x="37835" y="16082"/>
                    <a:pt x="41615" y="16082"/>
                  </a:cubicBezTo>
                  <a:cubicBezTo>
                    <a:pt x="45429" y="16082"/>
                    <a:pt x="47650" y="18901"/>
                    <a:pt x="47650" y="23643"/>
                  </a:cubicBezTo>
                  <a:lnTo>
                    <a:pt x="47650" y="23974"/>
                  </a:lnTo>
                  <a:cubicBezTo>
                    <a:pt x="47650" y="28650"/>
                    <a:pt x="45429" y="31469"/>
                    <a:pt x="41615" y="31469"/>
                  </a:cubicBezTo>
                  <a:moveTo>
                    <a:pt x="12700" y="31336"/>
                  </a:moveTo>
                  <a:cubicBezTo>
                    <a:pt x="8953" y="31336"/>
                    <a:pt x="6599" y="28948"/>
                    <a:pt x="6599" y="23974"/>
                  </a:cubicBezTo>
                  <a:lnTo>
                    <a:pt x="6599" y="23610"/>
                  </a:lnTo>
                  <a:cubicBezTo>
                    <a:pt x="6599" y="18636"/>
                    <a:pt x="9053" y="16149"/>
                    <a:pt x="12634" y="16149"/>
                  </a:cubicBezTo>
                  <a:cubicBezTo>
                    <a:pt x="16082" y="16149"/>
                    <a:pt x="18536" y="18603"/>
                    <a:pt x="18536" y="23610"/>
                  </a:cubicBezTo>
                  <a:lnTo>
                    <a:pt x="18536" y="23974"/>
                  </a:lnTo>
                  <a:cubicBezTo>
                    <a:pt x="18569" y="28783"/>
                    <a:pt x="16480" y="31336"/>
                    <a:pt x="12700" y="31336"/>
                  </a:cubicBezTo>
                  <a:moveTo>
                    <a:pt x="0" y="44567"/>
                  </a:moveTo>
                  <a:lnTo>
                    <a:pt x="6831" y="44567"/>
                  </a:lnTo>
                  <a:lnTo>
                    <a:pt x="6831" y="32397"/>
                  </a:lnTo>
                  <a:cubicBezTo>
                    <a:pt x="8124" y="34785"/>
                    <a:pt x="10910" y="36675"/>
                    <a:pt x="14723" y="36675"/>
                  </a:cubicBezTo>
                  <a:cubicBezTo>
                    <a:pt x="20857" y="36675"/>
                    <a:pt x="25500" y="32099"/>
                    <a:pt x="25500" y="23941"/>
                  </a:cubicBezTo>
                  <a:lnTo>
                    <a:pt x="25500" y="23577"/>
                  </a:lnTo>
                  <a:cubicBezTo>
                    <a:pt x="25500" y="15419"/>
                    <a:pt x="20791" y="10910"/>
                    <a:pt x="14723" y="10910"/>
                  </a:cubicBezTo>
                  <a:cubicBezTo>
                    <a:pt x="11075" y="10910"/>
                    <a:pt x="8190" y="12999"/>
                    <a:pt x="6831" y="15353"/>
                  </a:cubicBezTo>
                  <a:lnTo>
                    <a:pt x="6831" y="11473"/>
                  </a:lnTo>
                  <a:lnTo>
                    <a:pt x="0" y="11473"/>
                  </a:lnTo>
                  <a:lnTo>
                    <a:pt x="0" y="44567"/>
                  </a:lnTo>
                  <a:close/>
                </a:path>
              </a:pathLst>
            </a:custGeom>
            <a:solidFill>
              <a:srgbClr val="193264"/>
            </a:solidFill>
            <a:ln w="3296" cap="flat">
              <a:noFill/>
              <a:prstDash val="solid"/>
              <a:miter/>
            </a:ln>
          </p:spPr>
          <p:txBody>
            <a:bodyPr rtlCol="0" anchor="ctr">
              <a:noAutofit/>
            </a:bodyPr>
            <a:lstStyle/>
            <a:p>
              <a:endParaRPr lang="fr-FR"/>
            </a:p>
          </p:txBody>
        </p:sp>
        <p:sp>
          <p:nvSpPr>
            <p:cNvPr id="20" name="Forme libre : forme 19">
              <a:extLst>
                <a:ext uri="{FF2B5EF4-FFF2-40B4-BE49-F238E27FC236}">
                  <a16:creationId xmlns:a16="http://schemas.microsoft.com/office/drawing/2014/main" id="{8BC8F99C-5989-4368-A9CF-A9181D7B26E7}"/>
                </a:ext>
              </a:extLst>
            </p:cNvPr>
            <p:cNvSpPr/>
            <p:nvPr/>
          </p:nvSpPr>
          <p:spPr>
            <a:xfrm>
              <a:off x="999327" y="250402"/>
              <a:ext cx="484131" cy="33160"/>
            </a:xfrm>
            <a:custGeom>
              <a:avLst/>
              <a:gdLst>
                <a:gd name="connsiteX0" fmla="*/ 469574 w 484131"/>
                <a:gd name="connsiteY0" fmla="*/ 20857 h 33159"/>
                <a:gd name="connsiteX1" fmla="*/ 475245 w 484131"/>
                <a:gd name="connsiteY1" fmla="*/ 15320 h 33159"/>
                <a:gd name="connsiteX2" fmla="*/ 480616 w 484131"/>
                <a:gd name="connsiteY2" fmla="*/ 20857 h 33159"/>
                <a:gd name="connsiteX3" fmla="*/ 469574 w 484131"/>
                <a:gd name="connsiteY3" fmla="*/ 20857 h 33159"/>
                <a:gd name="connsiteX4" fmla="*/ 475443 w 484131"/>
                <a:gd name="connsiteY4" fmla="*/ 36409 h 33159"/>
                <a:gd name="connsiteX5" fmla="*/ 487248 w 484131"/>
                <a:gd name="connsiteY5" fmla="*/ 28086 h 33159"/>
                <a:gd name="connsiteX6" fmla="*/ 480782 w 484131"/>
                <a:gd name="connsiteY6" fmla="*/ 28086 h 33159"/>
                <a:gd name="connsiteX7" fmla="*/ 475642 w 484131"/>
                <a:gd name="connsiteY7" fmla="*/ 31535 h 33159"/>
                <a:gd name="connsiteX8" fmla="*/ 469508 w 484131"/>
                <a:gd name="connsiteY8" fmla="*/ 25069 h 33159"/>
                <a:gd name="connsiteX9" fmla="*/ 487315 w 484131"/>
                <a:gd name="connsiteY9" fmla="*/ 25069 h 33159"/>
                <a:gd name="connsiteX10" fmla="*/ 487315 w 484131"/>
                <a:gd name="connsiteY10" fmla="*/ 23179 h 33159"/>
                <a:gd name="connsiteX11" fmla="*/ 475278 w 484131"/>
                <a:gd name="connsiteY11" fmla="*/ 10611 h 33159"/>
                <a:gd name="connsiteX12" fmla="*/ 462578 w 484131"/>
                <a:gd name="connsiteY12" fmla="*/ 23444 h 33159"/>
                <a:gd name="connsiteX13" fmla="*/ 462578 w 484131"/>
                <a:gd name="connsiteY13" fmla="*/ 23809 h 33159"/>
                <a:gd name="connsiteX14" fmla="*/ 475443 w 484131"/>
                <a:gd name="connsiteY14" fmla="*/ 36409 h 33159"/>
                <a:gd name="connsiteX15" fmla="*/ 451038 w 484131"/>
                <a:gd name="connsiteY15" fmla="*/ 35879 h 33159"/>
                <a:gd name="connsiteX16" fmla="*/ 457836 w 484131"/>
                <a:gd name="connsiteY16" fmla="*/ 35879 h 33159"/>
                <a:gd name="connsiteX17" fmla="*/ 457836 w 484131"/>
                <a:gd name="connsiteY17" fmla="*/ 0 h 33159"/>
                <a:gd name="connsiteX18" fmla="*/ 451038 w 484131"/>
                <a:gd name="connsiteY18" fmla="*/ 0 h 33159"/>
                <a:gd name="connsiteX19" fmla="*/ 451038 w 484131"/>
                <a:gd name="connsiteY19" fmla="*/ 35879 h 33159"/>
                <a:gd name="connsiteX20" fmla="*/ 432900 w 484131"/>
                <a:gd name="connsiteY20" fmla="*/ 31634 h 33159"/>
                <a:gd name="connsiteX21" fmla="*/ 429318 w 484131"/>
                <a:gd name="connsiteY21" fmla="*/ 28650 h 33159"/>
                <a:gd name="connsiteX22" fmla="*/ 435586 w 484131"/>
                <a:gd name="connsiteY22" fmla="*/ 25168 h 33159"/>
                <a:gd name="connsiteX23" fmla="*/ 438238 w 484131"/>
                <a:gd name="connsiteY23" fmla="*/ 25168 h 33159"/>
                <a:gd name="connsiteX24" fmla="*/ 438238 w 484131"/>
                <a:gd name="connsiteY24" fmla="*/ 27257 h 33159"/>
                <a:gd name="connsiteX25" fmla="*/ 432900 w 484131"/>
                <a:gd name="connsiteY25" fmla="*/ 31634 h 33159"/>
                <a:gd name="connsiteX26" fmla="*/ 430877 w 484131"/>
                <a:gd name="connsiteY26" fmla="*/ 36409 h 33159"/>
                <a:gd name="connsiteX27" fmla="*/ 438338 w 484131"/>
                <a:gd name="connsiteY27" fmla="*/ 32928 h 33159"/>
                <a:gd name="connsiteX28" fmla="*/ 438338 w 484131"/>
                <a:gd name="connsiteY28" fmla="*/ 35912 h 33159"/>
                <a:gd name="connsiteX29" fmla="*/ 445003 w 484131"/>
                <a:gd name="connsiteY29" fmla="*/ 35912 h 33159"/>
                <a:gd name="connsiteX30" fmla="*/ 445003 w 484131"/>
                <a:gd name="connsiteY30" fmla="*/ 19830 h 33159"/>
                <a:gd name="connsiteX31" fmla="*/ 434657 w 484131"/>
                <a:gd name="connsiteY31" fmla="*/ 10677 h 33159"/>
                <a:gd name="connsiteX32" fmla="*/ 423549 w 484131"/>
                <a:gd name="connsiteY32" fmla="*/ 19133 h 33159"/>
                <a:gd name="connsiteX33" fmla="*/ 430015 w 484131"/>
                <a:gd name="connsiteY33" fmla="*/ 19133 h 33159"/>
                <a:gd name="connsiteX34" fmla="*/ 434226 w 484131"/>
                <a:gd name="connsiteY34" fmla="*/ 15651 h 33159"/>
                <a:gd name="connsiteX35" fmla="*/ 438238 w 484131"/>
                <a:gd name="connsiteY35" fmla="*/ 20194 h 33159"/>
                <a:gd name="connsiteX36" fmla="*/ 438238 w 484131"/>
                <a:gd name="connsiteY36" fmla="*/ 21189 h 33159"/>
                <a:gd name="connsiteX37" fmla="*/ 435453 w 484131"/>
                <a:gd name="connsiteY37" fmla="*/ 21189 h 33159"/>
                <a:gd name="connsiteX38" fmla="*/ 422620 w 484131"/>
                <a:gd name="connsiteY38" fmla="*/ 29114 h 33159"/>
                <a:gd name="connsiteX39" fmla="*/ 430877 w 484131"/>
                <a:gd name="connsiteY39" fmla="*/ 36409 h 33159"/>
                <a:gd name="connsiteX40" fmla="*/ 395197 w 484131"/>
                <a:gd name="connsiteY40" fmla="*/ 35879 h 33159"/>
                <a:gd name="connsiteX41" fmla="*/ 402061 w 484131"/>
                <a:gd name="connsiteY41" fmla="*/ 35879 h 33159"/>
                <a:gd name="connsiteX42" fmla="*/ 402061 w 484131"/>
                <a:gd name="connsiteY42" fmla="*/ 21620 h 33159"/>
                <a:gd name="connsiteX43" fmla="*/ 407201 w 484131"/>
                <a:gd name="connsiteY43" fmla="*/ 16182 h 33159"/>
                <a:gd name="connsiteX44" fmla="*/ 411545 w 484131"/>
                <a:gd name="connsiteY44" fmla="*/ 21156 h 33159"/>
                <a:gd name="connsiteX45" fmla="*/ 411545 w 484131"/>
                <a:gd name="connsiteY45" fmla="*/ 35879 h 33159"/>
                <a:gd name="connsiteX46" fmla="*/ 418376 w 484131"/>
                <a:gd name="connsiteY46" fmla="*/ 35879 h 33159"/>
                <a:gd name="connsiteX47" fmla="*/ 418376 w 484131"/>
                <a:gd name="connsiteY47" fmla="*/ 20161 h 33159"/>
                <a:gd name="connsiteX48" fmla="*/ 410053 w 484131"/>
                <a:gd name="connsiteY48" fmla="*/ 10611 h 33159"/>
                <a:gd name="connsiteX49" fmla="*/ 402028 w 484131"/>
                <a:gd name="connsiteY49" fmla="*/ 15088 h 33159"/>
                <a:gd name="connsiteX50" fmla="*/ 402028 w 484131"/>
                <a:gd name="connsiteY50" fmla="*/ 11175 h 33159"/>
                <a:gd name="connsiteX51" fmla="*/ 395164 w 484131"/>
                <a:gd name="connsiteY51" fmla="*/ 11175 h 33159"/>
                <a:gd name="connsiteX52" fmla="*/ 395164 w 484131"/>
                <a:gd name="connsiteY52" fmla="*/ 35879 h 33159"/>
                <a:gd name="connsiteX53" fmla="*/ 377556 w 484131"/>
                <a:gd name="connsiteY53" fmla="*/ 36409 h 33159"/>
                <a:gd name="connsiteX54" fmla="*/ 390588 w 484131"/>
                <a:gd name="connsiteY54" fmla="*/ 23676 h 33159"/>
                <a:gd name="connsiteX55" fmla="*/ 390588 w 484131"/>
                <a:gd name="connsiteY55" fmla="*/ 23311 h 33159"/>
                <a:gd name="connsiteX56" fmla="*/ 377589 w 484131"/>
                <a:gd name="connsiteY56" fmla="*/ 10644 h 33159"/>
                <a:gd name="connsiteX57" fmla="*/ 364558 w 484131"/>
                <a:gd name="connsiteY57" fmla="*/ 23444 h 33159"/>
                <a:gd name="connsiteX58" fmla="*/ 364558 w 484131"/>
                <a:gd name="connsiteY58" fmla="*/ 23809 h 33159"/>
                <a:gd name="connsiteX59" fmla="*/ 377556 w 484131"/>
                <a:gd name="connsiteY59" fmla="*/ 36409 h 33159"/>
                <a:gd name="connsiteX60" fmla="*/ 377622 w 484131"/>
                <a:gd name="connsiteY60" fmla="*/ 31203 h 33159"/>
                <a:gd name="connsiteX61" fmla="*/ 371587 w 484131"/>
                <a:gd name="connsiteY61" fmla="*/ 23643 h 33159"/>
                <a:gd name="connsiteX62" fmla="*/ 371587 w 484131"/>
                <a:gd name="connsiteY62" fmla="*/ 23278 h 33159"/>
                <a:gd name="connsiteX63" fmla="*/ 377622 w 484131"/>
                <a:gd name="connsiteY63" fmla="*/ 15817 h 33159"/>
                <a:gd name="connsiteX64" fmla="*/ 383658 w 484131"/>
                <a:gd name="connsiteY64" fmla="*/ 23378 h 33159"/>
                <a:gd name="connsiteX65" fmla="*/ 383658 w 484131"/>
                <a:gd name="connsiteY65" fmla="*/ 23709 h 33159"/>
                <a:gd name="connsiteX66" fmla="*/ 377622 w 484131"/>
                <a:gd name="connsiteY66" fmla="*/ 31203 h 33159"/>
                <a:gd name="connsiteX67" fmla="*/ 356367 w 484131"/>
                <a:gd name="connsiteY67" fmla="*/ 7826 h 33159"/>
                <a:gd name="connsiteX68" fmla="*/ 360280 w 484131"/>
                <a:gd name="connsiteY68" fmla="*/ 4079 h 33159"/>
                <a:gd name="connsiteX69" fmla="*/ 356367 w 484131"/>
                <a:gd name="connsiteY69" fmla="*/ 365 h 33159"/>
                <a:gd name="connsiteX70" fmla="*/ 352487 w 484131"/>
                <a:gd name="connsiteY70" fmla="*/ 4079 h 33159"/>
                <a:gd name="connsiteX71" fmla="*/ 356367 w 484131"/>
                <a:gd name="connsiteY71" fmla="*/ 7826 h 33159"/>
                <a:gd name="connsiteX72" fmla="*/ 353018 w 484131"/>
                <a:gd name="connsiteY72" fmla="*/ 35879 h 33159"/>
                <a:gd name="connsiteX73" fmla="*/ 359816 w 484131"/>
                <a:gd name="connsiteY73" fmla="*/ 35879 h 33159"/>
                <a:gd name="connsiteX74" fmla="*/ 359816 w 484131"/>
                <a:gd name="connsiteY74" fmla="*/ 11175 h 33159"/>
                <a:gd name="connsiteX75" fmla="*/ 353018 w 484131"/>
                <a:gd name="connsiteY75" fmla="*/ 11175 h 33159"/>
                <a:gd name="connsiteX76" fmla="*/ 353018 w 484131"/>
                <a:gd name="connsiteY76" fmla="*/ 35879 h 33159"/>
                <a:gd name="connsiteX77" fmla="*/ 344032 w 484131"/>
                <a:gd name="connsiteY77" fmla="*/ 36343 h 33159"/>
                <a:gd name="connsiteX78" fmla="*/ 348177 w 484131"/>
                <a:gd name="connsiteY78" fmla="*/ 35680 h 33159"/>
                <a:gd name="connsiteX79" fmla="*/ 348177 w 484131"/>
                <a:gd name="connsiteY79" fmla="*/ 30407 h 33159"/>
                <a:gd name="connsiteX80" fmla="*/ 345590 w 484131"/>
                <a:gd name="connsiteY80" fmla="*/ 30872 h 33159"/>
                <a:gd name="connsiteX81" fmla="*/ 342838 w 484131"/>
                <a:gd name="connsiteY81" fmla="*/ 27954 h 33159"/>
                <a:gd name="connsiteX82" fmla="*/ 342838 w 484131"/>
                <a:gd name="connsiteY82" fmla="*/ 16049 h 33159"/>
                <a:gd name="connsiteX83" fmla="*/ 348044 w 484131"/>
                <a:gd name="connsiteY83" fmla="*/ 16049 h 33159"/>
                <a:gd name="connsiteX84" fmla="*/ 348044 w 484131"/>
                <a:gd name="connsiteY84" fmla="*/ 11175 h 33159"/>
                <a:gd name="connsiteX85" fmla="*/ 342838 w 484131"/>
                <a:gd name="connsiteY85" fmla="*/ 11175 h 33159"/>
                <a:gd name="connsiteX86" fmla="*/ 342838 w 484131"/>
                <a:gd name="connsiteY86" fmla="*/ 5836 h 33159"/>
                <a:gd name="connsiteX87" fmla="*/ 336040 w 484131"/>
                <a:gd name="connsiteY87" fmla="*/ 5836 h 33159"/>
                <a:gd name="connsiteX88" fmla="*/ 336040 w 484131"/>
                <a:gd name="connsiteY88" fmla="*/ 11175 h 33159"/>
                <a:gd name="connsiteX89" fmla="*/ 332890 w 484131"/>
                <a:gd name="connsiteY89" fmla="*/ 11175 h 33159"/>
                <a:gd name="connsiteX90" fmla="*/ 332890 w 484131"/>
                <a:gd name="connsiteY90" fmla="*/ 16049 h 33159"/>
                <a:gd name="connsiteX91" fmla="*/ 336040 w 484131"/>
                <a:gd name="connsiteY91" fmla="*/ 16049 h 33159"/>
                <a:gd name="connsiteX92" fmla="*/ 336040 w 484131"/>
                <a:gd name="connsiteY92" fmla="*/ 28551 h 33159"/>
                <a:gd name="connsiteX93" fmla="*/ 344032 w 484131"/>
                <a:gd name="connsiteY93" fmla="*/ 36343 h 33159"/>
                <a:gd name="connsiteX94" fmla="*/ 317106 w 484131"/>
                <a:gd name="connsiteY94" fmla="*/ 31634 h 33159"/>
                <a:gd name="connsiteX95" fmla="*/ 313525 w 484131"/>
                <a:gd name="connsiteY95" fmla="*/ 28650 h 33159"/>
                <a:gd name="connsiteX96" fmla="*/ 319792 w 484131"/>
                <a:gd name="connsiteY96" fmla="*/ 25168 h 33159"/>
                <a:gd name="connsiteX97" fmla="*/ 322445 w 484131"/>
                <a:gd name="connsiteY97" fmla="*/ 25168 h 33159"/>
                <a:gd name="connsiteX98" fmla="*/ 322445 w 484131"/>
                <a:gd name="connsiteY98" fmla="*/ 27257 h 33159"/>
                <a:gd name="connsiteX99" fmla="*/ 317106 w 484131"/>
                <a:gd name="connsiteY99" fmla="*/ 31634 h 33159"/>
                <a:gd name="connsiteX100" fmla="*/ 315050 w 484131"/>
                <a:gd name="connsiteY100" fmla="*/ 36409 h 33159"/>
                <a:gd name="connsiteX101" fmla="*/ 322511 w 484131"/>
                <a:gd name="connsiteY101" fmla="*/ 32928 h 33159"/>
                <a:gd name="connsiteX102" fmla="*/ 322511 w 484131"/>
                <a:gd name="connsiteY102" fmla="*/ 35912 h 33159"/>
                <a:gd name="connsiteX103" fmla="*/ 329176 w 484131"/>
                <a:gd name="connsiteY103" fmla="*/ 35912 h 33159"/>
                <a:gd name="connsiteX104" fmla="*/ 329176 w 484131"/>
                <a:gd name="connsiteY104" fmla="*/ 19830 h 33159"/>
                <a:gd name="connsiteX105" fmla="*/ 318830 w 484131"/>
                <a:gd name="connsiteY105" fmla="*/ 10677 h 33159"/>
                <a:gd name="connsiteX106" fmla="*/ 307722 w 484131"/>
                <a:gd name="connsiteY106" fmla="*/ 19133 h 33159"/>
                <a:gd name="connsiteX107" fmla="*/ 314188 w 484131"/>
                <a:gd name="connsiteY107" fmla="*/ 19133 h 33159"/>
                <a:gd name="connsiteX108" fmla="*/ 318399 w 484131"/>
                <a:gd name="connsiteY108" fmla="*/ 15651 h 33159"/>
                <a:gd name="connsiteX109" fmla="*/ 322412 w 484131"/>
                <a:gd name="connsiteY109" fmla="*/ 20194 h 33159"/>
                <a:gd name="connsiteX110" fmla="*/ 322412 w 484131"/>
                <a:gd name="connsiteY110" fmla="*/ 21189 h 33159"/>
                <a:gd name="connsiteX111" fmla="*/ 319626 w 484131"/>
                <a:gd name="connsiteY111" fmla="*/ 21189 h 33159"/>
                <a:gd name="connsiteX112" fmla="*/ 306793 w 484131"/>
                <a:gd name="connsiteY112" fmla="*/ 29114 h 33159"/>
                <a:gd name="connsiteX113" fmla="*/ 315050 w 484131"/>
                <a:gd name="connsiteY113" fmla="*/ 36409 h 33159"/>
                <a:gd name="connsiteX114" fmla="*/ 279370 w 484131"/>
                <a:gd name="connsiteY114" fmla="*/ 35879 h 33159"/>
                <a:gd name="connsiteX115" fmla="*/ 286234 w 484131"/>
                <a:gd name="connsiteY115" fmla="*/ 35879 h 33159"/>
                <a:gd name="connsiteX116" fmla="*/ 286234 w 484131"/>
                <a:gd name="connsiteY116" fmla="*/ 21620 h 33159"/>
                <a:gd name="connsiteX117" fmla="*/ 291374 w 484131"/>
                <a:gd name="connsiteY117" fmla="*/ 16182 h 33159"/>
                <a:gd name="connsiteX118" fmla="*/ 295718 w 484131"/>
                <a:gd name="connsiteY118" fmla="*/ 21156 h 33159"/>
                <a:gd name="connsiteX119" fmla="*/ 295718 w 484131"/>
                <a:gd name="connsiteY119" fmla="*/ 35879 h 33159"/>
                <a:gd name="connsiteX120" fmla="*/ 302549 w 484131"/>
                <a:gd name="connsiteY120" fmla="*/ 35879 h 33159"/>
                <a:gd name="connsiteX121" fmla="*/ 302549 w 484131"/>
                <a:gd name="connsiteY121" fmla="*/ 20161 h 33159"/>
                <a:gd name="connsiteX122" fmla="*/ 294226 w 484131"/>
                <a:gd name="connsiteY122" fmla="*/ 10611 h 33159"/>
                <a:gd name="connsiteX123" fmla="*/ 286201 w 484131"/>
                <a:gd name="connsiteY123" fmla="*/ 15088 h 33159"/>
                <a:gd name="connsiteX124" fmla="*/ 286201 w 484131"/>
                <a:gd name="connsiteY124" fmla="*/ 11175 h 33159"/>
                <a:gd name="connsiteX125" fmla="*/ 279337 w 484131"/>
                <a:gd name="connsiteY125" fmla="*/ 11175 h 33159"/>
                <a:gd name="connsiteX126" fmla="*/ 279337 w 484131"/>
                <a:gd name="connsiteY126" fmla="*/ 35879 h 33159"/>
                <a:gd name="connsiteX127" fmla="*/ 239844 w 484131"/>
                <a:gd name="connsiteY127" fmla="*/ 35879 h 33159"/>
                <a:gd name="connsiteX128" fmla="*/ 246708 w 484131"/>
                <a:gd name="connsiteY128" fmla="*/ 35879 h 33159"/>
                <a:gd name="connsiteX129" fmla="*/ 246708 w 484131"/>
                <a:gd name="connsiteY129" fmla="*/ 21620 h 33159"/>
                <a:gd name="connsiteX130" fmla="*/ 251848 w 484131"/>
                <a:gd name="connsiteY130" fmla="*/ 16182 h 33159"/>
                <a:gd name="connsiteX131" fmla="*/ 256192 w 484131"/>
                <a:gd name="connsiteY131" fmla="*/ 21156 h 33159"/>
                <a:gd name="connsiteX132" fmla="*/ 256192 w 484131"/>
                <a:gd name="connsiteY132" fmla="*/ 35879 h 33159"/>
                <a:gd name="connsiteX133" fmla="*/ 263023 w 484131"/>
                <a:gd name="connsiteY133" fmla="*/ 35879 h 33159"/>
                <a:gd name="connsiteX134" fmla="*/ 263023 w 484131"/>
                <a:gd name="connsiteY134" fmla="*/ 20161 h 33159"/>
                <a:gd name="connsiteX135" fmla="*/ 254700 w 484131"/>
                <a:gd name="connsiteY135" fmla="*/ 10611 h 33159"/>
                <a:gd name="connsiteX136" fmla="*/ 246675 w 484131"/>
                <a:gd name="connsiteY136" fmla="*/ 15088 h 33159"/>
                <a:gd name="connsiteX137" fmla="*/ 246675 w 484131"/>
                <a:gd name="connsiteY137" fmla="*/ 11175 h 33159"/>
                <a:gd name="connsiteX138" fmla="*/ 239811 w 484131"/>
                <a:gd name="connsiteY138" fmla="*/ 11175 h 33159"/>
                <a:gd name="connsiteX139" fmla="*/ 239811 w 484131"/>
                <a:gd name="connsiteY139" fmla="*/ 35879 h 33159"/>
                <a:gd name="connsiteX140" fmla="*/ 222236 w 484131"/>
                <a:gd name="connsiteY140" fmla="*/ 36409 h 33159"/>
                <a:gd name="connsiteX141" fmla="*/ 235268 w 484131"/>
                <a:gd name="connsiteY141" fmla="*/ 23676 h 33159"/>
                <a:gd name="connsiteX142" fmla="*/ 235268 w 484131"/>
                <a:gd name="connsiteY142" fmla="*/ 23311 h 33159"/>
                <a:gd name="connsiteX143" fmla="*/ 222269 w 484131"/>
                <a:gd name="connsiteY143" fmla="*/ 10644 h 33159"/>
                <a:gd name="connsiteX144" fmla="*/ 209271 w 484131"/>
                <a:gd name="connsiteY144" fmla="*/ 23411 h 33159"/>
                <a:gd name="connsiteX145" fmla="*/ 209271 w 484131"/>
                <a:gd name="connsiteY145" fmla="*/ 23776 h 33159"/>
                <a:gd name="connsiteX146" fmla="*/ 222236 w 484131"/>
                <a:gd name="connsiteY146" fmla="*/ 36409 h 33159"/>
                <a:gd name="connsiteX147" fmla="*/ 222269 w 484131"/>
                <a:gd name="connsiteY147" fmla="*/ 31203 h 33159"/>
                <a:gd name="connsiteX148" fmla="*/ 216234 w 484131"/>
                <a:gd name="connsiteY148" fmla="*/ 23643 h 33159"/>
                <a:gd name="connsiteX149" fmla="*/ 216234 w 484131"/>
                <a:gd name="connsiteY149" fmla="*/ 23278 h 33159"/>
                <a:gd name="connsiteX150" fmla="*/ 222269 w 484131"/>
                <a:gd name="connsiteY150" fmla="*/ 15817 h 33159"/>
                <a:gd name="connsiteX151" fmla="*/ 228304 w 484131"/>
                <a:gd name="connsiteY151" fmla="*/ 23378 h 33159"/>
                <a:gd name="connsiteX152" fmla="*/ 228304 w 484131"/>
                <a:gd name="connsiteY152" fmla="*/ 23709 h 33159"/>
                <a:gd name="connsiteX153" fmla="*/ 222269 w 484131"/>
                <a:gd name="connsiteY153" fmla="*/ 31203 h 33159"/>
                <a:gd name="connsiteX154" fmla="*/ 201047 w 484131"/>
                <a:gd name="connsiteY154" fmla="*/ 7826 h 33159"/>
                <a:gd name="connsiteX155" fmla="*/ 204960 w 484131"/>
                <a:gd name="connsiteY155" fmla="*/ 4079 h 33159"/>
                <a:gd name="connsiteX156" fmla="*/ 201047 w 484131"/>
                <a:gd name="connsiteY156" fmla="*/ 365 h 33159"/>
                <a:gd name="connsiteX157" fmla="*/ 197167 w 484131"/>
                <a:gd name="connsiteY157" fmla="*/ 4079 h 33159"/>
                <a:gd name="connsiteX158" fmla="*/ 201047 w 484131"/>
                <a:gd name="connsiteY158" fmla="*/ 7826 h 33159"/>
                <a:gd name="connsiteX159" fmla="*/ 197698 w 484131"/>
                <a:gd name="connsiteY159" fmla="*/ 35879 h 33159"/>
                <a:gd name="connsiteX160" fmla="*/ 204496 w 484131"/>
                <a:gd name="connsiteY160" fmla="*/ 35879 h 33159"/>
                <a:gd name="connsiteX161" fmla="*/ 204496 w 484131"/>
                <a:gd name="connsiteY161" fmla="*/ 11175 h 33159"/>
                <a:gd name="connsiteX162" fmla="*/ 197698 w 484131"/>
                <a:gd name="connsiteY162" fmla="*/ 11175 h 33159"/>
                <a:gd name="connsiteX163" fmla="*/ 197698 w 484131"/>
                <a:gd name="connsiteY163" fmla="*/ 35879 h 33159"/>
                <a:gd name="connsiteX164" fmla="*/ 188712 w 484131"/>
                <a:gd name="connsiteY164" fmla="*/ 36343 h 33159"/>
                <a:gd name="connsiteX165" fmla="*/ 192857 w 484131"/>
                <a:gd name="connsiteY165" fmla="*/ 35680 h 33159"/>
                <a:gd name="connsiteX166" fmla="*/ 192857 w 484131"/>
                <a:gd name="connsiteY166" fmla="*/ 30407 h 33159"/>
                <a:gd name="connsiteX167" fmla="*/ 190270 w 484131"/>
                <a:gd name="connsiteY167" fmla="*/ 30872 h 33159"/>
                <a:gd name="connsiteX168" fmla="*/ 187518 w 484131"/>
                <a:gd name="connsiteY168" fmla="*/ 27954 h 33159"/>
                <a:gd name="connsiteX169" fmla="*/ 187518 w 484131"/>
                <a:gd name="connsiteY169" fmla="*/ 16049 h 33159"/>
                <a:gd name="connsiteX170" fmla="*/ 192724 w 484131"/>
                <a:gd name="connsiteY170" fmla="*/ 16049 h 33159"/>
                <a:gd name="connsiteX171" fmla="*/ 192724 w 484131"/>
                <a:gd name="connsiteY171" fmla="*/ 11175 h 33159"/>
                <a:gd name="connsiteX172" fmla="*/ 187518 w 484131"/>
                <a:gd name="connsiteY172" fmla="*/ 11175 h 33159"/>
                <a:gd name="connsiteX173" fmla="*/ 187518 w 484131"/>
                <a:gd name="connsiteY173" fmla="*/ 5836 h 33159"/>
                <a:gd name="connsiteX174" fmla="*/ 180720 w 484131"/>
                <a:gd name="connsiteY174" fmla="*/ 5836 h 33159"/>
                <a:gd name="connsiteX175" fmla="*/ 180720 w 484131"/>
                <a:gd name="connsiteY175" fmla="*/ 11175 h 33159"/>
                <a:gd name="connsiteX176" fmla="*/ 177570 w 484131"/>
                <a:gd name="connsiteY176" fmla="*/ 11175 h 33159"/>
                <a:gd name="connsiteX177" fmla="*/ 177570 w 484131"/>
                <a:gd name="connsiteY177" fmla="*/ 16049 h 33159"/>
                <a:gd name="connsiteX178" fmla="*/ 180720 w 484131"/>
                <a:gd name="connsiteY178" fmla="*/ 16049 h 33159"/>
                <a:gd name="connsiteX179" fmla="*/ 180720 w 484131"/>
                <a:gd name="connsiteY179" fmla="*/ 28551 h 33159"/>
                <a:gd name="connsiteX180" fmla="*/ 188712 w 484131"/>
                <a:gd name="connsiteY180" fmla="*/ 36343 h 33159"/>
                <a:gd name="connsiteX181" fmla="*/ 161753 w 484131"/>
                <a:gd name="connsiteY181" fmla="*/ 31634 h 33159"/>
                <a:gd name="connsiteX182" fmla="*/ 158172 w 484131"/>
                <a:gd name="connsiteY182" fmla="*/ 28650 h 33159"/>
                <a:gd name="connsiteX183" fmla="*/ 164439 w 484131"/>
                <a:gd name="connsiteY183" fmla="*/ 25168 h 33159"/>
                <a:gd name="connsiteX184" fmla="*/ 167092 w 484131"/>
                <a:gd name="connsiteY184" fmla="*/ 25168 h 33159"/>
                <a:gd name="connsiteX185" fmla="*/ 167092 w 484131"/>
                <a:gd name="connsiteY185" fmla="*/ 27257 h 33159"/>
                <a:gd name="connsiteX186" fmla="*/ 161753 w 484131"/>
                <a:gd name="connsiteY186" fmla="*/ 31634 h 33159"/>
                <a:gd name="connsiteX187" fmla="*/ 159730 w 484131"/>
                <a:gd name="connsiteY187" fmla="*/ 36409 h 33159"/>
                <a:gd name="connsiteX188" fmla="*/ 167191 w 484131"/>
                <a:gd name="connsiteY188" fmla="*/ 32928 h 33159"/>
                <a:gd name="connsiteX189" fmla="*/ 167191 w 484131"/>
                <a:gd name="connsiteY189" fmla="*/ 35912 h 33159"/>
                <a:gd name="connsiteX190" fmla="*/ 173856 w 484131"/>
                <a:gd name="connsiteY190" fmla="*/ 35912 h 33159"/>
                <a:gd name="connsiteX191" fmla="*/ 173856 w 484131"/>
                <a:gd name="connsiteY191" fmla="*/ 19830 h 33159"/>
                <a:gd name="connsiteX192" fmla="*/ 163510 w 484131"/>
                <a:gd name="connsiteY192" fmla="*/ 10677 h 33159"/>
                <a:gd name="connsiteX193" fmla="*/ 152402 w 484131"/>
                <a:gd name="connsiteY193" fmla="*/ 19133 h 33159"/>
                <a:gd name="connsiteX194" fmla="*/ 158868 w 484131"/>
                <a:gd name="connsiteY194" fmla="*/ 19133 h 33159"/>
                <a:gd name="connsiteX195" fmla="*/ 163079 w 484131"/>
                <a:gd name="connsiteY195" fmla="*/ 15651 h 33159"/>
                <a:gd name="connsiteX196" fmla="*/ 167092 w 484131"/>
                <a:gd name="connsiteY196" fmla="*/ 20194 h 33159"/>
                <a:gd name="connsiteX197" fmla="*/ 167092 w 484131"/>
                <a:gd name="connsiteY197" fmla="*/ 21189 h 33159"/>
                <a:gd name="connsiteX198" fmla="*/ 164306 w 484131"/>
                <a:gd name="connsiteY198" fmla="*/ 21189 h 33159"/>
                <a:gd name="connsiteX199" fmla="*/ 151473 w 484131"/>
                <a:gd name="connsiteY199" fmla="*/ 29114 h 33159"/>
                <a:gd name="connsiteX200" fmla="*/ 159730 w 484131"/>
                <a:gd name="connsiteY200" fmla="*/ 36409 h 33159"/>
                <a:gd name="connsiteX201" fmla="*/ 143349 w 484131"/>
                <a:gd name="connsiteY201" fmla="*/ 7826 h 33159"/>
                <a:gd name="connsiteX202" fmla="*/ 147262 w 484131"/>
                <a:gd name="connsiteY202" fmla="*/ 4079 h 33159"/>
                <a:gd name="connsiteX203" fmla="*/ 143349 w 484131"/>
                <a:gd name="connsiteY203" fmla="*/ 365 h 33159"/>
                <a:gd name="connsiteX204" fmla="*/ 139470 w 484131"/>
                <a:gd name="connsiteY204" fmla="*/ 4079 h 33159"/>
                <a:gd name="connsiteX205" fmla="*/ 143349 w 484131"/>
                <a:gd name="connsiteY205" fmla="*/ 7826 h 33159"/>
                <a:gd name="connsiteX206" fmla="*/ 140000 w 484131"/>
                <a:gd name="connsiteY206" fmla="*/ 35879 h 33159"/>
                <a:gd name="connsiteX207" fmla="*/ 146798 w 484131"/>
                <a:gd name="connsiteY207" fmla="*/ 35879 h 33159"/>
                <a:gd name="connsiteX208" fmla="*/ 146798 w 484131"/>
                <a:gd name="connsiteY208" fmla="*/ 11175 h 33159"/>
                <a:gd name="connsiteX209" fmla="*/ 140000 w 484131"/>
                <a:gd name="connsiteY209" fmla="*/ 11175 h 33159"/>
                <a:gd name="connsiteX210" fmla="*/ 140000 w 484131"/>
                <a:gd name="connsiteY210" fmla="*/ 35879 h 33159"/>
                <a:gd name="connsiteX211" fmla="*/ 123719 w 484131"/>
                <a:gd name="connsiteY211" fmla="*/ 36409 h 33159"/>
                <a:gd name="connsiteX212" fmla="*/ 135524 w 484131"/>
                <a:gd name="connsiteY212" fmla="*/ 26495 h 33159"/>
                <a:gd name="connsiteX213" fmla="*/ 129356 w 484131"/>
                <a:gd name="connsiteY213" fmla="*/ 26495 h 33159"/>
                <a:gd name="connsiteX214" fmla="*/ 124050 w 484131"/>
                <a:gd name="connsiteY214" fmla="*/ 31270 h 33159"/>
                <a:gd name="connsiteX215" fmla="*/ 118015 w 484131"/>
                <a:gd name="connsiteY215" fmla="*/ 23776 h 33159"/>
                <a:gd name="connsiteX216" fmla="*/ 118015 w 484131"/>
                <a:gd name="connsiteY216" fmla="*/ 23411 h 33159"/>
                <a:gd name="connsiteX217" fmla="*/ 123918 w 484131"/>
                <a:gd name="connsiteY217" fmla="*/ 16049 h 33159"/>
                <a:gd name="connsiteX218" fmla="*/ 128925 w 484131"/>
                <a:gd name="connsiteY218" fmla="*/ 20261 h 33159"/>
                <a:gd name="connsiteX219" fmla="*/ 135391 w 484131"/>
                <a:gd name="connsiteY219" fmla="*/ 20261 h 33159"/>
                <a:gd name="connsiteX220" fmla="*/ 123785 w 484131"/>
                <a:gd name="connsiteY220" fmla="*/ 10677 h 33159"/>
                <a:gd name="connsiteX221" fmla="*/ 111052 w 484131"/>
                <a:gd name="connsiteY221" fmla="*/ 23510 h 33159"/>
                <a:gd name="connsiteX222" fmla="*/ 111052 w 484131"/>
                <a:gd name="connsiteY222" fmla="*/ 23875 h 33159"/>
                <a:gd name="connsiteX223" fmla="*/ 123719 w 484131"/>
                <a:gd name="connsiteY223" fmla="*/ 36409 h 33159"/>
                <a:gd name="connsiteX224" fmla="*/ 94903 w 484131"/>
                <a:gd name="connsiteY224" fmla="*/ 36409 h 33159"/>
                <a:gd name="connsiteX225" fmla="*/ 107935 w 484131"/>
                <a:gd name="connsiteY225" fmla="*/ 23676 h 33159"/>
                <a:gd name="connsiteX226" fmla="*/ 107935 w 484131"/>
                <a:gd name="connsiteY226" fmla="*/ 23311 h 33159"/>
                <a:gd name="connsiteX227" fmla="*/ 94936 w 484131"/>
                <a:gd name="connsiteY227" fmla="*/ 10644 h 33159"/>
                <a:gd name="connsiteX228" fmla="*/ 81904 w 484131"/>
                <a:gd name="connsiteY228" fmla="*/ 23444 h 33159"/>
                <a:gd name="connsiteX229" fmla="*/ 81904 w 484131"/>
                <a:gd name="connsiteY229" fmla="*/ 23809 h 33159"/>
                <a:gd name="connsiteX230" fmla="*/ 94903 w 484131"/>
                <a:gd name="connsiteY230" fmla="*/ 36409 h 33159"/>
                <a:gd name="connsiteX231" fmla="*/ 94936 w 484131"/>
                <a:gd name="connsiteY231" fmla="*/ 31203 h 33159"/>
                <a:gd name="connsiteX232" fmla="*/ 88901 w 484131"/>
                <a:gd name="connsiteY232" fmla="*/ 23643 h 33159"/>
                <a:gd name="connsiteX233" fmla="*/ 88901 w 484131"/>
                <a:gd name="connsiteY233" fmla="*/ 23278 h 33159"/>
                <a:gd name="connsiteX234" fmla="*/ 94936 w 484131"/>
                <a:gd name="connsiteY234" fmla="*/ 15817 h 33159"/>
                <a:gd name="connsiteX235" fmla="*/ 100971 w 484131"/>
                <a:gd name="connsiteY235" fmla="*/ 23378 h 33159"/>
                <a:gd name="connsiteX236" fmla="*/ 100971 w 484131"/>
                <a:gd name="connsiteY236" fmla="*/ 23709 h 33159"/>
                <a:gd name="connsiteX237" fmla="*/ 94936 w 484131"/>
                <a:gd name="connsiteY237" fmla="*/ 31203 h 33159"/>
                <a:gd name="connsiteX238" fmla="*/ 68707 w 484131"/>
                <a:gd name="connsiteY238" fmla="*/ 36409 h 33159"/>
                <a:gd name="connsiteX239" fmla="*/ 79086 w 484131"/>
                <a:gd name="connsiteY239" fmla="*/ 28285 h 33159"/>
                <a:gd name="connsiteX240" fmla="*/ 69503 w 484131"/>
                <a:gd name="connsiteY240" fmla="*/ 20526 h 33159"/>
                <a:gd name="connsiteX241" fmla="*/ 64728 w 484131"/>
                <a:gd name="connsiteY241" fmla="*/ 17840 h 33159"/>
                <a:gd name="connsiteX242" fmla="*/ 68209 w 484131"/>
                <a:gd name="connsiteY242" fmla="*/ 15287 h 33159"/>
                <a:gd name="connsiteX243" fmla="*/ 72089 w 484131"/>
                <a:gd name="connsiteY243" fmla="*/ 18271 h 33159"/>
                <a:gd name="connsiteX244" fmla="*/ 78356 w 484131"/>
                <a:gd name="connsiteY244" fmla="*/ 18271 h 33159"/>
                <a:gd name="connsiteX245" fmla="*/ 68143 w 484131"/>
                <a:gd name="connsiteY245" fmla="*/ 10611 h 33159"/>
                <a:gd name="connsiteX246" fmla="*/ 58361 w 484131"/>
                <a:gd name="connsiteY246" fmla="*/ 18304 h 33159"/>
                <a:gd name="connsiteX247" fmla="*/ 67480 w 484131"/>
                <a:gd name="connsiteY247" fmla="*/ 25997 h 33159"/>
                <a:gd name="connsiteX248" fmla="*/ 72487 w 484131"/>
                <a:gd name="connsiteY248" fmla="*/ 28915 h 33159"/>
                <a:gd name="connsiteX249" fmla="*/ 68607 w 484131"/>
                <a:gd name="connsiteY249" fmla="*/ 31601 h 33159"/>
                <a:gd name="connsiteX250" fmla="*/ 64263 w 484131"/>
                <a:gd name="connsiteY250" fmla="*/ 28119 h 33159"/>
                <a:gd name="connsiteX251" fmla="*/ 57897 w 484131"/>
                <a:gd name="connsiteY251" fmla="*/ 28119 h 33159"/>
                <a:gd name="connsiteX252" fmla="*/ 68707 w 484131"/>
                <a:gd name="connsiteY252" fmla="*/ 36409 h 33159"/>
                <a:gd name="connsiteX253" fmla="*/ 44998 w 484131"/>
                <a:gd name="connsiteY253" fmla="*/ 36409 h 33159"/>
                <a:gd name="connsiteX254" fmla="*/ 55377 w 484131"/>
                <a:gd name="connsiteY254" fmla="*/ 28285 h 33159"/>
                <a:gd name="connsiteX255" fmla="*/ 45794 w 484131"/>
                <a:gd name="connsiteY255" fmla="*/ 20526 h 33159"/>
                <a:gd name="connsiteX256" fmla="*/ 41019 w 484131"/>
                <a:gd name="connsiteY256" fmla="*/ 17840 h 33159"/>
                <a:gd name="connsiteX257" fmla="*/ 44500 w 484131"/>
                <a:gd name="connsiteY257" fmla="*/ 15287 h 33159"/>
                <a:gd name="connsiteX258" fmla="*/ 48380 w 484131"/>
                <a:gd name="connsiteY258" fmla="*/ 18271 h 33159"/>
                <a:gd name="connsiteX259" fmla="*/ 54647 w 484131"/>
                <a:gd name="connsiteY259" fmla="*/ 18271 h 33159"/>
                <a:gd name="connsiteX260" fmla="*/ 44467 w 484131"/>
                <a:gd name="connsiteY260" fmla="*/ 10611 h 33159"/>
                <a:gd name="connsiteX261" fmla="*/ 34685 w 484131"/>
                <a:gd name="connsiteY261" fmla="*/ 18304 h 33159"/>
                <a:gd name="connsiteX262" fmla="*/ 43804 w 484131"/>
                <a:gd name="connsiteY262" fmla="*/ 25997 h 33159"/>
                <a:gd name="connsiteX263" fmla="*/ 48811 w 484131"/>
                <a:gd name="connsiteY263" fmla="*/ 28915 h 33159"/>
                <a:gd name="connsiteX264" fmla="*/ 44931 w 484131"/>
                <a:gd name="connsiteY264" fmla="*/ 31601 h 33159"/>
                <a:gd name="connsiteX265" fmla="*/ 40587 w 484131"/>
                <a:gd name="connsiteY265" fmla="*/ 28119 h 33159"/>
                <a:gd name="connsiteX266" fmla="*/ 34221 w 484131"/>
                <a:gd name="connsiteY266" fmla="*/ 28119 h 33159"/>
                <a:gd name="connsiteX267" fmla="*/ 44998 w 484131"/>
                <a:gd name="connsiteY267" fmla="*/ 36409 h 33159"/>
                <a:gd name="connsiteX268" fmla="*/ 15618 w 484131"/>
                <a:gd name="connsiteY268" fmla="*/ 8356 h 33159"/>
                <a:gd name="connsiteX269" fmla="*/ 20062 w 484131"/>
                <a:gd name="connsiteY269" fmla="*/ 22947 h 33159"/>
                <a:gd name="connsiteX270" fmla="*/ 11142 w 484131"/>
                <a:gd name="connsiteY270" fmla="*/ 22947 h 33159"/>
                <a:gd name="connsiteX271" fmla="*/ 15618 w 484131"/>
                <a:gd name="connsiteY271" fmla="*/ 8356 h 33159"/>
                <a:gd name="connsiteX272" fmla="*/ 0 w 484131"/>
                <a:gd name="connsiteY272" fmla="*/ 35879 h 33159"/>
                <a:gd name="connsiteX273" fmla="*/ 7163 w 484131"/>
                <a:gd name="connsiteY273" fmla="*/ 35879 h 33159"/>
                <a:gd name="connsiteX274" fmla="*/ 9484 w 484131"/>
                <a:gd name="connsiteY274" fmla="*/ 28385 h 33159"/>
                <a:gd name="connsiteX275" fmla="*/ 21720 w 484131"/>
                <a:gd name="connsiteY275" fmla="*/ 28385 h 33159"/>
                <a:gd name="connsiteX276" fmla="*/ 24041 w 484131"/>
                <a:gd name="connsiteY276" fmla="*/ 35879 h 33159"/>
                <a:gd name="connsiteX277" fmla="*/ 32032 w 484131"/>
                <a:gd name="connsiteY277" fmla="*/ 35879 h 33159"/>
                <a:gd name="connsiteX278" fmla="*/ 21090 w 484131"/>
                <a:gd name="connsiteY278" fmla="*/ 2122 h 33159"/>
                <a:gd name="connsiteX279" fmla="*/ 11142 w 484131"/>
                <a:gd name="connsiteY279" fmla="*/ 2122 h 33159"/>
                <a:gd name="connsiteX280" fmla="*/ 0 w 484131"/>
                <a:gd name="connsiteY280" fmla="*/ 35879 h 3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484131" h="33159">
                  <a:moveTo>
                    <a:pt x="469574" y="20857"/>
                  </a:moveTo>
                  <a:cubicBezTo>
                    <a:pt x="470105" y="17376"/>
                    <a:pt x="472161" y="15320"/>
                    <a:pt x="475245" y="15320"/>
                  </a:cubicBezTo>
                  <a:cubicBezTo>
                    <a:pt x="478494" y="15320"/>
                    <a:pt x="480384" y="17110"/>
                    <a:pt x="480616" y="20857"/>
                  </a:cubicBezTo>
                  <a:lnTo>
                    <a:pt x="469574" y="20857"/>
                  </a:lnTo>
                  <a:close/>
                  <a:moveTo>
                    <a:pt x="475443" y="36409"/>
                  </a:moveTo>
                  <a:cubicBezTo>
                    <a:pt x="482208" y="36409"/>
                    <a:pt x="486453" y="33425"/>
                    <a:pt x="487248" y="28086"/>
                  </a:cubicBezTo>
                  <a:lnTo>
                    <a:pt x="480782" y="28086"/>
                  </a:lnTo>
                  <a:cubicBezTo>
                    <a:pt x="480351" y="30175"/>
                    <a:pt x="478793" y="31535"/>
                    <a:pt x="475642" y="31535"/>
                  </a:cubicBezTo>
                  <a:cubicBezTo>
                    <a:pt x="471895" y="31535"/>
                    <a:pt x="469707" y="29181"/>
                    <a:pt x="469508" y="25069"/>
                  </a:cubicBezTo>
                  <a:lnTo>
                    <a:pt x="487315" y="25069"/>
                  </a:lnTo>
                  <a:lnTo>
                    <a:pt x="487315" y="23179"/>
                  </a:lnTo>
                  <a:cubicBezTo>
                    <a:pt x="487315" y="14358"/>
                    <a:pt x="481644" y="10611"/>
                    <a:pt x="475278" y="10611"/>
                  </a:cubicBezTo>
                  <a:cubicBezTo>
                    <a:pt x="468115" y="10611"/>
                    <a:pt x="462578" y="15651"/>
                    <a:pt x="462578" y="23444"/>
                  </a:cubicBezTo>
                  <a:lnTo>
                    <a:pt x="462578" y="23809"/>
                  </a:lnTo>
                  <a:cubicBezTo>
                    <a:pt x="462544" y="31734"/>
                    <a:pt x="467983" y="36409"/>
                    <a:pt x="475443" y="36409"/>
                  </a:cubicBezTo>
                  <a:moveTo>
                    <a:pt x="451038" y="35879"/>
                  </a:moveTo>
                  <a:lnTo>
                    <a:pt x="457836" y="35879"/>
                  </a:lnTo>
                  <a:lnTo>
                    <a:pt x="457836" y="0"/>
                  </a:lnTo>
                  <a:lnTo>
                    <a:pt x="451038" y="0"/>
                  </a:lnTo>
                  <a:lnTo>
                    <a:pt x="451038" y="35879"/>
                  </a:lnTo>
                  <a:close/>
                  <a:moveTo>
                    <a:pt x="432900" y="31634"/>
                  </a:moveTo>
                  <a:cubicBezTo>
                    <a:pt x="430413" y="31634"/>
                    <a:pt x="429318" y="30441"/>
                    <a:pt x="429318" y="28650"/>
                  </a:cubicBezTo>
                  <a:cubicBezTo>
                    <a:pt x="429318" y="25997"/>
                    <a:pt x="431640" y="25168"/>
                    <a:pt x="435586" y="25168"/>
                  </a:cubicBezTo>
                  <a:lnTo>
                    <a:pt x="438238" y="25168"/>
                  </a:lnTo>
                  <a:lnTo>
                    <a:pt x="438238" y="27257"/>
                  </a:lnTo>
                  <a:cubicBezTo>
                    <a:pt x="438238" y="29976"/>
                    <a:pt x="435917" y="31634"/>
                    <a:pt x="432900" y="31634"/>
                  </a:cubicBezTo>
                  <a:moveTo>
                    <a:pt x="430877" y="36409"/>
                  </a:moveTo>
                  <a:cubicBezTo>
                    <a:pt x="434757" y="36409"/>
                    <a:pt x="436912" y="34884"/>
                    <a:pt x="438338" y="32928"/>
                  </a:cubicBezTo>
                  <a:lnTo>
                    <a:pt x="438338" y="35912"/>
                  </a:lnTo>
                  <a:lnTo>
                    <a:pt x="445003" y="35912"/>
                  </a:lnTo>
                  <a:lnTo>
                    <a:pt x="445003" y="19830"/>
                  </a:lnTo>
                  <a:cubicBezTo>
                    <a:pt x="445003" y="13131"/>
                    <a:pt x="440692" y="10677"/>
                    <a:pt x="434657" y="10677"/>
                  </a:cubicBezTo>
                  <a:cubicBezTo>
                    <a:pt x="428622" y="10677"/>
                    <a:pt x="423980" y="13264"/>
                    <a:pt x="423549" y="19133"/>
                  </a:cubicBezTo>
                  <a:lnTo>
                    <a:pt x="430015" y="19133"/>
                  </a:lnTo>
                  <a:cubicBezTo>
                    <a:pt x="430313" y="17011"/>
                    <a:pt x="431540" y="15651"/>
                    <a:pt x="434226" y="15651"/>
                  </a:cubicBezTo>
                  <a:cubicBezTo>
                    <a:pt x="437343" y="15651"/>
                    <a:pt x="438238" y="17243"/>
                    <a:pt x="438238" y="20194"/>
                  </a:cubicBezTo>
                  <a:lnTo>
                    <a:pt x="438238" y="21189"/>
                  </a:lnTo>
                  <a:lnTo>
                    <a:pt x="435453" y="21189"/>
                  </a:lnTo>
                  <a:cubicBezTo>
                    <a:pt x="427893" y="21189"/>
                    <a:pt x="422620" y="23378"/>
                    <a:pt x="422620" y="29114"/>
                  </a:cubicBezTo>
                  <a:cubicBezTo>
                    <a:pt x="422620" y="34221"/>
                    <a:pt x="426400" y="36409"/>
                    <a:pt x="430877" y="36409"/>
                  </a:cubicBezTo>
                  <a:moveTo>
                    <a:pt x="395197" y="35879"/>
                  </a:moveTo>
                  <a:lnTo>
                    <a:pt x="402061" y="35879"/>
                  </a:lnTo>
                  <a:lnTo>
                    <a:pt x="402061" y="21620"/>
                  </a:lnTo>
                  <a:cubicBezTo>
                    <a:pt x="402061" y="17973"/>
                    <a:pt x="404283" y="16182"/>
                    <a:pt x="407201" y="16182"/>
                  </a:cubicBezTo>
                  <a:cubicBezTo>
                    <a:pt x="410218" y="16182"/>
                    <a:pt x="411545" y="17774"/>
                    <a:pt x="411545" y="21156"/>
                  </a:cubicBezTo>
                  <a:lnTo>
                    <a:pt x="411545" y="35879"/>
                  </a:lnTo>
                  <a:lnTo>
                    <a:pt x="418376" y="35879"/>
                  </a:lnTo>
                  <a:lnTo>
                    <a:pt x="418376" y="20161"/>
                  </a:lnTo>
                  <a:cubicBezTo>
                    <a:pt x="418376" y="13562"/>
                    <a:pt x="414927" y="10611"/>
                    <a:pt x="410053" y="10611"/>
                  </a:cubicBezTo>
                  <a:cubicBezTo>
                    <a:pt x="405941" y="10611"/>
                    <a:pt x="403255" y="12634"/>
                    <a:pt x="402028" y="15088"/>
                  </a:cubicBezTo>
                  <a:lnTo>
                    <a:pt x="402028" y="11175"/>
                  </a:lnTo>
                  <a:lnTo>
                    <a:pt x="395164" y="11175"/>
                  </a:lnTo>
                  <a:lnTo>
                    <a:pt x="395164" y="35879"/>
                  </a:lnTo>
                  <a:close/>
                  <a:moveTo>
                    <a:pt x="377556" y="36409"/>
                  </a:moveTo>
                  <a:cubicBezTo>
                    <a:pt x="384984" y="36409"/>
                    <a:pt x="390588" y="31435"/>
                    <a:pt x="390588" y="23676"/>
                  </a:cubicBezTo>
                  <a:lnTo>
                    <a:pt x="390588" y="23311"/>
                  </a:lnTo>
                  <a:cubicBezTo>
                    <a:pt x="390588" y="15618"/>
                    <a:pt x="385017" y="10644"/>
                    <a:pt x="377589" y="10644"/>
                  </a:cubicBezTo>
                  <a:cubicBezTo>
                    <a:pt x="370162" y="10644"/>
                    <a:pt x="364558" y="15685"/>
                    <a:pt x="364558" y="23444"/>
                  </a:cubicBezTo>
                  <a:lnTo>
                    <a:pt x="364558" y="23809"/>
                  </a:lnTo>
                  <a:cubicBezTo>
                    <a:pt x="364591" y="31502"/>
                    <a:pt x="370195" y="36409"/>
                    <a:pt x="377556" y="36409"/>
                  </a:cubicBezTo>
                  <a:moveTo>
                    <a:pt x="377622" y="31203"/>
                  </a:moveTo>
                  <a:cubicBezTo>
                    <a:pt x="373743" y="31203"/>
                    <a:pt x="371587" y="28385"/>
                    <a:pt x="371587" y="23643"/>
                  </a:cubicBezTo>
                  <a:lnTo>
                    <a:pt x="371587" y="23278"/>
                  </a:lnTo>
                  <a:cubicBezTo>
                    <a:pt x="371587" y="18569"/>
                    <a:pt x="373842" y="15817"/>
                    <a:pt x="377622" y="15817"/>
                  </a:cubicBezTo>
                  <a:cubicBezTo>
                    <a:pt x="381436" y="15817"/>
                    <a:pt x="383658" y="18636"/>
                    <a:pt x="383658" y="23378"/>
                  </a:cubicBezTo>
                  <a:lnTo>
                    <a:pt x="383658" y="23709"/>
                  </a:lnTo>
                  <a:cubicBezTo>
                    <a:pt x="383658" y="28352"/>
                    <a:pt x="381436" y="31203"/>
                    <a:pt x="377622" y="31203"/>
                  </a:cubicBezTo>
                  <a:moveTo>
                    <a:pt x="356367" y="7826"/>
                  </a:moveTo>
                  <a:cubicBezTo>
                    <a:pt x="358589" y="7826"/>
                    <a:pt x="360280" y="6234"/>
                    <a:pt x="360280" y="4079"/>
                  </a:cubicBezTo>
                  <a:cubicBezTo>
                    <a:pt x="360280" y="1956"/>
                    <a:pt x="358589" y="365"/>
                    <a:pt x="356367" y="365"/>
                  </a:cubicBezTo>
                  <a:cubicBezTo>
                    <a:pt x="354179" y="365"/>
                    <a:pt x="352487" y="1956"/>
                    <a:pt x="352487" y="4079"/>
                  </a:cubicBezTo>
                  <a:cubicBezTo>
                    <a:pt x="352487" y="6234"/>
                    <a:pt x="354212" y="7826"/>
                    <a:pt x="356367" y="7826"/>
                  </a:cubicBezTo>
                  <a:moveTo>
                    <a:pt x="353018" y="35879"/>
                  </a:moveTo>
                  <a:lnTo>
                    <a:pt x="359816" y="35879"/>
                  </a:lnTo>
                  <a:lnTo>
                    <a:pt x="359816" y="11175"/>
                  </a:lnTo>
                  <a:lnTo>
                    <a:pt x="353018" y="11175"/>
                  </a:lnTo>
                  <a:lnTo>
                    <a:pt x="353018" y="35879"/>
                  </a:lnTo>
                  <a:close/>
                  <a:moveTo>
                    <a:pt x="344032" y="36343"/>
                  </a:moveTo>
                  <a:cubicBezTo>
                    <a:pt x="345889" y="36343"/>
                    <a:pt x="347248" y="36011"/>
                    <a:pt x="348177" y="35680"/>
                  </a:cubicBezTo>
                  <a:lnTo>
                    <a:pt x="348177" y="30407"/>
                  </a:lnTo>
                  <a:cubicBezTo>
                    <a:pt x="347381" y="30739"/>
                    <a:pt x="346618" y="30872"/>
                    <a:pt x="345590" y="30872"/>
                  </a:cubicBezTo>
                  <a:cubicBezTo>
                    <a:pt x="343833" y="30872"/>
                    <a:pt x="342838" y="29943"/>
                    <a:pt x="342838" y="27954"/>
                  </a:cubicBezTo>
                  <a:lnTo>
                    <a:pt x="342838" y="16049"/>
                  </a:lnTo>
                  <a:lnTo>
                    <a:pt x="348044" y="16049"/>
                  </a:lnTo>
                  <a:lnTo>
                    <a:pt x="348044" y="11175"/>
                  </a:lnTo>
                  <a:lnTo>
                    <a:pt x="342838" y="11175"/>
                  </a:lnTo>
                  <a:lnTo>
                    <a:pt x="342838" y="5836"/>
                  </a:lnTo>
                  <a:lnTo>
                    <a:pt x="336040" y="5836"/>
                  </a:lnTo>
                  <a:lnTo>
                    <a:pt x="336040" y="11175"/>
                  </a:lnTo>
                  <a:lnTo>
                    <a:pt x="332890" y="11175"/>
                  </a:lnTo>
                  <a:lnTo>
                    <a:pt x="332890" y="16049"/>
                  </a:lnTo>
                  <a:lnTo>
                    <a:pt x="336040" y="16049"/>
                  </a:lnTo>
                  <a:lnTo>
                    <a:pt x="336040" y="28551"/>
                  </a:lnTo>
                  <a:cubicBezTo>
                    <a:pt x="336073" y="33690"/>
                    <a:pt x="338859" y="36343"/>
                    <a:pt x="344032" y="36343"/>
                  </a:cubicBezTo>
                  <a:moveTo>
                    <a:pt x="317106" y="31634"/>
                  </a:moveTo>
                  <a:cubicBezTo>
                    <a:pt x="314619" y="31634"/>
                    <a:pt x="313525" y="30441"/>
                    <a:pt x="313525" y="28650"/>
                  </a:cubicBezTo>
                  <a:cubicBezTo>
                    <a:pt x="313525" y="25997"/>
                    <a:pt x="315846" y="25168"/>
                    <a:pt x="319792" y="25168"/>
                  </a:cubicBezTo>
                  <a:lnTo>
                    <a:pt x="322445" y="25168"/>
                  </a:lnTo>
                  <a:lnTo>
                    <a:pt x="322445" y="27257"/>
                  </a:lnTo>
                  <a:cubicBezTo>
                    <a:pt x="322412" y="29976"/>
                    <a:pt x="320124" y="31634"/>
                    <a:pt x="317106" y="31634"/>
                  </a:cubicBezTo>
                  <a:moveTo>
                    <a:pt x="315050" y="36409"/>
                  </a:moveTo>
                  <a:cubicBezTo>
                    <a:pt x="318930" y="36409"/>
                    <a:pt x="321085" y="34884"/>
                    <a:pt x="322511" y="32928"/>
                  </a:cubicBezTo>
                  <a:lnTo>
                    <a:pt x="322511" y="35912"/>
                  </a:lnTo>
                  <a:lnTo>
                    <a:pt x="329176" y="35912"/>
                  </a:lnTo>
                  <a:lnTo>
                    <a:pt x="329176" y="19830"/>
                  </a:lnTo>
                  <a:cubicBezTo>
                    <a:pt x="329176" y="13131"/>
                    <a:pt x="324865" y="10677"/>
                    <a:pt x="318830" y="10677"/>
                  </a:cubicBezTo>
                  <a:cubicBezTo>
                    <a:pt x="312795" y="10677"/>
                    <a:pt x="308153" y="13264"/>
                    <a:pt x="307722" y="19133"/>
                  </a:cubicBezTo>
                  <a:lnTo>
                    <a:pt x="314188" y="19133"/>
                  </a:lnTo>
                  <a:cubicBezTo>
                    <a:pt x="314486" y="17011"/>
                    <a:pt x="315713" y="15651"/>
                    <a:pt x="318399" y="15651"/>
                  </a:cubicBezTo>
                  <a:cubicBezTo>
                    <a:pt x="321516" y="15651"/>
                    <a:pt x="322412" y="17243"/>
                    <a:pt x="322412" y="20194"/>
                  </a:cubicBezTo>
                  <a:lnTo>
                    <a:pt x="322412" y="21189"/>
                  </a:lnTo>
                  <a:lnTo>
                    <a:pt x="319626" y="21189"/>
                  </a:lnTo>
                  <a:cubicBezTo>
                    <a:pt x="312066" y="21189"/>
                    <a:pt x="306793" y="23378"/>
                    <a:pt x="306793" y="29114"/>
                  </a:cubicBezTo>
                  <a:cubicBezTo>
                    <a:pt x="306793" y="34221"/>
                    <a:pt x="310574" y="36409"/>
                    <a:pt x="315050" y="36409"/>
                  </a:cubicBezTo>
                  <a:moveTo>
                    <a:pt x="279370" y="35879"/>
                  </a:moveTo>
                  <a:lnTo>
                    <a:pt x="286234" y="35879"/>
                  </a:lnTo>
                  <a:lnTo>
                    <a:pt x="286234" y="21620"/>
                  </a:lnTo>
                  <a:cubicBezTo>
                    <a:pt x="286234" y="17973"/>
                    <a:pt x="288456" y="16182"/>
                    <a:pt x="291374" y="16182"/>
                  </a:cubicBezTo>
                  <a:cubicBezTo>
                    <a:pt x="294392" y="16182"/>
                    <a:pt x="295718" y="17774"/>
                    <a:pt x="295718" y="21156"/>
                  </a:cubicBezTo>
                  <a:lnTo>
                    <a:pt x="295718" y="35879"/>
                  </a:lnTo>
                  <a:lnTo>
                    <a:pt x="302549" y="35879"/>
                  </a:lnTo>
                  <a:lnTo>
                    <a:pt x="302549" y="20161"/>
                  </a:lnTo>
                  <a:cubicBezTo>
                    <a:pt x="302549" y="13562"/>
                    <a:pt x="299100" y="10611"/>
                    <a:pt x="294226" y="10611"/>
                  </a:cubicBezTo>
                  <a:cubicBezTo>
                    <a:pt x="290114" y="10611"/>
                    <a:pt x="287428" y="12634"/>
                    <a:pt x="286201" y="15088"/>
                  </a:cubicBezTo>
                  <a:lnTo>
                    <a:pt x="286201" y="11175"/>
                  </a:lnTo>
                  <a:lnTo>
                    <a:pt x="279337" y="11175"/>
                  </a:lnTo>
                  <a:lnTo>
                    <a:pt x="279337" y="35879"/>
                  </a:lnTo>
                  <a:close/>
                  <a:moveTo>
                    <a:pt x="239844" y="35879"/>
                  </a:moveTo>
                  <a:lnTo>
                    <a:pt x="246708" y="35879"/>
                  </a:lnTo>
                  <a:lnTo>
                    <a:pt x="246708" y="21620"/>
                  </a:lnTo>
                  <a:cubicBezTo>
                    <a:pt x="246708" y="17973"/>
                    <a:pt x="248930" y="16182"/>
                    <a:pt x="251848" y="16182"/>
                  </a:cubicBezTo>
                  <a:cubicBezTo>
                    <a:pt x="254865" y="16182"/>
                    <a:pt x="256192" y="17774"/>
                    <a:pt x="256192" y="21156"/>
                  </a:cubicBezTo>
                  <a:lnTo>
                    <a:pt x="256192" y="35879"/>
                  </a:lnTo>
                  <a:lnTo>
                    <a:pt x="263023" y="35879"/>
                  </a:lnTo>
                  <a:lnTo>
                    <a:pt x="263023" y="20161"/>
                  </a:lnTo>
                  <a:cubicBezTo>
                    <a:pt x="263023" y="13562"/>
                    <a:pt x="259574" y="10611"/>
                    <a:pt x="254700" y="10611"/>
                  </a:cubicBezTo>
                  <a:cubicBezTo>
                    <a:pt x="250588" y="10611"/>
                    <a:pt x="247902" y="12634"/>
                    <a:pt x="246675" y="15088"/>
                  </a:cubicBezTo>
                  <a:lnTo>
                    <a:pt x="246675" y="11175"/>
                  </a:lnTo>
                  <a:lnTo>
                    <a:pt x="239811" y="11175"/>
                  </a:lnTo>
                  <a:lnTo>
                    <a:pt x="239811" y="35879"/>
                  </a:lnTo>
                  <a:close/>
                  <a:moveTo>
                    <a:pt x="222236" y="36409"/>
                  </a:moveTo>
                  <a:cubicBezTo>
                    <a:pt x="229664" y="36409"/>
                    <a:pt x="235268" y="31435"/>
                    <a:pt x="235268" y="23676"/>
                  </a:cubicBezTo>
                  <a:lnTo>
                    <a:pt x="235268" y="23311"/>
                  </a:lnTo>
                  <a:cubicBezTo>
                    <a:pt x="235268" y="15618"/>
                    <a:pt x="229697" y="10644"/>
                    <a:pt x="222269" y="10644"/>
                  </a:cubicBezTo>
                  <a:cubicBezTo>
                    <a:pt x="214842" y="10644"/>
                    <a:pt x="209271" y="15651"/>
                    <a:pt x="209271" y="23411"/>
                  </a:cubicBezTo>
                  <a:lnTo>
                    <a:pt x="209271" y="23776"/>
                  </a:lnTo>
                  <a:cubicBezTo>
                    <a:pt x="209271" y="31502"/>
                    <a:pt x="214875" y="36409"/>
                    <a:pt x="222236" y="36409"/>
                  </a:cubicBezTo>
                  <a:moveTo>
                    <a:pt x="222269" y="31203"/>
                  </a:moveTo>
                  <a:cubicBezTo>
                    <a:pt x="218390" y="31203"/>
                    <a:pt x="216234" y="28385"/>
                    <a:pt x="216234" y="23643"/>
                  </a:cubicBezTo>
                  <a:lnTo>
                    <a:pt x="216234" y="23278"/>
                  </a:lnTo>
                  <a:cubicBezTo>
                    <a:pt x="216234" y="18569"/>
                    <a:pt x="218522" y="15817"/>
                    <a:pt x="222269" y="15817"/>
                  </a:cubicBezTo>
                  <a:cubicBezTo>
                    <a:pt x="226083" y="15817"/>
                    <a:pt x="228304" y="18636"/>
                    <a:pt x="228304" y="23378"/>
                  </a:cubicBezTo>
                  <a:lnTo>
                    <a:pt x="228304" y="23709"/>
                  </a:lnTo>
                  <a:cubicBezTo>
                    <a:pt x="228338" y="28352"/>
                    <a:pt x="226116" y="31203"/>
                    <a:pt x="222269" y="31203"/>
                  </a:cubicBezTo>
                  <a:moveTo>
                    <a:pt x="201047" y="7826"/>
                  </a:moveTo>
                  <a:cubicBezTo>
                    <a:pt x="203269" y="7826"/>
                    <a:pt x="204960" y="6234"/>
                    <a:pt x="204960" y="4079"/>
                  </a:cubicBezTo>
                  <a:cubicBezTo>
                    <a:pt x="204960" y="1956"/>
                    <a:pt x="203269" y="365"/>
                    <a:pt x="201047" y="365"/>
                  </a:cubicBezTo>
                  <a:cubicBezTo>
                    <a:pt x="198892" y="365"/>
                    <a:pt x="197167" y="1956"/>
                    <a:pt x="197167" y="4079"/>
                  </a:cubicBezTo>
                  <a:cubicBezTo>
                    <a:pt x="197167" y="6234"/>
                    <a:pt x="198859" y="7826"/>
                    <a:pt x="201047" y="7826"/>
                  </a:cubicBezTo>
                  <a:moveTo>
                    <a:pt x="197698" y="35879"/>
                  </a:moveTo>
                  <a:lnTo>
                    <a:pt x="204496" y="35879"/>
                  </a:lnTo>
                  <a:lnTo>
                    <a:pt x="204496" y="11175"/>
                  </a:lnTo>
                  <a:lnTo>
                    <a:pt x="197698" y="11175"/>
                  </a:lnTo>
                  <a:lnTo>
                    <a:pt x="197698" y="35879"/>
                  </a:lnTo>
                  <a:close/>
                  <a:moveTo>
                    <a:pt x="188712" y="36343"/>
                  </a:moveTo>
                  <a:cubicBezTo>
                    <a:pt x="190569" y="36343"/>
                    <a:pt x="191928" y="36011"/>
                    <a:pt x="192857" y="35680"/>
                  </a:cubicBezTo>
                  <a:lnTo>
                    <a:pt x="192857" y="30407"/>
                  </a:lnTo>
                  <a:cubicBezTo>
                    <a:pt x="192061" y="30739"/>
                    <a:pt x="191298" y="30872"/>
                    <a:pt x="190270" y="30872"/>
                  </a:cubicBezTo>
                  <a:cubicBezTo>
                    <a:pt x="188513" y="30872"/>
                    <a:pt x="187518" y="29943"/>
                    <a:pt x="187518" y="27954"/>
                  </a:cubicBezTo>
                  <a:lnTo>
                    <a:pt x="187518" y="16049"/>
                  </a:lnTo>
                  <a:lnTo>
                    <a:pt x="192724" y="16049"/>
                  </a:lnTo>
                  <a:lnTo>
                    <a:pt x="192724" y="11175"/>
                  </a:lnTo>
                  <a:lnTo>
                    <a:pt x="187518" y="11175"/>
                  </a:lnTo>
                  <a:lnTo>
                    <a:pt x="187518" y="5836"/>
                  </a:lnTo>
                  <a:lnTo>
                    <a:pt x="180720" y="5836"/>
                  </a:lnTo>
                  <a:lnTo>
                    <a:pt x="180720" y="11175"/>
                  </a:lnTo>
                  <a:lnTo>
                    <a:pt x="177570" y="11175"/>
                  </a:lnTo>
                  <a:lnTo>
                    <a:pt x="177570" y="16049"/>
                  </a:lnTo>
                  <a:lnTo>
                    <a:pt x="180720" y="16049"/>
                  </a:lnTo>
                  <a:lnTo>
                    <a:pt x="180720" y="28551"/>
                  </a:lnTo>
                  <a:cubicBezTo>
                    <a:pt x="180753" y="33690"/>
                    <a:pt x="183539" y="36343"/>
                    <a:pt x="188712" y="36343"/>
                  </a:cubicBezTo>
                  <a:moveTo>
                    <a:pt x="161753" y="31634"/>
                  </a:moveTo>
                  <a:cubicBezTo>
                    <a:pt x="159266" y="31634"/>
                    <a:pt x="158172" y="30441"/>
                    <a:pt x="158172" y="28650"/>
                  </a:cubicBezTo>
                  <a:cubicBezTo>
                    <a:pt x="158172" y="25997"/>
                    <a:pt x="160493" y="25168"/>
                    <a:pt x="164439" y="25168"/>
                  </a:cubicBezTo>
                  <a:lnTo>
                    <a:pt x="167092" y="25168"/>
                  </a:lnTo>
                  <a:lnTo>
                    <a:pt x="167092" y="27257"/>
                  </a:lnTo>
                  <a:cubicBezTo>
                    <a:pt x="167092" y="29976"/>
                    <a:pt x="164770" y="31634"/>
                    <a:pt x="161753" y="31634"/>
                  </a:cubicBezTo>
                  <a:moveTo>
                    <a:pt x="159730" y="36409"/>
                  </a:moveTo>
                  <a:cubicBezTo>
                    <a:pt x="163610" y="36409"/>
                    <a:pt x="165765" y="34884"/>
                    <a:pt x="167191" y="32928"/>
                  </a:cubicBezTo>
                  <a:lnTo>
                    <a:pt x="167191" y="35912"/>
                  </a:lnTo>
                  <a:lnTo>
                    <a:pt x="173856" y="35912"/>
                  </a:lnTo>
                  <a:lnTo>
                    <a:pt x="173856" y="19830"/>
                  </a:lnTo>
                  <a:cubicBezTo>
                    <a:pt x="173856" y="13131"/>
                    <a:pt x="169545" y="10677"/>
                    <a:pt x="163510" y="10677"/>
                  </a:cubicBezTo>
                  <a:cubicBezTo>
                    <a:pt x="157475" y="10677"/>
                    <a:pt x="152833" y="13264"/>
                    <a:pt x="152402" y="19133"/>
                  </a:cubicBezTo>
                  <a:lnTo>
                    <a:pt x="158868" y="19133"/>
                  </a:lnTo>
                  <a:cubicBezTo>
                    <a:pt x="159133" y="17011"/>
                    <a:pt x="160360" y="15651"/>
                    <a:pt x="163079" y="15651"/>
                  </a:cubicBezTo>
                  <a:cubicBezTo>
                    <a:pt x="166196" y="15651"/>
                    <a:pt x="167092" y="17243"/>
                    <a:pt x="167092" y="20194"/>
                  </a:cubicBezTo>
                  <a:lnTo>
                    <a:pt x="167092" y="21189"/>
                  </a:lnTo>
                  <a:lnTo>
                    <a:pt x="164306" y="21189"/>
                  </a:lnTo>
                  <a:cubicBezTo>
                    <a:pt x="156746" y="21189"/>
                    <a:pt x="151473" y="23378"/>
                    <a:pt x="151473" y="29114"/>
                  </a:cubicBezTo>
                  <a:cubicBezTo>
                    <a:pt x="151473" y="34221"/>
                    <a:pt x="155254" y="36409"/>
                    <a:pt x="159730" y="36409"/>
                  </a:cubicBezTo>
                  <a:moveTo>
                    <a:pt x="143349" y="7826"/>
                  </a:moveTo>
                  <a:cubicBezTo>
                    <a:pt x="145571" y="7826"/>
                    <a:pt x="147262" y="6234"/>
                    <a:pt x="147262" y="4079"/>
                  </a:cubicBezTo>
                  <a:cubicBezTo>
                    <a:pt x="147262" y="1956"/>
                    <a:pt x="145571" y="365"/>
                    <a:pt x="143349" y="365"/>
                  </a:cubicBezTo>
                  <a:cubicBezTo>
                    <a:pt x="141161" y="365"/>
                    <a:pt x="139470" y="1956"/>
                    <a:pt x="139470" y="4079"/>
                  </a:cubicBezTo>
                  <a:cubicBezTo>
                    <a:pt x="139470" y="6234"/>
                    <a:pt x="141161" y="7826"/>
                    <a:pt x="143349" y="7826"/>
                  </a:cubicBezTo>
                  <a:moveTo>
                    <a:pt x="140000" y="35879"/>
                  </a:moveTo>
                  <a:lnTo>
                    <a:pt x="146798" y="35879"/>
                  </a:lnTo>
                  <a:lnTo>
                    <a:pt x="146798" y="11175"/>
                  </a:lnTo>
                  <a:lnTo>
                    <a:pt x="140000" y="11175"/>
                  </a:lnTo>
                  <a:lnTo>
                    <a:pt x="140000" y="35879"/>
                  </a:lnTo>
                  <a:close/>
                  <a:moveTo>
                    <a:pt x="123719" y="36409"/>
                  </a:moveTo>
                  <a:cubicBezTo>
                    <a:pt x="130881" y="36409"/>
                    <a:pt x="135126" y="32331"/>
                    <a:pt x="135524" y="26495"/>
                  </a:cubicBezTo>
                  <a:lnTo>
                    <a:pt x="129356" y="26495"/>
                  </a:lnTo>
                  <a:cubicBezTo>
                    <a:pt x="129024" y="29645"/>
                    <a:pt x="126803" y="31270"/>
                    <a:pt x="124050" y="31270"/>
                  </a:cubicBezTo>
                  <a:cubicBezTo>
                    <a:pt x="120237" y="31270"/>
                    <a:pt x="118015" y="28716"/>
                    <a:pt x="118015" y="23776"/>
                  </a:cubicBezTo>
                  <a:lnTo>
                    <a:pt x="118015" y="23411"/>
                  </a:lnTo>
                  <a:cubicBezTo>
                    <a:pt x="118015" y="18702"/>
                    <a:pt x="120370" y="16049"/>
                    <a:pt x="123918" y="16049"/>
                  </a:cubicBezTo>
                  <a:cubicBezTo>
                    <a:pt x="126703" y="16049"/>
                    <a:pt x="128461" y="17376"/>
                    <a:pt x="128925" y="20261"/>
                  </a:cubicBezTo>
                  <a:lnTo>
                    <a:pt x="135391" y="20261"/>
                  </a:lnTo>
                  <a:cubicBezTo>
                    <a:pt x="134794" y="13164"/>
                    <a:pt x="129489" y="10677"/>
                    <a:pt x="123785" y="10677"/>
                  </a:cubicBezTo>
                  <a:cubicBezTo>
                    <a:pt x="116755" y="10677"/>
                    <a:pt x="111052" y="15552"/>
                    <a:pt x="111052" y="23510"/>
                  </a:cubicBezTo>
                  <a:lnTo>
                    <a:pt x="111052" y="23875"/>
                  </a:lnTo>
                  <a:cubicBezTo>
                    <a:pt x="111019" y="31900"/>
                    <a:pt x="116490" y="36409"/>
                    <a:pt x="123719" y="36409"/>
                  </a:cubicBezTo>
                  <a:moveTo>
                    <a:pt x="94903" y="36409"/>
                  </a:moveTo>
                  <a:cubicBezTo>
                    <a:pt x="102331" y="36409"/>
                    <a:pt x="107935" y="31435"/>
                    <a:pt x="107935" y="23676"/>
                  </a:cubicBezTo>
                  <a:lnTo>
                    <a:pt x="107935" y="23311"/>
                  </a:lnTo>
                  <a:cubicBezTo>
                    <a:pt x="107935" y="15618"/>
                    <a:pt x="102364" y="10644"/>
                    <a:pt x="94936" y="10644"/>
                  </a:cubicBezTo>
                  <a:cubicBezTo>
                    <a:pt x="87508" y="10644"/>
                    <a:pt x="81904" y="15685"/>
                    <a:pt x="81904" y="23444"/>
                  </a:cubicBezTo>
                  <a:lnTo>
                    <a:pt x="81904" y="23809"/>
                  </a:lnTo>
                  <a:cubicBezTo>
                    <a:pt x="81938" y="31502"/>
                    <a:pt x="87542" y="36409"/>
                    <a:pt x="94903" y="36409"/>
                  </a:cubicBezTo>
                  <a:moveTo>
                    <a:pt x="94936" y="31203"/>
                  </a:moveTo>
                  <a:cubicBezTo>
                    <a:pt x="91057" y="31203"/>
                    <a:pt x="88901" y="28385"/>
                    <a:pt x="88901" y="23643"/>
                  </a:cubicBezTo>
                  <a:lnTo>
                    <a:pt x="88901" y="23278"/>
                  </a:lnTo>
                  <a:cubicBezTo>
                    <a:pt x="88901" y="18569"/>
                    <a:pt x="91189" y="15817"/>
                    <a:pt x="94936" y="15817"/>
                  </a:cubicBezTo>
                  <a:cubicBezTo>
                    <a:pt x="98750" y="15817"/>
                    <a:pt x="100971" y="18636"/>
                    <a:pt x="100971" y="23378"/>
                  </a:cubicBezTo>
                  <a:lnTo>
                    <a:pt x="100971" y="23709"/>
                  </a:lnTo>
                  <a:cubicBezTo>
                    <a:pt x="101004" y="28352"/>
                    <a:pt x="98783" y="31203"/>
                    <a:pt x="94936" y="31203"/>
                  </a:cubicBezTo>
                  <a:moveTo>
                    <a:pt x="68707" y="36409"/>
                  </a:moveTo>
                  <a:cubicBezTo>
                    <a:pt x="75239" y="36409"/>
                    <a:pt x="79086" y="33624"/>
                    <a:pt x="79086" y="28285"/>
                  </a:cubicBezTo>
                  <a:cubicBezTo>
                    <a:pt x="79086" y="23013"/>
                    <a:pt x="75704" y="21421"/>
                    <a:pt x="69503" y="20526"/>
                  </a:cubicBezTo>
                  <a:cubicBezTo>
                    <a:pt x="65921" y="19995"/>
                    <a:pt x="64728" y="19398"/>
                    <a:pt x="64728" y="17840"/>
                  </a:cubicBezTo>
                  <a:cubicBezTo>
                    <a:pt x="64728" y="16348"/>
                    <a:pt x="65988" y="15287"/>
                    <a:pt x="68209" y="15287"/>
                  </a:cubicBezTo>
                  <a:cubicBezTo>
                    <a:pt x="70564" y="15287"/>
                    <a:pt x="71691" y="16215"/>
                    <a:pt x="72089" y="18271"/>
                  </a:cubicBezTo>
                  <a:lnTo>
                    <a:pt x="78356" y="18271"/>
                  </a:lnTo>
                  <a:cubicBezTo>
                    <a:pt x="77759" y="12601"/>
                    <a:pt x="73648" y="10611"/>
                    <a:pt x="68143" y="10611"/>
                  </a:cubicBezTo>
                  <a:cubicBezTo>
                    <a:pt x="63103" y="10611"/>
                    <a:pt x="58361" y="13164"/>
                    <a:pt x="58361" y="18304"/>
                  </a:cubicBezTo>
                  <a:cubicBezTo>
                    <a:pt x="58361" y="23112"/>
                    <a:pt x="60914" y="25002"/>
                    <a:pt x="67480" y="25997"/>
                  </a:cubicBezTo>
                  <a:cubicBezTo>
                    <a:pt x="71028" y="26528"/>
                    <a:pt x="72487" y="27224"/>
                    <a:pt x="72487" y="28915"/>
                  </a:cubicBezTo>
                  <a:cubicBezTo>
                    <a:pt x="72487" y="30606"/>
                    <a:pt x="71260" y="31601"/>
                    <a:pt x="68607" y="31601"/>
                  </a:cubicBezTo>
                  <a:cubicBezTo>
                    <a:pt x="65623" y="31601"/>
                    <a:pt x="64562" y="30341"/>
                    <a:pt x="64263" y="28119"/>
                  </a:cubicBezTo>
                  <a:lnTo>
                    <a:pt x="57897" y="28119"/>
                  </a:lnTo>
                  <a:cubicBezTo>
                    <a:pt x="58162" y="33458"/>
                    <a:pt x="62042" y="36409"/>
                    <a:pt x="68707" y="36409"/>
                  </a:cubicBezTo>
                  <a:moveTo>
                    <a:pt x="44998" y="36409"/>
                  </a:moveTo>
                  <a:cubicBezTo>
                    <a:pt x="51530" y="36409"/>
                    <a:pt x="55377" y="33624"/>
                    <a:pt x="55377" y="28285"/>
                  </a:cubicBezTo>
                  <a:cubicBezTo>
                    <a:pt x="55377" y="23013"/>
                    <a:pt x="51994" y="21421"/>
                    <a:pt x="45794" y="20526"/>
                  </a:cubicBezTo>
                  <a:cubicBezTo>
                    <a:pt x="42212" y="19995"/>
                    <a:pt x="41019" y="19398"/>
                    <a:pt x="41019" y="17840"/>
                  </a:cubicBezTo>
                  <a:cubicBezTo>
                    <a:pt x="41019" y="16348"/>
                    <a:pt x="42312" y="15287"/>
                    <a:pt x="44500" y="15287"/>
                  </a:cubicBezTo>
                  <a:cubicBezTo>
                    <a:pt x="46855" y="15287"/>
                    <a:pt x="47982" y="16215"/>
                    <a:pt x="48380" y="18271"/>
                  </a:cubicBezTo>
                  <a:lnTo>
                    <a:pt x="54647" y="18271"/>
                  </a:lnTo>
                  <a:cubicBezTo>
                    <a:pt x="54050" y="12601"/>
                    <a:pt x="49939" y="10611"/>
                    <a:pt x="44467" y="10611"/>
                  </a:cubicBezTo>
                  <a:cubicBezTo>
                    <a:pt x="39394" y="10611"/>
                    <a:pt x="34685" y="13164"/>
                    <a:pt x="34685" y="18304"/>
                  </a:cubicBezTo>
                  <a:cubicBezTo>
                    <a:pt x="34685" y="23112"/>
                    <a:pt x="37238" y="25002"/>
                    <a:pt x="43804" y="25997"/>
                  </a:cubicBezTo>
                  <a:cubicBezTo>
                    <a:pt x="47352" y="26528"/>
                    <a:pt x="48811" y="27224"/>
                    <a:pt x="48811" y="28915"/>
                  </a:cubicBezTo>
                  <a:cubicBezTo>
                    <a:pt x="48811" y="30606"/>
                    <a:pt x="47584" y="31601"/>
                    <a:pt x="44931" y="31601"/>
                  </a:cubicBezTo>
                  <a:cubicBezTo>
                    <a:pt x="41947" y="31601"/>
                    <a:pt x="40853" y="30341"/>
                    <a:pt x="40587" y="28119"/>
                  </a:cubicBezTo>
                  <a:lnTo>
                    <a:pt x="34221" y="28119"/>
                  </a:lnTo>
                  <a:cubicBezTo>
                    <a:pt x="34453" y="33458"/>
                    <a:pt x="38333" y="36409"/>
                    <a:pt x="44998" y="36409"/>
                  </a:cubicBezTo>
                  <a:moveTo>
                    <a:pt x="15618" y="8356"/>
                  </a:moveTo>
                  <a:lnTo>
                    <a:pt x="20062" y="22947"/>
                  </a:lnTo>
                  <a:lnTo>
                    <a:pt x="11142" y="22947"/>
                  </a:lnTo>
                  <a:lnTo>
                    <a:pt x="15618" y="8356"/>
                  </a:lnTo>
                  <a:close/>
                  <a:moveTo>
                    <a:pt x="0" y="35879"/>
                  </a:moveTo>
                  <a:lnTo>
                    <a:pt x="7163" y="35879"/>
                  </a:lnTo>
                  <a:lnTo>
                    <a:pt x="9484" y="28385"/>
                  </a:lnTo>
                  <a:lnTo>
                    <a:pt x="21720" y="28385"/>
                  </a:lnTo>
                  <a:lnTo>
                    <a:pt x="24041" y="35879"/>
                  </a:lnTo>
                  <a:lnTo>
                    <a:pt x="32032" y="35879"/>
                  </a:lnTo>
                  <a:lnTo>
                    <a:pt x="21090" y="2122"/>
                  </a:lnTo>
                  <a:lnTo>
                    <a:pt x="11142" y="2122"/>
                  </a:lnTo>
                  <a:lnTo>
                    <a:pt x="0" y="35879"/>
                  </a:lnTo>
                  <a:close/>
                </a:path>
              </a:pathLst>
            </a:custGeom>
            <a:solidFill>
              <a:srgbClr val="193264"/>
            </a:solidFill>
            <a:ln w="3296" cap="flat">
              <a:noFill/>
              <a:prstDash val="solid"/>
              <a:miter/>
            </a:ln>
          </p:spPr>
          <p:txBody>
            <a:bodyPr rtlCol="0" anchor="ctr">
              <a:noAutofit/>
            </a:bodyPr>
            <a:lstStyle/>
            <a:p>
              <a:endParaRPr lang="fr-FR"/>
            </a:p>
          </p:txBody>
        </p:sp>
      </p:grpSp>
      <p:sp>
        <p:nvSpPr>
          <p:cNvPr id="2" name="Titre 1">
            <a:extLst>
              <a:ext uri="{FF2B5EF4-FFF2-40B4-BE49-F238E27FC236}">
                <a16:creationId xmlns:a16="http://schemas.microsoft.com/office/drawing/2014/main" id="{2D10DC3E-452A-4318-BC32-781876742EC7}"/>
              </a:ext>
            </a:extLst>
          </p:cNvPr>
          <p:cNvSpPr>
            <a:spLocks noGrp="1"/>
          </p:cNvSpPr>
          <p:nvPr>
            <p:ph type="ctrTitle" hasCustomPrompt="1"/>
          </p:nvPr>
        </p:nvSpPr>
        <p:spPr>
          <a:xfrm>
            <a:off x="394447" y="1255059"/>
            <a:ext cx="8292353" cy="304800"/>
          </a:xfrm>
        </p:spPr>
        <p:txBody>
          <a:bodyPr anchor="ctr"/>
          <a:lstStyle>
            <a:lvl1pPr algn="l">
              <a:defRPr sz="800" cap="all" baseline="0">
                <a:solidFill>
                  <a:schemeClr val="bg1"/>
                </a:solidFill>
              </a:defRPr>
            </a:lvl1pPr>
          </a:lstStyle>
          <a:p>
            <a:r>
              <a:rPr lang="fr-FR" dirty="0"/>
              <a:t>TITRE</a:t>
            </a:r>
          </a:p>
        </p:txBody>
      </p:sp>
      <p:sp>
        <p:nvSpPr>
          <p:cNvPr id="23" name="Espace réservé du texte 22">
            <a:extLst>
              <a:ext uri="{FF2B5EF4-FFF2-40B4-BE49-F238E27FC236}">
                <a16:creationId xmlns:a16="http://schemas.microsoft.com/office/drawing/2014/main" id="{D69D25A9-3BC6-4FA7-9DB5-179EC852F89E}"/>
              </a:ext>
            </a:extLst>
          </p:cNvPr>
          <p:cNvSpPr>
            <a:spLocks noGrp="1"/>
          </p:cNvSpPr>
          <p:nvPr>
            <p:ph type="body" sz="quarter" idx="10" hasCustomPrompt="1"/>
          </p:nvPr>
        </p:nvSpPr>
        <p:spPr>
          <a:xfrm>
            <a:off x="295460" y="1757082"/>
            <a:ext cx="8409627" cy="4662006"/>
          </a:xfrm>
        </p:spPr>
        <p:txBody>
          <a:bodyPr/>
          <a:lstStyle>
            <a:lvl1pPr>
              <a:lnSpc>
                <a:spcPct val="90000"/>
              </a:lnSpc>
              <a:spcBef>
                <a:spcPts val="0"/>
              </a:spcBef>
              <a:spcAft>
                <a:spcPts val="0"/>
              </a:spcAft>
              <a:defRPr sz="4400">
                <a:solidFill>
                  <a:schemeClr val="accent1"/>
                </a:solidFill>
              </a:defRPr>
            </a:lvl1pPr>
            <a:lvl2pPr>
              <a:lnSpc>
                <a:spcPct val="90000"/>
              </a:lnSpc>
              <a:spcBef>
                <a:spcPts val="0"/>
              </a:spcBef>
              <a:spcAft>
                <a:spcPts val="0"/>
              </a:spcAft>
              <a:defRPr sz="4400">
                <a:solidFill>
                  <a:schemeClr val="tx2"/>
                </a:solidFill>
              </a:defRPr>
            </a:lvl2pPr>
          </a:lstStyle>
          <a:p>
            <a:pPr lvl="0"/>
            <a:r>
              <a:rPr lang="fr-FR" dirty="0"/>
              <a:t>Premier niveau</a:t>
            </a:r>
          </a:p>
          <a:p>
            <a:pPr lvl="1"/>
            <a:r>
              <a:rPr lang="fr-FR" dirty="0"/>
              <a:t>Deuxième niveau</a:t>
            </a:r>
          </a:p>
        </p:txBody>
      </p:sp>
    </p:spTree>
    <p:extLst>
      <p:ext uri="{BB962C8B-B14F-4D97-AF65-F5344CB8AC3E}">
        <p14:creationId xmlns:p14="http://schemas.microsoft.com/office/powerpoint/2010/main" val="351388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ED525EA-D30D-4D42-9A4E-8794E78A092F}"/>
              </a:ext>
            </a:extLst>
          </p:cNvPr>
          <p:cNvSpPr>
            <a:spLocks noGrp="1"/>
          </p:cNvSpPr>
          <p:nvPr>
            <p:ph idx="1"/>
          </p:nvPr>
        </p:nvSpPr>
        <p:spPr>
          <a:xfrm>
            <a:off x="1685366" y="1665288"/>
            <a:ext cx="3523127" cy="4211638"/>
          </a:xfrm>
        </p:spPr>
        <p:txBody>
          <a:bodyPr/>
          <a:lstStyle>
            <a:lvl1pPr marL="447675" indent="-447675">
              <a:spcAft>
                <a:spcPts val="2400"/>
              </a:spcAft>
              <a:buClr>
                <a:schemeClr val="tx2"/>
              </a:buClr>
              <a:buFont typeface="+mj-lt"/>
              <a:buAutoNum type="arabicPeriod"/>
              <a:defRPr sz="2000">
                <a:solidFill>
                  <a:schemeClr val="accent1"/>
                </a:solidFill>
              </a:defRPr>
            </a:lvl1pPr>
          </a:lstStyle>
          <a:p>
            <a:pPr lvl="0"/>
            <a:r>
              <a:rPr lang="fr-FR" dirty="0"/>
              <a:t>Cliquez pour modifier les styles du texte du masque</a:t>
            </a:r>
          </a:p>
        </p:txBody>
      </p:sp>
      <p:sp>
        <p:nvSpPr>
          <p:cNvPr id="11" name="Espace réservé du contenu 2">
            <a:extLst>
              <a:ext uri="{FF2B5EF4-FFF2-40B4-BE49-F238E27FC236}">
                <a16:creationId xmlns:a16="http://schemas.microsoft.com/office/drawing/2014/main" id="{5375E496-2D6E-4FBF-A967-8C82DF9187CC}"/>
              </a:ext>
            </a:extLst>
          </p:cNvPr>
          <p:cNvSpPr>
            <a:spLocks noGrp="1"/>
          </p:cNvSpPr>
          <p:nvPr>
            <p:ph idx="13"/>
          </p:nvPr>
        </p:nvSpPr>
        <p:spPr>
          <a:xfrm>
            <a:off x="5262098" y="1665287"/>
            <a:ext cx="3523127" cy="4211637"/>
          </a:xfrm>
        </p:spPr>
        <p:txBody>
          <a:bodyPr/>
          <a:lstStyle>
            <a:lvl1pPr marL="447675" indent="-447675">
              <a:spcAft>
                <a:spcPts val="2400"/>
              </a:spcAft>
              <a:buClr>
                <a:schemeClr val="tx2"/>
              </a:buClr>
              <a:buFont typeface="+mj-lt"/>
              <a:buAutoNum type="arabicPeriod"/>
              <a:defRPr sz="2000">
                <a:solidFill>
                  <a:schemeClr val="accent1"/>
                </a:solidFill>
              </a:defRPr>
            </a:lvl1pPr>
          </a:lstStyle>
          <a:p>
            <a:pPr lvl="0"/>
            <a:r>
              <a:rPr lang="fr-FR" dirty="0"/>
              <a:t>Cliquez pour modifier les styles du texte du masque</a:t>
            </a:r>
          </a:p>
        </p:txBody>
      </p:sp>
      <p:sp>
        <p:nvSpPr>
          <p:cNvPr id="9" name="Espace réservé de la date 8">
            <a:extLst>
              <a:ext uri="{FF2B5EF4-FFF2-40B4-BE49-F238E27FC236}">
                <a16:creationId xmlns:a16="http://schemas.microsoft.com/office/drawing/2014/main" id="{99656FCC-695F-48E0-8279-62244FF87657}"/>
              </a:ext>
            </a:extLst>
          </p:cNvPr>
          <p:cNvSpPr>
            <a:spLocks noGrp="1"/>
          </p:cNvSpPr>
          <p:nvPr>
            <p:ph type="dt" sz="half" idx="14"/>
          </p:nvPr>
        </p:nvSpPr>
        <p:spPr/>
        <p:txBody>
          <a:bodyPr/>
          <a:lstStyle/>
          <a:p>
            <a:endParaRPr lang="fr-FR"/>
          </a:p>
        </p:txBody>
      </p:sp>
      <p:sp>
        <p:nvSpPr>
          <p:cNvPr id="18" name="Espace réservé du pied de page 17">
            <a:extLst>
              <a:ext uri="{FF2B5EF4-FFF2-40B4-BE49-F238E27FC236}">
                <a16:creationId xmlns:a16="http://schemas.microsoft.com/office/drawing/2014/main" id="{77639120-1377-436D-B4F4-792071B37895}"/>
              </a:ext>
            </a:extLst>
          </p:cNvPr>
          <p:cNvSpPr>
            <a:spLocks noGrp="1"/>
          </p:cNvSpPr>
          <p:nvPr>
            <p:ph type="ftr" sz="quarter" idx="15"/>
          </p:nvPr>
        </p:nvSpPr>
        <p:spPr/>
        <p:txBody>
          <a:bodyPr/>
          <a:lstStyle/>
          <a:p>
            <a:endParaRPr lang="fr-FR" dirty="0"/>
          </a:p>
        </p:txBody>
      </p:sp>
      <p:sp>
        <p:nvSpPr>
          <p:cNvPr id="19" name="Espace réservé du numéro de diapositive 18">
            <a:extLst>
              <a:ext uri="{FF2B5EF4-FFF2-40B4-BE49-F238E27FC236}">
                <a16:creationId xmlns:a16="http://schemas.microsoft.com/office/drawing/2014/main" id="{3121AA08-C10A-46EB-89D2-DD06199CDF63}"/>
              </a:ext>
            </a:extLst>
          </p:cNvPr>
          <p:cNvSpPr>
            <a:spLocks noGrp="1"/>
          </p:cNvSpPr>
          <p:nvPr>
            <p:ph type="sldNum" sz="quarter" idx="16"/>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11963622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hasCustomPrompt="1"/>
          </p:nvPr>
        </p:nvSpPr>
        <p:spPr>
          <a:xfrm>
            <a:off x="370821" y="2106705"/>
            <a:ext cx="8414404" cy="3146612"/>
          </a:xfrm>
        </p:spPr>
        <p:txBody>
          <a:bodyPr anchor="t"/>
          <a:lstStyle>
            <a:lvl1pPr>
              <a:lnSpc>
                <a:spcPct val="80000"/>
              </a:lnSpc>
              <a:defRPr sz="6600">
                <a:solidFill>
                  <a:schemeClr val="accent1"/>
                </a:solidFill>
              </a:defRPr>
            </a:lvl1pPr>
          </a:lstStyle>
          <a:p>
            <a:r>
              <a:rPr lang="fr-FR" dirty="0"/>
              <a:t>Titre</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370821" y="9801"/>
            <a:ext cx="2955085" cy="1854857"/>
          </a:xfrm>
        </p:spPr>
        <p:txBody>
          <a:bodyPr lIns="0" tIns="0" rIns="0" bIns="0">
            <a:noAutofit/>
          </a:bodyPr>
          <a:lstStyle>
            <a:lvl1pPr>
              <a:defRPr sz="15500"/>
            </a:lvl1pPr>
          </a:lstStyle>
          <a:p>
            <a:pPr lvl="0"/>
            <a:r>
              <a:rPr lang="fr-FR" dirty="0"/>
              <a:t>N°</a:t>
            </a:r>
          </a:p>
        </p:txBody>
      </p:sp>
      <p:sp>
        <p:nvSpPr>
          <p:cNvPr id="9" name="Espace réservé de la date 8">
            <a:extLst>
              <a:ext uri="{FF2B5EF4-FFF2-40B4-BE49-F238E27FC236}">
                <a16:creationId xmlns:a16="http://schemas.microsoft.com/office/drawing/2014/main" id="{BC4C54D3-4188-4A29-A64B-948C071E7E90}"/>
              </a:ext>
            </a:extLst>
          </p:cNvPr>
          <p:cNvSpPr>
            <a:spLocks noGrp="1"/>
          </p:cNvSpPr>
          <p:nvPr>
            <p:ph type="dt" sz="half" idx="14"/>
          </p:nvPr>
        </p:nvSpPr>
        <p:spPr/>
        <p:txBody>
          <a:bodyPr/>
          <a:lstStyle/>
          <a:p>
            <a:endParaRPr lang="fr-FR"/>
          </a:p>
        </p:txBody>
      </p:sp>
      <p:sp>
        <p:nvSpPr>
          <p:cNvPr id="10" name="Espace réservé du pied de page 9">
            <a:extLst>
              <a:ext uri="{FF2B5EF4-FFF2-40B4-BE49-F238E27FC236}">
                <a16:creationId xmlns:a16="http://schemas.microsoft.com/office/drawing/2014/main" id="{B69CB3E5-CD67-4811-881E-63231AC3725B}"/>
              </a:ext>
            </a:extLst>
          </p:cNvPr>
          <p:cNvSpPr>
            <a:spLocks noGrp="1"/>
          </p:cNvSpPr>
          <p:nvPr>
            <p:ph type="ftr" sz="quarter" idx="15"/>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85DB3188-986D-4C12-B418-AD099D46AF83}"/>
              </a:ext>
            </a:extLst>
          </p:cNvPr>
          <p:cNvSpPr>
            <a:spLocks noGrp="1"/>
          </p:cNvSpPr>
          <p:nvPr>
            <p:ph type="sldNum" sz="quarter" idx="16"/>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139802059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ED525EA-D30D-4D42-9A4E-8794E78A092F}"/>
              </a:ext>
            </a:extLst>
          </p:cNvPr>
          <p:cNvSpPr>
            <a:spLocks noGrp="1"/>
          </p:cNvSpPr>
          <p:nvPr>
            <p:ph idx="1"/>
          </p:nvPr>
        </p:nvSpPr>
        <p:spPr>
          <a:xfrm>
            <a:off x="1685366" y="1665289"/>
            <a:ext cx="5757425" cy="42116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303"/>
            <a:ext cx="1358781" cy="1230595"/>
          </a:xfrm>
        </p:spPr>
        <p:txBody>
          <a:bodyPr lIns="0" tIns="0" rIns="0" bIns="0">
            <a:noAutofit/>
          </a:bodyPr>
          <a:lstStyle>
            <a:lvl1pPr>
              <a:defRPr sz="8000"/>
            </a:lvl1pPr>
          </a:lstStyle>
          <a:p>
            <a:pPr lvl="0"/>
            <a:r>
              <a:rPr lang="fr-FR" dirty="0"/>
              <a:t>N°</a:t>
            </a:r>
          </a:p>
        </p:txBody>
      </p:sp>
      <p:sp>
        <p:nvSpPr>
          <p:cNvPr id="7" name="Espace réservé de la date 6">
            <a:extLst>
              <a:ext uri="{FF2B5EF4-FFF2-40B4-BE49-F238E27FC236}">
                <a16:creationId xmlns:a16="http://schemas.microsoft.com/office/drawing/2014/main" id="{2F4AD682-8B65-4D58-8DFE-4B6A07149801}"/>
              </a:ext>
            </a:extLst>
          </p:cNvPr>
          <p:cNvSpPr>
            <a:spLocks noGrp="1"/>
          </p:cNvSpPr>
          <p:nvPr>
            <p:ph type="dt" sz="half" idx="14"/>
          </p:nvPr>
        </p:nvSpPr>
        <p:spPr/>
        <p:txBody>
          <a:bodyPr/>
          <a:lstStyle/>
          <a:p>
            <a:endParaRPr lang="fr-FR"/>
          </a:p>
        </p:txBody>
      </p:sp>
      <p:sp>
        <p:nvSpPr>
          <p:cNvPr id="8" name="Espace réservé du pied de page 7">
            <a:extLst>
              <a:ext uri="{FF2B5EF4-FFF2-40B4-BE49-F238E27FC236}">
                <a16:creationId xmlns:a16="http://schemas.microsoft.com/office/drawing/2014/main" id="{3AA2BEFC-2BB1-4932-9962-215BD39D8DFA}"/>
              </a:ext>
            </a:extLst>
          </p:cNvPr>
          <p:cNvSpPr>
            <a:spLocks noGrp="1"/>
          </p:cNvSpPr>
          <p:nvPr>
            <p:ph type="ftr" sz="quarter" idx="15"/>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68DFE656-6F7F-4D5D-8314-E730404E120B}"/>
              </a:ext>
            </a:extLst>
          </p:cNvPr>
          <p:cNvSpPr>
            <a:spLocks noGrp="1"/>
          </p:cNvSpPr>
          <p:nvPr>
            <p:ph type="sldNum" sz="quarter" idx="16"/>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10673699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2 bloc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ED525EA-D30D-4D42-9A4E-8794E78A092F}"/>
              </a:ext>
            </a:extLst>
          </p:cNvPr>
          <p:cNvSpPr>
            <a:spLocks noGrp="1"/>
          </p:cNvSpPr>
          <p:nvPr>
            <p:ph idx="1"/>
          </p:nvPr>
        </p:nvSpPr>
        <p:spPr>
          <a:xfrm>
            <a:off x="1685366" y="1665289"/>
            <a:ext cx="5757425" cy="110480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035"/>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a16="http://schemas.microsoft.com/office/drawing/2014/main" id="{B77B1CCD-EAAA-4D1D-9678-449DF78F3E4B}"/>
              </a:ext>
            </a:extLst>
          </p:cNvPr>
          <p:cNvSpPr>
            <a:spLocks noGrp="1"/>
          </p:cNvSpPr>
          <p:nvPr>
            <p:ph idx="14"/>
          </p:nvPr>
        </p:nvSpPr>
        <p:spPr>
          <a:xfrm>
            <a:off x="1685366" y="3021106"/>
            <a:ext cx="5757425" cy="28558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7355F4FA-D017-4AAA-824A-D9F486799175}"/>
              </a:ext>
            </a:extLst>
          </p:cNvPr>
          <p:cNvSpPr>
            <a:spLocks noGrp="1"/>
          </p:cNvSpPr>
          <p:nvPr>
            <p:ph type="dt" sz="half" idx="15"/>
          </p:nvPr>
        </p:nvSpPr>
        <p:spPr/>
        <p:txBody>
          <a:bodyPr/>
          <a:lstStyle/>
          <a:p>
            <a:endParaRPr lang="fr-FR"/>
          </a:p>
        </p:txBody>
      </p:sp>
      <p:sp>
        <p:nvSpPr>
          <p:cNvPr id="9" name="Espace réservé du pied de page 8">
            <a:extLst>
              <a:ext uri="{FF2B5EF4-FFF2-40B4-BE49-F238E27FC236}">
                <a16:creationId xmlns:a16="http://schemas.microsoft.com/office/drawing/2014/main" id="{9FE78B76-1249-48BB-8EDA-26A10090819F}"/>
              </a:ext>
            </a:extLst>
          </p:cNvPr>
          <p:cNvSpPr>
            <a:spLocks noGrp="1"/>
          </p:cNvSpPr>
          <p:nvPr>
            <p:ph type="ftr" sz="quarter" idx="16"/>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48E9DDE3-C54D-4B3D-9028-EE9834E3188F}"/>
              </a:ext>
            </a:extLst>
          </p:cNvPr>
          <p:cNvSpPr>
            <a:spLocks noGrp="1"/>
          </p:cNvSpPr>
          <p:nvPr>
            <p:ph type="sldNum" sz="quarter" idx="17"/>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4264172816"/>
      </p:ext>
    </p:extLst>
  </p:cSld>
  <p:clrMapOvr>
    <a:masterClrMapping/>
  </p:clrMapOvr>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a:xfrm>
            <a:off x="1685365" y="288000"/>
            <a:ext cx="7099860" cy="977154"/>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ED525EA-D30D-4D42-9A4E-8794E78A092F}"/>
              </a:ext>
            </a:extLst>
          </p:cNvPr>
          <p:cNvSpPr>
            <a:spLocks noGrp="1"/>
          </p:cNvSpPr>
          <p:nvPr>
            <p:ph idx="1"/>
          </p:nvPr>
        </p:nvSpPr>
        <p:spPr>
          <a:xfrm>
            <a:off x="1685366" y="1665288"/>
            <a:ext cx="3312000" cy="42116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035"/>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a16="http://schemas.microsoft.com/office/drawing/2014/main" id="{80FF9102-206C-4333-B6AD-53F87EB21CBF}"/>
              </a:ext>
            </a:extLst>
          </p:cNvPr>
          <p:cNvSpPr>
            <a:spLocks noGrp="1"/>
          </p:cNvSpPr>
          <p:nvPr>
            <p:ph idx="14"/>
          </p:nvPr>
        </p:nvSpPr>
        <p:spPr>
          <a:xfrm>
            <a:off x="5467159" y="1665288"/>
            <a:ext cx="3312000" cy="42116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D1ECE066-A886-4117-B0B1-A31F395BBE9F}"/>
              </a:ext>
            </a:extLst>
          </p:cNvPr>
          <p:cNvSpPr>
            <a:spLocks noGrp="1"/>
          </p:cNvSpPr>
          <p:nvPr>
            <p:ph type="dt" sz="half" idx="15"/>
          </p:nvPr>
        </p:nvSpPr>
        <p:spPr/>
        <p:txBody>
          <a:bodyPr/>
          <a:lstStyle/>
          <a:p>
            <a:endParaRPr lang="fr-FR"/>
          </a:p>
        </p:txBody>
      </p:sp>
      <p:sp>
        <p:nvSpPr>
          <p:cNvPr id="9" name="Espace réservé du pied de page 8">
            <a:extLst>
              <a:ext uri="{FF2B5EF4-FFF2-40B4-BE49-F238E27FC236}">
                <a16:creationId xmlns:a16="http://schemas.microsoft.com/office/drawing/2014/main" id="{64155E43-E806-40E3-8244-3681CD0503ED}"/>
              </a:ext>
            </a:extLst>
          </p:cNvPr>
          <p:cNvSpPr>
            <a:spLocks noGrp="1"/>
          </p:cNvSpPr>
          <p:nvPr>
            <p:ph type="ftr" sz="quarter" idx="16"/>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129D1AC1-C781-488A-B995-D2FD014447EB}"/>
              </a:ext>
            </a:extLst>
          </p:cNvPr>
          <p:cNvSpPr>
            <a:spLocks noGrp="1"/>
          </p:cNvSpPr>
          <p:nvPr>
            <p:ph type="sldNum" sz="quarter" idx="17"/>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13631763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a:xfrm>
            <a:off x="1685365" y="288000"/>
            <a:ext cx="7099860" cy="977154"/>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ED525EA-D30D-4D42-9A4E-8794E78A092F}"/>
              </a:ext>
            </a:extLst>
          </p:cNvPr>
          <p:cNvSpPr>
            <a:spLocks noGrp="1"/>
          </p:cNvSpPr>
          <p:nvPr>
            <p:ph idx="1" hasCustomPrompt="1"/>
          </p:nvPr>
        </p:nvSpPr>
        <p:spPr>
          <a:xfrm>
            <a:off x="1685366" y="1665288"/>
            <a:ext cx="3845858" cy="4211637"/>
          </a:xfrm>
        </p:spPr>
        <p:txBody>
          <a:bodyPr/>
          <a:lstStyle>
            <a:lvl1pPr>
              <a:spcAft>
                <a:spcPts val="0"/>
              </a:spcAft>
              <a:defRPr sz="5500">
                <a:solidFill>
                  <a:schemeClr val="accent1"/>
                </a:solidFill>
              </a:defRPr>
            </a:lvl1pPr>
            <a:lvl2pPr>
              <a:lnSpc>
                <a:spcPct val="100000"/>
              </a:lnSpc>
              <a:spcBef>
                <a:spcPts val="0"/>
              </a:spcBef>
              <a:defRPr sz="1800"/>
            </a:lvl2pPr>
          </a:lstStyle>
          <a:p>
            <a:pPr lvl="0"/>
            <a:r>
              <a:rPr lang="fr-FR" dirty="0"/>
              <a:t>CHIFFRE</a:t>
            </a:r>
          </a:p>
          <a:p>
            <a:pPr lvl="1"/>
            <a:r>
              <a:rPr lang="fr-FR" dirty="0"/>
              <a:t>Deuxième niveau</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035"/>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a16="http://schemas.microsoft.com/office/drawing/2014/main" id="{80FF9102-206C-4333-B6AD-53F87EB21CBF}"/>
              </a:ext>
            </a:extLst>
          </p:cNvPr>
          <p:cNvSpPr>
            <a:spLocks noGrp="1"/>
          </p:cNvSpPr>
          <p:nvPr>
            <p:ph idx="14" hasCustomPrompt="1"/>
          </p:nvPr>
        </p:nvSpPr>
        <p:spPr>
          <a:xfrm>
            <a:off x="5683625" y="1665288"/>
            <a:ext cx="3095534" cy="4211637"/>
          </a:xfrm>
        </p:spPr>
        <p:txBody>
          <a:bodyPr/>
          <a:lstStyle>
            <a:lvl1pPr>
              <a:spcAft>
                <a:spcPts val="0"/>
              </a:spcAft>
              <a:defRPr sz="1200">
                <a:solidFill>
                  <a:schemeClr val="accent1"/>
                </a:solidFill>
              </a:defRPr>
            </a:lvl1pPr>
            <a:lvl2pPr>
              <a:lnSpc>
                <a:spcPct val="100000"/>
              </a:lnSpc>
              <a:spcBef>
                <a:spcPts val="0"/>
              </a:spcBef>
              <a:defRPr b="0">
                <a:solidFill>
                  <a:schemeClr val="tx1"/>
                </a:solidFill>
                <a:latin typeface="Georgia" panose="02040502050405020303" pitchFamily="18" charset="0"/>
              </a:defRPr>
            </a:lvl2pPr>
          </a:lstStyle>
          <a:p>
            <a:pPr lvl="0"/>
            <a:r>
              <a:rPr lang="fr-FR" dirty="0"/>
              <a:t>CHIFFRE</a:t>
            </a:r>
          </a:p>
          <a:p>
            <a:pPr lvl="1"/>
            <a:r>
              <a:rPr lang="fr-FR" dirty="0"/>
              <a:t>Deuxième niveau</a:t>
            </a:r>
          </a:p>
          <a:p>
            <a:pPr lvl="2"/>
            <a:endParaRPr lang="fr-FR" dirty="0"/>
          </a:p>
        </p:txBody>
      </p:sp>
      <p:sp>
        <p:nvSpPr>
          <p:cNvPr id="7" name="Espace réservé de la date 6">
            <a:extLst>
              <a:ext uri="{FF2B5EF4-FFF2-40B4-BE49-F238E27FC236}">
                <a16:creationId xmlns:a16="http://schemas.microsoft.com/office/drawing/2014/main" id="{96611E44-AEF0-42E6-9706-D2475C5CB29A}"/>
              </a:ext>
            </a:extLst>
          </p:cNvPr>
          <p:cNvSpPr>
            <a:spLocks noGrp="1"/>
          </p:cNvSpPr>
          <p:nvPr>
            <p:ph type="dt" sz="half" idx="15"/>
          </p:nvPr>
        </p:nvSpPr>
        <p:spPr/>
        <p:txBody>
          <a:bodyPr/>
          <a:lstStyle/>
          <a:p>
            <a:endParaRPr lang="fr-FR"/>
          </a:p>
        </p:txBody>
      </p:sp>
      <p:sp>
        <p:nvSpPr>
          <p:cNvPr id="9" name="Espace réservé du pied de page 8">
            <a:extLst>
              <a:ext uri="{FF2B5EF4-FFF2-40B4-BE49-F238E27FC236}">
                <a16:creationId xmlns:a16="http://schemas.microsoft.com/office/drawing/2014/main" id="{C62DD87D-168E-4CFB-8114-2B7119526E63}"/>
              </a:ext>
            </a:extLst>
          </p:cNvPr>
          <p:cNvSpPr>
            <a:spLocks noGrp="1"/>
          </p:cNvSpPr>
          <p:nvPr>
            <p:ph type="ftr" sz="quarter" idx="16"/>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55457D0B-6D27-40A1-84F8-A631DC86F74F}"/>
              </a:ext>
            </a:extLst>
          </p:cNvPr>
          <p:cNvSpPr>
            <a:spLocks noGrp="1"/>
          </p:cNvSpPr>
          <p:nvPr>
            <p:ph type="sldNum" sz="quarter" idx="17"/>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23896928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a:xfrm>
            <a:off x="1685365" y="288000"/>
            <a:ext cx="7099860" cy="977154"/>
          </a:xfrm>
        </p:spPr>
        <p:txBody>
          <a:bodyPr/>
          <a:lstStyle/>
          <a:p>
            <a:r>
              <a:rPr lang="fr-FR" dirty="0"/>
              <a:t>Modifiez le style du titre</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035"/>
            <a:ext cx="1358781" cy="1230595"/>
          </a:xfrm>
        </p:spPr>
        <p:txBody>
          <a:bodyPr lIns="0" tIns="0" rIns="0" bIns="0">
            <a:noAutofit/>
          </a:bodyPr>
          <a:lstStyle>
            <a:lvl1pPr>
              <a:defRPr sz="8000"/>
            </a:lvl1pPr>
          </a:lstStyle>
          <a:p>
            <a:pPr lvl="0"/>
            <a:r>
              <a:rPr lang="fr-FR" dirty="0"/>
              <a:t>N°</a:t>
            </a:r>
          </a:p>
        </p:txBody>
      </p:sp>
      <p:sp>
        <p:nvSpPr>
          <p:cNvPr id="8" name="Espace réservé pour une image  7">
            <a:extLst>
              <a:ext uri="{FF2B5EF4-FFF2-40B4-BE49-F238E27FC236}">
                <a16:creationId xmlns:a16="http://schemas.microsoft.com/office/drawing/2014/main" id="{BDBED6AF-EEAE-4F79-BC39-E21FE939ABF9}"/>
              </a:ext>
            </a:extLst>
          </p:cNvPr>
          <p:cNvSpPr>
            <a:spLocks noGrp="1"/>
          </p:cNvSpPr>
          <p:nvPr>
            <p:ph type="pic" sz="quarter" idx="14"/>
          </p:nvPr>
        </p:nvSpPr>
        <p:spPr>
          <a:xfrm>
            <a:off x="1775637" y="1665288"/>
            <a:ext cx="7009588" cy="4211637"/>
          </a:xfrm>
        </p:spPr>
        <p:txBody>
          <a:bodyPr anchor="ctr"/>
          <a:lstStyle>
            <a:lvl1pPr algn="ctr">
              <a:defRPr/>
            </a:lvl1pPr>
          </a:lstStyle>
          <a:p>
            <a:endParaRPr lang="fr-FR" dirty="0"/>
          </a:p>
        </p:txBody>
      </p:sp>
      <p:sp>
        <p:nvSpPr>
          <p:cNvPr id="3" name="Espace réservé de la date 2">
            <a:extLst>
              <a:ext uri="{FF2B5EF4-FFF2-40B4-BE49-F238E27FC236}">
                <a16:creationId xmlns:a16="http://schemas.microsoft.com/office/drawing/2014/main" id="{5E6343D9-8C46-4DA8-945E-29A8D6D05DF7}"/>
              </a:ext>
            </a:extLst>
          </p:cNvPr>
          <p:cNvSpPr>
            <a:spLocks noGrp="1"/>
          </p:cNvSpPr>
          <p:nvPr>
            <p:ph type="dt" sz="half" idx="15"/>
          </p:nvPr>
        </p:nvSpPr>
        <p:spPr/>
        <p:txBody>
          <a:bodyPr/>
          <a:lstStyle/>
          <a:p>
            <a:endParaRPr lang="fr-FR"/>
          </a:p>
        </p:txBody>
      </p:sp>
      <p:sp>
        <p:nvSpPr>
          <p:cNvPr id="7" name="Espace réservé du pied de page 6">
            <a:extLst>
              <a:ext uri="{FF2B5EF4-FFF2-40B4-BE49-F238E27FC236}">
                <a16:creationId xmlns:a16="http://schemas.microsoft.com/office/drawing/2014/main" id="{8558BC8D-7C32-4D7A-B460-1B8CAAFC730D}"/>
              </a:ext>
            </a:extLst>
          </p:cNvPr>
          <p:cNvSpPr>
            <a:spLocks noGrp="1"/>
          </p:cNvSpPr>
          <p:nvPr>
            <p:ph type="ftr" sz="quarter" idx="16"/>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7A8890E1-0663-407E-AA01-5C056C99C5AA}"/>
              </a:ext>
            </a:extLst>
          </p:cNvPr>
          <p:cNvSpPr>
            <a:spLocks noGrp="1"/>
          </p:cNvSpPr>
          <p:nvPr>
            <p:ph type="sldNum" sz="quarter" idx="17"/>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19468563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C1947-A3A7-4305-96E4-B9235CE5056F}"/>
              </a:ext>
            </a:extLst>
          </p:cNvPr>
          <p:cNvSpPr>
            <a:spLocks noGrp="1"/>
          </p:cNvSpPr>
          <p:nvPr>
            <p:ph type="title"/>
          </p:nvPr>
        </p:nvSpPr>
        <p:spPr>
          <a:xfrm>
            <a:off x="1685365" y="288000"/>
            <a:ext cx="7099860" cy="977154"/>
          </a:xfrm>
        </p:spPr>
        <p:txBody>
          <a:bodyPr/>
          <a:lstStyle/>
          <a:p>
            <a:r>
              <a:rPr lang="fr-FR" dirty="0"/>
              <a:t>Modifiez le style du titre</a:t>
            </a:r>
          </a:p>
        </p:txBody>
      </p:sp>
      <p:sp>
        <p:nvSpPr>
          <p:cNvPr id="12" name="Espace réservé du texte 11">
            <a:extLst>
              <a:ext uri="{FF2B5EF4-FFF2-40B4-BE49-F238E27FC236}">
                <a16:creationId xmlns:a16="http://schemas.microsoft.com/office/drawing/2014/main" id="{BAF22E5B-77E2-47B6-8B6D-0262208F9FE6}"/>
              </a:ext>
            </a:extLst>
          </p:cNvPr>
          <p:cNvSpPr>
            <a:spLocks noGrp="1"/>
          </p:cNvSpPr>
          <p:nvPr>
            <p:ph type="body" sz="quarter" idx="13" hasCustomPrompt="1"/>
          </p:nvPr>
        </p:nvSpPr>
        <p:spPr>
          <a:xfrm>
            <a:off x="299103" y="135035"/>
            <a:ext cx="1358781" cy="1230595"/>
          </a:xfrm>
        </p:spPr>
        <p:txBody>
          <a:bodyPr lIns="0" tIns="0" rIns="0" bIns="0">
            <a:noAutofit/>
          </a:bodyPr>
          <a:lstStyle>
            <a:lvl1pPr>
              <a:defRPr sz="8000"/>
            </a:lvl1pPr>
          </a:lstStyle>
          <a:p>
            <a:pPr lvl="0"/>
            <a:r>
              <a:rPr lang="fr-FR" dirty="0"/>
              <a:t>N°</a:t>
            </a:r>
          </a:p>
        </p:txBody>
      </p:sp>
      <p:sp>
        <p:nvSpPr>
          <p:cNvPr id="8" name="Espace réservé pour une image  7">
            <a:extLst>
              <a:ext uri="{FF2B5EF4-FFF2-40B4-BE49-F238E27FC236}">
                <a16:creationId xmlns:a16="http://schemas.microsoft.com/office/drawing/2014/main" id="{BDBED6AF-EEAE-4F79-BC39-E21FE939ABF9}"/>
              </a:ext>
            </a:extLst>
          </p:cNvPr>
          <p:cNvSpPr>
            <a:spLocks noGrp="1"/>
          </p:cNvSpPr>
          <p:nvPr>
            <p:ph type="pic" sz="quarter" idx="14"/>
          </p:nvPr>
        </p:nvSpPr>
        <p:spPr>
          <a:xfrm>
            <a:off x="1775637" y="1665288"/>
            <a:ext cx="3348000" cy="4211637"/>
          </a:xfrm>
        </p:spPr>
        <p:txBody>
          <a:bodyPr anchor="ctr"/>
          <a:lstStyle>
            <a:lvl1pPr algn="ctr">
              <a:defRPr/>
            </a:lvl1pPr>
          </a:lstStyle>
          <a:p>
            <a:endParaRPr lang="fr-FR" dirty="0"/>
          </a:p>
        </p:txBody>
      </p:sp>
      <p:sp>
        <p:nvSpPr>
          <p:cNvPr id="9" name="Espace réservé pour une image  7">
            <a:extLst>
              <a:ext uri="{FF2B5EF4-FFF2-40B4-BE49-F238E27FC236}">
                <a16:creationId xmlns:a16="http://schemas.microsoft.com/office/drawing/2014/main" id="{392B3801-D6E6-45F5-989C-F3642E6DC223}"/>
              </a:ext>
            </a:extLst>
          </p:cNvPr>
          <p:cNvSpPr>
            <a:spLocks noGrp="1"/>
          </p:cNvSpPr>
          <p:nvPr>
            <p:ph type="pic" sz="quarter" idx="15"/>
          </p:nvPr>
        </p:nvSpPr>
        <p:spPr>
          <a:xfrm>
            <a:off x="5431159" y="1665288"/>
            <a:ext cx="3348000" cy="4211637"/>
          </a:xfrm>
        </p:spPr>
        <p:txBody>
          <a:bodyPr anchor="ctr"/>
          <a:lstStyle>
            <a:lvl1pPr algn="ctr">
              <a:defRPr/>
            </a:lvl1pPr>
          </a:lstStyle>
          <a:p>
            <a:endParaRPr lang="fr-FR" dirty="0"/>
          </a:p>
        </p:txBody>
      </p:sp>
      <p:sp>
        <p:nvSpPr>
          <p:cNvPr id="3" name="Espace réservé de la date 2">
            <a:extLst>
              <a:ext uri="{FF2B5EF4-FFF2-40B4-BE49-F238E27FC236}">
                <a16:creationId xmlns:a16="http://schemas.microsoft.com/office/drawing/2014/main" id="{FBE6C165-A849-4A88-9452-97B8E2BE9E3C}"/>
              </a:ext>
            </a:extLst>
          </p:cNvPr>
          <p:cNvSpPr>
            <a:spLocks noGrp="1"/>
          </p:cNvSpPr>
          <p:nvPr>
            <p:ph type="dt" sz="half" idx="16"/>
          </p:nvPr>
        </p:nvSpPr>
        <p:spPr/>
        <p:txBody>
          <a:bodyPr/>
          <a:lstStyle/>
          <a:p>
            <a:endParaRPr lang="fr-FR"/>
          </a:p>
        </p:txBody>
      </p:sp>
      <p:sp>
        <p:nvSpPr>
          <p:cNvPr id="7" name="Espace réservé du pied de page 6">
            <a:extLst>
              <a:ext uri="{FF2B5EF4-FFF2-40B4-BE49-F238E27FC236}">
                <a16:creationId xmlns:a16="http://schemas.microsoft.com/office/drawing/2014/main" id="{0528E5FB-742B-4C67-8745-C1604D2F1392}"/>
              </a:ext>
            </a:extLst>
          </p:cNvPr>
          <p:cNvSpPr>
            <a:spLocks noGrp="1"/>
          </p:cNvSpPr>
          <p:nvPr>
            <p:ph type="ftr" sz="quarter" idx="17"/>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BE1ADE3-DA15-4536-9E54-6D477C73F96A}"/>
              </a:ext>
            </a:extLst>
          </p:cNvPr>
          <p:cNvSpPr>
            <a:spLocks noGrp="1"/>
          </p:cNvSpPr>
          <p:nvPr>
            <p:ph type="sldNum" sz="quarter" idx="18"/>
          </p:nvPr>
        </p:nvSpPr>
        <p:spPr/>
        <p:txBody>
          <a:bodyPr/>
          <a:lstStyle/>
          <a:p>
            <a:fld id="{5423092E-8843-4F4E-BE35-F1476B87F66E}" type="slidenum">
              <a:rPr lang="fr-FR" smtClean="0"/>
              <a:pPr/>
              <a:t>‹N°›</a:t>
            </a:fld>
            <a:endParaRPr lang="fr-FR"/>
          </a:p>
        </p:txBody>
      </p:sp>
    </p:spTree>
    <p:extLst>
      <p:ext uri="{BB962C8B-B14F-4D97-AF65-F5344CB8AC3E}">
        <p14:creationId xmlns:p14="http://schemas.microsoft.com/office/powerpoint/2010/main" val="39792598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E0851C-0A2D-4AC4-9D8E-750B47DBA02D}"/>
              </a:ext>
            </a:extLst>
          </p:cNvPr>
          <p:cNvSpPr>
            <a:spLocks noGrp="1"/>
          </p:cNvSpPr>
          <p:nvPr>
            <p:ph type="title"/>
          </p:nvPr>
        </p:nvSpPr>
        <p:spPr>
          <a:xfrm>
            <a:off x="1685365" y="286869"/>
            <a:ext cx="7099860" cy="977154"/>
          </a:xfrm>
          <a:prstGeom prst="rect">
            <a:avLst/>
          </a:prstGeom>
        </p:spPr>
        <p:txBody>
          <a:bodyPr vert="horz" lIns="91440" tIns="45720" rIns="91440" bIns="45720" rtlCol="0" anchor="b">
            <a:noAutofit/>
          </a:bodyPr>
          <a:lstStyle/>
          <a:p>
            <a:r>
              <a:rPr lang="fr-FR" dirty="0"/>
              <a:t>Titre de la slide</a:t>
            </a:r>
          </a:p>
        </p:txBody>
      </p:sp>
      <p:sp>
        <p:nvSpPr>
          <p:cNvPr id="3" name="Espace réservé du texte 2">
            <a:extLst>
              <a:ext uri="{FF2B5EF4-FFF2-40B4-BE49-F238E27FC236}">
                <a16:creationId xmlns:a16="http://schemas.microsoft.com/office/drawing/2014/main" id="{F7696A1C-E283-4303-AD3B-1880B43DC1F3}"/>
              </a:ext>
            </a:extLst>
          </p:cNvPr>
          <p:cNvSpPr>
            <a:spLocks noGrp="1"/>
          </p:cNvSpPr>
          <p:nvPr>
            <p:ph type="body" idx="1"/>
          </p:nvPr>
        </p:nvSpPr>
        <p:spPr>
          <a:xfrm>
            <a:off x="1685365" y="1665288"/>
            <a:ext cx="7099859" cy="4211638"/>
          </a:xfrm>
          <a:prstGeom prst="rect">
            <a:avLst/>
          </a:prstGeom>
        </p:spPr>
        <p:txBody>
          <a:bodyPr vert="horz" lIns="91440" tIns="45720" rIns="91440" bIns="45720" rtlCol="0">
            <a:no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4" name="Espace réservé de la date 3">
            <a:extLst>
              <a:ext uri="{FF2B5EF4-FFF2-40B4-BE49-F238E27FC236}">
                <a16:creationId xmlns:a16="http://schemas.microsoft.com/office/drawing/2014/main" id="{95E794B5-89CB-436C-92F2-313FC7F36403}"/>
              </a:ext>
            </a:extLst>
          </p:cNvPr>
          <p:cNvSpPr>
            <a:spLocks noGrp="1"/>
          </p:cNvSpPr>
          <p:nvPr>
            <p:ph type="dt" sz="half" idx="2"/>
          </p:nvPr>
        </p:nvSpPr>
        <p:spPr>
          <a:xfrm>
            <a:off x="3850316" y="6397047"/>
            <a:ext cx="2057400" cy="365125"/>
          </a:xfrm>
          <a:prstGeom prst="rect">
            <a:avLst/>
          </a:prstGeom>
        </p:spPr>
        <p:txBody>
          <a:bodyPr vert="horz" lIns="91440" tIns="45720" rIns="91440" bIns="45720" rtlCol="0" anchor="ctr">
            <a:noAutofit/>
          </a:bodyPr>
          <a:lstStyle>
            <a:lvl1pPr algn="r">
              <a:lnSpc>
                <a:spcPct val="100000"/>
              </a:lnSpc>
              <a:spcBef>
                <a:spcPts val="0"/>
              </a:spcBef>
              <a:defRPr sz="900">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65053CD8-87A5-429F-B221-F130F20FC2A6}"/>
              </a:ext>
            </a:extLst>
          </p:cNvPr>
          <p:cNvSpPr>
            <a:spLocks noGrp="1"/>
          </p:cNvSpPr>
          <p:nvPr>
            <p:ph type="ftr" sz="quarter" idx="3"/>
          </p:nvPr>
        </p:nvSpPr>
        <p:spPr>
          <a:xfrm>
            <a:off x="5846577" y="6397047"/>
            <a:ext cx="2468083" cy="365125"/>
          </a:xfrm>
          <a:prstGeom prst="rect">
            <a:avLst/>
          </a:prstGeom>
        </p:spPr>
        <p:txBody>
          <a:bodyPr vert="horz" lIns="91440" tIns="45720" rIns="91440" bIns="45720" rtlCol="0" anchor="ctr">
            <a:noAutofit/>
          </a:bodyPr>
          <a:lstStyle>
            <a:lvl1pPr algn="l">
              <a:lnSpc>
                <a:spcPct val="100000"/>
              </a:lnSpc>
              <a:spcBef>
                <a:spcPts val="0"/>
              </a:spcBef>
              <a:defRPr sz="9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D754C50C-91AF-4251-96D9-F32E8272BF04}"/>
              </a:ext>
            </a:extLst>
          </p:cNvPr>
          <p:cNvSpPr>
            <a:spLocks noGrp="1"/>
          </p:cNvSpPr>
          <p:nvPr>
            <p:ph type="sldNum" sz="quarter" idx="4"/>
          </p:nvPr>
        </p:nvSpPr>
        <p:spPr>
          <a:xfrm>
            <a:off x="8399720" y="6397047"/>
            <a:ext cx="466503" cy="365125"/>
          </a:xfrm>
          <a:prstGeom prst="rect">
            <a:avLst/>
          </a:prstGeom>
        </p:spPr>
        <p:txBody>
          <a:bodyPr vert="horz" lIns="91440" tIns="45720" rIns="91440" bIns="45720" rtlCol="0" anchor="ctr">
            <a:noAutofit/>
          </a:bodyPr>
          <a:lstStyle>
            <a:lvl1pPr algn="r">
              <a:lnSpc>
                <a:spcPct val="100000"/>
              </a:lnSpc>
              <a:spcBef>
                <a:spcPts val="0"/>
              </a:spcBef>
              <a:defRPr sz="900" b="1">
                <a:solidFill>
                  <a:schemeClr val="tx1"/>
                </a:solidFill>
              </a:defRPr>
            </a:lvl1pPr>
          </a:lstStyle>
          <a:p>
            <a:fld id="{5423092E-8843-4F4E-BE35-F1476B87F66E}" type="slidenum">
              <a:rPr lang="fr-FR" smtClean="0"/>
              <a:pPr/>
              <a:t>‹N°›</a:t>
            </a:fld>
            <a:endParaRPr lang="fr-FR"/>
          </a:p>
        </p:txBody>
      </p:sp>
      <p:grpSp>
        <p:nvGrpSpPr>
          <p:cNvPr id="11" name="Graphique 9">
            <a:extLst>
              <a:ext uri="{FF2B5EF4-FFF2-40B4-BE49-F238E27FC236}">
                <a16:creationId xmlns:a16="http://schemas.microsoft.com/office/drawing/2014/main" id="{64997CE0-6970-40AA-85E5-A8A1EDE096F0}"/>
              </a:ext>
            </a:extLst>
          </p:cNvPr>
          <p:cNvGrpSpPr/>
          <p:nvPr/>
        </p:nvGrpSpPr>
        <p:grpSpPr>
          <a:xfrm>
            <a:off x="325549" y="6304279"/>
            <a:ext cx="1312751" cy="468243"/>
            <a:chOff x="177332" y="100852"/>
            <a:chExt cx="1561821" cy="557083"/>
          </a:xfrm>
        </p:grpSpPr>
        <p:sp>
          <p:nvSpPr>
            <p:cNvPr id="12" name="Forme libre : forme 11">
              <a:extLst>
                <a:ext uri="{FF2B5EF4-FFF2-40B4-BE49-F238E27FC236}">
                  <a16:creationId xmlns:a16="http://schemas.microsoft.com/office/drawing/2014/main" id="{0CA85E86-DAF4-4F2C-A7F9-33243396719F}"/>
                </a:ext>
              </a:extLst>
            </p:cNvPr>
            <p:cNvSpPr/>
            <p:nvPr/>
          </p:nvSpPr>
          <p:spPr>
            <a:xfrm>
              <a:off x="493775" y="324282"/>
              <a:ext cx="145903" cy="159167"/>
            </a:xfrm>
            <a:custGeom>
              <a:avLst/>
              <a:gdLst>
                <a:gd name="connsiteX0" fmla="*/ 41383 w 145902"/>
                <a:gd name="connsiteY0" fmla="*/ 162383 h 159166"/>
                <a:gd name="connsiteX1" fmla="*/ 0 w 145902"/>
                <a:gd name="connsiteY1" fmla="*/ 162383 h 159166"/>
                <a:gd name="connsiteX2" fmla="*/ 0 w 145902"/>
                <a:gd name="connsiteY2" fmla="*/ 3183 h 159166"/>
                <a:gd name="connsiteX3" fmla="*/ 41383 w 145902"/>
                <a:gd name="connsiteY3" fmla="*/ 3183 h 159166"/>
                <a:gd name="connsiteX4" fmla="*/ 41383 w 145902"/>
                <a:gd name="connsiteY4" fmla="*/ 19100 h 159166"/>
                <a:gd name="connsiteX5" fmla="*/ 84358 w 145902"/>
                <a:gd name="connsiteY5" fmla="*/ 0 h 159166"/>
                <a:gd name="connsiteX6" fmla="*/ 148356 w 145902"/>
                <a:gd name="connsiteY6" fmla="*/ 69735 h 159166"/>
                <a:gd name="connsiteX7" fmla="*/ 148356 w 145902"/>
                <a:gd name="connsiteY7" fmla="*/ 162383 h 159166"/>
                <a:gd name="connsiteX8" fmla="*/ 106973 w 145902"/>
                <a:gd name="connsiteY8" fmla="*/ 162383 h 159166"/>
                <a:gd name="connsiteX9" fmla="*/ 106973 w 145902"/>
                <a:gd name="connsiteY9" fmla="*/ 72288 h 159166"/>
                <a:gd name="connsiteX10" fmla="*/ 74178 w 145902"/>
                <a:gd name="connsiteY10" fmla="*/ 38863 h 159166"/>
                <a:gd name="connsiteX11" fmla="*/ 41383 w 145902"/>
                <a:gd name="connsiteY11" fmla="*/ 77063 h 159166"/>
                <a:gd name="connsiteX12" fmla="*/ 41383 w 145902"/>
                <a:gd name="connsiteY12" fmla="*/ 162383 h 15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159166">
                  <a:moveTo>
                    <a:pt x="41383" y="162383"/>
                  </a:moveTo>
                  <a:lnTo>
                    <a:pt x="0" y="162383"/>
                  </a:lnTo>
                  <a:lnTo>
                    <a:pt x="0" y="3183"/>
                  </a:lnTo>
                  <a:lnTo>
                    <a:pt x="41383" y="3183"/>
                  </a:lnTo>
                  <a:lnTo>
                    <a:pt x="41383" y="19100"/>
                  </a:lnTo>
                  <a:cubicBezTo>
                    <a:pt x="51895" y="5405"/>
                    <a:pt x="67182" y="0"/>
                    <a:pt x="84358" y="0"/>
                  </a:cubicBezTo>
                  <a:cubicBezTo>
                    <a:pt x="123818" y="0"/>
                    <a:pt x="148356" y="29943"/>
                    <a:pt x="148356" y="69735"/>
                  </a:cubicBezTo>
                  <a:lnTo>
                    <a:pt x="148356" y="162383"/>
                  </a:lnTo>
                  <a:lnTo>
                    <a:pt x="106973" y="162383"/>
                  </a:lnTo>
                  <a:lnTo>
                    <a:pt x="106973" y="72288"/>
                  </a:lnTo>
                  <a:cubicBezTo>
                    <a:pt x="106973" y="53487"/>
                    <a:pt x="94870" y="38863"/>
                    <a:pt x="74178" y="38863"/>
                  </a:cubicBezTo>
                  <a:cubicBezTo>
                    <a:pt x="55078" y="38863"/>
                    <a:pt x="41383" y="54150"/>
                    <a:pt x="41383" y="77063"/>
                  </a:cubicBezTo>
                  <a:lnTo>
                    <a:pt x="41383" y="162383"/>
                  </a:lnTo>
                  <a:close/>
                </a:path>
              </a:pathLst>
            </a:custGeom>
            <a:solidFill>
              <a:srgbClr val="193264"/>
            </a:solidFill>
            <a:ln w="3296" cap="flat">
              <a:noFill/>
              <a:prstDash val="solid"/>
              <a:miter/>
            </a:ln>
          </p:spPr>
          <p:txBody>
            <a:bodyPr rtlCol="0" anchor="ctr">
              <a:noAutofit/>
            </a:bodyPr>
            <a:lstStyle/>
            <a:p>
              <a:endParaRPr lang="fr-FR"/>
            </a:p>
          </p:txBody>
        </p:sp>
        <p:sp>
          <p:nvSpPr>
            <p:cNvPr id="13" name="Forme libre : forme 12">
              <a:extLst>
                <a:ext uri="{FF2B5EF4-FFF2-40B4-BE49-F238E27FC236}">
                  <a16:creationId xmlns:a16="http://schemas.microsoft.com/office/drawing/2014/main" id="{C2281179-B878-466C-9ACB-6BCDFC82FCAA}"/>
                </a:ext>
              </a:extLst>
            </p:cNvPr>
            <p:cNvSpPr/>
            <p:nvPr/>
          </p:nvSpPr>
          <p:spPr>
            <a:xfrm>
              <a:off x="806040" y="252657"/>
              <a:ext cx="145903" cy="232118"/>
            </a:xfrm>
            <a:custGeom>
              <a:avLst/>
              <a:gdLst>
                <a:gd name="connsiteX0" fmla="*/ 41416 w 145902"/>
                <a:gd name="connsiteY0" fmla="*/ 234008 h 232117"/>
                <a:gd name="connsiteX1" fmla="*/ 0 w 145902"/>
                <a:gd name="connsiteY1" fmla="*/ 234008 h 232117"/>
                <a:gd name="connsiteX2" fmla="*/ 0 w 145902"/>
                <a:gd name="connsiteY2" fmla="*/ 0 h 232117"/>
                <a:gd name="connsiteX3" fmla="*/ 41383 w 145902"/>
                <a:gd name="connsiteY3" fmla="*/ 0 h 232117"/>
                <a:gd name="connsiteX4" fmla="*/ 41383 w 145902"/>
                <a:gd name="connsiteY4" fmla="*/ 91687 h 232117"/>
                <a:gd name="connsiteX5" fmla="*/ 84358 w 145902"/>
                <a:gd name="connsiteY5" fmla="*/ 71625 h 232117"/>
                <a:gd name="connsiteX6" fmla="*/ 148356 w 145902"/>
                <a:gd name="connsiteY6" fmla="*/ 141360 h 232117"/>
                <a:gd name="connsiteX7" fmla="*/ 148356 w 145902"/>
                <a:gd name="connsiteY7" fmla="*/ 234008 h 232117"/>
                <a:gd name="connsiteX8" fmla="*/ 106973 w 145902"/>
                <a:gd name="connsiteY8" fmla="*/ 234008 h 232117"/>
                <a:gd name="connsiteX9" fmla="*/ 106973 w 145902"/>
                <a:gd name="connsiteY9" fmla="*/ 143913 h 232117"/>
                <a:gd name="connsiteX10" fmla="*/ 74178 w 145902"/>
                <a:gd name="connsiteY10" fmla="*/ 110488 h 232117"/>
                <a:gd name="connsiteX11" fmla="*/ 41383 w 145902"/>
                <a:gd name="connsiteY11" fmla="*/ 148688 h 232117"/>
                <a:gd name="connsiteX12" fmla="*/ 41383 w 145902"/>
                <a:gd name="connsiteY12" fmla="*/ 234008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232117">
                  <a:moveTo>
                    <a:pt x="41416" y="234008"/>
                  </a:moveTo>
                  <a:lnTo>
                    <a:pt x="0" y="234008"/>
                  </a:lnTo>
                  <a:lnTo>
                    <a:pt x="0" y="0"/>
                  </a:lnTo>
                  <a:lnTo>
                    <a:pt x="41383" y="0"/>
                  </a:lnTo>
                  <a:lnTo>
                    <a:pt x="41383" y="91687"/>
                  </a:lnTo>
                  <a:cubicBezTo>
                    <a:pt x="51563" y="77362"/>
                    <a:pt x="66850" y="71625"/>
                    <a:pt x="84358" y="71625"/>
                  </a:cubicBezTo>
                  <a:cubicBezTo>
                    <a:pt x="123818" y="71625"/>
                    <a:pt x="148356" y="101568"/>
                    <a:pt x="148356" y="141360"/>
                  </a:cubicBezTo>
                  <a:lnTo>
                    <a:pt x="148356" y="234008"/>
                  </a:lnTo>
                  <a:lnTo>
                    <a:pt x="106973" y="234008"/>
                  </a:lnTo>
                  <a:lnTo>
                    <a:pt x="106973" y="143913"/>
                  </a:lnTo>
                  <a:cubicBezTo>
                    <a:pt x="106973" y="125112"/>
                    <a:pt x="94870" y="110488"/>
                    <a:pt x="74178" y="110488"/>
                  </a:cubicBezTo>
                  <a:cubicBezTo>
                    <a:pt x="55078" y="110488"/>
                    <a:pt x="41383" y="125775"/>
                    <a:pt x="41383" y="148688"/>
                  </a:cubicBezTo>
                  <a:lnTo>
                    <a:pt x="41383" y="234008"/>
                  </a:lnTo>
                  <a:close/>
                </a:path>
              </a:pathLst>
            </a:custGeom>
            <a:solidFill>
              <a:srgbClr val="193264"/>
            </a:solidFill>
            <a:ln w="3296" cap="flat">
              <a:noFill/>
              <a:prstDash val="solid"/>
              <a:miter/>
            </a:ln>
          </p:spPr>
          <p:txBody>
            <a:bodyPr rtlCol="0" anchor="ctr">
              <a:noAutofit/>
            </a:bodyPr>
            <a:lstStyle/>
            <a:p>
              <a:endParaRPr lang="fr-FR"/>
            </a:p>
          </p:txBody>
        </p:sp>
        <p:sp>
          <p:nvSpPr>
            <p:cNvPr id="14" name="Forme libre : forme 13">
              <a:extLst>
                <a:ext uri="{FF2B5EF4-FFF2-40B4-BE49-F238E27FC236}">
                  <a16:creationId xmlns:a16="http://schemas.microsoft.com/office/drawing/2014/main" id="{DBAE608B-8884-403A-9AD0-2DF3B29578F3}"/>
                </a:ext>
              </a:extLst>
            </p:cNvPr>
            <p:cNvSpPr/>
            <p:nvPr/>
          </p:nvSpPr>
          <p:spPr>
            <a:xfrm>
              <a:off x="257578" y="252524"/>
              <a:ext cx="208906" cy="232118"/>
            </a:xfrm>
            <a:custGeom>
              <a:avLst/>
              <a:gdLst>
                <a:gd name="connsiteX0" fmla="*/ 103160 w 208905"/>
                <a:gd name="connsiteY0" fmla="*/ 48513 h 232117"/>
                <a:gd name="connsiteX1" fmla="*/ 131246 w 208905"/>
                <a:gd name="connsiteY1" fmla="*/ 140199 h 232117"/>
                <a:gd name="connsiteX2" fmla="*/ 74841 w 208905"/>
                <a:gd name="connsiteY2" fmla="*/ 140199 h 232117"/>
                <a:gd name="connsiteX3" fmla="*/ 103160 w 208905"/>
                <a:gd name="connsiteY3" fmla="*/ 48513 h 232117"/>
                <a:gd name="connsiteX4" fmla="*/ 74112 w 208905"/>
                <a:gd name="connsiteY4" fmla="*/ 0 h 232117"/>
                <a:gd name="connsiteX5" fmla="*/ 0 w 208905"/>
                <a:gd name="connsiteY5" fmla="*/ 234141 h 232117"/>
                <a:gd name="connsiteX6" fmla="*/ 46026 w 208905"/>
                <a:gd name="connsiteY6" fmla="*/ 234141 h 232117"/>
                <a:gd name="connsiteX7" fmla="*/ 63236 w 208905"/>
                <a:gd name="connsiteY7" fmla="*/ 177404 h 232117"/>
                <a:gd name="connsiteX8" fmla="*/ 142885 w 208905"/>
                <a:gd name="connsiteY8" fmla="*/ 177404 h 232117"/>
                <a:gd name="connsiteX9" fmla="*/ 160062 w 208905"/>
                <a:gd name="connsiteY9" fmla="*/ 234141 h 232117"/>
                <a:gd name="connsiteX10" fmla="*/ 211194 w 208905"/>
                <a:gd name="connsiteY10" fmla="*/ 234141 h 232117"/>
                <a:gd name="connsiteX11" fmla="*/ 137977 w 208905"/>
                <a:gd name="connsiteY11" fmla="*/ 0 h 232117"/>
                <a:gd name="connsiteX12" fmla="*/ 74112 w 208905"/>
                <a:gd name="connsiteY12" fmla="*/ 0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05" h="232117">
                  <a:moveTo>
                    <a:pt x="103160" y="48513"/>
                  </a:moveTo>
                  <a:lnTo>
                    <a:pt x="131246" y="140199"/>
                  </a:lnTo>
                  <a:lnTo>
                    <a:pt x="74841" y="140199"/>
                  </a:lnTo>
                  <a:lnTo>
                    <a:pt x="103160" y="48513"/>
                  </a:lnTo>
                  <a:close/>
                  <a:moveTo>
                    <a:pt x="74112" y="0"/>
                  </a:moveTo>
                  <a:lnTo>
                    <a:pt x="0" y="234141"/>
                  </a:lnTo>
                  <a:lnTo>
                    <a:pt x="46026" y="234141"/>
                  </a:lnTo>
                  <a:lnTo>
                    <a:pt x="63236" y="177404"/>
                  </a:lnTo>
                  <a:lnTo>
                    <a:pt x="142885" y="177404"/>
                  </a:lnTo>
                  <a:lnTo>
                    <a:pt x="160062" y="234141"/>
                  </a:lnTo>
                  <a:lnTo>
                    <a:pt x="211194" y="234141"/>
                  </a:lnTo>
                  <a:lnTo>
                    <a:pt x="137977" y="0"/>
                  </a:lnTo>
                  <a:lnTo>
                    <a:pt x="74112" y="0"/>
                  </a:lnTo>
                  <a:close/>
                </a:path>
              </a:pathLst>
            </a:custGeom>
            <a:solidFill>
              <a:srgbClr val="193264"/>
            </a:solidFill>
            <a:ln w="3296" cap="flat">
              <a:noFill/>
              <a:prstDash val="solid"/>
              <a:miter/>
            </a:ln>
          </p:spPr>
          <p:txBody>
            <a:bodyPr rtlCol="0" anchor="ctr">
              <a:noAutofit/>
            </a:bodyPr>
            <a:lstStyle/>
            <a:p>
              <a:endParaRPr lang="fr-FR"/>
            </a:p>
          </p:txBody>
        </p:sp>
        <p:sp>
          <p:nvSpPr>
            <p:cNvPr id="15" name="Forme libre : forme 14">
              <a:extLst>
                <a:ext uri="{FF2B5EF4-FFF2-40B4-BE49-F238E27FC236}">
                  <a16:creationId xmlns:a16="http://schemas.microsoft.com/office/drawing/2014/main" id="{981D954A-9ECA-43E6-9EDC-6A9453809278}"/>
                </a:ext>
              </a:extLst>
            </p:cNvPr>
            <p:cNvSpPr/>
            <p:nvPr/>
          </p:nvSpPr>
          <p:spPr>
            <a:xfrm>
              <a:off x="177332" y="100852"/>
              <a:ext cx="3316" cy="3316"/>
            </a:xfrm>
            <a:custGeom>
              <a:avLst/>
              <a:gdLst/>
              <a:ahLst/>
              <a:cxnLst/>
              <a:rect l="l" t="t" r="r" b="b"/>
              <a:pathLst>
                <a:path/>
              </a:pathLst>
            </a:custGeom>
            <a:solidFill>
              <a:srgbClr val="193264"/>
            </a:solidFill>
            <a:ln w="3296" cap="flat">
              <a:noFill/>
              <a:prstDash val="solid"/>
              <a:miter/>
            </a:ln>
          </p:spPr>
          <p:txBody>
            <a:bodyPr rtlCol="0" anchor="ctr">
              <a:noAutofit/>
            </a:bodyPr>
            <a:lstStyle/>
            <a:p>
              <a:endParaRPr lang="fr-FR"/>
            </a:p>
          </p:txBody>
        </p:sp>
        <p:sp>
          <p:nvSpPr>
            <p:cNvPr id="16" name="Forme libre : forme 15">
              <a:extLst>
                <a:ext uri="{FF2B5EF4-FFF2-40B4-BE49-F238E27FC236}">
                  <a16:creationId xmlns:a16="http://schemas.microsoft.com/office/drawing/2014/main" id="{2818A774-B164-4F24-B50D-B1C11A3BB681}"/>
                </a:ext>
              </a:extLst>
            </p:cNvPr>
            <p:cNvSpPr/>
            <p:nvPr/>
          </p:nvSpPr>
          <p:spPr>
            <a:xfrm>
              <a:off x="697607" y="252657"/>
              <a:ext cx="82899" cy="232118"/>
            </a:xfrm>
            <a:custGeom>
              <a:avLst/>
              <a:gdLst>
                <a:gd name="connsiteX0" fmla="*/ 0 w 82899"/>
                <a:gd name="connsiteY0" fmla="*/ 74808 h 232117"/>
                <a:gd name="connsiteX1" fmla="*/ 0 w 82899"/>
                <a:gd name="connsiteY1" fmla="*/ 66850 h 232117"/>
                <a:gd name="connsiteX2" fmla="*/ 65258 w 82899"/>
                <a:gd name="connsiteY2" fmla="*/ 0 h 232117"/>
                <a:gd name="connsiteX3" fmla="*/ 84789 w 82899"/>
                <a:gd name="connsiteY3" fmla="*/ 0 h 232117"/>
                <a:gd name="connsiteX4" fmla="*/ 84789 w 82899"/>
                <a:gd name="connsiteY4" fmla="*/ 36608 h 232117"/>
                <a:gd name="connsiteX5" fmla="*/ 77163 w 82899"/>
                <a:gd name="connsiteY5" fmla="*/ 36608 h 232117"/>
                <a:gd name="connsiteX6" fmla="*/ 41383 w 82899"/>
                <a:gd name="connsiteY6" fmla="*/ 66552 h 232117"/>
                <a:gd name="connsiteX7" fmla="*/ 41383 w 82899"/>
                <a:gd name="connsiteY7" fmla="*/ 74841 h 232117"/>
                <a:gd name="connsiteX8" fmla="*/ 41383 w 82899"/>
                <a:gd name="connsiteY8" fmla="*/ 112179 h 232117"/>
                <a:gd name="connsiteX9" fmla="*/ 41383 w 82899"/>
                <a:gd name="connsiteY9" fmla="*/ 234041 h 232117"/>
                <a:gd name="connsiteX10" fmla="*/ 0 w 82899"/>
                <a:gd name="connsiteY10" fmla="*/ 234041 h 232117"/>
                <a:gd name="connsiteX11" fmla="*/ 0 w 82899"/>
                <a:gd name="connsiteY11" fmla="*/ 112179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99" h="232117">
                  <a:moveTo>
                    <a:pt x="0" y="74808"/>
                  </a:moveTo>
                  <a:lnTo>
                    <a:pt x="0" y="66850"/>
                  </a:lnTo>
                  <a:cubicBezTo>
                    <a:pt x="0" y="25467"/>
                    <a:pt x="23245" y="0"/>
                    <a:pt x="65258" y="0"/>
                  </a:cubicBezTo>
                  <a:lnTo>
                    <a:pt x="84789" y="0"/>
                  </a:lnTo>
                  <a:lnTo>
                    <a:pt x="84789" y="36608"/>
                  </a:lnTo>
                  <a:lnTo>
                    <a:pt x="77163" y="36608"/>
                  </a:lnTo>
                  <a:cubicBezTo>
                    <a:pt x="56803" y="36608"/>
                    <a:pt x="41383" y="45197"/>
                    <a:pt x="41383" y="66552"/>
                  </a:cubicBezTo>
                  <a:lnTo>
                    <a:pt x="41383" y="74841"/>
                  </a:lnTo>
                  <a:lnTo>
                    <a:pt x="41383" y="112179"/>
                  </a:lnTo>
                  <a:lnTo>
                    <a:pt x="41383" y="234041"/>
                  </a:lnTo>
                  <a:lnTo>
                    <a:pt x="0" y="234041"/>
                  </a:lnTo>
                  <a:lnTo>
                    <a:pt x="0" y="112179"/>
                  </a:lnTo>
                </a:path>
              </a:pathLst>
            </a:custGeom>
            <a:solidFill>
              <a:srgbClr val="193264"/>
            </a:solidFill>
            <a:ln w="3296" cap="flat">
              <a:noFill/>
              <a:prstDash val="solid"/>
              <a:miter/>
            </a:ln>
          </p:spPr>
          <p:txBody>
            <a:bodyPr rtlCol="0" anchor="ctr">
              <a:noAutofit/>
            </a:bodyPr>
            <a:lstStyle/>
            <a:p>
              <a:endParaRPr lang="fr-FR"/>
            </a:p>
          </p:txBody>
        </p:sp>
        <p:sp>
          <p:nvSpPr>
            <p:cNvPr id="17" name="Forme libre : forme 16">
              <a:extLst>
                <a:ext uri="{FF2B5EF4-FFF2-40B4-BE49-F238E27FC236}">
                  <a16:creationId xmlns:a16="http://schemas.microsoft.com/office/drawing/2014/main" id="{28045A2F-7127-4126-AC55-285E0549812D}"/>
                </a:ext>
              </a:extLst>
            </p:cNvPr>
            <p:cNvSpPr/>
            <p:nvPr/>
          </p:nvSpPr>
          <p:spPr>
            <a:xfrm>
              <a:off x="659308" y="327432"/>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1CAE83"/>
            </a:solidFill>
            <a:ln w="3296" cap="flat">
              <a:noFill/>
              <a:prstDash val="solid"/>
              <a:miter/>
            </a:ln>
          </p:spPr>
          <p:txBody>
            <a:bodyPr rtlCol="0" anchor="ctr">
              <a:noAutofit/>
            </a:bodyPr>
            <a:lstStyle/>
            <a:p>
              <a:endParaRPr lang="fr-FR"/>
            </a:p>
          </p:txBody>
        </p:sp>
        <p:sp>
          <p:nvSpPr>
            <p:cNvPr id="18" name="Forme libre : forme 17">
              <a:extLst>
                <a:ext uri="{FF2B5EF4-FFF2-40B4-BE49-F238E27FC236}">
                  <a16:creationId xmlns:a16="http://schemas.microsoft.com/office/drawing/2014/main" id="{97F09915-B970-4A04-A7B3-9B18BAA461D5}"/>
                </a:ext>
              </a:extLst>
            </p:cNvPr>
            <p:cNvSpPr/>
            <p:nvPr/>
          </p:nvSpPr>
          <p:spPr>
            <a:xfrm>
              <a:off x="999858" y="449493"/>
              <a:ext cx="122691" cy="36476"/>
            </a:xfrm>
            <a:custGeom>
              <a:avLst/>
              <a:gdLst>
                <a:gd name="connsiteX0" fmla="*/ 0 w 122690"/>
                <a:gd name="connsiteY0" fmla="*/ 0 h 36475"/>
                <a:gd name="connsiteX1" fmla="*/ 123089 w 122690"/>
                <a:gd name="connsiteY1" fmla="*/ 0 h 36475"/>
                <a:gd name="connsiteX2" fmla="*/ 123089 w 122690"/>
                <a:gd name="connsiteY2" fmla="*/ 37172 h 36475"/>
                <a:gd name="connsiteX3" fmla="*/ 0 w 122690"/>
                <a:gd name="connsiteY3" fmla="*/ 37172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172"/>
                  </a:lnTo>
                  <a:lnTo>
                    <a:pt x="0" y="37172"/>
                  </a:lnTo>
                  <a:close/>
                </a:path>
              </a:pathLst>
            </a:custGeom>
            <a:solidFill>
              <a:schemeClr val="accent2"/>
            </a:solidFill>
            <a:ln w="3296" cap="flat">
              <a:noFill/>
              <a:prstDash val="solid"/>
              <a:miter/>
            </a:ln>
          </p:spPr>
          <p:txBody>
            <a:bodyPr rtlCol="0" anchor="ctr">
              <a:noAutofit/>
            </a:bodyPr>
            <a:lstStyle/>
            <a:p>
              <a:endParaRPr lang="fr-FR"/>
            </a:p>
          </p:txBody>
        </p:sp>
        <p:sp>
          <p:nvSpPr>
            <p:cNvPr id="19" name="Forme libre : forme 18">
              <a:extLst>
                <a:ext uri="{FF2B5EF4-FFF2-40B4-BE49-F238E27FC236}">
                  <a16:creationId xmlns:a16="http://schemas.microsoft.com/office/drawing/2014/main" id="{DEDBB724-559D-48D9-88F2-B6AA46669E23}"/>
                </a:ext>
              </a:extLst>
            </p:cNvPr>
            <p:cNvSpPr/>
            <p:nvPr/>
          </p:nvSpPr>
          <p:spPr>
            <a:xfrm>
              <a:off x="237882" y="392724"/>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EEE53B"/>
            </a:solidFill>
            <a:ln w="3296" cap="flat">
              <a:noFill/>
              <a:prstDash val="solid"/>
              <a:miter/>
            </a:ln>
          </p:spPr>
          <p:txBody>
            <a:bodyPr rtlCol="0" anchor="ctr">
              <a:noAutofit/>
            </a:bodyPr>
            <a:lstStyle/>
            <a:p>
              <a:endParaRPr lang="fr-FR">
                <a:solidFill>
                  <a:srgbClr val="EEE53B"/>
                </a:solidFill>
              </a:endParaRPr>
            </a:p>
          </p:txBody>
        </p:sp>
        <p:sp>
          <p:nvSpPr>
            <p:cNvPr id="20" name="Forme libre : forme 19">
              <a:extLst>
                <a:ext uri="{FF2B5EF4-FFF2-40B4-BE49-F238E27FC236}">
                  <a16:creationId xmlns:a16="http://schemas.microsoft.com/office/drawing/2014/main" id="{7A3E753F-EEAF-42E4-9CED-666B29B3E270}"/>
                </a:ext>
              </a:extLst>
            </p:cNvPr>
            <p:cNvSpPr/>
            <p:nvPr/>
          </p:nvSpPr>
          <p:spPr>
            <a:xfrm>
              <a:off x="999891" y="362184"/>
              <a:ext cx="547135" cy="43108"/>
            </a:xfrm>
            <a:custGeom>
              <a:avLst/>
              <a:gdLst>
                <a:gd name="connsiteX0" fmla="*/ 534335 w 547134"/>
                <a:gd name="connsiteY0" fmla="*/ 35912 h 43107"/>
                <a:gd name="connsiteX1" fmla="*/ 541199 w 547134"/>
                <a:gd name="connsiteY1" fmla="*/ 35912 h 43107"/>
                <a:gd name="connsiteX2" fmla="*/ 541199 w 547134"/>
                <a:gd name="connsiteY2" fmla="*/ 23543 h 43107"/>
                <a:gd name="connsiteX3" fmla="*/ 549191 w 547134"/>
                <a:gd name="connsiteY3" fmla="*/ 17210 h 43107"/>
                <a:gd name="connsiteX4" fmla="*/ 549191 w 547134"/>
                <a:gd name="connsiteY4" fmla="*/ 10843 h 43107"/>
                <a:gd name="connsiteX5" fmla="*/ 541199 w 547134"/>
                <a:gd name="connsiteY5" fmla="*/ 15950 h 43107"/>
                <a:gd name="connsiteX6" fmla="*/ 541199 w 547134"/>
                <a:gd name="connsiteY6" fmla="*/ 11241 h 43107"/>
                <a:gd name="connsiteX7" fmla="*/ 534335 w 547134"/>
                <a:gd name="connsiteY7" fmla="*/ 11241 h 43107"/>
                <a:gd name="connsiteX8" fmla="*/ 534335 w 547134"/>
                <a:gd name="connsiteY8" fmla="*/ 35912 h 43107"/>
                <a:gd name="connsiteX9" fmla="*/ 512118 w 547134"/>
                <a:gd name="connsiteY9" fmla="*/ 20891 h 43107"/>
                <a:gd name="connsiteX10" fmla="*/ 517788 w 547134"/>
                <a:gd name="connsiteY10" fmla="*/ 15353 h 43107"/>
                <a:gd name="connsiteX11" fmla="*/ 523160 w 547134"/>
                <a:gd name="connsiteY11" fmla="*/ 20891 h 43107"/>
                <a:gd name="connsiteX12" fmla="*/ 512118 w 547134"/>
                <a:gd name="connsiteY12" fmla="*/ 20891 h 43107"/>
                <a:gd name="connsiteX13" fmla="*/ 517987 w 547134"/>
                <a:gd name="connsiteY13" fmla="*/ 36443 h 43107"/>
                <a:gd name="connsiteX14" fmla="*/ 529792 w 547134"/>
                <a:gd name="connsiteY14" fmla="*/ 28119 h 43107"/>
                <a:gd name="connsiteX15" fmla="*/ 523326 w 547134"/>
                <a:gd name="connsiteY15" fmla="*/ 28119 h 43107"/>
                <a:gd name="connsiteX16" fmla="*/ 518186 w 547134"/>
                <a:gd name="connsiteY16" fmla="*/ 31568 h 43107"/>
                <a:gd name="connsiteX17" fmla="*/ 512052 w 547134"/>
                <a:gd name="connsiteY17" fmla="*/ 25102 h 43107"/>
                <a:gd name="connsiteX18" fmla="*/ 529859 w 547134"/>
                <a:gd name="connsiteY18" fmla="*/ 25102 h 43107"/>
                <a:gd name="connsiteX19" fmla="*/ 529859 w 547134"/>
                <a:gd name="connsiteY19" fmla="*/ 23212 h 43107"/>
                <a:gd name="connsiteX20" fmla="*/ 517822 w 547134"/>
                <a:gd name="connsiteY20" fmla="*/ 10644 h 43107"/>
                <a:gd name="connsiteX21" fmla="*/ 505122 w 547134"/>
                <a:gd name="connsiteY21" fmla="*/ 23477 h 43107"/>
                <a:gd name="connsiteX22" fmla="*/ 505122 w 547134"/>
                <a:gd name="connsiteY22" fmla="*/ 23842 h 43107"/>
                <a:gd name="connsiteX23" fmla="*/ 517987 w 547134"/>
                <a:gd name="connsiteY23" fmla="*/ 36443 h 43107"/>
                <a:gd name="connsiteX24" fmla="*/ 496898 w 547134"/>
                <a:gd name="connsiteY24" fmla="*/ 7892 h 43107"/>
                <a:gd name="connsiteX25" fmla="*/ 500811 w 547134"/>
                <a:gd name="connsiteY25" fmla="*/ 4145 h 43107"/>
                <a:gd name="connsiteX26" fmla="*/ 496898 w 547134"/>
                <a:gd name="connsiteY26" fmla="*/ 398 h 43107"/>
                <a:gd name="connsiteX27" fmla="*/ 493018 w 547134"/>
                <a:gd name="connsiteY27" fmla="*/ 4145 h 43107"/>
                <a:gd name="connsiteX28" fmla="*/ 496898 w 547134"/>
                <a:gd name="connsiteY28" fmla="*/ 7892 h 43107"/>
                <a:gd name="connsiteX29" fmla="*/ 493549 w 547134"/>
                <a:gd name="connsiteY29" fmla="*/ 35912 h 43107"/>
                <a:gd name="connsiteX30" fmla="*/ 500346 w 547134"/>
                <a:gd name="connsiteY30" fmla="*/ 35912 h 43107"/>
                <a:gd name="connsiteX31" fmla="*/ 500346 w 547134"/>
                <a:gd name="connsiteY31" fmla="*/ 11241 h 43107"/>
                <a:gd name="connsiteX32" fmla="*/ 493549 w 547134"/>
                <a:gd name="connsiteY32" fmla="*/ 11241 h 43107"/>
                <a:gd name="connsiteX33" fmla="*/ 493549 w 547134"/>
                <a:gd name="connsiteY33" fmla="*/ 35912 h 43107"/>
                <a:gd name="connsiteX34" fmla="*/ 480318 w 547134"/>
                <a:gd name="connsiteY34" fmla="*/ 35912 h 43107"/>
                <a:gd name="connsiteX35" fmla="*/ 487116 w 547134"/>
                <a:gd name="connsiteY35" fmla="*/ 35912 h 43107"/>
                <a:gd name="connsiteX36" fmla="*/ 487116 w 547134"/>
                <a:gd name="connsiteY36" fmla="*/ 33 h 43107"/>
                <a:gd name="connsiteX37" fmla="*/ 480318 w 547134"/>
                <a:gd name="connsiteY37" fmla="*/ 33 h 43107"/>
                <a:gd name="connsiteX38" fmla="*/ 480318 w 547134"/>
                <a:gd name="connsiteY38" fmla="*/ 35912 h 43107"/>
                <a:gd name="connsiteX39" fmla="*/ 462180 w 547134"/>
                <a:gd name="connsiteY39" fmla="*/ 31668 h 43107"/>
                <a:gd name="connsiteX40" fmla="*/ 458598 w 547134"/>
                <a:gd name="connsiteY40" fmla="*/ 28683 h 43107"/>
                <a:gd name="connsiteX41" fmla="*/ 464866 w 547134"/>
                <a:gd name="connsiteY41" fmla="*/ 25201 h 43107"/>
                <a:gd name="connsiteX42" fmla="*/ 467518 w 547134"/>
                <a:gd name="connsiteY42" fmla="*/ 25201 h 43107"/>
                <a:gd name="connsiteX43" fmla="*/ 467518 w 547134"/>
                <a:gd name="connsiteY43" fmla="*/ 27290 h 43107"/>
                <a:gd name="connsiteX44" fmla="*/ 462180 w 547134"/>
                <a:gd name="connsiteY44" fmla="*/ 31668 h 43107"/>
                <a:gd name="connsiteX45" fmla="*/ 460157 w 547134"/>
                <a:gd name="connsiteY45" fmla="*/ 36443 h 43107"/>
                <a:gd name="connsiteX46" fmla="*/ 467618 w 547134"/>
                <a:gd name="connsiteY46" fmla="*/ 32961 h 43107"/>
                <a:gd name="connsiteX47" fmla="*/ 467618 w 547134"/>
                <a:gd name="connsiteY47" fmla="*/ 35945 h 43107"/>
                <a:gd name="connsiteX48" fmla="*/ 474283 w 547134"/>
                <a:gd name="connsiteY48" fmla="*/ 35945 h 43107"/>
                <a:gd name="connsiteX49" fmla="*/ 474283 w 547134"/>
                <a:gd name="connsiteY49" fmla="*/ 19863 h 43107"/>
                <a:gd name="connsiteX50" fmla="*/ 463937 w 547134"/>
                <a:gd name="connsiteY50" fmla="*/ 10711 h 43107"/>
                <a:gd name="connsiteX51" fmla="*/ 452829 w 547134"/>
                <a:gd name="connsiteY51" fmla="*/ 19166 h 43107"/>
                <a:gd name="connsiteX52" fmla="*/ 459295 w 547134"/>
                <a:gd name="connsiteY52" fmla="*/ 19166 h 43107"/>
                <a:gd name="connsiteX53" fmla="*/ 463506 w 547134"/>
                <a:gd name="connsiteY53" fmla="*/ 15685 h 43107"/>
                <a:gd name="connsiteX54" fmla="*/ 467518 w 547134"/>
                <a:gd name="connsiteY54" fmla="*/ 20227 h 43107"/>
                <a:gd name="connsiteX55" fmla="*/ 467518 w 547134"/>
                <a:gd name="connsiteY55" fmla="*/ 21222 h 43107"/>
                <a:gd name="connsiteX56" fmla="*/ 464733 w 547134"/>
                <a:gd name="connsiteY56" fmla="*/ 21222 h 43107"/>
                <a:gd name="connsiteX57" fmla="*/ 451900 w 547134"/>
                <a:gd name="connsiteY57" fmla="*/ 29147 h 43107"/>
                <a:gd name="connsiteX58" fmla="*/ 460157 w 547134"/>
                <a:gd name="connsiteY58" fmla="*/ 36443 h 43107"/>
                <a:gd name="connsiteX59" fmla="*/ 444472 w 547134"/>
                <a:gd name="connsiteY59" fmla="*/ 36376 h 43107"/>
                <a:gd name="connsiteX60" fmla="*/ 448617 w 547134"/>
                <a:gd name="connsiteY60" fmla="*/ 35713 h 43107"/>
                <a:gd name="connsiteX61" fmla="*/ 448617 w 547134"/>
                <a:gd name="connsiteY61" fmla="*/ 30441 h 43107"/>
                <a:gd name="connsiteX62" fmla="*/ 446031 w 547134"/>
                <a:gd name="connsiteY62" fmla="*/ 30905 h 43107"/>
                <a:gd name="connsiteX63" fmla="*/ 443279 w 547134"/>
                <a:gd name="connsiteY63" fmla="*/ 27987 h 43107"/>
                <a:gd name="connsiteX64" fmla="*/ 443279 w 547134"/>
                <a:gd name="connsiteY64" fmla="*/ 16082 h 43107"/>
                <a:gd name="connsiteX65" fmla="*/ 448485 w 547134"/>
                <a:gd name="connsiteY65" fmla="*/ 16082 h 43107"/>
                <a:gd name="connsiteX66" fmla="*/ 448485 w 547134"/>
                <a:gd name="connsiteY66" fmla="*/ 11241 h 43107"/>
                <a:gd name="connsiteX67" fmla="*/ 443279 w 547134"/>
                <a:gd name="connsiteY67" fmla="*/ 11241 h 43107"/>
                <a:gd name="connsiteX68" fmla="*/ 443279 w 547134"/>
                <a:gd name="connsiteY68" fmla="*/ 5902 h 43107"/>
                <a:gd name="connsiteX69" fmla="*/ 436481 w 547134"/>
                <a:gd name="connsiteY69" fmla="*/ 5902 h 43107"/>
                <a:gd name="connsiteX70" fmla="*/ 436481 w 547134"/>
                <a:gd name="connsiteY70" fmla="*/ 11241 h 43107"/>
                <a:gd name="connsiteX71" fmla="*/ 433298 w 547134"/>
                <a:gd name="connsiteY71" fmla="*/ 11241 h 43107"/>
                <a:gd name="connsiteX72" fmla="*/ 433298 w 547134"/>
                <a:gd name="connsiteY72" fmla="*/ 16116 h 43107"/>
                <a:gd name="connsiteX73" fmla="*/ 436481 w 547134"/>
                <a:gd name="connsiteY73" fmla="*/ 16116 h 43107"/>
                <a:gd name="connsiteX74" fmla="*/ 436481 w 547134"/>
                <a:gd name="connsiteY74" fmla="*/ 28617 h 43107"/>
                <a:gd name="connsiteX75" fmla="*/ 444472 w 547134"/>
                <a:gd name="connsiteY75" fmla="*/ 36376 h 43107"/>
                <a:gd name="connsiteX76" fmla="*/ 425737 w 547134"/>
                <a:gd name="connsiteY76" fmla="*/ 7892 h 43107"/>
                <a:gd name="connsiteX77" fmla="*/ 429650 w 547134"/>
                <a:gd name="connsiteY77" fmla="*/ 4145 h 43107"/>
                <a:gd name="connsiteX78" fmla="*/ 425737 w 547134"/>
                <a:gd name="connsiteY78" fmla="*/ 398 h 43107"/>
                <a:gd name="connsiteX79" fmla="*/ 421857 w 547134"/>
                <a:gd name="connsiteY79" fmla="*/ 4145 h 43107"/>
                <a:gd name="connsiteX80" fmla="*/ 425737 w 547134"/>
                <a:gd name="connsiteY80" fmla="*/ 7892 h 43107"/>
                <a:gd name="connsiteX81" fmla="*/ 422388 w 547134"/>
                <a:gd name="connsiteY81" fmla="*/ 35912 h 43107"/>
                <a:gd name="connsiteX82" fmla="*/ 429186 w 547134"/>
                <a:gd name="connsiteY82" fmla="*/ 35912 h 43107"/>
                <a:gd name="connsiteX83" fmla="*/ 429186 w 547134"/>
                <a:gd name="connsiteY83" fmla="*/ 11241 h 43107"/>
                <a:gd name="connsiteX84" fmla="*/ 422388 w 547134"/>
                <a:gd name="connsiteY84" fmla="*/ 11241 h 43107"/>
                <a:gd name="connsiteX85" fmla="*/ 422388 w 547134"/>
                <a:gd name="connsiteY85" fmla="*/ 35912 h 43107"/>
                <a:gd name="connsiteX86" fmla="*/ 404813 w 547134"/>
                <a:gd name="connsiteY86" fmla="*/ 31104 h 43107"/>
                <a:gd name="connsiteX87" fmla="*/ 398712 w 547134"/>
                <a:gd name="connsiteY87" fmla="*/ 23742 h 43107"/>
                <a:gd name="connsiteX88" fmla="*/ 398712 w 547134"/>
                <a:gd name="connsiteY88" fmla="*/ 23378 h 43107"/>
                <a:gd name="connsiteX89" fmla="*/ 404747 w 547134"/>
                <a:gd name="connsiteY89" fmla="*/ 15917 h 43107"/>
                <a:gd name="connsiteX90" fmla="*/ 410649 w 547134"/>
                <a:gd name="connsiteY90" fmla="*/ 23378 h 43107"/>
                <a:gd name="connsiteX91" fmla="*/ 410649 w 547134"/>
                <a:gd name="connsiteY91" fmla="*/ 23742 h 43107"/>
                <a:gd name="connsiteX92" fmla="*/ 404813 w 547134"/>
                <a:gd name="connsiteY92" fmla="*/ 31104 h 43107"/>
                <a:gd name="connsiteX93" fmla="*/ 392113 w 547134"/>
                <a:gd name="connsiteY93" fmla="*/ 44335 h 43107"/>
                <a:gd name="connsiteX94" fmla="*/ 398944 w 547134"/>
                <a:gd name="connsiteY94" fmla="*/ 44335 h 43107"/>
                <a:gd name="connsiteX95" fmla="*/ 398944 w 547134"/>
                <a:gd name="connsiteY95" fmla="*/ 32132 h 43107"/>
                <a:gd name="connsiteX96" fmla="*/ 406836 w 547134"/>
                <a:gd name="connsiteY96" fmla="*/ 36409 h 43107"/>
                <a:gd name="connsiteX97" fmla="*/ 417613 w 547134"/>
                <a:gd name="connsiteY97" fmla="*/ 23676 h 43107"/>
                <a:gd name="connsiteX98" fmla="*/ 417613 w 547134"/>
                <a:gd name="connsiteY98" fmla="*/ 23311 h 43107"/>
                <a:gd name="connsiteX99" fmla="*/ 406836 w 547134"/>
                <a:gd name="connsiteY99" fmla="*/ 10644 h 43107"/>
                <a:gd name="connsiteX100" fmla="*/ 398944 w 547134"/>
                <a:gd name="connsiteY100" fmla="*/ 15088 h 43107"/>
                <a:gd name="connsiteX101" fmla="*/ 398944 w 547134"/>
                <a:gd name="connsiteY101" fmla="*/ 11241 h 43107"/>
                <a:gd name="connsiteX102" fmla="*/ 392113 w 547134"/>
                <a:gd name="connsiteY102" fmla="*/ 11241 h 43107"/>
                <a:gd name="connsiteX103" fmla="*/ 392113 w 547134"/>
                <a:gd name="connsiteY103" fmla="*/ 44335 h 43107"/>
                <a:gd name="connsiteX104" fmla="*/ 377390 w 547134"/>
                <a:gd name="connsiteY104" fmla="*/ 36443 h 43107"/>
                <a:gd name="connsiteX105" fmla="*/ 387769 w 547134"/>
                <a:gd name="connsiteY105" fmla="*/ 28318 h 43107"/>
                <a:gd name="connsiteX106" fmla="*/ 378186 w 547134"/>
                <a:gd name="connsiteY106" fmla="*/ 20592 h 43107"/>
                <a:gd name="connsiteX107" fmla="*/ 373411 w 547134"/>
                <a:gd name="connsiteY107" fmla="*/ 17906 h 43107"/>
                <a:gd name="connsiteX108" fmla="*/ 376893 w 547134"/>
                <a:gd name="connsiteY108" fmla="*/ 15353 h 43107"/>
                <a:gd name="connsiteX109" fmla="*/ 380773 w 547134"/>
                <a:gd name="connsiteY109" fmla="*/ 18337 h 43107"/>
                <a:gd name="connsiteX110" fmla="*/ 387040 w 547134"/>
                <a:gd name="connsiteY110" fmla="*/ 18337 h 43107"/>
                <a:gd name="connsiteX111" fmla="*/ 376827 w 547134"/>
                <a:gd name="connsiteY111" fmla="*/ 10677 h 43107"/>
                <a:gd name="connsiteX112" fmla="*/ 367045 w 547134"/>
                <a:gd name="connsiteY112" fmla="*/ 18370 h 43107"/>
                <a:gd name="connsiteX113" fmla="*/ 376163 w 547134"/>
                <a:gd name="connsiteY113" fmla="*/ 26064 h 43107"/>
                <a:gd name="connsiteX114" fmla="*/ 381171 w 547134"/>
                <a:gd name="connsiteY114" fmla="*/ 28982 h 43107"/>
                <a:gd name="connsiteX115" fmla="*/ 377291 w 547134"/>
                <a:gd name="connsiteY115" fmla="*/ 31668 h 43107"/>
                <a:gd name="connsiteX116" fmla="*/ 372947 w 547134"/>
                <a:gd name="connsiteY116" fmla="*/ 28186 h 43107"/>
                <a:gd name="connsiteX117" fmla="*/ 366580 w 547134"/>
                <a:gd name="connsiteY117" fmla="*/ 28186 h 43107"/>
                <a:gd name="connsiteX118" fmla="*/ 377390 w 547134"/>
                <a:gd name="connsiteY118" fmla="*/ 36443 h 43107"/>
                <a:gd name="connsiteX119" fmla="*/ 350796 w 547134"/>
                <a:gd name="connsiteY119" fmla="*/ 36443 h 43107"/>
                <a:gd name="connsiteX120" fmla="*/ 363828 w 547134"/>
                <a:gd name="connsiteY120" fmla="*/ 23709 h 43107"/>
                <a:gd name="connsiteX121" fmla="*/ 363828 w 547134"/>
                <a:gd name="connsiteY121" fmla="*/ 23344 h 43107"/>
                <a:gd name="connsiteX122" fmla="*/ 350829 w 547134"/>
                <a:gd name="connsiteY122" fmla="*/ 10677 h 43107"/>
                <a:gd name="connsiteX123" fmla="*/ 337798 w 547134"/>
                <a:gd name="connsiteY123" fmla="*/ 23477 h 43107"/>
                <a:gd name="connsiteX124" fmla="*/ 337798 w 547134"/>
                <a:gd name="connsiteY124" fmla="*/ 23842 h 43107"/>
                <a:gd name="connsiteX125" fmla="*/ 350796 w 547134"/>
                <a:gd name="connsiteY125" fmla="*/ 36443 h 43107"/>
                <a:gd name="connsiteX126" fmla="*/ 350863 w 547134"/>
                <a:gd name="connsiteY126" fmla="*/ 31236 h 43107"/>
                <a:gd name="connsiteX127" fmla="*/ 344828 w 547134"/>
                <a:gd name="connsiteY127" fmla="*/ 23676 h 43107"/>
                <a:gd name="connsiteX128" fmla="*/ 344828 w 547134"/>
                <a:gd name="connsiteY128" fmla="*/ 23311 h 43107"/>
                <a:gd name="connsiteX129" fmla="*/ 350863 w 547134"/>
                <a:gd name="connsiteY129" fmla="*/ 15850 h 43107"/>
                <a:gd name="connsiteX130" fmla="*/ 356898 w 547134"/>
                <a:gd name="connsiteY130" fmla="*/ 23411 h 43107"/>
                <a:gd name="connsiteX131" fmla="*/ 356898 w 547134"/>
                <a:gd name="connsiteY131" fmla="*/ 23742 h 43107"/>
                <a:gd name="connsiteX132" fmla="*/ 350863 w 547134"/>
                <a:gd name="connsiteY132" fmla="*/ 31236 h 43107"/>
                <a:gd name="connsiteX133" fmla="*/ 310308 w 547134"/>
                <a:gd name="connsiteY133" fmla="*/ 35912 h 43107"/>
                <a:gd name="connsiteX134" fmla="*/ 317139 w 547134"/>
                <a:gd name="connsiteY134" fmla="*/ 35912 h 43107"/>
                <a:gd name="connsiteX135" fmla="*/ 317139 w 547134"/>
                <a:gd name="connsiteY135" fmla="*/ 21653 h 43107"/>
                <a:gd name="connsiteX136" fmla="*/ 322279 w 547134"/>
                <a:gd name="connsiteY136" fmla="*/ 16215 h 43107"/>
                <a:gd name="connsiteX137" fmla="*/ 326623 w 547134"/>
                <a:gd name="connsiteY137" fmla="*/ 21189 h 43107"/>
                <a:gd name="connsiteX138" fmla="*/ 326623 w 547134"/>
                <a:gd name="connsiteY138" fmla="*/ 35912 h 43107"/>
                <a:gd name="connsiteX139" fmla="*/ 333487 w 547134"/>
                <a:gd name="connsiteY139" fmla="*/ 35912 h 43107"/>
                <a:gd name="connsiteX140" fmla="*/ 333487 w 547134"/>
                <a:gd name="connsiteY140" fmla="*/ 20194 h 43107"/>
                <a:gd name="connsiteX141" fmla="*/ 325164 w 547134"/>
                <a:gd name="connsiteY141" fmla="*/ 10644 h 43107"/>
                <a:gd name="connsiteX142" fmla="*/ 317139 w 547134"/>
                <a:gd name="connsiteY142" fmla="*/ 15121 h 43107"/>
                <a:gd name="connsiteX143" fmla="*/ 317139 w 547134"/>
                <a:gd name="connsiteY143" fmla="*/ 0 h 43107"/>
                <a:gd name="connsiteX144" fmla="*/ 310308 w 547134"/>
                <a:gd name="connsiteY144" fmla="*/ 0 h 43107"/>
                <a:gd name="connsiteX145" fmla="*/ 310308 w 547134"/>
                <a:gd name="connsiteY145" fmla="*/ 35912 h 43107"/>
                <a:gd name="connsiteX146" fmla="*/ 286798 w 547134"/>
                <a:gd name="connsiteY146" fmla="*/ 35912 h 43107"/>
                <a:gd name="connsiteX147" fmla="*/ 293596 w 547134"/>
                <a:gd name="connsiteY147" fmla="*/ 35912 h 43107"/>
                <a:gd name="connsiteX148" fmla="*/ 293596 w 547134"/>
                <a:gd name="connsiteY148" fmla="*/ 33 h 43107"/>
                <a:gd name="connsiteX149" fmla="*/ 286798 w 547134"/>
                <a:gd name="connsiteY149" fmla="*/ 33 h 43107"/>
                <a:gd name="connsiteX150" fmla="*/ 286798 w 547134"/>
                <a:gd name="connsiteY150" fmla="*/ 35912 h 43107"/>
                <a:gd name="connsiteX151" fmla="*/ 264415 w 547134"/>
                <a:gd name="connsiteY151" fmla="*/ 20891 h 43107"/>
                <a:gd name="connsiteX152" fmla="*/ 270086 w 547134"/>
                <a:gd name="connsiteY152" fmla="*/ 15353 h 43107"/>
                <a:gd name="connsiteX153" fmla="*/ 275458 w 547134"/>
                <a:gd name="connsiteY153" fmla="*/ 20891 h 43107"/>
                <a:gd name="connsiteX154" fmla="*/ 264415 w 547134"/>
                <a:gd name="connsiteY154" fmla="*/ 20891 h 43107"/>
                <a:gd name="connsiteX155" fmla="*/ 270251 w 547134"/>
                <a:gd name="connsiteY155" fmla="*/ 36443 h 43107"/>
                <a:gd name="connsiteX156" fmla="*/ 282056 w 547134"/>
                <a:gd name="connsiteY156" fmla="*/ 28119 h 43107"/>
                <a:gd name="connsiteX157" fmla="*/ 275590 w 547134"/>
                <a:gd name="connsiteY157" fmla="*/ 28119 h 43107"/>
                <a:gd name="connsiteX158" fmla="*/ 270450 w 547134"/>
                <a:gd name="connsiteY158" fmla="*/ 31568 h 43107"/>
                <a:gd name="connsiteX159" fmla="*/ 264316 w 547134"/>
                <a:gd name="connsiteY159" fmla="*/ 25102 h 43107"/>
                <a:gd name="connsiteX160" fmla="*/ 282123 w 547134"/>
                <a:gd name="connsiteY160" fmla="*/ 25102 h 43107"/>
                <a:gd name="connsiteX161" fmla="*/ 282123 w 547134"/>
                <a:gd name="connsiteY161" fmla="*/ 23212 h 43107"/>
                <a:gd name="connsiteX162" fmla="*/ 270086 w 547134"/>
                <a:gd name="connsiteY162" fmla="*/ 10644 h 43107"/>
                <a:gd name="connsiteX163" fmla="*/ 257385 w 547134"/>
                <a:gd name="connsiteY163" fmla="*/ 23477 h 43107"/>
                <a:gd name="connsiteX164" fmla="*/ 257385 w 547134"/>
                <a:gd name="connsiteY164" fmla="*/ 23842 h 43107"/>
                <a:gd name="connsiteX165" fmla="*/ 270251 w 547134"/>
                <a:gd name="connsiteY165" fmla="*/ 36443 h 43107"/>
                <a:gd name="connsiteX166" fmla="*/ 229830 w 547134"/>
                <a:gd name="connsiteY166" fmla="*/ 35912 h 43107"/>
                <a:gd name="connsiteX167" fmla="*/ 236661 w 547134"/>
                <a:gd name="connsiteY167" fmla="*/ 35912 h 43107"/>
                <a:gd name="connsiteX168" fmla="*/ 236661 w 547134"/>
                <a:gd name="connsiteY168" fmla="*/ 21653 h 43107"/>
                <a:gd name="connsiteX169" fmla="*/ 241800 w 547134"/>
                <a:gd name="connsiteY169" fmla="*/ 16215 h 43107"/>
                <a:gd name="connsiteX170" fmla="*/ 246144 w 547134"/>
                <a:gd name="connsiteY170" fmla="*/ 21189 h 43107"/>
                <a:gd name="connsiteX171" fmla="*/ 246144 w 547134"/>
                <a:gd name="connsiteY171" fmla="*/ 35912 h 43107"/>
                <a:gd name="connsiteX172" fmla="*/ 253008 w 547134"/>
                <a:gd name="connsiteY172" fmla="*/ 35912 h 43107"/>
                <a:gd name="connsiteX173" fmla="*/ 253008 w 547134"/>
                <a:gd name="connsiteY173" fmla="*/ 20194 h 43107"/>
                <a:gd name="connsiteX174" fmla="*/ 244685 w 547134"/>
                <a:gd name="connsiteY174" fmla="*/ 10644 h 43107"/>
                <a:gd name="connsiteX175" fmla="*/ 236661 w 547134"/>
                <a:gd name="connsiteY175" fmla="*/ 15121 h 43107"/>
                <a:gd name="connsiteX176" fmla="*/ 236661 w 547134"/>
                <a:gd name="connsiteY176" fmla="*/ 11241 h 43107"/>
                <a:gd name="connsiteX177" fmla="*/ 229830 w 547134"/>
                <a:gd name="connsiteY177" fmla="*/ 11241 h 43107"/>
                <a:gd name="connsiteX178" fmla="*/ 229830 w 547134"/>
                <a:gd name="connsiteY178" fmla="*/ 35912 h 43107"/>
                <a:gd name="connsiteX179" fmla="*/ 200815 w 547134"/>
                <a:gd name="connsiteY179" fmla="*/ 35912 h 43107"/>
                <a:gd name="connsiteX180" fmla="*/ 207646 w 547134"/>
                <a:gd name="connsiteY180" fmla="*/ 35912 h 43107"/>
                <a:gd name="connsiteX181" fmla="*/ 207646 w 547134"/>
                <a:gd name="connsiteY181" fmla="*/ 21653 h 43107"/>
                <a:gd name="connsiteX182" fmla="*/ 212786 w 547134"/>
                <a:gd name="connsiteY182" fmla="*/ 16215 h 43107"/>
                <a:gd name="connsiteX183" fmla="*/ 217130 w 547134"/>
                <a:gd name="connsiteY183" fmla="*/ 21189 h 43107"/>
                <a:gd name="connsiteX184" fmla="*/ 217130 w 547134"/>
                <a:gd name="connsiteY184" fmla="*/ 35912 h 43107"/>
                <a:gd name="connsiteX185" fmla="*/ 223961 w 547134"/>
                <a:gd name="connsiteY185" fmla="*/ 35912 h 43107"/>
                <a:gd name="connsiteX186" fmla="*/ 223961 w 547134"/>
                <a:gd name="connsiteY186" fmla="*/ 20194 h 43107"/>
                <a:gd name="connsiteX187" fmla="*/ 215637 w 547134"/>
                <a:gd name="connsiteY187" fmla="*/ 10644 h 43107"/>
                <a:gd name="connsiteX188" fmla="*/ 207613 w 547134"/>
                <a:gd name="connsiteY188" fmla="*/ 15121 h 43107"/>
                <a:gd name="connsiteX189" fmla="*/ 207613 w 547134"/>
                <a:gd name="connsiteY189" fmla="*/ 11241 h 43107"/>
                <a:gd name="connsiteX190" fmla="*/ 200782 w 547134"/>
                <a:gd name="connsiteY190" fmla="*/ 11241 h 43107"/>
                <a:gd name="connsiteX191" fmla="*/ 200782 w 547134"/>
                <a:gd name="connsiteY191" fmla="*/ 35912 h 43107"/>
                <a:gd name="connsiteX192" fmla="*/ 183207 w 547134"/>
                <a:gd name="connsiteY192" fmla="*/ 36443 h 43107"/>
                <a:gd name="connsiteX193" fmla="*/ 196239 w 547134"/>
                <a:gd name="connsiteY193" fmla="*/ 23709 h 43107"/>
                <a:gd name="connsiteX194" fmla="*/ 196239 w 547134"/>
                <a:gd name="connsiteY194" fmla="*/ 23344 h 43107"/>
                <a:gd name="connsiteX195" fmla="*/ 183274 w 547134"/>
                <a:gd name="connsiteY195" fmla="*/ 10677 h 43107"/>
                <a:gd name="connsiteX196" fmla="*/ 170242 w 547134"/>
                <a:gd name="connsiteY196" fmla="*/ 23477 h 43107"/>
                <a:gd name="connsiteX197" fmla="*/ 170242 w 547134"/>
                <a:gd name="connsiteY197" fmla="*/ 23842 h 43107"/>
                <a:gd name="connsiteX198" fmla="*/ 183207 w 547134"/>
                <a:gd name="connsiteY198" fmla="*/ 36443 h 43107"/>
                <a:gd name="connsiteX199" fmla="*/ 183240 w 547134"/>
                <a:gd name="connsiteY199" fmla="*/ 31236 h 43107"/>
                <a:gd name="connsiteX200" fmla="*/ 177205 w 547134"/>
                <a:gd name="connsiteY200" fmla="*/ 23676 h 43107"/>
                <a:gd name="connsiteX201" fmla="*/ 177205 w 547134"/>
                <a:gd name="connsiteY201" fmla="*/ 23311 h 43107"/>
                <a:gd name="connsiteX202" fmla="*/ 183240 w 547134"/>
                <a:gd name="connsiteY202" fmla="*/ 15850 h 43107"/>
                <a:gd name="connsiteX203" fmla="*/ 189276 w 547134"/>
                <a:gd name="connsiteY203" fmla="*/ 23411 h 43107"/>
                <a:gd name="connsiteX204" fmla="*/ 189276 w 547134"/>
                <a:gd name="connsiteY204" fmla="*/ 23742 h 43107"/>
                <a:gd name="connsiteX205" fmla="*/ 183240 w 547134"/>
                <a:gd name="connsiteY205" fmla="*/ 31236 h 43107"/>
                <a:gd name="connsiteX206" fmla="*/ 156978 w 547134"/>
                <a:gd name="connsiteY206" fmla="*/ 36443 h 43107"/>
                <a:gd name="connsiteX207" fmla="*/ 167357 w 547134"/>
                <a:gd name="connsiteY207" fmla="*/ 28318 h 43107"/>
                <a:gd name="connsiteX208" fmla="*/ 157774 w 547134"/>
                <a:gd name="connsiteY208" fmla="*/ 20592 h 43107"/>
                <a:gd name="connsiteX209" fmla="*/ 152999 w 547134"/>
                <a:gd name="connsiteY209" fmla="*/ 17906 h 43107"/>
                <a:gd name="connsiteX210" fmla="*/ 156481 w 547134"/>
                <a:gd name="connsiteY210" fmla="*/ 15353 h 43107"/>
                <a:gd name="connsiteX211" fmla="*/ 160360 w 547134"/>
                <a:gd name="connsiteY211" fmla="*/ 18337 h 43107"/>
                <a:gd name="connsiteX212" fmla="*/ 166627 w 547134"/>
                <a:gd name="connsiteY212" fmla="*/ 18337 h 43107"/>
                <a:gd name="connsiteX213" fmla="*/ 156414 w 547134"/>
                <a:gd name="connsiteY213" fmla="*/ 10677 h 43107"/>
                <a:gd name="connsiteX214" fmla="*/ 146632 w 547134"/>
                <a:gd name="connsiteY214" fmla="*/ 18370 h 43107"/>
                <a:gd name="connsiteX215" fmla="*/ 155751 w 547134"/>
                <a:gd name="connsiteY215" fmla="*/ 26064 h 43107"/>
                <a:gd name="connsiteX216" fmla="*/ 160758 w 547134"/>
                <a:gd name="connsiteY216" fmla="*/ 28982 h 43107"/>
                <a:gd name="connsiteX217" fmla="*/ 156878 w 547134"/>
                <a:gd name="connsiteY217" fmla="*/ 31668 h 43107"/>
                <a:gd name="connsiteX218" fmla="*/ 152535 w 547134"/>
                <a:gd name="connsiteY218" fmla="*/ 28186 h 43107"/>
                <a:gd name="connsiteX219" fmla="*/ 146168 w 547134"/>
                <a:gd name="connsiteY219" fmla="*/ 28186 h 43107"/>
                <a:gd name="connsiteX220" fmla="*/ 156978 w 547134"/>
                <a:gd name="connsiteY220" fmla="*/ 36443 h 43107"/>
                <a:gd name="connsiteX221" fmla="*/ 128693 w 547134"/>
                <a:gd name="connsiteY221" fmla="*/ 35912 h 43107"/>
                <a:gd name="connsiteX222" fmla="*/ 135557 w 547134"/>
                <a:gd name="connsiteY222" fmla="*/ 35912 h 43107"/>
                <a:gd name="connsiteX223" fmla="*/ 135557 w 547134"/>
                <a:gd name="connsiteY223" fmla="*/ 23543 h 43107"/>
                <a:gd name="connsiteX224" fmla="*/ 143548 w 547134"/>
                <a:gd name="connsiteY224" fmla="*/ 17210 h 43107"/>
                <a:gd name="connsiteX225" fmla="*/ 143548 w 547134"/>
                <a:gd name="connsiteY225" fmla="*/ 10843 h 43107"/>
                <a:gd name="connsiteX226" fmla="*/ 135557 w 547134"/>
                <a:gd name="connsiteY226" fmla="*/ 15950 h 43107"/>
                <a:gd name="connsiteX227" fmla="*/ 135557 w 547134"/>
                <a:gd name="connsiteY227" fmla="*/ 11241 h 43107"/>
                <a:gd name="connsiteX228" fmla="*/ 128693 w 547134"/>
                <a:gd name="connsiteY228" fmla="*/ 11241 h 43107"/>
                <a:gd name="connsiteX229" fmla="*/ 128693 w 547134"/>
                <a:gd name="connsiteY229" fmla="*/ 35912 h 43107"/>
                <a:gd name="connsiteX230" fmla="*/ 106509 w 547134"/>
                <a:gd name="connsiteY230" fmla="*/ 20891 h 43107"/>
                <a:gd name="connsiteX231" fmla="*/ 112179 w 547134"/>
                <a:gd name="connsiteY231" fmla="*/ 15353 h 43107"/>
                <a:gd name="connsiteX232" fmla="*/ 117551 w 547134"/>
                <a:gd name="connsiteY232" fmla="*/ 20891 h 43107"/>
                <a:gd name="connsiteX233" fmla="*/ 106509 w 547134"/>
                <a:gd name="connsiteY233" fmla="*/ 20891 h 43107"/>
                <a:gd name="connsiteX234" fmla="*/ 112378 w 547134"/>
                <a:gd name="connsiteY234" fmla="*/ 36443 h 43107"/>
                <a:gd name="connsiteX235" fmla="*/ 124183 w 547134"/>
                <a:gd name="connsiteY235" fmla="*/ 28119 h 43107"/>
                <a:gd name="connsiteX236" fmla="*/ 117717 w 547134"/>
                <a:gd name="connsiteY236" fmla="*/ 28119 h 43107"/>
                <a:gd name="connsiteX237" fmla="*/ 112577 w 547134"/>
                <a:gd name="connsiteY237" fmla="*/ 31568 h 43107"/>
                <a:gd name="connsiteX238" fmla="*/ 106443 w 547134"/>
                <a:gd name="connsiteY238" fmla="*/ 25102 h 43107"/>
                <a:gd name="connsiteX239" fmla="*/ 124249 w 547134"/>
                <a:gd name="connsiteY239" fmla="*/ 25102 h 43107"/>
                <a:gd name="connsiteX240" fmla="*/ 124249 w 547134"/>
                <a:gd name="connsiteY240" fmla="*/ 23212 h 43107"/>
                <a:gd name="connsiteX241" fmla="*/ 112212 w 547134"/>
                <a:gd name="connsiteY241" fmla="*/ 10644 h 43107"/>
                <a:gd name="connsiteX242" fmla="*/ 99512 w 547134"/>
                <a:gd name="connsiteY242" fmla="*/ 23477 h 43107"/>
                <a:gd name="connsiteX243" fmla="*/ 99512 w 547134"/>
                <a:gd name="connsiteY243" fmla="*/ 23842 h 43107"/>
                <a:gd name="connsiteX244" fmla="*/ 112378 w 547134"/>
                <a:gd name="connsiteY244" fmla="*/ 36443 h 43107"/>
                <a:gd name="connsiteX245" fmla="*/ 83629 w 547134"/>
                <a:gd name="connsiteY245" fmla="*/ 31104 h 43107"/>
                <a:gd name="connsiteX246" fmla="*/ 77527 w 547134"/>
                <a:gd name="connsiteY246" fmla="*/ 23742 h 43107"/>
                <a:gd name="connsiteX247" fmla="*/ 77527 w 547134"/>
                <a:gd name="connsiteY247" fmla="*/ 23378 h 43107"/>
                <a:gd name="connsiteX248" fmla="*/ 83562 w 547134"/>
                <a:gd name="connsiteY248" fmla="*/ 15917 h 43107"/>
                <a:gd name="connsiteX249" fmla="*/ 89465 w 547134"/>
                <a:gd name="connsiteY249" fmla="*/ 23378 h 43107"/>
                <a:gd name="connsiteX250" fmla="*/ 89465 w 547134"/>
                <a:gd name="connsiteY250" fmla="*/ 23742 h 43107"/>
                <a:gd name="connsiteX251" fmla="*/ 83629 w 547134"/>
                <a:gd name="connsiteY251" fmla="*/ 31104 h 43107"/>
                <a:gd name="connsiteX252" fmla="*/ 70929 w 547134"/>
                <a:gd name="connsiteY252" fmla="*/ 44335 h 43107"/>
                <a:gd name="connsiteX253" fmla="*/ 77759 w 547134"/>
                <a:gd name="connsiteY253" fmla="*/ 44335 h 43107"/>
                <a:gd name="connsiteX254" fmla="*/ 77759 w 547134"/>
                <a:gd name="connsiteY254" fmla="*/ 32132 h 43107"/>
                <a:gd name="connsiteX255" fmla="*/ 85652 w 547134"/>
                <a:gd name="connsiteY255" fmla="*/ 36409 h 43107"/>
                <a:gd name="connsiteX256" fmla="*/ 96428 w 547134"/>
                <a:gd name="connsiteY256" fmla="*/ 23676 h 43107"/>
                <a:gd name="connsiteX257" fmla="*/ 96428 w 547134"/>
                <a:gd name="connsiteY257" fmla="*/ 23311 h 43107"/>
                <a:gd name="connsiteX258" fmla="*/ 85652 w 547134"/>
                <a:gd name="connsiteY258" fmla="*/ 10644 h 43107"/>
                <a:gd name="connsiteX259" fmla="*/ 77759 w 547134"/>
                <a:gd name="connsiteY259" fmla="*/ 15088 h 43107"/>
                <a:gd name="connsiteX260" fmla="*/ 77759 w 547134"/>
                <a:gd name="connsiteY260" fmla="*/ 11241 h 43107"/>
                <a:gd name="connsiteX261" fmla="*/ 70929 w 547134"/>
                <a:gd name="connsiteY261" fmla="*/ 11241 h 43107"/>
                <a:gd name="connsiteX262" fmla="*/ 70929 w 547134"/>
                <a:gd name="connsiteY262" fmla="*/ 44335 h 43107"/>
                <a:gd name="connsiteX263" fmla="*/ 39758 w 547134"/>
                <a:gd name="connsiteY263" fmla="*/ 36443 h 43107"/>
                <a:gd name="connsiteX264" fmla="*/ 47584 w 547134"/>
                <a:gd name="connsiteY264" fmla="*/ 32065 h 43107"/>
                <a:gd name="connsiteX265" fmla="*/ 47584 w 547134"/>
                <a:gd name="connsiteY265" fmla="*/ 35945 h 43107"/>
                <a:gd name="connsiteX266" fmla="*/ 54382 w 547134"/>
                <a:gd name="connsiteY266" fmla="*/ 35945 h 43107"/>
                <a:gd name="connsiteX267" fmla="*/ 54382 w 547134"/>
                <a:gd name="connsiteY267" fmla="*/ 11241 h 43107"/>
                <a:gd name="connsiteX268" fmla="*/ 47584 w 547134"/>
                <a:gd name="connsiteY268" fmla="*/ 11241 h 43107"/>
                <a:gd name="connsiteX269" fmla="*/ 47584 w 547134"/>
                <a:gd name="connsiteY269" fmla="*/ 25732 h 43107"/>
                <a:gd name="connsiteX270" fmla="*/ 42444 w 547134"/>
                <a:gd name="connsiteY270" fmla="*/ 31170 h 43107"/>
                <a:gd name="connsiteX271" fmla="*/ 38134 w 547134"/>
                <a:gd name="connsiteY271" fmla="*/ 26196 h 43107"/>
                <a:gd name="connsiteX272" fmla="*/ 38134 w 547134"/>
                <a:gd name="connsiteY272" fmla="*/ 11241 h 43107"/>
                <a:gd name="connsiteX273" fmla="*/ 31336 w 547134"/>
                <a:gd name="connsiteY273" fmla="*/ 11241 h 43107"/>
                <a:gd name="connsiteX274" fmla="*/ 31336 w 547134"/>
                <a:gd name="connsiteY274" fmla="*/ 27158 h 43107"/>
                <a:gd name="connsiteX275" fmla="*/ 39758 w 547134"/>
                <a:gd name="connsiteY275" fmla="*/ 36443 h 43107"/>
                <a:gd name="connsiteX276" fmla="*/ 12766 w 547134"/>
                <a:gd name="connsiteY276" fmla="*/ 31104 h 43107"/>
                <a:gd name="connsiteX277" fmla="*/ 6997 w 547134"/>
                <a:gd name="connsiteY277" fmla="*/ 23776 h 43107"/>
                <a:gd name="connsiteX278" fmla="*/ 6997 w 547134"/>
                <a:gd name="connsiteY278" fmla="*/ 23378 h 43107"/>
                <a:gd name="connsiteX279" fmla="*/ 12932 w 547134"/>
                <a:gd name="connsiteY279" fmla="*/ 15884 h 43107"/>
                <a:gd name="connsiteX280" fmla="*/ 18835 w 547134"/>
                <a:gd name="connsiteY280" fmla="*/ 23311 h 43107"/>
                <a:gd name="connsiteX281" fmla="*/ 18835 w 547134"/>
                <a:gd name="connsiteY281" fmla="*/ 23676 h 43107"/>
                <a:gd name="connsiteX282" fmla="*/ 12766 w 547134"/>
                <a:gd name="connsiteY282" fmla="*/ 31104 h 43107"/>
                <a:gd name="connsiteX283" fmla="*/ 10711 w 547134"/>
                <a:gd name="connsiteY283" fmla="*/ 36443 h 43107"/>
                <a:gd name="connsiteX284" fmla="*/ 18636 w 547134"/>
                <a:gd name="connsiteY284" fmla="*/ 31800 h 43107"/>
                <a:gd name="connsiteX285" fmla="*/ 18636 w 547134"/>
                <a:gd name="connsiteY285" fmla="*/ 35912 h 43107"/>
                <a:gd name="connsiteX286" fmla="*/ 25433 w 547134"/>
                <a:gd name="connsiteY286" fmla="*/ 35912 h 43107"/>
                <a:gd name="connsiteX287" fmla="*/ 25433 w 547134"/>
                <a:gd name="connsiteY287" fmla="*/ 33 h 43107"/>
                <a:gd name="connsiteX288" fmla="*/ 18636 w 547134"/>
                <a:gd name="connsiteY288" fmla="*/ 33 h 43107"/>
                <a:gd name="connsiteX289" fmla="*/ 18636 w 547134"/>
                <a:gd name="connsiteY289" fmla="*/ 14922 h 43107"/>
                <a:gd name="connsiteX290" fmla="*/ 10843 w 547134"/>
                <a:gd name="connsiteY290" fmla="*/ 10677 h 43107"/>
                <a:gd name="connsiteX291" fmla="*/ 0 w 547134"/>
                <a:gd name="connsiteY291" fmla="*/ 23577 h 43107"/>
                <a:gd name="connsiteX292" fmla="*/ 0 w 547134"/>
                <a:gd name="connsiteY292" fmla="*/ 23941 h 43107"/>
                <a:gd name="connsiteX293" fmla="*/ 10711 w 547134"/>
                <a:gd name="connsiteY293" fmla="*/ 36443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47134" h="43107">
                  <a:moveTo>
                    <a:pt x="534335" y="35912"/>
                  </a:moveTo>
                  <a:lnTo>
                    <a:pt x="541199" y="35912"/>
                  </a:lnTo>
                  <a:lnTo>
                    <a:pt x="541199" y="23543"/>
                  </a:lnTo>
                  <a:cubicBezTo>
                    <a:pt x="541199" y="18835"/>
                    <a:pt x="544117" y="17177"/>
                    <a:pt x="549191" y="17210"/>
                  </a:cubicBezTo>
                  <a:lnTo>
                    <a:pt x="549191" y="10843"/>
                  </a:lnTo>
                  <a:cubicBezTo>
                    <a:pt x="545178" y="10876"/>
                    <a:pt x="542758" y="12634"/>
                    <a:pt x="541199" y="15950"/>
                  </a:cubicBezTo>
                  <a:lnTo>
                    <a:pt x="541199" y="11241"/>
                  </a:lnTo>
                  <a:lnTo>
                    <a:pt x="534335" y="11241"/>
                  </a:lnTo>
                  <a:lnTo>
                    <a:pt x="534335" y="35912"/>
                  </a:lnTo>
                  <a:close/>
                  <a:moveTo>
                    <a:pt x="512118" y="20891"/>
                  </a:moveTo>
                  <a:cubicBezTo>
                    <a:pt x="512649" y="17409"/>
                    <a:pt x="514705" y="15353"/>
                    <a:pt x="517788" y="15353"/>
                  </a:cubicBezTo>
                  <a:cubicBezTo>
                    <a:pt x="521038" y="15353"/>
                    <a:pt x="522928" y="17144"/>
                    <a:pt x="523160" y="20891"/>
                  </a:cubicBezTo>
                  <a:lnTo>
                    <a:pt x="512118" y="20891"/>
                  </a:lnTo>
                  <a:close/>
                  <a:moveTo>
                    <a:pt x="517987" y="36443"/>
                  </a:moveTo>
                  <a:cubicBezTo>
                    <a:pt x="524752" y="36443"/>
                    <a:pt x="528996" y="33458"/>
                    <a:pt x="529792" y="28119"/>
                  </a:cubicBezTo>
                  <a:lnTo>
                    <a:pt x="523326" y="28119"/>
                  </a:lnTo>
                  <a:cubicBezTo>
                    <a:pt x="522895" y="30208"/>
                    <a:pt x="521337" y="31568"/>
                    <a:pt x="518186" y="31568"/>
                  </a:cubicBezTo>
                  <a:cubicBezTo>
                    <a:pt x="514439" y="31568"/>
                    <a:pt x="512251" y="29214"/>
                    <a:pt x="512052" y="25102"/>
                  </a:cubicBezTo>
                  <a:lnTo>
                    <a:pt x="529859" y="25102"/>
                  </a:lnTo>
                  <a:lnTo>
                    <a:pt x="529859" y="23212"/>
                  </a:lnTo>
                  <a:cubicBezTo>
                    <a:pt x="529859" y="14391"/>
                    <a:pt x="524188" y="10644"/>
                    <a:pt x="517822" y="10644"/>
                  </a:cubicBezTo>
                  <a:cubicBezTo>
                    <a:pt x="510659" y="10644"/>
                    <a:pt x="505122" y="15718"/>
                    <a:pt x="505122" y="23477"/>
                  </a:cubicBezTo>
                  <a:lnTo>
                    <a:pt x="505122" y="23842"/>
                  </a:lnTo>
                  <a:cubicBezTo>
                    <a:pt x="505088" y="31767"/>
                    <a:pt x="510526" y="36443"/>
                    <a:pt x="517987" y="36443"/>
                  </a:cubicBezTo>
                  <a:moveTo>
                    <a:pt x="496898" y="7892"/>
                  </a:moveTo>
                  <a:cubicBezTo>
                    <a:pt x="499120" y="7892"/>
                    <a:pt x="500811" y="6267"/>
                    <a:pt x="500811" y="4145"/>
                  </a:cubicBezTo>
                  <a:cubicBezTo>
                    <a:pt x="500811" y="2023"/>
                    <a:pt x="499120" y="398"/>
                    <a:pt x="496898" y="398"/>
                  </a:cubicBezTo>
                  <a:cubicBezTo>
                    <a:pt x="494743" y="398"/>
                    <a:pt x="493018" y="1990"/>
                    <a:pt x="493018" y="4145"/>
                  </a:cubicBezTo>
                  <a:cubicBezTo>
                    <a:pt x="493018" y="6267"/>
                    <a:pt x="494709" y="7892"/>
                    <a:pt x="496898" y="7892"/>
                  </a:cubicBezTo>
                  <a:moveTo>
                    <a:pt x="493549" y="35912"/>
                  </a:moveTo>
                  <a:lnTo>
                    <a:pt x="500346" y="35912"/>
                  </a:lnTo>
                  <a:lnTo>
                    <a:pt x="500346" y="11241"/>
                  </a:lnTo>
                  <a:lnTo>
                    <a:pt x="493549" y="11241"/>
                  </a:lnTo>
                  <a:lnTo>
                    <a:pt x="493549" y="35912"/>
                  </a:lnTo>
                  <a:close/>
                  <a:moveTo>
                    <a:pt x="480318" y="35912"/>
                  </a:moveTo>
                  <a:lnTo>
                    <a:pt x="487116" y="35912"/>
                  </a:lnTo>
                  <a:lnTo>
                    <a:pt x="487116" y="33"/>
                  </a:lnTo>
                  <a:lnTo>
                    <a:pt x="480318" y="33"/>
                  </a:lnTo>
                  <a:lnTo>
                    <a:pt x="480318" y="35912"/>
                  </a:lnTo>
                  <a:close/>
                  <a:moveTo>
                    <a:pt x="462180" y="31668"/>
                  </a:moveTo>
                  <a:cubicBezTo>
                    <a:pt x="459660" y="31668"/>
                    <a:pt x="458598" y="30474"/>
                    <a:pt x="458598" y="28683"/>
                  </a:cubicBezTo>
                  <a:cubicBezTo>
                    <a:pt x="458598" y="26030"/>
                    <a:pt x="460920" y="25201"/>
                    <a:pt x="464866" y="25201"/>
                  </a:cubicBezTo>
                  <a:lnTo>
                    <a:pt x="467518" y="25201"/>
                  </a:lnTo>
                  <a:lnTo>
                    <a:pt x="467518" y="27290"/>
                  </a:lnTo>
                  <a:cubicBezTo>
                    <a:pt x="467518" y="30010"/>
                    <a:pt x="465197" y="31668"/>
                    <a:pt x="462180" y="31668"/>
                  </a:cubicBezTo>
                  <a:moveTo>
                    <a:pt x="460157" y="36443"/>
                  </a:moveTo>
                  <a:cubicBezTo>
                    <a:pt x="464037" y="36443"/>
                    <a:pt x="466192" y="34950"/>
                    <a:pt x="467618" y="32961"/>
                  </a:cubicBezTo>
                  <a:lnTo>
                    <a:pt x="467618" y="35945"/>
                  </a:lnTo>
                  <a:lnTo>
                    <a:pt x="474283" y="35945"/>
                  </a:lnTo>
                  <a:lnTo>
                    <a:pt x="474283" y="19863"/>
                  </a:lnTo>
                  <a:cubicBezTo>
                    <a:pt x="474283" y="13164"/>
                    <a:pt x="470005" y="10711"/>
                    <a:pt x="463937" y="10711"/>
                  </a:cubicBezTo>
                  <a:cubicBezTo>
                    <a:pt x="457869" y="10711"/>
                    <a:pt x="453260" y="13297"/>
                    <a:pt x="452829" y="19166"/>
                  </a:cubicBezTo>
                  <a:lnTo>
                    <a:pt x="459295" y="19166"/>
                  </a:lnTo>
                  <a:cubicBezTo>
                    <a:pt x="459593" y="17044"/>
                    <a:pt x="460820" y="15685"/>
                    <a:pt x="463506" y="15685"/>
                  </a:cubicBezTo>
                  <a:cubicBezTo>
                    <a:pt x="466623" y="15685"/>
                    <a:pt x="467518" y="17276"/>
                    <a:pt x="467518" y="20227"/>
                  </a:cubicBezTo>
                  <a:lnTo>
                    <a:pt x="467518" y="21222"/>
                  </a:lnTo>
                  <a:lnTo>
                    <a:pt x="464733" y="21222"/>
                  </a:lnTo>
                  <a:cubicBezTo>
                    <a:pt x="457173" y="21222"/>
                    <a:pt x="451900" y="23411"/>
                    <a:pt x="451900" y="29147"/>
                  </a:cubicBezTo>
                  <a:cubicBezTo>
                    <a:pt x="451900" y="34254"/>
                    <a:pt x="455680" y="36443"/>
                    <a:pt x="460157" y="36443"/>
                  </a:cubicBezTo>
                  <a:moveTo>
                    <a:pt x="444472" y="36376"/>
                  </a:moveTo>
                  <a:cubicBezTo>
                    <a:pt x="446329" y="36376"/>
                    <a:pt x="447689" y="36045"/>
                    <a:pt x="448617" y="35713"/>
                  </a:cubicBezTo>
                  <a:lnTo>
                    <a:pt x="448617" y="30441"/>
                  </a:lnTo>
                  <a:cubicBezTo>
                    <a:pt x="447821" y="30772"/>
                    <a:pt x="447059" y="30905"/>
                    <a:pt x="446031" y="30905"/>
                  </a:cubicBezTo>
                  <a:cubicBezTo>
                    <a:pt x="444273" y="30905"/>
                    <a:pt x="443279" y="29976"/>
                    <a:pt x="443279" y="27987"/>
                  </a:cubicBezTo>
                  <a:lnTo>
                    <a:pt x="443279" y="16082"/>
                  </a:lnTo>
                  <a:lnTo>
                    <a:pt x="448485" y="16082"/>
                  </a:lnTo>
                  <a:lnTo>
                    <a:pt x="448485" y="11241"/>
                  </a:lnTo>
                  <a:lnTo>
                    <a:pt x="443279" y="11241"/>
                  </a:lnTo>
                  <a:lnTo>
                    <a:pt x="443279" y="5902"/>
                  </a:lnTo>
                  <a:lnTo>
                    <a:pt x="436481" y="5902"/>
                  </a:lnTo>
                  <a:lnTo>
                    <a:pt x="436481" y="11241"/>
                  </a:lnTo>
                  <a:lnTo>
                    <a:pt x="433298" y="11241"/>
                  </a:lnTo>
                  <a:lnTo>
                    <a:pt x="433298" y="16116"/>
                  </a:lnTo>
                  <a:lnTo>
                    <a:pt x="436481" y="16116"/>
                  </a:lnTo>
                  <a:lnTo>
                    <a:pt x="436481" y="28617"/>
                  </a:lnTo>
                  <a:cubicBezTo>
                    <a:pt x="436514" y="33757"/>
                    <a:pt x="439300" y="36376"/>
                    <a:pt x="444472" y="36376"/>
                  </a:cubicBezTo>
                  <a:moveTo>
                    <a:pt x="425737" y="7892"/>
                  </a:moveTo>
                  <a:cubicBezTo>
                    <a:pt x="427959" y="7892"/>
                    <a:pt x="429650" y="6267"/>
                    <a:pt x="429650" y="4145"/>
                  </a:cubicBezTo>
                  <a:cubicBezTo>
                    <a:pt x="429650" y="2023"/>
                    <a:pt x="427959" y="398"/>
                    <a:pt x="425737" y="398"/>
                  </a:cubicBezTo>
                  <a:cubicBezTo>
                    <a:pt x="423582" y="398"/>
                    <a:pt x="421857" y="1990"/>
                    <a:pt x="421857" y="4145"/>
                  </a:cubicBezTo>
                  <a:cubicBezTo>
                    <a:pt x="421857" y="6267"/>
                    <a:pt x="423549" y="7892"/>
                    <a:pt x="425737" y="7892"/>
                  </a:cubicBezTo>
                  <a:moveTo>
                    <a:pt x="422388" y="35912"/>
                  </a:moveTo>
                  <a:lnTo>
                    <a:pt x="429186" y="35912"/>
                  </a:lnTo>
                  <a:lnTo>
                    <a:pt x="429186" y="11241"/>
                  </a:lnTo>
                  <a:lnTo>
                    <a:pt x="422388" y="11241"/>
                  </a:lnTo>
                  <a:lnTo>
                    <a:pt x="422388" y="35912"/>
                  </a:lnTo>
                  <a:close/>
                  <a:moveTo>
                    <a:pt x="404813" y="31104"/>
                  </a:moveTo>
                  <a:cubicBezTo>
                    <a:pt x="401066" y="31104"/>
                    <a:pt x="398712" y="28683"/>
                    <a:pt x="398712" y="23742"/>
                  </a:cubicBezTo>
                  <a:lnTo>
                    <a:pt x="398712" y="23378"/>
                  </a:lnTo>
                  <a:cubicBezTo>
                    <a:pt x="398712" y="18404"/>
                    <a:pt x="401166" y="15917"/>
                    <a:pt x="404747" y="15917"/>
                  </a:cubicBezTo>
                  <a:cubicBezTo>
                    <a:pt x="408196" y="15917"/>
                    <a:pt x="410649" y="18370"/>
                    <a:pt x="410649" y="23378"/>
                  </a:cubicBezTo>
                  <a:lnTo>
                    <a:pt x="410649" y="23742"/>
                  </a:lnTo>
                  <a:cubicBezTo>
                    <a:pt x="410683" y="28551"/>
                    <a:pt x="408594" y="31104"/>
                    <a:pt x="404813" y="31104"/>
                  </a:cubicBezTo>
                  <a:moveTo>
                    <a:pt x="392113" y="44335"/>
                  </a:moveTo>
                  <a:lnTo>
                    <a:pt x="398944" y="44335"/>
                  </a:lnTo>
                  <a:lnTo>
                    <a:pt x="398944" y="32132"/>
                  </a:lnTo>
                  <a:cubicBezTo>
                    <a:pt x="400237" y="34519"/>
                    <a:pt x="403023" y="36409"/>
                    <a:pt x="406836" y="36409"/>
                  </a:cubicBezTo>
                  <a:cubicBezTo>
                    <a:pt x="412971" y="36409"/>
                    <a:pt x="417613" y="31833"/>
                    <a:pt x="417613" y="23676"/>
                  </a:cubicBezTo>
                  <a:lnTo>
                    <a:pt x="417613" y="23311"/>
                  </a:lnTo>
                  <a:cubicBezTo>
                    <a:pt x="417613" y="15154"/>
                    <a:pt x="412904" y="10644"/>
                    <a:pt x="406836" y="10644"/>
                  </a:cubicBezTo>
                  <a:cubicBezTo>
                    <a:pt x="403189" y="10644"/>
                    <a:pt x="400304" y="12733"/>
                    <a:pt x="398944" y="15088"/>
                  </a:cubicBezTo>
                  <a:lnTo>
                    <a:pt x="398944" y="11241"/>
                  </a:lnTo>
                  <a:lnTo>
                    <a:pt x="392113" y="11241"/>
                  </a:lnTo>
                  <a:lnTo>
                    <a:pt x="392113" y="44335"/>
                  </a:lnTo>
                  <a:close/>
                  <a:moveTo>
                    <a:pt x="377390" y="36443"/>
                  </a:moveTo>
                  <a:cubicBezTo>
                    <a:pt x="383890" y="36443"/>
                    <a:pt x="387769" y="33657"/>
                    <a:pt x="387769" y="28318"/>
                  </a:cubicBezTo>
                  <a:cubicBezTo>
                    <a:pt x="387769" y="23046"/>
                    <a:pt x="384354" y="21487"/>
                    <a:pt x="378186" y="20592"/>
                  </a:cubicBezTo>
                  <a:cubicBezTo>
                    <a:pt x="374605" y="20062"/>
                    <a:pt x="373411" y="19465"/>
                    <a:pt x="373411" y="17906"/>
                  </a:cubicBezTo>
                  <a:cubicBezTo>
                    <a:pt x="373411" y="16414"/>
                    <a:pt x="374671" y="15353"/>
                    <a:pt x="376893" y="15353"/>
                  </a:cubicBezTo>
                  <a:cubicBezTo>
                    <a:pt x="379247" y="15353"/>
                    <a:pt x="380375" y="16281"/>
                    <a:pt x="380773" y="18337"/>
                  </a:cubicBezTo>
                  <a:lnTo>
                    <a:pt x="387040" y="18337"/>
                  </a:lnTo>
                  <a:cubicBezTo>
                    <a:pt x="386410" y="12667"/>
                    <a:pt x="382331" y="10677"/>
                    <a:pt x="376827" y="10677"/>
                  </a:cubicBezTo>
                  <a:cubicBezTo>
                    <a:pt x="371786" y="10677"/>
                    <a:pt x="367045" y="13231"/>
                    <a:pt x="367045" y="18370"/>
                  </a:cubicBezTo>
                  <a:cubicBezTo>
                    <a:pt x="367045" y="23179"/>
                    <a:pt x="369598" y="25069"/>
                    <a:pt x="376163" y="26064"/>
                  </a:cubicBezTo>
                  <a:cubicBezTo>
                    <a:pt x="379712" y="26594"/>
                    <a:pt x="381171" y="27290"/>
                    <a:pt x="381171" y="28982"/>
                  </a:cubicBezTo>
                  <a:cubicBezTo>
                    <a:pt x="381171" y="30673"/>
                    <a:pt x="379944" y="31668"/>
                    <a:pt x="377291" y="31668"/>
                  </a:cubicBezTo>
                  <a:cubicBezTo>
                    <a:pt x="374307" y="31668"/>
                    <a:pt x="373212" y="30374"/>
                    <a:pt x="372947" y="28186"/>
                  </a:cubicBezTo>
                  <a:lnTo>
                    <a:pt x="366580" y="28186"/>
                  </a:lnTo>
                  <a:cubicBezTo>
                    <a:pt x="366846" y="33524"/>
                    <a:pt x="370725" y="36443"/>
                    <a:pt x="377390" y="36443"/>
                  </a:cubicBezTo>
                  <a:moveTo>
                    <a:pt x="350796" y="36443"/>
                  </a:moveTo>
                  <a:cubicBezTo>
                    <a:pt x="358191" y="36443"/>
                    <a:pt x="363828" y="31469"/>
                    <a:pt x="363828" y="23709"/>
                  </a:cubicBezTo>
                  <a:lnTo>
                    <a:pt x="363828" y="23344"/>
                  </a:lnTo>
                  <a:cubicBezTo>
                    <a:pt x="363828" y="15651"/>
                    <a:pt x="358257" y="10677"/>
                    <a:pt x="350829" y="10677"/>
                  </a:cubicBezTo>
                  <a:cubicBezTo>
                    <a:pt x="343402" y="10677"/>
                    <a:pt x="337798" y="15751"/>
                    <a:pt x="337798" y="23477"/>
                  </a:cubicBezTo>
                  <a:lnTo>
                    <a:pt x="337798" y="23842"/>
                  </a:lnTo>
                  <a:cubicBezTo>
                    <a:pt x="337831" y="31535"/>
                    <a:pt x="343435" y="36443"/>
                    <a:pt x="350796" y="36443"/>
                  </a:cubicBezTo>
                  <a:moveTo>
                    <a:pt x="350863" y="31236"/>
                  </a:moveTo>
                  <a:cubicBezTo>
                    <a:pt x="346983" y="31236"/>
                    <a:pt x="344828" y="28418"/>
                    <a:pt x="344828" y="23676"/>
                  </a:cubicBezTo>
                  <a:lnTo>
                    <a:pt x="344828" y="23311"/>
                  </a:lnTo>
                  <a:cubicBezTo>
                    <a:pt x="344828" y="18603"/>
                    <a:pt x="347116" y="15850"/>
                    <a:pt x="350863" y="15850"/>
                  </a:cubicBezTo>
                  <a:cubicBezTo>
                    <a:pt x="354676" y="15850"/>
                    <a:pt x="356898" y="18669"/>
                    <a:pt x="356898" y="23411"/>
                  </a:cubicBezTo>
                  <a:lnTo>
                    <a:pt x="356898" y="23742"/>
                  </a:lnTo>
                  <a:cubicBezTo>
                    <a:pt x="356898" y="28418"/>
                    <a:pt x="354676" y="31236"/>
                    <a:pt x="350863" y="31236"/>
                  </a:cubicBezTo>
                  <a:moveTo>
                    <a:pt x="310308" y="35912"/>
                  </a:moveTo>
                  <a:lnTo>
                    <a:pt x="317139" y="35912"/>
                  </a:lnTo>
                  <a:lnTo>
                    <a:pt x="317139" y="21653"/>
                  </a:lnTo>
                  <a:cubicBezTo>
                    <a:pt x="317139" y="18006"/>
                    <a:pt x="319361" y="16215"/>
                    <a:pt x="322279" y="16215"/>
                  </a:cubicBezTo>
                  <a:cubicBezTo>
                    <a:pt x="325297" y="16215"/>
                    <a:pt x="326623" y="17807"/>
                    <a:pt x="326623" y="21189"/>
                  </a:cubicBezTo>
                  <a:lnTo>
                    <a:pt x="326623" y="35912"/>
                  </a:lnTo>
                  <a:lnTo>
                    <a:pt x="333487" y="35912"/>
                  </a:lnTo>
                  <a:lnTo>
                    <a:pt x="333487" y="20194"/>
                  </a:lnTo>
                  <a:cubicBezTo>
                    <a:pt x="333487" y="13595"/>
                    <a:pt x="330038" y="10644"/>
                    <a:pt x="325164" y="10644"/>
                  </a:cubicBezTo>
                  <a:cubicBezTo>
                    <a:pt x="321052" y="10644"/>
                    <a:pt x="318366" y="12667"/>
                    <a:pt x="317139" y="15121"/>
                  </a:cubicBezTo>
                  <a:lnTo>
                    <a:pt x="317139" y="0"/>
                  </a:lnTo>
                  <a:lnTo>
                    <a:pt x="310308" y="0"/>
                  </a:lnTo>
                  <a:lnTo>
                    <a:pt x="310308" y="35912"/>
                  </a:lnTo>
                  <a:close/>
                  <a:moveTo>
                    <a:pt x="286798" y="35912"/>
                  </a:moveTo>
                  <a:lnTo>
                    <a:pt x="293596" y="35912"/>
                  </a:lnTo>
                  <a:lnTo>
                    <a:pt x="293596" y="33"/>
                  </a:lnTo>
                  <a:lnTo>
                    <a:pt x="286798" y="33"/>
                  </a:lnTo>
                  <a:lnTo>
                    <a:pt x="286798" y="35912"/>
                  </a:lnTo>
                  <a:close/>
                  <a:moveTo>
                    <a:pt x="264415" y="20891"/>
                  </a:moveTo>
                  <a:cubicBezTo>
                    <a:pt x="264946" y="17409"/>
                    <a:pt x="267002" y="15353"/>
                    <a:pt x="270086" y="15353"/>
                  </a:cubicBezTo>
                  <a:cubicBezTo>
                    <a:pt x="273335" y="15353"/>
                    <a:pt x="275225" y="17144"/>
                    <a:pt x="275458" y="20891"/>
                  </a:cubicBezTo>
                  <a:lnTo>
                    <a:pt x="264415" y="20891"/>
                  </a:lnTo>
                  <a:close/>
                  <a:moveTo>
                    <a:pt x="270251" y="36443"/>
                  </a:moveTo>
                  <a:cubicBezTo>
                    <a:pt x="277016" y="36443"/>
                    <a:pt x="281260" y="33458"/>
                    <a:pt x="282056" y="28119"/>
                  </a:cubicBezTo>
                  <a:lnTo>
                    <a:pt x="275590" y="28119"/>
                  </a:lnTo>
                  <a:cubicBezTo>
                    <a:pt x="275159" y="30208"/>
                    <a:pt x="273601" y="31568"/>
                    <a:pt x="270450" y="31568"/>
                  </a:cubicBezTo>
                  <a:cubicBezTo>
                    <a:pt x="266703" y="31568"/>
                    <a:pt x="264515" y="29214"/>
                    <a:pt x="264316" y="25102"/>
                  </a:cubicBezTo>
                  <a:lnTo>
                    <a:pt x="282123" y="25102"/>
                  </a:lnTo>
                  <a:lnTo>
                    <a:pt x="282123" y="23212"/>
                  </a:lnTo>
                  <a:cubicBezTo>
                    <a:pt x="282123" y="14391"/>
                    <a:pt x="276452" y="10644"/>
                    <a:pt x="270086" y="10644"/>
                  </a:cubicBezTo>
                  <a:cubicBezTo>
                    <a:pt x="262923" y="10644"/>
                    <a:pt x="257385" y="15718"/>
                    <a:pt x="257385" y="23477"/>
                  </a:cubicBezTo>
                  <a:lnTo>
                    <a:pt x="257385" y="23842"/>
                  </a:lnTo>
                  <a:cubicBezTo>
                    <a:pt x="257385" y="31767"/>
                    <a:pt x="262790" y="36443"/>
                    <a:pt x="270251" y="36443"/>
                  </a:cubicBezTo>
                  <a:moveTo>
                    <a:pt x="229830" y="35912"/>
                  </a:moveTo>
                  <a:lnTo>
                    <a:pt x="236661" y="35912"/>
                  </a:lnTo>
                  <a:lnTo>
                    <a:pt x="236661" y="21653"/>
                  </a:lnTo>
                  <a:cubicBezTo>
                    <a:pt x="236661" y="18006"/>
                    <a:pt x="238882" y="16215"/>
                    <a:pt x="241800" y="16215"/>
                  </a:cubicBezTo>
                  <a:cubicBezTo>
                    <a:pt x="244818" y="16215"/>
                    <a:pt x="246144" y="17807"/>
                    <a:pt x="246144" y="21189"/>
                  </a:cubicBezTo>
                  <a:lnTo>
                    <a:pt x="246144" y="35912"/>
                  </a:lnTo>
                  <a:lnTo>
                    <a:pt x="253008" y="35912"/>
                  </a:lnTo>
                  <a:lnTo>
                    <a:pt x="253008" y="20194"/>
                  </a:lnTo>
                  <a:cubicBezTo>
                    <a:pt x="253008" y="13595"/>
                    <a:pt x="249560" y="10644"/>
                    <a:pt x="244685" y="10644"/>
                  </a:cubicBezTo>
                  <a:cubicBezTo>
                    <a:pt x="240573" y="10644"/>
                    <a:pt x="237888" y="12667"/>
                    <a:pt x="236661" y="15121"/>
                  </a:cubicBezTo>
                  <a:lnTo>
                    <a:pt x="236661" y="11241"/>
                  </a:lnTo>
                  <a:lnTo>
                    <a:pt x="229830" y="11241"/>
                  </a:lnTo>
                  <a:lnTo>
                    <a:pt x="229830" y="35912"/>
                  </a:lnTo>
                  <a:close/>
                  <a:moveTo>
                    <a:pt x="200815" y="35912"/>
                  </a:moveTo>
                  <a:lnTo>
                    <a:pt x="207646" y="35912"/>
                  </a:lnTo>
                  <a:lnTo>
                    <a:pt x="207646" y="21653"/>
                  </a:lnTo>
                  <a:cubicBezTo>
                    <a:pt x="207646" y="18006"/>
                    <a:pt x="209868" y="16215"/>
                    <a:pt x="212786" y="16215"/>
                  </a:cubicBezTo>
                  <a:cubicBezTo>
                    <a:pt x="215803" y="16215"/>
                    <a:pt x="217130" y="17807"/>
                    <a:pt x="217130" y="21189"/>
                  </a:cubicBezTo>
                  <a:lnTo>
                    <a:pt x="217130" y="35912"/>
                  </a:lnTo>
                  <a:lnTo>
                    <a:pt x="223961" y="35912"/>
                  </a:lnTo>
                  <a:lnTo>
                    <a:pt x="223961" y="20194"/>
                  </a:lnTo>
                  <a:cubicBezTo>
                    <a:pt x="223961" y="13595"/>
                    <a:pt x="220512" y="10644"/>
                    <a:pt x="215637" y="10644"/>
                  </a:cubicBezTo>
                  <a:cubicBezTo>
                    <a:pt x="211526" y="10644"/>
                    <a:pt x="208840" y="12667"/>
                    <a:pt x="207613" y="15121"/>
                  </a:cubicBezTo>
                  <a:lnTo>
                    <a:pt x="207613" y="11241"/>
                  </a:lnTo>
                  <a:lnTo>
                    <a:pt x="200782" y="11241"/>
                  </a:lnTo>
                  <a:lnTo>
                    <a:pt x="200782" y="35912"/>
                  </a:lnTo>
                  <a:close/>
                  <a:moveTo>
                    <a:pt x="183207" y="36443"/>
                  </a:moveTo>
                  <a:cubicBezTo>
                    <a:pt x="190635" y="36443"/>
                    <a:pt x="196239" y="31469"/>
                    <a:pt x="196239" y="23709"/>
                  </a:cubicBezTo>
                  <a:lnTo>
                    <a:pt x="196239" y="23344"/>
                  </a:lnTo>
                  <a:cubicBezTo>
                    <a:pt x="196239" y="15651"/>
                    <a:pt x="190668" y="10677"/>
                    <a:pt x="183274" y="10677"/>
                  </a:cubicBezTo>
                  <a:cubicBezTo>
                    <a:pt x="175846" y="10677"/>
                    <a:pt x="170242" y="15751"/>
                    <a:pt x="170242" y="23477"/>
                  </a:cubicBezTo>
                  <a:lnTo>
                    <a:pt x="170242" y="23842"/>
                  </a:lnTo>
                  <a:cubicBezTo>
                    <a:pt x="170209" y="31535"/>
                    <a:pt x="175846" y="36443"/>
                    <a:pt x="183207" y="36443"/>
                  </a:cubicBezTo>
                  <a:moveTo>
                    <a:pt x="183240" y="31236"/>
                  </a:moveTo>
                  <a:cubicBezTo>
                    <a:pt x="179361" y="31236"/>
                    <a:pt x="177205" y="28418"/>
                    <a:pt x="177205" y="23676"/>
                  </a:cubicBezTo>
                  <a:lnTo>
                    <a:pt x="177205" y="23311"/>
                  </a:lnTo>
                  <a:cubicBezTo>
                    <a:pt x="177205" y="18603"/>
                    <a:pt x="179460" y="15850"/>
                    <a:pt x="183240" y="15850"/>
                  </a:cubicBezTo>
                  <a:cubicBezTo>
                    <a:pt x="187054" y="15850"/>
                    <a:pt x="189276" y="18669"/>
                    <a:pt x="189276" y="23411"/>
                  </a:cubicBezTo>
                  <a:lnTo>
                    <a:pt x="189276" y="23742"/>
                  </a:lnTo>
                  <a:cubicBezTo>
                    <a:pt x="189276" y="28418"/>
                    <a:pt x="187054" y="31236"/>
                    <a:pt x="183240" y="31236"/>
                  </a:cubicBezTo>
                  <a:moveTo>
                    <a:pt x="156978" y="36443"/>
                  </a:moveTo>
                  <a:cubicBezTo>
                    <a:pt x="163510" y="36443"/>
                    <a:pt x="167357" y="33657"/>
                    <a:pt x="167357" y="28318"/>
                  </a:cubicBezTo>
                  <a:cubicBezTo>
                    <a:pt x="167357" y="23046"/>
                    <a:pt x="163975" y="21487"/>
                    <a:pt x="157774" y="20592"/>
                  </a:cubicBezTo>
                  <a:cubicBezTo>
                    <a:pt x="154193" y="20062"/>
                    <a:pt x="152999" y="19465"/>
                    <a:pt x="152999" y="17906"/>
                  </a:cubicBezTo>
                  <a:cubicBezTo>
                    <a:pt x="152999" y="16414"/>
                    <a:pt x="154292" y="15353"/>
                    <a:pt x="156481" y="15353"/>
                  </a:cubicBezTo>
                  <a:cubicBezTo>
                    <a:pt x="158835" y="15353"/>
                    <a:pt x="159962" y="16281"/>
                    <a:pt x="160360" y="18337"/>
                  </a:cubicBezTo>
                  <a:lnTo>
                    <a:pt x="166627" y="18337"/>
                  </a:lnTo>
                  <a:cubicBezTo>
                    <a:pt x="166031" y="12667"/>
                    <a:pt x="161919" y="10677"/>
                    <a:pt x="156414" y="10677"/>
                  </a:cubicBezTo>
                  <a:cubicBezTo>
                    <a:pt x="151374" y="10677"/>
                    <a:pt x="146632" y="13231"/>
                    <a:pt x="146632" y="18370"/>
                  </a:cubicBezTo>
                  <a:cubicBezTo>
                    <a:pt x="146632" y="23179"/>
                    <a:pt x="149185" y="25069"/>
                    <a:pt x="155751" y="26064"/>
                  </a:cubicBezTo>
                  <a:cubicBezTo>
                    <a:pt x="159299" y="26594"/>
                    <a:pt x="160758" y="27290"/>
                    <a:pt x="160758" y="28982"/>
                  </a:cubicBezTo>
                  <a:cubicBezTo>
                    <a:pt x="160758" y="30673"/>
                    <a:pt x="159531" y="31668"/>
                    <a:pt x="156878" y="31668"/>
                  </a:cubicBezTo>
                  <a:cubicBezTo>
                    <a:pt x="153894" y="31668"/>
                    <a:pt x="152833" y="30374"/>
                    <a:pt x="152535" y="28186"/>
                  </a:cubicBezTo>
                  <a:lnTo>
                    <a:pt x="146168" y="28186"/>
                  </a:lnTo>
                  <a:cubicBezTo>
                    <a:pt x="146466" y="33524"/>
                    <a:pt x="150346" y="36443"/>
                    <a:pt x="156978" y="36443"/>
                  </a:cubicBezTo>
                  <a:moveTo>
                    <a:pt x="128693" y="35912"/>
                  </a:moveTo>
                  <a:lnTo>
                    <a:pt x="135557" y="35912"/>
                  </a:lnTo>
                  <a:lnTo>
                    <a:pt x="135557" y="23543"/>
                  </a:lnTo>
                  <a:cubicBezTo>
                    <a:pt x="135557" y="18835"/>
                    <a:pt x="138475" y="17177"/>
                    <a:pt x="143548" y="17210"/>
                  </a:cubicBezTo>
                  <a:lnTo>
                    <a:pt x="143548" y="10843"/>
                  </a:lnTo>
                  <a:cubicBezTo>
                    <a:pt x="139536" y="10876"/>
                    <a:pt x="137115" y="12634"/>
                    <a:pt x="135557" y="15950"/>
                  </a:cubicBezTo>
                  <a:lnTo>
                    <a:pt x="135557" y="11241"/>
                  </a:lnTo>
                  <a:lnTo>
                    <a:pt x="128693" y="11241"/>
                  </a:lnTo>
                  <a:lnTo>
                    <a:pt x="128693" y="35912"/>
                  </a:lnTo>
                  <a:close/>
                  <a:moveTo>
                    <a:pt x="106509" y="20891"/>
                  </a:moveTo>
                  <a:cubicBezTo>
                    <a:pt x="107039" y="17409"/>
                    <a:pt x="109095" y="15353"/>
                    <a:pt x="112179" y="15353"/>
                  </a:cubicBezTo>
                  <a:cubicBezTo>
                    <a:pt x="115429" y="15353"/>
                    <a:pt x="117319" y="17144"/>
                    <a:pt x="117551" y="20891"/>
                  </a:cubicBezTo>
                  <a:lnTo>
                    <a:pt x="106509" y="20891"/>
                  </a:lnTo>
                  <a:close/>
                  <a:moveTo>
                    <a:pt x="112378" y="36443"/>
                  </a:moveTo>
                  <a:cubicBezTo>
                    <a:pt x="119143" y="36443"/>
                    <a:pt x="123387" y="33458"/>
                    <a:pt x="124183" y="28119"/>
                  </a:cubicBezTo>
                  <a:lnTo>
                    <a:pt x="117717" y="28119"/>
                  </a:lnTo>
                  <a:cubicBezTo>
                    <a:pt x="117286" y="30208"/>
                    <a:pt x="115727" y="31568"/>
                    <a:pt x="112577" y="31568"/>
                  </a:cubicBezTo>
                  <a:cubicBezTo>
                    <a:pt x="108830" y="31568"/>
                    <a:pt x="106642" y="29214"/>
                    <a:pt x="106443" y="25102"/>
                  </a:cubicBezTo>
                  <a:lnTo>
                    <a:pt x="124249" y="25102"/>
                  </a:lnTo>
                  <a:lnTo>
                    <a:pt x="124249" y="23212"/>
                  </a:lnTo>
                  <a:cubicBezTo>
                    <a:pt x="124249" y="14391"/>
                    <a:pt x="118579" y="10644"/>
                    <a:pt x="112212" y="10644"/>
                  </a:cubicBezTo>
                  <a:cubicBezTo>
                    <a:pt x="105050" y="10644"/>
                    <a:pt x="99512" y="15718"/>
                    <a:pt x="99512" y="23477"/>
                  </a:cubicBezTo>
                  <a:lnTo>
                    <a:pt x="99512" y="23842"/>
                  </a:lnTo>
                  <a:cubicBezTo>
                    <a:pt x="99479" y="31767"/>
                    <a:pt x="104917" y="36443"/>
                    <a:pt x="112378" y="36443"/>
                  </a:cubicBezTo>
                  <a:moveTo>
                    <a:pt x="83629" y="31104"/>
                  </a:moveTo>
                  <a:cubicBezTo>
                    <a:pt x="79882" y="31104"/>
                    <a:pt x="77527" y="28683"/>
                    <a:pt x="77527" y="23742"/>
                  </a:cubicBezTo>
                  <a:lnTo>
                    <a:pt x="77527" y="23378"/>
                  </a:lnTo>
                  <a:cubicBezTo>
                    <a:pt x="77527" y="18404"/>
                    <a:pt x="79981" y="15917"/>
                    <a:pt x="83562" y="15917"/>
                  </a:cubicBezTo>
                  <a:cubicBezTo>
                    <a:pt x="87011" y="15917"/>
                    <a:pt x="89465" y="18370"/>
                    <a:pt x="89465" y="23378"/>
                  </a:cubicBezTo>
                  <a:lnTo>
                    <a:pt x="89465" y="23742"/>
                  </a:lnTo>
                  <a:cubicBezTo>
                    <a:pt x="89465" y="28551"/>
                    <a:pt x="87409" y="31104"/>
                    <a:pt x="83629" y="31104"/>
                  </a:cubicBezTo>
                  <a:moveTo>
                    <a:pt x="70929" y="44335"/>
                  </a:moveTo>
                  <a:lnTo>
                    <a:pt x="77759" y="44335"/>
                  </a:lnTo>
                  <a:lnTo>
                    <a:pt x="77759" y="32132"/>
                  </a:lnTo>
                  <a:cubicBezTo>
                    <a:pt x="79020" y="34519"/>
                    <a:pt x="81805" y="36409"/>
                    <a:pt x="85652" y="36409"/>
                  </a:cubicBezTo>
                  <a:cubicBezTo>
                    <a:pt x="91786" y="36409"/>
                    <a:pt x="96428" y="31833"/>
                    <a:pt x="96428" y="23676"/>
                  </a:cubicBezTo>
                  <a:lnTo>
                    <a:pt x="96428" y="23311"/>
                  </a:lnTo>
                  <a:cubicBezTo>
                    <a:pt x="96428" y="15154"/>
                    <a:pt x="91720" y="10644"/>
                    <a:pt x="85652" y="10644"/>
                  </a:cubicBezTo>
                  <a:cubicBezTo>
                    <a:pt x="82004" y="10644"/>
                    <a:pt x="79119" y="12733"/>
                    <a:pt x="77759" y="15088"/>
                  </a:cubicBezTo>
                  <a:lnTo>
                    <a:pt x="77759" y="11241"/>
                  </a:lnTo>
                  <a:lnTo>
                    <a:pt x="70929" y="11241"/>
                  </a:lnTo>
                  <a:lnTo>
                    <a:pt x="70929" y="44335"/>
                  </a:lnTo>
                  <a:close/>
                  <a:moveTo>
                    <a:pt x="39758" y="36443"/>
                  </a:moveTo>
                  <a:cubicBezTo>
                    <a:pt x="43837" y="36443"/>
                    <a:pt x="46324" y="34552"/>
                    <a:pt x="47584" y="32065"/>
                  </a:cubicBezTo>
                  <a:lnTo>
                    <a:pt x="47584" y="35945"/>
                  </a:lnTo>
                  <a:lnTo>
                    <a:pt x="54382" y="35945"/>
                  </a:lnTo>
                  <a:lnTo>
                    <a:pt x="54382" y="11241"/>
                  </a:lnTo>
                  <a:lnTo>
                    <a:pt x="47584" y="11241"/>
                  </a:lnTo>
                  <a:lnTo>
                    <a:pt x="47584" y="25732"/>
                  </a:lnTo>
                  <a:cubicBezTo>
                    <a:pt x="47584" y="29379"/>
                    <a:pt x="45329" y="31170"/>
                    <a:pt x="42444" y="31170"/>
                  </a:cubicBezTo>
                  <a:cubicBezTo>
                    <a:pt x="39526" y="31170"/>
                    <a:pt x="38134" y="29578"/>
                    <a:pt x="38134" y="26196"/>
                  </a:cubicBezTo>
                  <a:lnTo>
                    <a:pt x="38134" y="11241"/>
                  </a:lnTo>
                  <a:lnTo>
                    <a:pt x="31336" y="11241"/>
                  </a:lnTo>
                  <a:lnTo>
                    <a:pt x="31336" y="27158"/>
                  </a:lnTo>
                  <a:cubicBezTo>
                    <a:pt x="31369" y="33591"/>
                    <a:pt x="34950" y="36443"/>
                    <a:pt x="39758" y="36443"/>
                  </a:cubicBezTo>
                  <a:moveTo>
                    <a:pt x="12766" y="31104"/>
                  </a:moveTo>
                  <a:cubicBezTo>
                    <a:pt x="9384" y="31104"/>
                    <a:pt x="6997" y="28683"/>
                    <a:pt x="6997" y="23776"/>
                  </a:cubicBezTo>
                  <a:lnTo>
                    <a:pt x="6997" y="23378"/>
                  </a:lnTo>
                  <a:cubicBezTo>
                    <a:pt x="6997" y="18470"/>
                    <a:pt x="9119" y="15884"/>
                    <a:pt x="12932" y="15884"/>
                  </a:cubicBezTo>
                  <a:cubicBezTo>
                    <a:pt x="16679" y="15884"/>
                    <a:pt x="18835" y="18370"/>
                    <a:pt x="18835" y="23311"/>
                  </a:cubicBezTo>
                  <a:lnTo>
                    <a:pt x="18835" y="23676"/>
                  </a:lnTo>
                  <a:cubicBezTo>
                    <a:pt x="18835" y="28683"/>
                    <a:pt x="16348" y="31104"/>
                    <a:pt x="12766" y="31104"/>
                  </a:cubicBezTo>
                  <a:moveTo>
                    <a:pt x="10711" y="36443"/>
                  </a:moveTo>
                  <a:cubicBezTo>
                    <a:pt x="14358" y="36443"/>
                    <a:pt x="17376" y="34320"/>
                    <a:pt x="18636" y="31800"/>
                  </a:cubicBezTo>
                  <a:lnTo>
                    <a:pt x="18636" y="35912"/>
                  </a:lnTo>
                  <a:lnTo>
                    <a:pt x="25433" y="35912"/>
                  </a:lnTo>
                  <a:lnTo>
                    <a:pt x="25433" y="33"/>
                  </a:lnTo>
                  <a:lnTo>
                    <a:pt x="18636" y="33"/>
                  </a:lnTo>
                  <a:lnTo>
                    <a:pt x="18636" y="14922"/>
                  </a:lnTo>
                  <a:cubicBezTo>
                    <a:pt x="17276" y="12435"/>
                    <a:pt x="14822" y="10677"/>
                    <a:pt x="10843" y="10677"/>
                  </a:cubicBezTo>
                  <a:cubicBezTo>
                    <a:pt x="4676" y="10677"/>
                    <a:pt x="0" y="15452"/>
                    <a:pt x="0" y="23577"/>
                  </a:cubicBezTo>
                  <a:lnTo>
                    <a:pt x="0" y="23941"/>
                  </a:lnTo>
                  <a:cubicBezTo>
                    <a:pt x="0" y="32132"/>
                    <a:pt x="4742" y="36443"/>
                    <a:pt x="10711" y="36443"/>
                  </a:cubicBezTo>
                </a:path>
              </a:pathLst>
            </a:custGeom>
            <a:solidFill>
              <a:srgbClr val="193264"/>
            </a:solidFill>
            <a:ln w="3296" cap="flat">
              <a:noFill/>
              <a:prstDash val="solid"/>
              <a:miter/>
            </a:ln>
          </p:spPr>
          <p:txBody>
            <a:bodyPr rtlCol="0" anchor="ctr">
              <a:noAutofit/>
            </a:bodyPr>
            <a:lstStyle/>
            <a:p>
              <a:endParaRPr lang="fr-FR"/>
            </a:p>
          </p:txBody>
        </p:sp>
        <p:sp>
          <p:nvSpPr>
            <p:cNvPr id="21" name="Forme libre : forme 20">
              <a:extLst>
                <a:ext uri="{FF2B5EF4-FFF2-40B4-BE49-F238E27FC236}">
                  <a16:creationId xmlns:a16="http://schemas.microsoft.com/office/drawing/2014/main" id="{26D531AE-55EC-404E-AFD4-A2D4B1A2E083}"/>
                </a:ext>
              </a:extLst>
            </p:cNvPr>
            <p:cNvSpPr/>
            <p:nvPr/>
          </p:nvSpPr>
          <p:spPr>
            <a:xfrm>
              <a:off x="1001350" y="306044"/>
              <a:ext cx="676458" cy="43108"/>
            </a:xfrm>
            <a:custGeom>
              <a:avLst/>
              <a:gdLst>
                <a:gd name="connsiteX0" fmla="*/ 659447 w 676457"/>
                <a:gd name="connsiteY0" fmla="*/ 21123 h 43107"/>
                <a:gd name="connsiteX1" fmla="*/ 665117 w 676457"/>
                <a:gd name="connsiteY1" fmla="*/ 15585 h 43107"/>
                <a:gd name="connsiteX2" fmla="*/ 670489 w 676457"/>
                <a:gd name="connsiteY2" fmla="*/ 21123 h 43107"/>
                <a:gd name="connsiteX3" fmla="*/ 659447 w 676457"/>
                <a:gd name="connsiteY3" fmla="*/ 21123 h 43107"/>
                <a:gd name="connsiteX4" fmla="*/ 665316 w 676457"/>
                <a:gd name="connsiteY4" fmla="*/ 36675 h 43107"/>
                <a:gd name="connsiteX5" fmla="*/ 677121 w 676457"/>
                <a:gd name="connsiteY5" fmla="*/ 28352 h 43107"/>
                <a:gd name="connsiteX6" fmla="*/ 670655 w 676457"/>
                <a:gd name="connsiteY6" fmla="*/ 28352 h 43107"/>
                <a:gd name="connsiteX7" fmla="*/ 665515 w 676457"/>
                <a:gd name="connsiteY7" fmla="*/ 31800 h 43107"/>
                <a:gd name="connsiteX8" fmla="*/ 659380 w 676457"/>
                <a:gd name="connsiteY8" fmla="*/ 25334 h 43107"/>
                <a:gd name="connsiteX9" fmla="*/ 677187 w 676457"/>
                <a:gd name="connsiteY9" fmla="*/ 25334 h 43107"/>
                <a:gd name="connsiteX10" fmla="*/ 677187 w 676457"/>
                <a:gd name="connsiteY10" fmla="*/ 23444 h 43107"/>
                <a:gd name="connsiteX11" fmla="*/ 665150 w 676457"/>
                <a:gd name="connsiteY11" fmla="*/ 10876 h 43107"/>
                <a:gd name="connsiteX12" fmla="*/ 652450 w 676457"/>
                <a:gd name="connsiteY12" fmla="*/ 23709 h 43107"/>
                <a:gd name="connsiteX13" fmla="*/ 652450 w 676457"/>
                <a:gd name="connsiteY13" fmla="*/ 24074 h 43107"/>
                <a:gd name="connsiteX14" fmla="*/ 665316 w 676457"/>
                <a:gd name="connsiteY14" fmla="*/ 36675 h 43107"/>
                <a:gd name="connsiteX15" fmla="*/ 645155 w 676457"/>
                <a:gd name="connsiteY15" fmla="*/ 36608 h 43107"/>
                <a:gd name="connsiteX16" fmla="*/ 649300 w 676457"/>
                <a:gd name="connsiteY16" fmla="*/ 35945 h 43107"/>
                <a:gd name="connsiteX17" fmla="*/ 649300 w 676457"/>
                <a:gd name="connsiteY17" fmla="*/ 30673 h 43107"/>
                <a:gd name="connsiteX18" fmla="*/ 646713 w 676457"/>
                <a:gd name="connsiteY18" fmla="*/ 31137 h 43107"/>
                <a:gd name="connsiteX19" fmla="*/ 643961 w 676457"/>
                <a:gd name="connsiteY19" fmla="*/ 28219 h 43107"/>
                <a:gd name="connsiteX20" fmla="*/ 643961 w 676457"/>
                <a:gd name="connsiteY20" fmla="*/ 16315 h 43107"/>
                <a:gd name="connsiteX21" fmla="*/ 649167 w 676457"/>
                <a:gd name="connsiteY21" fmla="*/ 16315 h 43107"/>
                <a:gd name="connsiteX22" fmla="*/ 649167 w 676457"/>
                <a:gd name="connsiteY22" fmla="*/ 11440 h 43107"/>
                <a:gd name="connsiteX23" fmla="*/ 643961 w 676457"/>
                <a:gd name="connsiteY23" fmla="*/ 11440 h 43107"/>
                <a:gd name="connsiteX24" fmla="*/ 643961 w 676457"/>
                <a:gd name="connsiteY24" fmla="*/ 6101 h 43107"/>
                <a:gd name="connsiteX25" fmla="*/ 637163 w 676457"/>
                <a:gd name="connsiteY25" fmla="*/ 6101 h 43107"/>
                <a:gd name="connsiteX26" fmla="*/ 637163 w 676457"/>
                <a:gd name="connsiteY26" fmla="*/ 11440 h 43107"/>
                <a:gd name="connsiteX27" fmla="*/ 634013 w 676457"/>
                <a:gd name="connsiteY27" fmla="*/ 11440 h 43107"/>
                <a:gd name="connsiteX28" fmla="*/ 634013 w 676457"/>
                <a:gd name="connsiteY28" fmla="*/ 16315 h 43107"/>
                <a:gd name="connsiteX29" fmla="*/ 637163 w 676457"/>
                <a:gd name="connsiteY29" fmla="*/ 16315 h 43107"/>
                <a:gd name="connsiteX30" fmla="*/ 637163 w 676457"/>
                <a:gd name="connsiteY30" fmla="*/ 28816 h 43107"/>
                <a:gd name="connsiteX31" fmla="*/ 645155 w 676457"/>
                <a:gd name="connsiteY31" fmla="*/ 36608 h 43107"/>
                <a:gd name="connsiteX32" fmla="*/ 607087 w 676457"/>
                <a:gd name="connsiteY32" fmla="*/ 36144 h 43107"/>
                <a:gd name="connsiteX33" fmla="*/ 613952 w 676457"/>
                <a:gd name="connsiteY33" fmla="*/ 36144 h 43107"/>
                <a:gd name="connsiteX34" fmla="*/ 613952 w 676457"/>
                <a:gd name="connsiteY34" fmla="*/ 21885 h 43107"/>
                <a:gd name="connsiteX35" fmla="*/ 619091 w 676457"/>
                <a:gd name="connsiteY35" fmla="*/ 16447 h 43107"/>
                <a:gd name="connsiteX36" fmla="*/ 623435 w 676457"/>
                <a:gd name="connsiteY36" fmla="*/ 21421 h 43107"/>
                <a:gd name="connsiteX37" fmla="*/ 623435 w 676457"/>
                <a:gd name="connsiteY37" fmla="*/ 36144 h 43107"/>
                <a:gd name="connsiteX38" fmla="*/ 630266 w 676457"/>
                <a:gd name="connsiteY38" fmla="*/ 36144 h 43107"/>
                <a:gd name="connsiteX39" fmla="*/ 630266 w 676457"/>
                <a:gd name="connsiteY39" fmla="*/ 20426 h 43107"/>
                <a:gd name="connsiteX40" fmla="*/ 621943 w 676457"/>
                <a:gd name="connsiteY40" fmla="*/ 10910 h 43107"/>
                <a:gd name="connsiteX41" fmla="*/ 613918 w 676457"/>
                <a:gd name="connsiteY41" fmla="*/ 15386 h 43107"/>
                <a:gd name="connsiteX42" fmla="*/ 613918 w 676457"/>
                <a:gd name="connsiteY42" fmla="*/ 11473 h 43107"/>
                <a:gd name="connsiteX43" fmla="*/ 607054 w 676457"/>
                <a:gd name="connsiteY43" fmla="*/ 11473 h 43107"/>
                <a:gd name="connsiteX44" fmla="*/ 607054 w 676457"/>
                <a:gd name="connsiteY44" fmla="*/ 36144 h 43107"/>
                <a:gd name="connsiteX45" fmla="*/ 584904 w 676457"/>
                <a:gd name="connsiteY45" fmla="*/ 21123 h 43107"/>
                <a:gd name="connsiteX46" fmla="*/ 590574 w 676457"/>
                <a:gd name="connsiteY46" fmla="*/ 15585 h 43107"/>
                <a:gd name="connsiteX47" fmla="*/ 595946 w 676457"/>
                <a:gd name="connsiteY47" fmla="*/ 21123 h 43107"/>
                <a:gd name="connsiteX48" fmla="*/ 584904 w 676457"/>
                <a:gd name="connsiteY48" fmla="*/ 21123 h 43107"/>
                <a:gd name="connsiteX49" fmla="*/ 590740 w 676457"/>
                <a:gd name="connsiteY49" fmla="*/ 36675 h 43107"/>
                <a:gd name="connsiteX50" fmla="*/ 602545 w 676457"/>
                <a:gd name="connsiteY50" fmla="*/ 28352 h 43107"/>
                <a:gd name="connsiteX51" fmla="*/ 596078 w 676457"/>
                <a:gd name="connsiteY51" fmla="*/ 28352 h 43107"/>
                <a:gd name="connsiteX52" fmla="*/ 590939 w 676457"/>
                <a:gd name="connsiteY52" fmla="*/ 31800 h 43107"/>
                <a:gd name="connsiteX53" fmla="*/ 584804 w 676457"/>
                <a:gd name="connsiteY53" fmla="*/ 25334 h 43107"/>
                <a:gd name="connsiteX54" fmla="*/ 602611 w 676457"/>
                <a:gd name="connsiteY54" fmla="*/ 25334 h 43107"/>
                <a:gd name="connsiteX55" fmla="*/ 602611 w 676457"/>
                <a:gd name="connsiteY55" fmla="*/ 23444 h 43107"/>
                <a:gd name="connsiteX56" fmla="*/ 590574 w 676457"/>
                <a:gd name="connsiteY56" fmla="*/ 10876 h 43107"/>
                <a:gd name="connsiteX57" fmla="*/ 577874 w 676457"/>
                <a:gd name="connsiteY57" fmla="*/ 23709 h 43107"/>
                <a:gd name="connsiteX58" fmla="*/ 577874 w 676457"/>
                <a:gd name="connsiteY58" fmla="*/ 24074 h 43107"/>
                <a:gd name="connsiteX59" fmla="*/ 590740 w 676457"/>
                <a:gd name="connsiteY59" fmla="*/ 36675 h 43107"/>
                <a:gd name="connsiteX60" fmla="*/ 550351 w 676457"/>
                <a:gd name="connsiteY60" fmla="*/ 36144 h 43107"/>
                <a:gd name="connsiteX61" fmla="*/ 557182 w 676457"/>
                <a:gd name="connsiteY61" fmla="*/ 36144 h 43107"/>
                <a:gd name="connsiteX62" fmla="*/ 557182 w 676457"/>
                <a:gd name="connsiteY62" fmla="*/ 21885 h 43107"/>
                <a:gd name="connsiteX63" fmla="*/ 562322 w 676457"/>
                <a:gd name="connsiteY63" fmla="*/ 16447 h 43107"/>
                <a:gd name="connsiteX64" fmla="*/ 566666 w 676457"/>
                <a:gd name="connsiteY64" fmla="*/ 21421 h 43107"/>
                <a:gd name="connsiteX65" fmla="*/ 566666 w 676457"/>
                <a:gd name="connsiteY65" fmla="*/ 36144 h 43107"/>
                <a:gd name="connsiteX66" fmla="*/ 573530 w 676457"/>
                <a:gd name="connsiteY66" fmla="*/ 36144 h 43107"/>
                <a:gd name="connsiteX67" fmla="*/ 573530 w 676457"/>
                <a:gd name="connsiteY67" fmla="*/ 20426 h 43107"/>
                <a:gd name="connsiteX68" fmla="*/ 565207 w 676457"/>
                <a:gd name="connsiteY68" fmla="*/ 10910 h 43107"/>
                <a:gd name="connsiteX69" fmla="*/ 557182 w 676457"/>
                <a:gd name="connsiteY69" fmla="*/ 15386 h 43107"/>
                <a:gd name="connsiteX70" fmla="*/ 557182 w 676457"/>
                <a:gd name="connsiteY70" fmla="*/ 11473 h 43107"/>
                <a:gd name="connsiteX71" fmla="*/ 550351 w 676457"/>
                <a:gd name="connsiteY71" fmla="*/ 11473 h 43107"/>
                <a:gd name="connsiteX72" fmla="*/ 550351 w 676457"/>
                <a:gd name="connsiteY72" fmla="*/ 36144 h 43107"/>
                <a:gd name="connsiteX73" fmla="*/ 532412 w 676457"/>
                <a:gd name="connsiteY73" fmla="*/ 31900 h 43107"/>
                <a:gd name="connsiteX74" fmla="*/ 528831 w 676457"/>
                <a:gd name="connsiteY74" fmla="*/ 28915 h 43107"/>
                <a:gd name="connsiteX75" fmla="*/ 535098 w 676457"/>
                <a:gd name="connsiteY75" fmla="*/ 25433 h 43107"/>
                <a:gd name="connsiteX76" fmla="*/ 537751 w 676457"/>
                <a:gd name="connsiteY76" fmla="*/ 25433 h 43107"/>
                <a:gd name="connsiteX77" fmla="*/ 537751 w 676457"/>
                <a:gd name="connsiteY77" fmla="*/ 27523 h 43107"/>
                <a:gd name="connsiteX78" fmla="*/ 532412 w 676457"/>
                <a:gd name="connsiteY78" fmla="*/ 31900 h 43107"/>
                <a:gd name="connsiteX79" fmla="*/ 530356 w 676457"/>
                <a:gd name="connsiteY79" fmla="*/ 36675 h 43107"/>
                <a:gd name="connsiteX80" fmla="*/ 537817 w 676457"/>
                <a:gd name="connsiteY80" fmla="*/ 33193 h 43107"/>
                <a:gd name="connsiteX81" fmla="*/ 537817 w 676457"/>
                <a:gd name="connsiteY81" fmla="*/ 36177 h 43107"/>
                <a:gd name="connsiteX82" fmla="*/ 544482 w 676457"/>
                <a:gd name="connsiteY82" fmla="*/ 36177 h 43107"/>
                <a:gd name="connsiteX83" fmla="*/ 544482 w 676457"/>
                <a:gd name="connsiteY83" fmla="*/ 20095 h 43107"/>
                <a:gd name="connsiteX84" fmla="*/ 534136 w 676457"/>
                <a:gd name="connsiteY84" fmla="*/ 10943 h 43107"/>
                <a:gd name="connsiteX85" fmla="*/ 523028 w 676457"/>
                <a:gd name="connsiteY85" fmla="*/ 19398 h 43107"/>
                <a:gd name="connsiteX86" fmla="*/ 529494 w 676457"/>
                <a:gd name="connsiteY86" fmla="*/ 19398 h 43107"/>
                <a:gd name="connsiteX87" fmla="*/ 533705 w 676457"/>
                <a:gd name="connsiteY87" fmla="*/ 15917 h 43107"/>
                <a:gd name="connsiteX88" fmla="*/ 537717 w 676457"/>
                <a:gd name="connsiteY88" fmla="*/ 20460 h 43107"/>
                <a:gd name="connsiteX89" fmla="*/ 537717 w 676457"/>
                <a:gd name="connsiteY89" fmla="*/ 21454 h 43107"/>
                <a:gd name="connsiteX90" fmla="*/ 534932 w 676457"/>
                <a:gd name="connsiteY90" fmla="*/ 21454 h 43107"/>
                <a:gd name="connsiteX91" fmla="*/ 522099 w 676457"/>
                <a:gd name="connsiteY91" fmla="*/ 29379 h 43107"/>
                <a:gd name="connsiteX92" fmla="*/ 530356 w 676457"/>
                <a:gd name="connsiteY92" fmla="*/ 36675 h 43107"/>
                <a:gd name="connsiteX93" fmla="*/ 480119 w 676457"/>
                <a:gd name="connsiteY93" fmla="*/ 36144 h 43107"/>
                <a:gd name="connsiteX94" fmla="*/ 486950 w 676457"/>
                <a:gd name="connsiteY94" fmla="*/ 36144 h 43107"/>
                <a:gd name="connsiteX95" fmla="*/ 486950 w 676457"/>
                <a:gd name="connsiteY95" fmla="*/ 21554 h 43107"/>
                <a:gd name="connsiteX96" fmla="*/ 491725 w 676457"/>
                <a:gd name="connsiteY96" fmla="*/ 16514 h 43107"/>
                <a:gd name="connsiteX97" fmla="*/ 495605 w 676457"/>
                <a:gd name="connsiteY97" fmla="*/ 21090 h 43107"/>
                <a:gd name="connsiteX98" fmla="*/ 495605 w 676457"/>
                <a:gd name="connsiteY98" fmla="*/ 36144 h 43107"/>
                <a:gd name="connsiteX99" fmla="*/ 502402 w 676457"/>
                <a:gd name="connsiteY99" fmla="*/ 36144 h 43107"/>
                <a:gd name="connsiteX100" fmla="*/ 502402 w 676457"/>
                <a:gd name="connsiteY100" fmla="*/ 21554 h 43107"/>
                <a:gd name="connsiteX101" fmla="*/ 507177 w 676457"/>
                <a:gd name="connsiteY101" fmla="*/ 16514 h 43107"/>
                <a:gd name="connsiteX102" fmla="*/ 511057 w 676457"/>
                <a:gd name="connsiteY102" fmla="*/ 21090 h 43107"/>
                <a:gd name="connsiteX103" fmla="*/ 511057 w 676457"/>
                <a:gd name="connsiteY103" fmla="*/ 36144 h 43107"/>
                <a:gd name="connsiteX104" fmla="*/ 517855 w 676457"/>
                <a:gd name="connsiteY104" fmla="*/ 36144 h 43107"/>
                <a:gd name="connsiteX105" fmla="*/ 517855 w 676457"/>
                <a:gd name="connsiteY105" fmla="*/ 20327 h 43107"/>
                <a:gd name="connsiteX106" fmla="*/ 509731 w 676457"/>
                <a:gd name="connsiteY106" fmla="*/ 10876 h 43107"/>
                <a:gd name="connsiteX107" fmla="*/ 501408 w 676457"/>
                <a:gd name="connsiteY107" fmla="*/ 15154 h 43107"/>
                <a:gd name="connsiteX108" fmla="*/ 494510 w 676457"/>
                <a:gd name="connsiteY108" fmla="*/ 10876 h 43107"/>
                <a:gd name="connsiteX109" fmla="*/ 486950 w 676457"/>
                <a:gd name="connsiteY109" fmla="*/ 15220 h 43107"/>
                <a:gd name="connsiteX110" fmla="*/ 486950 w 676457"/>
                <a:gd name="connsiteY110" fmla="*/ 11440 h 43107"/>
                <a:gd name="connsiteX111" fmla="*/ 480119 w 676457"/>
                <a:gd name="connsiteY111" fmla="*/ 11440 h 43107"/>
                <a:gd name="connsiteX112" fmla="*/ 480119 w 676457"/>
                <a:gd name="connsiteY112" fmla="*/ 36144 h 43107"/>
                <a:gd name="connsiteX113" fmla="*/ 460820 w 676457"/>
                <a:gd name="connsiteY113" fmla="*/ 36144 h 43107"/>
                <a:gd name="connsiteX114" fmla="*/ 467684 w 676457"/>
                <a:gd name="connsiteY114" fmla="*/ 36144 h 43107"/>
                <a:gd name="connsiteX115" fmla="*/ 467684 w 676457"/>
                <a:gd name="connsiteY115" fmla="*/ 23776 h 43107"/>
                <a:gd name="connsiteX116" fmla="*/ 475676 w 676457"/>
                <a:gd name="connsiteY116" fmla="*/ 17442 h 43107"/>
                <a:gd name="connsiteX117" fmla="*/ 475676 w 676457"/>
                <a:gd name="connsiteY117" fmla="*/ 11075 h 43107"/>
                <a:gd name="connsiteX118" fmla="*/ 467684 w 676457"/>
                <a:gd name="connsiteY118" fmla="*/ 16182 h 43107"/>
                <a:gd name="connsiteX119" fmla="*/ 467684 w 676457"/>
                <a:gd name="connsiteY119" fmla="*/ 11473 h 43107"/>
                <a:gd name="connsiteX120" fmla="*/ 460820 w 676457"/>
                <a:gd name="connsiteY120" fmla="*/ 11473 h 43107"/>
                <a:gd name="connsiteX121" fmla="*/ 460820 w 676457"/>
                <a:gd name="connsiteY121" fmla="*/ 36144 h 43107"/>
                <a:gd name="connsiteX122" fmla="*/ 438636 w 676457"/>
                <a:gd name="connsiteY122" fmla="*/ 21123 h 43107"/>
                <a:gd name="connsiteX123" fmla="*/ 444307 w 676457"/>
                <a:gd name="connsiteY123" fmla="*/ 15585 h 43107"/>
                <a:gd name="connsiteX124" fmla="*/ 449678 w 676457"/>
                <a:gd name="connsiteY124" fmla="*/ 21123 h 43107"/>
                <a:gd name="connsiteX125" fmla="*/ 438636 w 676457"/>
                <a:gd name="connsiteY125" fmla="*/ 21123 h 43107"/>
                <a:gd name="connsiteX126" fmla="*/ 444472 w 676457"/>
                <a:gd name="connsiteY126" fmla="*/ 36675 h 43107"/>
                <a:gd name="connsiteX127" fmla="*/ 456277 w 676457"/>
                <a:gd name="connsiteY127" fmla="*/ 28352 h 43107"/>
                <a:gd name="connsiteX128" fmla="*/ 449811 w 676457"/>
                <a:gd name="connsiteY128" fmla="*/ 28352 h 43107"/>
                <a:gd name="connsiteX129" fmla="*/ 444671 w 676457"/>
                <a:gd name="connsiteY129" fmla="*/ 31800 h 43107"/>
                <a:gd name="connsiteX130" fmla="*/ 438537 w 676457"/>
                <a:gd name="connsiteY130" fmla="*/ 25334 h 43107"/>
                <a:gd name="connsiteX131" fmla="*/ 456344 w 676457"/>
                <a:gd name="connsiteY131" fmla="*/ 25334 h 43107"/>
                <a:gd name="connsiteX132" fmla="*/ 456344 w 676457"/>
                <a:gd name="connsiteY132" fmla="*/ 23444 h 43107"/>
                <a:gd name="connsiteX133" fmla="*/ 444307 w 676457"/>
                <a:gd name="connsiteY133" fmla="*/ 10876 h 43107"/>
                <a:gd name="connsiteX134" fmla="*/ 431606 w 676457"/>
                <a:gd name="connsiteY134" fmla="*/ 23709 h 43107"/>
                <a:gd name="connsiteX135" fmla="*/ 431606 w 676457"/>
                <a:gd name="connsiteY135" fmla="*/ 24074 h 43107"/>
                <a:gd name="connsiteX136" fmla="*/ 444472 w 676457"/>
                <a:gd name="connsiteY136" fmla="*/ 36675 h 43107"/>
                <a:gd name="connsiteX137" fmla="*/ 415723 w 676457"/>
                <a:gd name="connsiteY137" fmla="*/ 31336 h 43107"/>
                <a:gd name="connsiteX138" fmla="*/ 409622 w 676457"/>
                <a:gd name="connsiteY138" fmla="*/ 23974 h 43107"/>
                <a:gd name="connsiteX139" fmla="*/ 409622 w 676457"/>
                <a:gd name="connsiteY139" fmla="*/ 23610 h 43107"/>
                <a:gd name="connsiteX140" fmla="*/ 415657 w 676457"/>
                <a:gd name="connsiteY140" fmla="*/ 16149 h 43107"/>
                <a:gd name="connsiteX141" fmla="*/ 421559 w 676457"/>
                <a:gd name="connsiteY141" fmla="*/ 23610 h 43107"/>
                <a:gd name="connsiteX142" fmla="*/ 421559 w 676457"/>
                <a:gd name="connsiteY142" fmla="*/ 23974 h 43107"/>
                <a:gd name="connsiteX143" fmla="*/ 415723 w 676457"/>
                <a:gd name="connsiteY143" fmla="*/ 31336 h 43107"/>
                <a:gd name="connsiteX144" fmla="*/ 403023 w 676457"/>
                <a:gd name="connsiteY144" fmla="*/ 44567 h 43107"/>
                <a:gd name="connsiteX145" fmla="*/ 409887 w 676457"/>
                <a:gd name="connsiteY145" fmla="*/ 44567 h 43107"/>
                <a:gd name="connsiteX146" fmla="*/ 409887 w 676457"/>
                <a:gd name="connsiteY146" fmla="*/ 32397 h 43107"/>
                <a:gd name="connsiteX147" fmla="*/ 417779 w 676457"/>
                <a:gd name="connsiteY147" fmla="*/ 36675 h 43107"/>
                <a:gd name="connsiteX148" fmla="*/ 428556 w 676457"/>
                <a:gd name="connsiteY148" fmla="*/ 23941 h 43107"/>
                <a:gd name="connsiteX149" fmla="*/ 428556 w 676457"/>
                <a:gd name="connsiteY149" fmla="*/ 23577 h 43107"/>
                <a:gd name="connsiteX150" fmla="*/ 417779 w 676457"/>
                <a:gd name="connsiteY150" fmla="*/ 10910 h 43107"/>
                <a:gd name="connsiteX151" fmla="*/ 409887 w 676457"/>
                <a:gd name="connsiteY151" fmla="*/ 15353 h 43107"/>
                <a:gd name="connsiteX152" fmla="*/ 409887 w 676457"/>
                <a:gd name="connsiteY152" fmla="*/ 11473 h 43107"/>
                <a:gd name="connsiteX153" fmla="*/ 403023 w 676457"/>
                <a:gd name="connsiteY153" fmla="*/ 11473 h 43107"/>
                <a:gd name="connsiteX154" fmla="*/ 403023 w 676457"/>
                <a:gd name="connsiteY154" fmla="*/ 44567 h 43107"/>
                <a:gd name="connsiteX155" fmla="*/ 363496 w 676457"/>
                <a:gd name="connsiteY155" fmla="*/ 36144 h 43107"/>
                <a:gd name="connsiteX156" fmla="*/ 370361 w 676457"/>
                <a:gd name="connsiteY156" fmla="*/ 36144 h 43107"/>
                <a:gd name="connsiteX157" fmla="*/ 370361 w 676457"/>
                <a:gd name="connsiteY157" fmla="*/ 21885 h 43107"/>
                <a:gd name="connsiteX158" fmla="*/ 375500 w 676457"/>
                <a:gd name="connsiteY158" fmla="*/ 16447 h 43107"/>
                <a:gd name="connsiteX159" fmla="*/ 379844 w 676457"/>
                <a:gd name="connsiteY159" fmla="*/ 21421 h 43107"/>
                <a:gd name="connsiteX160" fmla="*/ 379844 w 676457"/>
                <a:gd name="connsiteY160" fmla="*/ 36144 h 43107"/>
                <a:gd name="connsiteX161" fmla="*/ 386675 w 676457"/>
                <a:gd name="connsiteY161" fmla="*/ 36144 h 43107"/>
                <a:gd name="connsiteX162" fmla="*/ 386675 w 676457"/>
                <a:gd name="connsiteY162" fmla="*/ 20426 h 43107"/>
                <a:gd name="connsiteX163" fmla="*/ 378352 w 676457"/>
                <a:gd name="connsiteY163" fmla="*/ 10910 h 43107"/>
                <a:gd name="connsiteX164" fmla="*/ 370327 w 676457"/>
                <a:gd name="connsiteY164" fmla="*/ 15386 h 43107"/>
                <a:gd name="connsiteX165" fmla="*/ 370327 w 676457"/>
                <a:gd name="connsiteY165" fmla="*/ 11473 h 43107"/>
                <a:gd name="connsiteX166" fmla="*/ 363463 w 676457"/>
                <a:gd name="connsiteY166" fmla="*/ 11473 h 43107"/>
                <a:gd name="connsiteX167" fmla="*/ 363463 w 676457"/>
                <a:gd name="connsiteY167" fmla="*/ 36144 h 43107"/>
                <a:gd name="connsiteX168" fmla="*/ 345889 w 676457"/>
                <a:gd name="connsiteY168" fmla="*/ 36675 h 43107"/>
                <a:gd name="connsiteX169" fmla="*/ 358920 w 676457"/>
                <a:gd name="connsiteY169" fmla="*/ 23941 h 43107"/>
                <a:gd name="connsiteX170" fmla="*/ 358920 w 676457"/>
                <a:gd name="connsiteY170" fmla="*/ 23577 h 43107"/>
                <a:gd name="connsiteX171" fmla="*/ 345922 w 676457"/>
                <a:gd name="connsiteY171" fmla="*/ 10910 h 43107"/>
                <a:gd name="connsiteX172" fmla="*/ 332890 w 676457"/>
                <a:gd name="connsiteY172" fmla="*/ 23709 h 43107"/>
                <a:gd name="connsiteX173" fmla="*/ 332890 w 676457"/>
                <a:gd name="connsiteY173" fmla="*/ 24107 h 43107"/>
                <a:gd name="connsiteX174" fmla="*/ 345889 w 676457"/>
                <a:gd name="connsiteY174" fmla="*/ 36675 h 43107"/>
                <a:gd name="connsiteX175" fmla="*/ 345955 w 676457"/>
                <a:gd name="connsiteY175" fmla="*/ 31469 h 43107"/>
                <a:gd name="connsiteX176" fmla="*/ 339920 w 676457"/>
                <a:gd name="connsiteY176" fmla="*/ 23908 h 43107"/>
                <a:gd name="connsiteX177" fmla="*/ 339920 w 676457"/>
                <a:gd name="connsiteY177" fmla="*/ 23543 h 43107"/>
                <a:gd name="connsiteX178" fmla="*/ 345955 w 676457"/>
                <a:gd name="connsiteY178" fmla="*/ 16082 h 43107"/>
                <a:gd name="connsiteX179" fmla="*/ 351990 w 676457"/>
                <a:gd name="connsiteY179" fmla="*/ 23643 h 43107"/>
                <a:gd name="connsiteX180" fmla="*/ 351990 w 676457"/>
                <a:gd name="connsiteY180" fmla="*/ 23974 h 43107"/>
                <a:gd name="connsiteX181" fmla="*/ 345955 w 676457"/>
                <a:gd name="connsiteY181" fmla="*/ 31469 h 43107"/>
                <a:gd name="connsiteX182" fmla="*/ 324700 w 676457"/>
                <a:gd name="connsiteY182" fmla="*/ 8091 h 43107"/>
                <a:gd name="connsiteX183" fmla="*/ 328612 w 676457"/>
                <a:gd name="connsiteY183" fmla="*/ 4344 h 43107"/>
                <a:gd name="connsiteX184" fmla="*/ 324700 w 676457"/>
                <a:gd name="connsiteY184" fmla="*/ 597 h 43107"/>
                <a:gd name="connsiteX185" fmla="*/ 320820 w 676457"/>
                <a:gd name="connsiteY185" fmla="*/ 4344 h 43107"/>
                <a:gd name="connsiteX186" fmla="*/ 324700 w 676457"/>
                <a:gd name="connsiteY186" fmla="*/ 8091 h 43107"/>
                <a:gd name="connsiteX187" fmla="*/ 321351 w 676457"/>
                <a:gd name="connsiteY187" fmla="*/ 36144 h 43107"/>
                <a:gd name="connsiteX188" fmla="*/ 328148 w 676457"/>
                <a:gd name="connsiteY188" fmla="*/ 36144 h 43107"/>
                <a:gd name="connsiteX189" fmla="*/ 328148 w 676457"/>
                <a:gd name="connsiteY189" fmla="*/ 11440 h 43107"/>
                <a:gd name="connsiteX190" fmla="*/ 321351 w 676457"/>
                <a:gd name="connsiteY190" fmla="*/ 11440 h 43107"/>
                <a:gd name="connsiteX191" fmla="*/ 321351 w 676457"/>
                <a:gd name="connsiteY191" fmla="*/ 36144 h 43107"/>
                <a:gd name="connsiteX192" fmla="*/ 312397 w 676457"/>
                <a:gd name="connsiteY192" fmla="*/ 36608 h 43107"/>
                <a:gd name="connsiteX193" fmla="*/ 316542 w 676457"/>
                <a:gd name="connsiteY193" fmla="*/ 35945 h 43107"/>
                <a:gd name="connsiteX194" fmla="*/ 316542 w 676457"/>
                <a:gd name="connsiteY194" fmla="*/ 30673 h 43107"/>
                <a:gd name="connsiteX195" fmla="*/ 313956 w 676457"/>
                <a:gd name="connsiteY195" fmla="*/ 31137 h 43107"/>
                <a:gd name="connsiteX196" fmla="*/ 311204 w 676457"/>
                <a:gd name="connsiteY196" fmla="*/ 28219 h 43107"/>
                <a:gd name="connsiteX197" fmla="*/ 311204 w 676457"/>
                <a:gd name="connsiteY197" fmla="*/ 16315 h 43107"/>
                <a:gd name="connsiteX198" fmla="*/ 316410 w 676457"/>
                <a:gd name="connsiteY198" fmla="*/ 16315 h 43107"/>
                <a:gd name="connsiteX199" fmla="*/ 316410 w 676457"/>
                <a:gd name="connsiteY199" fmla="*/ 11440 h 43107"/>
                <a:gd name="connsiteX200" fmla="*/ 311204 w 676457"/>
                <a:gd name="connsiteY200" fmla="*/ 11440 h 43107"/>
                <a:gd name="connsiteX201" fmla="*/ 311204 w 676457"/>
                <a:gd name="connsiteY201" fmla="*/ 6101 h 43107"/>
                <a:gd name="connsiteX202" fmla="*/ 304406 w 676457"/>
                <a:gd name="connsiteY202" fmla="*/ 6101 h 43107"/>
                <a:gd name="connsiteX203" fmla="*/ 304406 w 676457"/>
                <a:gd name="connsiteY203" fmla="*/ 11440 h 43107"/>
                <a:gd name="connsiteX204" fmla="*/ 301256 w 676457"/>
                <a:gd name="connsiteY204" fmla="*/ 11440 h 43107"/>
                <a:gd name="connsiteX205" fmla="*/ 301256 w 676457"/>
                <a:gd name="connsiteY205" fmla="*/ 16315 h 43107"/>
                <a:gd name="connsiteX206" fmla="*/ 304406 w 676457"/>
                <a:gd name="connsiteY206" fmla="*/ 16315 h 43107"/>
                <a:gd name="connsiteX207" fmla="*/ 304406 w 676457"/>
                <a:gd name="connsiteY207" fmla="*/ 28816 h 43107"/>
                <a:gd name="connsiteX208" fmla="*/ 312397 w 676457"/>
                <a:gd name="connsiteY208" fmla="*/ 36608 h 43107"/>
                <a:gd name="connsiteX209" fmla="*/ 285405 w 676457"/>
                <a:gd name="connsiteY209" fmla="*/ 31900 h 43107"/>
                <a:gd name="connsiteX210" fmla="*/ 281824 w 676457"/>
                <a:gd name="connsiteY210" fmla="*/ 28915 h 43107"/>
                <a:gd name="connsiteX211" fmla="*/ 288091 w 676457"/>
                <a:gd name="connsiteY211" fmla="*/ 25433 h 43107"/>
                <a:gd name="connsiteX212" fmla="*/ 290744 w 676457"/>
                <a:gd name="connsiteY212" fmla="*/ 25433 h 43107"/>
                <a:gd name="connsiteX213" fmla="*/ 290744 w 676457"/>
                <a:gd name="connsiteY213" fmla="*/ 27523 h 43107"/>
                <a:gd name="connsiteX214" fmla="*/ 285405 w 676457"/>
                <a:gd name="connsiteY214" fmla="*/ 31900 h 43107"/>
                <a:gd name="connsiteX215" fmla="*/ 283383 w 676457"/>
                <a:gd name="connsiteY215" fmla="*/ 36675 h 43107"/>
                <a:gd name="connsiteX216" fmla="*/ 290844 w 676457"/>
                <a:gd name="connsiteY216" fmla="*/ 33193 h 43107"/>
                <a:gd name="connsiteX217" fmla="*/ 290844 w 676457"/>
                <a:gd name="connsiteY217" fmla="*/ 36177 h 43107"/>
                <a:gd name="connsiteX218" fmla="*/ 297509 w 676457"/>
                <a:gd name="connsiteY218" fmla="*/ 36177 h 43107"/>
                <a:gd name="connsiteX219" fmla="*/ 297509 w 676457"/>
                <a:gd name="connsiteY219" fmla="*/ 20095 h 43107"/>
                <a:gd name="connsiteX220" fmla="*/ 287163 w 676457"/>
                <a:gd name="connsiteY220" fmla="*/ 10943 h 43107"/>
                <a:gd name="connsiteX221" fmla="*/ 276054 w 676457"/>
                <a:gd name="connsiteY221" fmla="*/ 19398 h 43107"/>
                <a:gd name="connsiteX222" fmla="*/ 282521 w 676457"/>
                <a:gd name="connsiteY222" fmla="*/ 19398 h 43107"/>
                <a:gd name="connsiteX223" fmla="*/ 286732 w 676457"/>
                <a:gd name="connsiteY223" fmla="*/ 15917 h 43107"/>
                <a:gd name="connsiteX224" fmla="*/ 290744 w 676457"/>
                <a:gd name="connsiteY224" fmla="*/ 20460 h 43107"/>
                <a:gd name="connsiteX225" fmla="*/ 290744 w 676457"/>
                <a:gd name="connsiteY225" fmla="*/ 21454 h 43107"/>
                <a:gd name="connsiteX226" fmla="*/ 287959 w 676457"/>
                <a:gd name="connsiteY226" fmla="*/ 21454 h 43107"/>
                <a:gd name="connsiteX227" fmla="*/ 275126 w 676457"/>
                <a:gd name="connsiteY227" fmla="*/ 29379 h 43107"/>
                <a:gd name="connsiteX228" fmla="*/ 283383 w 676457"/>
                <a:gd name="connsiteY228" fmla="*/ 36675 h 43107"/>
                <a:gd name="connsiteX229" fmla="*/ 233146 w 676457"/>
                <a:gd name="connsiteY229" fmla="*/ 36144 h 43107"/>
                <a:gd name="connsiteX230" fmla="*/ 240010 w 676457"/>
                <a:gd name="connsiteY230" fmla="*/ 36144 h 43107"/>
                <a:gd name="connsiteX231" fmla="*/ 240010 w 676457"/>
                <a:gd name="connsiteY231" fmla="*/ 21554 h 43107"/>
                <a:gd name="connsiteX232" fmla="*/ 244785 w 676457"/>
                <a:gd name="connsiteY232" fmla="*/ 16514 h 43107"/>
                <a:gd name="connsiteX233" fmla="*/ 248664 w 676457"/>
                <a:gd name="connsiteY233" fmla="*/ 21090 h 43107"/>
                <a:gd name="connsiteX234" fmla="*/ 248664 w 676457"/>
                <a:gd name="connsiteY234" fmla="*/ 36144 h 43107"/>
                <a:gd name="connsiteX235" fmla="*/ 255462 w 676457"/>
                <a:gd name="connsiteY235" fmla="*/ 36144 h 43107"/>
                <a:gd name="connsiteX236" fmla="*/ 255462 w 676457"/>
                <a:gd name="connsiteY236" fmla="*/ 21554 h 43107"/>
                <a:gd name="connsiteX237" fmla="*/ 260237 w 676457"/>
                <a:gd name="connsiteY237" fmla="*/ 16514 h 43107"/>
                <a:gd name="connsiteX238" fmla="*/ 264117 w 676457"/>
                <a:gd name="connsiteY238" fmla="*/ 21090 h 43107"/>
                <a:gd name="connsiteX239" fmla="*/ 264117 w 676457"/>
                <a:gd name="connsiteY239" fmla="*/ 36144 h 43107"/>
                <a:gd name="connsiteX240" fmla="*/ 270915 w 676457"/>
                <a:gd name="connsiteY240" fmla="*/ 36144 h 43107"/>
                <a:gd name="connsiteX241" fmla="*/ 270915 w 676457"/>
                <a:gd name="connsiteY241" fmla="*/ 20327 h 43107"/>
                <a:gd name="connsiteX242" fmla="*/ 262790 w 676457"/>
                <a:gd name="connsiteY242" fmla="*/ 10876 h 43107"/>
                <a:gd name="connsiteX243" fmla="*/ 254467 w 676457"/>
                <a:gd name="connsiteY243" fmla="*/ 15154 h 43107"/>
                <a:gd name="connsiteX244" fmla="*/ 247570 w 676457"/>
                <a:gd name="connsiteY244" fmla="*/ 10876 h 43107"/>
                <a:gd name="connsiteX245" fmla="*/ 240010 w 676457"/>
                <a:gd name="connsiteY245" fmla="*/ 15220 h 43107"/>
                <a:gd name="connsiteX246" fmla="*/ 240010 w 676457"/>
                <a:gd name="connsiteY246" fmla="*/ 11440 h 43107"/>
                <a:gd name="connsiteX247" fmla="*/ 233146 w 676457"/>
                <a:gd name="connsiteY247" fmla="*/ 11440 h 43107"/>
                <a:gd name="connsiteX248" fmla="*/ 233146 w 676457"/>
                <a:gd name="connsiteY248" fmla="*/ 36144 h 43107"/>
                <a:gd name="connsiteX249" fmla="*/ 213847 w 676457"/>
                <a:gd name="connsiteY249" fmla="*/ 36144 h 43107"/>
                <a:gd name="connsiteX250" fmla="*/ 220678 w 676457"/>
                <a:gd name="connsiteY250" fmla="*/ 36144 h 43107"/>
                <a:gd name="connsiteX251" fmla="*/ 220678 w 676457"/>
                <a:gd name="connsiteY251" fmla="*/ 23776 h 43107"/>
                <a:gd name="connsiteX252" fmla="*/ 228669 w 676457"/>
                <a:gd name="connsiteY252" fmla="*/ 17442 h 43107"/>
                <a:gd name="connsiteX253" fmla="*/ 228669 w 676457"/>
                <a:gd name="connsiteY253" fmla="*/ 11075 h 43107"/>
                <a:gd name="connsiteX254" fmla="*/ 220678 w 676457"/>
                <a:gd name="connsiteY254" fmla="*/ 16182 h 43107"/>
                <a:gd name="connsiteX255" fmla="*/ 220678 w 676457"/>
                <a:gd name="connsiteY255" fmla="*/ 11473 h 43107"/>
                <a:gd name="connsiteX256" fmla="*/ 213847 w 676457"/>
                <a:gd name="connsiteY256" fmla="*/ 11473 h 43107"/>
                <a:gd name="connsiteX257" fmla="*/ 213847 w 676457"/>
                <a:gd name="connsiteY257" fmla="*/ 36144 h 43107"/>
                <a:gd name="connsiteX258" fmla="*/ 196239 w 676457"/>
                <a:gd name="connsiteY258" fmla="*/ 36675 h 43107"/>
                <a:gd name="connsiteX259" fmla="*/ 209271 w 676457"/>
                <a:gd name="connsiteY259" fmla="*/ 23941 h 43107"/>
                <a:gd name="connsiteX260" fmla="*/ 209271 w 676457"/>
                <a:gd name="connsiteY260" fmla="*/ 23577 h 43107"/>
                <a:gd name="connsiteX261" fmla="*/ 196272 w 676457"/>
                <a:gd name="connsiteY261" fmla="*/ 10910 h 43107"/>
                <a:gd name="connsiteX262" fmla="*/ 183240 w 676457"/>
                <a:gd name="connsiteY262" fmla="*/ 23709 h 43107"/>
                <a:gd name="connsiteX263" fmla="*/ 183240 w 676457"/>
                <a:gd name="connsiteY263" fmla="*/ 24107 h 43107"/>
                <a:gd name="connsiteX264" fmla="*/ 196239 w 676457"/>
                <a:gd name="connsiteY264" fmla="*/ 36675 h 43107"/>
                <a:gd name="connsiteX265" fmla="*/ 196272 w 676457"/>
                <a:gd name="connsiteY265" fmla="*/ 31469 h 43107"/>
                <a:gd name="connsiteX266" fmla="*/ 190237 w 676457"/>
                <a:gd name="connsiteY266" fmla="*/ 23908 h 43107"/>
                <a:gd name="connsiteX267" fmla="*/ 190237 w 676457"/>
                <a:gd name="connsiteY267" fmla="*/ 23543 h 43107"/>
                <a:gd name="connsiteX268" fmla="*/ 196272 w 676457"/>
                <a:gd name="connsiteY268" fmla="*/ 16082 h 43107"/>
                <a:gd name="connsiteX269" fmla="*/ 202307 w 676457"/>
                <a:gd name="connsiteY269" fmla="*/ 23643 h 43107"/>
                <a:gd name="connsiteX270" fmla="*/ 202307 w 676457"/>
                <a:gd name="connsiteY270" fmla="*/ 23974 h 43107"/>
                <a:gd name="connsiteX271" fmla="*/ 196272 w 676457"/>
                <a:gd name="connsiteY271" fmla="*/ 31469 h 43107"/>
                <a:gd name="connsiteX272" fmla="*/ 169313 w 676457"/>
                <a:gd name="connsiteY272" fmla="*/ 36144 h 43107"/>
                <a:gd name="connsiteX273" fmla="*/ 176111 w 676457"/>
                <a:gd name="connsiteY273" fmla="*/ 36144 h 43107"/>
                <a:gd name="connsiteX274" fmla="*/ 176111 w 676457"/>
                <a:gd name="connsiteY274" fmla="*/ 16315 h 43107"/>
                <a:gd name="connsiteX275" fmla="*/ 181483 w 676457"/>
                <a:gd name="connsiteY275" fmla="*/ 16315 h 43107"/>
                <a:gd name="connsiteX276" fmla="*/ 181483 w 676457"/>
                <a:gd name="connsiteY276" fmla="*/ 11440 h 43107"/>
                <a:gd name="connsiteX277" fmla="*/ 176111 w 676457"/>
                <a:gd name="connsiteY277" fmla="*/ 11440 h 43107"/>
                <a:gd name="connsiteX278" fmla="*/ 176111 w 676457"/>
                <a:gd name="connsiteY278" fmla="*/ 8423 h 43107"/>
                <a:gd name="connsiteX279" fmla="*/ 179195 w 676457"/>
                <a:gd name="connsiteY279" fmla="*/ 5173 h 43107"/>
                <a:gd name="connsiteX280" fmla="*/ 181682 w 676457"/>
                <a:gd name="connsiteY280" fmla="*/ 5604 h 43107"/>
                <a:gd name="connsiteX281" fmla="*/ 181682 w 676457"/>
                <a:gd name="connsiteY281" fmla="*/ 464 h 43107"/>
                <a:gd name="connsiteX282" fmla="*/ 178134 w 676457"/>
                <a:gd name="connsiteY282" fmla="*/ 0 h 43107"/>
                <a:gd name="connsiteX283" fmla="*/ 169313 w 676457"/>
                <a:gd name="connsiteY283" fmla="*/ 8622 h 43107"/>
                <a:gd name="connsiteX284" fmla="*/ 169313 w 676457"/>
                <a:gd name="connsiteY284" fmla="*/ 11440 h 43107"/>
                <a:gd name="connsiteX285" fmla="*/ 166064 w 676457"/>
                <a:gd name="connsiteY285" fmla="*/ 11440 h 43107"/>
                <a:gd name="connsiteX286" fmla="*/ 166064 w 676457"/>
                <a:gd name="connsiteY286" fmla="*/ 16315 h 43107"/>
                <a:gd name="connsiteX287" fmla="*/ 169313 w 676457"/>
                <a:gd name="connsiteY287" fmla="*/ 16315 h 43107"/>
                <a:gd name="connsiteX288" fmla="*/ 169313 w 676457"/>
                <a:gd name="connsiteY288" fmla="*/ 36144 h 43107"/>
                <a:gd name="connsiteX289" fmla="*/ 139768 w 676457"/>
                <a:gd name="connsiteY289" fmla="*/ 31900 h 43107"/>
                <a:gd name="connsiteX290" fmla="*/ 136187 w 676457"/>
                <a:gd name="connsiteY290" fmla="*/ 28915 h 43107"/>
                <a:gd name="connsiteX291" fmla="*/ 142454 w 676457"/>
                <a:gd name="connsiteY291" fmla="*/ 25433 h 43107"/>
                <a:gd name="connsiteX292" fmla="*/ 145107 w 676457"/>
                <a:gd name="connsiteY292" fmla="*/ 25433 h 43107"/>
                <a:gd name="connsiteX293" fmla="*/ 145107 w 676457"/>
                <a:gd name="connsiteY293" fmla="*/ 27523 h 43107"/>
                <a:gd name="connsiteX294" fmla="*/ 139768 w 676457"/>
                <a:gd name="connsiteY294" fmla="*/ 31900 h 43107"/>
                <a:gd name="connsiteX295" fmla="*/ 137745 w 676457"/>
                <a:gd name="connsiteY295" fmla="*/ 36675 h 43107"/>
                <a:gd name="connsiteX296" fmla="*/ 145206 w 676457"/>
                <a:gd name="connsiteY296" fmla="*/ 33193 h 43107"/>
                <a:gd name="connsiteX297" fmla="*/ 145206 w 676457"/>
                <a:gd name="connsiteY297" fmla="*/ 36177 h 43107"/>
                <a:gd name="connsiteX298" fmla="*/ 151871 w 676457"/>
                <a:gd name="connsiteY298" fmla="*/ 36177 h 43107"/>
                <a:gd name="connsiteX299" fmla="*/ 151871 w 676457"/>
                <a:gd name="connsiteY299" fmla="*/ 20095 h 43107"/>
                <a:gd name="connsiteX300" fmla="*/ 141526 w 676457"/>
                <a:gd name="connsiteY300" fmla="*/ 10943 h 43107"/>
                <a:gd name="connsiteX301" fmla="*/ 130417 w 676457"/>
                <a:gd name="connsiteY301" fmla="*/ 19398 h 43107"/>
                <a:gd name="connsiteX302" fmla="*/ 136883 w 676457"/>
                <a:gd name="connsiteY302" fmla="*/ 19398 h 43107"/>
                <a:gd name="connsiteX303" fmla="*/ 141094 w 676457"/>
                <a:gd name="connsiteY303" fmla="*/ 15917 h 43107"/>
                <a:gd name="connsiteX304" fmla="*/ 145107 w 676457"/>
                <a:gd name="connsiteY304" fmla="*/ 20460 h 43107"/>
                <a:gd name="connsiteX305" fmla="*/ 145107 w 676457"/>
                <a:gd name="connsiteY305" fmla="*/ 21454 h 43107"/>
                <a:gd name="connsiteX306" fmla="*/ 142321 w 676457"/>
                <a:gd name="connsiteY306" fmla="*/ 21454 h 43107"/>
                <a:gd name="connsiteX307" fmla="*/ 129489 w 676457"/>
                <a:gd name="connsiteY307" fmla="*/ 29379 h 43107"/>
                <a:gd name="connsiteX308" fmla="*/ 137745 w 676457"/>
                <a:gd name="connsiteY308" fmla="*/ 36675 h 43107"/>
                <a:gd name="connsiteX309" fmla="*/ 118048 w 676457"/>
                <a:gd name="connsiteY309" fmla="*/ 36144 h 43107"/>
                <a:gd name="connsiteX310" fmla="*/ 124846 w 676457"/>
                <a:gd name="connsiteY310" fmla="*/ 36144 h 43107"/>
                <a:gd name="connsiteX311" fmla="*/ 124846 w 676457"/>
                <a:gd name="connsiteY311" fmla="*/ 265 h 43107"/>
                <a:gd name="connsiteX312" fmla="*/ 118048 w 676457"/>
                <a:gd name="connsiteY312" fmla="*/ 265 h 43107"/>
                <a:gd name="connsiteX313" fmla="*/ 118048 w 676457"/>
                <a:gd name="connsiteY313" fmla="*/ 36144 h 43107"/>
                <a:gd name="connsiteX314" fmla="*/ 88072 w 676457"/>
                <a:gd name="connsiteY314" fmla="*/ 36144 h 43107"/>
                <a:gd name="connsiteX315" fmla="*/ 94936 w 676457"/>
                <a:gd name="connsiteY315" fmla="*/ 36144 h 43107"/>
                <a:gd name="connsiteX316" fmla="*/ 94936 w 676457"/>
                <a:gd name="connsiteY316" fmla="*/ 23776 h 43107"/>
                <a:gd name="connsiteX317" fmla="*/ 102928 w 676457"/>
                <a:gd name="connsiteY317" fmla="*/ 17442 h 43107"/>
                <a:gd name="connsiteX318" fmla="*/ 102928 w 676457"/>
                <a:gd name="connsiteY318" fmla="*/ 11075 h 43107"/>
                <a:gd name="connsiteX319" fmla="*/ 94936 w 676457"/>
                <a:gd name="connsiteY319" fmla="*/ 16182 h 43107"/>
                <a:gd name="connsiteX320" fmla="*/ 94936 w 676457"/>
                <a:gd name="connsiteY320" fmla="*/ 11473 h 43107"/>
                <a:gd name="connsiteX321" fmla="*/ 88072 w 676457"/>
                <a:gd name="connsiteY321" fmla="*/ 11473 h 43107"/>
                <a:gd name="connsiteX322" fmla="*/ 88072 w 676457"/>
                <a:gd name="connsiteY322" fmla="*/ 36144 h 43107"/>
                <a:gd name="connsiteX323" fmla="*/ 67381 w 676457"/>
                <a:gd name="connsiteY323" fmla="*/ 36675 h 43107"/>
                <a:gd name="connsiteX324" fmla="*/ 75206 w 676457"/>
                <a:gd name="connsiteY324" fmla="*/ 32298 h 43107"/>
                <a:gd name="connsiteX325" fmla="*/ 75206 w 676457"/>
                <a:gd name="connsiteY325" fmla="*/ 36177 h 43107"/>
                <a:gd name="connsiteX326" fmla="*/ 82004 w 676457"/>
                <a:gd name="connsiteY326" fmla="*/ 36177 h 43107"/>
                <a:gd name="connsiteX327" fmla="*/ 82004 w 676457"/>
                <a:gd name="connsiteY327" fmla="*/ 11473 h 43107"/>
                <a:gd name="connsiteX328" fmla="*/ 75206 w 676457"/>
                <a:gd name="connsiteY328" fmla="*/ 11473 h 43107"/>
                <a:gd name="connsiteX329" fmla="*/ 75206 w 676457"/>
                <a:gd name="connsiteY329" fmla="*/ 25964 h 43107"/>
                <a:gd name="connsiteX330" fmla="*/ 70066 w 676457"/>
                <a:gd name="connsiteY330" fmla="*/ 31402 h 43107"/>
                <a:gd name="connsiteX331" fmla="*/ 65789 w 676457"/>
                <a:gd name="connsiteY331" fmla="*/ 26428 h 43107"/>
                <a:gd name="connsiteX332" fmla="*/ 65789 w 676457"/>
                <a:gd name="connsiteY332" fmla="*/ 11473 h 43107"/>
                <a:gd name="connsiteX333" fmla="*/ 58991 w 676457"/>
                <a:gd name="connsiteY333" fmla="*/ 11473 h 43107"/>
                <a:gd name="connsiteX334" fmla="*/ 58991 w 676457"/>
                <a:gd name="connsiteY334" fmla="*/ 27390 h 43107"/>
                <a:gd name="connsiteX335" fmla="*/ 67381 w 676457"/>
                <a:gd name="connsiteY335" fmla="*/ 36675 h 43107"/>
                <a:gd name="connsiteX336" fmla="*/ 41549 w 676457"/>
                <a:gd name="connsiteY336" fmla="*/ 36675 h 43107"/>
                <a:gd name="connsiteX337" fmla="*/ 54581 w 676457"/>
                <a:gd name="connsiteY337" fmla="*/ 23941 h 43107"/>
                <a:gd name="connsiteX338" fmla="*/ 54581 w 676457"/>
                <a:gd name="connsiteY338" fmla="*/ 23577 h 43107"/>
                <a:gd name="connsiteX339" fmla="*/ 41582 w 676457"/>
                <a:gd name="connsiteY339" fmla="*/ 10910 h 43107"/>
                <a:gd name="connsiteX340" fmla="*/ 28550 w 676457"/>
                <a:gd name="connsiteY340" fmla="*/ 23709 h 43107"/>
                <a:gd name="connsiteX341" fmla="*/ 28550 w 676457"/>
                <a:gd name="connsiteY341" fmla="*/ 24107 h 43107"/>
                <a:gd name="connsiteX342" fmla="*/ 41549 w 676457"/>
                <a:gd name="connsiteY342" fmla="*/ 36675 h 43107"/>
                <a:gd name="connsiteX343" fmla="*/ 41615 w 676457"/>
                <a:gd name="connsiteY343" fmla="*/ 31469 h 43107"/>
                <a:gd name="connsiteX344" fmla="*/ 35580 w 676457"/>
                <a:gd name="connsiteY344" fmla="*/ 23908 h 43107"/>
                <a:gd name="connsiteX345" fmla="*/ 35580 w 676457"/>
                <a:gd name="connsiteY345" fmla="*/ 23543 h 43107"/>
                <a:gd name="connsiteX346" fmla="*/ 41615 w 676457"/>
                <a:gd name="connsiteY346" fmla="*/ 16082 h 43107"/>
                <a:gd name="connsiteX347" fmla="*/ 47650 w 676457"/>
                <a:gd name="connsiteY347" fmla="*/ 23643 h 43107"/>
                <a:gd name="connsiteX348" fmla="*/ 47650 w 676457"/>
                <a:gd name="connsiteY348" fmla="*/ 23974 h 43107"/>
                <a:gd name="connsiteX349" fmla="*/ 41615 w 676457"/>
                <a:gd name="connsiteY349" fmla="*/ 31469 h 43107"/>
                <a:gd name="connsiteX350" fmla="*/ 12700 w 676457"/>
                <a:gd name="connsiteY350" fmla="*/ 31336 h 43107"/>
                <a:gd name="connsiteX351" fmla="*/ 6599 w 676457"/>
                <a:gd name="connsiteY351" fmla="*/ 23974 h 43107"/>
                <a:gd name="connsiteX352" fmla="*/ 6599 w 676457"/>
                <a:gd name="connsiteY352" fmla="*/ 23610 h 43107"/>
                <a:gd name="connsiteX353" fmla="*/ 12634 w 676457"/>
                <a:gd name="connsiteY353" fmla="*/ 16149 h 43107"/>
                <a:gd name="connsiteX354" fmla="*/ 18536 w 676457"/>
                <a:gd name="connsiteY354" fmla="*/ 23610 h 43107"/>
                <a:gd name="connsiteX355" fmla="*/ 18536 w 676457"/>
                <a:gd name="connsiteY355" fmla="*/ 23974 h 43107"/>
                <a:gd name="connsiteX356" fmla="*/ 12700 w 676457"/>
                <a:gd name="connsiteY356" fmla="*/ 31336 h 43107"/>
                <a:gd name="connsiteX357" fmla="*/ 0 w 676457"/>
                <a:gd name="connsiteY357" fmla="*/ 44567 h 43107"/>
                <a:gd name="connsiteX358" fmla="*/ 6831 w 676457"/>
                <a:gd name="connsiteY358" fmla="*/ 44567 h 43107"/>
                <a:gd name="connsiteX359" fmla="*/ 6831 w 676457"/>
                <a:gd name="connsiteY359" fmla="*/ 32397 h 43107"/>
                <a:gd name="connsiteX360" fmla="*/ 14723 w 676457"/>
                <a:gd name="connsiteY360" fmla="*/ 36675 h 43107"/>
                <a:gd name="connsiteX361" fmla="*/ 25500 w 676457"/>
                <a:gd name="connsiteY361" fmla="*/ 23941 h 43107"/>
                <a:gd name="connsiteX362" fmla="*/ 25500 w 676457"/>
                <a:gd name="connsiteY362" fmla="*/ 23577 h 43107"/>
                <a:gd name="connsiteX363" fmla="*/ 14723 w 676457"/>
                <a:gd name="connsiteY363" fmla="*/ 10910 h 43107"/>
                <a:gd name="connsiteX364" fmla="*/ 6831 w 676457"/>
                <a:gd name="connsiteY364" fmla="*/ 15353 h 43107"/>
                <a:gd name="connsiteX365" fmla="*/ 6831 w 676457"/>
                <a:gd name="connsiteY365" fmla="*/ 11473 h 43107"/>
                <a:gd name="connsiteX366" fmla="*/ 0 w 676457"/>
                <a:gd name="connsiteY366" fmla="*/ 11473 h 43107"/>
                <a:gd name="connsiteX367" fmla="*/ 0 w 676457"/>
                <a:gd name="connsiteY367" fmla="*/ 44567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676457" h="43107">
                  <a:moveTo>
                    <a:pt x="659447" y="21123"/>
                  </a:moveTo>
                  <a:cubicBezTo>
                    <a:pt x="659977" y="17641"/>
                    <a:pt x="662033" y="15585"/>
                    <a:pt x="665117" y="15585"/>
                  </a:cubicBezTo>
                  <a:cubicBezTo>
                    <a:pt x="668367" y="15585"/>
                    <a:pt x="670257" y="17376"/>
                    <a:pt x="670489" y="21123"/>
                  </a:cubicBezTo>
                  <a:lnTo>
                    <a:pt x="659447" y="21123"/>
                  </a:lnTo>
                  <a:close/>
                  <a:moveTo>
                    <a:pt x="665316" y="36675"/>
                  </a:moveTo>
                  <a:cubicBezTo>
                    <a:pt x="672047" y="36675"/>
                    <a:pt x="676325" y="33690"/>
                    <a:pt x="677121" y="28352"/>
                  </a:cubicBezTo>
                  <a:lnTo>
                    <a:pt x="670655" y="28352"/>
                  </a:lnTo>
                  <a:cubicBezTo>
                    <a:pt x="670223" y="30441"/>
                    <a:pt x="668665" y="31800"/>
                    <a:pt x="665515" y="31800"/>
                  </a:cubicBezTo>
                  <a:cubicBezTo>
                    <a:pt x="661768" y="31800"/>
                    <a:pt x="659546" y="29446"/>
                    <a:pt x="659380" y="25334"/>
                  </a:cubicBezTo>
                  <a:lnTo>
                    <a:pt x="677187" y="25334"/>
                  </a:lnTo>
                  <a:lnTo>
                    <a:pt x="677187" y="23444"/>
                  </a:lnTo>
                  <a:cubicBezTo>
                    <a:pt x="677187" y="14623"/>
                    <a:pt x="671517" y="10876"/>
                    <a:pt x="665150" y="10876"/>
                  </a:cubicBezTo>
                  <a:cubicBezTo>
                    <a:pt x="657988" y="10876"/>
                    <a:pt x="652450" y="15917"/>
                    <a:pt x="652450" y="23709"/>
                  </a:cubicBezTo>
                  <a:lnTo>
                    <a:pt x="652450" y="24074"/>
                  </a:lnTo>
                  <a:cubicBezTo>
                    <a:pt x="652417" y="31999"/>
                    <a:pt x="657855" y="36675"/>
                    <a:pt x="665316" y="36675"/>
                  </a:cubicBezTo>
                  <a:moveTo>
                    <a:pt x="645155" y="36608"/>
                  </a:moveTo>
                  <a:cubicBezTo>
                    <a:pt x="647012" y="36608"/>
                    <a:pt x="648371" y="36277"/>
                    <a:pt x="649300" y="35945"/>
                  </a:cubicBezTo>
                  <a:lnTo>
                    <a:pt x="649300" y="30673"/>
                  </a:lnTo>
                  <a:cubicBezTo>
                    <a:pt x="648504" y="31004"/>
                    <a:pt x="647741" y="31137"/>
                    <a:pt x="646713" y="31137"/>
                  </a:cubicBezTo>
                  <a:cubicBezTo>
                    <a:pt x="644956" y="31137"/>
                    <a:pt x="643961" y="30208"/>
                    <a:pt x="643961" y="28219"/>
                  </a:cubicBezTo>
                  <a:lnTo>
                    <a:pt x="643961" y="16315"/>
                  </a:lnTo>
                  <a:lnTo>
                    <a:pt x="649167" y="16315"/>
                  </a:lnTo>
                  <a:lnTo>
                    <a:pt x="649167" y="11440"/>
                  </a:lnTo>
                  <a:lnTo>
                    <a:pt x="643961" y="11440"/>
                  </a:lnTo>
                  <a:lnTo>
                    <a:pt x="643961" y="6101"/>
                  </a:lnTo>
                  <a:lnTo>
                    <a:pt x="637163" y="6101"/>
                  </a:lnTo>
                  <a:lnTo>
                    <a:pt x="637163" y="11440"/>
                  </a:lnTo>
                  <a:lnTo>
                    <a:pt x="634013" y="11440"/>
                  </a:lnTo>
                  <a:lnTo>
                    <a:pt x="634013" y="16315"/>
                  </a:lnTo>
                  <a:lnTo>
                    <a:pt x="637163" y="16315"/>
                  </a:lnTo>
                  <a:lnTo>
                    <a:pt x="637163" y="28816"/>
                  </a:lnTo>
                  <a:cubicBezTo>
                    <a:pt x="637163" y="33989"/>
                    <a:pt x="639949" y="36608"/>
                    <a:pt x="645155" y="36608"/>
                  </a:cubicBezTo>
                  <a:moveTo>
                    <a:pt x="607087" y="36144"/>
                  </a:moveTo>
                  <a:lnTo>
                    <a:pt x="613952" y="36144"/>
                  </a:lnTo>
                  <a:lnTo>
                    <a:pt x="613952" y="21885"/>
                  </a:lnTo>
                  <a:cubicBezTo>
                    <a:pt x="613952" y="18238"/>
                    <a:pt x="616173" y="16447"/>
                    <a:pt x="619091" y="16447"/>
                  </a:cubicBezTo>
                  <a:cubicBezTo>
                    <a:pt x="622109" y="16447"/>
                    <a:pt x="623435" y="18072"/>
                    <a:pt x="623435" y="21421"/>
                  </a:cubicBezTo>
                  <a:lnTo>
                    <a:pt x="623435" y="36144"/>
                  </a:lnTo>
                  <a:lnTo>
                    <a:pt x="630266" y="36144"/>
                  </a:lnTo>
                  <a:lnTo>
                    <a:pt x="630266" y="20426"/>
                  </a:lnTo>
                  <a:cubicBezTo>
                    <a:pt x="630266" y="13828"/>
                    <a:pt x="626817" y="10910"/>
                    <a:pt x="621943" y="10910"/>
                  </a:cubicBezTo>
                  <a:cubicBezTo>
                    <a:pt x="617831" y="10910"/>
                    <a:pt x="615145" y="12932"/>
                    <a:pt x="613918" y="15386"/>
                  </a:cubicBezTo>
                  <a:lnTo>
                    <a:pt x="613918" y="11473"/>
                  </a:lnTo>
                  <a:lnTo>
                    <a:pt x="607054" y="11473"/>
                  </a:lnTo>
                  <a:lnTo>
                    <a:pt x="607054" y="36144"/>
                  </a:lnTo>
                  <a:close/>
                  <a:moveTo>
                    <a:pt x="584904" y="21123"/>
                  </a:moveTo>
                  <a:cubicBezTo>
                    <a:pt x="585434" y="17641"/>
                    <a:pt x="587490" y="15585"/>
                    <a:pt x="590574" y="15585"/>
                  </a:cubicBezTo>
                  <a:cubicBezTo>
                    <a:pt x="593824" y="15585"/>
                    <a:pt x="595714" y="17376"/>
                    <a:pt x="595946" y="21123"/>
                  </a:cubicBezTo>
                  <a:lnTo>
                    <a:pt x="584904" y="21123"/>
                  </a:lnTo>
                  <a:close/>
                  <a:moveTo>
                    <a:pt x="590740" y="36675"/>
                  </a:moveTo>
                  <a:cubicBezTo>
                    <a:pt x="597504" y="36675"/>
                    <a:pt x="601749" y="33690"/>
                    <a:pt x="602545" y="28352"/>
                  </a:cubicBezTo>
                  <a:lnTo>
                    <a:pt x="596078" y="28352"/>
                  </a:lnTo>
                  <a:cubicBezTo>
                    <a:pt x="595647" y="30441"/>
                    <a:pt x="594089" y="31800"/>
                    <a:pt x="590939" y="31800"/>
                  </a:cubicBezTo>
                  <a:cubicBezTo>
                    <a:pt x="587192" y="31800"/>
                    <a:pt x="585003" y="29446"/>
                    <a:pt x="584804" y="25334"/>
                  </a:cubicBezTo>
                  <a:lnTo>
                    <a:pt x="602611" y="25334"/>
                  </a:lnTo>
                  <a:lnTo>
                    <a:pt x="602611" y="23444"/>
                  </a:lnTo>
                  <a:cubicBezTo>
                    <a:pt x="602611" y="14623"/>
                    <a:pt x="596941" y="10876"/>
                    <a:pt x="590574" y="10876"/>
                  </a:cubicBezTo>
                  <a:cubicBezTo>
                    <a:pt x="583411" y="10876"/>
                    <a:pt x="577874" y="15917"/>
                    <a:pt x="577874" y="23709"/>
                  </a:cubicBezTo>
                  <a:lnTo>
                    <a:pt x="577874" y="24074"/>
                  </a:lnTo>
                  <a:cubicBezTo>
                    <a:pt x="577874" y="31999"/>
                    <a:pt x="583279" y="36675"/>
                    <a:pt x="590740" y="36675"/>
                  </a:cubicBezTo>
                  <a:moveTo>
                    <a:pt x="550351" y="36144"/>
                  </a:moveTo>
                  <a:lnTo>
                    <a:pt x="557182" y="36144"/>
                  </a:lnTo>
                  <a:lnTo>
                    <a:pt x="557182" y="21885"/>
                  </a:lnTo>
                  <a:cubicBezTo>
                    <a:pt x="557182" y="18238"/>
                    <a:pt x="559404" y="16447"/>
                    <a:pt x="562322" y="16447"/>
                  </a:cubicBezTo>
                  <a:cubicBezTo>
                    <a:pt x="565339" y="16447"/>
                    <a:pt x="566666" y="18072"/>
                    <a:pt x="566666" y="21421"/>
                  </a:cubicBezTo>
                  <a:lnTo>
                    <a:pt x="566666" y="36144"/>
                  </a:lnTo>
                  <a:lnTo>
                    <a:pt x="573530" y="36144"/>
                  </a:lnTo>
                  <a:lnTo>
                    <a:pt x="573530" y="20426"/>
                  </a:lnTo>
                  <a:cubicBezTo>
                    <a:pt x="573530" y="13828"/>
                    <a:pt x="570081" y="10910"/>
                    <a:pt x="565207" y="10910"/>
                  </a:cubicBezTo>
                  <a:cubicBezTo>
                    <a:pt x="561095" y="10910"/>
                    <a:pt x="558409" y="12932"/>
                    <a:pt x="557182" y="15386"/>
                  </a:cubicBezTo>
                  <a:lnTo>
                    <a:pt x="557182" y="11473"/>
                  </a:lnTo>
                  <a:lnTo>
                    <a:pt x="550351" y="11473"/>
                  </a:lnTo>
                  <a:lnTo>
                    <a:pt x="550351" y="36144"/>
                  </a:lnTo>
                  <a:close/>
                  <a:moveTo>
                    <a:pt x="532412" y="31900"/>
                  </a:moveTo>
                  <a:cubicBezTo>
                    <a:pt x="529892" y="31900"/>
                    <a:pt x="528831" y="30706"/>
                    <a:pt x="528831" y="28915"/>
                  </a:cubicBezTo>
                  <a:cubicBezTo>
                    <a:pt x="528831" y="26262"/>
                    <a:pt x="531152" y="25433"/>
                    <a:pt x="535098" y="25433"/>
                  </a:cubicBezTo>
                  <a:lnTo>
                    <a:pt x="537751" y="25433"/>
                  </a:lnTo>
                  <a:lnTo>
                    <a:pt x="537751" y="27523"/>
                  </a:lnTo>
                  <a:cubicBezTo>
                    <a:pt x="537717" y="30242"/>
                    <a:pt x="535429" y="31900"/>
                    <a:pt x="532412" y="31900"/>
                  </a:cubicBezTo>
                  <a:moveTo>
                    <a:pt x="530356" y="36675"/>
                  </a:moveTo>
                  <a:cubicBezTo>
                    <a:pt x="534236" y="36675"/>
                    <a:pt x="536391" y="35182"/>
                    <a:pt x="537817" y="33193"/>
                  </a:cubicBezTo>
                  <a:lnTo>
                    <a:pt x="537817" y="36177"/>
                  </a:lnTo>
                  <a:lnTo>
                    <a:pt x="544482" y="36177"/>
                  </a:lnTo>
                  <a:lnTo>
                    <a:pt x="544482" y="20095"/>
                  </a:lnTo>
                  <a:cubicBezTo>
                    <a:pt x="544482" y="13397"/>
                    <a:pt x="540204" y="10943"/>
                    <a:pt x="534136" y="10943"/>
                  </a:cubicBezTo>
                  <a:cubicBezTo>
                    <a:pt x="528101" y="10943"/>
                    <a:pt x="523459" y="13529"/>
                    <a:pt x="523028" y="19398"/>
                  </a:cubicBezTo>
                  <a:lnTo>
                    <a:pt x="529494" y="19398"/>
                  </a:lnTo>
                  <a:cubicBezTo>
                    <a:pt x="529792" y="17276"/>
                    <a:pt x="531019" y="15917"/>
                    <a:pt x="533705" y="15917"/>
                  </a:cubicBezTo>
                  <a:cubicBezTo>
                    <a:pt x="536822" y="15917"/>
                    <a:pt x="537717" y="17508"/>
                    <a:pt x="537717" y="20460"/>
                  </a:cubicBezTo>
                  <a:lnTo>
                    <a:pt x="537717" y="21454"/>
                  </a:lnTo>
                  <a:lnTo>
                    <a:pt x="534932" y="21454"/>
                  </a:lnTo>
                  <a:cubicBezTo>
                    <a:pt x="527372" y="21454"/>
                    <a:pt x="522099" y="23643"/>
                    <a:pt x="522099" y="29379"/>
                  </a:cubicBezTo>
                  <a:cubicBezTo>
                    <a:pt x="522099" y="34486"/>
                    <a:pt x="525879" y="36675"/>
                    <a:pt x="530356" y="36675"/>
                  </a:cubicBezTo>
                  <a:moveTo>
                    <a:pt x="480119" y="36144"/>
                  </a:moveTo>
                  <a:lnTo>
                    <a:pt x="486950" y="36144"/>
                  </a:lnTo>
                  <a:lnTo>
                    <a:pt x="486950" y="21554"/>
                  </a:lnTo>
                  <a:cubicBezTo>
                    <a:pt x="486950" y="18205"/>
                    <a:pt x="489072" y="16514"/>
                    <a:pt x="491725" y="16514"/>
                  </a:cubicBezTo>
                  <a:cubicBezTo>
                    <a:pt x="494146" y="16514"/>
                    <a:pt x="495605" y="17939"/>
                    <a:pt x="495605" y="21090"/>
                  </a:cubicBezTo>
                  <a:lnTo>
                    <a:pt x="495605" y="36144"/>
                  </a:lnTo>
                  <a:lnTo>
                    <a:pt x="502402" y="36144"/>
                  </a:lnTo>
                  <a:lnTo>
                    <a:pt x="502402" y="21554"/>
                  </a:lnTo>
                  <a:cubicBezTo>
                    <a:pt x="502402" y="18205"/>
                    <a:pt x="504525" y="16514"/>
                    <a:pt x="507177" y="16514"/>
                  </a:cubicBezTo>
                  <a:cubicBezTo>
                    <a:pt x="509631" y="16514"/>
                    <a:pt x="511057" y="17939"/>
                    <a:pt x="511057" y="21090"/>
                  </a:cubicBezTo>
                  <a:lnTo>
                    <a:pt x="511057" y="36144"/>
                  </a:lnTo>
                  <a:lnTo>
                    <a:pt x="517855" y="36144"/>
                  </a:lnTo>
                  <a:lnTo>
                    <a:pt x="517855" y="20327"/>
                  </a:lnTo>
                  <a:cubicBezTo>
                    <a:pt x="517855" y="13761"/>
                    <a:pt x="514307" y="10876"/>
                    <a:pt x="509731" y="10876"/>
                  </a:cubicBezTo>
                  <a:cubicBezTo>
                    <a:pt x="506614" y="10876"/>
                    <a:pt x="503397" y="12203"/>
                    <a:pt x="501408" y="15154"/>
                  </a:cubicBezTo>
                  <a:cubicBezTo>
                    <a:pt x="500214" y="12236"/>
                    <a:pt x="497760" y="10876"/>
                    <a:pt x="494510" y="10876"/>
                  </a:cubicBezTo>
                  <a:cubicBezTo>
                    <a:pt x="490830" y="10876"/>
                    <a:pt x="488177" y="12899"/>
                    <a:pt x="486950" y="15220"/>
                  </a:cubicBezTo>
                  <a:lnTo>
                    <a:pt x="486950" y="11440"/>
                  </a:lnTo>
                  <a:lnTo>
                    <a:pt x="480119" y="11440"/>
                  </a:lnTo>
                  <a:lnTo>
                    <a:pt x="480119" y="36144"/>
                  </a:lnTo>
                  <a:close/>
                  <a:moveTo>
                    <a:pt x="460820" y="36144"/>
                  </a:moveTo>
                  <a:lnTo>
                    <a:pt x="467684" y="36144"/>
                  </a:lnTo>
                  <a:lnTo>
                    <a:pt x="467684" y="23776"/>
                  </a:lnTo>
                  <a:cubicBezTo>
                    <a:pt x="467684" y="19067"/>
                    <a:pt x="470602" y="17409"/>
                    <a:pt x="475676" y="17442"/>
                  </a:cubicBezTo>
                  <a:lnTo>
                    <a:pt x="475676" y="11075"/>
                  </a:lnTo>
                  <a:cubicBezTo>
                    <a:pt x="471663" y="11109"/>
                    <a:pt x="469243" y="12866"/>
                    <a:pt x="467684" y="16182"/>
                  </a:cubicBezTo>
                  <a:lnTo>
                    <a:pt x="467684" y="11473"/>
                  </a:lnTo>
                  <a:lnTo>
                    <a:pt x="460820" y="11473"/>
                  </a:lnTo>
                  <a:lnTo>
                    <a:pt x="460820" y="36144"/>
                  </a:lnTo>
                  <a:close/>
                  <a:moveTo>
                    <a:pt x="438636" y="21123"/>
                  </a:moveTo>
                  <a:cubicBezTo>
                    <a:pt x="439167" y="17641"/>
                    <a:pt x="441223" y="15585"/>
                    <a:pt x="444307" y="15585"/>
                  </a:cubicBezTo>
                  <a:cubicBezTo>
                    <a:pt x="447556" y="15585"/>
                    <a:pt x="449446" y="17376"/>
                    <a:pt x="449678" y="21123"/>
                  </a:cubicBezTo>
                  <a:lnTo>
                    <a:pt x="438636" y="21123"/>
                  </a:lnTo>
                  <a:close/>
                  <a:moveTo>
                    <a:pt x="444472" y="36675"/>
                  </a:moveTo>
                  <a:cubicBezTo>
                    <a:pt x="451237" y="36675"/>
                    <a:pt x="455481" y="33690"/>
                    <a:pt x="456277" y="28352"/>
                  </a:cubicBezTo>
                  <a:lnTo>
                    <a:pt x="449811" y="28352"/>
                  </a:lnTo>
                  <a:cubicBezTo>
                    <a:pt x="449380" y="30441"/>
                    <a:pt x="447821" y="31800"/>
                    <a:pt x="444671" y="31800"/>
                  </a:cubicBezTo>
                  <a:cubicBezTo>
                    <a:pt x="440924" y="31800"/>
                    <a:pt x="438736" y="29446"/>
                    <a:pt x="438537" y="25334"/>
                  </a:cubicBezTo>
                  <a:lnTo>
                    <a:pt x="456344" y="25334"/>
                  </a:lnTo>
                  <a:lnTo>
                    <a:pt x="456344" y="23444"/>
                  </a:lnTo>
                  <a:cubicBezTo>
                    <a:pt x="456344" y="14623"/>
                    <a:pt x="450673" y="10876"/>
                    <a:pt x="444307" y="10876"/>
                  </a:cubicBezTo>
                  <a:cubicBezTo>
                    <a:pt x="437144" y="10876"/>
                    <a:pt x="431606" y="15917"/>
                    <a:pt x="431606" y="23709"/>
                  </a:cubicBezTo>
                  <a:lnTo>
                    <a:pt x="431606" y="24074"/>
                  </a:lnTo>
                  <a:cubicBezTo>
                    <a:pt x="431606" y="31999"/>
                    <a:pt x="437011" y="36675"/>
                    <a:pt x="444472" y="36675"/>
                  </a:cubicBezTo>
                  <a:moveTo>
                    <a:pt x="415723" y="31336"/>
                  </a:moveTo>
                  <a:cubicBezTo>
                    <a:pt x="411976" y="31336"/>
                    <a:pt x="409622" y="28948"/>
                    <a:pt x="409622" y="23974"/>
                  </a:cubicBezTo>
                  <a:lnTo>
                    <a:pt x="409622" y="23610"/>
                  </a:lnTo>
                  <a:cubicBezTo>
                    <a:pt x="409622" y="18636"/>
                    <a:pt x="412075" y="16149"/>
                    <a:pt x="415657" y="16149"/>
                  </a:cubicBezTo>
                  <a:cubicBezTo>
                    <a:pt x="419105" y="16149"/>
                    <a:pt x="421559" y="18603"/>
                    <a:pt x="421559" y="23610"/>
                  </a:cubicBezTo>
                  <a:lnTo>
                    <a:pt x="421559" y="23974"/>
                  </a:lnTo>
                  <a:cubicBezTo>
                    <a:pt x="421592" y="28783"/>
                    <a:pt x="419503" y="31336"/>
                    <a:pt x="415723" y="31336"/>
                  </a:cubicBezTo>
                  <a:moveTo>
                    <a:pt x="403023" y="44567"/>
                  </a:moveTo>
                  <a:lnTo>
                    <a:pt x="409887" y="44567"/>
                  </a:lnTo>
                  <a:lnTo>
                    <a:pt x="409887" y="32397"/>
                  </a:lnTo>
                  <a:cubicBezTo>
                    <a:pt x="411147" y="34785"/>
                    <a:pt x="413932" y="36675"/>
                    <a:pt x="417779" y="36675"/>
                  </a:cubicBezTo>
                  <a:cubicBezTo>
                    <a:pt x="423913" y="36675"/>
                    <a:pt x="428556" y="32099"/>
                    <a:pt x="428556" y="23941"/>
                  </a:cubicBezTo>
                  <a:lnTo>
                    <a:pt x="428556" y="23577"/>
                  </a:lnTo>
                  <a:cubicBezTo>
                    <a:pt x="428556" y="15419"/>
                    <a:pt x="423847" y="10910"/>
                    <a:pt x="417779" y="10910"/>
                  </a:cubicBezTo>
                  <a:cubicBezTo>
                    <a:pt x="414131" y="10910"/>
                    <a:pt x="411246" y="12999"/>
                    <a:pt x="409887" y="15353"/>
                  </a:cubicBezTo>
                  <a:lnTo>
                    <a:pt x="409887" y="11473"/>
                  </a:lnTo>
                  <a:lnTo>
                    <a:pt x="403023" y="11473"/>
                  </a:lnTo>
                  <a:lnTo>
                    <a:pt x="403023" y="44567"/>
                  </a:lnTo>
                  <a:close/>
                  <a:moveTo>
                    <a:pt x="363496" y="36144"/>
                  </a:moveTo>
                  <a:lnTo>
                    <a:pt x="370361" y="36144"/>
                  </a:lnTo>
                  <a:lnTo>
                    <a:pt x="370361" y="21885"/>
                  </a:lnTo>
                  <a:cubicBezTo>
                    <a:pt x="370361" y="18238"/>
                    <a:pt x="372582" y="16447"/>
                    <a:pt x="375500" y="16447"/>
                  </a:cubicBezTo>
                  <a:cubicBezTo>
                    <a:pt x="378518" y="16447"/>
                    <a:pt x="379844" y="18072"/>
                    <a:pt x="379844" y="21421"/>
                  </a:cubicBezTo>
                  <a:lnTo>
                    <a:pt x="379844" y="36144"/>
                  </a:lnTo>
                  <a:lnTo>
                    <a:pt x="386675" y="36144"/>
                  </a:lnTo>
                  <a:lnTo>
                    <a:pt x="386675" y="20426"/>
                  </a:lnTo>
                  <a:cubicBezTo>
                    <a:pt x="386675" y="13828"/>
                    <a:pt x="383226" y="10910"/>
                    <a:pt x="378352" y="10910"/>
                  </a:cubicBezTo>
                  <a:cubicBezTo>
                    <a:pt x="374240" y="10910"/>
                    <a:pt x="371554" y="12932"/>
                    <a:pt x="370327" y="15386"/>
                  </a:cubicBezTo>
                  <a:lnTo>
                    <a:pt x="370327" y="11473"/>
                  </a:lnTo>
                  <a:lnTo>
                    <a:pt x="363463" y="11473"/>
                  </a:lnTo>
                  <a:lnTo>
                    <a:pt x="363463" y="36144"/>
                  </a:lnTo>
                  <a:close/>
                  <a:moveTo>
                    <a:pt x="345889" y="36675"/>
                  </a:moveTo>
                  <a:cubicBezTo>
                    <a:pt x="353283" y="36675"/>
                    <a:pt x="358920" y="31734"/>
                    <a:pt x="358920" y="23941"/>
                  </a:cubicBezTo>
                  <a:lnTo>
                    <a:pt x="358920" y="23577"/>
                  </a:lnTo>
                  <a:cubicBezTo>
                    <a:pt x="358920" y="15883"/>
                    <a:pt x="353350" y="10910"/>
                    <a:pt x="345922" y="10910"/>
                  </a:cubicBezTo>
                  <a:cubicBezTo>
                    <a:pt x="338494" y="10910"/>
                    <a:pt x="332890" y="15950"/>
                    <a:pt x="332890" y="23709"/>
                  </a:cubicBezTo>
                  <a:lnTo>
                    <a:pt x="332890" y="24107"/>
                  </a:lnTo>
                  <a:cubicBezTo>
                    <a:pt x="332923" y="31767"/>
                    <a:pt x="338527" y="36675"/>
                    <a:pt x="345889" y="36675"/>
                  </a:cubicBezTo>
                  <a:moveTo>
                    <a:pt x="345955" y="31469"/>
                  </a:moveTo>
                  <a:cubicBezTo>
                    <a:pt x="342075" y="31469"/>
                    <a:pt x="339920" y="28650"/>
                    <a:pt x="339920" y="23908"/>
                  </a:cubicBezTo>
                  <a:lnTo>
                    <a:pt x="339920" y="23543"/>
                  </a:lnTo>
                  <a:cubicBezTo>
                    <a:pt x="339920" y="18835"/>
                    <a:pt x="342208" y="16082"/>
                    <a:pt x="345955" y="16082"/>
                  </a:cubicBezTo>
                  <a:cubicBezTo>
                    <a:pt x="349768" y="16082"/>
                    <a:pt x="351990" y="18901"/>
                    <a:pt x="351990" y="23643"/>
                  </a:cubicBezTo>
                  <a:lnTo>
                    <a:pt x="351990" y="23974"/>
                  </a:lnTo>
                  <a:cubicBezTo>
                    <a:pt x="351990" y="28650"/>
                    <a:pt x="349768" y="31469"/>
                    <a:pt x="345955" y="31469"/>
                  </a:cubicBezTo>
                  <a:moveTo>
                    <a:pt x="324700" y="8091"/>
                  </a:moveTo>
                  <a:cubicBezTo>
                    <a:pt x="326921" y="8091"/>
                    <a:pt x="328612" y="6499"/>
                    <a:pt x="328612" y="4344"/>
                  </a:cubicBezTo>
                  <a:cubicBezTo>
                    <a:pt x="328612" y="2222"/>
                    <a:pt x="326921" y="597"/>
                    <a:pt x="324700" y="597"/>
                  </a:cubicBezTo>
                  <a:cubicBezTo>
                    <a:pt x="322544" y="597"/>
                    <a:pt x="320820" y="2189"/>
                    <a:pt x="320820" y="4344"/>
                  </a:cubicBezTo>
                  <a:cubicBezTo>
                    <a:pt x="320820" y="6499"/>
                    <a:pt x="322544" y="8091"/>
                    <a:pt x="324700" y="8091"/>
                  </a:cubicBezTo>
                  <a:moveTo>
                    <a:pt x="321351" y="36144"/>
                  </a:moveTo>
                  <a:lnTo>
                    <a:pt x="328148" y="36144"/>
                  </a:lnTo>
                  <a:lnTo>
                    <a:pt x="328148" y="11440"/>
                  </a:lnTo>
                  <a:lnTo>
                    <a:pt x="321351" y="11440"/>
                  </a:lnTo>
                  <a:lnTo>
                    <a:pt x="321351" y="36144"/>
                  </a:lnTo>
                  <a:close/>
                  <a:moveTo>
                    <a:pt x="312397" y="36608"/>
                  </a:moveTo>
                  <a:cubicBezTo>
                    <a:pt x="314254" y="36608"/>
                    <a:pt x="315614" y="36277"/>
                    <a:pt x="316542" y="35945"/>
                  </a:cubicBezTo>
                  <a:lnTo>
                    <a:pt x="316542" y="30673"/>
                  </a:lnTo>
                  <a:cubicBezTo>
                    <a:pt x="315747" y="31004"/>
                    <a:pt x="314984" y="31137"/>
                    <a:pt x="313956" y="31137"/>
                  </a:cubicBezTo>
                  <a:cubicBezTo>
                    <a:pt x="312198" y="31137"/>
                    <a:pt x="311204" y="30208"/>
                    <a:pt x="311204" y="28219"/>
                  </a:cubicBezTo>
                  <a:lnTo>
                    <a:pt x="311204" y="16315"/>
                  </a:lnTo>
                  <a:lnTo>
                    <a:pt x="316410" y="16315"/>
                  </a:lnTo>
                  <a:lnTo>
                    <a:pt x="316410" y="11440"/>
                  </a:lnTo>
                  <a:lnTo>
                    <a:pt x="311204" y="11440"/>
                  </a:lnTo>
                  <a:lnTo>
                    <a:pt x="311204" y="6101"/>
                  </a:lnTo>
                  <a:lnTo>
                    <a:pt x="304406" y="6101"/>
                  </a:lnTo>
                  <a:lnTo>
                    <a:pt x="304406" y="11440"/>
                  </a:lnTo>
                  <a:lnTo>
                    <a:pt x="301256" y="11440"/>
                  </a:lnTo>
                  <a:lnTo>
                    <a:pt x="301256" y="16315"/>
                  </a:lnTo>
                  <a:lnTo>
                    <a:pt x="304406" y="16315"/>
                  </a:lnTo>
                  <a:lnTo>
                    <a:pt x="304406" y="28816"/>
                  </a:lnTo>
                  <a:cubicBezTo>
                    <a:pt x="304406" y="33989"/>
                    <a:pt x="307191" y="36608"/>
                    <a:pt x="312397" y="36608"/>
                  </a:cubicBezTo>
                  <a:moveTo>
                    <a:pt x="285405" y="31900"/>
                  </a:moveTo>
                  <a:cubicBezTo>
                    <a:pt x="282918" y="31900"/>
                    <a:pt x="281824" y="30706"/>
                    <a:pt x="281824" y="28915"/>
                  </a:cubicBezTo>
                  <a:cubicBezTo>
                    <a:pt x="281824" y="26262"/>
                    <a:pt x="284145" y="25433"/>
                    <a:pt x="288091" y="25433"/>
                  </a:cubicBezTo>
                  <a:lnTo>
                    <a:pt x="290744" y="25433"/>
                  </a:lnTo>
                  <a:lnTo>
                    <a:pt x="290744" y="27523"/>
                  </a:lnTo>
                  <a:cubicBezTo>
                    <a:pt x="290744" y="30242"/>
                    <a:pt x="288456" y="31900"/>
                    <a:pt x="285405" y="31900"/>
                  </a:cubicBezTo>
                  <a:moveTo>
                    <a:pt x="283383" y="36675"/>
                  </a:moveTo>
                  <a:cubicBezTo>
                    <a:pt x="287262" y="36675"/>
                    <a:pt x="289418" y="35182"/>
                    <a:pt x="290844" y="33193"/>
                  </a:cubicBezTo>
                  <a:lnTo>
                    <a:pt x="290844" y="36177"/>
                  </a:lnTo>
                  <a:lnTo>
                    <a:pt x="297509" y="36177"/>
                  </a:lnTo>
                  <a:lnTo>
                    <a:pt x="297509" y="20095"/>
                  </a:lnTo>
                  <a:cubicBezTo>
                    <a:pt x="297509" y="13397"/>
                    <a:pt x="293231" y="10943"/>
                    <a:pt x="287163" y="10943"/>
                  </a:cubicBezTo>
                  <a:cubicBezTo>
                    <a:pt x="281128" y="10943"/>
                    <a:pt x="276485" y="13529"/>
                    <a:pt x="276054" y="19398"/>
                  </a:cubicBezTo>
                  <a:lnTo>
                    <a:pt x="282521" y="19398"/>
                  </a:lnTo>
                  <a:cubicBezTo>
                    <a:pt x="282786" y="17276"/>
                    <a:pt x="284013" y="15917"/>
                    <a:pt x="286732" y="15917"/>
                  </a:cubicBezTo>
                  <a:cubicBezTo>
                    <a:pt x="289849" y="15917"/>
                    <a:pt x="290744" y="17508"/>
                    <a:pt x="290744" y="20460"/>
                  </a:cubicBezTo>
                  <a:lnTo>
                    <a:pt x="290744" y="21454"/>
                  </a:lnTo>
                  <a:lnTo>
                    <a:pt x="287959" y="21454"/>
                  </a:lnTo>
                  <a:cubicBezTo>
                    <a:pt x="280398" y="21454"/>
                    <a:pt x="275126" y="23643"/>
                    <a:pt x="275126" y="29379"/>
                  </a:cubicBezTo>
                  <a:cubicBezTo>
                    <a:pt x="275126" y="34486"/>
                    <a:pt x="278906" y="36675"/>
                    <a:pt x="283383" y="36675"/>
                  </a:cubicBezTo>
                  <a:moveTo>
                    <a:pt x="233146" y="36144"/>
                  </a:moveTo>
                  <a:lnTo>
                    <a:pt x="240010" y="36144"/>
                  </a:lnTo>
                  <a:lnTo>
                    <a:pt x="240010" y="21554"/>
                  </a:lnTo>
                  <a:cubicBezTo>
                    <a:pt x="240010" y="18205"/>
                    <a:pt x="242132" y="16514"/>
                    <a:pt x="244785" y="16514"/>
                  </a:cubicBezTo>
                  <a:cubicBezTo>
                    <a:pt x="247205" y="16514"/>
                    <a:pt x="248664" y="17939"/>
                    <a:pt x="248664" y="21090"/>
                  </a:cubicBezTo>
                  <a:lnTo>
                    <a:pt x="248664" y="36144"/>
                  </a:lnTo>
                  <a:lnTo>
                    <a:pt x="255462" y="36144"/>
                  </a:lnTo>
                  <a:lnTo>
                    <a:pt x="255462" y="21554"/>
                  </a:lnTo>
                  <a:cubicBezTo>
                    <a:pt x="255462" y="18205"/>
                    <a:pt x="257584" y="16514"/>
                    <a:pt x="260237" y="16514"/>
                  </a:cubicBezTo>
                  <a:cubicBezTo>
                    <a:pt x="262691" y="16514"/>
                    <a:pt x="264117" y="17939"/>
                    <a:pt x="264117" y="21090"/>
                  </a:cubicBezTo>
                  <a:lnTo>
                    <a:pt x="264117" y="36144"/>
                  </a:lnTo>
                  <a:lnTo>
                    <a:pt x="270915" y="36144"/>
                  </a:lnTo>
                  <a:lnTo>
                    <a:pt x="270915" y="20327"/>
                  </a:lnTo>
                  <a:cubicBezTo>
                    <a:pt x="270915" y="13761"/>
                    <a:pt x="267367" y="10876"/>
                    <a:pt x="262790" y="10876"/>
                  </a:cubicBezTo>
                  <a:cubicBezTo>
                    <a:pt x="259673" y="10876"/>
                    <a:pt x="256457" y="12203"/>
                    <a:pt x="254467" y="15154"/>
                  </a:cubicBezTo>
                  <a:cubicBezTo>
                    <a:pt x="253274" y="12236"/>
                    <a:pt x="250820" y="10876"/>
                    <a:pt x="247570" y="10876"/>
                  </a:cubicBezTo>
                  <a:cubicBezTo>
                    <a:pt x="243889" y="10876"/>
                    <a:pt x="241237" y="12899"/>
                    <a:pt x="240010" y="15220"/>
                  </a:cubicBezTo>
                  <a:lnTo>
                    <a:pt x="240010" y="11440"/>
                  </a:lnTo>
                  <a:lnTo>
                    <a:pt x="233146" y="11440"/>
                  </a:lnTo>
                  <a:lnTo>
                    <a:pt x="233146" y="36144"/>
                  </a:lnTo>
                  <a:close/>
                  <a:moveTo>
                    <a:pt x="213847" y="36144"/>
                  </a:moveTo>
                  <a:lnTo>
                    <a:pt x="220678" y="36144"/>
                  </a:lnTo>
                  <a:lnTo>
                    <a:pt x="220678" y="23776"/>
                  </a:lnTo>
                  <a:cubicBezTo>
                    <a:pt x="220678" y="19067"/>
                    <a:pt x="223596" y="17409"/>
                    <a:pt x="228669" y="17442"/>
                  </a:cubicBezTo>
                  <a:lnTo>
                    <a:pt x="228669" y="11075"/>
                  </a:lnTo>
                  <a:cubicBezTo>
                    <a:pt x="224657" y="11109"/>
                    <a:pt x="222236" y="12866"/>
                    <a:pt x="220678" y="16182"/>
                  </a:cubicBezTo>
                  <a:lnTo>
                    <a:pt x="220678" y="11473"/>
                  </a:lnTo>
                  <a:lnTo>
                    <a:pt x="213847" y="11473"/>
                  </a:lnTo>
                  <a:lnTo>
                    <a:pt x="213847" y="36144"/>
                  </a:lnTo>
                  <a:close/>
                  <a:moveTo>
                    <a:pt x="196239" y="36675"/>
                  </a:moveTo>
                  <a:cubicBezTo>
                    <a:pt x="203667" y="36675"/>
                    <a:pt x="209271" y="31734"/>
                    <a:pt x="209271" y="23941"/>
                  </a:cubicBezTo>
                  <a:lnTo>
                    <a:pt x="209271" y="23577"/>
                  </a:lnTo>
                  <a:cubicBezTo>
                    <a:pt x="209271" y="15883"/>
                    <a:pt x="203700" y="10910"/>
                    <a:pt x="196272" y="10910"/>
                  </a:cubicBezTo>
                  <a:cubicBezTo>
                    <a:pt x="188844" y="10910"/>
                    <a:pt x="183240" y="15950"/>
                    <a:pt x="183240" y="23709"/>
                  </a:cubicBezTo>
                  <a:lnTo>
                    <a:pt x="183240" y="24107"/>
                  </a:lnTo>
                  <a:cubicBezTo>
                    <a:pt x="183240" y="31767"/>
                    <a:pt x="188878" y="36675"/>
                    <a:pt x="196239" y="36675"/>
                  </a:cubicBezTo>
                  <a:moveTo>
                    <a:pt x="196272" y="31469"/>
                  </a:moveTo>
                  <a:cubicBezTo>
                    <a:pt x="192392" y="31469"/>
                    <a:pt x="190237" y="28650"/>
                    <a:pt x="190237" y="23908"/>
                  </a:cubicBezTo>
                  <a:lnTo>
                    <a:pt x="190237" y="23543"/>
                  </a:lnTo>
                  <a:cubicBezTo>
                    <a:pt x="190237" y="18835"/>
                    <a:pt x="192492" y="16082"/>
                    <a:pt x="196272" y="16082"/>
                  </a:cubicBezTo>
                  <a:cubicBezTo>
                    <a:pt x="200086" y="16082"/>
                    <a:pt x="202307" y="18901"/>
                    <a:pt x="202307" y="23643"/>
                  </a:cubicBezTo>
                  <a:lnTo>
                    <a:pt x="202307" y="23974"/>
                  </a:lnTo>
                  <a:cubicBezTo>
                    <a:pt x="202340" y="28650"/>
                    <a:pt x="200086" y="31469"/>
                    <a:pt x="196272" y="31469"/>
                  </a:cubicBezTo>
                  <a:moveTo>
                    <a:pt x="169313" y="36144"/>
                  </a:moveTo>
                  <a:lnTo>
                    <a:pt x="176111" y="36144"/>
                  </a:lnTo>
                  <a:lnTo>
                    <a:pt x="176111" y="16315"/>
                  </a:lnTo>
                  <a:lnTo>
                    <a:pt x="181483" y="16315"/>
                  </a:lnTo>
                  <a:lnTo>
                    <a:pt x="181483" y="11440"/>
                  </a:lnTo>
                  <a:lnTo>
                    <a:pt x="176111" y="11440"/>
                  </a:lnTo>
                  <a:lnTo>
                    <a:pt x="176111" y="8423"/>
                  </a:lnTo>
                  <a:cubicBezTo>
                    <a:pt x="176111" y="6532"/>
                    <a:pt x="177006" y="5173"/>
                    <a:pt x="179195" y="5173"/>
                  </a:cubicBezTo>
                  <a:cubicBezTo>
                    <a:pt x="180190" y="5173"/>
                    <a:pt x="181052" y="5372"/>
                    <a:pt x="181682" y="5604"/>
                  </a:cubicBezTo>
                  <a:lnTo>
                    <a:pt x="181682" y="464"/>
                  </a:lnTo>
                  <a:cubicBezTo>
                    <a:pt x="180588" y="133"/>
                    <a:pt x="179593" y="0"/>
                    <a:pt x="178134" y="0"/>
                  </a:cubicBezTo>
                  <a:cubicBezTo>
                    <a:pt x="172662" y="0"/>
                    <a:pt x="169313" y="2885"/>
                    <a:pt x="169313" y="8622"/>
                  </a:cubicBezTo>
                  <a:lnTo>
                    <a:pt x="169313" y="11440"/>
                  </a:lnTo>
                  <a:lnTo>
                    <a:pt x="166064" y="11440"/>
                  </a:lnTo>
                  <a:lnTo>
                    <a:pt x="166064" y="16315"/>
                  </a:lnTo>
                  <a:lnTo>
                    <a:pt x="169313" y="16315"/>
                  </a:lnTo>
                  <a:lnTo>
                    <a:pt x="169313" y="36144"/>
                  </a:lnTo>
                  <a:close/>
                  <a:moveTo>
                    <a:pt x="139768" y="31900"/>
                  </a:moveTo>
                  <a:cubicBezTo>
                    <a:pt x="137281" y="31900"/>
                    <a:pt x="136187" y="30706"/>
                    <a:pt x="136187" y="28915"/>
                  </a:cubicBezTo>
                  <a:cubicBezTo>
                    <a:pt x="136187" y="26262"/>
                    <a:pt x="138508" y="25433"/>
                    <a:pt x="142454" y="25433"/>
                  </a:cubicBezTo>
                  <a:lnTo>
                    <a:pt x="145107" y="25433"/>
                  </a:lnTo>
                  <a:lnTo>
                    <a:pt x="145107" y="27523"/>
                  </a:lnTo>
                  <a:cubicBezTo>
                    <a:pt x="145107" y="30242"/>
                    <a:pt x="142786" y="31900"/>
                    <a:pt x="139768" y="31900"/>
                  </a:cubicBezTo>
                  <a:moveTo>
                    <a:pt x="137745" y="36675"/>
                  </a:moveTo>
                  <a:cubicBezTo>
                    <a:pt x="141625" y="36675"/>
                    <a:pt x="143780" y="35182"/>
                    <a:pt x="145206" y="33193"/>
                  </a:cubicBezTo>
                  <a:lnTo>
                    <a:pt x="145206" y="36177"/>
                  </a:lnTo>
                  <a:lnTo>
                    <a:pt x="151871" y="36177"/>
                  </a:lnTo>
                  <a:lnTo>
                    <a:pt x="151871" y="20095"/>
                  </a:lnTo>
                  <a:cubicBezTo>
                    <a:pt x="151871" y="13397"/>
                    <a:pt x="147594" y="10943"/>
                    <a:pt x="141526" y="10943"/>
                  </a:cubicBezTo>
                  <a:cubicBezTo>
                    <a:pt x="135490" y="10943"/>
                    <a:pt x="130848" y="13529"/>
                    <a:pt x="130417" y="19398"/>
                  </a:cubicBezTo>
                  <a:lnTo>
                    <a:pt x="136883" y="19398"/>
                  </a:lnTo>
                  <a:cubicBezTo>
                    <a:pt x="137182" y="17276"/>
                    <a:pt x="138375" y="15917"/>
                    <a:pt x="141094" y="15917"/>
                  </a:cubicBezTo>
                  <a:cubicBezTo>
                    <a:pt x="144211" y="15917"/>
                    <a:pt x="145107" y="17508"/>
                    <a:pt x="145107" y="20460"/>
                  </a:cubicBezTo>
                  <a:lnTo>
                    <a:pt x="145107" y="21454"/>
                  </a:lnTo>
                  <a:lnTo>
                    <a:pt x="142321" y="21454"/>
                  </a:lnTo>
                  <a:cubicBezTo>
                    <a:pt x="134761" y="21454"/>
                    <a:pt x="129489" y="23643"/>
                    <a:pt x="129489" y="29379"/>
                  </a:cubicBezTo>
                  <a:cubicBezTo>
                    <a:pt x="129455" y="34486"/>
                    <a:pt x="133236" y="36675"/>
                    <a:pt x="137745" y="36675"/>
                  </a:cubicBezTo>
                  <a:moveTo>
                    <a:pt x="118048" y="36144"/>
                  </a:moveTo>
                  <a:lnTo>
                    <a:pt x="124846" y="36144"/>
                  </a:lnTo>
                  <a:lnTo>
                    <a:pt x="124846" y="265"/>
                  </a:lnTo>
                  <a:lnTo>
                    <a:pt x="118048" y="265"/>
                  </a:lnTo>
                  <a:lnTo>
                    <a:pt x="118048" y="36144"/>
                  </a:lnTo>
                  <a:close/>
                  <a:moveTo>
                    <a:pt x="88072" y="36144"/>
                  </a:moveTo>
                  <a:lnTo>
                    <a:pt x="94936" y="36144"/>
                  </a:lnTo>
                  <a:lnTo>
                    <a:pt x="94936" y="23776"/>
                  </a:lnTo>
                  <a:cubicBezTo>
                    <a:pt x="94936" y="19067"/>
                    <a:pt x="97854" y="17409"/>
                    <a:pt x="102928" y="17442"/>
                  </a:cubicBezTo>
                  <a:lnTo>
                    <a:pt x="102928" y="11075"/>
                  </a:lnTo>
                  <a:cubicBezTo>
                    <a:pt x="98915" y="11109"/>
                    <a:pt x="96495" y="12866"/>
                    <a:pt x="94936" y="16182"/>
                  </a:cubicBezTo>
                  <a:lnTo>
                    <a:pt x="94936" y="11473"/>
                  </a:lnTo>
                  <a:lnTo>
                    <a:pt x="88072" y="11473"/>
                  </a:lnTo>
                  <a:lnTo>
                    <a:pt x="88072" y="36144"/>
                  </a:lnTo>
                  <a:close/>
                  <a:moveTo>
                    <a:pt x="67381" y="36675"/>
                  </a:moveTo>
                  <a:cubicBezTo>
                    <a:pt x="71426" y="36675"/>
                    <a:pt x="73946" y="34785"/>
                    <a:pt x="75206" y="32298"/>
                  </a:cubicBezTo>
                  <a:lnTo>
                    <a:pt x="75206" y="36177"/>
                  </a:lnTo>
                  <a:lnTo>
                    <a:pt x="82004" y="36177"/>
                  </a:lnTo>
                  <a:lnTo>
                    <a:pt x="82004" y="11473"/>
                  </a:lnTo>
                  <a:lnTo>
                    <a:pt x="75206" y="11473"/>
                  </a:lnTo>
                  <a:lnTo>
                    <a:pt x="75206" y="25964"/>
                  </a:lnTo>
                  <a:cubicBezTo>
                    <a:pt x="75206" y="29612"/>
                    <a:pt x="72918" y="31402"/>
                    <a:pt x="70066" y="31402"/>
                  </a:cubicBezTo>
                  <a:cubicBezTo>
                    <a:pt x="67148" y="31402"/>
                    <a:pt x="65789" y="29811"/>
                    <a:pt x="65789" y="26428"/>
                  </a:cubicBezTo>
                  <a:lnTo>
                    <a:pt x="65789" y="11473"/>
                  </a:lnTo>
                  <a:lnTo>
                    <a:pt x="58991" y="11473"/>
                  </a:lnTo>
                  <a:lnTo>
                    <a:pt x="58991" y="27390"/>
                  </a:lnTo>
                  <a:cubicBezTo>
                    <a:pt x="58991" y="33823"/>
                    <a:pt x="62572" y="36675"/>
                    <a:pt x="67381" y="36675"/>
                  </a:cubicBezTo>
                  <a:moveTo>
                    <a:pt x="41549" y="36675"/>
                  </a:moveTo>
                  <a:cubicBezTo>
                    <a:pt x="48977" y="36675"/>
                    <a:pt x="54581" y="31734"/>
                    <a:pt x="54581" y="23941"/>
                  </a:cubicBezTo>
                  <a:lnTo>
                    <a:pt x="54581" y="23577"/>
                  </a:lnTo>
                  <a:cubicBezTo>
                    <a:pt x="54581" y="15883"/>
                    <a:pt x="49010" y="10910"/>
                    <a:pt x="41582" y="10910"/>
                  </a:cubicBezTo>
                  <a:cubicBezTo>
                    <a:pt x="34154" y="10910"/>
                    <a:pt x="28550" y="15950"/>
                    <a:pt x="28550" y="23709"/>
                  </a:cubicBezTo>
                  <a:lnTo>
                    <a:pt x="28550" y="24107"/>
                  </a:lnTo>
                  <a:cubicBezTo>
                    <a:pt x="28584" y="31767"/>
                    <a:pt x="34188" y="36675"/>
                    <a:pt x="41549" y="36675"/>
                  </a:cubicBezTo>
                  <a:moveTo>
                    <a:pt x="41615" y="31469"/>
                  </a:moveTo>
                  <a:cubicBezTo>
                    <a:pt x="37736" y="31469"/>
                    <a:pt x="35580" y="28650"/>
                    <a:pt x="35580" y="23908"/>
                  </a:cubicBezTo>
                  <a:lnTo>
                    <a:pt x="35580" y="23543"/>
                  </a:lnTo>
                  <a:cubicBezTo>
                    <a:pt x="35580" y="18835"/>
                    <a:pt x="37835" y="16082"/>
                    <a:pt x="41615" y="16082"/>
                  </a:cubicBezTo>
                  <a:cubicBezTo>
                    <a:pt x="45429" y="16082"/>
                    <a:pt x="47650" y="18901"/>
                    <a:pt x="47650" y="23643"/>
                  </a:cubicBezTo>
                  <a:lnTo>
                    <a:pt x="47650" y="23974"/>
                  </a:lnTo>
                  <a:cubicBezTo>
                    <a:pt x="47650" y="28650"/>
                    <a:pt x="45429" y="31469"/>
                    <a:pt x="41615" y="31469"/>
                  </a:cubicBezTo>
                  <a:moveTo>
                    <a:pt x="12700" y="31336"/>
                  </a:moveTo>
                  <a:cubicBezTo>
                    <a:pt x="8953" y="31336"/>
                    <a:pt x="6599" y="28948"/>
                    <a:pt x="6599" y="23974"/>
                  </a:cubicBezTo>
                  <a:lnTo>
                    <a:pt x="6599" y="23610"/>
                  </a:lnTo>
                  <a:cubicBezTo>
                    <a:pt x="6599" y="18636"/>
                    <a:pt x="9053" y="16149"/>
                    <a:pt x="12634" y="16149"/>
                  </a:cubicBezTo>
                  <a:cubicBezTo>
                    <a:pt x="16082" y="16149"/>
                    <a:pt x="18536" y="18603"/>
                    <a:pt x="18536" y="23610"/>
                  </a:cubicBezTo>
                  <a:lnTo>
                    <a:pt x="18536" y="23974"/>
                  </a:lnTo>
                  <a:cubicBezTo>
                    <a:pt x="18569" y="28783"/>
                    <a:pt x="16480" y="31336"/>
                    <a:pt x="12700" y="31336"/>
                  </a:cubicBezTo>
                  <a:moveTo>
                    <a:pt x="0" y="44567"/>
                  </a:moveTo>
                  <a:lnTo>
                    <a:pt x="6831" y="44567"/>
                  </a:lnTo>
                  <a:lnTo>
                    <a:pt x="6831" y="32397"/>
                  </a:lnTo>
                  <a:cubicBezTo>
                    <a:pt x="8124" y="34785"/>
                    <a:pt x="10910" y="36675"/>
                    <a:pt x="14723" y="36675"/>
                  </a:cubicBezTo>
                  <a:cubicBezTo>
                    <a:pt x="20857" y="36675"/>
                    <a:pt x="25500" y="32099"/>
                    <a:pt x="25500" y="23941"/>
                  </a:cubicBezTo>
                  <a:lnTo>
                    <a:pt x="25500" y="23577"/>
                  </a:lnTo>
                  <a:cubicBezTo>
                    <a:pt x="25500" y="15419"/>
                    <a:pt x="20791" y="10910"/>
                    <a:pt x="14723" y="10910"/>
                  </a:cubicBezTo>
                  <a:cubicBezTo>
                    <a:pt x="11075" y="10910"/>
                    <a:pt x="8190" y="12999"/>
                    <a:pt x="6831" y="15353"/>
                  </a:cubicBezTo>
                  <a:lnTo>
                    <a:pt x="6831" y="11473"/>
                  </a:lnTo>
                  <a:lnTo>
                    <a:pt x="0" y="11473"/>
                  </a:lnTo>
                  <a:lnTo>
                    <a:pt x="0" y="44567"/>
                  </a:lnTo>
                  <a:close/>
                </a:path>
              </a:pathLst>
            </a:custGeom>
            <a:solidFill>
              <a:srgbClr val="193264"/>
            </a:solidFill>
            <a:ln w="3296" cap="flat">
              <a:noFill/>
              <a:prstDash val="solid"/>
              <a:miter/>
            </a:ln>
          </p:spPr>
          <p:txBody>
            <a:bodyPr rtlCol="0" anchor="ctr">
              <a:noAutofit/>
            </a:bodyPr>
            <a:lstStyle/>
            <a:p>
              <a:endParaRPr lang="fr-FR"/>
            </a:p>
          </p:txBody>
        </p:sp>
        <p:sp>
          <p:nvSpPr>
            <p:cNvPr id="22" name="Forme libre : forme 21">
              <a:extLst>
                <a:ext uri="{FF2B5EF4-FFF2-40B4-BE49-F238E27FC236}">
                  <a16:creationId xmlns:a16="http://schemas.microsoft.com/office/drawing/2014/main" id="{69B93D11-F5CF-44B1-B92B-FBB17C6FCA6C}"/>
                </a:ext>
              </a:extLst>
            </p:cNvPr>
            <p:cNvSpPr/>
            <p:nvPr/>
          </p:nvSpPr>
          <p:spPr>
            <a:xfrm>
              <a:off x="999327" y="250402"/>
              <a:ext cx="484131" cy="33160"/>
            </a:xfrm>
            <a:custGeom>
              <a:avLst/>
              <a:gdLst>
                <a:gd name="connsiteX0" fmla="*/ 469574 w 484131"/>
                <a:gd name="connsiteY0" fmla="*/ 20857 h 33159"/>
                <a:gd name="connsiteX1" fmla="*/ 475245 w 484131"/>
                <a:gd name="connsiteY1" fmla="*/ 15320 h 33159"/>
                <a:gd name="connsiteX2" fmla="*/ 480616 w 484131"/>
                <a:gd name="connsiteY2" fmla="*/ 20857 h 33159"/>
                <a:gd name="connsiteX3" fmla="*/ 469574 w 484131"/>
                <a:gd name="connsiteY3" fmla="*/ 20857 h 33159"/>
                <a:gd name="connsiteX4" fmla="*/ 475443 w 484131"/>
                <a:gd name="connsiteY4" fmla="*/ 36409 h 33159"/>
                <a:gd name="connsiteX5" fmla="*/ 487248 w 484131"/>
                <a:gd name="connsiteY5" fmla="*/ 28086 h 33159"/>
                <a:gd name="connsiteX6" fmla="*/ 480782 w 484131"/>
                <a:gd name="connsiteY6" fmla="*/ 28086 h 33159"/>
                <a:gd name="connsiteX7" fmla="*/ 475642 w 484131"/>
                <a:gd name="connsiteY7" fmla="*/ 31535 h 33159"/>
                <a:gd name="connsiteX8" fmla="*/ 469508 w 484131"/>
                <a:gd name="connsiteY8" fmla="*/ 25069 h 33159"/>
                <a:gd name="connsiteX9" fmla="*/ 487315 w 484131"/>
                <a:gd name="connsiteY9" fmla="*/ 25069 h 33159"/>
                <a:gd name="connsiteX10" fmla="*/ 487315 w 484131"/>
                <a:gd name="connsiteY10" fmla="*/ 23179 h 33159"/>
                <a:gd name="connsiteX11" fmla="*/ 475278 w 484131"/>
                <a:gd name="connsiteY11" fmla="*/ 10611 h 33159"/>
                <a:gd name="connsiteX12" fmla="*/ 462578 w 484131"/>
                <a:gd name="connsiteY12" fmla="*/ 23444 h 33159"/>
                <a:gd name="connsiteX13" fmla="*/ 462578 w 484131"/>
                <a:gd name="connsiteY13" fmla="*/ 23809 h 33159"/>
                <a:gd name="connsiteX14" fmla="*/ 475443 w 484131"/>
                <a:gd name="connsiteY14" fmla="*/ 36409 h 33159"/>
                <a:gd name="connsiteX15" fmla="*/ 451038 w 484131"/>
                <a:gd name="connsiteY15" fmla="*/ 35879 h 33159"/>
                <a:gd name="connsiteX16" fmla="*/ 457836 w 484131"/>
                <a:gd name="connsiteY16" fmla="*/ 35879 h 33159"/>
                <a:gd name="connsiteX17" fmla="*/ 457836 w 484131"/>
                <a:gd name="connsiteY17" fmla="*/ 0 h 33159"/>
                <a:gd name="connsiteX18" fmla="*/ 451038 w 484131"/>
                <a:gd name="connsiteY18" fmla="*/ 0 h 33159"/>
                <a:gd name="connsiteX19" fmla="*/ 451038 w 484131"/>
                <a:gd name="connsiteY19" fmla="*/ 35879 h 33159"/>
                <a:gd name="connsiteX20" fmla="*/ 432900 w 484131"/>
                <a:gd name="connsiteY20" fmla="*/ 31634 h 33159"/>
                <a:gd name="connsiteX21" fmla="*/ 429318 w 484131"/>
                <a:gd name="connsiteY21" fmla="*/ 28650 h 33159"/>
                <a:gd name="connsiteX22" fmla="*/ 435586 w 484131"/>
                <a:gd name="connsiteY22" fmla="*/ 25168 h 33159"/>
                <a:gd name="connsiteX23" fmla="*/ 438238 w 484131"/>
                <a:gd name="connsiteY23" fmla="*/ 25168 h 33159"/>
                <a:gd name="connsiteX24" fmla="*/ 438238 w 484131"/>
                <a:gd name="connsiteY24" fmla="*/ 27257 h 33159"/>
                <a:gd name="connsiteX25" fmla="*/ 432900 w 484131"/>
                <a:gd name="connsiteY25" fmla="*/ 31634 h 33159"/>
                <a:gd name="connsiteX26" fmla="*/ 430877 w 484131"/>
                <a:gd name="connsiteY26" fmla="*/ 36409 h 33159"/>
                <a:gd name="connsiteX27" fmla="*/ 438338 w 484131"/>
                <a:gd name="connsiteY27" fmla="*/ 32928 h 33159"/>
                <a:gd name="connsiteX28" fmla="*/ 438338 w 484131"/>
                <a:gd name="connsiteY28" fmla="*/ 35912 h 33159"/>
                <a:gd name="connsiteX29" fmla="*/ 445003 w 484131"/>
                <a:gd name="connsiteY29" fmla="*/ 35912 h 33159"/>
                <a:gd name="connsiteX30" fmla="*/ 445003 w 484131"/>
                <a:gd name="connsiteY30" fmla="*/ 19830 h 33159"/>
                <a:gd name="connsiteX31" fmla="*/ 434657 w 484131"/>
                <a:gd name="connsiteY31" fmla="*/ 10677 h 33159"/>
                <a:gd name="connsiteX32" fmla="*/ 423549 w 484131"/>
                <a:gd name="connsiteY32" fmla="*/ 19133 h 33159"/>
                <a:gd name="connsiteX33" fmla="*/ 430015 w 484131"/>
                <a:gd name="connsiteY33" fmla="*/ 19133 h 33159"/>
                <a:gd name="connsiteX34" fmla="*/ 434226 w 484131"/>
                <a:gd name="connsiteY34" fmla="*/ 15651 h 33159"/>
                <a:gd name="connsiteX35" fmla="*/ 438238 w 484131"/>
                <a:gd name="connsiteY35" fmla="*/ 20194 h 33159"/>
                <a:gd name="connsiteX36" fmla="*/ 438238 w 484131"/>
                <a:gd name="connsiteY36" fmla="*/ 21189 h 33159"/>
                <a:gd name="connsiteX37" fmla="*/ 435453 w 484131"/>
                <a:gd name="connsiteY37" fmla="*/ 21189 h 33159"/>
                <a:gd name="connsiteX38" fmla="*/ 422620 w 484131"/>
                <a:gd name="connsiteY38" fmla="*/ 29114 h 33159"/>
                <a:gd name="connsiteX39" fmla="*/ 430877 w 484131"/>
                <a:gd name="connsiteY39" fmla="*/ 36409 h 33159"/>
                <a:gd name="connsiteX40" fmla="*/ 395197 w 484131"/>
                <a:gd name="connsiteY40" fmla="*/ 35879 h 33159"/>
                <a:gd name="connsiteX41" fmla="*/ 402061 w 484131"/>
                <a:gd name="connsiteY41" fmla="*/ 35879 h 33159"/>
                <a:gd name="connsiteX42" fmla="*/ 402061 w 484131"/>
                <a:gd name="connsiteY42" fmla="*/ 21620 h 33159"/>
                <a:gd name="connsiteX43" fmla="*/ 407201 w 484131"/>
                <a:gd name="connsiteY43" fmla="*/ 16182 h 33159"/>
                <a:gd name="connsiteX44" fmla="*/ 411545 w 484131"/>
                <a:gd name="connsiteY44" fmla="*/ 21156 h 33159"/>
                <a:gd name="connsiteX45" fmla="*/ 411545 w 484131"/>
                <a:gd name="connsiteY45" fmla="*/ 35879 h 33159"/>
                <a:gd name="connsiteX46" fmla="*/ 418376 w 484131"/>
                <a:gd name="connsiteY46" fmla="*/ 35879 h 33159"/>
                <a:gd name="connsiteX47" fmla="*/ 418376 w 484131"/>
                <a:gd name="connsiteY47" fmla="*/ 20161 h 33159"/>
                <a:gd name="connsiteX48" fmla="*/ 410053 w 484131"/>
                <a:gd name="connsiteY48" fmla="*/ 10611 h 33159"/>
                <a:gd name="connsiteX49" fmla="*/ 402028 w 484131"/>
                <a:gd name="connsiteY49" fmla="*/ 15088 h 33159"/>
                <a:gd name="connsiteX50" fmla="*/ 402028 w 484131"/>
                <a:gd name="connsiteY50" fmla="*/ 11175 h 33159"/>
                <a:gd name="connsiteX51" fmla="*/ 395164 w 484131"/>
                <a:gd name="connsiteY51" fmla="*/ 11175 h 33159"/>
                <a:gd name="connsiteX52" fmla="*/ 395164 w 484131"/>
                <a:gd name="connsiteY52" fmla="*/ 35879 h 33159"/>
                <a:gd name="connsiteX53" fmla="*/ 377556 w 484131"/>
                <a:gd name="connsiteY53" fmla="*/ 36409 h 33159"/>
                <a:gd name="connsiteX54" fmla="*/ 390588 w 484131"/>
                <a:gd name="connsiteY54" fmla="*/ 23676 h 33159"/>
                <a:gd name="connsiteX55" fmla="*/ 390588 w 484131"/>
                <a:gd name="connsiteY55" fmla="*/ 23311 h 33159"/>
                <a:gd name="connsiteX56" fmla="*/ 377589 w 484131"/>
                <a:gd name="connsiteY56" fmla="*/ 10644 h 33159"/>
                <a:gd name="connsiteX57" fmla="*/ 364558 w 484131"/>
                <a:gd name="connsiteY57" fmla="*/ 23444 h 33159"/>
                <a:gd name="connsiteX58" fmla="*/ 364558 w 484131"/>
                <a:gd name="connsiteY58" fmla="*/ 23809 h 33159"/>
                <a:gd name="connsiteX59" fmla="*/ 377556 w 484131"/>
                <a:gd name="connsiteY59" fmla="*/ 36409 h 33159"/>
                <a:gd name="connsiteX60" fmla="*/ 377622 w 484131"/>
                <a:gd name="connsiteY60" fmla="*/ 31203 h 33159"/>
                <a:gd name="connsiteX61" fmla="*/ 371587 w 484131"/>
                <a:gd name="connsiteY61" fmla="*/ 23643 h 33159"/>
                <a:gd name="connsiteX62" fmla="*/ 371587 w 484131"/>
                <a:gd name="connsiteY62" fmla="*/ 23278 h 33159"/>
                <a:gd name="connsiteX63" fmla="*/ 377622 w 484131"/>
                <a:gd name="connsiteY63" fmla="*/ 15817 h 33159"/>
                <a:gd name="connsiteX64" fmla="*/ 383658 w 484131"/>
                <a:gd name="connsiteY64" fmla="*/ 23378 h 33159"/>
                <a:gd name="connsiteX65" fmla="*/ 383658 w 484131"/>
                <a:gd name="connsiteY65" fmla="*/ 23709 h 33159"/>
                <a:gd name="connsiteX66" fmla="*/ 377622 w 484131"/>
                <a:gd name="connsiteY66" fmla="*/ 31203 h 33159"/>
                <a:gd name="connsiteX67" fmla="*/ 356367 w 484131"/>
                <a:gd name="connsiteY67" fmla="*/ 7826 h 33159"/>
                <a:gd name="connsiteX68" fmla="*/ 360280 w 484131"/>
                <a:gd name="connsiteY68" fmla="*/ 4079 h 33159"/>
                <a:gd name="connsiteX69" fmla="*/ 356367 w 484131"/>
                <a:gd name="connsiteY69" fmla="*/ 365 h 33159"/>
                <a:gd name="connsiteX70" fmla="*/ 352487 w 484131"/>
                <a:gd name="connsiteY70" fmla="*/ 4079 h 33159"/>
                <a:gd name="connsiteX71" fmla="*/ 356367 w 484131"/>
                <a:gd name="connsiteY71" fmla="*/ 7826 h 33159"/>
                <a:gd name="connsiteX72" fmla="*/ 353018 w 484131"/>
                <a:gd name="connsiteY72" fmla="*/ 35879 h 33159"/>
                <a:gd name="connsiteX73" fmla="*/ 359816 w 484131"/>
                <a:gd name="connsiteY73" fmla="*/ 35879 h 33159"/>
                <a:gd name="connsiteX74" fmla="*/ 359816 w 484131"/>
                <a:gd name="connsiteY74" fmla="*/ 11175 h 33159"/>
                <a:gd name="connsiteX75" fmla="*/ 353018 w 484131"/>
                <a:gd name="connsiteY75" fmla="*/ 11175 h 33159"/>
                <a:gd name="connsiteX76" fmla="*/ 353018 w 484131"/>
                <a:gd name="connsiteY76" fmla="*/ 35879 h 33159"/>
                <a:gd name="connsiteX77" fmla="*/ 344032 w 484131"/>
                <a:gd name="connsiteY77" fmla="*/ 36343 h 33159"/>
                <a:gd name="connsiteX78" fmla="*/ 348177 w 484131"/>
                <a:gd name="connsiteY78" fmla="*/ 35680 h 33159"/>
                <a:gd name="connsiteX79" fmla="*/ 348177 w 484131"/>
                <a:gd name="connsiteY79" fmla="*/ 30407 h 33159"/>
                <a:gd name="connsiteX80" fmla="*/ 345590 w 484131"/>
                <a:gd name="connsiteY80" fmla="*/ 30872 h 33159"/>
                <a:gd name="connsiteX81" fmla="*/ 342838 w 484131"/>
                <a:gd name="connsiteY81" fmla="*/ 27954 h 33159"/>
                <a:gd name="connsiteX82" fmla="*/ 342838 w 484131"/>
                <a:gd name="connsiteY82" fmla="*/ 16049 h 33159"/>
                <a:gd name="connsiteX83" fmla="*/ 348044 w 484131"/>
                <a:gd name="connsiteY83" fmla="*/ 16049 h 33159"/>
                <a:gd name="connsiteX84" fmla="*/ 348044 w 484131"/>
                <a:gd name="connsiteY84" fmla="*/ 11175 h 33159"/>
                <a:gd name="connsiteX85" fmla="*/ 342838 w 484131"/>
                <a:gd name="connsiteY85" fmla="*/ 11175 h 33159"/>
                <a:gd name="connsiteX86" fmla="*/ 342838 w 484131"/>
                <a:gd name="connsiteY86" fmla="*/ 5836 h 33159"/>
                <a:gd name="connsiteX87" fmla="*/ 336040 w 484131"/>
                <a:gd name="connsiteY87" fmla="*/ 5836 h 33159"/>
                <a:gd name="connsiteX88" fmla="*/ 336040 w 484131"/>
                <a:gd name="connsiteY88" fmla="*/ 11175 h 33159"/>
                <a:gd name="connsiteX89" fmla="*/ 332890 w 484131"/>
                <a:gd name="connsiteY89" fmla="*/ 11175 h 33159"/>
                <a:gd name="connsiteX90" fmla="*/ 332890 w 484131"/>
                <a:gd name="connsiteY90" fmla="*/ 16049 h 33159"/>
                <a:gd name="connsiteX91" fmla="*/ 336040 w 484131"/>
                <a:gd name="connsiteY91" fmla="*/ 16049 h 33159"/>
                <a:gd name="connsiteX92" fmla="*/ 336040 w 484131"/>
                <a:gd name="connsiteY92" fmla="*/ 28551 h 33159"/>
                <a:gd name="connsiteX93" fmla="*/ 344032 w 484131"/>
                <a:gd name="connsiteY93" fmla="*/ 36343 h 33159"/>
                <a:gd name="connsiteX94" fmla="*/ 317106 w 484131"/>
                <a:gd name="connsiteY94" fmla="*/ 31634 h 33159"/>
                <a:gd name="connsiteX95" fmla="*/ 313525 w 484131"/>
                <a:gd name="connsiteY95" fmla="*/ 28650 h 33159"/>
                <a:gd name="connsiteX96" fmla="*/ 319792 w 484131"/>
                <a:gd name="connsiteY96" fmla="*/ 25168 h 33159"/>
                <a:gd name="connsiteX97" fmla="*/ 322445 w 484131"/>
                <a:gd name="connsiteY97" fmla="*/ 25168 h 33159"/>
                <a:gd name="connsiteX98" fmla="*/ 322445 w 484131"/>
                <a:gd name="connsiteY98" fmla="*/ 27257 h 33159"/>
                <a:gd name="connsiteX99" fmla="*/ 317106 w 484131"/>
                <a:gd name="connsiteY99" fmla="*/ 31634 h 33159"/>
                <a:gd name="connsiteX100" fmla="*/ 315050 w 484131"/>
                <a:gd name="connsiteY100" fmla="*/ 36409 h 33159"/>
                <a:gd name="connsiteX101" fmla="*/ 322511 w 484131"/>
                <a:gd name="connsiteY101" fmla="*/ 32928 h 33159"/>
                <a:gd name="connsiteX102" fmla="*/ 322511 w 484131"/>
                <a:gd name="connsiteY102" fmla="*/ 35912 h 33159"/>
                <a:gd name="connsiteX103" fmla="*/ 329176 w 484131"/>
                <a:gd name="connsiteY103" fmla="*/ 35912 h 33159"/>
                <a:gd name="connsiteX104" fmla="*/ 329176 w 484131"/>
                <a:gd name="connsiteY104" fmla="*/ 19830 h 33159"/>
                <a:gd name="connsiteX105" fmla="*/ 318830 w 484131"/>
                <a:gd name="connsiteY105" fmla="*/ 10677 h 33159"/>
                <a:gd name="connsiteX106" fmla="*/ 307722 w 484131"/>
                <a:gd name="connsiteY106" fmla="*/ 19133 h 33159"/>
                <a:gd name="connsiteX107" fmla="*/ 314188 w 484131"/>
                <a:gd name="connsiteY107" fmla="*/ 19133 h 33159"/>
                <a:gd name="connsiteX108" fmla="*/ 318399 w 484131"/>
                <a:gd name="connsiteY108" fmla="*/ 15651 h 33159"/>
                <a:gd name="connsiteX109" fmla="*/ 322412 w 484131"/>
                <a:gd name="connsiteY109" fmla="*/ 20194 h 33159"/>
                <a:gd name="connsiteX110" fmla="*/ 322412 w 484131"/>
                <a:gd name="connsiteY110" fmla="*/ 21189 h 33159"/>
                <a:gd name="connsiteX111" fmla="*/ 319626 w 484131"/>
                <a:gd name="connsiteY111" fmla="*/ 21189 h 33159"/>
                <a:gd name="connsiteX112" fmla="*/ 306793 w 484131"/>
                <a:gd name="connsiteY112" fmla="*/ 29114 h 33159"/>
                <a:gd name="connsiteX113" fmla="*/ 315050 w 484131"/>
                <a:gd name="connsiteY113" fmla="*/ 36409 h 33159"/>
                <a:gd name="connsiteX114" fmla="*/ 279370 w 484131"/>
                <a:gd name="connsiteY114" fmla="*/ 35879 h 33159"/>
                <a:gd name="connsiteX115" fmla="*/ 286234 w 484131"/>
                <a:gd name="connsiteY115" fmla="*/ 35879 h 33159"/>
                <a:gd name="connsiteX116" fmla="*/ 286234 w 484131"/>
                <a:gd name="connsiteY116" fmla="*/ 21620 h 33159"/>
                <a:gd name="connsiteX117" fmla="*/ 291374 w 484131"/>
                <a:gd name="connsiteY117" fmla="*/ 16182 h 33159"/>
                <a:gd name="connsiteX118" fmla="*/ 295718 w 484131"/>
                <a:gd name="connsiteY118" fmla="*/ 21156 h 33159"/>
                <a:gd name="connsiteX119" fmla="*/ 295718 w 484131"/>
                <a:gd name="connsiteY119" fmla="*/ 35879 h 33159"/>
                <a:gd name="connsiteX120" fmla="*/ 302549 w 484131"/>
                <a:gd name="connsiteY120" fmla="*/ 35879 h 33159"/>
                <a:gd name="connsiteX121" fmla="*/ 302549 w 484131"/>
                <a:gd name="connsiteY121" fmla="*/ 20161 h 33159"/>
                <a:gd name="connsiteX122" fmla="*/ 294226 w 484131"/>
                <a:gd name="connsiteY122" fmla="*/ 10611 h 33159"/>
                <a:gd name="connsiteX123" fmla="*/ 286201 w 484131"/>
                <a:gd name="connsiteY123" fmla="*/ 15088 h 33159"/>
                <a:gd name="connsiteX124" fmla="*/ 286201 w 484131"/>
                <a:gd name="connsiteY124" fmla="*/ 11175 h 33159"/>
                <a:gd name="connsiteX125" fmla="*/ 279337 w 484131"/>
                <a:gd name="connsiteY125" fmla="*/ 11175 h 33159"/>
                <a:gd name="connsiteX126" fmla="*/ 279337 w 484131"/>
                <a:gd name="connsiteY126" fmla="*/ 35879 h 33159"/>
                <a:gd name="connsiteX127" fmla="*/ 239844 w 484131"/>
                <a:gd name="connsiteY127" fmla="*/ 35879 h 33159"/>
                <a:gd name="connsiteX128" fmla="*/ 246708 w 484131"/>
                <a:gd name="connsiteY128" fmla="*/ 35879 h 33159"/>
                <a:gd name="connsiteX129" fmla="*/ 246708 w 484131"/>
                <a:gd name="connsiteY129" fmla="*/ 21620 h 33159"/>
                <a:gd name="connsiteX130" fmla="*/ 251848 w 484131"/>
                <a:gd name="connsiteY130" fmla="*/ 16182 h 33159"/>
                <a:gd name="connsiteX131" fmla="*/ 256192 w 484131"/>
                <a:gd name="connsiteY131" fmla="*/ 21156 h 33159"/>
                <a:gd name="connsiteX132" fmla="*/ 256192 w 484131"/>
                <a:gd name="connsiteY132" fmla="*/ 35879 h 33159"/>
                <a:gd name="connsiteX133" fmla="*/ 263023 w 484131"/>
                <a:gd name="connsiteY133" fmla="*/ 35879 h 33159"/>
                <a:gd name="connsiteX134" fmla="*/ 263023 w 484131"/>
                <a:gd name="connsiteY134" fmla="*/ 20161 h 33159"/>
                <a:gd name="connsiteX135" fmla="*/ 254700 w 484131"/>
                <a:gd name="connsiteY135" fmla="*/ 10611 h 33159"/>
                <a:gd name="connsiteX136" fmla="*/ 246675 w 484131"/>
                <a:gd name="connsiteY136" fmla="*/ 15088 h 33159"/>
                <a:gd name="connsiteX137" fmla="*/ 246675 w 484131"/>
                <a:gd name="connsiteY137" fmla="*/ 11175 h 33159"/>
                <a:gd name="connsiteX138" fmla="*/ 239811 w 484131"/>
                <a:gd name="connsiteY138" fmla="*/ 11175 h 33159"/>
                <a:gd name="connsiteX139" fmla="*/ 239811 w 484131"/>
                <a:gd name="connsiteY139" fmla="*/ 35879 h 33159"/>
                <a:gd name="connsiteX140" fmla="*/ 222236 w 484131"/>
                <a:gd name="connsiteY140" fmla="*/ 36409 h 33159"/>
                <a:gd name="connsiteX141" fmla="*/ 235268 w 484131"/>
                <a:gd name="connsiteY141" fmla="*/ 23676 h 33159"/>
                <a:gd name="connsiteX142" fmla="*/ 235268 w 484131"/>
                <a:gd name="connsiteY142" fmla="*/ 23311 h 33159"/>
                <a:gd name="connsiteX143" fmla="*/ 222269 w 484131"/>
                <a:gd name="connsiteY143" fmla="*/ 10644 h 33159"/>
                <a:gd name="connsiteX144" fmla="*/ 209271 w 484131"/>
                <a:gd name="connsiteY144" fmla="*/ 23411 h 33159"/>
                <a:gd name="connsiteX145" fmla="*/ 209271 w 484131"/>
                <a:gd name="connsiteY145" fmla="*/ 23776 h 33159"/>
                <a:gd name="connsiteX146" fmla="*/ 222236 w 484131"/>
                <a:gd name="connsiteY146" fmla="*/ 36409 h 33159"/>
                <a:gd name="connsiteX147" fmla="*/ 222269 w 484131"/>
                <a:gd name="connsiteY147" fmla="*/ 31203 h 33159"/>
                <a:gd name="connsiteX148" fmla="*/ 216234 w 484131"/>
                <a:gd name="connsiteY148" fmla="*/ 23643 h 33159"/>
                <a:gd name="connsiteX149" fmla="*/ 216234 w 484131"/>
                <a:gd name="connsiteY149" fmla="*/ 23278 h 33159"/>
                <a:gd name="connsiteX150" fmla="*/ 222269 w 484131"/>
                <a:gd name="connsiteY150" fmla="*/ 15817 h 33159"/>
                <a:gd name="connsiteX151" fmla="*/ 228304 w 484131"/>
                <a:gd name="connsiteY151" fmla="*/ 23378 h 33159"/>
                <a:gd name="connsiteX152" fmla="*/ 228304 w 484131"/>
                <a:gd name="connsiteY152" fmla="*/ 23709 h 33159"/>
                <a:gd name="connsiteX153" fmla="*/ 222269 w 484131"/>
                <a:gd name="connsiteY153" fmla="*/ 31203 h 33159"/>
                <a:gd name="connsiteX154" fmla="*/ 201047 w 484131"/>
                <a:gd name="connsiteY154" fmla="*/ 7826 h 33159"/>
                <a:gd name="connsiteX155" fmla="*/ 204960 w 484131"/>
                <a:gd name="connsiteY155" fmla="*/ 4079 h 33159"/>
                <a:gd name="connsiteX156" fmla="*/ 201047 w 484131"/>
                <a:gd name="connsiteY156" fmla="*/ 365 h 33159"/>
                <a:gd name="connsiteX157" fmla="*/ 197167 w 484131"/>
                <a:gd name="connsiteY157" fmla="*/ 4079 h 33159"/>
                <a:gd name="connsiteX158" fmla="*/ 201047 w 484131"/>
                <a:gd name="connsiteY158" fmla="*/ 7826 h 33159"/>
                <a:gd name="connsiteX159" fmla="*/ 197698 w 484131"/>
                <a:gd name="connsiteY159" fmla="*/ 35879 h 33159"/>
                <a:gd name="connsiteX160" fmla="*/ 204496 w 484131"/>
                <a:gd name="connsiteY160" fmla="*/ 35879 h 33159"/>
                <a:gd name="connsiteX161" fmla="*/ 204496 w 484131"/>
                <a:gd name="connsiteY161" fmla="*/ 11175 h 33159"/>
                <a:gd name="connsiteX162" fmla="*/ 197698 w 484131"/>
                <a:gd name="connsiteY162" fmla="*/ 11175 h 33159"/>
                <a:gd name="connsiteX163" fmla="*/ 197698 w 484131"/>
                <a:gd name="connsiteY163" fmla="*/ 35879 h 33159"/>
                <a:gd name="connsiteX164" fmla="*/ 188712 w 484131"/>
                <a:gd name="connsiteY164" fmla="*/ 36343 h 33159"/>
                <a:gd name="connsiteX165" fmla="*/ 192857 w 484131"/>
                <a:gd name="connsiteY165" fmla="*/ 35680 h 33159"/>
                <a:gd name="connsiteX166" fmla="*/ 192857 w 484131"/>
                <a:gd name="connsiteY166" fmla="*/ 30407 h 33159"/>
                <a:gd name="connsiteX167" fmla="*/ 190270 w 484131"/>
                <a:gd name="connsiteY167" fmla="*/ 30872 h 33159"/>
                <a:gd name="connsiteX168" fmla="*/ 187518 w 484131"/>
                <a:gd name="connsiteY168" fmla="*/ 27954 h 33159"/>
                <a:gd name="connsiteX169" fmla="*/ 187518 w 484131"/>
                <a:gd name="connsiteY169" fmla="*/ 16049 h 33159"/>
                <a:gd name="connsiteX170" fmla="*/ 192724 w 484131"/>
                <a:gd name="connsiteY170" fmla="*/ 16049 h 33159"/>
                <a:gd name="connsiteX171" fmla="*/ 192724 w 484131"/>
                <a:gd name="connsiteY171" fmla="*/ 11175 h 33159"/>
                <a:gd name="connsiteX172" fmla="*/ 187518 w 484131"/>
                <a:gd name="connsiteY172" fmla="*/ 11175 h 33159"/>
                <a:gd name="connsiteX173" fmla="*/ 187518 w 484131"/>
                <a:gd name="connsiteY173" fmla="*/ 5836 h 33159"/>
                <a:gd name="connsiteX174" fmla="*/ 180720 w 484131"/>
                <a:gd name="connsiteY174" fmla="*/ 5836 h 33159"/>
                <a:gd name="connsiteX175" fmla="*/ 180720 w 484131"/>
                <a:gd name="connsiteY175" fmla="*/ 11175 h 33159"/>
                <a:gd name="connsiteX176" fmla="*/ 177570 w 484131"/>
                <a:gd name="connsiteY176" fmla="*/ 11175 h 33159"/>
                <a:gd name="connsiteX177" fmla="*/ 177570 w 484131"/>
                <a:gd name="connsiteY177" fmla="*/ 16049 h 33159"/>
                <a:gd name="connsiteX178" fmla="*/ 180720 w 484131"/>
                <a:gd name="connsiteY178" fmla="*/ 16049 h 33159"/>
                <a:gd name="connsiteX179" fmla="*/ 180720 w 484131"/>
                <a:gd name="connsiteY179" fmla="*/ 28551 h 33159"/>
                <a:gd name="connsiteX180" fmla="*/ 188712 w 484131"/>
                <a:gd name="connsiteY180" fmla="*/ 36343 h 33159"/>
                <a:gd name="connsiteX181" fmla="*/ 161753 w 484131"/>
                <a:gd name="connsiteY181" fmla="*/ 31634 h 33159"/>
                <a:gd name="connsiteX182" fmla="*/ 158172 w 484131"/>
                <a:gd name="connsiteY182" fmla="*/ 28650 h 33159"/>
                <a:gd name="connsiteX183" fmla="*/ 164439 w 484131"/>
                <a:gd name="connsiteY183" fmla="*/ 25168 h 33159"/>
                <a:gd name="connsiteX184" fmla="*/ 167092 w 484131"/>
                <a:gd name="connsiteY184" fmla="*/ 25168 h 33159"/>
                <a:gd name="connsiteX185" fmla="*/ 167092 w 484131"/>
                <a:gd name="connsiteY185" fmla="*/ 27257 h 33159"/>
                <a:gd name="connsiteX186" fmla="*/ 161753 w 484131"/>
                <a:gd name="connsiteY186" fmla="*/ 31634 h 33159"/>
                <a:gd name="connsiteX187" fmla="*/ 159730 w 484131"/>
                <a:gd name="connsiteY187" fmla="*/ 36409 h 33159"/>
                <a:gd name="connsiteX188" fmla="*/ 167191 w 484131"/>
                <a:gd name="connsiteY188" fmla="*/ 32928 h 33159"/>
                <a:gd name="connsiteX189" fmla="*/ 167191 w 484131"/>
                <a:gd name="connsiteY189" fmla="*/ 35912 h 33159"/>
                <a:gd name="connsiteX190" fmla="*/ 173856 w 484131"/>
                <a:gd name="connsiteY190" fmla="*/ 35912 h 33159"/>
                <a:gd name="connsiteX191" fmla="*/ 173856 w 484131"/>
                <a:gd name="connsiteY191" fmla="*/ 19830 h 33159"/>
                <a:gd name="connsiteX192" fmla="*/ 163510 w 484131"/>
                <a:gd name="connsiteY192" fmla="*/ 10677 h 33159"/>
                <a:gd name="connsiteX193" fmla="*/ 152402 w 484131"/>
                <a:gd name="connsiteY193" fmla="*/ 19133 h 33159"/>
                <a:gd name="connsiteX194" fmla="*/ 158868 w 484131"/>
                <a:gd name="connsiteY194" fmla="*/ 19133 h 33159"/>
                <a:gd name="connsiteX195" fmla="*/ 163079 w 484131"/>
                <a:gd name="connsiteY195" fmla="*/ 15651 h 33159"/>
                <a:gd name="connsiteX196" fmla="*/ 167092 w 484131"/>
                <a:gd name="connsiteY196" fmla="*/ 20194 h 33159"/>
                <a:gd name="connsiteX197" fmla="*/ 167092 w 484131"/>
                <a:gd name="connsiteY197" fmla="*/ 21189 h 33159"/>
                <a:gd name="connsiteX198" fmla="*/ 164306 w 484131"/>
                <a:gd name="connsiteY198" fmla="*/ 21189 h 33159"/>
                <a:gd name="connsiteX199" fmla="*/ 151473 w 484131"/>
                <a:gd name="connsiteY199" fmla="*/ 29114 h 33159"/>
                <a:gd name="connsiteX200" fmla="*/ 159730 w 484131"/>
                <a:gd name="connsiteY200" fmla="*/ 36409 h 33159"/>
                <a:gd name="connsiteX201" fmla="*/ 143349 w 484131"/>
                <a:gd name="connsiteY201" fmla="*/ 7826 h 33159"/>
                <a:gd name="connsiteX202" fmla="*/ 147262 w 484131"/>
                <a:gd name="connsiteY202" fmla="*/ 4079 h 33159"/>
                <a:gd name="connsiteX203" fmla="*/ 143349 w 484131"/>
                <a:gd name="connsiteY203" fmla="*/ 365 h 33159"/>
                <a:gd name="connsiteX204" fmla="*/ 139470 w 484131"/>
                <a:gd name="connsiteY204" fmla="*/ 4079 h 33159"/>
                <a:gd name="connsiteX205" fmla="*/ 143349 w 484131"/>
                <a:gd name="connsiteY205" fmla="*/ 7826 h 33159"/>
                <a:gd name="connsiteX206" fmla="*/ 140000 w 484131"/>
                <a:gd name="connsiteY206" fmla="*/ 35879 h 33159"/>
                <a:gd name="connsiteX207" fmla="*/ 146798 w 484131"/>
                <a:gd name="connsiteY207" fmla="*/ 35879 h 33159"/>
                <a:gd name="connsiteX208" fmla="*/ 146798 w 484131"/>
                <a:gd name="connsiteY208" fmla="*/ 11175 h 33159"/>
                <a:gd name="connsiteX209" fmla="*/ 140000 w 484131"/>
                <a:gd name="connsiteY209" fmla="*/ 11175 h 33159"/>
                <a:gd name="connsiteX210" fmla="*/ 140000 w 484131"/>
                <a:gd name="connsiteY210" fmla="*/ 35879 h 33159"/>
                <a:gd name="connsiteX211" fmla="*/ 123719 w 484131"/>
                <a:gd name="connsiteY211" fmla="*/ 36409 h 33159"/>
                <a:gd name="connsiteX212" fmla="*/ 135524 w 484131"/>
                <a:gd name="connsiteY212" fmla="*/ 26495 h 33159"/>
                <a:gd name="connsiteX213" fmla="*/ 129356 w 484131"/>
                <a:gd name="connsiteY213" fmla="*/ 26495 h 33159"/>
                <a:gd name="connsiteX214" fmla="*/ 124050 w 484131"/>
                <a:gd name="connsiteY214" fmla="*/ 31270 h 33159"/>
                <a:gd name="connsiteX215" fmla="*/ 118015 w 484131"/>
                <a:gd name="connsiteY215" fmla="*/ 23776 h 33159"/>
                <a:gd name="connsiteX216" fmla="*/ 118015 w 484131"/>
                <a:gd name="connsiteY216" fmla="*/ 23411 h 33159"/>
                <a:gd name="connsiteX217" fmla="*/ 123918 w 484131"/>
                <a:gd name="connsiteY217" fmla="*/ 16049 h 33159"/>
                <a:gd name="connsiteX218" fmla="*/ 128925 w 484131"/>
                <a:gd name="connsiteY218" fmla="*/ 20261 h 33159"/>
                <a:gd name="connsiteX219" fmla="*/ 135391 w 484131"/>
                <a:gd name="connsiteY219" fmla="*/ 20261 h 33159"/>
                <a:gd name="connsiteX220" fmla="*/ 123785 w 484131"/>
                <a:gd name="connsiteY220" fmla="*/ 10677 h 33159"/>
                <a:gd name="connsiteX221" fmla="*/ 111052 w 484131"/>
                <a:gd name="connsiteY221" fmla="*/ 23510 h 33159"/>
                <a:gd name="connsiteX222" fmla="*/ 111052 w 484131"/>
                <a:gd name="connsiteY222" fmla="*/ 23875 h 33159"/>
                <a:gd name="connsiteX223" fmla="*/ 123719 w 484131"/>
                <a:gd name="connsiteY223" fmla="*/ 36409 h 33159"/>
                <a:gd name="connsiteX224" fmla="*/ 94903 w 484131"/>
                <a:gd name="connsiteY224" fmla="*/ 36409 h 33159"/>
                <a:gd name="connsiteX225" fmla="*/ 107935 w 484131"/>
                <a:gd name="connsiteY225" fmla="*/ 23676 h 33159"/>
                <a:gd name="connsiteX226" fmla="*/ 107935 w 484131"/>
                <a:gd name="connsiteY226" fmla="*/ 23311 h 33159"/>
                <a:gd name="connsiteX227" fmla="*/ 94936 w 484131"/>
                <a:gd name="connsiteY227" fmla="*/ 10644 h 33159"/>
                <a:gd name="connsiteX228" fmla="*/ 81904 w 484131"/>
                <a:gd name="connsiteY228" fmla="*/ 23444 h 33159"/>
                <a:gd name="connsiteX229" fmla="*/ 81904 w 484131"/>
                <a:gd name="connsiteY229" fmla="*/ 23809 h 33159"/>
                <a:gd name="connsiteX230" fmla="*/ 94903 w 484131"/>
                <a:gd name="connsiteY230" fmla="*/ 36409 h 33159"/>
                <a:gd name="connsiteX231" fmla="*/ 94936 w 484131"/>
                <a:gd name="connsiteY231" fmla="*/ 31203 h 33159"/>
                <a:gd name="connsiteX232" fmla="*/ 88901 w 484131"/>
                <a:gd name="connsiteY232" fmla="*/ 23643 h 33159"/>
                <a:gd name="connsiteX233" fmla="*/ 88901 w 484131"/>
                <a:gd name="connsiteY233" fmla="*/ 23278 h 33159"/>
                <a:gd name="connsiteX234" fmla="*/ 94936 w 484131"/>
                <a:gd name="connsiteY234" fmla="*/ 15817 h 33159"/>
                <a:gd name="connsiteX235" fmla="*/ 100971 w 484131"/>
                <a:gd name="connsiteY235" fmla="*/ 23378 h 33159"/>
                <a:gd name="connsiteX236" fmla="*/ 100971 w 484131"/>
                <a:gd name="connsiteY236" fmla="*/ 23709 h 33159"/>
                <a:gd name="connsiteX237" fmla="*/ 94936 w 484131"/>
                <a:gd name="connsiteY237" fmla="*/ 31203 h 33159"/>
                <a:gd name="connsiteX238" fmla="*/ 68707 w 484131"/>
                <a:gd name="connsiteY238" fmla="*/ 36409 h 33159"/>
                <a:gd name="connsiteX239" fmla="*/ 79086 w 484131"/>
                <a:gd name="connsiteY239" fmla="*/ 28285 h 33159"/>
                <a:gd name="connsiteX240" fmla="*/ 69503 w 484131"/>
                <a:gd name="connsiteY240" fmla="*/ 20526 h 33159"/>
                <a:gd name="connsiteX241" fmla="*/ 64728 w 484131"/>
                <a:gd name="connsiteY241" fmla="*/ 17840 h 33159"/>
                <a:gd name="connsiteX242" fmla="*/ 68209 w 484131"/>
                <a:gd name="connsiteY242" fmla="*/ 15287 h 33159"/>
                <a:gd name="connsiteX243" fmla="*/ 72089 w 484131"/>
                <a:gd name="connsiteY243" fmla="*/ 18271 h 33159"/>
                <a:gd name="connsiteX244" fmla="*/ 78356 w 484131"/>
                <a:gd name="connsiteY244" fmla="*/ 18271 h 33159"/>
                <a:gd name="connsiteX245" fmla="*/ 68143 w 484131"/>
                <a:gd name="connsiteY245" fmla="*/ 10611 h 33159"/>
                <a:gd name="connsiteX246" fmla="*/ 58361 w 484131"/>
                <a:gd name="connsiteY246" fmla="*/ 18304 h 33159"/>
                <a:gd name="connsiteX247" fmla="*/ 67480 w 484131"/>
                <a:gd name="connsiteY247" fmla="*/ 25997 h 33159"/>
                <a:gd name="connsiteX248" fmla="*/ 72487 w 484131"/>
                <a:gd name="connsiteY248" fmla="*/ 28915 h 33159"/>
                <a:gd name="connsiteX249" fmla="*/ 68607 w 484131"/>
                <a:gd name="connsiteY249" fmla="*/ 31601 h 33159"/>
                <a:gd name="connsiteX250" fmla="*/ 64263 w 484131"/>
                <a:gd name="connsiteY250" fmla="*/ 28119 h 33159"/>
                <a:gd name="connsiteX251" fmla="*/ 57897 w 484131"/>
                <a:gd name="connsiteY251" fmla="*/ 28119 h 33159"/>
                <a:gd name="connsiteX252" fmla="*/ 68707 w 484131"/>
                <a:gd name="connsiteY252" fmla="*/ 36409 h 33159"/>
                <a:gd name="connsiteX253" fmla="*/ 44998 w 484131"/>
                <a:gd name="connsiteY253" fmla="*/ 36409 h 33159"/>
                <a:gd name="connsiteX254" fmla="*/ 55377 w 484131"/>
                <a:gd name="connsiteY254" fmla="*/ 28285 h 33159"/>
                <a:gd name="connsiteX255" fmla="*/ 45794 w 484131"/>
                <a:gd name="connsiteY255" fmla="*/ 20526 h 33159"/>
                <a:gd name="connsiteX256" fmla="*/ 41019 w 484131"/>
                <a:gd name="connsiteY256" fmla="*/ 17840 h 33159"/>
                <a:gd name="connsiteX257" fmla="*/ 44500 w 484131"/>
                <a:gd name="connsiteY257" fmla="*/ 15287 h 33159"/>
                <a:gd name="connsiteX258" fmla="*/ 48380 w 484131"/>
                <a:gd name="connsiteY258" fmla="*/ 18271 h 33159"/>
                <a:gd name="connsiteX259" fmla="*/ 54647 w 484131"/>
                <a:gd name="connsiteY259" fmla="*/ 18271 h 33159"/>
                <a:gd name="connsiteX260" fmla="*/ 44467 w 484131"/>
                <a:gd name="connsiteY260" fmla="*/ 10611 h 33159"/>
                <a:gd name="connsiteX261" fmla="*/ 34685 w 484131"/>
                <a:gd name="connsiteY261" fmla="*/ 18304 h 33159"/>
                <a:gd name="connsiteX262" fmla="*/ 43804 w 484131"/>
                <a:gd name="connsiteY262" fmla="*/ 25997 h 33159"/>
                <a:gd name="connsiteX263" fmla="*/ 48811 w 484131"/>
                <a:gd name="connsiteY263" fmla="*/ 28915 h 33159"/>
                <a:gd name="connsiteX264" fmla="*/ 44931 w 484131"/>
                <a:gd name="connsiteY264" fmla="*/ 31601 h 33159"/>
                <a:gd name="connsiteX265" fmla="*/ 40587 w 484131"/>
                <a:gd name="connsiteY265" fmla="*/ 28119 h 33159"/>
                <a:gd name="connsiteX266" fmla="*/ 34221 w 484131"/>
                <a:gd name="connsiteY266" fmla="*/ 28119 h 33159"/>
                <a:gd name="connsiteX267" fmla="*/ 44998 w 484131"/>
                <a:gd name="connsiteY267" fmla="*/ 36409 h 33159"/>
                <a:gd name="connsiteX268" fmla="*/ 15618 w 484131"/>
                <a:gd name="connsiteY268" fmla="*/ 8356 h 33159"/>
                <a:gd name="connsiteX269" fmla="*/ 20062 w 484131"/>
                <a:gd name="connsiteY269" fmla="*/ 22947 h 33159"/>
                <a:gd name="connsiteX270" fmla="*/ 11142 w 484131"/>
                <a:gd name="connsiteY270" fmla="*/ 22947 h 33159"/>
                <a:gd name="connsiteX271" fmla="*/ 15618 w 484131"/>
                <a:gd name="connsiteY271" fmla="*/ 8356 h 33159"/>
                <a:gd name="connsiteX272" fmla="*/ 0 w 484131"/>
                <a:gd name="connsiteY272" fmla="*/ 35879 h 33159"/>
                <a:gd name="connsiteX273" fmla="*/ 7163 w 484131"/>
                <a:gd name="connsiteY273" fmla="*/ 35879 h 33159"/>
                <a:gd name="connsiteX274" fmla="*/ 9484 w 484131"/>
                <a:gd name="connsiteY274" fmla="*/ 28385 h 33159"/>
                <a:gd name="connsiteX275" fmla="*/ 21720 w 484131"/>
                <a:gd name="connsiteY275" fmla="*/ 28385 h 33159"/>
                <a:gd name="connsiteX276" fmla="*/ 24041 w 484131"/>
                <a:gd name="connsiteY276" fmla="*/ 35879 h 33159"/>
                <a:gd name="connsiteX277" fmla="*/ 32032 w 484131"/>
                <a:gd name="connsiteY277" fmla="*/ 35879 h 33159"/>
                <a:gd name="connsiteX278" fmla="*/ 21090 w 484131"/>
                <a:gd name="connsiteY278" fmla="*/ 2122 h 33159"/>
                <a:gd name="connsiteX279" fmla="*/ 11142 w 484131"/>
                <a:gd name="connsiteY279" fmla="*/ 2122 h 33159"/>
                <a:gd name="connsiteX280" fmla="*/ 0 w 484131"/>
                <a:gd name="connsiteY280" fmla="*/ 35879 h 3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484131" h="33159">
                  <a:moveTo>
                    <a:pt x="469574" y="20857"/>
                  </a:moveTo>
                  <a:cubicBezTo>
                    <a:pt x="470105" y="17376"/>
                    <a:pt x="472161" y="15320"/>
                    <a:pt x="475245" y="15320"/>
                  </a:cubicBezTo>
                  <a:cubicBezTo>
                    <a:pt x="478494" y="15320"/>
                    <a:pt x="480384" y="17110"/>
                    <a:pt x="480616" y="20857"/>
                  </a:cubicBezTo>
                  <a:lnTo>
                    <a:pt x="469574" y="20857"/>
                  </a:lnTo>
                  <a:close/>
                  <a:moveTo>
                    <a:pt x="475443" y="36409"/>
                  </a:moveTo>
                  <a:cubicBezTo>
                    <a:pt x="482208" y="36409"/>
                    <a:pt x="486453" y="33425"/>
                    <a:pt x="487248" y="28086"/>
                  </a:cubicBezTo>
                  <a:lnTo>
                    <a:pt x="480782" y="28086"/>
                  </a:lnTo>
                  <a:cubicBezTo>
                    <a:pt x="480351" y="30175"/>
                    <a:pt x="478793" y="31535"/>
                    <a:pt x="475642" y="31535"/>
                  </a:cubicBezTo>
                  <a:cubicBezTo>
                    <a:pt x="471895" y="31535"/>
                    <a:pt x="469707" y="29181"/>
                    <a:pt x="469508" y="25069"/>
                  </a:cubicBezTo>
                  <a:lnTo>
                    <a:pt x="487315" y="25069"/>
                  </a:lnTo>
                  <a:lnTo>
                    <a:pt x="487315" y="23179"/>
                  </a:lnTo>
                  <a:cubicBezTo>
                    <a:pt x="487315" y="14358"/>
                    <a:pt x="481644" y="10611"/>
                    <a:pt x="475278" y="10611"/>
                  </a:cubicBezTo>
                  <a:cubicBezTo>
                    <a:pt x="468115" y="10611"/>
                    <a:pt x="462578" y="15651"/>
                    <a:pt x="462578" y="23444"/>
                  </a:cubicBezTo>
                  <a:lnTo>
                    <a:pt x="462578" y="23809"/>
                  </a:lnTo>
                  <a:cubicBezTo>
                    <a:pt x="462544" y="31734"/>
                    <a:pt x="467983" y="36409"/>
                    <a:pt x="475443" y="36409"/>
                  </a:cubicBezTo>
                  <a:moveTo>
                    <a:pt x="451038" y="35879"/>
                  </a:moveTo>
                  <a:lnTo>
                    <a:pt x="457836" y="35879"/>
                  </a:lnTo>
                  <a:lnTo>
                    <a:pt x="457836" y="0"/>
                  </a:lnTo>
                  <a:lnTo>
                    <a:pt x="451038" y="0"/>
                  </a:lnTo>
                  <a:lnTo>
                    <a:pt x="451038" y="35879"/>
                  </a:lnTo>
                  <a:close/>
                  <a:moveTo>
                    <a:pt x="432900" y="31634"/>
                  </a:moveTo>
                  <a:cubicBezTo>
                    <a:pt x="430413" y="31634"/>
                    <a:pt x="429318" y="30441"/>
                    <a:pt x="429318" y="28650"/>
                  </a:cubicBezTo>
                  <a:cubicBezTo>
                    <a:pt x="429318" y="25997"/>
                    <a:pt x="431640" y="25168"/>
                    <a:pt x="435586" y="25168"/>
                  </a:cubicBezTo>
                  <a:lnTo>
                    <a:pt x="438238" y="25168"/>
                  </a:lnTo>
                  <a:lnTo>
                    <a:pt x="438238" y="27257"/>
                  </a:lnTo>
                  <a:cubicBezTo>
                    <a:pt x="438238" y="29976"/>
                    <a:pt x="435917" y="31634"/>
                    <a:pt x="432900" y="31634"/>
                  </a:cubicBezTo>
                  <a:moveTo>
                    <a:pt x="430877" y="36409"/>
                  </a:moveTo>
                  <a:cubicBezTo>
                    <a:pt x="434757" y="36409"/>
                    <a:pt x="436912" y="34884"/>
                    <a:pt x="438338" y="32928"/>
                  </a:cubicBezTo>
                  <a:lnTo>
                    <a:pt x="438338" y="35912"/>
                  </a:lnTo>
                  <a:lnTo>
                    <a:pt x="445003" y="35912"/>
                  </a:lnTo>
                  <a:lnTo>
                    <a:pt x="445003" y="19830"/>
                  </a:lnTo>
                  <a:cubicBezTo>
                    <a:pt x="445003" y="13131"/>
                    <a:pt x="440692" y="10677"/>
                    <a:pt x="434657" y="10677"/>
                  </a:cubicBezTo>
                  <a:cubicBezTo>
                    <a:pt x="428622" y="10677"/>
                    <a:pt x="423980" y="13264"/>
                    <a:pt x="423549" y="19133"/>
                  </a:cubicBezTo>
                  <a:lnTo>
                    <a:pt x="430015" y="19133"/>
                  </a:lnTo>
                  <a:cubicBezTo>
                    <a:pt x="430313" y="17011"/>
                    <a:pt x="431540" y="15651"/>
                    <a:pt x="434226" y="15651"/>
                  </a:cubicBezTo>
                  <a:cubicBezTo>
                    <a:pt x="437343" y="15651"/>
                    <a:pt x="438238" y="17243"/>
                    <a:pt x="438238" y="20194"/>
                  </a:cubicBezTo>
                  <a:lnTo>
                    <a:pt x="438238" y="21189"/>
                  </a:lnTo>
                  <a:lnTo>
                    <a:pt x="435453" y="21189"/>
                  </a:lnTo>
                  <a:cubicBezTo>
                    <a:pt x="427893" y="21189"/>
                    <a:pt x="422620" y="23378"/>
                    <a:pt x="422620" y="29114"/>
                  </a:cubicBezTo>
                  <a:cubicBezTo>
                    <a:pt x="422620" y="34221"/>
                    <a:pt x="426400" y="36409"/>
                    <a:pt x="430877" y="36409"/>
                  </a:cubicBezTo>
                  <a:moveTo>
                    <a:pt x="395197" y="35879"/>
                  </a:moveTo>
                  <a:lnTo>
                    <a:pt x="402061" y="35879"/>
                  </a:lnTo>
                  <a:lnTo>
                    <a:pt x="402061" y="21620"/>
                  </a:lnTo>
                  <a:cubicBezTo>
                    <a:pt x="402061" y="17973"/>
                    <a:pt x="404283" y="16182"/>
                    <a:pt x="407201" y="16182"/>
                  </a:cubicBezTo>
                  <a:cubicBezTo>
                    <a:pt x="410218" y="16182"/>
                    <a:pt x="411545" y="17774"/>
                    <a:pt x="411545" y="21156"/>
                  </a:cubicBezTo>
                  <a:lnTo>
                    <a:pt x="411545" y="35879"/>
                  </a:lnTo>
                  <a:lnTo>
                    <a:pt x="418376" y="35879"/>
                  </a:lnTo>
                  <a:lnTo>
                    <a:pt x="418376" y="20161"/>
                  </a:lnTo>
                  <a:cubicBezTo>
                    <a:pt x="418376" y="13562"/>
                    <a:pt x="414927" y="10611"/>
                    <a:pt x="410053" y="10611"/>
                  </a:cubicBezTo>
                  <a:cubicBezTo>
                    <a:pt x="405941" y="10611"/>
                    <a:pt x="403255" y="12634"/>
                    <a:pt x="402028" y="15088"/>
                  </a:cubicBezTo>
                  <a:lnTo>
                    <a:pt x="402028" y="11175"/>
                  </a:lnTo>
                  <a:lnTo>
                    <a:pt x="395164" y="11175"/>
                  </a:lnTo>
                  <a:lnTo>
                    <a:pt x="395164" y="35879"/>
                  </a:lnTo>
                  <a:close/>
                  <a:moveTo>
                    <a:pt x="377556" y="36409"/>
                  </a:moveTo>
                  <a:cubicBezTo>
                    <a:pt x="384984" y="36409"/>
                    <a:pt x="390588" y="31435"/>
                    <a:pt x="390588" y="23676"/>
                  </a:cubicBezTo>
                  <a:lnTo>
                    <a:pt x="390588" y="23311"/>
                  </a:lnTo>
                  <a:cubicBezTo>
                    <a:pt x="390588" y="15618"/>
                    <a:pt x="385017" y="10644"/>
                    <a:pt x="377589" y="10644"/>
                  </a:cubicBezTo>
                  <a:cubicBezTo>
                    <a:pt x="370162" y="10644"/>
                    <a:pt x="364558" y="15685"/>
                    <a:pt x="364558" y="23444"/>
                  </a:cubicBezTo>
                  <a:lnTo>
                    <a:pt x="364558" y="23809"/>
                  </a:lnTo>
                  <a:cubicBezTo>
                    <a:pt x="364591" y="31502"/>
                    <a:pt x="370195" y="36409"/>
                    <a:pt x="377556" y="36409"/>
                  </a:cubicBezTo>
                  <a:moveTo>
                    <a:pt x="377622" y="31203"/>
                  </a:moveTo>
                  <a:cubicBezTo>
                    <a:pt x="373743" y="31203"/>
                    <a:pt x="371587" y="28385"/>
                    <a:pt x="371587" y="23643"/>
                  </a:cubicBezTo>
                  <a:lnTo>
                    <a:pt x="371587" y="23278"/>
                  </a:lnTo>
                  <a:cubicBezTo>
                    <a:pt x="371587" y="18569"/>
                    <a:pt x="373842" y="15817"/>
                    <a:pt x="377622" y="15817"/>
                  </a:cubicBezTo>
                  <a:cubicBezTo>
                    <a:pt x="381436" y="15817"/>
                    <a:pt x="383658" y="18636"/>
                    <a:pt x="383658" y="23378"/>
                  </a:cubicBezTo>
                  <a:lnTo>
                    <a:pt x="383658" y="23709"/>
                  </a:lnTo>
                  <a:cubicBezTo>
                    <a:pt x="383658" y="28352"/>
                    <a:pt x="381436" y="31203"/>
                    <a:pt x="377622" y="31203"/>
                  </a:cubicBezTo>
                  <a:moveTo>
                    <a:pt x="356367" y="7826"/>
                  </a:moveTo>
                  <a:cubicBezTo>
                    <a:pt x="358589" y="7826"/>
                    <a:pt x="360280" y="6234"/>
                    <a:pt x="360280" y="4079"/>
                  </a:cubicBezTo>
                  <a:cubicBezTo>
                    <a:pt x="360280" y="1956"/>
                    <a:pt x="358589" y="365"/>
                    <a:pt x="356367" y="365"/>
                  </a:cubicBezTo>
                  <a:cubicBezTo>
                    <a:pt x="354179" y="365"/>
                    <a:pt x="352487" y="1956"/>
                    <a:pt x="352487" y="4079"/>
                  </a:cubicBezTo>
                  <a:cubicBezTo>
                    <a:pt x="352487" y="6234"/>
                    <a:pt x="354212" y="7826"/>
                    <a:pt x="356367" y="7826"/>
                  </a:cubicBezTo>
                  <a:moveTo>
                    <a:pt x="353018" y="35879"/>
                  </a:moveTo>
                  <a:lnTo>
                    <a:pt x="359816" y="35879"/>
                  </a:lnTo>
                  <a:lnTo>
                    <a:pt x="359816" y="11175"/>
                  </a:lnTo>
                  <a:lnTo>
                    <a:pt x="353018" y="11175"/>
                  </a:lnTo>
                  <a:lnTo>
                    <a:pt x="353018" y="35879"/>
                  </a:lnTo>
                  <a:close/>
                  <a:moveTo>
                    <a:pt x="344032" y="36343"/>
                  </a:moveTo>
                  <a:cubicBezTo>
                    <a:pt x="345889" y="36343"/>
                    <a:pt x="347248" y="36011"/>
                    <a:pt x="348177" y="35680"/>
                  </a:cubicBezTo>
                  <a:lnTo>
                    <a:pt x="348177" y="30407"/>
                  </a:lnTo>
                  <a:cubicBezTo>
                    <a:pt x="347381" y="30739"/>
                    <a:pt x="346618" y="30872"/>
                    <a:pt x="345590" y="30872"/>
                  </a:cubicBezTo>
                  <a:cubicBezTo>
                    <a:pt x="343833" y="30872"/>
                    <a:pt x="342838" y="29943"/>
                    <a:pt x="342838" y="27954"/>
                  </a:cubicBezTo>
                  <a:lnTo>
                    <a:pt x="342838" y="16049"/>
                  </a:lnTo>
                  <a:lnTo>
                    <a:pt x="348044" y="16049"/>
                  </a:lnTo>
                  <a:lnTo>
                    <a:pt x="348044" y="11175"/>
                  </a:lnTo>
                  <a:lnTo>
                    <a:pt x="342838" y="11175"/>
                  </a:lnTo>
                  <a:lnTo>
                    <a:pt x="342838" y="5836"/>
                  </a:lnTo>
                  <a:lnTo>
                    <a:pt x="336040" y="5836"/>
                  </a:lnTo>
                  <a:lnTo>
                    <a:pt x="336040" y="11175"/>
                  </a:lnTo>
                  <a:lnTo>
                    <a:pt x="332890" y="11175"/>
                  </a:lnTo>
                  <a:lnTo>
                    <a:pt x="332890" y="16049"/>
                  </a:lnTo>
                  <a:lnTo>
                    <a:pt x="336040" y="16049"/>
                  </a:lnTo>
                  <a:lnTo>
                    <a:pt x="336040" y="28551"/>
                  </a:lnTo>
                  <a:cubicBezTo>
                    <a:pt x="336073" y="33690"/>
                    <a:pt x="338859" y="36343"/>
                    <a:pt x="344032" y="36343"/>
                  </a:cubicBezTo>
                  <a:moveTo>
                    <a:pt x="317106" y="31634"/>
                  </a:moveTo>
                  <a:cubicBezTo>
                    <a:pt x="314619" y="31634"/>
                    <a:pt x="313525" y="30441"/>
                    <a:pt x="313525" y="28650"/>
                  </a:cubicBezTo>
                  <a:cubicBezTo>
                    <a:pt x="313525" y="25997"/>
                    <a:pt x="315846" y="25168"/>
                    <a:pt x="319792" y="25168"/>
                  </a:cubicBezTo>
                  <a:lnTo>
                    <a:pt x="322445" y="25168"/>
                  </a:lnTo>
                  <a:lnTo>
                    <a:pt x="322445" y="27257"/>
                  </a:lnTo>
                  <a:cubicBezTo>
                    <a:pt x="322412" y="29976"/>
                    <a:pt x="320124" y="31634"/>
                    <a:pt x="317106" y="31634"/>
                  </a:cubicBezTo>
                  <a:moveTo>
                    <a:pt x="315050" y="36409"/>
                  </a:moveTo>
                  <a:cubicBezTo>
                    <a:pt x="318930" y="36409"/>
                    <a:pt x="321085" y="34884"/>
                    <a:pt x="322511" y="32928"/>
                  </a:cubicBezTo>
                  <a:lnTo>
                    <a:pt x="322511" y="35912"/>
                  </a:lnTo>
                  <a:lnTo>
                    <a:pt x="329176" y="35912"/>
                  </a:lnTo>
                  <a:lnTo>
                    <a:pt x="329176" y="19830"/>
                  </a:lnTo>
                  <a:cubicBezTo>
                    <a:pt x="329176" y="13131"/>
                    <a:pt x="324865" y="10677"/>
                    <a:pt x="318830" y="10677"/>
                  </a:cubicBezTo>
                  <a:cubicBezTo>
                    <a:pt x="312795" y="10677"/>
                    <a:pt x="308153" y="13264"/>
                    <a:pt x="307722" y="19133"/>
                  </a:cubicBezTo>
                  <a:lnTo>
                    <a:pt x="314188" y="19133"/>
                  </a:lnTo>
                  <a:cubicBezTo>
                    <a:pt x="314486" y="17011"/>
                    <a:pt x="315713" y="15651"/>
                    <a:pt x="318399" y="15651"/>
                  </a:cubicBezTo>
                  <a:cubicBezTo>
                    <a:pt x="321516" y="15651"/>
                    <a:pt x="322412" y="17243"/>
                    <a:pt x="322412" y="20194"/>
                  </a:cubicBezTo>
                  <a:lnTo>
                    <a:pt x="322412" y="21189"/>
                  </a:lnTo>
                  <a:lnTo>
                    <a:pt x="319626" y="21189"/>
                  </a:lnTo>
                  <a:cubicBezTo>
                    <a:pt x="312066" y="21189"/>
                    <a:pt x="306793" y="23378"/>
                    <a:pt x="306793" y="29114"/>
                  </a:cubicBezTo>
                  <a:cubicBezTo>
                    <a:pt x="306793" y="34221"/>
                    <a:pt x="310574" y="36409"/>
                    <a:pt x="315050" y="36409"/>
                  </a:cubicBezTo>
                  <a:moveTo>
                    <a:pt x="279370" y="35879"/>
                  </a:moveTo>
                  <a:lnTo>
                    <a:pt x="286234" y="35879"/>
                  </a:lnTo>
                  <a:lnTo>
                    <a:pt x="286234" y="21620"/>
                  </a:lnTo>
                  <a:cubicBezTo>
                    <a:pt x="286234" y="17973"/>
                    <a:pt x="288456" y="16182"/>
                    <a:pt x="291374" y="16182"/>
                  </a:cubicBezTo>
                  <a:cubicBezTo>
                    <a:pt x="294392" y="16182"/>
                    <a:pt x="295718" y="17774"/>
                    <a:pt x="295718" y="21156"/>
                  </a:cubicBezTo>
                  <a:lnTo>
                    <a:pt x="295718" y="35879"/>
                  </a:lnTo>
                  <a:lnTo>
                    <a:pt x="302549" y="35879"/>
                  </a:lnTo>
                  <a:lnTo>
                    <a:pt x="302549" y="20161"/>
                  </a:lnTo>
                  <a:cubicBezTo>
                    <a:pt x="302549" y="13562"/>
                    <a:pt x="299100" y="10611"/>
                    <a:pt x="294226" y="10611"/>
                  </a:cubicBezTo>
                  <a:cubicBezTo>
                    <a:pt x="290114" y="10611"/>
                    <a:pt x="287428" y="12634"/>
                    <a:pt x="286201" y="15088"/>
                  </a:cubicBezTo>
                  <a:lnTo>
                    <a:pt x="286201" y="11175"/>
                  </a:lnTo>
                  <a:lnTo>
                    <a:pt x="279337" y="11175"/>
                  </a:lnTo>
                  <a:lnTo>
                    <a:pt x="279337" y="35879"/>
                  </a:lnTo>
                  <a:close/>
                  <a:moveTo>
                    <a:pt x="239844" y="35879"/>
                  </a:moveTo>
                  <a:lnTo>
                    <a:pt x="246708" y="35879"/>
                  </a:lnTo>
                  <a:lnTo>
                    <a:pt x="246708" y="21620"/>
                  </a:lnTo>
                  <a:cubicBezTo>
                    <a:pt x="246708" y="17973"/>
                    <a:pt x="248930" y="16182"/>
                    <a:pt x="251848" y="16182"/>
                  </a:cubicBezTo>
                  <a:cubicBezTo>
                    <a:pt x="254865" y="16182"/>
                    <a:pt x="256192" y="17774"/>
                    <a:pt x="256192" y="21156"/>
                  </a:cubicBezTo>
                  <a:lnTo>
                    <a:pt x="256192" y="35879"/>
                  </a:lnTo>
                  <a:lnTo>
                    <a:pt x="263023" y="35879"/>
                  </a:lnTo>
                  <a:lnTo>
                    <a:pt x="263023" y="20161"/>
                  </a:lnTo>
                  <a:cubicBezTo>
                    <a:pt x="263023" y="13562"/>
                    <a:pt x="259574" y="10611"/>
                    <a:pt x="254700" y="10611"/>
                  </a:cubicBezTo>
                  <a:cubicBezTo>
                    <a:pt x="250588" y="10611"/>
                    <a:pt x="247902" y="12634"/>
                    <a:pt x="246675" y="15088"/>
                  </a:cubicBezTo>
                  <a:lnTo>
                    <a:pt x="246675" y="11175"/>
                  </a:lnTo>
                  <a:lnTo>
                    <a:pt x="239811" y="11175"/>
                  </a:lnTo>
                  <a:lnTo>
                    <a:pt x="239811" y="35879"/>
                  </a:lnTo>
                  <a:close/>
                  <a:moveTo>
                    <a:pt x="222236" y="36409"/>
                  </a:moveTo>
                  <a:cubicBezTo>
                    <a:pt x="229664" y="36409"/>
                    <a:pt x="235268" y="31435"/>
                    <a:pt x="235268" y="23676"/>
                  </a:cubicBezTo>
                  <a:lnTo>
                    <a:pt x="235268" y="23311"/>
                  </a:lnTo>
                  <a:cubicBezTo>
                    <a:pt x="235268" y="15618"/>
                    <a:pt x="229697" y="10644"/>
                    <a:pt x="222269" y="10644"/>
                  </a:cubicBezTo>
                  <a:cubicBezTo>
                    <a:pt x="214842" y="10644"/>
                    <a:pt x="209271" y="15651"/>
                    <a:pt x="209271" y="23411"/>
                  </a:cubicBezTo>
                  <a:lnTo>
                    <a:pt x="209271" y="23776"/>
                  </a:lnTo>
                  <a:cubicBezTo>
                    <a:pt x="209271" y="31502"/>
                    <a:pt x="214875" y="36409"/>
                    <a:pt x="222236" y="36409"/>
                  </a:cubicBezTo>
                  <a:moveTo>
                    <a:pt x="222269" y="31203"/>
                  </a:moveTo>
                  <a:cubicBezTo>
                    <a:pt x="218390" y="31203"/>
                    <a:pt x="216234" y="28385"/>
                    <a:pt x="216234" y="23643"/>
                  </a:cubicBezTo>
                  <a:lnTo>
                    <a:pt x="216234" y="23278"/>
                  </a:lnTo>
                  <a:cubicBezTo>
                    <a:pt x="216234" y="18569"/>
                    <a:pt x="218522" y="15817"/>
                    <a:pt x="222269" y="15817"/>
                  </a:cubicBezTo>
                  <a:cubicBezTo>
                    <a:pt x="226083" y="15817"/>
                    <a:pt x="228304" y="18636"/>
                    <a:pt x="228304" y="23378"/>
                  </a:cubicBezTo>
                  <a:lnTo>
                    <a:pt x="228304" y="23709"/>
                  </a:lnTo>
                  <a:cubicBezTo>
                    <a:pt x="228338" y="28352"/>
                    <a:pt x="226116" y="31203"/>
                    <a:pt x="222269" y="31203"/>
                  </a:cubicBezTo>
                  <a:moveTo>
                    <a:pt x="201047" y="7826"/>
                  </a:moveTo>
                  <a:cubicBezTo>
                    <a:pt x="203269" y="7826"/>
                    <a:pt x="204960" y="6234"/>
                    <a:pt x="204960" y="4079"/>
                  </a:cubicBezTo>
                  <a:cubicBezTo>
                    <a:pt x="204960" y="1956"/>
                    <a:pt x="203269" y="365"/>
                    <a:pt x="201047" y="365"/>
                  </a:cubicBezTo>
                  <a:cubicBezTo>
                    <a:pt x="198892" y="365"/>
                    <a:pt x="197167" y="1956"/>
                    <a:pt x="197167" y="4079"/>
                  </a:cubicBezTo>
                  <a:cubicBezTo>
                    <a:pt x="197167" y="6234"/>
                    <a:pt x="198859" y="7826"/>
                    <a:pt x="201047" y="7826"/>
                  </a:cubicBezTo>
                  <a:moveTo>
                    <a:pt x="197698" y="35879"/>
                  </a:moveTo>
                  <a:lnTo>
                    <a:pt x="204496" y="35879"/>
                  </a:lnTo>
                  <a:lnTo>
                    <a:pt x="204496" y="11175"/>
                  </a:lnTo>
                  <a:lnTo>
                    <a:pt x="197698" y="11175"/>
                  </a:lnTo>
                  <a:lnTo>
                    <a:pt x="197698" y="35879"/>
                  </a:lnTo>
                  <a:close/>
                  <a:moveTo>
                    <a:pt x="188712" y="36343"/>
                  </a:moveTo>
                  <a:cubicBezTo>
                    <a:pt x="190569" y="36343"/>
                    <a:pt x="191928" y="36011"/>
                    <a:pt x="192857" y="35680"/>
                  </a:cubicBezTo>
                  <a:lnTo>
                    <a:pt x="192857" y="30407"/>
                  </a:lnTo>
                  <a:cubicBezTo>
                    <a:pt x="192061" y="30739"/>
                    <a:pt x="191298" y="30872"/>
                    <a:pt x="190270" y="30872"/>
                  </a:cubicBezTo>
                  <a:cubicBezTo>
                    <a:pt x="188513" y="30872"/>
                    <a:pt x="187518" y="29943"/>
                    <a:pt x="187518" y="27954"/>
                  </a:cubicBezTo>
                  <a:lnTo>
                    <a:pt x="187518" y="16049"/>
                  </a:lnTo>
                  <a:lnTo>
                    <a:pt x="192724" y="16049"/>
                  </a:lnTo>
                  <a:lnTo>
                    <a:pt x="192724" y="11175"/>
                  </a:lnTo>
                  <a:lnTo>
                    <a:pt x="187518" y="11175"/>
                  </a:lnTo>
                  <a:lnTo>
                    <a:pt x="187518" y="5836"/>
                  </a:lnTo>
                  <a:lnTo>
                    <a:pt x="180720" y="5836"/>
                  </a:lnTo>
                  <a:lnTo>
                    <a:pt x="180720" y="11175"/>
                  </a:lnTo>
                  <a:lnTo>
                    <a:pt x="177570" y="11175"/>
                  </a:lnTo>
                  <a:lnTo>
                    <a:pt x="177570" y="16049"/>
                  </a:lnTo>
                  <a:lnTo>
                    <a:pt x="180720" y="16049"/>
                  </a:lnTo>
                  <a:lnTo>
                    <a:pt x="180720" y="28551"/>
                  </a:lnTo>
                  <a:cubicBezTo>
                    <a:pt x="180753" y="33690"/>
                    <a:pt x="183539" y="36343"/>
                    <a:pt x="188712" y="36343"/>
                  </a:cubicBezTo>
                  <a:moveTo>
                    <a:pt x="161753" y="31634"/>
                  </a:moveTo>
                  <a:cubicBezTo>
                    <a:pt x="159266" y="31634"/>
                    <a:pt x="158172" y="30441"/>
                    <a:pt x="158172" y="28650"/>
                  </a:cubicBezTo>
                  <a:cubicBezTo>
                    <a:pt x="158172" y="25997"/>
                    <a:pt x="160493" y="25168"/>
                    <a:pt x="164439" y="25168"/>
                  </a:cubicBezTo>
                  <a:lnTo>
                    <a:pt x="167092" y="25168"/>
                  </a:lnTo>
                  <a:lnTo>
                    <a:pt x="167092" y="27257"/>
                  </a:lnTo>
                  <a:cubicBezTo>
                    <a:pt x="167092" y="29976"/>
                    <a:pt x="164770" y="31634"/>
                    <a:pt x="161753" y="31634"/>
                  </a:cubicBezTo>
                  <a:moveTo>
                    <a:pt x="159730" y="36409"/>
                  </a:moveTo>
                  <a:cubicBezTo>
                    <a:pt x="163610" y="36409"/>
                    <a:pt x="165765" y="34884"/>
                    <a:pt x="167191" y="32928"/>
                  </a:cubicBezTo>
                  <a:lnTo>
                    <a:pt x="167191" y="35912"/>
                  </a:lnTo>
                  <a:lnTo>
                    <a:pt x="173856" y="35912"/>
                  </a:lnTo>
                  <a:lnTo>
                    <a:pt x="173856" y="19830"/>
                  </a:lnTo>
                  <a:cubicBezTo>
                    <a:pt x="173856" y="13131"/>
                    <a:pt x="169545" y="10677"/>
                    <a:pt x="163510" y="10677"/>
                  </a:cubicBezTo>
                  <a:cubicBezTo>
                    <a:pt x="157475" y="10677"/>
                    <a:pt x="152833" y="13264"/>
                    <a:pt x="152402" y="19133"/>
                  </a:cubicBezTo>
                  <a:lnTo>
                    <a:pt x="158868" y="19133"/>
                  </a:lnTo>
                  <a:cubicBezTo>
                    <a:pt x="159133" y="17011"/>
                    <a:pt x="160360" y="15651"/>
                    <a:pt x="163079" y="15651"/>
                  </a:cubicBezTo>
                  <a:cubicBezTo>
                    <a:pt x="166196" y="15651"/>
                    <a:pt x="167092" y="17243"/>
                    <a:pt x="167092" y="20194"/>
                  </a:cubicBezTo>
                  <a:lnTo>
                    <a:pt x="167092" y="21189"/>
                  </a:lnTo>
                  <a:lnTo>
                    <a:pt x="164306" y="21189"/>
                  </a:lnTo>
                  <a:cubicBezTo>
                    <a:pt x="156746" y="21189"/>
                    <a:pt x="151473" y="23378"/>
                    <a:pt x="151473" y="29114"/>
                  </a:cubicBezTo>
                  <a:cubicBezTo>
                    <a:pt x="151473" y="34221"/>
                    <a:pt x="155254" y="36409"/>
                    <a:pt x="159730" y="36409"/>
                  </a:cubicBezTo>
                  <a:moveTo>
                    <a:pt x="143349" y="7826"/>
                  </a:moveTo>
                  <a:cubicBezTo>
                    <a:pt x="145571" y="7826"/>
                    <a:pt x="147262" y="6234"/>
                    <a:pt x="147262" y="4079"/>
                  </a:cubicBezTo>
                  <a:cubicBezTo>
                    <a:pt x="147262" y="1956"/>
                    <a:pt x="145571" y="365"/>
                    <a:pt x="143349" y="365"/>
                  </a:cubicBezTo>
                  <a:cubicBezTo>
                    <a:pt x="141161" y="365"/>
                    <a:pt x="139470" y="1956"/>
                    <a:pt x="139470" y="4079"/>
                  </a:cubicBezTo>
                  <a:cubicBezTo>
                    <a:pt x="139470" y="6234"/>
                    <a:pt x="141161" y="7826"/>
                    <a:pt x="143349" y="7826"/>
                  </a:cubicBezTo>
                  <a:moveTo>
                    <a:pt x="140000" y="35879"/>
                  </a:moveTo>
                  <a:lnTo>
                    <a:pt x="146798" y="35879"/>
                  </a:lnTo>
                  <a:lnTo>
                    <a:pt x="146798" y="11175"/>
                  </a:lnTo>
                  <a:lnTo>
                    <a:pt x="140000" y="11175"/>
                  </a:lnTo>
                  <a:lnTo>
                    <a:pt x="140000" y="35879"/>
                  </a:lnTo>
                  <a:close/>
                  <a:moveTo>
                    <a:pt x="123719" y="36409"/>
                  </a:moveTo>
                  <a:cubicBezTo>
                    <a:pt x="130881" y="36409"/>
                    <a:pt x="135126" y="32331"/>
                    <a:pt x="135524" y="26495"/>
                  </a:cubicBezTo>
                  <a:lnTo>
                    <a:pt x="129356" y="26495"/>
                  </a:lnTo>
                  <a:cubicBezTo>
                    <a:pt x="129024" y="29645"/>
                    <a:pt x="126803" y="31270"/>
                    <a:pt x="124050" y="31270"/>
                  </a:cubicBezTo>
                  <a:cubicBezTo>
                    <a:pt x="120237" y="31270"/>
                    <a:pt x="118015" y="28716"/>
                    <a:pt x="118015" y="23776"/>
                  </a:cubicBezTo>
                  <a:lnTo>
                    <a:pt x="118015" y="23411"/>
                  </a:lnTo>
                  <a:cubicBezTo>
                    <a:pt x="118015" y="18702"/>
                    <a:pt x="120370" y="16049"/>
                    <a:pt x="123918" y="16049"/>
                  </a:cubicBezTo>
                  <a:cubicBezTo>
                    <a:pt x="126703" y="16049"/>
                    <a:pt x="128461" y="17376"/>
                    <a:pt x="128925" y="20261"/>
                  </a:cubicBezTo>
                  <a:lnTo>
                    <a:pt x="135391" y="20261"/>
                  </a:lnTo>
                  <a:cubicBezTo>
                    <a:pt x="134794" y="13164"/>
                    <a:pt x="129489" y="10677"/>
                    <a:pt x="123785" y="10677"/>
                  </a:cubicBezTo>
                  <a:cubicBezTo>
                    <a:pt x="116755" y="10677"/>
                    <a:pt x="111052" y="15552"/>
                    <a:pt x="111052" y="23510"/>
                  </a:cubicBezTo>
                  <a:lnTo>
                    <a:pt x="111052" y="23875"/>
                  </a:lnTo>
                  <a:cubicBezTo>
                    <a:pt x="111019" y="31900"/>
                    <a:pt x="116490" y="36409"/>
                    <a:pt x="123719" y="36409"/>
                  </a:cubicBezTo>
                  <a:moveTo>
                    <a:pt x="94903" y="36409"/>
                  </a:moveTo>
                  <a:cubicBezTo>
                    <a:pt x="102331" y="36409"/>
                    <a:pt x="107935" y="31435"/>
                    <a:pt x="107935" y="23676"/>
                  </a:cubicBezTo>
                  <a:lnTo>
                    <a:pt x="107935" y="23311"/>
                  </a:lnTo>
                  <a:cubicBezTo>
                    <a:pt x="107935" y="15618"/>
                    <a:pt x="102364" y="10644"/>
                    <a:pt x="94936" y="10644"/>
                  </a:cubicBezTo>
                  <a:cubicBezTo>
                    <a:pt x="87508" y="10644"/>
                    <a:pt x="81904" y="15685"/>
                    <a:pt x="81904" y="23444"/>
                  </a:cubicBezTo>
                  <a:lnTo>
                    <a:pt x="81904" y="23809"/>
                  </a:lnTo>
                  <a:cubicBezTo>
                    <a:pt x="81938" y="31502"/>
                    <a:pt x="87542" y="36409"/>
                    <a:pt x="94903" y="36409"/>
                  </a:cubicBezTo>
                  <a:moveTo>
                    <a:pt x="94936" y="31203"/>
                  </a:moveTo>
                  <a:cubicBezTo>
                    <a:pt x="91057" y="31203"/>
                    <a:pt x="88901" y="28385"/>
                    <a:pt x="88901" y="23643"/>
                  </a:cubicBezTo>
                  <a:lnTo>
                    <a:pt x="88901" y="23278"/>
                  </a:lnTo>
                  <a:cubicBezTo>
                    <a:pt x="88901" y="18569"/>
                    <a:pt x="91189" y="15817"/>
                    <a:pt x="94936" y="15817"/>
                  </a:cubicBezTo>
                  <a:cubicBezTo>
                    <a:pt x="98750" y="15817"/>
                    <a:pt x="100971" y="18636"/>
                    <a:pt x="100971" y="23378"/>
                  </a:cubicBezTo>
                  <a:lnTo>
                    <a:pt x="100971" y="23709"/>
                  </a:lnTo>
                  <a:cubicBezTo>
                    <a:pt x="101004" y="28352"/>
                    <a:pt x="98783" y="31203"/>
                    <a:pt x="94936" y="31203"/>
                  </a:cubicBezTo>
                  <a:moveTo>
                    <a:pt x="68707" y="36409"/>
                  </a:moveTo>
                  <a:cubicBezTo>
                    <a:pt x="75239" y="36409"/>
                    <a:pt x="79086" y="33624"/>
                    <a:pt x="79086" y="28285"/>
                  </a:cubicBezTo>
                  <a:cubicBezTo>
                    <a:pt x="79086" y="23013"/>
                    <a:pt x="75704" y="21421"/>
                    <a:pt x="69503" y="20526"/>
                  </a:cubicBezTo>
                  <a:cubicBezTo>
                    <a:pt x="65921" y="19995"/>
                    <a:pt x="64728" y="19398"/>
                    <a:pt x="64728" y="17840"/>
                  </a:cubicBezTo>
                  <a:cubicBezTo>
                    <a:pt x="64728" y="16348"/>
                    <a:pt x="65988" y="15287"/>
                    <a:pt x="68209" y="15287"/>
                  </a:cubicBezTo>
                  <a:cubicBezTo>
                    <a:pt x="70564" y="15287"/>
                    <a:pt x="71691" y="16215"/>
                    <a:pt x="72089" y="18271"/>
                  </a:cubicBezTo>
                  <a:lnTo>
                    <a:pt x="78356" y="18271"/>
                  </a:lnTo>
                  <a:cubicBezTo>
                    <a:pt x="77759" y="12601"/>
                    <a:pt x="73648" y="10611"/>
                    <a:pt x="68143" y="10611"/>
                  </a:cubicBezTo>
                  <a:cubicBezTo>
                    <a:pt x="63103" y="10611"/>
                    <a:pt x="58361" y="13164"/>
                    <a:pt x="58361" y="18304"/>
                  </a:cubicBezTo>
                  <a:cubicBezTo>
                    <a:pt x="58361" y="23112"/>
                    <a:pt x="60914" y="25002"/>
                    <a:pt x="67480" y="25997"/>
                  </a:cubicBezTo>
                  <a:cubicBezTo>
                    <a:pt x="71028" y="26528"/>
                    <a:pt x="72487" y="27224"/>
                    <a:pt x="72487" y="28915"/>
                  </a:cubicBezTo>
                  <a:cubicBezTo>
                    <a:pt x="72487" y="30606"/>
                    <a:pt x="71260" y="31601"/>
                    <a:pt x="68607" y="31601"/>
                  </a:cubicBezTo>
                  <a:cubicBezTo>
                    <a:pt x="65623" y="31601"/>
                    <a:pt x="64562" y="30341"/>
                    <a:pt x="64263" y="28119"/>
                  </a:cubicBezTo>
                  <a:lnTo>
                    <a:pt x="57897" y="28119"/>
                  </a:lnTo>
                  <a:cubicBezTo>
                    <a:pt x="58162" y="33458"/>
                    <a:pt x="62042" y="36409"/>
                    <a:pt x="68707" y="36409"/>
                  </a:cubicBezTo>
                  <a:moveTo>
                    <a:pt x="44998" y="36409"/>
                  </a:moveTo>
                  <a:cubicBezTo>
                    <a:pt x="51530" y="36409"/>
                    <a:pt x="55377" y="33624"/>
                    <a:pt x="55377" y="28285"/>
                  </a:cubicBezTo>
                  <a:cubicBezTo>
                    <a:pt x="55377" y="23013"/>
                    <a:pt x="51994" y="21421"/>
                    <a:pt x="45794" y="20526"/>
                  </a:cubicBezTo>
                  <a:cubicBezTo>
                    <a:pt x="42212" y="19995"/>
                    <a:pt x="41019" y="19398"/>
                    <a:pt x="41019" y="17840"/>
                  </a:cubicBezTo>
                  <a:cubicBezTo>
                    <a:pt x="41019" y="16348"/>
                    <a:pt x="42312" y="15287"/>
                    <a:pt x="44500" y="15287"/>
                  </a:cubicBezTo>
                  <a:cubicBezTo>
                    <a:pt x="46855" y="15287"/>
                    <a:pt x="47982" y="16215"/>
                    <a:pt x="48380" y="18271"/>
                  </a:cubicBezTo>
                  <a:lnTo>
                    <a:pt x="54647" y="18271"/>
                  </a:lnTo>
                  <a:cubicBezTo>
                    <a:pt x="54050" y="12601"/>
                    <a:pt x="49939" y="10611"/>
                    <a:pt x="44467" y="10611"/>
                  </a:cubicBezTo>
                  <a:cubicBezTo>
                    <a:pt x="39394" y="10611"/>
                    <a:pt x="34685" y="13164"/>
                    <a:pt x="34685" y="18304"/>
                  </a:cubicBezTo>
                  <a:cubicBezTo>
                    <a:pt x="34685" y="23112"/>
                    <a:pt x="37238" y="25002"/>
                    <a:pt x="43804" y="25997"/>
                  </a:cubicBezTo>
                  <a:cubicBezTo>
                    <a:pt x="47352" y="26528"/>
                    <a:pt x="48811" y="27224"/>
                    <a:pt x="48811" y="28915"/>
                  </a:cubicBezTo>
                  <a:cubicBezTo>
                    <a:pt x="48811" y="30606"/>
                    <a:pt x="47584" y="31601"/>
                    <a:pt x="44931" y="31601"/>
                  </a:cubicBezTo>
                  <a:cubicBezTo>
                    <a:pt x="41947" y="31601"/>
                    <a:pt x="40853" y="30341"/>
                    <a:pt x="40587" y="28119"/>
                  </a:cubicBezTo>
                  <a:lnTo>
                    <a:pt x="34221" y="28119"/>
                  </a:lnTo>
                  <a:cubicBezTo>
                    <a:pt x="34453" y="33458"/>
                    <a:pt x="38333" y="36409"/>
                    <a:pt x="44998" y="36409"/>
                  </a:cubicBezTo>
                  <a:moveTo>
                    <a:pt x="15618" y="8356"/>
                  </a:moveTo>
                  <a:lnTo>
                    <a:pt x="20062" y="22947"/>
                  </a:lnTo>
                  <a:lnTo>
                    <a:pt x="11142" y="22947"/>
                  </a:lnTo>
                  <a:lnTo>
                    <a:pt x="15618" y="8356"/>
                  </a:lnTo>
                  <a:close/>
                  <a:moveTo>
                    <a:pt x="0" y="35879"/>
                  </a:moveTo>
                  <a:lnTo>
                    <a:pt x="7163" y="35879"/>
                  </a:lnTo>
                  <a:lnTo>
                    <a:pt x="9484" y="28385"/>
                  </a:lnTo>
                  <a:lnTo>
                    <a:pt x="21720" y="28385"/>
                  </a:lnTo>
                  <a:lnTo>
                    <a:pt x="24041" y="35879"/>
                  </a:lnTo>
                  <a:lnTo>
                    <a:pt x="32032" y="35879"/>
                  </a:lnTo>
                  <a:lnTo>
                    <a:pt x="21090" y="2122"/>
                  </a:lnTo>
                  <a:lnTo>
                    <a:pt x="11142" y="2122"/>
                  </a:lnTo>
                  <a:lnTo>
                    <a:pt x="0" y="35879"/>
                  </a:lnTo>
                  <a:close/>
                </a:path>
              </a:pathLst>
            </a:custGeom>
            <a:solidFill>
              <a:srgbClr val="193264"/>
            </a:solidFill>
            <a:ln w="3296" cap="flat">
              <a:noFill/>
              <a:prstDash val="solid"/>
              <a:miter/>
            </a:ln>
          </p:spPr>
          <p:txBody>
            <a:bodyPr rtlCol="0" anchor="ctr">
              <a:noAutofit/>
            </a:bodyPr>
            <a:lstStyle/>
            <a:p>
              <a:endParaRPr lang="fr-FR"/>
            </a:p>
          </p:txBody>
        </p:sp>
      </p:grpSp>
      <p:cxnSp>
        <p:nvCxnSpPr>
          <p:cNvPr id="24" name="Connecteur droit 23">
            <a:extLst>
              <a:ext uri="{FF2B5EF4-FFF2-40B4-BE49-F238E27FC236}">
                <a16:creationId xmlns:a16="http://schemas.microsoft.com/office/drawing/2014/main" id="{9E4A3506-1BCF-4589-8BEF-94EEFDE8F07F}"/>
              </a:ext>
            </a:extLst>
          </p:cNvPr>
          <p:cNvCxnSpPr>
            <a:cxnSpLocks/>
          </p:cNvCxnSpPr>
          <p:nvPr userDrawn="1"/>
        </p:nvCxnSpPr>
        <p:spPr>
          <a:xfrm>
            <a:off x="5875173" y="6525064"/>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0F7D20D-A946-4450-AF12-802AD3DECB5E}"/>
              </a:ext>
            </a:extLst>
          </p:cNvPr>
          <p:cNvCxnSpPr/>
          <p:nvPr userDrawn="1"/>
        </p:nvCxnSpPr>
        <p:spPr>
          <a:xfrm>
            <a:off x="384900" y="6309134"/>
            <a:ext cx="8388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8938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50" r:id="rId4"/>
    <p:sldLayoutId id="2147483663" r:id="rId5"/>
    <p:sldLayoutId id="2147483660" r:id="rId6"/>
    <p:sldLayoutId id="2147483664" r:id="rId7"/>
    <p:sldLayoutId id="2147483661" r:id="rId8"/>
    <p:sldLayoutId id="2147483662" r:id="rId9"/>
  </p:sldLayoutIdLst>
  <p:hf hdr="0" ftr="0" dt="0"/>
  <p:txStyles>
    <p:title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p:titleStyle>
    <p:body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11" userDrawn="1">
          <p15:clr>
            <a:srgbClr val="F26B43"/>
          </p15:clr>
        </p15:guide>
        <p15:guide id="2" pos="5534" userDrawn="1">
          <p15:clr>
            <a:srgbClr val="F26B43"/>
          </p15:clr>
        </p15:guide>
        <p15:guide id="3" orient="horz" pos="1049" userDrawn="1">
          <p15:clr>
            <a:srgbClr val="F26B43"/>
          </p15:clr>
        </p15:guide>
        <p15:guide id="4"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gpmc@anfh.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upport.ge@anfh.f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C1F09-CFBF-4F91-A2D0-5C5140C6AFF7}"/>
              </a:ext>
            </a:extLst>
          </p:cNvPr>
          <p:cNvSpPr>
            <a:spLocks noGrp="1"/>
          </p:cNvSpPr>
          <p:nvPr>
            <p:ph type="ctrTitle"/>
          </p:nvPr>
        </p:nvSpPr>
        <p:spPr/>
        <p:txBody>
          <a:bodyPr/>
          <a:lstStyle/>
          <a:p>
            <a:r>
              <a:rPr lang="fr-FR"/>
              <a:t>  </a:t>
            </a:r>
            <a:endParaRPr lang="fr-FR" dirty="0"/>
          </a:p>
        </p:txBody>
      </p:sp>
      <p:sp>
        <p:nvSpPr>
          <p:cNvPr id="3" name="Espace réservé du texte 2">
            <a:extLst>
              <a:ext uri="{FF2B5EF4-FFF2-40B4-BE49-F238E27FC236}">
                <a16:creationId xmlns:a16="http://schemas.microsoft.com/office/drawing/2014/main" id="{2B1AECC7-6CF8-412B-B381-11BF50E9E27E}"/>
              </a:ext>
            </a:extLst>
          </p:cNvPr>
          <p:cNvSpPr>
            <a:spLocks noGrp="1"/>
          </p:cNvSpPr>
          <p:nvPr>
            <p:ph type="body" sz="quarter" idx="10"/>
          </p:nvPr>
        </p:nvSpPr>
        <p:spPr>
          <a:xfrm>
            <a:off x="219456" y="2805984"/>
            <a:ext cx="8467345" cy="2364948"/>
          </a:xfrm>
        </p:spPr>
        <p:txBody>
          <a:bodyPr>
            <a:normAutofit fontScale="92500" lnSpcReduction="10000"/>
          </a:bodyPr>
          <a:lstStyle/>
          <a:p>
            <a:pPr algn="ctr"/>
            <a:r>
              <a:rPr lang="fr-FR" sz="3825" dirty="0">
                <a:latin typeface="Arial Black" panose="020B0A04020102020204" pitchFamily="34" charset="0"/>
              </a:rPr>
              <a:t>Délégation Bourgogne</a:t>
            </a:r>
          </a:p>
          <a:p>
            <a:pPr algn="ctr"/>
            <a:endParaRPr lang="fr-FR" sz="3825" dirty="0">
              <a:latin typeface="Arial Black" panose="020B0A04020102020204" pitchFamily="34" charset="0"/>
            </a:endParaRPr>
          </a:p>
          <a:p>
            <a:pPr algn="ctr"/>
            <a:r>
              <a:rPr lang="fr-FR" sz="3825" dirty="0">
                <a:latin typeface="Arial Black" panose="020B0A04020102020204" pitchFamily="34" charset="0"/>
              </a:rPr>
              <a:t>SÉMINAIRE RCFC</a:t>
            </a:r>
          </a:p>
          <a:p>
            <a:pPr algn="ctr"/>
            <a:endParaRPr lang="fr-FR" sz="3825" dirty="0">
              <a:latin typeface="Arial Black" panose="020B0A04020102020204" pitchFamily="34" charset="0"/>
            </a:endParaRPr>
          </a:p>
          <a:p>
            <a:pPr algn="ctr"/>
            <a:r>
              <a:rPr lang="fr-FR" sz="3825" dirty="0">
                <a:latin typeface="Arial Black" panose="020B0A04020102020204" pitchFamily="34" charset="0"/>
              </a:rPr>
              <a:t> LA G.P.M.C</a:t>
            </a:r>
          </a:p>
          <a:p>
            <a:pPr algn="ctr"/>
            <a:endParaRPr lang="fr-FR" sz="2100" dirty="0"/>
          </a:p>
          <a:p>
            <a:pPr algn="ctr"/>
            <a:endParaRPr lang="fr-FR" dirty="0"/>
          </a:p>
          <a:p>
            <a:pPr algn="ctr"/>
            <a:endParaRPr lang="fr-FR" dirty="0"/>
          </a:p>
        </p:txBody>
      </p:sp>
      <p:pic>
        <p:nvPicPr>
          <p:cNvPr id="4" name="Image 3" descr="Une image contenant texte, clipart&#10;&#10;Description générée automatiquement">
            <a:extLst>
              <a:ext uri="{FF2B5EF4-FFF2-40B4-BE49-F238E27FC236}">
                <a16:creationId xmlns:a16="http://schemas.microsoft.com/office/drawing/2014/main" id="{3127E21E-41A0-4EC2-B4A9-F3D03C151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948" y="1066257"/>
            <a:ext cx="2258193" cy="633548"/>
          </a:xfrm>
          <a:prstGeom prst="rect">
            <a:avLst/>
          </a:prstGeom>
        </p:spPr>
      </p:pic>
    </p:spTree>
    <p:extLst>
      <p:ext uri="{BB962C8B-B14F-4D97-AF65-F5344CB8AC3E}">
        <p14:creationId xmlns:p14="http://schemas.microsoft.com/office/powerpoint/2010/main" val="415317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DE CONTACT ÉQUIPE GE GPMC AVEC LES</a:t>
            </a:r>
            <a:br>
              <a:rPr lang="fr-FR" sz="2200" dirty="0"/>
            </a:br>
            <a:r>
              <a:rPr lang="fr-FR" sz="2200" dirty="0"/>
              <a:t>ÉTABLISSEMENTS</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10</a:t>
            </a:fld>
            <a:endParaRPr lang="fr-FR"/>
          </a:p>
        </p:txBody>
      </p:sp>
      <p:sp>
        <p:nvSpPr>
          <p:cNvPr id="7" name="Rectangle : coins arrondis 6">
            <a:extLst>
              <a:ext uri="{FF2B5EF4-FFF2-40B4-BE49-F238E27FC236}">
                <a16:creationId xmlns:a16="http://schemas.microsoft.com/office/drawing/2014/main" id="{EC0FD22F-F16A-65D1-02A5-CD6082603C83}"/>
              </a:ext>
            </a:extLst>
          </p:cNvPr>
          <p:cNvSpPr/>
          <p:nvPr/>
        </p:nvSpPr>
        <p:spPr>
          <a:xfrm>
            <a:off x="645094" y="1847154"/>
            <a:ext cx="2344269" cy="593966"/>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pPr algn="ctr"/>
            <a:r>
              <a:rPr lang="fr-FR" sz="2200" b="1" dirty="0">
                <a:solidFill>
                  <a:srgbClr val="19396A"/>
                </a:solidFill>
              </a:rPr>
              <a:t>DÉLÉGATION</a:t>
            </a:r>
          </a:p>
        </p:txBody>
      </p:sp>
      <p:sp>
        <p:nvSpPr>
          <p:cNvPr id="17" name="Rectangle : coins arrondis 16">
            <a:extLst>
              <a:ext uri="{FF2B5EF4-FFF2-40B4-BE49-F238E27FC236}">
                <a16:creationId xmlns:a16="http://schemas.microsoft.com/office/drawing/2014/main" id="{56C44CC7-83EA-4C75-3425-37AE5D3FD792}"/>
              </a:ext>
            </a:extLst>
          </p:cNvPr>
          <p:cNvSpPr/>
          <p:nvPr/>
        </p:nvSpPr>
        <p:spPr>
          <a:xfrm>
            <a:off x="4853047" y="1847154"/>
            <a:ext cx="2874408" cy="629437"/>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pPr algn="ctr"/>
            <a:r>
              <a:rPr lang="fr-FR" sz="2200" b="1" dirty="0">
                <a:solidFill>
                  <a:srgbClr val="19396A"/>
                </a:solidFill>
              </a:rPr>
              <a:t>ÉTABLISSEMENTS</a:t>
            </a:r>
          </a:p>
        </p:txBody>
      </p:sp>
      <p:sp>
        <p:nvSpPr>
          <p:cNvPr id="18" name="Rectangle : coins arrondis 17">
            <a:extLst>
              <a:ext uri="{FF2B5EF4-FFF2-40B4-BE49-F238E27FC236}">
                <a16:creationId xmlns:a16="http://schemas.microsoft.com/office/drawing/2014/main" id="{8D05FD51-4C66-8C61-8771-3AE3625A7F60}"/>
              </a:ext>
            </a:extLst>
          </p:cNvPr>
          <p:cNvSpPr/>
          <p:nvPr/>
        </p:nvSpPr>
        <p:spPr>
          <a:xfrm>
            <a:off x="4185279" y="4761474"/>
            <a:ext cx="4308530" cy="1099310"/>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pPr algn="ctr"/>
            <a:r>
              <a:rPr lang="fr-FR" sz="2200" b="1" dirty="0">
                <a:solidFill>
                  <a:srgbClr val="19396A"/>
                </a:solidFill>
              </a:rPr>
              <a:t>SERVICE INFORMATIQUE ANFH</a:t>
            </a:r>
          </a:p>
          <a:p>
            <a:pPr algn="ctr"/>
            <a:r>
              <a:rPr lang="fr-FR" sz="2200" b="1" dirty="0">
                <a:solidFill>
                  <a:srgbClr val="19396A"/>
                </a:solidFill>
              </a:rPr>
              <a:t>ÉQUIPE GPMC</a:t>
            </a:r>
          </a:p>
        </p:txBody>
      </p:sp>
      <p:sp>
        <p:nvSpPr>
          <p:cNvPr id="19" name="Rectangle 18">
            <a:extLst>
              <a:ext uri="{FF2B5EF4-FFF2-40B4-BE49-F238E27FC236}">
                <a16:creationId xmlns:a16="http://schemas.microsoft.com/office/drawing/2014/main" id="{15A630F5-74A2-6ADE-352E-E83FD2687FE2}"/>
              </a:ext>
            </a:extLst>
          </p:cNvPr>
          <p:cNvSpPr/>
          <p:nvPr/>
        </p:nvSpPr>
        <p:spPr>
          <a:xfrm>
            <a:off x="4882391" y="2989800"/>
            <a:ext cx="2845063" cy="657270"/>
          </a:xfrm>
          <a:prstGeom prst="rect">
            <a:avLst/>
          </a:prstGeom>
          <a:solidFill>
            <a:srgbClr val="67D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rgbClr val="19396A"/>
                </a:solidFill>
              </a:rPr>
              <a:t>Mail à </a:t>
            </a:r>
            <a:r>
              <a:rPr lang="fr-FR" dirty="0">
                <a:hlinkClick r:id="rId3"/>
              </a:rPr>
              <a:t>support.ge@anfh.fr</a:t>
            </a:r>
            <a:r>
              <a:rPr lang="fr-FR" dirty="0"/>
              <a:t> </a:t>
            </a:r>
          </a:p>
        </p:txBody>
      </p:sp>
      <p:cxnSp>
        <p:nvCxnSpPr>
          <p:cNvPr id="20" name="Connecteur droit avec flèche 19">
            <a:extLst>
              <a:ext uri="{FF2B5EF4-FFF2-40B4-BE49-F238E27FC236}">
                <a16:creationId xmlns:a16="http://schemas.microsoft.com/office/drawing/2014/main" id="{816109BD-7A36-565A-68E8-1971B4BDADF0}"/>
              </a:ext>
            </a:extLst>
          </p:cNvPr>
          <p:cNvCxnSpPr>
            <a:cxnSpLocks/>
          </p:cNvCxnSpPr>
          <p:nvPr/>
        </p:nvCxnSpPr>
        <p:spPr>
          <a:xfrm>
            <a:off x="6319301" y="2476591"/>
            <a:ext cx="0" cy="513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ED1498B-5B0D-E18D-B633-B9E62795670F}"/>
              </a:ext>
            </a:extLst>
          </p:cNvPr>
          <p:cNvCxnSpPr>
            <a:cxnSpLocks/>
          </p:cNvCxnSpPr>
          <p:nvPr/>
        </p:nvCxnSpPr>
        <p:spPr>
          <a:xfrm>
            <a:off x="6319301" y="3647705"/>
            <a:ext cx="0" cy="1150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DB106B1F-E10F-8C49-CC56-DDD97671E36F}"/>
              </a:ext>
            </a:extLst>
          </p:cNvPr>
          <p:cNvCxnSpPr/>
          <p:nvPr/>
        </p:nvCxnSpPr>
        <p:spPr>
          <a:xfrm>
            <a:off x="1782149" y="2476591"/>
            <a:ext cx="0" cy="1170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5F54552-F493-3EF6-587E-A9948B2F1907}"/>
              </a:ext>
            </a:extLst>
          </p:cNvPr>
          <p:cNvSpPr/>
          <p:nvPr/>
        </p:nvSpPr>
        <p:spPr>
          <a:xfrm>
            <a:off x="640228" y="3647069"/>
            <a:ext cx="2349139" cy="950381"/>
          </a:xfrm>
          <a:prstGeom prst="roundRect">
            <a:avLst/>
          </a:prstGeom>
          <a:solidFill>
            <a:srgbClr val="67DBD5"/>
          </a:solidFill>
          <a:ln>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9396A"/>
                </a:solidFill>
              </a:rPr>
              <a:t>Un membre de l’équipe GPMC </a:t>
            </a:r>
          </a:p>
        </p:txBody>
      </p:sp>
      <p:cxnSp>
        <p:nvCxnSpPr>
          <p:cNvPr id="24" name="Connecteur droit avec flèche 23">
            <a:extLst>
              <a:ext uri="{FF2B5EF4-FFF2-40B4-BE49-F238E27FC236}">
                <a16:creationId xmlns:a16="http://schemas.microsoft.com/office/drawing/2014/main" id="{82E38E9C-2048-67DD-3A95-8FA68A27A3EE}"/>
              </a:ext>
            </a:extLst>
          </p:cNvPr>
          <p:cNvCxnSpPr>
            <a:cxnSpLocks/>
            <a:stCxn id="23" idx="3"/>
            <a:endCxn id="19" idx="1"/>
          </p:cNvCxnSpPr>
          <p:nvPr/>
        </p:nvCxnSpPr>
        <p:spPr>
          <a:xfrm flipV="1">
            <a:off x="2989367" y="3318435"/>
            <a:ext cx="1893024" cy="8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75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DE CONTACT ÉQUIPE GE GPMC AVEC LES</a:t>
            </a:r>
            <a:br>
              <a:rPr lang="fr-FR" sz="2200" dirty="0"/>
            </a:br>
            <a:r>
              <a:rPr lang="fr-FR" sz="2200" dirty="0"/>
              <a:t>ÉTABLISSEMENTS</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11</a:t>
            </a:fld>
            <a:endParaRPr lang="fr-FR"/>
          </a:p>
        </p:txBody>
      </p:sp>
      <p:grpSp>
        <p:nvGrpSpPr>
          <p:cNvPr id="6" name="Groupe 5">
            <a:extLst>
              <a:ext uri="{FF2B5EF4-FFF2-40B4-BE49-F238E27FC236}">
                <a16:creationId xmlns:a16="http://schemas.microsoft.com/office/drawing/2014/main" id="{FA5606FA-4316-8E78-349A-E078B78CA242}"/>
              </a:ext>
            </a:extLst>
          </p:cNvPr>
          <p:cNvGrpSpPr/>
          <p:nvPr/>
        </p:nvGrpSpPr>
        <p:grpSpPr>
          <a:xfrm>
            <a:off x="221490" y="2402585"/>
            <a:ext cx="8707027" cy="593966"/>
            <a:chOff x="-51645" y="2720"/>
            <a:chExt cx="3315254" cy="1860423"/>
          </a:xfrm>
        </p:grpSpPr>
        <p:sp>
          <p:nvSpPr>
            <p:cNvPr id="8" name="Rectangle : coins arrondis 7">
              <a:extLst>
                <a:ext uri="{FF2B5EF4-FFF2-40B4-BE49-F238E27FC236}">
                  <a16:creationId xmlns:a16="http://schemas.microsoft.com/office/drawing/2014/main" id="{5A875DCF-A129-155D-247C-9C4FDB6CE603}"/>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9" name="Rectangle : coins arrondis 4">
              <a:extLst>
                <a:ext uri="{FF2B5EF4-FFF2-40B4-BE49-F238E27FC236}">
                  <a16:creationId xmlns:a16="http://schemas.microsoft.com/office/drawing/2014/main" id="{810C7E29-E486-8B9C-025B-3D47FA0D64A3}"/>
                </a:ext>
              </a:extLst>
            </p:cNvPr>
            <p:cNvSpPr txBox="1"/>
            <p:nvPr/>
          </p:nvSpPr>
          <p:spPr>
            <a:xfrm>
              <a:off x="71666" y="422476"/>
              <a:ext cx="3133618" cy="1046517"/>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19396A"/>
                  </a:solidFill>
                </a:rPr>
                <a:t>L’équipe GPMC contacte les établissements pour fixer les modalités d’accompagnement.</a:t>
              </a:r>
            </a:p>
          </p:txBody>
        </p:sp>
      </p:grpSp>
      <p:grpSp>
        <p:nvGrpSpPr>
          <p:cNvPr id="10" name="Groupe 9">
            <a:extLst>
              <a:ext uri="{FF2B5EF4-FFF2-40B4-BE49-F238E27FC236}">
                <a16:creationId xmlns:a16="http://schemas.microsoft.com/office/drawing/2014/main" id="{C988ECB8-D0A8-30AD-D84B-ABE328462D19}"/>
              </a:ext>
            </a:extLst>
          </p:cNvPr>
          <p:cNvGrpSpPr/>
          <p:nvPr/>
        </p:nvGrpSpPr>
        <p:grpSpPr>
          <a:xfrm>
            <a:off x="215482" y="3079611"/>
            <a:ext cx="8707027" cy="1790196"/>
            <a:chOff x="-172240" y="459222"/>
            <a:chExt cx="3315254" cy="1860423"/>
          </a:xfrm>
        </p:grpSpPr>
        <p:sp>
          <p:nvSpPr>
            <p:cNvPr id="11" name="Rectangle : coins arrondis 10">
              <a:extLst>
                <a:ext uri="{FF2B5EF4-FFF2-40B4-BE49-F238E27FC236}">
                  <a16:creationId xmlns:a16="http://schemas.microsoft.com/office/drawing/2014/main" id="{FA40E2EF-917A-664C-D7C4-8F5BB7BF06CF}"/>
                </a:ext>
              </a:extLst>
            </p:cNvPr>
            <p:cNvSpPr/>
            <p:nvPr/>
          </p:nvSpPr>
          <p:spPr>
            <a:xfrm>
              <a:off x="-172240" y="459222"/>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2" name="Rectangle : coins arrondis 4">
              <a:extLst>
                <a:ext uri="{FF2B5EF4-FFF2-40B4-BE49-F238E27FC236}">
                  <a16:creationId xmlns:a16="http://schemas.microsoft.com/office/drawing/2014/main" id="{9DD9D876-C871-EE79-C4A4-8FD0E11E3B7B}"/>
                </a:ext>
              </a:extLst>
            </p:cNvPr>
            <p:cNvSpPr txBox="1"/>
            <p:nvPr/>
          </p:nvSpPr>
          <p:spPr>
            <a:xfrm>
              <a:off x="-81422" y="519309"/>
              <a:ext cx="3133618" cy="1800336"/>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dirty="0">
                  <a:solidFill>
                    <a:srgbClr val="19396A"/>
                  </a:solidFill>
                </a:rPr>
                <a:t>Ensemble, nous déterminerons comment vous soutenir afin de continuer ou de lancer la campagne d'évaluation.</a:t>
              </a:r>
              <a:br>
                <a:rPr lang="fr-FR" sz="1600" dirty="0">
                  <a:solidFill>
                    <a:srgbClr val="19396A"/>
                  </a:solidFill>
                </a:rPr>
              </a:br>
              <a:r>
                <a:rPr lang="fr-FR" sz="1600" dirty="0">
                  <a:solidFill>
                    <a:srgbClr val="19396A"/>
                  </a:solidFill>
                </a:rPr>
                <a:t>Une 1</a:t>
              </a:r>
              <a:r>
                <a:rPr lang="fr-FR" sz="1600" baseline="30000" dirty="0">
                  <a:solidFill>
                    <a:srgbClr val="19396A"/>
                  </a:solidFill>
                </a:rPr>
                <a:t>ère</a:t>
              </a:r>
              <a:r>
                <a:rPr lang="fr-FR" sz="1600" dirty="0">
                  <a:solidFill>
                    <a:srgbClr val="19396A"/>
                  </a:solidFill>
                </a:rPr>
                <a:t> partie de l’accompagnement est à destination du personnel de la DRH ou toutes personnes en charge du paramétrage du module GPMC.</a:t>
              </a:r>
            </a:p>
            <a:p>
              <a:pPr marL="0" marR="0" lvl="0" indent="0" defTabSz="914400" eaLnBrk="1" fontAlgn="auto" latinLnBrk="0" hangingPunct="1">
                <a:lnSpc>
                  <a:spcPct val="100000"/>
                </a:lnSpc>
                <a:spcBef>
                  <a:spcPts val="0"/>
                </a:spcBef>
                <a:spcAft>
                  <a:spcPts val="0"/>
                </a:spcAft>
                <a:buClrTx/>
                <a:buSzTx/>
                <a:buFontTx/>
                <a:buNone/>
                <a:tabLst/>
                <a:defRPr/>
              </a:pPr>
              <a:endParaRPr lang="fr-FR" sz="800" dirty="0">
                <a:solidFill>
                  <a:srgbClr val="19396A"/>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fr-FR" sz="1400" b="1" i="1" dirty="0">
                  <a:solidFill>
                    <a:srgbClr val="19396A"/>
                  </a:solidFill>
                </a:rPr>
                <a:t>« Prise en main du module GPMC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400" b="1" i="1" dirty="0">
                  <a:solidFill>
                    <a:srgbClr val="19396A"/>
                  </a:solidFill>
                </a:rPr>
                <a:t>Formation ou didacticiel </a:t>
              </a:r>
            </a:p>
          </p:txBody>
        </p:sp>
      </p:grpSp>
      <p:grpSp>
        <p:nvGrpSpPr>
          <p:cNvPr id="13" name="Groupe 12">
            <a:extLst>
              <a:ext uri="{FF2B5EF4-FFF2-40B4-BE49-F238E27FC236}">
                <a16:creationId xmlns:a16="http://schemas.microsoft.com/office/drawing/2014/main" id="{CA077DA8-66EC-6AA2-1DB9-78675AFA64EE}"/>
              </a:ext>
            </a:extLst>
          </p:cNvPr>
          <p:cNvGrpSpPr/>
          <p:nvPr/>
        </p:nvGrpSpPr>
        <p:grpSpPr>
          <a:xfrm>
            <a:off x="215482" y="4952867"/>
            <a:ext cx="8707027" cy="1279876"/>
            <a:chOff x="-51645" y="2720"/>
            <a:chExt cx="3315254" cy="1860423"/>
          </a:xfrm>
        </p:grpSpPr>
        <p:sp>
          <p:nvSpPr>
            <p:cNvPr id="14" name="Rectangle : coins arrondis 13">
              <a:extLst>
                <a:ext uri="{FF2B5EF4-FFF2-40B4-BE49-F238E27FC236}">
                  <a16:creationId xmlns:a16="http://schemas.microsoft.com/office/drawing/2014/main" id="{D84BC445-7681-DBEC-8921-32F751FE7C6A}"/>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5" name="Rectangle : coins arrondis 4">
              <a:extLst>
                <a:ext uri="{FF2B5EF4-FFF2-40B4-BE49-F238E27FC236}">
                  <a16:creationId xmlns:a16="http://schemas.microsoft.com/office/drawing/2014/main" id="{9FB828F3-AA44-D350-5CD9-E371465A8042}"/>
                </a:ext>
              </a:extLst>
            </p:cNvPr>
            <p:cNvSpPr txBox="1"/>
            <p:nvPr/>
          </p:nvSpPr>
          <p:spPr>
            <a:xfrm>
              <a:off x="39173" y="93537"/>
              <a:ext cx="3133618" cy="1678787"/>
            </a:xfrm>
            <a:prstGeom prst="rect">
              <a:avLst/>
            </a:prstGeom>
            <a:noFill/>
            <a:ln>
              <a:noFill/>
            </a:ln>
            <a:effectLst/>
          </p:spPr>
          <p:txBody>
            <a:bodyPr spcFirstLastPara="0" vert="horz" wrap="square" lIns="68580" tIns="34290" rIns="68580" bIns="34290" numCol="1" spcCol="1270" anchor="ctr" anchorCtr="0">
              <a:noAutofit/>
            </a:bodyPr>
            <a:lstStyle/>
            <a:p>
              <a:pPr algn="just"/>
              <a:r>
                <a:rPr lang="fr-FR" sz="1600" dirty="0">
                  <a:solidFill>
                    <a:srgbClr val="19396A"/>
                  </a:solidFill>
                </a:rPr>
                <a:t>Selon les disponibilités de l’équipe GPMC, nous pourrons vous proposer un accompagnement pour former des référents à la « Saisie de l’entretien professionnel et de formation ».</a:t>
              </a:r>
            </a:p>
            <a:p>
              <a:pPr algn="just"/>
              <a:r>
                <a:rPr lang="fr-FR" sz="1600" dirty="0">
                  <a:solidFill>
                    <a:srgbClr val="19396A"/>
                  </a:solidFill>
                </a:rPr>
                <a:t>Les référents auront pour objectif de former vos cadres évaluateurs en interne.</a:t>
              </a:r>
            </a:p>
          </p:txBody>
        </p:sp>
      </p:grpSp>
      <p:pic>
        <p:nvPicPr>
          <p:cNvPr id="16" name="Image 15">
            <a:extLst>
              <a:ext uri="{FF2B5EF4-FFF2-40B4-BE49-F238E27FC236}">
                <a16:creationId xmlns:a16="http://schemas.microsoft.com/office/drawing/2014/main" id="{320FF430-1FE5-6434-9557-04F466D63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189" y="1324351"/>
            <a:ext cx="4053622" cy="963907"/>
          </a:xfrm>
          <a:prstGeom prst="rect">
            <a:avLst/>
          </a:prstGeom>
        </p:spPr>
      </p:pic>
    </p:spTree>
    <p:extLst>
      <p:ext uri="{BB962C8B-B14F-4D97-AF65-F5344CB8AC3E}">
        <p14:creationId xmlns:p14="http://schemas.microsoft.com/office/powerpoint/2010/main" val="168083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12</a:t>
            </a:fld>
            <a:endParaRPr lang="fr-FR"/>
          </a:p>
        </p:txBody>
      </p:sp>
      <p:cxnSp>
        <p:nvCxnSpPr>
          <p:cNvPr id="6" name="Connecteur droit 5">
            <a:extLst>
              <a:ext uri="{FF2B5EF4-FFF2-40B4-BE49-F238E27FC236}">
                <a16:creationId xmlns:a16="http://schemas.microsoft.com/office/drawing/2014/main" id="{3A3FFFFB-75F9-856C-3B87-B0B76B01A35F}"/>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FCA6E9-B7C5-2116-4004-B647EC7127B4}"/>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1.2</a:t>
            </a:r>
          </a:p>
        </p:txBody>
      </p:sp>
      <p:sp>
        <p:nvSpPr>
          <p:cNvPr id="3" name="Rectangle 5">
            <a:extLst>
              <a:ext uri="{FF2B5EF4-FFF2-40B4-BE49-F238E27FC236}">
                <a16:creationId xmlns:a16="http://schemas.microsoft.com/office/drawing/2014/main" id="{1C31AFF7-E418-E1C4-5BC6-6803A1883EF5}"/>
              </a:ext>
            </a:extLst>
          </p:cNvPr>
          <p:cNvSpPr>
            <a:spLocks noChangeArrowheads="1"/>
          </p:cNvSpPr>
          <p:nvPr/>
        </p:nvSpPr>
        <p:spPr bwMode="auto">
          <a:xfrm>
            <a:off x="2238394" y="2833987"/>
            <a:ext cx="5982815"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lgn="just">
              <a:spcAft>
                <a:spcPts val="0"/>
              </a:spcAft>
              <a:buNone/>
            </a:pPr>
            <a:r>
              <a:rPr lang="fr-FR" sz="2800" b="1" dirty="0">
                <a:solidFill>
                  <a:schemeClr val="accent1"/>
                </a:solidFill>
              </a:rPr>
              <a:t>PROGRAMME FORMATION PRISE EN MAIN DU MODULE GE GPMC</a:t>
            </a:r>
          </a:p>
          <a:p>
            <a:pPr algn="just">
              <a:spcAft>
                <a:spcPts val="0"/>
              </a:spcAft>
              <a:buNone/>
            </a:pPr>
            <a:endParaRPr lang="fr-FR" sz="2800" b="1" dirty="0">
              <a:solidFill>
                <a:schemeClr val="accent1"/>
              </a:solidFill>
            </a:endParaRP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7455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EN MAIN DU MODULE GE GPMC</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13</a:t>
            </a:fld>
            <a:endParaRPr lang="fr-FR"/>
          </a:p>
        </p:txBody>
      </p:sp>
      <p:pic>
        <p:nvPicPr>
          <p:cNvPr id="7" name="Picture 2" descr="FORMATIONS">
            <a:extLst>
              <a:ext uri="{FF2B5EF4-FFF2-40B4-BE49-F238E27FC236}">
                <a16:creationId xmlns:a16="http://schemas.microsoft.com/office/drawing/2014/main" id="{FF75CC2B-F3AE-EFEE-0C16-F86EE681E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29" y="1427806"/>
            <a:ext cx="3049837" cy="2033225"/>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contenu 2">
            <a:extLst>
              <a:ext uri="{FF2B5EF4-FFF2-40B4-BE49-F238E27FC236}">
                <a16:creationId xmlns:a16="http://schemas.microsoft.com/office/drawing/2014/main" id="{2F3AEB7B-F6AC-E8A9-B798-95495C2756B4}"/>
              </a:ext>
            </a:extLst>
          </p:cNvPr>
          <p:cNvSpPr txBox="1">
            <a:spLocks/>
          </p:cNvSpPr>
          <p:nvPr/>
        </p:nvSpPr>
        <p:spPr>
          <a:xfrm>
            <a:off x="1183499" y="3883435"/>
            <a:ext cx="6777002" cy="23959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pPr>
            <a:r>
              <a:rPr lang="fr-FR" sz="1600" dirty="0">
                <a:solidFill>
                  <a:srgbClr val="19396A"/>
                </a:solidFill>
              </a:rPr>
              <a:t>La formation est centrée sur le </a:t>
            </a:r>
            <a:r>
              <a:rPr lang="fr-FR" sz="1600" dirty="0">
                <a:solidFill>
                  <a:srgbClr val="27A59F"/>
                </a:solidFill>
                <a:cs typeface="Arial" panose="020B0604020202020204" pitchFamily="34" charset="0"/>
              </a:rPr>
              <a:t>paramétrage de l’outil</a:t>
            </a:r>
          </a:p>
          <a:p>
            <a:pPr algn="just">
              <a:spcAft>
                <a:spcPts val="1200"/>
              </a:spcAft>
            </a:pPr>
            <a:r>
              <a:rPr lang="fr-FR" sz="1600" dirty="0">
                <a:solidFill>
                  <a:srgbClr val="19396A"/>
                </a:solidFill>
              </a:rPr>
              <a:t>La définition des </a:t>
            </a:r>
            <a:r>
              <a:rPr lang="fr-FR" sz="1600" dirty="0">
                <a:solidFill>
                  <a:srgbClr val="27A59F"/>
                </a:solidFill>
                <a:cs typeface="Arial" panose="020B0604020202020204" pitchFamily="34" charset="0"/>
              </a:rPr>
              <a:t>droits</a:t>
            </a:r>
            <a:r>
              <a:rPr lang="fr-FR" sz="1600" dirty="0">
                <a:solidFill>
                  <a:srgbClr val="19396A"/>
                </a:solidFill>
              </a:rPr>
              <a:t>, la création des </a:t>
            </a:r>
            <a:r>
              <a:rPr lang="fr-FR" sz="1600" dirty="0">
                <a:solidFill>
                  <a:srgbClr val="27A59F"/>
                </a:solidFill>
                <a:cs typeface="Arial" panose="020B0604020202020204" pitchFamily="34" charset="0"/>
              </a:rPr>
              <a:t>comptes utilisateurs</a:t>
            </a:r>
          </a:p>
          <a:p>
            <a:pPr algn="just">
              <a:spcAft>
                <a:spcPts val="1200"/>
              </a:spcAft>
            </a:pPr>
            <a:r>
              <a:rPr lang="fr-FR" sz="1600" dirty="0">
                <a:solidFill>
                  <a:srgbClr val="19396A"/>
                </a:solidFill>
              </a:rPr>
              <a:t>La saisie des </a:t>
            </a:r>
            <a:r>
              <a:rPr lang="fr-FR" sz="1600" dirty="0">
                <a:solidFill>
                  <a:srgbClr val="27A59F"/>
                </a:solidFill>
                <a:cs typeface="Arial" panose="020B0604020202020204" pitchFamily="34" charset="0"/>
              </a:rPr>
              <a:t>adaptations locales </a:t>
            </a:r>
            <a:r>
              <a:rPr lang="fr-FR" sz="1600" dirty="0">
                <a:solidFill>
                  <a:srgbClr val="19396A"/>
                </a:solidFill>
              </a:rPr>
              <a:t>à partir des données issues </a:t>
            </a:r>
            <a:r>
              <a:rPr lang="fr-FR" sz="1600" dirty="0">
                <a:solidFill>
                  <a:srgbClr val="27A59F"/>
                </a:solidFill>
                <a:cs typeface="Arial" panose="020B0604020202020204" pitchFamily="34" charset="0"/>
              </a:rPr>
              <a:t>des fiches métier du répertoire</a:t>
            </a:r>
            <a:r>
              <a:rPr lang="fr-FR" sz="1600" dirty="0">
                <a:solidFill>
                  <a:srgbClr val="19396A"/>
                </a:solidFill>
              </a:rPr>
              <a:t> et le cas échéant, l’enregistrement des </a:t>
            </a:r>
            <a:r>
              <a:rPr lang="fr-FR" sz="1600" dirty="0">
                <a:solidFill>
                  <a:srgbClr val="27A59F"/>
                </a:solidFill>
                <a:cs typeface="Arial" panose="020B0604020202020204" pitchFamily="34" charset="0"/>
              </a:rPr>
              <a:t>fiches emplois </a:t>
            </a:r>
            <a:r>
              <a:rPr lang="fr-FR" sz="1600" dirty="0">
                <a:solidFill>
                  <a:srgbClr val="19396A"/>
                </a:solidFill>
              </a:rPr>
              <a:t>ou de </a:t>
            </a:r>
            <a:r>
              <a:rPr lang="fr-FR" sz="1600" dirty="0">
                <a:solidFill>
                  <a:srgbClr val="27A59F"/>
                </a:solidFill>
                <a:cs typeface="Arial" panose="020B0604020202020204" pitchFamily="34" charset="0"/>
              </a:rPr>
              <a:t>postes spécifiques à l’établissement</a:t>
            </a:r>
          </a:p>
          <a:p>
            <a:pPr algn="just"/>
            <a:r>
              <a:rPr lang="fr-FR" sz="1600" dirty="0">
                <a:solidFill>
                  <a:srgbClr val="19396A"/>
                </a:solidFill>
              </a:rPr>
              <a:t>La préparation de la </a:t>
            </a:r>
            <a:r>
              <a:rPr lang="fr-FR" sz="1600" dirty="0">
                <a:solidFill>
                  <a:srgbClr val="27A59F"/>
                </a:solidFill>
                <a:cs typeface="Arial" panose="020B0604020202020204" pitchFamily="34" charset="0"/>
              </a:rPr>
              <a:t>campagne d’évaluation</a:t>
            </a:r>
          </a:p>
        </p:txBody>
      </p:sp>
      <p:grpSp>
        <p:nvGrpSpPr>
          <p:cNvPr id="18" name="Groupe 17">
            <a:extLst>
              <a:ext uri="{FF2B5EF4-FFF2-40B4-BE49-F238E27FC236}">
                <a16:creationId xmlns:a16="http://schemas.microsoft.com/office/drawing/2014/main" id="{00E53944-BD60-DF31-CA72-A07C493997DC}"/>
              </a:ext>
            </a:extLst>
          </p:cNvPr>
          <p:cNvGrpSpPr/>
          <p:nvPr/>
        </p:nvGrpSpPr>
        <p:grpSpPr>
          <a:xfrm>
            <a:off x="3676148" y="1803540"/>
            <a:ext cx="4956823" cy="1352736"/>
            <a:chOff x="-51645" y="2720"/>
            <a:chExt cx="3315254" cy="1860423"/>
          </a:xfrm>
        </p:grpSpPr>
        <p:sp>
          <p:nvSpPr>
            <p:cNvPr id="19" name="Rectangle : coins arrondis 18">
              <a:extLst>
                <a:ext uri="{FF2B5EF4-FFF2-40B4-BE49-F238E27FC236}">
                  <a16:creationId xmlns:a16="http://schemas.microsoft.com/office/drawing/2014/main" id="{FACCAE36-5ECE-E523-7ADD-9F7A0366461E}"/>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20" name="Rectangle : coins arrondis 4">
              <a:extLst>
                <a:ext uri="{FF2B5EF4-FFF2-40B4-BE49-F238E27FC236}">
                  <a16:creationId xmlns:a16="http://schemas.microsoft.com/office/drawing/2014/main" id="{715B73ED-473D-7AFC-C9DD-81AFCC4DEEEA}"/>
                </a:ext>
              </a:extLst>
            </p:cNvPr>
            <p:cNvSpPr txBox="1"/>
            <p:nvPr/>
          </p:nvSpPr>
          <p:spPr>
            <a:xfrm>
              <a:off x="58580" y="212598"/>
              <a:ext cx="3133618" cy="1440667"/>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600" b="1" u="sng" dirty="0">
                  <a:solidFill>
                    <a:srgbClr val="19396A"/>
                  </a:solidFill>
                </a:rPr>
                <a:t>OBJECTIF</a:t>
              </a:r>
              <a:r>
                <a:rPr lang="fr-FR" sz="1600" b="1" dirty="0">
                  <a:solidFill>
                    <a:srgbClr val="19396A"/>
                  </a:solidFill>
                </a:rPr>
                <a:t> : Acquérir les bases afin d’être capable d’utiliser le logiciel Gesform Evolution GPMC pour accompagner le déploiement de la démarche au sein de l’établissement.</a:t>
              </a:r>
            </a:p>
          </p:txBody>
        </p:sp>
      </p:grpSp>
    </p:spTree>
    <p:extLst>
      <p:ext uri="{BB962C8B-B14F-4D97-AF65-F5344CB8AC3E}">
        <p14:creationId xmlns:p14="http://schemas.microsoft.com/office/powerpoint/2010/main" val="108867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EN MAIN DU MODULE GE GPMC</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14</a:t>
            </a:fld>
            <a:endParaRPr lang="fr-FR"/>
          </a:p>
        </p:txBody>
      </p:sp>
      <p:sp>
        <p:nvSpPr>
          <p:cNvPr id="6" name="Espace réservé du contenu 2">
            <a:extLst>
              <a:ext uri="{FF2B5EF4-FFF2-40B4-BE49-F238E27FC236}">
                <a16:creationId xmlns:a16="http://schemas.microsoft.com/office/drawing/2014/main" id="{B8CB568B-F7BC-73F3-0FBA-40B80B65D5C4}"/>
              </a:ext>
            </a:extLst>
          </p:cNvPr>
          <p:cNvSpPr txBox="1">
            <a:spLocks/>
          </p:cNvSpPr>
          <p:nvPr/>
        </p:nvSpPr>
        <p:spPr>
          <a:xfrm>
            <a:off x="314581" y="2882752"/>
            <a:ext cx="8551642" cy="332111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201295" algn="just">
              <a:lnSpc>
                <a:spcPct val="110000"/>
              </a:lnSpc>
              <a:spcAft>
                <a:spcPts val="1200"/>
              </a:spcAft>
              <a:buSzPts val="1100"/>
              <a:buFont typeface="Symbol" panose="05050102010706020507" pitchFamily="18" charset="2"/>
              <a:buChar char=""/>
            </a:pPr>
            <a:r>
              <a:rPr lang="fr-FR" sz="1600" dirty="0">
                <a:solidFill>
                  <a:srgbClr val="27A59F"/>
                </a:solidFill>
                <a:cs typeface="Arial" panose="020B0604020202020204" pitchFamily="34" charset="0"/>
              </a:rPr>
              <a:t>Paramétrer l’application</a:t>
            </a:r>
            <a:r>
              <a:rPr lang="fr-FR" sz="1600" dirty="0">
                <a:solidFill>
                  <a:srgbClr val="19396A"/>
                </a:solidFill>
              </a:rPr>
              <a:t> : paramétrer l’outil ; définir les profils ; créer les comptes utilisateurs en limitant les droits</a:t>
            </a:r>
          </a:p>
          <a:p>
            <a:pPr marR="201295" algn="just">
              <a:lnSpc>
                <a:spcPct val="110000"/>
              </a:lnSpc>
              <a:spcAft>
                <a:spcPts val="1200"/>
              </a:spcAft>
              <a:buSzPts val="1100"/>
              <a:buFont typeface="Symbol" panose="05050102010706020507" pitchFamily="18" charset="2"/>
              <a:buChar char=""/>
            </a:pPr>
            <a:r>
              <a:rPr lang="fr-FR" sz="1600" dirty="0">
                <a:solidFill>
                  <a:srgbClr val="27A59F"/>
                </a:solidFill>
                <a:cs typeface="Arial" panose="020B0604020202020204" pitchFamily="34" charset="0"/>
              </a:rPr>
              <a:t>Gérer les référentiels métiers / emplois / postes / compétences</a:t>
            </a:r>
            <a:r>
              <a:rPr lang="fr-FR" sz="1600" dirty="0">
                <a:solidFill>
                  <a:srgbClr val="19396A"/>
                </a:solidFill>
              </a:rPr>
              <a:t> : consulter le répertoire des métiers de la FPH ; gérer les référentiels activités – savoirs – savoir-faire, etc. ; saisir les fiches emplois ou de postes spécifiques à l’établissement, à partir des données issues des fiches métier ; affecter un métier et/ou un emploi à un agent</a:t>
            </a:r>
          </a:p>
          <a:p>
            <a:pPr marR="201295" algn="just">
              <a:lnSpc>
                <a:spcPct val="110000"/>
              </a:lnSpc>
              <a:spcAft>
                <a:spcPts val="1200"/>
              </a:spcAft>
              <a:buSzPts val="1100"/>
              <a:buFont typeface="Symbol" panose="05050102010706020507" pitchFamily="18" charset="2"/>
              <a:buChar char=""/>
            </a:pPr>
            <a:r>
              <a:rPr lang="fr-FR" sz="1600" dirty="0">
                <a:solidFill>
                  <a:srgbClr val="27A59F"/>
                </a:solidFill>
                <a:cs typeface="Arial" panose="020B0604020202020204" pitchFamily="34" charset="0"/>
              </a:rPr>
              <a:t>Gérer le dossier des professionnels</a:t>
            </a:r>
            <a:r>
              <a:rPr lang="fr-FR" sz="1600" dirty="0">
                <a:solidFill>
                  <a:srgbClr val="19396A"/>
                </a:solidFill>
              </a:rPr>
              <a:t> : consulter les informations ; personnaliser les compétences de l’agent (autres compétences à valoriser dans son dossier)</a:t>
            </a:r>
          </a:p>
          <a:p>
            <a:pPr marR="201295" algn="just">
              <a:lnSpc>
                <a:spcPct val="110000"/>
              </a:lnSpc>
              <a:buSzPts val="1100"/>
              <a:buFont typeface="Symbol" panose="05050102010706020507" pitchFamily="18" charset="2"/>
              <a:buChar char=""/>
            </a:pPr>
            <a:r>
              <a:rPr lang="fr-FR" sz="1600" dirty="0">
                <a:solidFill>
                  <a:srgbClr val="27A59F"/>
                </a:solidFill>
                <a:cs typeface="Arial" panose="020B0604020202020204" pitchFamily="34" charset="0"/>
              </a:rPr>
              <a:t>Préparer la prochaine campagne d’entretien professionnel</a:t>
            </a:r>
            <a:r>
              <a:rPr lang="fr-FR" sz="1600" dirty="0">
                <a:solidFill>
                  <a:srgbClr val="19396A"/>
                </a:solidFill>
              </a:rPr>
              <a:t> : choix des compétences à évaluer</a:t>
            </a:r>
          </a:p>
        </p:txBody>
      </p:sp>
      <p:pic>
        <p:nvPicPr>
          <p:cNvPr id="8" name="Picture 2" descr="PROGRAMME - Journée nationale des dys Rhône">
            <a:extLst>
              <a:ext uri="{FF2B5EF4-FFF2-40B4-BE49-F238E27FC236}">
                <a16:creationId xmlns:a16="http://schemas.microsoft.com/office/drawing/2014/main" id="{80385D23-A26D-F677-10A5-764369D83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71" y="1549029"/>
            <a:ext cx="3221102" cy="103941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9CAE3BA6-FC33-0C9F-4D36-CBC3749342F4}"/>
              </a:ext>
            </a:extLst>
          </p:cNvPr>
          <p:cNvGrpSpPr/>
          <p:nvPr/>
        </p:nvGrpSpPr>
        <p:grpSpPr>
          <a:xfrm>
            <a:off x="3738258" y="1351315"/>
            <a:ext cx="4894713" cy="1434845"/>
            <a:chOff x="-51645" y="2720"/>
            <a:chExt cx="3315254" cy="1860423"/>
          </a:xfrm>
        </p:grpSpPr>
        <p:sp>
          <p:nvSpPr>
            <p:cNvPr id="10" name="Rectangle : coins arrondis 9">
              <a:extLst>
                <a:ext uri="{FF2B5EF4-FFF2-40B4-BE49-F238E27FC236}">
                  <a16:creationId xmlns:a16="http://schemas.microsoft.com/office/drawing/2014/main" id="{AC5164EF-D268-F553-58C9-508C397D9C7A}"/>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1" name="Rectangle : coins arrondis 4">
              <a:extLst>
                <a:ext uri="{FF2B5EF4-FFF2-40B4-BE49-F238E27FC236}">
                  <a16:creationId xmlns:a16="http://schemas.microsoft.com/office/drawing/2014/main" id="{C81733C0-AAE0-046C-7421-D70CE5A4E8A0}"/>
                </a:ext>
              </a:extLst>
            </p:cNvPr>
            <p:cNvSpPr txBox="1"/>
            <p:nvPr/>
          </p:nvSpPr>
          <p:spPr>
            <a:xfrm>
              <a:off x="129991" y="143090"/>
              <a:ext cx="3133618" cy="1579680"/>
            </a:xfrm>
            <a:prstGeom prst="rect">
              <a:avLst/>
            </a:prstGeom>
            <a:noFill/>
            <a:ln>
              <a:noFill/>
            </a:ln>
            <a:effectLst/>
          </p:spPr>
          <p:txBody>
            <a:bodyPr spcFirstLastPara="0" vert="horz" wrap="square" lIns="68580" tIns="34290" rIns="68580" bIns="34290" numCol="1" spcCol="1270" anchor="ctr" anchorCtr="0">
              <a:noAutofit/>
            </a:bodyPr>
            <a:lstStyle/>
            <a:p>
              <a:pPr marL="0" marR="201295" lvl="0" indent="0" algn="just" defTabSz="914400" eaLnBrk="1" fontAlgn="auto" latinLnBrk="0" hangingPunct="1">
                <a:lnSpc>
                  <a:spcPct val="110000"/>
                </a:lnSpc>
                <a:spcBef>
                  <a:spcPts val="0"/>
                </a:spcBef>
                <a:spcAft>
                  <a:spcPts val="0"/>
                </a:spcAft>
                <a:buClrTx/>
                <a:buSzTx/>
                <a:buFontTx/>
                <a:buNone/>
                <a:tabLst/>
                <a:defRPr/>
              </a:pPr>
              <a:r>
                <a:rPr lang="fr-FR" sz="1600" b="1" dirty="0">
                  <a:solidFill>
                    <a:srgbClr val="19396A"/>
                  </a:solidFill>
                </a:rPr>
                <a:t>La formation est construite sur des apports de connaissances, des mises en situation, la remise de documents en version électronique, des sources bibliographiques.</a:t>
              </a:r>
            </a:p>
          </p:txBody>
        </p:sp>
      </p:grpSp>
    </p:spTree>
    <p:extLst>
      <p:ext uri="{BB962C8B-B14F-4D97-AF65-F5344CB8AC3E}">
        <p14:creationId xmlns:p14="http://schemas.microsoft.com/office/powerpoint/2010/main" val="263881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EN MAIN DU MODULE GE GPMC</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15</a:t>
            </a:fld>
            <a:endParaRPr lang="fr-FR"/>
          </a:p>
        </p:txBody>
      </p:sp>
      <p:sp>
        <p:nvSpPr>
          <p:cNvPr id="7" name="Espace réservé du contenu 2">
            <a:extLst>
              <a:ext uri="{FF2B5EF4-FFF2-40B4-BE49-F238E27FC236}">
                <a16:creationId xmlns:a16="http://schemas.microsoft.com/office/drawing/2014/main" id="{217B53D6-EE66-667D-E7D2-40950D5ADAE1}"/>
              </a:ext>
            </a:extLst>
          </p:cNvPr>
          <p:cNvSpPr txBox="1">
            <a:spLocks/>
          </p:cNvSpPr>
          <p:nvPr/>
        </p:nvSpPr>
        <p:spPr>
          <a:xfrm>
            <a:off x="1432869" y="3531424"/>
            <a:ext cx="6503116" cy="64377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201295" indent="0" algn="just">
              <a:lnSpc>
                <a:spcPct val="110000"/>
              </a:lnSpc>
              <a:buSzPts val="1100"/>
              <a:buFont typeface="Arial" panose="020B0604020202020204" pitchFamily="34" charset="0"/>
              <a:buNone/>
            </a:pPr>
            <a:r>
              <a:rPr lang="fr-FR" sz="1600" dirty="0">
                <a:solidFill>
                  <a:srgbClr val="19396A"/>
                </a:solidFill>
              </a:rPr>
              <a:t>La formation est à destination du </a:t>
            </a:r>
            <a:r>
              <a:rPr lang="fr-FR" sz="1600" dirty="0">
                <a:solidFill>
                  <a:srgbClr val="27A59F"/>
                </a:solidFill>
                <a:cs typeface="Arial" panose="020B0604020202020204" pitchFamily="34" charset="0"/>
              </a:rPr>
              <a:t>service RH ou toutes personnes en charge de la GPMC et de la gestion des entretiens sur Gesform.</a:t>
            </a:r>
          </a:p>
        </p:txBody>
      </p:sp>
      <p:pic>
        <p:nvPicPr>
          <p:cNvPr id="12" name="Picture 2" descr="Prise De Parole En Public Vectoriels et illustrations libres de droits -  iStock">
            <a:extLst>
              <a:ext uri="{FF2B5EF4-FFF2-40B4-BE49-F238E27FC236}">
                <a16:creationId xmlns:a16="http://schemas.microsoft.com/office/drawing/2014/main" id="{93DA1640-8D8B-BF54-79BF-49B67B1EEF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824" r="-203"/>
          <a:stretch/>
        </p:blipFill>
        <p:spPr bwMode="auto">
          <a:xfrm>
            <a:off x="744280" y="1418637"/>
            <a:ext cx="4288045" cy="1716569"/>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contenu 2">
            <a:extLst>
              <a:ext uri="{FF2B5EF4-FFF2-40B4-BE49-F238E27FC236}">
                <a16:creationId xmlns:a16="http://schemas.microsoft.com/office/drawing/2014/main" id="{8EB7F5A6-B771-251D-1CB9-13F227B7F058}"/>
              </a:ext>
            </a:extLst>
          </p:cNvPr>
          <p:cNvSpPr txBox="1">
            <a:spLocks/>
          </p:cNvSpPr>
          <p:nvPr/>
        </p:nvSpPr>
        <p:spPr>
          <a:xfrm>
            <a:off x="2421725" y="4694654"/>
            <a:ext cx="6099777" cy="12971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201295" indent="0" algn="just">
              <a:lnSpc>
                <a:spcPct val="110000"/>
              </a:lnSpc>
              <a:buSzPts val="1100"/>
              <a:buFont typeface="Arial" panose="020B0604020202020204" pitchFamily="34" charset="0"/>
              <a:buNone/>
            </a:pPr>
            <a:r>
              <a:rPr lang="fr-FR" sz="1600" dirty="0">
                <a:solidFill>
                  <a:srgbClr val="19396A"/>
                </a:solidFill>
              </a:rPr>
              <a:t>Les cadres évaluateurs ne sont pas concernés par cette action. Il existe une formation spécifique à la saisie des entretiens professionnels et de formation pour des cadres référents. </a:t>
            </a:r>
          </a:p>
        </p:txBody>
      </p:sp>
      <p:grpSp>
        <p:nvGrpSpPr>
          <p:cNvPr id="14" name="Groupe 13">
            <a:extLst>
              <a:ext uri="{FF2B5EF4-FFF2-40B4-BE49-F238E27FC236}">
                <a16:creationId xmlns:a16="http://schemas.microsoft.com/office/drawing/2014/main" id="{63F2BB2A-E29E-8608-7037-A7CE32C26E4D}"/>
              </a:ext>
            </a:extLst>
          </p:cNvPr>
          <p:cNvGrpSpPr/>
          <p:nvPr/>
        </p:nvGrpSpPr>
        <p:grpSpPr>
          <a:xfrm>
            <a:off x="5152407" y="1783589"/>
            <a:ext cx="2928106" cy="986665"/>
            <a:chOff x="-51645" y="2720"/>
            <a:chExt cx="3315254" cy="1860423"/>
          </a:xfrm>
        </p:grpSpPr>
        <p:sp>
          <p:nvSpPr>
            <p:cNvPr id="15" name="Rectangle : coins arrondis 14">
              <a:extLst>
                <a:ext uri="{FF2B5EF4-FFF2-40B4-BE49-F238E27FC236}">
                  <a16:creationId xmlns:a16="http://schemas.microsoft.com/office/drawing/2014/main" id="{DC51FE46-FF75-A863-378E-66661EFA83D7}"/>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6" name="Rectangle : coins arrondis 4">
              <a:extLst>
                <a:ext uri="{FF2B5EF4-FFF2-40B4-BE49-F238E27FC236}">
                  <a16:creationId xmlns:a16="http://schemas.microsoft.com/office/drawing/2014/main" id="{4AD7CDB2-C572-9668-097B-38DA0B5CA344}"/>
                </a:ext>
              </a:extLst>
            </p:cNvPr>
            <p:cNvSpPr txBox="1"/>
            <p:nvPr/>
          </p:nvSpPr>
          <p:spPr>
            <a:xfrm>
              <a:off x="71666" y="422476"/>
              <a:ext cx="3133618" cy="1046516"/>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dirty="0">
                  <a:solidFill>
                    <a:srgbClr val="19396A"/>
                  </a:solidFill>
                </a:rPr>
                <a:t>PUBLIC CONCERNÉ</a:t>
              </a:r>
            </a:p>
          </p:txBody>
        </p:sp>
      </p:grpSp>
      <p:pic>
        <p:nvPicPr>
          <p:cNvPr id="17" name="Picture 6" descr="Attention Danger Signe Attention Alerte Icône Logo. Exclamation D'alerte De  Vecteur D'attention. | Vecteur Premium">
            <a:extLst>
              <a:ext uri="{FF2B5EF4-FFF2-40B4-BE49-F238E27FC236}">
                <a16:creationId xmlns:a16="http://schemas.microsoft.com/office/drawing/2014/main" id="{DE573F03-BC1D-C4DB-A5ED-83F8156AA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0" y="4218263"/>
            <a:ext cx="1994699" cy="199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48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PRISE EN MAIN DU MODULE GE GPMC</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16</a:t>
            </a:fld>
            <a:endParaRPr lang="fr-FR"/>
          </a:p>
        </p:txBody>
      </p:sp>
      <p:pic>
        <p:nvPicPr>
          <p:cNvPr id="6" name="Picture 4" descr="Illustration Vectorielle Signe Dinformation Important Vecteurs libres de  droits et plus d'images vectorielles de Logo - iStock">
            <a:extLst>
              <a:ext uri="{FF2B5EF4-FFF2-40B4-BE49-F238E27FC236}">
                <a16:creationId xmlns:a16="http://schemas.microsoft.com/office/drawing/2014/main" id="{77B0B321-6AEE-1C19-7A12-3AB31D0A3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38" y="4032891"/>
            <a:ext cx="2044992" cy="204499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9A87ED70-2D89-42DE-CCC9-52F90696E840}"/>
              </a:ext>
            </a:extLst>
          </p:cNvPr>
          <p:cNvSpPr txBox="1">
            <a:spLocks/>
          </p:cNvSpPr>
          <p:nvPr/>
        </p:nvSpPr>
        <p:spPr>
          <a:xfrm>
            <a:off x="2538524" y="4582513"/>
            <a:ext cx="6323638" cy="12971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201295" indent="0" algn="just">
              <a:lnSpc>
                <a:spcPct val="110000"/>
              </a:lnSpc>
              <a:buSzPts val="1100"/>
              <a:buFont typeface="Arial" panose="020B0604020202020204" pitchFamily="34" charset="0"/>
              <a:buNone/>
            </a:pPr>
            <a:r>
              <a:rPr lang="fr-FR" sz="1600" dirty="0">
                <a:solidFill>
                  <a:srgbClr val="19396A"/>
                </a:solidFill>
              </a:rPr>
              <a:t>Une salle équipée d’ordinateurs avec vidéo projecteur (ou bureau s'il n'y a qu’une seule personne formée) et d’une connexion internet, navigateur Google Chrome ou Mozilla Firefox.</a:t>
            </a:r>
          </a:p>
        </p:txBody>
      </p:sp>
      <p:grpSp>
        <p:nvGrpSpPr>
          <p:cNvPr id="9" name="Groupe 8">
            <a:extLst>
              <a:ext uri="{FF2B5EF4-FFF2-40B4-BE49-F238E27FC236}">
                <a16:creationId xmlns:a16="http://schemas.microsoft.com/office/drawing/2014/main" id="{58525410-B77F-4AED-CDA3-48DA7366297A}"/>
              </a:ext>
            </a:extLst>
          </p:cNvPr>
          <p:cNvGrpSpPr/>
          <p:nvPr/>
        </p:nvGrpSpPr>
        <p:grpSpPr>
          <a:xfrm>
            <a:off x="5245111" y="1999368"/>
            <a:ext cx="2928106" cy="986665"/>
            <a:chOff x="-51645" y="2720"/>
            <a:chExt cx="3315254" cy="1860423"/>
          </a:xfrm>
        </p:grpSpPr>
        <p:sp>
          <p:nvSpPr>
            <p:cNvPr id="10" name="Rectangle : coins arrondis 9">
              <a:extLst>
                <a:ext uri="{FF2B5EF4-FFF2-40B4-BE49-F238E27FC236}">
                  <a16:creationId xmlns:a16="http://schemas.microsoft.com/office/drawing/2014/main" id="{1AF00135-9DBF-421D-28B8-EFC9220FF304}"/>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1" name="Rectangle : coins arrondis 4">
              <a:extLst>
                <a:ext uri="{FF2B5EF4-FFF2-40B4-BE49-F238E27FC236}">
                  <a16:creationId xmlns:a16="http://schemas.microsoft.com/office/drawing/2014/main" id="{FAA2A644-303D-0844-0CCA-DFC7A7942218}"/>
                </a:ext>
              </a:extLst>
            </p:cNvPr>
            <p:cNvSpPr txBox="1"/>
            <p:nvPr/>
          </p:nvSpPr>
          <p:spPr>
            <a:xfrm>
              <a:off x="71666" y="422476"/>
              <a:ext cx="3133618" cy="1046516"/>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dirty="0">
                  <a:solidFill>
                    <a:srgbClr val="19396A"/>
                  </a:solidFill>
                </a:rPr>
                <a:t>PRÉREQUIS</a:t>
              </a:r>
            </a:p>
          </p:txBody>
        </p:sp>
      </p:grpSp>
      <p:pic>
        <p:nvPicPr>
          <p:cNvPr id="18" name="Picture 2" descr="personnage de dessin animé avec des hommes et des femmes assis au bureau et  debout dans">
            <a:extLst>
              <a:ext uri="{FF2B5EF4-FFF2-40B4-BE49-F238E27FC236}">
                <a16:creationId xmlns:a16="http://schemas.microsoft.com/office/drawing/2014/main" id="{AD3F17C3-A8AE-3892-0005-3F3CB4BB5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29" y="1363552"/>
            <a:ext cx="4516598" cy="225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5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17</a:t>
            </a:fld>
            <a:endParaRPr lang="fr-FR"/>
          </a:p>
        </p:txBody>
      </p:sp>
      <p:cxnSp>
        <p:nvCxnSpPr>
          <p:cNvPr id="6" name="Connecteur droit 5">
            <a:extLst>
              <a:ext uri="{FF2B5EF4-FFF2-40B4-BE49-F238E27FC236}">
                <a16:creationId xmlns:a16="http://schemas.microsoft.com/office/drawing/2014/main" id="{3A3FFFFB-75F9-856C-3B87-B0B76B01A35F}"/>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FCA6E9-B7C5-2116-4004-B647EC7127B4}"/>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1.3</a:t>
            </a:r>
          </a:p>
        </p:txBody>
      </p:sp>
      <p:sp>
        <p:nvSpPr>
          <p:cNvPr id="5" name="Rectangle 5">
            <a:extLst>
              <a:ext uri="{FF2B5EF4-FFF2-40B4-BE49-F238E27FC236}">
                <a16:creationId xmlns:a16="http://schemas.microsoft.com/office/drawing/2014/main" id="{887384F2-1EE6-E90F-D21A-63F53346FAA2}"/>
              </a:ext>
            </a:extLst>
          </p:cNvPr>
          <p:cNvSpPr>
            <a:spLocks noChangeArrowheads="1"/>
          </p:cNvSpPr>
          <p:nvPr/>
        </p:nvSpPr>
        <p:spPr bwMode="auto">
          <a:xfrm>
            <a:off x="2347449" y="2376407"/>
            <a:ext cx="6200929"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spcAft>
                <a:spcPts val="0"/>
              </a:spcAft>
              <a:buNone/>
            </a:pPr>
            <a:r>
              <a:rPr lang="fr-FR" sz="2800" b="1" dirty="0">
                <a:solidFill>
                  <a:schemeClr val="accent1"/>
                </a:solidFill>
              </a:rPr>
              <a:t>PROGRAMME FORMATION DES RÉFÉRENTS À LA SAISIE DE L’ENTRETIEN PROFESSIONNEL ET DE FORMATION</a:t>
            </a:r>
          </a:p>
          <a:p>
            <a:pPr algn="just">
              <a:spcAft>
                <a:spcPts val="0"/>
              </a:spcAft>
              <a:buNone/>
            </a:pPr>
            <a:endParaRPr lang="fr-FR" sz="2800" b="1" dirty="0">
              <a:solidFill>
                <a:schemeClr val="accent1"/>
              </a:solidFill>
            </a:endParaRP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4085557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title"/>
          </p:nvPr>
        </p:nvSpPr>
        <p:spPr>
          <a:xfrm>
            <a:off x="221490" y="13657"/>
            <a:ext cx="8869388" cy="977154"/>
          </a:xfrm>
        </p:spPr>
        <p:txBody>
          <a:bodyPr/>
          <a:lstStyle/>
          <a:p>
            <a:r>
              <a:rPr lang="fr-FR" sz="2200" dirty="0"/>
              <a:t>FORMATION DES RÉFÉRENTS À LA SAISIE DE</a:t>
            </a:r>
            <a:br>
              <a:rPr lang="fr-FR" sz="2200" dirty="0"/>
            </a:br>
            <a:r>
              <a:rPr lang="fr-FR" sz="2200" dirty="0"/>
              <a:t>L’ENTRETIEN PROFESSIONNEL ET DE FORMATION</a:t>
            </a: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18</a:t>
            </a:fld>
            <a:endParaRPr lang="fr-FR"/>
          </a:p>
        </p:txBody>
      </p:sp>
      <p:pic>
        <p:nvPicPr>
          <p:cNvPr id="7" name="Picture 2" descr="FORMATIONS">
            <a:extLst>
              <a:ext uri="{FF2B5EF4-FFF2-40B4-BE49-F238E27FC236}">
                <a16:creationId xmlns:a16="http://schemas.microsoft.com/office/drawing/2014/main" id="{FF75CC2B-F3AE-EFEE-0C16-F86EE681E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29" y="1427806"/>
            <a:ext cx="3049837" cy="20332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a:extLst>
              <a:ext uri="{FF2B5EF4-FFF2-40B4-BE49-F238E27FC236}">
                <a16:creationId xmlns:a16="http://schemas.microsoft.com/office/drawing/2014/main" id="{00E53944-BD60-DF31-CA72-A07C493997DC}"/>
              </a:ext>
            </a:extLst>
          </p:cNvPr>
          <p:cNvGrpSpPr/>
          <p:nvPr/>
        </p:nvGrpSpPr>
        <p:grpSpPr>
          <a:xfrm>
            <a:off x="3676148" y="1803540"/>
            <a:ext cx="4956823" cy="1352736"/>
            <a:chOff x="-51645" y="2720"/>
            <a:chExt cx="3315254" cy="1860423"/>
          </a:xfrm>
        </p:grpSpPr>
        <p:sp>
          <p:nvSpPr>
            <p:cNvPr id="19" name="Rectangle : coins arrondis 18">
              <a:extLst>
                <a:ext uri="{FF2B5EF4-FFF2-40B4-BE49-F238E27FC236}">
                  <a16:creationId xmlns:a16="http://schemas.microsoft.com/office/drawing/2014/main" id="{FACCAE36-5ECE-E523-7ADD-9F7A0366461E}"/>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20" name="Rectangle : coins arrondis 4">
              <a:extLst>
                <a:ext uri="{FF2B5EF4-FFF2-40B4-BE49-F238E27FC236}">
                  <a16:creationId xmlns:a16="http://schemas.microsoft.com/office/drawing/2014/main" id="{715B73ED-473D-7AFC-C9DD-81AFCC4DEEEA}"/>
                </a:ext>
              </a:extLst>
            </p:cNvPr>
            <p:cNvSpPr txBox="1"/>
            <p:nvPr/>
          </p:nvSpPr>
          <p:spPr>
            <a:xfrm>
              <a:off x="58580" y="212598"/>
              <a:ext cx="3133618" cy="1440667"/>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600" b="1" u="sng" dirty="0">
                  <a:solidFill>
                    <a:srgbClr val="19396A"/>
                  </a:solidFill>
                </a:rPr>
                <a:t>OBJECTIF</a:t>
              </a:r>
              <a:r>
                <a:rPr lang="fr-FR" sz="1600" b="1" dirty="0">
                  <a:solidFill>
                    <a:srgbClr val="19396A"/>
                  </a:solidFill>
                </a:rPr>
                <a:t> : Former des personnes ressources dans l’établissement sur le module entretiens professionnels et son utilisation par les cadres évaluateurs.</a:t>
              </a:r>
            </a:p>
          </p:txBody>
        </p:sp>
      </p:grpSp>
      <p:sp>
        <p:nvSpPr>
          <p:cNvPr id="6" name="Espace réservé du contenu 2">
            <a:extLst>
              <a:ext uri="{FF2B5EF4-FFF2-40B4-BE49-F238E27FC236}">
                <a16:creationId xmlns:a16="http://schemas.microsoft.com/office/drawing/2014/main" id="{4E214DF9-8B37-749F-E239-81DB4F826258}"/>
              </a:ext>
            </a:extLst>
          </p:cNvPr>
          <p:cNvSpPr txBox="1">
            <a:spLocks/>
          </p:cNvSpPr>
          <p:nvPr/>
        </p:nvSpPr>
        <p:spPr>
          <a:xfrm>
            <a:off x="943628" y="3983613"/>
            <a:ext cx="7456092" cy="158609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1200"/>
              </a:spcAft>
              <a:buNone/>
            </a:pPr>
            <a:r>
              <a:rPr lang="fr-FR" sz="1600" dirty="0">
                <a:solidFill>
                  <a:srgbClr val="19396A"/>
                </a:solidFill>
              </a:rPr>
              <a:t>Former des </a:t>
            </a:r>
            <a:r>
              <a:rPr lang="fr-FR" sz="1600" dirty="0">
                <a:solidFill>
                  <a:srgbClr val="27A59F"/>
                </a:solidFill>
                <a:cs typeface="Arial" panose="020B0604020202020204" pitchFamily="34" charset="0"/>
              </a:rPr>
              <a:t>référents (personnels des équipes RH dédiés au projet qui auront à accompagner les cadres évaluateurs durant la campagne et des cadres référents qui auront à former les autres cadres)</a:t>
            </a:r>
            <a:r>
              <a:rPr lang="fr-FR" sz="1600" dirty="0">
                <a:solidFill>
                  <a:srgbClr val="19396A"/>
                </a:solidFill>
              </a:rPr>
              <a:t> à la saisie de l’entretien professionnel et de formation dans l’outil.</a:t>
            </a:r>
          </a:p>
        </p:txBody>
      </p:sp>
    </p:spTree>
    <p:extLst>
      <p:ext uri="{BB962C8B-B14F-4D97-AF65-F5344CB8AC3E}">
        <p14:creationId xmlns:p14="http://schemas.microsoft.com/office/powerpoint/2010/main" val="78142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19</a:t>
            </a:fld>
            <a:endParaRPr lang="fr-FR"/>
          </a:p>
        </p:txBody>
      </p:sp>
      <p:pic>
        <p:nvPicPr>
          <p:cNvPr id="8" name="Picture 2" descr="PROGRAMME - Journée nationale des dys Rhône">
            <a:extLst>
              <a:ext uri="{FF2B5EF4-FFF2-40B4-BE49-F238E27FC236}">
                <a16:creationId xmlns:a16="http://schemas.microsoft.com/office/drawing/2014/main" id="{80385D23-A26D-F677-10A5-764369D83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71" y="1549029"/>
            <a:ext cx="3221102" cy="103941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9CAE3BA6-FC33-0C9F-4D36-CBC3749342F4}"/>
              </a:ext>
            </a:extLst>
          </p:cNvPr>
          <p:cNvGrpSpPr/>
          <p:nvPr/>
        </p:nvGrpSpPr>
        <p:grpSpPr>
          <a:xfrm>
            <a:off x="3738258" y="1351315"/>
            <a:ext cx="4894713" cy="1434845"/>
            <a:chOff x="-51645" y="2720"/>
            <a:chExt cx="3315254" cy="1860423"/>
          </a:xfrm>
        </p:grpSpPr>
        <p:sp>
          <p:nvSpPr>
            <p:cNvPr id="10" name="Rectangle : coins arrondis 9">
              <a:extLst>
                <a:ext uri="{FF2B5EF4-FFF2-40B4-BE49-F238E27FC236}">
                  <a16:creationId xmlns:a16="http://schemas.microsoft.com/office/drawing/2014/main" id="{AC5164EF-D268-F553-58C9-508C397D9C7A}"/>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1" name="Rectangle : coins arrondis 4">
              <a:extLst>
                <a:ext uri="{FF2B5EF4-FFF2-40B4-BE49-F238E27FC236}">
                  <a16:creationId xmlns:a16="http://schemas.microsoft.com/office/drawing/2014/main" id="{C81733C0-AAE0-046C-7421-D70CE5A4E8A0}"/>
                </a:ext>
              </a:extLst>
            </p:cNvPr>
            <p:cNvSpPr txBox="1"/>
            <p:nvPr/>
          </p:nvSpPr>
          <p:spPr>
            <a:xfrm>
              <a:off x="129991" y="143090"/>
              <a:ext cx="3133618" cy="1579680"/>
            </a:xfrm>
            <a:prstGeom prst="rect">
              <a:avLst/>
            </a:prstGeom>
            <a:noFill/>
            <a:ln>
              <a:noFill/>
            </a:ln>
            <a:effectLst/>
          </p:spPr>
          <p:txBody>
            <a:bodyPr spcFirstLastPara="0" vert="horz" wrap="square" lIns="68580" tIns="34290" rIns="68580" bIns="34290" numCol="1" spcCol="1270" anchor="ctr" anchorCtr="0">
              <a:noAutofit/>
            </a:bodyPr>
            <a:lstStyle/>
            <a:p>
              <a:pPr marL="0" marR="201295" lvl="0" indent="0" algn="just" defTabSz="914400" eaLnBrk="1" fontAlgn="auto" latinLnBrk="0" hangingPunct="1">
                <a:lnSpc>
                  <a:spcPct val="110000"/>
                </a:lnSpc>
                <a:spcBef>
                  <a:spcPts val="0"/>
                </a:spcBef>
                <a:spcAft>
                  <a:spcPts val="0"/>
                </a:spcAft>
                <a:buClrTx/>
                <a:buSzTx/>
                <a:buFontTx/>
                <a:buNone/>
                <a:tabLst/>
                <a:defRPr/>
              </a:pPr>
              <a:r>
                <a:rPr lang="fr-FR" sz="1600" b="1" dirty="0">
                  <a:solidFill>
                    <a:srgbClr val="19396A"/>
                  </a:solidFill>
                </a:rPr>
                <a:t>La formation est construite sur des apports de connaissances, des mises en situation, la remise de documents écrits (PDF, Powerpoint dynamique, triptyques).</a:t>
              </a:r>
            </a:p>
          </p:txBody>
        </p:sp>
      </p:grpSp>
      <p:sp>
        <p:nvSpPr>
          <p:cNvPr id="13" name="Titre 2">
            <a:extLst>
              <a:ext uri="{FF2B5EF4-FFF2-40B4-BE49-F238E27FC236}">
                <a16:creationId xmlns:a16="http://schemas.microsoft.com/office/drawing/2014/main" id="{B1668326-0D2D-48F9-A846-5DE64AB4CA0A}"/>
              </a:ext>
            </a:extLst>
          </p:cNvPr>
          <p:cNvSpPr>
            <a:spLocks noGrp="1"/>
          </p:cNvSpPr>
          <p:nvPr>
            <p:ph type="title"/>
          </p:nvPr>
        </p:nvSpPr>
        <p:spPr>
          <a:xfrm>
            <a:off x="221490" y="13657"/>
            <a:ext cx="8869388" cy="977154"/>
          </a:xfrm>
        </p:spPr>
        <p:txBody>
          <a:bodyPr/>
          <a:lstStyle/>
          <a:p>
            <a:r>
              <a:rPr lang="fr-FR" sz="2200" dirty="0"/>
              <a:t>FORMATION DES RÉFÉRENTS À LA SAISIE DE</a:t>
            </a:r>
            <a:br>
              <a:rPr lang="fr-FR" sz="2200" dirty="0"/>
            </a:br>
            <a:r>
              <a:rPr lang="fr-FR" sz="2200" dirty="0"/>
              <a:t>L’ENTRETIEN PROFESSIONNEL ET DE FORMATION</a:t>
            </a:r>
          </a:p>
        </p:txBody>
      </p:sp>
      <p:sp>
        <p:nvSpPr>
          <p:cNvPr id="14" name="Espace réservé du contenu 2">
            <a:extLst>
              <a:ext uri="{FF2B5EF4-FFF2-40B4-BE49-F238E27FC236}">
                <a16:creationId xmlns:a16="http://schemas.microsoft.com/office/drawing/2014/main" id="{CBAD4E52-D60C-5FC2-0C5A-10970678161F}"/>
              </a:ext>
            </a:extLst>
          </p:cNvPr>
          <p:cNvSpPr txBox="1">
            <a:spLocks/>
          </p:cNvSpPr>
          <p:nvPr/>
        </p:nvSpPr>
        <p:spPr>
          <a:xfrm>
            <a:off x="820650" y="3012386"/>
            <a:ext cx="7671067" cy="333618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201295" lvl="0" indent="-342900" algn="just">
              <a:lnSpc>
                <a:spcPct val="110000"/>
              </a:lnSpc>
              <a:spcAft>
                <a:spcPts val="600"/>
              </a:spcAft>
              <a:buSzPts val="1100"/>
              <a:buFont typeface="Symbol" panose="05050102010706020507" pitchFamily="18" charset="2"/>
              <a:buChar char=""/>
            </a:pPr>
            <a:r>
              <a:rPr lang="fr-FR" sz="1600" dirty="0">
                <a:solidFill>
                  <a:srgbClr val="27A59F"/>
                </a:solidFill>
                <a:cs typeface="Arial" panose="020B0604020202020204" pitchFamily="34" charset="0"/>
              </a:rPr>
              <a:t>Planifier les entretiens</a:t>
            </a:r>
            <a:r>
              <a:rPr lang="fr-FR" sz="1600" dirty="0">
                <a:solidFill>
                  <a:srgbClr val="19396A"/>
                </a:solidFill>
              </a:rPr>
              <a:t> (planifier et éditer le courrier de convocation et la trame d’autoévaluation à remettre à l’agent)</a:t>
            </a:r>
          </a:p>
          <a:p>
            <a:pPr marL="342900" marR="201295" lvl="0" indent="-342900" algn="just">
              <a:lnSpc>
                <a:spcPct val="110000"/>
              </a:lnSpc>
              <a:spcAft>
                <a:spcPts val="600"/>
              </a:spcAft>
              <a:buSzPts val="1100"/>
              <a:buFont typeface="Symbol" panose="05050102010706020507" pitchFamily="18" charset="2"/>
              <a:buChar char=""/>
            </a:pPr>
            <a:r>
              <a:rPr lang="fr-FR" sz="1600" dirty="0">
                <a:solidFill>
                  <a:srgbClr val="27A59F"/>
                </a:solidFill>
                <a:cs typeface="Arial" panose="020B0604020202020204" pitchFamily="34" charset="0"/>
              </a:rPr>
              <a:t>Préparer l’entretien professionnel en ligne</a:t>
            </a:r>
          </a:p>
          <a:p>
            <a:pPr marL="342900" marR="201295" lvl="0" indent="-342900" algn="just">
              <a:lnSpc>
                <a:spcPct val="110000"/>
              </a:lnSpc>
              <a:spcAft>
                <a:spcPts val="600"/>
              </a:spcAft>
              <a:buSzPts val="1100"/>
              <a:buFont typeface="Symbol" panose="05050102010706020507" pitchFamily="18" charset="2"/>
              <a:buChar char=""/>
            </a:pPr>
            <a:r>
              <a:rPr lang="fr-FR" sz="1600" dirty="0">
                <a:solidFill>
                  <a:srgbClr val="27A59F"/>
                </a:solidFill>
                <a:cs typeface="Arial" panose="020B0604020202020204" pitchFamily="34" charset="0"/>
              </a:rPr>
              <a:t>Saisir l’entretien professionnel et l’entretien de formation</a:t>
            </a:r>
            <a:r>
              <a:rPr lang="fr-FR" sz="1600" dirty="0">
                <a:solidFill>
                  <a:srgbClr val="19396A"/>
                </a:solidFill>
              </a:rPr>
              <a:t> (saisir les données, éditer les comptes rendus)</a:t>
            </a:r>
          </a:p>
          <a:p>
            <a:pPr marL="342900" marR="201295" lvl="0" indent="-342900" algn="just">
              <a:lnSpc>
                <a:spcPct val="110000"/>
              </a:lnSpc>
              <a:spcAft>
                <a:spcPts val="600"/>
              </a:spcAft>
              <a:buSzPts val="1100"/>
              <a:buFont typeface="Symbol" panose="05050102010706020507" pitchFamily="18" charset="2"/>
              <a:buChar char=""/>
            </a:pPr>
            <a:r>
              <a:rPr lang="fr-FR" sz="1600" dirty="0">
                <a:solidFill>
                  <a:srgbClr val="27A59F"/>
                </a:solidFill>
                <a:cs typeface="Arial" panose="020B0604020202020204" pitchFamily="34" charset="0"/>
              </a:rPr>
              <a:t>Guider la démarche formation/compétence</a:t>
            </a:r>
            <a:r>
              <a:rPr lang="fr-FR" sz="1600" dirty="0">
                <a:solidFill>
                  <a:srgbClr val="19396A"/>
                </a:solidFill>
              </a:rPr>
              <a:t> (consulter l’historique formation des agents, éditer des indicateurs, les requêtes possibles, visualiser le niveau moyen des agents par compétence…)</a:t>
            </a:r>
          </a:p>
          <a:p>
            <a:pPr marL="342900" marR="201295" lvl="0" indent="-342900" algn="just">
              <a:lnSpc>
                <a:spcPct val="110000"/>
              </a:lnSpc>
              <a:buSzPts val="1100"/>
              <a:buFont typeface="Symbol" panose="05050102010706020507" pitchFamily="18" charset="2"/>
              <a:buChar char=""/>
            </a:pPr>
            <a:r>
              <a:rPr lang="fr-FR" sz="1600" dirty="0">
                <a:solidFill>
                  <a:srgbClr val="27A59F"/>
                </a:solidFill>
                <a:cs typeface="Arial" panose="020B0604020202020204" pitchFamily="34" charset="0"/>
              </a:rPr>
              <a:t>Assurer l’assistance fonctionnelle et technique du niveau 1</a:t>
            </a:r>
            <a:r>
              <a:rPr lang="fr-FR" sz="1600" dirty="0">
                <a:solidFill>
                  <a:srgbClr val="19396A"/>
                </a:solidFill>
              </a:rPr>
              <a:t> (réouverture d’un entretien, suppression d’un entretien, résoudre les blocages liés à la saisie) </a:t>
            </a:r>
          </a:p>
        </p:txBody>
      </p:sp>
    </p:spTree>
    <p:extLst>
      <p:ext uri="{BB962C8B-B14F-4D97-AF65-F5344CB8AC3E}">
        <p14:creationId xmlns:p14="http://schemas.microsoft.com/office/powerpoint/2010/main" val="2995387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696378" y="2567620"/>
            <a:ext cx="0" cy="142117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311224" y="2828083"/>
            <a:ext cx="1385156" cy="923330"/>
          </a:xfrm>
          <a:prstGeom prst="rect">
            <a:avLst/>
          </a:prstGeom>
          <a:noFill/>
        </p:spPr>
        <p:txBody>
          <a:bodyPr wrap="square" rtlCol="0">
            <a:spAutoFit/>
          </a:bodyPr>
          <a:lstStyle/>
          <a:p>
            <a:pPr algn="l"/>
            <a:r>
              <a:rPr lang="fr-FR" sz="5400" dirty="0">
                <a:solidFill>
                  <a:srgbClr val="00B0F0"/>
                </a:solidFill>
                <a:latin typeface="Georgia" panose="02040502050405020303" pitchFamily="18" charset="0"/>
              </a:rPr>
              <a:t>1.1</a:t>
            </a:r>
          </a:p>
        </p:txBody>
      </p:sp>
      <p:sp>
        <p:nvSpPr>
          <p:cNvPr id="11" name="Rectangle 5"/>
          <p:cNvSpPr>
            <a:spLocks noChangeArrowheads="1"/>
          </p:cNvSpPr>
          <p:nvPr/>
        </p:nvSpPr>
        <p:spPr bwMode="auto">
          <a:xfrm>
            <a:off x="2865837" y="3161080"/>
            <a:ext cx="4854671"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lgn="just">
              <a:buNone/>
            </a:pPr>
            <a:r>
              <a:rPr lang="fr-FR" sz="2100" b="1" dirty="0">
                <a:solidFill>
                  <a:schemeClr val="accent1"/>
                </a:solidFill>
              </a:rPr>
              <a:t>La GPMC : Définition, enjeux et objectifs</a:t>
            </a:r>
          </a:p>
          <a:p>
            <a:pPr algn="just">
              <a:buNone/>
            </a:pPr>
            <a:endParaRPr lang="fr-FR" sz="2100" b="1" dirty="0">
              <a:solidFill>
                <a:schemeClr val="accent1"/>
              </a:solidFill>
            </a:endParaRPr>
          </a:p>
          <a:p>
            <a:pPr>
              <a:spcBef>
                <a:spcPct val="0"/>
              </a:spcBef>
              <a:buSzPts val="1400"/>
              <a:buFont typeface="Arial" pitchFamily="34" charset="0"/>
              <a:buNone/>
              <a:defRPr/>
            </a:pPr>
            <a:endParaRPr lang="fr-FR" altLang="fr-FR" sz="2100" b="1" dirty="0">
              <a:solidFill>
                <a:srgbClr val="19396A"/>
              </a:solidFill>
              <a:latin typeface="+mj-lt"/>
              <a:cs typeface="Times New Roman" pitchFamily="18" charset="0"/>
            </a:endParaRPr>
          </a:p>
        </p:txBody>
      </p:sp>
      <p:sp>
        <p:nvSpPr>
          <p:cNvPr id="2" name="Espace réservé du numéro de diapositive 1">
            <a:extLst>
              <a:ext uri="{FF2B5EF4-FFF2-40B4-BE49-F238E27FC236}">
                <a16:creationId xmlns:a16="http://schemas.microsoft.com/office/drawing/2014/main" id="{1303E7C2-B1E8-42BE-9E28-3B19BD756714}"/>
              </a:ext>
            </a:extLst>
          </p:cNvPr>
          <p:cNvSpPr>
            <a:spLocks noGrp="1"/>
          </p:cNvSpPr>
          <p:nvPr>
            <p:ph type="sldNum" sz="quarter" idx="16"/>
          </p:nvPr>
        </p:nvSpPr>
        <p:spPr/>
        <p:txBody>
          <a:bodyPr/>
          <a:lstStyle/>
          <a:p>
            <a:fld id="{5423092E-8843-4F4E-BE35-F1476B87F66E}" type="slidenum">
              <a:rPr lang="fr-FR" smtClean="0"/>
              <a:pPr/>
              <a:t>2</a:t>
            </a:fld>
            <a:endParaRPr lang="fr-FR"/>
          </a:p>
        </p:txBody>
      </p:sp>
    </p:spTree>
    <p:extLst>
      <p:ext uri="{BB962C8B-B14F-4D97-AF65-F5344CB8AC3E}">
        <p14:creationId xmlns:p14="http://schemas.microsoft.com/office/powerpoint/2010/main" val="297491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20</a:t>
            </a:fld>
            <a:endParaRPr lang="fr-FR"/>
          </a:p>
        </p:txBody>
      </p:sp>
      <p:pic>
        <p:nvPicPr>
          <p:cNvPr id="12" name="Picture 2" descr="Prise De Parole En Public Vectoriels et illustrations libres de droits -  iStock">
            <a:extLst>
              <a:ext uri="{FF2B5EF4-FFF2-40B4-BE49-F238E27FC236}">
                <a16:creationId xmlns:a16="http://schemas.microsoft.com/office/drawing/2014/main" id="{93DA1640-8D8B-BF54-79BF-49B67B1EEF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824" r="-203"/>
          <a:stretch/>
        </p:blipFill>
        <p:spPr bwMode="auto">
          <a:xfrm>
            <a:off x="744280" y="1418637"/>
            <a:ext cx="4288045" cy="171656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63F2BB2A-E29E-8608-7037-A7CE32C26E4D}"/>
              </a:ext>
            </a:extLst>
          </p:cNvPr>
          <p:cNvGrpSpPr/>
          <p:nvPr/>
        </p:nvGrpSpPr>
        <p:grpSpPr>
          <a:xfrm>
            <a:off x="5152407" y="1783589"/>
            <a:ext cx="2928106" cy="986665"/>
            <a:chOff x="-51645" y="2720"/>
            <a:chExt cx="3315254" cy="1860423"/>
          </a:xfrm>
        </p:grpSpPr>
        <p:sp>
          <p:nvSpPr>
            <p:cNvPr id="15" name="Rectangle : coins arrondis 14">
              <a:extLst>
                <a:ext uri="{FF2B5EF4-FFF2-40B4-BE49-F238E27FC236}">
                  <a16:creationId xmlns:a16="http://schemas.microsoft.com/office/drawing/2014/main" id="{DC51FE46-FF75-A863-378E-66661EFA83D7}"/>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6" name="Rectangle : coins arrondis 4">
              <a:extLst>
                <a:ext uri="{FF2B5EF4-FFF2-40B4-BE49-F238E27FC236}">
                  <a16:creationId xmlns:a16="http://schemas.microsoft.com/office/drawing/2014/main" id="{4AD7CDB2-C572-9668-097B-38DA0B5CA344}"/>
                </a:ext>
              </a:extLst>
            </p:cNvPr>
            <p:cNvSpPr txBox="1"/>
            <p:nvPr/>
          </p:nvSpPr>
          <p:spPr>
            <a:xfrm>
              <a:off x="71666" y="422476"/>
              <a:ext cx="3133618" cy="1046516"/>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dirty="0">
                  <a:solidFill>
                    <a:srgbClr val="19396A"/>
                  </a:solidFill>
                </a:rPr>
                <a:t>PUBLIC CONCERNÉ</a:t>
              </a:r>
            </a:p>
          </p:txBody>
        </p:sp>
      </p:grpSp>
      <p:sp>
        <p:nvSpPr>
          <p:cNvPr id="9" name="Titre 2">
            <a:extLst>
              <a:ext uri="{FF2B5EF4-FFF2-40B4-BE49-F238E27FC236}">
                <a16:creationId xmlns:a16="http://schemas.microsoft.com/office/drawing/2014/main" id="{67318CEE-DB01-28F3-FD6D-5B253058CC93}"/>
              </a:ext>
            </a:extLst>
          </p:cNvPr>
          <p:cNvSpPr>
            <a:spLocks noGrp="1"/>
          </p:cNvSpPr>
          <p:nvPr>
            <p:ph type="title"/>
          </p:nvPr>
        </p:nvSpPr>
        <p:spPr>
          <a:xfrm>
            <a:off x="221490" y="13657"/>
            <a:ext cx="8869388" cy="977154"/>
          </a:xfrm>
        </p:spPr>
        <p:txBody>
          <a:bodyPr/>
          <a:lstStyle/>
          <a:p>
            <a:r>
              <a:rPr lang="fr-FR" sz="2200" dirty="0"/>
              <a:t>FORMATION DES RÉFÉRENTS À LA SAISIE DE</a:t>
            </a:r>
            <a:br>
              <a:rPr lang="fr-FR" sz="2200" dirty="0"/>
            </a:br>
            <a:r>
              <a:rPr lang="fr-FR" sz="2200" dirty="0"/>
              <a:t>L’ENTRETIEN PROFESSIONNEL ET DE FORMATION</a:t>
            </a:r>
          </a:p>
        </p:txBody>
      </p:sp>
      <p:sp>
        <p:nvSpPr>
          <p:cNvPr id="10" name="Espace réservé du contenu 2">
            <a:extLst>
              <a:ext uri="{FF2B5EF4-FFF2-40B4-BE49-F238E27FC236}">
                <a16:creationId xmlns:a16="http://schemas.microsoft.com/office/drawing/2014/main" id="{BBFA39C4-AD5B-CF49-32CE-C905A6DE4F45}"/>
              </a:ext>
            </a:extLst>
          </p:cNvPr>
          <p:cNvSpPr txBox="1">
            <a:spLocks/>
          </p:cNvSpPr>
          <p:nvPr/>
        </p:nvSpPr>
        <p:spPr>
          <a:xfrm>
            <a:off x="536573" y="3973623"/>
            <a:ext cx="8239221" cy="131640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201295" lvl="0" indent="0" algn="just">
              <a:lnSpc>
                <a:spcPct val="110000"/>
              </a:lnSpc>
              <a:buSzPts val="1100"/>
              <a:buNone/>
            </a:pPr>
            <a:r>
              <a:rPr lang="fr-FR" sz="1600" dirty="0">
                <a:solidFill>
                  <a:srgbClr val="19396A"/>
                </a:solidFill>
              </a:rPr>
              <a:t>Cette formation s’adresse </a:t>
            </a:r>
            <a:r>
              <a:rPr lang="fr-FR" sz="1600" dirty="0">
                <a:solidFill>
                  <a:srgbClr val="27A59F"/>
                </a:solidFill>
                <a:cs typeface="Arial" panose="020B0604020202020204" pitchFamily="34" charset="0"/>
              </a:rPr>
              <a:t>aux personnels (personnels de l’équipe RH dédiés au projet, cadres évaluateurs référents, formateurs internes) qui auront à former / accompagner les autres évaluateurs.</a:t>
            </a:r>
          </a:p>
        </p:txBody>
      </p:sp>
    </p:spTree>
    <p:extLst>
      <p:ext uri="{BB962C8B-B14F-4D97-AF65-F5344CB8AC3E}">
        <p14:creationId xmlns:p14="http://schemas.microsoft.com/office/powerpoint/2010/main" val="3583951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21</a:t>
            </a:fld>
            <a:endParaRPr lang="fr-FR"/>
          </a:p>
        </p:txBody>
      </p:sp>
      <p:pic>
        <p:nvPicPr>
          <p:cNvPr id="6" name="Picture 4" descr="Illustration Vectorielle Signe Dinformation Important Vecteurs libres de  droits et plus d'images vectorielles de Logo - iStock">
            <a:extLst>
              <a:ext uri="{FF2B5EF4-FFF2-40B4-BE49-F238E27FC236}">
                <a16:creationId xmlns:a16="http://schemas.microsoft.com/office/drawing/2014/main" id="{77B0B321-6AEE-1C19-7A12-3AB31D0A3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38" y="4032891"/>
            <a:ext cx="2044992" cy="20449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58525410-B77F-4AED-CDA3-48DA7366297A}"/>
              </a:ext>
            </a:extLst>
          </p:cNvPr>
          <p:cNvGrpSpPr/>
          <p:nvPr/>
        </p:nvGrpSpPr>
        <p:grpSpPr>
          <a:xfrm>
            <a:off x="5245111" y="1999368"/>
            <a:ext cx="2928106" cy="986665"/>
            <a:chOff x="-51645" y="2720"/>
            <a:chExt cx="3315254" cy="1860423"/>
          </a:xfrm>
        </p:grpSpPr>
        <p:sp>
          <p:nvSpPr>
            <p:cNvPr id="10" name="Rectangle : coins arrondis 9">
              <a:extLst>
                <a:ext uri="{FF2B5EF4-FFF2-40B4-BE49-F238E27FC236}">
                  <a16:creationId xmlns:a16="http://schemas.microsoft.com/office/drawing/2014/main" id="{1AF00135-9DBF-421D-28B8-EFC9220FF304}"/>
                </a:ext>
              </a:extLst>
            </p:cNvPr>
            <p:cNvSpPr/>
            <p:nvPr/>
          </p:nvSpPr>
          <p:spPr>
            <a:xfrm>
              <a:off x="-51645" y="2720"/>
              <a:ext cx="3315254" cy="1860423"/>
            </a:xfrm>
            <a:prstGeom prst="roundRect">
              <a:avLst/>
            </a:prstGeom>
            <a:solidFill>
              <a:srgbClr val="67DBD5"/>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1" name="Rectangle : coins arrondis 4">
              <a:extLst>
                <a:ext uri="{FF2B5EF4-FFF2-40B4-BE49-F238E27FC236}">
                  <a16:creationId xmlns:a16="http://schemas.microsoft.com/office/drawing/2014/main" id="{FAA2A644-303D-0844-0CCA-DFC7A7942218}"/>
                </a:ext>
              </a:extLst>
            </p:cNvPr>
            <p:cNvSpPr txBox="1"/>
            <p:nvPr/>
          </p:nvSpPr>
          <p:spPr>
            <a:xfrm>
              <a:off x="71666" y="422476"/>
              <a:ext cx="3133618" cy="1046516"/>
            </a:xfrm>
            <a:prstGeom prst="rect">
              <a:avLst/>
            </a:prstGeom>
            <a:noFill/>
            <a:ln>
              <a:noFill/>
            </a:ln>
            <a:effectLst/>
          </p:spPr>
          <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dirty="0">
                  <a:solidFill>
                    <a:srgbClr val="19396A"/>
                  </a:solidFill>
                </a:rPr>
                <a:t>PRÉREQUIS</a:t>
              </a:r>
            </a:p>
          </p:txBody>
        </p:sp>
      </p:grpSp>
      <p:pic>
        <p:nvPicPr>
          <p:cNvPr id="18" name="Picture 2" descr="personnage de dessin animé avec des hommes et des femmes assis au bureau et  debout dans">
            <a:extLst>
              <a:ext uri="{FF2B5EF4-FFF2-40B4-BE49-F238E27FC236}">
                <a16:creationId xmlns:a16="http://schemas.microsoft.com/office/drawing/2014/main" id="{AD3F17C3-A8AE-3892-0005-3F3CB4BB5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29" y="1363552"/>
            <a:ext cx="4516598" cy="2258299"/>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2">
            <a:extLst>
              <a:ext uri="{FF2B5EF4-FFF2-40B4-BE49-F238E27FC236}">
                <a16:creationId xmlns:a16="http://schemas.microsoft.com/office/drawing/2014/main" id="{5D66799D-7587-0EF4-DCEF-4C950A75757E}"/>
              </a:ext>
            </a:extLst>
          </p:cNvPr>
          <p:cNvSpPr>
            <a:spLocks noGrp="1"/>
          </p:cNvSpPr>
          <p:nvPr>
            <p:ph type="title"/>
          </p:nvPr>
        </p:nvSpPr>
        <p:spPr>
          <a:xfrm>
            <a:off x="221490" y="13657"/>
            <a:ext cx="8869388" cy="977154"/>
          </a:xfrm>
        </p:spPr>
        <p:txBody>
          <a:bodyPr/>
          <a:lstStyle/>
          <a:p>
            <a:r>
              <a:rPr lang="fr-FR" sz="2200" dirty="0"/>
              <a:t>FORMATION DES RÉFÉRENTS À LA SAISIE DE</a:t>
            </a:r>
            <a:br>
              <a:rPr lang="fr-FR" sz="2200" dirty="0"/>
            </a:br>
            <a:r>
              <a:rPr lang="fr-FR" sz="2200" dirty="0"/>
              <a:t>L’ENTRETIEN PROFESSIONNEL ET DE FORMATION</a:t>
            </a:r>
          </a:p>
        </p:txBody>
      </p:sp>
      <p:sp>
        <p:nvSpPr>
          <p:cNvPr id="14" name="Espace réservé du contenu 2">
            <a:extLst>
              <a:ext uri="{FF2B5EF4-FFF2-40B4-BE49-F238E27FC236}">
                <a16:creationId xmlns:a16="http://schemas.microsoft.com/office/drawing/2014/main" id="{A292A304-BE55-805F-7135-673821AC62F3}"/>
              </a:ext>
            </a:extLst>
          </p:cNvPr>
          <p:cNvSpPr txBox="1">
            <a:spLocks/>
          </p:cNvSpPr>
          <p:nvPr/>
        </p:nvSpPr>
        <p:spPr>
          <a:xfrm>
            <a:off x="2179734" y="3619658"/>
            <a:ext cx="6682428" cy="275517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201295" lvl="0" indent="-342900" algn="just">
              <a:lnSpc>
                <a:spcPct val="110000"/>
              </a:lnSpc>
              <a:buSzPts val="1100"/>
              <a:buFont typeface="Symbol" panose="05050102010706020507" pitchFamily="18" charset="2"/>
              <a:buChar char=""/>
            </a:pPr>
            <a:r>
              <a:rPr lang="fr-FR" sz="1600" dirty="0">
                <a:solidFill>
                  <a:srgbClr val="19396A"/>
                </a:solidFill>
              </a:rPr>
              <a:t>Base de données des agents à jour</a:t>
            </a:r>
          </a:p>
          <a:p>
            <a:pPr marL="342900" marR="201295" lvl="0" indent="-342900" algn="just">
              <a:lnSpc>
                <a:spcPct val="110000"/>
              </a:lnSpc>
              <a:buSzPts val="1100"/>
              <a:buFont typeface="Symbol" panose="05050102010706020507" pitchFamily="18" charset="2"/>
              <a:buChar char=""/>
            </a:pPr>
            <a:r>
              <a:rPr lang="fr-FR" sz="1600" dirty="0">
                <a:solidFill>
                  <a:srgbClr val="19396A"/>
                </a:solidFill>
              </a:rPr>
              <a:t>Chaque agent a été affecté à un métier</a:t>
            </a:r>
          </a:p>
          <a:p>
            <a:pPr marL="342900" marR="201295" lvl="0" indent="-342900" algn="just">
              <a:lnSpc>
                <a:spcPct val="110000"/>
              </a:lnSpc>
              <a:buSzPts val="1100"/>
              <a:buFont typeface="Symbol" panose="05050102010706020507" pitchFamily="18" charset="2"/>
              <a:buChar char=""/>
            </a:pPr>
            <a:r>
              <a:rPr lang="fr-FR" sz="1600" dirty="0">
                <a:solidFill>
                  <a:srgbClr val="19396A"/>
                </a:solidFill>
              </a:rPr>
              <a:t>La gestion des comptes utilisateurs est réalisée (UF/Pôle/agents indiqués dans le compte de chaque évaluateur afin de limiter les droits)</a:t>
            </a:r>
          </a:p>
          <a:p>
            <a:pPr marL="342900" marR="201295" lvl="0" indent="-342900" algn="just">
              <a:lnSpc>
                <a:spcPct val="110000"/>
              </a:lnSpc>
              <a:buSzPts val="1100"/>
              <a:buFont typeface="Symbol" panose="05050102010706020507" pitchFamily="18" charset="2"/>
              <a:buChar char=""/>
            </a:pPr>
            <a:r>
              <a:rPr lang="fr-FR" sz="1600" dirty="0">
                <a:solidFill>
                  <a:srgbClr val="19396A"/>
                </a:solidFill>
              </a:rPr>
              <a:t>Le paramétrage de la campagne d’entretien a été effectué</a:t>
            </a:r>
          </a:p>
          <a:p>
            <a:pPr marL="342900" marR="201295" lvl="0" indent="-342900" algn="just">
              <a:lnSpc>
                <a:spcPct val="110000"/>
              </a:lnSpc>
              <a:buSzPts val="1100"/>
              <a:buFont typeface="Symbol" panose="05050102010706020507" pitchFamily="18" charset="2"/>
              <a:buChar char=""/>
            </a:pPr>
            <a:r>
              <a:rPr lang="fr-FR" sz="1600" dirty="0">
                <a:solidFill>
                  <a:srgbClr val="19396A"/>
                </a:solidFill>
              </a:rPr>
              <a:t>Une salle disposant d’ordinateurs (un poste par participant), avec une connexion à internet, navigateur Google Chrome ou Mozilla Firefox et un vidéoprojecteur</a:t>
            </a:r>
          </a:p>
        </p:txBody>
      </p:sp>
    </p:spTree>
    <p:extLst>
      <p:ext uri="{BB962C8B-B14F-4D97-AF65-F5344CB8AC3E}">
        <p14:creationId xmlns:p14="http://schemas.microsoft.com/office/powerpoint/2010/main" val="808339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22</a:t>
            </a:fld>
            <a:endParaRPr lang="fr-FR"/>
          </a:p>
        </p:txBody>
      </p:sp>
      <p:cxnSp>
        <p:nvCxnSpPr>
          <p:cNvPr id="6" name="Connecteur droit 5">
            <a:extLst>
              <a:ext uri="{FF2B5EF4-FFF2-40B4-BE49-F238E27FC236}">
                <a16:creationId xmlns:a16="http://schemas.microsoft.com/office/drawing/2014/main" id="{3A3FFFFB-75F9-856C-3B87-B0B76B01A35F}"/>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FCA6E9-B7C5-2116-4004-B647EC7127B4}"/>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1.4</a:t>
            </a:r>
          </a:p>
        </p:txBody>
      </p:sp>
      <p:sp>
        <p:nvSpPr>
          <p:cNvPr id="3" name="Rectangle 5">
            <a:extLst>
              <a:ext uri="{FF2B5EF4-FFF2-40B4-BE49-F238E27FC236}">
                <a16:creationId xmlns:a16="http://schemas.microsoft.com/office/drawing/2014/main" id="{7F9F4655-8771-E35E-6AF3-656C275D0B30}"/>
              </a:ext>
            </a:extLst>
          </p:cNvPr>
          <p:cNvSpPr>
            <a:spLocks noChangeArrowheads="1"/>
          </p:cNvSpPr>
          <p:nvPr/>
        </p:nvSpPr>
        <p:spPr bwMode="auto">
          <a:xfrm>
            <a:off x="2313894" y="2720356"/>
            <a:ext cx="61841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spcAft>
                <a:spcPts val="0"/>
              </a:spcAft>
              <a:buNone/>
            </a:pPr>
            <a:r>
              <a:rPr lang="fr-FR" sz="2800" b="1" dirty="0">
                <a:solidFill>
                  <a:schemeClr val="accent1"/>
                </a:solidFill>
              </a:rPr>
              <a:t>QUELQUES EXEMPLES D’ÉCRAN SUR LE PARAMÉTRAGE DE LA CAMPAGNE D’EVALUATION</a:t>
            </a: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285784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23</a:t>
            </a:fld>
            <a:endParaRPr lang="fr-FR"/>
          </a:p>
        </p:txBody>
      </p:sp>
      <p:sp>
        <p:nvSpPr>
          <p:cNvPr id="8" name="Titre 2">
            <a:extLst>
              <a:ext uri="{FF2B5EF4-FFF2-40B4-BE49-F238E27FC236}">
                <a16:creationId xmlns:a16="http://schemas.microsoft.com/office/drawing/2014/main" id="{E897AE5D-E766-4D96-0F10-89E1E6DF7A3F}"/>
              </a:ext>
            </a:extLst>
          </p:cNvPr>
          <p:cNvSpPr>
            <a:spLocks noGrp="1"/>
          </p:cNvSpPr>
          <p:nvPr>
            <p:ph type="title"/>
          </p:nvPr>
        </p:nvSpPr>
        <p:spPr>
          <a:xfrm>
            <a:off x="221490" y="13657"/>
            <a:ext cx="8869388" cy="977154"/>
          </a:xfrm>
        </p:spPr>
        <p:txBody>
          <a:bodyPr/>
          <a:lstStyle/>
          <a:p>
            <a:r>
              <a:rPr lang="fr-FR" sz="2200" dirty="0"/>
              <a:t>PARAMÉTRAGE DE LA CAMPAGNE (GE/GEA)</a:t>
            </a:r>
          </a:p>
        </p:txBody>
      </p:sp>
      <p:sp>
        <p:nvSpPr>
          <p:cNvPr id="12" name="Rectangle 11">
            <a:extLst>
              <a:ext uri="{FF2B5EF4-FFF2-40B4-BE49-F238E27FC236}">
                <a16:creationId xmlns:a16="http://schemas.microsoft.com/office/drawing/2014/main" id="{2E3462FC-E599-C8BA-DA3D-A3E3D2F2A4C0}"/>
              </a:ext>
            </a:extLst>
          </p:cNvPr>
          <p:cNvSpPr>
            <a:spLocks/>
          </p:cNvSpPr>
          <p:nvPr/>
        </p:nvSpPr>
        <p:spPr>
          <a:xfrm>
            <a:off x="2122707" y="5133773"/>
            <a:ext cx="5066951" cy="393353"/>
          </a:xfrm>
          <a:prstGeom prst="rect">
            <a:avLst/>
          </a:prstGeom>
          <a:noFill/>
          <a:ln w="254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600" b="1" dirty="0">
                <a:solidFill>
                  <a:srgbClr val="19396A"/>
                </a:solidFill>
              </a:rPr>
              <a:t>On ne peut lancer qu’</a:t>
            </a:r>
            <a:r>
              <a:rPr lang="fr-FR" sz="1600" b="1" u="sng" dirty="0">
                <a:solidFill>
                  <a:srgbClr val="27A59F"/>
                </a:solidFill>
                <a:cs typeface="Arial" panose="020B0604020202020204" pitchFamily="34" charset="0"/>
              </a:rPr>
              <a:t>une seule</a:t>
            </a:r>
            <a:r>
              <a:rPr lang="fr-FR" sz="1600" b="1" dirty="0">
                <a:solidFill>
                  <a:srgbClr val="27A59F"/>
                </a:solidFill>
                <a:cs typeface="Arial" panose="020B0604020202020204" pitchFamily="34" charset="0"/>
              </a:rPr>
              <a:t> </a:t>
            </a:r>
            <a:r>
              <a:rPr lang="fr-FR" sz="1600" b="1" dirty="0">
                <a:solidFill>
                  <a:srgbClr val="19396A"/>
                </a:solidFill>
              </a:rPr>
              <a:t>campagne par an</a:t>
            </a:r>
          </a:p>
        </p:txBody>
      </p:sp>
      <p:sp>
        <p:nvSpPr>
          <p:cNvPr id="15" name="ZoneTexte 2">
            <a:extLst>
              <a:ext uri="{FF2B5EF4-FFF2-40B4-BE49-F238E27FC236}">
                <a16:creationId xmlns:a16="http://schemas.microsoft.com/office/drawing/2014/main" id="{729401D2-BCF5-0B7F-C7FE-738FA642C6D9}"/>
              </a:ext>
            </a:extLst>
          </p:cNvPr>
          <p:cNvSpPr txBox="1"/>
          <p:nvPr/>
        </p:nvSpPr>
        <p:spPr>
          <a:xfrm>
            <a:off x="2346815" y="4365094"/>
            <a:ext cx="4618734" cy="584775"/>
          </a:xfrm>
          <a:prstGeom prst="rect">
            <a:avLst/>
          </a:prstGeom>
          <a:noFill/>
          <a:ln>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srgbClr val="19396A"/>
                </a:solidFill>
              </a:rPr>
              <a:t>La campagne est une période déterminée par l’établissement pour l’évaluation des agents</a:t>
            </a:r>
          </a:p>
        </p:txBody>
      </p:sp>
      <p:pic>
        <p:nvPicPr>
          <p:cNvPr id="16" name="Image 15">
            <a:extLst>
              <a:ext uri="{FF2B5EF4-FFF2-40B4-BE49-F238E27FC236}">
                <a16:creationId xmlns:a16="http://schemas.microsoft.com/office/drawing/2014/main" id="{1577535F-647C-CB82-C7BC-2BEE8A53FC9E}"/>
              </a:ext>
            </a:extLst>
          </p:cNvPr>
          <p:cNvPicPr>
            <a:picLocks noChangeAspect="1"/>
          </p:cNvPicPr>
          <p:nvPr/>
        </p:nvPicPr>
        <p:blipFill>
          <a:blip r:embed="rId3"/>
          <a:stretch>
            <a:fillRect/>
          </a:stretch>
        </p:blipFill>
        <p:spPr>
          <a:xfrm>
            <a:off x="373456" y="1810164"/>
            <a:ext cx="8397087" cy="2102578"/>
          </a:xfrm>
          <a:prstGeom prst="rect">
            <a:avLst/>
          </a:prstGeom>
        </p:spPr>
      </p:pic>
    </p:spTree>
    <p:extLst>
      <p:ext uri="{BB962C8B-B14F-4D97-AF65-F5344CB8AC3E}">
        <p14:creationId xmlns:p14="http://schemas.microsoft.com/office/powerpoint/2010/main" val="24958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24</a:t>
            </a:fld>
            <a:endParaRPr lang="fr-FR"/>
          </a:p>
        </p:txBody>
      </p:sp>
      <p:sp>
        <p:nvSpPr>
          <p:cNvPr id="8" name="Titre 2">
            <a:extLst>
              <a:ext uri="{FF2B5EF4-FFF2-40B4-BE49-F238E27FC236}">
                <a16:creationId xmlns:a16="http://schemas.microsoft.com/office/drawing/2014/main" id="{E897AE5D-E766-4D96-0F10-89E1E6DF7A3F}"/>
              </a:ext>
            </a:extLst>
          </p:cNvPr>
          <p:cNvSpPr>
            <a:spLocks noGrp="1"/>
          </p:cNvSpPr>
          <p:nvPr>
            <p:ph type="title"/>
          </p:nvPr>
        </p:nvSpPr>
        <p:spPr>
          <a:xfrm>
            <a:off x="221490" y="13657"/>
            <a:ext cx="8869388" cy="977154"/>
          </a:xfrm>
        </p:spPr>
        <p:txBody>
          <a:bodyPr/>
          <a:lstStyle/>
          <a:p>
            <a:r>
              <a:rPr lang="fr-FR" sz="2200" dirty="0"/>
              <a:t>PARAMÉTRAGE DE LA CAMPAGNE (GE/GEA)</a:t>
            </a:r>
          </a:p>
        </p:txBody>
      </p:sp>
      <p:grpSp>
        <p:nvGrpSpPr>
          <p:cNvPr id="19" name="Groupe 18">
            <a:extLst>
              <a:ext uri="{FF2B5EF4-FFF2-40B4-BE49-F238E27FC236}">
                <a16:creationId xmlns:a16="http://schemas.microsoft.com/office/drawing/2014/main" id="{06C472E5-95C1-8F17-57AF-524FECE691DA}"/>
              </a:ext>
            </a:extLst>
          </p:cNvPr>
          <p:cNvGrpSpPr/>
          <p:nvPr/>
        </p:nvGrpSpPr>
        <p:grpSpPr>
          <a:xfrm>
            <a:off x="353050" y="1903022"/>
            <a:ext cx="8513173" cy="3581813"/>
            <a:chOff x="353049" y="1869506"/>
            <a:chExt cx="8513173" cy="3581813"/>
          </a:xfrm>
        </p:grpSpPr>
        <p:pic>
          <p:nvPicPr>
            <p:cNvPr id="20" name="Image 19">
              <a:extLst>
                <a:ext uri="{FF2B5EF4-FFF2-40B4-BE49-F238E27FC236}">
                  <a16:creationId xmlns:a16="http://schemas.microsoft.com/office/drawing/2014/main" id="{67D51EC5-2FF0-8F12-239C-F3969B2608AB}"/>
                </a:ext>
              </a:extLst>
            </p:cNvPr>
            <p:cNvPicPr>
              <a:picLocks noChangeAspect="1"/>
            </p:cNvPicPr>
            <p:nvPr/>
          </p:nvPicPr>
          <p:blipFill>
            <a:blip r:embed="rId3"/>
            <a:stretch>
              <a:fillRect/>
            </a:stretch>
          </p:blipFill>
          <p:spPr>
            <a:xfrm>
              <a:off x="353049" y="1869506"/>
              <a:ext cx="8513173" cy="2904969"/>
            </a:xfrm>
            <a:prstGeom prst="rect">
              <a:avLst/>
            </a:prstGeom>
          </p:spPr>
        </p:pic>
        <p:sp>
          <p:nvSpPr>
            <p:cNvPr id="21" name="Rectangle 7">
              <a:extLst>
                <a:ext uri="{FF2B5EF4-FFF2-40B4-BE49-F238E27FC236}">
                  <a16:creationId xmlns:a16="http://schemas.microsoft.com/office/drawing/2014/main" id="{3B09E53D-8A10-47EA-CD5F-074B8AD8577E}"/>
                </a:ext>
              </a:extLst>
            </p:cNvPr>
            <p:cNvSpPr/>
            <p:nvPr/>
          </p:nvSpPr>
          <p:spPr>
            <a:xfrm>
              <a:off x="4109935" y="2486985"/>
              <a:ext cx="2838994" cy="835005"/>
            </a:xfrm>
            <a:prstGeom prst="wedgeRectCallout">
              <a:avLst>
                <a:gd name="adj1" fmla="val -87941"/>
                <a:gd name="adj2" fmla="val 6238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u="sng" dirty="0">
                  <a:solidFill>
                    <a:srgbClr val="19396A"/>
                  </a:solidFill>
                </a:rPr>
                <a:t>Bilan sur période</a:t>
              </a:r>
              <a:r>
                <a:rPr lang="fr-FR" sz="1100" b="1" dirty="0">
                  <a:solidFill>
                    <a:srgbClr val="19396A"/>
                  </a:solidFill>
                </a:rPr>
                <a:t> : pour afficher, durant l’entretien formation, une période de bilan des formations suivies par l’agent sur une période donnée autre que l’année civile</a:t>
              </a:r>
            </a:p>
          </p:txBody>
        </p:sp>
        <p:sp>
          <p:nvSpPr>
            <p:cNvPr id="22" name="Rectangle 10">
              <a:extLst>
                <a:ext uri="{FF2B5EF4-FFF2-40B4-BE49-F238E27FC236}">
                  <a16:creationId xmlns:a16="http://schemas.microsoft.com/office/drawing/2014/main" id="{005021AE-82DD-24D5-69FE-8E77A53A215B}"/>
                </a:ext>
              </a:extLst>
            </p:cNvPr>
            <p:cNvSpPr/>
            <p:nvPr/>
          </p:nvSpPr>
          <p:spPr>
            <a:xfrm>
              <a:off x="3581011" y="3874603"/>
              <a:ext cx="1948421" cy="652164"/>
            </a:xfrm>
            <a:prstGeom prst="wedgeRectCallout">
              <a:avLst>
                <a:gd name="adj1" fmla="val -75604"/>
                <a:gd name="adj2" fmla="val 3718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u="sng" dirty="0">
                  <a:solidFill>
                    <a:srgbClr val="19396A"/>
                  </a:solidFill>
                </a:rPr>
                <a:t>Options de campagne</a:t>
              </a:r>
              <a:r>
                <a:rPr lang="fr-FR" sz="1100" b="1" dirty="0">
                  <a:solidFill>
                    <a:srgbClr val="19396A"/>
                  </a:solidFill>
                </a:rPr>
                <a:t> : choisir le type d’entretiens à évaluer</a:t>
              </a:r>
            </a:p>
          </p:txBody>
        </p:sp>
        <p:sp>
          <p:nvSpPr>
            <p:cNvPr id="23" name="Rectangle 9">
              <a:extLst>
                <a:ext uri="{FF2B5EF4-FFF2-40B4-BE49-F238E27FC236}">
                  <a16:creationId xmlns:a16="http://schemas.microsoft.com/office/drawing/2014/main" id="{65BB07B0-3045-6BF9-BF19-B633BB697678}"/>
                </a:ext>
              </a:extLst>
            </p:cNvPr>
            <p:cNvSpPr/>
            <p:nvPr/>
          </p:nvSpPr>
          <p:spPr>
            <a:xfrm>
              <a:off x="6663293" y="4405908"/>
              <a:ext cx="1736427" cy="1045411"/>
            </a:xfrm>
            <a:prstGeom prst="wedgeRectCallout">
              <a:avLst>
                <a:gd name="adj1" fmla="val -36468"/>
                <a:gd name="adj2" fmla="val -9432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19396A"/>
                  </a:solidFill>
                </a:rPr>
                <a:t>Date de début et </a:t>
              </a:r>
              <a:r>
                <a:rPr lang="fr-FR" sz="1100" b="1" u="sng" dirty="0">
                  <a:solidFill>
                    <a:srgbClr val="19396A"/>
                  </a:solidFill>
                </a:rPr>
                <a:t>de fin de campagne</a:t>
              </a:r>
              <a:r>
                <a:rPr lang="fr-FR" sz="1100" b="1" dirty="0">
                  <a:solidFill>
                    <a:srgbClr val="19396A"/>
                  </a:solidFill>
                </a:rPr>
                <a:t> : saisir la date au format JJ/MM/AAAA ou sélectionner une date dans le calendrier.</a:t>
              </a:r>
            </a:p>
          </p:txBody>
        </p:sp>
      </p:grpSp>
    </p:spTree>
    <p:extLst>
      <p:ext uri="{BB962C8B-B14F-4D97-AF65-F5344CB8AC3E}">
        <p14:creationId xmlns:p14="http://schemas.microsoft.com/office/powerpoint/2010/main" val="3556351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25</a:t>
            </a:fld>
            <a:endParaRPr lang="fr-FR"/>
          </a:p>
        </p:txBody>
      </p:sp>
      <p:sp>
        <p:nvSpPr>
          <p:cNvPr id="11" name="Titre 2">
            <a:extLst>
              <a:ext uri="{FF2B5EF4-FFF2-40B4-BE49-F238E27FC236}">
                <a16:creationId xmlns:a16="http://schemas.microsoft.com/office/drawing/2014/main" id="{E7476A2F-A717-596E-936C-1081FE186F3A}"/>
              </a:ext>
            </a:extLst>
          </p:cNvPr>
          <p:cNvSpPr>
            <a:spLocks noGrp="1"/>
          </p:cNvSpPr>
          <p:nvPr>
            <p:ph type="title"/>
          </p:nvPr>
        </p:nvSpPr>
        <p:spPr>
          <a:xfrm>
            <a:off x="137306" y="544880"/>
            <a:ext cx="8869388" cy="484056"/>
          </a:xfrm>
        </p:spPr>
        <p:txBody>
          <a:bodyPr/>
          <a:lstStyle/>
          <a:p>
            <a:r>
              <a:rPr lang="fr-FR" sz="2200" dirty="0"/>
              <a:t>PARAMÉTRAGE DE LA CAMPAGNE ENTRETIEN</a:t>
            </a:r>
            <a:br>
              <a:rPr lang="fr-FR" sz="2200" dirty="0"/>
            </a:br>
            <a:r>
              <a:rPr lang="fr-FR" sz="2200" dirty="0"/>
              <a:t>DE FORMATION (GE)</a:t>
            </a:r>
          </a:p>
        </p:txBody>
      </p:sp>
      <p:sp>
        <p:nvSpPr>
          <p:cNvPr id="12" name="ZoneTexte 11">
            <a:extLst>
              <a:ext uri="{FF2B5EF4-FFF2-40B4-BE49-F238E27FC236}">
                <a16:creationId xmlns:a16="http://schemas.microsoft.com/office/drawing/2014/main" id="{28F2E57E-C3DE-BD8B-7F8F-70BD24D1C157}"/>
              </a:ext>
            </a:extLst>
          </p:cNvPr>
          <p:cNvSpPr txBox="1"/>
          <p:nvPr/>
        </p:nvSpPr>
        <p:spPr>
          <a:xfrm>
            <a:off x="259205" y="1356473"/>
            <a:ext cx="4848197" cy="4823521"/>
          </a:xfrm>
          <a:prstGeom prst="rect">
            <a:avLst/>
          </a:prstGeom>
          <a:noFill/>
          <a:ln>
            <a:solidFill>
              <a:schemeClr val="tx1"/>
            </a:solidFill>
            <a:prstDash val="lgDash"/>
          </a:ln>
        </p:spPr>
        <p:txBody>
          <a:bodyPr wrap="square" rtlCol="0">
            <a:spAutoFit/>
          </a:bodyPr>
          <a:lstStyle/>
          <a:p>
            <a:r>
              <a:rPr lang="fr-FR" sz="1100" b="1" dirty="0">
                <a:solidFill>
                  <a:srgbClr val="19396A"/>
                </a:solidFill>
              </a:rPr>
              <a:t>Exercice recueil : </a:t>
            </a:r>
            <a:r>
              <a:rPr lang="fr-FR" sz="1100" dirty="0">
                <a:solidFill>
                  <a:srgbClr val="19396A"/>
                </a:solidFill>
              </a:rPr>
              <a:t>Toutes les formations, les souhaits et les besoins saisis dans les entretiens de formation  apparaîtront dans le recueil des besoins de l’année suivante. Toutes les formations proposées par les évaluateurs et demandées par les agents évalués seront issues de ce recueil. </a:t>
            </a:r>
          </a:p>
          <a:p>
            <a:endParaRPr lang="fr-FR" sz="1100" b="1" dirty="0">
              <a:solidFill>
                <a:srgbClr val="19396A"/>
              </a:solidFill>
            </a:endParaRPr>
          </a:p>
          <a:p>
            <a:r>
              <a:rPr lang="fr-FR" sz="1100" b="1" dirty="0">
                <a:solidFill>
                  <a:srgbClr val="19396A"/>
                </a:solidFill>
              </a:rPr>
              <a:t>Bilan via un questionnaire : </a:t>
            </a:r>
            <a:r>
              <a:rPr lang="fr-FR" sz="1100" dirty="0">
                <a:solidFill>
                  <a:srgbClr val="19396A"/>
                </a:solidFill>
              </a:rPr>
              <a:t>Cocher la case pour sélectionner un questionnaire d’évaluation à froid pour chaque formation réalisée précédemment par l’agent. Le (ou les) questionnaire(s) d’évaluation sont à créer par le service formation. Il est possible de saisir des éléments complémentaires pour créer des questions ouvertes et/ou fermées sur la réalisation de l’ensemble des formations de l’année précédente.</a:t>
            </a:r>
          </a:p>
          <a:p>
            <a:endParaRPr lang="fr-FR" sz="1100" b="1" dirty="0">
              <a:solidFill>
                <a:srgbClr val="19396A"/>
              </a:solidFill>
            </a:endParaRPr>
          </a:p>
          <a:p>
            <a:r>
              <a:rPr lang="fr-FR" sz="1100" b="1" dirty="0">
                <a:solidFill>
                  <a:srgbClr val="19396A"/>
                </a:solidFill>
              </a:rPr>
              <a:t>Objectifs formations obligatoires : </a:t>
            </a:r>
            <a:r>
              <a:rPr lang="fr-FR" sz="1100" dirty="0">
                <a:solidFill>
                  <a:srgbClr val="19396A"/>
                </a:solidFill>
              </a:rPr>
              <a:t>Rendre obligatoire le fait d’objectiver toute demande de formation même une formation obligatoire du type AGSU.</a:t>
            </a:r>
          </a:p>
          <a:p>
            <a:endParaRPr lang="fr-FR" sz="1100" b="1" dirty="0">
              <a:solidFill>
                <a:srgbClr val="19396A"/>
              </a:solidFill>
            </a:endParaRPr>
          </a:p>
          <a:p>
            <a:r>
              <a:rPr lang="fr-FR" sz="1100" b="1" dirty="0">
                <a:solidFill>
                  <a:srgbClr val="19396A"/>
                </a:solidFill>
              </a:rPr>
              <a:t>Commentaires Bilans obligatoires : </a:t>
            </a:r>
            <a:r>
              <a:rPr lang="fr-FR" sz="1100" dirty="0">
                <a:solidFill>
                  <a:srgbClr val="19396A"/>
                </a:solidFill>
              </a:rPr>
              <a:t>Rendre obligatoire les commentaires sur les formations réalisées. Permet d’analyser les formations réalisées.</a:t>
            </a:r>
          </a:p>
          <a:p>
            <a:endParaRPr lang="fr-FR" sz="1100" b="1" dirty="0">
              <a:solidFill>
                <a:srgbClr val="19396A"/>
              </a:solidFill>
            </a:endParaRPr>
          </a:p>
          <a:p>
            <a:r>
              <a:rPr lang="fr-FR" sz="1100" b="1" dirty="0">
                <a:solidFill>
                  <a:srgbClr val="19396A"/>
                </a:solidFill>
              </a:rPr>
              <a:t>Intervalle des priorités des formations : </a:t>
            </a:r>
            <a:r>
              <a:rPr lang="fr-FR" sz="1100" dirty="0">
                <a:solidFill>
                  <a:srgbClr val="19396A"/>
                </a:solidFill>
              </a:rPr>
              <a:t>Permet de définir la valeur minimum et maximum des priorités à sélectionner dans l’entretien de formation.</a:t>
            </a:r>
          </a:p>
          <a:p>
            <a:endParaRPr lang="fr-FR" sz="1100" dirty="0">
              <a:solidFill>
                <a:srgbClr val="19396A"/>
              </a:solidFill>
            </a:endParaRPr>
          </a:p>
          <a:p>
            <a:r>
              <a:rPr lang="fr-FR" sz="1100" b="1" dirty="0">
                <a:solidFill>
                  <a:srgbClr val="19396A"/>
                </a:solidFill>
              </a:rPr>
              <a:t>Nombre de demande de formation maximum : </a:t>
            </a:r>
            <a:r>
              <a:rPr lang="fr-FR" sz="1100" dirty="0">
                <a:solidFill>
                  <a:srgbClr val="19396A"/>
                </a:solidFill>
              </a:rPr>
              <a:t>C’est le nombre maximum de demande de formation pour le cadre évaluateur.</a:t>
            </a:r>
          </a:p>
          <a:p>
            <a:endParaRPr lang="fr-FR" sz="1100" b="1" dirty="0">
              <a:solidFill>
                <a:srgbClr val="19396A"/>
              </a:solidFill>
            </a:endParaRPr>
          </a:p>
          <a:p>
            <a:r>
              <a:rPr lang="fr-FR" sz="1100" b="1" dirty="0">
                <a:solidFill>
                  <a:srgbClr val="19396A"/>
                </a:solidFill>
              </a:rPr>
              <a:t>Hiérarchisation des priorités : </a:t>
            </a:r>
            <a:r>
              <a:rPr lang="fr-FR" sz="1100" dirty="0">
                <a:solidFill>
                  <a:srgbClr val="19396A"/>
                </a:solidFill>
              </a:rPr>
              <a:t>Pour ne pas autoriser le même niveau de priorité lors de la demande de formation.</a:t>
            </a:r>
          </a:p>
        </p:txBody>
      </p:sp>
      <p:sp>
        <p:nvSpPr>
          <p:cNvPr id="13" name="Rectangle 12">
            <a:extLst>
              <a:ext uri="{FF2B5EF4-FFF2-40B4-BE49-F238E27FC236}">
                <a16:creationId xmlns:a16="http://schemas.microsoft.com/office/drawing/2014/main" id="{33E749FF-A447-7DB9-D1F8-3E7DECCA6799}"/>
              </a:ext>
            </a:extLst>
          </p:cNvPr>
          <p:cNvSpPr>
            <a:spLocks/>
          </p:cNvSpPr>
          <p:nvPr/>
        </p:nvSpPr>
        <p:spPr>
          <a:xfrm>
            <a:off x="5134668" y="4719980"/>
            <a:ext cx="3872026" cy="854207"/>
          </a:xfrm>
          <a:prstGeom prst="rect">
            <a:avLst/>
          </a:prstGeom>
          <a:noFill/>
          <a:ln w="254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spcAft>
                <a:spcPts val="0"/>
              </a:spcAft>
              <a:buFont typeface="+mj-lt"/>
              <a:buAutoNum type="arabicPeriod"/>
            </a:pPr>
            <a:r>
              <a:rPr lang="fr-FR" sz="1400" b="1" dirty="0">
                <a:solidFill>
                  <a:srgbClr val="27A59F"/>
                </a:solidFill>
                <a:cs typeface="Arial" panose="020B0604020202020204" pitchFamily="34" charset="0"/>
              </a:rPr>
              <a:t>Pas d’entretien de formation pour GEA</a:t>
            </a:r>
          </a:p>
          <a:p>
            <a:pPr marL="342900" indent="-342900">
              <a:spcAft>
                <a:spcPts val="0"/>
              </a:spcAft>
              <a:buFont typeface="+mj-lt"/>
              <a:buAutoNum type="arabicPeriod"/>
            </a:pPr>
            <a:r>
              <a:rPr lang="fr-FR" sz="1400" b="1" dirty="0">
                <a:solidFill>
                  <a:srgbClr val="27A59F"/>
                </a:solidFill>
                <a:cs typeface="Arial" panose="020B0604020202020204" pitchFamily="34" charset="0"/>
              </a:rPr>
              <a:t>Juste un formulaire à remplir dans la saisie des entretiens</a:t>
            </a:r>
          </a:p>
        </p:txBody>
      </p:sp>
      <p:pic>
        <p:nvPicPr>
          <p:cNvPr id="14" name="Image 13">
            <a:extLst>
              <a:ext uri="{FF2B5EF4-FFF2-40B4-BE49-F238E27FC236}">
                <a16:creationId xmlns:a16="http://schemas.microsoft.com/office/drawing/2014/main" id="{FF3128C3-1E2F-577A-E20C-9C8AF44DF9A2}"/>
              </a:ext>
            </a:extLst>
          </p:cNvPr>
          <p:cNvPicPr>
            <a:picLocks noChangeAspect="1"/>
          </p:cNvPicPr>
          <p:nvPr/>
        </p:nvPicPr>
        <p:blipFill>
          <a:blip r:embed="rId3"/>
          <a:stretch>
            <a:fillRect/>
          </a:stretch>
        </p:blipFill>
        <p:spPr>
          <a:xfrm>
            <a:off x="5128194" y="1370328"/>
            <a:ext cx="3843341" cy="2976460"/>
          </a:xfrm>
          <a:prstGeom prst="rect">
            <a:avLst/>
          </a:prstGeom>
        </p:spPr>
      </p:pic>
    </p:spTree>
    <p:extLst>
      <p:ext uri="{BB962C8B-B14F-4D97-AF65-F5344CB8AC3E}">
        <p14:creationId xmlns:p14="http://schemas.microsoft.com/office/powerpoint/2010/main" val="235369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26</a:t>
            </a:fld>
            <a:endParaRPr lang="fr-FR"/>
          </a:p>
        </p:txBody>
      </p:sp>
      <p:sp>
        <p:nvSpPr>
          <p:cNvPr id="10" name="Titre 2">
            <a:extLst>
              <a:ext uri="{FF2B5EF4-FFF2-40B4-BE49-F238E27FC236}">
                <a16:creationId xmlns:a16="http://schemas.microsoft.com/office/drawing/2014/main" id="{7DBFBBB3-7FAF-224D-8280-11DEB6316FC7}"/>
              </a:ext>
            </a:extLst>
          </p:cNvPr>
          <p:cNvSpPr>
            <a:spLocks noGrp="1"/>
          </p:cNvSpPr>
          <p:nvPr>
            <p:ph type="title"/>
          </p:nvPr>
        </p:nvSpPr>
        <p:spPr>
          <a:xfrm>
            <a:off x="137306" y="544880"/>
            <a:ext cx="8869388" cy="484056"/>
          </a:xfrm>
        </p:spPr>
        <p:txBody>
          <a:bodyPr/>
          <a:lstStyle/>
          <a:p>
            <a:r>
              <a:rPr lang="fr-FR" sz="2200" dirty="0"/>
              <a:t>PARAMÉTRAGE DE LA CAMPAGNE (GE/GEA)</a:t>
            </a:r>
          </a:p>
        </p:txBody>
      </p:sp>
      <p:sp>
        <p:nvSpPr>
          <p:cNvPr id="15" name="Rectangle 14">
            <a:extLst>
              <a:ext uri="{FF2B5EF4-FFF2-40B4-BE49-F238E27FC236}">
                <a16:creationId xmlns:a16="http://schemas.microsoft.com/office/drawing/2014/main" id="{F6CF0576-B0A4-B5E8-5606-5DAF82113097}"/>
              </a:ext>
            </a:extLst>
          </p:cNvPr>
          <p:cNvSpPr/>
          <p:nvPr/>
        </p:nvSpPr>
        <p:spPr>
          <a:xfrm>
            <a:off x="5466201" y="1847040"/>
            <a:ext cx="3475480" cy="830997"/>
          </a:xfrm>
          <a:prstGeom prst="rect">
            <a:avLst/>
          </a:prstGeom>
          <a:ln>
            <a:solidFill>
              <a:srgbClr val="0070C0"/>
            </a:solidFill>
          </a:ln>
        </p:spPr>
        <p:txBody>
          <a:bodyPr wrap="square">
            <a:spAutoFit/>
          </a:bodyPr>
          <a:lstStyle/>
          <a:p>
            <a:pPr algn="ctr"/>
            <a:r>
              <a:rPr lang="fr-FR" sz="1200" b="1" dirty="0">
                <a:solidFill>
                  <a:srgbClr val="27A59F"/>
                </a:solidFill>
                <a:cs typeface="Arial" panose="020B0604020202020204" pitchFamily="34" charset="0"/>
              </a:rPr>
              <a:t>Vous devez choisir le niveau d’évaluation de votre établissement</a:t>
            </a:r>
          </a:p>
          <a:p>
            <a:pPr algn="ctr"/>
            <a:r>
              <a:rPr lang="fr-FR" sz="1200" b="1" dirty="0">
                <a:solidFill>
                  <a:srgbClr val="19396A"/>
                </a:solidFill>
              </a:rPr>
              <a:t>Evaluation des compétences</a:t>
            </a:r>
            <a:br>
              <a:rPr lang="fr-FR" sz="1200" b="1" dirty="0">
                <a:solidFill>
                  <a:srgbClr val="19396A"/>
                </a:solidFill>
              </a:rPr>
            </a:br>
            <a:r>
              <a:rPr lang="fr-FR" sz="1200" b="1" u="sng" dirty="0">
                <a:solidFill>
                  <a:srgbClr val="19396A"/>
                </a:solidFill>
              </a:rPr>
              <a:t>Métier, Emploi ou Poste</a:t>
            </a:r>
          </a:p>
        </p:txBody>
      </p:sp>
      <p:sp>
        <p:nvSpPr>
          <p:cNvPr id="16" name="ZoneTexte 15">
            <a:extLst>
              <a:ext uri="{FF2B5EF4-FFF2-40B4-BE49-F238E27FC236}">
                <a16:creationId xmlns:a16="http://schemas.microsoft.com/office/drawing/2014/main" id="{E3C276F2-3292-6A7F-2A5E-39565D51C0FB}"/>
              </a:ext>
            </a:extLst>
          </p:cNvPr>
          <p:cNvSpPr txBox="1"/>
          <p:nvPr/>
        </p:nvSpPr>
        <p:spPr>
          <a:xfrm>
            <a:off x="5466201" y="2709571"/>
            <a:ext cx="3475480" cy="1938992"/>
          </a:xfrm>
          <a:prstGeom prst="rect">
            <a:avLst/>
          </a:prstGeom>
          <a:noFill/>
          <a:ln>
            <a:solidFill>
              <a:srgbClr val="0070C0"/>
            </a:solidFill>
          </a:ln>
        </p:spPr>
        <p:txBody>
          <a:bodyPr wrap="square" rtlCol="0">
            <a:spAutoFit/>
          </a:bodyPr>
          <a:lstStyle/>
          <a:p>
            <a:r>
              <a:rPr lang="fr-FR" sz="1200" b="1" u="sng" dirty="0">
                <a:solidFill>
                  <a:srgbClr val="27A59F"/>
                </a:solidFill>
                <a:cs typeface="Arial" panose="020B0604020202020204" pitchFamily="34" charset="0"/>
              </a:rPr>
              <a:t>VOUS DEVEZ CHOISIR</a:t>
            </a:r>
            <a:r>
              <a:rPr lang="fr-FR" sz="1200" b="1" dirty="0">
                <a:solidFill>
                  <a:srgbClr val="19396A"/>
                </a:solidFill>
              </a:rPr>
              <a:t> ce que vous allez  évaluer dans les entretiens professionnels :</a:t>
            </a:r>
          </a:p>
          <a:p>
            <a:endParaRPr lang="fr-FR" sz="1200" b="1" dirty="0">
              <a:solidFill>
                <a:srgbClr val="19396A"/>
              </a:solidFill>
            </a:endParaRPr>
          </a:p>
          <a:p>
            <a:r>
              <a:rPr lang="fr-FR" sz="1200" b="1" dirty="0">
                <a:solidFill>
                  <a:srgbClr val="19396A"/>
                </a:solidFill>
              </a:rPr>
              <a:t>Evaluations des Activités</a:t>
            </a:r>
            <a:br>
              <a:rPr lang="fr-FR" sz="1200" b="1" dirty="0">
                <a:solidFill>
                  <a:srgbClr val="19396A"/>
                </a:solidFill>
              </a:rPr>
            </a:br>
            <a:r>
              <a:rPr lang="fr-FR" sz="1200" b="1" dirty="0">
                <a:solidFill>
                  <a:srgbClr val="19396A"/>
                </a:solidFill>
              </a:rPr>
              <a:t>Evaluation des Savoirs</a:t>
            </a:r>
          </a:p>
          <a:p>
            <a:r>
              <a:rPr lang="fr-FR" sz="1200" b="1" dirty="0">
                <a:solidFill>
                  <a:srgbClr val="19396A"/>
                </a:solidFill>
              </a:rPr>
              <a:t>Evaluation des Savoirs-faire (à préconiser)</a:t>
            </a:r>
          </a:p>
          <a:p>
            <a:endParaRPr lang="fr-FR" sz="1200" dirty="0">
              <a:solidFill>
                <a:schemeClr val="accent1">
                  <a:lumMod val="75000"/>
                </a:schemeClr>
              </a:solidFill>
            </a:endParaRPr>
          </a:p>
          <a:p>
            <a:pPr algn="ctr"/>
            <a:r>
              <a:rPr lang="fr-FR" sz="1200" b="1" dirty="0">
                <a:solidFill>
                  <a:srgbClr val="27A59F"/>
                </a:solidFill>
                <a:cs typeface="Arial" panose="020B0604020202020204" pitchFamily="34" charset="0"/>
              </a:rPr>
              <a:t>Attention certains métiers ont beaucoup de libellés à évaluer donc choisir 1 ou 2 éléments maximums</a:t>
            </a:r>
          </a:p>
        </p:txBody>
      </p:sp>
      <p:sp>
        <p:nvSpPr>
          <p:cNvPr id="17" name="ZoneTexte 16">
            <a:extLst>
              <a:ext uri="{FF2B5EF4-FFF2-40B4-BE49-F238E27FC236}">
                <a16:creationId xmlns:a16="http://schemas.microsoft.com/office/drawing/2014/main" id="{F592A8CE-0C38-3DF9-2F7B-5D2A694329A3}"/>
              </a:ext>
            </a:extLst>
          </p:cNvPr>
          <p:cNvSpPr txBox="1"/>
          <p:nvPr/>
        </p:nvSpPr>
        <p:spPr>
          <a:xfrm>
            <a:off x="376533" y="4946518"/>
            <a:ext cx="8565148" cy="917687"/>
          </a:xfrm>
          <a:prstGeom prst="rect">
            <a:avLst/>
          </a:prstGeom>
          <a:noFill/>
        </p:spPr>
        <p:txBody>
          <a:bodyPr wrap="square">
            <a:spAutoFit/>
          </a:bodyPr>
          <a:lstStyle/>
          <a:p>
            <a:pPr>
              <a:lnSpc>
                <a:spcPct val="115000"/>
              </a:lnSpc>
              <a:spcAft>
                <a:spcPts val="1000"/>
              </a:spcAft>
            </a:pPr>
            <a:r>
              <a:rPr lang="fr-FR" sz="1600" b="1" dirty="0">
                <a:solidFill>
                  <a:srgbClr val="19396A"/>
                </a:solidFill>
              </a:rPr>
              <a:t>Dans le paramétrage de la campagne d’évaluation, l’établissement peut choisir de ne plus faire apparaître le niveau requis dans les entretiens. Par défaut le niveau national attendu pour chaque compétence est « Maîtrisé »</a:t>
            </a:r>
          </a:p>
        </p:txBody>
      </p:sp>
      <p:pic>
        <p:nvPicPr>
          <p:cNvPr id="18" name="Image 17">
            <a:extLst>
              <a:ext uri="{FF2B5EF4-FFF2-40B4-BE49-F238E27FC236}">
                <a16:creationId xmlns:a16="http://schemas.microsoft.com/office/drawing/2014/main" id="{F28D863E-183F-349B-BEE8-5A0DC0EA4925}"/>
              </a:ext>
            </a:extLst>
          </p:cNvPr>
          <p:cNvPicPr>
            <a:picLocks noChangeAspect="1"/>
          </p:cNvPicPr>
          <p:nvPr/>
        </p:nvPicPr>
        <p:blipFill>
          <a:blip r:embed="rId3"/>
          <a:stretch>
            <a:fillRect/>
          </a:stretch>
        </p:blipFill>
        <p:spPr>
          <a:xfrm>
            <a:off x="202319" y="1847040"/>
            <a:ext cx="5191802" cy="2668070"/>
          </a:xfrm>
          <a:prstGeom prst="rect">
            <a:avLst/>
          </a:prstGeom>
        </p:spPr>
      </p:pic>
    </p:spTree>
    <p:extLst>
      <p:ext uri="{BB962C8B-B14F-4D97-AF65-F5344CB8AC3E}">
        <p14:creationId xmlns:p14="http://schemas.microsoft.com/office/powerpoint/2010/main" val="37472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27</a:t>
            </a:fld>
            <a:endParaRPr lang="fr-FR"/>
          </a:p>
        </p:txBody>
      </p:sp>
      <p:sp>
        <p:nvSpPr>
          <p:cNvPr id="7" name="Titre 2">
            <a:extLst>
              <a:ext uri="{FF2B5EF4-FFF2-40B4-BE49-F238E27FC236}">
                <a16:creationId xmlns:a16="http://schemas.microsoft.com/office/drawing/2014/main" id="{BB94F536-429B-50D8-2557-4CA5FA0269ED}"/>
              </a:ext>
            </a:extLst>
          </p:cNvPr>
          <p:cNvSpPr>
            <a:spLocks noGrp="1"/>
          </p:cNvSpPr>
          <p:nvPr>
            <p:ph type="title"/>
          </p:nvPr>
        </p:nvSpPr>
        <p:spPr>
          <a:xfrm>
            <a:off x="137306" y="544880"/>
            <a:ext cx="8869388" cy="484056"/>
          </a:xfrm>
        </p:spPr>
        <p:txBody>
          <a:bodyPr/>
          <a:lstStyle/>
          <a:p>
            <a:r>
              <a:rPr lang="fr-FR" sz="2200" dirty="0"/>
              <a:t>PARAMÉTRAGE DE LA CAMPAGNE (GE)</a:t>
            </a:r>
          </a:p>
        </p:txBody>
      </p:sp>
      <p:sp>
        <p:nvSpPr>
          <p:cNvPr id="8" name="Rectangle 7">
            <a:extLst>
              <a:ext uri="{FF2B5EF4-FFF2-40B4-BE49-F238E27FC236}">
                <a16:creationId xmlns:a16="http://schemas.microsoft.com/office/drawing/2014/main" id="{1BFEBEAB-323C-ED45-991B-32F9D4E55061}"/>
              </a:ext>
            </a:extLst>
          </p:cNvPr>
          <p:cNvSpPr/>
          <p:nvPr/>
        </p:nvSpPr>
        <p:spPr>
          <a:xfrm>
            <a:off x="253968" y="2127942"/>
            <a:ext cx="8612255" cy="3170099"/>
          </a:xfrm>
          <a:prstGeom prst="rect">
            <a:avLst/>
          </a:prstGeom>
          <a:ln w="28575">
            <a:solidFill>
              <a:srgbClr val="0070C0"/>
            </a:solidFill>
            <a:prstDash val="solid"/>
          </a:ln>
        </p:spPr>
        <p:txBody>
          <a:bodyPr wrap="square">
            <a:spAutoFit/>
          </a:bodyPr>
          <a:lstStyle/>
          <a:p>
            <a:endParaRPr lang="fr-FR" sz="2400" b="1" u="sng" dirty="0"/>
          </a:p>
          <a:p>
            <a:r>
              <a:rPr lang="fr-FR" sz="1600" b="1" u="sng" dirty="0">
                <a:solidFill>
                  <a:srgbClr val="19396A"/>
                </a:solidFill>
              </a:rPr>
              <a:t>Récapitulatif de ce qu’il reste à faire par l’établissement</a:t>
            </a:r>
            <a:r>
              <a:rPr lang="fr-FR" sz="1600" b="1" dirty="0">
                <a:solidFill>
                  <a:srgbClr val="19396A"/>
                </a:solidFill>
              </a:rPr>
              <a:t> :</a:t>
            </a:r>
          </a:p>
          <a:p>
            <a:endParaRPr lang="fr-FR" sz="1600" b="1" dirty="0">
              <a:solidFill>
                <a:srgbClr val="19396A"/>
              </a:solidFill>
            </a:endParaRPr>
          </a:p>
          <a:p>
            <a:pPr marL="285750" indent="-285750">
              <a:spcAft>
                <a:spcPts val="1200"/>
              </a:spcAft>
              <a:buFont typeface="Arial" panose="020B0604020202020204" pitchFamily="34" charset="0"/>
              <a:buChar char="•"/>
            </a:pPr>
            <a:r>
              <a:rPr lang="fr-FR" sz="1600" b="1" dirty="0">
                <a:solidFill>
                  <a:srgbClr val="19396A"/>
                </a:solidFill>
              </a:rPr>
              <a:t>Création des utilisateurs et affectation des agents dans leurs périmètres de droits</a:t>
            </a:r>
          </a:p>
          <a:p>
            <a:pPr marL="285750" indent="-285750">
              <a:spcAft>
                <a:spcPts val="1200"/>
              </a:spcAft>
              <a:buFont typeface="Arial" panose="020B0604020202020204" pitchFamily="34" charset="0"/>
              <a:buChar char="•"/>
            </a:pPr>
            <a:r>
              <a:rPr lang="fr-FR" sz="1600" b="1" dirty="0">
                <a:solidFill>
                  <a:srgbClr val="19396A"/>
                </a:solidFill>
              </a:rPr>
              <a:t>Vérification des métiers des agents</a:t>
            </a:r>
          </a:p>
          <a:p>
            <a:pPr marL="285750" indent="-285750">
              <a:spcAft>
                <a:spcPts val="1200"/>
              </a:spcAft>
              <a:buFont typeface="Arial" panose="020B0604020202020204" pitchFamily="34" charset="0"/>
              <a:buChar char="•"/>
            </a:pPr>
            <a:r>
              <a:rPr lang="fr-FR" sz="1600" b="1" dirty="0">
                <a:solidFill>
                  <a:srgbClr val="19396A"/>
                </a:solidFill>
              </a:rPr>
              <a:t>Archivage des agents ne faisant plus partis des effectifs</a:t>
            </a:r>
          </a:p>
          <a:p>
            <a:pPr marL="285750" indent="-285750">
              <a:spcAft>
                <a:spcPts val="1200"/>
              </a:spcAft>
              <a:buFont typeface="Arial" panose="020B0604020202020204" pitchFamily="34" charset="0"/>
              <a:buChar char="•"/>
            </a:pPr>
            <a:r>
              <a:rPr lang="fr-FR" sz="1600" b="1" dirty="0">
                <a:solidFill>
                  <a:srgbClr val="19396A"/>
                </a:solidFill>
              </a:rPr>
              <a:t>Finalisation du paramétrage de la campagne</a:t>
            </a:r>
          </a:p>
          <a:p>
            <a:pPr marL="285750" indent="-285750">
              <a:buFont typeface="Arial" panose="020B0604020202020204" pitchFamily="34" charset="0"/>
              <a:buChar char="•"/>
            </a:pPr>
            <a:r>
              <a:rPr lang="fr-FR" sz="1600" b="1" dirty="0">
                <a:solidFill>
                  <a:srgbClr val="19396A"/>
                </a:solidFill>
              </a:rPr>
              <a:t>Finalisation de la création du référentiel formation</a:t>
            </a:r>
          </a:p>
          <a:p>
            <a:endParaRPr lang="fr-FR" sz="2400" b="1" dirty="0"/>
          </a:p>
        </p:txBody>
      </p:sp>
    </p:spTree>
    <p:extLst>
      <p:ext uri="{BB962C8B-B14F-4D97-AF65-F5344CB8AC3E}">
        <p14:creationId xmlns:p14="http://schemas.microsoft.com/office/powerpoint/2010/main" val="1378413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28</a:t>
            </a:fld>
            <a:endParaRPr lang="fr-FR"/>
          </a:p>
        </p:txBody>
      </p:sp>
      <p:cxnSp>
        <p:nvCxnSpPr>
          <p:cNvPr id="6" name="Connecteur droit 5">
            <a:extLst>
              <a:ext uri="{FF2B5EF4-FFF2-40B4-BE49-F238E27FC236}">
                <a16:creationId xmlns:a16="http://schemas.microsoft.com/office/drawing/2014/main" id="{3A3FFFFB-75F9-856C-3B87-B0B76B01A35F}"/>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FCA6E9-B7C5-2116-4004-B647EC7127B4}"/>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1.5</a:t>
            </a:r>
          </a:p>
        </p:txBody>
      </p:sp>
      <p:sp>
        <p:nvSpPr>
          <p:cNvPr id="5" name="Rectangle 5">
            <a:extLst>
              <a:ext uri="{FF2B5EF4-FFF2-40B4-BE49-F238E27FC236}">
                <a16:creationId xmlns:a16="http://schemas.microsoft.com/office/drawing/2014/main" id="{27B95761-E131-9FA1-ED60-FAFB0B535FE7}"/>
              </a:ext>
            </a:extLst>
          </p:cNvPr>
          <p:cNvSpPr>
            <a:spLocks noChangeArrowheads="1"/>
          </p:cNvSpPr>
          <p:nvPr/>
        </p:nvSpPr>
        <p:spPr bwMode="auto">
          <a:xfrm>
            <a:off x="2313894" y="2720356"/>
            <a:ext cx="61841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spcAft>
                <a:spcPts val="0"/>
              </a:spcAft>
              <a:buNone/>
            </a:pPr>
            <a:r>
              <a:rPr lang="fr-FR" sz="2800" b="1" dirty="0">
                <a:solidFill>
                  <a:schemeClr val="accent1"/>
                </a:solidFill>
              </a:rPr>
              <a:t>QUELQUES EXEMPLES D’ÉCRAN SUR LA SAISIE DES ENTRETIENS DANS GE</a:t>
            </a: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891665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29</a:t>
            </a:fld>
            <a:endParaRPr lang="fr-FR"/>
          </a:p>
        </p:txBody>
      </p:sp>
      <p:sp>
        <p:nvSpPr>
          <p:cNvPr id="9" name="Titre 2">
            <a:extLst>
              <a:ext uri="{FF2B5EF4-FFF2-40B4-BE49-F238E27FC236}">
                <a16:creationId xmlns:a16="http://schemas.microsoft.com/office/drawing/2014/main" id="{B7B93599-D661-0BB3-162D-42D2816FDF47}"/>
              </a:ext>
            </a:extLst>
          </p:cNvPr>
          <p:cNvSpPr>
            <a:spLocks noGrp="1"/>
          </p:cNvSpPr>
          <p:nvPr>
            <p:ph type="title"/>
          </p:nvPr>
        </p:nvSpPr>
        <p:spPr>
          <a:xfrm>
            <a:off x="137306" y="544880"/>
            <a:ext cx="8869388" cy="484056"/>
          </a:xfrm>
        </p:spPr>
        <p:txBody>
          <a:bodyPr/>
          <a:lstStyle/>
          <a:p>
            <a:r>
              <a:rPr lang="fr-FR" sz="2200" dirty="0"/>
              <a:t>SAISIE DES ENTRETIENS DANS GE</a:t>
            </a:r>
          </a:p>
        </p:txBody>
      </p:sp>
      <p:pic>
        <p:nvPicPr>
          <p:cNvPr id="10" name="Image 9">
            <a:extLst>
              <a:ext uri="{FF2B5EF4-FFF2-40B4-BE49-F238E27FC236}">
                <a16:creationId xmlns:a16="http://schemas.microsoft.com/office/drawing/2014/main" id="{7397EFFB-01D5-3CDC-68B9-D7A5A6E18420}"/>
              </a:ext>
            </a:extLst>
          </p:cNvPr>
          <p:cNvPicPr>
            <a:picLocks noChangeAspect="1"/>
          </p:cNvPicPr>
          <p:nvPr/>
        </p:nvPicPr>
        <p:blipFill rotWithShape="1">
          <a:blip r:embed="rId3"/>
          <a:srcRect l="-1" t="14131" r="42447" b="35668"/>
          <a:stretch/>
        </p:blipFill>
        <p:spPr>
          <a:xfrm>
            <a:off x="819904" y="1991423"/>
            <a:ext cx="7504191" cy="3681854"/>
          </a:xfrm>
          <a:prstGeom prst="rect">
            <a:avLst/>
          </a:prstGeom>
        </p:spPr>
      </p:pic>
    </p:spTree>
    <p:extLst>
      <p:ext uri="{BB962C8B-B14F-4D97-AF65-F5344CB8AC3E}">
        <p14:creationId xmlns:p14="http://schemas.microsoft.com/office/powerpoint/2010/main" val="128937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p:cNvSpPr>
            <a:spLocks noGrp="1"/>
          </p:cNvSpPr>
          <p:nvPr>
            <p:ph type="title"/>
          </p:nvPr>
        </p:nvSpPr>
        <p:spPr>
          <a:xfrm>
            <a:off x="1219419" y="848756"/>
            <a:ext cx="6108250" cy="732866"/>
          </a:xfrm>
        </p:spPr>
        <p:txBody>
          <a:bodyPr/>
          <a:lstStyle/>
          <a:p>
            <a:r>
              <a:rPr lang="fr-FR" sz="2100" dirty="0"/>
              <a:t>GPMC : Définition*</a:t>
            </a:r>
          </a:p>
        </p:txBody>
      </p:sp>
      <p:sp>
        <p:nvSpPr>
          <p:cNvPr id="6" name="Rectangle 3"/>
          <p:cNvSpPr>
            <a:spLocks noGrp="1" noChangeArrowheads="1"/>
          </p:cNvSpPr>
          <p:nvPr>
            <p:ph idx="4294967295"/>
          </p:nvPr>
        </p:nvSpPr>
        <p:spPr>
          <a:xfrm>
            <a:off x="1350344" y="2046797"/>
            <a:ext cx="6400800" cy="3608238"/>
          </a:xfrm>
          <a:noFill/>
        </p:spPr>
        <p:txBody>
          <a:bodyPr/>
          <a:lstStyle/>
          <a:p>
            <a:pPr algn="just"/>
            <a:r>
              <a:rPr lang="fr-FR" sz="1500" i="1" dirty="0">
                <a:solidFill>
                  <a:schemeClr val="accent1"/>
                </a:solidFill>
              </a:rPr>
              <a:t>« La Gestion prévisionnelle des emplois et des compétences (GPEC) est une démarche à la fois </a:t>
            </a:r>
            <a:r>
              <a:rPr lang="fr-FR" sz="1500" i="1" dirty="0">
                <a:solidFill>
                  <a:srgbClr val="00B0F0"/>
                </a:solidFill>
              </a:rPr>
              <a:t>prévisionnelle</a:t>
            </a:r>
            <a:r>
              <a:rPr lang="fr-FR" sz="1500" i="1" dirty="0">
                <a:solidFill>
                  <a:schemeClr val="accent1"/>
                </a:solidFill>
              </a:rPr>
              <a:t> et </a:t>
            </a:r>
            <a:r>
              <a:rPr lang="fr-FR" sz="1500" i="1" dirty="0">
                <a:solidFill>
                  <a:srgbClr val="00B0F0"/>
                </a:solidFill>
              </a:rPr>
              <a:t>opérationnelle</a:t>
            </a:r>
            <a:r>
              <a:rPr lang="fr-FR" sz="1500" i="1" dirty="0">
                <a:solidFill>
                  <a:schemeClr val="accent1"/>
                </a:solidFill>
              </a:rPr>
              <a:t> permettant d’</a:t>
            </a:r>
            <a:r>
              <a:rPr lang="fr-FR" sz="1500" i="1" dirty="0">
                <a:solidFill>
                  <a:srgbClr val="00B0F0"/>
                </a:solidFill>
              </a:rPr>
              <a:t>anticiper</a:t>
            </a:r>
            <a:r>
              <a:rPr lang="fr-FR" sz="1500" i="1" dirty="0">
                <a:solidFill>
                  <a:schemeClr val="accent1"/>
                </a:solidFill>
              </a:rPr>
              <a:t> et </a:t>
            </a:r>
            <a:r>
              <a:rPr lang="fr-FR" sz="1500" i="1" dirty="0">
                <a:solidFill>
                  <a:srgbClr val="00B0F0"/>
                </a:solidFill>
              </a:rPr>
              <a:t>gérer</a:t>
            </a:r>
            <a:r>
              <a:rPr lang="fr-FR" sz="1500" i="1" dirty="0">
                <a:solidFill>
                  <a:schemeClr val="accent1"/>
                </a:solidFill>
              </a:rPr>
              <a:t> les besoins en </a:t>
            </a:r>
            <a:r>
              <a:rPr lang="fr-FR" sz="1500" i="1" dirty="0">
                <a:solidFill>
                  <a:srgbClr val="00B0F0"/>
                </a:solidFill>
              </a:rPr>
              <a:t>Ressources humaines </a:t>
            </a:r>
            <a:r>
              <a:rPr lang="fr-FR" sz="1500" i="1" dirty="0">
                <a:solidFill>
                  <a:schemeClr val="accent1"/>
                </a:solidFill>
              </a:rPr>
              <a:t>(RH) pour assurer et développer les activités des établissements sanitaires et médico-sociaux afin de </a:t>
            </a:r>
            <a:r>
              <a:rPr lang="fr-FR" sz="1500" i="1" dirty="0">
                <a:solidFill>
                  <a:srgbClr val="00B0F0"/>
                </a:solidFill>
              </a:rPr>
              <a:t>répondre au mieux aux besoins </a:t>
            </a:r>
            <a:r>
              <a:rPr lang="fr-FR" sz="1500" i="1" dirty="0">
                <a:solidFill>
                  <a:schemeClr val="accent1"/>
                </a:solidFill>
              </a:rPr>
              <a:t>de prise en charge des patients ».</a:t>
            </a:r>
          </a:p>
          <a:p>
            <a:pPr algn="just"/>
            <a:endParaRPr lang="fr-FR" sz="1500" i="1" dirty="0">
              <a:solidFill>
                <a:schemeClr val="accent1"/>
              </a:solidFill>
            </a:endParaRPr>
          </a:p>
          <a:p>
            <a:pPr algn="just"/>
            <a:r>
              <a:rPr lang="fr-FR" sz="1500" i="1" dirty="0">
                <a:solidFill>
                  <a:schemeClr val="accent1"/>
                </a:solidFill>
              </a:rPr>
              <a:t>« Dans les établissements de santé, on utilise aussi l’acronyme </a:t>
            </a:r>
            <a:r>
              <a:rPr lang="fr-FR" sz="1500" i="1" dirty="0">
                <a:solidFill>
                  <a:srgbClr val="00B0F0"/>
                </a:solidFill>
              </a:rPr>
              <a:t>GPMC</a:t>
            </a:r>
            <a:r>
              <a:rPr lang="fr-FR" sz="1500" i="1" dirty="0">
                <a:solidFill>
                  <a:schemeClr val="accent1"/>
                </a:solidFill>
              </a:rPr>
              <a:t> pour Gestion prévisionnelle des </a:t>
            </a:r>
            <a:r>
              <a:rPr lang="fr-FR" sz="1500" i="1" dirty="0">
                <a:solidFill>
                  <a:srgbClr val="00B0F0"/>
                </a:solidFill>
              </a:rPr>
              <a:t>métiers </a:t>
            </a:r>
            <a:r>
              <a:rPr lang="fr-FR" sz="1500" i="1" dirty="0">
                <a:solidFill>
                  <a:schemeClr val="accent1"/>
                </a:solidFill>
              </a:rPr>
              <a:t>et des compétences.</a:t>
            </a:r>
          </a:p>
          <a:p>
            <a:pPr algn="just"/>
            <a:r>
              <a:rPr lang="fr-FR" sz="1500" i="1" dirty="0">
                <a:solidFill>
                  <a:schemeClr val="accent1"/>
                </a:solidFill>
              </a:rPr>
              <a:t>Le terme d’emploi est souvent associé à la classification, au grade alors que la logique métier dépasse cette notion qui se rattache souvent à un poste, à une organisation ».</a:t>
            </a:r>
            <a:endParaRPr lang="fr-FR" sz="1500" dirty="0">
              <a:solidFill>
                <a:schemeClr val="accent1"/>
              </a:solidFill>
            </a:endParaRPr>
          </a:p>
          <a:p>
            <a:pPr algn="just"/>
            <a:endParaRPr lang="fr-FR" sz="1500" dirty="0">
              <a:solidFill>
                <a:schemeClr val="accent1"/>
              </a:solidFill>
            </a:endParaRPr>
          </a:p>
        </p:txBody>
      </p:sp>
      <p:sp>
        <p:nvSpPr>
          <p:cNvPr id="2" name="Espace réservé du numéro de diapositive 1">
            <a:extLst>
              <a:ext uri="{FF2B5EF4-FFF2-40B4-BE49-F238E27FC236}">
                <a16:creationId xmlns:a16="http://schemas.microsoft.com/office/drawing/2014/main" id="{E372A240-50DF-40C4-8BBD-CADA06158DD7}"/>
              </a:ext>
            </a:extLst>
          </p:cNvPr>
          <p:cNvSpPr>
            <a:spLocks noGrp="1"/>
          </p:cNvSpPr>
          <p:nvPr>
            <p:ph type="sldNum" sz="quarter" idx="16"/>
          </p:nvPr>
        </p:nvSpPr>
        <p:spPr/>
        <p:txBody>
          <a:bodyPr/>
          <a:lstStyle/>
          <a:p>
            <a:fld id="{5423092E-8843-4F4E-BE35-F1476B87F66E}" type="slidenum">
              <a:rPr lang="fr-FR" smtClean="0"/>
              <a:pPr/>
              <a:t>3</a:t>
            </a:fld>
            <a:endParaRPr lang="fr-FR"/>
          </a:p>
        </p:txBody>
      </p:sp>
      <p:sp>
        <p:nvSpPr>
          <p:cNvPr id="7" name="ZoneTexte 6">
            <a:extLst>
              <a:ext uri="{FF2B5EF4-FFF2-40B4-BE49-F238E27FC236}">
                <a16:creationId xmlns:a16="http://schemas.microsoft.com/office/drawing/2014/main" id="{8E3F92C2-74F7-4578-8BDF-C4A10B0464AB}"/>
              </a:ext>
            </a:extLst>
          </p:cNvPr>
          <p:cNvSpPr txBox="1"/>
          <p:nvPr/>
        </p:nvSpPr>
        <p:spPr>
          <a:xfrm>
            <a:off x="2566852" y="5645772"/>
            <a:ext cx="4712653" cy="276999"/>
          </a:xfrm>
          <a:prstGeom prst="rect">
            <a:avLst/>
          </a:prstGeom>
          <a:noFill/>
        </p:spPr>
        <p:txBody>
          <a:bodyPr wrap="square" rtlCol="0">
            <a:spAutoFit/>
          </a:bodyPr>
          <a:lstStyle/>
          <a:p>
            <a:pPr algn="l"/>
            <a:r>
              <a:rPr lang="fr-FR" sz="600" dirty="0">
                <a:solidFill>
                  <a:srgbClr val="0070C0"/>
                </a:solidFill>
              </a:rPr>
              <a:t>* Améliorer la gestion des ressources humaines - La Gestion prévisionnelle des emplois et des compétences - Recueil de pratiques observées, ANAP, 2011, page 9</a:t>
            </a:r>
          </a:p>
        </p:txBody>
      </p:sp>
    </p:spTree>
    <p:extLst>
      <p:ext uri="{BB962C8B-B14F-4D97-AF65-F5344CB8AC3E}">
        <p14:creationId xmlns:p14="http://schemas.microsoft.com/office/powerpoint/2010/main" val="2927558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30</a:t>
            </a:fld>
            <a:endParaRPr lang="fr-FR"/>
          </a:p>
        </p:txBody>
      </p:sp>
      <p:sp>
        <p:nvSpPr>
          <p:cNvPr id="9" name="Titre 2">
            <a:extLst>
              <a:ext uri="{FF2B5EF4-FFF2-40B4-BE49-F238E27FC236}">
                <a16:creationId xmlns:a16="http://schemas.microsoft.com/office/drawing/2014/main" id="{B7B93599-D661-0BB3-162D-42D2816FDF47}"/>
              </a:ext>
            </a:extLst>
          </p:cNvPr>
          <p:cNvSpPr>
            <a:spLocks noGrp="1"/>
          </p:cNvSpPr>
          <p:nvPr>
            <p:ph type="title"/>
          </p:nvPr>
        </p:nvSpPr>
        <p:spPr>
          <a:xfrm>
            <a:off x="137306" y="544880"/>
            <a:ext cx="8869388" cy="484056"/>
          </a:xfrm>
        </p:spPr>
        <p:txBody>
          <a:bodyPr/>
          <a:lstStyle/>
          <a:p>
            <a:r>
              <a:rPr lang="fr-FR" sz="2200" dirty="0"/>
              <a:t>SAISIE DES ENTRETIENS DANS GE</a:t>
            </a:r>
          </a:p>
        </p:txBody>
      </p:sp>
      <p:grpSp>
        <p:nvGrpSpPr>
          <p:cNvPr id="3" name="Groupe 2">
            <a:extLst>
              <a:ext uri="{FF2B5EF4-FFF2-40B4-BE49-F238E27FC236}">
                <a16:creationId xmlns:a16="http://schemas.microsoft.com/office/drawing/2014/main" id="{2A642C1D-23F6-30AA-00E7-0CB862ADF3ED}"/>
              </a:ext>
            </a:extLst>
          </p:cNvPr>
          <p:cNvGrpSpPr/>
          <p:nvPr/>
        </p:nvGrpSpPr>
        <p:grpSpPr>
          <a:xfrm>
            <a:off x="286140" y="2271162"/>
            <a:ext cx="8571719" cy="2883658"/>
            <a:chOff x="286140" y="1987171"/>
            <a:chExt cx="8571719" cy="2883658"/>
          </a:xfrm>
        </p:grpSpPr>
        <p:pic>
          <p:nvPicPr>
            <p:cNvPr id="6" name="Image 5">
              <a:extLst>
                <a:ext uri="{FF2B5EF4-FFF2-40B4-BE49-F238E27FC236}">
                  <a16:creationId xmlns:a16="http://schemas.microsoft.com/office/drawing/2014/main" id="{FB13BFB4-AB90-17AC-C64F-E11D1AD9113E}"/>
                </a:ext>
              </a:extLst>
            </p:cNvPr>
            <p:cNvPicPr>
              <a:picLocks noChangeAspect="1"/>
            </p:cNvPicPr>
            <p:nvPr/>
          </p:nvPicPr>
          <p:blipFill>
            <a:blip r:embed="rId3"/>
            <a:stretch>
              <a:fillRect/>
            </a:stretch>
          </p:blipFill>
          <p:spPr>
            <a:xfrm>
              <a:off x="286140" y="1987171"/>
              <a:ext cx="8571719" cy="2883658"/>
            </a:xfrm>
            <a:prstGeom prst="rect">
              <a:avLst/>
            </a:prstGeom>
          </p:spPr>
        </p:pic>
        <p:sp>
          <p:nvSpPr>
            <p:cNvPr id="7" name="ZoneTexte 6">
              <a:extLst>
                <a:ext uri="{FF2B5EF4-FFF2-40B4-BE49-F238E27FC236}">
                  <a16:creationId xmlns:a16="http://schemas.microsoft.com/office/drawing/2014/main" id="{046C8C89-2212-E59E-8F1D-18CF8787EA14}"/>
                </a:ext>
              </a:extLst>
            </p:cNvPr>
            <p:cNvSpPr txBox="1"/>
            <p:nvPr/>
          </p:nvSpPr>
          <p:spPr>
            <a:xfrm>
              <a:off x="1886470" y="2990174"/>
              <a:ext cx="6444847" cy="338554"/>
            </a:xfrm>
            <a:prstGeom prst="rect">
              <a:avLst/>
            </a:prstGeom>
            <a:noFill/>
            <a:ln>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srgbClr val="19396A"/>
                  </a:solidFill>
                </a:rPr>
                <a:t>L’entretien professionnel est un ensemble d’onglets à compléter</a:t>
              </a:r>
            </a:p>
          </p:txBody>
        </p:sp>
      </p:grpSp>
    </p:spTree>
    <p:extLst>
      <p:ext uri="{BB962C8B-B14F-4D97-AF65-F5344CB8AC3E}">
        <p14:creationId xmlns:p14="http://schemas.microsoft.com/office/powerpoint/2010/main" val="104350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31</a:t>
            </a:fld>
            <a:endParaRPr lang="fr-FR"/>
          </a:p>
        </p:txBody>
      </p:sp>
      <p:sp>
        <p:nvSpPr>
          <p:cNvPr id="9" name="Titre 2">
            <a:extLst>
              <a:ext uri="{FF2B5EF4-FFF2-40B4-BE49-F238E27FC236}">
                <a16:creationId xmlns:a16="http://schemas.microsoft.com/office/drawing/2014/main" id="{B7B93599-D661-0BB3-162D-42D2816FDF47}"/>
              </a:ext>
            </a:extLst>
          </p:cNvPr>
          <p:cNvSpPr>
            <a:spLocks noGrp="1"/>
          </p:cNvSpPr>
          <p:nvPr>
            <p:ph type="title"/>
          </p:nvPr>
        </p:nvSpPr>
        <p:spPr>
          <a:xfrm>
            <a:off x="137306" y="544880"/>
            <a:ext cx="8869388" cy="484056"/>
          </a:xfrm>
        </p:spPr>
        <p:txBody>
          <a:bodyPr/>
          <a:lstStyle/>
          <a:p>
            <a:r>
              <a:rPr lang="fr-FR" sz="2200" dirty="0"/>
              <a:t>SAISIE DES ENTRETIENS DANS GE</a:t>
            </a:r>
          </a:p>
        </p:txBody>
      </p:sp>
      <p:grpSp>
        <p:nvGrpSpPr>
          <p:cNvPr id="8" name="Groupe 7">
            <a:extLst>
              <a:ext uri="{FF2B5EF4-FFF2-40B4-BE49-F238E27FC236}">
                <a16:creationId xmlns:a16="http://schemas.microsoft.com/office/drawing/2014/main" id="{63B96C29-521A-5001-626F-283E3E11B343}"/>
              </a:ext>
            </a:extLst>
          </p:cNvPr>
          <p:cNvGrpSpPr/>
          <p:nvPr/>
        </p:nvGrpSpPr>
        <p:grpSpPr>
          <a:xfrm>
            <a:off x="266872" y="2306226"/>
            <a:ext cx="8610256" cy="2813531"/>
            <a:chOff x="266872" y="2306226"/>
            <a:chExt cx="8610256" cy="2813531"/>
          </a:xfrm>
        </p:grpSpPr>
        <p:pic>
          <p:nvPicPr>
            <p:cNvPr id="10" name="Image 9">
              <a:extLst>
                <a:ext uri="{FF2B5EF4-FFF2-40B4-BE49-F238E27FC236}">
                  <a16:creationId xmlns:a16="http://schemas.microsoft.com/office/drawing/2014/main" id="{F15BCEA2-AB1A-DA22-C5F2-B68386FECB89}"/>
                </a:ext>
              </a:extLst>
            </p:cNvPr>
            <p:cNvPicPr>
              <a:picLocks noChangeAspect="1"/>
            </p:cNvPicPr>
            <p:nvPr/>
          </p:nvPicPr>
          <p:blipFill>
            <a:blip r:embed="rId3"/>
            <a:stretch>
              <a:fillRect/>
            </a:stretch>
          </p:blipFill>
          <p:spPr>
            <a:xfrm>
              <a:off x="266872" y="2306226"/>
              <a:ext cx="8610256" cy="2813531"/>
            </a:xfrm>
            <a:prstGeom prst="rect">
              <a:avLst/>
            </a:prstGeom>
          </p:spPr>
        </p:pic>
        <p:sp>
          <p:nvSpPr>
            <p:cNvPr id="11" name="Rectangle 10">
              <a:extLst>
                <a:ext uri="{FF2B5EF4-FFF2-40B4-BE49-F238E27FC236}">
                  <a16:creationId xmlns:a16="http://schemas.microsoft.com/office/drawing/2014/main" id="{4E54363F-DD7C-697E-1DCC-C80F541AB7E5}"/>
                </a:ext>
              </a:extLst>
            </p:cNvPr>
            <p:cNvSpPr/>
            <p:nvPr/>
          </p:nvSpPr>
          <p:spPr>
            <a:xfrm>
              <a:off x="3373773" y="3060827"/>
              <a:ext cx="1948421" cy="652164"/>
            </a:xfrm>
            <a:prstGeom prst="wedgeRectCallout">
              <a:avLst>
                <a:gd name="adj1" fmla="val -74743"/>
                <a:gd name="adj2" fmla="val -1427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19396A"/>
                  </a:solidFill>
                </a:rPr>
                <a:t>Validation des entretiens</a:t>
              </a:r>
            </a:p>
          </p:txBody>
        </p:sp>
        <p:sp>
          <p:nvSpPr>
            <p:cNvPr id="12" name="Rectangle 10">
              <a:extLst>
                <a:ext uri="{FF2B5EF4-FFF2-40B4-BE49-F238E27FC236}">
                  <a16:creationId xmlns:a16="http://schemas.microsoft.com/office/drawing/2014/main" id="{9E56E786-A817-FEBE-BD19-74BF17AE8B78}"/>
                </a:ext>
              </a:extLst>
            </p:cNvPr>
            <p:cNvSpPr/>
            <p:nvPr/>
          </p:nvSpPr>
          <p:spPr>
            <a:xfrm>
              <a:off x="6579067" y="3712991"/>
              <a:ext cx="1948421" cy="652164"/>
            </a:xfrm>
            <a:prstGeom prst="wedgeRectCallout">
              <a:avLst>
                <a:gd name="adj1" fmla="val -75604"/>
                <a:gd name="adj2" fmla="val 3718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19396A"/>
                  </a:solidFill>
                </a:rPr>
                <a:t>Espace observation agent</a:t>
              </a:r>
            </a:p>
          </p:txBody>
        </p:sp>
      </p:grpSp>
    </p:spTree>
    <p:extLst>
      <p:ext uri="{BB962C8B-B14F-4D97-AF65-F5344CB8AC3E}">
        <p14:creationId xmlns:p14="http://schemas.microsoft.com/office/powerpoint/2010/main" val="20661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32</a:t>
            </a:fld>
            <a:endParaRPr lang="fr-FR"/>
          </a:p>
        </p:txBody>
      </p:sp>
      <p:sp>
        <p:nvSpPr>
          <p:cNvPr id="7" name="Titre 2">
            <a:extLst>
              <a:ext uri="{FF2B5EF4-FFF2-40B4-BE49-F238E27FC236}">
                <a16:creationId xmlns:a16="http://schemas.microsoft.com/office/drawing/2014/main" id="{5573DCA1-F9C5-0CED-EF35-87750C97BCA5}"/>
              </a:ext>
            </a:extLst>
          </p:cNvPr>
          <p:cNvSpPr>
            <a:spLocks noGrp="1"/>
          </p:cNvSpPr>
          <p:nvPr>
            <p:ph type="title"/>
          </p:nvPr>
        </p:nvSpPr>
        <p:spPr>
          <a:xfrm>
            <a:off x="406679" y="527658"/>
            <a:ext cx="8192962" cy="484056"/>
          </a:xfrm>
        </p:spPr>
        <p:txBody>
          <a:bodyPr/>
          <a:lstStyle/>
          <a:p>
            <a:r>
              <a:rPr lang="fr-FR" sz="2200" dirty="0"/>
              <a:t>CIRCUIT RÉGLEMENTAIRE DE L’ENTRETIEN PRO</a:t>
            </a:r>
          </a:p>
        </p:txBody>
      </p:sp>
      <p:sp>
        <p:nvSpPr>
          <p:cNvPr id="13" name="ZoneTexte 12">
            <a:extLst>
              <a:ext uri="{FF2B5EF4-FFF2-40B4-BE49-F238E27FC236}">
                <a16:creationId xmlns:a16="http://schemas.microsoft.com/office/drawing/2014/main" id="{F9BFCA2A-DB66-C5E3-E2F5-BEF9A2CC853A}"/>
              </a:ext>
            </a:extLst>
          </p:cNvPr>
          <p:cNvSpPr txBox="1"/>
          <p:nvPr/>
        </p:nvSpPr>
        <p:spPr>
          <a:xfrm>
            <a:off x="2865121" y="1315377"/>
            <a:ext cx="3235234" cy="1785104"/>
          </a:xfrm>
          <a:prstGeom prst="rect">
            <a:avLst/>
          </a:prstGeom>
          <a:noFill/>
          <a:ln>
            <a:solidFill>
              <a:schemeClr val="tx1"/>
            </a:solidFill>
          </a:ln>
        </p:spPr>
        <p:txBody>
          <a:bodyPr wrap="square" rtlCol="0">
            <a:spAutoFit/>
          </a:bodyPr>
          <a:lstStyle/>
          <a:p>
            <a:r>
              <a:rPr lang="fr-FR" sz="1100" dirty="0">
                <a:solidFill>
                  <a:srgbClr val="19396A"/>
                </a:solidFill>
              </a:rPr>
              <a:t>Entretien par le </a:t>
            </a:r>
            <a:r>
              <a:rPr lang="fr-FR" sz="1100" b="1" dirty="0">
                <a:solidFill>
                  <a:srgbClr val="27A59F"/>
                </a:solidFill>
                <a:cs typeface="Arial" panose="020B0604020202020204" pitchFamily="34" charset="0"/>
              </a:rPr>
              <a:t>supérieur hiérarchique direct </a:t>
            </a:r>
          </a:p>
          <a:p>
            <a:r>
              <a:rPr lang="fr-FR" sz="1100" dirty="0">
                <a:solidFill>
                  <a:srgbClr val="19396A"/>
                </a:solidFill>
              </a:rPr>
              <a:t>Objectifs : </a:t>
            </a:r>
          </a:p>
          <a:p>
            <a:r>
              <a:rPr lang="fr-FR" sz="1100" b="1" dirty="0">
                <a:solidFill>
                  <a:srgbClr val="27A59F"/>
                </a:solidFill>
                <a:cs typeface="Arial" panose="020B0604020202020204" pitchFamily="34" charset="0"/>
              </a:rPr>
              <a:t>Apprécier les résultats/objectifs</a:t>
            </a:r>
          </a:p>
          <a:p>
            <a:r>
              <a:rPr lang="fr-FR" sz="1100" b="1" dirty="0">
                <a:solidFill>
                  <a:srgbClr val="27A59F"/>
                </a:solidFill>
                <a:cs typeface="Arial" panose="020B0604020202020204" pitchFamily="34" charset="0"/>
              </a:rPr>
              <a:t>Compétences et connaissances techniques</a:t>
            </a:r>
          </a:p>
          <a:p>
            <a:r>
              <a:rPr lang="fr-FR" sz="1100" b="1" dirty="0">
                <a:solidFill>
                  <a:srgbClr val="27A59F"/>
                </a:solidFill>
                <a:cs typeface="Arial" panose="020B0604020202020204" pitchFamily="34" charset="0"/>
              </a:rPr>
              <a:t>Manières de servir et qualités relationnelles</a:t>
            </a:r>
          </a:p>
          <a:p>
            <a:r>
              <a:rPr lang="fr-FR" sz="1100" b="1" dirty="0">
                <a:solidFill>
                  <a:srgbClr val="27A59F"/>
                </a:solidFill>
                <a:cs typeface="Arial" panose="020B0604020202020204" pitchFamily="34" charset="0"/>
              </a:rPr>
              <a:t>Capacité d’encadrement</a:t>
            </a:r>
          </a:p>
          <a:p>
            <a:r>
              <a:rPr lang="fr-FR" sz="1100" dirty="0">
                <a:solidFill>
                  <a:srgbClr val="19396A"/>
                </a:solidFill>
              </a:rPr>
              <a:t>« Information sur le CPF »</a:t>
            </a:r>
          </a:p>
          <a:p>
            <a:r>
              <a:rPr lang="fr-FR" sz="1100" dirty="0">
                <a:solidFill>
                  <a:srgbClr val="19396A"/>
                </a:solidFill>
              </a:rPr>
              <a:t>Agent invité à s’exprimer sur son environnement de travail/ses souhaits d’évolutions professionnelles</a:t>
            </a:r>
          </a:p>
        </p:txBody>
      </p:sp>
      <p:sp>
        <p:nvSpPr>
          <p:cNvPr id="14" name="ZoneTexte 13">
            <a:extLst>
              <a:ext uri="{FF2B5EF4-FFF2-40B4-BE49-F238E27FC236}">
                <a16:creationId xmlns:a16="http://schemas.microsoft.com/office/drawing/2014/main" id="{F24E7DC7-4C44-7001-FD22-EFB79FD47630}"/>
              </a:ext>
            </a:extLst>
          </p:cNvPr>
          <p:cNvSpPr txBox="1"/>
          <p:nvPr/>
        </p:nvSpPr>
        <p:spPr>
          <a:xfrm>
            <a:off x="200297" y="1523999"/>
            <a:ext cx="2002971" cy="430887"/>
          </a:xfrm>
          <a:prstGeom prst="rect">
            <a:avLst/>
          </a:prstGeom>
          <a:noFill/>
          <a:ln>
            <a:solidFill>
              <a:schemeClr val="tx1"/>
            </a:solidFill>
          </a:ln>
        </p:spPr>
        <p:txBody>
          <a:bodyPr wrap="square" rtlCol="0">
            <a:spAutoFit/>
          </a:bodyPr>
          <a:lstStyle/>
          <a:p>
            <a:pPr algn="l"/>
            <a:r>
              <a:rPr lang="fr-FR" sz="1100" dirty="0">
                <a:solidFill>
                  <a:srgbClr val="19396A"/>
                </a:solidFill>
              </a:rPr>
              <a:t>Convocation de </a:t>
            </a:r>
            <a:r>
              <a:rPr lang="fr-FR" sz="1100" b="1" dirty="0">
                <a:solidFill>
                  <a:srgbClr val="19396A"/>
                </a:solidFill>
              </a:rPr>
              <a:t>l’agent au moins 8 jours avant</a:t>
            </a:r>
          </a:p>
        </p:txBody>
      </p:sp>
      <p:sp>
        <p:nvSpPr>
          <p:cNvPr id="15" name="ZoneTexte 14">
            <a:extLst>
              <a:ext uri="{FF2B5EF4-FFF2-40B4-BE49-F238E27FC236}">
                <a16:creationId xmlns:a16="http://schemas.microsoft.com/office/drawing/2014/main" id="{CF57721A-43A9-BAC6-482E-95E90F27D430}"/>
              </a:ext>
            </a:extLst>
          </p:cNvPr>
          <p:cNvSpPr txBox="1"/>
          <p:nvPr/>
        </p:nvSpPr>
        <p:spPr>
          <a:xfrm>
            <a:off x="200297" y="2664823"/>
            <a:ext cx="2595154" cy="769441"/>
          </a:xfrm>
          <a:prstGeom prst="rect">
            <a:avLst/>
          </a:prstGeom>
          <a:noFill/>
          <a:ln>
            <a:solidFill>
              <a:schemeClr val="tx1"/>
            </a:solidFill>
          </a:ln>
        </p:spPr>
        <p:txBody>
          <a:bodyPr wrap="square" rtlCol="0">
            <a:spAutoFit/>
          </a:bodyPr>
          <a:lstStyle/>
          <a:p>
            <a:pPr algn="ctr"/>
            <a:r>
              <a:rPr lang="fr-FR" sz="1100" b="1" dirty="0">
                <a:solidFill>
                  <a:srgbClr val="27A59F"/>
                </a:solidFill>
                <a:cs typeface="Arial" panose="020B0604020202020204" pitchFamily="34" charset="0"/>
              </a:rPr>
              <a:t>Modification/rejet par le Directeur </a:t>
            </a:r>
          </a:p>
          <a:p>
            <a:pPr algn="ctr"/>
            <a:r>
              <a:rPr lang="fr-FR" sz="1100" dirty="0">
                <a:solidFill>
                  <a:srgbClr val="19396A"/>
                </a:solidFill>
              </a:rPr>
              <a:t>communication à l'agent, qui en accuse réception, du compte rendu définitif de l'entretien professionnel</a:t>
            </a:r>
          </a:p>
        </p:txBody>
      </p:sp>
      <p:sp>
        <p:nvSpPr>
          <p:cNvPr id="16" name="ZoneTexte 15">
            <a:extLst>
              <a:ext uri="{FF2B5EF4-FFF2-40B4-BE49-F238E27FC236}">
                <a16:creationId xmlns:a16="http://schemas.microsoft.com/office/drawing/2014/main" id="{C6D83B6B-AB12-B9E1-4800-5564BF131CBB}"/>
              </a:ext>
            </a:extLst>
          </p:cNvPr>
          <p:cNvSpPr txBox="1"/>
          <p:nvPr/>
        </p:nvSpPr>
        <p:spPr>
          <a:xfrm>
            <a:off x="230776" y="4476206"/>
            <a:ext cx="2534195" cy="1107996"/>
          </a:xfrm>
          <a:prstGeom prst="rect">
            <a:avLst/>
          </a:prstGeom>
          <a:noFill/>
          <a:ln>
            <a:solidFill>
              <a:schemeClr val="tx1"/>
            </a:solidFill>
          </a:ln>
        </p:spPr>
        <p:txBody>
          <a:bodyPr wrap="square" rtlCol="0">
            <a:spAutoFit/>
          </a:bodyPr>
          <a:lstStyle/>
          <a:p>
            <a:pPr algn="ctr"/>
            <a:r>
              <a:rPr lang="fr-FR" sz="1100" b="1" dirty="0">
                <a:solidFill>
                  <a:srgbClr val="27A59F"/>
                </a:solidFill>
                <a:cs typeface="Arial" panose="020B0604020202020204" pitchFamily="34" charset="0"/>
              </a:rPr>
              <a:t>CAP </a:t>
            </a:r>
          </a:p>
          <a:p>
            <a:r>
              <a:rPr lang="fr-FR" sz="1100" dirty="0">
                <a:solidFill>
                  <a:srgbClr val="19396A"/>
                </a:solidFill>
              </a:rPr>
              <a:t>A la demande de l'intéressé dans le mois suivant la notification , la CAP peut, après l’échec de la demande de révision, proposer la révision du compte rendu de l'entretien</a:t>
            </a:r>
          </a:p>
        </p:txBody>
      </p:sp>
      <p:sp>
        <p:nvSpPr>
          <p:cNvPr id="17" name="ZoneTexte 16">
            <a:extLst>
              <a:ext uri="{FF2B5EF4-FFF2-40B4-BE49-F238E27FC236}">
                <a16:creationId xmlns:a16="http://schemas.microsoft.com/office/drawing/2014/main" id="{0C970E2A-311B-2D69-D4CD-E93055104461}"/>
              </a:ext>
            </a:extLst>
          </p:cNvPr>
          <p:cNvSpPr txBox="1"/>
          <p:nvPr/>
        </p:nvSpPr>
        <p:spPr>
          <a:xfrm>
            <a:off x="6588036" y="1315377"/>
            <a:ext cx="766355" cy="261610"/>
          </a:xfrm>
          <a:prstGeom prst="rect">
            <a:avLst/>
          </a:prstGeom>
          <a:noFill/>
          <a:ln>
            <a:solidFill>
              <a:schemeClr val="tx1"/>
            </a:solidFill>
          </a:ln>
        </p:spPr>
        <p:txBody>
          <a:bodyPr wrap="square" rtlCol="0">
            <a:spAutoFit/>
          </a:bodyPr>
          <a:lstStyle/>
          <a:p>
            <a:pPr algn="ctr"/>
            <a:r>
              <a:rPr lang="fr-FR" sz="1100" b="1" dirty="0">
                <a:solidFill>
                  <a:srgbClr val="27A59F"/>
                </a:solidFill>
                <a:cs typeface="Arial" panose="020B0604020202020204" pitchFamily="34" charset="0"/>
              </a:rPr>
              <a:t>Agent</a:t>
            </a:r>
          </a:p>
        </p:txBody>
      </p:sp>
      <p:sp>
        <p:nvSpPr>
          <p:cNvPr id="18" name="ZoneTexte 17">
            <a:extLst>
              <a:ext uri="{FF2B5EF4-FFF2-40B4-BE49-F238E27FC236}">
                <a16:creationId xmlns:a16="http://schemas.microsoft.com/office/drawing/2014/main" id="{0FE28CBF-B7BD-90C5-0075-C82363BA9C30}"/>
              </a:ext>
            </a:extLst>
          </p:cNvPr>
          <p:cNvSpPr txBox="1"/>
          <p:nvPr/>
        </p:nvSpPr>
        <p:spPr>
          <a:xfrm>
            <a:off x="6334325" y="1863883"/>
            <a:ext cx="1245325" cy="769441"/>
          </a:xfrm>
          <a:prstGeom prst="rect">
            <a:avLst/>
          </a:prstGeom>
          <a:noFill/>
          <a:ln>
            <a:solidFill>
              <a:schemeClr val="tx1"/>
            </a:solidFill>
            <a:prstDash val="dash"/>
          </a:ln>
        </p:spPr>
        <p:txBody>
          <a:bodyPr wrap="square" rtlCol="0">
            <a:spAutoFit/>
          </a:bodyPr>
          <a:lstStyle/>
          <a:p>
            <a:pPr algn="l"/>
            <a:r>
              <a:rPr lang="fr-FR" sz="1100" dirty="0">
                <a:solidFill>
                  <a:srgbClr val="19396A"/>
                </a:solidFill>
              </a:rPr>
              <a:t>Dans les 30 jours communication du compte rendu</a:t>
            </a:r>
          </a:p>
        </p:txBody>
      </p:sp>
      <p:sp>
        <p:nvSpPr>
          <p:cNvPr id="19" name="ZoneTexte 18">
            <a:extLst>
              <a:ext uri="{FF2B5EF4-FFF2-40B4-BE49-F238E27FC236}">
                <a16:creationId xmlns:a16="http://schemas.microsoft.com/office/drawing/2014/main" id="{2D767940-8F6E-A1D8-95C2-44763B86C207}"/>
              </a:ext>
            </a:extLst>
          </p:cNvPr>
          <p:cNvSpPr txBox="1"/>
          <p:nvPr/>
        </p:nvSpPr>
        <p:spPr>
          <a:xfrm>
            <a:off x="6334325" y="3072090"/>
            <a:ext cx="1245325" cy="430887"/>
          </a:xfrm>
          <a:prstGeom prst="rect">
            <a:avLst/>
          </a:prstGeom>
          <a:noFill/>
          <a:ln>
            <a:solidFill>
              <a:schemeClr val="tx1"/>
            </a:solidFill>
          </a:ln>
        </p:spPr>
        <p:txBody>
          <a:bodyPr wrap="square" rtlCol="0">
            <a:spAutoFit/>
          </a:bodyPr>
          <a:lstStyle/>
          <a:p>
            <a:pPr algn="ctr"/>
            <a:r>
              <a:rPr lang="fr-FR" sz="1100" b="1" dirty="0">
                <a:solidFill>
                  <a:srgbClr val="27A59F"/>
                </a:solidFill>
                <a:cs typeface="Arial" panose="020B0604020202020204" pitchFamily="34" charset="0"/>
              </a:rPr>
              <a:t>Supérieur hiérarchique</a:t>
            </a:r>
          </a:p>
        </p:txBody>
      </p:sp>
      <p:sp>
        <p:nvSpPr>
          <p:cNvPr id="20" name="ZoneTexte 19">
            <a:extLst>
              <a:ext uri="{FF2B5EF4-FFF2-40B4-BE49-F238E27FC236}">
                <a16:creationId xmlns:a16="http://schemas.microsoft.com/office/drawing/2014/main" id="{CD760DE1-1DF2-5D10-C0C2-803C11816B7E}"/>
              </a:ext>
            </a:extLst>
          </p:cNvPr>
          <p:cNvSpPr txBox="1"/>
          <p:nvPr/>
        </p:nvSpPr>
        <p:spPr>
          <a:xfrm>
            <a:off x="4966066" y="3785910"/>
            <a:ext cx="2595154" cy="430887"/>
          </a:xfrm>
          <a:prstGeom prst="rect">
            <a:avLst/>
          </a:prstGeom>
          <a:noFill/>
          <a:ln>
            <a:solidFill>
              <a:schemeClr val="tx1"/>
            </a:solidFill>
          </a:ln>
        </p:spPr>
        <p:txBody>
          <a:bodyPr wrap="square" rtlCol="0">
            <a:spAutoFit/>
          </a:bodyPr>
          <a:lstStyle/>
          <a:p>
            <a:pPr algn="l"/>
            <a:r>
              <a:rPr lang="fr-FR" sz="1100" dirty="0">
                <a:solidFill>
                  <a:srgbClr val="19396A"/>
                </a:solidFill>
              </a:rPr>
              <a:t>Visé par </a:t>
            </a:r>
            <a:r>
              <a:rPr lang="fr-FR" sz="1100" b="1" dirty="0">
                <a:solidFill>
                  <a:srgbClr val="27A59F"/>
                </a:solidFill>
                <a:cs typeface="Arial" panose="020B0604020202020204" pitchFamily="34" charset="0"/>
              </a:rPr>
              <a:t>l'autorité hiérarchique </a:t>
            </a:r>
            <a:r>
              <a:rPr lang="fr-FR" sz="1100" dirty="0">
                <a:solidFill>
                  <a:srgbClr val="19396A"/>
                </a:solidFill>
              </a:rPr>
              <a:t>formulant ses propres observations</a:t>
            </a:r>
          </a:p>
        </p:txBody>
      </p:sp>
      <p:sp>
        <p:nvSpPr>
          <p:cNvPr id="21" name="ZoneTexte 20">
            <a:extLst>
              <a:ext uri="{FF2B5EF4-FFF2-40B4-BE49-F238E27FC236}">
                <a16:creationId xmlns:a16="http://schemas.microsoft.com/office/drawing/2014/main" id="{C16F7F32-389D-37C4-4C19-1F3C94BE7811}"/>
              </a:ext>
            </a:extLst>
          </p:cNvPr>
          <p:cNvSpPr txBox="1"/>
          <p:nvPr/>
        </p:nvSpPr>
        <p:spPr>
          <a:xfrm>
            <a:off x="4933409" y="5030204"/>
            <a:ext cx="2660468" cy="938719"/>
          </a:xfrm>
          <a:prstGeom prst="rect">
            <a:avLst/>
          </a:prstGeom>
          <a:noFill/>
          <a:ln>
            <a:solidFill>
              <a:schemeClr val="tx1"/>
            </a:solidFill>
          </a:ln>
        </p:spPr>
        <p:txBody>
          <a:bodyPr wrap="square" rtlCol="0">
            <a:spAutoFit/>
          </a:bodyPr>
          <a:lstStyle/>
          <a:p>
            <a:pPr algn="l"/>
            <a:r>
              <a:rPr lang="fr-FR" sz="1100" b="1" dirty="0">
                <a:solidFill>
                  <a:srgbClr val="27A59F"/>
                </a:solidFill>
                <a:cs typeface="Arial" panose="020B0604020202020204" pitchFamily="34" charset="0"/>
              </a:rPr>
              <a:t>Notifié au fonctionnaire </a:t>
            </a:r>
            <a:r>
              <a:rPr lang="fr-FR" sz="1100" dirty="0">
                <a:solidFill>
                  <a:srgbClr val="19396A"/>
                </a:solidFill>
              </a:rPr>
              <a:t>qui le signe pour attester qu'il en a pris connaissance puis le retourne à l'autorité hiérarchique qui le verse à son dossier</a:t>
            </a:r>
          </a:p>
        </p:txBody>
      </p:sp>
      <p:sp>
        <p:nvSpPr>
          <p:cNvPr id="22" name="ZoneTexte 21">
            <a:extLst>
              <a:ext uri="{FF2B5EF4-FFF2-40B4-BE49-F238E27FC236}">
                <a16:creationId xmlns:a16="http://schemas.microsoft.com/office/drawing/2014/main" id="{E3813EAD-EAA2-42AF-929E-0E6CE6E15FF6}"/>
              </a:ext>
            </a:extLst>
          </p:cNvPr>
          <p:cNvSpPr txBox="1"/>
          <p:nvPr/>
        </p:nvSpPr>
        <p:spPr>
          <a:xfrm>
            <a:off x="3043645" y="4260763"/>
            <a:ext cx="1689464" cy="938719"/>
          </a:xfrm>
          <a:prstGeom prst="rect">
            <a:avLst/>
          </a:prstGeom>
          <a:noFill/>
          <a:ln>
            <a:solidFill>
              <a:schemeClr val="tx1"/>
            </a:solidFill>
            <a:prstDash val="dash"/>
          </a:ln>
        </p:spPr>
        <p:txBody>
          <a:bodyPr wrap="square" rtlCol="0">
            <a:spAutoFit/>
          </a:bodyPr>
          <a:lstStyle/>
          <a:p>
            <a:pPr algn="l"/>
            <a:r>
              <a:rPr lang="fr-FR" sz="1100" dirty="0">
                <a:solidFill>
                  <a:srgbClr val="19396A"/>
                </a:solidFill>
              </a:rPr>
              <a:t>Réponse dans les 15 jours francs à compter de la date de réception de la demande de révision</a:t>
            </a:r>
          </a:p>
        </p:txBody>
      </p:sp>
      <p:sp>
        <p:nvSpPr>
          <p:cNvPr id="23" name="ZoneTexte 22">
            <a:extLst>
              <a:ext uri="{FF2B5EF4-FFF2-40B4-BE49-F238E27FC236}">
                <a16:creationId xmlns:a16="http://schemas.microsoft.com/office/drawing/2014/main" id="{472B58D5-4787-99F2-E661-ACB105E474B3}"/>
              </a:ext>
            </a:extLst>
          </p:cNvPr>
          <p:cNvSpPr txBox="1"/>
          <p:nvPr/>
        </p:nvSpPr>
        <p:spPr>
          <a:xfrm>
            <a:off x="7813621" y="2113868"/>
            <a:ext cx="1193073" cy="769441"/>
          </a:xfrm>
          <a:prstGeom prst="rect">
            <a:avLst/>
          </a:prstGeom>
          <a:noFill/>
          <a:ln>
            <a:solidFill>
              <a:schemeClr val="tx1"/>
            </a:solidFill>
            <a:prstDash val="dash"/>
          </a:ln>
        </p:spPr>
        <p:txBody>
          <a:bodyPr wrap="square" rtlCol="0">
            <a:spAutoFit/>
          </a:bodyPr>
          <a:lstStyle/>
          <a:p>
            <a:pPr algn="l"/>
            <a:r>
              <a:rPr lang="fr-FR" sz="1100" dirty="0">
                <a:solidFill>
                  <a:srgbClr val="19396A"/>
                </a:solidFill>
              </a:rPr>
              <a:t>Retour dans les 15 jours complété des observations</a:t>
            </a:r>
          </a:p>
        </p:txBody>
      </p:sp>
      <p:cxnSp>
        <p:nvCxnSpPr>
          <p:cNvPr id="24" name="Connecteur : en angle 23">
            <a:extLst>
              <a:ext uri="{FF2B5EF4-FFF2-40B4-BE49-F238E27FC236}">
                <a16:creationId xmlns:a16="http://schemas.microsoft.com/office/drawing/2014/main" id="{F1BB4B18-CE7F-FE5B-B67F-99EE7C843565}"/>
              </a:ext>
            </a:extLst>
          </p:cNvPr>
          <p:cNvCxnSpPr>
            <a:cxnSpLocks/>
            <a:stCxn id="14" idx="2"/>
            <a:endCxn id="13" idx="1"/>
          </p:cNvCxnSpPr>
          <p:nvPr/>
        </p:nvCxnSpPr>
        <p:spPr>
          <a:xfrm rot="16200000" flipH="1">
            <a:off x="1906931" y="1249738"/>
            <a:ext cx="253043" cy="16633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B2F324DD-F1DE-895C-70B4-8895C73A044C}"/>
              </a:ext>
            </a:extLst>
          </p:cNvPr>
          <p:cNvCxnSpPr/>
          <p:nvPr/>
        </p:nvCxnSpPr>
        <p:spPr>
          <a:xfrm flipV="1">
            <a:off x="1323703" y="3495820"/>
            <a:ext cx="0" cy="980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CAB516C6-38CD-1679-3EC6-E5CC491C4750}"/>
              </a:ext>
            </a:extLst>
          </p:cNvPr>
          <p:cNvCxnSpPr>
            <a:cxnSpLocks/>
            <a:stCxn id="20" idx="1"/>
          </p:cNvCxnSpPr>
          <p:nvPr/>
        </p:nvCxnSpPr>
        <p:spPr>
          <a:xfrm rot="10800000" flipV="1">
            <a:off x="4040256" y="4001353"/>
            <a:ext cx="925810" cy="259409"/>
          </a:xfrm>
          <a:prstGeom prst="bentConnector3">
            <a:avLst>
              <a:gd name="adj1" fmla="val 113964"/>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7E72119F-D1FC-8C00-A9FB-DD90C4915B50}"/>
              </a:ext>
            </a:extLst>
          </p:cNvPr>
          <p:cNvCxnSpPr>
            <a:cxnSpLocks/>
            <a:stCxn id="22" idx="2"/>
          </p:cNvCxnSpPr>
          <p:nvPr/>
        </p:nvCxnSpPr>
        <p:spPr>
          <a:xfrm rot="16200000" flipH="1">
            <a:off x="4209125" y="4878734"/>
            <a:ext cx="343141" cy="984636"/>
          </a:xfrm>
          <a:prstGeom prst="bent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4EE5E2FD-E8E0-B6D6-08CA-34F0E4437BB8}"/>
              </a:ext>
            </a:extLst>
          </p:cNvPr>
          <p:cNvCxnSpPr>
            <a:cxnSpLocks/>
          </p:cNvCxnSpPr>
          <p:nvPr/>
        </p:nvCxnSpPr>
        <p:spPr>
          <a:xfrm rot="10800000">
            <a:off x="1369244" y="5584203"/>
            <a:ext cx="4543877" cy="590174"/>
          </a:xfrm>
          <a:prstGeom prst="bentConnector3">
            <a:avLst>
              <a:gd name="adj1" fmla="val 100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BA7B2E0-03B2-DF24-ACAE-CB18D05E6061}"/>
              </a:ext>
            </a:extLst>
          </p:cNvPr>
          <p:cNvCxnSpPr/>
          <p:nvPr/>
        </p:nvCxnSpPr>
        <p:spPr>
          <a:xfrm>
            <a:off x="5913121" y="5768868"/>
            <a:ext cx="0" cy="405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 en angle 29">
            <a:extLst>
              <a:ext uri="{FF2B5EF4-FFF2-40B4-BE49-F238E27FC236}">
                <a16:creationId xmlns:a16="http://schemas.microsoft.com/office/drawing/2014/main" id="{C5D62DD3-17D9-9EB0-1C19-B2EBA137A36D}"/>
              </a:ext>
            </a:extLst>
          </p:cNvPr>
          <p:cNvCxnSpPr>
            <a:cxnSpLocks/>
          </p:cNvCxnSpPr>
          <p:nvPr/>
        </p:nvCxnSpPr>
        <p:spPr>
          <a:xfrm rot="16200000" flipH="1">
            <a:off x="5763082" y="2416949"/>
            <a:ext cx="999529" cy="310754"/>
          </a:xfrm>
          <a:prstGeom prst="bentConnector3">
            <a:avLst>
              <a:gd name="adj1" fmla="val 4912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B1829B3-F010-082D-DD77-D91F01A0031A}"/>
              </a:ext>
            </a:extLst>
          </p:cNvPr>
          <p:cNvCxnSpPr>
            <a:cxnSpLocks/>
            <a:stCxn id="19" idx="0"/>
            <a:endCxn id="18" idx="2"/>
          </p:cNvCxnSpPr>
          <p:nvPr/>
        </p:nvCxnSpPr>
        <p:spPr>
          <a:xfrm flipV="1">
            <a:off x="6956988" y="2633324"/>
            <a:ext cx="0" cy="4387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E5418F97-C8B4-98AC-6E13-2D410DB640B3}"/>
              </a:ext>
            </a:extLst>
          </p:cNvPr>
          <p:cNvCxnSpPr>
            <a:cxnSpLocks/>
            <a:stCxn id="17" idx="3"/>
            <a:endCxn id="23" idx="0"/>
          </p:cNvCxnSpPr>
          <p:nvPr/>
        </p:nvCxnSpPr>
        <p:spPr>
          <a:xfrm>
            <a:off x="7354391" y="1446182"/>
            <a:ext cx="1055767" cy="667686"/>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Connecteur : en angle 32">
            <a:extLst>
              <a:ext uri="{FF2B5EF4-FFF2-40B4-BE49-F238E27FC236}">
                <a16:creationId xmlns:a16="http://schemas.microsoft.com/office/drawing/2014/main" id="{79052C6F-313E-1839-596A-E0977A0B299C}"/>
              </a:ext>
            </a:extLst>
          </p:cNvPr>
          <p:cNvCxnSpPr>
            <a:cxnSpLocks/>
            <a:stCxn id="23" idx="2"/>
          </p:cNvCxnSpPr>
          <p:nvPr/>
        </p:nvCxnSpPr>
        <p:spPr>
          <a:xfrm rot="5400000">
            <a:off x="7712845" y="2731686"/>
            <a:ext cx="545690" cy="848937"/>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468B4B1D-B17E-D3F9-34F6-D1A61DC7CD20}"/>
              </a:ext>
            </a:extLst>
          </p:cNvPr>
          <p:cNvCxnSpPr>
            <a:cxnSpLocks/>
            <a:stCxn id="19" idx="2"/>
          </p:cNvCxnSpPr>
          <p:nvPr/>
        </p:nvCxnSpPr>
        <p:spPr>
          <a:xfrm flipH="1">
            <a:off x="6827520" y="3502977"/>
            <a:ext cx="129468" cy="282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433FE301-8C77-DE04-2AF7-BCDD6DE5FBC9}"/>
              </a:ext>
            </a:extLst>
          </p:cNvPr>
          <p:cNvCxnSpPr>
            <a:cxnSpLocks/>
          </p:cNvCxnSpPr>
          <p:nvPr/>
        </p:nvCxnSpPr>
        <p:spPr>
          <a:xfrm flipH="1">
            <a:off x="6067696" y="4216797"/>
            <a:ext cx="350528" cy="813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87FB3B00-BF41-546C-E911-40B6F1EE335C}"/>
              </a:ext>
            </a:extLst>
          </p:cNvPr>
          <p:cNvSpPr txBox="1"/>
          <p:nvPr/>
        </p:nvSpPr>
        <p:spPr>
          <a:xfrm>
            <a:off x="7613616" y="4367665"/>
            <a:ext cx="1299608" cy="600164"/>
          </a:xfrm>
          <a:prstGeom prst="rect">
            <a:avLst/>
          </a:prstGeom>
          <a:noFill/>
          <a:ln>
            <a:solidFill>
              <a:schemeClr val="tx1"/>
            </a:solidFill>
            <a:prstDash val="dash"/>
          </a:ln>
        </p:spPr>
        <p:txBody>
          <a:bodyPr wrap="square" rtlCol="0">
            <a:spAutoFit/>
          </a:bodyPr>
          <a:lstStyle/>
          <a:p>
            <a:pPr algn="l"/>
            <a:r>
              <a:rPr lang="fr-FR" sz="1100" dirty="0">
                <a:solidFill>
                  <a:srgbClr val="19396A"/>
                </a:solidFill>
              </a:rPr>
              <a:t>Demande de révision dans les 15 jours francs</a:t>
            </a:r>
          </a:p>
        </p:txBody>
      </p:sp>
      <p:cxnSp>
        <p:nvCxnSpPr>
          <p:cNvPr id="37" name="Connecteur : en angle 36">
            <a:extLst>
              <a:ext uri="{FF2B5EF4-FFF2-40B4-BE49-F238E27FC236}">
                <a16:creationId xmlns:a16="http://schemas.microsoft.com/office/drawing/2014/main" id="{C954B946-253D-B7BC-F4D5-F375C81AD046}"/>
              </a:ext>
            </a:extLst>
          </p:cNvPr>
          <p:cNvCxnSpPr>
            <a:cxnSpLocks/>
            <a:stCxn id="21" idx="3"/>
          </p:cNvCxnSpPr>
          <p:nvPr/>
        </p:nvCxnSpPr>
        <p:spPr>
          <a:xfrm flipV="1">
            <a:off x="7593877" y="4956227"/>
            <a:ext cx="1272346" cy="543337"/>
          </a:xfrm>
          <a:prstGeom prst="bentConnector3">
            <a:avLst>
              <a:gd name="adj1" fmla="val 50000"/>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F16CB0D7-CA88-C1DF-F68D-E42299F330CB}"/>
              </a:ext>
            </a:extLst>
          </p:cNvPr>
          <p:cNvCxnSpPr>
            <a:cxnSpLocks/>
            <a:endCxn id="20" idx="3"/>
          </p:cNvCxnSpPr>
          <p:nvPr/>
        </p:nvCxnSpPr>
        <p:spPr>
          <a:xfrm rot="10800000">
            <a:off x="7561220" y="4001355"/>
            <a:ext cx="838500" cy="366311"/>
          </a:xfrm>
          <a:prstGeom prst="bentConnector3">
            <a:avLst>
              <a:gd name="adj1" fmla="val 20919"/>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82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33</a:t>
            </a:fld>
            <a:endParaRPr lang="fr-FR"/>
          </a:p>
        </p:txBody>
      </p:sp>
      <p:sp>
        <p:nvSpPr>
          <p:cNvPr id="9" name="Titre 2">
            <a:extLst>
              <a:ext uri="{FF2B5EF4-FFF2-40B4-BE49-F238E27FC236}">
                <a16:creationId xmlns:a16="http://schemas.microsoft.com/office/drawing/2014/main" id="{B7B93599-D661-0BB3-162D-42D2816FDF47}"/>
              </a:ext>
            </a:extLst>
          </p:cNvPr>
          <p:cNvSpPr>
            <a:spLocks noGrp="1"/>
          </p:cNvSpPr>
          <p:nvPr>
            <p:ph type="title"/>
          </p:nvPr>
        </p:nvSpPr>
        <p:spPr>
          <a:xfrm>
            <a:off x="137306" y="544880"/>
            <a:ext cx="8869388" cy="484056"/>
          </a:xfrm>
        </p:spPr>
        <p:txBody>
          <a:bodyPr/>
          <a:lstStyle/>
          <a:p>
            <a:r>
              <a:rPr lang="fr-FR" sz="2200" dirty="0"/>
              <a:t>SAISIE DES ENTRETIENS DANS GE</a:t>
            </a:r>
          </a:p>
        </p:txBody>
      </p:sp>
      <p:grpSp>
        <p:nvGrpSpPr>
          <p:cNvPr id="3" name="Groupe 2">
            <a:extLst>
              <a:ext uri="{FF2B5EF4-FFF2-40B4-BE49-F238E27FC236}">
                <a16:creationId xmlns:a16="http://schemas.microsoft.com/office/drawing/2014/main" id="{237E8D7C-1F20-506A-09C5-E1B3D3B0BF5B}"/>
              </a:ext>
            </a:extLst>
          </p:cNvPr>
          <p:cNvGrpSpPr/>
          <p:nvPr/>
        </p:nvGrpSpPr>
        <p:grpSpPr>
          <a:xfrm>
            <a:off x="213919" y="2280636"/>
            <a:ext cx="8716161" cy="2864711"/>
            <a:chOff x="213919" y="2280636"/>
            <a:chExt cx="8716161" cy="2864711"/>
          </a:xfrm>
        </p:grpSpPr>
        <p:pic>
          <p:nvPicPr>
            <p:cNvPr id="6" name="Image 5">
              <a:extLst>
                <a:ext uri="{FF2B5EF4-FFF2-40B4-BE49-F238E27FC236}">
                  <a16:creationId xmlns:a16="http://schemas.microsoft.com/office/drawing/2014/main" id="{0AF77118-85D6-56E8-E146-8C29B361FCA3}"/>
                </a:ext>
              </a:extLst>
            </p:cNvPr>
            <p:cNvPicPr>
              <a:picLocks noChangeAspect="1"/>
            </p:cNvPicPr>
            <p:nvPr/>
          </p:nvPicPr>
          <p:blipFill>
            <a:blip r:embed="rId3"/>
            <a:stretch>
              <a:fillRect/>
            </a:stretch>
          </p:blipFill>
          <p:spPr>
            <a:xfrm>
              <a:off x="213919" y="2280636"/>
              <a:ext cx="8716161" cy="2864711"/>
            </a:xfrm>
            <a:prstGeom prst="rect">
              <a:avLst/>
            </a:prstGeom>
          </p:spPr>
        </p:pic>
        <p:sp>
          <p:nvSpPr>
            <p:cNvPr id="7" name="ZoneTexte 6">
              <a:extLst>
                <a:ext uri="{FF2B5EF4-FFF2-40B4-BE49-F238E27FC236}">
                  <a16:creationId xmlns:a16="http://schemas.microsoft.com/office/drawing/2014/main" id="{29FE476F-A66B-0165-D18E-B8AC072D10AB}"/>
                </a:ext>
              </a:extLst>
            </p:cNvPr>
            <p:cNvSpPr txBox="1"/>
            <p:nvPr/>
          </p:nvSpPr>
          <p:spPr>
            <a:xfrm>
              <a:off x="1886470" y="3274165"/>
              <a:ext cx="6444847" cy="338554"/>
            </a:xfrm>
            <a:prstGeom prst="rect">
              <a:avLst/>
            </a:prstGeom>
            <a:noFill/>
            <a:ln>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srgbClr val="19396A"/>
                  </a:solidFill>
                </a:rPr>
                <a:t>L’entretien de formation est un ensemble d’onglets à compléter</a:t>
              </a:r>
            </a:p>
          </p:txBody>
        </p:sp>
      </p:grpSp>
    </p:spTree>
    <p:extLst>
      <p:ext uri="{BB962C8B-B14F-4D97-AF65-F5344CB8AC3E}">
        <p14:creationId xmlns:p14="http://schemas.microsoft.com/office/powerpoint/2010/main" val="303281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34</a:t>
            </a:fld>
            <a:endParaRPr lang="fr-FR"/>
          </a:p>
        </p:txBody>
      </p:sp>
      <p:cxnSp>
        <p:nvCxnSpPr>
          <p:cNvPr id="6" name="Connecteur droit 5">
            <a:extLst>
              <a:ext uri="{FF2B5EF4-FFF2-40B4-BE49-F238E27FC236}">
                <a16:creationId xmlns:a16="http://schemas.microsoft.com/office/drawing/2014/main" id="{3A3FFFFB-75F9-856C-3B87-B0B76B01A35F}"/>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FCA6E9-B7C5-2116-4004-B647EC7127B4}"/>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1.6</a:t>
            </a:r>
          </a:p>
        </p:txBody>
      </p:sp>
      <p:sp>
        <p:nvSpPr>
          <p:cNvPr id="3" name="Rectangle 5">
            <a:extLst>
              <a:ext uri="{FF2B5EF4-FFF2-40B4-BE49-F238E27FC236}">
                <a16:creationId xmlns:a16="http://schemas.microsoft.com/office/drawing/2014/main" id="{2376E07B-93E6-5FC0-14B5-E8BD33142EE9}"/>
              </a:ext>
            </a:extLst>
          </p:cNvPr>
          <p:cNvSpPr>
            <a:spLocks noChangeArrowheads="1"/>
          </p:cNvSpPr>
          <p:nvPr/>
        </p:nvSpPr>
        <p:spPr bwMode="auto">
          <a:xfrm>
            <a:off x="2305505" y="3092520"/>
            <a:ext cx="5580145"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spcAft>
                <a:spcPts val="0"/>
              </a:spcAft>
              <a:buNone/>
            </a:pPr>
            <a:r>
              <a:rPr lang="fr-FR" sz="2800" b="1" dirty="0">
                <a:solidFill>
                  <a:schemeClr val="accent1"/>
                </a:solidFill>
              </a:rPr>
              <a:t>L’ÉQUIPE GPMC</a:t>
            </a:r>
          </a:p>
          <a:p>
            <a:pPr algn="just">
              <a:spcAft>
                <a:spcPts val="0"/>
              </a:spcAft>
              <a:buNone/>
            </a:pPr>
            <a:endParaRPr lang="fr-FR" sz="2800" b="1" dirty="0">
              <a:solidFill>
                <a:schemeClr val="accent1"/>
              </a:solidFill>
            </a:endParaRP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253356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0" y="1184723"/>
            <a:ext cx="8080513" cy="298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A8E1A41D-0B5F-4156-9C3B-308059649E5A}"/>
              </a:ext>
            </a:extLst>
          </p:cNvPr>
          <p:cNvSpPr>
            <a:spLocks noGrp="1"/>
          </p:cNvSpPr>
          <p:nvPr>
            <p:ph type="sldNum" sz="quarter" idx="16"/>
          </p:nvPr>
        </p:nvSpPr>
        <p:spPr/>
        <p:txBody>
          <a:bodyPr/>
          <a:lstStyle/>
          <a:p>
            <a:fld id="{5423092E-8843-4F4E-BE35-F1476B87F66E}" type="slidenum">
              <a:rPr lang="fr-FR" smtClean="0"/>
              <a:pPr/>
              <a:t>35</a:t>
            </a:fld>
            <a:endParaRPr lang="fr-FR"/>
          </a:p>
        </p:txBody>
      </p:sp>
      <p:sp>
        <p:nvSpPr>
          <p:cNvPr id="7" name="Titre 2">
            <a:extLst>
              <a:ext uri="{FF2B5EF4-FFF2-40B4-BE49-F238E27FC236}">
                <a16:creationId xmlns:a16="http://schemas.microsoft.com/office/drawing/2014/main" id="{756958CD-2A51-B4D7-A49D-8CBDFCF2282B}"/>
              </a:ext>
            </a:extLst>
          </p:cNvPr>
          <p:cNvSpPr>
            <a:spLocks noGrp="1"/>
          </p:cNvSpPr>
          <p:nvPr>
            <p:ph type="title"/>
          </p:nvPr>
        </p:nvSpPr>
        <p:spPr>
          <a:xfrm>
            <a:off x="221490" y="13657"/>
            <a:ext cx="8869388" cy="977154"/>
          </a:xfrm>
        </p:spPr>
        <p:txBody>
          <a:bodyPr/>
          <a:lstStyle/>
          <a:p>
            <a:r>
              <a:rPr lang="fr-FR" sz="2200" dirty="0"/>
              <a:t>L’ÉQUIPE GPMC</a:t>
            </a:r>
          </a:p>
        </p:txBody>
      </p:sp>
      <p:grpSp>
        <p:nvGrpSpPr>
          <p:cNvPr id="14" name="Groupe 13">
            <a:extLst>
              <a:ext uri="{FF2B5EF4-FFF2-40B4-BE49-F238E27FC236}">
                <a16:creationId xmlns:a16="http://schemas.microsoft.com/office/drawing/2014/main" id="{48922348-9DD4-26DF-BF2A-5072139BE7EB}"/>
              </a:ext>
            </a:extLst>
          </p:cNvPr>
          <p:cNvGrpSpPr/>
          <p:nvPr/>
        </p:nvGrpSpPr>
        <p:grpSpPr>
          <a:xfrm>
            <a:off x="813236" y="1382316"/>
            <a:ext cx="3505427" cy="1446982"/>
            <a:chOff x="-51645" y="2720"/>
            <a:chExt cx="3315254" cy="1860423"/>
          </a:xfrm>
        </p:grpSpPr>
        <p:sp>
          <p:nvSpPr>
            <p:cNvPr id="15" name="Rectangle : coins arrondis 14">
              <a:extLst>
                <a:ext uri="{FF2B5EF4-FFF2-40B4-BE49-F238E27FC236}">
                  <a16:creationId xmlns:a16="http://schemas.microsoft.com/office/drawing/2014/main" id="{A550871F-9CBC-6A47-D76E-91438C48337F}"/>
                </a:ext>
              </a:extLst>
            </p:cNvPr>
            <p:cNvSpPr/>
            <p:nvPr/>
          </p:nvSpPr>
          <p:spPr>
            <a:xfrm>
              <a:off x="-51645" y="2720"/>
              <a:ext cx="3315254" cy="1860423"/>
            </a:xfrm>
            <a:prstGeom prst="roundRect">
              <a:avLst/>
            </a:prstGeom>
            <a:noFill/>
            <a:ln w="28575" cap="flat" cmpd="sng" algn="ctr">
              <a:solidFill>
                <a:srgbClr val="84CAC8"/>
              </a:solidFill>
              <a:prstDash val="solid"/>
              <a:miter lim="800000"/>
            </a:ln>
            <a:effectLst/>
          </p:spPr>
          <p:txBody>
            <a:bodyPr/>
            <a:lstStyle/>
            <a:p>
              <a:endParaRPr lang="fr-FR"/>
            </a:p>
          </p:txBody>
        </p:sp>
        <p:sp>
          <p:nvSpPr>
            <p:cNvPr id="16" name="Rectangle : coins arrondis 4">
              <a:extLst>
                <a:ext uri="{FF2B5EF4-FFF2-40B4-BE49-F238E27FC236}">
                  <a16:creationId xmlns:a16="http://schemas.microsoft.com/office/drawing/2014/main" id="{D9DE85A2-89E6-42BA-9A8C-DAFA3422EA4F}"/>
                </a:ext>
              </a:extLst>
            </p:cNvPr>
            <p:cNvSpPr txBox="1"/>
            <p:nvPr/>
          </p:nvSpPr>
          <p:spPr>
            <a:xfrm>
              <a:off x="39172" y="123735"/>
              <a:ext cx="3133618" cy="1618391"/>
            </a:xfrm>
            <a:prstGeom prst="rect">
              <a:avLst/>
            </a:prstGeom>
            <a:noFill/>
            <a:ln w="28575">
              <a:solidFill>
                <a:srgbClr val="84CAC8"/>
              </a:solidFill>
            </a:ln>
            <a:effectLst/>
          </p:spPr>
          <p:txBody>
            <a:bodyPr spcFirstLastPara="0" vert="horz" wrap="square" lIns="68580" tIns="34290" rIns="68580" bIns="34290" numCol="1" spcCol="1270" anchor="ctr" anchorCtr="0">
              <a:noAutofit/>
            </a:bodyPr>
            <a:lstStyle/>
            <a:p>
              <a:pPr marL="0" marR="201295" lvl="0" indent="0" algn="ctr" defTabSz="914400" eaLnBrk="1" fontAlgn="auto" latinLnBrk="0" hangingPunct="1">
                <a:lnSpc>
                  <a:spcPct val="110000"/>
                </a:lnSpc>
                <a:spcBef>
                  <a:spcPts val="0"/>
                </a:spcBef>
                <a:spcAft>
                  <a:spcPts val="0"/>
                </a:spcAft>
                <a:buClrTx/>
                <a:buSzTx/>
                <a:buFontTx/>
                <a:buNone/>
                <a:tabLst/>
                <a:defRPr/>
              </a:pPr>
              <a:r>
                <a:rPr lang="fr-FR" sz="1600" b="1" dirty="0">
                  <a:solidFill>
                    <a:srgbClr val="19396A"/>
                  </a:solidFill>
                </a:rPr>
                <a:t>Bertrand VENADIAMBU</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sz="1600" b="1" i="1" dirty="0">
                  <a:solidFill>
                    <a:srgbClr val="19396A"/>
                  </a:solidFill>
                </a:rPr>
                <a:t>Chef de projet – Formateur </a:t>
              </a:r>
              <a:r>
                <a:rPr lang="fr-FR" sz="1600" b="1" dirty="0">
                  <a:solidFill>
                    <a:srgbClr val="19396A"/>
                  </a:solidFill>
                </a:rPr>
                <a:t>GPMC</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sz="1600" b="1" dirty="0">
                  <a:solidFill>
                    <a:srgbClr val="19396A"/>
                  </a:solidFill>
                </a:rPr>
                <a:t>ANFH – PARIS</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altLang="fr-FR"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support.ge@anfh.fr</a:t>
              </a:r>
              <a:endParaRPr lang="fr-FR" sz="1600" dirty="0">
                <a:solidFill>
                  <a:schemeClr val="accent1">
                    <a:lumMod val="60000"/>
                    <a:lumOff val="40000"/>
                  </a:schemeClr>
                </a:solidFill>
              </a:endParaRPr>
            </a:p>
          </p:txBody>
        </p:sp>
      </p:grpSp>
      <p:grpSp>
        <p:nvGrpSpPr>
          <p:cNvPr id="17" name="Groupe 16">
            <a:extLst>
              <a:ext uri="{FF2B5EF4-FFF2-40B4-BE49-F238E27FC236}">
                <a16:creationId xmlns:a16="http://schemas.microsoft.com/office/drawing/2014/main" id="{533753E9-4F8F-0798-93AA-AA0CE563B29F}"/>
              </a:ext>
            </a:extLst>
          </p:cNvPr>
          <p:cNvGrpSpPr/>
          <p:nvPr/>
        </p:nvGrpSpPr>
        <p:grpSpPr>
          <a:xfrm>
            <a:off x="813236" y="3166928"/>
            <a:ext cx="3505427" cy="1382057"/>
            <a:chOff x="-51645" y="2720"/>
            <a:chExt cx="3315254" cy="1860423"/>
          </a:xfrm>
          <a:noFill/>
        </p:grpSpPr>
        <p:sp>
          <p:nvSpPr>
            <p:cNvPr id="18" name="Rectangle : coins arrondis 17">
              <a:extLst>
                <a:ext uri="{FF2B5EF4-FFF2-40B4-BE49-F238E27FC236}">
                  <a16:creationId xmlns:a16="http://schemas.microsoft.com/office/drawing/2014/main" id="{45BC6353-E381-C9DF-14C4-0820618F05B7}"/>
                </a:ext>
              </a:extLst>
            </p:cNvPr>
            <p:cNvSpPr/>
            <p:nvPr/>
          </p:nvSpPr>
          <p:spPr>
            <a:xfrm>
              <a:off x="-51645" y="2720"/>
              <a:ext cx="3315254" cy="1860423"/>
            </a:xfrm>
            <a:prstGeom prst="roundRect">
              <a:avLst/>
            </a:prstGeom>
            <a:grpFill/>
            <a:ln w="28575" cap="flat" cmpd="sng" algn="ctr">
              <a:solidFill>
                <a:srgbClr val="84CAC8"/>
              </a:solidFill>
              <a:prstDash val="solid"/>
              <a:miter lim="800000"/>
            </a:ln>
            <a:effectLst/>
          </p:spPr>
          <p:txBody>
            <a:bodyPr/>
            <a:lstStyle/>
            <a:p>
              <a:endParaRPr lang="fr-FR"/>
            </a:p>
          </p:txBody>
        </p:sp>
        <p:sp>
          <p:nvSpPr>
            <p:cNvPr id="19" name="Rectangle : coins arrondis 4">
              <a:extLst>
                <a:ext uri="{FF2B5EF4-FFF2-40B4-BE49-F238E27FC236}">
                  <a16:creationId xmlns:a16="http://schemas.microsoft.com/office/drawing/2014/main" id="{61CF499A-F16B-620D-6FB0-64C521A6DE7A}"/>
                </a:ext>
              </a:extLst>
            </p:cNvPr>
            <p:cNvSpPr txBox="1"/>
            <p:nvPr/>
          </p:nvSpPr>
          <p:spPr>
            <a:xfrm>
              <a:off x="39173" y="123735"/>
              <a:ext cx="3133618" cy="1618391"/>
            </a:xfrm>
            <a:prstGeom prst="rect">
              <a:avLst/>
            </a:prstGeom>
            <a:grpFill/>
            <a:ln w="28575">
              <a:solidFill>
                <a:srgbClr val="84CAC8"/>
              </a:solidFill>
            </a:ln>
            <a:effectLst/>
          </p:spPr>
          <p:txBody>
            <a:bodyPr spcFirstLastPara="0" vert="horz" wrap="square" lIns="68580" tIns="34290" rIns="68580" bIns="34290" numCol="1" spcCol="1270" anchor="ctr" anchorCtr="0">
              <a:noAutofit/>
            </a:bodyPr>
            <a:lstStyle/>
            <a:p>
              <a:pPr marR="201295" algn="ctr">
                <a:lnSpc>
                  <a:spcPct val="110000"/>
                </a:lnSpc>
              </a:pPr>
              <a:r>
                <a:rPr lang="fr-FR" sz="1600" b="1" dirty="0">
                  <a:solidFill>
                    <a:srgbClr val="19396A"/>
                  </a:solidFill>
                </a:rPr>
                <a:t>Stéphanie QUINT</a:t>
              </a:r>
            </a:p>
            <a:p>
              <a:pPr marR="201295" algn="ctr">
                <a:lnSpc>
                  <a:spcPct val="110000"/>
                </a:lnSpc>
              </a:pPr>
              <a:r>
                <a:rPr lang="fr-FR" sz="1600" b="1" i="1" dirty="0">
                  <a:solidFill>
                    <a:srgbClr val="19396A"/>
                  </a:solidFill>
                </a:rPr>
                <a:t>Formatrice GPMC</a:t>
              </a:r>
            </a:p>
            <a:p>
              <a:pPr marR="201295" algn="ctr">
                <a:lnSpc>
                  <a:spcPct val="110000"/>
                </a:lnSpc>
              </a:pPr>
              <a:r>
                <a:rPr lang="fr-FR" sz="1600" b="1" dirty="0">
                  <a:solidFill>
                    <a:srgbClr val="19396A"/>
                  </a:solidFill>
                </a:rPr>
                <a:t>ANFH – PARIS</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altLang="fr-FR"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support.ge@anfh.fr</a:t>
              </a:r>
              <a:endParaRPr lang="fr-FR" sz="1600" dirty="0">
                <a:solidFill>
                  <a:schemeClr val="accent1">
                    <a:lumMod val="60000"/>
                    <a:lumOff val="40000"/>
                  </a:schemeClr>
                </a:solidFill>
              </a:endParaRPr>
            </a:p>
          </p:txBody>
        </p:sp>
      </p:grpSp>
      <p:grpSp>
        <p:nvGrpSpPr>
          <p:cNvPr id="20" name="Groupe 19">
            <a:extLst>
              <a:ext uri="{FF2B5EF4-FFF2-40B4-BE49-F238E27FC236}">
                <a16:creationId xmlns:a16="http://schemas.microsoft.com/office/drawing/2014/main" id="{53D2B6AF-2ECC-E300-21D9-353707DE6863}"/>
              </a:ext>
            </a:extLst>
          </p:cNvPr>
          <p:cNvGrpSpPr/>
          <p:nvPr/>
        </p:nvGrpSpPr>
        <p:grpSpPr>
          <a:xfrm>
            <a:off x="4737698" y="3166928"/>
            <a:ext cx="3505427" cy="1382057"/>
            <a:chOff x="-51645" y="2720"/>
            <a:chExt cx="3315254" cy="1860423"/>
          </a:xfrm>
          <a:noFill/>
        </p:grpSpPr>
        <p:sp>
          <p:nvSpPr>
            <p:cNvPr id="21" name="Rectangle : coins arrondis 20">
              <a:extLst>
                <a:ext uri="{FF2B5EF4-FFF2-40B4-BE49-F238E27FC236}">
                  <a16:creationId xmlns:a16="http://schemas.microsoft.com/office/drawing/2014/main" id="{AE494704-51EA-E57F-019E-6CA7A377286B}"/>
                </a:ext>
              </a:extLst>
            </p:cNvPr>
            <p:cNvSpPr/>
            <p:nvPr/>
          </p:nvSpPr>
          <p:spPr>
            <a:xfrm>
              <a:off x="-51645" y="2720"/>
              <a:ext cx="3315254" cy="1860423"/>
            </a:xfrm>
            <a:prstGeom prst="roundRect">
              <a:avLst/>
            </a:prstGeom>
            <a:grpFill/>
            <a:ln w="28575" cap="flat" cmpd="sng" algn="ctr">
              <a:solidFill>
                <a:srgbClr val="84CAC8"/>
              </a:solidFill>
              <a:prstDash val="solid"/>
              <a:miter lim="800000"/>
            </a:ln>
            <a:effectLst/>
          </p:spPr>
          <p:txBody>
            <a:bodyPr/>
            <a:lstStyle/>
            <a:p>
              <a:endParaRPr lang="fr-FR"/>
            </a:p>
          </p:txBody>
        </p:sp>
        <p:sp>
          <p:nvSpPr>
            <p:cNvPr id="22" name="Rectangle : coins arrondis 4">
              <a:extLst>
                <a:ext uri="{FF2B5EF4-FFF2-40B4-BE49-F238E27FC236}">
                  <a16:creationId xmlns:a16="http://schemas.microsoft.com/office/drawing/2014/main" id="{682B0F5C-4F70-6476-BBE8-B0AFD3A70421}"/>
                </a:ext>
              </a:extLst>
            </p:cNvPr>
            <p:cNvSpPr txBox="1"/>
            <p:nvPr/>
          </p:nvSpPr>
          <p:spPr>
            <a:xfrm>
              <a:off x="39172" y="123735"/>
              <a:ext cx="3133618" cy="1618391"/>
            </a:xfrm>
            <a:prstGeom prst="rect">
              <a:avLst/>
            </a:prstGeom>
            <a:grpFill/>
            <a:ln w="28575">
              <a:solidFill>
                <a:srgbClr val="84CAC8"/>
              </a:solidFill>
            </a:ln>
            <a:effectLst/>
          </p:spPr>
          <p:txBody>
            <a:bodyPr spcFirstLastPara="0" vert="horz" wrap="square" lIns="68580" tIns="34290" rIns="68580" bIns="34290" numCol="1" spcCol="1270" anchor="ctr" anchorCtr="0">
              <a:noAutofit/>
            </a:bodyPr>
            <a:lstStyle/>
            <a:p>
              <a:pPr marR="201295" algn="ctr">
                <a:lnSpc>
                  <a:spcPct val="110000"/>
                </a:lnSpc>
              </a:pPr>
              <a:r>
                <a:rPr lang="fr-FR" sz="1600" b="1" dirty="0">
                  <a:solidFill>
                    <a:srgbClr val="19396A"/>
                  </a:solidFill>
                </a:rPr>
                <a:t>Sandrine HELLOUVRY</a:t>
              </a:r>
            </a:p>
            <a:p>
              <a:pPr marR="201295" algn="ctr">
                <a:lnSpc>
                  <a:spcPct val="110000"/>
                </a:lnSpc>
              </a:pPr>
              <a:r>
                <a:rPr lang="fr-FR" sz="1600" b="1" i="1" dirty="0">
                  <a:solidFill>
                    <a:srgbClr val="19396A"/>
                  </a:solidFill>
                </a:rPr>
                <a:t>Formatrice GPMC</a:t>
              </a:r>
            </a:p>
            <a:p>
              <a:pPr marR="201295" algn="ctr">
                <a:lnSpc>
                  <a:spcPct val="110000"/>
                </a:lnSpc>
              </a:pPr>
              <a:r>
                <a:rPr lang="fr-FR" sz="1600" b="1" dirty="0">
                  <a:solidFill>
                    <a:srgbClr val="19396A"/>
                  </a:solidFill>
                </a:rPr>
                <a:t>ANFH – PARIS</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altLang="fr-FR"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support.ge@anfh.fr</a:t>
              </a:r>
              <a:endParaRPr lang="fr-FR" sz="1600" dirty="0">
                <a:solidFill>
                  <a:schemeClr val="accent1">
                    <a:lumMod val="60000"/>
                    <a:lumOff val="40000"/>
                  </a:schemeClr>
                </a:solidFill>
              </a:endParaRPr>
            </a:p>
          </p:txBody>
        </p:sp>
      </p:grpSp>
      <p:grpSp>
        <p:nvGrpSpPr>
          <p:cNvPr id="8" name="Groupe 7">
            <a:extLst>
              <a:ext uri="{FF2B5EF4-FFF2-40B4-BE49-F238E27FC236}">
                <a16:creationId xmlns:a16="http://schemas.microsoft.com/office/drawing/2014/main" id="{EE8B5707-4B36-ACCE-1B02-E1C35B00F9C9}"/>
              </a:ext>
            </a:extLst>
          </p:cNvPr>
          <p:cNvGrpSpPr/>
          <p:nvPr/>
        </p:nvGrpSpPr>
        <p:grpSpPr>
          <a:xfrm>
            <a:off x="2788999" y="4683810"/>
            <a:ext cx="3565995" cy="1382057"/>
            <a:chOff x="-51646" y="2720"/>
            <a:chExt cx="3968873" cy="1860423"/>
          </a:xfrm>
          <a:noFill/>
        </p:grpSpPr>
        <p:sp>
          <p:nvSpPr>
            <p:cNvPr id="9" name="Rectangle : coins arrondis 8">
              <a:extLst>
                <a:ext uri="{FF2B5EF4-FFF2-40B4-BE49-F238E27FC236}">
                  <a16:creationId xmlns:a16="http://schemas.microsoft.com/office/drawing/2014/main" id="{33CFA807-0504-F454-73BB-A01F5FDE06D4}"/>
                </a:ext>
              </a:extLst>
            </p:cNvPr>
            <p:cNvSpPr/>
            <p:nvPr/>
          </p:nvSpPr>
          <p:spPr>
            <a:xfrm>
              <a:off x="-51646" y="2720"/>
              <a:ext cx="3968873" cy="1860423"/>
            </a:xfrm>
            <a:prstGeom prst="roundRect">
              <a:avLst/>
            </a:prstGeom>
            <a:grpFill/>
            <a:ln w="28575" cap="flat" cmpd="sng" algn="ctr">
              <a:solidFill>
                <a:srgbClr val="84CAC8"/>
              </a:solidFill>
              <a:prstDash val="solid"/>
              <a:miter lim="800000"/>
            </a:ln>
            <a:effectLst/>
          </p:spPr>
          <p:txBody>
            <a:bodyPr/>
            <a:lstStyle/>
            <a:p>
              <a:endParaRPr lang="fr-FR"/>
            </a:p>
          </p:txBody>
        </p:sp>
        <p:sp>
          <p:nvSpPr>
            <p:cNvPr id="10" name="Rectangle : coins arrondis 4">
              <a:extLst>
                <a:ext uri="{FF2B5EF4-FFF2-40B4-BE49-F238E27FC236}">
                  <a16:creationId xmlns:a16="http://schemas.microsoft.com/office/drawing/2014/main" id="{B2F9E654-1119-9E07-425A-6BBD5DBD5AD1}"/>
                </a:ext>
              </a:extLst>
            </p:cNvPr>
            <p:cNvSpPr txBox="1"/>
            <p:nvPr/>
          </p:nvSpPr>
          <p:spPr>
            <a:xfrm>
              <a:off x="39171" y="123735"/>
              <a:ext cx="3713820" cy="1618391"/>
            </a:xfrm>
            <a:prstGeom prst="rect">
              <a:avLst/>
            </a:prstGeom>
            <a:grpFill/>
            <a:ln w="28575">
              <a:solidFill>
                <a:srgbClr val="84CAC8"/>
              </a:solidFill>
            </a:ln>
            <a:effectLst/>
          </p:spPr>
          <p:txBody>
            <a:bodyPr spcFirstLastPara="0" vert="horz" wrap="square" lIns="68580" tIns="34290" rIns="68580" bIns="34290" numCol="1" spcCol="1270" anchor="ctr" anchorCtr="0">
              <a:noAutofit/>
            </a:bodyPr>
            <a:lstStyle/>
            <a:p>
              <a:pPr marR="201295" algn="ctr">
                <a:lnSpc>
                  <a:spcPct val="110000"/>
                </a:lnSpc>
              </a:pPr>
              <a:r>
                <a:rPr lang="fr-FR" sz="1600" b="1" dirty="0">
                  <a:solidFill>
                    <a:srgbClr val="19396A"/>
                  </a:solidFill>
                </a:rPr>
                <a:t>Stéphane POULET</a:t>
              </a:r>
            </a:p>
            <a:p>
              <a:pPr marR="201295" algn="ctr">
                <a:lnSpc>
                  <a:spcPct val="110000"/>
                </a:lnSpc>
              </a:pPr>
              <a:r>
                <a:rPr lang="fr-FR" sz="1600" b="1" i="1" dirty="0">
                  <a:solidFill>
                    <a:srgbClr val="19396A"/>
                  </a:solidFill>
                </a:rPr>
                <a:t>Chargé du support fonctionnel </a:t>
              </a:r>
              <a:br>
                <a:rPr lang="fr-FR" sz="1800" dirty="0">
                  <a:solidFill>
                    <a:srgbClr val="262626"/>
                  </a:solidFill>
                  <a:effectLst/>
                  <a:latin typeface="Segoe UI" panose="020B0502040204020203" pitchFamily="34" charset="0"/>
                </a:rPr>
              </a:br>
              <a:r>
                <a:rPr lang="fr-FR" sz="1600" b="1" dirty="0">
                  <a:solidFill>
                    <a:srgbClr val="19396A"/>
                  </a:solidFill>
                </a:rPr>
                <a:t>ANFH – PARIS</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altLang="fr-FR"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support.ge@anfh.fr</a:t>
              </a:r>
              <a:endParaRPr lang="fr-FR" sz="1600" dirty="0">
                <a:solidFill>
                  <a:schemeClr val="accent1">
                    <a:lumMod val="60000"/>
                    <a:lumOff val="40000"/>
                  </a:schemeClr>
                </a:solidFill>
              </a:endParaRPr>
            </a:p>
          </p:txBody>
        </p:sp>
      </p:grpSp>
      <p:grpSp>
        <p:nvGrpSpPr>
          <p:cNvPr id="3" name="Groupe 2">
            <a:extLst>
              <a:ext uri="{FF2B5EF4-FFF2-40B4-BE49-F238E27FC236}">
                <a16:creationId xmlns:a16="http://schemas.microsoft.com/office/drawing/2014/main" id="{12BA6D09-F5F4-BF88-F44A-C31EA67207A0}"/>
              </a:ext>
            </a:extLst>
          </p:cNvPr>
          <p:cNvGrpSpPr/>
          <p:nvPr/>
        </p:nvGrpSpPr>
        <p:grpSpPr>
          <a:xfrm>
            <a:off x="4737698" y="1390182"/>
            <a:ext cx="3505428" cy="1439116"/>
            <a:chOff x="-51645" y="2720"/>
            <a:chExt cx="3315254" cy="1860423"/>
          </a:xfrm>
          <a:noFill/>
        </p:grpSpPr>
        <p:sp>
          <p:nvSpPr>
            <p:cNvPr id="6" name="Rectangle : coins arrondis 5">
              <a:extLst>
                <a:ext uri="{FF2B5EF4-FFF2-40B4-BE49-F238E27FC236}">
                  <a16:creationId xmlns:a16="http://schemas.microsoft.com/office/drawing/2014/main" id="{EA4FDDBA-B5CE-D9DE-AB8A-B4D519DBBF92}"/>
                </a:ext>
              </a:extLst>
            </p:cNvPr>
            <p:cNvSpPr/>
            <p:nvPr/>
          </p:nvSpPr>
          <p:spPr>
            <a:xfrm>
              <a:off x="-51645" y="2720"/>
              <a:ext cx="3315254" cy="1860423"/>
            </a:xfrm>
            <a:prstGeom prst="roundRect">
              <a:avLst/>
            </a:prstGeom>
            <a:grpFill/>
            <a:ln w="28575" cap="flat" cmpd="sng" algn="ctr">
              <a:solidFill>
                <a:srgbClr val="84CAC8"/>
              </a:solidFill>
              <a:prstDash val="solid"/>
              <a:miter lim="800000"/>
            </a:ln>
            <a:effectLst/>
          </p:spPr>
          <p:txBody>
            <a:bodyPr/>
            <a:lstStyle/>
            <a:p>
              <a:endParaRPr lang="fr-FR"/>
            </a:p>
          </p:txBody>
        </p:sp>
        <p:sp>
          <p:nvSpPr>
            <p:cNvPr id="11" name="Rectangle : coins arrondis 4">
              <a:extLst>
                <a:ext uri="{FF2B5EF4-FFF2-40B4-BE49-F238E27FC236}">
                  <a16:creationId xmlns:a16="http://schemas.microsoft.com/office/drawing/2014/main" id="{836F7495-CD57-FA20-53CC-F76F637A8B4B}"/>
                </a:ext>
              </a:extLst>
            </p:cNvPr>
            <p:cNvSpPr txBox="1"/>
            <p:nvPr/>
          </p:nvSpPr>
          <p:spPr>
            <a:xfrm>
              <a:off x="39173" y="123735"/>
              <a:ext cx="3133618" cy="1618392"/>
            </a:xfrm>
            <a:prstGeom prst="rect">
              <a:avLst/>
            </a:prstGeom>
            <a:grpFill/>
            <a:ln w="28575">
              <a:solidFill>
                <a:srgbClr val="84CAC8"/>
              </a:solidFill>
            </a:ln>
            <a:effectLst/>
          </p:spPr>
          <p:txBody>
            <a:bodyPr spcFirstLastPara="0" vert="horz" wrap="square" lIns="68580" tIns="34290" rIns="68580" bIns="34290" numCol="1" spcCol="1270" anchor="ctr" anchorCtr="0">
              <a:noAutofit/>
            </a:bodyPr>
            <a:lstStyle/>
            <a:p>
              <a:pPr marR="201295" algn="ctr">
                <a:lnSpc>
                  <a:spcPct val="110000"/>
                </a:lnSpc>
              </a:pPr>
              <a:r>
                <a:rPr lang="fr-FR" sz="1600" b="1" dirty="0">
                  <a:solidFill>
                    <a:srgbClr val="19396A"/>
                  </a:solidFill>
                </a:rPr>
                <a:t>Sylvain DALLIER</a:t>
              </a:r>
            </a:p>
            <a:p>
              <a:pPr marR="201295" algn="ctr">
                <a:lnSpc>
                  <a:spcPct val="110000"/>
                </a:lnSpc>
              </a:pPr>
              <a:r>
                <a:rPr lang="fr-FR" sz="1600" b="1" i="1" dirty="0">
                  <a:solidFill>
                    <a:srgbClr val="19396A"/>
                  </a:solidFill>
                </a:rPr>
                <a:t>Formateur GPMC</a:t>
              </a:r>
            </a:p>
            <a:p>
              <a:pPr marR="201295" algn="ctr">
                <a:lnSpc>
                  <a:spcPct val="110000"/>
                </a:lnSpc>
              </a:pPr>
              <a:r>
                <a:rPr lang="fr-FR" sz="1600" b="1" dirty="0">
                  <a:solidFill>
                    <a:srgbClr val="19396A"/>
                  </a:solidFill>
                </a:rPr>
                <a:t>ANFH – PARIS</a:t>
              </a:r>
            </a:p>
            <a:p>
              <a:pPr marL="0" marR="201295" lvl="0" indent="0" algn="ctr" defTabSz="914400" eaLnBrk="1" fontAlgn="auto" latinLnBrk="0" hangingPunct="1">
                <a:lnSpc>
                  <a:spcPct val="110000"/>
                </a:lnSpc>
                <a:spcBef>
                  <a:spcPts val="0"/>
                </a:spcBef>
                <a:spcAft>
                  <a:spcPts val="0"/>
                </a:spcAft>
                <a:buClrTx/>
                <a:buSzTx/>
                <a:buFontTx/>
                <a:buNone/>
                <a:tabLst/>
                <a:defRPr/>
              </a:pPr>
              <a:r>
                <a:rPr lang="fr-FR" altLang="fr-FR"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support.ge@anfh.fr</a:t>
              </a:r>
              <a:endParaRPr lang="fr-FR" sz="1600" dirty="0">
                <a:solidFill>
                  <a:schemeClr val="accent1">
                    <a:lumMod val="60000"/>
                    <a:lumOff val="40000"/>
                  </a:schemeClr>
                </a:solidFill>
              </a:endParaRPr>
            </a:p>
          </p:txBody>
        </p:sp>
      </p:grpSp>
    </p:spTree>
    <p:extLst>
      <p:ext uri="{BB962C8B-B14F-4D97-AF65-F5344CB8AC3E}">
        <p14:creationId xmlns:p14="http://schemas.microsoft.com/office/powerpoint/2010/main" val="2379739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595E-A7FB-7BCE-C268-AAC742E1068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0DFD5F-4F1B-4E3E-AE49-67118B5A0FC0}"/>
              </a:ext>
            </a:extLst>
          </p:cNvPr>
          <p:cNvSpPr/>
          <p:nvPr/>
        </p:nvSpPr>
        <p:spPr>
          <a:xfrm>
            <a:off x="5764192" y="6493397"/>
            <a:ext cx="208345" cy="266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12C421D1-1261-CDD2-6F92-0EB25720259A}"/>
              </a:ext>
            </a:extLst>
          </p:cNvPr>
          <p:cNvSpPr>
            <a:spLocks noGrp="1"/>
          </p:cNvSpPr>
          <p:nvPr>
            <p:ph type="sldNum" sz="quarter" idx="16"/>
          </p:nvPr>
        </p:nvSpPr>
        <p:spPr/>
        <p:txBody>
          <a:bodyPr/>
          <a:lstStyle/>
          <a:p>
            <a:fld id="{5423092E-8843-4F4E-BE35-F1476B87F66E}" type="slidenum">
              <a:rPr lang="fr-FR" smtClean="0"/>
              <a:pPr/>
              <a:t>36</a:t>
            </a:fld>
            <a:endParaRPr lang="fr-FR"/>
          </a:p>
        </p:txBody>
      </p:sp>
      <p:cxnSp>
        <p:nvCxnSpPr>
          <p:cNvPr id="6" name="Connecteur droit 5">
            <a:extLst>
              <a:ext uri="{FF2B5EF4-FFF2-40B4-BE49-F238E27FC236}">
                <a16:creationId xmlns:a16="http://schemas.microsoft.com/office/drawing/2014/main" id="{783EDD82-D775-C4A9-B47B-CFAD697A190E}"/>
              </a:ext>
            </a:extLst>
          </p:cNvPr>
          <p:cNvCxnSpPr/>
          <p:nvPr/>
        </p:nvCxnSpPr>
        <p:spPr>
          <a:xfrm>
            <a:off x="2071171" y="2280492"/>
            <a:ext cx="0" cy="1894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A4D92844-D385-3F05-43D5-727F4B2A4B5C}"/>
              </a:ext>
            </a:extLst>
          </p:cNvPr>
          <p:cNvSpPr txBox="1"/>
          <p:nvPr/>
        </p:nvSpPr>
        <p:spPr>
          <a:xfrm>
            <a:off x="705398" y="2627777"/>
            <a:ext cx="1365774" cy="1200329"/>
          </a:xfrm>
          <a:prstGeom prst="rect">
            <a:avLst/>
          </a:prstGeom>
          <a:noFill/>
        </p:spPr>
        <p:txBody>
          <a:bodyPr wrap="square" rtlCol="0">
            <a:spAutoFit/>
          </a:bodyPr>
          <a:lstStyle/>
          <a:p>
            <a:pPr algn="l"/>
            <a:r>
              <a:rPr lang="fr-FR" sz="7200" dirty="0">
                <a:solidFill>
                  <a:srgbClr val="00B0F0"/>
                </a:solidFill>
                <a:latin typeface="Georgia" panose="02040502050405020303" pitchFamily="18" charset="0"/>
              </a:rPr>
              <a:t>1.7</a:t>
            </a:r>
          </a:p>
        </p:txBody>
      </p:sp>
      <p:sp>
        <p:nvSpPr>
          <p:cNvPr id="3" name="Rectangle 5">
            <a:extLst>
              <a:ext uri="{FF2B5EF4-FFF2-40B4-BE49-F238E27FC236}">
                <a16:creationId xmlns:a16="http://schemas.microsoft.com/office/drawing/2014/main" id="{3D3E3D14-86F3-A4BC-234C-A3B8FE9527F8}"/>
              </a:ext>
            </a:extLst>
          </p:cNvPr>
          <p:cNvSpPr>
            <a:spLocks noChangeArrowheads="1"/>
          </p:cNvSpPr>
          <p:nvPr/>
        </p:nvSpPr>
        <p:spPr bwMode="auto">
          <a:xfrm>
            <a:off x="2305505" y="3092520"/>
            <a:ext cx="5580145"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914400" algn="l"/>
              </a:tabLst>
              <a:defRPr sz="3200">
                <a:solidFill>
                  <a:schemeClr val="tx1"/>
                </a:solidFill>
                <a:latin typeface="Arial" pitchFamily="34" charset="0"/>
              </a:defRPr>
            </a:lvl1pPr>
            <a:lvl2pPr marL="742950" indent="-285750">
              <a:spcBef>
                <a:spcPct val="20000"/>
              </a:spcBef>
              <a:buFont typeface="Arial" pitchFamily="34" charset="0"/>
              <a:buChar char="–"/>
              <a:tabLst>
                <a:tab pos="-914400" algn="l"/>
              </a:tabLst>
              <a:defRPr sz="2800">
                <a:solidFill>
                  <a:schemeClr val="tx1"/>
                </a:solidFill>
                <a:latin typeface="Arial" pitchFamily="34" charset="0"/>
              </a:defRPr>
            </a:lvl2pPr>
            <a:lvl3pPr marL="1143000" indent="-228600">
              <a:spcBef>
                <a:spcPct val="20000"/>
              </a:spcBef>
              <a:buFont typeface="Arial" pitchFamily="34" charset="0"/>
              <a:buChar char="•"/>
              <a:tabLst>
                <a:tab pos="-914400" algn="l"/>
              </a:tabLst>
              <a:defRPr sz="2400">
                <a:solidFill>
                  <a:schemeClr val="tx1"/>
                </a:solidFill>
                <a:latin typeface="Arial" pitchFamily="34" charset="0"/>
              </a:defRPr>
            </a:lvl3pPr>
            <a:lvl4pPr marL="1600200" indent="-228600">
              <a:spcBef>
                <a:spcPct val="20000"/>
              </a:spcBef>
              <a:buFont typeface="Arial" pitchFamily="34" charset="0"/>
              <a:buChar char="–"/>
              <a:tabLst>
                <a:tab pos="-914400" algn="l"/>
              </a:tabLst>
              <a:defRPr sz="2000">
                <a:solidFill>
                  <a:schemeClr val="tx1"/>
                </a:solidFill>
                <a:latin typeface="Arial" pitchFamily="34" charset="0"/>
              </a:defRPr>
            </a:lvl4pPr>
            <a:lvl5pPr marL="2057400" indent="-228600">
              <a:spcBef>
                <a:spcPct val="20000"/>
              </a:spcBef>
              <a:buFont typeface="Arial" pitchFamily="34" charset="0"/>
              <a:buChar char="»"/>
              <a:tabLst>
                <a:tab pos="-914400" algn="l"/>
              </a:tabLst>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914400" algn="l"/>
              </a:tabLst>
              <a:defRPr sz="2000">
                <a:solidFill>
                  <a:schemeClr val="tx1"/>
                </a:solidFill>
                <a:latin typeface="Arial" pitchFamily="34" charset="0"/>
              </a:defRPr>
            </a:lvl9pPr>
          </a:lstStyle>
          <a:p>
            <a:pPr>
              <a:spcAft>
                <a:spcPts val="0"/>
              </a:spcAft>
              <a:buNone/>
            </a:pPr>
            <a:r>
              <a:rPr lang="fr-FR" sz="2800" b="1" dirty="0">
                <a:solidFill>
                  <a:schemeClr val="accent1"/>
                </a:solidFill>
              </a:rPr>
              <a:t>LES DATES DE FORMATION PROPOSEES</a:t>
            </a:r>
          </a:p>
          <a:p>
            <a:pPr algn="just">
              <a:spcAft>
                <a:spcPts val="0"/>
              </a:spcAft>
              <a:buNone/>
            </a:pPr>
            <a:endParaRPr lang="fr-FR" sz="2800" b="1" dirty="0">
              <a:solidFill>
                <a:schemeClr val="accent1"/>
              </a:solidFill>
            </a:endParaRPr>
          </a:p>
          <a:p>
            <a:pPr>
              <a:spcBef>
                <a:spcPct val="0"/>
              </a:spcBef>
              <a:buSzPts val="1400"/>
              <a:buFont typeface="Arial" pitchFamily="34" charset="0"/>
              <a:buNone/>
              <a:defRPr/>
            </a:pPr>
            <a:endParaRPr lang="fr-FR" altLang="fr-FR" sz="2800" b="1" dirty="0">
              <a:solidFill>
                <a:srgbClr val="19396A"/>
              </a:solidFill>
              <a:latin typeface="+mj-lt"/>
              <a:cs typeface="Times New Roman" pitchFamily="18" charset="0"/>
            </a:endParaRPr>
          </a:p>
        </p:txBody>
      </p:sp>
    </p:spTree>
    <p:extLst>
      <p:ext uri="{BB962C8B-B14F-4D97-AF65-F5344CB8AC3E}">
        <p14:creationId xmlns:p14="http://schemas.microsoft.com/office/powerpoint/2010/main" val="251199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249C-34C6-4302-2BB3-FB69DB25357B}"/>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640166B-A8D1-7338-73ED-2FAC42931650}"/>
              </a:ext>
            </a:extLst>
          </p:cNvPr>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17D2702-C280-F581-2118-A3542ADAD987}"/>
              </a:ext>
            </a:extLst>
          </p:cNvPr>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a:extLst>
              <a:ext uri="{FF2B5EF4-FFF2-40B4-BE49-F238E27FC236}">
                <a16:creationId xmlns:a16="http://schemas.microsoft.com/office/drawing/2014/main" id="{7BADC398-394B-2495-84C1-27A4FCE3AC94}"/>
              </a:ext>
            </a:extLst>
          </p:cNvPr>
          <p:cNvSpPr>
            <a:spLocks noGrp="1"/>
          </p:cNvSpPr>
          <p:nvPr>
            <p:ph type="title"/>
          </p:nvPr>
        </p:nvSpPr>
        <p:spPr>
          <a:xfrm>
            <a:off x="1219419" y="848756"/>
            <a:ext cx="6108250" cy="732866"/>
          </a:xfrm>
        </p:spPr>
        <p:txBody>
          <a:bodyPr/>
          <a:lstStyle/>
          <a:p>
            <a:r>
              <a:rPr lang="fr-FR" sz="2000" b="1" dirty="0">
                <a:solidFill>
                  <a:schemeClr val="accent1"/>
                </a:solidFill>
              </a:rPr>
              <a:t>LES DATES DE FORMATION PROPOSEES</a:t>
            </a:r>
            <a:endParaRPr lang="fr-FR" sz="2100" dirty="0"/>
          </a:p>
        </p:txBody>
      </p:sp>
      <p:sp>
        <p:nvSpPr>
          <p:cNvPr id="6" name="Rectangle 3">
            <a:extLst>
              <a:ext uri="{FF2B5EF4-FFF2-40B4-BE49-F238E27FC236}">
                <a16:creationId xmlns:a16="http://schemas.microsoft.com/office/drawing/2014/main" id="{C4AED665-65F8-F218-1473-92EFA61F3087}"/>
              </a:ext>
            </a:extLst>
          </p:cNvPr>
          <p:cNvSpPr>
            <a:spLocks noGrp="1" noChangeArrowheads="1"/>
          </p:cNvSpPr>
          <p:nvPr>
            <p:ph idx="4294967295"/>
          </p:nvPr>
        </p:nvSpPr>
        <p:spPr>
          <a:xfrm>
            <a:off x="1350344" y="2046797"/>
            <a:ext cx="6400800" cy="3608238"/>
          </a:xfrm>
          <a:noFill/>
        </p:spPr>
        <p:txBody>
          <a:bodyPr/>
          <a:lstStyle/>
          <a:p>
            <a:pPr marL="285750" indent="-285750" algn="just">
              <a:buFont typeface="Arial" panose="020B0604020202020204" pitchFamily="34" charset="0"/>
              <a:buChar char="•"/>
            </a:pPr>
            <a:r>
              <a:rPr lang="fr-FR" sz="1500" dirty="0">
                <a:solidFill>
                  <a:srgbClr val="00B0F0"/>
                </a:solidFill>
              </a:rPr>
              <a:t>DEMONSTRATION DE LA SAISIE DE L’ENTRETIEN PROFESSIONNEL ET DE FORMATION:</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Jeudi 05 juin de 15h à 17h</a:t>
            </a:r>
          </a:p>
          <a:p>
            <a:pPr marL="285750" lvl="3" indent="-285750" algn="just">
              <a:lnSpc>
                <a:spcPct val="100000"/>
              </a:lnSpc>
              <a:spcAft>
                <a:spcPts val="600"/>
              </a:spcAft>
              <a:buFont typeface="Arial" panose="020B0604020202020204" pitchFamily="34" charset="0"/>
              <a:buChar char="•"/>
            </a:pPr>
            <a:r>
              <a:rPr lang="fr-FR" sz="1500" b="1" dirty="0">
                <a:solidFill>
                  <a:srgbClr val="00B0F0"/>
                </a:solidFill>
                <a:latin typeface="+mn-lt"/>
              </a:rPr>
              <a:t>PRESENTATION DES EDITIONS GESFORM EVOLUTION GPMC :</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27 mai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24 juin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22 juillet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19 août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16 septembre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14 octobre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04 novembre 2025 de 10h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Mardi 09 décembre 2025 de 10h à 12h</a:t>
            </a:r>
          </a:p>
          <a:p>
            <a:pPr marL="644525" lvl="3" indent="-285750" algn="just">
              <a:lnSpc>
                <a:spcPct val="100000"/>
              </a:lnSpc>
              <a:spcAft>
                <a:spcPts val="600"/>
              </a:spcAft>
              <a:buFont typeface="Arial" panose="020B0604020202020204" pitchFamily="34" charset="0"/>
              <a:buChar char="•"/>
            </a:pPr>
            <a:endParaRPr lang="fr-FR" sz="1300" b="1" dirty="0">
              <a:solidFill>
                <a:srgbClr val="002060"/>
              </a:solidFill>
              <a:latin typeface="+mj-lt"/>
            </a:endParaRPr>
          </a:p>
        </p:txBody>
      </p:sp>
      <p:sp>
        <p:nvSpPr>
          <p:cNvPr id="2" name="Espace réservé du numéro de diapositive 1">
            <a:extLst>
              <a:ext uri="{FF2B5EF4-FFF2-40B4-BE49-F238E27FC236}">
                <a16:creationId xmlns:a16="http://schemas.microsoft.com/office/drawing/2014/main" id="{81ABCDA3-64EE-ACF0-4990-6A88FDA20ECC}"/>
              </a:ext>
            </a:extLst>
          </p:cNvPr>
          <p:cNvSpPr>
            <a:spLocks noGrp="1"/>
          </p:cNvSpPr>
          <p:nvPr>
            <p:ph type="sldNum" sz="quarter" idx="16"/>
          </p:nvPr>
        </p:nvSpPr>
        <p:spPr/>
        <p:txBody>
          <a:bodyPr/>
          <a:lstStyle/>
          <a:p>
            <a:fld id="{5423092E-8843-4F4E-BE35-F1476B87F66E}" type="slidenum">
              <a:rPr lang="fr-FR" smtClean="0"/>
              <a:pPr/>
              <a:t>37</a:t>
            </a:fld>
            <a:endParaRPr lang="fr-FR"/>
          </a:p>
        </p:txBody>
      </p:sp>
    </p:spTree>
    <p:extLst>
      <p:ext uri="{BB962C8B-B14F-4D97-AF65-F5344CB8AC3E}">
        <p14:creationId xmlns:p14="http://schemas.microsoft.com/office/powerpoint/2010/main" val="113026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1C63A-4A31-3B81-1346-EA592D522B3B}"/>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0B648A6-412C-9C25-7107-90F6EA64E9CF}"/>
              </a:ext>
            </a:extLst>
          </p:cNvPr>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A48DE2-24E0-03B7-3913-4C5BC4E14BFA}"/>
              </a:ext>
            </a:extLst>
          </p:cNvPr>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a:extLst>
              <a:ext uri="{FF2B5EF4-FFF2-40B4-BE49-F238E27FC236}">
                <a16:creationId xmlns:a16="http://schemas.microsoft.com/office/drawing/2014/main" id="{BD7CDD28-94DB-5D96-13BD-AE1883202F1B}"/>
              </a:ext>
            </a:extLst>
          </p:cNvPr>
          <p:cNvSpPr>
            <a:spLocks noGrp="1"/>
          </p:cNvSpPr>
          <p:nvPr>
            <p:ph type="title"/>
          </p:nvPr>
        </p:nvSpPr>
        <p:spPr>
          <a:xfrm>
            <a:off x="1219419" y="848756"/>
            <a:ext cx="6108250" cy="732866"/>
          </a:xfrm>
        </p:spPr>
        <p:txBody>
          <a:bodyPr/>
          <a:lstStyle/>
          <a:p>
            <a:r>
              <a:rPr lang="fr-FR" sz="2000" b="1" dirty="0">
                <a:solidFill>
                  <a:schemeClr val="accent1"/>
                </a:solidFill>
              </a:rPr>
              <a:t>LES DATES DE FORMATION PROPOSEES</a:t>
            </a:r>
            <a:endParaRPr lang="fr-FR" sz="2100" dirty="0"/>
          </a:p>
        </p:txBody>
      </p:sp>
      <p:sp>
        <p:nvSpPr>
          <p:cNvPr id="6" name="Rectangle 3">
            <a:extLst>
              <a:ext uri="{FF2B5EF4-FFF2-40B4-BE49-F238E27FC236}">
                <a16:creationId xmlns:a16="http://schemas.microsoft.com/office/drawing/2014/main" id="{22D910CA-5A6B-6C7E-C302-21086D32315E}"/>
              </a:ext>
            </a:extLst>
          </p:cNvPr>
          <p:cNvSpPr>
            <a:spLocks noGrp="1" noChangeArrowheads="1"/>
          </p:cNvSpPr>
          <p:nvPr>
            <p:ph idx="4294967295"/>
          </p:nvPr>
        </p:nvSpPr>
        <p:spPr>
          <a:xfrm>
            <a:off x="1350344" y="2046797"/>
            <a:ext cx="6400800" cy="3608238"/>
          </a:xfrm>
          <a:noFill/>
        </p:spPr>
        <p:txBody>
          <a:bodyPr/>
          <a:lstStyle/>
          <a:p>
            <a:pPr marL="285750" indent="-285750" algn="just">
              <a:buFont typeface="Arial" panose="020B0604020202020204" pitchFamily="34" charset="0"/>
              <a:buChar char="•"/>
            </a:pPr>
            <a:r>
              <a:rPr lang="fr-FR" sz="1500">
                <a:solidFill>
                  <a:srgbClr val="00B0F0"/>
                </a:solidFill>
              </a:rPr>
              <a:t>FORMATION </a:t>
            </a:r>
            <a:r>
              <a:rPr lang="fr-FR" sz="1500" dirty="0">
                <a:solidFill>
                  <a:srgbClr val="00B0F0"/>
                </a:solidFill>
              </a:rPr>
              <a:t>SUR LA CLOTURE ET L’OUVERTURE D’UNE NOUVELLE CAMPAGNE D’EVALUATION :</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26 mai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23 juin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21 juillet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18 août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15 septembre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13 octobre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10 novembre 2025 de 9h30 à 12h</a:t>
            </a:r>
          </a:p>
          <a:p>
            <a:pPr marL="644525" lvl="3" indent="-285750" algn="just">
              <a:lnSpc>
                <a:spcPct val="100000"/>
              </a:lnSpc>
              <a:spcAft>
                <a:spcPts val="600"/>
              </a:spcAft>
              <a:buFont typeface="Arial" panose="020B0604020202020204" pitchFamily="34" charset="0"/>
              <a:buChar char="•"/>
            </a:pPr>
            <a:r>
              <a:rPr lang="pt-BR" sz="1300" b="1" dirty="0">
                <a:solidFill>
                  <a:srgbClr val="002060"/>
                </a:solidFill>
                <a:latin typeface="+mj-lt"/>
              </a:rPr>
              <a:t>Lundi 08 décembre 2025 de 9h30 à 12h</a:t>
            </a:r>
          </a:p>
          <a:p>
            <a:pPr marL="644525" lvl="3" indent="-285750" algn="just">
              <a:lnSpc>
                <a:spcPct val="100000"/>
              </a:lnSpc>
              <a:spcAft>
                <a:spcPts val="600"/>
              </a:spcAft>
              <a:buFont typeface="Arial" panose="020B0604020202020204" pitchFamily="34" charset="0"/>
              <a:buChar char="•"/>
            </a:pPr>
            <a:endParaRPr lang="fr-FR" sz="1300" b="1" dirty="0">
              <a:solidFill>
                <a:srgbClr val="002060"/>
              </a:solidFill>
              <a:latin typeface="+mj-lt"/>
            </a:endParaRPr>
          </a:p>
        </p:txBody>
      </p:sp>
      <p:sp>
        <p:nvSpPr>
          <p:cNvPr id="2" name="Espace réservé du numéro de diapositive 1">
            <a:extLst>
              <a:ext uri="{FF2B5EF4-FFF2-40B4-BE49-F238E27FC236}">
                <a16:creationId xmlns:a16="http://schemas.microsoft.com/office/drawing/2014/main" id="{C8D7E40E-19CC-7339-44B1-D3EEF0D6718F}"/>
              </a:ext>
            </a:extLst>
          </p:cNvPr>
          <p:cNvSpPr>
            <a:spLocks noGrp="1"/>
          </p:cNvSpPr>
          <p:nvPr>
            <p:ph type="sldNum" sz="quarter" idx="16"/>
          </p:nvPr>
        </p:nvSpPr>
        <p:spPr/>
        <p:txBody>
          <a:bodyPr/>
          <a:lstStyle/>
          <a:p>
            <a:fld id="{5423092E-8843-4F4E-BE35-F1476B87F66E}" type="slidenum">
              <a:rPr lang="fr-FR" smtClean="0"/>
              <a:pPr/>
              <a:t>38</a:t>
            </a:fld>
            <a:endParaRPr lang="fr-FR"/>
          </a:p>
        </p:txBody>
      </p:sp>
    </p:spTree>
    <p:extLst>
      <p:ext uri="{BB962C8B-B14F-4D97-AF65-F5344CB8AC3E}">
        <p14:creationId xmlns:p14="http://schemas.microsoft.com/office/powerpoint/2010/main" val="359034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p:cNvSpPr>
            <a:spLocks noGrp="1"/>
          </p:cNvSpPr>
          <p:nvPr>
            <p:ph type="title"/>
          </p:nvPr>
        </p:nvSpPr>
        <p:spPr>
          <a:xfrm>
            <a:off x="1219419" y="848756"/>
            <a:ext cx="6108250" cy="732866"/>
          </a:xfrm>
        </p:spPr>
        <p:txBody>
          <a:bodyPr/>
          <a:lstStyle/>
          <a:p>
            <a:r>
              <a:rPr lang="fr-FR" sz="2100" dirty="0"/>
              <a:t>GPMC : Enjeux</a:t>
            </a:r>
          </a:p>
        </p:txBody>
      </p:sp>
      <p:sp>
        <p:nvSpPr>
          <p:cNvPr id="6" name="Rectangle 3"/>
          <p:cNvSpPr>
            <a:spLocks noGrp="1" noChangeArrowheads="1"/>
          </p:cNvSpPr>
          <p:nvPr>
            <p:ph idx="4294967295"/>
          </p:nvPr>
        </p:nvSpPr>
        <p:spPr>
          <a:xfrm>
            <a:off x="1350344" y="2046797"/>
            <a:ext cx="6400800" cy="3608238"/>
          </a:xfrm>
          <a:noFill/>
        </p:spPr>
        <p:txBody>
          <a:bodyPr/>
          <a:lstStyle/>
          <a:p>
            <a:pPr algn="just"/>
            <a:r>
              <a:rPr lang="fr-FR" sz="1500" dirty="0">
                <a:solidFill>
                  <a:schemeClr val="accent1"/>
                </a:solidFill>
              </a:rPr>
              <a:t>La GPMC permet à l’établissement </a:t>
            </a:r>
            <a:r>
              <a:rPr lang="fr-FR" sz="1500" dirty="0">
                <a:solidFill>
                  <a:srgbClr val="00B0F0"/>
                </a:solidFill>
              </a:rPr>
              <a:t>d’anticiper</a:t>
            </a:r>
            <a:r>
              <a:rPr lang="fr-FR" sz="1500" dirty="0">
                <a:solidFill>
                  <a:schemeClr val="accent1"/>
                </a:solidFill>
              </a:rPr>
              <a:t> les conséquences des </a:t>
            </a:r>
            <a:r>
              <a:rPr lang="fr-FR" sz="1500" dirty="0">
                <a:solidFill>
                  <a:srgbClr val="00B0F0"/>
                </a:solidFill>
              </a:rPr>
              <a:t>évolutions </a:t>
            </a:r>
            <a:r>
              <a:rPr lang="fr-FR" sz="1500" dirty="0">
                <a:solidFill>
                  <a:schemeClr val="accent1"/>
                </a:solidFill>
              </a:rPr>
              <a:t>liées à son </a:t>
            </a:r>
            <a:r>
              <a:rPr lang="fr-FR" sz="1500" dirty="0">
                <a:solidFill>
                  <a:srgbClr val="00B0F0"/>
                </a:solidFill>
              </a:rPr>
              <a:t>environnement interne et externe </a:t>
            </a:r>
            <a:r>
              <a:rPr lang="fr-FR" sz="1500" dirty="0">
                <a:solidFill>
                  <a:schemeClr val="accent1"/>
                </a:solidFill>
              </a:rPr>
              <a:t>et d’en déduire ses </a:t>
            </a:r>
            <a:r>
              <a:rPr lang="fr-FR" sz="1500" dirty="0">
                <a:solidFill>
                  <a:srgbClr val="00B0F0"/>
                </a:solidFill>
              </a:rPr>
              <a:t>choix stratégiques</a:t>
            </a:r>
            <a:r>
              <a:rPr lang="fr-FR" sz="1500" dirty="0">
                <a:solidFill>
                  <a:schemeClr val="accent1"/>
                </a:solidFill>
              </a:rPr>
              <a:t> et notamment sur les ressources humaines.</a:t>
            </a:r>
          </a:p>
          <a:p>
            <a:pPr algn="just"/>
            <a:endParaRPr lang="fr-FR" sz="1500" dirty="0">
              <a:solidFill>
                <a:schemeClr val="accent1"/>
              </a:solidFill>
            </a:endParaRPr>
          </a:p>
          <a:p>
            <a:pPr algn="just"/>
            <a:r>
              <a:rPr lang="fr-FR" sz="1500" dirty="0">
                <a:solidFill>
                  <a:schemeClr val="accent1"/>
                </a:solidFill>
              </a:rPr>
              <a:t>Elle a pour but de </a:t>
            </a:r>
            <a:r>
              <a:rPr lang="fr-FR" sz="1500" dirty="0">
                <a:solidFill>
                  <a:srgbClr val="00B0F0"/>
                </a:solidFill>
              </a:rPr>
              <a:t>définir</a:t>
            </a:r>
            <a:r>
              <a:rPr lang="fr-FR" sz="1500" dirty="0">
                <a:solidFill>
                  <a:schemeClr val="accent1"/>
                </a:solidFill>
              </a:rPr>
              <a:t> les actions à mettre en œuvre, dans les 3 à 5 ans, pour disposer en </a:t>
            </a:r>
            <a:r>
              <a:rPr lang="fr-FR" sz="1500" dirty="0">
                <a:solidFill>
                  <a:srgbClr val="00B0F0"/>
                </a:solidFill>
              </a:rPr>
              <a:t>quantité et en qualité des compétences nécessaires,</a:t>
            </a:r>
            <a:r>
              <a:rPr lang="fr-FR" sz="1500" dirty="0">
                <a:solidFill>
                  <a:srgbClr val="00B050"/>
                </a:solidFill>
              </a:rPr>
              <a:t> </a:t>
            </a:r>
            <a:r>
              <a:rPr lang="fr-FR" sz="1500" dirty="0">
                <a:solidFill>
                  <a:schemeClr val="accent1"/>
                </a:solidFill>
              </a:rPr>
              <a:t>tout en répondant aux besoins de l’établissement, en lien avec les exigences des pouvoirs publics et en impliquant les agents dans  leur projet d’évolution professionnelle.</a:t>
            </a:r>
          </a:p>
          <a:p>
            <a:pPr algn="just"/>
            <a:endParaRPr lang="fr-FR" sz="1500" dirty="0">
              <a:solidFill>
                <a:schemeClr val="accent1"/>
              </a:solidFill>
            </a:endParaRPr>
          </a:p>
          <a:p>
            <a:pPr algn="just"/>
            <a:r>
              <a:rPr lang="fr-FR" sz="1500" dirty="0">
                <a:solidFill>
                  <a:srgbClr val="00B0F0"/>
                </a:solidFill>
              </a:rPr>
              <a:t>Démarche permanente </a:t>
            </a:r>
            <a:r>
              <a:rPr lang="fr-FR" sz="1500" dirty="0">
                <a:solidFill>
                  <a:schemeClr val="accent1"/>
                </a:solidFill>
              </a:rPr>
              <a:t>pour anticiper l’évolution quantitative et qualitative des métiers à moyen terme et orienter en conséquence, </a:t>
            </a:r>
            <a:r>
              <a:rPr lang="fr-FR" sz="1500" dirty="0">
                <a:solidFill>
                  <a:srgbClr val="00B0F0"/>
                </a:solidFill>
              </a:rPr>
              <a:t>les politiques de formation, de recrutement et de mobilité…</a:t>
            </a:r>
          </a:p>
          <a:p>
            <a:pPr algn="just"/>
            <a:endParaRPr lang="fr-FR" sz="1500" dirty="0">
              <a:solidFill>
                <a:schemeClr val="accent1"/>
              </a:solidFill>
            </a:endParaRPr>
          </a:p>
          <a:p>
            <a:pPr algn="just"/>
            <a:endParaRPr lang="fr-FR" sz="1500" dirty="0">
              <a:solidFill>
                <a:schemeClr val="accent1"/>
              </a:solidFill>
            </a:endParaRPr>
          </a:p>
          <a:p>
            <a:pPr algn="just"/>
            <a:endParaRPr lang="fr-FR" sz="1500" dirty="0">
              <a:solidFill>
                <a:schemeClr val="accent1"/>
              </a:solidFill>
            </a:endParaRPr>
          </a:p>
        </p:txBody>
      </p:sp>
      <p:sp>
        <p:nvSpPr>
          <p:cNvPr id="2" name="Espace réservé du numéro de diapositive 1">
            <a:extLst>
              <a:ext uri="{FF2B5EF4-FFF2-40B4-BE49-F238E27FC236}">
                <a16:creationId xmlns:a16="http://schemas.microsoft.com/office/drawing/2014/main" id="{E372A240-50DF-40C4-8BBD-CADA06158DD7}"/>
              </a:ext>
            </a:extLst>
          </p:cNvPr>
          <p:cNvSpPr>
            <a:spLocks noGrp="1"/>
          </p:cNvSpPr>
          <p:nvPr>
            <p:ph type="sldNum" sz="quarter" idx="16"/>
          </p:nvPr>
        </p:nvSpPr>
        <p:spPr/>
        <p:txBody>
          <a:bodyPr/>
          <a:lstStyle/>
          <a:p>
            <a:fld id="{5423092E-8843-4F4E-BE35-F1476B87F66E}" type="slidenum">
              <a:rPr lang="fr-FR" smtClean="0"/>
              <a:pPr/>
              <a:t>4</a:t>
            </a:fld>
            <a:endParaRPr lang="fr-FR"/>
          </a:p>
        </p:txBody>
      </p:sp>
    </p:spTree>
    <p:extLst>
      <p:ext uri="{BB962C8B-B14F-4D97-AF65-F5344CB8AC3E}">
        <p14:creationId xmlns:p14="http://schemas.microsoft.com/office/powerpoint/2010/main" val="2706903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3"/>
          <p:cNvSpPr txBox="1">
            <a:spLocks noChangeArrowheads="1"/>
          </p:cNvSpPr>
          <p:nvPr/>
        </p:nvSpPr>
        <p:spPr bwMode="auto">
          <a:xfrm>
            <a:off x="3901917" y="1959469"/>
            <a:ext cx="3835429" cy="3470784"/>
          </a:xfrm>
          <a:prstGeom prst="rect">
            <a:avLst/>
          </a:prstGeom>
          <a:solidFill>
            <a:schemeClr val="accent3">
              <a:lumMod val="20000"/>
              <a:lumOff val="80000"/>
            </a:schemeClr>
          </a:solidFill>
          <a:ln w="9525">
            <a:solidFill>
              <a:srgbClr val="000000"/>
            </a:solidFill>
            <a:miter lim="800000"/>
            <a:headEnd/>
            <a:tailEnd/>
          </a:ln>
        </p:spPr>
        <p:txBody>
          <a:bodyPr/>
          <a:lstStyle>
            <a:lvl1pPr>
              <a:defRPr sz="2400">
                <a:solidFill>
                  <a:schemeClr val="tx1"/>
                </a:solidFill>
                <a:latin typeface="Calibri" charset="0"/>
                <a:ea typeface="MS PGothic" charset="-128"/>
              </a:defRPr>
            </a:lvl1pPr>
            <a:lvl2pPr>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l"/>
            <a:r>
              <a:rPr lang="fr-FR" altLang="fr-FR" sz="1200" b="1" dirty="0">
                <a:solidFill>
                  <a:srgbClr val="002060"/>
                </a:solidFill>
                <a:latin typeface="+mn-lt"/>
              </a:rPr>
              <a:t>Niveau 1 </a:t>
            </a:r>
            <a:r>
              <a:rPr lang="fr-FR" altLang="fr-FR" sz="1200" dirty="0">
                <a:solidFill>
                  <a:srgbClr val="002060"/>
                </a:solidFill>
                <a:latin typeface="+mn-lt"/>
              </a:rPr>
              <a:t>: </a:t>
            </a:r>
            <a:endParaRPr lang="fr-FR" sz="1350" dirty="0">
              <a:solidFill>
                <a:srgbClr val="000000"/>
              </a:solidFill>
              <a:latin typeface="Arial" panose="020B0604020202020204" pitchFamily="34" charset="0"/>
            </a:endParaRPr>
          </a:p>
          <a:p>
            <a:pPr algn="just">
              <a:lnSpc>
                <a:spcPct val="90000"/>
              </a:lnSpc>
              <a:spcBef>
                <a:spcPts val="750"/>
              </a:spcBef>
            </a:pPr>
            <a:r>
              <a:rPr lang="fr-FR" sz="1200" dirty="0">
                <a:solidFill>
                  <a:srgbClr val="002060"/>
                </a:solidFill>
                <a:latin typeface="+mn-lt"/>
              </a:rPr>
              <a:t>Elaboration d’une nomenclature et d’une cartographie des métiers exercés dans l’établissement. </a:t>
            </a:r>
          </a:p>
          <a:p>
            <a:endParaRPr lang="fr-FR" sz="1350" dirty="0">
              <a:solidFill>
                <a:srgbClr val="000000"/>
              </a:solidFill>
              <a:latin typeface="Arial" panose="020B0604020202020204" pitchFamily="34" charset="0"/>
            </a:endParaRPr>
          </a:p>
          <a:p>
            <a:pPr>
              <a:lnSpc>
                <a:spcPct val="90000"/>
              </a:lnSpc>
              <a:spcBef>
                <a:spcPts val="750"/>
              </a:spcBef>
            </a:pPr>
            <a:r>
              <a:rPr lang="fr-FR" altLang="fr-FR" sz="1200" b="1" dirty="0">
                <a:solidFill>
                  <a:srgbClr val="002060"/>
                </a:solidFill>
                <a:latin typeface="+mn-lt"/>
              </a:rPr>
              <a:t>Niveau 2 </a:t>
            </a:r>
            <a:r>
              <a:rPr lang="fr-FR" altLang="fr-FR" sz="1200" dirty="0">
                <a:solidFill>
                  <a:srgbClr val="002060"/>
                </a:solidFill>
                <a:latin typeface="+mn-lt"/>
              </a:rPr>
              <a:t>: </a:t>
            </a:r>
          </a:p>
          <a:p>
            <a:pPr algn="just">
              <a:lnSpc>
                <a:spcPct val="90000"/>
              </a:lnSpc>
              <a:spcBef>
                <a:spcPts val="750"/>
              </a:spcBef>
            </a:pPr>
            <a:r>
              <a:rPr lang="fr-FR" sz="1200" dirty="0">
                <a:solidFill>
                  <a:srgbClr val="002060"/>
                </a:solidFill>
                <a:latin typeface="+mn-lt"/>
              </a:rPr>
              <a:t>Intégrer la démarche Métier-Compétence dans la pratique quotidienne de gestion des ressources humaines des établissements de santé. </a:t>
            </a:r>
          </a:p>
          <a:p>
            <a:pPr lvl="1">
              <a:lnSpc>
                <a:spcPct val="90000"/>
              </a:lnSpc>
              <a:spcBef>
                <a:spcPts val="375"/>
              </a:spcBef>
            </a:pPr>
            <a:endParaRPr lang="fr-FR" altLang="fr-FR" sz="1200" dirty="0">
              <a:solidFill>
                <a:srgbClr val="002060"/>
              </a:solidFill>
              <a:latin typeface="+mn-lt"/>
            </a:endParaRPr>
          </a:p>
          <a:p>
            <a:pPr>
              <a:lnSpc>
                <a:spcPct val="90000"/>
              </a:lnSpc>
              <a:spcBef>
                <a:spcPts val="750"/>
              </a:spcBef>
            </a:pPr>
            <a:r>
              <a:rPr lang="fr-FR" altLang="fr-FR" sz="1200" b="1" dirty="0">
                <a:solidFill>
                  <a:srgbClr val="002060"/>
                </a:solidFill>
                <a:latin typeface="+mn-lt"/>
              </a:rPr>
              <a:t>Niveau 3 </a:t>
            </a:r>
            <a:r>
              <a:rPr lang="fr-FR" altLang="fr-FR" sz="1200" dirty="0">
                <a:solidFill>
                  <a:srgbClr val="002060"/>
                </a:solidFill>
                <a:latin typeface="+mn-lt"/>
              </a:rPr>
              <a:t>: </a:t>
            </a:r>
          </a:p>
          <a:p>
            <a:pPr algn="just">
              <a:lnSpc>
                <a:spcPct val="90000"/>
              </a:lnSpc>
              <a:spcBef>
                <a:spcPts val="750"/>
              </a:spcBef>
            </a:pPr>
            <a:r>
              <a:rPr lang="fr-FR" sz="1200" dirty="0">
                <a:solidFill>
                  <a:srgbClr val="002060"/>
                </a:solidFill>
                <a:latin typeface="+mn-lt"/>
              </a:rPr>
              <a:t>Anticiper à moyen et long termes les évolutions</a:t>
            </a:r>
          </a:p>
          <a:p>
            <a:pPr algn="just">
              <a:lnSpc>
                <a:spcPct val="90000"/>
              </a:lnSpc>
              <a:spcBef>
                <a:spcPts val="750"/>
              </a:spcBef>
            </a:pPr>
            <a:endParaRPr lang="fr-FR" altLang="fr-FR" sz="1200" dirty="0">
              <a:solidFill>
                <a:srgbClr val="002060"/>
              </a:solidFill>
              <a:latin typeface="+mn-lt"/>
            </a:endParaRPr>
          </a:p>
        </p:txBody>
      </p:sp>
      <p:sp>
        <p:nvSpPr>
          <p:cNvPr id="10" name="Titre 2"/>
          <p:cNvSpPr>
            <a:spLocks noGrp="1"/>
          </p:cNvSpPr>
          <p:nvPr>
            <p:ph type="title"/>
          </p:nvPr>
        </p:nvSpPr>
        <p:spPr>
          <a:xfrm>
            <a:off x="1186642" y="1019348"/>
            <a:ext cx="6755379" cy="732866"/>
          </a:xfrm>
        </p:spPr>
        <p:txBody>
          <a:bodyPr/>
          <a:lstStyle/>
          <a:p>
            <a:r>
              <a:rPr lang="fr-FR" sz="2100" dirty="0"/>
              <a:t>Les 3 niveaux* de la GPMC</a:t>
            </a:r>
            <a:br>
              <a:rPr lang="fr-FR" sz="1800" dirty="0"/>
            </a:br>
            <a:endParaRPr lang="fr-FR" sz="1800" dirty="0"/>
          </a:p>
        </p:txBody>
      </p:sp>
      <p:sp>
        <p:nvSpPr>
          <p:cNvPr id="2" name="ZoneTexte 1">
            <a:extLst>
              <a:ext uri="{FF2B5EF4-FFF2-40B4-BE49-F238E27FC236}">
                <a16:creationId xmlns:a16="http://schemas.microsoft.com/office/drawing/2014/main" id="{0102DFFD-B40B-4CD2-9DA8-9CBDAD70BF7B}"/>
              </a:ext>
            </a:extLst>
          </p:cNvPr>
          <p:cNvSpPr txBox="1"/>
          <p:nvPr/>
        </p:nvSpPr>
        <p:spPr>
          <a:xfrm>
            <a:off x="2466620" y="5653450"/>
            <a:ext cx="5270724" cy="184666"/>
          </a:xfrm>
          <a:prstGeom prst="rect">
            <a:avLst/>
          </a:prstGeom>
          <a:noFill/>
        </p:spPr>
        <p:txBody>
          <a:bodyPr wrap="square" rtlCol="0">
            <a:spAutoFit/>
          </a:bodyPr>
          <a:lstStyle/>
          <a:p>
            <a:pPr algn="l"/>
            <a:r>
              <a:rPr lang="fr-FR" sz="600" dirty="0">
                <a:solidFill>
                  <a:srgbClr val="0070C0"/>
                </a:solidFill>
              </a:rPr>
              <a:t>* Instruction DGOS/RHSS/MEIMMS no 2010-215 du 23 juin 2010I</a:t>
            </a:r>
          </a:p>
        </p:txBody>
      </p:sp>
      <p:sp>
        <p:nvSpPr>
          <p:cNvPr id="3" name="Espace réservé du numéro de diapositive 2">
            <a:extLst>
              <a:ext uri="{FF2B5EF4-FFF2-40B4-BE49-F238E27FC236}">
                <a16:creationId xmlns:a16="http://schemas.microsoft.com/office/drawing/2014/main" id="{0D652771-5FD2-460F-AC55-24E44856A2B6}"/>
              </a:ext>
            </a:extLst>
          </p:cNvPr>
          <p:cNvSpPr>
            <a:spLocks noGrp="1"/>
          </p:cNvSpPr>
          <p:nvPr>
            <p:ph type="sldNum" sz="quarter" idx="16"/>
          </p:nvPr>
        </p:nvSpPr>
        <p:spPr/>
        <p:txBody>
          <a:bodyPr/>
          <a:lstStyle/>
          <a:p>
            <a:fld id="{5423092E-8843-4F4E-BE35-F1476B87F66E}" type="slidenum">
              <a:rPr lang="fr-FR" smtClean="0"/>
              <a:pPr/>
              <a:t>5</a:t>
            </a:fld>
            <a:endParaRPr lang="fr-FR"/>
          </a:p>
        </p:txBody>
      </p:sp>
      <p:pic>
        <p:nvPicPr>
          <p:cNvPr id="9" name="Graphique 8" descr="Cercles avec flèches avec un remplissage uni">
            <a:extLst>
              <a:ext uri="{FF2B5EF4-FFF2-40B4-BE49-F238E27FC236}">
                <a16:creationId xmlns:a16="http://schemas.microsoft.com/office/drawing/2014/main" id="{A5E57AA0-F820-4E98-936B-7866D191BE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6642" y="2291715"/>
            <a:ext cx="2650352" cy="2650352"/>
          </a:xfrm>
          <a:prstGeom prst="rect">
            <a:avLst/>
          </a:prstGeom>
        </p:spPr>
      </p:pic>
    </p:spTree>
    <p:extLst>
      <p:ext uri="{BB962C8B-B14F-4D97-AF65-F5344CB8AC3E}">
        <p14:creationId xmlns:p14="http://schemas.microsoft.com/office/powerpoint/2010/main" val="298680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BD9B-0E8C-DA01-3946-34C4DE5F11AB}"/>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9C7079BC-E8FE-5755-0AE3-F5103C31FF26}"/>
              </a:ext>
            </a:extLst>
          </p:cNvPr>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11E4AD8-54D2-6FAF-A975-5FC3FB4C3658}"/>
              </a:ext>
            </a:extLst>
          </p:cNvPr>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a:extLst>
              <a:ext uri="{FF2B5EF4-FFF2-40B4-BE49-F238E27FC236}">
                <a16:creationId xmlns:a16="http://schemas.microsoft.com/office/drawing/2014/main" id="{0F312812-CB92-8058-D9B3-B3E60FD8C731}"/>
              </a:ext>
            </a:extLst>
          </p:cNvPr>
          <p:cNvSpPr>
            <a:spLocks noGrp="1"/>
          </p:cNvSpPr>
          <p:nvPr>
            <p:ph type="title"/>
          </p:nvPr>
        </p:nvSpPr>
        <p:spPr>
          <a:xfrm>
            <a:off x="1219419" y="848756"/>
            <a:ext cx="6108250" cy="732866"/>
          </a:xfrm>
        </p:spPr>
        <p:txBody>
          <a:bodyPr/>
          <a:lstStyle/>
          <a:p>
            <a:r>
              <a:rPr lang="fr-FR" sz="2100" dirty="0"/>
              <a:t>GPMC : Le rôle crucial du Responsable / chargé de la formation continue</a:t>
            </a:r>
          </a:p>
        </p:txBody>
      </p:sp>
      <p:sp>
        <p:nvSpPr>
          <p:cNvPr id="6" name="Rectangle 3">
            <a:extLst>
              <a:ext uri="{FF2B5EF4-FFF2-40B4-BE49-F238E27FC236}">
                <a16:creationId xmlns:a16="http://schemas.microsoft.com/office/drawing/2014/main" id="{225F1F74-7286-3BAC-6848-0CA6AC91DD20}"/>
              </a:ext>
            </a:extLst>
          </p:cNvPr>
          <p:cNvSpPr>
            <a:spLocks noGrp="1" noChangeArrowheads="1"/>
          </p:cNvSpPr>
          <p:nvPr>
            <p:ph idx="4294967295"/>
          </p:nvPr>
        </p:nvSpPr>
        <p:spPr>
          <a:xfrm>
            <a:off x="1350344" y="2046797"/>
            <a:ext cx="6475844" cy="3608238"/>
          </a:xfrm>
          <a:noFill/>
        </p:spPr>
        <p:txBody>
          <a:bodyPr/>
          <a:lstStyle/>
          <a:p>
            <a:pPr marL="285750" indent="-285750" algn="just">
              <a:buFont typeface="Arial" panose="020B0604020202020204" pitchFamily="34" charset="0"/>
              <a:buChar char="•"/>
            </a:pPr>
            <a:r>
              <a:rPr lang="fr-FR" sz="1500" dirty="0">
                <a:solidFill>
                  <a:srgbClr val="00B0F0"/>
                </a:solidFill>
              </a:rPr>
              <a:t>Analyse des Besoins en Compétences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Identifier les compétences actuelles et futures, nécessaires pour répondre aux objectifs stratégiques de l'établissement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Analyser les écarts entre les compétences disponibles et celles requises ;</a:t>
            </a:r>
          </a:p>
          <a:p>
            <a:pPr marL="285750" indent="-285750" algn="just">
              <a:buFont typeface="Arial" panose="020B0604020202020204" pitchFamily="34" charset="0"/>
              <a:buChar char="•"/>
            </a:pPr>
            <a:r>
              <a:rPr lang="fr-FR" sz="1500" dirty="0">
                <a:solidFill>
                  <a:srgbClr val="00B0F0"/>
                </a:solidFill>
              </a:rPr>
              <a:t>Planification Stratégique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Élaborer des plans de formation alignés sur la stratégie globale de l'établissement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Anticiper les évolutions des métiers et des compétences en fonction des changements technologiques, réglementaires et organisationnels ;</a:t>
            </a:r>
          </a:p>
          <a:p>
            <a:pPr marL="285750" indent="-285750" algn="just">
              <a:buFont typeface="Arial" panose="020B0604020202020204" pitchFamily="34" charset="0"/>
              <a:buChar char="•"/>
            </a:pPr>
            <a:r>
              <a:rPr lang="fr-FR" sz="1500" dirty="0">
                <a:solidFill>
                  <a:srgbClr val="00B0F0"/>
                </a:solidFill>
              </a:rPr>
              <a:t>Collaboration avec l’encadrement:</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Travailler en étroite collaboration avec les cadres et les responsables RH pour comprendre les besoins spécifiques des différents services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Participer à l'élaboration des fiches de poste et des référentiels de compétences ;</a:t>
            </a:r>
          </a:p>
          <a:p>
            <a:pPr algn="just"/>
            <a:endParaRPr lang="fr-FR" sz="1500" dirty="0">
              <a:solidFill>
                <a:schemeClr val="accent1"/>
              </a:solidFill>
            </a:endParaRPr>
          </a:p>
        </p:txBody>
      </p:sp>
      <p:sp>
        <p:nvSpPr>
          <p:cNvPr id="2" name="Espace réservé du numéro de diapositive 1">
            <a:extLst>
              <a:ext uri="{FF2B5EF4-FFF2-40B4-BE49-F238E27FC236}">
                <a16:creationId xmlns:a16="http://schemas.microsoft.com/office/drawing/2014/main" id="{5E880BAE-B03B-4654-7F2B-5769B8E2A70F}"/>
              </a:ext>
            </a:extLst>
          </p:cNvPr>
          <p:cNvSpPr>
            <a:spLocks noGrp="1"/>
          </p:cNvSpPr>
          <p:nvPr>
            <p:ph type="sldNum" sz="quarter" idx="16"/>
          </p:nvPr>
        </p:nvSpPr>
        <p:spPr/>
        <p:txBody>
          <a:bodyPr/>
          <a:lstStyle/>
          <a:p>
            <a:fld id="{5423092E-8843-4F4E-BE35-F1476B87F66E}" type="slidenum">
              <a:rPr lang="fr-FR" smtClean="0"/>
              <a:pPr/>
              <a:t>6</a:t>
            </a:fld>
            <a:endParaRPr lang="fr-FR"/>
          </a:p>
        </p:txBody>
      </p:sp>
    </p:spTree>
    <p:extLst>
      <p:ext uri="{BB962C8B-B14F-4D97-AF65-F5344CB8AC3E}">
        <p14:creationId xmlns:p14="http://schemas.microsoft.com/office/powerpoint/2010/main" val="257873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2EE49-A3B4-78D5-DB62-88DC747D189E}"/>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6376CD7C-5015-20A7-CE92-1FDEC488CB8C}"/>
              </a:ext>
            </a:extLst>
          </p:cNvPr>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8239B1-D468-A8C0-C248-260C4CEF3C80}"/>
              </a:ext>
            </a:extLst>
          </p:cNvPr>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a:extLst>
              <a:ext uri="{FF2B5EF4-FFF2-40B4-BE49-F238E27FC236}">
                <a16:creationId xmlns:a16="http://schemas.microsoft.com/office/drawing/2014/main" id="{7E5E39CC-5C1C-CD3C-BD6F-1C2BFC6B3567}"/>
              </a:ext>
            </a:extLst>
          </p:cNvPr>
          <p:cNvSpPr>
            <a:spLocks noGrp="1"/>
          </p:cNvSpPr>
          <p:nvPr>
            <p:ph type="title"/>
          </p:nvPr>
        </p:nvSpPr>
        <p:spPr>
          <a:xfrm>
            <a:off x="1219419" y="848756"/>
            <a:ext cx="6108250" cy="732866"/>
          </a:xfrm>
        </p:spPr>
        <p:txBody>
          <a:bodyPr/>
          <a:lstStyle/>
          <a:p>
            <a:r>
              <a:rPr lang="fr-FR" sz="2100" dirty="0"/>
              <a:t>GPMC : Le rôle crucial du Responsable / chargé de la formation continue</a:t>
            </a:r>
          </a:p>
        </p:txBody>
      </p:sp>
      <p:sp>
        <p:nvSpPr>
          <p:cNvPr id="6" name="Rectangle 3">
            <a:extLst>
              <a:ext uri="{FF2B5EF4-FFF2-40B4-BE49-F238E27FC236}">
                <a16:creationId xmlns:a16="http://schemas.microsoft.com/office/drawing/2014/main" id="{10D009BC-1A5E-6F92-E22F-95292DB0A34D}"/>
              </a:ext>
            </a:extLst>
          </p:cNvPr>
          <p:cNvSpPr>
            <a:spLocks noGrp="1" noChangeArrowheads="1"/>
          </p:cNvSpPr>
          <p:nvPr>
            <p:ph idx="4294967295"/>
          </p:nvPr>
        </p:nvSpPr>
        <p:spPr>
          <a:xfrm>
            <a:off x="1350344" y="2046797"/>
            <a:ext cx="6400800" cy="3608238"/>
          </a:xfrm>
          <a:noFill/>
        </p:spPr>
        <p:txBody>
          <a:bodyPr/>
          <a:lstStyle/>
          <a:p>
            <a:pPr marL="285750" indent="-285750" algn="just">
              <a:buFont typeface="Arial" panose="020B0604020202020204" pitchFamily="34" charset="0"/>
              <a:buChar char="•"/>
            </a:pPr>
            <a:r>
              <a:rPr lang="fr-FR" sz="1500" dirty="0">
                <a:solidFill>
                  <a:srgbClr val="00B0F0"/>
                </a:solidFill>
              </a:rPr>
              <a:t>Développement des Programmes de Formation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Concevoir et mettre en œuvre des programmes de formation adaptés aux besoins identifiés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Intégrer des modalités de formation variées (présentiel, e-learning, </a:t>
            </a:r>
            <a:r>
              <a:rPr lang="fr-FR" sz="1300" b="1" dirty="0" err="1">
                <a:solidFill>
                  <a:srgbClr val="002060"/>
                </a:solidFill>
                <a:latin typeface="+mj-lt"/>
              </a:rPr>
              <a:t>blended</a:t>
            </a:r>
            <a:r>
              <a:rPr lang="fr-FR" sz="1300" b="1" dirty="0">
                <a:solidFill>
                  <a:srgbClr val="002060"/>
                </a:solidFill>
                <a:latin typeface="+mj-lt"/>
              </a:rPr>
              <a:t> </a:t>
            </a:r>
            <a:r>
              <a:rPr lang="fr-FR" sz="1300" b="1" dirty="0" err="1">
                <a:solidFill>
                  <a:srgbClr val="002060"/>
                </a:solidFill>
                <a:latin typeface="+mj-lt"/>
              </a:rPr>
              <a:t>learning</a:t>
            </a:r>
            <a:r>
              <a:rPr lang="fr-FR" sz="1300" b="1" dirty="0">
                <a:solidFill>
                  <a:srgbClr val="002060"/>
                </a:solidFill>
                <a:latin typeface="+mj-lt"/>
              </a:rPr>
              <a:t>, etc.) ;</a:t>
            </a:r>
          </a:p>
          <a:p>
            <a:pPr marL="285750" indent="-285750" algn="just">
              <a:buFont typeface="Arial" panose="020B0604020202020204" pitchFamily="34" charset="0"/>
              <a:buChar char="•"/>
            </a:pPr>
            <a:r>
              <a:rPr lang="fr-FR" sz="1500" dirty="0">
                <a:solidFill>
                  <a:srgbClr val="00B0F0"/>
                </a:solidFill>
              </a:rPr>
              <a:t>Évaluation et Suivi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Mettre en place des indicateurs pour évaluer l'efficacité des formations dispensées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Assurer un suivi régulier des compétences acquises et des besoins émergents ;</a:t>
            </a:r>
          </a:p>
          <a:p>
            <a:pPr marL="285750" indent="-285750" algn="just">
              <a:buFont typeface="Arial" panose="020B0604020202020204" pitchFamily="34" charset="0"/>
              <a:buChar char="•"/>
            </a:pPr>
            <a:r>
              <a:rPr lang="fr-FR" sz="1500" dirty="0">
                <a:solidFill>
                  <a:srgbClr val="00B0F0"/>
                </a:solidFill>
              </a:rPr>
              <a:t>Gestion des Parcours Professionnels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Accompagner les salariés dans la construction de leur parcours professionnel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Faciliter la mobilité interne en identifiant les opportunités de développement et de reconversion ;</a:t>
            </a:r>
          </a:p>
        </p:txBody>
      </p:sp>
      <p:sp>
        <p:nvSpPr>
          <p:cNvPr id="2" name="Espace réservé du numéro de diapositive 1">
            <a:extLst>
              <a:ext uri="{FF2B5EF4-FFF2-40B4-BE49-F238E27FC236}">
                <a16:creationId xmlns:a16="http://schemas.microsoft.com/office/drawing/2014/main" id="{9C5DD30C-6EC4-FA18-E1B7-F4E04D33FB77}"/>
              </a:ext>
            </a:extLst>
          </p:cNvPr>
          <p:cNvSpPr>
            <a:spLocks noGrp="1"/>
          </p:cNvSpPr>
          <p:nvPr>
            <p:ph type="sldNum" sz="quarter" idx="16"/>
          </p:nvPr>
        </p:nvSpPr>
        <p:spPr/>
        <p:txBody>
          <a:bodyPr/>
          <a:lstStyle/>
          <a:p>
            <a:fld id="{5423092E-8843-4F4E-BE35-F1476B87F66E}" type="slidenum">
              <a:rPr lang="fr-FR" smtClean="0"/>
              <a:pPr/>
              <a:t>7</a:t>
            </a:fld>
            <a:endParaRPr lang="fr-FR"/>
          </a:p>
        </p:txBody>
      </p:sp>
    </p:spTree>
    <p:extLst>
      <p:ext uri="{BB962C8B-B14F-4D97-AF65-F5344CB8AC3E}">
        <p14:creationId xmlns:p14="http://schemas.microsoft.com/office/powerpoint/2010/main" val="54940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0BB7-89ED-52EF-C76E-E21D657E26F5}"/>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3C3AE6E6-CBAB-8763-50F3-2A842106A80F}"/>
              </a:ext>
            </a:extLst>
          </p:cNvPr>
          <p:cNvCxnSpPr/>
          <p:nvPr/>
        </p:nvCxnSpPr>
        <p:spPr>
          <a:xfrm flipV="1">
            <a:off x="1143001" y="1745792"/>
            <a:ext cx="6060385" cy="223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BCAE6A6-E083-783F-D162-AC220C14F891}"/>
              </a:ext>
            </a:extLst>
          </p:cNvPr>
          <p:cNvSpPr/>
          <p:nvPr/>
        </p:nvSpPr>
        <p:spPr>
          <a:xfrm>
            <a:off x="5466145" y="5727298"/>
            <a:ext cx="156259" cy="1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a:extLst>
              <a:ext uri="{FF2B5EF4-FFF2-40B4-BE49-F238E27FC236}">
                <a16:creationId xmlns:a16="http://schemas.microsoft.com/office/drawing/2014/main" id="{A743FB55-DC08-ED03-95CD-6B7ED2D36807}"/>
              </a:ext>
            </a:extLst>
          </p:cNvPr>
          <p:cNvSpPr>
            <a:spLocks noGrp="1"/>
          </p:cNvSpPr>
          <p:nvPr>
            <p:ph type="title"/>
          </p:nvPr>
        </p:nvSpPr>
        <p:spPr>
          <a:xfrm>
            <a:off x="1219419" y="848756"/>
            <a:ext cx="6108250" cy="732866"/>
          </a:xfrm>
        </p:spPr>
        <p:txBody>
          <a:bodyPr/>
          <a:lstStyle/>
          <a:p>
            <a:r>
              <a:rPr lang="fr-FR" sz="2100" dirty="0"/>
              <a:t>GPMC : Le rôle crucial du Responsable / chargé de la formation continue</a:t>
            </a:r>
          </a:p>
        </p:txBody>
      </p:sp>
      <p:sp>
        <p:nvSpPr>
          <p:cNvPr id="6" name="Rectangle 3">
            <a:extLst>
              <a:ext uri="{FF2B5EF4-FFF2-40B4-BE49-F238E27FC236}">
                <a16:creationId xmlns:a16="http://schemas.microsoft.com/office/drawing/2014/main" id="{D8F5FF48-0248-83B7-2609-0EB638F0BFBC}"/>
              </a:ext>
            </a:extLst>
          </p:cNvPr>
          <p:cNvSpPr>
            <a:spLocks noGrp="1" noChangeArrowheads="1"/>
          </p:cNvSpPr>
          <p:nvPr>
            <p:ph idx="4294967295"/>
          </p:nvPr>
        </p:nvSpPr>
        <p:spPr>
          <a:xfrm>
            <a:off x="1350344" y="2046797"/>
            <a:ext cx="6400800" cy="3608238"/>
          </a:xfrm>
          <a:noFill/>
        </p:spPr>
        <p:txBody>
          <a:bodyPr/>
          <a:lstStyle/>
          <a:p>
            <a:pPr marL="285750" indent="-285750" algn="just">
              <a:buFont typeface="Arial" panose="020B0604020202020204" pitchFamily="34" charset="0"/>
              <a:buChar char="•"/>
            </a:pPr>
            <a:r>
              <a:rPr lang="fr-FR" sz="1500" dirty="0">
                <a:solidFill>
                  <a:srgbClr val="00B0F0"/>
                </a:solidFill>
              </a:rPr>
              <a:t>Veille et Innovation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Assurer une veille constante sur les évolutions des métiers et des compétences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Intégrer les innovations pédagogiques et technologiques dans les dispositifs de formation ;</a:t>
            </a:r>
          </a:p>
          <a:p>
            <a:pPr marL="285750" indent="-285750" algn="just">
              <a:buFont typeface="Arial" panose="020B0604020202020204" pitchFamily="34" charset="0"/>
              <a:buChar char="•"/>
            </a:pPr>
            <a:r>
              <a:rPr lang="fr-FR" sz="1500" dirty="0">
                <a:solidFill>
                  <a:srgbClr val="00B0F0"/>
                </a:solidFill>
              </a:rPr>
              <a:t>Communication et Sensibilisation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Sensibiliser les salariés et les cadre à l'importance de la GPMC et de la formation continue ;</a:t>
            </a:r>
          </a:p>
          <a:p>
            <a:pPr marL="644525" lvl="3" indent="-285750" algn="just">
              <a:lnSpc>
                <a:spcPct val="100000"/>
              </a:lnSpc>
              <a:spcAft>
                <a:spcPts val="600"/>
              </a:spcAft>
              <a:buFont typeface="Arial" panose="020B0604020202020204" pitchFamily="34" charset="0"/>
              <a:buChar char="•"/>
            </a:pPr>
            <a:r>
              <a:rPr lang="fr-FR" sz="1300" b="1" dirty="0">
                <a:solidFill>
                  <a:srgbClr val="002060"/>
                </a:solidFill>
                <a:latin typeface="+mj-lt"/>
              </a:rPr>
              <a:t>Communiquer régulièrement sur les opportunités de formation et les parcours de développement.</a:t>
            </a:r>
          </a:p>
          <a:p>
            <a:pPr lvl="3" algn="just">
              <a:lnSpc>
                <a:spcPct val="100000"/>
              </a:lnSpc>
              <a:spcAft>
                <a:spcPts val="600"/>
              </a:spcAft>
            </a:pPr>
            <a:endParaRPr lang="fr-FR" sz="1300" b="1" dirty="0">
              <a:solidFill>
                <a:srgbClr val="002060"/>
              </a:solidFill>
              <a:latin typeface="+mj-lt"/>
            </a:endParaRPr>
          </a:p>
          <a:p>
            <a:pPr algn="just"/>
            <a:r>
              <a:rPr lang="fr-FR" sz="1500" dirty="0">
                <a:solidFill>
                  <a:schemeClr val="accent1"/>
                </a:solidFill>
              </a:rPr>
              <a:t>Le responsable de la formation continue joue donc un rôle clé dans la mise en œuvre de la GPEC en assurant une adéquation constante entre les compétences des salariés et les besoins de l'établissement. Il contribue ainsi à la performance globale et à la compétitivité de l'organisation.</a:t>
            </a:r>
          </a:p>
          <a:p>
            <a:pPr algn="just"/>
            <a:endParaRPr lang="fr-FR" sz="1500" dirty="0">
              <a:solidFill>
                <a:schemeClr val="accent1"/>
              </a:solidFill>
            </a:endParaRPr>
          </a:p>
        </p:txBody>
      </p:sp>
      <p:sp>
        <p:nvSpPr>
          <p:cNvPr id="2" name="Espace réservé du numéro de diapositive 1">
            <a:extLst>
              <a:ext uri="{FF2B5EF4-FFF2-40B4-BE49-F238E27FC236}">
                <a16:creationId xmlns:a16="http://schemas.microsoft.com/office/drawing/2014/main" id="{CEE97CAD-AC6C-CDFE-64C6-C79AFCB4B680}"/>
              </a:ext>
            </a:extLst>
          </p:cNvPr>
          <p:cNvSpPr>
            <a:spLocks noGrp="1"/>
          </p:cNvSpPr>
          <p:nvPr>
            <p:ph type="sldNum" sz="quarter" idx="16"/>
          </p:nvPr>
        </p:nvSpPr>
        <p:spPr/>
        <p:txBody>
          <a:bodyPr/>
          <a:lstStyle/>
          <a:p>
            <a:fld id="{5423092E-8843-4F4E-BE35-F1476B87F66E}" type="slidenum">
              <a:rPr lang="fr-FR" smtClean="0"/>
              <a:pPr/>
              <a:t>8</a:t>
            </a:fld>
            <a:endParaRPr lang="fr-FR"/>
          </a:p>
        </p:txBody>
      </p:sp>
    </p:spTree>
    <p:extLst>
      <p:ext uri="{BB962C8B-B14F-4D97-AF65-F5344CB8AC3E}">
        <p14:creationId xmlns:p14="http://schemas.microsoft.com/office/powerpoint/2010/main" val="1525918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C1F09-CFBF-4F91-A2D0-5C5140C6AFF7}"/>
              </a:ext>
            </a:extLst>
          </p:cNvPr>
          <p:cNvSpPr>
            <a:spLocks noGrp="1"/>
          </p:cNvSpPr>
          <p:nvPr>
            <p:ph type="ctrTitle"/>
          </p:nvPr>
        </p:nvSpPr>
        <p:spPr/>
        <p:txBody>
          <a:bodyPr/>
          <a:lstStyle/>
          <a:p>
            <a:r>
              <a:rPr lang="fr-FR"/>
              <a:t>  </a:t>
            </a:r>
            <a:endParaRPr lang="fr-FR" dirty="0"/>
          </a:p>
        </p:txBody>
      </p:sp>
      <p:pic>
        <p:nvPicPr>
          <p:cNvPr id="5" name="Image 4">
            <a:extLst>
              <a:ext uri="{FF2B5EF4-FFF2-40B4-BE49-F238E27FC236}">
                <a16:creationId xmlns:a16="http://schemas.microsoft.com/office/drawing/2014/main" id="{BE2E7D50-7834-0893-F925-A15111BC6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931" y="278674"/>
            <a:ext cx="2998204" cy="753172"/>
          </a:xfrm>
          <a:prstGeom prst="rect">
            <a:avLst/>
          </a:prstGeom>
        </p:spPr>
      </p:pic>
      <p:sp>
        <p:nvSpPr>
          <p:cNvPr id="7" name="ZoneTexte 6">
            <a:extLst>
              <a:ext uri="{FF2B5EF4-FFF2-40B4-BE49-F238E27FC236}">
                <a16:creationId xmlns:a16="http://schemas.microsoft.com/office/drawing/2014/main" id="{F21C9AE3-78E9-FB84-0982-D14F227277B6}"/>
              </a:ext>
            </a:extLst>
          </p:cNvPr>
          <p:cNvSpPr txBox="1"/>
          <p:nvPr/>
        </p:nvSpPr>
        <p:spPr>
          <a:xfrm>
            <a:off x="648073" y="2911301"/>
            <a:ext cx="7847853" cy="1446550"/>
          </a:xfrm>
          <a:prstGeom prst="rect">
            <a:avLst/>
          </a:prstGeom>
          <a:noFill/>
        </p:spPr>
        <p:txBody>
          <a:bodyPr wrap="square" rtlCol="0">
            <a:spAutoFit/>
          </a:bodyPr>
          <a:lstStyle/>
          <a:p>
            <a:pPr algn="ctr"/>
            <a:r>
              <a:rPr lang="fr-FR" sz="4400" b="1" dirty="0">
                <a:solidFill>
                  <a:srgbClr val="19396A"/>
                </a:solidFill>
              </a:rPr>
              <a:t>ACCOMPAGNEMENT</a:t>
            </a:r>
          </a:p>
          <a:p>
            <a:pPr algn="ctr"/>
            <a:r>
              <a:rPr lang="fr-FR" sz="4400" b="1" dirty="0">
                <a:solidFill>
                  <a:srgbClr val="19396A"/>
                </a:solidFill>
              </a:rPr>
              <a:t>SUR LE MODULE GE GPMC</a:t>
            </a:r>
          </a:p>
        </p:txBody>
      </p:sp>
      <p:sp>
        <p:nvSpPr>
          <p:cNvPr id="11" name="ZoneTexte 5">
            <a:extLst>
              <a:ext uri="{FF2B5EF4-FFF2-40B4-BE49-F238E27FC236}">
                <a16:creationId xmlns:a16="http://schemas.microsoft.com/office/drawing/2014/main" id="{FBC75F4D-09C2-EF82-61C6-D085D3D43E7C}"/>
              </a:ext>
            </a:extLst>
          </p:cNvPr>
          <p:cNvSpPr txBox="1"/>
          <p:nvPr/>
        </p:nvSpPr>
        <p:spPr>
          <a:xfrm>
            <a:off x="7407609" y="6507474"/>
            <a:ext cx="180197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solidFill>
                  <a:prstClr val="white">
                    <a:lumMod val="50000"/>
                  </a:prstClr>
                </a:solidFill>
                <a:latin typeface="Calibri" panose="020F0502020204030204"/>
              </a:rPr>
              <a:t>Mise à </a:t>
            </a:r>
            <a:r>
              <a:rPr lang="fr-FR" sz="1200">
                <a:solidFill>
                  <a:prstClr val="white">
                    <a:lumMod val="50000"/>
                  </a:prstClr>
                </a:solidFill>
                <a:latin typeface="Calibri" panose="020F0502020204030204"/>
              </a:rPr>
              <a:t>jour 13/02/2025</a:t>
            </a:r>
            <a:endParaRPr lang="fr-FR" sz="120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641800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hème Office">
  <a:themeElements>
    <a:clrScheme name="Personnalisé 84">
      <a:dk1>
        <a:sysClr val="windowText" lastClr="000000"/>
      </a:dk1>
      <a:lt1>
        <a:sysClr val="window" lastClr="FFFFFF"/>
      </a:lt1>
      <a:dk2>
        <a:srgbClr val="1CAE83"/>
      </a:dk2>
      <a:lt2>
        <a:srgbClr val="E7E6E6"/>
      </a:lt2>
      <a:accent1>
        <a:srgbClr val="19396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gn="l">
          <a:buAutoNum type="arabicPeriod"/>
          <a:defRPr sz="800" dirty="0" smtClean="0">
            <a:latin typeface="Georgia" panose="020405020504050203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30639</TotalTime>
  <Words>2680</Words>
  <Application>Microsoft Office PowerPoint</Application>
  <PresentationFormat>Affichage à l'écran (4:3)</PresentationFormat>
  <Paragraphs>316</Paragraphs>
  <Slides>38</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 Black</vt:lpstr>
      <vt:lpstr>Arial</vt:lpstr>
      <vt:lpstr>Georgia</vt:lpstr>
      <vt:lpstr>Segoe UI</vt:lpstr>
      <vt:lpstr>Calibri</vt:lpstr>
      <vt:lpstr>Symbol</vt:lpstr>
      <vt:lpstr>Thème Office</vt:lpstr>
      <vt:lpstr>  </vt:lpstr>
      <vt:lpstr>Présentation PowerPoint</vt:lpstr>
      <vt:lpstr>GPMC : Définition*</vt:lpstr>
      <vt:lpstr>GPMC : Enjeux</vt:lpstr>
      <vt:lpstr>Les 3 niveaux* de la GPMC </vt:lpstr>
      <vt:lpstr>GPMC : Le rôle crucial du Responsable / chargé de la formation continue</vt:lpstr>
      <vt:lpstr>GPMC : Le rôle crucial du Responsable / chargé de la formation continue</vt:lpstr>
      <vt:lpstr>GPMC : Le rôle crucial du Responsable / chargé de la formation continue</vt:lpstr>
      <vt:lpstr>  </vt:lpstr>
      <vt:lpstr>PRISE DE CONTACT ÉQUIPE GE GPMC AVEC LES ÉTABLISSEMENTS</vt:lpstr>
      <vt:lpstr>PRISE DE CONTACT ÉQUIPE GE GPMC AVEC LES ÉTABLISSEMENTS</vt:lpstr>
      <vt:lpstr>Présentation PowerPoint</vt:lpstr>
      <vt:lpstr>PRISE EN MAIN DU MODULE GE GPMC</vt:lpstr>
      <vt:lpstr>PRISE EN MAIN DU MODULE GE GPMC</vt:lpstr>
      <vt:lpstr>PRISE EN MAIN DU MODULE GE GPMC</vt:lpstr>
      <vt:lpstr>PRISE EN MAIN DU MODULE GE GPMC</vt:lpstr>
      <vt:lpstr>Présentation PowerPoint</vt:lpstr>
      <vt:lpstr>FORMATION DES RÉFÉRENTS À LA SAISIE DE L’ENTRETIEN PROFESSIONNEL ET DE FORMATION</vt:lpstr>
      <vt:lpstr>FORMATION DES RÉFÉRENTS À LA SAISIE DE L’ENTRETIEN PROFESSIONNEL ET DE FORMATION</vt:lpstr>
      <vt:lpstr>FORMATION DES RÉFÉRENTS À LA SAISIE DE L’ENTRETIEN PROFESSIONNEL ET DE FORMATION</vt:lpstr>
      <vt:lpstr>FORMATION DES RÉFÉRENTS À LA SAISIE DE L’ENTRETIEN PROFESSIONNEL ET DE FORMATION</vt:lpstr>
      <vt:lpstr>Présentation PowerPoint</vt:lpstr>
      <vt:lpstr>PARAMÉTRAGE DE LA CAMPAGNE (GE/GEA)</vt:lpstr>
      <vt:lpstr>PARAMÉTRAGE DE LA CAMPAGNE (GE/GEA)</vt:lpstr>
      <vt:lpstr>PARAMÉTRAGE DE LA CAMPAGNE ENTRETIEN DE FORMATION (GE)</vt:lpstr>
      <vt:lpstr>PARAMÉTRAGE DE LA CAMPAGNE (GE/GEA)</vt:lpstr>
      <vt:lpstr>PARAMÉTRAGE DE LA CAMPAGNE (GE)</vt:lpstr>
      <vt:lpstr>Présentation PowerPoint</vt:lpstr>
      <vt:lpstr>SAISIE DES ENTRETIENS DANS GE</vt:lpstr>
      <vt:lpstr>SAISIE DES ENTRETIENS DANS GE</vt:lpstr>
      <vt:lpstr>SAISIE DES ENTRETIENS DANS GE</vt:lpstr>
      <vt:lpstr>CIRCUIT RÉGLEMENTAIRE DE L’ENTRETIEN PRO</vt:lpstr>
      <vt:lpstr>SAISIE DES ENTRETIENS DANS GE</vt:lpstr>
      <vt:lpstr>Présentation PowerPoint</vt:lpstr>
      <vt:lpstr>L’ÉQUIPE GPMC</vt:lpstr>
      <vt:lpstr>Présentation PowerPoint</vt:lpstr>
      <vt:lpstr>LES DATES DE FORMATION PROPOSEES</vt:lpstr>
      <vt:lpstr>LES DATES DE FORMATION PROPOSEES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Canonge</dc:creator>
  <cp:lastModifiedBy>DALLIER Sylvain</cp:lastModifiedBy>
  <cp:revision>572</cp:revision>
  <cp:lastPrinted>2020-01-10T06:27:13Z</cp:lastPrinted>
  <dcterms:created xsi:type="dcterms:W3CDTF">2019-07-03T15:49:57Z</dcterms:created>
  <dcterms:modified xsi:type="dcterms:W3CDTF">2025-06-03T06:35:43Z</dcterms:modified>
</cp:coreProperties>
</file>