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3" r:id="rId2"/>
    <p:sldId id="304" r:id="rId3"/>
    <p:sldId id="257" r:id="rId4"/>
    <p:sldId id="306" r:id="rId5"/>
    <p:sldId id="354" r:id="rId6"/>
    <p:sldId id="367" r:id="rId7"/>
    <p:sldId id="366" r:id="rId8"/>
    <p:sldId id="305" r:id="rId9"/>
    <p:sldId id="357" r:id="rId10"/>
    <p:sldId id="355" r:id="rId11"/>
    <p:sldId id="358" r:id="rId12"/>
    <p:sldId id="363" r:id="rId13"/>
    <p:sldId id="362" r:id="rId14"/>
    <p:sldId id="364" r:id="rId15"/>
    <p:sldId id="360" r:id="rId16"/>
    <p:sldId id="359" r:id="rId17"/>
    <p:sldId id="365" r:id="rId18"/>
    <p:sldId id="361" r:id="rId19"/>
    <p:sldId id="368" r:id="rId20"/>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YCHANH Jenna" initials="SJ" lastIdx="1" clrIdx="0">
    <p:extLst>
      <p:ext uri="{19B8F6BF-5375-455C-9EA6-DF929625EA0E}">
        <p15:presenceInfo xmlns:p15="http://schemas.microsoft.com/office/powerpoint/2012/main" userId="S::j.saychanh@anfh.fr::a9671bc0-496f-43a1-846e-107eaf2bbf04" providerId="AD"/>
      </p:ext>
    </p:extLst>
  </p:cmAuthor>
  <p:cmAuthor id="2" name="SAYCHANH Jenna" initials="SJ [2]" lastIdx="2" clrIdx="1">
    <p:extLst>
      <p:ext uri="{19B8F6BF-5375-455C-9EA6-DF929625EA0E}">
        <p15:presenceInfo xmlns:p15="http://schemas.microsoft.com/office/powerpoint/2012/main" userId="S-1-5-21-3391398649-2886088469-1846163005-2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051"/>
    <a:srgbClr val="183264"/>
    <a:srgbClr val="18AB81"/>
    <a:srgbClr val="0D72B6"/>
    <a:srgbClr val="1CAD84"/>
    <a:srgbClr val="1E3669"/>
    <a:srgbClr val="642251"/>
    <a:srgbClr val="8C3565"/>
    <a:srgbClr val="FFFF00"/>
    <a:srgbClr val="8635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9" autoAdjust="0"/>
    <p:restoredTop sz="94660"/>
  </p:normalViewPr>
  <p:slideViewPr>
    <p:cSldViewPr snapToGrid="0">
      <p:cViewPr varScale="1">
        <p:scale>
          <a:sx n="114" d="100"/>
          <a:sy n="114"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3DBC52D5-ACEE-46D1-ADAF-CB9E3FCD97FA}" type="datetimeFigureOut">
              <a:rPr lang="fr-FR" smtClean="0"/>
              <a:t>31/03/2022</a:t>
            </a:fld>
            <a:endParaRPr lang="fr-FR"/>
          </a:p>
        </p:txBody>
      </p:sp>
      <p:sp>
        <p:nvSpPr>
          <p:cNvPr id="4" name="Espace réservé de l'image des diapositives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8521F222-3C69-484F-9ED6-5D3535CFC5BA}" type="slidenum">
              <a:rPr lang="fr-FR" smtClean="0"/>
              <a:t>‹N°›</a:t>
            </a:fld>
            <a:endParaRPr lang="fr-FR"/>
          </a:p>
        </p:txBody>
      </p:sp>
    </p:spTree>
    <p:extLst>
      <p:ext uri="{BB962C8B-B14F-4D97-AF65-F5344CB8AC3E}">
        <p14:creationId xmlns:p14="http://schemas.microsoft.com/office/powerpoint/2010/main" val="230761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F5D0341-3008-433E-8EBA-869C88C6ABEE}"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361547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5D0341-3008-433E-8EBA-869C88C6ABEE}"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392799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5D0341-3008-433E-8EBA-869C88C6ABEE}"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34303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F5D0341-3008-433E-8EBA-869C88C6ABEE}"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26315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F5D0341-3008-433E-8EBA-869C88C6ABEE}" type="datetimeFigureOut">
              <a:rPr lang="fr-FR" smtClean="0"/>
              <a:t>31/03/2022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316729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F5D0341-3008-433E-8EBA-869C88C6ABEE}" type="datetimeFigureOut">
              <a:rPr lang="fr-FR" smtClean="0"/>
              <a:t>31/03/2022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210447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5D0341-3008-433E-8EBA-869C88C6ABEE}" type="datetimeFigureOut">
              <a:rPr lang="fr-FR" smtClean="0"/>
              <a:t>31/03/2022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13136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F5D0341-3008-433E-8EBA-869C88C6ABEE}" type="datetimeFigureOut">
              <a:rPr lang="fr-FR" smtClean="0"/>
              <a:t>31/03/2022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202471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D0341-3008-433E-8EBA-869C88C6ABEE}" type="datetimeFigureOut">
              <a:rPr lang="fr-FR" smtClean="0"/>
              <a:t>31/03/2022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375009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5D0341-3008-433E-8EBA-869C88C6ABEE}" type="datetimeFigureOut">
              <a:rPr lang="fr-FR" smtClean="0"/>
              <a:t>31/03/2022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175922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F5D0341-3008-433E-8EBA-869C88C6ABEE}" type="datetimeFigureOut">
              <a:rPr lang="fr-FR" smtClean="0"/>
              <a:t>31/03/2022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885B68-7695-44DE-AF9A-30728E237F6F}" type="slidenum">
              <a:rPr lang="fr-FR" smtClean="0"/>
              <a:t>‹N°›</a:t>
            </a:fld>
            <a:endParaRPr lang="fr-FR"/>
          </a:p>
        </p:txBody>
      </p:sp>
    </p:spTree>
    <p:extLst>
      <p:ext uri="{BB962C8B-B14F-4D97-AF65-F5344CB8AC3E}">
        <p14:creationId xmlns:p14="http://schemas.microsoft.com/office/powerpoint/2010/main" val="16705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D0341-3008-433E-8EBA-869C88C6ABEE}" type="datetimeFigureOut">
              <a:rPr lang="fr-FR" smtClean="0"/>
              <a:t>31/03/2022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85B68-7695-44DE-AF9A-30728E237F6F}" type="slidenum">
              <a:rPr lang="fr-FR" smtClean="0"/>
              <a:t>‹N°›</a:t>
            </a:fld>
            <a:endParaRPr lang="fr-FR"/>
          </a:p>
        </p:txBody>
      </p:sp>
    </p:spTree>
    <p:extLst>
      <p:ext uri="{BB962C8B-B14F-4D97-AF65-F5344CB8AC3E}">
        <p14:creationId xmlns:p14="http://schemas.microsoft.com/office/powerpoint/2010/main" val="3535163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hyperlink" Target="mailto:noreply@qvt-anfh.fr"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g.pons@anfh.fr" TargetMode="External"/><Relationship Id="rId7" Type="http://schemas.openxmlformats.org/officeDocument/2006/relationships/image" Target="../media/image34.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hyperlink" Target="mailto:j.saychanh@anfh.fr" TargetMode="External"/><Relationship Id="rId4" Type="http://schemas.openxmlformats.org/officeDocument/2006/relationships/hyperlink" Target="mailto:f.bocquel@anfh.fr"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qvt-anfh.fr/" TargetMode="External"/><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25340C00-D2B8-4970-A9C3-0074B20AF9B1}"/>
              </a:ext>
            </a:extLst>
          </p:cNvPr>
          <p:cNvSpPr txBox="1">
            <a:spLocks/>
          </p:cNvSpPr>
          <p:nvPr/>
        </p:nvSpPr>
        <p:spPr>
          <a:xfrm>
            <a:off x="567764" y="889299"/>
            <a:ext cx="11056471" cy="304800"/>
          </a:xfrm>
          <a:prstGeom prst="rect">
            <a:avLst/>
          </a:prstGeom>
          <a:solidFill>
            <a:srgbClr val="183264"/>
          </a:solidFill>
        </p:spPr>
        <p:txBody>
          <a:bodyPr vert="horz" lIns="91440" tIns="45720" rIns="91440" bIns="45720" rtlCol="0" anchor="ctr">
            <a:noAutofit/>
          </a:bodyPr>
          <a:lstStyle>
            <a:lvl1pPr algn="l" defTabSz="685800" rtl="0" eaLnBrk="1" latinLnBrk="0" hangingPunct="1">
              <a:lnSpc>
                <a:spcPct val="100000"/>
              </a:lnSpc>
              <a:spcBef>
                <a:spcPts val="0"/>
              </a:spcBef>
              <a:buNone/>
              <a:defRPr sz="800" b="1" kern="1200" cap="all" baseline="0">
                <a:solidFill>
                  <a:schemeClr val="bg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all" spc="0" normalizeH="0" baseline="0" noProof="0" dirty="0">
                <a:ln>
                  <a:noFill/>
                </a:ln>
                <a:solidFill>
                  <a:sysClr val="window" lastClr="FFFFFF"/>
                </a:solidFill>
                <a:effectLst/>
                <a:uLnTx/>
                <a:uFillTx/>
                <a:latin typeface="Arial" panose="020B0604020202020204"/>
                <a:ea typeface="+mj-ea"/>
                <a:cs typeface="+mj-cs"/>
              </a:rPr>
              <a:t>OCCITANIE &amp; PRO</a:t>
            </a:r>
            <a:r>
              <a:rPr lang="fr-FR" dirty="0">
                <a:solidFill>
                  <a:sysClr val="window" lastClr="FFFFFF"/>
                </a:solidFill>
                <a:latin typeface="Arial" panose="020B0604020202020204"/>
              </a:rPr>
              <a:t>VENCE ALPES CÔTE D’AZUR</a:t>
            </a:r>
            <a:endParaRPr kumimoji="0" lang="fr-FR" sz="800" b="1" i="0" u="none" strike="noStrike" kern="1200" cap="all" spc="0" normalizeH="0" baseline="0" noProof="0" dirty="0">
              <a:ln>
                <a:noFill/>
              </a:ln>
              <a:solidFill>
                <a:sysClr val="window" lastClr="FFFFFF"/>
              </a:solidFill>
              <a:effectLst/>
              <a:uLnTx/>
              <a:uFillTx/>
              <a:latin typeface="Arial" panose="020B0604020202020204"/>
              <a:ea typeface="+mj-ea"/>
              <a:cs typeface="+mj-cs"/>
            </a:endParaRPr>
          </a:p>
        </p:txBody>
      </p:sp>
      <p:sp>
        <p:nvSpPr>
          <p:cNvPr id="7" name="Espace réservé du texte 2">
            <a:extLst>
              <a:ext uri="{FF2B5EF4-FFF2-40B4-BE49-F238E27FC236}">
                <a16:creationId xmlns:a16="http://schemas.microsoft.com/office/drawing/2014/main" id="{91388DEE-1D96-427E-A527-D5EF6CD152F3}"/>
              </a:ext>
            </a:extLst>
          </p:cNvPr>
          <p:cNvSpPr txBox="1">
            <a:spLocks/>
          </p:cNvSpPr>
          <p:nvPr/>
        </p:nvSpPr>
        <p:spPr>
          <a:xfrm>
            <a:off x="435781" y="1598586"/>
            <a:ext cx="11212836" cy="4662006"/>
          </a:xfrm>
          <a:prstGeom prst="rect">
            <a:avLst/>
          </a:prstGeom>
        </p:spPr>
        <p:txBody>
          <a:bodyPr vert="horz" lIns="91440" tIns="45720" rIns="91440" bIns="45720" rtlCol="0">
            <a:no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4400" b="1" kern="1200">
                <a:solidFill>
                  <a:schemeClr val="accent1"/>
                </a:solidFill>
                <a:latin typeface="+mn-lt"/>
                <a:ea typeface="+mn-ea"/>
                <a:cs typeface="+mn-cs"/>
              </a:defRPr>
            </a:lvl1pPr>
            <a:lvl2pPr marL="0" indent="0" algn="l" defTabSz="685800" rtl="0" eaLnBrk="1" latinLnBrk="0" hangingPunct="1">
              <a:lnSpc>
                <a:spcPct val="90000"/>
              </a:lnSpc>
              <a:spcBef>
                <a:spcPts val="0"/>
              </a:spcBef>
              <a:spcAft>
                <a:spcPts val="0"/>
              </a:spcAft>
              <a:buFont typeface="Arial" panose="020B0604020202020204" pitchFamily="34" charset="0"/>
              <a:buNone/>
              <a:defRPr sz="4400" b="1" kern="1200">
                <a:solidFill>
                  <a:schemeClr val="tx2"/>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fr-FR" dirty="0">
                <a:solidFill>
                  <a:srgbClr val="19396A"/>
                </a:solidFill>
                <a:latin typeface="Arial" panose="020B0604020202020204"/>
              </a:rPr>
              <a:t>LANCEMENT DU BAROMETRE SOCIAL</a:t>
            </a:r>
            <a:endParaRPr kumimoji="0" lang="fr-FR" sz="4400" b="1" i="0" u="none" strike="noStrike" kern="1200" cap="none" spc="0" normalizeH="0" baseline="0" noProof="0" dirty="0">
              <a:ln>
                <a:noFill/>
              </a:ln>
              <a:solidFill>
                <a:srgbClr val="19396A"/>
              </a:solidFill>
              <a:effectLst/>
              <a:uLnTx/>
              <a:uFillTx/>
              <a:latin typeface="Arial" panose="020B0604020202020204"/>
              <a:ea typeface="+mn-ea"/>
              <a:cs typeface="+mn-cs"/>
            </a:endParaRPr>
          </a:p>
          <a:p>
            <a:pPr marL="0" marR="0" lvl="1"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1CAE83"/>
                </a:solidFill>
                <a:effectLst/>
                <a:uLnTx/>
                <a:uFillTx/>
                <a:latin typeface="Arial" panose="020B0604020202020204"/>
                <a:ea typeface="+mn-ea"/>
                <a:cs typeface="+mn-cs"/>
              </a:rPr>
              <a:t>Webinaire de présentation </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r-FR" sz="4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4434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798101"/>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9396A"/>
                </a:solidFill>
                <a:effectLst/>
                <a:uLnTx/>
                <a:uFillTx/>
                <a:latin typeface="Arial" panose="020B0604020202020204"/>
                <a:ea typeface="+mj-ea"/>
                <a:cs typeface="+mj-cs"/>
              </a:rPr>
              <a:t>Les questionnaires complémentaires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9396A"/>
              </a:solidFill>
              <a:effectLst/>
              <a:uLnTx/>
              <a:uFillTx/>
              <a:latin typeface="Arial" panose="020B0604020202020204"/>
              <a:ea typeface="+mj-ea"/>
              <a:cs typeface="+mj-cs"/>
            </a:endParaRPr>
          </a:p>
        </p:txBody>
      </p:sp>
      <p:sp>
        <p:nvSpPr>
          <p:cNvPr id="11" name="Espace réservé du contenu 2">
            <a:extLst>
              <a:ext uri="{FF2B5EF4-FFF2-40B4-BE49-F238E27FC236}">
                <a16:creationId xmlns:a16="http://schemas.microsoft.com/office/drawing/2014/main" id="{CA3911F7-1D32-4BD5-8FBC-641D3AC4ACF2}"/>
              </a:ext>
            </a:extLst>
          </p:cNvPr>
          <p:cNvSpPr txBox="1">
            <a:spLocks/>
          </p:cNvSpPr>
          <p:nvPr/>
        </p:nvSpPr>
        <p:spPr>
          <a:xfrm>
            <a:off x="2178108" y="3957030"/>
            <a:ext cx="4242859" cy="3853996"/>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ysClr val="windowText" lastClr="000000"/>
              </a:solidFill>
              <a:effectLst/>
              <a:uLnTx/>
              <a:uFillTx/>
              <a:latin typeface="Georgia" panose="02040502050405020303" pitchFamily="18" charset="0"/>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02</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9" name="ZoneTexte 8">
            <a:extLst>
              <a:ext uri="{FF2B5EF4-FFF2-40B4-BE49-F238E27FC236}">
                <a16:creationId xmlns:a16="http://schemas.microsoft.com/office/drawing/2014/main" id="{A8A9DCBA-E384-4F47-A7F9-C21AE0D8D58E}"/>
              </a:ext>
            </a:extLst>
          </p:cNvPr>
          <p:cNvSpPr txBox="1"/>
          <p:nvPr/>
        </p:nvSpPr>
        <p:spPr>
          <a:xfrm>
            <a:off x="609848" y="1864992"/>
            <a:ext cx="3807320" cy="523220"/>
          </a:xfrm>
          <a:prstGeom prst="rect">
            <a:avLst/>
          </a:prstGeom>
          <a:noFill/>
        </p:spPr>
        <p:txBody>
          <a:bodyPr wrap="square">
            <a:spAutoFit/>
          </a:bodyPr>
          <a:lstStyle/>
          <a:p>
            <a:r>
              <a:rPr lang="fr-FR" sz="1400" b="1" dirty="0">
                <a:solidFill>
                  <a:srgbClr val="183264"/>
                </a:solidFill>
                <a:latin typeface="Arial" panose="020B0604020202020204"/>
              </a:rPr>
              <a:t>6 questions</a:t>
            </a:r>
            <a:r>
              <a:rPr lang="fr-FR" sz="1400" dirty="0">
                <a:solidFill>
                  <a:srgbClr val="183264"/>
                </a:solidFill>
                <a:latin typeface="Arial" panose="020B0604020202020204"/>
              </a:rPr>
              <a:t> à la suite de l’enquête « de base » vérifier la situation globale d’une entité</a:t>
            </a:r>
            <a:endParaRPr lang="fr-FR" sz="1400" dirty="0">
              <a:solidFill>
                <a:srgbClr val="183264"/>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DF9D6257-0269-4092-8B34-E2891FB9180A}"/>
              </a:ext>
            </a:extLst>
          </p:cNvPr>
          <p:cNvPicPr>
            <a:picLocks noChangeAspect="1"/>
          </p:cNvPicPr>
          <p:nvPr/>
        </p:nvPicPr>
        <p:blipFill>
          <a:blip r:embed="rId2"/>
          <a:stretch>
            <a:fillRect/>
          </a:stretch>
        </p:blipFill>
        <p:spPr>
          <a:xfrm>
            <a:off x="609848" y="2604659"/>
            <a:ext cx="4414737" cy="2700000"/>
          </a:xfrm>
          <a:prstGeom prst="rect">
            <a:avLst/>
          </a:prstGeom>
        </p:spPr>
      </p:pic>
      <p:pic>
        <p:nvPicPr>
          <p:cNvPr id="2" name="Image 1">
            <a:extLst>
              <a:ext uri="{FF2B5EF4-FFF2-40B4-BE49-F238E27FC236}">
                <a16:creationId xmlns:a16="http://schemas.microsoft.com/office/drawing/2014/main" id="{6CA42D58-8B55-4337-9154-12D6FF451200}"/>
              </a:ext>
            </a:extLst>
          </p:cNvPr>
          <p:cNvPicPr>
            <a:picLocks noChangeAspect="1"/>
          </p:cNvPicPr>
          <p:nvPr/>
        </p:nvPicPr>
        <p:blipFill>
          <a:blip r:embed="rId3"/>
          <a:stretch>
            <a:fillRect/>
          </a:stretch>
        </p:blipFill>
        <p:spPr>
          <a:xfrm>
            <a:off x="6546802" y="2605937"/>
            <a:ext cx="4534534" cy="2700000"/>
          </a:xfrm>
          <a:prstGeom prst="rect">
            <a:avLst/>
          </a:prstGeom>
        </p:spPr>
      </p:pic>
      <p:sp>
        <p:nvSpPr>
          <p:cNvPr id="13" name="ZoneTexte 12">
            <a:extLst>
              <a:ext uri="{FF2B5EF4-FFF2-40B4-BE49-F238E27FC236}">
                <a16:creationId xmlns:a16="http://schemas.microsoft.com/office/drawing/2014/main" id="{13EF7313-083C-4385-815E-8C16BE2DA170}"/>
              </a:ext>
            </a:extLst>
          </p:cNvPr>
          <p:cNvSpPr txBox="1"/>
          <p:nvPr/>
        </p:nvSpPr>
        <p:spPr>
          <a:xfrm>
            <a:off x="6605525" y="1864991"/>
            <a:ext cx="3440584" cy="523220"/>
          </a:xfrm>
          <a:prstGeom prst="rect">
            <a:avLst/>
          </a:prstGeom>
          <a:noFill/>
        </p:spPr>
        <p:txBody>
          <a:bodyPr wrap="square">
            <a:spAutoFit/>
          </a:bodyPr>
          <a:lstStyle/>
          <a:p>
            <a:r>
              <a:rPr lang="fr-FR" sz="1400" b="1" dirty="0">
                <a:solidFill>
                  <a:srgbClr val="183264"/>
                </a:solidFill>
                <a:latin typeface="Arial" panose="020B0604020202020204"/>
              </a:rPr>
              <a:t>25 questions </a:t>
            </a:r>
            <a:r>
              <a:rPr lang="fr-FR" sz="1400" dirty="0">
                <a:solidFill>
                  <a:srgbClr val="183264"/>
                </a:solidFill>
                <a:latin typeface="Arial" panose="020B0604020202020204"/>
              </a:rPr>
              <a:t>pour évaluer l’environnement immédiat de travail</a:t>
            </a:r>
            <a:endParaRPr lang="fr-FR" sz="1400" b="1" dirty="0">
              <a:solidFill>
                <a:srgbClr val="183264"/>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23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798101"/>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9396A"/>
                </a:solidFill>
                <a:effectLst/>
                <a:uLnTx/>
                <a:uFillTx/>
                <a:latin typeface="Arial" panose="020B0604020202020204"/>
                <a:ea typeface="+mj-ea"/>
                <a:cs typeface="+mj-cs"/>
              </a:rPr>
              <a:t>Les questionnaires complémentaires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9396A"/>
              </a:solidFill>
              <a:effectLst/>
              <a:uLnTx/>
              <a:uFillTx/>
              <a:latin typeface="Arial" panose="020B0604020202020204"/>
              <a:ea typeface="+mj-ea"/>
              <a:cs typeface="+mj-cs"/>
            </a:endParaRPr>
          </a:p>
        </p:txBody>
      </p:sp>
      <p:sp>
        <p:nvSpPr>
          <p:cNvPr id="11" name="Espace réservé du contenu 2">
            <a:extLst>
              <a:ext uri="{FF2B5EF4-FFF2-40B4-BE49-F238E27FC236}">
                <a16:creationId xmlns:a16="http://schemas.microsoft.com/office/drawing/2014/main" id="{CA3911F7-1D32-4BD5-8FBC-641D3AC4ACF2}"/>
              </a:ext>
            </a:extLst>
          </p:cNvPr>
          <p:cNvSpPr txBox="1">
            <a:spLocks/>
          </p:cNvSpPr>
          <p:nvPr/>
        </p:nvSpPr>
        <p:spPr>
          <a:xfrm>
            <a:off x="1235152" y="1775017"/>
            <a:ext cx="4242859" cy="3853996"/>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ysClr val="windowText" lastClr="000000"/>
              </a:solidFill>
              <a:effectLst/>
              <a:uLnTx/>
              <a:uFillTx/>
              <a:latin typeface="Georgia" panose="02040502050405020303" pitchFamily="18" charset="0"/>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02</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9" name="ZoneTexte 8">
            <a:extLst>
              <a:ext uri="{FF2B5EF4-FFF2-40B4-BE49-F238E27FC236}">
                <a16:creationId xmlns:a16="http://schemas.microsoft.com/office/drawing/2014/main" id="{A8A9DCBA-E384-4F47-A7F9-C21AE0D8D58E}"/>
              </a:ext>
            </a:extLst>
          </p:cNvPr>
          <p:cNvSpPr txBox="1"/>
          <p:nvPr/>
        </p:nvSpPr>
        <p:spPr>
          <a:xfrm>
            <a:off x="688976" y="2067158"/>
            <a:ext cx="9751675" cy="523220"/>
          </a:xfrm>
          <a:prstGeom prst="rect">
            <a:avLst/>
          </a:prstGeom>
          <a:noFill/>
        </p:spPr>
        <p:txBody>
          <a:bodyPr wrap="square">
            <a:spAutoFit/>
          </a:bodyPr>
          <a:lstStyle/>
          <a:p>
            <a:r>
              <a:rPr lang="fr-FR" sz="1400" b="1" dirty="0">
                <a:solidFill>
                  <a:srgbClr val="183264"/>
                </a:solidFill>
                <a:latin typeface="Arial" panose="020B0604020202020204"/>
              </a:rPr>
              <a:t>15 questions pour mesurer le vécu d’un changement précis avant et pendant (1° questionnaire)…. et après  (2° questionnaire)</a:t>
            </a:r>
          </a:p>
        </p:txBody>
      </p:sp>
      <p:pic>
        <p:nvPicPr>
          <p:cNvPr id="3" name="Image 2">
            <a:extLst>
              <a:ext uri="{FF2B5EF4-FFF2-40B4-BE49-F238E27FC236}">
                <a16:creationId xmlns:a16="http://schemas.microsoft.com/office/drawing/2014/main" id="{F0B17B08-3BDB-487B-A664-F8FF7BD4C8E9}"/>
              </a:ext>
            </a:extLst>
          </p:cNvPr>
          <p:cNvPicPr>
            <a:picLocks noChangeAspect="1"/>
          </p:cNvPicPr>
          <p:nvPr/>
        </p:nvPicPr>
        <p:blipFill>
          <a:blip r:embed="rId2"/>
          <a:stretch>
            <a:fillRect/>
          </a:stretch>
        </p:blipFill>
        <p:spPr>
          <a:xfrm>
            <a:off x="688976" y="3121265"/>
            <a:ext cx="4572638" cy="2715004"/>
          </a:xfrm>
          <a:prstGeom prst="rect">
            <a:avLst/>
          </a:prstGeom>
        </p:spPr>
      </p:pic>
      <p:pic>
        <p:nvPicPr>
          <p:cNvPr id="6" name="Image 5">
            <a:extLst>
              <a:ext uri="{FF2B5EF4-FFF2-40B4-BE49-F238E27FC236}">
                <a16:creationId xmlns:a16="http://schemas.microsoft.com/office/drawing/2014/main" id="{2FDCE721-245E-438C-BD61-9E41416926D5}"/>
              </a:ext>
            </a:extLst>
          </p:cNvPr>
          <p:cNvPicPr>
            <a:picLocks noChangeAspect="1"/>
          </p:cNvPicPr>
          <p:nvPr/>
        </p:nvPicPr>
        <p:blipFill>
          <a:blip r:embed="rId3"/>
          <a:stretch>
            <a:fillRect/>
          </a:stretch>
        </p:blipFill>
        <p:spPr>
          <a:xfrm>
            <a:off x="5992146" y="3102212"/>
            <a:ext cx="4515480" cy="2734057"/>
          </a:xfrm>
          <a:prstGeom prst="rect">
            <a:avLst/>
          </a:prstGeom>
        </p:spPr>
      </p:pic>
    </p:spTree>
    <p:extLst>
      <p:ext uri="{BB962C8B-B14F-4D97-AF65-F5344CB8AC3E}">
        <p14:creationId xmlns:p14="http://schemas.microsoft.com/office/powerpoint/2010/main" val="268299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R="0" lvl="0" algn="l" defTabSz="685800" rtl="0" eaLnBrk="1" fontAlgn="auto" latinLnBrk="0" hangingPunct="1">
              <a:lnSpc>
                <a:spcPct val="100000"/>
              </a:lnSpc>
              <a:spcBef>
                <a:spcPts val="0"/>
              </a:spcBef>
              <a:spcAft>
                <a:spcPts val="2400"/>
              </a:spcAft>
              <a:buClr>
                <a:srgbClr val="1CAE83"/>
              </a:buClr>
              <a:buSzTx/>
              <a:tabLst/>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Les résultats de l’enquête</a:t>
            </a:r>
            <a:br>
              <a:rPr lang="fr-FR" sz="2400" dirty="0">
                <a:solidFill>
                  <a:srgbClr val="19396A"/>
                </a:solidFill>
                <a:latin typeface="Arial" panose="020B0604020202020204"/>
                <a:ea typeface="+mn-ea"/>
                <a:cs typeface="+mn-cs"/>
              </a:rPr>
            </a:b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03</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7" name="Image 6">
            <a:extLst>
              <a:ext uri="{FF2B5EF4-FFF2-40B4-BE49-F238E27FC236}">
                <a16:creationId xmlns:a16="http://schemas.microsoft.com/office/drawing/2014/main" id="{7E2FCE3E-89D0-4213-AD97-79087FF10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53896">
            <a:off x="483166" y="1388173"/>
            <a:ext cx="2160000" cy="2160000"/>
          </a:xfrm>
          <a:prstGeom prst="rect">
            <a:avLst/>
          </a:prstGeom>
        </p:spPr>
      </p:pic>
      <p:pic>
        <p:nvPicPr>
          <p:cNvPr id="9" name="Image 8">
            <a:extLst>
              <a:ext uri="{FF2B5EF4-FFF2-40B4-BE49-F238E27FC236}">
                <a16:creationId xmlns:a16="http://schemas.microsoft.com/office/drawing/2014/main" id="{C8730F28-65CD-40BF-BD84-6A46AFC6F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0" y="2421014"/>
            <a:ext cx="3492000" cy="3492000"/>
          </a:xfrm>
          <a:prstGeom prst="rect">
            <a:avLst/>
          </a:prstGeom>
        </p:spPr>
      </p:pic>
      <p:sp>
        <p:nvSpPr>
          <p:cNvPr id="8" name="Espace réservé du contenu 2">
            <a:extLst>
              <a:ext uri="{FF2B5EF4-FFF2-40B4-BE49-F238E27FC236}">
                <a16:creationId xmlns:a16="http://schemas.microsoft.com/office/drawing/2014/main" id="{76A56DCD-F4CE-4BB3-AEFB-6E8FA16544D1}"/>
              </a:ext>
            </a:extLst>
          </p:cNvPr>
          <p:cNvSpPr txBox="1">
            <a:spLocks/>
          </p:cNvSpPr>
          <p:nvPr/>
        </p:nvSpPr>
        <p:spPr>
          <a:xfrm>
            <a:off x="3212681" y="1881554"/>
            <a:ext cx="3901183"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1 résultat instantané à l’issue du questionnaire pour le répondant : </a:t>
            </a:r>
            <a:r>
              <a:rPr lang="fr-FR" dirty="0">
                <a:solidFill>
                  <a:srgbClr val="EE7051"/>
                </a:solidFill>
                <a:latin typeface="Arial" panose="020B0604020202020204"/>
              </a:rPr>
              <a:t>Rapport flash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D84"/>
                </a:solidFill>
                <a:latin typeface="Arial" panose="020B0604020202020204"/>
              </a:rPr>
              <a:t>1 synthèse des réponses</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D84"/>
                </a:solidFill>
                <a:latin typeface="Arial" panose="020B0604020202020204"/>
              </a:rPr>
              <a:t>Tendance de réponses positives ou négatives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D84"/>
                </a:solidFill>
                <a:latin typeface="Arial" panose="020B0604020202020204"/>
              </a:rPr>
              <a:t>Thèmes positifs / moins positifs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D84"/>
                </a:solidFill>
                <a:latin typeface="Arial" panose="020B0604020202020204"/>
              </a:rPr>
              <a:t> 1 analyse individuelle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D84"/>
                </a:solidFill>
                <a:latin typeface="Arial" panose="020B0604020202020204"/>
              </a:rPr>
              <a:t>1 document strictement personnel</a:t>
            </a:r>
            <a:r>
              <a:rPr lang="fr-FR" dirty="0">
                <a:solidFill>
                  <a:srgbClr val="EE7051"/>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2" name="Image 1">
            <a:extLst>
              <a:ext uri="{FF2B5EF4-FFF2-40B4-BE49-F238E27FC236}">
                <a16:creationId xmlns:a16="http://schemas.microsoft.com/office/drawing/2014/main" id="{5F9C2136-7396-4A3A-94DB-8ED97ED1FEFE}"/>
              </a:ext>
            </a:extLst>
          </p:cNvPr>
          <p:cNvPicPr>
            <a:picLocks noChangeAspect="1"/>
          </p:cNvPicPr>
          <p:nvPr/>
        </p:nvPicPr>
        <p:blipFill>
          <a:blip r:embed="rId4"/>
          <a:stretch>
            <a:fillRect/>
          </a:stretch>
        </p:blipFill>
        <p:spPr>
          <a:xfrm>
            <a:off x="7623167" y="621000"/>
            <a:ext cx="3983616" cy="5616000"/>
          </a:xfrm>
          <a:prstGeom prst="rect">
            <a:avLst/>
          </a:prstGeom>
        </p:spPr>
      </p:pic>
    </p:spTree>
    <p:extLst>
      <p:ext uri="{BB962C8B-B14F-4D97-AF65-F5344CB8AC3E}">
        <p14:creationId xmlns:p14="http://schemas.microsoft.com/office/powerpoint/2010/main" val="345721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R="0" lvl="0" algn="l" defTabSz="685800" rtl="0" eaLnBrk="1" fontAlgn="auto" latinLnBrk="0" hangingPunct="1">
              <a:lnSpc>
                <a:spcPct val="100000"/>
              </a:lnSpc>
              <a:spcBef>
                <a:spcPts val="0"/>
              </a:spcBef>
              <a:spcAft>
                <a:spcPts val="2400"/>
              </a:spcAft>
              <a:buClr>
                <a:srgbClr val="1CAE83"/>
              </a:buClr>
              <a:buSzTx/>
              <a:tabLst/>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Les résultats de l’enquête pour l’établissement</a:t>
            </a:r>
            <a:br>
              <a:rPr lang="fr-FR" sz="2400" dirty="0">
                <a:solidFill>
                  <a:srgbClr val="19396A"/>
                </a:solidFill>
                <a:latin typeface="Arial" panose="020B0604020202020204"/>
                <a:ea typeface="+mn-ea"/>
                <a:cs typeface="+mn-cs"/>
              </a:rPr>
            </a:b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03</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7" name="Image 6">
            <a:extLst>
              <a:ext uri="{FF2B5EF4-FFF2-40B4-BE49-F238E27FC236}">
                <a16:creationId xmlns:a16="http://schemas.microsoft.com/office/drawing/2014/main" id="{7E2FCE3E-89D0-4213-AD97-79087FF10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53896">
            <a:off x="494923" y="5021255"/>
            <a:ext cx="1733049" cy="1733049"/>
          </a:xfrm>
          <a:prstGeom prst="rect">
            <a:avLst/>
          </a:prstGeom>
        </p:spPr>
      </p:pic>
      <p:pic>
        <p:nvPicPr>
          <p:cNvPr id="19" name="Image 18">
            <a:extLst>
              <a:ext uri="{FF2B5EF4-FFF2-40B4-BE49-F238E27FC236}">
                <a16:creationId xmlns:a16="http://schemas.microsoft.com/office/drawing/2014/main" id="{38865D50-D7D6-4DBE-ADF0-B51E74074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36" y="2010254"/>
            <a:ext cx="1802896" cy="1801372"/>
          </a:xfrm>
          <a:prstGeom prst="rect">
            <a:avLst/>
          </a:prstGeom>
        </p:spPr>
      </p:pic>
      <p:sp>
        <p:nvSpPr>
          <p:cNvPr id="22" name="Espace réservé du contenu 2">
            <a:extLst>
              <a:ext uri="{FF2B5EF4-FFF2-40B4-BE49-F238E27FC236}">
                <a16:creationId xmlns:a16="http://schemas.microsoft.com/office/drawing/2014/main" id="{EFA9FBA3-1AEF-4926-B32B-BD4A00CABCF6}"/>
              </a:ext>
            </a:extLst>
          </p:cNvPr>
          <p:cNvSpPr txBox="1">
            <a:spLocks/>
          </p:cNvSpPr>
          <p:nvPr/>
        </p:nvSpPr>
        <p:spPr>
          <a:xfrm>
            <a:off x="2331861" y="1764474"/>
            <a:ext cx="5100046"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1 suivi en temps réel du taux de réponse</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A l’issue de l’enquête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1 rapport de résultats comprenant 3 parties :</a:t>
            </a: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r>
              <a:rPr lang="fr-FR" dirty="0">
                <a:solidFill>
                  <a:srgbClr val="1CAE83"/>
                </a:solidFill>
                <a:latin typeface="Arial" panose="020B0604020202020204"/>
              </a:rPr>
              <a:t>1 synthèse générale </a:t>
            </a: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r>
              <a:rPr lang="fr-FR" dirty="0">
                <a:solidFill>
                  <a:srgbClr val="1CAE83"/>
                </a:solidFill>
                <a:latin typeface="Arial" panose="020B0604020202020204"/>
              </a:rPr>
              <a:t>les résultats question par question</a:t>
            </a: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r>
              <a:rPr lang="fr-FR" dirty="0">
                <a:solidFill>
                  <a:srgbClr val="1CAE83"/>
                </a:solidFill>
                <a:latin typeface="Arial" panose="020B0604020202020204"/>
              </a:rPr>
              <a:t>1 tableau de synthèse </a:t>
            </a: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i="1" dirty="0">
                <a:solidFill>
                  <a:srgbClr val="1CAE83"/>
                </a:solidFill>
                <a:latin typeface="Arial" panose="020B0604020202020204"/>
              </a:rPr>
              <a:t>Possibilité d’édition des résultats par site ou par filière </a:t>
            </a:r>
            <a:endParaRPr kumimoji="0" lang="fr-FR" sz="1600" b="1" i="1"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6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grpSp>
        <p:nvGrpSpPr>
          <p:cNvPr id="24" name="Groupe 23">
            <a:extLst>
              <a:ext uri="{FF2B5EF4-FFF2-40B4-BE49-F238E27FC236}">
                <a16:creationId xmlns:a16="http://schemas.microsoft.com/office/drawing/2014/main" id="{65F6FB4D-766B-4EC9-A534-CECF3F1D3FF6}"/>
              </a:ext>
            </a:extLst>
          </p:cNvPr>
          <p:cNvGrpSpPr/>
          <p:nvPr/>
        </p:nvGrpSpPr>
        <p:grpSpPr>
          <a:xfrm>
            <a:off x="7830879" y="1893780"/>
            <a:ext cx="3570000" cy="2520000"/>
            <a:chOff x="7805712" y="3811626"/>
            <a:chExt cx="3570000" cy="2520000"/>
          </a:xfrm>
        </p:grpSpPr>
        <p:pic>
          <p:nvPicPr>
            <p:cNvPr id="15" name="Image 14">
              <a:extLst>
                <a:ext uri="{FF2B5EF4-FFF2-40B4-BE49-F238E27FC236}">
                  <a16:creationId xmlns:a16="http://schemas.microsoft.com/office/drawing/2014/main" id="{C068459A-92A2-4245-8F91-B855908D4C33}"/>
                </a:ext>
              </a:extLst>
            </p:cNvPr>
            <p:cNvPicPr>
              <a:picLocks noChangeAspect="1"/>
            </p:cNvPicPr>
            <p:nvPr/>
          </p:nvPicPr>
          <p:blipFill>
            <a:blip r:embed="rId4"/>
            <a:stretch>
              <a:fillRect/>
            </a:stretch>
          </p:blipFill>
          <p:spPr>
            <a:xfrm>
              <a:off x="7805712" y="3811626"/>
              <a:ext cx="3570000" cy="2520000"/>
            </a:xfrm>
            <a:prstGeom prst="rect">
              <a:avLst/>
            </a:prstGeom>
          </p:spPr>
        </p:pic>
        <p:sp>
          <p:nvSpPr>
            <p:cNvPr id="16" name="Rectangle 15">
              <a:extLst>
                <a:ext uri="{FF2B5EF4-FFF2-40B4-BE49-F238E27FC236}">
                  <a16:creationId xmlns:a16="http://schemas.microsoft.com/office/drawing/2014/main" id="{D8B37DE5-38E2-4170-9BB5-79D5240D15A1}"/>
                </a:ext>
              </a:extLst>
            </p:cNvPr>
            <p:cNvSpPr/>
            <p:nvPr/>
          </p:nvSpPr>
          <p:spPr>
            <a:xfrm>
              <a:off x="9974511" y="4179868"/>
              <a:ext cx="596254" cy="210881"/>
            </a:xfrm>
            <a:prstGeom prst="rect">
              <a:avLst/>
            </a:prstGeom>
            <a:solidFill>
              <a:srgbClr val="642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Espace réservé du contenu 2">
            <a:extLst>
              <a:ext uri="{FF2B5EF4-FFF2-40B4-BE49-F238E27FC236}">
                <a16:creationId xmlns:a16="http://schemas.microsoft.com/office/drawing/2014/main" id="{AC33092B-8C8B-4239-A4DA-B99F267C4B2A}"/>
              </a:ext>
            </a:extLst>
          </p:cNvPr>
          <p:cNvSpPr txBox="1">
            <a:spLocks/>
          </p:cNvSpPr>
          <p:nvPr/>
        </p:nvSpPr>
        <p:spPr>
          <a:xfrm>
            <a:off x="2331861" y="5611077"/>
            <a:ext cx="7659177"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EE7051"/>
                </a:solidFill>
                <a:latin typeface="Arial" panose="020B0604020202020204"/>
              </a:rPr>
              <a:t>Résultats uniquement accessibles par l’établissement dans le strict respect de l’autonomie des établissements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6018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R="0" lvl="0" algn="l" defTabSz="685800" rtl="0" eaLnBrk="1" fontAlgn="auto" latinLnBrk="0" hangingPunct="1">
              <a:lnSpc>
                <a:spcPct val="100000"/>
              </a:lnSpc>
              <a:spcBef>
                <a:spcPts val="0"/>
              </a:spcBef>
              <a:spcAft>
                <a:spcPts val="2400"/>
              </a:spcAft>
              <a:buClr>
                <a:srgbClr val="1CAE83"/>
              </a:buClr>
              <a:buSzTx/>
              <a:tabLst/>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Les résultats de l’enquête pour l’établissement</a:t>
            </a:r>
            <a:b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b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pour vous aider à les comprendre </a:t>
            </a: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03</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22" name="Espace réservé du contenu 2">
            <a:extLst>
              <a:ext uri="{FF2B5EF4-FFF2-40B4-BE49-F238E27FC236}">
                <a16:creationId xmlns:a16="http://schemas.microsoft.com/office/drawing/2014/main" id="{EFA9FBA3-1AEF-4926-B32B-BD4A00CABCF6}"/>
              </a:ext>
            </a:extLst>
          </p:cNvPr>
          <p:cNvSpPr txBox="1">
            <a:spLocks/>
          </p:cNvSpPr>
          <p:nvPr/>
        </p:nvSpPr>
        <p:spPr>
          <a:xfrm>
            <a:off x="2331861" y="2304593"/>
            <a:ext cx="7189644"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Un guide pratique pour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vous aider à conduire une analyse juste et pertinente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vous accompagner à la prise en main des résultats</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donner un éclairage sur les taux de référence</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3" name="Image 2">
            <a:extLst>
              <a:ext uri="{FF2B5EF4-FFF2-40B4-BE49-F238E27FC236}">
                <a16:creationId xmlns:a16="http://schemas.microsoft.com/office/drawing/2014/main" id="{CC74B62F-3489-4DCD-BE69-B9B5C28A1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69" y="2136125"/>
            <a:ext cx="1444966" cy="1443745"/>
          </a:xfrm>
          <a:prstGeom prst="rect">
            <a:avLst/>
          </a:prstGeom>
        </p:spPr>
      </p:pic>
      <p:pic>
        <p:nvPicPr>
          <p:cNvPr id="8" name="Image 7" descr="Une image contenant skiant, neige, jouet, groupe&#10;&#10;Description générée automatiquement">
            <a:extLst>
              <a:ext uri="{FF2B5EF4-FFF2-40B4-BE49-F238E27FC236}">
                <a16:creationId xmlns:a16="http://schemas.microsoft.com/office/drawing/2014/main" id="{035433D3-ECBC-4E50-A3C1-665F852F7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928" y="3774493"/>
            <a:ext cx="3817154" cy="3240000"/>
          </a:xfrm>
          <a:prstGeom prst="rect">
            <a:avLst/>
          </a:prstGeom>
        </p:spPr>
      </p:pic>
      <p:sp>
        <p:nvSpPr>
          <p:cNvPr id="17" name="Espace réservé du contenu 2">
            <a:extLst>
              <a:ext uri="{FF2B5EF4-FFF2-40B4-BE49-F238E27FC236}">
                <a16:creationId xmlns:a16="http://schemas.microsoft.com/office/drawing/2014/main" id="{F9745A61-DF77-486F-BB09-53C9A3212445}"/>
              </a:ext>
            </a:extLst>
          </p:cNvPr>
          <p:cNvSpPr txBox="1">
            <a:spLocks/>
          </p:cNvSpPr>
          <p:nvPr/>
        </p:nvSpPr>
        <p:spPr>
          <a:xfrm>
            <a:off x="1630465" y="5325851"/>
            <a:ext cx="7189644"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EE7051"/>
                </a:solidFill>
                <a:latin typeface="Arial" panose="020B0604020202020204"/>
              </a:rPr>
              <a:t>Et faciliter la restitution des résultats aux équipes</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86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R="0" lvl="0" algn="l" defTabSz="685800" rtl="0" eaLnBrk="1" fontAlgn="auto" latinLnBrk="0" hangingPunct="1">
              <a:lnSpc>
                <a:spcPct val="100000"/>
              </a:lnSpc>
              <a:spcBef>
                <a:spcPts val="0"/>
              </a:spcBef>
              <a:spcAft>
                <a:spcPts val="2400"/>
              </a:spcAft>
              <a:buClr>
                <a:srgbClr val="1CAE83"/>
              </a:buClr>
              <a:buSzTx/>
              <a:tabLst/>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Modalités de connexion et les fonctionnalités</a:t>
            </a:r>
            <a:b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b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04</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17" name="Image 16">
            <a:extLst>
              <a:ext uri="{FF2B5EF4-FFF2-40B4-BE49-F238E27FC236}">
                <a16:creationId xmlns:a16="http://schemas.microsoft.com/office/drawing/2014/main" id="{D4E45C74-BEA7-42C6-8452-D72E0134A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04" y="1778459"/>
            <a:ext cx="1802896" cy="1801372"/>
          </a:xfrm>
          <a:prstGeom prst="rect">
            <a:avLst/>
          </a:prstGeom>
        </p:spPr>
      </p:pic>
      <p:sp>
        <p:nvSpPr>
          <p:cNvPr id="18" name="Espace réservé du contenu 2">
            <a:extLst>
              <a:ext uri="{FF2B5EF4-FFF2-40B4-BE49-F238E27FC236}">
                <a16:creationId xmlns:a16="http://schemas.microsoft.com/office/drawing/2014/main" id="{9A03CCB9-9613-4F18-8AAC-7BB0808DC3B4}"/>
              </a:ext>
            </a:extLst>
          </p:cNvPr>
          <p:cNvSpPr txBox="1">
            <a:spLocks/>
          </p:cNvSpPr>
          <p:nvPr/>
        </p:nvSpPr>
        <p:spPr>
          <a:xfrm>
            <a:off x="2136600" y="2125741"/>
            <a:ext cx="10371631"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rPr>
              <a:t>1 accès par établissement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20" name="Image 19">
            <a:extLst>
              <a:ext uri="{FF2B5EF4-FFF2-40B4-BE49-F238E27FC236}">
                <a16:creationId xmlns:a16="http://schemas.microsoft.com/office/drawing/2014/main" id="{D067F478-D284-415F-A8B9-34EB0091F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311" y="3134213"/>
            <a:ext cx="2680421" cy="2680421"/>
          </a:xfrm>
          <a:prstGeom prst="rect">
            <a:avLst/>
          </a:prstGeom>
        </p:spPr>
      </p:pic>
      <p:sp>
        <p:nvSpPr>
          <p:cNvPr id="21" name="Espace réservé du contenu 2">
            <a:extLst>
              <a:ext uri="{FF2B5EF4-FFF2-40B4-BE49-F238E27FC236}">
                <a16:creationId xmlns:a16="http://schemas.microsoft.com/office/drawing/2014/main" id="{0371252E-2FFE-4417-8A13-0E6E9C30C517}"/>
              </a:ext>
            </a:extLst>
          </p:cNvPr>
          <p:cNvSpPr txBox="1">
            <a:spLocks/>
          </p:cNvSpPr>
          <p:nvPr/>
        </p:nvSpPr>
        <p:spPr>
          <a:xfrm>
            <a:off x="5167317" y="3431309"/>
            <a:ext cx="6156465"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1 référent qui pourra </a:t>
            </a:r>
          </a:p>
          <a:p>
            <a:pPr marL="285750" marR="0" lvl="0" indent="-285750" algn="l" defTabSz="685800" rtl="0" eaLnBrk="1" fontAlgn="auto" latinLnBrk="0" hangingPunct="1">
              <a:lnSpc>
                <a:spcPct val="100000"/>
              </a:lnSpc>
              <a:spcBef>
                <a:spcPts val="0"/>
              </a:spcBef>
              <a:spcAft>
                <a:spcPts val="600"/>
              </a:spcAft>
              <a:buClrTx/>
              <a:buSzTx/>
              <a:buFontTx/>
              <a:buChar char="-"/>
              <a:tabLst/>
              <a:defRPr/>
            </a:pPr>
            <a:r>
              <a:rPr lang="fr-FR" dirty="0">
                <a:solidFill>
                  <a:srgbClr val="1CAE83"/>
                </a:solidFill>
                <a:latin typeface="Arial" panose="020B0604020202020204"/>
              </a:rPr>
              <a:t>administrer les questionnaires</a:t>
            </a:r>
          </a:p>
          <a:p>
            <a:pPr marL="285750" marR="0" lvl="0" indent="-285750" algn="l" defTabSz="685800" rtl="0" eaLnBrk="1" fontAlgn="auto" latinLnBrk="0" hangingPunct="1">
              <a:lnSpc>
                <a:spcPct val="100000"/>
              </a:lnSpc>
              <a:spcBef>
                <a:spcPts val="0"/>
              </a:spcBef>
              <a:spcAft>
                <a:spcPts val="600"/>
              </a:spcAft>
              <a:buClrTx/>
              <a:buSzTx/>
              <a:buFontTx/>
              <a:buChar char="-"/>
              <a:tabLst/>
              <a:defRPr/>
            </a:pPr>
            <a:r>
              <a:rPr lang="fr-FR" dirty="0">
                <a:solidFill>
                  <a:srgbClr val="1CAE83"/>
                </a:solidFill>
                <a:latin typeface="Arial" panose="020B0604020202020204"/>
              </a:rPr>
              <a:t>accéder au rapport de résultats </a:t>
            </a:r>
            <a:r>
              <a:rPr lang="fr-FR" dirty="0">
                <a:solidFill>
                  <a:srgbClr val="EE7051"/>
                </a:solidFill>
                <a:latin typeface="Arial" panose="020B0604020202020204"/>
              </a:rPr>
              <a:t>mais pas aux réponses individuelles  </a:t>
            </a:r>
            <a:endParaRPr kumimoji="0" lang="fr-FR" sz="1700" b="1" i="0" u="none" strike="noStrike" kern="1200" cap="none" spc="0" normalizeH="0" baseline="0" noProof="0" dirty="0">
              <a:ln>
                <a:noFill/>
              </a:ln>
              <a:solidFill>
                <a:srgbClr val="EE705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467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FF9B236E-8B91-4193-B924-CBF5179F039A}"/>
              </a:ext>
            </a:extLst>
          </p:cNvPr>
          <p:cNvGrpSpPr/>
          <p:nvPr/>
        </p:nvGrpSpPr>
        <p:grpSpPr>
          <a:xfrm>
            <a:off x="911124" y="1799584"/>
            <a:ext cx="4660842" cy="2828605"/>
            <a:chOff x="3500975" y="1054407"/>
            <a:chExt cx="6080289" cy="3962493"/>
          </a:xfrm>
        </p:grpSpPr>
        <p:pic>
          <p:nvPicPr>
            <p:cNvPr id="3" name="Image 2">
              <a:extLst>
                <a:ext uri="{FF2B5EF4-FFF2-40B4-BE49-F238E27FC236}">
                  <a16:creationId xmlns:a16="http://schemas.microsoft.com/office/drawing/2014/main" id="{7F468175-F92F-4C97-8812-9DD903AC7F72}"/>
                </a:ext>
              </a:extLst>
            </p:cNvPr>
            <p:cNvPicPr>
              <a:picLocks noChangeAspect="1"/>
            </p:cNvPicPr>
            <p:nvPr/>
          </p:nvPicPr>
          <p:blipFill>
            <a:blip r:embed="rId2"/>
            <a:stretch>
              <a:fillRect/>
            </a:stretch>
          </p:blipFill>
          <p:spPr>
            <a:xfrm>
              <a:off x="3500975" y="1054407"/>
              <a:ext cx="6080289" cy="3962493"/>
            </a:xfrm>
            <a:prstGeom prst="rect">
              <a:avLst/>
            </a:prstGeom>
          </p:spPr>
        </p:pic>
        <p:sp>
          <p:nvSpPr>
            <p:cNvPr id="8" name="Rectangle 7">
              <a:extLst>
                <a:ext uri="{FF2B5EF4-FFF2-40B4-BE49-F238E27FC236}">
                  <a16:creationId xmlns:a16="http://schemas.microsoft.com/office/drawing/2014/main" id="{FB6779C0-F892-4021-BDA6-B5BA1DBA7996}"/>
                </a:ext>
              </a:extLst>
            </p:cNvPr>
            <p:cNvSpPr/>
            <p:nvPr/>
          </p:nvSpPr>
          <p:spPr>
            <a:xfrm>
              <a:off x="3682767" y="2158155"/>
              <a:ext cx="956345" cy="141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8C3565"/>
                  </a:solidFill>
                </a:rPr>
                <a:t>REG000</a:t>
              </a:r>
            </a:p>
          </p:txBody>
        </p:sp>
      </p:grpSp>
      <p:grpSp>
        <p:nvGrpSpPr>
          <p:cNvPr id="22" name="Groupe 21">
            <a:extLst>
              <a:ext uri="{FF2B5EF4-FFF2-40B4-BE49-F238E27FC236}">
                <a16:creationId xmlns:a16="http://schemas.microsoft.com/office/drawing/2014/main" id="{2EFB72BD-8BD9-430E-AF33-C3CB2AC28F16}"/>
              </a:ext>
            </a:extLst>
          </p:cNvPr>
          <p:cNvGrpSpPr/>
          <p:nvPr/>
        </p:nvGrpSpPr>
        <p:grpSpPr>
          <a:xfrm>
            <a:off x="257422" y="4394372"/>
            <a:ext cx="5677032" cy="1203655"/>
            <a:chOff x="295905" y="5521216"/>
            <a:chExt cx="6104895" cy="1203655"/>
          </a:xfrm>
        </p:grpSpPr>
        <p:sp>
          <p:nvSpPr>
            <p:cNvPr id="14" name="Espace réservé du contenu 2">
              <a:extLst>
                <a:ext uri="{FF2B5EF4-FFF2-40B4-BE49-F238E27FC236}">
                  <a16:creationId xmlns:a16="http://schemas.microsoft.com/office/drawing/2014/main" id="{235F4C50-2E16-4DEF-BFE5-C40C9E418E7C}"/>
                </a:ext>
              </a:extLst>
            </p:cNvPr>
            <p:cNvSpPr txBox="1">
              <a:spLocks/>
            </p:cNvSpPr>
            <p:nvPr/>
          </p:nvSpPr>
          <p:spPr>
            <a:xfrm>
              <a:off x="1291904" y="5839153"/>
              <a:ext cx="5108896" cy="885718"/>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rPr>
                <a:t>Le login est le </a:t>
              </a:r>
              <a:r>
                <a:rPr kumimoji="0" lang="fr-FR" sz="1700" b="1" i="0" u="none" strike="noStrike" kern="1200" cap="none" spc="0" normalizeH="0" baseline="0" noProof="0" dirty="0">
                  <a:ln>
                    <a:noFill/>
                  </a:ln>
                  <a:solidFill>
                    <a:srgbClr val="EE7051"/>
                  </a:solidFill>
                  <a:effectLst/>
                  <a:uLnTx/>
                  <a:uFillTx/>
                  <a:latin typeface="Arial" panose="020B0604020202020204"/>
                  <a:ea typeface="+mn-ea"/>
                  <a:cs typeface="+mn-cs"/>
                </a:rPr>
                <a:t>« Code adhérent ANFH »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EE7051"/>
                  </a:solidFill>
                  <a:latin typeface="Arial" panose="020B0604020202020204"/>
                </a:rPr>
                <a:t>MID000</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EE7051"/>
                  </a:solidFill>
                  <a:effectLst/>
                  <a:uLnTx/>
                  <a:uFillTx/>
                  <a:latin typeface="Arial" panose="020B0604020202020204"/>
                  <a:ea typeface="+mn-ea"/>
                  <a:cs typeface="+mn-cs"/>
                </a:rPr>
                <a:t>LAN000</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EE7051"/>
                  </a:solidFill>
                  <a:latin typeface="Arial" panose="020B0604020202020204"/>
                </a:rPr>
                <a:t>PRO000</a:t>
              </a: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16" name="Image 15">
              <a:extLst>
                <a:ext uri="{FF2B5EF4-FFF2-40B4-BE49-F238E27FC236}">
                  <a16:creationId xmlns:a16="http://schemas.microsoft.com/office/drawing/2014/main" id="{D4DF70FB-0B1E-44A7-958F-B5F2960B4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5905" y="5521216"/>
              <a:ext cx="1203655" cy="1203655"/>
            </a:xfrm>
            <a:prstGeom prst="rect">
              <a:avLst/>
            </a:prstGeom>
          </p:spPr>
        </p:pic>
      </p:grpSp>
      <p:pic>
        <p:nvPicPr>
          <p:cNvPr id="25" name="Image 24">
            <a:extLst>
              <a:ext uri="{FF2B5EF4-FFF2-40B4-BE49-F238E27FC236}">
                <a16:creationId xmlns:a16="http://schemas.microsoft.com/office/drawing/2014/main" id="{815F89C1-04C6-4EBD-9783-CA654698964E}"/>
              </a:ext>
            </a:extLst>
          </p:cNvPr>
          <p:cNvPicPr>
            <a:picLocks noChangeAspect="1"/>
          </p:cNvPicPr>
          <p:nvPr/>
        </p:nvPicPr>
        <p:blipFill>
          <a:blip r:embed="rId4"/>
          <a:stretch>
            <a:fillRect/>
          </a:stretch>
        </p:blipFill>
        <p:spPr>
          <a:xfrm>
            <a:off x="5934454" y="4461457"/>
            <a:ext cx="6004317" cy="2120834"/>
          </a:xfrm>
          <a:prstGeom prst="rect">
            <a:avLst/>
          </a:prstGeom>
        </p:spPr>
      </p:pic>
      <p:sp>
        <p:nvSpPr>
          <p:cNvPr id="26" name="Flèche : courbe vers le bas 25">
            <a:extLst>
              <a:ext uri="{FF2B5EF4-FFF2-40B4-BE49-F238E27FC236}">
                <a16:creationId xmlns:a16="http://schemas.microsoft.com/office/drawing/2014/main" id="{DF271ADC-3746-41AB-990C-83FEF9C90E81}"/>
              </a:ext>
            </a:extLst>
          </p:cNvPr>
          <p:cNvSpPr/>
          <p:nvPr/>
        </p:nvSpPr>
        <p:spPr>
          <a:xfrm rot="3203869">
            <a:off x="6021816" y="2605886"/>
            <a:ext cx="1886712" cy="764056"/>
          </a:xfrm>
          <a:prstGeom prst="curvedDownArrow">
            <a:avLst>
              <a:gd name="adj1" fmla="val 25000"/>
              <a:gd name="adj2" fmla="val 63142"/>
              <a:gd name="adj3" fmla="val 25000"/>
            </a:avLst>
          </a:prstGeom>
          <a:solidFill>
            <a:srgbClr val="EE7051"/>
          </a:solidFill>
          <a:ln>
            <a:solidFill>
              <a:srgbClr val="EE7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Titre 1">
            <a:extLst>
              <a:ext uri="{FF2B5EF4-FFF2-40B4-BE49-F238E27FC236}">
                <a16:creationId xmlns:a16="http://schemas.microsoft.com/office/drawing/2014/main" id="{BA8CD49D-7458-4911-A28D-A670C436A56F}"/>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R="0" lvl="0" algn="l" defTabSz="685800" rtl="0" eaLnBrk="1" fontAlgn="auto" latinLnBrk="0" hangingPunct="1">
              <a:lnSpc>
                <a:spcPct val="100000"/>
              </a:lnSpc>
              <a:spcBef>
                <a:spcPts val="0"/>
              </a:spcBef>
              <a:spcAft>
                <a:spcPts val="2400"/>
              </a:spcAft>
              <a:buClr>
                <a:srgbClr val="1CAE83"/>
              </a:buClr>
              <a:buSzTx/>
              <a:tabLst/>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Modalités de connexion et les fonctionnalités</a:t>
            </a:r>
            <a:b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br>
            <a:r>
              <a:rPr lang="fr-FR" sz="2400" dirty="0">
                <a:solidFill>
                  <a:srgbClr val="19396A"/>
                </a:solidFill>
                <a:latin typeface="Arial" panose="020B0604020202020204"/>
                <a:ea typeface="+mn-ea"/>
                <a:cs typeface="+mn-cs"/>
              </a:rPr>
              <a:t>comment accéder à la plate-forme ?</a:t>
            </a: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28" name="Espace réservé du texte 3">
            <a:extLst>
              <a:ext uri="{FF2B5EF4-FFF2-40B4-BE49-F238E27FC236}">
                <a16:creationId xmlns:a16="http://schemas.microsoft.com/office/drawing/2014/main" id="{60C5B271-8D44-4000-922B-356C516A05B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04</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040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BA8CD49D-7458-4911-A28D-A670C436A56F}"/>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R="0" lvl="0" algn="l" defTabSz="685800" rtl="0" eaLnBrk="1" fontAlgn="auto" latinLnBrk="0" hangingPunct="1">
              <a:lnSpc>
                <a:spcPct val="100000"/>
              </a:lnSpc>
              <a:spcBef>
                <a:spcPts val="0"/>
              </a:spcBef>
              <a:spcAft>
                <a:spcPts val="2400"/>
              </a:spcAft>
              <a:buClr>
                <a:srgbClr val="1CAE83"/>
              </a:buClr>
              <a:buSzTx/>
              <a:tabLst/>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Modalités de connexion et les fonctionnalités</a:t>
            </a:r>
            <a:b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br>
            <a:r>
              <a:rPr lang="fr-FR" sz="2400" dirty="0">
                <a:solidFill>
                  <a:srgbClr val="19396A"/>
                </a:solidFill>
                <a:latin typeface="Arial" panose="020B0604020202020204"/>
                <a:ea typeface="+mn-ea"/>
                <a:cs typeface="+mn-cs"/>
              </a:rPr>
              <a:t> </a:t>
            </a: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28" name="Espace réservé du texte 3">
            <a:extLst>
              <a:ext uri="{FF2B5EF4-FFF2-40B4-BE49-F238E27FC236}">
                <a16:creationId xmlns:a16="http://schemas.microsoft.com/office/drawing/2014/main" id="{60C5B271-8D44-4000-922B-356C516A05B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04</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12" name="Espace réservé du contenu 2">
            <a:extLst>
              <a:ext uri="{FF2B5EF4-FFF2-40B4-BE49-F238E27FC236}">
                <a16:creationId xmlns:a16="http://schemas.microsoft.com/office/drawing/2014/main" id="{007A51F3-C51B-4BC2-956E-909923ED8396}"/>
              </a:ext>
            </a:extLst>
          </p:cNvPr>
          <p:cNvSpPr txBox="1">
            <a:spLocks/>
          </p:cNvSpPr>
          <p:nvPr/>
        </p:nvSpPr>
        <p:spPr>
          <a:xfrm>
            <a:off x="1475232" y="2614986"/>
            <a:ext cx="7189644" cy="55340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13" name="Espace réservé du contenu 2">
            <a:extLst>
              <a:ext uri="{FF2B5EF4-FFF2-40B4-BE49-F238E27FC236}">
                <a16:creationId xmlns:a16="http://schemas.microsoft.com/office/drawing/2014/main" id="{AEFA3EAC-922B-4B45-B3AE-435BB0A28571}"/>
              </a:ext>
            </a:extLst>
          </p:cNvPr>
          <p:cNvSpPr txBox="1">
            <a:spLocks/>
          </p:cNvSpPr>
          <p:nvPr/>
        </p:nvSpPr>
        <p:spPr>
          <a:xfrm>
            <a:off x="427560" y="1819848"/>
            <a:ext cx="7189644" cy="2217073"/>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EE7051"/>
                </a:solidFill>
                <a:latin typeface="Arial" panose="020B0604020202020204"/>
              </a:rPr>
              <a:t>Administration de la plateforme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le logo et la signature (cartouche mail)</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Sites de l’établissement</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commentaire en fin de questionnaire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 courrier / mail </a:t>
            </a:r>
          </a:p>
          <a:p>
            <a:pPr marR="0" lvl="0" algn="l" defTabSz="685800" rtl="0" eaLnBrk="1" fontAlgn="auto" latinLnBrk="0" hangingPunct="1">
              <a:lnSpc>
                <a:spcPct val="100000"/>
              </a:lnSpc>
              <a:spcBef>
                <a:spcPts val="0"/>
              </a:spcBef>
              <a:spcAft>
                <a:spcPts val="600"/>
              </a:spcAft>
              <a:buClrTx/>
              <a:buSzTx/>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15" name="Espace réservé du contenu 2">
            <a:extLst>
              <a:ext uri="{FF2B5EF4-FFF2-40B4-BE49-F238E27FC236}">
                <a16:creationId xmlns:a16="http://schemas.microsoft.com/office/drawing/2014/main" id="{B1005F5F-1538-45A2-A937-2C4243832782}"/>
              </a:ext>
            </a:extLst>
          </p:cNvPr>
          <p:cNvSpPr txBox="1">
            <a:spLocks/>
          </p:cNvSpPr>
          <p:nvPr/>
        </p:nvSpPr>
        <p:spPr>
          <a:xfrm>
            <a:off x="5554632" y="4042304"/>
            <a:ext cx="7189644" cy="2217073"/>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EE7051"/>
                </a:solidFill>
                <a:latin typeface="Arial" panose="020B0604020202020204"/>
              </a:rPr>
              <a:t>Administration d’une enquête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Génération des codes d’accès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Envoi des codes mail ou courrier</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Relance</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Accéder au suivi et aux résultats</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Support technique</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3" name="Image 2">
            <a:extLst>
              <a:ext uri="{FF2B5EF4-FFF2-40B4-BE49-F238E27FC236}">
                <a16:creationId xmlns:a16="http://schemas.microsoft.com/office/drawing/2014/main" id="{AED262F5-7AF7-4ACA-8C9B-969D39998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89" y="3672603"/>
            <a:ext cx="2865967" cy="2865967"/>
          </a:xfrm>
          <a:prstGeom prst="rect">
            <a:avLst/>
          </a:prstGeom>
        </p:spPr>
      </p:pic>
      <p:grpSp>
        <p:nvGrpSpPr>
          <p:cNvPr id="10" name="Groupe 9">
            <a:extLst>
              <a:ext uri="{FF2B5EF4-FFF2-40B4-BE49-F238E27FC236}">
                <a16:creationId xmlns:a16="http://schemas.microsoft.com/office/drawing/2014/main" id="{2EBEEE1A-B89A-4663-B82A-9393916D305C}"/>
              </a:ext>
            </a:extLst>
          </p:cNvPr>
          <p:cNvGrpSpPr/>
          <p:nvPr/>
        </p:nvGrpSpPr>
        <p:grpSpPr>
          <a:xfrm>
            <a:off x="2083484" y="4165866"/>
            <a:ext cx="2448643" cy="2093511"/>
            <a:chOff x="6459671" y="1044899"/>
            <a:chExt cx="3227255" cy="2914500"/>
          </a:xfrm>
        </p:grpSpPr>
        <p:pic>
          <p:nvPicPr>
            <p:cNvPr id="11" name="Image 10">
              <a:extLst>
                <a:ext uri="{FF2B5EF4-FFF2-40B4-BE49-F238E27FC236}">
                  <a16:creationId xmlns:a16="http://schemas.microsoft.com/office/drawing/2014/main" id="{A6312469-1BC3-4FC9-9785-967942DBF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671" y="1391138"/>
              <a:ext cx="2568261" cy="2568261"/>
            </a:xfrm>
            <a:prstGeom prst="rect">
              <a:avLst/>
            </a:prstGeom>
          </p:spPr>
        </p:pic>
        <p:pic>
          <p:nvPicPr>
            <p:cNvPr id="14" name="Image 13">
              <a:extLst>
                <a:ext uri="{FF2B5EF4-FFF2-40B4-BE49-F238E27FC236}">
                  <a16:creationId xmlns:a16="http://schemas.microsoft.com/office/drawing/2014/main" id="{B059D6E5-B183-41F0-90D1-5D72D77BE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7372" y="1044899"/>
              <a:ext cx="1789554" cy="1789554"/>
            </a:xfrm>
            <a:prstGeom prst="rect">
              <a:avLst/>
            </a:prstGeom>
          </p:spPr>
        </p:pic>
      </p:grpSp>
    </p:spTree>
    <p:extLst>
      <p:ext uri="{BB962C8B-B14F-4D97-AF65-F5344CB8AC3E}">
        <p14:creationId xmlns:p14="http://schemas.microsoft.com/office/powerpoint/2010/main" val="166292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R="0" lvl="0" algn="l" defTabSz="685800" rtl="0" eaLnBrk="1" fontAlgn="auto" latinLnBrk="0" hangingPunct="1">
              <a:lnSpc>
                <a:spcPct val="100000"/>
              </a:lnSpc>
              <a:spcBef>
                <a:spcPts val="0"/>
              </a:spcBef>
              <a:spcAft>
                <a:spcPts val="2400"/>
              </a:spcAft>
              <a:buClr>
                <a:srgbClr val="1CAE83"/>
              </a:buClr>
              <a:buSzTx/>
              <a:tabLst/>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Modalités de connexion et les fonctionnalités</a:t>
            </a:r>
            <a:b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br>
            <a:r>
              <a:rPr lang="fr-FR" sz="2400" dirty="0">
                <a:solidFill>
                  <a:srgbClr val="19396A"/>
                </a:solidFill>
                <a:latin typeface="Arial" panose="020B0604020202020204"/>
                <a:ea typeface="+mn-ea"/>
                <a:cs typeface="+mn-cs"/>
              </a:rPr>
              <a:t>Comment recevoir un code d’accès ?</a:t>
            </a: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04</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4" name="Image 3">
            <a:extLst>
              <a:ext uri="{FF2B5EF4-FFF2-40B4-BE49-F238E27FC236}">
                <a16:creationId xmlns:a16="http://schemas.microsoft.com/office/drawing/2014/main" id="{999F470B-1B95-42D5-A8A9-162CC8F9E7F6}"/>
              </a:ext>
            </a:extLst>
          </p:cNvPr>
          <p:cNvPicPr>
            <a:picLocks noChangeAspect="1"/>
          </p:cNvPicPr>
          <p:nvPr/>
        </p:nvPicPr>
        <p:blipFill>
          <a:blip r:embed="rId2"/>
          <a:stretch>
            <a:fillRect/>
          </a:stretch>
        </p:blipFill>
        <p:spPr>
          <a:xfrm>
            <a:off x="1281887" y="2037334"/>
            <a:ext cx="2046315" cy="2880000"/>
          </a:xfrm>
          <a:prstGeom prst="rect">
            <a:avLst/>
          </a:prstGeom>
        </p:spPr>
      </p:pic>
      <p:sp>
        <p:nvSpPr>
          <p:cNvPr id="6" name="ZoneTexte 5">
            <a:extLst>
              <a:ext uri="{FF2B5EF4-FFF2-40B4-BE49-F238E27FC236}">
                <a16:creationId xmlns:a16="http://schemas.microsoft.com/office/drawing/2014/main" id="{FA394D37-D3BD-46D4-ABAF-14EBC43636FB}"/>
              </a:ext>
            </a:extLst>
          </p:cNvPr>
          <p:cNvSpPr txBox="1"/>
          <p:nvPr/>
        </p:nvSpPr>
        <p:spPr>
          <a:xfrm>
            <a:off x="3806238" y="2106164"/>
            <a:ext cx="6162024" cy="877163"/>
          </a:xfrm>
          <a:prstGeom prst="rect">
            <a:avLst/>
          </a:prstGeom>
          <a:noFill/>
        </p:spPr>
        <p:txBody>
          <a:bodyPr wrap="square" rtlCol="0">
            <a:spAutoFit/>
          </a:bodyPr>
          <a:lstStyle/>
          <a:p>
            <a:r>
              <a:rPr lang="fr-FR" sz="1700" b="1" dirty="0">
                <a:solidFill>
                  <a:srgbClr val="1CAE83"/>
                </a:solidFill>
                <a:latin typeface="Arial" panose="020B0604020202020204"/>
              </a:rPr>
              <a:t>Nommer un référent (RH, référent QVT, etc..)</a:t>
            </a:r>
          </a:p>
          <a:p>
            <a:endParaRPr lang="fr-FR" sz="1700" b="1" dirty="0">
              <a:solidFill>
                <a:srgbClr val="1CAE83"/>
              </a:solidFill>
              <a:latin typeface="Arial" panose="020B0604020202020204"/>
            </a:endParaRPr>
          </a:p>
          <a:p>
            <a:r>
              <a:rPr lang="fr-FR" sz="1700" b="1" dirty="0">
                <a:solidFill>
                  <a:srgbClr val="1CAE83"/>
                </a:solidFill>
                <a:latin typeface="Arial" panose="020B0604020202020204"/>
              </a:rPr>
              <a:t>Formulaire à retourner à la délégation</a:t>
            </a:r>
          </a:p>
        </p:txBody>
      </p:sp>
      <p:pic>
        <p:nvPicPr>
          <p:cNvPr id="8" name="Image 7">
            <a:extLst>
              <a:ext uri="{FF2B5EF4-FFF2-40B4-BE49-F238E27FC236}">
                <a16:creationId xmlns:a16="http://schemas.microsoft.com/office/drawing/2014/main" id="{65BFEC08-F8A5-4401-B8BF-C6D581FD33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5402" y="3429000"/>
            <a:ext cx="2412000" cy="2412000"/>
          </a:xfrm>
          <a:prstGeom prst="rect">
            <a:avLst/>
          </a:prstGeom>
        </p:spPr>
      </p:pic>
      <p:sp>
        <p:nvSpPr>
          <p:cNvPr id="13" name="ZoneTexte 12">
            <a:extLst>
              <a:ext uri="{FF2B5EF4-FFF2-40B4-BE49-F238E27FC236}">
                <a16:creationId xmlns:a16="http://schemas.microsoft.com/office/drawing/2014/main" id="{5205D6C3-7E3F-4E3C-BB47-D6B0634060BE}"/>
              </a:ext>
            </a:extLst>
          </p:cNvPr>
          <p:cNvSpPr txBox="1"/>
          <p:nvPr/>
        </p:nvSpPr>
        <p:spPr>
          <a:xfrm>
            <a:off x="6236062" y="4150638"/>
            <a:ext cx="6190488" cy="923330"/>
          </a:xfrm>
          <a:prstGeom prst="rect">
            <a:avLst/>
          </a:prstGeom>
          <a:noFill/>
        </p:spPr>
        <p:txBody>
          <a:bodyPr wrap="square">
            <a:spAutoFit/>
          </a:bodyPr>
          <a:lstStyle/>
          <a:p>
            <a:r>
              <a:rPr lang="fr-FR" sz="1700" b="1" dirty="0">
                <a:solidFill>
                  <a:srgbClr val="1CAE83"/>
                </a:solidFill>
                <a:latin typeface="Arial" panose="020B0604020202020204"/>
              </a:rPr>
              <a:t>Création d'un accès à la plateforme QVT ANFH</a:t>
            </a:r>
          </a:p>
          <a:p>
            <a:r>
              <a:rPr lang="fr-FR" sz="1700" b="1" dirty="0">
                <a:solidFill>
                  <a:srgbClr val="1CAE83"/>
                </a:solidFill>
                <a:latin typeface="Arial" panose="020B0604020202020204"/>
              </a:rPr>
              <a:t>De </a:t>
            </a:r>
            <a:r>
              <a:rPr lang="fr-FR" sz="1700" b="1" dirty="0">
                <a:solidFill>
                  <a:srgbClr val="1CAE83"/>
                </a:solidFill>
                <a:latin typeface="Arial" panose="020B0604020202020204"/>
                <a:hlinkClick r:id="rId4">
                  <a:extLst>
                    <a:ext uri="{A12FA001-AC4F-418D-AE19-62706E023703}">
                      <ahyp:hlinkClr xmlns:ahyp="http://schemas.microsoft.com/office/drawing/2018/hyperlinkcolor" val="tx"/>
                    </a:ext>
                  </a:extLst>
                </a:hlinkClick>
              </a:rPr>
              <a:t>noreply@qvt-anfh.fr</a:t>
            </a:r>
            <a:endParaRPr lang="fr-FR" sz="1700" b="1" dirty="0">
              <a:solidFill>
                <a:srgbClr val="1CAE83"/>
              </a:solidFill>
              <a:latin typeface="Arial" panose="020B0604020202020204"/>
            </a:endParaRPr>
          </a:p>
          <a:p>
            <a:endParaRPr lang="fr-FR" dirty="0"/>
          </a:p>
        </p:txBody>
      </p:sp>
      <p:sp>
        <p:nvSpPr>
          <p:cNvPr id="11" name="Rectangle 10">
            <a:extLst>
              <a:ext uri="{FF2B5EF4-FFF2-40B4-BE49-F238E27FC236}">
                <a16:creationId xmlns:a16="http://schemas.microsoft.com/office/drawing/2014/main" id="{216D8BAC-979C-4FC7-93F2-5812EF09EAD1}"/>
              </a:ext>
            </a:extLst>
          </p:cNvPr>
          <p:cNvSpPr/>
          <p:nvPr/>
        </p:nvSpPr>
        <p:spPr>
          <a:xfrm>
            <a:off x="506805" y="5566821"/>
            <a:ext cx="775082" cy="923330"/>
          </a:xfrm>
          <a:prstGeom prst="rect">
            <a:avLst/>
          </a:prstGeom>
          <a:noFill/>
        </p:spPr>
        <p:txBody>
          <a:bodyPr wrap="square" lIns="91440" tIns="45720" rIns="91440" bIns="45720">
            <a:spAutoFit/>
          </a:bodyPr>
          <a:lstStyle/>
          <a:p>
            <a:pPr algn="ctr"/>
            <a:r>
              <a:rPr lang="fr-FR" sz="5400" b="0" cap="none" spc="0" dirty="0">
                <a:ln w="0"/>
                <a:solidFill>
                  <a:srgbClr val="0070C0"/>
                </a:solidFill>
                <a:effectLst>
                  <a:outerShdw blurRad="38100" dist="19050" dir="2700000" algn="tl" rotWithShape="0">
                    <a:schemeClr val="dk1">
                      <a:alpha val="40000"/>
                    </a:schemeClr>
                  </a:outerShdw>
                </a:effectLst>
                <a:latin typeface="Impact" panose="020B0806030902050204" pitchFamily="34" charset="0"/>
              </a:rPr>
              <a:t>!</a:t>
            </a:r>
          </a:p>
        </p:txBody>
      </p:sp>
      <p:sp>
        <p:nvSpPr>
          <p:cNvPr id="15" name="ZoneTexte 14">
            <a:extLst>
              <a:ext uri="{FF2B5EF4-FFF2-40B4-BE49-F238E27FC236}">
                <a16:creationId xmlns:a16="http://schemas.microsoft.com/office/drawing/2014/main" id="{CC0A739C-4AEF-4C67-9E0E-C2E724288975}"/>
              </a:ext>
            </a:extLst>
          </p:cNvPr>
          <p:cNvSpPr txBox="1"/>
          <p:nvPr/>
        </p:nvSpPr>
        <p:spPr>
          <a:xfrm>
            <a:off x="1116309" y="5855184"/>
            <a:ext cx="6308520" cy="369332"/>
          </a:xfrm>
          <a:prstGeom prst="rect">
            <a:avLst/>
          </a:prstGeom>
          <a:noFill/>
        </p:spPr>
        <p:txBody>
          <a:bodyPr wrap="square">
            <a:spAutoFit/>
          </a:bodyPr>
          <a:lstStyle/>
          <a:p>
            <a:r>
              <a:rPr lang="fr-FR" b="1" dirty="0">
                <a:solidFill>
                  <a:srgbClr val="EE7051"/>
                </a:solidFill>
              </a:rPr>
              <a:t>Pensez à vérifier vos courriers indésirables </a:t>
            </a:r>
          </a:p>
        </p:txBody>
      </p:sp>
    </p:spTree>
    <p:extLst>
      <p:ext uri="{BB962C8B-B14F-4D97-AF65-F5344CB8AC3E}">
        <p14:creationId xmlns:p14="http://schemas.microsoft.com/office/powerpoint/2010/main" val="302946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693519"/>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a:spcAft>
                <a:spcPts val="2400"/>
              </a:spcAft>
              <a:buClr>
                <a:srgbClr val="1CAE83"/>
              </a:buClr>
              <a:defRPr/>
            </a:pP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Calendrier de déploiement</a:t>
            </a:r>
            <a:br>
              <a:rPr lang="fr-FR" sz="2400" dirty="0">
                <a:solidFill>
                  <a:srgbClr val="19396A"/>
                </a:solidFill>
                <a:latin typeface="Arial" panose="020B0604020202020204"/>
                <a:ea typeface="+mn-ea"/>
                <a:cs typeface="+mn-cs"/>
              </a:rPr>
            </a:b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05</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4" name="Image 3">
            <a:extLst>
              <a:ext uri="{FF2B5EF4-FFF2-40B4-BE49-F238E27FC236}">
                <a16:creationId xmlns:a16="http://schemas.microsoft.com/office/drawing/2014/main" id="{999F470B-1B95-42D5-A8A9-162CC8F9E7F6}"/>
              </a:ext>
            </a:extLst>
          </p:cNvPr>
          <p:cNvPicPr>
            <a:picLocks noChangeAspect="1"/>
          </p:cNvPicPr>
          <p:nvPr/>
        </p:nvPicPr>
        <p:blipFill>
          <a:blip r:embed="rId2"/>
          <a:stretch>
            <a:fillRect/>
          </a:stretch>
        </p:blipFill>
        <p:spPr>
          <a:xfrm>
            <a:off x="537364" y="1929365"/>
            <a:ext cx="1266183" cy="1782036"/>
          </a:xfrm>
          <a:prstGeom prst="rect">
            <a:avLst/>
          </a:prstGeom>
        </p:spPr>
      </p:pic>
      <p:sp>
        <p:nvSpPr>
          <p:cNvPr id="14" name="Espace réservé du contenu 2">
            <a:extLst>
              <a:ext uri="{FF2B5EF4-FFF2-40B4-BE49-F238E27FC236}">
                <a16:creationId xmlns:a16="http://schemas.microsoft.com/office/drawing/2014/main" id="{F578AFE3-799B-451F-A028-E7BCC080C419}"/>
              </a:ext>
            </a:extLst>
          </p:cNvPr>
          <p:cNvSpPr txBox="1">
            <a:spLocks/>
          </p:cNvSpPr>
          <p:nvPr/>
        </p:nvSpPr>
        <p:spPr>
          <a:xfrm>
            <a:off x="2207552" y="2772597"/>
            <a:ext cx="7189644" cy="1572200"/>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EE7051"/>
                </a:solidFill>
                <a:latin typeface="Arial" panose="020B0604020202020204"/>
              </a:rPr>
              <a:t>Pour recevoir votre code et les outils de communication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Midi Pyrénées : Geneviève Pons </a:t>
            </a:r>
            <a:r>
              <a:rPr lang="fr-FR" dirty="0">
                <a:solidFill>
                  <a:srgbClr val="183264"/>
                </a:solidFill>
                <a:latin typeface="Arial" panose="020B0604020202020204"/>
                <a:hlinkClick r:id="rId3"/>
              </a:rPr>
              <a:t>g.pons@anfh.fr</a:t>
            </a:r>
            <a:endParaRPr lang="fr-FR" dirty="0">
              <a:solidFill>
                <a:srgbClr val="183264"/>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Languedoc-Roussillon : Florence </a:t>
            </a:r>
            <a:r>
              <a:rPr lang="fr-FR" dirty="0" err="1">
                <a:solidFill>
                  <a:srgbClr val="183264"/>
                </a:solidFill>
                <a:latin typeface="Arial" panose="020B0604020202020204"/>
              </a:rPr>
              <a:t>Bocquel</a:t>
            </a:r>
            <a:r>
              <a:rPr lang="fr-FR" dirty="0">
                <a:solidFill>
                  <a:srgbClr val="183264"/>
                </a:solidFill>
                <a:latin typeface="Arial" panose="020B0604020202020204"/>
              </a:rPr>
              <a:t> </a:t>
            </a:r>
            <a:r>
              <a:rPr lang="fr-FR" dirty="0">
                <a:solidFill>
                  <a:srgbClr val="183264"/>
                </a:solidFill>
                <a:latin typeface="Arial" panose="020B0604020202020204"/>
                <a:hlinkClick r:id="rId4"/>
              </a:rPr>
              <a:t>f.bocquel@anfh.fr</a:t>
            </a:r>
            <a:r>
              <a:rPr lang="fr-FR" dirty="0">
                <a:solidFill>
                  <a:srgbClr val="183264"/>
                </a:solidFill>
                <a:latin typeface="Arial" panose="020B0604020202020204"/>
              </a:rPr>
              <a:t>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a:solidFill>
                  <a:srgbClr val="183264"/>
                </a:solidFill>
                <a:latin typeface="Arial" panose="020B0604020202020204"/>
              </a:rPr>
              <a:t>PACA : Jenna </a:t>
            </a:r>
            <a:r>
              <a:rPr lang="fr-FR" dirty="0" err="1">
                <a:solidFill>
                  <a:srgbClr val="183264"/>
                </a:solidFill>
                <a:latin typeface="Arial" panose="020B0604020202020204"/>
              </a:rPr>
              <a:t>Saychanh</a:t>
            </a:r>
            <a:r>
              <a:rPr lang="fr-FR" dirty="0">
                <a:solidFill>
                  <a:srgbClr val="183264"/>
                </a:solidFill>
                <a:latin typeface="Arial" panose="020B0604020202020204"/>
              </a:rPr>
              <a:t> </a:t>
            </a:r>
            <a:r>
              <a:rPr lang="fr-FR" dirty="0">
                <a:solidFill>
                  <a:srgbClr val="183264"/>
                </a:solidFill>
                <a:latin typeface="Arial" panose="020B0604020202020204"/>
                <a:hlinkClick r:id="rId5"/>
              </a:rPr>
              <a:t>j.saychanh@anfh.fr</a:t>
            </a:r>
            <a:endParaRPr lang="fr-FR" dirty="0">
              <a:solidFill>
                <a:srgbClr val="183264"/>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83264"/>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16" name="Espace réservé du contenu 2">
            <a:extLst>
              <a:ext uri="{FF2B5EF4-FFF2-40B4-BE49-F238E27FC236}">
                <a16:creationId xmlns:a16="http://schemas.microsoft.com/office/drawing/2014/main" id="{6C8921AC-4550-4347-8884-06E2F8CBE1CB}"/>
              </a:ext>
            </a:extLst>
          </p:cNvPr>
          <p:cNvSpPr txBox="1">
            <a:spLocks/>
          </p:cNvSpPr>
          <p:nvPr/>
        </p:nvSpPr>
        <p:spPr>
          <a:xfrm>
            <a:off x="2991541" y="3832468"/>
            <a:ext cx="7189644" cy="1572200"/>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17" name="Image 16">
            <a:extLst>
              <a:ext uri="{FF2B5EF4-FFF2-40B4-BE49-F238E27FC236}">
                <a16:creationId xmlns:a16="http://schemas.microsoft.com/office/drawing/2014/main" id="{A0D356EF-726F-49F4-9777-F34D901F1379}"/>
              </a:ext>
            </a:extLst>
          </p:cNvPr>
          <p:cNvPicPr>
            <a:picLocks noChangeAspect="1"/>
          </p:cNvPicPr>
          <p:nvPr/>
        </p:nvPicPr>
        <p:blipFill>
          <a:blip r:embed="rId6"/>
          <a:stretch>
            <a:fillRect/>
          </a:stretch>
        </p:blipFill>
        <p:spPr>
          <a:xfrm>
            <a:off x="9723360" y="1557326"/>
            <a:ext cx="1534737" cy="2160000"/>
          </a:xfrm>
          <a:prstGeom prst="rect">
            <a:avLst/>
          </a:prstGeom>
        </p:spPr>
      </p:pic>
      <p:pic>
        <p:nvPicPr>
          <p:cNvPr id="7" name="Image 6">
            <a:extLst>
              <a:ext uri="{FF2B5EF4-FFF2-40B4-BE49-F238E27FC236}">
                <a16:creationId xmlns:a16="http://schemas.microsoft.com/office/drawing/2014/main" id="{5E1FEE1B-E241-4B46-A221-C7EE3153F455}"/>
              </a:ext>
            </a:extLst>
          </p:cNvPr>
          <p:cNvPicPr>
            <a:picLocks noChangeAspect="1"/>
          </p:cNvPicPr>
          <p:nvPr/>
        </p:nvPicPr>
        <p:blipFill>
          <a:blip r:embed="rId7"/>
          <a:stretch>
            <a:fillRect/>
          </a:stretch>
        </p:blipFill>
        <p:spPr>
          <a:xfrm>
            <a:off x="10375689" y="2179781"/>
            <a:ext cx="1278947" cy="1800000"/>
          </a:xfrm>
          <a:prstGeom prst="rect">
            <a:avLst/>
          </a:prstGeom>
        </p:spPr>
      </p:pic>
      <p:sp>
        <p:nvSpPr>
          <p:cNvPr id="18" name="ZoneTexte 17">
            <a:extLst>
              <a:ext uri="{FF2B5EF4-FFF2-40B4-BE49-F238E27FC236}">
                <a16:creationId xmlns:a16="http://schemas.microsoft.com/office/drawing/2014/main" id="{EFEBB81C-ADE8-4A65-9B20-CEACC78DDB79}"/>
              </a:ext>
            </a:extLst>
          </p:cNvPr>
          <p:cNvSpPr txBox="1"/>
          <p:nvPr/>
        </p:nvSpPr>
        <p:spPr>
          <a:xfrm>
            <a:off x="3981356" y="5373343"/>
            <a:ext cx="7130891" cy="523220"/>
          </a:xfrm>
          <a:prstGeom prst="rect">
            <a:avLst/>
          </a:prstGeom>
          <a:noFill/>
        </p:spPr>
        <p:txBody>
          <a:bodyPr wrap="square" rtlCol="0">
            <a:spAutoFit/>
          </a:bodyPr>
          <a:lstStyle/>
          <a:p>
            <a:r>
              <a:rPr lang="fr-FR" sz="2800" b="1" dirty="0">
                <a:solidFill>
                  <a:srgbClr val="0D72B6"/>
                </a:solidFill>
              </a:rPr>
              <a:t>du 16 mai au 10 juin 2022 </a:t>
            </a:r>
          </a:p>
        </p:txBody>
      </p:sp>
      <p:grpSp>
        <p:nvGrpSpPr>
          <p:cNvPr id="19" name="Groupe 18">
            <a:extLst>
              <a:ext uri="{FF2B5EF4-FFF2-40B4-BE49-F238E27FC236}">
                <a16:creationId xmlns:a16="http://schemas.microsoft.com/office/drawing/2014/main" id="{246BB201-4298-4CB1-AC36-8A661BE82DD9}"/>
              </a:ext>
            </a:extLst>
          </p:cNvPr>
          <p:cNvGrpSpPr/>
          <p:nvPr/>
        </p:nvGrpSpPr>
        <p:grpSpPr>
          <a:xfrm>
            <a:off x="2137177" y="4857125"/>
            <a:ext cx="1708041" cy="1650877"/>
            <a:chOff x="1147479" y="5301847"/>
            <a:chExt cx="1708041" cy="1650877"/>
          </a:xfrm>
        </p:grpSpPr>
        <p:pic>
          <p:nvPicPr>
            <p:cNvPr id="20" name="Image 19">
              <a:extLst>
                <a:ext uri="{FF2B5EF4-FFF2-40B4-BE49-F238E27FC236}">
                  <a16:creationId xmlns:a16="http://schemas.microsoft.com/office/drawing/2014/main" id="{68D87F0D-7198-470D-ADB1-689771AB5142}"/>
                </a:ext>
              </a:extLst>
            </p:cNvPr>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tretch>
              <a:fillRect/>
            </a:stretch>
          </p:blipFill>
          <p:spPr>
            <a:xfrm>
              <a:off x="1147479" y="5415956"/>
              <a:ext cx="1536768" cy="1536768"/>
            </a:xfrm>
            <a:prstGeom prst="rect">
              <a:avLst/>
            </a:prstGeom>
          </p:spPr>
        </p:pic>
        <p:sp>
          <p:nvSpPr>
            <p:cNvPr id="21" name="ZoneTexte 20">
              <a:extLst>
                <a:ext uri="{FF2B5EF4-FFF2-40B4-BE49-F238E27FC236}">
                  <a16:creationId xmlns:a16="http://schemas.microsoft.com/office/drawing/2014/main" id="{1BA2DC5F-B2A2-487D-ADF0-EFA59C931BAB}"/>
                </a:ext>
              </a:extLst>
            </p:cNvPr>
            <p:cNvSpPr txBox="1"/>
            <p:nvPr/>
          </p:nvSpPr>
          <p:spPr>
            <a:xfrm>
              <a:off x="1183702" y="5301847"/>
              <a:ext cx="1671818" cy="369332"/>
            </a:xfrm>
            <a:prstGeom prst="rect">
              <a:avLst/>
            </a:prstGeom>
            <a:noFill/>
          </p:spPr>
          <p:txBody>
            <a:bodyPr wrap="square" rtlCol="0">
              <a:spAutoFit/>
            </a:bodyPr>
            <a:lstStyle/>
            <a:p>
              <a:r>
                <a:rPr lang="fr-FR" b="1" dirty="0">
                  <a:solidFill>
                    <a:srgbClr val="0D72B6"/>
                  </a:solidFill>
                </a:rPr>
                <a:t>Édition 2022</a:t>
              </a:r>
            </a:p>
          </p:txBody>
        </p:sp>
      </p:grpSp>
    </p:spTree>
    <p:extLst>
      <p:ext uri="{BB962C8B-B14F-4D97-AF65-F5344CB8AC3E}">
        <p14:creationId xmlns:p14="http://schemas.microsoft.com/office/powerpoint/2010/main" val="293069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7D2A25AF-7B64-4180-8572-283ECBFC62D2}"/>
              </a:ext>
            </a:extLst>
          </p:cNvPr>
          <p:cNvSpPr txBox="1">
            <a:spLocks/>
          </p:cNvSpPr>
          <p:nvPr/>
        </p:nvSpPr>
        <p:spPr>
          <a:xfrm>
            <a:off x="467121" y="481941"/>
            <a:ext cx="9466480"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3100" b="1" i="0" u="none" strike="noStrike" kern="1200" cap="none" spc="0" normalizeH="0" baseline="0" noProof="0">
                <a:ln>
                  <a:noFill/>
                </a:ln>
                <a:solidFill>
                  <a:srgbClr val="19396A"/>
                </a:solidFill>
                <a:effectLst/>
                <a:uLnTx/>
                <a:uFillTx/>
                <a:latin typeface="Arial" panose="020B0604020202020204"/>
                <a:ea typeface="+mj-ea"/>
                <a:cs typeface="+mj-cs"/>
              </a:rPr>
              <a:t>Sommaire</a:t>
            </a:r>
            <a:endParaRPr kumimoji="0" lang="fr-FR" sz="3100" b="1" i="0" u="none" strike="noStrike" kern="1200" cap="none" spc="0" normalizeH="0" baseline="0" noProof="0" dirty="0">
              <a:ln>
                <a:noFill/>
              </a:ln>
              <a:solidFill>
                <a:srgbClr val="19396A"/>
              </a:solidFill>
              <a:effectLst/>
              <a:uLnTx/>
              <a:uFillTx/>
              <a:latin typeface="Arial" panose="020B0604020202020204"/>
              <a:ea typeface="+mj-ea"/>
              <a:cs typeface="+mj-cs"/>
            </a:endParaRPr>
          </a:p>
        </p:txBody>
      </p:sp>
      <p:sp>
        <p:nvSpPr>
          <p:cNvPr id="11" name="Espace réservé du contenu 2">
            <a:extLst>
              <a:ext uri="{FF2B5EF4-FFF2-40B4-BE49-F238E27FC236}">
                <a16:creationId xmlns:a16="http://schemas.microsoft.com/office/drawing/2014/main" id="{E073778B-156C-490A-90F5-A9BBB0941469}"/>
              </a:ext>
            </a:extLst>
          </p:cNvPr>
          <p:cNvSpPr txBox="1">
            <a:spLocks/>
          </p:cNvSpPr>
          <p:nvPr/>
        </p:nvSpPr>
        <p:spPr>
          <a:xfrm>
            <a:off x="467123" y="1860360"/>
            <a:ext cx="8785934" cy="4211638"/>
          </a:xfrm>
          <a:prstGeom prst="rect">
            <a:avLst/>
          </a:prstGeom>
        </p:spPr>
        <p:txBody>
          <a:bodyPr vert="horz" lIns="91440" tIns="45720" rIns="91440" bIns="45720" rtlCol="0">
            <a:noAutofit/>
          </a:bodyPr>
          <a:lstStyle>
            <a:lvl1pPr marL="447675" marR="0" indent="-447675" algn="l" defTabSz="685800" rtl="0" eaLnBrk="1" fontAlgn="auto" latinLnBrk="0" hangingPunct="1">
              <a:lnSpc>
                <a:spcPct val="100000"/>
              </a:lnSpc>
              <a:spcBef>
                <a:spcPts val="0"/>
              </a:spcBef>
              <a:spcAft>
                <a:spcPts val="2400"/>
              </a:spcAft>
              <a:buClr>
                <a:schemeClr val="tx2"/>
              </a:buClr>
              <a:buSzTx/>
              <a:buFont typeface="+mj-lt"/>
              <a:buAutoNum type="arabicPeriod"/>
              <a:tabLst/>
              <a:defRPr sz="2000" b="1" kern="1200">
                <a:solidFill>
                  <a:schemeClr val="accent1"/>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7675" marR="0" lvl="0" indent="-447675" algn="l" defTabSz="685800" rtl="0" eaLnBrk="1" fontAlgn="auto" latinLnBrk="0" hangingPunct="1">
              <a:lnSpc>
                <a:spcPct val="100000"/>
              </a:lnSpc>
              <a:spcBef>
                <a:spcPts val="0"/>
              </a:spcBef>
              <a:spcAft>
                <a:spcPts val="2400"/>
              </a:spcAft>
              <a:buClr>
                <a:srgbClr val="1CAE83"/>
              </a:buClr>
              <a:buSzTx/>
              <a:buFont typeface="+mj-lt"/>
              <a:buAutoNum type="arabicPeriod"/>
              <a:tabLst/>
              <a:defRPr/>
            </a:pPr>
            <a:r>
              <a:rPr kumimoji="0" lang="fr-FR" sz="2000" b="1" i="0" u="none" strike="noStrike" kern="1200" cap="none" spc="0" normalizeH="0" baseline="0" noProof="0" dirty="0">
                <a:ln>
                  <a:noFill/>
                </a:ln>
                <a:solidFill>
                  <a:srgbClr val="19396A"/>
                </a:solidFill>
                <a:effectLst/>
                <a:uLnTx/>
                <a:uFillTx/>
                <a:latin typeface="Arial" panose="020B0604020202020204"/>
                <a:ea typeface="+mn-ea"/>
                <a:cs typeface="+mn-cs"/>
              </a:rPr>
              <a:t>Le baromètre social </a:t>
            </a:r>
          </a:p>
          <a:p>
            <a:pPr marL="447675" marR="0" lvl="0" indent="-447675" algn="l" defTabSz="685800" rtl="0" eaLnBrk="1" fontAlgn="auto" latinLnBrk="0" hangingPunct="1">
              <a:lnSpc>
                <a:spcPct val="100000"/>
              </a:lnSpc>
              <a:spcBef>
                <a:spcPts val="0"/>
              </a:spcBef>
              <a:spcAft>
                <a:spcPts val="2400"/>
              </a:spcAft>
              <a:buClr>
                <a:srgbClr val="1CAE83"/>
              </a:buClr>
              <a:buSzTx/>
              <a:buFont typeface="+mj-lt"/>
              <a:buAutoNum type="arabicPeriod"/>
              <a:tabLst/>
              <a:defRPr/>
            </a:pPr>
            <a:r>
              <a:rPr lang="fr-FR" dirty="0">
                <a:solidFill>
                  <a:srgbClr val="19396A"/>
                </a:solidFill>
                <a:latin typeface="Arial" panose="020B0604020202020204"/>
              </a:rPr>
              <a:t>Présentation </a:t>
            </a:r>
            <a:r>
              <a:rPr kumimoji="0" lang="fr-FR" sz="2000" b="1" i="0" u="none" strike="noStrike" kern="1200" cap="none" spc="0" normalizeH="0" baseline="0" noProof="0" dirty="0">
                <a:ln>
                  <a:noFill/>
                </a:ln>
                <a:solidFill>
                  <a:srgbClr val="19396A"/>
                </a:solidFill>
                <a:effectLst/>
                <a:uLnTx/>
                <a:uFillTx/>
                <a:latin typeface="Arial" panose="020B0604020202020204"/>
                <a:ea typeface="+mn-ea"/>
                <a:cs typeface="+mn-cs"/>
              </a:rPr>
              <a:t>de la nouvelle plateforme dématérialisée </a:t>
            </a:r>
          </a:p>
          <a:p>
            <a:pPr>
              <a:buClr>
                <a:srgbClr val="1CAE83"/>
              </a:buClr>
              <a:defRPr/>
            </a:pPr>
            <a:r>
              <a:rPr kumimoji="0" lang="fr-FR" sz="2000" b="1" i="0" u="none" strike="noStrike" kern="1200" cap="none" spc="0" normalizeH="0" baseline="0" noProof="0" dirty="0">
                <a:ln>
                  <a:noFill/>
                </a:ln>
                <a:solidFill>
                  <a:srgbClr val="19396A"/>
                </a:solidFill>
                <a:effectLst/>
                <a:uLnTx/>
                <a:uFillTx/>
                <a:latin typeface="Arial" panose="020B0604020202020204"/>
                <a:ea typeface="+mn-ea"/>
                <a:cs typeface="+mn-cs"/>
              </a:rPr>
              <a:t>Les résultats de l’enquête</a:t>
            </a:r>
            <a:endParaRPr lang="fr-FR" dirty="0">
              <a:solidFill>
                <a:srgbClr val="19396A"/>
              </a:solidFill>
            </a:endParaRPr>
          </a:p>
          <a:p>
            <a:pPr marL="447675" marR="0" lvl="0" indent="-447675" algn="l" defTabSz="685800" rtl="0" eaLnBrk="1" fontAlgn="auto" latinLnBrk="0" hangingPunct="1">
              <a:lnSpc>
                <a:spcPct val="100000"/>
              </a:lnSpc>
              <a:spcBef>
                <a:spcPts val="0"/>
              </a:spcBef>
              <a:spcAft>
                <a:spcPts val="2400"/>
              </a:spcAft>
              <a:buClr>
                <a:srgbClr val="1CAE83"/>
              </a:buClr>
              <a:buSzTx/>
              <a:buFont typeface="+mj-lt"/>
              <a:buAutoNum type="arabicPeriod"/>
              <a:tabLst/>
              <a:defRPr/>
            </a:pPr>
            <a:r>
              <a:rPr kumimoji="0" lang="fr-FR" sz="2000" b="1" i="0" u="none" strike="noStrike" kern="1200" cap="none" spc="0" normalizeH="0" baseline="0" noProof="0" dirty="0">
                <a:ln>
                  <a:noFill/>
                </a:ln>
                <a:solidFill>
                  <a:srgbClr val="19396A"/>
                </a:solidFill>
                <a:effectLst/>
                <a:uLnTx/>
                <a:uFillTx/>
                <a:latin typeface="Arial" panose="020B0604020202020204"/>
                <a:ea typeface="+mn-ea"/>
                <a:cs typeface="+mn-cs"/>
              </a:rPr>
              <a:t>Modalités de connexion et les fonctionnalités </a:t>
            </a:r>
          </a:p>
          <a:p>
            <a:pPr marL="447675" marR="0" lvl="0" indent="-447675" algn="l" defTabSz="685800" rtl="0" eaLnBrk="1" fontAlgn="auto" latinLnBrk="0" hangingPunct="1">
              <a:lnSpc>
                <a:spcPct val="100000"/>
              </a:lnSpc>
              <a:spcBef>
                <a:spcPts val="0"/>
              </a:spcBef>
              <a:spcAft>
                <a:spcPts val="2400"/>
              </a:spcAft>
              <a:buClr>
                <a:srgbClr val="1CAE83"/>
              </a:buClr>
              <a:buSzTx/>
              <a:buFont typeface="+mj-lt"/>
              <a:buAutoNum type="arabicPeriod"/>
              <a:tabLst/>
              <a:defRPr/>
            </a:pPr>
            <a:r>
              <a:rPr kumimoji="0" lang="fr-FR" sz="2000" b="1" i="0" u="none" strike="noStrike" kern="1200" cap="none" spc="0" normalizeH="0" baseline="0" noProof="0" dirty="0">
                <a:ln>
                  <a:noFill/>
                </a:ln>
                <a:solidFill>
                  <a:srgbClr val="19396A"/>
                </a:solidFill>
                <a:effectLst/>
                <a:uLnTx/>
                <a:uFillTx/>
                <a:latin typeface="Arial" panose="020B0604020202020204"/>
                <a:ea typeface="+mn-ea"/>
                <a:cs typeface="+mn-cs"/>
              </a:rPr>
              <a:t>Calendrier de déploiement</a:t>
            </a:r>
          </a:p>
        </p:txBody>
      </p:sp>
    </p:spTree>
    <p:extLst>
      <p:ext uri="{BB962C8B-B14F-4D97-AF65-F5344CB8AC3E}">
        <p14:creationId xmlns:p14="http://schemas.microsoft.com/office/powerpoint/2010/main" val="76732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1" y="871347"/>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solidFill>
                  <a:srgbClr val="183264"/>
                </a:solidFill>
              </a:rPr>
              <a:t>Le Baromètre social,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solidFill>
                  <a:srgbClr val="183264"/>
                </a:solidFill>
              </a:rPr>
              <a:t>qu’est ce que c’est ?</a:t>
            </a:r>
          </a:p>
        </p:txBody>
      </p:sp>
      <p:sp>
        <p:nvSpPr>
          <p:cNvPr id="11" name="Espace réservé du contenu 2">
            <a:extLst>
              <a:ext uri="{FF2B5EF4-FFF2-40B4-BE49-F238E27FC236}">
                <a16:creationId xmlns:a16="http://schemas.microsoft.com/office/drawing/2014/main" id="{CA3911F7-1D32-4BD5-8FBC-641D3AC4ACF2}"/>
              </a:ext>
            </a:extLst>
          </p:cNvPr>
          <p:cNvSpPr txBox="1">
            <a:spLocks/>
          </p:cNvSpPr>
          <p:nvPr/>
        </p:nvSpPr>
        <p:spPr>
          <a:xfrm>
            <a:off x="1050593" y="2219138"/>
            <a:ext cx="8697414" cy="1400055"/>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Le baromètre social </a:t>
            </a:r>
            <a:r>
              <a:rPr kumimoji="0" lang="fr-FR" sz="1600" b="1" i="0" u="none" strike="noStrike" kern="1200" cap="none" spc="0" normalizeH="0" baseline="0" noProof="0" dirty="0">
                <a:ln>
                  <a:noFill/>
                </a:ln>
                <a:solidFill>
                  <a:srgbClr val="183264"/>
                </a:solidFill>
                <a:effectLst/>
                <a:uLnTx/>
                <a:uFillTx/>
                <a:latin typeface="Arial" panose="020B0604020202020204"/>
                <a:ea typeface="+mn-ea"/>
                <a:cs typeface="+mn-cs"/>
              </a:rPr>
              <a:t>a pour but de réaliser un </a:t>
            </a:r>
            <a:r>
              <a:rPr kumimoji="0" lang="fr-FR" sz="1600" b="1" i="0" u="none" strike="noStrike" kern="1200" cap="none" spc="0" normalizeH="0" baseline="0" noProof="0" dirty="0">
                <a:ln>
                  <a:noFill/>
                </a:ln>
                <a:solidFill>
                  <a:srgbClr val="18AB81"/>
                </a:solidFill>
                <a:effectLst/>
                <a:uLnTx/>
                <a:uFillTx/>
                <a:latin typeface="Arial" panose="020B0604020202020204"/>
                <a:ea typeface="+mn-ea"/>
                <a:cs typeface="+mn-cs"/>
              </a:rPr>
              <a:t>état des lieux </a:t>
            </a:r>
            <a:r>
              <a:rPr kumimoji="0" lang="fr-FR" sz="1600" b="1" i="0" u="none" strike="noStrike" kern="1200" cap="none" spc="0" normalizeH="0" baseline="0" noProof="0" dirty="0">
                <a:ln>
                  <a:noFill/>
                </a:ln>
                <a:solidFill>
                  <a:srgbClr val="183264"/>
                </a:solidFill>
                <a:effectLst/>
                <a:uLnTx/>
                <a:uFillTx/>
                <a:latin typeface="Arial" panose="020B0604020202020204"/>
                <a:ea typeface="+mn-ea"/>
                <a:cs typeface="+mn-cs"/>
              </a:rPr>
              <a:t>du climat social au travers d’un ou plusieurs questionnaires axé(s) sur les différents facteurs constitutifs de la </a:t>
            </a:r>
            <a:r>
              <a:rPr kumimoji="0" lang="fr-FR" sz="1600" b="1" i="0" u="none" strike="noStrike" kern="1200" cap="none" spc="0" normalizeH="0" baseline="0" noProof="0" dirty="0">
                <a:ln>
                  <a:noFill/>
                </a:ln>
                <a:solidFill>
                  <a:srgbClr val="18AB81"/>
                </a:solidFill>
                <a:effectLst/>
                <a:uLnTx/>
                <a:uFillTx/>
                <a:latin typeface="Arial" panose="020B0604020202020204"/>
                <a:ea typeface="+mn-ea"/>
                <a:cs typeface="+mn-cs"/>
              </a:rPr>
              <a:t>Qualité de Vie et les Conditions de Travail : </a:t>
            </a:r>
            <a:r>
              <a:rPr kumimoji="0" lang="fr-FR" sz="1600" b="1" i="0" u="none" strike="noStrike" kern="1200" cap="none" spc="0" normalizeH="0" baseline="0" noProof="0" dirty="0">
                <a:ln>
                  <a:noFill/>
                </a:ln>
                <a:solidFill>
                  <a:srgbClr val="183264"/>
                </a:solidFill>
                <a:effectLst/>
                <a:uLnTx/>
                <a:uFillTx/>
                <a:latin typeface="Arial" panose="020B0604020202020204"/>
                <a:ea typeface="+mn-ea"/>
                <a:cs typeface="+mn-cs"/>
              </a:rPr>
              <a:t>l’organisation et les conditions de travail, les relations au sein de l’équipe, les patients et l’encadrement…. </a:t>
            </a: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276885" y="797863"/>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01</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16" name="Image 15">
            <a:extLst>
              <a:ext uri="{FF2B5EF4-FFF2-40B4-BE49-F238E27FC236}">
                <a16:creationId xmlns:a16="http://schemas.microsoft.com/office/drawing/2014/main" id="{41A16E6E-CAFB-4D2B-88FC-BE1451A061D0}"/>
              </a:ext>
            </a:extLst>
          </p:cNvPr>
          <p:cNvPicPr>
            <a:picLocks noChangeAspect="1"/>
          </p:cNvPicPr>
          <p:nvPr/>
        </p:nvPicPr>
        <p:blipFill rotWithShape="1">
          <a:blip r:embed="rId2">
            <a:clrChange>
              <a:clrFrom>
                <a:srgbClr val="4ED2D6"/>
              </a:clrFrom>
              <a:clrTo>
                <a:srgbClr val="4ED2D6">
                  <a:alpha val="0"/>
                </a:srgbClr>
              </a:clrTo>
            </a:clrChange>
            <a:extLst>
              <a:ext uri="{28A0092B-C50C-407E-A947-70E740481C1C}">
                <a14:useLocalDpi xmlns:a14="http://schemas.microsoft.com/office/drawing/2010/main" val="0"/>
              </a:ext>
            </a:extLst>
          </a:blip>
          <a:srcRect l="8391" t="11501" r="8070" b="6319"/>
          <a:stretch/>
        </p:blipFill>
        <p:spPr>
          <a:xfrm>
            <a:off x="7550092" y="3989830"/>
            <a:ext cx="4199169" cy="2161814"/>
          </a:xfrm>
          <a:prstGeom prst="rect">
            <a:avLst/>
          </a:prstGeom>
        </p:spPr>
      </p:pic>
    </p:spTree>
    <p:extLst>
      <p:ext uri="{BB962C8B-B14F-4D97-AF65-F5344CB8AC3E}">
        <p14:creationId xmlns:p14="http://schemas.microsoft.com/office/powerpoint/2010/main" val="52956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1" y="871347"/>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solidFill>
                  <a:srgbClr val="183264"/>
                </a:solidFill>
              </a:rPr>
              <a:t>Le Baromètre social,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solidFill>
                  <a:srgbClr val="183264"/>
                </a:solidFill>
              </a:rPr>
              <a:t>pourquoi?</a:t>
            </a:r>
          </a:p>
        </p:txBody>
      </p:sp>
      <p:sp>
        <p:nvSpPr>
          <p:cNvPr id="11" name="Espace réservé du contenu 2">
            <a:extLst>
              <a:ext uri="{FF2B5EF4-FFF2-40B4-BE49-F238E27FC236}">
                <a16:creationId xmlns:a16="http://schemas.microsoft.com/office/drawing/2014/main" id="{CA3911F7-1D32-4BD5-8FBC-641D3AC4ACF2}"/>
              </a:ext>
            </a:extLst>
          </p:cNvPr>
          <p:cNvSpPr txBox="1">
            <a:spLocks/>
          </p:cNvSpPr>
          <p:nvPr/>
        </p:nvSpPr>
        <p:spPr>
          <a:xfrm>
            <a:off x="2157941" y="2261579"/>
            <a:ext cx="7304841" cy="1513467"/>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Le BS constitue la </a:t>
            </a:r>
            <a:r>
              <a:rPr kumimoji="0" lang="fr-FR" sz="1700" b="1" i="0" u="none" strike="noStrike" kern="1200" cap="none" spc="0" normalizeH="0" baseline="0" noProof="0" dirty="0">
                <a:ln>
                  <a:noFill/>
                </a:ln>
                <a:solidFill>
                  <a:srgbClr val="18AB81"/>
                </a:solidFill>
                <a:effectLst/>
                <a:uLnTx/>
                <a:uFillTx/>
                <a:latin typeface="Arial" panose="020B0604020202020204"/>
                <a:ea typeface="+mn-ea"/>
                <a:cs typeface="+mn-cs"/>
              </a:rPr>
              <a:t>première phase d’une démarche d’amélioration de la qualité de vie au travail</a:t>
            </a: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 Il permet de disposer d’un état des lieux précis de la perception des agents de leur quotidien de travail et ainsi d’identifier les facteurs de risques et les leviers d’amélioration de la QVT.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276885" y="797863"/>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01</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5" name="Image 4">
            <a:extLst>
              <a:ext uri="{FF2B5EF4-FFF2-40B4-BE49-F238E27FC236}">
                <a16:creationId xmlns:a16="http://schemas.microsoft.com/office/drawing/2014/main" id="{AC4C1C1F-1FC1-497D-9AA2-99B22F511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586" y="4131905"/>
            <a:ext cx="2726095" cy="2726095"/>
          </a:xfrm>
          <a:prstGeom prst="rect">
            <a:avLst/>
          </a:prstGeom>
        </p:spPr>
      </p:pic>
      <p:sp>
        <p:nvSpPr>
          <p:cNvPr id="13" name="ZoneTexte 12">
            <a:extLst>
              <a:ext uri="{FF2B5EF4-FFF2-40B4-BE49-F238E27FC236}">
                <a16:creationId xmlns:a16="http://schemas.microsoft.com/office/drawing/2014/main" id="{7205F45D-671F-4512-94A6-6AB861366AC2}"/>
              </a:ext>
            </a:extLst>
          </p:cNvPr>
          <p:cNvSpPr txBox="1"/>
          <p:nvPr/>
        </p:nvSpPr>
        <p:spPr>
          <a:xfrm>
            <a:off x="1375795" y="4630206"/>
            <a:ext cx="6207852" cy="120032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183264"/>
                </a:solidFill>
                <a:effectLst/>
                <a:uLnTx/>
                <a:uFillTx/>
                <a:latin typeface="Arial" panose="020B0604020202020204"/>
                <a:ea typeface="+mn-ea"/>
                <a:cs typeface="+mn-cs"/>
              </a:rPr>
              <a:t>Sur cette base, l’établissement pourra </a:t>
            </a:r>
            <a:r>
              <a:rPr kumimoji="0" lang="fr-FR" sz="1800" b="1" i="0" u="none" strike="noStrike" kern="1200" cap="none" spc="0" normalizeH="0" baseline="0" noProof="0" dirty="0">
                <a:ln>
                  <a:noFill/>
                </a:ln>
                <a:solidFill>
                  <a:srgbClr val="18AB81"/>
                </a:solidFill>
                <a:effectLst/>
                <a:uLnTx/>
                <a:uFillTx/>
                <a:latin typeface="Arial" panose="020B0604020202020204"/>
                <a:ea typeface="+mn-ea"/>
                <a:cs typeface="+mn-cs"/>
              </a:rPr>
              <a:t>élaborer une politique QVT adaptée </a:t>
            </a:r>
            <a:r>
              <a:rPr kumimoji="0" lang="fr-FR" sz="1800" b="1" i="0" u="none" strike="noStrike" kern="1200" cap="none" spc="0" normalizeH="0" baseline="0" noProof="0" dirty="0">
                <a:ln>
                  <a:noFill/>
                </a:ln>
                <a:solidFill>
                  <a:srgbClr val="183264"/>
                </a:solidFill>
                <a:effectLst/>
                <a:uLnTx/>
                <a:uFillTx/>
                <a:latin typeface="Arial" panose="020B0604020202020204"/>
                <a:ea typeface="+mn-ea"/>
                <a:cs typeface="+mn-cs"/>
              </a:rPr>
              <a:t>et mettre en œuvre des </a:t>
            </a:r>
            <a:r>
              <a:rPr kumimoji="0" lang="fr-FR" sz="1800" b="1" i="0" u="none" strike="noStrike" kern="1200" cap="none" spc="0" normalizeH="0" baseline="0" noProof="0" dirty="0">
                <a:ln>
                  <a:noFill/>
                </a:ln>
                <a:solidFill>
                  <a:srgbClr val="18AB81"/>
                </a:solidFill>
                <a:effectLst/>
                <a:uLnTx/>
                <a:uFillTx/>
                <a:latin typeface="Arial" panose="020B0604020202020204"/>
                <a:ea typeface="+mn-ea"/>
                <a:cs typeface="+mn-cs"/>
              </a:rPr>
              <a:t>actions ciblée</a:t>
            </a:r>
            <a:r>
              <a:rPr kumimoji="0" lang="fr-FR" sz="1800" b="1" i="0" u="none" strike="noStrike" kern="1200" cap="none" spc="0" normalizeH="0" baseline="0" noProof="0" dirty="0">
                <a:ln>
                  <a:noFill/>
                </a:ln>
                <a:solidFill>
                  <a:srgbClr val="183264"/>
                </a:solidFill>
                <a:effectLst/>
                <a:uLnTx/>
                <a:uFillTx/>
                <a:latin typeface="Arial" panose="020B0604020202020204"/>
                <a:ea typeface="+mn-ea"/>
                <a:cs typeface="+mn-cs"/>
              </a:rPr>
              <a:t> dans une optique d’amélioration des conditions de travail. </a:t>
            </a:r>
          </a:p>
        </p:txBody>
      </p:sp>
      <p:pic>
        <p:nvPicPr>
          <p:cNvPr id="8" name="Image 7">
            <a:extLst>
              <a:ext uri="{FF2B5EF4-FFF2-40B4-BE49-F238E27FC236}">
                <a16:creationId xmlns:a16="http://schemas.microsoft.com/office/drawing/2014/main" id="{F5EF68FF-C93A-4668-8AC0-43BD71431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49" y="1994875"/>
            <a:ext cx="1921614" cy="1921614"/>
          </a:xfrm>
          <a:prstGeom prst="rect">
            <a:avLst/>
          </a:prstGeom>
        </p:spPr>
      </p:pic>
    </p:spTree>
    <p:extLst>
      <p:ext uri="{BB962C8B-B14F-4D97-AF65-F5344CB8AC3E}">
        <p14:creationId xmlns:p14="http://schemas.microsoft.com/office/powerpoint/2010/main" val="23130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1" y="871347"/>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solidFill>
                  <a:srgbClr val="183264"/>
                </a:solidFill>
              </a:rPr>
              <a:t>Le Baromètre social,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dirty="0">
                <a:solidFill>
                  <a:srgbClr val="183264"/>
                </a:solidFill>
              </a:rPr>
              <a:t>quelle temporalité?</a:t>
            </a:r>
          </a:p>
        </p:txBody>
      </p:sp>
      <p:sp>
        <p:nvSpPr>
          <p:cNvPr id="11" name="Espace réservé du contenu 2">
            <a:extLst>
              <a:ext uri="{FF2B5EF4-FFF2-40B4-BE49-F238E27FC236}">
                <a16:creationId xmlns:a16="http://schemas.microsoft.com/office/drawing/2014/main" id="{CA3911F7-1D32-4BD5-8FBC-641D3AC4ACF2}"/>
              </a:ext>
            </a:extLst>
          </p:cNvPr>
          <p:cNvSpPr txBox="1">
            <a:spLocks/>
          </p:cNvSpPr>
          <p:nvPr/>
        </p:nvSpPr>
        <p:spPr>
          <a:xfrm>
            <a:off x="1235152" y="1775017"/>
            <a:ext cx="10371631" cy="4211636"/>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Le BS  peut être déclenché à tout moment, en fonction de la temporalité de l’établissement  (lancement projet QVT, projet de changement organisationnel ou matériel…).</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4 à 6 semaines avant l’enquête, il est nécessaire de </a:t>
            </a:r>
            <a:r>
              <a:rPr kumimoji="0" lang="fr-FR" sz="1700" b="1" i="0" u="none" strike="noStrike" kern="1200" cap="none" spc="0" normalizeH="0" baseline="0" noProof="0" dirty="0">
                <a:ln>
                  <a:noFill/>
                </a:ln>
                <a:solidFill>
                  <a:srgbClr val="18AB81"/>
                </a:solidFill>
                <a:effectLst/>
                <a:uLnTx/>
                <a:uFillTx/>
                <a:latin typeface="Arial" panose="020B0604020202020204"/>
                <a:ea typeface="+mn-ea"/>
                <a:cs typeface="+mn-cs"/>
              </a:rPr>
              <a:t>communiquer</a:t>
            </a: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 sur la démarche pour inciter les participants à répondre</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La durée de l’enquête s’étend de </a:t>
            </a:r>
            <a:r>
              <a:rPr kumimoji="0" lang="fr-FR" sz="1700" b="1" i="0" u="none" strike="noStrike" kern="1200" cap="none" spc="0" normalizeH="0" baseline="0" noProof="0" dirty="0">
                <a:ln>
                  <a:noFill/>
                </a:ln>
                <a:solidFill>
                  <a:srgbClr val="18AB81"/>
                </a:solidFill>
                <a:effectLst/>
                <a:uLnTx/>
                <a:uFillTx/>
                <a:latin typeface="Arial" panose="020B0604020202020204"/>
                <a:ea typeface="+mn-ea"/>
                <a:cs typeface="+mn-cs"/>
              </a:rPr>
              <a:t>3 à 4 semaines </a:t>
            </a: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ponctuées de relances afin de </a:t>
            </a:r>
            <a:r>
              <a:rPr kumimoji="0" lang="fr-FR" sz="1700" b="1" i="0" u="none" strike="noStrike" kern="1200" cap="none" spc="0" normalizeH="0" baseline="0" noProof="0" dirty="0">
                <a:ln>
                  <a:noFill/>
                </a:ln>
                <a:solidFill>
                  <a:srgbClr val="18AB81"/>
                </a:solidFill>
                <a:effectLst/>
                <a:uLnTx/>
                <a:uFillTx/>
                <a:latin typeface="Arial" panose="020B0604020202020204"/>
                <a:ea typeface="+mn-ea"/>
                <a:cs typeface="+mn-cs"/>
              </a:rPr>
              <a:t>favoriser une participation large des agents.</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Les résultats de l’enquête sont disponibles immédiatement après la clôture de l’enquête via la plateforme en ligne.</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Il est recommandé de renouveler </a:t>
            </a:r>
            <a:r>
              <a:rPr kumimoji="0" lang="fr-FR" sz="1700" b="1" i="0" u="none" strike="noStrike" kern="1200" cap="none" spc="0" normalizeH="0" baseline="0" noProof="0" dirty="0">
                <a:ln>
                  <a:noFill/>
                </a:ln>
                <a:solidFill>
                  <a:srgbClr val="18AB81"/>
                </a:solidFill>
                <a:effectLst/>
                <a:uLnTx/>
                <a:uFillTx/>
                <a:latin typeface="Arial" panose="020B0604020202020204"/>
                <a:ea typeface="+mn-ea"/>
                <a:cs typeface="+mn-cs"/>
              </a:rPr>
              <a:t>l’enquête du BS tous les 3 ans </a:t>
            </a:r>
            <a:r>
              <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rPr>
              <a:t>environ, afin de mesurer l’impact des actions mises en œuvre, et d’en faire un véritable outil d’animation d’une politique QVCT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83264"/>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276885" y="797863"/>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01</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241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ZoneTexte 27">
            <a:extLst>
              <a:ext uri="{FF2B5EF4-FFF2-40B4-BE49-F238E27FC236}">
                <a16:creationId xmlns:a16="http://schemas.microsoft.com/office/drawing/2014/main" id="{15EF33DA-0942-4326-823E-CAC89B3B2BFF}"/>
              </a:ext>
            </a:extLst>
          </p:cNvPr>
          <p:cNvSpPr txBox="1">
            <a:spLocks noChangeArrowheads="1"/>
          </p:cNvSpPr>
          <p:nvPr/>
        </p:nvSpPr>
        <p:spPr bwMode="auto">
          <a:xfrm>
            <a:off x="2271552" y="3556166"/>
            <a:ext cx="1712864" cy="4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2400" dirty="0">
                <a:solidFill>
                  <a:srgbClr val="FFFFFF"/>
                </a:solidFill>
                <a:latin typeface="Trebuchet MS" panose="020B0603020202020204" pitchFamily="34" charset="0"/>
              </a:rPr>
              <a:t>77 749</a:t>
            </a:r>
          </a:p>
        </p:txBody>
      </p:sp>
      <p:sp>
        <p:nvSpPr>
          <p:cNvPr id="5149" name="ZoneTexte 38">
            <a:extLst>
              <a:ext uri="{FF2B5EF4-FFF2-40B4-BE49-F238E27FC236}">
                <a16:creationId xmlns:a16="http://schemas.microsoft.com/office/drawing/2014/main" id="{DCA69499-ECF8-423A-9036-1FF91A5DE98C}"/>
              </a:ext>
            </a:extLst>
          </p:cNvPr>
          <p:cNvSpPr txBox="1">
            <a:spLocks noChangeArrowheads="1"/>
          </p:cNvSpPr>
          <p:nvPr/>
        </p:nvSpPr>
        <p:spPr bwMode="auto">
          <a:xfrm>
            <a:off x="2576294" y="5175852"/>
            <a:ext cx="945754" cy="48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FR" sz="1100" dirty="0">
                <a:solidFill>
                  <a:srgbClr val="FFFFFF"/>
                </a:solidFill>
                <a:latin typeface="Trebuchet MS" panose="020B0603020202020204" pitchFamily="34" charset="0"/>
              </a:rPr>
              <a:t>répondants en 2019</a:t>
            </a:r>
          </a:p>
        </p:txBody>
      </p:sp>
      <p:sp>
        <p:nvSpPr>
          <p:cNvPr id="5150" name="ZoneTexte 39">
            <a:extLst>
              <a:ext uri="{FF2B5EF4-FFF2-40B4-BE49-F238E27FC236}">
                <a16:creationId xmlns:a16="http://schemas.microsoft.com/office/drawing/2014/main" id="{0099B1F0-8FDF-43AB-A96B-F14EB16A595A}"/>
              </a:ext>
            </a:extLst>
          </p:cNvPr>
          <p:cNvSpPr txBox="1">
            <a:spLocks noChangeArrowheads="1"/>
          </p:cNvSpPr>
          <p:nvPr/>
        </p:nvSpPr>
        <p:spPr bwMode="auto">
          <a:xfrm>
            <a:off x="3842158" y="4036374"/>
            <a:ext cx="5496643" cy="58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sz="2000" b="1" i="1" dirty="0">
                <a:solidFill>
                  <a:srgbClr val="1CAD84"/>
                </a:solidFill>
                <a:latin typeface="+mn-lt"/>
              </a:rPr>
              <a:t>66 083 </a:t>
            </a:r>
            <a:r>
              <a:rPr kumimoji="0" lang="fr-FR" altLang="fr-FR" sz="1814" b="0" i="0" u="none" strike="noStrike" kern="1200" cap="none" spc="0" normalizeH="0" baseline="0" noProof="0" dirty="0">
                <a:ln>
                  <a:noFill/>
                </a:ln>
                <a:solidFill>
                  <a:srgbClr val="1CAD84"/>
                </a:solidFill>
                <a:effectLst/>
                <a:uLnTx/>
                <a:uFillTx/>
                <a:latin typeface="Arial" panose="020B0604020202020204"/>
                <a:ea typeface="+mn-ea"/>
                <a:cs typeface="+mn-cs"/>
              </a:rPr>
              <a:t>répondants depuis 2013</a:t>
            </a:r>
          </a:p>
          <a:p>
            <a:pPr algn="r" eaLnBrk="1" hangingPunct="1"/>
            <a:r>
              <a:rPr lang="fr-FR" altLang="fr-FR" sz="3600" b="1" i="1" dirty="0">
                <a:solidFill>
                  <a:srgbClr val="1CAD84"/>
                </a:solidFill>
                <a:latin typeface="+mn-lt"/>
              </a:rPr>
              <a:t> </a:t>
            </a:r>
          </a:p>
        </p:txBody>
      </p:sp>
      <p:sp>
        <p:nvSpPr>
          <p:cNvPr id="5128" name="ZoneTexte 11">
            <a:extLst>
              <a:ext uri="{FF2B5EF4-FFF2-40B4-BE49-F238E27FC236}">
                <a16:creationId xmlns:a16="http://schemas.microsoft.com/office/drawing/2014/main" id="{3E2E11D7-F478-48ED-A1B9-32055D4B6156}"/>
              </a:ext>
            </a:extLst>
          </p:cNvPr>
          <p:cNvSpPr txBox="1">
            <a:spLocks noChangeArrowheads="1"/>
          </p:cNvSpPr>
          <p:nvPr/>
        </p:nvSpPr>
        <p:spPr bwMode="auto">
          <a:xfrm>
            <a:off x="3127984" y="2087164"/>
            <a:ext cx="8759216" cy="5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sz="2400" b="1" i="1" dirty="0">
                <a:solidFill>
                  <a:srgbClr val="1CAD84"/>
                </a:solidFill>
                <a:latin typeface="+mn-lt"/>
              </a:rPr>
              <a:t>100</a:t>
            </a:r>
            <a:r>
              <a:rPr lang="fr-FR" altLang="fr-FR" sz="3600" b="1" i="1" dirty="0">
                <a:solidFill>
                  <a:srgbClr val="1CAD84"/>
                </a:solidFill>
                <a:latin typeface="+mn-lt"/>
              </a:rPr>
              <a:t> </a:t>
            </a:r>
            <a:r>
              <a:rPr kumimoji="0" lang="fr-FR" altLang="fr-FR" sz="1814" b="0" i="0" u="none" strike="noStrike" kern="1200" cap="none" spc="0" normalizeH="0" baseline="0" noProof="0" dirty="0">
                <a:ln>
                  <a:noFill/>
                </a:ln>
                <a:solidFill>
                  <a:srgbClr val="1CAD84"/>
                </a:solidFill>
                <a:effectLst/>
                <a:uLnTx/>
                <a:uFillTx/>
                <a:latin typeface="Arial" panose="020B0604020202020204"/>
                <a:ea typeface="+mn-ea"/>
                <a:cs typeface="+mn-cs"/>
              </a:rPr>
              <a:t>établissements différents ont participé au baromètre ANFH depuis 2013</a:t>
            </a:r>
          </a:p>
          <a:p>
            <a:pPr algn="ctr" eaLnBrk="1" hangingPunct="1"/>
            <a:endParaRPr lang="fr-FR" altLang="fr-FR" sz="4355" b="1" i="1" dirty="0">
              <a:solidFill>
                <a:srgbClr val="1CAD84"/>
              </a:solidFill>
              <a:latin typeface="+mn-lt"/>
            </a:endParaRPr>
          </a:p>
        </p:txBody>
      </p:sp>
      <p:sp>
        <p:nvSpPr>
          <p:cNvPr id="5142" name="ZoneTexte 29">
            <a:extLst>
              <a:ext uri="{FF2B5EF4-FFF2-40B4-BE49-F238E27FC236}">
                <a16:creationId xmlns:a16="http://schemas.microsoft.com/office/drawing/2014/main" id="{3047AD3D-53B4-4763-889D-141BB976E7FD}"/>
              </a:ext>
            </a:extLst>
          </p:cNvPr>
          <p:cNvSpPr txBox="1">
            <a:spLocks noChangeArrowheads="1"/>
          </p:cNvSpPr>
          <p:nvPr/>
        </p:nvSpPr>
        <p:spPr bwMode="auto">
          <a:xfrm>
            <a:off x="3925128" y="3133892"/>
            <a:ext cx="7264241" cy="5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ltLang="fr-FR" sz="2000" b="1" i="1" dirty="0">
                <a:solidFill>
                  <a:srgbClr val="1CAD84"/>
                </a:solidFill>
                <a:latin typeface="+mj-lt"/>
              </a:rPr>
              <a:t>219 306 </a:t>
            </a:r>
            <a:r>
              <a:rPr kumimoji="0" lang="fr-FR" altLang="fr-FR" sz="1600" b="0" i="0" u="none" strike="noStrike" kern="1200" cap="none" spc="0" normalizeH="0" baseline="0" noProof="0" dirty="0">
                <a:ln>
                  <a:noFill/>
                </a:ln>
                <a:solidFill>
                  <a:srgbClr val="1CAD84"/>
                </a:solidFill>
                <a:effectLst/>
                <a:uLnTx/>
                <a:uFillTx/>
                <a:latin typeface="Arial" panose="020B0604020202020204"/>
                <a:ea typeface="+mn-ea"/>
                <a:cs typeface="+mn-cs"/>
              </a:rPr>
              <a:t>agents interrogés depuis 2013</a:t>
            </a:r>
          </a:p>
          <a:p>
            <a:pPr algn="r" eaLnBrk="1" hangingPunct="1"/>
            <a:endParaRPr lang="fr-FR" altLang="fr-FR" sz="3600" b="1" i="1" dirty="0">
              <a:solidFill>
                <a:srgbClr val="1CAD84"/>
              </a:solidFill>
              <a:latin typeface="+mj-lt"/>
            </a:endParaRPr>
          </a:p>
        </p:txBody>
      </p:sp>
      <p:sp>
        <p:nvSpPr>
          <p:cNvPr id="2" name="Ellipse 1">
            <a:extLst>
              <a:ext uri="{FF2B5EF4-FFF2-40B4-BE49-F238E27FC236}">
                <a16:creationId xmlns:a16="http://schemas.microsoft.com/office/drawing/2014/main" id="{652AAD6F-848E-4A3D-B023-23E9391B6E3A}"/>
              </a:ext>
            </a:extLst>
          </p:cNvPr>
          <p:cNvSpPr/>
          <p:nvPr/>
        </p:nvSpPr>
        <p:spPr>
          <a:xfrm>
            <a:off x="621509" y="1766216"/>
            <a:ext cx="1294354" cy="860077"/>
          </a:xfrm>
          <a:prstGeom prst="ellipse">
            <a:avLst/>
          </a:prstGeom>
          <a:solidFill>
            <a:srgbClr val="EE7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45</a:t>
            </a:r>
          </a:p>
          <a:p>
            <a:pPr algn="ctr"/>
            <a:r>
              <a:rPr lang="fr-FR" sz="800" dirty="0"/>
              <a:t>Établissements en 2016</a:t>
            </a:r>
          </a:p>
        </p:txBody>
      </p:sp>
      <p:sp>
        <p:nvSpPr>
          <p:cNvPr id="28" name="Ellipse 27">
            <a:extLst>
              <a:ext uri="{FF2B5EF4-FFF2-40B4-BE49-F238E27FC236}">
                <a16:creationId xmlns:a16="http://schemas.microsoft.com/office/drawing/2014/main" id="{5D7BF63A-6F69-407F-8370-A03A8343E5CE}"/>
              </a:ext>
            </a:extLst>
          </p:cNvPr>
          <p:cNvSpPr/>
          <p:nvPr/>
        </p:nvSpPr>
        <p:spPr>
          <a:xfrm>
            <a:off x="570451" y="2779298"/>
            <a:ext cx="1476000" cy="954221"/>
          </a:xfrm>
          <a:prstGeom prst="ellipse">
            <a:avLst/>
          </a:prstGeom>
          <a:solidFill>
            <a:srgbClr val="EE7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78947</a:t>
            </a:r>
          </a:p>
          <a:p>
            <a:pPr algn="ctr"/>
            <a:r>
              <a:rPr lang="fr-FR" sz="800" dirty="0"/>
              <a:t>Agents interrogés en 2016</a:t>
            </a:r>
          </a:p>
        </p:txBody>
      </p:sp>
      <p:sp>
        <p:nvSpPr>
          <p:cNvPr id="29" name="Ellipse 28">
            <a:extLst>
              <a:ext uri="{FF2B5EF4-FFF2-40B4-BE49-F238E27FC236}">
                <a16:creationId xmlns:a16="http://schemas.microsoft.com/office/drawing/2014/main" id="{3AB1205B-F471-4616-991F-7F49382FD040}"/>
              </a:ext>
            </a:extLst>
          </p:cNvPr>
          <p:cNvSpPr/>
          <p:nvPr/>
        </p:nvSpPr>
        <p:spPr>
          <a:xfrm>
            <a:off x="696584" y="3770180"/>
            <a:ext cx="1349867" cy="851276"/>
          </a:xfrm>
          <a:prstGeom prst="ellipse">
            <a:avLst/>
          </a:prstGeom>
          <a:solidFill>
            <a:srgbClr val="EE7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27 620</a:t>
            </a:r>
          </a:p>
          <a:p>
            <a:pPr algn="ctr"/>
            <a:r>
              <a:rPr lang="fr-FR" sz="800" dirty="0"/>
              <a:t>répondants en 2016</a:t>
            </a:r>
          </a:p>
        </p:txBody>
      </p:sp>
      <p:sp>
        <p:nvSpPr>
          <p:cNvPr id="31" name="Ellipse 30">
            <a:extLst>
              <a:ext uri="{FF2B5EF4-FFF2-40B4-BE49-F238E27FC236}">
                <a16:creationId xmlns:a16="http://schemas.microsoft.com/office/drawing/2014/main" id="{2BF60765-3F35-4384-B69C-B4C2650ADF66}"/>
              </a:ext>
            </a:extLst>
          </p:cNvPr>
          <p:cNvSpPr/>
          <p:nvPr/>
        </p:nvSpPr>
        <p:spPr>
          <a:xfrm>
            <a:off x="1838294" y="1740295"/>
            <a:ext cx="1476000" cy="858800"/>
          </a:xfrm>
          <a:prstGeom prst="ellipse">
            <a:avLst/>
          </a:prstGeom>
          <a:solidFill>
            <a:srgbClr val="1E3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70</a:t>
            </a:r>
          </a:p>
          <a:p>
            <a:pPr algn="ctr"/>
            <a:r>
              <a:rPr lang="fr-FR" sz="800" dirty="0"/>
              <a:t>Établissements en 2019</a:t>
            </a:r>
          </a:p>
        </p:txBody>
      </p:sp>
      <p:sp>
        <p:nvSpPr>
          <p:cNvPr id="32" name="Ellipse 31">
            <a:extLst>
              <a:ext uri="{FF2B5EF4-FFF2-40B4-BE49-F238E27FC236}">
                <a16:creationId xmlns:a16="http://schemas.microsoft.com/office/drawing/2014/main" id="{14FCB4E2-F498-4BB1-B3A4-36B9DBC15A85}"/>
              </a:ext>
            </a:extLst>
          </p:cNvPr>
          <p:cNvSpPr/>
          <p:nvPr/>
        </p:nvSpPr>
        <p:spPr>
          <a:xfrm>
            <a:off x="1937012" y="2688251"/>
            <a:ext cx="1712863" cy="967820"/>
          </a:xfrm>
          <a:prstGeom prst="ellipse">
            <a:avLst/>
          </a:prstGeom>
          <a:solidFill>
            <a:srgbClr val="1E3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77 749</a:t>
            </a:r>
          </a:p>
          <a:p>
            <a:pPr algn="ctr"/>
            <a:r>
              <a:rPr lang="fr-FR" sz="800" dirty="0"/>
              <a:t>Agents interrogés en 2019</a:t>
            </a:r>
          </a:p>
        </p:txBody>
      </p:sp>
      <p:sp>
        <p:nvSpPr>
          <p:cNvPr id="33" name="Ellipse 32">
            <a:extLst>
              <a:ext uri="{FF2B5EF4-FFF2-40B4-BE49-F238E27FC236}">
                <a16:creationId xmlns:a16="http://schemas.microsoft.com/office/drawing/2014/main" id="{20200371-F47C-4C04-91AA-87E6CA6B7835}"/>
              </a:ext>
            </a:extLst>
          </p:cNvPr>
          <p:cNvSpPr/>
          <p:nvPr/>
        </p:nvSpPr>
        <p:spPr>
          <a:xfrm>
            <a:off x="2061283" y="3749139"/>
            <a:ext cx="1671818" cy="876773"/>
          </a:xfrm>
          <a:prstGeom prst="ellipse">
            <a:avLst/>
          </a:prstGeom>
          <a:solidFill>
            <a:srgbClr val="1E3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18 330</a:t>
            </a:r>
          </a:p>
          <a:p>
            <a:pPr algn="ctr"/>
            <a:r>
              <a:rPr lang="fr-FR" sz="800" dirty="0"/>
              <a:t>répondants en 2019</a:t>
            </a:r>
          </a:p>
        </p:txBody>
      </p:sp>
      <p:sp>
        <p:nvSpPr>
          <p:cNvPr id="38" name="Titre 1">
            <a:extLst>
              <a:ext uri="{FF2B5EF4-FFF2-40B4-BE49-F238E27FC236}">
                <a16:creationId xmlns:a16="http://schemas.microsoft.com/office/drawing/2014/main" id="{5457AA93-7CA5-4369-A63D-FA52C1F395A7}"/>
              </a:ext>
            </a:extLst>
          </p:cNvPr>
          <p:cNvSpPr txBox="1">
            <a:spLocks/>
          </p:cNvSpPr>
          <p:nvPr/>
        </p:nvSpPr>
        <p:spPr>
          <a:xfrm>
            <a:off x="1235151" y="871347"/>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solidFill>
                  <a:srgbClr val="183264"/>
                </a:solidFill>
              </a:rPr>
              <a:t>Le Baromètre social ANFH tous les 3 ans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dirty="0">
              <a:solidFill>
                <a:srgbClr val="183264"/>
              </a:solidFill>
            </a:endParaRPr>
          </a:p>
        </p:txBody>
      </p:sp>
      <p:sp>
        <p:nvSpPr>
          <p:cNvPr id="39" name="Espace réservé du texte 3">
            <a:extLst>
              <a:ext uri="{FF2B5EF4-FFF2-40B4-BE49-F238E27FC236}">
                <a16:creationId xmlns:a16="http://schemas.microsoft.com/office/drawing/2014/main" id="{3AB2B1B2-1EF0-4369-A7D6-105F8D88BF48}"/>
              </a:ext>
            </a:extLst>
          </p:cNvPr>
          <p:cNvSpPr txBox="1">
            <a:spLocks/>
          </p:cNvSpPr>
          <p:nvPr/>
        </p:nvSpPr>
        <p:spPr>
          <a:xfrm>
            <a:off x="276885" y="797863"/>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01</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
        <p:nvSpPr>
          <p:cNvPr id="11" name="ZoneTexte 10">
            <a:extLst>
              <a:ext uri="{FF2B5EF4-FFF2-40B4-BE49-F238E27FC236}">
                <a16:creationId xmlns:a16="http://schemas.microsoft.com/office/drawing/2014/main" id="{D05CB4B0-FE3B-47FC-A760-9B4FD025EB07}"/>
              </a:ext>
            </a:extLst>
          </p:cNvPr>
          <p:cNvSpPr txBox="1"/>
          <p:nvPr/>
        </p:nvSpPr>
        <p:spPr>
          <a:xfrm>
            <a:off x="4475891" y="5463433"/>
            <a:ext cx="7130891" cy="523220"/>
          </a:xfrm>
          <a:prstGeom prst="rect">
            <a:avLst/>
          </a:prstGeom>
          <a:noFill/>
        </p:spPr>
        <p:txBody>
          <a:bodyPr wrap="square" rtlCol="0">
            <a:spAutoFit/>
          </a:bodyPr>
          <a:lstStyle/>
          <a:p>
            <a:r>
              <a:rPr lang="fr-FR" sz="2800" b="1" dirty="0">
                <a:solidFill>
                  <a:srgbClr val="0D72B6"/>
                </a:solidFill>
              </a:rPr>
              <a:t>du 16 mai au 10 juin 2022 </a:t>
            </a:r>
          </a:p>
        </p:txBody>
      </p:sp>
      <p:grpSp>
        <p:nvGrpSpPr>
          <p:cNvPr id="12" name="Groupe 11">
            <a:extLst>
              <a:ext uri="{FF2B5EF4-FFF2-40B4-BE49-F238E27FC236}">
                <a16:creationId xmlns:a16="http://schemas.microsoft.com/office/drawing/2014/main" id="{138B5DAA-8951-4DE0-BD4F-214A557F5C6A}"/>
              </a:ext>
            </a:extLst>
          </p:cNvPr>
          <p:cNvGrpSpPr/>
          <p:nvPr/>
        </p:nvGrpSpPr>
        <p:grpSpPr>
          <a:xfrm>
            <a:off x="2576294" y="4947215"/>
            <a:ext cx="1708041" cy="1650877"/>
            <a:chOff x="1147479" y="5301847"/>
            <a:chExt cx="1708041" cy="1650877"/>
          </a:xfrm>
        </p:grpSpPr>
        <p:pic>
          <p:nvPicPr>
            <p:cNvPr id="8" name="Image 7">
              <a:extLst>
                <a:ext uri="{FF2B5EF4-FFF2-40B4-BE49-F238E27FC236}">
                  <a16:creationId xmlns:a16="http://schemas.microsoft.com/office/drawing/2014/main" id="{B5B0E44A-6225-454E-A999-F662818B63C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147479" y="5415956"/>
              <a:ext cx="1536768" cy="1536768"/>
            </a:xfrm>
            <a:prstGeom prst="rect">
              <a:avLst/>
            </a:prstGeom>
          </p:spPr>
        </p:pic>
        <p:sp>
          <p:nvSpPr>
            <p:cNvPr id="44" name="ZoneTexte 43">
              <a:extLst>
                <a:ext uri="{FF2B5EF4-FFF2-40B4-BE49-F238E27FC236}">
                  <a16:creationId xmlns:a16="http://schemas.microsoft.com/office/drawing/2014/main" id="{C94C1053-A4F7-4F3C-A910-29F313E775CF}"/>
                </a:ext>
              </a:extLst>
            </p:cNvPr>
            <p:cNvSpPr txBox="1"/>
            <p:nvPr/>
          </p:nvSpPr>
          <p:spPr>
            <a:xfrm>
              <a:off x="1183702" y="5301847"/>
              <a:ext cx="1671818" cy="369332"/>
            </a:xfrm>
            <a:prstGeom prst="rect">
              <a:avLst/>
            </a:prstGeom>
            <a:noFill/>
          </p:spPr>
          <p:txBody>
            <a:bodyPr wrap="square" rtlCol="0">
              <a:spAutoFit/>
            </a:bodyPr>
            <a:lstStyle/>
            <a:p>
              <a:r>
                <a:rPr lang="fr-FR" b="1" dirty="0">
                  <a:solidFill>
                    <a:srgbClr val="0D72B6"/>
                  </a:solidFill>
                </a:rPr>
                <a:t>Édition 2022</a:t>
              </a:r>
            </a:p>
          </p:txBody>
        </p:sp>
      </p:grpSp>
    </p:spTree>
    <p:extLst>
      <p:ext uri="{BB962C8B-B14F-4D97-AF65-F5344CB8AC3E}">
        <p14:creationId xmlns:p14="http://schemas.microsoft.com/office/powerpoint/2010/main" val="105077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1" y="727517"/>
            <a:ext cx="10371631" cy="898391"/>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a:defRPr/>
            </a:pPr>
            <a:r>
              <a:rPr lang="fr-FR" sz="2400" dirty="0">
                <a:solidFill>
                  <a:srgbClr val="19396A"/>
                </a:solidFill>
                <a:latin typeface="Arial" panose="020B0604020202020204"/>
              </a:rPr>
              <a:t>Présentation </a:t>
            </a: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de la plate-forme dématérialisée :</a:t>
            </a:r>
          </a:p>
          <a:p>
            <a:pPr>
              <a:defRPr/>
            </a:pPr>
            <a:r>
              <a:rPr lang="fr-FR" sz="2400" dirty="0">
                <a:solidFill>
                  <a:srgbClr val="19396A"/>
                </a:solidFill>
                <a:latin typeface="Arial" panose="020B0604020202020204"/>
                <a:ea typeface="+mn-ea"/>
                <a:cs typeface="+mn-cs"/>
              </a:rPr>
              <a:t>Prérequis technique</a:t>
            </a:r>
            <a:endPar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02</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3" name="Image 2">
            <a:extLst>
              <a:ext uri="{FF2B5EF4-FFF2-40B4-BE49-F238E27FC236}">
                <a16:creationId xmlns:a16="http://schemas.microsoft.com/office/drawing/2014/main" id="{4372EA0A-5392-4C27-9B7C-3BEE8EB16955}"/>
              </a:ext>
            </a:extLst>
          </p:cNvPr>
          <p:cNvPicPr>
            <a:picLocks noChangeAspect="1"/>
          </p:cNvPicPr>
          <p:nvPr/>
        </p:nvPicPr>
        <p:blipFill rotWithShape="1">
          <a:blip r:embed="rId2"/>
          <a:srcRect t="2406"/>
          <a:stretch/>
        </p:blipFill>
        <p:spPr>
          <a:xfrm>
            <a:off x="752764" y="2045342"/>
            <a:ext cx="5343236" cy="2376000"/>
          </a:xfrm>
          <a:prstGeom prst="rect">
            <a:avLst/>
          </a:prstGeom>
        </p:spPr>
      </p:pic>
      <p:pic>
        <p:nvPicPr>
          <p:cNvPr id="4" name="Image 3" descr="Une image contenant texte, périphérique, jauge&#10;&#10;Description générée automatiquement">
            <a:extLst>
              <a:ext uri="{FF2B5EF4-FFF2-40B4-BE49-F238E27FC236}">
                <a16:creationId xmlns:a16="http://schemas.microsoft.com/office/drawing/2014/main" id="{36D9E653-0E75-4D43-895E-8563E1224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864" y="5110555"/>
            <a:ext cx="2240000" cy="1260000"/>
          </a:xfrm>
          <a:prstGeom prst="rect">
            <a:avLst/>
          </a:prstGeom>
        </p:spPr>
      </p:pic>
      <p:pic>
        <p:nvPicPr>
          <p:cNvPr id="7" name="Image 6">
            <a:extLst>
              <a:ext uri="{FF2B5EF4-FFF2-40B4-BE49-F238E27FC236}">
                <a16:creationId xmlns:a16="http://schemas.microsoft.com/office/drawing/2014/main" id="{707E2979-2E12-49E2-8A88-8893C62FA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957" y="5110555"/>
            <a:ext cx="2240000" cy="1260000"/>
          </a:xfrm>
          <a:prstGeom prst="rect">
            <a:avLst/>
          </a:prstGeom>
        </p:spPr>
      </p:pic>
      <p:pic>
        <p:nvPicPr>
          <p:cNvPr id="9" name="Image 8">
            <a:extLst>
              <a:ext uri="{FF2B5EF4-FFF2-40B4-BE49-F238E27FC236}">
                <a16:creationId xmlns:a16="http://schemas.microsoft.com/office/drawing/2014/main" id="{3A077D6E-AD32-4792-821F-0B7DB32C74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597" y="5038555"/>
            <a:ext cx="1220360" cy="1260000"/>
          </a:xfrm>
          <a:prstGeom prst="rect">
            <a:avLst/>
          </a:prstGeom>
        </p:spPr>
      </p:pic>
      <p:pic>
        <p:nvPicPr>
          <p:cNvPr id="13" name="Image 12">
            <a:extLst>
              <a:ext uri="{FF2B5EF4-FFF2-40B4-BE49-F238E27FC236}">
                <a16:creationId xmlns:a16="http://schemas.microsoft.com/office/drawing/2014/main" id="{BD830A95-1342-4053-8064-AAE75D2220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9771" y="5092555"/>
            <a:ext cx="1377825" cy="1296000"/>
          </a:xfrm>
          <a:prstGeom prst="rect">
            <a:avLst/>
          </a:prstGeom>
        </p:spPr>
      </p:pic>
      <p:pic>
        <p:nvPicPr>
          <p:cNvPr id="15" name="Image 14">
            <a:extLst>
              <a:ext uri="{FF2B5EF4-FFF2-40B4-BE49-F238E27FC236}">
                <a16:creationId xmlns:a16="http://schemas.microsoft.com/office/drawing/2014/main" id="{1ED03796-9CF0-4AB9-817E-8C9BB858553B}"/>
              </a:ext>
            </a:extLst>
          </p:cNvPr>
          <p:cNvPicPr>
            <a:picLocks noChangeAspect="1"/>
          </p:cNvPicPr>
          <p:nvPr/>
        </p:nvPicPr>
        <p:blipFill rotWithShape="1">
          <a:blip r:embed="rId7">
            <a:extLst>
              <a:ext uri="{28A0092B-C50C-407E-A947-70E740481C1C}">
                <a14:useLocalDpi xmlns:a14="http://schemas.microsoft.com/office/drawing/2010/main" val="0"/>
              </a:ext>
            </a:extLst>
          </a:blip>
          <a:srcRect l="19043" r="17804"/>
          <a:stretch/>
        </p:blipFill>
        <p:spPr>
          <a:xfrm>
            <a:off x="5875468" y="5110555"/>
            <a:ext cx="1495470" cy="1332000"/>
          </a:xfrm>
          <a:prstGeom prst="rect">
            <a:avLst/>
          </a:prstGeom>
        </p:spPr>
      </p:pic>
      <p:sp>
        <p:nvSpPr>
          <p:cNvPr id="18" name="ZoneTexte 17">
            <a:extLst>
              <a:ext uri="{FF2B5EF4-FFF2-40B4-BE49-F238E27FC236}">
                <a16:creationId xmlns:a16="http://schemas.microsoft.com/office/drawing/2014/main" id="{45093C68-61D2-489B-BB7D-AFFB47F451BD}"/>
              </a:ext>
            </a:extLst>
          </p:cNvPr>
          <p:cNvSpPr txBox="1"/>
          <p:nvPr/>
        </p:nvSpPr>
        <p:spPr>
          <a:xfrm>
            <a:off x="6420967" y="2078000"/>
            <a:ext cx="4899018" cy="1015663"/>
          </a:xfrm>
          <a:prstGeom prst="rect">
            <a:avLst/>
          </a:prstGeom>
          <a:noFill/>
        </p:spPr>
        <p:txBody>
          <a:bodyPr wrap="square" rtlCol="0">
            <a:spAutoFit/>
          </a:bodyPr>
          <a:lstStyle/>
          <a:p>
            <a:r>
              <a:rPr lang="fr-FR" sz="2000" b="1" dirty="0">
                <a:solidFill>
                  <a:srgbClr val="183264"/>
                </a:solidFill>
              </a:rPr>
              <a:t>URL à transmettre au SI en amont :</a:t>
            </a:r>
          </a:p>
          <a:p>
            <a:r>
              <a:rPr kumimoji="0" lang="fr-FR" sz="2000" b="1" i="0" u="none" strike="noStrike" kern="1200" cap="none" spc="0" normalizeH="0" baseline="0" noProof="0" dirty="0">
                <a:ln>
                  <a:noFill/>
                </a:ln>
                <a:solidFill>
                  <a:srgbClr val="EE7051"/>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https://qvt-anfh.fr</a:t>
            </a:r>
            <a:endParaRPr kumimoji="0" lang="fr-FR" sz="2000" b="1" i="0" u="none" strike="noStrike" kern="1200" cap="none" spc="0" normalizeH="0" baseline="0" noProof="0" dirty="0">
              <a:ln>
                <a:noFill/>
              </a:ln>
              <a:solidFill>
                <a:srgbClr val="EE7051"/>
              </a:solidFill>
              <a:effectLst/>
              <a:uLnTx/>
              <a:uFillTx/>
              <a:latin typeface="Arial" panose="020B0604020202020204"/>
              <a:ea typeface="+mn-ea"/>
              <a:cs typeface="+mn-cs"/>
            </a:endParaRPr>
          </a:p>
          <a:p>
            <a:r>
              <a:rPr lang="fr-FR" sz="2000" b="1" dirty="0">
                <a:solidFill>
                  <a:srgbClr val="0D72B6"/>
                </a:solidFill>
              </a:rPr>
              <a:t> </a:t>
            </a:r>
          </a:p>
        </p:txBody>
      </p:sp>
    </p:spTree>
    <p:extLst>
      <p:ext uri="{BB962C8B-B14F-4D97-AF65-F5344CB8AC3E}">
        <p14:creationId xmlns:p14="http://schemas.microsoft.com/office/powerpoint/2010/main" val="120156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771787"/>
            <a:ext cx="10371631" cy="898886"/>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a:defRPr/>
            </a:pPr>
            <a:r>
              <a:rPr lang="fr-FR" sz="2400" dirty="0">
                <a:solidFill>
                  <a:srgbClr val="19396A"/>
                </a:solidFill>
                <a:latin typeface="Arial" panose="020B0604020202020204"/>
              </a:rPr>
              <a:t>Présentation </a:t>
            </a:r>
            <a:r>
              <a:rPr kumimoji="0" lang="fr-FR" sz="2400" b="1" i="0" u="none" strike="noStrike" kern="1200" cap="none" spc="0" normalizeH="0" baseline="0" noProof="0" dirty="0">
                <a:ln>
                  <a:noFill/>
                </a:ln>
                <a:solidFill>
                  <a:srgbClr val="19396A"/>
                </a:solidFill>
                <a:effectLst/>
                <a:uLnTx/>
                <a:uFillTx/>
                <a:latin typeface="Arial" panose="020B0604020202020204"/>
                <a:ea typeface="+mn-ea"/>
                <a:cs typeface="+mn-cs"/>
              </a:rPr>
              <a:t>de la plate-forme dématérialisée : </a:t>
            </a:r>
          </a:p>
          <a:p>
            <a:pPr>
              <a:defRPr/>
            </a:pPr>
            <a:r>
              <a:rPr kumimoji="0" lang="fr-FR" sz="2400" b="1" i="0" u="none" strike="noStrike" kern="1200" cap="none" spc="0" normalizeH="0" baseline="0" noProof="0" dirty="0">
                <a:ln>
                  <a:noFill/>
                </a:ln>
                <a:solidFill>
                  <a:srgbClr val="EE7051"/>
                </a:solidFill>
                <a:effectLst/>
                <a:uLnTx/>
                <a:uFillTx/>
                <a:latin typeface="Arial" panose="020B0604020202020204"/>
                <a:ea typeface="+mn-ea"/>
                <a:cs typeface="+mn-cs"/>
              </a:rPr>
              <a:t>https://qvt-anfh.fr</a:t>
            </a: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02</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3" name="Image 2">
            <a:extLst>
              <a:ext uri="{FF2B5EF4-FFF2-40B4-BE49-F238E27FC236}">
                <a16:creationId xmlns:a16="http://schemas.microsoft.com/office/drawing/2014/main" id="{4372EA0A-5392-4C27-9B7C-3BEE8EB16955}"/>
              </a:ext>
            </a:extLst>
          </p:cNvPr>
          <p:cNvPicPr>
            <a:picLocks noChangeAspect="1"/>
          </p:cNvPicPr>
          <p:nvPr/>
        </p:nvPicPr>
        <p:blipFill rotWithShape="1">
          <a:blip r:embed="rId2"/>
          <a:srcRect t="2406"/>
          <a:stretch/>
        </p:blipFill>
        <p:spPr>
          <a:xfrm>
            <a:off x="464191" y="2121299"/>
            <a:ext cx="5886275" cy="2617476"/>
          </a:xfrm>
          <a:prstGeom prst="rect">
            <a:avLst/>
          </a:prstGeom>
        </p:spPr>
      </p:pic>
      <p:sp>
        <p:nvSpPr>
          <p:cNvPr id="5" name="Espace réservé du contenu 2">
            <a:extLst>
              <a:ext uri="{FF2B5EF4-FFF2-40B4-BE49-F238E27FC236}">
                <a16:creationId xmlns:a16="http://schemas.microsoft.com/office/drawing/2014/main" id="{9C76DE60-ACDD-4AE0-950D-519A5B2099A0}"/>
              </a:ext>
            </a:extLst>
          </p:cNvPr>
          <p:cNvSpPr txBox="1">
            <a:spLocks/>
          </p:cNvSpPr>
          <p:nvPr/>
        </p:nvSpPr>
        <p:spPr>
          <a:xfrm>
            <a:off x="6635414" y="2320463"/>
            <a:ext cx="4756836" cy="2217073"/>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r>
              <a:rPr lang="fr-FR" dirty="0">
                <a:solidFill>
                  <a:srgbClr val="1CAE83"/>
                </a:solidFill>
                <a:latin typeface="Arial" panose="020B0604020202020204"/>
              </a:rPr>
              <a:t>Ergonomie et intuitivité </a:t>
            </a: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r>
              <a:rPr lang="fr-FR" dirty="0">
                <a:solidFill>
                  <a:srgbClr val="1CAE83"/>
                </a:solidFill>
                <a:latin typeface="Arial" panose="020B0604020202020204"/>
              </a:rPr>
              <a:t>Anonymat préservé des répondants </a:t>
            </a: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r>
              <a:rPr lang="fr-FR" dirty="0">
                <a:solidFill>
                  <a:srgbClr val="1CAE83"/>
                </a:solidFill>
                <a:latin typeface="Arial" panose="020B0604020202020204"/>
              </a:rPr>
              <a:t>RGPD </a:t>
            </a:r>
          </a:p>
          <a:p>
            <a:pPr marL="285750" marR="0" lvl="0" indent="-285750" algn="l" defTabSz="685800" rtl="0" eaLnBrk="1" fontAlgn="auto" latinLnBrk="0" hangingPunct="1">
              <a:lnSpc>
                <a:spcPct val="100000"/>
              </a:lnSpc>
              <a:spcBef>
                <a:spcPts val="0"/>
              </a:spcBef>
              <a:spcAft>
                <a:spcPts val="600"/>
              </a:spcAft>
              <a:buClrTx/>
              <a:buSzTx/>
              <a:buFont typeface="Wingdings 3" panose="05040102010807070707" pitchFamily="18" charset="2"/>
              <a:buChar char="æ"/>
              <a:tabLst/>
              <a:defRPr/>
            </a:pPr>
            <a:r>
              <a:rPr lang="fr-FR" dirty="0">
                <a:solidFill>
                  <a:srgbClr val="1CAE83"/>
                </a:solidFill>
                <a:latin typeface="Arial" panose="020B0604020202020204"/>
              </a:rPr>
              <a:t>Accessibilité responsive sur smartphone, tablette ou PC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dirty="0">
                <a:solidFill>
                  <a:srgbClr val="1CAE83"/>
                </a:solidFill>
                <a:latin typeface="Arial" panose="020B0604020202020204"/>
              </a:rPr>
              <a:t>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1CAE83"/>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dirty="0">
              <a:solidFill>
                <a:srgbClr val="EE7051"/>
              </a:solidFill>
              <a:latin typeface="Arial" panose="020B0604020202020204"/>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7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2737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1367F31-73E7-497A-921E-168C18C69FC7}"/>
              </a:ext>
            </a:extLst>
          </p:cNvPr>
          <p:cNvSpPr txBox="1">
            <a:spLocks/>
          </p:cNvSpPr>
          <p:nvPr/>
        </p:nvSpPr>
        <p:spPr>
          <a:xfrm>
            <a:off x="1235152" y="798101"/>
            <a:ext cx="10371631" cy="977154"/>
          </a:xfrm>
          <a:prstGeom prst="rect">
            <a:avLst/>
          </a:prstGeom>
        </p:spPr>
        <p:txBody>
          <a:bodyPr vert="horz" lIns="91440" tIns="45720" rIns="91440" bIns="45720" rtlCol="0" anchor="b">
            <a:noAutofit/>
          </a:bodyPr>
          <a:lst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9396A"/>
                </a:solidFill>
                <a:effectLst/>
                <a:uLnTx/>
                <a:uFillTx/>
                <a:latin typeface="Arial" panose="020B0604020202020204"/>
                <a:ea typeface="+mj-ea"/>
                <a:cs typeface="+mj-cs"/>
              </a:rPr>
              <a:t>Le questionnaire Baromètre social : vie au travail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9396A"/>
              </a:solidFill>
              <a:effectLst/>
              <a:uLnTx/>
              <a:uFillTx/>
              <a:latin typeface="Arial" panose="020B0604020202020204"/>
              <a:ea typeface="+mj-ea"/>
              <a:cs typeface="+mj-cs"/>
            </a:endParaRPr>
          </a:p>
        </p:txBody>
      </p:sp>
      <p:sp>
        <p:nvSpPr>
          <p:cNvPr id="11" name="Espace réservé du contenu 2">
            <a:extLst>
              <a:ext uri="{FF2B5EF4-FFF2-40B4-BE49-F238E27FC236}">
                <a16:creationId xmlns:a16="http://schemas.microsoft.com/office/drawing/2014/main" id="{CA3911F7-1D32-4BD5-8FBC-641D3AC4ACF2}"/>
              </a:ext>
            </a:extLst>
          </p:cNvPr>
          <p:cNvSpPr txBox="1">
            <a:spLocks/>
          </p:cNvSpPr>
          <p:nvPr/>
        </p:nvSpPr>
        <p:spPr>
          <a:xfrm>
            <a:off x="1235152" y="1775017"/>
            <a:ext cx="4242859" cy="3853996"/>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ysClr val="windowText" lastClr="000000"/>
              </a:solidFill>
              <a:effectLst/>
              <a:uLnTx/>
              <a:uFillTx/>
              <a:latin typeface="Georgia" panose="02040502050405020303" pitchFamily="18" charset="0"/>
              <a:ea typeface="+mn-ea"/>
              <a:cs typeface="+mn-cs"/>
            </a:endParaRPr>
          </a:p>
        </p:txBody>
      </p:sp>
      <p:sp>
        <p:nvSpPr>
          <p:cNvPr id="12" name="Espace réservé du texte 3">
            <a:extLst>
              <a:ext uri="{FF2B5EF4-FFF2-40B4-BE49-F238E27FC236}">
                <a16:creationId xmlns:a16="http://schemas.microsoft.com/office/drawing/2014/main" id="{41EAE3B9-8CA3-4B23-9599-F2B7B7636B01}"/>
              </a:ext>
            </a:extLst>
          </p:cNvPr>
          <p:cNvSpPr txBox="1">
            <a:spLocks/>
          </p:cNvSpPr>
          <p:nvPr/>
        </p:nvSpPr>
        <p:spPr>
          <a:xfrm>
            <a:off x="313461" y="688136"/>
            <a:ext cx="1161771" cy="977154"/>
          </a:xfrm>
          <a:prstGeom prst="rect">
            <a:avLst/>
          </a:prstGeom>
        </p:spPr>
        <p:txBody>
          <a:bodyPr vert="horz" lIns="0" tIns="0" rIns="0" bIns="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80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r-FR" sz="6600" b="1" i="0" u="none" strike="noStrike" kern="1200" cap="none" spc="0" normalizeH="0" baseline="0" noProof="0" dirty="0">
                <a:ln>
                  <a:noFill/>
                </a:ln>
                <a:solidFill>
                  <a:srgbClr val="1CAE83"/>
                </a:solidFill>
                <a:effectLst/>
                <a:uLnTx/>
                <a:uFillTx/>
                <a:latin typeface="Arial" panose="020B0604020202020204"/>
                <a:ea typeface="+mn-ea"/>
                <a:cs typeface="+mn-cs"/>
              </a:rPr>
              <a:t>02</a:t>
            </a:r>
            <a:endParaRPr kumimoji="0" lang="fr-FR" sz="8000" b="1" i="0" u="none" strike="noStrike" kern="1200" cap="none" spc="0" normalizeH="0" baseline="0" noProof="0" dirty="0">
              <a:ln>
                <a:noFill/>
              </a:ln>
              <a:solidFill>
                <a:srgbClr val="1CAE83"/>
              </a:solidFill>
              <a:effectLst/>
              <a:uLnTx/>
              <a:uFillTx/>
              <a:latin typeface="Arial" panose="020B0604020202020204"/>
              <a:ea typeface="+mn-ea"/>
              <a:cs typeface="+mn-cs"/>
            </a:endParaRPr>
          </a:p>
        </p:txBody>
      </p:sp>
      <p:pic>
        <p:nvPicPr>
          <p:cNvPr id="3" name="Image 2">
            <a:extLst>
              <a:ext uri="{FF2B5EF4-FFF2-40B4-BE49-F238E27FC236}">
                <a16:creationId xmlns:a16="http://schemas.microsoft.com/office/drawing/2014/main" id="{8135012A-3D23-42DD-9B23-13A69A967DC0}"/>
              </a:ext>
            </a:extLst>
          </p:cNvPr>
          <p:cNvPicPr>
            <a:picLocks noChangeAspect="1"/>
          </p:cNvPicPr>
          <p:nvPr/>
        </p:nvPicPr>
        <p:blipFill>
          <a:blip r:embed="rId2"/>
          <a:stretch>
            <a:fillRect/>
          </a:stretch>
        </p:blipFill>
        <p:spPr>
          <a:xfrm>
            <a:off x="594473" y="2950965"/>
            <a:ext cx="4468161" cy="2678047"/>
          </a:xfrm>
          <a:prstGeom prst="rect">
            <a:avLst/>
          </a:prstGeom>
        </p:spPr>
      </p:pic>
      <p:sp>
        <p:nvSpPr>
          <p:cNvPr id="7" name="Espace réservé du contenu 2">
            <a:extLst>
              <a:ext uri="{FF2B5EF4-FFF2-40B4-BE49-F238E27FC236}">
                <a16:creationId xmlns:a16="http://schemas.microsoft.com/office/drawing/2014/main" id="{95FB857A-CC32-492F-AF54-70B185C294A6}"/>
              </a:ext>
            </a:extLst>
          </p:cNvPr>
          <p:cNvSpPr txBox="1">
            <a:spLocks/>
          </p:cNvSpPr>
          <p:nvPr/>
        </p:nvSpPr>
        <p:spPr>
          <a:xfrm>
            <a:off x="5380458" y="2950967"/>
            <a:ext cx="5677601" cy="2787774"/>
          </a:xfrm>
          <a:prstGeom prst="rect">
            <a:avLst/>
          </a:prstGeom>
        </p:spPr>
        <p:txBody>
          <a:bodyPr vert="horz" lIns="91440" tIns="45720" rIns="91440" bIns="45720" rtlCol="0">
            <a:noAutofit/>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L’exercice de mon métier</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L’organisation de mon travail </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Le fonctionnement et l’animation au sein de mon équipe</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L’encadrement de l’équipe</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La relation Patient </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Mon </a:t>
            </a:r>
            <a:r>
              <a:rPr lang="fr-FR" sz="1600" b="1" dirty="0">
                <a:solidFill>
                  <a:srgbClr val="1CAD84"/>
                </a:solidFill>
                <a:latin typeface="Arial" panose="020B0604020202020204" pitchFamily="34" charset="0"/>
                <a:ea typeface="Calibri" panose="020F0502020204030204" pitchFamily="34" charset="0"/>
                <a:cs typeface="Times New Roman" panose="02020603050405020304" pitchFamily="18" charset="0"/>
              </a:rPr>
              <a:t>état psychologique</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L’information et les dispositifs de soutien au sein de mon établissement</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Wingdings 3" panose="05040102010807070707" pitchFamily="18" charset="2"/>
              <a:buChar char="æ"/>
            </a:pPr>
            <a:r>
              <a:rPr lang="fr-FR" sz="1600" b="1" dirty="0">
                <a:solidFill>
                  <a:srgbClr val="1CAD84"/>
                </a:solidFill>
                <a:effectLst/>
                <a:latin typeface="Arial" panose="020B0604020202020204" pitchFamily="34" charset="0"/>
                <a:ea typeface="Calibri" panose="020F0502020204030204" pitchFamily="34" charset="0"/>
                <a:cs typeface="Times New Roman" panose="02020603050405020304" pitchFamily="18" charset="0"/>
              </a:rPr>
              <a:t>L’avenir de l’établissement</a:t>
            </a:r>
            <a:endParaRPr lang="fr-FR" sz="1600" dirty="0">
              <a:solidFill>
                <a:srgbClr val="1CAD84"/>
              </a:solidFill>
              <a:effectLst/>
              <a:latin typeface="Calibri" panose="020F0502020204030204" pitchFamily="34" charset="0"/>
              <a:ea typeface="Calibri" panose="020F0502020204030204" pitchFamily="34" charset="0"/>
              <a:cs typeface="Times New Roman" panose="02020603050405020304" pitchFamily="18" charset="0"/>
            </a:endParaRPr>
          </a:p>
          <a:p>
            <a:pPr marR="0" lvl="0" defTabSz="685800" rtl="0" eaLnBrk="1" fontAlgn="auto" latinLnBrk="0" hangingPunct="1">
              <a:lnSpc>
                <a:spcPct val="100000"/>
              </a:lnSpc>
              <a:spcBef>
                <a:spcPts val="0"/>
              </a:spcBef>
              <a:spcAft>
                <a:spcPts val="600"/>
              </a:spcAft>
              <a:buClrTx/>
              <a:buSzTx/>
              <a:tabLst/>
              <a:defRPr/>
            </a:pPr>
            <a:endParaRPr kumimoji="0" lang="fr-FR" sz="1600" b="1" i="0" u="none" strike="noStrike" kern="1200" cap="none" spc="0" normalizeH="0" baseline="0" noProof="0" dirty="0">
              <a:ln>
                <a:noFill/>
              </a:ln>
              <a:solidFill>
                <a:srgbClr val="1CAD84"/>
              </a:solidFill>
              <a:effectLst/>
              <a:uLnTx/>
              <a:uFillTx/>
              <a:latin typeface="Arial" panose="020B0604020202020204"/>
              <a:ea typeface="+mn-ea"/>
              <a:cs typeface="+mn-cs"/>
            </a:endParaRPr>
          </a:p>
        </p:txBody>
      </p:sp>
      <p:sp>
        <p:nvSpPr>
          <p:cNvPr id="9" name="ZoneTexte 8">
            <a:extLst>
              <a:ext uri="{FF2B5EF4-FFF2-40B4-BE49-F238E27FC236}">
                <a16:creationId xmlns:a16="http://schemas.microsoft.com/office/drawing/2014/main" id="{A8A9DCBA-E384-4F47-A7F9-C21AE0D8D58E}"/>
              </a:ext>
            </a:extLst>
          </p:cNvPr>
          <p:cNvSpPr txBox="1"/>
          <p:nvPr/>
        </p:nvSpPr>
        <p:spPr>
          <a:xfrm>
            <a:off x="504620" y="1775017"/>
            <a:ext cx="9751675" cy="646331"/>
          </a:xfrm>
          <a:prstGeom prst="rect">
            <a:avLst/>
          </a:prstGeom>
          <a:noFill/>
        </p:spPr>
        <p:txBody>
          <a:bodyPr wrap="square">
            <a:spAutoFit/>
          </a:bodyPr>
          <a:lstStyle/>
          <a:p>
            <a:r>
              <a:rPr lang="fr-FR" sz="1800" b="1" dirty="0">
                <a:solidFill>
                  <a:srgbClr val="183264"/>
                </a:solidFill>
                <a:latin typeface="Arial" panose="020B0604020202020204"/>
              </a:rPr>
              <a:t>51 questions </a:t>
            </a:r>
            <a:r>
              <a:rPr lang="fr-FR" sz="1800" dirty="0">
                <a:solidFill>
                  <a:srgbClr val="183264"/>
                </a:solidFill>
                <a:latin typeface="Arial" panose="020B0604020202020204"/>
              </a:rPr>
              <a:t>évaluer </a:t>
            </a:r>
            <a:r>
              <a:rPr lang="fr-FR" sz="1800" i="1" dirty="0">
                <a:solidFill>
                  <a:srgbClr val="183264"/>
                </a:solidFill>
                <a:latin typeface="Arial" panose="020B0604020202020204" pitchFamily="34" charset="0"/>
                <a:cs typeface="Times New Roman" panose="02020603050405020304" pitchFamily="18" charset="0"/>
              </a:rPr>
              <a:t>l’ensemble des thèmes clés pour le bon fonctionnement « courant »  d’un établissement. Ces questions ont été validés à partir des trois BS précédents</a:t>
            </a:r>
            <a:endParaRPr lang="fr-FR" sz="1800" b="1" dirty="0">
              <a:solidFill>
                <a:srgbClr val="183264"/>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616930"/>
      </p:ext>
    </p:extLst>
  </p:cSld>
  <p:clrMapOvr>
    <a:masterClrMapping/>
  </p:clrMapOvr>
</p:sld>
</file>

<file path=ppt/theme/theme1.xml><?xml version="1.0" encoding="utf-8"?>
<a:theme xmlns:a="http://schemas.openxmlformats.org/drawingml/2006/main" name="Office Them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1249</TotalTime>
  <Words>969</Words>
  <Application>Microsoft Office PowerPoint</Application>
  <PresentationFormat>Grand écran</PresentationFormat>
  <Paragraphs>220</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Georgia</vt:lpstr>
      <vt:lpstr>Impact</vt:lpstr>
      <vt:lpstr>Trebuchet MS</vt:lpstr>
      <vt:lpstr>Wingdings 3</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SAYCHANH Jenna</dc:creator>
  <cp:lastModifiedBy>SAYCHANH Jenna</cp:lastModifiedBy>
  <cp:revision>8</cp:revision>
  <cp:lastPrinted>2022-03-31T07:08:40Z</cp:lastPrinted>
  <dcterms:created xsi:type="dcterms:W3CDTF">2022-03-27T21:25:46Z</dcterms:created>
  <dcterms:modified xsi:type="dcterms:W3CDTF">2022-03-31T15:22:27Z</dcterms:modified>
</cp:coreProperties>
</file>