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20A4A6-8BAF-4444-8434-C8C146EEA878}" v="5" dt="2021-11-13T14:17:30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6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chem Balti" userId="191a633508b54f4c" providerId="LiveId" clId="{C320A4A6-8BAF-4444-8434-C8C146EEA878}"/>
    <pc:docChg chg="undo custSel addSld delSld modSld sldOrd">
      <pc:chgData name="Hichem Balti" userId="191a633508b54f4c" providerId="LiveId" clId="{C320A4A6-8BAF-4444-8434-C8C146EEA878}" dt="2021-11-13T15:23:32.163" v="2477" actId="113"/>
      <pc:docMkLst>
        <pc:docMk/>
      </pc:docMkLst>
      <pc:sldChg chg="addSp delSp modSp mod ord">
        <pc:chgData name="Hichem Balti" userId="191a633508b54f4c" providerId="LiveId" clId="{C320A4A6-8BAF-4444-8434-C8C146EEA878}" dt="2021-11-13T14:18:39.673" v="1243" actId="1076"/>
        <pc:sldMkLst>
          <pc:docMk/>
          <pc:sldMk cId="4151590007" sldId="256"/>
        </pc:sldMkLst>
        <pc:spChg chg="mod">
          <ac:chgData name="Hichem Balti" userId="191a633508b54f4c" providerId="LiveId" clId="{C320A4A6-8BAF-4444-8434-C8C146EEA878}" dt="2021-11-13T14:16:15.673" v="1232" actId="1076"/>
          <ac:spMkLst>
            <pc:docMk/>
            <pc:sldMk cId="4151590007" sldId="256"/>
            <ac:spMk id="2" creationId="{DDBB0211-6013-4094-AFA8-99759458F468}"/>
          </ac:spMkLst>
        </pc:spChg>
        <pc:spChg chg="mod">
          <ac:chgData name="Hichem Balti" userId="191a633508b54f4c" providerId="LiveId" clId="{C320A4A6-8BAF-4444-8434-C8C146EEA878}" dt="2021-11-13T14:18:39.673" v="1243" actId="1076"/>
          <ac:spMkLst>
            <pc:docMk/>
            <pc:sldMk cId="4151590007" sldId="256"/>
            <ac:spMk id="3" creationId="{DB28050F-B04C-46C5-9E9B-9215E1FC46AD}"/>
          </ac:spMkLst>
        </pc:spChg>
        <pc:spChg chg="add del mod">
          <ac:chgData name="Hichem Balti" userId="191a633508b54f4c" providerId="LiveId" clId="{C320A4A6-8BAF-4444-8434-C8C146EEA878}" dt="2021-11-13T14:16:41.910" v="1235"/>
          <ac:spMkLst>
            <pc:docMk/>
            <pc:sldMk cId="4151590007" sldId="256"/>
            <ac:spMk id="4" creationId="{AB14448B-DC72-4A8A-9A84-B2C0CDDB6ED4}"/>
          </ac:spMkLst>
        </pc:spChg>
        <pc:spChg chg="add mod">
          <ac:chgData name="Hichem Balti" userId="191a633508b54f4c" providerId="LiveId" clId="{C320A4A6-8BAF-4444-8434-C8C146EEA878}" dt="2021-11-13T14:18:24.157" v="1242" actId="1076"/>
          <ac:spMkLst>
            <pc:docMk/>
            <pc:sldMk cId="4151590007" sldId="256"/>
            <ac:spMk id="5" creationId="{1F0DC704-10A8-4F07-9702-01778E331B69}"/>
          </ac:spMkLst>
        </pc:spChg>
      </pc:sldChg>
      <pc:sldChg chg="modSp mod">
        <pc:chgData name="Hichem Balti" userId="191a633508b54f4c" providerId="LiveId" clId="{C320A4A6-8BAF-4444-8434-C8C146EEA878}" dt="2021-11-13T09:15:06.092" v="3" actId="20577"/>
        <pc:sldMkLst>
          <pc:docMk/>
          <pc:sldMk cId="1036200349" sldId="258"/>
        </pc:sldMkLst>
        <pc:spChg chg="mod">
          <ac:chgData name="Hichem Balti" userId="191a633508b54f4c" providerId="LiveId" clId="{C320A4A6-8BAF-4444-8434-C8C146EEA878}" dt="2021-11-13T09:15:06.092" v="3" actId="20577"/>
          <ac:spMkLst>
            <pc:docMk/>
            <pc:sldMk cId="1036200349" sldId="258"/>
            <ac:spMk id="3" creationId="{751B86AB-B241-4EB3-8A02-9012DF2D209C}"/>
          </ac:spMkLst>
        </pc:spChg>
      </pc:sldChg>
      <pc:sldChg chg="addSp delSp modSp mod ord">
        <pc:chgData name="Hichem Balti" userId="191a633508b54f4c" providerId="LiveId" clId="{C320A4A6-8BAF-4444-8434-C8C146EEA878}" dt="2021-11-13T14:54:39.070" v="1869" actId="688"/>
        <pc:sldMkLst>
          <pc:docMk/>
          <pc:sldMk cId="3987210385" sldId="259"/>
        </pc:sldMkLst>
        <pc:spChg chg="mod">
          <ac:chgData name="Hichem Balti" userId="191a633508b54f4c" providerId="LiveId" clId="{C320A4A6-8BAF-4444-8434-C8C146EEA878}" dt="2021-11-13T14:54:39.070" v="1869" actId="688"/>
          <ac:spMkLst>
            <pc:docMk/>
            <pc:sldMk cId="3987210385" sldId="259"/>
            <ac:spMk id="3" creationId="{33A24623-3550-4E75-A8C9-DEB5889F210D}"/>
          </ac:spMkLst>
        </pc:spChg>
        <pc:graphicFrameChg chg="add del mod modGraphic">
          <ac:chgData name="Hichem Balti" userId="191a633508b54f4c" providerId="LiveId" clId="{C320A4A6-8BAF-4444-8434-C8C146EEA878}" dt="2021-11-13T09:32:46.543" v="87" actId="21"/>
          <ac:graphicFrameMkLst>
            <pc:docMk/>
            <pc:sldMk cId="3987210385" sldId="259"/>
            <ac:graphicFrameMk id="5" creationId="{1340E0A4-D611-4B68-B0AA-24355071F370}"/>
          </ac:graphicFrameMkLst>
        </pc:graphicFrameChg>
      </pc:sldChg>
      <pc:sldChg chg="new del">
        <pc:chgData name="Hichem Balti" userId="191a633508b54f4c" providerId="LiveId" clId="{C320A4A6-8BAF-4444-8434-C8C146EEA878}" dt="2021-11-13T09:30:59.377" v="84" actId="2696"/>
        <pc:sldMkLst>
          <pc:docMk/>
          <pc:sldMk cId="1924329809" sldId="260"/>
        </pc:sldMkLst>
      </pc:sldChg>
      <pc:sldChg chg="modSp new mod ord">
        <pc:chgData name="Hichem Balti" userId="191a633508b54f4c" providerId="LiveId" clId="{C320A4A6-8BAF-4444-8434-C8C146EEA878}" dt="2021-11-13T14:53:46.113" v="1865" actId="20577"/>
        <pc:sldMkLst>
          <pc:docMk/>
          <pc:sldMk cId="2377645992" sldId="260"/>
        </pc:sldMkLst>
        <pc:spChg chg="mod">
          <ac:chgData name="Hichem Balti" userId="191a633508b54f4c" providerId="LiveId" clId="{C320A4A6-8BAF-4444-8434-C8C146EEA878}" dt="2021-11-13T14:50:00.471" v="1750" actId="1076"/>
          <ac:spMkLst>
            <pc:docMk/>
            <pc:sldMk cId="2377645992" sldId="260"/>
            <ac:spMk id="2" creationId="{1FC3DE5E-B037-439A-813B-9559F4A419A6}"/>
          </ac:spMkLst>
        </pc:spChg>
        <pc:spChg chg="mod">
          <ac:chgData name="Hichem Balti" userId="191a633508b54f4c" providerId="LiveId" clId="{C320A4A6-8BAF-4444-8434-C8C146EEA878}" dt="2021-11-13T14:53:46.113" v="1865" actId="20577"/>
          <ac:spMkLst>
            <pc:docMk/>
            <pc:sldMk cId="2377645992" sldId="260"/>
            <ac:spMk id="3" creationId="{90C32743-D656-433B-9982-92675F9EBA05}"/>
          </ac:spMkLst>
        </pc:spChg>
      </pc:sldChg>
      <pc:sldChg chg="addSp modSp new del mod">
        <pc:chgData name="Hichem Balti" userId="191a633508b54f4c" providerId="LiveId" clId="{C320A4A6-8BAF-4444-8434-C8C146EEA878}" dt="2021-11-13T09:36:45.965" v="95" actId="680"/>
        <pc:sldMkLst>
          <pc:docMk/>
          <pc:sldMk cId="3836567448" sldId="260"/>
        </pc:sldMkLst>
        <pc:picChg chg="add mod">
          <ac:chgData name="Hichem Balti" userId="191a633508b54f4c" providerId="LiveId" clId="{C320A4A6-8BAF-4444-8434-C8C146EEA878}" dt="2021-11-13T09:36:45.606" v="94"/>
          <ac:picMkLst>
            <pc:docMk/>
            <pc:sldMk cId="3836567448" sldId="260"/>
            <ac:picMk id="4" creationId="{E62C2B9C-CF0A-4E32-91EC-BC090B957CAB}"/>
          </ac:picMkLst>
        </pc:picChg>
      </pc:sldChg>
      <pc:sldChg chg="modSp new del mod">
        <pc:chgData name="Hichem Balti" userId="191a633508b54f4c" providerId="LiveId" clId="{C320A4A6-8BAF-4444-8434-C8C146EEA878}" dt="2021-11-13T10:54:13.542" v="993" actId="2696"/>
        <pc:sldMkLst>
          <pc:docMk/>
          <pc:sldMk cId="432038568" sldId="261"/>
        </pc:sldMkLst>
        <pc:spChg chg="mod">
          <ac:chgData name="Hichem Balti" userId="191a633508b54f4c" providerId="LiveId" clId="{C320A4A6-8BAF-4444-8434-C8C146EEA878}" dt="2021-11-13T10:54:01.420" v="992" actId="20577"/>
          <ac:spMkLst>
            <pc:docMk/>
            <pc:sldMk cId="432038568" sldId="261"/>
            <ac:spMk id="2" creationId="{775273D4-8C04-48EC-93D0-B332AE327F47}"/>
          </ac:spMkLst>
        </pc:spChg>
      </pc:sldChg>
      <pc:sldChg chg="add del">
        <pc:chgData name="Hichem Balti" userId="191a633508b54f4c" providerId="LiveId" clId="{C320A4A6-8BAF-4444-8434-C8C146EEA878}" dt="2021-11-13T09:31:26.936" v="85" actId="2696"/>
        <pc:sldMkLst>
          <pc:docMk/>
          <pc:sldMk cId="1300827456" sldId="261"/>
        </pc:sldMkLst>
      </pc:sldChg>
      <pc:sldChg chg="modSp new mod">
        <pc:chgData name="Hichem Balti" userId="191a633508b54f4c" providerId="LiveId" clId="{C320A4A6-8BAF-4444-8434-C8C146EEA878}" dt="2021-11-13T15:23:32.163" v="2477" actId="113"/>
        <pc:sldMkLst>
          <pc:docMk/>
          <pc:sldMk cId="1340032793" sldId="261"/>
        </pc:sldMkLst>
        <pc:spChg chg="mod">
          <ac:chgData name="Hichem Balti" userId="191a633508b54f4c" providerId="LiveId" clId="{C320A4A6-8BAF-4444-8434-C8C146EEA878}" dt="2021-11-13T14:56:11.119" v="1880"/>
          <ac:spMkLst>
            <pc:docMk/>
            <pc:sldMk cId="1340032793" sldId="261"/>
            <ac:spMk id="2" creationId="{45A97172-ED33-4196-95E6-59C70F5F4285}"/>
          </ac:spMkLst>
        </pc:spChg>
        <pc:spChg chg="mod">
          <ac:chgData name="Hichem Balti" userId="191a633508b54f4c" providerId="LiveId" clId="{C320A4A6-8BAF-4444-8434-C8C146EEA878}" dt="2021-11-13T15:23:32.163" v="2477" actId="113"/>
          <ac:spMkLst>
            <pc:docMk/>
            <pc:sldMk cId="1340032793" sldId="261"/>
            <ac:spMk id="3" creationId="{5AEFE6FA-B2C5-47BC-ACC4-5A51F5BAA8FA}"/>
          </ac:spMkLst>
        </pc:spChg>
      </pc:sldChg>
      <pc:sldChg chg="addSp delSp modSp new del mod chgLayout">
        <pc:chgData name="Hichem Balti" userId="191a633508b54f4c" providerId="LiveId" clId="{C320A4A6-8BAF-4444-8434-C8C146EEA878}" dt="2021-11-13T14:54:17.811" v="1867" actId="2696"/>
        <pc:sldMkLst>
          <pc:docMk/>
          <pc:sldMk cId="3437609879" sldId="261"/>
        </pc:sldMkLst>
        <pc:spChg chg="mod ord">
          <ac:chgData name="Hichem Balti" userId="191a633508b54f4c" providerId="LiveId" clId="{C320A4A6-8BAF-4444-8434-C8C146EEA878}" dt="2021-11-13T14:54:06.950" v="1866" actId="6264"/>
          <ac:spMkLst>
            <pc:docMk/>
            <pc:sldMk cId="3437609879" sldId="261"/>
            <ac:spMk id="2" creationId="{0D4EA18C-D05D-41A4-A2D0-0055EDC870D1}"/>
          </ac:spMkLst>
        </pc:spChg>
        <pc:spChg chg="mod ord">
          <ac:chgData name="Hichem Balti" userId="191a633508b54f4c" providerId="LiveId" clId="{C320A4A6-8BAF-4444-8434-C8C146EEA878}" dt="2021-11-13T14:54:06.950" v="1866" actId="6264"/>
          <ac:spMkLst>
            <pc:docMk/>
            <pc:sldMk cId="3437609879" sldId="261"/>
            <ac:spMk id="3" creationId="{92C9CEB9-4B69-400F-8110-F7EBD20AA453}"/>
          </ac:spMkLst>
        </pc:spChg>
        <pc:spChg chg="add del mod">
          <ac:chgData name="Hichem Balti" userId="191a633508b54f4c" providerId="LiveId" clId="{C320A4A6-8BAF-4444-8434-C8C146EEA878}" dt="2021-11-13T14:54:06.950" v="1866" actId="6264"/>
          <ac:spMkLst>
            <pc:docMk/>
            <pc:sldMk cId="3437609879" sldId="261"/>
            <ac:spMk id="4" creationId="{979BD3DE-43E5-42A8-B4CE-CC96ABB88C4E}"/>
          </ac:spMkLst>
        </pc:spChg>
        <pc:spChg chg="add del mod">
          <ac:chgData name="Hichem Balti" userId="191a633508b54f4c" providerId="LiveId" clId="{C320A4A6-8BAF-4444-8434-C8C146EEA878}" dt="2021-11-13T14:54:06.950" v="1866" actId="6264"/>
          <ac:spMkLst>
            <pc:docMk/>
            <pc:sldMk cId="3437609879" sldId="261"/>
            <ac:spMk id="5" creationId="{022673EC-2893-4BFE-8ECF-D921747333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796274-F0D3-4337-9586-9D9D9B948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027C73E0-B695-44BA-9FC5-93035ED55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61208B8-A2E8-4ECF-8AAD-7492AF8A8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AB7F6CC-28C4-4D59-8E79-41A7FAA1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F9AB577-64DD-4221-B8BD-5611A8D0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0363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21A172E-6BD9-4625-9805-839D354A8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DCBE636-6B7E-4820-B5B5-FB863E778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8C41065-7C03-47A6-BEF1-EB51D0EDE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1685585-F0B8-4DA9-B651-203BB5BE2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0F1C192-4EDD-48B6-ABE7-099339E70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4023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22C2759-98E5-4851-983E-B49AA4C4A8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DA44394-7956-4129-A5A7-45C9132A9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536F7D7-E7B8-4A7F-90EA-9C5A28D4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51B1410-1DD7-4333-922C-5C35350D4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B2C19CE-6E55-422A-B227-120D7B97A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798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033462A-C689-4682-9E73-3B96D8D91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2D1D0CC-1FAD-46A7-BED2-04430F6C7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03EA5D0-9795-4BF3-9327-7F70968AF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AA65506-9ED0-4885-A1E9-687FE5D01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9AA42A2-AC98-484B-BC73-4E81EE32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6608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3728C41-986A-4418-B0B4-66BB25C6F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E2E8405-491D-459E-9EEE-3FDFD6F41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9CA2FF1-6337-4D71-BEB6-7D5150FC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C991FB8-8407-410B-A500-D189402CB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C791883-5379-46C9-B028-3835B59E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9015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1C009B8-A584-483C-9145-2B9003754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24E373F-0938-42A4-A1DA-FD985EDD03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579502DE-AE53-4157-8C0D-62A52C348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2DAE17F-D256-4BF2-A5F5-E65282785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FA4549E-FD0A-49C8-B865-BC378B301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3519BDF-96AB-40F6-AB4E-290DB0470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3898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4340FD3-1CC0-40F2-BD0E-B035F771E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F7507DA-BF4C-4EDB-9C14-BC7B001BA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0E68CF41-DA40-4182-90AA-D0E1338D0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131D11AC-73F9-44BF-AE87-2F4D551D0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5CABC9E1-F5ED-44A7-9638-A47909FF7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BC53FDBF-B832-491E-A0AD-13B29EEDA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9E35C810-3166-48B4-846F-2DC9E3699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72EC3BBF-4AE2-46B5-B8BD-F0250C838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5741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B920C02-7850-4EFE-A137-C1C5C50A3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63226DD8-41B9-4B14-9C6A-19307E26C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B493182-79AC-41AA-81C9-68400DB3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E034D6C-DD6C-4176-BF50-F48E229B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3229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3D76677-C368-4735-BAAE-88380E0A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ED61DA7C-5773-47CE-A1A9-E84E8E63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8D6BA05-A36B-4841-950E-46482ECE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4628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4619909-C63A-4F4E-9809-B4B04335B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F86D768-04A3-4FFA-84B6-A46386D1A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026568D9-B546-4189-8422-2A4B60CBB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A85BC54-B288-42E9-B601-FC9132FDF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802AB17-A7CE-4185-97D1-8A14B042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7BF07F-DE80-4CD2-AAB8-137CD89B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2033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B4FF47C-A17D-4BC1-9E86-1AE9B6EE5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5691DCBD-986E-4162-89EA-8130EE113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C567A8D-032A-489D-A037-F3AE0730D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0D53119-3776-4290-882D-58B4467A2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66D3FCD-F9DB-4A78-84CF-971A7B391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59E75B0-A8F5-46A9-939D-13505BC47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0412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5984943D-1730-473A-8E84-DDB1BBFC9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BFF2370-E75A-4C38-B770-73E83822D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30685A-514B-4768-B07B-F06478F63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2DDD8-D9BA-4A9C-BC6C-2975028B6608}" type="datetimeFigureOut">
              <a:rPr lang="fr-FR" smtClean="0"/>
              <a:pPr/>
              <a:t>14/11/2021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6D1E3B9-3A4E-4BF4-8CFA-52D00DB3D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0087C1-6D6B-4EAC-A937-C7570418C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88E61-53BA-4969-921B-A6CA7548FC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1274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BB0211-6013-4094-AFA8-99759458F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639" y="-1043202"/>
            <a:ext cx="8522563" cy="2561284"/>
          </a:xfrm>
        </p:spPr>
        <p:txBody>
          <a:bodyPr>
            <a:normAutofit/>
          </a:bodyPr>
          <a:lstStyle/>
          <a:p>
            <a:pPr algn="r"/>
            <a:r>
              <a:rPr lang="fr-FR" sz="2800" dirty="0"/>
              <a:t>Journée de l’ANFH du 17 novembre 2021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DB28050F-B04C-46C5-9E9B-9215E1FC4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2873" y="4102606"/>
            <a:ext cx="9144000" cy="1655762"/>
          </a:xfrm>
        </p:spPr>
        <p:txBody>
          <a:bodyPr>
            <a:normAutofit/>
          </a:bodyPr>
          <a:lstStyle/>
          <a:p>
            <a:r>
              <a:rPr lang="fr-FR" dirty="0"/>
              <a:t>Centre Hospitalier Valvert</a:t>
            </a:r>
          </a:p>
          <a:p>
            <a:r>
              <a:rPr lang="fr-FR" dirty="0"/>
              <a:t>Claudine Clément Directrice des soins </a:t>
            </a:r>
          </a:p>
          <a:p>
            <a:r>
              <a:rPr lang="fr-FR" dirty="0"/>
              <a:t>Frédérique </a:t>
            </a:r>
            <a:r>
              <a:rPr lang="fr-FR" dirty="0" err="1"/>
              <a:t>Lagier</a:t>
            </a:r>
            <a:r>
              <a:rPr lang="fr-FR" dirty="0"/>
              <a:t> Praticien Hospitalier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1F0DC704-10A8-4F07-9702-01778E331B69}"/>
              </a:ext>
            </a:extLst>
          </p:cNvPr>
          <p:cNvSpPr txBox="1"/>
          <p:nvPr/>
        </p:nvSpPr>
        <p:spPr>
          <a:xfrm>
            <a:off x="1811046" y="1832065"/>
            <a:ext cx="9058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« Expérience  d’un hôpital sans </a:t>
            </a:r>
            <a:r>
              <a:rPr lang="fr-FR" sz="3600" dirty="0" smtClean="0"/>
              <a:t>contention»</a:t>
            </a:r>
            <a:endParaRPr lang="fr-FR" sz="3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515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L’accompagnement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FR" dirty="0"/>
              <a:t>Un groupe </a:t>
            </a:r>
            <a:r>
              <a:rPr lang="fr-FR" dirty="0" smtClean="0"/>
              <a:t>de </a:t>
            </a:r>
            <a:r>
              <a:rPr lang="fr-FR" dirty="0"/>
              <a:t>3 médecins </a:t>
            </a:r>
            <a:r>
              <a:rPr lang="fr-FR" dirty="0" smtClean="0"/>
              <a:t>PH référent, s’assureront </a:t>
            </a:r>
            <a:r>
              <a:rPr lang="fr-FR" dirty="0"/>
              <a:t>de l’articulation </a:t>
            </a:r>
            <a:r>
              <a:rPr lang="fr-FR" dirty="0" smtClean="0"/>
              <a:t>afin </a:t>
            </a:r>
            <a:r>
              <a:rPr lang="fr-FR" dirty="0"/>
              <a:t>de garantir </a:t>
            </a:r>
            <a:r>
              <a:rPr lang="fr-FR" dirty="0" smtClean="0"/>
              <a:t>la </a:t>
            </a:r>
            <a:r>
              <a:rPr lang="fr-FR" dirty="0"/>
              <a:t>mise en place et la continuité des moyens dédiés au projet</a:t>
            </a:r>
          </a:p>
          <a:p>
            <a:pPr lvl="0"/>
            <a:r>
              <a:rPr lang="fr-FR" dirty="0"/>
              <a:t>La mise en application du projet reposera sur un binôme médecin PH/cadre de santé référent dans chaque pavillon d’admission afin de respecter l’entière singularité </a:t>
            </a:r>
            <a:r>
              <a:rPr lang="fr-FR" dirty="0" smtClean="0"/>
              <a:t>et de permettre l’accompagnement de </a:t>
            </a:r>
            <a:r>
              <a:rPr lang="fr-FR" dirty="0"/>
              <a:t>chaque </a:t>
            </a:r>
            <a:r>
              <a:rPr lang="fr-FR" dirty="0" smtClean="0"/>
              <a:t>équipe pour un déploiement intégré dans chacune des unités</a:t>
            </a:r>
            <a:endParaRPr lang="fr-FR" dirty="0"/>
          </a:p>
          <a:p>
            <a:pPr lvl="0"/>
            <a:r>
              <a:rPr lang="fr-FR" dirty="0" smtClean="0"/>
              <a:t>Un débat </a:t>
            </a:r>
            <a:r>
              <a:rPr lang="fr-FR" dirty="0"/>
              <a:t>informel avec les patients hospitalisés en les questionnant sur leur vécu de l’isolement en individuel ou lors de réunions communautaires qui représentent des sources d’inspirations quotidiennes propices à enrichir la réflexion et adapter au mieux les soins</a:t>
            </a:r>
          </a:p>
          <a:p>
            <a:pPr lvl="0"/>
            <a:r>
              <a:rPr lang="fr-FR" dirty="0"/>
              <a:t>Les représentants d’usagers lors </a:t>
            </a:r>
            <a:r>
              <a:rPr lang="fr-FR" dirty="0" smtClean="0"/>
              <a:t>des différents groupes </a:t>
            </a:r>
            <a:r>
              <a:rPr lang="fr-FR" dirty="0"/>
              <a:t>de </a:t>
            </a:r>
            <a:r>
              <a:rPr lang="fr-FR" dirty="0" smtClean="0"/>
              <a:t>travail en cours sur l’établissement </a:t>
            </a:r>
          </a:p>
          <a:p>
            <a:pPr lvl="0"/>
            <a:r>
              <a:rPr lang="fr-FR" dirty="0" smtClean="0"/>
              <a:t>Le </a:t>
            </a:r>
            <a:r>
              <a:rPr lang="fr-FR" dirty="0"/>
              <a:t>suivi de cette action du Projet d’Etablissement sera traduit concrètement dans la déclinaison du contrat de pôle et fera l’objet de dialogues de gestion réguliers. </a:t>
            </a:r>
            <a:r>
              <a:rPr lang="fr-FR" dirty="0" smtClean="0"/>
              <a:t>avec </a:t>
            </a:r>
            <a:r>
              <a:rPr lang="fr-FR" dirty="0"/>
              <a:t>un suivi d’indicateurs quantitatifs et qualitatifs.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7111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028AC3C-117A-48FD-95AD-C593F47A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CH Valvert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4D99970-EE18-4CC2-8BE0-021E85ECA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460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Un hôpital « à taille humaine »</a:t>
            </a:r>
          </a:p>
          <a:p>
            <a:pPr marL="0" indent="0">
              <a:buNone/>
            </a:pPr>
            <a:r>
              <a:rPr lang="fr-FR" dirty="0"/>
              <a:t>Construit en 1975</a:t>
            </a:r>
          </a:p>
          <a:p>
            <a:pPr marL="0" indent="0">
              <a:buNone/>
            </a:pPr>
            <a:r>
              <a:rPr lang="fr-FR" dirty="0"/>
              <a:t>Valeurs fortes inscrites dans le Projet Medico-Soignant partagé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Hôpital ouvert</a:t>
            </a:r>
          </a:p>
          <a:p>
            <a:pPr marL="0" indent="0">
              <a:buNone/>
            </a:pPr>
            <a:r>
              <a:rPr lang="fr-FR" dirty="0"/>
              <a:t>Contention physique interdite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3727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58D00A8-2F6F-4721-AF5F-3A21BD400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repères historiques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51B86AB-B241-4EB3-8A02-9012DF2D2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690688"/>
            <a:ext cx="10515600" cy="4351338"/>
          </a:xfrm>
        </p:spPr>
        <p:txBody>
          <a:bodyPr/>
          <a:lstStyle/>
          <a:p>
            <a:r>
              <a:rPr lang="fr-FR" dirty="0"/>
              <a:t>Geste inaugural de Pinel libérant les « insensés de leurs chaines »</a:t>
            </a:r>
          </a:p>
          <a:p>
            <a:r>
              <a:rPr lang="fr-FR" dirty="0"/>
              <a:t>1818 le rapport d’Esquirol</a:t>
            </a:r>
          </a:p>
          <a:p>
            <a:r>
              <a:rPr lang="fr-FR" dirty="0"/>
              <a:t>1838 John Conelly et la méthode du « No </a:t>
            </a:r>
            <a:r>
              <a:rPr lang="fr-FR" dirty="0" err="1"/>
              <a:t>restrain</a:t>
            </a:r>
            <a:r>
              <a:rPr lang="fr-FR" dirty="0"/>
              <a:t> » </a:t>
            </a:r>
          </a:p>
          <a:p>
            <a:pPr marL="0" indent="0">
              <a:buNone/>
            </a:pPr>
            <a:r>
              <a:rPr lang="fr-FR" dirty="0"/>
              <a:t>« Il n’est pas un asile au monde où la contention puisse être abolie, non seulement en toute sécurité mais encore avec d’incalculables avantages »</a:t>
            </a:r>
          </a:p>
          <a:p>
            <a:r>
              <a:rPr lang="fr-FR" dirty="0"/>
              <a:t>1850 Kraepelin salue la disparition des moyens de force </a:t>
            </a:r>
          </a:p>
          <a:p>
            <a:r>
              <a:rPr lang="fr-FR" dirty="0"/>
              <a:t>1880 Magnan ; clinique de la non contention</a:t>
            </a:r>
          </a:p>
          <a:p>
            <a:r>
              <a:rPr lang="fr-FR" dirty="0"/>
              <a:t>1900 Evariste </a:t>
            </a:r>
            <a:r>
              <a:rPr lang="fr-FR" dirty="0" err="1"/>
              <a:t>Marandon</a:t>
            </a:r>
            <a:r>
              <a:rPr lang="fr-FR" dirty="0"/>
              <a:t> de </a:t>
            </a:r>
            <a:r>
              <a:rPr lang="fr-FR" dirty="0" err="1"/>
              <a:t>Montyel</a:t>
            </a:r>
            <a:r>
              <a:rPr lang="fr-FR" dirty="0"/>
              <a:t>; détruire les murs de l’asile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36200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05E5C44-27FC-4AD7-962B-8EA063084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3A24623-3550-4E75-A8C9-DEB5889F2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59" y="1479394"/>
            <a:ext cx="10515600" cy="6190911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Seconde guerre mondiale; 45000 malades mentaux meurent de faim</a:t>
            </a:r>
          </a:p>
          <a:p>
            <a:r>
              <a:rPr lang="fr-FR" dirty="0"/>
              <a:t>Premières expériences </a:t>
            </a:r>
            <a:r>
              <a:rPr lang="fr-FR" dirty="0" smtClean="0"/>
              <a:t>psychothérapiques, formation </a:t>
            </a:r>
            <a:r>
              <a:rPr lang="fr-FR" dirty="0"/>
              <a:t>des infirmiers </a:t>
            </a:r>
          </a:p>
          <a:p>
            <a:r>
              <a:rPr lang="fr-FR" dirty="0"/>
              <a:t>1952 Circulaire 148 du 14 Aout 1952 ; En finir avec la survivance asilaire ET invention des neuroleptiques</a:t>
            </a:r>
          </a:p>
          <a:p>
            <a:r>
              <a:rPr lang="fr-FR" dirty="0"/>
              <a:t> Journée de l’information psychiatrique consacrée à l’isolement</a:t>
            </a:r>
          </a:p>
          <a:p>
            <a:r>
              <a:rPr lang="fr-FR" dirty="0"/>
              <a:t>1960 Livre blanc de Henri Ey</a:t>
            </a:r>
          </a:p>
          <a:p>
            <a:r>
              <a:rPr lang="fr-FR" dirty="0"/>
              <a:t>1960 naissance du secteur</a:t>
            </a:r>
          </a:p>
          <a:p>
            <a:r>
              <a:rPr lang="fr-FR" dirty="0"/>
              <a:t>Virage sécuritaire des abées 90</a:t>
            </a:r>
          </a:p>
          <a:p>
            <a:r>
              <a:rPr lang="fr-FR" dirty="0"/>
              <a:t>Rapports 90, 2008,2016… 2028,2035???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8721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FC3DE5E-B037-439A-813B-9559F4A4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582" y="125428"/>
            <a:ext cx="10515600" cy="1286122"/>
          </a:xfrm>
        </p:spPr>
        <p:txBody>
          <a:bodyPr>
            <a:normAutofit fontScale="90000"/>
          </a:bodyPr>
          <a:lstStyle/>
          <a:p>
            <a:r>
              <a:rPr lang="fr-FR" dirty="0"/>
              <a:t>Quelques concepts pour passer de la contention à la contenance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0C32743-D656-433B-9982-92675F9E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173"/>
            <a:ext cx="10515600" cy="5081202"/>
          </a:xfrm>
        </p:spPr>
        <p:txBody>
          <a:bodyPr>
            <a:normAutofit lnSpcReduction="10000"/>
          </a:bodyPr>
          <a:lstStyle/>
          <a:p>
            <a:r>
              <a:rPr lang="fr-FR" b="1" dirty="0"/>
              <a:t>La Fonction contenante </a:t>
            </a:r>
          </a:p>
          <a:p>
            <a:pPr marL="0" indent="0">
              <a:buNone/>
            </a:pPr>
            <a:r>
              <a:rPr lang="fr-FR" dirty="0"/>
              <a:t>Capacité à accueillir les manifestations parfois bruyantes de la pathologie, les comprendre dans la complexité du processus subjectif</a:t>
            </a:r>
          </a:p>
          <a:p>
            <a:pPr marL="0" indent="0">
              <a:buNone/>
            </a:pPr>
            <a:r>
              <a:rPr lang="fr-FR" dirty="0" smtClean="0"/>
              <a:t>Proposer </a:t>
            </a:r>
            <a:r>
              <a:rPr lang="fr-FR" dirty="0"/>
              <a:t>un cadre suffisamment sécure pour assurer au patient « une continuité d’ existence »</a:t>
            </a:r>
          </a:p>
          <a:p>
            <a:pPr marL="0" indent="0">
              <a:buNone/>
            </a:pPr>
            <a:r>
              <a:rPr lang="fr-FR" dirty="0" smtClean="0"/>
              <a:t>Remettre </a:t>
            </a:r>
            <a:r>
              <a:rPr lang="fr-FR" dirty="0"/>
              <a:t>du sens  et du récit là où l’ « agir » a pris toute la place</a:t>
            </a:r>
          </a:p>
          <a:p>
            <a:pPr marL="0" indent="0">
              <a:buNone/>
            </a:pPr>
            <a:r>
              <a:rPr lang="fr-FR" dirty="0"/>
              <a:t>S’appuyer sur les compétences préservées des patients</a:t>
            </a:r>
          </a:p>
          <a:p>
            <a:pPr marL="0" indent="0">
              <a:buNone/>
            </a:pPr>
            <a:r>
              <a:rPr lang="fr-FR" dirty="0"/>
              <a:t>Prendre en compte la dimension du corps et de ses bouleversements dans la crise</a:t>
            </a:r>
          </a:p>
          <a:p>
            <a:pPr marL="0" indent="0">
              <a:buNone/>
            </a:pPr>
            <a:r>
              <a:rPr lang="fr-FR" b="1" dirty="0"/>
              <a:t>D’une équipe  </a:t>
            </a:r>
          </a:p>
          <a:p>
            <a:pPr marL="0" indent="0">
              <a:buNone/>
            </a:pPr>
            <a:r>
              <a:rPr lang="fr-FR" dirty="0"/>
              <a:t>elle-même sécure formée disponible à l’autre et entendue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77645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5A97172-ED33-4196-95E6-59C70F5F4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concepts pour passer de la contention à la contenance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AEFE6FA-B2C5-47BC-ACC4-5A51F5BAA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L’ambiance</a:t>
            </a:r>
          </a:p>
          <a:p>
            <a:pPr marL="0" indent="0">
              <a:buNone/>
            </a:pPr>
            <a:r>
              <a:rPr lang="fr-FR" dirty="0"/>
              <a:t> « Soigner l’hôpital »</a:t>
            </a:r>
          </a:p>
          <a:p>
            <a:pPr marL="0" indent="0">
              <a:buNone/>
            </a:pPr>
            <a:r>
              <a:rPr lang="fr-FR" dirty="0"/>
              <a:t>Un service  comme un </a:t>
            </a:r>
            <a:r>
              <a:rPr lang="fr-FR" dirty="0" smtClean="0"/>
              <a:t>ensemble </a:t>
            </a:r>
            <a:r>
              <a:rPr lang="fr-FR" dirty="0"/>
              <a:t>d’individus interagissant les uns avec les autres créant un univers qui soigne</a:t>
            </a:r>
          </a:p>
          <a:p>
            <a:pPr marL="0" indent="0">
              <a:buNone/>
            </a:pPr>
            <a:r>
              <a:rPr lang="fr-FR" dirty="0"/>
              <a:t>Unités ouvertes  favorisant la </a:t>
            </a:r>
            <a:r>
              <a:rPr lang="fr-FR" dirty="0" smtClean="0"/>
              <a:t>circulation, l’échange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Des activités pour créer du lien de la relation et favoriser tous modes d’expression</a:t>
            </a:r>
          </a:p>
          <a:p>
            <a:pPr marL="0" indent="0">
              <a:buNone/>
            </a:pPr>
            <a:r>
              <a:rPr lang="fr-FR" b="1" dirty="0"/>
              <a:t>Agir sur un élément du système (la non contention a des conséquences sur un élément (la </a:t>
            </a:r>
            <a:r>
              <a:rPr lang="fr-FR" b="1" dirty="0" smtClean="0"/>
              <a:t>relation thérapeutique)</a:t>
            </a:r>
            <a:endParaRPr lang="fr-FR" b="1" dirty="0"/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1340032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Appel à projet pour faire évoluer nos pratiques sur l’isolement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Réflexion initiée en 2018 autour des chambres d’isolement (CI) et des alternatives possibles</a:t>
            </a:r>
          </a:p>
          <a:p>
            <a:r>
              <a:rPr lang="fr-FR" dirty="0" smtClean="0"/>
              <a:t>En 2019 et 2021, sur les périodes de janvier à mai le nombre de mesures d’isolement a diminué de 32 % et le nombre de mesures &gt; à 48h a diminué de 70 %</a:t>
            </a:r>
          </a:p>
          <a:p>
            <a:r>
              <a:rPr lang="fr-FR" dirty="0" smtClean="0"/>
              <a:t>A l’origine pas de CI dans l’établissement. Aujourd’hui 8 CI dans les unités de psychiatrie adulte </a:t>
            </a:r>
          </a:p>
          <a:p>
            <a:r>
              <a:rPr lang="fr-FR" dirty="0" smtClean="0"/>
              <a:t>Les mesures d’isolement en augmentation en France alors que les recommandations, la règlementation, les instructions de la DGOS vont dans le sens d’une réduction des mesures d’isolement</a:t>
            </a:r>
          </a:p>
        </p:txBody>
      </p:sp>
    </p:spTree>
    <p:extLst>
      <p:ext uri="{BB962C8B-B14F-4D97-AF65-F5344CB8AC3E}">
        <p14:creationId xmlns:p14="http://schemas.microsoft.com/office/powerpoint/2010/main" xmlns="" val="215553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objectifs poursuivis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 smtClean="0"/>
              <a:t>Permettre un moindre </a:t>
            </a:r>
            <a:r>
              <a:rPr lang="fr-FR" dirty="0"/>
              <a:t>recours aux chambres d’isolement </a:t>
            </a:r>
            <a:r>
              <a:rPr lang="fr-FR" dirty="0" smtClean="0"/>
              <a:t>qui doit devenir une mesure marginale</a:t>
            </a:r>
            <a:endParaRPr lang="fr-FR" dirty="0"/>
          </a:p>
          <a:p>
            <a:pPr lvl="0"/>
            <a:r>
              <a:rPr lang="fr-FR" dirty="0"/>
              <a:t>Recentrer le soin autour du soin relationnel, diminution de la tension au sein des pavillons</a:t>
            </a:r>
          </a:p>
          <a:p>
            <a:pPr lvl="0"/>
            <a:r>
              <a:rPr lang="fr-FR" dirty="0"/>
              <a:t>Placer le patient au centre de la prise en charge, </a:t>
            </a:r>
            <a:r>
              <a:rPr lang="fr-FR" dirty="0" smtClean="0"/>
              <a:t>qu’il devienne acteur </a:t>
            </a:r>
            <a:r>
              <a:rPr lang="fr-FR" dirty="0"/>
              <a:t>de ses soins, </a:t>
            </a:r>
            <a:r>
              <a:rPr lang="fr-FR" dirty="0" smtClean="0"/>
              <a:t>ajuster </a:t>
            </a:r>
            <a:r>
              <a:rPr lang="fr-FR" dirty="0"/>
              <a:t>au mieux les propositions thérapeutiques, et </a:t>
            </a:r>
            <a:r>
              <a:rPr lang="fr-FR" dirty="0" smtClean="0"/>
              <a:t>lutter contre </a:t>
            </a:r>
            <a:r>
              <a:rPr lang="fr-FR" dirty="0"/>
              <a:t>la chronicisation.</a:t>
            </a:r>
          </a:p>
          <a:p>
            <a:pPr lvl="0"/>
            <a:r>
              <a:rPr lang="fr-FR" dirty="0"/>
              <a:t>Respecter les libertés individuelles</a:t>
            </a:r>
          </a:p>
          <a:p>
            <a:pPr lvl="0"/>
            <a:r>
              <a:rPr lang="fr-FR" dirty="0" smtClean="0"/>
              <a:t>Permettre un </a:t>
            </a:r>
            <a:r>
              <a:rPr lang="fr-FR" dirty="0"/>
              <a:t>vécu moins traumatique de l’hospitalisation pour une relation de confiance renforcée, vise à renforcer l’alliance thérapeutique </a:t>
            </a:r>
            <a:r>
              <a:rPr lang="fr-FR" dirty="0" smtClean="0"/>
              <a:t>et permettre </a:t>
            </a:r>
            <a:r>
              <a:rPr lang="fr-FR" dirty="0"/>
              <a:t>une amélioration </a:t>
            </a:r>
            <a:r>
              <a:rPr lang="fr-FR" dirty="0" smtClean="0"/>
              <a:t>clinique.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958401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conditions favorables de mise en œuvre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dirty="0"/>
              <a:t>Augmentation du taux d’encadrement et des effectifs </a:t>
            </a:r>
            <a:r>
              <a:rPr lang="fr-FR" dirty="0" smtClean="0"/>
              <a:t>pour </a:t>
            </a:r>
            <a:r>
              <a:rPr lang="fr-FR" dirty="0"/>
              <a:t>accroître les effets d’une relation contenante </a:t>
            </a:r>
            <a:r>
              <a:rPr lang="fr-FR" dirty="0" smtClean="0"/>
              <a:t>et proposer </a:t>
            </a:r>
            <a:r>
              <a:rPr lang="fr-FR" dirty="0"/>
              <a:t>suffisamment d’activités thérapeutiques pour leurs vertus d’apaisement. </a:t>
            </a:r>
            <a:endParaRPr lang="fr-FR" dirty="0" smtClean="0"/>
          </a:p>
          <a:p>
            <a:pPr lvl="0"/>
            <a:r>
              <a:rPr lang="fr-FR" dirty="0" smtClean="0"/>
              <a:t>Formation </a:t>
            </a:r>
            <a:r>
              <a:rPr lang="fr-FR" dirty="0"/>
              <a:t>des professionnels </a:t>
            </a:r>
            <a:r>
              <a:rPr lang="fr-FR" dirty="0" smtClean="0"/>
              <a:t>à </a:t>
            </a:r>
            <a:r>
              <a:rPr lang="fr-FR" dirty="0"/>
              <a:t>la gestion de la psychopathologie et de l’agressivité comme alternative des pratiques d’isolement </a:t>
            </a:r>
            <a:endParaRPr lang="fr-FR" dirty="0" smtClean="0"/>
          </a:p>
          <a:p>
            <a:pPr lvl="0"/>
            <a:r>
              <a:rPr lang="fr-FR" dirty="0" smtClean="0"/>
              <a:t>Développer </a:t>
            </a:r>
            <a:r>
              <a:rPr lang="fr-FR" dirty="0"/>
              <a:t>dans chaque unité des « chambres </a:t>
            </a:r>
            <a:r>
              <a:rPr lang="fr-FR" dirty="0" smtClean="0"/>
              <a:t>d’apaisement »</a:t>
            </a:r>
            <a:r>
              <a:rPr lang="fr-FR" dirty="0"/>
              <a:t> </a:t>
            </a:r>
            <a:endParaRPr lang="fr-FR" dirty="0" smtClean="0"/>
          </a:p>
          <a:p>
            <a:pPr lvl="0"/>
            <a:r>
              <a:rPr lang="fr-FR" dirty="0"/>
              <a:t>G</a:t>
            </a:r>
            <a:r>
              <a:rPr lang="fr-FR" dirty="0" smtClean="0"/>
              <a:t>arder </a:t>
            </a:r>
            <a:r>
              <a:rPr lang="fr-FR" dirty="0"/>
              <a:t>un parc arboré, une architecture pavillonnaire hôpital </a:t>
            </a:r>
            <a:r>
              <a:rPr lang="fr-FR" dirty="0" smtClean="0"/>
              <a:t>village</a:t>
            </a:r>
            <a:r>
              <a:rPr lang="fr-FR" dirty="0"/>
              <a:t> </a:t>
            </a:r>
            <a:r>
              <a:rPr lang="fr-FR" dirty="0" smtClean="0"/>
              <a:t>pour permettre la déambulation des patients ou des patients avec les soignants </a:t>
            </a:r>
          </a:p>
          <a:p>
            <a:pPr lvl="0"/>
            <a:r>
              <a:rPr lang="fr-FR" dirty="0"/>
              <a:t>D</a:t>
            </a:r>
            <a:r>
              <a:rPr lang="fr-FR" dirty="0" smtClean="0"/>
              <a:t>évelopper </a:t>
            </a:r>
            <a:r>
              <a:rPr lang="fr-FR" dirty="0"/>
              <a:t>les chambres individuelles </a:t>
            </a:r>
            <a:r>
              <a:rPr lang="fr-FR" dirty="0" smtClean="0"/>
              <a:t>pour que le patient puisse bénéficier </a:t>
            </a:r>
            <a:r>
              <a:rPr lang="fr-FR" dirty="0"/>
              <a:t>d’un lieu intime à l’abri des </a:t>
            </a:r>
            <a:r>
              <a:rPr lang="fr-FR" dirty="0" smtClean="0"/>
              <a:t>stimuli </a:t>
            </a:r>
            <a:r>
              <a:rPr lang="fr-FR" dirty="0"/>
              <a:t>du pavillon, ainsi que la création de plusieurs salles communes afin que chacun puisse trouver au sein de l’unité des espaces sécures.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490203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535</Words>
  <Application>Microsoft Office PowerPoint</Application>
  <PresentationFormat>Personnalisé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Journée de l’ANFH du 17 novembre 2021</vt:lpstr>
      <vt:lpstr>Le CH Valvert</vt:lpstr>
      <vt:lpstr>Quelques repères historiques </vt:lpstr>
      <vt:lpstr>(suite)</vt:lpstr>
      <vt:lpstr>Quelques concepts pour passer de la contention à la contenance</vt:lpstr>
      <vt:lpstr>Quelques concepts pour passer de la contention à la contenance</vt:lpstr>
      <vt:lpstr>Appel à projet pour faire évoluer nos pratiques sur l’isolement</vt:lpstr>
      <vt:lpstr>Les objectifs poursuivis</vt:lpstr>
      <vt:lpstr>Les conditions favorables de mise en œuvre du projet</vt:lpstr>
      <vt:lpstr>L’accompagnement du projet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de l’ANFH du 17 novembre 2021</dc:title>
  <dc:creator>Hichem Balti</dc:creator>
  <cp:lastModifiedBy>Utilisateur Windows</cp:lastModifiedBy>
  <cp:revision>5</cp:revision>
  <dcterms:created xsi:type="dcterms:W3CDTF">2021-11-11T15:37:29Z</dcterms:created>
  <dcterms:modified xsi:type="dcterms:W3CDTF">2021-11-14T21:37:21Z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