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1" r:id="rId3"/>
    <p:sldId id="272" r:id="rId4"/>
    <p:sldId id="280" r:id="rId5"/>
    <p:sldId id="273" r:id="rId6"/>
    <p:sldId id="279" r:id="rId7"/>
    <p:sldId id="277" r:id="rId8"/>
    <p:sldId id="278" r:id="rId9"/>
    <p:sldId id="281" r:id="rId10"/>
    <p:sldId id="282" r:id="rId11"/>
    <p:sldId id="283" r:id="rId12"/>
    <p:sldId id="286" r:id="rId13"/>
    <p:sldId id="287" r:id="rId14"/>
    <p:sldId id="285" r:id="rId15"/>
    <p:sldId id="288" r:id="rId16"/>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p:cViewPr varScale="1">
        <p:scale>
          <a:sx n="110" d="100"/>
          <a:sy n="110" d="100"/>
        </p:scale>
        <p:origin x="-17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3FE3C028-B6FB-4413-B8B7-B3E703779368}" type="datetimeFigureOut">
              <a:rPr lang="fr-FR" smtClean="0"/>
              <a:pPr/>
              <a:t>04/10/2021</a:t>
            </a:fld>
            <a:endParaRPr lang="fr-FR"/>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2010C904-9A28-4BBF-89A7-FC5BE46003D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r>
              <a:rPr lang="fr-FR" sz="1300" dirty="0" smtClean="0">
                <a:latin typeface="Comic Sans MS" pitchFamily="66" charset="0"/>
                <a:ea typeface="Calibri" panose="020F0502020204030204" pitchFamily="34" charset="0"/>
                <a:cs typeface="Times New Roman" panose="02020603050405020304" pitchFamily="18" charset="0"/>
              </a:rPr>
              <a:t>La canicule de 2003 qui a révélé de façon dramatique que de nombreuses personnes âgées étaient invisibles et vivaient isolées, sans contact avec l’extérieur. Près de 15.000 décès en 15 jours.</a:t>
            </a:r>
          </a:p>
          <a:p>
            <a:pPr defTabSz="990752">
              <a:defRPr/>
            </a:pPr>
            <a:endParaRPr lang="fr-FR" sz="1300" dirty="0" smtClean="0">
              <a:latin typeface="Comic Sans MS" pitchFamily="66" charset="0"/>
              <a:ea typeface="Calibri" panose="020F0502020204030204" pitchFamily="34" charset="0"/>
              <a:cs typeface="Times New Roman" panose="02020603050405020304" pitchFamily="18" charset="0"/>
            </a:endParaRPr>
          </a:p>
          <a:p>
            <a:r>
              <a:rPr lang="fr-FR" dirty="0" smtClean="0">
                <a:latin typeface="Comic Sans MS" pitchFamily="66" charset="0"/>
              </a:rPr>
              <a:t>D’autres facteurs sont vecteurs d’isolement, la perte du conjoint, les problèmes de santé, l’éloignement familial, le faible niveau de ressources, les conditions d’habitat, la perte de reconnaissance sociale. </a:t>
            </a:r>
            <a:r>
              <a:rPr lang="fr-FR" sz="1300" dirty="0" smtClean="0"/>
              <a:t>L’isolement des personnes âgées est souvent l’élément déclencheur de la perte d’autonomie et de l’entrée en établissement.</a:t>
            </a:r>
          </a:p>
          <a:p>
            <a:endParaRPr lang="fr-FR" sz="1300" dirty="0" smtClean="0"/>
          </a:p>
          <a:p>
            <a:r>
              <a:rPr lang="fr-FR" sz="1300" dirty="0" smtClean="0"/>
              <a:t>Le Gard, la Creuse, la Gironde, le Lot, la Moselle, la Nièvre, le Nord, le Val de Marne</a:t>
            </a:r>
            <a:r>
              <a:rPr lang="fr-FR" sz="1300" b="1" dirty="0" smtClean="0"/>
              <a:t>.</a:t>
            </a: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a:lstStyle/>
          <a:p>
            <a:endParaRPr lang="fr-FR" altLang="fr-FR" smtClean="0"/>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BFAFF629-CB0C-4C52-97AC-610860C6A50D}" type="slidenum">
              <a:rPr lang="fr-FR" altLang="fr-FR" smtClean="0"/>
              <a:pPr/>
              <a:t>11</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DE17F4E-227E-44E7-851F-8409BCC1F149}"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DE17F4E-227E-44E7-851F-8409BCC1F149}"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a:lstStyle/>
          <a:p>
            <a:r>
              <a:rPr lang="fr-FR" altLang="fr-FR" smtClean="0"/>
              <a:t>4 territoires sur le Gard correspondants aux territoires des services PA/PH du CD</a:t>
            </a:r>
          </a:p>
        </p:txBody>
      </p:sp>
      <p:sp>
        <p:nvSpPr>
          <p:cNvPr id="30724" name="Espace réservé du numéro de diapositive 3"/>
          <p:cNvSpPr>
            <a:spLocks noGrp="1"/>
          </p:cNvSpPr>
          <p:nvPr>
            <p:ph type="sldNum" sz="quarter" idx="5"/>
          </p:nvPr>
        </p:nvSpPr>
        <p:spPr bwMode="auto">
          <a:noFill/>
          <a:ln>
            <a:miter lim="800000"/>
            <a:headEnd/>
            <a:tailEnd/>
          </a:ln>
        </p:spPr>
        <p:txBody>
          <a:bodyPr/>
          <a:lstStyle/>
          <a:p>
            <a:fld id="{B43038C7-2B63-43ED-8431-4F4F3B802F84}" type="slidenum">
              <a:rPr lang="fr-FR" altLang="fr-FR" smtClean="0"/>
              <a:pPr/>
              <a:t>14</a:t>
            </a:fld>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DE17F4E-227E-44E7-851F-8409BCC1F149}" type="slidenum">
              <a:rPr lang="fr-FR" smtClean="0"/>
              <a:pPr/>
              <a:t>15</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smtClean="0">
              <a:latin typeface="Comic Sans MS" pitchFamily="66" charset="0"/>
              <a:ea typeface="Calibri" panose="020F0502020204030204" pitchFamily="34" charset="0"/>
              <a:cs typeface="Times New Roman" panose="02020603050405020304" pitchFamily="18" charset="0"/>
            </a:endParaRPr>
          </a:p>
          <a:p>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r>
              <a:rPr lang="fr-FR" sz="1300" dirty="0" smtClean="0"/>
              <a:t>200 personnes bénévoles</a:t>
            </a: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752">
              <a:defRPr/>
            </a:pPr>
            <a:endParaRPr lang="fr-FR" sz="1300" dirty="0"/>
          </a:p>
        </p:txBody>
      </p:sp>
      <p:sp>
        <p:nvSpPr>
          <p:cNvPr id="4" name="Espace réservé du numéro de diapositive 3"/>
          <p:cNvSpPr>
            <a:spLocks noGrp="1"/>
          </p:cNvSpPr>
          <p:nvPr>
            <p:ph type="sldNum" sz="quarter" idx="10"/>
          </p:nvPr>
        </p:nvSpPr>
        <p:spPr/>
        <p:txBody>
          <a:bodyPr/>
          <a:lstStyle/>
          <a:p>
            <a:fld id="{2010C904-9A28-4BBF-89A7-FC5BE46003DC}"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F73349-FCA7-4CFD-8F3C-0B8BB66CF444}" type="datetimeFigureOut">
              <a:rPr lang="fr-FR" smtClean="0"/>
              <a:pPr/>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C2F9FD-085E-46B3-A826-07A0507A160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73349-FCA7-4CFD-8F3C-0B8BB66CF444}" type="datetimeFigureOut">
              <a:rPr lang="fr-FR" smtClean="0"/>
              <a:pPr/>
              <a:t>04/10/2021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2F9FD-085E-46B3-A826-07A0507A160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png"/><Relationship Id="rId10" Type="http://schemas.openxmlformats.org/officeDocument/2006/relationships/image" Target="../media/image15.jpeg"/><Relationship Id="rId4" Type="http://schemas.openxmlformats.org/officeDocument/2006/relationships/image" Target="../media/image7.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2699792" y="1052736"/>
            <a:ext cx="3852232" cy="4824328"/>
          </a:xfrm>
          <a:prstGeom prst="rect">
            <a:avLst/>
          </a:prstGeom>
          <a:noFill/>
          <a:ln w="9525">
            <a:noFill/>
            <a:miter lim="800000"/>
            <a:headEnd/>
            <a:tailEnd/>
          </a:ln>
        </p:spPr>
      </p:pic>
      <p:sp>
        <p:nvSpPr>
          <p:cNvPr id="12" name="ZoneTexte 11"/>
          <p:cNvSpPr txBox="1"/>
          <p:nvPr/>
        </p:nvSpPr>
        <p:spPr>
          <a:xfrm>
            <a:off x="539552" y="260648"/>
            <a:ext cx="8280920" cy="461665"/>
          </a:xfrm>
          <a:prstGeom prst="rect">
            <a:avLst/>
          </a:prstGeom>
          <a:noFill/>
        </p:spPr>
        <p:txBody>
          <a:bodyPr wrap="square" rtlCol="0">
            <a:spAutoFit/>
          </a:bodyPr>
          <a:lstStyle/>
          <a:p>
            <a:r>
              <a:rPr lang="fr-FR" sz="2400" b="1" dirty="0" smtClean="0">
                <a:latin typeface="Comic Sans MS" pitchFamily="66" charset="0"/>
              </a:rPr>
              <a:t>MONALISA: Changer de regard sur la personne âgée</a:t>
            </a:r>
            <a:endParaRPr lang="fr-FR" sz="2400" b="1" dirty="0">
              <a:latin typeface="Comic Sans MS" pitchFamily="66" charset="0"/>
            </a:endParaRPr>
          </a:p>
        </p:txBody>
      </p:sp>
      <p:sp>
        <p:nvSpPr>
          <p:cNvPr id="13" name="ZoneTexte 12"/>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extLst>
      <p:ext uri="{BB962C8B-B14F-4D97-AF65-F5344CB8AC3E}">
        <p14:creationId xmlns:p14="http://schemas.microsoft.com/office/powerpoint/2010/main" xmlns="" val="1967606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79712" y="116632"/>
            <a:ext cx="5544616" cy="1569660"/>
          </a:xfrm>
          <a:prstGeom prst="rect">
            <a:avLst/>
          </a:prstGeom>
          <a:noFill/>
        </p:spPr>
        <p:txBody>
          <a:bodyPr wrap="square" rtlCol="0">
            <a:spAutoFit/>
          </a:bodyPr>
          <a:lstStyle/>
          <a:p>
            <a:pPr algn="ctr"/>
            <a:r>
              <a:rPr lang="fr-FR" sz="2400" b="1" dirty="0" smtClean="0">
                <a:latin typeface="Comic Sans MS" pitchFamily="66" charset="0"/>
              </a:rPr>
              <a:t>Le projet « Regarde-moi » </a:t>
            </a:r>
          </a:p>
          <a:p>
            <a:pPr algn="ctr"/>
            <a:r>
              <a:rPr lang="fr-FR" sz="2400" b="1" dirty="0" smtClean="0">
                <a:latin typeface="Comic Sans MS" pitchFamily="66" charset="0"/>
              </a:rPr>
              <a:t>dans le Gard</a:t>
            </a:r>
          </a:p>
          <a:p>
            <a:pPr algn="ctr"/>
            <a:r>
              <a:rPr lang="fr-FR" sz="2400" b="1" dirty="0" smtClean="0">
                <a:latin typeface="Comic Sans MS" pitchFamily="66" charset="0"/>
              </a:rPr>
              <a:t>L’exposition</a:t>
            </a:r>
          </a:p>
          <a:p>
            <a:pPr algn="ctr"/>
            <a:endParaRPr lang="fr-FR" sz="2400" b="1" dirty="0">
              <a:latin typeface="Comic Sans MS" pitchFamily="66" charset="0"/>
            </a:endParaRPr>
          </a:p>
        </p:txBody>
      </p:sp>
      <p:sp>
        <p:nvSpPr>
          <p:cNvPr id="6" name="Rectangle 5"/>
          <p:cNvSpPr/>
          <p:nvPr/>
        </p:nvSpPr>
        <p:spPr>
          <a:xfrm>
            <a:off x="0" y="170080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8" name="Picture 2" descr="G:\MONALISA\Projet Regarde-moi\Photos\20180620_112725.jpg"/>
          <p:cNvPicPr>
            <a:picLocks noChangeAspect="1" noChangeArrowheads="1"/>
          </p:cNvPicPr>
          <p:nvPr/>
        </p:nvPicPr>
        <p:blipFill>
          <a:blip r:embed="rId3" cstate="print"/>
          <a:srcRect/>
          <a:stretch>
            <a:fillRect/>
          </a:stretch>
        </p:blipFill>
        <p:spPr bwMode="auto">
          <a:xfrm>
            <a:off x="8100392" y="188640"/>
            <a:ext cx="829033" cy="1219257"/>
          </a:xfrm>
          <a:prstGeom prst="rect">
            <a:avLst/>
          </a:prstGeom>
          <a:noFill/>
        </p:spPr>
      </p:pic>
      <p:sp>
        <p:nvSpPr>
          <p:cNvPr id="5121" name="Rectangle 1"/>
          <p:cNvSpPr>
            <a:spLocks noChangeArrowheads="1"/>
          </p:cNvSpPr>
          <p:nvPr/>
        </p:nvSpPr>
        <p:spPr bwMode="auto">
          <a:xfrm>
            <a:off x="683568" y="6093296"/>
            <a:ext cx="72008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646 portraits exposés dans 20 communes gardoises </a:t>
            </a:r>
            <a:endParaRPr kumimoji="0" lang="fr-FR"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10" name="Picture 4"/>
          <p:cNvPicPr>
            <a:picLocks noChangeAspect="1" noChangeArrowheads="1"/>
          </p:cNvPicPr>
          <p:nvPr/>
        </p:nvPicPr>
        <p:blipFill>
          <a:blip r:embed="rId4" cstate="print"/>
          <a:srcRect/>
          <a:stretch>
            <a:fillRect/>
          </a:stretch>
        </p:blipFill>
        <p:spPr bwMode="auto">
          <a:xfrm>
            <a:off x="0" y="188640"/>
            <a:ext cx="1448768" cy="1181387"/>
          </a:xfrm>
          <a:prstGeom prst="rect">
            <a:avLst/>
          </a:prstGeom>
          <a:noFill/>
          <a:ln w="9525">
            <a:noFill/>
            <a:miter lim="800000"/>
            <a:headEnd/>
            <a:tailEnd/>
          </a:ln>
        </p:spPr>
      </p:pic>
      <p:grpSp>
        <p:nvGrpSpPr>
          <p:cNvPr id="17" name="Groupe 16"/>
          <p:cNvGrpSpPr/>
          <p:nvPr/>
        </p:nvGrpSpPr>
        <p:grpSpPr>
          <a:xfrm>
            <a:off x="539552" y="1484784"/>
            <a:ext cx="7992888" cy="4464496"/>
            <a:chOff x="467543" y="1700808"/>
            <a:chExt cx="7560841" cy="3816424"/>
          </a:xfrm>
        </p:grpSpPr>
        <p:pic>
          <p:nvPicPr>
            <p:cNvPr id="11" name="Picture 2" descr="G:\MONALISA\Projet Regarde-moi\Photos\59911264_814778575570038_4669455560080777647_n.jpg"/>
            <p:cNvPicPr>
              <a:picLocks noChangeAspect="1" noChangeArrowheads="1"/>
            </p:cNvPicPr>
            <p:nvPr/>
          </p:nvPicPr>
          <p:blipFill>
            <a:blip r:embed="rId5" cstate="print"/>
            <a:srcRect/>
            <a:stretch>
              <a:fillRect/>
            </a:stretch>
          </p:blipFill>
          <p:spPr bwMode="auto">
            <a:xfrm>
              <a:off x="467544" y="1700808"/>
              <a:ext cx="1800200" cy="1800200"/>
            </a:xfrm>
            <a:prstGeom prst="rect">
              <a:avLst/>
            </a:prstGeom>
            <a:noFill/>
          </p:spPr>
        </p:pic>
        <p:pic>
          <p:nvPicPr>
            <p:cNvPr id="43010" name="Picture 2"/>
            <p:cNvPicPr>
              <a:picLocks noChangeAspect="1" noChangeArrowheads="1"/>
            </p:cNvPicPr>
            <p:nvPr/>
          </p:nvPicPr>
          <p:blipFill>
            <a:blip r:embed="rId6" cstate="print"/>
            <a:srcRect/>
            <a:stretch>
              <a:fillRect/>
            </a:stretch>
          </p:blipFill>
          <p:spPr bwMode="auto">
            <a:xfrm>
              <a:off x="2267744" y="1700808"/>
              <a:ext cx="2400267" cy="1800200"/>
            </a:xfrm>
            <a:prstGeom prst="rect">
              <a:avLst/>
            </a:prstGeom>
            <a:noFill/>
            <a:ln w="9525">
              <a:noFill/>
              <a:miter lim="800000"/>
              <a:headEnd/>
              <a:tailEnd/>
            </a:ln>
          </p:spPr>
        </p:pic>
        <p:pic>
          <p:nvPicPr>
            <p:cNvPr id="43011" name="Picture 3" descr="G:\MONALISA\Projet Regarde-moi\Photos\60096521_1569297133214963_2162681729079312384_n.jpg"/>
            <p:cNvPicPr>
              <a:picLocks noChangeAspect="1" noChangeArrowheads="1"/>
            </p:cNvPicPr>
            <p:nvPr/>
          </p:nvPicPr>
          <p:blipFill>
            <a:blip r:embed="rId7" cstate="print"/>
            <a:srcRect/>
            <a:stretch>
              <a:fillRect/>
            </a:stretch>
          </p:blipFill>
          <p:spPr bwMode="auto">
            <a:xfrm>
              <a:off x="4644007" y="1700808"/>
              <a:ext cx="2400267" cy="1800200"/>
            </a:xfrm>
            <a:prstGeom prst="rect">
              <a:avLst/>
            </a:prstGeom>
            <a:noFill/>
          </p:spPr>
        </p:pic>
        <p:pic>
          <p:nvPicPr>
            <p:cNvPr id="43012" name="Picture 4" descr="G:\MONALISA\Projet Regarde-moi\Photos\61103938_2346348332300949_9157124769064157184_n.jpg"/>
            <p:cNvPicPr>
              <a:picLocks noChangeAspect="1" noChangeArrowheads="1"/>
            </p:cNvPicPr>
            <p:nvPr/>
          </p:nvPicPr>
          <p:blipFill>
            <a:blip r:embed="rId8" cstate="print"/>
            <a:srcRect/>
            <a:stretch>
              <a:fillRect/>
            </a:stretch>
          </p:blipFill>
          <p:spPr bwMode="auto">
            <a:xfrm>
              <a:off x="7020272" y="1700809"/>
              <a:ext cx="1008112" cy="1792200"/>
            </a:xfrm>
            <a:prstGeom prst="rect">
              <a:avLst/>
            </a:prstGeom>
            <a:noFill/>
          </p:spPr>
        </p:pic>
        <p:pic>
          <p:nvPicPr>
            <p:cNvPr id="43013" name="Picture 5"/>
            <p:cNvPicPr>
              <a:picLocks noChangeAspect="1" noChangeArrowheads="1"/>
            </p:cNvPicPr>
            <p:nvPr/>
          </p:nvPicPr>
          <p:blipFill>
            <a:blip r:embed="rId9" cstate="print"/>
            <a:srcRect/>
            <a:stretch>
              <a:fillRect/>
            </a:stretch>
          </p:blipFill>
          <p:spPr bwMode="auto">
            <a:xfrm>
              <a:off x="4427984" y="3501008"/>
              <a:ext cx="3582998" cy="2016224"/>
            </a:xfrm>
            <a:prstGeom prst="rect">
              <a:avLst/>
            </a:prstGeom>
            <a:noFill/>
            <a:ln w="9525">
              <a:noFill/>
              <a:miter lim="800000"/>
              <a:headEnd/>
              <a:tailEnd/>
            </a:ln>
          </p:spPr>
        </p:pic>
        <p:pic>
          <p:nvPicPr>
            <p:cNvPr id="43014" name="Picture 6"/>
            <p:cNvPicPr>
              <a:picLocks noChangeAspect="1" noChangeArrowheads="1"/>
            </p:cNvPicPr>
            <p:nvPr/>
          </p:nvPicPr>
          <p:blipFill>
            <a:blip r:embed="rId10" cstate="print"/>
            <a:srcRect/>
            <a:stretch>
              <a:fillRect/>
            </a:stretch>
          </p:blipFill>
          <p:spPr bwMode="auto">
            <a:xfrm>
              <a:off x="3131839" y="3501008"/>
              <a:ext cx="2688299" cy="2016224"/>
            </a:xfrm>
            <a:prstGeom prst="rect">
              <a:avLst/>
            </a:prstGeom>
            <a:noFill/>
            <a:ln w="9525">
              <a:noFill/>
              <a:miter lim="800000"/>
              <a:headEnd/>
              <a:tailEnd/>
            </a:ln>
          </p:spPr>
        </p:pic>
        <p:pic>
          <p:nvPicPr>
            <p:cNvPr id="43015" name="Picture 7"/>
            <p:cNvPicPr>
              <a:picLocks noChangeAspect="1" noChangeArrowheads="1"/>
            </p:cNvPicPr>
            <p:nvPr/>
          </p:nvPicPr>
          <p:blipFill>
            <a:blip r:embed="rId11" cstate="print"/>
            <a:srcRect/>
            <a:stretch>
              <a:fillRect/>
            </a:stretch>
          </p:blipFill>
          <p:spPr bwMode="auto">
            <a:xfrm>
              <a:off x="467543" y="3429000"/>
              <a:ext cx="2784310" cy="208823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4" descr="image001"/>
          <p:cNvPicPr>
            <a:picLocks noChangeAspect="1" noChangeArrowheads="1"/>
          </p:cNvPicPr>
          <p:nvPr/>
        </p:nvPicPr>
        <p:blipFill>
          <a:blip r:embed="rId3" cstate="print"/>
          <a:srcRect/>
          <a:stretch>
            <a:fillRect/>
          </a:stretch>
        </p:blipFill>
        <p:spPr bwMode="auto">
          <a:xfrm>
            <a:off x="106363" y="-28575"/>
            <a:ext cx="1873250" cy="1766888"/>
          </a:xfrm>
          <a:prstGeom prst="rect">
            <a:avLst/>
          </a:prstGeom>
          <a:noFill/>
          <a:ln w="9525">
            <a:noFill/>
            <a:miter lim="800000"/>
            <a:headEnd/>
            <a:tailEnd/>
          </a:ln>
        </p:spPr>
      </p:pic>
      <p:sp>
        <p:nvSpPr>
          <p:cNvPr id="9219" name="Titre 1"/>
          <p:cNvSpPr>
            <a:spLocks noGrp="1"/>
          </p:cNvSpPr>
          <p:nvPr>
            <p:ph type="title"/>
          </p:nvPr>
        </p:nvSpPr>
        <p:spPr>
          <a:xfrm>
            <a:off x="1907704" y="116632"/>
            <a:ext cx="6319837" cy="1192213"/>
          </a:xfrm>
        </p:spPr>
        <p:txBody>
          <a:bodyPr/>
          <a:lstStyle/>
          <a:p>
            <a:pPr algn="ctr"/>
            <a:r>
              <a:rPr lang="fr-FR" altLang="fr-FR" sz="3600" b="1" dirty="0" smtClean="0">
                <a:solidFill>
                  <a:srgbClr val="660066"/>
                </a:solidFill>
                <a:latin typeface="Comic Sans MS" pitchFamily="66" charset="0"/>
              </a:rPr>
              <a:t>Le Catalogue </a:t>
            </a:r>
            <a:br>
              <a:rPr lang="fr-FR" altLang="fr-FR" sz="3600" b="1" dirty="0" smtClean="0">
                <a:solidFill>
                  <a:srgbClr val="660066"/>
                </a:solidFill>
                <a:latin typeface="Comic Sans MS" pitchFamily="66" charset="0"/>
              </a:rPr>
            </a:br>
            <a:r>
              <a:rPr lang="fr-FR" altLang="fr-FR" sz="3600" b="1" dirty="0" smtClean="0">
                <a:solidFill>
                  <a:srgbClr val="660066"/>
                </a:solidFill>
                <a:latin typeface="Comic Sans MS" pitchFamily="66" charset="0"/>
              </a:rPr>
              <a:t>« Regarde-moi »</a:t>
            </a:r>
          </a:p>
        </p:txBody>
      </p:sp>
      <p:pic>
        <p:nvPicPr>
          <p:cNvPr id="10" name="Picture 2"/>
          <p:cNvPicPr>
            <a:picLocks noChangeAspect="1" noChangeArrowheads="1"/>
          </p:cNvPicPr>
          <p:nvPr/>
        </p:nvPicPr>
        <p:blipFill>
          <a:blip r:embed="rId4" cstate="print"/>
          <a:srcRect/>
          <a:stretch>
            <a:fillRect/>
          </a:stretch>
        </p:blipFill>
        <p:spPr bwMode="auto">
          <a:xfrm>
            <a:off x="395536" y="2132856"/>
            <a:ext cx="1152128" cy="1536468"/>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395536" y="3933056"/>
            <a:ext cx="1152128" cy="1535280"/>
          </a:xfrm>
          <a:prstGeom prst="rect">
            <a:avLst/>
          </a:prstGeom>
          <a:noFill/>
          <a:ln w="9525">
            <a:noFill/>
            <a:miter lim="800000"/>
            <a:headEnd/>
            <a:tailEnd/>
          </a:ln>
        </p:spPr>
      </p:pic>
      <p:pic>
        <p:nvPicPr>
          <p:cNvPr id="12" name="Picture 6"/>
          <p:cNvPicPr>
            <a:picLocks noChangeAspect="1" noChangeArrowheads="1"/>
          </p:cNvPicPr>
          <p:nvPr/>
        </p:nvPicPr>
        <p:blipFill>
          <a:blip r:embed="rId6" cstate="print"/>
          <a:srcRect/>
          <a:stretch>
            <a:fillRect/>
          </a:stretch>
        </p:blipFill>
        <p:spPr bwMode="auto">
          <a:xfrm>
            <a:off x="7884368" y="2708920"/>
            <a:ext cx="1080746" cy="1440160"/>
          </a:xfrm>
          <a:prstGeom prst="rect">
            <a:avLst/>
          </a:prstGeom>
          <a:noFill/>
          <a:ln w="9525">
            <a:noFill/>
            <a:miter lim="800000"/>
            <a:headEnd/>
            <a:tailEnd/>
          </a:ln>
        </p:spPr>
      </p:pic>
      <p:pic>
        <p:nvPicPr>
          <p:cNvPr id="13" name="Picture 4"/>
          <p:cNvPicPr>
            <a:picLocks noChangeAspect="1" noChangeArrowheads="1"/>
          </p:cNvPicPr>
          <p:nvPr/>
        </p:nvPicPr>
        <p:blipFill>
          <a:blip r:embed="rId7" cstate="print"/>
          <a:srcRect/>
          <a:stretch>
            <a:fillRect/>
          </a:stretch>
        </p:blipFill>
        <p:spPr bwMode="auto">
          <a:xfrm>
            <a:off x="7884368" y="908720"/>
            <a:ext cx="1080120" cy="1585219"/>
          </a:xfrm>
          <a:prstGeom prst="rect">
            <a:avLst/>
          </a:prstGeom>
          <a:noFill/>
          <a:ln w="9525">
            <a:noFill/>
            <a:miter lim="800000"/>
            <a:headEnd/>
            <a:tailEnd/>
          </a:ln>
        </p:spPr>
      </p:pic>
      <p:sp>
        <p:nvSpPr>
          <p:cNvPr id="14" name="ZoneTexte 13"/>
          <p:cNvSpPr txBox="1"/>
          <p:nvPr/>
        </p:nvSpPr>
        <p:spPr>
          <a:xfrm>
            <a:off x="5148064" y="6453336"/>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
        <p:nvSpPr>
          <p:cNvPr id="16" name="Rectangle 15"/>
          <p:cNvSpPr/>
          <p:nvPr/>
        </p:nvSpPr>
        <p:spPr>
          <a:xfrm>
            <a:off x="1727176" y="4149080"/>
            <a:ext cx="7416824" cy="1323439"/>
          </a:xfrm>
          <a:prstGeom prst="rect">
            <a:avLst/>
          </a:prstGeom>
        </p:spPr>
        <p:txBody>
          <a:bodyPr wrap="square">
            <a:spAutoFit/>
          </a:bodyPr>
          <a:lstStyle/>
          <a:p>
            <a:r>
              <a:rPr lang="fr-FR" sz="1600" dirty="0" smtClean="0">
                <a:latin typeface="Comic Sans MS" pitchFamily="66" charset="0"/>
              </a:rPr>
              <a:t>« Je me sens très seule. Je ne me sens plus faire partie du monde. J'ai la sensation d'être mise de côté. C'est triste. La maladie de mon mari nous a isolés. Nous avons dû apprendre à renoncer. C'est pour tous les Aidants comme moi que j'ai accepté d'être photographiée. J'espère que ce projet sera l'occasion que l'on soit reconnu et soutenu. »</a:t>
            </a:r>
            <a:endParaRPr lang="fr-FR" sz="1600" dirty="0">
              <a:latin typeface="Comic Sans MS" pitchFamily="66" charset="0"/>
            </a:endParaRPr>
          </a:p>
        </p:txBody>
      </p:sp>
      <p:sp>
        <p:nvSpPr>
          <p:cNvPr id="17" name="Rectangle 16"/>
          <p:cNvSpPr/>
          <p:nvPr/>
        </p:nvSpPr>
        <p:spPr>
          <a:xfrm>
            <a:off x="1691680" y="2924944"/>
            <a:ext cx="5904656" cy="1077218"/>
          </a:xfrm>
          <a:prstGeom prst="rect">
            <a:avLst/>
          </a:prstGeom>
        </p:spPr>
        <p:txBody>
          <a:bodyPr wrap="square">
            <a:spAutoFit/>
          </a:bodyPr>
          <a:lstStyle/>
          <a:p>
            <a:r>
              <a:rPr lang="fr-FR" sz="1600" dirty="0" smtClean="0">
                <a:latin typeface="Comic Sans MS" pitchFamily="66" charset="0"/>
              </a:rPr>
              <a:t>« Je n'aurai jamais cru qu'à 100 ans je retrouverai une photo de moi sur les murs des villes du Gard. J'en suis enchantée car j'aime tout ce qui est nouveau. Je souris toujours à la vie qui me permet de vivre longtemps »</a:t>
            </a:r>
            <a:endParaRPr lang="fr-FR" sz="1600" dirty="0">
              <a:latin typeface="Comic Sans MS" pitchFamily="66" charset="0"/>
            </a:endParaRPr>
          </a:p>
        </p:txBody>
      </p:sp>
      <p:sp>
        <p:nvSpPr>
          <p:cNvPr id="18" name="Rectangle 17"/>
          <p:cNvSpPr/>
          <p:nvPr/>
        </p:nvSpPr>
        <p:spPr>
          <a:xfrm>
            <a:off x="1691680" y="1628800"/>
            <a:ext cx="5904656" cy="1077218"/>
          </a:xfrm>
          <a:prstGeom prst="rect">
            <a:avLst/>
          </a:prstGeom>
        </p:spPr>
        <p:txBody>
          <a:bodyPr wrap="square">
            <a:spAutoFit/>
          </a:bodyPr>
          <a:lstStyle/>
          <a:p>
            <a:r>
              <a:rPr lang="fr-FR" sz="1600" dirty="0" smtClean="0">
                <a:latin typeface="Comic Sans MS" pitchFamily="66" charset="0"/>
              </a:rPr>
              <a:t>« Même si la maladie m'empêche de me rappeler des visages, des lieux et de ce tout ce que l'on vient de me dire, je suis toujours heureuse des visites que je reçois. Moi, je vais vous oublier mais vous, ne m'oubliez pas. » </a:t>
            </a:r>
            <a:endParaRPr lang="fr-FR" sz="1600" dirty="0">
              <a:latin typeface="Comic Sans MS" pitchFamily="66" charset="0"/>
            </a:endParaRPr>
          </a:p>
        </p:txBody>
      </p:sp>
      <p:sp>
        <p:nvSpPr>
          <p:cNvPr id="19" name="Rectangle 18"/>
          <p:cNvSpPr/>
          <p:nvPr/>
        </p:nvSpPr>
        <p:spPr>
          <a:xfrm>
            <a:off x="467544" y="5589240"/>
            <a:ext cx="8424936" cy="861774"/>
          </a:xfrm>
          <a:prstGeom prst="rect">
            <a:avLst/>
          </a:prstGeom>
        </p:spPr>
        <p:txBody>
          <a:bodyPr wrap="square">
            <a:spAutoFit/>
          </a:bodyPr>
          <a:lstStyle/>
          <a:p>
            <a:r>
              <a:rPr lang="fr-FR" dirty="0" smtClean="0">
                <a:latin typeface="Comic Sans MS" pitchFamily="66" charset="0"/>
              </a:rPr>
              <a:t>« Me </a:t>
            </a:r>
            <a:r>
              <a:rPr lang="fr-FR" sz="1600" dirty="0" smtClean="0">
                <a:latin typeface="Comic Sans MS" pitchFamily="66" charset="0"/>
              </a:rPr>
              <a:t>reconnaissez-vous</a:t>
            </a:r>
            <a:r>
              <a:rPr lang="fr-FR" dirty="0" smtClean="0">
                <a:latin typeface="Comic Sans MS" pitchFamily="66" charset="0"/>
              </a:rPr>
              <a:t> ? </a:t>
            </a:r>
            <a:r>
              <a:rPr lang="fr-FR" sz="1600" dirty="0" smtClean="0">
                <a:latin typeface="Comic Sans MS" pitchFamily="66" charset="0"/>
              </a:rPr>
              <a:t>M'avez-vous connu autrefois ? Ai-je changé ? Je ne sais plus depuis quand l'on ne m'a pas pris en photo. Cet événement représente beaucoup pour moi. »</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image001"/>
          <p:cNvPicPr>
            <a:picLocks noChangeAspect="1" noChangeArrowheads="1"/>
          </p:cNvPicPr>
          <p:nvPr/>
        </p:nvPicPr>
        <p:blipFill>
          <a:blip r:embed="rId3" cstate="print"/>
          <a:srcRect/>
          <a:stretch>
            <a:fillRect/>
          </a:stretch>
        </p:blipFill>
        <p:spPr bwMode="auto">
          <a:xfrm>
            <a:off x="106363" y="-28575"/>
            <a:ext cx="1873250" cy="1766888"/>
          </a:xfrm>
          <a:prstGeom prst="rect">
            <a:avLst/>
          </a:prstGeom>
          <a:noFill/>
          <a:ln w="9525">
            <a:noFill/>
            <a:miter lim="800000"/>
            <a:headEnd/>
            <a:tailEnd/>
          </a:ln>
        </p:spPr>
      </p:pic>
      <p:sp>
        <p:nvSpPr>
          <p:cNvPr id="13315" name="Titre 1"/>
          <p:cNvSpPr>
            <a:spLocks noGrp="1"/>
          </p:cNvSpPr>
          <p:nvPr>
            <p:ph type="title"/>
          </p:nvPr>
        </p:nvSpPr>
        <p:spPr>
          <a:xfrm>
            <a:off x="2051050" y="365125"/>
            <a:ext cx="6697663" cy="976313"/>
          </a:xfrm>
        </p:spPr>
        <p:txBody>
          <a:bodyPr>
            <a:normAutofit fontScale="90000"/>
          </a:bodyPr>
          <a:lstStyle/>
          <a:p>
            <a:pPr algn="ctr"/>
            <a:r>
              <a:rPr lang="fr-FR" altLang="fr-FR" sz="3600" b="1" dirty="0" smtClean="0">
                <a:solidFill>
                  <a:srgbClr val="660066"/>
                </a:solidFill>
                <a:latin typeface="Comic Sans MS" pitchFamily="66" charset="0"/>
              </a:rPr>
              <a:t>Coopération départementale du Gard</a:t>
            </a:r>
          </a:p>
        </p:txBody>
      </p:sp>
      <p:sp>
        <p:nvSpPr>
          <p:cNvPr id="13316" name="Espace réservé du contenu 2"/>
          <p:cNvSpPr>
            <a:spLocks noGrp="1"/>
          </p:cNvSpPr>
          <p:nvPr>
            <p:ph idx="1"/>
          </p:nvPr>
        </p:nvSpPr>
        <p:spPr>
          <a:xfrm>
            <a:off x="251520" y="2060848"/>
            <a:ext cx="8784976" cy="3475038"/>
          </a:xfrm>
        </p:spPr>
        <p:txBody>
          <a:bodyPr>
            <a:normAutofit lnSpcReduction="10000"/>
          </a:bodyPr>
          <a:lstStyle/>
          <a:p>
            <a:pPr marL="0" indent="0">
              <a:buFont typeface="Arial" charset="0"/>
              <a:buNone/>
            </a:pPr>
            <a:r>
              <a:rPr lang="fr-FR" altLang="fr-FR" sz="2800" b="1" dirty="0" smtClean="0">
                <a:solidFill>
                  <a:srgbClr val="7030A0"/>
                </a:solidFill>
                <a:latin typeface="Comic Sans MS" pitchFamily="66" charset="0"/>
              </a:rPr>
              <a:t>Missions :</a:t>
            </a:r>
          </a:p>
          <a:p>
            <a:pPr marL="0" indent="0"/>
            <a:r>
              <a:rPr lang="fr-FR" altLang="fr-FR" sz="2800" dirty="0" smtClean="0">
                <a:solidFill>
                  <a:srgbClr val="7030A0"/>
                </a:solidFill>
                <a:latin typeface="Comic Sans MS" pitchFamily="66" charset="0"/>
              </a:rPr>
              <a:t> </a:t>
            </a:r>
            <a:r>
              <a:rPr lang="fr-FR" altLang="fr-FR" sz="2400" dirty="0" smtClean="0">
                <a:latin typeface="Comic Sans MS" pitchFamily="66" charset="0"/>
              </a:rPr>
              <a:t>Faire connaître les objectifs de Monalisa</a:t>
            </a:r>
          </a:p>
          <a:p>
            <a:pPr marL="0" indent="0"/>
            <a:r>
              <a:rPr lang="fr-FR" altLang="fr-FR" sz="2400" dirty="0" smtClean="0">
                <a:latin typeface="Comic Sans MS" pitchFamily="66" charset="0"/>
              </a:rPr>
              <a:t> Faire vivre le partenariat territorial</a:t>
            </a:r>
          </a:p>
          <a:p>
            <a:pPr marL="0" indent="0"/>
            <a:r>
              <a:rPr lang="fr-FR" altLang="fr-FR" sz="2400" dirty="0" smtClean="0">
                <a:latin typeface="Comic Sans MS" pitchFamily="66" charset="0"/>
              </a:rPr>
              <a:t> Dynamiser le réseau des équipes citoyennes</a:t>
            </a:r>
          </a:p>
          <a:p>
            <a:pPr marL="0" indent="0"/>
            <a:r>
              <a:rPr lang="fr-FR" altLang="fr-FR" sz="2800" dirty="0" smtClean="0">
                <a:latin typeface="Comic Sans MS" pitchFamily="66" charset="0"/>
              </a:rPr>
              <a:t> </a:t>
            </a:r>
            <a:r>
              <a:rPr lang="fr-FR" altLang="fr-FR" sz="2400" dirty="0" smtClean="0">
                <a:latin typeface="Comic Sans MS" pitchFamily="66" charset="0"/>
              </a:rPr>
              <a:t>Susciter et accompagner la création des équipes  citoyennes</a:t>
            </a:r>
            <a:endParaRPr lang="fr-FR" altLang="fr-FR" sz="2800" dirty="0" smtClean="0">
              <a:latin typeface="Comic Sans MS" pitchFamily="66" charset="0"/>
            </a:endParaRPr>
          </a:p>
          <a:p>
            <a:pPr marL="0" indent="0"/>
            <a:r>
              <a:rPr lang="fr-FR" altLang="fr-FR" sz="2400" dirty="0" smtClean="0">
                <a:latin typeface="Comic Sans MS" pitchFamily="66" charset="0"/>
              </a:rPr>
              <a:t> Former les bénévoles</a:t>
            </a:r>
          </a:p>
          <a:p>
            <a:pPr marL="0" indent="0">
              <a:buNone/>
            </a:pPr>
            <a:r>
              <a:rPr lang="fr-FR" altLang="fr-FR" sz="2400" dirty="0" smtClean="0">
                <a:solidFill>
                  <a:srgbClr val="7030A0"/>
                </a:solidFill>
                <a:latin typeface="Comic Sans MS" pitchFamily="66" charset="0"/>
              </a:rPr>
              <a:t> </a:t>
            </a:r>
          </a:p>
        </p:txBody>
      </p:sp>
      <p:sp>
        <p:nvSpPr>
          <p:cNvPr id="5" name="ZoneTexte 4"/>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4" descr="image001"/>
          <p:cNvPicPr>
            <a:picLocks noChangeAspect="1" noChangeArrowheads="1"/>
          </p:cNvPicPr>
          <p:nvPr/>
        </p:nvPicPr>
        <p:blipFill>
          <a:blip r:embed="rId3" cstate="print"/>
          <a:srcRect/>
          <a:stretch>
            <a:fillRect/>
          </a:stretch>
        </p:blipFill>
        <p:spPr bwMode="auto">
          <a:xfrm>
            <a:off x="106363" y="-28575"/>
            <a:ext cx="1873250" cy="1766888"/>
          </a:xfrm>
          <a:prstGeom prst="rect">
            <a:avLst/>
          </a:prstGeom>
          <a:noFill/>
          <a:ln w="9525">
            <a:noFill/>
            <a:miter lim="800000"/>
            <a:headEnd/>
            <a:tailEnd/>
          </a:ln>
        </p:spPr>
      </p:pic>
      <p:sp>
        <p:nvSpPr>
          <p:cNvPr id="16387" name="Titre 1"/>
          <p:cNvSpPr>
            <a:spLocks noGrp="1"/>
          </p:cNvSpPr>
          <p:nvPr>
            <p:ph type="title"/>
          </p:nvPr>
        </p:nvSpPr>
        <p:spPr>
          <a:xfrm>
            <a:off x="1908175" y="365125"/>
            <a:ext cx="6607175" cy="976313"/>
          </a:xfrm>
        </p:spPr>
        <p:txBody>
          <a:bodyPr/>
          <a:lstStyle/>
          <a:p>
            <a:pPr algn="ctr"/>
            <a:r>
              <a:rPr lang="fr-FR" altLang="fr-FR" sz="3600" b="1" smtClean="0">
                <a:solidFill>
                  <a:srgbClr val="660066"/>
                </a:solidFill>
                <a:latin typeface="Comic Sans MS" pitchFamily="66" charset="0"/>
              </a:rPr>
              <a:t>Les équipes citoyennes</a:t>
            </a:r>
          </a:p>
        </p:txBody>
      </p:sp>
      <p:sp>
        <p:nvSpPr>
          <p:cNvPr id="16388" name="Espace réservé du contenu 2"/>
          <p:cNvSpPr>
            <a:spLocks noGrp="1"/>
          </p:cNvSpPr>
          <p:nvPr>
            <p:ph idx="1"/>
          </p:nvPr>
        </p:nvSpPr>
        <p:spPr>
          <a:xfrm>
            <a:off x="323850" y="1916113"/>
            <a:ext cx="8496300" cy="4465637"/>
          </a:xfrm>
        </p:spPr>
        <p:txBody>
          <a:bodyPr>
            <a:normAutofit fontScale="92500"/>
          </a:bodyPr>
          <a:lstStyle/>
          <a:p>
            <a:r>
              <a:rPr lang="fr-FR" altLang="fr-FR" sz="2800" dirty="0" smtClean="0">
                <a:latin typeface="Comic Sans MS" pitchFamily="66" charset="0"/>
              </a:rPr>
              <a:t>Divers porteurs : associations, CCAS</a:t>
            </a:r>
          </a:p>
          <a:p>
            <a:r>
              <a:rPr lang="fr-FR" altLang="fr-FR" sz="2800" dirty="0" smtClean="0">
                <a:latin typeface="Comic Sans MS" pitchFamily="66" charset="0"/>
              </a:rPr>
              <a:t>Projet d’équipe sur un territoire défini</a:t>
            </a:r>
          </a:p>
          <a:p>
            <a:r>
              <a:rPr lang="fr-FR" altLang="fr-FR" sz="2800" dirty="0" smtClean="0">
                <a:latin typeface="Comic Sans MS" pitchFamily="66" charset="0"/>
              </a:rPr>
              <a:t>Signature de la charte </a:t>
            </a:r>
            <a:r>
              <a:rPr lang="fr-FR" altLang="fr-FR" sz="2800" dirty="0" err="1" smtClean="0">
                <a:latin typeface="Comic Sans MS" pitchFamily="66" charset="0"/>
              </a:rPr>
              <a:t>Monalisa</a:t>
            </a:r>
            <a:endParaRPr lang="fr-FR" altLang="fr-FR" sz="2800" dirty="0" smtClean="0">
              <a:latin typeface="Comic Sans MS" pitchFamily="66" charset="0"/>
            </a:endParaRPr>
          </a:p>
          <a:p>
            <a:r>
              <a:rPr lang="fr-FR" altLang="fr-FR" sz="2800" dirty="0" smtClean="0">
                <a:latin typeface="Comic Sans MS" pitchFamily="66" charset="0"/>
              </a:rPr>
              <a:t>Référent d’équipe accompagnant des bénévoles formés</a:t>
            </a:r>
          </a:p>
          <a:p>
            <a:r>
              <a:rPr lang="fr-FR" altLang="fr-FR" sz="2800" dirty="0" smtClean="0">
                <a:latin typeface="Comic Sans MS" pitchFamily="66" charset="0"/>
              </a:rPr>
              <a:t>Objectif : rompre l’isolement et recréer du lien social de proximité</a:t>
            </a:r>
          </a:p>
          <a:p>
            <a:r>
              <a:rPr lang="fr-FR" altLang="fr-FR" sz="2800" dirty="0" smtClean="0">
                <a:latin typeface="Comic Sans MS" pitchFamily="66" charset="0"/>
              </a:rPr>
              <a:t>Actions : repérage des personnes isolées, visites de courtoisie, actions de socialisation (sorties, ateliers…), accompagnement dans le temps…</a:t>
            </a:r>
          </a:p>
          <a:p>
            <a:endParaRPr lang="fr-FR" altLang="fr-FR" sz="2800" dirty="0" smtClean="0">
              <a:latin typeface="Comic Sans MS" pitchFamily="66" charset="0"/>
            </a:endParaRPr>
          </a:p>
        </p:txBody>
      </p:sp>
      <p:sp>
        <p:nvSpPr>
          <p:cNvPr id="5" name="ZoneTexte 4"/>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9"/>
          <p:cNvSpPr txBox="1">
            <a:spLocks noChangeArrowheads="1"/>
          </p:cNvSpPr>
          <p:nvPr/>
        </p:nvSpPr>
        <p:spPr bwMode="auto">
          <a:xfrm>
            <a:off x="1403350" y="260350"/>
            <a:ext cx="7688263" cy="646113"/>
          </a:xfrm>
          <a:prstGeom prst="rect">
            <a:avLst/>
          </a:prstGeom>
          <a:noFill/>
          <a:ln w="9525">
            <a:noFill/>
            <a:miter lim="800000"/>
            <a:headEnd/>
            <a:tailEnd/>
          </a:ln>
        </p:spPr>
        <p:txBody>
          <a:bodyPr>
            <a:spAutoFit/>
          </a:bodyPr>
          <a:lstStyle/>
          <a:p>
            <a:pPr algn="ctr" eaLnBrk="1" hangingPunct="1"/>
            <a:r>
              <a:rPr lang="fr-FR" altLang="fr-FR" sz="3600" b="1">
                <a:solidFill>
                  <a:srgbClr val="7030A0"/>
                </a:solidFill>
                <a:latin typeface="Comic Sans MS" pitchFamily="66" charset="0"/>
              </a:rPr>
              <a:t>2021 : les 20 équipes citoyennes</a:t>
            </a:r>
          </a:p>
        </p:txBody>
      </p:sp>
      <p:pic>
        <p:nvPicPr>
          <p:cNvPr id="18435" name="Image 4" descr="image001"/>
          <p:cNvPicPr>
            <a:picLocks noChangeAspect="1" noChangeArrowheads="1"/>
          </p:cNvPicPr>
          <p:nvPr/>
        </p:nvPicPr>
        <p:blipFill>
          <a:blip r:embed="rId3" cstate="print"/>
          <a:srcRect/>
          <a:stretch>
            <a:fillRect/>
          </a:stretch>
        </p:blipFill>
        <p:spPr bwMode="auto">
          <a:xfrm>
            <a:off x="106363" y="-28575"/>
            <a:ext cx="1452562" cy="1370013"/>
          </a:xfrm>
          <a:prstGeom prst="rect">
            <a:avLst/>
          </a:prstGeom>
          <a:noFill/>
          <a:ln w="9525">
            <a:noFill/>
            <a:miter lim="800000"/>
            <a:headEnd/>
            <a:tailEnd/>
          </a:ln>
        </p:spPr>
      </p:pic>
      <p:pic>
        <p:nvPicPr>
          <p:cNvPr id="18436" name="Picture 5"/>
          <p:cNvPicPr>
            <a:picLocks noChangeAspect="1" noChangeArrowheads="1"/>
          </p:cNvPicPr>
          <p:nvPr/>
        </p:nvPicPr>
        <p:blipFill>
          <a:blip r:embed="rId4" cstate="print"/>
          <a:srcRect/>
          <a:stretch>
            <a:fillRect/>
          </a:stretch>
        </p:blipFill>
        <p:spPr bwMode="auto">
          <a:xfrm>
            <a:off x="1979713" y="908050"/>
            <a:ext cx="5502176" cy="5716588"/>
          </a:xfrm>
          <a:prstGeom prst="rect">
            <a:avLst/>
          </a:prstGeom>
          <a:noFill/>
          <a:ln w="9525">
            <a:noFill/>
            <a:miter lim="800000"/>
            <a:headEnd/>
            <a:tailEnd/>
          </a:ln>
        </p:spPr>
      </p:pic>
      <p:sp>
        <p:nvSpPr>
          <p:cNvPr id="5" name="ZoneTexte 4"/>
          <p:cNvSpPr txBox="1"/>
          <p:nvPr/>
        </p:nvSpPr>
        <p:spPr>
          <a:xfrm>
            <a:off x="107504" y="6596390"/>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4" descr="image001"/>
          <p:cNvPicPr>
            <a:picLocks noChangeAspect="1" noChangeArrowheads="1"/>
          </p:cNvPicPr>
          <p:nvPr/>
        </p:nvPicPr>
        <p:blipFill>
          <a:blip r:embed="rId3" cstate="print"/>
          <a:srcRect/>
          <a:stretch>
            <a:fillRect/>
          </a:stretch>
        </p:blipFill>
        <p:spPr bwMode="auto">
          <a:xfrm>
            <a:off x="106363" y="-28575"/>
            <a:ext cx="1873250" cy="1766888"/>
          </a:xfrm>
          <a:prstGeom prst="rect">
            <a:avLst/>
          </a:prstGeom>
          <a:noFill/>
          <a:ln w="9525">
            <a:noFill/>
            <a:miter lim="800000"/>
            <a:headEnd/>
            <a:tailEnd/>
          </a:ln>
        </p:spPr>
      </p:pic>
      <p:sp>
        <p:nvSpPr>
          <p:cNvPr id="9219" name="Titre 1"/>
          <p:cNvSpPr>
            <a:spLocks noGrp="1"/>
          </p:cNvSpPr>
          <p:nvPr>
            <p:ph type="title"/>
          </p:nvPr>
        </p:nvSpPr>
        <p:spPr>
          <a:xfrm>
            <a:off x="2195513" y="365125"/>
            <a:ext cx="6697662" cy="831850"/>
          </a:xfrm>
        </p:spPr>
        <p:txBody>
          <a:bodyPr/>
          <a:lstStyle/>
          <a:p>
            <a:pPr algn="ctr"/>
            <a:r>
              <a:rPr lang="fr-FR" altLang="fr-FR" sz="3600" b="1" dirty="0" smtClean="0">
                <a:solidFill>
                  <a:srgbClr val="660066"/>
                </a:solidFill>
                <a:latin typeface="Comic Sans MS" pitchFamily="66" charset="0"/>
              </a:rPr>
              <a:t>Toujours le même objectif </a:t>
            </a:r>
          </a:p>
        </p:txBody>
      </p:sp>
      <p:sp>
        <p:nvSpPr>
          <p:cNvPr id="9220" name="Espace réservé du contenu 2"/>
          <p:cNvSpPr>
            <a:spLocks noGrp="1"/>
          </p:cNvSpPr>
          <p:nvPr>
            <p:ph idx="1"/>
          </p:nvPr>
        </p:nvSpPr>
        <p:spPr>
          <a:xfrm>
            <a:off x="250825" y="2349500"/>
            <a:ext cx="5329238" cy="2663676"/>
          </a:xfrm>
        </p:spPr>
        <p:txBody>
          <a:bodyPr>
            <a:normAutofit fontScale="92500"/>
          </a:bodyPr>
          <a:lstStyle/>
          <a:p>
            <a:pPr marL="0" indent="0" algn="ctr">
              <a:buFont typeface="Arial" charset="0"/>
              <a:buNone/>
            </a:pPr>
            <a:r>
              <a:rPr lang="fr-FR" altLang="fr-FR" sz="3500" b="1" dirty="0" smtClean="0">
                <a:solidFill>
                  <a:srgbClr val="D60093"/>
                </a:solidFill>
                <a:latin typeface="Comic Sans MS" pitchFamily="66" charset="0"/>
                <a:cs typeface="Arial" charset="0"/>
              </a:rPr>
              <a:t>Lutter contre l’</a:t>
            </a:r>
            <a:r>
              <a:rPr lang="fr-FR" altLang="ja-JP" sz="3500" b="1" dirty="0" smtClean="0">
                <a:solidFill>
                  <a:srgbClr val="D60093"/>
                </a:solidFill>
                <a:latin typeface="Comic Sans MS" pitchFamily="66" charset="0"/>
                <a:cs typeface="Arial" charset="0"/>
              </a:rPr>
              <a:t>isolement</a:t>
            </a:r>
            <a:br>
              <a:rPr lang="fr-FR" altLang="ja-JP" sz="3500" b="1" dirty="0" smtClean="0">
                <a:solidFill>
                  <a:srgbClr val="D60093"/>
                </a:solidFill>
                <a:latin typeface="Comic Sans MS" pitchFamily="66" charset="0"/>
                <a:cs typeface="Arial" charset="0"/>
              </a:rPr>
            </a:br>
            <a:r>
              <a:rPr lang="fr-FR" altLang="ja-JP" sz="3500" b="1" dirty="0" smtClean="0">
                <a:solidFill>
                  <a:srgbClr val="D60093"/>
                </a:solidFill>
                <a:latin typeface="Comic Sans MS" pitchFamily="66" charset="0"/>
                <a:cs typeface="Arial" charset="0"/>
              </a:rPr>
              <a:t>parce que on n’a encore jamais vu personne sortir dans la rue pour dire: </a:t>
            </a:r>
          </a:p>
          <a:p>
            <a:pPr marL="0" indent="0" algn="ctr">
              <a:buFont typeface="Arial" charset="0"/>
              <a:buNone/>
            </a:pPr>
            <a:r>
              <a:rPr lang="fr-FR" altLang="ja-JP" sz="3600" b="1" dirty="0" smtClean="0">
                <a:solidFill>
                  <a:srgbClr val="D60093"/>
                </a:solidFill>
                <a:latin typeface="Comic Sans MS" pitchFamily="66" charset="0"/>
                <a:cs typeface="Arial" charset="0"/>
              </a:rPr>
              <a:t>« Je suis seul(e) !»</a:t>
            </a:r>
            <a:endParaRPr lang="fr-FR" altLang="fr-FR" sz="3600" b="1" dirty="0" smtClean="0">
              <a:solidFill>
                <a:srgbClr val="D60093"/>
              </a:solidFill>
              <a:latin typeface="Comic Sans MS" pitchFamily="66" charset="0"/>
            </a:endParaRPr>
          </a:p>
        </p:txBody>
      </p:sp>
      <p:pic>
        <p:nvPicPr>
          <p:cNvPr id="9221" name="Image 4"/>
          <p:cNvPicPr>
            <a:picLocks noChangeAspect="1" noChangeArrowheads="1"/>
          </p:cNvPicPr>
          <p:nvPr/>
        </p:nvPicPr>
        <p:blipFill>
          <a:blip r:embed="rId4" cstate="print"/>
          <a:srcRect/>
          <a:stretch>
            <a:fillRect/>
          </a:stretch>
        </p:blipFill>
        <p:spPr bwMode="auto">
          <a:xfrm rot="1543218">
            <a:off x="6110288" y="2276475"/>
            <a:ext cx="2260600" cy="2630488"/>
          </a:xfrm>
          <a:prstGeom prst="rect">
            <a:avLst/>
          </a:prstGeom>
          <a:noFill/>
          <a:ln w="9525">
            <a:noFill/>
            <a:miter lim="800000"/>
            <a:headEnd/>
            <a:tailEnd/>
          </a:ln>
        </p:spPr>
      </p:pic>
      <p:sp>
        <p:nvSpPr>
          <p:cNvPr id="6" name="ZoneTexte 5"/>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116632"/>
            <a:ext cx="1448768" cy="1181387"/>
          </a:xfrm>
          <a:prstGeom prst="rect">
            <a:avLst/>
          </a:prstGeom>
          <a:noFill/>
          <a:ln w="9525">
            <a:noFill/>
            <a:miter lim="800000"/>
            <a:headEnd/>
            <a:tailEnd/>
          </a:ln>
        </p:spPr>
      </p:pic>
      <p:sp>
        <p:nvSpPr>
          <p:cNvPr id="5" name="ZoneTexte 4"/>
          <p:cNvSpPr txBox="1"/>
          <p:nvPr/>
        </p:nvSpPr>
        <p:spPr>
          <a:xfrm>
            <a:off x="1331640" y="548680"/>
            <a:ext cx="5616624" cy="461665"/>
          </a:xfrm>
          <a:prstGeom prst="rect">
            <a:avLst/>
          </a:prstGeom>
          <a:noFill/>
        </p:spPr>
        <p:txBody>
          <a:bodyPr wrap="square" rtlCol="0">
            <a:spAutoFit/>
          </a:bodyPr>
          <a:lstStyle/>
          <a:p>
            <a:pPr algn="ctr"/>
            <a:r>
              <a:rPr lang="fr-FR" sz="2400" b="1" dirty="0" smtClean="0">
                <a:latin typeface="Comic Sans MS" pitchFamily="66" charset="0"/>
              </a:rPr>
              <a:t>L’isolement des personnes âgées</a:t>
            </a:r>
            <a:endParaRPr lang="fr-FR" sz="2400" b="1" dirty="0">
              <a:latin typeface="Comic Sans MS" pitchFamily="66" charset="0"/>
            </a:endParaRPr>
          </a:p>
        </p:txBody>
      </p:sp>
      <p:sp>
        <p:nvSpPr>
          <p:cNvPr id="6" name="Rectangle 5"/>
          <p:cNvSpPr/>
          <p:nvPr/>
        </p:nvSpPr>
        <p:spPr>
          <a:xfrm>
            <a:off x="539552" y="1340768"/>
            <a:ext cx="8208912" cy="6593600"/>
          </a:xfrm>
          <a:prstGeom prst="rect">
            <a:avLst/>
          </a:prstGeom>
        </p:spPr>
        <p:txBody>
          <a:bodyPr wrap="square">
            <a:spAutoFit/>
          </a:bodyPr>
          <a:lstStyle/>
          <a:p>
            <a:pPr marL="534988" indent="-342900" algn="just">
              <a:lnSpc>
                <a:spcPct val="107000"/>
              </a:lnSpc>
              <a:buFont typeface="Arial" pitchFamily="34" charset="0"/>
              <a:buChar char="•"/>
            </a:pPr>
            <a:r>
              <a:rPr lang="fr-FR" sz="1600" b="1" dirty="0" smtClean="0">
                <a:latin typeface="Comic Sans MS" pitchFamily="66" charset="0"/>
                <a:ea typeface="Calibri" panose="020F0502020204030204" pitchFamily="34" charset="0"/>
                <a:cs typeface="Times New Roman" panose="02020603050405020304" pitchFamily="18" charset="0"/>
              </a:rPr>
              <a:t>La canicule de 2003</a:t>
            </a:r>
          </a:p>
          <a:p>
            <a:pPr marL="534988" indent="-342900" algn="just">
              <a:lnSpc>
                <a:spcPct val="107000"/>
              </a:lnSpc>
            </a:pPr>
            <a:endParaRPr lang="fr-FR" sz="1600"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r>
              <a:rPr lang="fr-FR" sz="1600" b="1" dirty="0" smtClean="0">
                <a:latin typeface="Comic Sans MS" pitchFamily="66" charset="0"/>
              </a:rPr>
              <a:t>Rapport MONALISA</a:t>
            </a:r>
            <a:r>
              <a:rPr lang="fr-FR" sz="1600" dirty="0">
                <a:latin typeface="Comic Sans MS" pitchFamily="66" charset="0"/>
              </a:rPr>
              <a:t>, remis en juillet </a:t>
            </a:r>
            <a:r>
              <a:rPr lang="fr-FR" sz="1600" dirty="0" smtClean="0">
                <a:latin typeface="Comic Sans MS" pitchFamily="66" charset="0"/>
              </a:rPr>
              <a:t>2013 </a:t>
            </a:r>
            <a:r>
              <a:rPr lang="fr-FR" sz="1600" dirty="0">
                <a:latin typeface="Comic Sans MS" pitchFamily="66" charset="0"/>
              </a:rPr>
              <a:t>par Jean-François SERRES, secrétaire général des Petits Frères des Pauvres à Michelle Delaunay, ministre déléguée auprès de la ministre des Affaires Sociales et de la Santé, chargée des personnes âgées et de </a:t>
            </a:r>
            <a:r>
              <a:rPr lang="fr-FR" sz="1600" dirty="0" smtClean="0">
                <a:latin typeface="Comic Sans MS" pitchFamily="66" charset="0"/>
              </a:rPr>
              <a:t>l’autonomie:</a:t>
            </a:r>
          </a:p>
          <a:p>
            <a:pPr marL="992188" lvl="1" indent="-342900" algn="just">
              <a:lnSpc>
                <a:spcPct val="107000"/>
              </a:lnSpc>
              <a:buFont typeface="Wingdings" pitchFamily="2" charset="2"/>
              <a:buChar char="ü"/>
            </a:pPr>
            <a:r>
              <a:rPr lang="fr-FR" sz="1600" dirty="0" smtClean="0">
                <a:latin typeface="Comic Sans MS" pitchFamily="66" charset="0"/>
              </a:rPr>
              <a:t>5 millions de Français vivent seuls</a:t>
            </a:r>
          </a:p>
          <a:p>
            <a:pPr marL="992188" lvl="1" indent="-342900" algn="just">
              <a:lnSpc>
                <a:spcPct val="107000"/>
              </a:lnSpc>
              <a:buFont typeface="Wingdings" pitchFamily="2" charset="2"/>
              <a:buChar char="ü"/>
            </a:pPr>
            <a:r>
              <a:rPr lang="fr-FR" sz="1600" dirty="0">
                <a:latin typeface="Comic Sans MS" pitchFamily="66" charset="0"/>
              </a:rPr>
              <a:t>C</a:t>
            </a:r>
            <a:r>
              <a:rPr lang="fr-FR" sz="1600" dirty="0" smtClean="0">
                <a:latin typeface="Comic Sans MS" pitchFamily="66" charset="0"/>
              </a:rPr>
              <a:t>e phénomène s’intensifie avec l’avancée en âge</a:t>
            </a:r>
          </a:p>
          <a:p>
            <a:pPr marL="992188" lvl="1" indent="-342900" algn="just">
              <a:lnSpc>
                <a:spcPct val="107000"/>
              </a:lnSpc>
              <a:buFont typeface="Wingdings" pitchFamily="2" charset="2"/>
              <a:buChar char="ü"/>
            </a:pPr>
            <a:r>
              <a:rPr lang="fr-FR" sz="1600" dirty="0" smtClean="0">
                <a:latin typeface="Comic Sans MS" pitchFamily="66" charset="0"/>
              </a:rPr>
              <a:t>La population des personnes en situation d’isolement est composée pour 1 quart (23%) de personnes âgées de + de 75 ans, soit environ 1,2 millions de personnes.</a:t>
            </a:r>
          </a:p>
          <a:p>
            <a:pPr marL="1449388" lvl="2" indent="-342900" algn="just">
              <a:lnSpc>
                <a:spcPct val="107000"/>
              </a:lnSpc>
            </a:pPr>
            <a:endParaRPr lang="fr-FR" sz="1600" dirty="0">
              <a:latin typeface="Comic Sans MS" pitchFamily="66" charset="0"/>
            </a:endParaRPr>
          </a:p>
          <a:p>
            <a:pPr marL="534988" indent="-342900" algn="just">
              <a:lnSpc>
                <a:spcPct val="107000"/>
              </a:lnSpc>
              <a:buFont typeface="Arial" pitchFamily="34" charset="0"/>
              <a:buChar char="•"/>
            </a:pPr>
            <a:r>
              <a:rPr lang="fr-FR" sz="1600" b="1" dirty="0" smtClean="0">
                <a:latin typeface="Comic Sans MS" pitchFamily="66" charset="0"/>
              </a:rPr>
              <a:t>Création de l’association MONALISA</a:t>
            </a:r>
          </a:p>
          <a:p>
            <a:pPr marL="992188" lvl="1" indent="-342900" algn="just">
              <a:lnSpc>
                <a:spcPct val="107000"/>
              </a:lnSpc>
              <a:buFont typeface="Wingdings" pitchFamily="2" charset="2"/>
              <a:buChar char="ü"/>
            </a:pPr>
            <a:r>
              <a:rPr lang="fr-FR" sz="1600" dirty="0" smtClean="0">
                <a:latin typeface="Comic Sans MS" pitchFamily="66" charset="0"/>
              </a:rPr>
              <a:t>3 niveaux d’intervention:</a:t>
            </a:r>
          </a:p>
          <a:p>
            <a:pPr marL="1449388" lvl="2" indent="-342900" algn="just">
              <a:lnSpc>
                <a:spcPct val="107000"/>
              </a:lnSpc>
              <a:buFont typeface="Courier New" pitchFamily="49" charset="0"/>
              <a:buChar char="o"/>
            </a:pPr>
            <a:r>
              <a:rPr lang="fr-FR" sz="1600" dirty="0" smtClean="0">
                <a:latin typeface="Comic Sans MS" pitchFamily="66" charset="0"/>
              </a:rPr>
              <a:t>Développer le bénévolat et l’engagement citoyen à l’échelon local</a:t>
            </a:r>
          </a:p>
          <a:p>
            <a:pPr marL="1449388" lvl="2" indent="-342900" algn="just">
              <a:lnSpc>
                <a:spcPct val="107000"/>
              </a:lnSpc>
              <a:buFont typeface="Courier New" pitchFamily="49" charset="0"/>
              <a:buChar char="o"/>
            </a:pPr>
            <a:r>
              <a:rPr lang="fr-FR" sz="1600" dirty="0" smtClean="0">
                <a:latin typeface="Comic Sans MS" pitchFamily="66" charset="0"/>
              </a:rPr>
              <a:t>Mettre en place des réseaux d’équipes de bénévoles</a:t>
            </a:r>
          </a:p>
          <a:p>
            <a:pPr marL="1449388" lvl="2" indent="-342900" algn="just">
              <a:lnSpc>
                <a:spcPct val="107000"/>
              </a:lnSpc>
              <a:buFont typeface="Courier New" pitchFamily="49" charset="0"/>
              <a:buChar char="o"/>
            </a:pPr>
            <a:r>
              <a:rPr lang="fr-FR" sz="1600" dirty="0" smtClean="0">
                <a:latin typeface="Comic Sans MS" pitchFamily="66" charset="0"/>
              </a:rPr>
              <a:t>Promouvoir </a:t>
            </a:r>
            <a:r>
              <a:rPr lang="fr-FR" sz="1600" dirty="0">
                <a:latin typeface="Comic Sans MS" pitchFamily="66" charset="0"/>
              </a:rPr>
              <a:t>« une charte MONALISA » </a:t>
            </a:r>
            <a:endParaRPr lang="fr-FR" sz="1600" dirty="0" smtClean="0">
              <a:latin typeface="Comic Sans MS" pitchFamily="66" charset="0"/>
            </a:endParaRPr>
          </a:p>
          <a:p>
            <a:pPr marL="992188" lvl="1" indent="-342900" algn="just">
              <a:lnSpc>
                <a:spcPct val="107000"/>
              </a:lnSpc>
              <a:buFont typeface="Wingdings" pitchFamily="2" charset="2"/>
              <a:buChar char="ü"/>
            </a:pPr>
            <a:r>
              <a:rPr lang="fr-FR" sz="1600" dirty="0" smtClean="0">
                <a:latin typeface="Comic Sans MS" pitchFamily="66" charset="0"/>
              </a:rPr>
              <a:t>8 départements témoins </a:t>
            </a: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pic>
        <p:nvPicPr>
          <p:cNvPr id="7" name="Picture 3"/>
          <p:cNvPicPr>
            <a:picLocks noChangeAspect="1" noChangeArrowheads="1"/>
          </p:cNvPicPr>
          <p:nvPr/>
        </p:nvPicPr>
        <p:blipFill>
          <a:blip r:embed="rId4" cstate="print"/>
          <a:srcRect/>
          <a:stretch>
            <a:fillRect/>
          </a:stretch>
        </p:blipFill>
        <p:spPr bwMode="auto">
          <a:xfrm>
            <a:off x="6588224" y="188640"/>
            <a:ext cx="2371725" cy="742950"/>
          </a:xfrm>
          <a:prstGeom prst="rect">
            <a:avLst/>
          </a:prstGeom>
          <a:noFill/>
          <a:ln w="9525">
            <a:noFill/>
            <a:miter lim="800000"/>
            <a:headEnd/>
            <a:tailEnd/>
          </a:ln>
        </p:spPr>
      </p:pic>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116632"/>
            <a:ext cx="1448768" cy="1181387"/>
          </a:xfrm>
          <a:prstGeom prst="rect">
            <a:avLst/>
          </a:prstGeom>
          <a:noFill/>
          <a:ln w="9525">
            <a:noFill/>
            <a:miter lim="800000"/>
            <a:headEnd/>
            <a:tailEnd/>
          </a:ln>
        </p:spPr>
      </p:pic>
      <p:sp>
        <p:nvSpPr>
          <p:cNvPr id="5" name="ZoneTexte 4"/>
          <p:cNvSpPr txBox="1"/>
          <p:nvPr/>
        </p:nvSpPr>
        <p:spPr>
          <a:xfrm>
            <a:off x="1331640" y="548680"/>
            <a:ext cx="5616624" cy="461665"/>
          </a:xfrm>
          <a:prstGeom prst="rect">
            <a:avLst/>
          </a:prstGeom>
          <a:noFill/>
        </p:spPr>
        <p:txBody>
          <a:bodyPr wrap="square" rtlCol="0">
            <a:spAutoFit/>
          </a:bodyPr>
          <a:lstStyle/>
          <a:p>
            <a:pPr algn="ctr"/>
            <a:r>
              <a:rPr lang="fr-FR" sz="2400" b="1" dirty="0" smtClean="0">
                <a:latin typeface="Comic Sans MS" pitchFamily="66" charset="0"/>
              </a:rPr>
              <a:t>L’isolement des personnes âgées</a:t>
            </a:r>
            <a:endParaRPr lang="fr-FR" sz="2400" b="1" dirty="0">
              <a:latin typeface="Comic Sans MS" pitchFamily="66" charset="0"/>
            </a:endParaRPr>
          </a:p>
        </p:txBody>
      </p:sp>
      <p:sp>
        <p:nvSpPr>
          <p:cNvPr id="6" name="Rectangle 5"/>
          <p:cNvSpPr/>
          <p:nvPr/>
        </p:nvSpPr>
        <p:spPr>
          <a:xfrm>
            <a:off x="179512" y="1340768"/>
            <a:ext cx="8784976" cy="7371442"/>
          </a:xfrm>
          <a:prstGeom prst="rect">
            <a:avLst/>
          </a:prstGeom>
        </p:spPr>
        <p:txBody>
          <a:bodyPr wrap="square">
            <a:spAutoFit/>
          </a:bodyPr>
          <a:lstStyle/>
          <a:p>
            <a:pPr marL="534988" indent="-342900" algn="just">
              <a:lnSpc>
                <a:spcPct val="107000"/>
              </a:lnSpc>
              <a:buFont typeface="Arial" pitchFamily="34" charset="0"/>
              <a:buChar char="•"/>
            </a:pPr>
            <a:r>
              <a:rPr lang="fr-FR" sz="1600" b="1" dirty="0" smtClean="0">
                <a:latin typeface="Comic Sans MS" pitchFamily="66" charset="0"/>
              </a:rPr>
              <a:t>Création de la Coopération MONALISA Gard en 2015</a:t>
            </a:r>
          </a:p>
          <a:p>
            <a:pPr marL="534988" indent="-342900" algn="just">
              <a:lnSpc>
                <a:spcPct val="107000"/>
              </a:lnSpc>
              <a:buFont typeface="Arial" pitchFamily="34" charset="0"/>
              <a:buChar char="•"/>
            </a:pPr>
            <a:endParaRPr lang="fr-FR" sz="1600" b="1" dirty="0" smtClean="0">
              <a:latin typeface="Comic Sans MS" pitchFamily="66" charset="0"/>
            </a:endParaRPr>
          </a:p>
          <a:p>
            <a:pPr marL="534988" indent="-342900" algn="just">
              <a:lnSpc>
                <a:spcPct val="107000"/>
              </a:lnSpc>
            </a:pPr>
            <a:r>
              <a:rPr lang="fr-FR" sz="1600" dirty="0" smtClean="0">
                <a:latin typeface="Comic Sans MS" pitchFamily="66" charset="0"/>
              </a:rPr>
              <a:t>      </a:t>
            </a:r>
            <a:r>
              <a:rPr lang="fr-FR" sz="1400" dirty="0" smtClean="0">
                <a:latin typeface="Comic Sans MS" pitchFamily="66" charset="0"/>
              </a:rPr>
              <a:t>Engagement des participants pour  former un collectif local informel, mobilisant institutions, professionnels, collectivités, associations et bénévoles et faisant cause commune pour lutter contre l’isolement social des âgés au travers d’un partenariat inédit entre la société civile et la puissance publique.</a:t>
            </a:r>
          </a:p>
          <a:p>
            <a:pPr marL="534988" indent="-342900" algn="just">
              <a:lnSpc>
                <a:spcPct val="107000"/>
              </a:lnSpc>
            </a:pPr>
            <a:endParaRPr lang="fr-FR" sz="1600" b="1" dirty="0" smtClean="0">
              <a:latin typeface="Comic Sans MS" pitchFamily="66" charset="0"/>
            </a:endParaRPr>
          </a:p>
          <a:p>
            <a:pPr marL="534988" indent="-342900">
              <a:lnSpc>
                <a:spcPct val="107000"/>
              </a:lnSpc>
              <a:spcAft>
                <a:spcPts val="0"/>
              </a:spcAft>
              <a:buFont typeface="Arial" pitchFamily="34" charset="0"/>
              <a:buChar char="•"/>
            </a:pPr>
            <a:r>
              <a:rPr lang="fr-FR" sz="1600" b="1" dirty="0" smtClean="0">
                <a:latin typeface="Comic Sans MS" pitchFamily="66" charset="0"/>
                <a:ea typeface="Calibri" panose="020F0502020204030204" pitchFamily="34" charset="0"/>
                <a:cs typeface="Times New Roman" panose="02020603050405020304" pitchFamily="18" charset="0"/>
              </a:rPr>
              <a:t>La lutte contre l’isolement des personnes âgées et MONALISA</a:t>
            </a:r>
            <a:r>
              <a:rPr lang="fr-FR" sz="1600" dirty="0" smtClean="0">
                <a:latin typeface="Comic Sans MS" pitchFamily="66" charset="0"/>
                <a:ea typeface="Calibri" panose="020F0502020204030204" pitchFamily="34" charset="0"/>
                <a:cs typeface="Times New Roman" panose="02020603050405020304" pitchFamily="18" charset="0"/>
              </a:rPr>
              <a:t> </a:t>
            </a:r>
            <a:r>
              <a:rPr lang="fr-FR" sz="1400" dirty="0" smtClean="0">
                <a:latin typeface="Comic Sans MS" pitchFamily="66" charset="0"/>
                <a:ea typeface="Calibri" panose="020F0502020204030204" pitchFamily="34" charset="0"/>
                <a:cs typeface="Times New Roman" panose="02020603050405020304" pitchFamily="18" charset="0"/>
              </a:rPr>
              <a:t>inscrites dans le schéma départemental du Gard 2016-2020</a:t>
            </a:r>
          </a:p>
          <a:p>
            <a:pPr marL="534988" indent="-342900">
              <a:lnSpc>
                <a:spcPct val="107000"/>
              </a:lnSpc>
              <a:spcAft>
                <a:spcPts val="0"/>
              </a:spcAft>
              <a:buFont typeface="Arial" pitchFamily="34" charset="0"/>
              <a:buChar char="•"/>
            </a:pPr>
            <a:endParaRPr lang="fr-FR" sz="1400" dirty="0" smtClean="0">
              <a:latin typeface="Comic Sans MS" pitchFamily="66" charset="0"/>
              <a:ea typeface="Calibri" panose="020F0502020204030204" pitchFamily="34" charset="0"/>
              <a:cs typeface="Times New Roman" panose="02020603050405020304" pitchFamily="18" charset="0"/>
            </a:endParaRPr>
          </a:p>
          <a:p>
            <a:pPr marL="896938" lvl="1" indent="-180975">
              <a:lnSpc>
                <a:spcPct val="107000"/>
              </a:lnSpc>
              <a:buFont typeface="Arial" panose="020B0604020202020204" pitchFamily="34" charset="0"/>
              <a:buChar char="•"/>
            </a:pPr>
            <a:r>
              <a:rPr lang="fr-FR" sz="1400" dirty="0" smtClean="0">
                <a:latin typeface="Comic Sans MS" pitchFamily="66" charset="0"/>
                <a:ea typeface="Calibri" panose="020F0502020204030204" pitchFamily="34" charset="0"/>
                <a:cs typeface="Times New Roman" panose="02020603050405020304" pitchFamily="18" charset="0"/>
              </a:rPr>
              <a:t>27,6% de la population du Gard </a:t>
            </a:r>
            <a:r>
              <a:rPr lang="fr-FR" sz="1100" dirty="0" smtClean="0">
                <a:latin typeface="Comic Sans MS" pitchFamily="66" charset="0"/>
                <a:ea typeface="Calibri" panose="020F0502020204030204" pitchFamily="34" charset="0"/>
                <a:cs typeface="Times New Roman" panose="02020603050405020304" pitchFamily="18" charset="0"/>
              </a:rPr>
              <a:t>736 029 habitants</a:t>
            </a:r>
            <a:r>
              <a:rPr lang="fr-FR" sz="1400" dirty="0" smtClean="0">
                <a:latin typeface="Comic Sans MS" pitchFamily="66" charset="0"/>
                <a:ea typeface="Calibri" panose="020F0502020204030204" pitchFamily="34" charset="0"/>
                <a:cs typeface="Times New Roman" panose="02020603050405020304" pitchFamily="18" charset="0"/>
              </a:rPr>
              <a:t> a de plus de 60 ans soit 202 870 personnes </a:t>
            </a:r>
            <a:r>
              <a:rPr lang="fr-FR" sz="1000" dirty="0" smtClean="0">
                <a:latin typeface="Comic Sans MS" pitchFamily="66" charset="0"/>
                <a:ea typeface="Calibri" panose="020F0502020204030204" pitchFamily="34" charset="0"/>
                <a:cs typeface="Times New Roman" panose="02020603050405020304" pitchFamily="18" charset="0"/>
              </a:rPr>
              <a:t>(moyenne nationale 25,3%)</a:t>
            </a:r>
          </a:p>
          <a:p>
            <a:pPr marL="896938" lvl="1" indent="-180975">
              <a:lnSpc>
                <a:spcPct val="107000"/>
              </a:lnSpc>
              <a:buFont typeface="Arial" panose="020B0604020202020204" pitchFamily="34" charset="0"/>
              <a:buChar char="•"/>
            </a:pPr>
            <a:r>
              <a:rPr lang="fr-FR" sz="1400" dirty="0" smtClean="0">
                <a:latin typeface="Comic Sans MS" pitchFamily="66" charset="0"/>
                <a:ea typeface="Calibri" panose="020F0502020204030204" pitchFamily="34" charset="0"/>
                <a:cs typeface="Times New Roman" panose="02020603050405020304" pitchFamily="18" charset="0"/>
              </a:rPr>
              <a:t>9,7% de la population de plus de 60 ans vit sous le seuil de pauvreté </a:t>
            </a:r>
            <a:r>
              <a:rPr lang="fr-FR" sz="1000" dirty="0" smtClean="0">
                <a:latin typeface="Comic Sans MS" pitchFamily="66" charset="0"/>
                <a:ea typeface="Calibri" panose="020F0502020204030204" pitchFamily="34" charset="0"/>
                <a:cs typeface="Times New Roman" panose="02020603050405020304" pitchFamily="18" charset="0"/>
              </a:rPr>
              <a:t>(moyenne nationale 9,3%)</a:t>
            </a:r>
            <a:endParaRPr lang="fr-FR" sz="1400" dirty="0" smtClean="0">
              <a:latin typeface="Comic Sans MS" pitchFamily="66" charset="0"/>
              <a:ea typeface="Calibri" panose="020F0502020204030204" pitchFamily="34" charset="0"/>
              <a:cs typeface="Times New Roman" panose="02020603050405020304" pitchFamily="18" charset="0"/>
            </a:endParaRPr>
          </a:p>
          <a:p>
            <a:pPr marL="992188" lvl="1" indent="-342900" algn="just">
              <a:lnSpc>
                <a:spcPct val="107000"/>
              </a:lnSpc>
            </a:pPr>
            <a:endParaRPr lang="fr-FR" sz="1600" dirty="0" smtClean="0">
              <a:latin typeface="Comic Sans MS" pitchFamily="66" charset="0"/>
            </a:endParaRPr>
          </a:p>
          <a:p>
            <a:pPr marL="534988" indent="-342900">
              <a:lnSpc>
                <a:spcPct val="107000"/>
              </a:lnSpc>
              <a:buFont typeface="Arial" pitchFamily="34" charset="0"/>
              <a:buChar char="•"/>
            </a:pPr>
            <a:r>
              <a:rPr lang="fr-FR" sz="1600" b="1" dirty="0" smtClean="0">
                <a:latin typeface="Comic Sans MS" pitchFamily="66" charset="0"/>
                <a:ea typeface="Calibri" panose="020F0502020204030204" pitchFamily="34" charset="0"/>
                <a:cs typeface="Times New Roman" panose="02020603050405020304" pitchFamily="18" charset="0"/>
              </a:rPr>
              <a:t>L’étude « SOLITUDE ET ISOLEMENT QUAND ON A PLUS DE 60 ANS EN FRANCE, EN 2017 » </a:t>
            </a:r>
          </a:p>
          <a:p>
            <a:pPr marL="534988" indent="-342900">
              <a:lnSpc>
                <a:spcPct val="107000"/>
              </a:lnSpc>
              <a:buFont typeface="Arial" pitchFamily="34" charset="0"/>
              <a:buChar char="•"/>
            </a:pPr>
            <a:endParaRPr lang="fr-FR" sz="1600" b="1" dirty="0" smtClean="0">
              <a:latin typeface="Comic Sans MS" pitchFamily="66" charset="0"/>
              <a:ea typeface="Calibri" panose="020F0502020204030204" pitchFamily="34" charset="0"/>
              <a:cs typeface="Times New Roman" panose="02020603050405020304" pitchFamily="18" charset="0"/>
            </a:endParaRPr>
          </a:p>
          <a:p>
            <a:pPr marL="992188" lvl="1" indent="-342900">
              <a:lnSpc>
                <a:spcPct val="107000"/>
              </a:lnSpc>
              <a:buFont typeface="Wingdings" pitchFamily="2" charset="2"/>
              <a:buChar char="ü"/>
            </a:pPr>
            <a:r>
              <a:rPr lang="fr-FR" sz="1400" dirty="0" smtClean="0">
                <a:latin typeface="Comic Sans MS" pitchFamily="66" charset="0"/>
                <a:ea typeface="Calibri" panose="020F0502020204030204" pitchFamily="34" charset="0"/>
                <a:cs typeface="Times New Roman" panose="02020603050405020304" pitchFamily="18" charset="0"/>
              </a:rPr>
              <a:t>réalisée par les petits frères des Pauvres et le CSA</a:t>
            </a:r>
          </a:p>
          <a:p>
            <a:pPr marL="992188" lvl="1" indent="-342900">
              <a:lnSpc>
                <a:spcPct val="107000"/>
              </a:lnSpc>
              <a:buFont typeface="Wingdings" pitchFamily="2" charset="2"/>
              <a:buChar char="ü"/>
            </a:pPr>
            <a:r>
              <a:rPr lang="fr-FR" sz="1400" dirty="0" smtClean="0">
                <a:latin typeface="Comic Sans MS" pitchFamily="66" charset="0"/>
                <a:ea typeface="Calibri" panose="020F0502020204030204" pitchFamily="34" charset="0"/>
                <a:cs typeface="Times New Roman" panose="02020603050405020304" pitchFamily="18" charset="0"/>
              </a:rPr>
              <a:t>révèle que </a:t>
            </a:r>
            <a:r>
              <a:rPr lang="fr-FR" sz="1400" b="1" dirty="0" smtClean="0">
                <a:latin typeface="Comic Sans MS" pitchFamily="66" charset="0"/>
                <a:ea typeface="Calibri" panose="020F0502020204030204" pitchFamily="34" charset="0"/>
                <a:cs typeface="Times New Roman" panose="02020603050405020304" pitchFamily="18" charset="0"/>
              </a:rPr>
              <a:t>300 000 français de plus de 60 ans sont en situation de mort sociale !</a:t>
            </a:r>
          </a:p>
          <a:p>
            <a:pPr marL="896938"/>
            <a:r>
              <a:rPr lang="fr-FR" sz="1400" dirty="0" smtClean="0">
                <a:latin typeface="Comic Sans MS" pitchFamily="66" charset="0"/>
              </a:rPr>
              <a:t>Elles ne rencontrent quasiment jamais ou très rarement d’autres personnes, tout réseau confondu </a:t>
            </a:r>
          </a:p>
          <a:p>
            <a:pPr marL="896938"/>
            <a:r>
              <a:rPr lang="fr-FR" sz="1400" dirty="0" smtClean="0">
                <a:latin typeface="Comic Sans MS" pitchFamily="66" charset="0"/>
              </a:rPr>
              <a:t>(familial, amical, voisinage, réseau associatif). </a:t>
            </a:r>
          </a:p>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pic>
        <p:nvPicPr>
          <p:cNvPr id="7" name="Picture 3"/>
          <p:cNvPicPr>
            <a:picLocks noChangeAspect="1" noChangeArrowheads="1"/>
          </p:cNvPicPr>
          <p:nvPr/>
        </p:nvPicPr>
        <p:blipFill>
          <a:blip r:embed="rId4" cstate="print"/>
          <a:srcRect/>
          <a:stretch>
            <a:fillRect/>
          </a:stretch>
        </p:blipFill>
        <p:spPr bwMode="auto">
          <a:xfrm>
            <a:off x="6588224" y="188640"/>
            <a:ext cx="2371725" cy="742950"/>
          </a:xfrm>
          <a:prstGeom prst="rect">
            <a:avLst/>
          </a:prstGeom>
          <a:noFill/>
          <a:ln w="9525">
            <a:noFill/>
            <a:miter lim="800000"/>
            <a:headEnd/>
            <a:tailEnd/>
          </a:ln>
        </p:spPr>
      </p:pic>
      <p:sp>
        <p:nvSpPr>
          <p:cNvPr id="9" name="ZoneTexte 8"/>
          <p:cNvSpPr txBox="1"/>
          <p:nvPr/>
        </p:nvSpPr>
        <p:spPr>
          <a:xfrm>
            <a:off x="5652120" y="6453336"/>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116632"/>
            <a:ext cx="1448768" cy="1181387"/>
          </a:xfrm>
          <a:prstGeom prst="rect">
            <a:avLst/>
          </a:prstGeom>
          <a:noFill/>
          <a:ln w="9525">
            <a:noFill/>
            <a:miter lim="800000"/>
            <a:headEnd/>
            <a:tailEnd/>
          </a:ln>
        </p:spPr>
      </p:pic>
      <p:sp>
        <p:nvSpPr>
          <p:cNvPr id="5" name="ZoneTexte 4"/>
          <p:cNvSpPr txBox="1"/>
          <p:nvPr/>
        </p:nvSpPr>
        <p:spPr>
          <a:xfrm>
            <a:off x="1331640" y="548680"/>
            <a:ext cx="5616624" cy="461665"/>
          </a:xfrm>
          <a:prstGeom prst="rect">
            <a:avLst/>
          </a:prstGeom>
          <a:noFill/>
        </p:spPr>
        <p:txBody>
          <a:bodyPr wrap="square" rtlCol="0">
            <a:spAutoFit/>
          </a:bodyPr>
          <a:lstStyle/>
          <a:p>
            <a:pPr algn="ctr"/>
            <a:r>
              <a:rPr lang="fr-FR" sz="2400" b="1" dirty="0" smtClean="0">
                <a:latin typeface="Comic Sans MS" pitchFamily="66" charset="0"/>
              </a:rPr>
              <a:t>L’isolement des personnes âgées</a:t>
            </a:r>
            <a:endParaRPr lang="fr-FR" sz="2400" b="1" dirty="0">
              <a:latin typeface="Comic Sans MS" pitchFamily="66" charset="0"/>
            </a:endParaRPr>
          </a:p>
        </p:txBody>
      </p:sp>
      <p:sp>
        <p:nvSpPr>
          <p:cNvPr id="6" name="Rectangle 5"/>
          <p:cNvSpPr/>
          <p:nvPr/>
        </p:nvSpPr>
        <p:spPr>
          <a:xfrm>
            <a:off x="179512" y="134076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pic>
        <p:nvPicPr>
          <p:cNvPr id="7" name="Picture 3"/>
          <p:cNvPicPr>
            <a:picLocks noChangeAspect="1" noChangeArrowheads="1"/>
          </p:cNvPicPr>
          <p:nvPr/>
        </p:nvPicPr>
        <p:blipFill>
          <a:blip r:embed="rId4" cstate="print"/>
          <a:srcRect/>
          <a:stretch>
            <a:fillRect/>
          </a:stretch>
        </p:blipFill>
        <p:spPr bwMode="auto">
          <a:xfrm>
            <a:off x="6588224" y="188640"/>
            <a:ext cx="2371725" cy="742950"/>
          </a:xfrm>
          <a:prstGeom prst="rect">
            <a:avLst/>
          </a:prstGeom>
          <a:noFill/>
          <a:ln w="9525">
            <a:noFill/>
            <a:miter lim="800000"/>
            <a:headEnd/>
            <a:tailEnd/>
          </a:ln>
        </p:spPr>
      </p:pic>
      <p:sp>
        <p:nvSpPr>
          <p:cNvPr id="9" name="ZoneTexte 8"/>
          <p:cNvSpPr txBox="1"/>
          <p:nvPr/>
        </p:nvSpPr>
        <p:spPr>
          <a:xfrm>
            <a:off x="2771800" y="6453336"/>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39938" name="Picture 2"/>
          <p:cNvPicPr>
            <a:picLocks noChangeAspect="1" noChangeArrowheads="1"/>
          </p:cNvPicPr>
          <p:nvPr/>
        </p:nvPicPr>
        <p:blipFill>
          <a:blip r:embed="rId5" cstate="print"/>
          <a:srcRect/>
          <a:stretch>
            <a:fillRect/>
          </a:stretch>
        </p:blipFill>
        <p:spPr bwMode="auto">
          <a:xfrm>
            <a:off x="2411760" y="1340768"/>
            <a:ext cx="4267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116632"/>
            <a:ext cx="1448768" cy="1181387"/>
          </a:xfrm>
          <a:prstGeom prst="rect">
            <a:avLst/>
          </a:prstGeom>
          <a:noFill/>
          <a:ln w="9525">
            <a:noFill/>
            <a:miter lim="800000"/>
            <a:headEnd/>
            <a:tailEnd/>
          </a:ln>
        </p:spPr>
      </p:pic>
      <p:sp>
        <p:nvSpPr>
          <p:cNvPr id="5" name="ZoneTexte 4"/>
          <p:cNvSpPr txBox="1"/>
          <p:nvPr/>
        </p:nvSpPr>
        <p:spPr>
          <a:xfrm>
            <a:off x="1619672" y="404664"/>
            <a:ext cx="7524328" cy="948529"/>
          </a:xfrm>
          <a:prstGeom prst="rect">
            <a:avLst/>
          </a:prstGeom>
          <a:noFill/>
        </p:spPr>
        <p:txBody>
          <a:bodyPr wrap="square" rtlCol="0">
            <a:spAutoFit/>
          </a:bodyPr>
          <a:lstStyle/>
          <a:p>
            <a:pPr marL="534988" indent="-342900" algn="ctr">
              <a:lnSpc>
                <a:spcPct val="107000"/>
              </a:lnSpc>
              <a:spcAft>
                <a:spcPts val="0"/>
              </a:spcAft>
            </a:pPr>
            <a:r>
              <a:rPr lang="fr-FR" sz="2800" b="1" dirty="0" smtClean="0">
                <a:latin typeface="Comic Sans MS" pitchFamily="66" charset="0"/>
                <a:ea typeface="Calibri" panose="020F0502020204030204" pitchFamily="34" charset="0"/>
              </a:rPr>
              <a:t>La </a:t>
            </a:r>
            <a:r>
              <a:rPr lang="fr-FR" sz="2400" b="1" dirty="0" smtClean="0">
                <a:latin typeface="Comic Sans MS" pitchFamily="66" charset="0"/>
                <a:ea typeface="Calibri" panose="020F0502020204030204" pitchFamily="34" charset="0"/>
              </a:rPr>
              <a:t>démarche d’art participatif (</a:t>
            </a:r>
            <a:r>
              <a:rPr lang="fr-FR" sz="2400" b="1" dirty="0" err="1" smtClean="0">
                <a:latin typeface="Comic Sans MS" pitchFamily="66" charset="0"/>
                <a:ea typeface="Calibri" panose="020F0502020204030204" pitchFamily="34" charset="0"/>
              </a:rPr>
              <a:t>street</a:t>
            </a:r>
            <a:r>
              <a:rPr lang="fr-FR" sz="2400" b="1" dirty="0" smtClean="0">
                <a:latin typeface="Comic Sans MS" pitchFamily="66" charset="0"/>
                <a:ea typeface="Calibri" panose="020F0502020204030204" pitchFamily="34" charset="0"/>
              </a:rPr>
              <a:t>-art)    « Inside Out » de l’artiste JR</a:t>
            </a:r>
          </a:p>
        </p:txBody>
      </p:sp>
      <p:pic>
        <p:nvPicPr>
          <p:cNvPr id="7" name="Picture 3"/>
          <p:cNvPicPr>
            <a:picLocks noChangeAspect="1" noChangeArrowheads="1"/>
          </p:cNvPicPr>
          <p:nvPr/>
        </p:nvPicPr>
        <p:blipFill>
          <a:blip r:embed="rId4" cstate="print"/>
          <a:srcRect/>
          <a:stretch>
            <a:fillRect/>
          </a:stretch>
        </p:blipFill>
        <p:spPr bwMode="auto">
          <a:xfrm>
            <a:off x="899592" y="5877272"/>
            <a:ext cx="2371725" cy="742950"/>
          </a:xfrm>
          <a:prstGeom prst="rect">
            <a:avLst/>
          </a:prstGeom>
          <a:noFill/>
          <a:ln w="9525">
            <a:noFill/>
            <a:miter lim="800000"/>
            <a:headEnd/>
            <a:tailEnd/>
          </a:ln>
        </p:spPr>
      </p:pic>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8" name="Image 7" descr="Une image contenant personne, photo, posant, tennis&#10;&#10;Description générée avec un niveau de confiance très élevé">
            <a:extLst>
              <a:ext uri="{FF2B5EF4-FFF2-40B4-BE49-F238E27FC236}">
                <a16:creationId xmlns:a16="http://schemas.microsoft.com/office/drawing/2014/main" xmlns="" id="{CDEA6A84-CD7F-4450-8752-A1932654FE2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528" y="1556792"/>
            <a:ext cx="3604092" cy="3024336"/>
          </a:xfrm>
          <a:prstGeom prst="rect">
            <a:avLst/>
          </a:prstGeom>
        </p:spPr>
      </p:pic>
      <p:sp>
        <p:nvSpPr>
          <p:cNvPr id="10" name="Rectangle 9">
            <a:extLst>
              <a:ext uri="{FF2B5EF4-FFF2-40B4-BE49-F238E27FC236}">
                <a16:creationId xmlns:a16="http://schemas.microsoft.com/office/drawing/2014/main" xmlns="" id="{92ECC383-A3EE-497F-90A5-5786ADCD857F}"/>
              </a:ext>
            </a:extLst>
          </p:cNvPr>
          <p:cNvSpPr/>
          <p:nvPr/>
        </p:nvSpPr>
        <p:spPr>
          <a:xfrm>
            <a:off x="3995936" y="1484784"/>
            <a:ext cx="4968552" cy="5122877"/>
          </a:xfrm>
          <a:prstGeom prst="rect">
            <a:avLst/>
          </a:prstGeom>
        </p:spPr>
        <p:txBody>
          <a:bodyPr wrap="square">
            <a:spAutoFit/>
          </a:bodyPr>
          <a:lstStyle/>
          <a:p>
            <a:pPr algn="just"/>
            <a:r>
              <a:rPr lang="fr-FR" sz="1400" dirty="0">
                <a:solidFill>
                  <a:srgbClr val="000000"/>
                </a:solidFill>
                <a:latin typeface="Comic Sans MS" pitchFamily="66" charset="0"/>
              </a:rPr>
              <a:t>Le 2 mars 2011, l’artiste JR lance un projet d’art participatif et global, avec comme objectif de </a:t>
            </a:r>
            <a:endParaRPr lang="fr-FR" sz="1400" dirty="0" smtClean="0">
              <a:solidFill>
                <a:srgbClr val="000000"/>
              </a:solidFill>
              <a:latin typeface="Comic Sans MS" pitchFamily="66" charset="0"/>
            </a:endParaRPr>
          </a:p>
          <a:p>
            <a:pPr algn="ctr"/>
            <a:r>
              <a:rPr lang="fr-FR" sz="1400" dirty="0" smtClean="0">
                <a:solidFill>
                  <a:srgbClr val="000000"/>
                </a:solidFill>
                <a:latin typeface="Comic Sans MS" pitchFamily="66" charset="0"/>
              </a:rPr>
              <a:t>« </a:t>
            </a:r>
            <a:r>
              <a:rPr lang="fr-FR" sz="1400" dirty="0">
                <a:solidFill>
                  <a:srgbClr val="000000"/>
                </a:solidFill>
                <a:latin typeface="Comic Sans MS" pitchFamily="66" charset="0"/>
              </a:rPr>
              <a:t>changer le monde ». </a:t>
            </a:r>
          </a:p>
          <a:p>
            <a:pPr algn="just"/>
            <a:r>
              <a:rPr lang="fr-FR" sz="1400" dirty="0">
                <a:solidFill>
                  <a:srgbClr val="000000"/>
                </a:solidFill>
                <a:latin typeface="Comic Sans MS" pitchFamily="66" charset="0"/>
              </a:rPr>
              <a:t>Ce projet est appelé </a:t>
            </a:r>
            <a:r>
              <a:rPr lang="fr-FR" sz="1400" dirty="0" smtClean="0">
                <a:solidFill>
                  <a:srgbClr val="000000"/>
                </a:solidFill>
                <a:latin typeface="Comic Sans MS" pitchFamily="66" charset="0"/>
              </a:rPr>
              <a:t>« </a:t>
            </a:r>
            <a:r>
              <a:rPr lang="fr-FR" sz="1400" b="1" dirty="0" smtClean="0">
                <a:solidFill>
                  <a:srgbClr val="000000"/>
                </a:solidFill>
                <a:latin typeface="Comic Sans MS" pitchFamily="66" charset="0"/>
              </a:rPr>
              <a:t>Inside Out »</a:t>
            </a:r>
            <a:r>
              <a:rPr lang="fr-FR" sz="1400" dirty="0" smtClean="0">
                <a:solidFill>
                  <a:srgbClr val="000000"/>
                </a:solidFill>
                <a:latin typeface="Comic Sans MS" pitchFamily="66" charset="0"/>
              </a:rPr>
              <a:t>. </a:t>
            </a:r>
            <a:endParaRPr lang="fr-FR" sz="1400" dirty="0">
              <a:solidFill>
                <a:srgbClr val="000000"/>
              </a:solidFill>
              <a:latin typeface="Comic Sans MS" pitchFamily="66" charset="0"/>
            </a:endParaRPr>
          </a:p>
          <a:p>
            <a:pPr algn="just"/>
            <a:endParaRPr lang="fr-FR" sz="1400" dirty="0">
              <a:solidFill>
                <a:srgbClr val="000000"/>
              </a:solidFill>
              <a:latin typeface="Comic Sans MS" pitchFamily="66" charset="0"/>
            </a:endParaRPr>
          </a:p>
          <a:p>
            <a:pPr algn="just"/>
            <a:r>
              <a:rPr lang="fr-FR" sz="1400" dirty="0">
                <a:solidFill>
                  <a:srgbClr val="000000"/>
                </a:solidFill>
                <a:latin typeface="Comic Sans MS" pitchFamily="66" charset="0"/>
              </a:rPr>
              <a:t>Inside Out </a:t>
            </a:r>
            <a:r>
              <a:rPr lang="fr-FR" sz="1400" b="1" dirty="0">
                <a:solidFill>
                  <a:srgbClr val="000000"/>
                </a:solidFill>
                <a:latin typeface="Comic Sans MS" pitchFamily="66" charset="0"/>
              </a:rPr>
              <a:t>donne à chacun l’opportunité de partager son portrait et de faire passer le message qui lui tient à cœur. </a:t>
            </a:r>
            <a:r>
              <a:rPr lang="fr-FR" sz="1400" dirty="0">
                <a:solidFill>
                  <a:srgbClr val="000000"/>
                </a:solidFill>
                <a:latin typeface="Comic Sans MS" pitchFamily="66" charset="0"/>
              </a:rPr>
              <a:t>C’est une plateforme globale qui permet à chacun de partager son histoire et de </a:t>
            </a:r>
            <a:r>
              <a:rPr lang="fr-FR" sz="1400" b="1" dirty="0">
                <a:solidFill>
                  <a:srgbClr val="000000"/>
                </a:solidFill>
                <a:latin typeface="Comic Sans MS" pitchFamily="66" charset="0"/>
              </a:rPr>
              <a:t>transformer un message personnel en œuvre d’art publique. </a:t>
            </a:r>
            <a:endParaRPr lang="fr-FR" sz="1400" b="1" dirty="0" smtClean="0">
              <a:solidFill>
                <a:srgbClr val="000000"/>
              </a:solidFill>
              <a:latin typeface="Comic Sans MS" pitchFamily="66" charset="0"/>
            </a:endParaRPr>
          </a:p>
          <a:p>
            <a:pPr algn="just"/>
            <a:endParaRPr lang="fr-FR" sz="1400" b="1" dirty="0">
              <a:solidFill>
                <a:srgbClr val="000000"/>
              </a:solidFill>
              <a:latin typeface="Comic Sans MS" pitchFamily="66" charset="0"/>
            </a:endParaRPr>
          </a:p>
          <a:p>
            <a:pPr algn="just"/>
            <a:r>
              <a:rPr lang="fr-FR" sz="1400" b="1" dirty="0" smtClean="0">
                <a:solidFill>
                  <a:srgbClr val="000000"/>
                </a:solidFill>
                <a:latin typeface="Comic Sans MS" pitchFamily="66" charset="0"/>
              </a:rPr>
              <a:t>Les Petits Frères des Pauvres </a:t>
            </a:r>
            <a:r>
              <a:rPr lang="fr-FR" sz="1400" dirty="0" smtClean="0">
                <a:solidFill>
                  <a:srgbClr val="000000"/>
                </a:solidFill>
                <a:latin typeface="Comic Sans MS" pitchFamily="66" charset="0"/>
              </a:rPr>
              <a:t>appliquent ce concept à la lutte contre l’isolement des personnes âgées en Seine-St Denis, à Marseille, à Nantes.</a:t>
            </a:r>
          </a:p>
          <a:p>
            <a:pPr algn="just"/>
            <a:endParaRPr lang="fr-FR" sz="1400" dirty="0" smtClean="0">
              <a:solidFill>
                <a:srgbClr val="000000"/>
              </a:solidFill>
              <a:latin typeface="Comic Sans MS" pitchFamily="66" charset="0"/>
            </a:endParaRPr>
          </a:p>
          <a:p>
            <a:pPr algn="just"/>
            <a:r>
              <a:rPr lang="fr-FR" sz="1400" dirty="0" smtClean="0">
                <a:latin typeface="Comic Sans MS" pitchFamily="66" charset="0"/>
                <a:ea typeface="Calibri" panose="020F0502020204030204" pitchFamily="34" charset="0"/>
              </a:rPr>
              <a:t>Le projet repose sur trois piliers importants : </a:t>
            </a:r>
            <a:endParaRPr lang="fr-FR" sz="1600" dirty="0" smtClean="0">
              <a:latin typeface="Comic Sans MS" pitchFamily="66" charset="0"/>
              <a:ea typeface="Calibri" panose="020F0502020204030204" pitchFamily="34" charset="0"/>
            </a:endParaRPr>
          </a:p>
          <a:p>
            <a:pPr marL="534988" lvl="1" indent="-342900">
              <a:lnSpc>
                <a:spcPct val="107000"/>
              </a:lnSpc>
              <a:buFont typeface="Arial" panose="020B0604020202020204" pitchFamily="34" charset="0"/>
              <a:buChar char="•"/>
            </a:pPr>
            <a:r>
              <a:rPr lang="fr-FR" sz="1400" dirty="0" smtClean="0">
                <a:latin typeface="Comic Sans MS" pitchFamily="66" charset="0"/>
                <a:ea typeface="Calibri" panose="020F0502020204030204" pitchFamily="34" charset="0"/>
                <a:cs typeface="Calibri" panose="020F0502020204030204" pitchFamily="34" charset="0"/>
              </a:rPr>
              <a:t>Une action collective</a:t>
            </a:r>
            <a:endParaRPr lang="fr-FR" sz="1600" dirty="0" smtClean="0">
              <a:latin typeface="Comic Sans MS" pitchFamily="66" charset="0"/>
              <a:ea typeface="Calibri" panose="020F0502020204030204" pitchFamily="34" charset="0"/>
            </a:endParaRPr>
          </a:p>
          <a:p>
            <a:pPr marL="534988" lvl="1" indent="-342900">
              <a:lnSpc>
                <a:spcPct val="107000"/>
              </a:lnSpc>
              <a:buFont typeface="Arial" panose="020B0604020202020204" pitchFamily="34" charset="0"/>
              <a:buChar char="•"/>
            </a:pPr>
            <a:r>
              <a:rPr lang="fr-FR" sz="1400" dirty="0" smtClean="0">
                <a:latin typeface="Comic Sans MS" pitchFamily="66" charset="0"/>
                <a:ea typeface="Calibri" panose="020F0502020204030204" pitchFamily="34" charset="0"/>
                <a:cs typeface="Calibri" panose="020F0502020204030204" pitchFamily="34" charset="0"/>
              </a:rPr>
              <a:t>Une exposition éphémère avec des portraits affichés dans les villes et les villages</a:t>
            </a:r>
          </a:p>
          <a:p>
            <a:pPr marL="534988" lvl="1" indent="-342900">
              <a:lnSpc>
                <a:spcPct val="107000"/>
              </a:lnSpc>
              <a:buFont typeface="Arial" panose="020B0604020202020204" pitchFamily="34" charset="0"/>
              <a:buChar char="•"/>
            </a:pPr>
            <a:r>
              <a:rPr lang="fr-FR" sz="1400" dirty="0" smtClean="0">
                <a:latin typeface="Comic Sans MS" pitchFamily="66" charset="0"/>
                <a:ea typeface="Calibri" panose="020F0502020204030204" pitchFamily="34" charset="0"/>
              </a:rPr>
              <a:t>Un message unique à véhiculer : </a:t>
            </a:r>
          </a:p>
          <a:p>
            <a:pPr marL="534988" lvl="1" indent="-342900" algn="ctr">
              <a:lnSpc>
                <a:spcPct val="107000"/>
              </a:lnSpc>
            </a:pPr>
            <a:r>
              <a:rPr lang="fr-FR" sz="1400" dirty="0" smtClean="0">
                <a:latin typeface="Comic Sans MS" pitchFamily="66" charset="0"/>
                <a:ea typeface="Calibri" panose="020F0502020204030204" pitchFamily="34" charset="0"/>
              </a:rPr>
              <a:t>« Regarde-moi, j’existe !» </a:t>
            </a:r>
            <a:endParaRPr lang="fr-FR" sz="1600" dirty="0" smtClean="0">
              <a:effectLst/>
              <a:latin typeface="Comic Sans MS" pitchFamily="66" charset="0"/>
              <a:ea typeface="Calibri" panose="020F0502020204030204" pitchFamily="34" charset="0"/>
            </a:endParaRPr>
          </a:p>
          <a:p>
            <a:pPr algn="just"/>
            <a:endParaRPr lang="fr-FR" sz="1400" b="1" dirty="0">
              <a:solidFill>
                <a:srgbClr val="000000"/>
              </a:solidFill>
              <a:latin typeface="Comic Sans MS" pitchFamily="66" charset="0"/>
            </a:endParaRPr>
          </a:p>
          <a:p>
            <a:pPr algn="just"/>
            <a:endParaRPr lang="fr-FR" sz="1400" dirty="0">
              <a:solidFill>
                <a:srgbClr val="000000"/>
              </a:solidFill>
              <a:latin typeface="Comic Sans MS" pitchFamily="66" charset="0"/>
            </a:endParaRPr>
          </a:p>
        </p:txBody>
      </p:sp>
      <p:pic>
        <p:nvPicPr>
          <p:cNvPr id="3074" name="Picture 2"/>
          <p:cNvPicPr>
            <a:picLocks noChangeAspect="1" noChangeArrowheads="1"/>
          </p:cNvPicPr>
          <p:nvPr/>
        </p:nvPicPr>
        <p:blipFill>
          <a:blip r:embed="rId6" cstate="print"/>
          <a:srcRect/>
          <a:stretch>
            <a:fillRect/>
          </a:stretch>
        </p:blipFill>
        <p:spPr bwMode="auto">
          <a:xfrm>
            <a:off x="899592" y="4869160"/>
            <a:ext cx="2325613" cy="93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476672"/>
            <a:ext cx="5544616" cy="1200329"/>
          </a:xfrm>
          <a:prstGeom prst="rect">
            <a:avLst/>
          </a:prstGeom>
          <a:noFill/>
        </p:spPr>
        <p:txBody>
          <a:bodyPr wrap="square" rtlCol="0">
            <a:spAutoFit/>
          </a:bodyPr>
          <a:lstStyle/>
          <a:p>
            <a:pPr algn="ctr"/>
            <a:r>
              <a:rPr lang="fr-FR" sz="2400" b="1" dirty="0" smtClean="0">
                <a:latin typeface="Comic Sans MS" pitchFamily="66" charset="0"/>
              </a:rPr>
              <a:t>Le projet « Regarde-moi » </a:t>
            </a:r>
          </a:p>
          <a:p>
            <a:pPr algn="ctr"/>
            <a:r>
              <a:rPr lang="fr-FR" sz="2400" b="1" dirty="0" smtClean="0">
                <a:latin typeface="Comic Sans MS" pitchFamily="66" charset="0"/>
              </a:rPr>
              <a:t>dans le Gard</a:t>
            </a:r>
          </a:p>
          <a:p>
            <a:pPr algn="ctr"/>
            <a:r>
              <a:rPr lang="fr-FR" sz="2400" b="1" dirty="0" smtClean="0">
                <a:latin typeface="Comic Sans MS" pitchFamily="66" charset="0"/>
              </a:rPr>
              <a:t>Nos objectifs</a:t>
            </a:r>
            <a:endParaRPr lang="fr-FR" sz="2400" b="1" dirty="0">
              <a:latin typeface="Comic Sans MS" pitchFamily="66" charset="0"/>
            </a:endParaRPr>
          </a:p>
        </p:txBody>
      </p:sp>
      <p:sp>
        <p:nvSpPr>
          <p:cNvPr id="6" name="Rectangle 5"/>
          <p:cNvSpPr/>
          <p:nvPr/>
        </p:nvSpPr>
        <p:spPr>
          <a:xfrm>
            <a:off x="0" y="170080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6588224" y="188640"/>
            <a:ext cx="2371725" cy="742950"/>
          </a:xfrm>
          <a:prstGeom prst="rect">
            <a:avLst/>
          </a:prstGeom>
          <a:noFill/>
          <a:ln w="9525">
            <a:noFill/>
            <a:miter lim="800000"/>
            <a:headEnd/>
            <a:tailEnd/>
          </a:ln>
        </p:spPr>
      </p:pic>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l’ANFPH</a:t>
            </a:r>
            <a:r>
              <a:rPr lang="fr-FR" sz="1100" dirty="0" smtClean="0">
                <a:latin typeface="Comic Sans MS" pitchFamily="66" charset="0"/>
              </a:rPr>
              <a:t> 12-10-2021</a:t>
            </a:r>
            <a:endParaRPr lang="fr-FR" sz="1100" dirty="0">
              <a:latin typeface="Comic Sans MS" pitchFamily="66" charset="0"/>
            </a:endParaRPr>
          </a:p>
        </p:txBody>
      </p:sp>
      <p:pic>
        <p:nvPicPr>
          <p:cNvPr id="8" name="Picture 2" descr="G:\MONALISA\Projet Regarde-moi\Photos\20180620_112725.jpg"/>
          <p:cNvPicPr>
            <a:picLocks noChangeAspect="1" noChangeArrowheads="1"/>
          </p:cNvPicPr>
          <p:nvPr/>
        </p:nvPicPr>
        <p:blipFill>
          <a:blip r:embed="rId4" cstate="print"/>
          <a:srcRect/>
          <a:stretch>
            <a:fillRect/>
          </a:stretch>
        </p:blipFill>
        <p:spPr bwMode="auto">
          <a:xfrm>
            <a:off x="7812360" y="1124744"/>
            <a:ext cx="1045057" cy="1536963"/>
          </a:xfrm>
          <a:prstGeom prst="rect">
            <a:avLst/>
          </a:prstGeom>
          <a:noFill/>
        </p:spPr>
      </p:pic>
      <p:pic>
        <p:nvPicPr>
          <p:cNvPr id="10" name="Picture 4"/>
          <p:cNvPicPr>
            <a:picLocks noChangeAspect="1" noChangeArrowheads="1"/>
          </p:cNvPicPr>
          <p:nvPr/>
        </p:nvPicPr>
        <p:blipFill>
          <a:blip r:embed="rId5" cstate="print"/>
          <a:srcRect/>
          <a:stretch>
            <a:fillRect/>
          </a:stretch>
        </p:blipFill>
        <p:spPr bwMode="auto">
          <a:xfrm>
            <a:off x="0" y="188640"/>
            <a:ext cx="1448768" cy="1181387"/>
          </a:xfrm>
          <a:prstGeom prst="rect">
            <a:avLst/>
          </a:prstGeom>
          <a:noFill/>
          <a:ln w="9525">
            <a:noFill/>
            <a:miter lim="800000"/>
            <a:headEnd/>
            <a:tailEnd/>
          </a:ln>
        </p:spPr>
      </p:pic>
      <p:sp>
        <p:nvSpPr>
          <p:cNvPr id="11" name="ZoneTexte 10"/>
          <p:cNvSpPr txBox="1"/>
          <p:nvPr/>
        </p:nvSpPr>
        <p:spPr>
          <a:xfrm>
            <a:off x="179512" y="2132856"/>
            <a:ext cx="8640960" cy="3939540"/>
          </a:xfrm>
          <a:prstGeom prst="rect">
            <a:avLst/>
          </a:prstGeom>
          <a:noFill/>
        </p:spPr>
        <p:txBody>
          <a:bodyPr wrap="square" rtlCol="0">
            <a:spAutoFit/>
          </a:bodyPr>
          <a:lstStyle/>
          <a:p>
            <a:pPr algn="ctr"/>
            <a:r>
              <a:rPr lang="fr-FR" b="1" dirty="0" smtClean="0">
                <a:latin typeface="Comic Sans MS" pitchFamily="66" charset="0"/>
              </a:rPr>
              <a:t>« Changer de regard pour changer le monde »</a:t>
            </a:r>
          </a:p>
          <a:p>
            <a:endParaRPr lang="fr-FR" dirty="0" smtClean="0">
              <a:latin typeface="Comic Sans MS" pitchFamily="66" charset="0"/>
            </a:endParaRPr>
          </a:p>
          <a:p>
            <a:pPr marL="742950" lvl="1" indent="-285750">
              <a:buFont typeface="Wingdings" pitchFamily="2" charset="2"/>
              <a:buChar char="ü"/>
            </a:pPr>
            <a:r>
              <a:rPr lang="fr-FR" sz="1400" dirty="0" smtClean="0">
                <a:solidFill>
                  <a:srgbClr val="000000"/>
                </a:solidFill>
                <a:latin typeface="Comic Sans MS" pitchFamily="66" charset="0"/>
                <a:cs typeface="Calibri" panose="020F0502020204030204" pitchFamily="34" charset="0"/>
              </a:rPr>
              <a:t>Attirer l’attention du public sur la place que nous donnons à nos aînés.</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pPr marL="742950" lvl="1" indent="-285750">
              <a:buFont typeface="Wingdings" pitchFamily="2" charset="2"/>
              <a:buChar char="ü"/>
            </a:pPr>
            <a:r>
              <a:rPr lang="fr-FR" sz="1400" dirty="0" smtClean="0">
                <a:solidFill>
                  <a:srgbClr val="000000"/>
                </a:solidFill>
                <a:latin typeface="Comic Sans MS" pitchFamily="66" charset="0"/>
                <a:cs typeface="Calibri" panose="020F0502020204030204" pitchFamily="34" charset="0"/>
              </a:rPr>
              <a:t>Sortir nos aînés de leur ghetto et les rendre visibles.</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pPr marL="742950" lvl="1" indent="-285750">
              <a:buFont typeface="Wingdings" pitchFamily="2" charset="2"/>
              <a:buChar char="ü"/>
            </a:pPr>
            <a:r>
              <a:rPr lang="fr-FR" sz="1400" dirty="0" smtClean="0">
                <a:latin typeface="Comic Sans MS" pitchFamily="66" charset="0"/>
                <a:ea typeface="Calibri" pitchFamily="34" charset="0"/>
                <a:cs typeface="Calibri" pitchFamily="34" charset="0"/>
              </a:rPr>
              <a:t>D</a:t>
            </a:r>
            <a:r>
              <a:rPr kumimoji="0" lang="fr-FR" sz="140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onner la parole aux vieux gardois.</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pPr marL="742950" lvl="1" indent="-285750">
              <a:buFont typeface="Wingdings" pitchFamily="2" charset="2"/>
              <a:buChar char="ü"/>
            </a:pPr>
            <a:r>
              <a:rPr lang="fr-FR" sz="1400" dirty="0" smtClean="0">
                <a:solidFill>
                  <a:srgbClr val="000000"/>
                </a:solidFill>
                <a:latin typeface="Comic Sans MS" pitchFamily="66" charset="0"/>
                <a:cs typeface="Calibri" panose="020F0502020204030204" pitchFamily="34" charset="0"/>
              </a:rPr>
              <a:t>Entamer un dialogue entre les générations.</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pPr marL="742950" lvl="1" indent="-285750">
              <a:buFont typeface="Wingdings" pitchFamily="2" charset="2"/>
              <a:buChar char="ü"/>
            </a:pPr>
            <a:r>
              <a:rPr lang="fr-FR" sz="1400" dirty="0" smtClean="0">
                <a:latin typeface="Comic Sans MS" pitchFamily="66" charset="0"/>
                <a:ea typeface="Calibri" pitchFamily="34" charset="0"/>
                <a:cs typeface="Calibri" pitchFamily="34" charset="0"/>
              </a:rPr>
              <a:t>M</a:t>
            </a:r>
            <a:r>
              <a:rPr kumimoji="0" lang="fr-FR" sz="140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ettre un coup de projecteur sur les 16 équipes citoyennes qui, depuis 2014, sont mobilisées dans la lutte contre l’isolement des âgés sur le Département.</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pPr marL="742950" lvl="1" indent="-285750">
              <a:buFont typeface="Wingdings" pitchFamily="2" charset="2"/>
              <a:buChar char="ü"/>
            </a:pPr>
            <a:r>
              <a:rPr lang="fr-FR" sz="1400" dirty="0" smtClean="0">
                <a:solidFill>
                  <a:srgbClr val="000000"/>
                </a:solidFill>
                <a:latin typeface="Comic Sans MS" pitchFamily="66" charset="0"/>
                <a:cs typeface="Calibri" panose="020F0502020204030204" pitchFamily="34" charset="0"/>
              </a:rPr>
              <a:t>Promouvoir le changement et </a:t>
            </a:r>
            <a:r>
              <a:rPr lang="fr-FR" sz="1400" dirty="0">
                <a:solidFill>
                  <a:srgbClr val="000000"/>
                </a:solidFill>
                <a:latin typeface="Comic Sans MS" pitchFamily="66" charset="0"/>
                <a:cs typeface="Calibri" panose="020F0502020204030204" pitchFamily="34" charset="0"/>
              </a:rPr>
              <a:t>s</a:t>
            </a:r>
            <a:r>
              <a:rPr lang="fr-FR" sz="1400" dirty="0" smtClean="0">
                <a:solidFill>
                  <a:srgbClr val="000000"/>
                </a:solidFill>
                <a:latin typeface="Comic Sans MS" pitchFamily="66" charset="0"/>
                <a:cs typeface="Calibri" panose="020F0502020204030204" pitchFamily="34" charset="0"/>
              </a:rPr>
              <a:t>e mobiliser dans la lutte contre l’isolement de nos aînés.</a:t>
            </a:r>
          </a:p>
          <a:p>
            <a:pPr marL="742950" lvl="1" indent="-285750"/>
            <a:r>
              <a:rPr lang="fr-FR" sz="1400" dirty="0" smtClean="0">
                <a:solidFill>
                  <a:srgbClr val="000000"/>
                </a:solidFill>
                <a:latin typeface="Comic Sans MS" pitchFamily="66" charset="0"/>
                <a:cs typeface="Calibri" panose="020F0502020204030204" pitchFamily="34" charset="0"/>
              </a:rPr>
              <a:t> </a:t>
            </a:r>
          </a:p>
          <a:p>
            <a:pPr marL="742950" lvl="1" indent="-285750">
              <a:buFont typeface="Wingdings" pitchFamily="2" charset="2"/>
              <a:buChar char="ü"/>
            </a:pPr>
            <a:endParaRPr lang="fr-FR" sz="1400" dirty="0" smtClean="0">
              <a:solidFill>
                <a:srgbClr val="000000"/>
              </a:solidFill>
              <a:latin typeface="Comic Sans MS" pitchFamily="66" charset="0"/>
              <a:cs typeface="Calibri" panose="020F0502020204030204" pitchFamily="34" charset="0"/>
            </a:endParaRPr>
          </a:p>
          <a:p>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63688" y="188640"/>
            <a:ext cx="5544616" cy="1200329"/>
          </a:xfrm>
          <a:prstGeom prst="rect">
            <a:avLst/>
          </a:prstGeom>
          <a:noFill/>
        </p:spPr>
        <p:txBody>
          <a:bodyPr wrap="square" rtlCol="0">
            <a:spAutoFit/>
          </a:bodyPr>
          <a:lstStyle/>
          <a:p>
            <a:pPr algn="ctr"/>
            <a:r>
              <a:rPr lang="fr-FR" sz="2400" b="1" dirty="0" smtClean="0">
                <a:latin typeface="Comic Sans MS" pitchFamily="66" charset="0"/>
              </a:rPr>
              <a:t>Le projet « Regarde-moi » </a:t>
            </a:r>
          </a:p>
          <a:p>
            <a:pPr algn="ctr"/>
            <a:r>
              <a:rPr lang="fr-FR" sz="2400" b="1" dirty="0" smtClean="0">
                <a:latin typeface="Comic Sans MS" pitchFamily="66" charset="0"/>
              </a:rPr>
              <a:t>dans le Gard</a:t>
            </a:r>
          </a:p>
          <a:p>
            <a:pPr algn="ctr"/>
            <a:r>
              <a:rPr lang="fr-FR" sz="2400" b="1" dirty="0" smtClean="0">
                <a:latin typeface="Comic Sans MS" pitchFamily="66" charset="0"/>
              </a:rPr>
              <a:t>La mobilisation citoyenne</a:t>
            </a:r>
            <a:endParaRPr lang="fr-FR" sz="2400" b="1" dirty="0">
              <a:latin typeface="Comic Sans MS" pitchFamily="66" charset="0"/>
            </a:endParaRPr>
          </a:p>
        </p:txBody>
      </p:sp>
      <p:sp>
        <p:nvSpPr>
          <p:cNvPr id="6" name="Rectangle 5"/>
          <p:cNvSpPr/>
          <p:nvPr/>
        </p:nvSpPr>
        <p:spPr>
          <a:xfrm>
            <a:off x="0" y="170080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8" name="Picture 2" descr="G:\MONALISA\Projet Regarde-moi\Photos\20180620_112725.jpg"/>
          <p:cNvPicPr>
            <a:picLocks noChangeAspect="1" noChangeArrowheads="1"/>
          </p:cNvPicPr>
          <p:nvPr/>
        </p:nvPicPr>
        <p:blipFill>
          <a:blip r:embed="rId3" cstate="print"/>
          <a:srcRect/>
          <a:stretch>
            <a:fillRect/>
          </a:stretch>
        </p:blipFill>
        <p:spPr bwMode="auto">
          <a:xfrm>
            <a:off x="7884368" y="116632"/>
            <a:ext cx="1045057" cy="1536963"/>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0" y="188640"/>
            <a:ext cx="1448768" cy="1181387"/>
          </a:xfrm>
          <a:prstGeom prst="rect">
            <a:avLst/>
          </a:prstGeom>
          <a:noFill/>
          <a:ln w="9525">
            <a:noFill/>
            <a:miter lim="800000"/>
            <a:headEnd/>
            <a:tailEnd/>
          </a:ln>
        </p:spPr>
      </p:pic>
      <p:sp>
        <p:nvSpPr>
          <p:cNvPr id="11" name="ZoneTexte 10"/>
          <p:cNvSpPr txBox="1"/>
          <p:nvPr/>
        </p:nvSpPr>
        <p:spPr>
          <a:xfrm>
            <a:off x="251520" y="1916832"/>
            <a:ext cx="8640960" cy="4278094"/>
          </a:xfrm>
          <a:prstGeom prst="rect">
            <a:avLst/>
          </a:prstGeom>
          <a:noFill/>
        </p:spPr>
        <p:txBody>
          <a:bodyPr wrap="square" rtlCol="0">
            <a:spAutoFit/>
          </a:bodyPr>
          <a:lstStyle/>
          <a:p>
            <a:pPr>
              <a:buFont typeface="Arial" pitchFamily="34" charset="0"/>
              <a:buChar char="•"/>
            </a:pPr>
            <a:r>
              <a:rPr lang="fr-FR" sz="1600" dirty="0" smtClean="0">
                <a:latin typeface="Comic Sans MS" pitchFamily="66" charset="0"/>
              </a:rPr>
              <a:t>220 </a:t>
            </a:r>
            <a:r>
              <a:rPr lang="fr-FR" sz="1600" dirty="0">
                <a:latin typeface="Comic Sans MS" pitchFamily="66" charset="0"/>
              </a:rPr>
              <a:t>personnes âgées </a:t>
            </a:r>
            <a:r>
              <a:rPr lang="fr-FR" sz="1600" dirty="0" smtClean="0">
                <a:latin typeface="Comic Sans MS" pitchFamily="66" charset="0"/>
              </a:rPr>
              <a:t>(moyenne d’âge 81,4 ans) dans </a:t>
            </a:r>
            <a:r>
              <a:rPr lang="fr-FR" sz="1600" dirty="0">
                <a:latin typeface="Comic Sans MS" pitchFamily="66" charset="0"/>
              </a:rPr>
              <a:t>32 </a:t>
            </a:r>
            <a:r>
              <a:rPr lang="fr-FR" sz="1600" dirty="0" smtClean="0">
                <a:latin typeface="Comic Sans MS" pitchFamily="66" charset="0"/>
              </a:rPr>
              <a:t>villages et villes du Gard</a:t>
            </a:r>
          </a:p>
          <a:p>
            <a:pPr lvl="1">
              <a:buFont typeface="Wingdings" pitchFamily="2" charset="2"/>
              <a:buChar char="ü"/>
            </a:pPr>
            <a:r>
              <a:rPr lang="fr-FR" sz="1600" dirty="0" smtClean="0">
                <a:latin typeface="Comic Sans MS" pitchFamily="66" charset="0"/>
              </a:rPr>
              <a:t>Motivation, message et récit de vie</a:t>
            </a:r>
          </a:p>
          <a:p>
            <a:pPr lvl="1">
              <a:buFont typeface="Wingdings" pitchFamily="2" charset="2"/>
              <a:buChar char="ü"/>
            </a:pPr>
            <a:r>
              <a:rPr lang="fr-FR" sz="1600" dirty="0" smtClean="0">
                <a:latin typeface="Comic Sans MS" pitchFamily="66" charset="0"/>
              </a:rPr>
              <a:t>Coiffées, maquillées</a:t>
            </a:r>
          </a:p>
          <a:p>
            <a:pPr lvl="1">
              <a:buFont typeface="Wingdings" pitchFamily="2" charset="2"/>
              <a:buChar char="ü"/>
            </a:pPr>
            <a:endParaRPr lang="fr-FR" sz="1600" dirty="0" smtClean="0">
              <a:latin typeface="Comic Sans MS" pitchFamily="66" charset="0"/>
            </a:endParaRPr>
          </a:p>
          <a:p>
            <a:pPr>
              <a:buFont typeface="Arial" pitchFamily="34" charset="0"/>
              <a:buChar char="•"/>
            </a:pPr>
            <a:r>
              <a:rPr lang="fr-FR" sz="1600" dirty="0" smtClean="0">
                <a:latin typeface="Comic Sans MS" pitchFamily="66" charset="0"/>
              </a:rPr>
              <a:t> Les équipes </a:t>
            </a:r>
            <a:r>
              <a:rPr lang="fr-FR" sz="1600" dirty="0" err="1" smtClean="0">
                <a:latin typeface="Comic Sans MS" pitchFamily="66" charset="0"/>
              </a:rPr>
              <a:t>Monalisa</a:t>
            </a:r>
            <a:r>
              <a:rPr lang="fr-FR" sz="1600" dirty="0" smtClean="0">
                <a:latin typeface="Comic Sans MS" pitchFamily="66" charset="0"/>
              </a:rPr>
              <a:t> </a:t>
            </a:r>
          </a:p>
          <a:p>
            <a:pPr>
              <a:buFont typeface="Arial" pitchFamily="34" charset="0"/>
              <a:buChar char="•"/>
            </a:pPr>
            <a:endParaRPr lang="fr-FR" sz="1600" dirty="0" smtClean="0">
              <a:latin typeface="Comic Sans MS" pitchFamily="66" charset="0"/>
            </a:endParaRPr>
          </a:p>
          <a:p>
            <a:pPr>
              <a:buFont typeface="Arial" pitchFamily="34" charset="0"/>
              <a:buChar char="•"/>
            </a:pPr>
            <a:r>
              <a:rPr lang="fr-FR" sz="1600" dirty="0" smtClean="0">
                <a:latin typeface="Comic Sans MS" pitchFamily="66" charset="0"/>
              </a:rPr>
              <a:t> Les photographes</a:t>
            </a:r>
          </a:p>
          <a:p>
            <a:pPr>
              <a:buFont typeface="Arial" pitchFamily="34" charset="0"/>
              <a:buChar char="•"/>
            </a:pPr>
            <a:endParaRPr lang="fr-FR" sz="1600" dirty="0" smtClean="0">
              <a:latin typeface="Comic Sans MS" pitchFamily="66" charset="0"/>
            </a:endParaRPr>
          </a:p>
          <a:p>
            <a:pPr>
              <a:buFont typeface="Arial" pitchFamily="34" charset="0"/>
              <a:buChar char="•"/>
            </a:pPr>
            <a:r>
              <a:rPr lang="fr-FR" sz="1600" dirty="0">
                <a:latin typeface="Comic Sans MS" pitchFamily="66" charset="0"/>
              </a:rPr>
              <a:t> </a:t>
            </a:r>
            <a:r>
              <a:rPr lang="fr-FR" sz="1600" dirty="0" smtClean="0">
                <a:latin typeface="Comic Sans MS" pitchFamily="66" charset="0"/>
              </a:rPr>
              <a:t>Les coiffeuses et les maquilleuses</a:t>
            </a:r>
          </a:p>
          <a:p>
            <a:pPr>
              <a:buFont typeface="Arial" pitchFamily="34" charset="0"/>
              <a:buChar char="•"/>
            </a:pPr>
            <a:endParaRPr lang="fr-FR" sz="1600" dirty="0" smtClean="0">
              <a:latin typeface="Comic Sans MS" pitchFamily="66" charset="0"/>
            </a:endParaRPr>
          </a:p>
          <a:p>
            <a:pPr>
              <a:buFont typeface="Arial" pitchFamily="34" charset="0"/>
              <a:buChar char="•"/>
            </a:pPr>
            <a:r>
              <a:rPr lang="fr-FR" sz="1600" dirty="0">
                <a:latin typeface="Comic Sans MS" pitchFamily="66" charset="0"/>
              </a:rPr>
              <a:t> </a:t>
            </a:r>
            <a:r>
              <a:rPr lang="fr-FR" sz="1600" dirty="0" smtClean="0">
                <a:latin typeface="Comic Sans MS" pitchFamily="66" charset="0"/>
              </a:rPr>
              <a:t>Les lieux de résidence qui nous ont accueillis pour des séances photo</a:t>
            </a:r>
          </a:p>
          <a:p>
            <a:pPr>
              <a:buFont typeface="Arial" pitchFamily="34" charset="0"/>
              <a:buChar char="•"/>
            </a:pPr>
            <a:endParaRPr lang="fr-FR" sz="1600" dirty="0" smtClean="0">
              <a:latin typeface="Comic Sans MS" pitchFamily="66" charset="0"/>
            </a:endParaRPr>
          </a:p>
          <a:p>
            <a:pPr>
              <a:buFont typeface="Arial" pitchFamily="34" charset="0"/>
              <a:buChar char="•"/>
            </a:pPr>
            <a:r>
              <a:rPr lang="fr-FR" sz="1600" dirty="0" smtClean="0">
                <a:latin typeface="Comic Sans MS" pitchFamily="66" charset="0"/>
              </a:rPr>
              <a:t> Les communes qui ont exposé les portraits</a:t>
            </a:r>
          </a:p>
          <a:p>
            <a:pPr>
              <a:buFont typeface="Arial" pitchFamily="34" charset="0"/>
              <a:buChar char="•"/>
            </a:pPr>
            <a:endParaRPr lang="fr-FR" sz="1600" dirty="0" smtClean="0">
              <a:latin typeface="Comic Sans MS" pitchFamily="66" charset="0"/>
            </a:endParaRPr>
          </a:p>
          <a:p>
            <a:pPr>
              <a:buFont typeface="Arial" pitchFamily="34" charset="0"/>
              <a:buChar char="•"/>
            </a:pPr>
            <a:r>
              <a:rPr lang="fr-FR" sz="1600" dirty="0" smtClean="0">
                <a:latin typeface="Comic Sans MS" pitchFamily="66" charset="0"/>
              </a:rPr>
              <a:t> Les jeunes gardois, collégiens, lycéens, services civiques, …</a:t>
            </a:r>
          </a:p>
          <a:p>
            <a:endParaRPr lang="fr-FR" sz="1600" dirty="0" smtClean="0">
              <a:latin typeface="Comic Sans MS" pitchFamily="66" charset="0"/>
            </a:endParaRPr>
          </a:p>
          <a:p>
            <a:endParaRPr lang="fr-FR" sz="1600" dirty="0">
              <a:latin typeface="Comic Sans MS" pitchFamily="66" charset="0"/>
            </a:endParaRPr>
          </a:p>
        </p:txBody>
      </p:sp>
      <p:pic>
        <p:nvPicPr>
          <p:cNvPr id="5122" name="Picture 2"/>
          <p:cNvPicPr>
            <a:picLocks noChangeAspect="1" noChangeArrowheads="1"/>
          </p:cNvPicPr>
          <p:nvPr/>
        </p:nvPicPr>
        <p:blipFill>
          <a:blip r:embed="rId5" cstate="print"/>
          <a:srcRect/>
          <a:stretch>
            <a:fillRect/>
          </a:stretch>
        </p:blipFill>
        <p:spPr bwMode="auto">
          <a:xfrm>
            <a:off x="4355976" y="2420888"/>
            <a:ext cx="1162050" cy="1743075"/>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7164288" y="3717032"/>
            <a:ext cx="1695450" cy="1152525"/>
          </a:xfrm>
          <a:prstGeom prst="rect">
            <a:avLst/>
          </a:prstGeom>
          <a:noFill/>
          <a:ln w="9525">
            <a:noFill/>
            <a:miter lim="800000"/>
            <a:headEnd/>
            <a:tailEnd/>
          </a:ln>
        </p:spPr>
      </p:pic>
      <p:pic>
        <p:nvPicPr>
          <p:cNvPr id="5124" name="Picture 4"/>
          <p:cNvPicPr>
            <a:picLocks noChangeAspect="1" noChangeArrowheads="1"/>
          </p:cNvPicPr>
          <p:nvPr/>
        </p:nvPicPr>
        <p:blipFill>
          <a:blip r:embed="rId7" cstate="print"/>
          <a:srcRect/>
          <a:stretch>
            <a:fillRect/>
          </a:stretch>
        </p:blipFill>
        <p:spPr bwMode="auto">
          <a:xfrm>
            <a:off x="6012160" y="2348880"/>
            <a:ext cx="16573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91680" y="188640"/>
            <a:ext cx="5544616" cy="1569660"/>
          </a:xfrm>
          <a:prstGeom prst="rect">
            <a:avLst/>
          </a:prstGeom>
          <a:noFill/>
        </p:spPr>
        <p:txBody>
          <a:bodyPr wrap="square" rtlCol="0">
            <a:spAutoFit/>
          </a:bodyPr>
          <a:lstStyle/>
          <a:p>
            <a:pPr algn="ctr"/>
            <a:r>
              <a:rPr lang="fr-FR" sz="2400" b="1" dirty="0" smtClean="0">
                <a:latin typeface="Comic Sans MS" pitchFamily="66" charset="0"/>
              </a:rPr>
              <a:t>Le projet « Regarde-moi » </a:t>
            </a:r>
          </a:p>
          <a:p>
            <a:pPr algn="ctr"/>
            <a:r>
              <a:rPr lang="fr-FR" sz="2400" b="1" dirty="0" smtClean="0">
                <a:latin typeface="Comic Sans MS" pitchFamily="66" charset="0"/>
              </a:rPr>
              <a:t>dans le Gard</a:t>
            </a:r>
          </a:p>
          <a:p>
            <a:pPr algn="ctr"/>
            <a:r>
              <a:rPr lang="fr-FR" sz="2400" b="1" dirty="0" smtClean="0">
                <a:latin typeface="Comic Sans MS" pitchFamily="66" charset="0"/>
              </a:rPr>
              <a:t>Un partenariat solidaire</a:t>
            </a:r>
          </a:p>
          <a:p>
            <a:pPr algn="ctr"/>
            <a:endParaRPr lang="fr-FR" sz="2400" b="1" dirty="0">
              <a:latin typeface="Comic Sans MS" pitchFamily="66" charset="0"/>
            </a:endParaRPr>
          </a:p>
        </p:txBody>
      </p:sp>
      <p:sp>
        <p:nvSpPr>
          <p:cNvPr id="6" name="Rectangle 5"/>
          <p:cNvSpPr/>
          <p:nvPr/>
        </p:nvSpPr>
        <p:spPr>
          <a:xfrm>
            <a:off x="0" y="170080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6660232" y="5805264"/>
            <a:ext cx="2371725" cy="742950"/>
          </a:xfrm>
          <a:prstGeom prst="rect">
            <a:avLst/>
          </a:prstGeom>
          <a:noFill/>
          <a:ln w="9525">
            <a:noFill/>
            <a:miter lim="800000"/>
            <a:headEnd/>
            <a:tailEnd/>
          </a:ln>
        </p:spPr>
      </p:pic>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8" name="Picture 2" descr="G:\MONALISA\Projet Regarde-moi\Photos\20180620_112725.jpg"/>
          <p:cNvPicPr>
            <a:picLocks noChangeAspect="1" noChangeArrowheads="1"/>
          </p:cNvPicPr>
          <p:nvPr/>
        </p:nvPicPr>
        <p:blipFill>
          <a:blip r:embed="rId4" cstate="print"/>
          <a:srcRect/>
          <a:stretch>
            <a:fillRect/>
          </a:stretch>
        </p:blipFill>
        <p:spPr bwMode="auto">
          <a:xfrm>
            <a:off x="7884368" y="116632"/>
            <a:ext cx="1045057" cy="1536963"/>
          </a:xfrm>
          <a:prstGeom prst="rect">
            <a:avLst/>
          </a:prstGeom>
          <a:noFill/>
        </p:spPr>
      </p:pic>
      <p:pic>
        <p:nvPicPr>
          <p:cNvPr id="10" name="Picture 4"/>
          <p:cNvPicPr>
            <a:picLocks noChangeAspect="1" noChangeArrowheads="1"/>
          </p:cNvPicPr>
          <p:nvPr/>
        </p:nvPicPr>
        <p:blipFill>
          <a:blip r:embed="rId5" cstate="print"/>
          <a:srcRect/>
          <a:stretch>
            <a:fillRect/>
          </a:stretch>
        </p:blipFill>
        <p:spPr bwMode="auto">
          <a:xfrm>
            <a:off x="0" y="188640"/>
            <a:ext cx="1448768" cy="1181387"/>
          </a:xfrm>
          <a:prstGeom prst="rect">
            <a:avLst/>
          </a:prstGeom>
          <a:noFill/>
          <a:ln w="9525">
            <a:noFill/>
            <a:miter lim="800000"/>
            <a:headEnd/>
            <a:tailEnd/>
          </a:ln>
        </p:spPr>
      </p:pic>
      <p:pic>
        <p:nvPicPr>
          <p:cNvPr id="12" name="Image 11" descr="C:\Users\Admin\Downloads\Logo-GARD30-Departement-2019 (1).jpg"/>
          <p:cNvPicPr/>
          <p:nvPr/>
        </p:nvPicPr>
        <p:blipFill>
          <a:blip r:embed="rId6" cstate="print"/>
          <a:srcRect/>
          <a:stretch>
            <a:fillRect/>
          </a:stretch>
        </p:blipFill>
        <p:spPr bwMode="auto">
          <a:xfrm>
            <a:off x="2051720" y="2204864"/>
            <a:ext cx="1247775" cy="1247775"/>
          </a:xfrm>
          <a:prstGeom prst="rect">
            <a:avLst/>
          </a:prstGeom>
          <a:noFill/>
          <a:ln w="9525">
            <a:noFill/>
            <a:miter lim="800000"/>
            <a:headEnd/>
            <a:tailEnd/>
          </a:ln>
        </p:spPr>
      </p:pic>
      <p:pic>
        <p:nvPicPr>
          <p:cNvPr id="13" name="Image 12" descr="C:\Users\Admin\Downloads\MFO.png"/>
          <p:cNvPicPr/>
          <p:nvPr/>
        </p:nvPicPr>
        <p:blipFill>
          <a:blip r:embed="rId7" cstate="print"/>
          <a:srcRect/>
          <a:stretch>
            <a:fillRect/>
          </a:stretch>
        </p:blipFill>
        <p:spPr bwMode="auto">
          <a:xfrm>
            <a:off x="3275856" y="2204864"/>
            <a:ext cx="1390015" cy="1263650"/>
          </a:xfrm>
          <a:prstGeom prst="rect">
            <a:avLst/>
          </a:prstGeom>
          <a:noFill/>
          <a:ln w="9525">
            <a:noFill/>
            <a:miter lim="800000"/>
            <a:headEnd/>
            <a:tailEnd/>
          </a:ln>
        </p:spPr>
      </p:pic>
      <p:pic>
        <p:nvPicPr>
          <p:cNvPr id="14" name="Image 13" descr="C:\Users\Admin\Downloads\Logo-le-grau-du-roi.jpg"/>
          <p:cNvPicPr/>
          <p:nvPr/>
        </p:nvPicPr>
        <p:blipFill>
          <a:blip r:embed="rId8" cstate="print"/>
          <a:srcRect/>
          <a:stretch>
            <a:fillRect/>
          </a:stretch>
        </p:blipFill>
        <p:spPr bwMode="auto">
          <a:xfrm>
            <a:off x="4644008" y="1268760"/>
            <a:ext cx="1143000" cy="2232248"/>
          </a:xfrm>
          <a:prstGeom prst="rect">
            <a:avLst/>
          </a:prstGeom>
          <a:noFill/>
          <a:ln w="9525">
            <a:noFill/>
            <a:miter lim="800000"/>
            <a:headEnd/>
            <a:tailEnd/>
          </a:ln>
        </p:spPr>
      </p:pic>
      <p:pic>
        <p:nvPicPr>
          <p:cNvPr id="15" name="Image 14" descr="C:\Users\Admin\Downloads\logo-ville-de-nimes.png"/>
          <p:cNvPicPr/>
          <p:nvPr/>
        </p:nvPicPr>
        <p:blipFill>
          <a:blip r:embed="rId9" cstate="print"/>
          <a:srcRect/>
          <a:stretch>
            <a:fillRect/>
          </a:stretch>
        </p:blipFill>
        <p:spPr bwMode="auto">
          <a:xfrm>
            <a:off x="5868144" y="2204864"/>
            <a:ext cx="1257300" cy="1257300"/>
          </a:xfrm>
          <a:prstGeom prst="rect">
            <a:avLst/>
          </a:prstGeom>
          <a:noFill/>
          <a:ln w="9525">
            <a:noFill/>
            <a:miter lim="800000"/>
            <a:headEnd/>
            <a:tailEnd/>
          </a:ln>
        </p:spPr>
      </p:pic>
      <p:pic>
        <p:nvPicPr>
          <p:cNvPr id="16" name="Image 15" descr="C:\Users\Admin\Downloads\Interrégime (1).jpg"/>
          <p:cNvPicPr/>
          <p:nvPr/>
        </p:nvPicPr>
        <p:blipFill>
          <a:blip r:embed="rId10" cstate="print"/>
          <a:srcRect/>
          <a:stretch>
            <a:fillRect/>
          </a:stretch>
        </p:blipFill>
        <p:spPr bwMode="auto">
          <a:xfrm>
            <a:off x="1979712" y="3429000"/>
            <a:ext cx="5086350" cy="1513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63688" y="188640"/>
            <a:ext cx="5544616" cy="1569660"/>
          </a:xfrm>
          <a:prstGeom prst="rect">
            <a:avLst/>
          </a:prstGeom>
          <a:noFill/>
        </p:spPr>
        <p:txBody>
          <a:bodyPr wrap="square" rtlCol="0">
            <a:spAutoFit/>
          </a:bodyPr>
          <a:lstStyle/>
          <a:p>
            <a:pPr algn="ctr"/>
            <a:r>
              <a:rPr lang="fr-FR" sz="2400" b="1" dirty="0" smtClean="0">
                <a:latin typeface="Comic Sans MS" pitchFamily="66" charset="0"/>
              </a:rPr>
              <a:t>Le projet « Regarde-moi » </a:t>
            </a:r>
          </a:p>
          <a:p>
            <a:pPr algn="ctr"/>
            <a:r>
              <a:rPr lang="fr-FR" sz="2400" b="1" dirty="0" smtClean="0">
                <a:latin typeface="Comic Sans MS" pitchFamily="66" charset="0"/>
              </a:rPr>
              <a:t>dans le Gard</a:t>
            </a:r>
          </a:p>
          <a:p>
            <a:pPr algn="ctr"/>
            <a:r>
              <a:rPr lang="fr-FR" sz="2400" b="1" dirty="0" smtClean="0">
                <a:latin typeface="Comic Sans MS" pitchFamily="66" charset="0"/>
              </a:rPr>
              <a:t>L’exposition</a:t>
            </a:r>
          </a:p>
          <a:p>
            <a:pPr algn="ctr"/>
            <a:endParaRPr lang="fr-FR" sz="2400" b="1" dirty="0">
              <a:latin typeface="Comic Sans MS" pitchFamily="66" charset="0"/>
            </a:endParaRPr>
          </a:p>
        </p:txBody>
      </p:sp>
      <p:sp>
        <p:nvSpPr>
          <p:cNvPr id="6" name="Rectangle 5"/>
          <p:cNvSpPr/>
          <p:nvPr/>
        </p:nvSpPr>
        <p:spPr>
          <a:xfrm>
            <a:off x="0" y="1700808"/>
            <a:ext cx="8784976" cy="2114618"/>
          </a:xfrm>
          <a:prstGeom prst="rect">
            <a:avLst/>
          </a:prstGeom>
        </p:spPr>
        <p:txBody>
          <a:bodyPr wrap="square">
            <a:spAutoFit/>
          </a:bodyPr>
          <a:lstStyle/>
          <a:p>
            <a:pPr marL="1449388" lvl="2" indent="-342900" algn="just">
              <a:lnSpc>
                <a:spcPct val="107000"/>
              </a:lnSpc>
            </a:pPr>
            <a:endParaRPr lang="fr-FR" sz="1600" dirty="0">
              <a:latin typeface="Comic Sans MS" pitchFamily="66" charset="0"/>
            </a:endParaRPr>
          </a:p>
          <a:p>
            <a:pPr marL="992188" lvl="1" indent="-342900" algn="just">
              <a:lnSpc>
                <a:spcPct val="107000"/>
              </a:lnSpc>
              <a:buFont typeface="Wingdings" pitchFamily="2" charset="2"/>
              <a:buChar char="ü"/>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marL="992188" lvl="1" indent="-342900" algn="just">
              <a:lnSpc>
                <a:spcPct val="107000"/>
              </a:lnSpc>
              <a:buFont typeface="Arial" pitchFamily="34" charset="0"/>
              <a:buChar char="•"/>
            </a:pPr>
            <a:endParaRPr lang="fr-FR" dirty="0" smtClean="0">
              <a:latin typeface="Comic Sans MS" pitchFamily="66" charset="0"/>
            </a:endParaRPr>
          </a:p>
          <a:p>
            <a:pPr lvl="3"/>
            <a:endParaRPr lang="fr-FR" dirty="0">
              <a:latin typeface="Comic Sans MS" pitchFamily="66"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a:p>
            <a:pPr marL="534988" indent="-342900" algn="just">
              <a:lnSpc>
                <a:spcPct val="107000"/>
              </a:lnSpc>
              <a:buFont typeface="Arial" pitchFamily="34" charset="0"/>
              <a:buChar char="•"/>
            </a:pPr>
            <a:endParaRPr lang="fr-FR" dirty="0" smtClean="0">
              <a:latin typeface="Comic Sans MS" pitchFamily="66" charset="0"/>
              <a:ea typeface="Calibri" panose="020F0502020204030204" pitchFamily="34" charset="0"/>
              <a:cs typeface="Times New Roman" panose="02020603050405020304" pitchFamily="18" charset="0"/>
            </a:endParaRPr>
          </a:p>
        </p:txBody>
      </p:sp>
      <p:sp>
        <p:nvSpPr>
          <p:cNvPr id="9" name="ZoneTexte 8"/>
          <p:cNvSpPr txBox="1"/>
          <p:nvPr/>
        </p:nvSpPr>
        <p:spPr>
          <a:xfrm>
            <a:off x="3131840" y="6525344"/>
            <a:ext cx="3096344" cy="261610"/>
          </a:xfrm>
          <a:prstGeom prst="rect">
            <a:avLst/>
          </a:prstGeom>
          <a:noFill/>
        </p:spPr>
        <p:txBody>
          <a:bodyPr wrap="square" rtlCol="0">
            <a:spAutoFit/>
          </a:bodyPr>
          <a:lstStyle/>
          <a:p>
            <a:pPr algn="ctr"/>
            <a:r>
              <a:rPr lang="fr-FR" sz="1100" dirty="0" smtClean="0">
                <a:latin typeface="Comic Sans MS" pitchFamily="66" charset="0"/>
              </a:rPr>
              <a:t>Journée de </a:t>
            </a:r>
            <a:r>
              <a:rPr lang="fr-FR" sz="1000" dirty="0" smtClean="0">
                <a:latin typeface="Comic Sans MS" pitchFamily="66" charset="0"/>
              </a:rPr>
              <a:t>l’ANFH</a:t>
            </a:r>
            <a:r>
              <a:rPr lang="fr-FR" sz="1100" dirty="0" smtClean="0">
                <a:latin typeface="Comic Sans MS" pitchFamily="66" charset="0"/>
              </a:rPr>
              <a:t> </a:t>
            </a:r>
            <a:r>
              <a:rPr lang="fr-FR" sz="1100" dirty="0" smtClean="0">
                <a:latin typeface="Comic Sans MS" pitchFamily="66" charset="0"/>
              </a:rPr>
              <a:t>12-10-2021</a:t>
            </a:r>
            <a:endParaRPr lang="fr-FR" sz="1100" dirty="0">
              <a:latin typeface="Comic Sans MS" pitchFamily="66" charset="0"/>
            </a:endParaRPr>
          </a:p>
        </p:txBody>
      </p:sp>
      <p:pic>
        <p:nvPicPr>
          <p:cNvPr id="8" name="Picture 2" descr="G:\MONALISA\Projet Regarde-moi\Photos\20180620_112725.jpg"/>
          <p:cNvPicPr>
            <a:picLocks noChangeAspect="1" noChangeArrowheads="1"/>
          </p:cNvPicPr>
          <p:nvPr/>
        </p:nvPicPr>
        <p:blipFill>
          <a:blip r:embed="rId3" cstate="print"/>
          <a:srcRect/>
          <a:stretch>
            <a:fillRect/>
          </a:stretch>
        </p:blipFill>
        <p:spPr bwMode="auto">
          <a:xfrm>
            <a:off x="7812360" y="188640"/>
            <a:ext cx="1045057" cy="1536963"/>
          </a:xfrm>
          <a:prstGeom prst="rect">
            <a:avLst/>
          </a:prstGeom>
          <a:noFill/>
        </p:spPr>
      </p:pic>
      <p:sp>
        <p:nvSpPr>
          <p:cNvPr id="5121" name="Rectangle 1"/>
          <p:cNvSpPr>
            <a:spLocks noChangeArrowheads="1"/>
          </p:cNvSpPr>
          <p:nvPr/>
        </p:nvSpPr>
        <p:spPr bwMode="auto">
          <a:xfrm>
            <a:off x="611560" y="6021288"/>
            <a:ext cx="72008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646 portraits exposés dans 20 communes gardoises </a:t>
            </a:r>
            <a:endParaRPr kumimoji="0" lang="fr-FR"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10" name="Picture 4"/>
          <p:cNvPicPr>
            <a:picLocks noChangeAspect="1" noChangeArrowheads="1"/>
          </p:cNvPicPr>
          <p:nvPr/>
        </p:nvPicPr>
        <p:blipFill>
          <a:blip r:embed="rId4" cstate="print"/>
          <a:srcRect/>
          <a:stretch>
            <a:fillRect/>
          </a:stretch>
        </p:blipFill>
        <p:spPr bwMode="auto">
          <a:xfrm>
            <a:off x="0" y="188640"/>
            <a:ext cx="1448768" cy="1181387"/>
          </a:xfrm>
          <a:prstGeom prst="rect">
            <a:avLst/>
          </a:prstGeom>
          <a:noFill/>
          <a:ln w="9525">
            <a:noFill/>
            <a:miter lim="800000"/>
            <a:headEnd/>
            <a:tailEnd/>
          </a:ln>
        </p:spPr>
      </p:pic>
      <p:pic>
        <p:nvPicPr>
          <p:cNvPr id="40962" name="Picture 2"/>
          <p:cNvPicPr>
            <a:picLocks noChangeAspect="1" noChangeArrowheads="1"/>
          </p:cNvPicPr>
          <p:nvPr/>
        </p:nvPicPr>
        <p:blipFill>
          <a:blip r:embed="rId5" cstate="print"/>
          <a:srcRect/>
          <a:stretch>
            <a:fillRect/>
          </a:stretch>
        </p:blipFill>
        <p:spPr bwMode="auto">
          <a:xfrm>
            <a:off x="971600" y="1628799"/>
            <a:ext cx="6637097" cy="423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884</Words>
  <Application>Microsoft Office PowerPoint</Application>
  <PresentationFormat>Affichage à l'écran (4:3)</PresentationFormat>
  <Paragraphs>191</Paragraphs>
  <Slides>15</Slides>
  <Notes>14</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Le Catalogue  « Regarde-moi »</vt:lpstr>
      <vt:lpstr>Coopération départementale du Gard</vt:lpstr>
      <vt:lpstr>Les équipes citoyennes</vt:lpstr>
      <vt:lpstr>Diapositive 14</vt:lpstr>
      <vt:lpstr>Toujours le même objectif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Utilisateur Windows</cp:lastModifiedBy>
  <cp:revision>7</cp:revision>
  <dcterms:created xsi:type="dcterms:W3CDTF">2021-10-01T17:52:03Z</dcterms:created>
  <dcterms:modified xsi:type="dcterms:W3CDTF">2021-10-04T17:56:55Z</dcterms:modified>
</cp:coreProperties>
</file>