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9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-36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EFE68-D4DB-412A-BEA6-A78B841B2486}" type="doc">
      <dgm:prSet loTypeId="urn:microsoft.com/office/officeart/2005/8/layout/cycle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9DD8EBA-D20E-4AA9-89D4-6298F129331A}">
      <dgm:prSet phldrT="[Texte]"/>
      <dgm:spPr>
        <a:solidFill>
          <a:srgbClr val="0000FF"/>
        </a:solidFill>
      </dgm:spPr>
      <dgm:t>
        <a:bodyPr/>
        <a:lstStyle/>
        <a:p>
          <a:r>
            <a:rPr lang="fr-FR" dirty="0" smtClean="0"/>
            <a:t>Implication de la Direction</a:t>
          </a:r>
          <a:endParaRPr lang="fr-FR" dirty="0"/>
        </a:p>
      </dgm:t>
    </dgm:pt>
    <dgm:pt modelId="{4C76BE4A-C070-4C88-AAFA-7025964CED50}" type="parTrans" cxnId="{CB114D0B-0C34-4794-9CD4-FF60F8E8B420}">
      <dgm:prSet/>
      <dgm:spPr/>
      <dgm:t>
        <a:bodyPr/>
        <a:lstStyle/>
        <a:p>
          <a:endParaRPr lang="fr-FR"/>
        </a:p>
      </dgm:t>
    </dgm:pt>
    <dgm:pt modelId="{1128430A-1A79-4D37-AB06-24B551C25D66}" type="sibTrans" cxnId="{CB114D0B-0C34-4794-9CD4-FF60F8E8B420}">
      <dgm:prSet/>
      <dgm:spPr/>
      <dgm:t>
        <a:bodyPr/>
        <a:lstStyle/>
        <a:p>
          <a:endParaRPr lang="fr-FR"/>
        </a:p>
      </dgm:t>
    </dgm:pt>
    <dgm:pt modelId="{71CB4CD7-C9FB-486F-977A-2B4ACE1503D3}">
      <dgm:prSet phldrT="[Texte]"/>
      <dgm:spPr>
        <a:solidFill>
          <a:srgbClr val="0000FF"/>
        </a:solidFill>
      </dgm:spPr>
      <dgm:t>
        <a:bodyPr/>
        <a:lstStyle/>
        <a:p>
          <a:r>
            <a:rPr lang="fr-FR" dirty="0" smtClean="0"/>
            <a:t>Un espace d’accompagnement et d’évaluation QVT</a:t>
          </a:r>
          <a:endParaRPr lang="fr-FR" dirty="0"/>
        </a:p>
      </dgm:t>
    </dgm:pt>
    <dgm:pt modelId="{C61314A7-FF87-4CFD-866F-E01768BA8555}" type="parTrans" cxnId="{CFDAE035-88CB-4046-8F6D-17FAC27FF2F3}">
      <dgm:prSet/>
      <dgm:spPr/>
      <dgm:t>
        <a:bodyPr/>
        <a:lstStyle/>
        <a:p>
          <a:endParaRPr lang="fr-FR"/>
        </a:p>
      </dgm:t>
    </dgm:pt>
    <dgm:pt modelId="{F01DB035-F44A-4191-AE3D-6F3FF9A751A4}" type="sibTrans" cxnId="{CFDAE035-88CB-4046-8F6D-17FAC27FF2F3}">
      <dgm:prSet/>
      <dgm:spPr/>
      <dgm:t>
        <a:bodyPr/>
        <a:lstStyle/>
        <a:p>
          <a:endParaRPr lang="fr-FR"/>
        </a:p>
      </dgm:t>
    </dgm:pt>
    <dgm:pt modelId="{816FCB2C-DA91-4EBD-8410-F0A6063AB438}">
      <dgm:prSet phldrT="[Texte]"/>
      <dgm:spPr>
        <a:solidFill>
          <a:srgbClr val="0000FF"/>
        </a:solidFill>
      </dgm:spPr>
      <dgm:t>
        <a:bodyPr/>
        <a:lstStyle/>
        <a:p>
          <a:r>
            <a:rPr lang="fr-FR" dirty="0" smtClean="0"/>
            <a:t>Formation et sensibilisation des acteurs internes</a:t>
          </a:r>
          <a:endParaRPr lang="fr-FR" dirty="0"/>
        </a:p>
      </dgm:t>
    </dgm:pt>
    <dgm:pt modelId="{92175980-F948-4ADB-90CA-099F9A9FCB90}" type="parTrans" cxnId="{2A3CA864-68FF-46BD-9809-63AAE62DC95E}">
      <dgm:prSet/>
      <dgm:spPr/>
      <dgm:t>
        <a:bodyPr/>
        <a:lstStyle/>
        <a:p>
          <a:endParaRPr lang="fr-FR"/>
        </a:p>
      </dgm:t>
    </dgm:pt>
    <dgm:pt modelId="{9086AC86-916F-40A9-BE13-9C8E9861F294}" type="sibTrans" cxnId="{2A3CA864-68FF-46BD-9809-63AAE62DC95E}">
      <dgm:prSet/>
      <dgm:spPr/>
      <dgm:t>
        <a:bodyPr/>
        <a:lstStyle/>
        <a:p>
          <a:endParaRPr lang="fr-FR"/>
        </a:p>
      </dgm:t>
    </dgm:pt>
    <dgm:pt modelId="{52C2B877-4B54-47A1-A3B3-8B1E15387851}">
      <dgm:prSet/>
      <dgm:spPr>
        <a:solidFill>
          <a:srgbClr val="0000FF"/>
        </a:solidFill>
      </dgm:spPr>
      <dgm:t>
        <a:bodyPr/>
        <a:lstStyle/>
        <a:p>
          <a:r>
            <a:rPr lang="fr-FR" dirty="0" smtClean="0"/>
            <a:t>Une fonction de chargé de pilotage QVT CHU</a:t>
          </a:r>
          <a:endParaRPr lang="fr-FR" dirty="0"/>
        </a:p>
      </dgm:t>
    </dgm:pt>
    <dgm:pt modelId="{A9074BF3-1686-494E-BB27-1A002BE9FB7F}" type="parTrans" cxnId="{5093B7A8-1974-4EF7-8FD0-3513959FC6DA}">
      <dgm:prSet/>
      <dgm:spPr/>
      <dgm:t>
        <a:bodyPr/>
        <a:lstStyle/>
        <a:p>
          <a:endParaRPr lang="fr-FR"/>
        </a:p>
      </dgm:t>
    </dgm:pt>
    <dgm:pt modelId="{9049D9E0-5373-4975-B9C2-65EF57BAD6B0}" type="sibTrans" cxnId="{5093B7A8-1974-4EF7-8FD0-3513959FC6DA}">
      <dgm:prSet/>
      <dgm:spPr/>
      <dgm:t>
        <a:bodyPr/>
        <a:lstStyle/>
        <a:p>
          <a:endParaRPr lang="fr-FR"/>
        </a:p>
      </dgm:t>
    </dgm:pt>
    <dgm:pt modelId="{36D6BD6A-6B64-4F82-A292-52C1C0C55F00}">
      <dgm:prSet/>
      <dgm:spPr>
        <a:solidFill>
          <a:srgbClr val="0000FF"/>
        </a:solidFill>
      </dgm:spPr>
      <dgm:t>
        <a:bodyPr/>
        <a:lstStyle/>
        <a:p>
          <a:r>
            <a:rPr lang="fr-FR" smtClean="0"/>
            <a:t>Une démarche concertée</a:t>
          </a:r>
          <a:endParaRPr lang="fr-FR" dirty="0"/>
        </a:p>
      </dgm:t>
    </dgm:pt>
    <dgm:pt modelId="{C6306BA9-FCD7-43E3-9778-84BB89FFEAAA}" type="parTrans" cxnId="{EBAD1F22-6B23-48A0-96D0-61D5E9DC5C58}">
      <dgm:prSet/>
      <dgm:spPr/>
      <dgm:t>
        <a:bodyPr/>
        <a:lstStyle/>
        <a:p>
          <a:endParaRPr lang="fr-FR"/>
        </a:p>
      </dgm:t>
    </dgm:pt>
    <dgm:pt modelId="{DEF51EBC-D108-467F-A3BA-00900EDD2CFB}" type="sibTrans" cxnId="{EBAD1F22-6B23-48A0-96D0-61D5E9DC5C58}">
      <dgm:prSet/>
      <dgm:spPr/>
      <dgm:t>
        <a:bodyPr/>
        <a:lstStyle/>
        <a:p>
          <a:endParaRPr lang="fr-FR"/>
        </a:p>
      </dgm:t>
    </dgm:pt>
    <dgm:pt modelId="{BDB4D12A-6715-475E-AC6D-AFBB970A8E5F}" type="pres">
      <dgm:prSet presAssocID="{AD8EFE68-D4DB-412A-BEA6-A78B841B248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C6E7304-A1BB-417A-9DE6-B04126235964}" type="pres">
      <dgm:prSet presAssocID="{A9DD8EBA-D20E-4AA9-89D4-6298F129331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86EE9D-F270-4A7A-BF25-B90F42CAB6E7}" type="pres">
      <dgm:prSet presAssocID="{A9DD8EBA-D20E-4AA9-89D4-6298F129331A}" presName="spNode" presStyleCnt="0"/>
      <dgm:spPr/>
    </dgm:pt>
    <dgm:pt modelId="{E23C7F8D-F41C-4AEC-BAE2-7CC66B0C697F}" type="pres">
      <dgm:prSet presAssocID="{1128430A-1A79-4D37-AB06-24B551C25D66}" presName="sibTrans" presStyleLbl="sibTrans1D1" presStyleIdx="0" presStyleCnt="5"/>
      <dgm:spPr/>
      <dgm:t>
        <a:bodyPr/>
        <a:lstStyle/>
        <a:p>
          <a:endParaRPr lang="fr-FR"/>
        </a:p>
      </dgm:t>
    </dgm:pt>
    <dgm:pt modelId="{D19E1ED0-07A0-4C33-9203-FB029F4B3C77}" type="pres">
      <dgm:prSet presAssocID="{52C2B877-4B54-47A1-A3B3-8B1E1538785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230D57-9264-40AD-9063-C8D8BB4147BF}" type="pres">
      <dgm:prSet presAssocID="{52C2B877-4B54-47A1-A3B3-8B1E15387851}" presName="spNode" presStyleCnt="0"/>
      <dgm:spPr/>
    </dgm:pt>
    <dgm:pt modelId="{4A7D2360-739F-42EB-A628-994A25DD4926}" type="pres">
      <dgm:prSet presAssocID="{9049D9E0-5373-4975-B9C2-65EF57BAD6B0}" presName="sibTrans" presStyleLbl="sibTrans1D1" presStyleIdx="1" presStyleCnt="5"/>
      <dgm:spPr/>
      <dgm:t>
        <a:bodyPr/>
        <a:lstStyle/>
        <a:p>
          <a:endParaRPr lang="fr-FR"/>
        </a:p>
      </dgm:t>
    </dgm:pt>
    <dgm:pt modelId="{D147E196-4057-4B6D-9233-36C4B01FB42D}" type="pres">
      <dgm:prSet presAssocID="{71CB4CD7-C9FB-486F-977A-2B4ACE1503D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EA72DD-7D69-4626-AF48-1F40DE8F608E}" type="pres">
      <dgm:prSet presAssocID="{71CB4CD7-C9FB-486F-977A-2B4ACE1503D3}" presName="spNode" presStyleCnt="0"/>
      <dgm:spPr/>
    </dgm:pt>
    <dgm:pt modelId="{013BA980-4B4E-4F84-99FF-5A4FC401CF75}" type="pres">
      <dgm:prSet presAssocID="{F01DB035-F44A-4191-AE3D-6F3FF9A751A4}" presName="sibTrans" presStyleLbl="sibTrans1D1" presStyleIdx="2" presStyleCnt="5"/>
      <dgm:spPr/>
      <dgm:t>
        <a:bodyPr/>
        <a:lstStyle/>
        <a:p>
          <a:endParaRPr lang="fr-FR"/>
        </a:p>
      </dgm:t>
    </dgm:pt>
    <dgm:pt modelId="{CA2A3508-0523-44F1-A2F1-C45230C8BB50}" type="pres">
      <dgm:prSet presAssocID="{816FCB2C-DA91-4EBD-8410-F0A6063AB4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6527C3-7828-476D-8BBB-2C6CF908A8A4}" type="pres">
      <dgm:prSet presAssocID="{816FCB2C-DA91-4EBD-8410-F0A6063AB438}" presName="spNode" presStyleCnt="0"/>
      <dgm:spPr/>
    </dgm:pt>
    <dgm:pt modelId="{CFF452DC-255F-4BE6-BAAB-2C990332842B}" type="pres">
      <dgm:prSet presAssocID="{9086AC86-916F-40A9-BE13-9C8E9861F294}" presName="sibTrans" presStyleLbl="sibTrans1D1" presStyleIdx="3" presStyleCnt="5"/>
      <dgm:spPr/>
      <dgm:t>
        <a:bodyPr/>
        <a:lstStyle/>
        <a:p>
          <a:endParaRPr lang="fr-FR"/>
        </a:p>
      </dgm:t>
    </dgm:pt>
    <dgm:pt modelId="{F885F063-7508-4921-9F45-92D7C93F7632}" type="pres">
      <dgm:prSet presAssocID="{36D6BD6A-6B64-4F82-A292-52C1C0C55F0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190AD0-5C17-42BF-A3B4-8C00F5E690AD}" type="pres">
      <dgm:prSet presAssocID="{36D6BD6A-6B64-4F82-A292-52C1C0C55F00}" presName="spNode" presStyleCnt="0"/>
      <dgm:spPr/>
    </dgm:pt>
    <dgm:pt modelId="{9A64DD23-4E1D-4B4F-977B-6FED86C36E54}" type="pres">
      <dgm:prSet presAssocID="{DEF51EBC-D108-467F-A3BA-00900EDD2CFB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F0992967-D5EF-43E2-81E0-DDA9FD54CE51}" type="presOf" srcId="{36D6BD6A-6B64-4F82-A292-52C1C0C55F00}" destId="{F885F063-7508-4921-9F45-92D7C93F7632}" srcOrd="0" destOrd="0" presId="urn:microsoft.com/office/officeart/2005/8/layout/cycle5"/>
    <dgm:cxn modelId="{CC621450-9118-4A52-AD28-00295B5EB018}" type="presOf" srcId="{9049D9E0-5373-4975-B9C2-65EF57BAD6B0}" destId="{4A7D2360-739F-42EB-A628-994A25DD4926}" srcOrd="0" destOrd="0" presId="urn:microsoft.com/office/officeart/2005/8/layout/cycle5"/>
    <dgm:cxn modelId="{B793DE7B-0F4F-4FA4-B3EE-429BB884C8F0}" type="presOf" srcId="{816FCB2C-DA91-4EBD-8410-F0A6063AB438}" destId="{CA2A3508-0523-44F1-A2F1-C45230C8BB50}" srcOrd="0" destOrd="0" presId="urn:microsoft.com/office/officeart/2005/8/layout/cycle5"/>
    <dgm:cxn modelId="{5B1F2120-A79D-4B03-A022-9B11AFBEDB10}" type="presOf" srcId="{AD8EFE68-D4DB-412A-BEA6-A78B841B2486}" destId="{BDB4D12A-6715-475E-AC6D-AFBB970A8E5F}" srcOrd="0" destOrd="0" presId="urn:microsoft.com/office/officeart/2005/8/layout/cycle5"/>
    <dgm:cxn modelId="{5093B7A8-1974-4EF7-8FD0-3513959FC6DA}" srcId="{AD8EFE68-D4DB-412A-BEA6-A78B841B2486}" destId="{52C2B877-4B54-47A1-A3B3-8B1E15387851}" srcOrd="1" destOrd="0" parTransId="{A9074BF3-1686-494E-BB27-1A002BE9FB7F}" sibTransId="{9049D9E0-5373-4975-B9C2-65EF57BAD6B0}"/>
    <dgm:cxn modelId="{2A3CA864-68FF-46BD-9809-63AAE62DC95E}" srcId="{AD8EFE68-D4DB-412A-BEA6-A78B841B2486}" destId="{816FCB2C-DA91-4EBD-8410-F0A6063AB438}" srcOrd="3" destOrd="0" parTransId="{92175980-F948-4ADB-90CA-099F9A9FCB90}" sibTransId="{9086AC86-916F-40A9-BE13-9C8E9861F294}"/>
    <dgm:cxn modelId="{BFC6C1BE-D3A7-438A-8400-2B4EBD3DB286}" type="presOf" srcId="{DEF51EBC-D108-467F-A3BA-00900EDD2CFB}" destId="{9A64DD23-4E1D-4B4F-977B-6FED86C36E54}" srcOrd="0" destOrd="0" presId="urn:microsoft.com/office/officeart/2005/8/layout/cycle5"/>
    <dgm:cxn modelId="{8E590040-6BF3-4240-9694-852349107FA2}" type="presOf" srcId="{71CB4CD7-C9FB-486F-977A-2B4ACE1503D3}" destId="{D147E196-4057-4B6D-9233-36C4B01FB42D}" srcOrd="0" destOrd="0" presId="urn:microsoft.com/office/officeart/2005/8/layout/cycle5"/>
    <dgm:cxn modelId="{CB114D0B-0C34-4794-9CD4-FF60F8E8B420}" srcId="{AD8EFE68-D4DB-412A-BEA6-A78B841B2486}" destId="{A9DD8EBA-D20E-4AA9-89D4-6298F129331A}" srcOrd="0" destOrd="0" parTransId="{4C76BE4A-C070-4C88-AAFA-7025964CED50}" sibTransId="{1128430A-1A79-4D37-AB06-24B551C25D66}"/>
    <dgm:cxn modelId="{C06C5DC3-6640-412C-836B-F0503CF42CFE}" type="presOf" srcId="{52C2B877-4B54-47A1-A3B3-8B1E15387851}" destId="{D19E1ED0-07A0-4C33-9203-FB029F4B3C77}" srcOrd="0" destOrd="0" presId="urn:microsoft.com/office/officeart/2005/8/layout/cycle5"/>
    <dgm:cxn modelId="{DA6D7FFD-A300-45AF-9E4F-337CA3E649F2}" type="presOf" srcId="{9086AC86-916F-40A9-BE13-9C8E9861F294}" destId="{CFF452DC-255F-4BE6-BAAB-2C990332842B}" srcOrd="0" destOrd="0" presId="urn:microsoft.com/office/officeart/2005/8/layout/cycle5"/>
    <dgm:cxn modelId="{CFDAE035-88CB-4046-8F6D-17FAC27FF2F3}" srcId="{AD8EFE68-D4DB-412A-BEA6-A78B841B2486}" destId="{71CB4CD7-C9FB-486F-977A-2B4ACE1503D3}" srcOrd="2" destOrd="0" parTransId="{C61314A7-FF87-4CFD-866F-E01768BA8555}" sibTransId="{F01DB035-F44A-4191-AE3D-6F3FF9A751A4}"/>
    <dgm:cxn modelId="{EBAD1F22-6B23-48A0-96D0-61D5E9DC5C58}" srcId="{AD8EFE68-D4DB-412A-BEA6-A78B841B2486}" destId="{36D6BD6A-6B64-4F82-A292-52C1C0C55F00}" srcOrd="4" destOrd="0" parTransId="{C6306BA9-FCD7-43E3-9778-84BB89FFEAAA}" sibTransId="{DEF51EBC-D108-467F-A3BA-00900EDD2CFB}"/>
    <dgm:cxn modelId="{EDF72499-C6F9-4BB3-9423-6FADF05A144F}" type="presOf" srcId="{1128430A-1A79-4D37-AB06-24B551C25D66}" destId="{E23C7F8D-F41C-4AEC-BAE2-7CC66B0C697F}" srcOrd="0" destOrd="0" presId="urn:microsoft.com/office/officeart/2005/8/layout/cycle5"/>
    <dgm:cxn modelId="{0C125335-77C9-45ED-BBCB-7F5F4A06DDA1}" type="presOf" srcId="{A9DD8EBA-D20E-4AA9-89D4-6298F129331A}" destId="{DC6E7304-A1BB-417A-9DE6-B04126235964}" srcOrd="0" destOrd="0" presId="urn:microsoft.com/office/officeart/2005/8/layout/cycle5"/>
    <dgm:cxn modelId="{D49049E5-3014-4E55-B241-368A0C2A5670}" type="presOf" srcId="{F01DB035-F44A-4191-AE3D-6F3FF9A751A4}" destId="{013BA980-4B4E-4F84-99FF-5A4FC401CF75}" srcOrd="0" destOrd="0" presId="urn:microsoft.com/office/officeart/2005/8/layout/cycle5"/>
    <dgm:cxn modelId="{6622272A-511E-4E3F-8DB6-0E58645F1E88}" type="presParOf" srcId="{BDB4D12A-6715-475E-AC6D-AFBB970A8E5F}" destId="{DC6E7304-A1BB-417A-9DE6-B04126235964}" srcOrd="0" destOrd="0" presId="urn:microsoft.com/office/officeart/2005/8/layout/cycle5"/>
    <dgm:cxn modelId="{DD1C7E5A-B8C2-4283-BFA7-4A2C0E60F0DA}" type="presParOf" srcId="{BDB4D12A-6715-475E-AC6D-AFBB970A8E5F}" destId="{6B86EE9D-F270-4A7A-BF25-B90F42CAB6E7}" srcOrd="1" destOrd="0" presId="urn:microsoft.com/office/officeart/2005/8/layout/cycle5"/>
    <dgm:cxn modelId="{2DEF93E1-2592-4EC9-A54B-3EBE4DC119E0}" type="presParOf" srcId="{BDB4D12A-6715-475E-AC6D-AFBB970A8E5F}" destId="{E23C7F8D-F41C-4AEC-BAE2-7CC66B0C697F}" srcOrd="2" destOrd="0" presId="urn:microsoft.com/office/officeart/2005/8/layout/cycle5"/>
    <dgm:cxn modelId="{DB2A65D8-B839-420E-8A82-F79AB80D9AA9}" type="presParOf" srcId="{BDB4D12A-6715-475E-AC6D-AFBB970A8E5F}" destId="{D19E1ED0-07A0-4C33-9203-FB029F4B3C77}" srcOrd="3" destOrd="0" presId="urn:microsoft.com/office/officeart/2005/8/layout/cycle5"/>
    <dgm:cxn modelId="{7B38636D-AF90-4304-A9EB-BE7B60A38F65}" type="presParOf" srcId="{BDB4D12A-6715-475E-AC6D-AFBB970A8E5F}" destId="{26230D57-9264-40AD-9063-C8D8BB4147BF}" srcOrd="4" destOrd="0" presId="urn:microsoft.com/office/officeart/2005/8/layout/cycle5"/>
    <dgm:cxn modelId="{A6820B63-D5C1-4656-80BA-0D93BCB78E2D}" type="presParOf" srcId="{BDB4D12A-6715-475E-AC6D-AFBB970A8E5F}" destId="{4A7D2360-739F-42EB-A628-994A25DD4926}" srcOrd="5" destOrd="0" presId="urn:microsoft.com/office/officeart/2005/8/layout/cycle5"/>
    <dgm:cxn modelId="{10F43002-B6FA-4E01-83C4-4C9A1E5F6A04}" type="presParOf" srcId="{BDB4D12A-6715-475E-AC6D-AFBB970A8E5F}" destId="{D147E196-4057-4B6D-9233-36C4B01FB42D}" srcOrd="6" destOrd="0" presId="urn:microsoft.com/office/officeart/2005/8/layout/cycle5"/>
    <dgm:cxn modelId="{32385A71-319D-4886-B06A-11792DD8741C}" type="presParOf" srcId="{BDB4D12A-6715-475E-AC6D-AFBB970A8E5F}" destId="{D0EA72DD-7D69-4626-AF48-1F40DE8F608E}" srcOrd="7" destOrd="0" presId="urn:microsoft.com/office/officeart/2005/8/layout/cycle5"/>
    <dgm:cxn modelId="{2B838DFD-AAAC-4A09-8483-3671BC72BD11}" type="presParOf" srcId="{BDB4D12A-6715-475E-AC6D-AFBB970A8E5F}" destId="{013BA980-4B4E-4F84-99FF-5A4FC401CF75}" srcOrd="8" destOrd="0" presId="urn:microsoft.com/office/officeart/2005/8/layout/cycle5"/>
    <dgm:cxn modelId="{293908D7-282F-4E29-ACA9-AF617676F4C1}" type="presParOf" srcId="{BDB4D12A-6715-475E-AC6D-AFBB970A8E5F}" destId="{CA2A3508-0523-44F1-A2F1-C45230C8BB50}" srcOrd="9" destOrd="0" presId="urn:microsoft.com/office/officeart/2005/8/layout/cycle5"/>
    <dgm:cxn modelId="{DB82FEB3-C9FA-4E9F-8851-E3E9BBD02672}" type="presParOf" srcId="{BDB4D12A-6715-475E-AC6D-AFBB970A8E5F}" destId="{AA6527C3-7828-476D-8BBB-2C6CF908A8A4}" srcOrd="10" destOrd="0" presId="urn:microsoft.com/office/officeart/2005/8/layout/cycle5"/>
    <dgm:cxn modelId="{05B3AAF6-F40B-45C7-9DAF-B6838A788154}" type="presParOf" srcId="{BDB4D12A-6715-475E-AC6D-AFBB970A8E5F}" destId="{CFF452DC-255F-4BE6-BAAB-2C990332842B}" srcOrd="11" destOrd="0" presId="urn:microsoft.com/office/officeart/2005/8/layout/cycle5"/>
    <dgm:cxn modelId="{3AE0FE96-E9B2-45AA-BF29-4B2D94770FC3}" type="presParOf" srcId="{BDB4D12A-6715-475E-AC6D-AFBB970A8E5F}" destId="{F885F063-7508-4921-9F45-92D7C93F7632}" srcOrd="12" destOrd="0" presId="urn:microsoft.com/office/officeart/2005/8/layout/cycle5"/>
    <dgm:cxn modelId="{BC1B8673-B0E1-4C8D-93A6-14D893A71A57}" type="presParOf" srcId="{BDB4D12A-6715-475E-AC6D-AFBB970A8E5F}" destId="{E5190AD0-5C17-42BF-A3B4-8C00F5E690AD}" srcOrd="13" destOrd="0" presId="urn:microsoft.com/office/officeart/2005/8/layout/cycle5"/>
    <dgm:cxn modelId="{14F7EE9B-C953-4141-AACE-9778BECB0EF7}" type="presParOf" srcId="{BDB4D12A-6715-475E-AC6D-AFBB970A8E5F}" destId="{9A64DD23-4E1D-4B4F-977B-6FED86C36E5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84006C-30BA-4F59-9DA7-2B3C70D7700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4ED0709-E5FA-4FB2-9BA2-742AAA363784}">
      <dgm:prSet phldrT="[Texte]" custT="1"/>
      <dgm:spPr>
        <a:solidFill>
          <a:srgbClr val="FFC000"/>
        </a:solidFill>
        <a:effectLst>
          <a:glow rad="127000">
            <a:srgbClr val="FFCC00"/>
          </a:glow>
        </a:effectLst>
      </dgm:spPr>
      <dgm:t>
        <a:bodyPr/>
        <a:lstStyle/>
        <a:p>
          <a:pPr>
            <a:lnSpc>
              <a:spcPct val="100000"/>
            </a:lnSpc>
          </a:pPr>
          <a:r>
            <a:rPr lang="fr-FR" sz="1600" b="1" dirty="0" smtClean="0">
              <a:latin typeface="Bradley Hand ITC" panose="03070402050302030203" pitchFamily="66" charset="0"/>
            </a:rPr>
            <a:t>Qualité de Vie au Travail</a:t>
          </a:r>
        </a:p>
      </dgm:t>
    </dgm:pt>
    <dgm:pt modelId="{B1D920D7-B389-4879-9F5F-18CB030591EB}" type="parTrans" cxnId="{CE5C3AF7-AEEE-4B63-BA59-541E2D009ECD}">
      <dgm:prSet/>
      <dgm:spPr/>
      <dgm:t>
        <a:bodyPr/>
        <a:lstStyle/>
        <a:p>
          <a:endParaRPr lang="fr-FR" sz="1600"/>
        </a:p>
      </dgm:t>
    </dgm:pt>
    <dgm:pt modelId="{25DA98A5-5E3B-46B3-B81F-FAFEA2B7B0D6}" type="sibTrans" cxnId="{CE5C3AF7-AEEE-4B63-BA59-541E2D009ECD}">
      <dgm:prSet/>
      <dgm:spPr/>
      <dgm:t>
        <a:bodyPr/>
        <a:lstStyle/>
        <a:p>
          <a:endParaRPr lang="fr-FR" sz="1600"/>
        </a:p>
      </dgm:t>
    </dgm:pt>
    <dgm:pt modelId="{2170DDCB-8DAA-4CCE-8BB7-16CF353C7B87}">
      <dgm:prSet phldrT="[Texte]" custT="1"/>
      <dgm:spPr>
        <a:solidFill>
          <a:srgbClr val="0000FF">
            <a:alpha val="67843"/>
          </a:srgbClr>
        </a:solidFill>
      </dgm:spPr>
      <dgm:t>
        <a:bodyPr vert="vert270" lIns="108000" tIns="0" rIns="0" bIns="0" anchor="ctr" anchorCtr="0"/>
        <a:lstStyle/>
        <a:p>
          <a:endParaRPr lang="fr-FR" sz="1400" dirty="0"/>
        </a:p>
      </dgm:t>
    </dgm:pt>
    <dgm:pt modelId="{732B416E-CF98-4BDD-A5FE-0854995CA68B}" type="parTrans" cxnId="{FB8CADD9-FA5D-4C5D-B90A-74F89BBA1003}">
      <dgm:prSet/>
      <dgm:spPr/>
      <dgm:t>
        <a:bodyPr/>
        <a:lstStyle/>
        <a:p>
          <a:endParaRPr lang="fr-FR" sz="1600"/>
        </a:p>
      </dgm:t>
    </dgm:pt>
    <dgm:pt modelId="{74698BF5-3971-47F0-94A3-38189D2B65CC}" type="sibTrans" cxnId="{FB8CADD9-FA5D-4C5D-B90A-74F89BBA1003}">
      <dgm:prSet/>
      <dgm:spPr/>
      <dgm:t>
        <a:bodyPr/>
        <a:lstStyle/>
        <a:p>
          <a:endParaRPr lang="fr-FR" sz="1600"/>
        </a:p>
      </dgm:t>
    </dgm:pt>
    <dgm:pt modelId="{90AD8DC6-D7C5-421E-9F0D-63F92151CD6A}">
      <dgm:prSet phldrT="[Texte]" custT="1"/>
      <dgm:spPr>
        <a:solidFill>
          <a:srgbClr val="0070C0">
            <a:alpha val="50000"/>
          </a:srgbClr>
        </a:solidFill>
      </dgm:spPr>
      <dgm:t>
        <a:bodyPr/>
        <a:lstStyle/>
        <a:p>
          <a:endParaRPr lang="fr-FR" sz="1600" dirty="0"/>
        </a:p>
      </dgm:t>
    </dgm:pt>
    <dgm:pt modelId="{69919019-3F46-411D-88C6-28199FAD7692}" type="parTrans" cxnId="{A57C3995-0C49-42D8-B430-9778A1D0F72C}">
      <dgm:prSet/>
      <dgm:spPr/>
      <dgm:t>
        <a:bodyPr/>
        <a:lstStyle/>
        <a:p>
          <a:endParaRPr lang="fr-FR" sz="1600"/>
        </a:p>
      </dgm:t>
    </dgm:pt>
    <dgm:pt modelId="{62612F2F-B25A-4A76-ADD9-7E7EBA096935}" type="sibTrans" cxnId="{A57C3995-0C49-42D8-B430-9778A1D0F72C}">
      <dgm:prSet/>
      <dgm:spPr/>
      <dgm:t>
        <a:bodyPr/>
        <a:lstStyle/>
        <a:p>
          <a:endParaRPr lang="fr-FR" sz="1600"/>
        </a:p>
      </dgm:t>
    </dgm:pt>
    <dgm:pt modelId="{C1DD32B8-0179-4268-A867-7194D6E5C47C}">
      <dgm:prSet phldrT="[Texte]" custT="1"/>
      <dgm:spPr>
        <a:solidFill>
          <a:srgbClr val="800080"/>
        </a:solidFill>
      </dgm:spPr>
      <dgm:t>
        <a:bodyPr/>
        <a:lstStyle/>
        <a:p>
          <a:endParaRPr lang="fr-FR" sz="1600" dirty="0"/>
        </a:p>
      </dgm:t>
    </dgm:pt>
    <dgm:pt modelId="{8AFBEA1D-5309-45EA-AC26-AF4CC924E646}" type="parTrans" cxnId="{7E90D795-8F9A-4FC6-B03E-02D6F2C433BE}">
      <dgm:prSet/>
      <dgm:spPr/>
      <dgm:t>
        <a:bodyPr/>
        <a:lstStyle/>
        <a:p>
          <a:endParaRPr lang="fr-FR" sz="1600"/>
        </a:p>
      </dgm:t>
    </dgm:pt>
    <dgm:pt modelId="{1FC140D5-AAFE-4CEA-8D9C-6FA3EE3B849F}" type="sibTrans" cxnId="{7E90D795-8F9A-4FC6-B03E-02D6F2C433BE}">
      <dgm:prSet/>
      <dgm:spPr/>
      <dgm:t>
        <a:bodyPr/>
        <a:lstStyle/>
        <a:p>
          <a:endParaRPr lang="fr-FR" sz="1600"/>
        </a:p>
      </dgm:t>
    </dgm:pt>
    <dgm:pt modelId="{7A76E081-0559-4A91-9B6B-8CB02F5CDA97}">
      <dgm:prSet phldrT="[Texte]" custT="1"/>
      <dgm:spPr>
        <a:solidFill>
          <a:srgbClr val="003366"/>
        </a:solidFill>
      </dgm:spPr>
      <dgm:t>
        <a:bodyPr vert="vert270"/>
        <a:lstStyle/>
        <a:p>
          <a:endParaRPr lang="fr-FR" sz="1600" dirty="0"/>
        </a:p>
      </dgm:t>
    </dgm:pt>
    <dgm:pt modelId="{362F1392-809D-40D7-91BC-4B3CC89BBCA3}" type="parTrans" cxnId="{FA3F1550-288E-4D94-AEF9-5CB7D8BB4C77}">
      <dgm:prSet/>
      <dgm:spPr/>
      <dgm:t>
        <a:bodyPr/>
        <a:lstStyle/>
        <a:p>
          <a:endParaRPr lang="fr-FR" sz="1600"/>
        </a:p>
      </dgm:t>
    </dgm:pt>
    <dgm:pt modelId="{C515FB41-E88A-4ED8-8032-1A1AB10BD7DA}" type="sibTrans" cxnId="{FA3F1550-288E-4D94-AEF9-5CB7D8BB4C77}">
      <dgm:prSet/>
      <dgm:spPr/>
      <dgm:t>
        <a:bodyPr/>
        <a:lstStyle/>
        <a:p>
          <a:endParaRPr lang="fr-FR" sz="1600"/>
        </a:p>
      </dgm:t>
    </dgm:pt>
    <dgm:pt modelId="{1F157F0B-5AD9-4662-90F2-62E422494779}">
      <dgm:prSet custT="1"/>
      <dgm:spPr>
        <a:solidFill>
          <a:srgbClr val="CC0066"/>
        </a:solidFill>
      </dgm:spPr>
      <dgm:t>
        <a:bodyPr vert="vert"/>
        <a:lstStyle/>
        <a:p>
          <a:endParaRPr lang="fr-FR" sz="1600" dirty="0"/>
        </a:p>
      </dgm:t>
    </dgm:pt>
    <dgm:pt modelId="{92A83B89-3DEA-4001-9D35-D825BE375E06}" type="parTrans" cxnId="{D169C0B7-9260-41EC-A0B4-E75DD5C1215A}">
      <dgm:prSet/>
      <dgm:spPr/>
      <dgm:t>
        <a:bodyPr/>
        <a:lstStyle/>
        <a:p>
          <a:endParaRPr lang="fr-FR" sz="1600"/>
        </a:p>
      </dgm:t>
    </dgm:pt>
    <dgm:pt modelId="{273543C5-26D6-49D0-A98A-9E4B30658FFC}" type="sibTrans" cxnId="{D169C0B7-9260-41EC-A0B4-E75DD5C1215A}">
      <dgm:prSet/>
      <dgm:spPr/>
      <dgm:t>
        <a:bodyPr/>
        <a:lstStyle/>
        <a:p>
          <a:endParaRPr lang="fr-FR" sz="1600"/>
        </a:p>
      </dgm:t>
    </dgm:pt>
    <dgm:pt modelId="{9C483877-5F05-485A-A8B5-AFE8D3C98CCB}">
      <dgm:prSet custT="1"/>
      <dgm:spPr>
        <a:solidFill>
          <a:srgbClr val="FF66FF">
            <a:alpha val="50000"/>
          </a:srgbClr>
        </a:solidFill>
      </dgm:spPr>
      <dgm:t>
        <a:bodyPr vert="vert"/>
        <a:lstStyle/>
        <a:p>
          <a:endParaRPr lang="fr-FR" sz="1600" dirty="0"/>
        </a:p>
      </dgm:t>
    </dgm:pt>
    <dgm:pt modelId="{43C3A514-F29F-4BD7-9F77-FF7CDD92934A}" type="parTrans" cxnId="{0925A189-718B-430B-A489-58377D89CAEB}">
      <dgm:prSet/>
      <dgm:spPr/>
      <dgm:t>
        <a:bodyPr/>
        <a:lstStyle/>
        <a:p>
          <a:endParaRPr lang="fr-FR" sz="1600"/>
        </a:p>
      </dgm:t>
    </dgm:pt>
    <dgm:pt modelId="{D87B22E0-B489-41D4-920F-8A470757DB4B}" type="sibTrans" cxnId="{0925A189-718B-430B-A489-58377D89CAEB}">
      <dgm:prSet/>
      <dgm:spPr/>
      <dgm:t>
        <a:bodyPr/>
        <a:lstStyle/>
        <a:p>
          <a:endParaRPr lang="fr-FR" sz="1600"/>
        </a:p>
      </dgm:t>
    </dgm:pt>
    <dgm:pt modelId="{1756AD3A-ED5C-4F62-9875-752B8477A388}" type="pres">
      <dgm:prSet presAssocID="{5284006C-30BA-4F59-9DA7-2B3C70D7700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AEB1967-1241-4D85-B475-8FCA88ABE4CF}" type="pres">
      <dgm:prSet presAssocID="{5284006C-30BA-4F59-9DA7-2B3C70D7700F}" presName="radial" presStyleCnt="0">
        <dgm:presLayoutVars>
          <dgm:animLvl val="ctr"/>
        </dgm:presLayoutVars>
      </dgm:prSet>
      <dgm:spPr/>
    </dgm:pt>
    <dgm:pt modelId="{BB41937C-5F29-482A-A915-BC4EBCFC32C4}" type="pres">
      <dgm:prSet presAssocID="{A4ED0709-E5FA-4FB2-9BA2-742AAA363784}" presName="centerShape" presStyleLbl="vennNode1" presStyleIdx="0" presStyleCnt="7" custScaleX="47814" custScaleY="39784" custLinFactNeighborX="1394" custLinFactNeighborY="-944"/>
      <dgm:spPr/>
      <dgm:t>
        <a:bodyPr/>
        <a:lstStyle/>
        <a:p>
          <a:endParaRPr lang="fr-FR"/>
        </a:p>
      </dgm:t>
    </dgm:pt>
    <dgm:pt modelId="{08216FB4-7CBB-484F-8268-8EE8F82F980A}" type="pres">
      <dgm:prSet presAssocID="{2170DDCB-8DAA-4CCE-8BB7-16CF353C7B87}" presName="node" presStyleLbl="vennNode1" presStyleIdx="1" presStyleCnt="7" custAng="8452090" custScaleX="104613" custScaleY="105428" custRadScaleRad="86161" custRadScaleInc="12357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fr-FR"/>
        </a:p>
      </dgm:t>
    </dgm:pt>
    <dgm:pt modelId="{0A215CED-4A7C-4C6B-8CB3-8A56809BC3F3}" type="pres">
      <dgm:prSet presAssocID="{1F157F0B-5AD9-4662-90F2-62E422494779}" presName="node" presStyleLbl="vennNode1" presStyleIdx="2" presStyleCnt="7" custAng="11815678" custRadScaleRad="89258" custRadScaleInc="-585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fr-FR"/>
        </a:p>
      </dgm:t>
    </dgm:pt>
    <dgm:pt modelId="{BB437BB3-AC16-416A-B8C6-F0EB2A635339}" type="pres">
      <dgm:prSet presAssocID="{9C483877-5F05-485A-A8B5-AFE8D3C98CCB}" presName="node" presStyleLbl="vennNode1" presStyleIdx="3" presStyleCnt="7" custAng="15523270" custRadScaleRad="85589" custRadScaleInc="-11714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fr-FR"/>
        </a:p>
      </dgm:t>
    </dgm:pt>
    <dgm:pt modelId="{463C0006-9E65-4960-9CA1-1D8ED8AA99BE}" type="pres">
      <dgm:prSet presAssocID="{90AD8DC6-D7C5-421E-9F0D-63F92151CD6A}" presName="node" presStyleLbl="vennNode1" presStyleIdx="4" presStyleCnt="7" custAng="19779478" custRadScaleRad="77843" custRadScaleInc="21161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fr-FR"/>
        </a:p>
      </dgm:t>
    </dgm:pt>
    <dgm:pt modelId="{C5F5D426-CD52-49E6-9A7D-6267D4088426}" type="pres">
      <dgm:prSet presAssocID="{C1DD32B8-0179-4268-A867-7194D6E5C47C}" presName="node" presStyleLbl="vennNode1" presStyleIdx="5" presStyleCnt="7" custAng="1067539" custRadScaleRad="80676" custRadScaleInc="18026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fr-FR"/>
        </a:p>
      </dgm:t>
    </dgm:pt>
    <dgm:pt modelId="{CED74C73-1BFE-4B09-AE45-7A8F20330B72}" type="pres">
      <dgm:prSet presAssocID="{7A76E081-0559-4A91-9B6B-8CB02F5CDA97}" presName="node" presStyleLbl="vennNode1" presStyleIdx="6" presStyleCnt="7" custAng="4906615" custScaleX="103439" custScaleY="105428" custRadScaleRad="81951" custRadScaleInc="18129">
        <dgm:presLayoutVars>
          <dgm:bulletEnabled val="1"/>
        </dgm:presLayoutVars>
      </dgm:prSet>
      <dgm:spPr>
        <a:prstGeom prst="teardrop">
          <a:avLst/>
        </a:prstGeom>
      </dgm:spPr>
      <dgm:t>
        <a:bodyPr/>
        <a:lstStyle/>
        <a:p>
          <a:endParaRPr lang="fr-FR"/>
        </a:p>
      </dgm:t>
    </dgm:pt>
  </dgm:ptLst>
  <dgm:cxnLst>
    <dgm:cxn modelId="{0925A189-718B-430B-A489-58377D89CAEB}" srcId="{A4ED0709-E5FA-4FB2-9BA2-742AAA363784}" destId="{9C483877-5F05-485A-A8B5-AFE8D3C98CCB}" srcOrd="2" destOrd="0" parTransId="{43C3A514-F29F-4BD7-9F77-FF7CDD92934A}" sibTransId="{D87B22E0-B489-41D4-920F-8A470757DB4B}"/>
    <dgm:cxn modelId="{B9423066-747D-4552-964B-A8D2DB46DC8F}" type="presOf" srcId="{A4ED0709-E5FA-4FB2-9BA2-742AAA363784}" destId="{BB41937C-5F29-482A-A915-BC4EBCFC32C4}" srcOrd="0" destOrd="0" presId="urn:microsoft.com/office/officeart/2005/8/layout/radial3"/>
    <dgm:cxn modelId="{A57C3995-0C49-42D8-B430-9778A1D0F72C}" srcId="{A4ED0709-E5FA-4FB2-9BA2-742AAA363784}" destId="{90AD8DC6-D7C5-421E-9F0D-63F92151CD6A}" srcOrd="3" destOrd="0" parTransId="{69919019-3F46-411D-88C6-28199FAD7692}" sibTransId="{62612F2F-B25A-4A76-ADD9-7E7EBA096935}"/>
    <dgm:cxn modelId="{FB8CADD9-FA5D-4C5D-B90A-74F89BBA1003}" srcId="{A4ED0709-E5FA-4FB2-9BA2-742AAA363784}" destId="{2170DDCB-8DAA-4CCE-8BB7-16CF353C7B87}" srcOrd="0" destOrd="0" parTransId="{732B416E-CF98-4BDD-A5FE-0854995CA68B}" sibTransId="{74698BF5-3971-47F0-94A3-38189D2B65CC}"/>
    <dgm:cxn modelId="{7E90D795-8F9A-4FC6-B03E-02D6F2C433BE}" srcId="{A4ED0709-E5FA-4FB2-9BA2-742AAA363784}" destId="{C1DD32B8-0179-4268-A867-7194D6E5C47C}" srcOrd="4" destOrd="0" parTransId="{8AFBEA1D-5309-45EA-AC26-AF4CC924E646}" sibTransId="{1FC140D5-AAFE-4CEA-8D9C-6FA3EE3B849F}"/>
    <dgm:cxn modelId="{11F39F91-1C6D-4EAA-9A50-F2738930D23F}" type="presOf" srcId="{5284006C-30BA-4F59-9DA7-2B3C70D7700F}" destId="{1756AD3A-ED5C-4F62-9875-752B8477A388}" srcOrd="0" destOrd="0" presId="urn:microsoft.com/office/officeart/2005/8/layout/radial3"/>
    <dgm:cxn modelId="{DDEB748D-92B8-42EF-8434-EE6EEDBD9766}" type="presOf" srcId="{7A76E081-0559-4A91-9B6B-8CB02F5CDA97}" destId="{CED74C73-1BFE-4B09-AE45-7A8F20330B72}" srcOrd="0" destOrd="0" presId="urn:microsoft.com/office/officeart/2005/8/layout/radial3"/>
    <dgm:cxn modelId="{67ADA13B-0885-4225-B1EC-4707EE6051DC}" type="presOf" srcId="{1F157F0B-5AD9-4662-90F2-62E422494779}" destId="{0A215CED-4A7C-4C6B-8CB3-8A56809BC3F3}" srcOrd="0" destOrd="0" presId="urn:microsoft.com/office/officeart/2005/8/layout/radial3"/>
    <dgm:cxn modelId="{0EAF8DB9-FE91-4303-9471-4B399B09023D}" type="presOf" srcId="{9C483877-5F05-485A-A8B5-AFE8D3C98CCB}" destId="{BB437BB3-AC16-416A-B8C6-F0EB2A635339}" srcOrd="0" destOrd="0" presId="urn:microsoft.com/office/officeart/2005/8/layout/radial3"/>
    <dgm:cxn modelId="{FA3F1550-288E-4D94-AEF9-5CB7D8BB4C77}" srcId="{A4ED0709-E5FA-4FB2-9BA2-742AAA363784}" destId="{7A76E081-0559-4A91-9B6B-8CB02F5CDA97}" srcOrd="5" destOrd="0" parTransId="{362F1392-809D-40D7-91BC-4B3CC89BBCA3}" sibTransId="{C515FB41-E88A-4ED8-8032-1A1AB10BD7DA}"/>
    <dgm:cxn modelId="{D169C0B7-9260-41EC-A0B4-E75DD5C1215A}" srcId="{A4ED0709-E5FA-4FB2-9BA2-742AAA363784}" destId="{1F157F0B-5AD9-4662-90F2-62E422494779}" srcOrd="1" destOrd="0" parTransId="{92A83B89-3DEA-4001-9D35-D825BE375E06}" sibTransId="{273543C5-26D6-49D0-A98A-9E4B30658FFC}"/>
    <dgm:cxn modelId="{FAEB36E5-FC46-4C57-84C6-C48CC89F6C59}" type="presOf" srcId="{2170DDCB-8DAA-4CCE-8BB7-16CF353C7B87}" destId="{08216FB4-7CBB-484F-8268-8EE8F82F980A}" srcOrd="0" destOrd="0" presId="urn:microsoft.com/office/officeart/2005/8/layout/radial3"/>
    <dgm:cxn modelId="{5FF1335D-1B24-4FB8-8FF8-5F0FB8D85599}" type="presOf" srcId="{C1DD32B8-0179-4268-A867-7194D6E5C47C}" destId="{C5F5D426-CD52-49E6-9A7D-6267D4088426}" srcOrd="0" destOrd="0" presId="urn:microsoft.com/office/officeart/2005/8/layout/radial3"/>
    <dgm:cxn modelId="{30CB15B4-A42B-4003-B679-66D06C019033}" type="presOf" srcId="{90AD8DC6-D7C5-421E-9F0D-63F92151CD6A}" destId="{463C0006-9E65-4960-9CA1-1D8ED8AA99BE}" srcOrd="0" destOrd="0" presId="urn:microsoft.com/office/officeart/2005/8/layout/radial3"/>
    <dgm:cxn modelId="{CE5C3AF7-AEEE-4B63-BA59-541E2D009ECD}" srcId="{5284006C-30BA-4F59-9DA7-2B3C70D7700F}" destId="{A4ED0709-E5FA-4FB2-9BA2-742AAA363784}" srcOrd="0" destOrd="0" parTransId="{B1D920D7-B389-4879-9F5F-18CB030591EB}" sibTransId="{25DA98A5-5E3B-46B3-B81F-FAFEA2B7B0D6}"/>
    <dgm:cxn modelId="{A155A2C0-A9D2-4247-8BAE-8926E679F68A}" type="presParOf" srcId="{1756AD3A-ED5C-4F62-9875-752B8477A388}" destId="{0AEB1967-1241-4D85-B475-8FCA88ABE4CF}" srcOrd="0" destOrd="0" presId="urn:microsoft.com/office/officeart/2005/8/layout/radial3"/>
    <dgm:cxn modelId="{2AE03515-912F-460C-A787-9A0BC7E83733}" type="presParOf" srcId="{0AEB1967-1241-4D85-B475-8FCA88ABE4CF}" destId="{BB41937C-5F29-482A-A915-BC4EBCFC32C4}" srcOrd="0" destOrd="0" presId="urn:microsoft.com/office/officeart/2005/8/layout/radial3"/>
    <dgm:cxn modelId="{D9F11C2D-ACED-4B63-BF3D-6E271C536FB0}" type="presParOf" srcId="{0AEB1967-1241-4D85-B475-8FCA88ABE4CF}" destId="{08216FB4-7CBB-484F-8268-8EE8F82F980A}" srcOrd="1" destOrd="0" presId="urn:microsoft.com/office/officeart/2005/8/layout/radial3"/>
    <dgm:cxn modelId="{274CE072-5BB8-49C7-955A-9C853AA6D2B6}" type="presParOf" srcId="{0AEB1967-1241-4D85-B475-8FCA88ABE4CF}" destId="{0A215CED-4A7C-4C6B-8CB3-8A56809BC3F3}" srcOrd="2" destOrd="0" presId="urn:microsoft.com/office/officeart/2005/8/layout/radial3"/>
    <dgm:cxn modelId="{4DB86D8D-CCA9-44A1-A3B9-ED38D6056790}" type="presParOf" srcId="{0AEB1967-1241-4D85-B475-8FCA88ABE4CF}" destId="{BB437BB3-AC16-416A-B8C6-F0EB2A635339}" srcOrd="3" destOrd="0" presId="urn:microsoft.com/office/officeart/2005/8/layout/radial3"/>
    <dgm:cxn modelId="{02D94486-8CF1-4366-9448-3CDBF2ECF45E}" type="presParOf" srcId="{0AEB1967-1241-4D85-B475-8FCA88ABE4CF}" destId="{463C0006-9E65-4960-9CA1-1D8ED8AA99BE}" srcOrd="4" destOrd="0" presId="urn:microsoft.com/office/officeart/2005/8/layout/radial3"/>
    <dgm:cxn modelId="{2D8596D8-3FB6-4FAE-90DC-CE6A6E414651}" type="presParOf" srcId="{0AEB1967-1241-4D85-B475-8FCA88ABE4CF}" destId="{C5F5D426-CD52-49E6-9A7D-6267D4088426}" srcOrd="5" destOrd="0" presId="urn:microsoft.com/office/officeart/2005/8/layout/radial3"/>
    <dgm:cxn modelId="{E5A5F74F-0D3D-42AA-9706-B5664FF8966A}" type="presParOf" srcId="{0AEB1967-1241-4D85-B475-8FCA88ABE4CF}" destId="{CED74C73-1BFE-4B09-AE45-7A8F20330B72}" srcOrd="6" destOrd="0" presId="urn:microsoft.com/office/officeart/2005/8/layout/radial3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6E7304-A1BB-417A-9DE6-B0412623596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Implication de la Direction</a:t>
          </a:r>
          <a:endParaRPr lang="fr-FR" sz="1100" kern="1200" dirty="0"/>
        </a:p>
      </dsp:txBody>
      <dsp:txXfrm>
        <a:off x="2422865" y="44730"/>
        <a:ext cx="1250268" cy="783022"/>
      </dsp:txXfrm>
    </dsp:sp>
    <dsp:sp modelId="{E23C7F8D-F41C-4AEC-BAE2-7CC66B0C697F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E1ED0-07A0-4C33-9203-FB029F4B3C77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Une fonction de chargé de pilotage QVT CHU</a:t>
          </a:r>
          <a:endParaRPr lang="fr-FR" sz="1100" kern="1200" dirty="0"/>
        </a:p>
      </dsp:txBody>
      <dsp:txXfrm>
        <a:off x="4070661" y="1241923"/>
        <a:ext cx="1250268" cy="783022"/>
      </dsp:txXfrm>
    </dsp:sp>
    <dsp:sp modelId="{4A7D2360-739F-42EB-A628-994A25DD4926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7E196-4057-4B6D-9233-36C4B01FB42D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Un espace d’accompagnement et d’évaluation QVT</a:t>
          </a:r>
          <a:endParaRPr lang="fr-FR" sz="1100" kern="1200" dirty="0"/>
        </a:p>
      </dsp:txBody>
      <dsp:txXfrm>
        <a:off x="3441259" y="3179023"/>
        <a:ext cx="1250268" cy="783022"/>
      </dsp:txXfrm>
    </dsp:sp>
    <dsp:sp modelId="{013BA980-4B4E-4F84-99FF-5A4FC401CF75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A3508-0523-44F1-A2F1-C45230C8BB50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Formation et sensibilisation des acteurs internes</a:t>
          </a:r>
          <a:endParaRPr lang="fr-FR" sz="1100" kern="1200" dirty="0"/>
        </a:p>
      </dsp:txBody>
      <dsp:txXfrm>
        <a:off x="1404472" y="3179023"/>
        <a:ext cx="1250268" cy="783022"/>
      </dsp:txXfrm>
    </dsp:sp>
    <dsp:sp modelId="{CFF452DC-255F-4BE6-BAAB-2C990332842B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5F063-7508-4921-9F45-92D7C93F7632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00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Une démarche concertée</a:t>
          </a:r>
          <a:endParaRPr lang="fr-FR" sz="1100" kern="1200" dirty="0"/>
        </a:p>
      </dsp:txBody>
      <dsp:txXfrm>
        <a:off x="775070" y="1241923"/>
        <a:ext cx="1250268" cy="783022"/>
      </dsp:txXfrm>
    </dsp:sp>
    <dsp:sp modelId="{9A64DD23-4E1D-4B4F-977B-6FED86C36E54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1937C-5F29-482A-A915-BC4EBCFC32C4}">
      <dsp:nvSpPr>
        <dsp:cNvPr id="0" name=""/>
        <dsp:cNvSpPr/>
      </dsp:nvSpPr>
      <dsp:spPr>
        <a:xfrm>
          <a:off x="3787956" y="2522731"/>
          <a:ext cx="1730640" cy="143999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FFCC0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Bradley Hand ITC" panose="03070402050302030203" pitchFamily="66" charset="0"/>
            </a:rPr>
            <a:t>Qualité de Vie au Travail</a:t>
          </a:r>
        </a:p>
      </dsp:txBody>
      <dsp:txXfrm>
        <a:off x="4041402" y="2733613"/>
        <a:ext cx="1223748" cy="1018228"/>
      </dsp:txXfrm>
    </dsp:sp>
    <dsp:sp modelId="{08216FB4-7CBB-484F-8268-8EE8F82F980A}">
      <dsp:nvSpPr>
        <dsp:cNvPr id="0" name=""/>
        <dsp:cNvSpPr/>
      </dsp:nvSpPr>
      <dsp:spPr>
        <a:xfrm rot="8452090">
          <a:off x="3903010" y="319273"/>
          <a:ext cx="1893247" cy="1907997"/>
        </a:xfrm>
        <a:prstGeom prst="teardrop">
          <a:avLst/>
        </a:prstGeom>
        <a:solidFill>
          <a:srgbClr val="0000FF">
            <a:alpha val="67843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vert270" wrap="square" lIns="10800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/>
        </a:p>
      </dsp:txBody>
      <dsp:txXfrm>
        <a:off x="4180270" y="598693"/>
        <a:ext cx="1338727" cy="1349157"/>
      </dsp:txXfrm>
    </dsp:sp>
    <dsp:sp modelId="{0A215CED-4A7C-4C6B-8CB3-8A56809BC3F3}">
      <dsp:nvSpPr>
        <dsp:cNvPr id="0" name=""/>
        <dsp:cNvSpPr/>
      </dsp:nvSpPr>
      <dsp:spPr>
        <a:xfrm rot="11815678">
          <a:off x="5498264" y="1319236"/>
          <a:ext cx="1809763" cy="1809763"/>
        </a:xfrm>
        <a:prstGeom prst="teardrop">
          <a:avLst/>
        </a:prstGeom>
        <a:solidFill>
          <a:srgbClr val="CC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vert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5763298" y="1584270"/>
        <a:ext cx="1279695" cy="1279695"/>
      </dsp:txXfrm>
    </dsp:sp>
    <dsp:sp modelId="{BB437BB3-AC16-416A-B8C6-F0EB2A635339}">
      <dsp:nvSpPr>
        <dsp:cNvPr id="0" name=""/>
        <dsp:cNvSpPr/>
      </dsp:nvSpPr>
      <dsp:spPr>
        <a:xfrm rot="15523270">
          <a:off x="5540146" y="3169711"/>
          <a:ext cx="1809763" cy="1809763"/>
        </a:xfrm>
        <a:prstGeom prst="teardrop">
          <a:avLst/>
        </a:prstGeom>
        <a:solidFill>
          <a:srgbClr val="FF66FF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vert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5805180" y="3434745"/>
        <a:ext cx="1279695" cy="1279695"/>
      </dsp:txXfrm>
    </dsp:sp>
    <dsp:sp modelId="{463C0006-9E65-4960-9CA1-1D8ED8AA99BE}">
      <dsp:nvSpPr>
        <dsp:cNvPr id="0" name=""/>
        <dsp:cNvSpPr/>
      </dsp:nvSpPr>
      <dsp:spPr>
        <a:xfrm rot="19779478">
          <a:off x="3279394" y="4172353"/>
          <a:ext cx="1809763" cy="1809763"/>
        </a:xfrm>
        <a:prstGeom prst="teardrop">
          <a:avLst/>
        </a:prstGeom>
        <a:solidFill>
          <a:srgbClr val="0070C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3544428" y="4437387"/>
        <a:ext cx="1279695" cy="1279695"/>
      </dsp:txXfrm>
    </dsp:sp>
    <dsp:sp modelId="{C5F5D426-CD52-49E6-9A7D-6267D4088426}">
      <dsp:nvSpPr>
        <dsp:cNvPr id="0" name=""/>
        <dsp:cNvSpPr/>
      </dsp:nvSpPr>
      <dsp:spPr>
        <a:xfrm rot="1067539">
          <a:off x="1886634" y="3007248"/>
          <a:ext cx="1809763" cy="1809763"/>
        </a:xfrm>
        <a:prstGeom prst="teardrop">
          <a:avLst/>
        </a:prstGeom>
        <a:solidFill>
          <a:srgbClr val="80008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2151668" y="3272282"/>
        <a:ext cx="1279695" cy="1279695"/>
      </dsp:txXfrm>
    </dsp:sp>
    <dsp:sp modelId="{CED74C73-1BFE-4B09-AE45-7A8F20330B72}">
      <dsp:nvSpPr>
        <dsp:cNvPr id="0" name=""/>
        <dsp:cNvSpPr/>
      </dsp:nvSpPr>
      <dsp:spPr>
        <a:xfrm rot="4906615">
          <a:off x="2190975" y="1069042"/>
          <a:ext cx="1872001" cy="1907997"/>
        </a:xfrm>
        <a:prstGeom prst="teardrop">
          <a:avLst/>
        </a:prstGeom>
        <a:solidFill>
          <a:srgbClr val="0033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vert270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/>
        </a:p>
      </dsp:txBody>
      <dsp:txXfrm>
        <a:off x="2465123" y="1348462"/>
        <a:ext cx="1323705" cy="1349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949BB-7DCF-4703-A252-DEBD5B75D22C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36B08-55B7-4723-A144-66C1A50DE9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57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Capitalisation et lancement de démarches innovantes validées,</a:t>
            </a:r>
            <a:r>
              <a:rPr lang="fr-FR" baseline="0" dirty="0" smtClean="0"/>
              <a:t> impulsées et communiquées par </a:t>
            </a:r>
            <a:r>
              <a:rPr lang="fr-FR" baseline="0" smtClean="0"/>
              <a:t>le COPIL QVT CHU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36B08-55B7-4723-A144-66C1A50DE93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14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AC5A-D975-4F2D-972C-CA0D5AD067A8}" type="datetime1">
              <a:rPr lang="fr-FR" smtClean="0"/>
              <a:t>08/11/2017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279F-0C4F-4EAC-A074-3B91B24B6C52}" type="datetime1">
              <a:rPr lang="fr-FR" smtClean="0"/>
              <a:t>08/11/2017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3B79-07E5-426E-BD18-356C4536A11B}" type="datetime1">
              <a:rPr lang="fr-FR" smtClean="0"/>
              <a:t>08/11/2017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03821" y="2623017"/>
            <a:ext cx="7111140" cy="2286188"/>
          </a:xfrm>
          <a:prstGeom prst="rect">
            <a:avLst/>
          </a:prstGeom>
        </p:spPr>
        <p:txBody>
          <a:bodyPr anchor="t"/>
          <a:lstStyle>
            <a:lvl1pPr marL="284400" indent="-212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20000"/>
              <a:buFontTx/>
              <a:buBlip>
                <a:blip r:embed="rId3"/>
              </a:buBlip>
              <a:defRPr lang="fr-FR" sz="1400" smtClean="0">
                <a:solidFill>
                  <a:srgbClr val="595959"/>
                </a:solidFill>
                <a:latin typeface="Helvetica"/>
                <a:cs typeface="Helvetic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Sed non </a:t>
            </a:r>
            <a:r>
              <a:rPr lang="fr-FR" dirty="0" err="1"/>
              <a:t>lectus</a:t>
            </a:r>
            <a:r>
              <a:rPr lang="fr-FR" dirty="0"/>
              <a:t> id </a:t>
            </a:r>
            <a:r>
              <a:rPr lang="fr-FR" dirty="0" err="1"/>
              <a:t>purus</a:t>
            </a:r>
            <a:r>
              <a:rPr lang="fr-FR" dirty="0"/>
              <a:t> </a:t>
            </a:r>
            <a:r>
              <a:rPr lang="fr-FR" dirty="0" err="1"/>
              <a:t>accumsan</a:t>
            </a:r>
            <a:r>
              <a:rPr lang="fr-FR" dirty="0"/>
              <a:t> </a:t>
            </a:r>
            <a:r>
              <a:rPr lang="fr-FR" dirty="0" err="1"/>
              <a:t>condimentum</a:t>
            </a:r>
            <a:r>
              <a:rPr lang="fr-FR" dirty="0"/>
              <a:t> </a:t>
            </a:r>
            <a:r>
              <a:rPr lang="fr-FR" dirty="0" err="1"/>
              <a:t>vel</a:t>
            </a:r>
            <a:r>
              <a:rPr lang="fr-FR" dirty="0"/>
              <a:t> in sem. </a:t>
            </a:r>
            <a:r>
              <a:rPr lang="fr-FR" dirty="0" err="1"/>
              <a:t>Donec</a:t>
            </a:r>
            <a:r>
              <a:rPr lang="fr-FR" dirty="0"/>
              <a:t> est </a:t>
            </a:r>
            <a:r>
              <a:rPr lang="fr-FR" dirty="0" err="1"/>
              <a:t>purus</a:t>
            </a:r>
            <a:r>
              <a:rPr lang="fr-FR" dirty="0"/>
              <a:t>, </a:t>
            </a:r>
            <a:r>
              <a:rPr lang="fr-FR" dirty="0" err="1"/>
              <a:t>sodales</a:t>
            </a:r>
            <a:r>
              <a:rPr lang="fr-FR" dirty="0"/>
              <a:t> nec </a:t>
            </a:r>
            <a:r>
              <a:rPr lang="fr-FR" dirty="0" err="1"/>
              <a:t>venenatis</a:t>
            </a:r>
            <a:r>
              <a:rPr lang="fr-FR" dirty="0"/>
              <a:t> in, </a:t>
            </a:r>
            <a:r>
              <a:rPr lang="fr-FR" dirty="0" err="1"/>
              <a:t>varius</a:t>
            </a:r>
            <a:r>
              <a:rPr lang="fr-FR" dirty="0"/>
              <a:t> in ante. Suspendisse eu magna eu </a:t>
            </a:r>
            <a:r>
              <a:rPr lang="fr-FR" dirty="0" err="1"/>
              <a:t>felis</a:t>
            </a:r>
            <a:r>
              <a:rPr lang="fr-FR" dirty="0"/>
              <a:t> </a:t>
            </a:r>
            <a:r>
              <a:rPr lang="fr-FR" dirty="0" err="1"/>
              <a:t>molestie</a:t>
            </a:r>
            <a:r>
              <a:rPr lang="fr-FR" dirty="0"/>
              <a:t> </a:t>
            </a:r>
            <a:r>
              <a:rPr lang="fr-FR" dirty="0" err="1"/>
              <a:t>aliquam</a:t>
            </a:r>
            <a:r>
              <a:rPr lang="fr-FR" dirty="0"/>
              <a:t> et </a:t>
            </a:r>
            <a:r>
              <a:rPr lang="fr-FR" dirty="0" err="1"/>
              <a:t>ac</a:t>
            </a:r>
            <a:r>
              <a:rPr lang="fr-FR" dirty="0"/>
              <a:t> </a:t>
            </a:r>
            <a:r>
              <a:rPr lang="fr-FR" dirty="0" err="1"/>
              <a:t>felis</a:t>
            </a:r>
            <a:r>
              <a:rPr lang="fr-FR" dirty="0"/>
              <a:t>. </a:t>
            </a:r>
            <a:r>
              <a:rPr lang="fr-FR" dirty="0" err="1"/>
              <a:t>Morbi</a:t>
            </a:r>
            <a:r>
              <a:rPr lang="fr-FR" dirty="0"/>
              <a:t> </a:t>
            </a:r>
            <a:r>
              <a:rPr lang="fr-FR" dirty="0" err="1"/>
              <a:t>ullamcorper</a:t>
            </a:r>
            <a:r>
              <a:rPr lang="fr-FR" dirty="0"/>
              <a:t> pretium </a:t>
            </a:r>
            <a:r>
              <a:rPr lang="fr-FR" dirty="0" err="1"/>
              <a:t>mauris</a:t>
            </a:r>
            <a:r>
              <a:rPr lang="fr-FR" dirty="0"/>
              <a:t> </a:t>
            </a:r>
            <a:r>
              <a:rPr lang="fr-FR" dirty="0" err="1"/>
              <a:t>at</a:t>
            </a:r>
            <a:r>
              <a:rPr lang="fr-FR" dirty="0"/>
              <a:t> </a:t>
            </a:r>
            <a:r>
              <a:rPr lang="fr-FR" dirty="0" err="1"/>
              <a:t>imperdiet</a:t>
            </a:r>
            <a:r>
              <a:rPr lang="fr-FR" dirty="0"/>
              <a:t>. </a:t>
            </a:r>
          </a:p>
          <a:p>
            <a:endParaRPr lang="fr-FR" dirty="0"/>
          </a:p>
          <a:p>
            <a:r>
              <a:rPr lang="fr-FR" dirty="0" err="1"/>
              <a:t>Proin</a:t>
            </a:r>
            <a:r>
              <a:rPr lang="fr-FR" dirty="0"/>
              <a:t> </a:t>
            </a:r>
            <a:r>
              <a:rPr lang="fr-FR" dirty="0" err="1"/>
              <a:t>posuere</a:t>
            </a:r>
            <a:r>
              <a:rPr lang="fr-FR" dirty="0"/>
              <a:t> </a:t>
            </a:r>
            <a:r>
              <a:rPr lang="fr-FR" dirty="0" err="1"/>
              <a:t>tempus</a:t>
            </a:r>
            <a:r>
              <a:rPr lang="fr-FR" dirty="0"/>
              <a:t> diam, et </a:t>
            </a:r>
            <a:r>
              <a:rPr lang="fr-FR" dirty="0" err="1"/>
              <a:t>sagittis</a:t>
            </a:r>
            <a:r>
              <a:rPr lang="fr-FR" dirty="0"/>
              <a:t> magna </a:t>
            </a:r>
            <a:r>
              <a:rPr lang="fr-FR" dirty="0" err="1"/>
              <a:t>aliquet</a:t>
            </a:r>
            <a:r>
              <a:rPr lang="fr-FR" dirty="0"/>
              <a:t> a. Suspendisse </a:t>
            </a:r>
            <a:r>
              <a:rPr lang="fr-FR" dirty="0" err="1"/>
              <a:t>pulvinar</a:t>
            </a:r>
            <a:r>
              <a:rPr lang="fr-FR" dirty="0"/>
              <a:t> </a:t>
            </a:r>
            <a:r>
              <a:rPr lang="fr-FR" dirty="0" err="1"/>
              <a:t>sem</a:t>
            </a:r>
            <a:r>
              <a:rPr lang="fr-FR" dirty="0"/>
              <a:t> </a:t>
            </a:r>
            <a:r>
              <a:rPr lang="fr-FR" dirty="0" err="1"/>
              <a:t>eget</a:t>
            </a:r>
            <a:r>
              <a:rPr lang="fr-FR" dirty="0"/>
              <a:t> </a:t>
            </a:r>
            <a:r>
              <a:rPr lang="fr-FR" dirty="0" err="1"/>
              <a:t>turpis</a:t>
            </a:r>
            <a:r>
              <a:rPr lang="fr-FR" dirty="0"/>
              <a:t> </a:t>
            </a:r>
            <a:r>
              <a:rPr lang="fr-FR" dirty="0" err="1"/>
              <a:t>placerat</a:t>
            </a:r>
            <a:r>
              <a:rPr lang="fr-FR" dirty="0"/>
              <a:t>, </a:t>
            </a:r>
            <a:r>
              <a:rPr lang="fr-FR" dirty="0" err="1"/>
              <a:t>ac</a:t>
            </a:r>
            <a:r>
              <a:rPr lang="fr-FR" dirty="0"/>
              <a:t> </a:t>
            </a:r>
            <a:r>
              <a:rPr lang="fr-FR" dirty="0" err="1"/>
              <a:t>rhoncus</a:t>
            </a:r>
            <a:r>
              <a:rPr lang="fr-FR" dirty="0"/>
              <a:t> </a:t>
            </a:r>
            <a:r>
              <a:rPr lang="fr-FR" dirty="0" err="1"/>
              <a:t>eros</a:t>
            </a:r>
            <a:r>
              <a:rPr lang="fr-FR" dirty="0"/>
              <a:t> </a:t>
            </a:r>
            <a:r>
              <a:rPr lang="fr-FR" dirty="0" err="1"/>
              <a:t>hendrerit</a:t>
            </a:r>
            <a:r>
              <a:rPr lang="fr-FR" dirty="0"/>
              <a:t>. </a:t>
            </a:r>
            <a:r>
              <a:rPr lang="fr-FR" dirty="0" err="1"/>
              <a:t>Donec</a:t>
            </a:r>
            <a:r>
              <a:rPr lang="fr-FR" dirty="0"/>
              <a:t> </a:t>
            </a:r>
            <a:r>
              <a:rPr lang="fr-FR" dirty="0" err="1"/>
              <a:t>convallis</a:t>
            </a:r>
            <a:r>
              <a:rPr lang="fr-FR" dirty="0"/>
              <a:t> </a:t>
            </a:r>
            <a:r>
              <a:rPr lang="fr-FR" dirty="0" err="1"/>
              <a:t>eros</a:t>
            </a:r>
            <a:r>
              <a:rPr lang="fr-FR" dirty="0"/>
              <a:t> </a:t>
            </a:r>
            <a:r>
              <a:rPr lang="fr-FR" dirty="0" err="1"/>
              <a:t>lacus</a:t>
            </a:r>
            <a:r>
              <a:rPr lang="fr-FR" dirty="0"/>
              <a:t>, vitae </a:t>
            </a:r>
            <a:r>
              <a:rPr lang="fr-FR" dirty="0" err="1"/>
              <a:t>hendrerit</a:t>
            </a:r>
            <a:r>
              <a:rPr lang="fr-FR" dirty="0"/>
              <a:t> </a:t>
            </a:r>
            <a:r>
              <a:rPr lang="fr-FR" dirty="0" err="1"/>
              <a:t>metus</a:t>
            </a:r>
            <a:r>
              <a:rPr lang="fr-FR" dirty="0"/>
              <a:t> </a:t>
            </a:r>
            <a:r>
              <a:rPr lang="fr-FR" dirty="0" err="1"/>
              <a:t>auctor</a:t>
            </a:r>
            <a:r>
              <a:rPr lang="fr-FR" dirty="0"/>
              <a:t> </a:t>
            </a:r>
            <a:r>
              <a:rPr lang="fr-FR" dirty="0" err="1"/>
              <a:t>iaculis</a:t>
            </a:r>
            <a:r>
              <a:rPr lang="fr-FR" dirty="0"/>
              <a:t>. </a:t>
            </a:r>
            <a:r>
              <a:rPr lang="fr-FR" dirty="0" err="1"/>
              <a:t>Vivamus</a:t>
            </a:r>
            <a:r>
              <a:rPr lang="fr-FR" dirty="0"/>
              <a:t> </a:t>
            </a:r>
            <a:r>
              <a:rPr lang="fr-FR" dirty="0" err="1"/>
              <a:t>hendrerit</a:t>
            </a:r>
            <a:r>
              <a:rPr lang="fr-FR" dirty="0"/>
              <a:t> </a:t>
            </a:r>
            <a:r>
              <a:rPr lang="fr-FR" dirty="0" err="1"/>
              <a:t>volutpat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, ut </a:t>
            </a:r>
            <a:r>
              <a:rPr lang="fr-FR" dirty="0" err="1"/>
              <a:t>euismod</a:t>
            </a:r>
            <a:r>
              <a:rPr lang="fr-FR" dirty="0"/>
              <a:t> </a:t>
            </a:r>
            <a:r>
              <a:rPr lang="fr-FR" dirty="0" err="1"/>
              <a:t>augue</a:t>
            </a:r>
            <a:r>
              <a:rPr lang="fr-FR" dirty="0"/>
              <a:t> </a:t>
            </a:r>
            <a:r>
              <a:rPr lang="fr-FR" dirty="0" err="1"/>
              <a:t>congue</a:t>
            </a:r>
            <a:r>
              <a:rPr lang="fr-FR" dirty="0"/>
              <a:t> </a:t>
            </a:r>
            <a:r>
              <a:rPr lang="fr-FR" dirty="0" err="1"/>
              <a:t>mattis</a:t>
            </a:r>
            <a:r>
              <a:rPr lang="fr-FR" dirty="0"/>
              <a:t>. </a:t>
            </a:r>
            <a:r>
              <a:rPr lang="fr-FR" dirty="0" err="1"/>
              <a:t>Phasellus</a:t>
            </a:r>
            <a:r>
              <a:rPr lang="fr-FR" dirty="0"/>
              <a:t> </a:t>
            </a:r>
            <a:r>
              <a:rPr lang="fr-FR" dirty="0" err="1"/>
              <a:t>eros</a:t>
            </a:r>
            <a:r>
              <a:rPr lang="fr-FR" dirty="0"/>
              <a:t> </a:t>
            </a:r>
            <a:r>
              <a:rPr lang="fr-FR" dirty="0" err="1"/>
              <a:t>lacus</a:t>
            </a:r>
            <a:r>
              <a:rPr lang="fr-FR" dirty="0"/>
              <a:t>, </a:t>
            </a:r>
            <a:r>
              <a:rPr lang="fr-FR" dirty="0" err="1"/>
              <a:t>tempor</a:t>
            </a:r>
            <a:r>
              <a:rPr lang="fr-FR" dirty="0"/>
              <a:t> in massa id, </a:t>
            </a:r>
            <a:r>
              <a:rPr lang="fr-FR" dirty="0" err="1"/>
              <a:t>tempus</a:t>
            </a:r>
            <a:r>
              <a:rPr lang="fr-FR" dirty="0"/>
              <a:t> </a:t>
            </a:r>
            <a:r>
              <a:rPr lang="fr-FR" dirty="0" err="1"/>
              <a:t>laoreet</a:t>
            </a:r>
            <a:r>
              <a:rPr lang="fr-FR" dirty="0"/>
              <a:t> </a:t>
            </a:r>
            <a:r>
              <a:rPr lang="fr-FR" dirty="0" err="1"/>
              <a:t>metus</a:t>
            </a:r>
            <a:r>
              <a:rPr lang="fr-FR" dirty="0"/>
              <a:t>.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1556" y="807733"/>
            <a:ext cx="4442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2D1D393F-DF25-ED46-BAE6-2468C405437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4549" y="1304956"/>
            <a:ext cx="7110412" cy="45964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400" b="0" i="0" baseline="0">
                <a:solidFill>
                  <a:srgbClr val="BAAE93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fr-FR" dirty="0"/>
              <a:t>Titre de la page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 hasCustomPrompt="1"/>
          </p:nvPr>
        </p:nvSpPr>
        <p:spPr>
          <a:xfrm>
            <a:off x="1004549" y="1874838"/>
            <a:ext cx="7110412" cy="65722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1" i="1" baseline="0">
                <a:solidFill>
                  <a:srgbClr val="BAAE93"/>
                </a:solidFill>
                <a:latin typeface="Helvetica"/>
                <a:cs typeface="Helvetic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lectus</a:t>
            </a:r>
            <a:r>
              <a:rPr lang="fr-FR" dirty="0"/>
              <a:t> non </a:t>
            </a:r>
            <a:r>
              <a:rPr lang="fr-FR" dirty="0" err="1"/>
              <a:t>Donec</a:t>
            </a:r>
            <a:r>
              <a:rPr lang="fr-FR" dirty="0"/>
              <a:t> est </a:t>
            </a:r>
            <a:r>
              <a:rPr lang="fr-FR" dirty="0" err="1"/>
              <a:t>purus</a:t>
            </a:r>
            <a:r>
              <a:rPr lang="fr-FR" dirty="0"/>
              <a:t>, </a:t>
            </a:r>
            <a:r>
              <a:rPr lang="fr-FR" dirty="0" err="1"/>
              <a:t>sodales</a:t>
            </a:r>
            <a:r>
              <a:rPr lang="fr-FR" dirty="0"/>
              <a:t> nec </a:t>
            </a:r>
            <a:r>
              <a:rPr lang="fr-FR" dirty="0" err="1"/>
              <a:t>venenatis</a:t>
            </a:r>
            <a:r>
              <a:rPr lang="fr-FR" dirty="0"/>
              <a:t> in, </a:t>
            </a:r>
            <a:r>
              <a:rPr lang="fr-FR" dirty="0" err="1"/>
              <a:t>varius</a:t>
            </a:r>
            <a:r>
              <a:rPr lang="fr-FR" dirty="0"/>
              <a:t> in ante. Suspendisse eu magna</a:t>
            </a:r>
          </a:p>
        </p:txBody>
      </p:sp>
      <p:sp>
        <p:nvSpPr>
          <p:cNvPr id="12" name="Espace réservé du texte 10"/>
          <p:cNvSpPr>
            <a:spLocks noGrp="1"/>
          </p:cNvSpPr>
          <p:nvPr>
            <p:ph type="body" sz="quarter" idx="15" hasCustomPrompt="1"/>
          </p:nvPr>
        </p:nvSpPr>
        <p:spPr>
          <a:xfrm>
            <a:off x="999455" y="5019798"/>
            <a:ext cx="7110412" cy="1270122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fr-FR" sz="1400" b="0" kern="1200" dirty="0" smtClean="0">
                <a:solidFill>
                  <a:srgbClr val="595959"/>
                </a:solidFill>
                <a:latin typeface="Helvetica"/>
                <a:ea typeface="+mn-ea"/>
                <a:cs typeface="Helvetica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lectus</a:t>
            </a:r>
            <a:r>
              <a:rPr lang="fr-FR" dirty="0"/>
              <a:t> non </a:t>
            </a:r>
            <a:r>
              <a:rPr lang="fr-FR" dirty="0" err="1"/>
              <a:t>Donec</a:t>
            </a:r>
            <a:r>
              <a:rPr lang="fr-FR" dirty="0"/>
              <a:t> est </a:t>
            </a:r>
            <a:r>
              <a:rPr lang="fr-FR" dirty="0" err="1"/>
              <a:t>purus</a:t>
            </a:r>
            <a:r>
              <a:rPr lang="fr-FR" dirty="0"/>
              <a:t>, </a:t>
            </a:r>
            <a:r>
              <a:rPr lang="fr-FR" dirty="0" err="1"/>
              <a:t>sodales</a:t>
            </a:r>
            <a:r>
              <a:rPr lang="fr-FR" dirty="0"/>
              <a:t> nec </a:t>
            </a:r>
            <a:r>
              <a:rPr lang="fr-FR" dirty="0" err="1"/>
              <a:t>venenatis</a:t>
            </a:r>
            <a:r>
              <a:rPr lang="fr-FR" dirty="0"/>
              <a:t> in, </a:t>
            </a:r>
            <a:r>
              <a:rPr lang="fr-FR" dirty="0" err="1"/>
              <a:t>varius</a:t>
            </a:r>
            <a:r>
              <a:rPr lang="fr-FR" dirty="0"/>
              <a:t> in ante. Suspendisse eu magna eu </a:t>
            </a:r>
            <a:r>
              <a:rPr lang="fr-FR" dirty="0" err="1"/>
              <a:t>felis</a:t>
            </a:r>
            <a:r>
              <a:rPr lang="fr-FR" dirty="0"/>
              <a:t>. </a:t>
            </a: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dolore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lectus</a:t>
            </a:r>
            <a:r>
              <a:rPr lang="fr-FR" dirty="0"/>
              <a:t> non </a:t>
            </a:r>
            <a:r>
              <a:rPr lang="fr-FR" dirty="0" err="1"/>
              <a:t>Donec</a:t>
            </a:r>
            <a:r>
              <a:rPr lang="fr-FR" dirty="0"/>
              <a:t> est </a:t>
            </a:r>
            <a:r>
              <a:rPr lang="fr-FR" dirty="0" err="1"/>
              <a:t>purus</a:t>
            </a:r>
            <a:r>
              <a:rPr lang="fr-FR" dirty="0"/>
              <a:t>, </a:t>
            </a:r>
            <a:r>
              <a:rPr lang="fr-FR" dirty="0" err="1"/>
              <a:t>sodales</a:t>
            </a:r>
            <a:r>
              <a:rPr lang="fr-FR" dirty="0"/>
              <a:t> nec </a:t>
            </a:r>
            <a:r>
              <a:rPr lang="fr-FR" dirty="0" err="1"/>
              <a:t>venenatis</a:t>
            </a:r>
            <a:r>
              <a:rPr lang="fr-FR" dirty="0"/>
              <a:t> in, </a:t>
            </a:r>
            <a:r>
              <a:rPr lang="fr-FR" dirty="0" err="1"/>
              <a:t>varius</a:t>
            </a:r>
            <a:r>
              <a:rPr lang="fr-FR" dirty="0"/>
              <a:t> in ante. Suspendisse eu magna eu </a:t>
            </a:r>
            <a:r>
              <a:rPr lang="fr-FR" dirty="0" err="1"/>
              <a:t>felis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7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1D6E-66C7-4F72-934D-9442660C0A6D}" type="datetime1">
              <a:rPr lang="fr-FR" smtClean="0"/>
              <a:t>08/11/2017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182D-6281-4C17-A1DC-814A5F232EED}" type="datetime1">
              <a:rPr lang="fr-FR" smtClean="0"/>
              <a:t>08/11/2017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3663-AFC1-477C-8D95-2141068D4724}" type="datetime1">
              <a:rPr lang="fr-FR" smtClean="0"/>
              <a:t>08/11/2017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09AD-8FD0-4CF1-9601-64F635B86644}" type="datetime1">
              <a:rPr lang="fr-FR" smtClean="0"/>
              <a:t>08/11/2017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9C86-ADE5-4172-8223-D27D2D11D4DC}" type="datetime1">
              <a:rPr lang="fr-FR" smtClean="0"/>
              <a:t>08/11/2017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82F-3C43-40F8-B7B8-52EC7DDC3FD7}" type="datetime1">
              <a:rPr lang="fr-FR" smtClean="0"/>
              <a:t>08/11/2017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F94-D48D-4F86-81B8-4F2D2EDA98B7}" type="datetime1">
              <a:rPr lang="fr-FR" smtClean="0"/>
              <a:t>08/11/2017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CAA1-F158-405B-A417-3DF23EEA0175}" type="datetime1">
              <a:rPr lang="fr-FR" smtClean="0"/>
              <a:t>08/11/2017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8449B-2F27-4477-8A19-41E8AD3994B1}" type="datetime1">
              <a:rPr lang="fr-FR" smtClean="0"/>
              <a:t>08/11/2017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Projet Social 2016-2018 DRH Qualité de Vie au Travail CHU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4984717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llipse 3"/>
          <p:cNvSpPr/>
          <p:nvPr/>
        </p:nvSpPr>
        <p:spPr>
          <a:xfrm>
            <a:off x="3779912" y="2708920"/>
            <a:ext cx="1656184" cy="1512168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200" dirty="0">
                <a:solidFill>
                  <a:schemeClr val="bg1"/>
                </a:solidFill>
              </a:rPr>
              <a:t>Dispositif de pilotage de </a:t>
            </a:r>
            <a:r>
              <a:rPr lang="fr-FR" sz="1200" dirty="0" smtClean="0">
                <a:solidFill>
                  <a:schemeClr val="bg1"/>
                </a:solidFill>
              </a:rPr>
              <a:t>la démarche CHU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48264" y="2492896"/>
            <a:ext cx="1008112" cy="576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rgbClr val="000000"/>
                </a:solidFill>
              </a:rPr>
              <a:t>Mars 2017</a:t>
            </a:r>
          </a:p>
        </p:txBody>
      </p:sp>
      <p:sp>
        <p:nvSpPr>
          <p:cNvPr id="6" name="Rectangle 5"/>
          <p:cNvSpPr/>
          <p:nvPr/>
        </p:nvSpPr>
        <p:spPr>
          <a:xfrm>
            <a:off x="6468566" y="4080495"/>
            <a:ext cx="1343794" cy="13647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COPIL  CHU (juin 2017)</a:t>
            </a:r>
          </a:p>
          <a:p>
            <a:pPr algn="ctr"/>
            <a:r>
              <a:rPr lang="fr-FR" sz="1400" dirty="0">
                <a:solidFill>
                  <a:srgbClr val="000000"/>
                </a:solidFill>
              </a:rPr>
              <a:t>Observatoires </a:t>
            </a:r>
            <a:r>
              <a:rPr lang="fr-FR" sz="1400" dirty="0" smtClean="0">
                <a:solidFill>
                  <a:srgbClr val="000000"/>
                </a:solidFill>
              </a:rPr>
              <a:t>de </a:t>
            </a:r>
            <a:r>
              <a:rPr lang="fr-FR" sz="1400" dirty="0">
                <a:solidFill>
                  <a:srgbClr val="000000"/>
                </a:solidFill>
              </a:rPr>
              <a:t>sites  (septembre 2017</a:t>
            </a:r>
            <a:r>
              <a:rPr lang="fr-FR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592" y="3789040"/>
            <a:ext cx="1663849" cy="180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rgbClr val="000000"/>
                </a:solidFill>
              </a:rPr>
              <a:t>Formation ANACT   « piloter une démarche QVT » du COPIL  &amp; des observatoires de </a:t>
            </a:r>
            <a:r>
              <a:rPr lang="fr-FR" sz="1050" dirty="0" smtClean="0">
                <a:solidFill>
                  <a:srgbClr val="000000"/>
                </a:solidFill>
              </a:rPr>
              <a:t>site</a:t>
            </a:r>
          </a:p>
          <a:p>
            <a:pPr algn="ctr"/>
            <a:r>
              <a:rPr lang="fr-FR" sz="1050" dirty="0" smtClean="0">
                <a:solidFill>
                  <a:srgbClr val="000000"/>
                </a:solidFill>
              </a:rPr>
              <a:t> </a:t>
            </a:r>
            <a:r>
              <a:rPr lang="fr-FR" sz="1050" dirty="0">
                <a:solidFill>
                  <a:srgbClr val="000000"/>
                </a:solidFill>
              </a:rPr>
              <a:t>( sept &amp; Oct. 2017) </a:t>
            </a:r>
          </a:p>
          <a:p>
            <a:pPr algn="ctr"/>
            <a:r>
              <a:rPr lang="fr-FR" sz="1050" dirty="0">
                <a:solidFill>
                  <a:srgbClr val="000000"/>
                </a:solidFill>
              </a:rPr>
              <a:t>Accompagnement des observatoires </a:t>
            </a:r>
            <a:r>
              <a:rPr lang="fr-FR" sz="1050" dirty="0" smtClean="0">
                <a:solidFill>
                  <a:srgbClr val="000000"/>
                </a:solidFill>
              </a:rPr>
              <a:t>engagés </a:t>
            </a:r>
            <a:r>
              <a:rPr lang="fr-FR" sz="1050" dirty="0">
                <a:solidFill>
                  <a:srgbClr val="000000"/>
                </a:solidFill>
              </a:rPr>
              <a:t>pour capitaliser les actions</a:t>
            </a:r>
          </a:p>
          <a:p>
            <a:pPr algn="ctr"/>
            <a:r>
              <a:rPr lang="fr-FR" sz="1050" dirty="0">
                <a:solidFill>
                  <a:srgbClr val="000000"/>
                </a:solidFill>
              </a:rPr>
              <a:t>Communication (niouzes)</a:t>
            </a:r>
          </a:p>
          <a:p>
            <a:pPr algn="ctr"/>
            <a:r>
              <a:rPr lang="fr-FR" sz="1050" dirty="0">
                <a:solidFill>
                  <a:srgbClr val="000000"/>
                </a:solidFill>
              </a:rPr>
              <a:t>Journée FHF cadres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99592" y="1484784"/>
            <a:ext cx="1224136" cy="14401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Composition paritaire du COPIL et </a:t>
            </a:r>
            <a:r>
              <a:rPr lang="fr-FR" sz="1400" dirty="0" smtClean="0">
                <a:solidFill>
                  <a:srgbClr val="000000"/>
                </a:solidFill>
              </a:rPr>
              <a:t>Observatoires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8142" y="980728"/>
            <a:ext cx="1008112" cy="7200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Axe majeur du projet social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283968" y="3738463"/>
            <a:ext cx="720080" cy="461665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Note de cadrage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1560" y="33265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Fiche action projet social  2016 -2018: </a:t>
            </a:r>
          </a:p>
          <a:p>
            <a:r>
              <a:rPr lang="fr-FR" sz="1600" dirty="0"/>
              <a:t>Structuration d’une démarche QVT CHU (FA5)</a:t>
            </a:r>
          </a:p>
          <a:p>
            <a:endParaRPr lang="fr-FR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220" y="252651"/>
            <a:ext cx="1048451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691" y="198651"/>
            <a:ext cx="1079543" cy="684000"/>
          </a:xfrm>
          <a:prstGeom prst="rect">
            <a:avLst/>
          </a:prstGeom>
        </p:spPr>
      </p:pic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2AD4B-2D89-4B49-847E-3D2E35D0F75A}" type="datetime1">
              <a:rPr lang="fr-FR" smtClean="0"/>
              <a:t>08/11/2017</a:t>
            </a:fld>
            <a:endParaRPr lang="fr-BE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Projet Social 2016-2018 </a:t>
            </a:r>
          </a:p>
          <a:p>
            <a:r>
              <a:rPr lang="fr-FR" dirty="0" smtClean="0"/>
              <a:t>DRH Qualité de Vie au Travail CHU</a:t>
            </a:r>
            <a:endParaRPr lang="fr-BE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996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763044297"/>
              </p:ext>
            </p:extLst>
          </p:nvPr>
        </p:nvGraphicFramePr>
        <p:xfrm>
          <a:off x="65016" y="185363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007325" y="862837"/>
            <a:ext cx="17993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Création et partage de valeurs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Développer l’attractivité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Renforcer l’appartenance à la culture hospitalière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01984" y="1463002"/>
            <a:ext cx="1479701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Compétences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Développement professionnel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Mobilité professionnelle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Formation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Intégration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Plan de carrière</a:t>
            </a:r>
          </a:p>
          <a:p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03736" y="3315953"/>
            <a:ext cx="155170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</a:rPr>
              <a:t>Santé et </a:t>
            </a:r>
            <a:r>
              <a:rPr lang="fr-FR" sz="1400" b="1" dirty="0">
                <a:solidFill>
                  <a:schemeClr val="bg1"/>
                </a:solidFill>
              </a:rPr>
              <a:t>B</a:t>
            </a:r>
            <a:r>
              <a:rPr lang="fr-FR" sz="1400" b="1" dirty="0" smtClean="0">
                <a:solidFill>
                  <a:schemeClr val="bg1"/>
                </a:solidFill>
              </a:rPr>
              <a:t>ien être au travail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Qualité de la prévention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Conditions de travail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Organisation du temps de travail</a:t>
            </a:r>
          </a:p>
          <a:p>
            <a:endParaRPr lang="fr-FR" sz="11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171450" indent="-171450">
              <a:buFont typeface="Wingdings" pitchFamily="2" charset="2"/>
              <a:buChar char="ü"/>
            </a:pP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570863" y="4539469"/>
            <a:ext cx="15504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+mj-lt"/>
              </a:rPr>
              <a:t>Égalité </a:t>
            </a:r>
          </a:p>
          <a:p>
            <a:r>
              <a:rPr lang="fr-FR" sz="1400" b="1" dirty="0" smtClean="0">
                <a:latin typeface="+mj-lt"/>
              </a:rPr>
              <a:t>Professionnelle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200" dirty="0" smtClean="0">
                <a:latin typeface="Calibri" panose="020F0502020204030204" pitchFamily="34" charset="0"/>
              </a:rPr>
              <a:t>Communication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200" dirty="0" smtClean="0">
                <a:latin typeface="Calibri" panose="020F0502020204030204" pitchFamily="34" charset="0"/>
              </a:rPr>
              <a:t>Handicap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200" dirty="0" smtClean="0">
                <a:latin typeface="Calibri" panose="020F0502020204030204" pitchFamily="34" charset="0"/>
              </a:rPr>
              <a:t>Projet culturel</a:t>
            </a:r>
          </a:p>
          <a:p>
            <a:endParaRPr lang="fr-FR" sz="1400" b="1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5839464" y="3570895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Relations au travail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200" dirty="0" smtClean="0">
                <a:latin typeface="Calibri" pitchFamily="34" charset="0"/>
              </a:rPr>
              <a:t>Management d’équipe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200" dirty="0" smtClean="0">
                <a:latin typeface="Calibri" pitchFamily="34" charset="0"/>
              </a:rPr>
              <a:t>Cohésion et soutien dans l’équipe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01630" y="1684866"/>
            <a:ext cx="15121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 </a:t>
            </a:r>
            <a:r>
              <a:rPr lang="fr-FR" sz="1400" b="1" dirty="0" smtClean="0">
                <a:solidFill>
                  <a:schemeClr val="bg1"/>
                </a:solidFill>
              </a:rPr>
              <a:t>Contenu du           travail</a:t>
            </a:r>
          </a:p>
          <a:p>
            <a:endParaRPr lang="fr-FR" sz="300" b="1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Organisation du travail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fr-FR" sz="1100" dirty="0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fr-FR" sz="1100" dirty="0" smtClean="0">
                <a:solidFill>
                  <a:schemeClr val="bg1"/>
                </a:solidFill>
                <a:latin typeface="Calibri" pitchFamily="34" charset="0"/>
              </a:rPr>
              <a:t>ynchronisation du travail entre professionnels </a:t>
            </a:r>
            <a:endParaRPr lang="fr-FR" sz="11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6798271" y="5185800"/>
            <a:ext cx="0" cy="381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7399599" y="4594628"/>
            <a:ext cx="1486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912952" y="1491096"/>
            <a:ext cx="3026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2904616" y="581313"/>
            <a:ext cx="4873" cy="401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251520" y="581313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1808134" y="2429180"/>
            <a:ext cx="3528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755445" y="6164398"/>
            <a:ext cx="0" cy="181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7135608" y="1547640"/>
            <a:ext cx="18036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Développer des espaces de discussion sur le travail 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Concilier traçabilité et temps relationnel avec le patient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Concilier travail en 12h et implication au service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Développer les relations auprès des usagers 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Intégrer des indicateurs QVT dans l’évaluation de la charge de travail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808293" y="4747376"/>
            <a:ext cx="22260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Développer la reconnaissance du travail 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Concilier management et équipe hétérogène (âge, rapport au travail, valeurs)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Améliorer les relations intergénérationnelles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Améliorer l’intégration des nouveaux professionnels</a:t>
            </a:r>
            <a:endParaRPr lang="fr-FR" sz="1200" dirty="0">
              <a:latin typeface="Berlin Sans FB" panose="020E0602020502020306" pitchFamily="34" charset="0"/>
            </a:endParaRPr>
          </a:p>
        </p:txBody>
      </p:sp>
      <p:sp>
        <p:nvSpPr>
          <p:cNvPr id="23" name="Triangle rectangle 22"/>
          <p:cNvSpPr/>
          <p:nvPr/>
        </p:nvSpPr>
        <p:spPr>
          <a:xfrm rot="20828958">
            <a:off x="5223999" y="3666251"/>
            <a:ext cx="1230930" cy="3316192"/>
          </a:xfrm>
          <a:prstGeom prst="rtTriangle">
            <a:avLst/>
          </a:prstGeom>
          <a:solidFill>
            <a:srgbClr val="00CC00"/>
          </a:solidFill>
          <a:effectLst>
            <a:outerShdw blurRad="50800" dist="50800" dir="5400000" algn="ctr" rotWithShape="0">
              <a:srgbClr val="00CC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 rot="9493502">
            <a:off x="5529076" y="4897328"/>
            <a:ext cx="492443" cy="20353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</a:rPr>
              <a:t>Qualité des soins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594248" y="529197"/>
            <a:ext cx="2920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Développer l’image interne et externe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Accompagner le changement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Clarifier le rôle et les missions 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Développer les œuvres sociales</a:t>
            </a:r>
            <a:endParaRPr lang="fr-FR" sz="1200" dirty="0">
              <a:latin typeface="Berlin Sans FB" panose="020E0602020502020306" pitchFamily="34" charset="0"/>
            </a:endParaRPr>
          </a:p>
          <a:p>
            <a:pPr marL="171450" indent="-171450">
              <a:buFontTx/>
              <a:buChar char="-"/>
            </a:pPr>
            <a:endParaRPr lang="fr-FR" sz="1200" dirty="0" smtClean="0">
              <a:latin typeface="Berlin Sans FB" panose="020E0602020502020306" pitchFamily="34" charset="0"/>
            </a:endParaRPr>
          </a:p>
          <a:p>
            <a:pPr marL="171450" indent="-171450">
              <a:buFontTx/>
              <a:buChar char="-"/>
            </a:pPr>
            <a:endParaRPr lang="fr-FR" sz="1200" dirty="0">
              <a:latin typeface="Bradley Hand ITC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71380" y="5651376"/>
            <a:ext cx="3635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Berlin Sans FB" panose="020E0602020502020306" pitchFamily="34" charset="0"/>
              </a:rPr>
              <a:t>- Concilier vie professionnelle et vie personnelle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- Renforcer la communication 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- Favoriser le maintien des agents en situation de  handicap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- Développer des projets culturels </a:t>
            </a:r>
          </a:p>
          <a:p>
            <a:pPr marL="171450" indent="-171450">
              <a:buFontTx/>
              <a:buChar char="-"/>
            </a:pPr>
            <a:endParaRPr lang="fr-FR" sz="1200" dirty="0" smtClean="0">
              <a:latin typeface="Berlin Sans FB" panose="020E0602020502020306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71380" y="2763962"/>
            <a:ext cx="2223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Bradley Hand ITC" pitchFamily="66" charset="0"/>
              </a:rPr>
              <a:t>- </a:t>
            </a:r>
            <a:r>
              <a:rPr lang="fr-FR" sz="1200" dirty="0" smtClean="0">
                <a:latin typeface="Berlin Sans FB" panose="020E0602020502020306" pitchFamily="34" charset="0"/>
              </a:rPr>
              <a:t>Prendre en charge les   situations aigues vécues par les professionnels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- Concilier vieillissement du personnel et durée du travail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- Prévenir les RPS et les TMS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- Prévenir et prendre en 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charge  les agressions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- Favoriser le bien être physique, physiologique et matériel des agents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- Accompagner la prévention des risques professionnels</a:t>
            </a:r>
          </a:p>
          <a:p>
            <a:r>
              <a:rPr lang="fr-FR" sz="1200" dirty="0" smtClean="0">
                <a:latin typeface="Berlin Sans FB" panose="020E0602020502020306" pitchFamily="34" charset="0"/>
              </a:rPr>
              <a:t>- Prévenir les A.T le plus fréquents</a:t>
            </a:r>
            <a:endParaRPr lang="fr-FR" sz="1200" dirty="0">
              <a:latin typeface="Bradley Hand ITC" pitchFamily="66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71158" y="665206"/>
            <a:ext cx="2451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Développer l’intégration, la   formation des agents et des stagiaires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Améliorer l’accompagnement professionnel 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Développer </a:t>
            </a:r>
            <a:r>
              <a:rPr lang="fr-FR" sz="1200" dirty="0">
                <a:latin typeface="Berlin Sans FB" panose="020E0602020502020306" pitchFamily="34" charset="0"/>
              </a:rPr>
              <a:t>l</a:t>
            </a:r>
            <a:r>
              <a:rPr lang="fr-FR" sz="1200" dirty="0" smtClean="0">
                <a:latin typeface="Berlin Sans FB" panose="020E0602020502020306" pitchFamily="34" charset="0"/>
              </a:rPr>
              <a:t>es compétences collectives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latin typeface="Berlin Sans FB" panose="020E0602020502020306" pitchFamily="34" charset="0"/>
              </a:rPr>
              <a:t>Renforcer les réflexions sur l’éthique professionnelle</a:t>
            </a:r>
          </a:p>
          <a:p>
            <a:endParaRPr lang="fr-FR" sz="1200" dirty="0">
              <a:latin typeface="Bradley Hand ITC" pitchFamily="66" charset="0"/>
            </a:endParaRPr>
          </a:p>
        </p:txBody>
      </p:sp>
      <p:cxnSp>
        <p:nvCxnSpPr>
          <p:cNvPr id="31" name="Connecteur droit 30"/>
          <p:cNvCxnSpPr/>
          <p:nvPr/>
        </p:nvCxnSpPr>
        <p:spPr>
          <a:xfrm flipH="1">
            <a:off x="5414820" y="469931"/>
            <a:ext cx="1944000" cy="10725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5414822" y="469931"/>
            <a:ext cx="1" cy="111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63532" y="157490"/>
            <a:ext cx="4264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00FF"/>
                </a:solidFill>
                <a:latin typeface="Berlin Sans FB" panose="020E0602020502020306" pitchFamily="34" charset="0"/>
              </a:rPr>
              <a:t>L</a:t>
            </a:r>
            <a:r>
              <a:rPr lang="fr-FR" sz="1200" dirty="0" smtClean="0">
                <a:solidFill>
                  <a:srgbClr val="0000FF"/>
                </a:solidFill>
                <a:latin typeface="Berlin Sans FB" panose="020E0602020502020306" pitchFamily="34" charset="0"/>
              </a:rPr>
              <a:t>a feuille de route Qualité de Vie au Travail du </a:t>
            </a:r>
            <a:endParaRPr lang="fr-FR" sz="1200" dirty="0">
              <a:solidFill>
                <a:srgbClr val="0000FF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8939260" y="1491096"/>
            <a:ext cx="0" cy="410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8886247" y="4445844"/>
            <a:ext cx="0" cy="30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73" y="177431"/>
            <a:ext cx="570088" cy="31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5" name="Connecteur droit 34"/>
          <p:cNvCxnSpPr/>
          <p:nvPr/>
        </p:nvCxnSpPr>
        <p:spPr>
          <a:xfrm>
            <a:off x="207821" y="2722128"/>
            <a:ext cx="0" cy="307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326608" y="5618878"/>
            <a:ext cx="2987665" cy="7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207821" y="2722128"/>
            <a:ext cx="331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79E4-4017-4103-A48B-16AF47F1F237}" type="datetime1">
              <a:rPr lang="fr-FR" smtClean="0"/>
              <a:t>08/11/2017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Projet Social 2016-2018 </a:t>
            </a:r>
          </a:p>
          <a:p>
            <a:r>
              <a:rPr lang="fr-FR" dirty="0" smtClean="0"/>
              <a:t>DRH Qualité de Vie au Travail CHU</a:t>
            </a:r>
            <a:endParaRPr lang="fr-BE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954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1427" y="260648"/>
            <a:ext cx="7484949" cy="724942"/>
          </a:xfrm>
        </p:spPr>
        <p:txBody>
          <a:bodyPr numCol="1">
            <a:noAutofit/>
          </a:bodyPr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200" u="sng" dirty="0" smtClean="0"/>
              <a:t>Points de validation sur la QVT CHU </a:t>
            </a:r>
            <a:r>
              <a:rPr lang="fr-FR" sz="2800" u="sng" dirty="0" smtClean="0"/>
              <a:t/>
            </a:r>
            <a:br>
              <a:rPr lang="fr-FR" sz="2800" u="sng" dirty="0" smtClean="0"/>
            </a:br>
            <a:r>
              <a:rPr lang="fr-FR" sz="2800" u="sng" dirty="0" smtClean="0"/>
              <a:t/>
            </a:r>
            <a:br>
              <a:rPr lang="fr-FR" sz="2800" u="sng" dirty="0" smtClean="0"/>
            </a:br>
            <a:endParaRPr lang="fr-FR" sz="2800" u="sng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5278" t="39472" r="26483" b="19067"/>
          <a:stretch/>
        </p:blipFill>
        <p:spPr>
          <a:xfrm>
            <a:off x="164508" y="2025992"/>
            <a:ext cx="3475825" cy="1800000"/>
          </a:xfrm>
          <a:prstGeom prst="rect">
            <a:avLst/>
          </a:prstGeom>
          <a:solidFill>
            <a:srgbClr val="0000FF"/>
          </a:solidFill>
        </p:spPr>
      </p:pic>
      <p:sp>
        <p:nvSpPr>
          <p:cNvPr id="6" name="Ellipse 5"/>
          <p:cNvSpPr/>
          <p:nvPr/>
        </p:nvSpPr>
        <p:spPr>
          <a:xfrm>
            <a:off x="1218345" y="2492896"/>
            <a:ext cx="1368152" cy="504056"/>
          </a:xfrm>
          <a:prstGeom prst="ellipse">
            <a:avLst/>
          </a:prstGeom>
          <a:gradFill>
            <a:gsLst>
              <a:gs pos="0">
                <a:srgbClr val="0000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COPIL QVT CHU</a:t>
            </a:r>
            <a:endParaRPr lang="fr-FR" sz="1600" dirty="0"/>
          </a:p>
        </p:txBody>
      </p:sp>
      <p:sp>
        <p:nvSpPr>
          <p:cNvPr id="8" name="Ellipse 7"/>
          <p:cNvSpPr/>
          <p:nvPr/>
        </p:nvSpPr>
        <p:spPr>
          <a:xfrm>
            <a:off x="663687" y="3070870"/>
            <a:ext cx="1238734" cy="434144"/>
          </a:xfrm>
          <a:prstGeom prst="ellipse">
            <a:avLst/>
          </a:prstGeom>
          <a:gradFill>
            <a:gsLst>
              <a:gs pos="0">
                <a:srgbClr val="0000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Observatoire</a:t>
            </a:r>
          </a:p>
          <a:p>
            <a:pPr algn="ctr"/>
            <a:r>
              <a:rPr lang="fr-FR" sz="1000" dirty="0" smtClean="0"/>
              <a:t>Site nord</a:t>
            </a:r>
            <a:endParaRPr lang="fr-FR" sz="1000" dirty="0"/>
          </a:p>
        </p:txBody>
      </p:sp>
      <p:sp>
        <p:nvSpPr>
          <p:cNvPr id="7" name="Ellipse 6"/>
          <p:cNvSpPr/>
          <p:nvPr/>
        </p:nvSpPr>
        <p:spPr>
          <a:xfrm>
            <a:off x="1873871" y="3051727"/>
            <a:ext cx="1238734" cy="434144"/>
          </a:xfrm>
          <a:prstGeom prst="ellipse">
            <a:avLst/>
          </a:prstGeom>
          <a:gradFill>
            <a:gsLst>
              <a:gs pos="0">
                <a:srgbClr val="0000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Observatoire</a:t>
            </a:r>
          </a:p>
          <a:p>
            <a:pPr algn="ctr"/>
            <a:r>
              <a:rPr lang="fr-FR" sz="1000" dirty="0" smtClean="0"/>
              <a:t>Site sud</a:t>
            </a:r>
            <a:endParaRPr lang="fr-FR" sz="1000" dirty="0"/>
          </a:p>
        </p:txBody>
      </p:sp>
      <p:sp>
        <p:nvSpPr>
          <p:cNvPr id="4" name="ZoneTexte 3"/>
          <p:cNvSpPr txBox="1"/>
          <p:nvPr/>
        </p:nvSpPr>
        <p:spPr>
          <a:xfrm>
            <a:off x="3832870" y="1046788"/>
            <a:ext cx="31153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b="1" u="sng" dirty="0" smtClean="0"/>
              <a:t>2- Renforcer la Communication sur la QVT</a:t>
            </a:r>
          </a:p>
          <a:p>
            <a:endParaRPr lang="fr-FR" sz="1200" b="1" u="sng" dirty="0" smtClean="0"/>
          </a:p>
          <a:p>
            <a:endParaRPr lang="fr-FR" sz="1200" b="1" u="sng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b="1" u="sng" dirty="0" smtClean="0"/>
              <a:t>3- Arbitrer sur le Baromètre QVT CHU</a:t>
            </a:r>
          </a:p>
          <a:p>
            <a:endParaRPr lang="fr-FR" sz="1200" b="1" u="sng" dirty="0" smtClean="0"/>
          </a:p>
          <a:p>
            <a:endParaRPr lang="fr-FR" sz="1200" b="1" u="sng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b="1" u="sng" dirty="0" smtClean="0"/>
              <a:t>4- Soutenir la mise en place des espaces de discussion sur le travail (</a:t>
            </a:r>
            <a:r>
              <a:rPr lang="fr-FR" sz="1200" b="1" u="sng" dirty="0" err="1" smtClean="0"/>
              <a:t>EdD</a:t>
            </a:r>
            <a:r>
              <a:rPr lang="fr-FR" sz="1200" b="1" u="sng" dirty="0" smtClean="0"/>
              <a:t>)</a:t>
            </a:r>
          </a:p>
          <a:p>
            <a:endParaRPr lang="fr-FR" sz="1200" b="1" u="sng" dirty="0" smtClean="0"/>
          </a:p>
          <a:p>
            <a:endParaRPr lang="fr-FR" sz="1200" b="1" u="sng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b="1" u="sng" dirty="0" smtClean="0"/>
              <a:t>5- </a:t>
            </a:r>
            <a:r>
              <a:rPr lang="fr-FR" sz="1200" b="1" u="sng" dirty="0"/>
              <a:t>S</a:t>
            </a:r>
            <a:r>
              <a:rPr lang="fr-FR" sz="1200" b="1" u="sng" dirty="0" smtClean="0"/>
              <a:t>outenir le développement des compétences managériales sur la QVT (</a:t>
            </a:r>
            <a:r>
              <a:rPr lang="fr-FR" sz="1200" b="1" dirty="0" smtClean="0"/>
              <a:t>formation, accompagnement des expérimentations)</a:t>
            </a:r>
          </a:p>
          <a:p>
            <a:endParaRPr lang="fr-FR" sz="1200" b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462261" y="1091015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 u="sng"/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fr-FR" sz="1200" dirty="0" smtClean="0"/>
              <a:t>1- Pérennisation </a:t>
            </a:r>
            <a:r>
              <a:rPr lang="fr-FR" sz="1200" dirty="0"/>
              <a:t>de la démarche QVT CHU</a:t>
            </a:r>
            <a:br>
              <a:rPr lang="fr-FR" sz="1200" dirty="0"/>
            </a:br>
            <a:r>
              <a:rPr lang="fr-FR" sz="1200" dirty="0"/>
              <a:t>(</a:t>
            </a:r>
            <a:r>
              <a:rPr lang="fr-FR" sz="1200" u="none" dirty="0"/>
              <a:t>Démarche sur les recommandations </a:t>
            </a:r>
            <a:r>
              <a:rPr lang="fr-FR" sz="1200" u="none" dirty="0" smtClean="0"/>
              <a:t>de l’</a:t>
            </a:r>
            <a:r>
              <a:rPr lang="fr-FR" sz="1200" u="none" dirty="0" err="1" smtClean="0"/>
              <a:t>anact</a:t>
            </a:r>
            <a:r>
              <a:rPr lang="fr-FR" sz="1200" u="none" dirty="0" smtClean="0"/>
              <a:t>)</a:t>
            </a:r>
            <a:endParaRPr lang="fr-FR" sz="1200" u="none" dirty="0"/>
          </a:p>
        </p:txBody>
      </p:sp>
      <p:sp>
        <p:nvSpPr>
          <p:cNvPr id="9" name="ZoneTexte 8"/>
          <p:cNvSpPr txBox="1"/>
          <p:nvPr/>
        </p:nvSpPr>
        <p:spPr>
          <a:xfrm>
            <a:off x="2267744" y="55172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</a:t>
            </a:r>
            <a:r>
              <a:rPr lang="fr-FR" dirty="0" smtClean="0"/>
              <a:t>erci</a:t>
            </a:r>
            <a:endParaRPr lang="fr-F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220" y="252651"/>
            <a:ext cx="1048451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691" y="198651"/>
            <a:ext cx="1079543" cy="684000"/>
          </a:xfrm>
          <a:prstGeom prst="rect">
            <a:avLst/>
          </a:prstGeom>
        </p:spPr>
      </p:pic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9B96-1793-4E03-B069-8AADB5AF61E8}" type="datetime1">
              <a:rPr lang="fr-FR" smtClean="0"/>
              <a:t>08/11/2017</a:t>
            </a:fld>
            <a:endParaRPr lang="fr-BE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Social 2016-2018 </a:t>
            </a:r>
          </a:p>
          <a:p>
            <a:r>
              <a:rPr lang="fr-FR" smtClean="0"/>
              <a:t>DRH Qualité de Vie au Travail CHU</a:t>
            </a:r>
            <a:endParaRPr lang="fr-BE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89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483</Words>
  <Application>Microsoft Office PowerPoint</Application>
  <PresentationFormat>Affichage à l'écran (4:3)</PresentationFormat>
  <Paragraphs>108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  Points de validation sur la QVT CHU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commission de suivi 2107</dc:title>
  <dc:creator>Carole CHECKOURI</dc:creator>
  <cp:lastModifiedBy>GAELLE DUFOUR</cp:lastModifiedBy>
  <cp:revision>30</cp:revision>
  <dcterms:created xsi:type="dcterms:W3CDTF">2017-10-22T11:11:28Z</dcterms:created>
  <dcterms:modified xsi:type="dcterms:W3CDTF">2017-11-08T10:47:50Z</dcterms:modified>
</cp:coreProperties>
</file>