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6" r:id="rId10"/>
    <p:sldId id="262" r:id="rId11"/>
    <p:sldId id="265" r:id="rId12"/>
    <p:sldId id="263" r:id="rId13"/>
    <p:sldId id="264" r:id="rId14"/>
    <p:sldId id="259" r:id="rId15"/>
  </p:sldIdLst>
  <p:sldSz cx="9720263" cy="6840538"/>
  <p:notesSz cx="6797675" cy="9926638"/>
  <p:defaultTextStyle>
    <a:defPPr>
      <a:defRPr lang="fr-FR"/>
    </a:defPPr>
    <a:lvl1pPr marL="0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1pPr>
    <a:lvl2pPr marL="397444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2pPr>
    <a:lvl3pPr marL="794888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3pPr>
    <a:lvl4pPr marL="1192332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4pPr>
    <a:lvl5pPr marL="1589776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5pPr>
    <a:lvl6pPr marL="1987220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6pPr>
    <a:lvl7pPr marL="2384664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7pPr>
    <a:lvl8pPr marL="2782108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8pPr>
    <a:lvl9pPr marL="3179552" algn="l" defTabSz="794888" rtl="0" eaLnBrk="1" latinLnBrk="0" hangingPunct="1">
      <a:defRPr sz="15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A"/>
    <a:srgbClr val="0070C0"/>
    <a:srgbClr val="60AADB"/>
    <a:srgbClr val="D7DD3B"/>
    <a:srgbClr val="FFE745"/>
    <a:srgbClr val="76825B"/>
    <a:srgbClr val="939598"/>
    <a:srgbClr val="EF75AC"/>
    <a:srgbClr val="D7A07D"/>
    <a:srgbClr val="2F349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-120" y="-222"/>
      </p:cViewPr>
      <p:guideLst>
        <p:guide orient="horz" pos="2154"/>
        <p:guide pos="30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81" y="794"/>
            <a:ext cx="9715500" cy="6838950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919" y="6341349"/>
            <a:ext cx="1875937" cy="364195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fld id="{EC3BD1ED-E7C2-430B-9995-4792A1B8390F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ctrTitle"/>
          </p:nvPr>
        </p:nvSpPr>
        <p:spPr>
          <a:xfrm>
            <a:off x="528790" y="615374"/>
            <a:ext cx="9198841" cy="896084"/>
          </a:xfrm>
          <a:gradFill flip="none" rotWithShape="1">
            <a:gsLst>
              <a:gs pos="7000">
                <a:schemeClr val="bg1"/>
              </a:gs>
              <a:gs pos="100000">
                <a:schemeClr val="bg1">
                  <a:alpha val="42000"/>
                </a:schemeClr>
              </a:gs>
            </a:gsLst>
            <a:lin ang="0" scaled="0"/>
            <a:tileRect/>
          </a:gradFill>
        </p:spPr>
        <p:txBody>
          <a:bodyPr tIns="72000" bIns="0" anchor="b"/>
          <a:lstStyle>
            <a:lvl1pPr marL="0" algn="l">
              <a:defRPr sz="5262" b="1">
                <a:solidFill>
                  <a:srgbClr val="0070C0"/>
                </a:solidFill>
                <a:latin typeface="Corbel" panose="020B0503020204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" y="615375"/>
            <a:ext cx="528790" cy="16790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sp>
        <p:nvSpPr>
          <p:cNvPr id="3" name="Triangle isocèle 2"/>
          <p:cNvSpPr/>
          <p:nvPr userDrawn="1"/>
        </p:nvSpPr>
        <p:spPr>
          <a:xfrm rot="5400000">
            <a:off x="-172395" y="1340581"/>
            <a:ext cx="617260" cy="257734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1"/>
          </p:nvPr>
        </p:nvSpPr>
        <p:spPr>
          <a:xfrm>
            <a:off x="528790" y="1511459"/>
            <a:ext cx="9198840" cy="782973"/>
          </a:xfrm>
          <a:gradFill>
            <a:gsLst>
              <a:gs pos="7000">
                <a:schemeClr val="bg1"/>
              </a:gs>
              <a:gs pos="100000">
                <a:schemeClr val="bg1">
                  <a:alpha val="42000"/>
                </a:schemeClr>
              </a:gs>
            </a:gsLst>
            <a:lin ang="0" scaled="1"/>
          </a:gradFill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551" b="1">
                <a:latin typeface="Corbel" panose="020B0503020204020204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556103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0071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8241" y="1588"/>
            <a:ext cx="3933825" cy="6838950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>
          <a:xfrm>
            <a:off x="-1" y="172597"/>
            <a:ext cx="263499" cy="1057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sp>
        <p:nvSpPr>
          <p:cNvPr id="32" name="Espace réservé du texte 31"/>
          <p:cNvSpPr>
            <a:spLocks noGrp="1"/>
          </p:cNvSpPr>
          <p:nvPr>
            <p:ph type="body" sz="quarter" idx="13"/>
          </p:nvPr>
        </p:nvSpPr>
        <p:spPr>
          <a:xfrm>
            <a:off x="263499" y="172597"/>
            <a:ext cx="5524742" cy="1057750"/>
          </a:xfrm>
          <a:gradFill>
            <a:gsLst>
              <a:gs pos="0">
                <a:schemeClr val="accent1">
                  <a:lumMod val="5000"/>
                  <a:lumOff val="95000"/>
                  <a:alpha val="40000"/>
                </a:schemeClr>
              </a:gs>
              <a:gs pos="75000">
                <a:schemeClr val="bg1"/>
              </a:gs>
            </a:gsLst>
            <a:lin ang="10800000" scaled="1"/>
          </a:gradFill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551" b="1">
                <a:latin typeface="Corbel" panose="020B0503020204020204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63501" y="1820976"/>
            <a:ext cx="5261240" cy="434025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accent5">
                    <a:lumMod val="40000"/>
                    <a:lumOff val="60000"/>
                  </a:schemeClr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63501" y="6291104"/>
            <a:ext cx="5261239" cy="364195"/>
          </a:xfrm>
        </p:spPr>
        <p:txBody>
          <a:bodyPr/>
          <a:lstStyle>
            <a:lvl1pPr>
              <a:defRPr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263846" y="6291104"/>
            <a:ext cx="2187059" cy="364195"/>
          </a:xfrm>
        </p:spPr>
        <p:txBody>
          <a:bodyPr/>
          <a:lstStyle/>
          <a:p>
            <a:fld id="{90E6D1AE-F1FE-4312-9E7A-BF1BB088012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riangle isocèle 1"/>
          <p:cNvSpPr/>
          <p:nvPr userDrawn="1"/>
        </p:nvSpPr>
        <p:spPr>
          <a:xfrm rot="5400000">
            <a:off x="-119890" y="574113"/>
            <a:ext cx="494497" cy="254718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89805" y="0"/>
            <a:ext cx="3932261" cy="6840305"/>
          </a:xfrm>
          <a:prstGeom prst="rect">
            <a:avLst/>
          </a:prstGeom>
        </p:spPr>
      </p:pic>
      <p:pic>
        <p:nvPicPr>
          <p:cNvPr id="28" name="Image 27"/>
          <p:cNvPicPr>
            <a:picLocks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338688" y="89723"/>
            <a:ext cx="2340000" cy="166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44778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 rot="10800000">
            <a:off x="347797" y="530187"/>
            <a:ext cx="9372466" cy="1073056"/>
          </a:xfrm>
          <a:prstGeom prst="rect">
            <a:avLst/>
          </a:prstGeom>
          <a:gradFill>
            <a:gsLst>
              <a:gs pos="72000">
                <a:schemeClr val="bg1"/>
              </a:gs>
              <a:gs pos="0">
                <a:schemeClr val="tx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fr-FR" sz="1248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68268" y="1988976"/>
            <a:ext cx="8383727" cy="4172259"/>
          </a:xfrm>
        </p:spPr>
        <p:txBody>
          <a:bodyPr/>
          <a:lstStyle>
            <a:lvl1pPr marL="182263" indent="-182263">
              <a:buFont typeface="Calibri" panose="020F0502020204030204" pitchFamily="34" charset="0"/>
              <a:buChar char="˃"/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8268" y="6340166"/>
            <a:ext cx="5832158" cy="364195"/>
          </a:xfrm>
        </p:spPr>
        <p:txBody>
          <a:bodyPr/>
          <a:lstStyle>
            <a:lvl1pPr>
              <a:defRPr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90E6D1AE-F1FE-4312-9E7A-BF1BB088012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Rectangle 11"/>
          <p:cNvSpPr/>
          <p:nvPr userDrawn="1"/>
        </p:nvSpPr>
        <p:spPr>
          <a:xfrm>
            <a:off x="-14833" y="506417"/>
            <a:ext cx="362630" cy="109682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sp>
        <p:nvSpPr>
          <p:cNvPr id="14" name="Espace réservé du texte 31"/>
          <p:cNvSpPr>
            <a:spLocks noGrp="1"/>
          </p:cNvSpPr>
          <p:nvPr>
            <p:ph type="body" sz="quarter" idx="14"/>
          </p:nvPr>
        </p:nvSpPr>
        <p:spPr>
          <a:xfrm>
            <a:off x="335712" y="516218"/>
            <a:ext cx="6968361" cy="538612"/>
          </a:xfrm>
          <a:noFill/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551" b="1">
                <a:latin typeface="Corbel" panose="020B0503020204020204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5" name="Triangle isocèle 14"/>
          <p:cNvSpPr/>
          <p:nvPr userDrawn="1"/>
        </p:nvSpPr>
        <p:spPr>
          <a:xfrm rot="5400000">
            <a:off x="-86809" y="860020"/>
            <a:ext cx="494497" cy="35054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sp>
        <p:nvSpPr>
          <p:cNvPr id="16" name="Espace réservé du texte 31"/>
          <p:cNvSpPr>
            <a:spLocks noGrp="1"/>
          </p:cNvSpPr>
          <p:nvPr>
            <p:ph type="body" sz="quarter" idx="15"/>
          </p:nvPr>
        </p:nvSpPr>
        <p:spPr>
          <a:xfrm>
            <a:off x="347797" y="1065716"/>
            <a:ext cx="6956276" cy="538612"/>
          </a:xfrm>
          <a:noFill/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551" b="1">
                <a:latin typeface="Corbel" panose="020B0503020204020204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pic>
        <p:nvPicPr>
          <p:cNvPr id="7" name="Image 6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304073" y="107725"/>
            <a:ext cx="2340000" cy="16920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8368" y="4712043"/>
            <a:ext cx="2151409" cy="1538657"/>
          </a:xfrm>
          <a:prstGeom prst="rect">
            <a:avLst/>
          </a:prstGeom>
          <a:effectLst>
            <a:outerShdw blurRad="50800" dir="10680000" sx="106000" sy="106000" algn="ctr" rotWithShape="0">
              <a:schemeClr val="bg1">
                <a:alpha val="77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293162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491869" y="353450"/>
            <a:ext cx="9228394" cy="1292700"/>
          </a:xfrm>
          <a:prstGeom prst="rect">
            <a:avLst/>
          </a:prstGeom>
          <a:gradFill>
            <a:gsLst>
              <a:gs pos="100000">
                <a:schemeClr val="bg1"/>
              </a:gs>
              <a:gs pos="29000">
                <a:schemeClr val="tx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>
              <a:solidFill>
                <a:schemeClr val="bg1"/>
              </a:solidFill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491870" y="359084"/>
            <a:ext cx="7114045" cy="1287066"/>
          </a:xfrm>
          <a:gradFill flip="none" rotWithShape="1">
            <a:gsLst>
              <a:gs pos="43000">
                <a:schemeClr val="tx1"/>
              </a:gs>
              <a:gs pos="100000">
                <a:schemeClr val="bg1">
                  <a:alpha val="400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tIns="72000" bIns="0" anchor="ctr">
            <a:normAutofit/>
          </a:bodyPr>
          <a:lstStyle>
            <a:lvl1pPr marL="0" algn="l">
              <a:lnSpc>
                <a:spcPts val="3588"/>
              </a:lnSpc>
              <a:defRPr sz="4305" b="1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8" name="Espace réservé du texte 30"/>
          <p:cNvSpPr>
            <a:spLocks noGrp="1"/>
          </p:cNvSpPr>
          <p:nvPr>
            <p:ph type="body" sz="quarter" idx="13"/>
          </p:nvPr>
        </p:nvSpPr>
        <p:spPr>
          <a:xfrm>
            <a:off x="491870" y="1776999"/>
            <a:ext cx="7114045" cy="560199"/>
          </a:xfrm>
          <a:noFill/>
        </p:spPr>
        <p:txBody>
          <a:bodyPr>
            <a:noAutofit/>
          </a:bodyPr>
          <a:lstStyle>
            <a:lvl1pPr marL="28703" indent="0">
              <a:lnSpc>
                <a:spcPct val="100000"/>
              </a:lnSpc>
              <a:spcBef>
                <a:spcPts val="0"/>
              </a:spcBef>
              <a:buNone/>
              <a:defRPr sz="2551" b="1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1869" y="2404930"/>
            <a:ext cx="6008557" cy="3795687"/>
          </a:xfrm>
        </p:spPr>
        <p:txBody>
          <a:bodyPr anchor="b"/>
          <a:lstStyle>
            <a:lvl1pPr marL="182263" indent="-182263">
              <a:buFont typeface="Calibri" panose="020F0502020204030204" pitchFamily="34" charset="0"/>
              <a:buChar char="˃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668268" y="6340166"/>
            <a:ext cx="5832158" cy="364195"/>
          </a:xfrm>
        </p:spPr>
        <p:txBody>
          <a:bodyPr/>
          <a:lstStyle>
            <a:lvl1pPr>
              <a:defRPr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864935" y="6340166"/>
            <a:ext cx="2752809" cy="364195"/>
          </a:xfrm>
        </p:spPr>
        <p:txBody>
          <a:bodyPr/>
          <a:lstStyle>
            <a:lvl1pPr>
              <a:defRPr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</a:lstStyle>
          <a:p>
            <a:fld id="{90E6D1AE-F1FE-4312-9E7A-BF1BB088012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353451"/>
            <a:ext cx="491869" cy="12926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sp>
        <p:nvSpPr>
          <p:cNvPr id="11" name="Triangle isocèle 10"/>
          <p:cNvSpPr/>
          <p:nvPr userDrawn="1"/>
        </p:nvSpPr>
        <p:spPr>
          <a:xfrm rot="5400000">
            <a:off x="-117745" y="885564"/>
            <a:ext cx="475227" cy="239738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4"/>
          </p:nvPr>
        </p:nvSpPr>
        <p:spPr>
          <a:xfrm>
            <a:off x="6864936" y="2404930"/>
            <a:ext cx="2752809" cy="3795687"/>
          </a:xfrm>
        </p:spPr>
        <p:txBody>
          <a:bodyPr/>
          <a:lstStyle>
            <a:lvl1pPr>
              <a:defRPr>
                <a:latin typeface="Corbel" panose="020B0503020204020204" pitchFamily="34" charset="0"/>
              </a:defRPr>
            </a:lvl1pPr>
            <a:lvl2pPr>
              <a:defRPr>
                <a:latin typeface="Corbel" panose="020B0503020204020204" pitchFamily="34" charset="0"/>
              </a:defRPr>
            </a:lvl2pPr>
            <a:lvl3pPr>
              <a:defRPr>
                <a:latin typeface="Corbel" panose="020B0503020204020204" pitchFamily="34" charset="0"/>
              </a:defRPr>
            </a:lvl3pPr>
            <a:lvl4pPr>
              <a:defRPr>
                <a:latin typeface="Corbel" panose="020B0503020204020204" pitchFamily="34" charset="0"/>
              </a:defRPr>
            </a:lvl4pPr>
            <a:lvl5pPr>
              <a:defRPr>
                <a:latin typeface="Corbel" panose="020B050302020402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pic>
        <p:nvPicPr>
          <p:cNvPr id="14" name="Image 13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338688" y="89723"/>
            <a:ext cx="2340000" cy="166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3936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BD1ED-E7C2-430B-9995-4792A1B8390F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6D1AE-F1FE-4312-9E7A-BF1BB088012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Rectangle 5"/>
          <p:cNvSpPr/>
          <p:nvPr userDrawn="1"/>
        </p:nvSpPr>
        <p:spPr>
          <a:xfrm>
            <a:off x="239738" y="353450"/>
            <a:ext cx="9228394" cy="1292700"/>
          </a:xfrm>
          <a:prstGeom prst="rect">
            <a:avLst/>
          </a:prstGeom>
          <a:gradFill>
            <a:gsLst>
              <a:gs pos="100000">
                <a:schemeClr val="bg1"/>
              </a:gs>
              <a:gs pos="29000">
                <a:schemeClr val="tx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/>
            <a:endParaRPr lang="fr-FR" sz="1248">
              <a:solidFill>
                <a:schemeClr val="bg1"/>
              </a:solidFill>
            </a:endParaRP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491870" y="359084"/>
            <a:ext cx="7114045" cy="1287066"/>
          </a:xfrm>
          <a:gradFill flip="none" rotWithShape="1">
            <a:gsLst>
              <a:gs pos="43000">
                <a:schemeClr val="tx1"/>
              </a:gs>
              <a:gs pos="100000">
                <a:schemeClr val="bg1">
                  <a:alpha val="4000"/>
                </a:schemeClr>
              </a:gs>
            </a:gsLst>
            <a:lin ang="0" scaled="0"/>
            <a:tileRect/>
          </a:gradFill>
          <a:ln>
            <a:noFill/>
          </a:ln>
        </p:spPr>
        <p:txBody>
          <a:bodyPr tIns="72000" bIns="72000" anchor="ctr">
            <a:normAutofit/>
          </a:bodyPr>
          <a:lstStyle>
            <a:lvl1pPr marL="0" algn="l">
              <a:lnSpc>
                <a:spcPts val="3588"/>
              </a:lnSpc>
              <a:spcBef>
                <a:spcPts val="0"/>
              </a:spcBef>
              <a:spcAft>
                <a:spcPts val="0"/>
              </a:spcAft>
              <a:defRPr sz="4305" b="1">
                <a:solidFill>
                  <a:schemeClr val="bg1"/>
                </a:solidFill>
                <a:latin typeface="Corbel" panose="020B050302020402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53451"/>
            <a:ext cx="491869" cy="12927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sp>
        <p:nvSpPr>
          <p:cNvPr id="9" name="Triangle isocèle 8"/>
          <p:cNvSpPr/>
          <p:nvPr userDrawn="1"/>
        </p:nvSpPr>
        <p:spPr>
          <a:xfrm rot="5400000">
            <a:off x="-117745" y="885564"/>
            <a:ext cx="475227" cy="239738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48"/>
          </a:p>
        </p:txBody>
      </p:sp>
      <p:pic>
        <p:nvPicPr>
          <p:cNvPr id="11" name="Image 10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7352939" y="165163"/>
            <a:ext cx="2340000" cy="1669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344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68268" y="364196"/>
            <a:ext cx="8383727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68268" y="1820976"/>
            <a:ext cx="8383727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68268" y="6340166"/>
            <a:ext cx="218705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BD1ED-E7C2-430B-9995-4792A1B8390F}" type="datetimeFigureOut">
              <a:rPr lang="fr-FR" smtClean="0"/>
              <a:pPr/>
              <a:t>13/11/2021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219837" y="6340166"/>
            <a:ext cx="328058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864936" y="6340166"/>
            <a:ext cx="2187059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5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6D1AE-F1FE-4312-9E7A-BF1BB088012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07631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2" r:id="rId2"/>
    <p:sldLayoutId id="2147483674" r:id="rId3"/>
    <p:sldLayoutId id="2147483676" r:id="rId4"/>
    <p:sldLayoutId id="2147483677" r:id="rId5"/>
  </p:sldLayoutIdLst>
  <p:txStyles>
    <p:titleStyle>
      <a:lvl1pPr algn="l" defTabSz="729051" rtl="0" eaLnBrk="1" latinLnBrk="0" hangingPunct="1">
        <a:lnSpc>
          <a:spcPct val="90000"/>
        </a:lnSpc>
        <a:spcBef>
          <a:spcPct val="0"/>
        </a:spcBef>
        <a:buNone/>
        <a:defRPr sz="3508" kern="1200">
          <a:solidFill>
            <a:schemeClr val="tx1"/>
          </a:solidFill>
          <a:latin typeface="Corbel" panose="020B0503020204020204" pitchFamily="34" charset="0"/>
          <a:ea typeface="+mj-ea"/>
          <a:cs typeface="+mj-cs"/>
        </a:defRPr>
      </a:lvl1pPr>
    </p:titleStyle>
    <p:bodyStyle>
      <a:lvl1pPr marL="182263" indent="-182263" algn="l" defTabSz="729051" rtl="0" eaLnBrk="1" latinLnBrk="0" hangingPunct="1">
        <a:lnSpc>
          <a:spcPct val="90000"/>
        </a:lnSpc>
        <a:spcBef>
          <a:spcPts val="797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546788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914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911314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595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275839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1640365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004891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6pPr>
      <a:lvl7pPr marL="2369416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7pPr>
      <a:lvl8pPr marL="2733942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8pPr>
      <a:lvl9pPr marL="3098467" indent="-182263" algn="l" defTabSz="729051" rtl="0" eaLnBrk="1" latinLnBrk="0" hangingPunct="1">
        <a:lnSpc>
          <a:spcPct val="90000"/>
        </a:lnSpc>
        <a:spcBef>
          <a:spcPts val="399"/>
        </a:spcBef>
        <a:buFont typeface="Arial" panose="020B0604020202020204" pitchFamily="34" charset="0"/>
        <a:buChar char="•"/>
        <a:defRPr sz="14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1pPr>
      <a:lvl2pPr marL="364526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2pPr>
      <a:lvl3pPr marL="729051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3pPr>
      <a:lvl4pPr marL="1093577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4pPr>
      <a:lvl5pPr marL="1458102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5pPr>
      <a:lvl6pPr marL="1822628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6pPr>
      <a:lvl7pPr marL="2187153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7pPr>
      <a:lvl8pPr marL="2551679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8pPr>
      <a:lvl9pPr marL="2916204" algn="l" defTabSz="729051" rtl="0" eaLnBrk="1" latinLnBrk="0" hangingPunct="1">
        <a:defRPr sz="14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Alternatives sous contraintes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L’adaptation des pratiques plus simple et rapide que l’adaptation des moyens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663206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Création d’une équipe de débriefing</a:t>
            </a:r>
          </a:p>
          <a:p>
            <a:pPr lvl="1"/>
            <a:r>
              <a:rPr lang="fr-FR" dirty="0" smtClean="0"/>
              <a:t>Accompagner et encadrer les débriefing suite aux situations de crise</a:t>
            </a:r>
          </a:p>
          <a:p>
            <a:pPr lvl="1"/>
            <a:r>
              <a:rPr lang="fr-FR" dirty="0" smtClean="0"/>
              <a:t>Apporter une expertise sur la gestion des situations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Création d’outils d’évaluation des situations de crise</a:t>
            </a:r>
          </a:p>
          <a:p>
            <a:pPr marL="364525" lvl="1" indent="0">
              <a:buNone/>
            </a:pPr>
            <a:endParaRPr lang="fr-FR" dirty="0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Et pour demain…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Des projets encore en réflexion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70531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128584" y="2388973"/>
            <a:ext cx="771061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MERCI DE VOTRE ATTENTION</a:t>
            </a:r>
            <a:endParaRPr lang="fr-FR" sz="6600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092" y="4995664"/>
            <a:ext cx="2330922" cy="166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3674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fr-FR" sz="4000" dirty="0" smtClean="0"/>
              <a:t>Sommaire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800" dirty="0" smtClean="0"/>
              <a:t>Historique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800" dirty="0" smtClean="0"/>
              <a:t>De l’état des lieux au début de la réflexion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800" dirty="0"/>
              <a:t>Difficultés, contraintes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800" dirty="0" smtClean="0"/>
              <a:t>Leviers d’action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800" dirty="0" smtClean="0"/>
              <a:t>Le fruit des réflexions</a:t>
            </a:r>
          </a:p>
          <a:p>
            <a:pPr marL="821725" lvl="1" indent="-457200">
              <a:buFont typeface="+mj-lt"/>
              <a:buAutoNum type="arabicPeriod"/>
            </a:pPr>
            <a:r>
              <a:rPr lang="fr-FR" sz="2400" dirty="0" smtClean="0"/>
              <a:t>Actions mises en place</a:t>
            </a:r>
          </a:p>
          <a:p>
            <a:pPr marL="821725" lvl="1" indent="-457200">
              <a:buFont typeface="+mj-lt"/>
              <a:buAutoNum type="arabicPeriod"/>
            </a:pPr>
            <a:r>
              <a:rPr lang="fr-FR" sz="2400" dirty="0" smtClean="0"/>
              <a:t>Projets en cours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800" dirty="0" smtClean="0"/>
              <a:t>Et pour demain…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xmlns="" val="2903325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Hôpital pavillonnaire du début 20</a:t>
            </a:r>
            <a:r>
              <a:rPr lang="fr-FR" sz="2400" baseline="30000" dirty="0" smtClean="0"/>
              <a:t>ème</a:t>
            </a:r>
            <a:endParaRPr lang="fr-FR" sz="2400" dirty="0" smtClean="0"/>
          </a:p>
          <a:p>
            <a:pPr lvl="1"/>
            <a:r>
              <a:rPr lang="fr-FR" sz="2000" dirty="0" smtClean="0"/>
              <a:t>Nombreuses unités d’hospitalisation (+ de lits)</a:t>
            </a:r>
          </a:p>
          <a:p>
            <a:pPr lvl="1"/>
            <a:r>
              <a:rPr lang="fr-FR" sz="2000" dirty="0" smtClean="0"/>
              <a:t>Peu de chambres d’isolement (~12 lits d’isolement)</a:t>
            </a:r>
          </a:p>
          <a:p>
            <a:pPr lvl="1"/>
            <a:endParaRPr lang="fr-FR" sz="2000" dirty="0"/>
          </a:p>
          <a:p>
            <a:r>
              <a:rPr lang="fr-FR" sz="2400" dirty="0" smtClean="0"/>
              <a:t>Travaux de reconstruction à partir des années 2000</a:t>
            </a:r>
          </a:p>
          <a:p>
            <a:pPr lvl="1"/>
            <a:r>
              <a:rPr lang="fr-FR" sz="2000" dirty="0"/>
              <a:t>Nouvelle </a:t>
            </a:r>
            <a:r>
              <a:rPr lang="fr-FR" sz="2000" dirty="0" smtClean="0"/>
              <a:t>architecture : </a:t>
            </a:r>
            <a:endParaRPr lang="fr-FR" sz="2000" dirty="0"/>
          </a:p>
          <a:p>
            <a:pPr lvl="2"/>
            <a:r>
              <a:rPr lang="fr-FR" sz="1600" dirty="0" smtClean="0"/>
              <a:t>Uniquement des chambres simples</a:t>
            </a:r>
          </a:p>
          <a:p>
            <a:pPr lvl="2"/>
            <a:r>
              <a:rPr lang="fr-FR" sz="1600" dirty="0" smtClean="0"/>
              <a:t>Doublement du nombre de chambres d’isolement (~22 lits)</a:t>
            </a:r>
          </a:p>
          <a:p>
            <a:pPr lvl="2"/>
            <a:r>
              <a:rPr lang="fr-FR" sz="1600" dirty="0" smtClean="0"/>
              <a:t>Services plus vastes, lumineux et ouverts</a:t>
            </a:r>
          </a:p>
          <a:p>
            <a:r>
              <a:rPr lang="fr-FR" dirty="0" smtClean="0"/>
              <a:t>Renfort des équipes : </a:t>
            </a:r>
          </a:p>
          <a:p>
            <a:pPr lvl="1"/>
            <a:r>
              <a:rPr lang="fr-FR" dirty="0" smtClean="0"/>
              <a:t>Création Equipe Mobile de Soutien</a:t>
            </a:r>
          </a:p>
          <a:p>
            <a:pPr lvl="1"/>
            <a:r>
              <a:rPr lang="fr-FR" dirty="0" smtClean="0"/>
              <a:t>Intégration des </a:t>
            </a:r>
            <a:r>
              <a:rPr lang="fr-FR" dirty="0"/>
              <a:t>a</a:t>
            </a:r>
            <a:r>
              <a:rPr lang="fr-FR" dirty="0" smtClean="0"/>
              <a:t>ides-soignants dans les équipes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Historique 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1738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Certification V2010</a:t>
            </a:r>
          </a:p>
          <a:p>
            <a:pPr lvl="1"/>
            <a:r>
              <a:rPr lang="fr-FR" dirty="0" smtClean="0"/>
              <a:t>Création équipe EPP pour travailler sur le sujet des isolements (Formation, suivi, etc…)</a:t>
            </a:r>
          </a:p>
          <a:p>
            <a:r>
              <a:rPr lang="fr-FR" dirty="0" smtClean="0"/>
              <a:t>Evolutions législatives</a:t>
            </a:r>
          </a:p>
          <a:p>
            <a:r>
              <a:rPr lang="fr-FR" dirty="0" smtClean="0"/>
              <a:t> Saturation régulière des chambres d’isolement alors que leur nombre a doublé.</a:t>
            </a:r>
          </a:p>
          <a:p>
            <a:r>
              <a:rPr lang="fr-FR" dirty="0" smtClean="0"/>
              <a:t>Evolution des déclarations des E.I</a:t>
            </a:r>
          </a:p>
          <a:p>
            <a:r>
              <a:rPr lang="fr-FR" dirty="0" smtClean="0"/>
              <a:t>Renouvellement des équipes</a:t>
            </a:r>
          </a:p>
          <a:p>
            <a:endParaRPr lang="fr-FR" dirty="0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z="2400" dirty="0"/>
              <a:t>De l’état des lieux au début de la </a:t>
            </a:r>
            <a:r>
              <a:rPr lang="fr-FR" sz="2400" dirty="0" smtClean="0"/>
              <a:t>réflexion</a:t>
            </a:r>
            <a:endParaRPr lang="fr-FR" sz="24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27773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Difficultés architecturales</a:t>
            </a:r>
          </a:p>
          <a:p>
            <a:pPr lvl="1"/>
            <a:r>
              <a:rPr lang="fr-FR" dirty="0" smtClean="0"/>
              <a:t>Services très cloisonnés conçus en 2 zones ouvertes / fermées</a:t>
            </a:r>
          </a:p>
          <a:p>
            <a:pPr lvl="1"/>
            <a:r>
              <a:rPr lang="fr-FR" dirty="0" smtClean="0"/>
              <a:t>Salle de soins et bureau infirmier en îlot central inaccessibles directement (aquarium)</a:t>
            </a:r>
          </a:p>
          <a:p>
            <a:pPr marL="364525" lvl="1" indent="0">
              <a:buNone/>
            </a:pPr>
            <a:endParaRPr lang="fr-FR" dirty="0" smtClean="0"/>
          </a:p>
          <a:p>
            <a:r>
              <a:rPr lang="fr-FR" dirty="0" smtClean="0"/>
              <a:t>Difficultés institutionnelles</a:t>
            </a:r>
          </a:p>
          <a:p>
            <a:pPr lvl="1"/>
            <a:r>
              <a:rPr lang="fr-FR" dirty="0" smtClean="0"/>
              <a:t>Lenteur des procédures de travaux </a:t>
            </a:r>
          </a:p>
          <a:p>
            <a:pPr marL="364525" lvl="1" indent="0">
              <a:buNone/>
            </a:pPr>
            <a:endParaRPr lang="fr-FR" dirty="0"/>
          </a:p>
          <a:p>
            <a:r>
              <a:rPr lang="fr-FR" dirty="0" smtClean="0"/>
              <a:t>Contraintes culturelles</a:t>
            </a:r>
          </a:p>
          <a:p>
            <a:pPr lvl="1"/>
            <a:r>
              <a:rPr lang="fr-FR" dirty="0" smtClean="0"/>
              <a:t>Cultures professionnelles différentes selon les unités</a:t>
            </a:r>
          </a:p>
          <a:p>
            <a:pPr lvl="1"/>
            <a:r>
              <a:rPr lang="fr-FR" dirty="0" smtClean="0"/>
              <a:t>Culture de l’enfermement encore présente</a:t>
            </a:r>
          </a:p>
          <a:p>
            <a:pPr marL="364525" lvl="1" indent="0">
              <a:buNone/>
            </a:pPr>
            <a:endParaRPr lang="fr-FR" dirty="0" smtClean="0"/>
          </a:p>
          <a:p>
            <a:r>
              <a:rPr lang="fr-FR" dirty="0"/>
              <a:t>Contraintes RH / Turn-over</a:t>
            </a:r>
            <a:endParaRPr lang="fr-FR" dirty="0" smtClean="0"/>
          </a:p>
          <a:p>
            <a:pPr lvl="1"/>
            <a:r>
              <a:rPr lang="fr-FR" dirty="0" smtClean="0"/>
              <a:t>Accès aux formations difficile car beaucoup de monde à former</a:t>
            </a:r>
          </a:p>
          <a:p>
            <a:pPr lvl="1"/>
            <a:r>
              <a:rPr lang="fr-FR" dirty="0" smtClean="0"/>
              <a:t>Perte des expertises</a:t>
            </a:r>
          </a:p>
          <a:p>
            <a:pPr lvl="1"/>
            <a:r>
              <a:rPr lang="fr-FR" dirty="0" smtClean="0"/>
              <a:t>Personnel suffisant ? Charge de travail ? </a:t>
            </a:r>
          </a:p>
          <a:p>
            <a:pPr lvl="1"/>
            <a:endParaRPr lang="fr-FR" dirty="0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sz="2400" dirty="0"/>
              <a:t>Difficultés, </a:t>
            </a:r>
            <a:r>
              <a:rPr lang="fr-FR" sz="2400" dirty="0" smtClean="0"/>
              <a:t>contraintes à la mise en place d’alternatives</a:t>
            </a:r>
            <a:endParaRPr lang="fr-FR" sz="24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92639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Culture isolement et contention plutôt faible</a:t>
            </a:r>
          </a:p>
          <a:p>
            <a:pPr lvl="1"/>
            <a:r>
              <a:rPr lang="fr-FR" dirty="0" smtClean="0"/>
              <a:t>Taux de recours à l’isolement de 16 % en 2018</a:t>
            </a:r>
          </a:p>
          <a:p>
            <a:pPr lvl="1"/>
            <a:r>
              <a:rPr lang="fr-FR" dirty="0" smtClean="0"/>
              <a:t>Taux de recours à la contention 0,84% en 2018</a:t>
            </a:r>
          </a:p>
          <a:p>
            <a:endParaRPr lang="fr-FR" dirty="0" smtClean="0"/>
          </a:p>
          <a:p>
            <a:r>
              <a:rPr lang="fr-FR" dirty="0" smtClean="0"/>
              <a:t>Rajeunissement des équipes</a:t>
            </a:r>
          </a:p>
          <a:p>
            <a:pPr lvl="1"/>
            <a:endParaRPr lang="fr-FR" dirty="0" smtClean="0"/>
          </a:p>
          <a:p>
            <a:r>
              <a:rPr lang="fr-FR" dirty="0" smtClean="0"/>
              <a:t>Recommandations CGLPL</a:t>
            </a:r>
          </a:p>
          <a:p>
            <a:pPr marL="364525" lvl="1" indent="0">
              <a:buNone/>
            </a:pPr>
            <a:endParaRPr lang="fr-FR" dirty="0" smtClean="0"/>
          </a:p>
          <a:p>
            <a:r>
              <a:rPr lang="fr-FR" dirty="0" smtClean="0"/>
              <a:t>Evolutions législatives</a:t>
            </a:r>
          </a:p>
          <a:p>
            <a:pPr lvl="1"/>
            <a:r>
              <a:rPr lang="fr-FR" dirty="0" smtClean="0"/>
              <a:t>Contraintes de l’Art. 84</a:t>
            </a:r>
          </a:p>
          <a:p>
            <a:pPr lvl="1"/>
            <a:endParaRPr lang="fr-FR" dirty="0" smtClean="0"/>
          </a:p>
          <a:p>
            <a:endParaRPr lang="fr-FR" dirty="0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dirty="0" smtClean="0"/>
              <a:t>Leviers d’action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93292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Formations </a:t>
            </a:r>
          </a:p>
          <a:p>
            <a:pPr lvl="1"/>
            <a:r>
              <a:rPr lang="fr-FR" sz="2400" dirty="0" smtClean="0"/>
              <a:t>« Prévention, Gestion des Risques et Alternatives à l’Isolement et aux </a:t>
            </a:r>
            <a:r>
              <a:rPr lang="fr-FR" sz="2400" dirty="0" err="1" smtClean="0"/>
              <a:t>COntentions</a:t>
            </a:r>
            <a:r>
              <a:rPr lang="fr-FR" sz="2400" dirty="0" smtClean="0"/>
              <a:t> » (</a:t>
            </a:r>
            <a:r>
              <a:rPr lang="fr-FR" sz="2400" dirty="0" err="1" smtClean="0"/>
              <a:t>PréGRAICO</a:t>
            </a:r>
            <a:r>
              <a:rPr lang="fr-FR" sz="2400" dirty="0" smtClean="0"/>
              <a:t>)</a:t>
            </a:r>
          </a:p>
          <a:p>
            <a:pPr lvl="2"/>
            <a:r>
              <a:rPr lang="fr-FR" sz="1800" dirty="0" smtClean="0"/>
              <a:t>4 sessions de 2 jours pour 20 soignants tous confondus</a:t>
            </a:r>
          </a:p>
          <a:p>
            <a:pPr lvl="2"/>
            <a:r>
              <a:rPr lang="fr-FR" sz="1800" dirty="0" smtClean="0"/>
              <a:t>Sont longuement abordés : </a:t>
            </a:r>
          </a:p>
          <a:p>
            <a:pPr lvl="3"/>
            <a:r>
              <a:rPr lang="fr-FR" sz="1800" dirty="0" smtClean="0"/>
              <a:t>Alternatives</a:t>
            </a:r>
          </a:p>
          <a:p>
            <a:pPr lvl="3"/>
            <a:r>
              <a:rPr lang="fr-FR" sz="1800" dirty="0" smtClean="0"/>
              <a:t>Approche gestuelle</a:t>
            </a:r>
          </a:p>
          <a:p>
            <a:pPr lvl="3"/>
            <a:r>
              <a:rPr lang="fr-FR" sz="1800" dirty="0" smtClean="0"/>
              <a:t>Désescalade</a:t>
            </a:r>
          </a:p>
          <a:p>
            <a:pPr lvl="3"/>
            <a:r>
              <a:rPr lang="fr-FR" sz="1800" dirty="0" smtClean="0"/>
              <a:t>Gestion émotions</a:t>
            </a:r>
          </a:p>
          <a:p>
            <a:pPr lvl="1"/>
            <a:r>
              <a:rPr lang="fr-FR" sz="2400" dirty="0" smtClean="0"/>
              <a:t>Journée annuelle d’échange</a:t>
            </a:r>
          </a:p>
          <a:p>
            <a:pPr lvl="2"/>
            <a:r>
              <a:rPr lang="fr-FR" sz="1800" dirty="0" smtClean="0"/>
              <a:t>Présentation matériel</a:t>
            </a:r>
          </a:p>
          <a:p>
            <a:pPr lvl="2"/>
            <a:r>
              <a:rPr lang="fr-FR" sz="1800" dirty="0" smtClean="0"/>
              <a:t>Veille juridique</a:t>
            </a:r>
          </a:p>
          <a:p>
            <a:pPr lvl="1"/>
            <a:endParaRPr lang="fr-FR" dirty="0" smtClean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z="2400" dirty="0"/>
              <a:t>Le fruit des </a:t>
            </a:r>
            <a:r>
              <a:rPr lang="fr-FR" sz="2400" dirty="0" smtClean="0"/>
              <a:t>réflexions</a:t>
            </a:r>
            <a:endParaRPr lang="fr-FR" sz="24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Actions mises en place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35675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« Décloisonnement »</a:t>
            </a:r>
          </a:p>
          <a:p>
            <a:pPr lvl="1"/>
            <a:r>
              <a:rPr lang="fr-FR" dirty="0" smtClean="0"/>
              <a:t>Ouverture du côté fermé vers la salle de soins</a:t>
            </a:r>
          </a:p>
          <a:p>
            <a:pPr lvl="2"/>
            <a:r>
              <a:rPr lang="fr-FR" dirty="0" smtClean="0"/>
              <a:t>Disponibilité des soignants réduisant l’anxiété et la tension des patients</a:t>
            </a:r>
          </a:p>
          <a:p>
            <a:pPr lvl="2"/>
            <a:endParaRPr lang="fr-FR" dirty="0" smtClean="0"/>
          </a:p>
          <a:p>
            <a:pPr lvl="1"/>
            <a:r>
              <a:rPr lang="fr-FR" dirty="0" smtClean="0"/>
              <a:t>Repas commun d’un seul côté (mode self / Autonomie)</a:t>
            </a:r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z="2400" dirty="0"/>
              <a:t>Le fruit des </a:t>
            </a:r>
            <a:r>
              <a:rPr lang="fr-FR" sz="2400" dirty="0" smtClean="0"/>
              <a:t>réflexions</a:t>
            </a:r>
            <a:endParaRPr lang="fr-FR" sz="24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Actions mises en place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96815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Plan de prévention partagé</a:t>
            </a:r>
          </a:p>
          <a:p>
            <a:pPr lvl="1"/>
            <a:r>
              <a:rPr lang="fr-FR" dirty="0" smtClean="0"/>
              <a:t>Directives anticipées sur la gestion de la crise</a:t>
            </a:r>
          </a:p>
          <a:p>
            <a:pPr lvl="1"/>
            <a:endParaRPr lang="fr-FR" sz="1600" dirty="0"/>
          </a:p>
          <a:p>
            <a:r>
              <a:rPr lang="fr-FR" dirty="0" smtClean="0"/>
              <a:t>Protocole de salon d’apaisement</a:t>
            </a:r>
          </a:p>
          <a:p>
            <a:pPr lvl="1"/>
            <a:r>
              <a:rPr lang="fr-FR" dirty="0" smtClean="0"/>
              <a:t>Favoriser l’apaisement du patient </a:t>
            </a:r>
          </a:p>
          <a:p>
            <a:endParaRPr lang="fr-FR" sz="1600" dirty="0" smtClean="0"/>
          </a:p>
          <a:p>
            <a:r>
              <a:rPr lang="fr-FR" dirty="0" smtClean="0"/>
              <a:t>Formation Oméga</a:t>
            </a:r>
          </a:p>
          <a:p>
            <a:pPr lvl="1"/>
            <a:r>
              <a:rPr lang="fr-FR" dirty="0" smtClean="0"/>
              <a:t>Permettre la gestion sereine de la crise</a:t>
            </a:r>
          </a:p>
          <a:p>
            <a:pPr lvl="1"/>
            <a:r>
              <a:rPr lang="fr-FR" dirty="0" smtClean="0"/>
              <a:t>Privilégier la désescalade</a:t>
            </a:r>
          </a:p>
          <a:p>
            <a:endParaRPr lang="fr-FR" sz="1600" dirty="0"/>
          </a:p>
          <a:p>
            <a:r>
              <a:rPr lang="fr-FR" dirty="0" smtClean="0"/>
              <a:t>Ré Investir les médiations thérapeutiques </a:t>
            </a:r>
          </a:p>
          <a:p>
            <a:pPr lvl="1"/>
            <a:r>
              <a:rPr lang="fr-FR" dirty="0" smtClean="0"/>
              <a:t>Médiations sportives pour libérer les tensions</a:t>
            </a:r>
          </a:p>
          <a:p>
            <a:pPr lvl="1"/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Projets en cours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968500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HU">
      <a:dk1>
        <a:srgbClr val="0071BA"/>
      </a:dk1>
      <a:lt1>
        <a:sysClr val="window" lastClr="FFFFFF"/>
      </a:lt1>
      <a:dk2>
        <a:srgbClr val="44546A"/>
      </a:dk2>
      <a:lt2>
        <a:srgbClr val="E7E6E6"/>
      </a:lt2>
      <a:accent1>
        <a:srgbClr val="0071BA"/>
      </a:accent1>
      <a:accent2>
        <a:srgbClr val="F17830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ésentation1" id="{6259CD2B-E66D-4176-9BB4-4D9FB64977E2}" vid="{4B65393C-F433-4C1B-B28D-12B61D65EF0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ontenu image" ma:contentTypeID="0x0101009148F5A04DDD49CBA7127AADA5FB792B00AADE34325A8B49CDA8BB4DB53328F214006FACD4CC3928494E8AA566E1D4379973" ma:contentTypeVersion="1" ma:contentTypeDescription="Télécharger une image." ma:contentTypeScope="" ma:versionID="aa1e76bf79a77beb690d0fbf42fa3bbb">
  <xsd:schema xmlns:xsd="http://www.w3.org/2001/XMLSchema" xmlns:xs="http://www.w3.org/2001/XMLSchema" xmlns:p="http://schemas.microsoft.com/office/2006/metadata/properties" xmlns:ns1="http://schemas.microsoft.com/sharepoint/v3" xmlns:ns2="D3E0F986-E6AA-42A2-ADE7-F12264AA7E62" xmlns:ns3="http://schemas.microsoft.com/sharepoint/v3/fields" targetNamespace="http://schemas.microsoft.com/office/2006/metadata/properties" ma:root="true" ma:fieldsID="caee82b5f48fbe5ba92788eefc1a8d97" ns1:_="" ns2:_="" ns3:_="">
    <xsd:import namespace="http://schemas.microsoft.com/sharepoint/v3"/>
    <xsd:import namespace="D3E0F986-E6AA-42A2-ADE7-F12264AA7E62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Chemin d'URL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ype de fichier" ma:hidden="true" ma:internalName="File_x0020_Type" ma:readOnly="true">
      <xsd:simpleType>
        <xsd:restriction base="dms:Text"/>
      </xsd:simpleType>
    </xsd:element>
    <xsd:element name="HTML_x0020_File_x0020_Type" ma:index="10" nillable="true" ma:displayName="Type de fichier HTML" ma:hidden="true" ma:internalName="HTML_x0020_File_x0020_Type" ma:readOnly="true">
      <xsd:simpleType>
        <xsd:restriction base="dms:Text"/>
      </xsd:simpleType>
    </xsd:element>
    <xsd:element name="FSObjType" ma:index="11" nillable="true" ma:displayName="Type d'élément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Date de début de planification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E0F986-E6AA-42A2-ADE7-F12264AA7E62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Une miniature existe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Un aperçu existe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Largeur" ma:internalName="ImageWidth" ma:readOnly="true">
      <xsd:simpleType>
        <xsd:restriction base="dms:Unknown"/>
      </xsd:simpleType>
    </xsd:element>
    <xsd:element name="ImageHeight" ma:index="22" nillable="true" ma:displayName="Hauteur" ma:internalName="ImageHeight" ma:readOnly="true">
      <xsd:simpleType>
        <xsd:restriction base="dms:Unknown"/>
      </xsd:simpleType>
    </xsd:element>
    <xsd:element name="ImageCreateDate" ma:index="25" nillable="true" ma:displayName="Date de prise du cliché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eur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 ma:index="23" ma:displayName="Commentaires"/>
        <xsd:element name="keywords" minOccurs="0" maxOccurs="1" type="xsd:string" ma:index="14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wic_System_Copyright xmlns="http://schemas.microsoft.com/sharepoint/v3/fields">CHU de Montpellier</wic_System_Copyright>
    <ImageCreateDate xmlns="D3E0F986-E6AA-42A2-ADE7-F12264AA7E6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5C07CD-ECB6-42CA-8129-C49B6AD3F7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3E0F986-E6AA-42A2-ADE7-F12264AA7E62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7438F73-B048-47B7-A8D1-32545786C995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D3E0F986-E6AA-42A2-ADE7-F12264AA7E62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F456CD0-CEA7-4E14-A9F0-89E4DCB183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ModeleCHU</Template>
  <TotalTime>98</TotalTime>
  <Words>392</Words>
  <Application>Microsoft Office PowerPoint</Application>
  <PresentationFormat>Personnalisé</PresentationFormat>
  <Paragraphs>99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Alternatives sous contraintes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</vt:vector>
  </TitlesOfParts>
  <Company>CHU Montpellier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Alternatives sous contraintes</dc:title>
  <dc:creator>SINQUET JEROME</dc:creator>
  <cp:lastModifiedBy>Utilisateur Windows</cp:lastModifiedBy>
  <cp:revision>14</cp:revision>
  <cp:lastPrinted>2016-11-03T13:48:51Z</cp:lastPrinted>
  <dcterms:created xsi:type="dcterms:W3CDTF">2021-10-12T10:57:15Z</dcterms:created>
  <dcterms:modified xsi:type="dcterms:W3CDTF">2021-11-13T16:07:50Z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0x0101009148F5A04DDD49CBA7127AADA5FB792B00AADE34325A8B49CDA8BB4DB53328F214006FACD4CC3928494E8AA566E1D4379973</vt:lpwstr>
  </property>
</Properties>
</file>