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/>
          <a:lstStyle/>
          <a:p>
            <a:pPr>
              <a:defRPr/>
            </a:pPr>
            <a:r>
              <a:rPr lang="fr-FR" sz="1600" dirty="0"/>
              <a:t>Temps passé en </a:t>
            </a:r>
            <a:r>
              <a:rPr lang="fr-FR" sz="1600" dirty="0" smtClean="0"/>
              <a:t>chambre</a:t>
            </a:r>
            <a:r>
              <a:rPr lang="fr-FR" sz="1600" baseline="0" dirty="0" smtClean="0"/>
              <a:t> d’isolement</a:t>
            </a:r>
            <a:r>
              <a:rPr lang="fr-FR" sz="1600" dirty="0" smtClean="0"/>
              <a:t> </a:t>
            </a:r>
            <a:r>
              <a:rPr lang="fr-FR" sz="1600" dirty="0"/>
              <a:t>depuis son </a:t>
            </a:r>
            <a:r>
              <a:rPr lang="fr-FR" sz="1600" dirty="0" smtClean="0"/>
              <a:t>entrée</a:t>
            </a:r>
            <a:endParaRPr lang="fr-FR" sz="1600" dirty="0"/>
          </a:p>
        </c:rich>
      </c:tx>
      <c:layout>
        <c:manualLayout>
          <c:xMode val="edge"/>
          <c:yMode val="edge"/>
          <c:x val="3.2414625590914382E-2"/>
          <c:y val="0.17066123922769724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1317550364774293E-2"/>
          <c:y val="0.33192881389943335"/>
          <c:w val="0.53510214721512428"/>
          <c:h val="0.62565717964582546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Temps passé en CI depuis son entrée.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dirty="0"/>
                      <a:t>118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dirty="0"/>
                      <a:t>79</a:t>
                    </a:r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Feuil1!$A$2:$A$3</c:f>
              <c:strCache>
                <c:ptCount val="2"/>
                <c:pt idx="0">
                  <c:v>Jours en dehors de la CI</c:v>
                </c:pt>
                <c:pt idx="1">
                  <c:v>Jours en isolement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118</c:v>
                </c:pt>
                <c:pt idx="1">
                  <c:v>79</c:v>
                </c:pt>
              </c:numCache>
            </c:numRef>
          </c:val>
        </c:ser>
        <c:dLbls/>
      </c:pie3DChart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54199489987223637"/>
          <c:y val="0.39472834902426396"/>
          <c:w val="0.42303679740952632"/>
          <c:h val="0.52572866674470342"/>
        </c:manualLayout>
      </c:layout>
    </c:legend>
    <c:plotVisOnly val="1"/>
    <c:dispBlanksAs val="zero"/>
  </c:chart>
  <c:txPr>
    <a:bodyPr/>
    <a:lstStyle/>
    <a:p>
      <a:pPr>
        <a:defRPr sz="1800"/>
      </a:pPr>
      <a:endParaRPr lang="fr-F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0E9-4CB9-48AE-9079-690E37833073}" type="datetimeFigureOut">
              <a:rPr lang="fr-FR" smtClean="0"/>
              <a:pPr/>
              <a:t>13/11/2021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6E4-40DE-42FA-9EEB-20DA24B937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62885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0E9-4CB9-48AE-9079-690E37833073}" type="datetimeFigureOut">
              <a:rPr lang="fr-FR" smtClean="0"/>
              <a:pPr/>
              <a:t>13/11/2021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6E4-40DE-42FA-9EEB-20DA24B937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61694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0E9-4CB9-48AE-9079-690E37833073}" type="datetimeFigureOut">
              <a:rPr lang="fr-FR" smtClean="0"/>
              <a:pPr/>
              <a:t>13/11/2021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6E4-40DE-42FA-9EEB-20DA24B937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6196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0E9-4CB9-48AE-9079-690E37833073}" type="datetimeFigureOut">
              <a:rPr lang="fr-FR" smtClean="0"/>
              <a:pPr/>
              <a:t>13/11/2021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6E4-40DE-42FA-9EEB-20DA24B937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6489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0E9-4CB9-48AE-9079-690E37833073}" type="datetimeFigureOut">
              <a:rPr lang="fr-FR" smtClean="0"/>
              <a:pPr/>
              <a:t>13/11/2021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6E4-40DE-42FA-9EEB-20DA24B937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09391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0E9-4CB9-48AE-9079-690E37833073}" type="datetimeFigureOut">
              <a:rPr lang="fr-FR" smtClean="0"/>
              <a:pPr/>
              <a:t>13/11/2021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6E4-40DE-42FA-9EEB-20DA24B937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0979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0E9-4CB9-48AE-9079-690E37833073}" type="datetimeFigureOut">
              <a:rPr lang="fr-FR" smtClean="0"/>
              <a:pPr/>
              <a:t>13/11/2021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6E4-40DE-42FA-9EEB-20DA24B937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1330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0E9-4CB9-48AE-9079-690E37833073}" type="datetimeFigureOut">
              <a:rPr lang="fr-FR" smtClean="0"/>
              <a:pPr/>
              <a:t>13/11/2021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6E4-40DE-42FA-9EEB-20DA24B937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2965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0E9-4CB9-48AE-9079-690E37833073}" type="datetimeFigureOut">
              <a:rPr lang="fr-FR" smtClean="0"/>
              <a:pPr/>
              <a:t>13/11/2021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6E4-40DE-42FA-9EEB-20DA24B937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6724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0E9-4CB9-48AE-9079-690E37833073}" type="datetimeFigureOut">
              <a:rPr lang="fr-FR" smtClean="0"/>
              <a:pPr/>
              <a:t>13/11/2021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6E4-40DE-42FA-9EEB-20DA24B937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03921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0E9-4CB9-48AE-9079-690E37833073}" type="datetimeFigureOut">
              <a:rPr lang="fr-FR" smtClean="0"/>
              <a:pPr/>
              <a:t>13/11/2021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6E4-40DE-42FA-9EEB-20DA24B937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7401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970E9-4CB9-48AE-9079-690E37833073}" type="datetimeFigureOut">
              <a:rPr lang="fr-FR" smtClean="0"/>
              <a:pPr/>
              <a:t>13/11/2021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E6E4-40DE-42FA-9EEB-20DA24B937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41473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Les alternatives à la chambre d’isolement</a:t>
            </a:r>
            <a:endParaRPr lang="fr-FR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5656" y="4941168"/>
            <a:ext cx="6400800" cy="2567136"/>
          </a:xfrm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tx1"/>
                </a:solidFill>
              </a:rPr>
              <a:t>Fréderic </a:t>
            </a:r>
            <a:r>
              <a:rPr lang="fr-FR" sz="1400" b="1" dirty="0" err="1" smtClean="0">
                <a:solidFill>
                  <a:schemeClr val="tx1"/>
                </a:solidFill>
              </a:rPr>
              <a:t>Donadille</a:t>
            </a:r>
            <a:endParaRPr lang="fr-FR" sz="1400" b="1" dirty="0" smtClean="0">
              <a:solidFill>
                <a:schemeClr val="tx1"/>
              </a:solidFill>
            </a:endParaRPr>
          </a:p>
          <a:p>
            <a:r>
              <a:rPr lang="fr-FR" sz="1400" b="1" dirty="0" smtClean="0">
                <a:solidFill>
                  <a:schemeClr val="tx1"/>
                </a:solidFill>
              </a:rPr>
              <a:t>Marine </a:t>
            </a:r>
            <a:r>
              <a:rPr lang="fr-FR" sz="1400" b="1" dirty="0" err="1" smtClean="0">
                <a:solidFill>
                  <a:schemeClr val="tx1"/>
                </a:solidFill>
              </a:rPr>
              <a:t>Funta</a:t>
            </a:r>
            <a:endParaRPr lang="fr-FR" sz="1400" b="1" dirty="0" smtClean="0">
              <a:solidFill>
                <a:schemeClr val="tx1"/>
              </a:solidFill>
            </a:endParaRPr>
          </a:p>
          <a:p>
            <a:r>
              <a:rPr lang="fr-FR" sz="1400" b="1" dirty="0" smtClean="0">
                <a:solidFill>
                  <a:schemeClr val="tx1"/>
                </a:solidFill>
              </a:rPr>
              <a:t>Kevin Péchon</a:t>
            </a:r>
          </a:p>
          <a:p>
            <a:r>
              <a:rPr lang="fr-FR" sz="1400" b="1" dirty="0" smtClean="0">
                <a:solidFill>
                  <a:schemeClr val="tx1"/>
                </a:solidFill>
              </a:rPr>
              <a:t>Carolin Seffusatti</a:t>
            </a:r>
          </a:p>
          <a:p>
            <a:endParaRPr lang="fr-FR" sz="1400" b="1" dirty="0">
              <a:solidFill>
                <a:schemeClr val="tx1"/>
              </a:solidFill>
            </a:endParaRPr>
          </a:p>
          <a:p>
            <a:pPr algn="r"/>
            <a:r>
              <a:rPr lang="fr-FR" sz="1400" b="1" dirty="0" smtClean="0">
                <a:solidFill>
                  <a:schemeClr val="tx1"/>
                </a:solidFill>
              </a:rPr>
              <a:t>2021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404664"/>
            <a:ext cx="283845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4934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  Travail institutionnel</a:t>
            </a:r>
            <a:endParaRPr lang="fr-FR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079" y="5719"/>
            <a:ext cx="2838450" cy="1219200"/>
          </a:xfrm>
        </p:spPr>
      </p:pic>
      <p:sp>
        <p:nvSpPr>
          <p:cNvPr id="5" name="ZoneTexte 4"/>
          <p:cNvSpPr txBox="1"/>
          <p:nvPr/>
        </p:nvSpPr>
        <p:spPr>
          <a:xfrm>
            <a:off x="827584" y="2104403"/>
            <a:ext cx="727280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Travail de réflexion déjà engagé en 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EPP conjointe entre les deux accueils crise fermés du pôle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Présentation en STAFF EPP 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64915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  Vignette clinique</a:t>
            </a:r>
            <a:endParaRPr lang="fr-FR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079" y="5719"/>
            <a:ext cx="2838450" cy="1219200"/>
          </a:xfrm>
        </p:spPr>
      </p:pic>
      <p:sp>
        <p:nvSpPr>
          <p:cNvPr id="3" name="ZoneTexte 2"/>
          <p:cNvSpPr txBox="1"/>
          <p:nvPr/>
        </p:nvSpPr>
        <p:spPr>
          <a:xfrm>
            <a:off x="755576" y="1268760"/>
            <a:ext cx="74888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âgé de 20 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Présence d’antécédents familiaux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Hospitalisé en pédopsychiatrie en 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r-FR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écompensation </a:t>
            </a:r>
            <a:r>
              <a:rPr lang="fr-FR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thymique </a:t>
            </a:r>
            <a:r>
              <a:rPr lang="fr-FR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avec </a:t>
            </a:r>
            <a:r>
              <a:rPr lang="fr-FR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caractéristiques </a:t>
            </a:r>
            <a:r>
              <a:rPr lang="fr-FR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psychotiques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comportements inadaptés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 de risque de passage à l’acte imminent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Nombreux passages en chambre d’isolement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Peu d’efficacité des traitements neuroleptiques ou </a:t>
            </a:r>
            <a:r>
              <a:rPr lang="fr-FR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thymorégulateurs</a:t>
            </a:r>
            <a:endParaRPr lang="fr-FR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Reviviscences traumatiques en isolement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Evolution favorable de la pathologie suite à des séances d’ECT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Sortie possible du cadre de l’hospitalisation continue</a:t>
            </a:r>
            <a:r>
              <a:rPr lang="fr-FR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xmlns="" val="1291197929"/>
              </p:ext>
            </p:extLst>
          </p:nvPr>
        </p:nvGraphicFramePr>
        <p:xfrm>
          <a:off x="755576" y="4581128"/>
          <a:ext cx="6408712" cy="2131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25441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  Problématiques soulevées</a:t>
            </a:r>
            <a:endParaRPr lang="fr-FR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079" y="5719"/>
            <a:ext cx="2838450" cy="1219200"/>
          </a:xfrm>
        </p:spPr>
      </p:pic>
      <p:sp>
        <p:nvSpPr>
          <p:cNvPr id="5" name="ZoneTexte 4"/>
          <p:cNvSpPr txBox="1"/>
          <p:nvPr/>
        </p:nvSpPr>
        <p:spPr>
          <a:xfrm>
            <a:off x="360016" y="1412776"/>
            <a:ext cx="84249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</a:t>
            </a:r>
            <a:r>
              <a:rPr lang="fr-F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définir un « </a:t>
            </a:r>
            <a:r>
              <a:rPr lang="fr-FR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risque </a:t>
            </a:r>
            <a:r>
              <a:rPr lang="fr-F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imminent de passage à l’acte </a:t>
            </a:r>
            <a:r>
              <a:rPr lang="fr-FR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?</a:t>
            </a:r>
          </a:p>
          <a:p>
            <a:pPr lvl="1"/>
            <a:endParaRPr lang="fr-FR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amélioration lente de l’état clinique en </a:t>
            </a:r>
            <a:r>
              <a:rPr lang="fr-FR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 : des échecs </a:t>
            </a:r>
            <a:r>
              <a:rPr lang="fr-F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lors des essais </a:t>
            </a:r>
            <a:r>
              <a:rPr lang="fr-FR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d’ouvertures et  des décompensations cycliques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effets secondaires de l’isolement sur le </a:t>
            </a:r>
            <a:r>
              <a:rPr lang="fr-FR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:</a:t>
            </a:r>
            <a:endParaRPr lang="fr-FR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Répétition traumatique abandonnique</a:t>
            </a:r>
            <a:endParaRPr lang="fr-FR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Mise en jeu de l’alliance thérapeutique</a:t>
            </a:r>
            <a:endParaRPr lang="fr-FR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Majoration des </a:t>
            </a:r>
            <a:r>
              <a:rPr lang="fr-FR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angoisses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répercussions de l’usage de la CI sur les </a:t>
            </a:r>
            <a:r>
              <a:rPr lang="fr-FR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soignants :</a:t>
            </a:r>
            <a:endParaRPr lang="fr-FR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Symboliques</a:t>
            </a:r>
            <a:endParaRPr lang="fr-FR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Emotionnelles</a:t>
            </a:r>
            <a:endParaRPr lang="fr-FR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Organisationnelles</a:t>
            </a:r>
            <a:endParaRPr lang="fr-FR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25441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  Evolution</a:t>
            </a:r>
            <a:endParaRPr lang="fr-FR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079" y="5719"/>
            <a:ext cx="2838450" cy="1219200"/>
          </a:xfrm>
        </p:spPr>
      </p:pic>
      <p:sp>
        <p:nvSpPr>
          <p:cNvPr id="3" name="ZoneTexte 2"/>
          <p:cNvSpPr txBox="1"/>
          <p:nvPr/>
        </p:nvSpPr>
        <p:spPr>
          <a:xfrm>
            <a:off x="323528" y="1700808"/>
            <a:ext cx="82089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Le «</a:t>
            </a:r>
            <a:r>
              <a:rPr lang="fr-FR" dirty="0">
                <a:solidFill>
                  <a:srgbClr val="0070C0"/>
                </a:solidFill>
              </a:rPr>
              <a:t> 1 pour 1 </a:t>
            </a:r>
            <a:r>
              <a:rPr lang="fr-FR" dirty="0" smtClean="0">
                <a:solidFill>
                  <a:srgbClr val="0070C0"/>
                </a:solidFill>
              </a:rPr>
              <a:t>»</a:t>
            </a:r>
          </a:p>
          <a:p>
            <a:endParaRPr lang="fr-FR" dirty="0">
              <a:solidFill>
                <a:srgbClr val="0070C0"/>
              </a:solidFill>
            </a:endParaRPr>
          </a:p>
          <a:p>
            <a:r>
              <a:rPr lang="fr-FR" dirty="0" smtClean="0">
                <a:solidFill>
                  <a:srgbClr val="0070C0"/>
                </a:solidFill>
              </a:rPr>
              <a:t>Une réflexion autour des espaces a été menée avec un travail sur l’architecture notamment dans la nouvelle unité que nous intègrerons en début d’année.</a:t>
            </a:r>
          </a:p>
          <a:p>
            <a:endParaRPr lang="fr-FR" dirty="0">
              <a:solidFill>
                <a:srgbClr val="0070C0"/>
              </a:solidFill>
            </a:endParaRPr>
          </a:p>
          <a:p>
            <a:r>
              <a:rPr lang="fr-FR" dirty="0" smtClean="0">
                <a:solidFill>
                  <a:srgbClr val="0070C0"/>
                </a:solidFill>
              </a:rPr>
              <a:t>Différents espaces pour sécuriser le patient et l’équipe avec quatre niveaux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70C0"/>
                </a:solidFill>
              </a:rPr>
              <a:t>Chambre patient en autogestion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70C0"/>
                </a:solidFill>
              </a:rPr>
              <a:t>Salle d’apaisement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70C0"/>
                </a:solidFill>
              </a:rPr>
              <a:t>Chambres de soins intensifs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70C0"/>
                </a:solidFill>
              </a:rPr>
              <a:t>Chambre d’isolement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rgbClr val="0070C0"/>
              </a:solidFill>
            </a:endParaRPr>
          </a:p>
          <a:p>
            <a:r>
              <a:rPr lang="fr-FR" dirty="0" smtClean="0">
                <a:solidFill>
                  <a:srgbClr val="0070C0"/>
                </a:solidFill>
              </a:rPr>
              <a:t>Projet de réaménagement d’un espace snoezelen dans une </a:t>
            </a:r>
            <a:r>
              <a:rPr lang="fr-FR" smtClean="0">
                <a:solidFill>
                  <a:srgbClr val="0070C0"/>
                </a:solidFill>
              </a:rPr>
              <a:t>unité existante </a:t>
            </a:r>
            <a:endParaRPr lang="fr-FR" dirty="0" smtClean="0">
              <a:solidFill>
                <a:srgbClr val="0070C0"/>
              </a:solidFill>
            </a:endParaRP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26687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125</Words>
  <Application>Microsoft Office PowerPoint</Application>
  <PresentationFormat>Affichage à l'écran (4:3)</PresentationFormat>
  <Paragraphs>61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Les alternatives à la chambre d’isolement</vt:lpstr>
      <vt:lpstr>   Travail institutionnel</vt:lpstr>
      <vt:lpstr>   Vignette clinique</vt:lpstr>
      <vt:lpstr>   Problématiques soulevées</vt:lpstr>
      <vt:lpstr>   Evolution</vt:lpstr>
    </vt:vector>
  </TitlesOfParts>
  <Company>Centre Hospitalier De Montfavet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alternatives à la chambre d’isolement</dc:title>
  <dc:creator>Seffusatti Carolin</dc:creator>
  <cp:lastModifiedBy>Utilisateur Windows</cp:lastModifiedBy>
  <cp:revision>14</cp:revision>
  <dcterms:created xsi:type="dcterms:W3CDTF">2021-11-01T08:53:00Z</dcterms:created>
  <dcterms:modified xsi:type="dcterms:W3CDTF">2021-11-13T15:56:15Z</dcterms:modified>
</cp:coreProperties>
</file>