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1239" r:id="rId5"/>
    <p:sldId id="1265" r:id="rId6"/>
    <p:sldId id="1215" r:id="rId7"/>
    <p:sldId id="1249" r:id="rId8"/>
    <p:sldId id="1200" r:id="rId9"/>
    <p:sldId id="1228" r:id="rId10"/>
    <p:sldId id="1241" r:id="rId11"/>
    <p:sldId id="1251" r:id="rId12"/>
    <p:sldId id="1190" r:id="rId13"/>
    <p:sldId id="1212" r:id="rId14"/>
    <p:sldId id="1252" r:id="rId15"/>
    <p:sldId id="1253" r:id="rId16"/>
    <p:sldId id="1255" r:id="rId17"/>
    <p:sldId id="1256" r:id="rId18"/>
    <p:sldId id="1257" r:id="rId19"/>
    <p:sldId id="1259" r:id="rId20"/>
    <p:sldId id="1262" r:id="rId21"/>
    <p:sldId id="1223" r:id="rId22"/>
    <p:sldId id="1246" r:id="rId23"/>
    <p:sldId id="1224" r:id="rId24"/>
    <p:sldId id="1247" r:id="rId25"/>
    <p:sldId id="1263" r:id="rId26"/>
    <p:sldId id="1264" r:id="rId27"/>
    <p:sldId id="1238" r:id="rId28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Virginie" initials="LV" lastIdx="3" clrIdx="0">
    <p:extLst/>
  </p:cmAuthor>
  <p:cmAuthor id="2" name="Steeve FLANET" initials="SF" lastIdx="2" clrIdx="1">
    <p:extLst/>
  </p:cmAuthor>
  <p:cmAuthor id="3" name="EVENO Mickael" initials="EM" lastIdx="29" clrIdx="2">
    <p:extLst>
      <p:ext uri="{19B8F6BF-5375-455C-9EA6-DF929625EA0E}">
        <p15:presenceInfo xmlns:p15="http://schemas.microsoft.com/office/powerpoint/2012/main" userId="S-1-5-21-3391398649-2886088469-1846163005-1419" providerId="AD"/>
      </p:ext>
    </p:extLst>
  </p:cmAuthor>
  <p:cmAuthor id="4" name="MARTIN-FAUVET Noëlle" initials="MN" lastIdx="2" clrIdx="3">
    <p:extLst>
      <p:ext uri="{19B8F6BF-5375-455C-9EA6-DF929625EA0E}">
        <p15:presenceInfo xmlns:p15="http://schemas.microsoft.com/office/powerpoint/2012/main" userId="S-1-5-21-3391398649-2886088469-1846163005-84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8DD"/>
    <a:srgbClr val="F4BA97"/>
    <a:srgbClr val="E8F8F8"/>
    <a:srgbClr val="FCFEFE"/>
    <a:srgbClr val="EC8444"/>
    <a:srgbClr val="DAF6F5"/>
    <a:srgbClr val="27A59F"/>
    <a:srgbClr val="AEECE9"/>
    <a:srgbClr val="67DBD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0" autoAdjust="0"/>
    <p:restoredTop sz="77818" autoAdjust="0"/>
  </p:normalViewPr>
  <p:slideViewPr>
    <p:cSldViewPr>
      <p:cViewPr varScale="1">
        <p:scale>
          <a:sx n="69" d="100"/>
          <a:sy n="69" d="100"/>
        </p:scale>
        <p:origin x="1848" y="67"/>
      </p:cViewPr>
      <p:guideLst>
        <p:guide orient="horz" pos="1979"/>
        <p:guide pos="1701"/>
      </p:guideLst>
    </p:cSldViewPr>
  </p:slideViewPr>
  <p:outlineViewPr>
    <p:cViewPr>
      <p:scale>
        <a:sx n="33" d="100"/>
        <a:sy n="33" d="100"/>
      </p:scale>
      <p:origin x="0" y="-4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1CCAB-D511-40E2-A6F9-741341BA1AE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A46E29B-9692-4538-9ACE-E91037394C95}">
      <dgm:prSet phldrT="[Texte]" custT="1"/>
      <dgm:spPr>
        <a:solidFill>
          <a:srgbClr val="27A59F"/>
        </a:solidFill>
      </dgm:spPr>
      <dgm:t>
        <a:bodyPr/>
        <a:lstStyle/>
        <a:p>
          <a:r>
            <a:rPr lang="fr-FR" sz="2000" dirty="0" smtClean="0">
              <a:latin typeface="+mj-lt"/>
            </a:rPr>
            <a:t>Module 1 Diagnostic</a:t>
          </a:r>
          <a:endParaRPr lang="fr-FR" sz="2000" dirty="0">
            <a:latin typeface="+mj-lt"/>
          </a:endParaRPr>
        </a:p>
      </dgm:t>
    </dgm:pt>
    <dgm:pt modelId="{34D6A994-3012-4002-B185-752800658034}" type="parTrans" cxnId="{FACE5762-32D4-471D-A84F-F96E2B3448A2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3842070A-ECD1-4E2D-9980-8A344EB1A3D0}" type="sibTrans" cxnId="{FACE5762-32D4-471D-A84F-F96E2B3448A2}">
      <dgm:prSet/>
      <dgm:spPr>
        <a:solidFill>
          <a:srgbClr val="EC8444"/>
        </a:solidFill>
      </dgm:spPr>
      <dgm:t>
        <a:bodyPr/>
        <a:lstStyle/>
        <a:p>
          <a:endParaRPr lang="fr-FR" sz="2000">
            <a:latin typeface="+mj-lt"/>
          </a:endParaRPr>
        </a:p>
      </dgm:t>
    </dgm:pt>
    <dgm:pt modelId="{B346134A-6C45-4FDE-BA74-0AF4CD72C552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r>
            <a:rPr lang="fr-FR" sz="1600" dirty="0" smtClean="0">
              <a:latin typeface="+mj-lt"/>
            </a:rPr>
            <a:t>Dresser un état des lieux de la situation en termes de GPMC</a:t>
          </a:r>
          <a:endParaRPr lang="fr-FR" sz="1600" dirty="0">
            <a:latin typeface="+mj-lt"/>
          </a:endParaRPr>
        </a:p>
      </dgm:t>
    </dgm:pt>
    <dgm:pt modelId="{4ABB354A-EDD3-411D-9625-13A8731E9D52}" type="parTrans" cxnId="{B9A8F114-422B-4A78-A6BA-BAB6AA1B7CCE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EF4FBEBE-BB54-4794-AFE3-B802954D904F}" type="sibTrans" cxnId="{B9A8F114-422B-4A78-A6BA-BAB6AA1B7CCE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491DC7F4-D6EB-4AE4-AA43-3916C15A7E64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r>
            <a:rPr lang="fr-FR" sz="1600" dirty="0" smtClean="0">
              <a:latin typeface="+mj-lt"/>
            </a:rPr>
            <a:t>Proposer un plan d’actions, avec un accompagnement associé</a:t>
          </a:r>
          <a:endParaRPr lang="fr-FR" sz="1600" dirty="0">
            <a:latin typeface="+mj-lt"/>
          </a:endParaRPr>
        </a:p>
      </dgm:t>
    </dgm:pt>
    <dgm:pt modelId="{6CD44B9F-A1C2-4BA4-B2A4-81CB689D6B26}" type="parTrans" cxnId="{3A610E88-77A5-4EE0-A9DC-C58CD8733EAB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AB2BA050-3616-4257-B386-6035C6FB3CBD}" type="sibTrans" cxnId="{3A610E88-77A5-4EE0-A9DC-C58CD8733EAB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4426D6A2-FAF7-4972-9DFF-E8BD62CED17D}">
      <dgm:prSet phldrT="[Texte]" custT="1"/>
      <dgm:spPr>
        <a:solidFill>
          <a:srgbClr val="27A59F"/>
        </a:solidFill>
      </dgm:spPr>
      <dgm:t>
        <a:bodyPr/>
        <a:lstStyle/>
        <a:p>
          <a:r>
            <a:rPr lang="fr-FR" sz="2000" dirty="0" smtClean="0">
              <a:latin typeface="+mj-lt"/>
            </a:rPr>
            <a:t>Module 2 Formation-action</a:t>
          </a:r>
          <a:endParaRPr lang="fr-FR" sz="2000" dirty="0">
            <a:latin typeface="+mj-lt"/>
          </a:endParaRPr>
        </a:p>
      </dgm:t>
    </dgm:pt>
    <dgm:pt modelId="{B39176DC-2004-433E-9E34-F2745BC401E4}" type="parTrans" cxnId="{57F79EA1-4EED-48CC-A361-411C8E5BD969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A2310A44-0DB2-4154-8120-CC3FD8701C26}" type="sibTrans" cxnId="{57F79EA1-4EED-48CC-A361-411C8E5BD969}">
      <dgm:prSet/>
      <dgm:spPr>
        <a:solidFill>
          <a:srgbClr val="EC8444"/>
        </a:solidFill>
      </dgm:spPr>
      <dgm:t>
        <a:bodyPr/>
        <a:lstStyle/>
        <a:p>
          <a:endParaRPr lang="fr-FR" sz="2000">
            <a:latin typeface="+mj-lt"/>
          </a:endParaRPr>
        </a:p>
      </dgm:t>
    </dgm:pt>
    <dgm:pt modelId="{68BC6483-F15C-411B-9858-A9886ED92835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r>
            <a:rPr lang="fr-FR" sz="1600" dirty="0" smtClean="0">
              <a:latin typeface="+mj-lt"/>
            </a:rPr>
            <a:t>Permettre aux acteurs concernés d’acquérir ou de développer des compétences en termes de management des métiers, emplois et compétences</a:t>
          </a:r>
          <a:endParaRPr lang="fr-FR" sz="1600" dirty="0">
            <a:latin typeface="+mj-lt"/>
          </a:endParaRPr>
        </a:p>
      </dgm:t>
    </dgm:pt>
    <dgm:pt modelId="{0CCF8FE0-05EA-4DC2-9D18-5377BD08EAC4}" type="parTrans" cxnId="{A73E83A3-2EBB-42EA-AD0E-EDEE0DA99F6F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0444626F-AA2C-4758-88BB-6741F9D85ACC}" type="sibTrans" cxnId="{A73E83A3-2EBB-42EA-AD0E-EDEE0DA99F6F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E1A56A6F-3D24-4143-BAE8-6AE8EBE71A1D}">
      <dgm:prSet phldrT="[Texte]" custT="1"/>
      <dgm:spPr>
        <a:solidFill>
          <a:srgbClr val="27A59F"/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2000" dirty="0" smtClean="0">
              <a:latin typeface="+mj-lt"/>
            </a:rPr>
            <a:t>Module 3</a:t>
          </a:r>
          <a:br>
            <a:rPr lang="fr-FR" sz="2000" dirty="0" smtClean="0">
              <a:latin typeface="+mj-lt"/>
            </a:rPr>
          </a:br>
          <a:r>
            <a:rPr lang="fr-FR" sz="2000" dirty="0" smtClean="0">
              <a:latin typeface="+mj-lt"/>
            </a:rPr>
            <a:t>Appui opérationnel / conseil</a:t>
          </a:r>
        </a:p>
        <a:p>
          <a:pPr>
            <a:spcAft>
              <a:spcPts val="0"/>
            </a:spcAft>
          </a:pPr>
          <a:r>
            <a:rPr lang="fr-FR" sz="1600" i="1" dirty="0" smtClean="0">
              <a:latin typeface="+mj-lt"/>
            </a:rPr>
            <a:t>(si nécessaire)</a:t>
          </a:r>
          <a:endParaRPr lang="fr-FR" sz="1600" i="1" dirty="0">
            <a:latin typeface="+mj-lt"/>
          </a:endParaRPr>
        </a:p>
      </dgm:t>
    </dgm:pt>
    <dgm:pt modelId="{B6AB4B95-B2A7-404E-B542-778A9EA7073E}" type="parTrans" cxnId="{7E7CDBBA-9731-4E87-A3A0-4765D1253CF4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32144917-0F58-4A11-BE2C-6E118A7AC9C1}" type="sibTrans" cxnId="{7E7CDBBA-9731-4E87-A3A0-4765D1253CF4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E1B4FDD6-2658-4769-B5BC-FFB648ECD9D9}">
      <dgm:prSet phldrT="[Texte]" custT="1"/>
      <dgm:spPr>
        <a:ln>
          <a:solidFill>
            <a:srgbClr val="27A59F"/>
          </a:solidFill>
        </a:ln>
      </dgm:spPr>
      <dgm:t>
        <a:bodyPr/>
        <a:lstStyle/>
        <a:p>
          <a:r>
            <a:rPr lang="fr-FR" sz="1600" dirty="0" smtClean="0">
              <a:latin typeface="+mj-lt"/>
            </a:rPr>
            <a:t>Faciliter et outiller la mise en œuvre des actions de management des métiers, emplois et compétences</a:t>
          </a:r>
          <a:endParaRPr lang="fr-FR" sz="1600" dirty="0">
            <a:latin typeface="+mj-lt"/>
          </a:endParaRPr>
        </a:p>
      </dgm:t>
    </dgm:pt>
    <dgm:pt modelId="{3AF2A000-7126-40D3-A4E3-FA608E787037}" type="parTrans" cxnId="{0AE2FA1A-24F4-4B2E-B1E4-76C11E935D17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0F469DDE-EC74-4D56-8589-D4663DD7A279}" type="sibTrans" cxnId="{0AE2FA1A-24F4-4B2E-B1E4-76C11E935D17}">
      <dgm:prSet/>
      <dgm:spPr/>
      <dgm:t>
        <a:bodyPr/>
        <a:lstStyle/>
        <a:p>
          <a:endParaRPr lang="fr-FR" sz="2000">
            <a:latin typeface="+mj-lt"/>
          </a:endParaRPr>
        </a:p>
      </dgm:t>
    </dgm:pt>
    <dgm:pt modelId="{694CBBCB-EA90-4AB2-94DF-4C520685BC20}" type="pres">
      <dgm:prSet presAssocID="{2951CCAB-D511-40E2-A6F9-741341BA1A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BD7A84-938A-4AC0-82B8-C593F4E77834}" type="pres">
      <dgm:prSet presAssocID="{2951CCAB-D511-40E2-A6F9-741341BA1AE2}" presName="tSp" presStyleCnt="0"/>
      <dgm:spPr/>
    </dgm:pt>
    <dgm:pt modelId="{1B2A9C8E-C2FB-402F-97BD-BE503ECA8F1A}" type="pres">
      <dgm:prSet presAssocID="{2951CCAB-D511-40E2-A6F9-741341BA1AE2}" presName="bSp" presStyleCnt="0"/>
      <dgm:spPr/>
    </dgm:pt>
    <dgm:pt modelId="{076CF1CB-F5E6-4EB6-A3C5-57448DDB287B}" type="pres">
      <dgm:prSet presAssocID="{2951CCAB-D511-40E2-A6F9-741341BA1AE2}" presName="process" presStyleCnt="0"/>
      <dgm:spPr/>
    </dgm:pt>
    <dgm:pt modelId="{24A0D4BD-D0DF-4269-BB77-C31F829A785E}" type="pres">
      <dgm:prSet presAssocID="{EA46E29B-9692-4538-9ACE-E91037394C95}" presName="composite1" presStyleCnt="0"/>
      <dgm:spPr/>
    </dgm:pt>
    <dgm:pt modelId="{8324AD64-B3E3-4E47-912D-B152897B0CDB}" type="pres">
      <dgm:prSet presAssocID="{EA46E29B-9692-4538-9ACE-E91037394C95}" presName="dummyNode1" presStyleLbl="node1" presStyleIdx="0" presStyleCnt="3"/>
      <dgm:spPr/>
    </dgm:pt>
    <dgm:pt modelId="{7EEEE09B-F8D5-4D4E-A422-5BFDABFE6B90}" type="pres">
      <dgm:prSet presAssocID="{EA46E29B-9692-4538-9ACE-E91037394C95}" presName="childNode1" presStyleLbl="bgAcc1" presStyleIdx="0" presStyleCnt="3" custScaleY="129787" custLinFactNeighborX="-186" custLinFactNeighborY="3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D4F337-5BEF-44CC-B182-C17136692115}" type="pres">
      <dgm:prSet presAssocID="{EA46E29B-9692-4538-9ACE-E91037394C9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25603-C905-4FE2-9410-9AFBA5770BD9}" type="pres">
      <dgm:prSet presAssocID="{EA46E29B-9692-4538-9ACE-E91037394C95}" presName="parentNode1" presStyleLbl="node1" presStyleIdx="0" presStyleCnt="3" custLinFactNeighborX="-4565" custLinFactNeighborY="5879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F2CCC0-C101-4373-8E8D-A552A0402E82}" type="pres">
      <dgm:prSet presAssocID="{EA46E29B-9692-4538-9ACE-E91037394C95}" presName="connSite1" presStyleCnt="0"/>
      <dgm:spPr/>
    </dgm:pt>
    <dgm:pt modelId="{FD893211-5621-4758-A864-D17D8975666F}" type="pres">
      <dgm:prSet presAssocID="{3842070A-ECD1-4E2D-9980-8A344EB1A3D0}" presName="Name9" presStyleLbl="sibTrans2D1" presStyleIdx="0" presStyleCnt="2" custAng="411036" custLinFactNeighborX="-11728" custLinFactNeighborY="8897"/>
      <dgm:spPr/>
      <dgm:t>
        <a:bodyPr/>
        <a:lstStyle/>
        <a:p>
          <a:endParaRPr lang="fr-FR"/>
        </a:p>
      </dgm:t>
    </dgm:pt>
    <dgm:pt modelId="{761E904E-6F62-4AFD-B639-3574B302F43C}" type="pres">
      <dgm:prSet presAssocID="{4426D6A2-FAF7-4972-9DFF-E8BD62CED17D}" presName="composite2" presStyleCnt="0"/>
      <dgm:spPr/>
    </dgm:pt>
    <dgm:pt modelId="{569F5D59-2197-432A-90E9-69833B79C6F2}" type="pres">
      <dgm:prSet presAssocID="{4426D6A2-FAF7-4972-9DFF-E8BD62CED17D}" presName="dummyNode2" presStyleLbl="node1" presStyleIdx="0" presStyleCnt="3"/>
      <dgm:spPr/>
    </dgm:pt>
    <dgm:pt modelId="{563CA8A4-3E6C-4C3A-8949-88567711406D}" type="pres">
      <dgm:prSet presAssocID="{4426D6A2-FAF7-4972-9DFF-E8BD62CED17D}" presName="childNode2" presStyleLbl="bgAcc1" presStyleIdx="1" presStyleCnt="3" custScaleY="143462" custLinFactNeighborX="4234" custLinFactNeighborY="154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4EAF0D-3B5E-4E45-9A53-935432E6B38A}" type="pres">
      <dgm:prSet presAssocID="{4426D6A2-FAF7-4972-9DFF-E8BD62CED17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C70BC6-7861-483E-9F22-5FBC9F914D2F}" type="pres">
      <dgm:prSet presAssocID="{4426D6A2-FAF7-4972-9DFF-E8BD62CED17D}" presName="parentNode2" presStyleLbl="node1" presStyleIdx="1" presStyleCnt="3" custLinFactNeighborY="178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369E0E-9448-429F-8818-B3CB9C077746}" type="pres">
      <dgm:prSet presAssocID="{4426D6A2-FAF7-4972-9DFF-E8BD62CED17D}" presName="connSite2" presStyleCnt="0"/>
      <dgm:spPr/>
    </dgm:pt>
    <dgm:pt modelId="{AE261E78-D9AD-46C2-895D-E3F9007A9B57}" type="pres">
      <dgm:prSet presAssocID="{A2310A44-0DB2-4154-8120-CC3FD8701C26}" presName="Name18" presStyleLbl="sibTrans2D1" presStyleIdx="1" presStyleCnt="2" custAng="618671"/>
      <dgm:spPr/>
      <dgm:t>
        <a:bodyPr/>
        <a:lstStyle/>
        <a:p>
          <a:endParaRPr lang="fr-FR"/>
        </a:p>
      </dgm:t>
    </dgm:pt>
    <dgm:pt modelId="{8E75DE94-02EF-4924-A9E2-1F08F5F01C6F}" type="pres">
      <dgm:prSet presAssocID="{E1A56A6F-3D24-4143-BAE8-6AE8EBE71A1D}" presName="composite1" presStyleCnt="0"/>
      <dgm:spPr/>
    </dgm:pt>
    <dgm:pt modelId="{468BF37F-0106-4792-8F10-059E4BD95C1A}" type="pres">
      <dgm:prSet presAssocID="{E1A56A6F-3D24-4143-BAE8-6AE8EBE71A1D}" presName="dummyNode1" presStyleLbl="node1" presStyleIdx="1" presStyleCnt="3"/>
      <dgm:spPr/>
    </dgm:pt>
    <dgm:pt modelId="{D42CEB40-CAED-4C33-9A48-B4B8F8D3F9AA}" type="pres">
      <dgm:prSet presAssocID="{E1A56A6F-3D24-4143-BAE8-6AE8EBE71A1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739B13-9FEF-4578-93AD-B8F94C1E23CF}" type="pres">
      <dgm:prSet presAssocID="{E1A56A6F-3D24-4143-BAE8-6AE8EBE71A1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EB84FC-B533-4DB0-84E0-0BC8AE122887}" type="pres">
      <dgm:prSet presAssocID="{E1A56A6F-3D24-4143-BAE8-6AE8EBE71A1D}" presName="parentNode1" presStyleLbl="node1" presStyleIdx="2" presStyleCnt="3" custScaleY="208651" custLinFactNeighborX="-6686" custLinFactNeighborY="6241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8D5ED0-A9B3-4C8F-AE6C-050E5D664EE2}" type="pres">
      <dgm:prSet presAssocID="{E1A56A6F-3D24-4143-BAE8-6AE8EBE71A1D}" presName="connSite1" presStyleCnt="0"/>
      <dgm:spPr/>
    </dgm:pt>
  </dgm:ptLst>
  <dgm:cxnLst>
    <dgm:cxn modelId="{FACE5762-32D4-471D-A84F-F96E2B3448A2}" srcId="{2951CCAB-D511-40E2-A6F9-741341BA1AE2}" destId="{EA46E29B-9692-4538-9ACE-E91037394C95}" srcOrd="0" destOrd="0" parTransId="{34D6A994-3012-4002-B185-752800658034}" sibTransId="{3842070A-ECD1-4E2D-9980-8A344EB1A3D0}"/>
    <dgm:cxn modelId="{726F82B2-3D63-40D4-99BC-98411BD6529E}" type="presOf" srcId="{491DC7F4-D6EB-4AE4-AA43-3916C15A7E64}" destId="{C8D4F337-5BEF-44CC-B182-C17136692115}" srcOrd="1" destOrd="1" presId="urn:microsoft.com/office/officeart/2005/8/layout/hProcess4"/>
    <dgm:cxn modelId="{B76C44C9-AA03-4A28-9617-F81B06B0AB25}" type="presOf" srcId="{68BC6483-F15C-411B-9858-A9886ED92835}" destId="{324EAF0D-3B5E-4E45-9A53-935432E6B38A}" srcOrd="1" destOrd="0" presId="urn:microsoft.com/office/officeart/2005/8/layout/hProcess4"/>
    <dgm:cxn modelId="{6F19A681-860F-4B2D-822E-4D532F550BE9}" type="presOf" srcId="{E1B4FDD6-2658-4769-B5BC-FFB648ECD9D9}" destId="{F5739B13-9FEF-4578-93AD-B8F94C1E23CF}" srcOrd="1" destOrd="0" presId="urn:microsoft.com/office/officeart/2005/8/layout/hProcess4"/>
    <dgm:cxn modelId="{7E7CDBBA-9731-4E87-A3A0-4765D1253CF4}" srcId="{2951CCAB-D511-40E2-A6F9-741341BA1AE2}" destId="{E1A56A6F-3D24-4143-BAE8-6AE8EBE71A1D}" srcOrd="2" destOrd="0" parTransId="{B6AB4B95-B2A7-404E-B542-778A9EA7073E}" sibTransId="{32144917-0F58-4A11-BE2C-6E118A7AC9C1}"/>
    <dgm:cxn modelId="{77D6595B-9F89-4F81-9D4A-6692CE6DF326}" type="presOf" srcId="{68BC6483-F15C-411B-9858-A9886ED92835}" destId="{563CA8A4-3E6C-4C3A-8949-88567711406D}" srcOrd="0" destOrd="0" presId="urn:microsoft.com/office/officeart/2005/8/layout/hProcess4"/>
    <dgm:cxn modelId="{9B52199E-6AB4-4524-9ADC-24066E5026C3}" type="presOf" srcId="{B346134A-6C45-4FDE-BA74-0AF4CD72C552}" destId="{C8D4F337-5BEF-44CC-B182-C17136692115}" srcOrd="1" destOrd="0" presId="urn:microsoft.com/office/officeart/2005/8/layout/hProcess4"/>
    <dgm:cxn modelId="{2E8B64AD-7628-4876-A4E1-F6EA6C3EA926}" type="presOf" srcId="{2951CCAB-D511-40E2-A6F9-741341BA1AE2}" destId="{694CBBCB-EA90-4AB2-94DF-4C520685BC20}" srcOrd="0" destOrd="0" presId="urn:microsoft.com/office/officeart/2005/8/layout/hProcess4"/>
    <dgm:cxn modelId="{57F79EA1-4EED-48CC-A361-411C8E5BD969}" srcId="{2951CCAB-D511-40E2-A6F9-741341BA1AE2}" destId="{4426D6A2-FAF7-4972-9DFF-E8BD62CED17D}" srcOrd="1" destOrd="0" parTransId="{B39176DC-2004-433E-9E34-F2745BC401E4}" sibTransId="{A2310A44-0DB2-4154-8120-CC3FD8701C26}"/>
    <dgm:cxn modelId="{B9A8F114-422B-4A78-A6BA-BAB6AA1B7CCE}" srcId="{EA46E29B-9692-4538-9ACE-E91037394C95}" destId="{B346134A-6C45-4FDE-BA74-0AF4CD72C552}" srcOrd="0" destOrd="0" parTransId="{4ABB354A-EDD3-411D-9625-13A8731E9D52}" sibTransId="{EF4FBEBE-BB54-4794-AFE3-B802954D904F}"/>
    <dgm:cxn modelId="{0AE2FA1A-24F4-4B2E-B1E4-76C11E935D17}" srcId="{E1A56A6F-3D24-4143-BAE8-6AE8EBE71A1D}" destId="{E1B4FDD6-2658-4769-B5BC-FFB648ECD9D9}" srcOrd="0" destOrd="0" parTransId="{3AF2A000-7126-40D3-A4E3-FA608E787037}" sibTransId="{0F469DDE-EC74-4D56-8589-D4663DD7A279}"/>
    <dgm:cxn modelId="{E7D404FB-4D32-4A03-8109-42050791CBA4}" type="presOf" srcId="{E1A56A6F-3D24-4143-BAE8-6AE8EBE71A1D}" destId="{35EB84FC-B533-4DB0-84E0-0BC8AE122887}" srcOrd="0" destOrd="0" presId="urn:microsoft.com/office/officeart/2005/8/layout/hProcess4"/>
    <dgm:cxn modelId="{DDA29548-67EC-4D90-894B-38BB945CDA9E}" type="presOf" srcId="{491DC7F4-D6EB-4AE4-AA43-3916C15A7E64}" destId="{7EEEE09B-F8D5-4D4E-A422-5BFDABFE6B90}" srcOrd="0" destOrd="1" presId="urn:microsoft.com/office/officeart/2005/8/layout/hProcess4"/>
    <dgm:cxn modelId="{86C3BCDB-4866-43A3-BD1E-F964515250CD}" type="presOf" srcId="{4426D6A2-FAF7-4972-9DFF-E8BD62CED17D}" destId="{63C70BC6-7861-483E-9F22-5FBC9F914D2F}" srcOrd="0" destOrd="0" presId="urn:microsoft.com/office/officeart/2005/8/layout/hProcess4"/>
    <dgm:cxn modelId="{A73E83A3-2EBB-42EA-AD0E-EDEE0DA99F6F}" srcId="{4426D6A2-FAF7-4972-9DFF-E8BD62CED17D}" destId="{68BC6483-F15C-411B-9858-A9886ED92835}" srcOrd="0" destOrd="0" parTransId="{0CCF8FE0-05EA-4DC2-9D18-5377BD08EAC4}" sibTransId="{0444626F-AA2C-4758-88BB-6741F9D85ACC}"/>
    <dgm:cxn modelId="{9DBB3E52-66B0-4473-A0BF-14DA3E192865}" type="presOf" srcId="{3842070A-ECD1-4E2D-9980-8A344EB1A3D0}" destId="{FD893211-5621-4758-A864-D17D8975666F}" srcOrd="0" destOrd="0" presId="urn:microsoft.com/office/officeart/2005/8/layout/hProcess4"/>
    <dgm:cxn modelId="{0D8F000F-7BA1-4F5F-8155-3117702010C1}" type="presOf" srcId="{EA46E29B-9692-4538-9ACE-E91037394C95}" destId="{0F625603-C905-4FE2-9410-9AFBA5770BD9}" srcOrd="0" destOrd="0" presId="urn:microsoft.com/office/officeart/2005/8/layout/hProcess4"/>
    <dgm:cxn modelId="{3A610E88-77A5-4EE0-A9DC-C58CD8733EAB}" srcId="{EA46E29B-9692-4538-9ACE-E91037394C95}" destId="{491DC7F4-D6EB-4AE4-AA43-3916C15A7E64}" srcOrd="1" destOrd="0" parTransId="{6CD44B9F-A1C2-4BA4-B2A4-81CB689D6B26}" sibTransId="{AB2BA050-3616-4257-B386-6035C6FB3CBD}"/>
    <dgm:cxn modelId="{2E0D7587-8B58-438D-8466-307F5400ED73}" type="presOf" srcId="{E1B4FDD6-2658-4769-B5BC-FFB648ECD9D9}" destId="{D42CEB40-CAED-4C33-9A48-B4B8F8D3F9AA}" srcOrd="0" destOrd="0" presId="urn:microsoft.com/office/officeart/2005/8/layout/hProcess4"/>
    <dgm:cxn modelId="{A16F7391-E8E5-4532-B879-C505B520DF2E}" type="presOf" srcId="{A2310A44-0DB2-4154-8120-CC3FD8701C26}" destId="{AE261E78-D9AD-46C2-895D-E3F9007A9B57}" srcOrd="0" destOrd="0" presId="urn:microsoft.com/office/officeart/2005/8/layout/hProcess4"/>
    <dgm:cxn modelId="{C1ACAF46-A415-47D5-BF42-211F161621D6}" type="presOf" srcId="{B346134A-6C45-4FDE-BA74-0AF4CD72C552}" destId="{7EEEE09B-F8D5-4D4E-A422-5BFDABFE6B90}" srcOrd="0" destOrd="0" presId="urn:microsoft.com/office/officeart/2005/8/layout/hProcess4"/>
    <dgm:cxn modelId="{753F60F0-7001-445F-B4F6-AEFB741963C1}" type="presParOf" srcId="{694CBBCB-EA90-4AB2-94DF-4C520685BC20}" destId="{02BD7A84-938A-4AC0-82B8-C593F4E77834}" srcOrd="0" destOrd="0" presId="urn:microsoft.com/office/officeart/2005/8/layout/hProcess4"/>
    <dgm:cxn modelId="{2BD6DE38-8BF9-4A97-B77A-F6C74A0E536D}" type="presParOf" srcId="{694CBBCB-EA90-4AB2-94DF-4C520685BC20}" destId="{1B2A9C8E-C2FB-402F-97BD-BE503ECA8F1A}" srcOrd="1" destOrd="0" presId="urn:microsoft.com/office/officeart/2005/8/layout/hProcess4"/>
    <dgm:cxn modelId="{DE7414D4-B56E-4470-A64C-9AD82AC84C95}" type="presParOf" srcId="{694CBBCB-EA90-4AB2-94DF-4C520685BC20}" destId="{076CF1CB-F5E6-4EB6-A3C5-57448DDB287B}" srcOrd="2" destOrd="0" presId="urn:microsoft.com/office/officeart/2005/8/layout/hProcess4"/>
    <dgm:cxn modelId="{E2DA0F34-1230-4337-BFE6-CA70993A0028}" type="presParOf" srcId="{076CF1CB-F5E6-4EB6-A3C5-57448DDB287B}" destId="{24A0D4BD-D0DF-4269-BB77-C31F829A785E}" srcOrd="0" destOrd="0" presId="urn:microsoft.com/office/officeart/2005/8/layout/hProcess4"/>
    <dgm:cxn modelId="{D678B72F-B64A-4E08-9B36-F8327CE59BC4}" type="presParOf" srcId="{24A0D4BD-D0DF-4269-BB77-C31F829A785E}" destId="{8324AD64-B3E3-4E47-912D-B152897B0CDB}" srcOrd="0" destOrd="0" presId="urn:microsoft.com/office/officeart/2005/8/layout/hProcess4"/>
    <dgm:cxn modelId="{7697B1D8-8A05-44A4-A3DB-682EF9D1C7F4}" type="presParOf" srcId="{24A0D4BD-D0DF-4269-BB77-C31F829A785E}" destId="{7EEEE09B-F8D5-4D4E-A422-5BFDABFE6B90}" srcOrd="1" destOrd="0" presId="urn:microsoft.com/office/officeart/2005/8/layout/hProcess4"/>
    <dgm:cxn modelId="{F904DDE3-B7E3-4FFA-9258-5D18B6AA21E0}" type="presParOf" srcId="{24A0D4BD-D0DF-4269-BB77-C31F829A785E}" destId="{C8D4F337-5BEF-44CC-B182-C17136692115}" srcOrd="2" destOrd="0" presId="urn:microsoft.com/office/officeart/2005/8/layout/hProcess4"/>
    <dgm:cxn modelId="{A940A43D-2B69-465C-8A27-A57CF2A45652}" type="presParOf" srcId="{24A0D4BD-D0DF-4269-BB77-C31F829A785E}" destId="{0F625603-C905-4FE2-9410-9AFBA5770BD9}" srcOrd="3" destOrd="0" presId="urn:microsoft.com/office/officeart/2005/8/layout/hProcess4"/>
    <dgm:cxn modelId="{8614CB65-90DA-4000-948E-3BD02C3516EC}" type="presParOf" srcId="{24A0D4BD-D0DF-4269-BB77-C31F829A785E}" destId="{B5F2CCC0-C101-4373-8E8D-A552A0402E82}" srcOrd="4" destOrd="0" presId="urn:microsoft.com/office/officeart/2005/8/layout/hProcess4"/>
    <dgm:cxn modelId="{516375B0-6703-43E9-A3CE-5526D0E235A8}" type="presParOf" srcId="{076CF1CB-F5E6-4EB6-A3C5-57448DDB287B}" destId="{FD893211-5621-4758-A864-D17D8975666F}" srcOrd="1" destOrd="0" presId="urn:microsoft.com/office/officeart/2005/8/layout/hProcess4"/>
    <dgm:cxn modelId="{7BB2DF9D-BD37-47F2-A363-85B383B21B65}" type="presParOf" srcId="{076CF1CB-F5E6-4EB6-A3C5-57448DDB287B}" destId="{761E904E-6F62-4AFD-B639-3574B302F43C}" srcOrd="2" destOrd="0" presId="urn:microsoft.com/office/officeart/2005/8/layout/hProcess4"/>
    <dgm:cxn modelId="{A285F7C8-FB04-417E-80F4-E0FEB6B63BA7}" type="presParOf" srcId="{761E904E-6F62-4AFD-B639-3574B302F43C}" destId="{569F5D59-2197-432A-90E9-69833B79C6F2}" srcOrd="0" destOrd="0" presId="urn:microsoft.com/office/officeart/2005/8/layout/hProcess4"/>
    <dgm:cxn modelId="{3DBC5892-8D3C-495B-B0A0-57FE355EB9D0}" type="presParOf" srcId="{761E904E-6F62-4AFD-B639-3574B302F43C}" destId="{563CA8A4-3E6C-4C3A-8949-88567711406D}" srcOrd="1" destOrd="0" presId="urn:microsoft.com/office/officeart/2005/8/layout/hProcess4"/>
    <dgm:cxn modelId="{4D6CA202-106D-49B2-AAE2-A91B257AC31A}" type="presParOf" srcId="{761E904E-6F62-4AFD-B639-3574B302F43C}" destId="{324EAF0D-3B5E-4E45-9A53-935432E6B38A}" srcOrd="2" destOrd="0" presId="urn:microsoft.com/office/officeart/2005/8/layout/hProcess4"/>
    <dgm:cxn modelId="{C377C165-D71B-41F1-93D3-95EFD4C86106}" type="presParOf" srcId="{761E904E-6F62-4AFD-B639-3574B302F43C}" destId="{63C70BC6-7861-483E-9F22-5FBC9F914D2F}" srcOrd="3" destOrd="0" presId="urn:microsoft.com/office/officeart/2005/8/layout/hProcess4"/>
    <dgm:cxn modelId="{6BD59053-07AA-4785-A75F-92F0E48BB7F0}" type="presParOf" srcId="{761E904E-6F62-4AFD-B639-3574B302F43C}" destId="{76369E0E-9448-429F-8818-B3CB9C077746}" srcOrd="4" destOrd="0" presId="urn:microsoft.com/office/officeart/2005/8/layout/hProcess4"/>
    <dgm:cxn modelId="{C62105C8-F28B-4B18-A24D-B593D7E26E2E}" type="presParOf" srcId="{076CF1CB-F5E6-4EB6-A3C5-57448DDB287B}" destId="{AE261E78-D9AD-46C2-895D-E3F9007A9B57}" srcOrd="3" destOrd="0" presId="urn:microsoft.com/office/officeart/2005/8/layout/hProcess4"/>
    <dgm:cxn modelId="{8B880B88-8E65-4DC6-A4EE-91B8C40D751E}" type="presParOf" srcId="{076CF1CB-F5E6-4EB6-A3C5-57448DDB287B}" destId="{8E75DE94-02EF-4924-A9E2-1F08F5F01C6F}" srcOrd="4" destOrd="0" presId="urn:microsoft.com/office/officeart/2005/8/layout/hProcess4"/>
    <dgm:cxn modelId="{71579189-D341-4C54-AC40-7C1DF7A512BB}" type="presParOf" srcId="{8E75DE94-02EF-4924-A9E2-1F08F5F01C6F}" destId="{468BF37F-0106-4792-8F10-059E4BD95C1A}" srcOrd="0" destOrd="0" presId="urn:microsoft.com/office/officeart/2005/8/layout/hProcess4"/>
    <dgm:cxn modelId="{6D318AD6-0B53-41FF-8704-7056D850FD92}" type="presParOf" srcId="{8E75DE94-02EF-4924-A9E2-1F08F5F01C6F}" destId="{D42CEB40-CAED-4C33-9A48-B4B8F8D3F9AA}" srcOrd="1" destOrd="0" presId="urn:microsoft.com/office/officeart/2005/8/layout/hProcess4"/>
    <dgm:cxn modelId="{1D735D1E-0693-4486-8C67-E1B2489D0496}" type="presParOf" srcId="{8E75DE94-02EF-4924-A9E2-1F08F5F01C6F}" destId="{F5739B13-9FEF-4578-93AD-B8F94C1E23CF}" srcOrd="2" destOrd="0" presId="urn:microsoft.com/office/officeart/2005/8/layout/hProcess4"/>
    <dgm:cxn modelId="{F725F754-46A2-42A5-B4DA-660163AF7821}" type="presParOf" srcId="{8E75DE94-02EF-4924-A9E2-1F08F5F01C6F}" destId="{35EB84FC-B533-4DB0-84E0-0BC8AE122887}" srcOrd="3" destOrd="0" presId="urn:microsoft.com/office/officeart/2005/8/layout/hProcess4"/>
    <dgm:cxn modelId="{4D311A21-8EC4-4D3D-83C6-2B61FC4F2C39}" type="presParOf" srcId="{8E75DE94-02EF-4924-A9E2-1F08F5F01C6F}" destId="{9D8D5ED0-A9B3-4C8F-AE6C-050E5D664EE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EE09B-F8D5-4D4E-A422-5BFDABFE6B90}">
      <dsp:nvSpPr>
        <dsp:cNvPr id="0" name=""/>
        <dsp:cNvSpPr/>
      </dsp:nvSpPr>
      <dsp:spPr>
        <a:xfrm>
          <a:off x="0" y="1440165"/>
          <a:ext cx="2354361" cy="2520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+mj-lt"/>
            </a:rPr>
            <a:t>Dresser un état des lieux de la situation en termes de GPMC</a:t>
          </a:r>
          <a:endParaRPr lang="fr-FR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+mj-lt"/>
            </a:rPr>
            <a:t>Proposer un plan d’actions, avec un accompagnement associé</a:t>
          </a:r>
          <a:endParaRPr lang="fr-FR" sz="1600" kern="1200" dirty="0">
            <a:latin typeface="+mj-lt"/>
          </a:endParaRPr>
        </a:p>
      </dsp:txBody>
      <dsp:txXfrm>
        <a:off x="57999" y="1498164"/>
        <a:ext cx="2238363" cy="1864219"/>
      </dsp:txXfrm>
    </dsp:sp>
    <dsp:sp modelId="{FD893211-5621-4758-A864-D17D8975666F}">
      <dsp:nvSpPr>
        <dsp:cNvPr id="0" name=""/>
        <dsp:cNvSpPr/>
      </dsp:nvSpPr>
      <dsp:spPr>
        <a:xfrm rot="411036">
          <a:off x="862164" y="2663558"/>
          <a:ext cx="2717966" cy="2717966"/>
        </a:xfrm>
        <a:prstGeom prst="leftCircularArrow">
          <a:avLst>
            <a:gd name="adj1" fmla="val 2475"/>
            <a:gd name="adj2" fmla="val 299743"/>
            <a:gd name="adj3" fmla="val 1788843"/>
            <a:gd name="adj4" fmla="val 8738078"/>
            <a:gd name="adj5" fmla="val 2887"/>
          </a:avLst>
        </a:prstGeom>
        <a:solidFill>
          <a:srgbClr val="EC844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25603-C905-4FE2-9410-9AFBA5770BD9}">
      <dsp:nvSpPr>
        <dsp:cNvPr id="0" name=""/>
        <dsp:cNvSpPr/>
      </dsp:nvSpPr>
      <dsp:spPr>
        <a:xfrm>
          <a:off x="431897" y="3674471"/>
          <a:ext cx="2092766" cy="832224"/>
        </a:xfrm>
        <a:prstGeom prst="roundRect">
          <a:avLst>
            <a:gd name="adj" fmla="val 10000"/>
          </a:avLst>
        </a:prstGeom>
        <a:solidFill>
          <a:srgbClr val="27A5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j-lt"/>
            </a:rPr>
            <a:t>Module 1 Diagnostic</a:t>
          </a:r>
          <a:endParaRPr lang="fr-FR" sz="2000" kern="1200" dirty="0">
            <a:latin typeface="+mj-lt"/>
          </a:endParaRPr>
        </a:p>
      </dsp:txBody>
      <dsp:txXfrm>
        <a:off x="456272" y="3698846"/>
        <a:ext cx="2044016" cy="783474"/>
      </dsp:txXfrm>
    </dsp:sp>
    <dsp:sp modelId="{563CA8A4-3E6C-4C3A-8949-88567711406D}">
      <dsp:nvSpPr>
        <dsp:cNvPr id="0" name=""/>
        <dsp:cNvSpPr/>
      </dsp:nvSpPr>
      <dsp:spPr>
        <a:xfrm>
          <a:off x="3040176" y="1534580"/>
          <a:ext cx="2354361" cy="2785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+mj-lt"/>
            </a:rPr>
            <a:t>Permettre aux acteurs concernés d’acquérir ou de développer des compétences en termes de management des métiers, emplois et compétences</a:t>
          </a:r>
          <a:endParaRPr lang="fr-FR" sz="1600" kern="1200" dirty="0">
            <a:latin typeface="+mj-lt"/>
          </a:endParaRPr>
        </a:p>
      </dsp:txBody>
      <dsp:txXfrm>
        <a:off x="3104286" y="2195652"/>
        <a:ext cx="2226141" cy="2060642"/>
      </dsp:txXfrm>
    </dsp:sp>
    <dsp:sp modelId="{AE261E78-D9AD-46C2-895D-E3F9007A9B57}">
      <dsp:nvSpPr>
        <dsp:cNvPr id="0" name=""/>
        <dsp:cNvSpPr/>
      </dsp:nvSpPr>
      <dsp:spPr>
        <a:xfrm rot="618671">
          <a:off x="4326182" y="387420"/>
          <a:ext cx="2799865" cy="2799865"/>
        </a:xfrm>
        <a:prstGeom prst="circularArrow">
          <a:avLst>
            <a:gd name="adj1" fmla="val 2402"/>
            <a:gd name="adj2" fmla="val 290488"/>
            <a:gd name="adj3" fmla="val 19174657"/>
            <a:gd name="adj4" fmla="val 12216167"/>
            <a:gd name="adj5" fmla="val 2803"/>
          </a:avLst>
        </a:prstGeom>
        <a:solidFill>
          <a:srgbClr val="EC844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70BC6-7861-483E-9F22-5FBC9F914D2F}">
      <dsp:nvSpPr>
        <dsp:cNvPr id="0" name=""/>
        <dsp:cNvSpPr/>
      </dsp:nvSpPr>
      <dsp:spPr>
        <a:xfrm>
          <a:off x="3463684" y="1256004"/>
          <a:ext cx="2092766" cy="832224"/>
        </a:xfrm>
        <a:prstGeom prst="roundRect">
          <a:avLst>
            <a:gd name="adj" fmla="val 10000"/>
          </a:avLst>
        </a:prstGeom>
        <a:solidFill>
          <a:srgbClr val="27A5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+mj-lt"/>
            </a:rPr>
            <a:t>Module 2 Formation-action</a:t>
          </a:r>
          <a:endParaRPr lang="fr-FR" sz="2000" kern="1200" dirty="0">
            <a:latin typeface="+mj-lt"/>
          </a:endParaRPr>
        </a:p>
      </dsp:txBody>
      <dsp:txXfrm>
        <a:off x="3488059" y="1280379"/>
        <a:ext cx="2044016" cy="783474"/>
      </dsp:txXfrm>
    </dsp:sp>
    <dsp:sp modelId="{D42CEB40-CAED-4C33-9A48-B4B8F8D3F9AA}">
      <dsp:nvSpPr>
        <dsp:cNvPr id="0" name=""/>
        <dsp:cNvSpPr/>
      </dsp:nvSpPr>
      <dsp:spPr>
        <a:xfrm>
          <a:off x="5876745" y="1431309"/>
          <a:ext cx="2354361" cy="1941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7A5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>
              <a:latin typeface="+mj-lt"/>
            </a:rPr>
            <a:t>Faciliter et outiller la mise en œuvre des actions de management des métiers, emplois et compétences</a:t>
          </a:r>
          <a:endParaRPr lang="fr-FR" sz="1600" kern="1200" dirty="0">
            <a:latin typeface="+mj-lt"/>
          </a:endParaRPr>
        </a:p>
      </dsp:txBody>
      <dsp:txXfrm>
        <a:off x="5921433" y="1475997"/>
        <a:ext cx="2264985" cy="1436368"/>
      </dsp:txXfrm>
    </dsp:sp>
    <dsp:sp modelId="{35EB84FC-B533-4DB0-84E0-0BC8AE122887}">
      <dsp:nvSpPr>
        <dsp:cNvPr id="0" name=""/>
        <dsp:cNvSpPr/>
      </dsp:nvSpPr>
      <dsp:spPr>
        <a:xfrm>
          <a:off x="6260014" y="3024334"/>
          <a:ext cx="2092766" cy="1736443"/>
        </a:xfrm>
        <a:prstGeom prst="roundRect">
          <a:avLst>
            <a:gd name="adj" fmla="val 10000"/>
          </a:avLst>
        </a:prstGeom>
        <a:solidFill>
          <a:srgbClr val="27A5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2000" kern="1200" dirty="0" smtClean="0">
              <a:latin typeface="+mj-lt"/>
            </a:rPr>
            <a:t>Module 3</a:t>
          </a:r>
          <a:br>
            <a:rPr lang="fr-FR" sz="2000" kern="1200" dirty="0" smtClean="0">
              <a:latin typeface="+mj-lt"/>
            </a:rPr>
          </a:br>
          <a:r>
            <a:rPr lang="fr-FR" sz="2000" kern="1200" dirty="0" smtClean="0">
              <a:latin typeface="+mj-lt"/>
            </a:rPr>
            <a:t>Appui opérationnel / conseil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600" i="1" kern="1200" dirty="0" smtClean="0">
              <a:latin typeface="+mj-lt"/>
            </a:rPr>
            <a:t>(si nécessaire)</a:t>
          </a:r>
          <a:endParaRPr lang="fr-FR" sz="1600" i="1" kern="1200" dirty="0">
            <a:latin typeface="+mj-lt"/>
          </a:endParaRPr>
        </a:p>
      </dsp:txBody>
      <dsp:txXfrm>
        <a:off x="6310873" y="3075193"/>
        <a:ext cx="1991048" cy="163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E41186F0-6CA4-47F1-91DE-17853460E4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5E70A17-9707-4CDE-A464-E086946EB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5306A9-20C0-4B3B-A728-E4346DB0A5F7}" type="datetimeFigureOut">
              <a:rPr lang="fr-FR"/>
              <a:pPr>
                <a:defRPr/>
              </a:pPr>
              <a:t>15/11/2019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E540AB98-0DCA-4CE1-86F4-F4579A964A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D289261E-532D-4EE5-9B92-E3FFF09E58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8DA153-5BDD-4BC7-9405-A3926354E9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473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2A3F10CF-2ACB-45DE-B6C0-59273F2BBB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45CDC1F-FCC6-4C26-A3D9-DBE658B24D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B9F4E6-BB88-4AD7-A0BE-D28F1818FFB1}" type="datetimeFigureOut">
              <a:rPr lang="fr-FR"/>
              <a:pPr>
                <a:defRPr/>
              </a:pPr>
              <a:t>15/11/2019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="" xmlns:a16="http://schemas.microsoft.com/office/drawing/2014/main" id="{0B5C8C69-A007-4D6B-8978-8CD6DD7183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="" xmlns:a16="http://schemas.microsoft.com/office/drawing/2014/main" id="{16A0A557-0530-40C3-98E5-56213BDEA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22651BA-BC51-4DA3-B8DD-9BC0DFDFA4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AECF087-8B6D-4B50-AF52-36CD0A0AB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0165F3-4B74-4D2E-805F-D4B1BCF7AF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4937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66524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52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5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13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76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14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52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15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61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16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8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17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74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18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10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19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2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baseline="0" dirty="0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91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20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67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21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42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22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71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23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99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24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0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2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8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baseline="0" dirty="0" smtClean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8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0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0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941214-7EC5-4889-9DD5-D3A39D803D90}" type="slidenum">
              <a:rPr lang="fr-FR" altLang="fr-FR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fr-FR" alt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F05FC603-1898-4DB3-8B38-0B7D582D2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33919" r="8279" b="5994"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358D12-84AF-4F12-862C-16994AA8E036}"/>
              </a:ext>
            </a:extLst>
          </p:cNvPr>
          <p:cNvSpPr/>
          <p:nvPr userDrawn="1"/>
        </p:nvSpPr>
        <p:spPr>
          <a:xfrm>
            <a:off x="0" y="1611313"/>
            <a:ext cx="9144000" cy="674687"/>
          </a:xfrm>
          <a:prstGeom prst="rect">
            <a:avLst/>
          </a:prstGeom>
          <a:solidFill>
            <a:srgbClr val="2DB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7">
            <a:extLst>
              <a:ext uri="{FF2B5EF4-FFF2-40B4-BE49-F238E27FC236}">
                <a16:creationId xmlns="" xmlns:a16="http://schemas.microsoft.com/office/drawing/2014/main" id="{89DECCEC-F346-46DD-9D5D-49CABFEFCB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188"/>
            <a:ext cx="56689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FAE3D4-F7CC-4FC4-903C-A4BBA5212B3A}"/>
              </a:ext>
            </a:extLst>
          </p:cNvPr>
          <p:cNvSpPr/>
          <p:nvPr userDrawn="1"/>
        </p:nvSpPr>
        <p:spPr>
          <a:xfrm>
            <a:off x="8546" y="8546"/>
            <a:ext cx="9108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17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B10F6937-C5D5-4F19-9B6F-BE0D7CEE52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DC65B59-7BBB-4136-A3C2-C9AE9A840D99}"/>
              </a:ext>
            </a:extLst>
          </p:cNvPr>
          <p:cNvSpPr/>
          <p:nvPr userDrawn="1"/>
        </p:nvSpPr>
        <p:spPr>
          <a:xfrm>
            <a:off x="1588" y="226839"/>
            <a:ext cx="9144000" cy="6630765"/>
          </a:xfrm>
          <a:prstGeom prst="rect">
            <a:avLst/>
          </a:prstGeom>
          <a:solidFill>
            <a:srgbClr val="EB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F68D59"/>
              </a:solidFill>
            </a:endParaRP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4DCD674C-F3E4-4436-BECC-E60915212F57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3425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>
            <a:extLst>
              <a:ext uri="{FF2B5EF4-FFF2-40B4-BE49-F238E27FC236}">
                <a16:creationId xmlns="" xmlns:a16="http://schemas.microsoft.com/office/drawing/2014/main" id="{B10F6937-C5D5-4F19-9B6F-BE0D7CEE52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="" xmlns:a16="http://schemas.microsoft.com/office/drawing/2014/main" id="{4DCD674C-F3E4-4436-BECC-E60915212F57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9015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FD079D5-8B7C-40C9-A70F-30726C2428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ltUpDiag">
            <a:fgClr>
              <a:srgbClr val="2DBDB6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C444165-AA24-404C-9036-B4EE3DCBC447}"/>
              </a:ext>
            </a:extLst>
          </p:cNvPr>
          <p:cNvSpPr/>
          <p:nvPr userDrawn="1"/>
        </p:nvSpPr>
        <p:spPr>
          <a:xfrm>
            <a:off x="1583668" y="1146541"/>
            <a:ext cx="5976664" cy="456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algn="ctr"/>
            <a:endParaRPr lang="fr-FR" dirty="0">
              <a:solidFill>
                <a:srgbClr val="2DBDB6"/>
              </a:solidFill>
              <a:latin typeface="+mj-lt"/>
              <a:cs typeface="Lao UI" panose="020B0502040204020203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BB7EF1F5-8545-4E08-8CBC-686FA10F5EDD}"/>
              </a:ext>
            </a:extLst>
          </p:cNvPr>
          <p:cNvCxnSpPr/>
          <p:nvPr userDrawn="1"/>
        </p:nvCxnSpPr>
        <p:spPr>
          <a:xfrm>
            <a:off x="1907704" y="2276872"/>
            <a:ext cx="5328592" cy="0"/>
          </a:xfrm>
          <a:prstGeom prst="line">
            <a:avLst/>
          </a:prstGeom>
          <a:ln>
            <a:solidFill>
              <a:srgbClr val="2DBD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2D7962C7-51C8-4288-9CE6-7A4E931A05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2748" y="412969"/>
            <a:ext cx="618504" cy="977711"/>
          </a:xfrm>
          <a:prstGeom prst="rect">
            <a:avLst/>
          </a:prstGeom>
        </p:spPr>
      </p:pic>
      <p:sp>
        <p:nvSpPr>
          <p:cNvPr id="22" name="Espace réservé du numéro de diapositive 4">
            <a:extLst>
              <a:ext uri="{FF2B5EF4-FFF2-40B4-BE49-F238E27FC236}">
                <a16:creationId xmlns="" xmlns:a16="http://schemas.microsoft.com/office/drawing/2014/main" id="{6D83F50B-C193-4C36-9F0C-61011965483D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9831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FD079D5-8B7C-40C9-A70F-30726C24287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ltUpDiag">
            <a:fgClr>
              <a:srgbClr val="2DBDB6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C444165-AA24-404C-9036-B4EE3DCBC447}"/>
              </a:ext>
            </a:extLst>
          </p:cNvPr>
          <p:cNvSpPr/>
          <p:nvPr userDrawn="1"/>
        </p:nvSpPr>
        <p:spPr>
          <a:xfrm>
            <a:off x="1583668" y="1146541"/>
            <a:ext cx="5976664" cy="456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algn="ctr"/>
            <a:endParaRPr lang="fr-FR" dirty="0">
              <a:solidFill>
                <a:srgbClr val="2DBDB6"/>
              </a:solidFill>
              <a:latin typeface="+mj-lt"/>
              <a:cs typeface="Lao UI" panose="020B0502040204020203" pitchFamily="34" charset="0"/>
            </a:endParaRP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="" xmlns:a16="http://schemas.microsoft.com/office/drawing/2014/main" id="{6D83F50B-C193-4C36-9F0C-61011965483D}"/>
              </a:ext>
            </a:extLst>
          </p:cNvPr>
          <p:cNvSpPr txBox="1">
            <a:spLocks/>
          </p:cNvSpPr>
          <p:nvPr userDrawn="1"/>
        </p:nvSpPr>
        <p:spPr>
          <a:xfrm>
            <a:off x="6904038" y="6597254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5A22849F-A006-4870-9647-7126F286C87D}"/>
              </a:ext>
            </a:extLst>
          </p:cNvPr>
          <p:cNvCxnSpPr/>
          <p:nvPr userDrawn="1"/>
        </p:nvCxnSpPr>
        <p:spPr>
          <a:xfrm>
            <a:off x="1907704" y="1988840"/>
            <a:ext cx="5328592" cy="0"/>
          </a:xfrm>
          <a:prstGeom prst="line">
            <a:avLst/>
          </a:prstGeom>
          <a:ln>
            <a:solidFill>
              <a:srgbClr val="2DBDB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4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D6DFE34-5586-4A81-8F26-620F455D56B8}"/>
              </a:ext>
            </a:extLst>
          </p:cNvPr>
          <p:cNvSpPr/>
          <p:nvPr userDrawn="1"/>
        </p:nvSpPr>
        <p:spPr>
          <a:xfrm>
            <a:off x="0" y="225425"/>
            <a:ext cx="9144000" cy="674688"/>
          </a:xfrm>
          <a:prstGeom prst="rect">
            <a:avLst/>
          </a:prstGeom>
          <a:solidFill>
            <a:srgbClr val="2DB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="" xmlns:a16="http://schemas.microsoft.com/office/drawing/2014/main" id="{E377A18B-0D5E-4AEA-A315-22B151EFEAF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7B5DB6-F16B-4502-A610-C530F23584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34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 userDrawn="1"/>
        </p:nvSpPr>
        <p:spPr>
          <a:xfrm>
            <a:off x="0" y="225425"/>
            <a:ext cx="9144000" cy="674688"/>
          </a:xfrm>
          <a:prstGeom prst="rect">
            <a:avLst/>
          </a:prstGeom>
          <a:solidFill>
            <a:srgbClr val="49B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42815"/>
            <a:ext cx="8856984" cy="6480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ct val="90000"/>
              </a:lnSpc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4" name="Espace réservé du pied de page 12">
            <a:extLst/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-17463"/>
            <a:ext cx="6192837" cy="261938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smtClean="0"/>
            </a:lvl1pPr>
          </a:lstStyle>
          <a:p>
            <a:pPr>
              <a:defRPr/>
            </a:pPr>
            <a:r>
              <a:rPr lang="fr-FR" smtClean="0"/>
              <a:t>LE CPA EN DÉTAIL</a:t>
            </a:r>
            <a:endParaRPr lang="fr-FR" dirty="0"/>
          </a:p>
        </p:txBody>
      </p:sp>
      <p:sp>
        <p:nvSpPr>
          <p:cNvPr id="5" name="Espace réservé du numéro de diapositive 4">
            <a:extLst/>
          </p:cNvPr>
          <p:cNvSpPr>
            <a:spLocks noGrp="1"/>
          </p:cNvSpPr>
          <p:nvPr>
            <p:ph type="sldNum" sz="quarter" idx="11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4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11313"/>
            <a:ext cx="9144000" cy="674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784976" cy="6480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lnSpc>
                <a:spcPct val="900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6084168" y="1369234"/>
            <a:ext cx="2880320" cy="25956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r">
              <a:buNone/>
              <a:defRPr sz="1200" cap="all" baseline="0">
                <a:solidFill>
                  <a:schemeClr val="bg1"/>
                </a:solidFill>
                <a:latin typeface="Futura Lt BT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79388" y="1370013"/>
            <a:ext cx="5905500" cy="26035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CPA EN DÉTAIL</a:t>
            </a:r>
          </a:p>
        </p:txBody>
      </p:sp>
    </p:spTree>
    <p:extLst>
      <p:ext uri="{BB962C8B-B14F-4D97-AF65-F5344CB8AC3E}">
        <p14:creationId xmlns:p14="http://schemas.microsoft.com/office/powerpoint/2010/main" val="37726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>
            <a:extLst>
              <a:ext uri="{FF2B5EF4-FFF2-40B4-BE49-F238E27FC236}">
                <a16:creationId xmlns="" xmlns:a16="http://schemas.microsoft.com/office/drawing/2014/main" id="{6692B09C-61B5-4484-932E-8B68EB37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2450" y="6597650"/>
            <a:ext cx="2133600" cy="195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A4A49"/>
                </a:solidFill>
              </a:defRPr>
            </a:lvl1pPr>
          </a:lstStyle>
          <a:p>
            <a:pPr>
              <a:defRPr/>
            </a:pPr>
            <a:fld id="{3F0C81CE-DB01-4D5F-A112-F2F705BA1519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="" xmlns:a16="http://schemas.microsoft.com/office/drawing/2014/main" id="{D8A65D88-759E-44C2-9394-3E04228E6F0E}"/>
              </a:ext>
            </a:extLst>
          </p:cNvPr>
          <p:cNvSpPr txBox="1">
            <a:spLocks/>
          </p:cNvSpPr>
          <p:nvPr userDrawn="1"/>
        </p:nvSpPr>
        <p:spPr>
          <a:xfrm>
            <a:off x="107504" y="9525"/>
            <a:ext cx="5688632" cy="21602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white"/>
                </a:solidFill>
              </a:rPr>
              <a:t>CARTOGRAPHIER LES MÉTIERS – GRAND 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F2DFE-3AB5-4C9E-B470-3CF9605C1697}"/>
              </a:ext>
            </a:extLst>
          </p:cNvPr>
          <p:cNvSpPr/>
          <p:nvPr userDrawn="1"/>
        </p:nvSpPr>
        <p:spPr>
          <a:xfrm>
            <a:off x="9525" y="6528518"/>
            <a:ext cx="5004048" cy="323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1D4085F-8E55-4F21-8C1A-18395B9365AB}"/>
              </a:ext>
            </a:extLst>
          </p:cNvPr>
          <p:cNvSpPr/>
          <p:nvPr userDrawn="1"/>
        </p:nvSpPr>
        <p:spPr>
          <a:xfrm>
            <a:off x="7884368" y="9525"/>
            <a:ext cx="1151682" cy="195263"/>
          </a:xfrm>
          <a:prstGeom prst="rect">
            <a:avLst/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http://communication.bva.fr/charteBVA/ressources/logo_BVA_negatif.png">
            <a:extLst>
              <a:ext uri="{FF2B5EF4-FFF2-40B4-BE49-F238E27FC236}">
                <a16:creationId xmlns="" xmlns:a16="http://schemas.microsoft.com/office/drawing/2014/main" id="{625E7378-C9F5-4EA9-BC57-392BA98EBE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19050"/>
            <a:ext cx="19458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1" r:id="rId3"/>
    <p:sldLayoutId id="2147483740" r:id="rId4"/>
    <p:sldLayoutId id="2147483742" r:id="rId5"/>
    <p:sldLayoutId id="2147483737" r:id="rId6"/>
    <p:sldLayoutId id="2147483752" r:id="rId7"/>
    <p:sldLayoutId id="2147483753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 Hv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tranet.anfh.fr/espace/metiers-et-competences/librairie?category=313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fh.f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anfh.fr/metiers-et-competen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ZoneTexte 11"/>
          <p:cNvSpPr txBox="1">
            <a:spLocks noChangeArrowheads="1"/>
          </p:cNvSpPr>
          <p:nvPr/>
        </p:nvSpPr>
        <p:spPr bwMode="auto">
          <a:xfrm>
            <a:off x="3924300" y="5332413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chemeClr val="bg1"/>
              </a:solidFill>
              <a:latin typeface="Futura-Bold" pitchFamily="2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84761D93-10C1-4EC0-BFEC-3BFC660A38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605382"/>
            <a:ext cx="9144001" cy="671489"/>
          </a:xfrm>
          <a:prstGeom prst="rect">
            <a:avLst/>
          </a:prstGeom>
          <a:solidFill>
            <a:srgbClr val="49B7B4"/>
          </a:solidFill>
        </p:spPr>
        <p:txBody>
          <a:bodyPr anchor="ctr"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900" b="1" dirty="0">
                <a:solidFill>
                  <a:schemeClr val="bg1"/>
                </a:solidFill>
              </a:rPr>
              <a:t>DISPOSITIF D’accompagnement et de </a:t>
            </a:r>
            <a:r>
              <a:rPr lang="fr-FR" sz="1900" b="1" dirty="0" smtClean="0">
                <a:solidFill>
                  <a:schemeClr val="bg1"/>
                </a:solidFill>
              </a:rPr>
              <a:t>formation</a:t>
            </a:r>
            <a:br>
              <a:rPr lang="fr-FR" sz="1900" b="1" dirty="0" smtClean="0">
                <a:solidFill>
                  <a:schemeClr val="bg1"/>
                </a:solidFill>
              </a:rPr>
            </a:br>
            <a:r>
              <a:rPr lang="fr-FR" sz="1900" b="1" dirty="0" smtClean="0">
                <a:solidFill>
                  <a:schemeClr val="bg1"/>
                </a:solidFill>
              </a:rPr>
              <a:t>au </a:t>
            </a:r>
            <a:r>
              <a:rPr lang="fr-FR" sz="1900" b="1" dirty="0">
                <a:solidFill>
                  <a:schemeClr val="bg1"/>
                </a:solidFill>
              </a:rPr>
              <a:t>MANAGEMENT DES METIERS, EMPLOIS ET COMPETENCES</a:t>
            </a:r>
            <a:endParaRPr lang="fr-FR" sz="19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66159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Bd1_g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6524625"/>
            <a:ext cx="4968876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348880"/>
            <a:ext cx="8312728" cy="4064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2361" y="0"/>
            <a:ext cx="133164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1" y="208577"/>
            <a:ext cx="3261122" cy="537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296" y="303110"/>
            <a:ext cx="208823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-34506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216177" y="394104"/>
            <a:ext cx="8920065" cy="40572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22731" y="836712"/>
            <a:ext cx="8784976" cy="47570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262626"/>
              </a:solidFill>
              <a:latin typeface="Futura Hv BT"/>
            </a:endParaRPr>
          </a:p>
          <a:p>
            <a:pPr marL="45720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600" dirty="0">
              <a:solidFill>
                <a:srgbClr val="262626"/>
              </a:solidFill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9633" y="2492896"/>
            <a:ext cx="68407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600" dirty="0"/>
          </a:p>
          <a:p>
            <a:pPr algn="just"/>
            <a:r>
              <a:rPr lang="fr-FR" sz="1600" dirty="0"/>
              <a:t>Après </a:t>
            </a:r>
            <a:r>
              <a:rPr lang="fr-FR" sz="1600" b="1" dirty="0"/>
              <a:t>validation</a:t>
            </a:r>
            <a:r>
              <a:rPr lang="fr-FR" sz="1600" dirty="0"/>
              <a:t> et </a:t>
            </a:r>
            <a:r>
              <a:rPr lang="fr-FR" sz="1600" b="1" dirty="0"/>
              <a:t>ajustement</a:t>
            </a:r>
            <a:r>
              <a:rPr lang="fr-FR" sz="1600" dirty="0"/>
              <a:t> éventuel de la note de </a:t>
            </a:r>
            <a:r>
              <a:rPr lang="fr-FR" sz="1600" dirty="0" smtClean="0"/>
              <a:t>cadrage, le </a:t>
            </a:r>
            <a:r>
              <a:rPr lang="fr-FR" sz="1600" dirty="0"/>
              <a:t>bon de commande est émis par </a:t>
            </a:r>
            <a:r>
              <a:rPr lang="fr-FR" sz="1600" dirty="0" smtClean="0"/>
              <a:t>l’ANFH, </a:t>
            </a:r>
            <a:r>
              <a:rPr lang="fr-FR" sz="1600" b="1" dirty="0" smtClean="0"/>
              <a:t>pour </a:t>
            </a:r>
            <a:r>
              <a:rPr lang="fr-FR" sz="1600" b="1" dirty="0"/>
              <a:t>tout ou partie </a:t>
            </a:r>
            <a:r>
              <a:rPr lang="fr-FR" sz="1600" b="1" dirty="0" smtClean="0"/>
              <a:t>de l’accompagnement</a:t>
            </a:r>
            <a:r>
              <a:rPr lang="fr-FR" sz="1600" dirty="0" smtClean="0"/>
              <a:t>, avec :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/>
              <a:t>le nombre de jours de </a:t>
            </a:r>
            <a:r>
              <a:rPr lang="fr-FR" sz="1600" dirty="0" smtClean="0"/>
              <a:t>formation-action,</a:t>
            </a: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/>
              <a:t>le nombre de jours éventuels </a:t>
            </a:r>
            <a:r>
              <a:rPr lang="fr-FR" sz="1600" dirty="0" smtClean="0"/>
              <a:t>d’appui,</a:t>
            </a: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/>
              <a:t>la date de démarrage et d’échéance maximale de l’accompagnement (tout ou partie</a:t>
            </a:r>
            <a:r>
              <a:rPr lang="fr-FR" sz="1600" dirty="0" smtClean="0"/>
              <a:t>).</a:t>
            </a:r>
          </a:p>
          <a:p>
            <a:pPr marL="285750" indent="-285750" algn="just">
              <a:buFontTx/>
              <a:buChar char="-"/>
            </a:pPr>
            <a:endParaRPr lang="fr-FR" sz="1600" dirty="0" smtClean="0"/>
          </a:p>
          <a:p>
            <a:pPr marL="285750" indent="-285750" algn="just">
              <a:buFontTx/>
              <a:buChar char="-"/>
            </a:pPr>
            <a:endParaRPr lang="fr-FR" sz="1600" dirty="0"/>
          </a:p>
          <a:p>
            <a:pPr algn="just"/>
            <a:r>
              <a:rPr lang="fr-FR" sz="1600" dirty="0" smtClean="0"/>
              <a:t>Une </a:t>
            </a:r>
            <a:r>
              <a:rPr lang="fr-FR" sz="1600" b="1" dirty="0" smtClean="0"/>
              <a:t>lettre d’engagement </a:t>
            </a:r>
            <a:r>
              <a:rPr lang="fr-FR" sz="1600" dirty="0" smtClean="0"/>
              <a:t>est signée par le commanditaire de l’établissement.</a:t>
            </a:r>
            <a:endParaRPr lang="fr-FR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0040" y="1628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262626"/>
                </a:solidFill>
              </a:rPr>
              <a:t>DECLENCHEMENT ET SUIVI DES </a:t>
            </a:r>
            <a:r>
              <a:rPr lang="fr-FR" altLang="fr-FR" sz="2400" b="1" cap="all" dirty="0" smtClean="0">
                <a:solidFill>
                  <a:srgbClr val="EC8444"/>
                </a:solidFill>
              </a:rPr>
              <a:t>MODULES 2 ET 3</a:t>
            </a:r>
            <a:endParaRPr lang="fr-FR" altLang="fr-FR" sz="1600" dirty="0">
              <a:solidFill>
                <a:srgbClr val="EC8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39552" y="2145630"/>
            <a:ext cx="8208912" cy="923330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C8444"/>
                </a:solidFill>
              </a:rPr>
              <a:t>Permettre à l’ensemble des acteurs concernés d’acquérir ou développer des compétences en termes de management des métiers, emplois et compétences</a:t>
            </a:r>
            <a:endParaRPr lang="fr-FR" b="1" dirty="0">
              <a:solidFill>
                <a:srgbClr val="EC844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07950" y="131347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MODULE 2. FORMATION ACTION</a:t>
            </a:r>
            <a:endParaRPr lang="fr-FR" altLang="fr-FR" dirty="0"/>
          </a:p>
        </p:txBody>
      </p:sp>
      <p:sp>
        <p:nvSpPr>
          <p:cNvPr id="20" name="Rectangle 19"/>
          <p:cNvSpPr/>
          <p:nvPr/>
        </p:nvSpPr>
        <p:spPr>
          <a:xfrm>
            <a:off x="962635" y="3501008"/>
            <a:ext cx="4329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9400" algn="just" eaLnBrk="1" hangingPunct="1">
              <a:tabLst>
                <a:tab pos="355600" algn="l"/>
              </a:tabLst>
            </a:pPr>
            <a:r>
              <a:rPr lang="fr-FR" altLang="fr-FR" sz="1600" b="1" dirty="0" smtClean="0">
                <a:latin typeface="Futura Hv BT"/>
              </a:rPr>
              <a:t>Programme personnalisé à l’établissement ou au groupe d’établissements  </a:t>
            </a:r>
            <a:endParaRPr lang="fr-FR" alt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49044" y="4365104"/>
            <a:ext cx="484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27A59F"/>
                </a:solidFill>
                <a:latin typeface="+mj-lt"/>
              </a:rPr>
              <a:t>Durée totale de formation  : +/- 6 jours </a:t>
            </a:r>
            <a:endParaRPr lang="fr-FR" b="1" i="1" dirty="0">
              <a:solidFill>
                <a:srgbClr val="27A59F"/>
              </a:solidFill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83323" y="5013176"/>
            <a:ext cx="7342058" cy="1384995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Pour les groupes d’établissements</a:t>
            </a:r>
            <a:r>
              <a:rPr lang="fr-FR" sz="1400" dirty="0"/>
              <a:t>, la durée proposée par l’organisme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sera optimisée par la réalisation de </a:t>
            </a:r>
            <a:r>
              <a:rPr lang="fr-FR" sz="1400" b="1" dirty="0"/>
              <a:t>séquences communes inter-établissements</a:t>
            </a:r>
            <a:r>
              <a:rPr lang="fr-FR" sz="1400" dirty="0"/>
              <a:t>,</a:t>
            </a:r>
            <a:br>
              <a:rPr lang="fr-FR" sz="1400" dirty="0"/>
            </a:br>
            <a:r>
              <a:rPr lang="fr-FR" sz="1400" dirty="0"/>
              <a:t>en cohérence avec les objectifs ou projets portés collectivement,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pourra comporter des </a:t>
            </a:r>
            <a:r>
              <a:rPr lang="fr-FR" sz="1400" b="1" dirty="0"/>
              <a:t>séquences spécifiques </a:t>
            </a:r>
            <a:r>
              <a:rPr lang="fr-FR" sz="1400" dirty="0"/>
              <a:t>à un ou plusieurs établissements, répondant à des contextes ou besoins locaux,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tiendra compte de la </a:t>
            </a:r>
            <a:r>
              <a:rPr lang="fr-FR" sz="1400" b="1" dirty="0"/>
              <a:t>disponibilité</a:t>
            </a:r>
            <a:r>
              <a:rPr lang="fr-FR" sz="1400" dirty="0"/>
              <a:t> des acteurs</a:t>
            </a:r>
            <a:r>
              <a:rPr lang="fr-FR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7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0528" y="10951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Module 2 : formation action</a:t>
            </a:r>
            <a:endParaRPr lang="fr-FR" altLang="fr-FR" sz="1600" dirty="0">
              <a:solidFill>
                <a:srgbClr val="EC844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259632" y="1730868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27A59F"/>
                  </a:solidFill>
                  <a:latin typeface="+mj-lt"/>
                </a:rPr>
                <a:t>CAPITAN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875311" y="1730868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1200" dirty="0" smtClean="0">
                  <a:solidFill>
                    <a:srgbClr val="27A59F"/>
                  </a:solidFill>
                  <a:latin typeface="+mj-lt"/>
                </a:rPr>
                <a:t>GRAND ANGLE</a:t>
              </a:r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48516"/>
              </p:ext>
            </p:extLst>
          </p:nvPr>
        </p:nvGraphicFramePr>
        <p:xfrm>
          <a:off x="396480" y="2852504"/>
          <a:ext cx="84960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000"/>
                <a:gridCol w="288000"/>
                <a:gridCol w="4392000"/>
              </a:tblGrid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Formation-action </a:t>
                      </a:r>
                      <a:r>
                        <a:rPr lang="fr-FR" sz="1400" b="1" kern="1200" dirty="0" smtClean="0">
                          <a:solidFill>
                            <a:srgbClr val="EC8444"/>
                          </a:solidFill>
                          <a:latin typeface="+mj-lt"/>
                          <a:ea typeface="+mn-ea"/>
                          <a:cs typeface="+mn-cs"/>
                        </a:rPr>
                        <a:t>à la carte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-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choix des 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modules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selon 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besoin – thématiques :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Formation-action </a:t>
                      </a:r>
                      <a:r>
                        <a:rPr lang="fr-FR" sz="1400" b="1" dirty="0" smtClean="0">
                          <a:solidFill>
                            <a:srgbClr val="EC8444"/>
                          </a:solidFill>
                          <a:latin typeface="+mj-lt"/>
                        </a:rPr>
                        <a:t>à la carte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autour du 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management des métiers et compétences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Initier / relancer une démarche métier – compétences,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Actualisation du</a:t>
                      </a: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recensement des métiers,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Élaboration de fiches emploi, fiches de poste, etc.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Sous-module 1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: partie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stratégie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– 2 jours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Actualiser /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initier la cartographie,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Construction du projet institutionnel ou de territoire,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Feuille de route de déploiement.</a:t>
                      </a:r>
                      <a:endParaRPr lang="fr-FR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Objectifs spécifiques personnalisables </a:t>
                      </a:r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à chaque établissement (intra) ou groupe d’établissements (inter).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Élaboration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et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suivi</a:t>
                      </a: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 plans d’action </a:t>
                      </a:r>
                      <a:r>
                        <a:rPr lang="fr-FR" sz="13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individuel ou collectif (adaptable</a:t>
                      </a:r>
                      <a:r>
                        <a:rPr lang="fr-FR" sz="13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et évaluable).</a:t>
                      </a:r>
                      <a:endParaRPr lang="fr-FR" sz="13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Sous-module 2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: partie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fonctionnelle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– 2 jours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Élaboration de la charte RH,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Création des outils prévisionnels,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prospectifs et préventifs,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Élaboration du guide institutionnel et du plan de communication.</a:t>
                      </a:r>
                      <a:endParaRPr lang="fr-FR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Journée de </a:t>
                      </a:r>
                      <a:r>
                        <a:rPr lang="fr-FR" sz="1400" b="1" dirty="0" smtClean="0">
                          <a:solidFill>
                            <a:srgbClr val="EC8444"/>
                          </a:solidFill>
                          <a:latin typeface="+mj-lt"/>
                        </a:rPr>
                        <a:t>R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etour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d’</a:t>
                      </a:r>
                      <a:r>
                        <a:rPr lang="fr-FR" sz="1400" b="1" dirty="0" err="1" smtClean="0">
                          <a:solidFill>
                            <a:srgbClr val="EC8444"/>
                          </a:solidFill>
                          <a:latin typeface="+mj-lt"/>
                        </a:rPr>
                        <a:t>EX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périence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</a:p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en présentiel ou en classe virtuelle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Sous-module</a:t>
                      </a:r>
                      <a:r>
                        <a:rPr lang="fr-FR" sz="1400" u="sng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3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: partie 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opérationnelle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– 2 jours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Définition du schéma synoptique et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 la matrice DRVPC,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Création / appropriation des maquettes RH (intégration, recrutement, évaluation, etc.)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Clé USB = canevas d’outils prêt à utiliser (modèles)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F6F5"/>
                    </a:solidFill>
                  </a:tcPr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3275856" y="1874884"/>
            <a:ext cx="2376264" cy="523220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EC8444"/>
                </a:solidFill>
              </a:rPr>
              <a:t>Contenus adaptés et personnalisables en intra</a:t>
            </a:r>
            <a:endParaRPr lang="fr-FR" sz="1400" b="1" dirty="0">
              <a:solidFill>
                <a:srgbClr val="EC8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39552" y="2278613"/>
            <a:ext cx="8208912" cy="646331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C8444"/>
                </a:solidFill>
              </a:rPr>
              <a:t>Faciliter et outiller la mise en œuvre des actions de management des métiers, emplois et compétences.</a:t>
            </a:r>
            <a:endParaRPr lang="fr-FR" b="1" dirty="0">
              <a:solidFill>
                <a:srgbClr val="EC844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49044" y="4797152"/>
            <a:ext cx="484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27A59F"/>
                </a:solidFill>
                <a:latin typeface="+mj-lt"/>
              </a:rPr>
              <a:t>Durée : par ½ journée ou journée </a:t>
            </a:r>
            <a:r>
              <a:rPr lang="fr-FR" sz="1600" b="1" i="1" dirty="0">
                <a:solidFill>
                  <a:srgbClr val="27A59F"/>
                </a:solidFill>
              </a:rPr>
              <a:t>en fonction des besoins </a:t>
            </a:r>
            <a:endParaRPr lang="fr-FR" sz="1600" b="1" i="1" dirty="0">
              <a:solidFill>
                <a:srgbClr val="27A59F"/>
              </a:solidFill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83323" y="5525651"/>
            <a:ext cx="7342058" cy="1215717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Le module de conseil n’est </a:t>
            </a:r>
            <a:r>
              <a:rPr lang="fr-FR" sz="1400" b="1" dirty="0"/>
              <a:t>pas systématique </a:t>
            </a:r>
            <a:r>
              <a:rPr lang="fr-FR" sz="1400" dirty="0"/>
              <a:t>; il peut être </a:t>
            </a:r>
            <a:r>
              <a:rPr lang="fr-FR" sz="1400" dirty="0" smtClean="0"/>
              <a:t>mobilisé </a:t>
            </a:r>
            <a:r>
              <a:rPr lang="fr-FR" sz="1400" b="1" dirty="0" smtClean="0"/>
              <a:t>en </a:t>
            </a:r>
            <a:r>
              <a:rPr lang="fr-FR" sz="1400" b="1" dirty="0"/>
              <a:t>fonction des besoins d’appui opérationnel </a:t>
            </a:r>
            <a:r>
              <a:rPr lang="fr-FR" sz="1400" dirty="0"/>
              <a:t>du ou des établissements</a:t>
            </a:r>
            <a:r>
              <a:rPr lang="fr-FR" sz="1400" dirty="0" smtClean="0"/>
              <a:t>, en </a:t>
            </a:r>
            <a:r>
              <a:rPr lang="fr-FR" sz="1400" dirty="0"/>
              <a:t>complément de la formation-action.</a:t>
            </a:r>
          </a:p>
          <a:p>
            <a:pPr algn="ctr"/>
            <a:endParaRPr lang="fr-FR" sz="300" dirty="0"/>
          </a:p>
          <a:p>
            <a:r>
              <a:rPr lang="fr-FR" sz="1400" i="1" dirty="0"/>
              <a:t>Le cas échéant, il peut être utilisé sans recours à la formation, par exemple pour </a:t>
            </a:r>
            <a:r>
              <a:rPr lang="fr-FR" sz="1400" i="1" dirty="0" smtClean="0"/>
              <a:t>finaliser un </a:t>
            </a:r>
            <a:r>
              <a:rPr lang="fr-FR" sz="1400" i="1" dirty="0"/>
              <a:t>accompagnement initié dans le cadre d’un précédent dispositif ANFH.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07950" y="12193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MODULE 3. appui opérationnel</a:t>
            </a:r>
            <a:r>
              <a:rPr lang="fr-FR" altLang="fr-FR" sz="2800" b="1" dirty="0">
                <a:solidFill>
                  <a:srgbClr val="EC8444"/>
                </a:solidFill>
              </a:rPr>
              <a:t/>
            </a:r>
            <a:br>
              <a:rPr lang="fr-FR" altLang="fr-FR" sz="2800" b="1" dirty="0">
                <a:solidFill>
                  <a:srgbClr val="EC8444"/>
                </a:solidFill>
              </a:rPr>
            </a:br>
            <a:r>
              <a:rPr lang="fr-FR" altLang="fr-FR" sz="2000" b="1" dirty="0" smtClean="0">
                <a:solidFill>
                  <a:srgbClr val="262626"/>
                </a:solidFill>
              </a:rPr>
              <a:t>auprès des acteurs des établissements.</a:t>
            </a:r>
            <a:endParaRPr lang="fr-FR" altLang="fr-FR" dirty="0"/>
          </a:p>
        </p:txBody>
      </p:sp>
      <p:sp>
        <p:nvSpPr>
          <p:cNvPr id="13" name="Ellipse 12"/>
          <p:cNvSpPr/>
          <p:nvPr/>
        </p:nvSpPr>
        <p:spPr>
          <a:xfrm>
            <a:off x="1412237" y="3419781"/>
            <a:ext cx="1800200" cy="1037076"/>
          </a:xfrm>
          <a:prstGeom prst="ellipse">
            <a:avLst/>
          </a:prstGeom>
          <a:solidFill>
            <a:srgbClr val="AEECE9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Animation</a:t>
            </a:r>
            <a:br>
              <a:rPr lang="fr-F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d’un Comité</a:t>
            </a:r>
            <a:br>
              <a:rPr lang="fr-F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pilotage</a:t>
            </a:r>
          </a:p>
          <a:p>
            <a:pPr algn="ctr"/>
            <a:endParaRPr lang="fr-FR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595544" y="3419781"/>
            <a:ext cx="2200592" cy="1037076"/>
          </a:xfrm>
          <a:prstGeom prst="ellipse">
            <a:avLst/>
          </a:prstGeom>
          <a:solidFill>
            <a:srgbClr val="AEECE9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Aide</a:t>
            </a:r>
            <a:br>
              <a:rPr lang="fr-F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à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la conception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d’outils</a:t>
            </a:r>
            <a:br>
              <a:rPr lang="fr-FR" sz="1200" b="1" dirty="0" smtClean="0">
                <a:solidFill>
                  <a:schemeClr val="tx1"/>
                </a:solidFill>
                <a:latin typeface="+mj-lt"/>
              </a:rPr>
            </a:b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(fiches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de </a:t>
            </a:r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poste…)</a:t>
            </a:r>
            <a:endParaRPr lang="fr-FR" sz="12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fr-FR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084168" y="3322665"/>
            <a:ext cx="2448272" cy="1231308"/>
          </a:xfrm>
          <a:prstGeom prst="ellipse">
            <a:avLst/>
          </a:prstGeom>
          <a:solidFill>
            <a:srgbClr val="AEECE9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+mj-lt"/>
              </a:rPr>
              <a:t>Appui sur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l’amélioration d’un processus RH </a:t>
            </a:r>
            <a:r>
              <a:rPr lang="fr-FR" sz="1100" b="1" dirty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1100" b="1" dirty="0" smtClean="0">
                <a:solidFill>
                  <a:schemeClr val="tx1"/>
                </a:solidFill>
                <a:latin typeface="+mj-lt"/>
              </a:rPr>
              <a:t>recrutements, gestion des carrières, GPMC, formation, etc.)</a:t>
            </a:r>
            <a:endParaRPr lang="fr-FR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4016" y="3284984"/>
            <a:ext cx="1763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27A59F"/>
                </a:solidFill>
                <a:latin typeface="+mj-lt"/>
              </a:rPr>
              <a:t>Exemples :</a:t>
            </a:r>
            <a:endParaRPr lang="fr-FR" sz="1400" b="1" i="1" dirty="0">
              <a:solidFill>
                <a:srgbClr val="27A59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1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0528" y="10951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Module 3 : APPUI OPERATIONNEL</a:t>
            </a:r>
            <a:endParaRPr lang="fr-FR" altLang="fr-FR" sz="1600" dirty="0">
              <a:solidFill>
                <a:srgbClr val="EC8444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259632" y="1730868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27A59F"/>
                  </a:solidFill>
                  <a:latin typeface="+mj-lt"/>
                </a:rPr>
                <a:t>CAPITAN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875311" y="1730868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1200" dirty="0" smtClean="0">
                  <a:solidFill>
                    <a:srgbClr val="27A59F"/>
                  </a:solidFill>
                  <a:latin typeface="+mj-lt"/>
                </a:rPr>
                <a:t>GRAND ANGLE</a:t>
              </a:r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40216"/>
              </p:ext>
            </p:extLst>
          </p:nvPr>
        </p:nvGraphicFramePr>
        <p:xfrm>
          <a:off x="323528" y="2780928"/>
          <a:ext cx="8388000" cy="30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/>
                <a:gridCol w="468000"/>
                <a:gridCol w="3960000"/>
              </a:tblGrid>
              <a:tr h="149736">
                <a:tc>
                  <a:txBody>
                    <a:bodyPr/>
                    <a:lstStyle/>
                    <a:p>
                      <a:pPr marL="0" lvl="1" indent="0" defTabSz="711200">
                        <a:lnSpc>
                          <a:spcPct val="90000"/>
                        </a:lnSpc>
                        <a:spcAft>
                          <a:spcPct val="15000"/>
                        </a:spcAft>
                        <a:buNone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Co-animation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au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choix dans les 4 propositions suivantes :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Suite à l’état des lieux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rapprochement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du consultant et de l’établissement :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171450" lvl="1" indent="-171450" defTabSz="711200">
                        <a:lnSpc>
                          <a:spcPct val="90000"/>
                        </a:lnSpc>
                        <a:spcAft>
                          <a:spcPct val="15000"/>
                        </a:spcAft>
                        <a:buChar char="••"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Accompagnement à l’organisation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(réunion de travail de pilotage, réunion de projet, Copil, etc.).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Définition du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groupe de projet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171450" lvl="1" indent="-17145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Planification du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nombre de jours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171450" lvl="1" indent="-17145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Priorisation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des actions retenues.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171450" lvl="1" indent="-171450" defTabSz="711200">
                        <a:lnSpc>
                          <a:spcPct val="90000"/>
                        </a:lnSpc>
                        <a:spcAft>
                          <a:spcPct val="15000"/>
                        </a:spcAft>
                        <a:buChar char="••"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Appui technique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élaboration d’une documentation (fiche emploi, fiche de poste, grille d’entretien professionnel, etc.).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=&gt; Traduction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 ces conclusions au travers 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d’appui opérationnel ou technique en groupe de travail.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171450" lvl="1" indent="-17145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har char="••"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Appui à la décision 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 analyse de problématique et prise de décision.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Accompagnement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dans une pratique :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 DO LIST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pour la session suivante.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171450" lvl="1" indent="-171450" defTabSz="711200">
                        <a:lnSpc>
                          <a:spcPct val="90000"/>
                        </a:lnSpc>
                        <a:spcAft>
                          <a:spcPct val="15000"/>
                        </a:spcAft>
                        <a:buChar char="••"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Communication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: stratégie de communication, animation de sessions d’informations, etc.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Mise à disposition d’un « canevas » de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documents modifiables et adaptables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à l’établissement.</a:t>
                      </a:r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F6F5"/>
                    </a:solidFill>
                  </a:tcPr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3239852" y="1900421"/>
            <a:ext cx="2376264" cy="523220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EC8444"/>
                </a:solidFill>
              </a:rPr>
              <a:t>Animation</a:t>
            </a:r>
          </a:p>
          <a:p>
            <a:pPr algn="ctr"/>
            <a:r>
              <a:rPr lang="fr-FR" sz="1400" b="1" dirty="0" smtClean="0">
                <a:solidFill>
                  <a:srgbClr val="EC8444"/>
                </a:solidFill>
              </a:rPr>
              <a:t>Conseil</a:t>
            </a:r>
            <a:endParaRPr lang="fr-FR" sz="1400" b="1" dirty="0">
              <a:solidFill>
                <a:srgbClr val="EC8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-107950" y="12193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MODULE 4. MUTUALISATION ET CAPITALISATION</a:t>
            </a:r>
            <a:r>
              <a:rPr lang="fr-FR" altLang="fr-FR" sz="2800" b="1" dirty="0">
                <a:solidFill>
                  <a:srgbClr val="EC8444"/>
                </a:solidFill>
              </a:rPr>
              <a:t/>
            </a:r>
            <a:br>
              <a:rPr lang="fr-FR" altLang="fr-FR" sz="2800" b="1" dirty="0">
                <a:solidFill>
                  <a:srgbClr val="EC8444"/>
                </a:solidFill>
              </a:rPr>
            </a:br>
            <a:r>
              <a:rPr lang="fr-FR" altLang="fr-FR" sz="2000" b="1" dirty="0" smtClean="0">
                <a:solidFill>
                  <a:srgbClr val="262626"/>
                </a:solidFill>
              </a:rPr>
              <a:t>au plan (inter)régional ou national - Appui auprès de l’ANFH</a:t>
            </a:r>
            <a:endParaRPr lang="fr-FR" alt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27584" y="5661248"/>
            <a:ext cx="7342058" cy="738664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Cette prestation devra donner lieu à un </a:t>
            </a:r>
            <a:r>
              <a:rPr lang="fr-FR" sz="1400" b="1" dirty="0" smtClean="0"/>
              <a:t>devis</a:t>
            </a:r>
            <a:r>
              <a:rPr lang="fr-FR" sz="1400" dirty="0" smtClean="0"/>
              <a:t> de la part de l’organisme, </a:t>
            </a:r>
            <a:r>
              <a:rPr lang="fr-FR" sz="1400" b="1" dirty="0" smtClean="0"/>
              <a:t>sur la base de l’appui souhaité par la Délégation ou le service DFC</a:t>
            </a:r>
            <a:r>
              <a:rPr lang="fr-FR" sz="1400" dirty="0" smtClean="0"/>
              <a:t>, et sera déclenchée par un </a:t>
            </a:r>
            <a:r>
              <a:rPr lang="fr-FR" sz="1400" b="1" dirty="0" smtClean="0"/>
              <a:t>bon de commande </a:t>
            </a:r>
            <a:r>
              <a:rPr lang="fr-FR" sz="1400" dirty="0" smtClean="0"/>
              <a:t>signé par l’ANFH.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7584" y="2348880"/>
            <a:ext cx="7362747" cy="1631216"/>
          </a:xfrm>
          <a:prstGeom prst="rect">
            <a:avLst/>
          </a:prstGeom>
          <a:ln>
            <a:solidFill>
              <a:srgbClr val="EC8444"/>
            </a:solidFill>
          </a:ln>
        </p:spPr>
        <p:txBody>
          <a:bodyPr wrap="square">
            <a:spAutoFit/>
          </a:bodyPr>
          <a:lstStyle/>
          <a:p>
            <a:pPr indent="-279400" algn="just" eaLnBrk="1" hangingPunct="1">
              <a:tabLst>
                <a:tab pos="355600" algn="l"/>
              </a:tabLst>
            </a:pPr>
            <a:r>
              <a:rPr lang="fr-FR" altLang="fr-FR" sz="1600" b="1" dirty="0" smtClean="0">
                <a:solidFill>
                  <a:srgbClr val="EC8444"/>
                </a:solidFill>
                <a:latin typeface="Futura Hv BT"/>
              </a:rPr>
              <a:t>Objectifs spécifiques pour l’ANFH </a:t>
            </a:r>
            <a:r>
              <a:rPr lang="fr-FR" altLang="fr-FR" sz="1600" dirty="0" smtClean="0">
                <a:solidFill>
                  <a:srgbClr val="EC8444"/>
                </a:solidFill>
                <a:latin typeface="Futura Hv BT"/>
              </a:rPr>
              <a:t>: 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b="1" dirty="0" smtClean="0">
                <a:latin typeface="Futura Hv BT"/>
              </a:rPr>
              <a:t>Aider à la capitalisation des expériences, bonnes pratiques et outils en matière de management des métiers, emplois et compétences et, plus largement, de développement RH.</a:t>
            </a:r>
            <a:endParaRPr lang="fr-FR" altLang="fr-FR" sz="1400" b="1" dirty="0">
              <a:latin typeface="Futura Hv BT"/>
            </a:endParaRP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b="1" dirty="0" smtClean="0">
                <a:latin typeface="Futura Hv BT"/>
              </a:rPr>
              <a:t>Favoriser l’actualisation et la diffusion des connaissances, démarches et pratiques sur ce champ, au regard des enjeux et évolutions (QVT, territorialisation, etc.).</a:t>
            </a:r>
            <a:endParaRPr lang="fr-FR" altLang="fr-FR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827584" y="4316323"/>
            <a:ext cx="741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9400" algn="just" eaLnBrk="1" hangingPunct="1">
              <a:tabLst>
                <a:tab pos="355600" algn="l"/>
              </a:tabLst>
            </a:pPr>
            <a:r>
              <a:rPr lang="fr-FR" altLang="fr-FR" sz="1600" b="1" dirty="0" smtClean="0">
                <a:latin typeface="Futura Hv BT"/>
              </a:rPr>
              <a:t>Public </a:t>
            </a:r>
            <a:r>
              <a:rPr lang="fr-FR" altLang="fr-FR" sz="1600" dirty="0" smtClean="0">
                <a:latin typeface="Futura Hv BT"/>
              </a:rPr>
              <a:t>: </a:t>
            </a:r>
          </a:p>
          <a:p>
            <a:pPr algn="just" eaLnBrk="1" hangingPunct="1"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Les prestations s’adressent aux Délégations et au siège de l’ANFH (service DFC), et pourront être mobilisées, en fonction des besoins, pour soutenir les démarches de mutualisation et de capitalisation à l’échelle territoriale, régionale, inter-régionale ou nationale.</a:t>
            </a: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4532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-107950" y="131115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MODULE 4. MUTUALISATION ET CAPITALISATION</a:t>
            </a:r>
            <a:endParaRPr lang="fr-FR" alt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296568" y="2234924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4" name="Rectangle 13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27A59F"/>
                  </a:solidFill>
                  <a:latin typeface="+mj-lt"/>
                </a:rPr>
                <a:t>CAPITAN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912247" y="2234924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1200" dirty="0" smtClean="0">
                  <a:solidFill>
                    <a:srgbClr val="27A59F"/>
                  </a:solidFill>
                  <a:latin typeface="+mj-lt"/>
                </a:rPr>
                <a:t>GRAND ANGLE</a:t>
              </a:r>
            </a:p>
          </p:txBody>
        </p:sp>
      </p:grp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83230"/>
              </p:ext>
            </p:extLst>
          </p:nvPr>
        </p:nvGraphicFramePr>
        <p:xfrm>
          <a:off x="360464" y="3593936"/>
          <a:ext cx="83880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/>
                <a:gridCol w="468000"/>
                <a:gridCol w="3960000"/>
              </a:tblGrid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Définition de l’instance de pilotage national / régional.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Action de sensibilisation et de communication auprès des Copil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(adhérents et instances).</a:t>
                      </a:r>
                      <a:endParaRPr lang="fr-FR" sz="1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Animation : journées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régionales d’échanges, Copil régionaux, contribution à la production d’un document support de présentation ou communication.</a:t>
                      </a:r>
                      <a:endParaRPr lang="fr-FR" sz="1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Contribution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à l’animation d’un espace collaboratif.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Création d’outils, modalités d’évaluation, etc.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Remontée</a:t>
                      </a:r>
                      <a:r>
                        <a:rPr lang="fr-FR" sz="14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des éléments statistiques, des états d’avancement, des réalités métiers et compétences et leurs répercussions possibles.</a:t>
                      </a:r>
                      <a:endParaRPr lang="fr-FR" sz="12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Co-conception et animation de journées spécifiques.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Élaboration</a:t>
                      </a:r>
                      <a:r>
                        <a:rPr lang="fr-FR" sz="14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des maquettes de fiches métiers non faites.</a:t>
                      </a:r>
                      <a:endParaRPr lang="fr-FR" sz="12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Préparation/animation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de réunion Copil.</a:t>
                      </a:r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Mémos,</a:t>
                      </a:r>
                      <a:r>
                        <a:rPr lang="fr-FR" sz="14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idées, constats pour les délégations.</a:t>
                      </a:r>
                      <a:endParaRPr lang="fr-FR" sz="14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3312792" y="2378940"/>
            <a:ext cx="2376264" cy="738664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EC8444"/>
                </a:solidFill>
              </a:rPr>
              <a:t>Exemples d’appui auprès de délégations ou du siège de l’ANFH</a:t>
            </a:r>
            <a:endParaRPr lang="fr-FR" sz="1400" b="1" dirty="0">
              <a:solidFill>
                <a:srgbClr val="EC8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-180020" y="22768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800" b="1" cap="all" dirty="0" smtClean="0">
                <a:solidFill>
                  <a:srgbClr val="EC8444"/>
                </a:solidFill>
              </a:rPr>
              <a:t>Questions ?</a:t>
            </a:r>
            <a:endParaRPr lang="fr-FR" altLang="fr-FR" sz="2000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11250"/>
              </p:ext>
            </p:extLst>
          </p:nvPr>
        </p:nvGraphicFramePr>
        <p:xfrm>
          <a:off x="360464" y="3593936"/>
          <a:ext cx="565169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362"/>
                <a:gridCol w="597334"/>
              </a:tblGrid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27A59F"/>
                          </a:solidFill>
                          <a:latin typeface="+mj-lt"/>
                        </a:rPr>
                        <a:t>LOT N°1 : ACCOMPAGNEMENT DES ETABLISSEMENTS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Module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Diagnostic et cadrage de l’accompagnement</a:t>
                      </a:r>
                      <a:endParaRPr lang="fr-FR" sz="12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Module 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Formation – action des acteurs des établissements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Module 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Appui opérationnel auprès des acteurs des établissements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Appuis auprès de l’ANFH</a:t>
                      </a:r>
                      <a:endParaRPr lang="fr-FR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3668" y="3563253"/>
            <a:ext cx="73627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9400" algn="just" eaLnBrk="1" hangingPunct="1">
              <a:tabLst>
                <a:tab pos="355600" algn="l"/>
              </a:tabLst>
            </a:pPr>
            <a:r>
              <a:rPr lang="fr-FR" altLang="fr-FR" sz="1600" b="1" dirty="0" smtClean="0">
                <a:latin typeface="Futura Hv BT"/>
              </a:rPr>
              <a:t>Objectifs </a:t>
            </a:r>
            <a:r>
              <a:rPr lang="fr-FR" altLang="fr-FR" sz="1600" dirty="0" smtClean="0">
                <a:latin typeface="Futura Hv BT"/>
              </a:rPr>
              <a:t>: 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Situer </a:t>
            </a:r>
            <a:r>
              <a:rPr lang="fr-FR" altLang="fr-FR" sz="1400" dirty="0">
                <a:latin typeface="Futura Hv BT"/>
              </a:rPr>
              <a:t>le rôle de l’encadrant dans la démarche GPMC et identifier les enjeux </a:t>
            </a:r>
            <a:r>
              <a:rPr lang="fr-FR" altLang="fr-FR" sz="1400" dirty="0" smtClean="0">
                <a:latin typeface="Futura Hv BT"/>
              </a:rPr>
              <a:t>individuels</a:t>
            </a:r>
            <a:br>
              <a:rPr lang="fr-FR" altLang="fr-FR" sz="1400" dirty="0" smtClean="0">
                <a:latin typeface="Futura Hv BT"/>
              </a:rPr>
            </a:br>
            <a:r>
              <a:rPr lang="fr-FR" altLang="fr-FR" sz="1400" dirty="0" smtClean="0">
                <a:latin typeface="Futura Hv BT"/>
              </a:rPr>
              <a:t>     et collectifs</a:t>
            </a:r>
            <a:r>
              <a:rPr lang="fr-FR" altLang="fr-FR" sz="1400" dirty="0">
                <a:latin typeface="Futura Hv BT"/>
              </a:rPr>
              <a:t> </a:t>
            </a:r>
            <a:r>
              <a:rPr lang="fr-FR" altLang="fr-FR" sz="1400" dirty="0" smtClean="0">
                <a:latin typeface="Futura Hv BT"/>
              </a:rPr>
              <a:t>d’un </a:t>
            </a:r>
            <a:r>
              <a:rPr lang="fr-FR" altLang="fr-FR" sz="1400" dirty="0">
                <a:latin typeface="Futura Hv BT"/>
              </a:rPr>
              <a:t>entretien professionnel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>
                <a:latin typeface="Futura Hv BT"/>
              </a:rPr>
              <a:t>S’approprier les concepts clés associés à la notion de compétences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>
                <a:latin typeface="Futura Hv BT"/>
              </a:rPr>
              <a:t>Appréhender la méthodologie d’élaboration  d’une fiche métier/emplois/poste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>
                <a:latin typeface="Futura Hv BT"/>
              </a:rPr>
              <a:t>Savoir évaluer les compétences réelles au regard des compétences </a:t>
            </a:r>
            <a:r>
              <a:rPr lang="fr-FR" altLang="fr-FR" sz="1400" dirty="0" smtClean="0">
                <a:latin typeface="Futura Hv BT"/>
              </a:rPr>
              <a:t>attendues</a:t>
            </a:r>
            <a:br>
              <a:rPr lang="fr-FR" altLang="fr-FR" sz="1400" dirty="0" smtClean="0">
                <a:latin typeface="Futura Hv BT"/>
              </a:rPr>
            </a:br>
            <a:r>
              <a:rPr lang="fr-FR" altLang="fr-FR" sz="1400" dirty="0" smtClean="0">
                <a:latin typeface="Futura Hv BT"/>
              </a:rPr>
              <a:t>     et </a:t>
            </a:r>
            <a:r>
              <a:rPr lang="fr-FR" altLang="fr-FR" sz="1400" dirty="0">
                <a:latin typeface="Futura Hv BT"/>
              </a:rPr>
              <a:t>élaborer un </a:t>
            </a:r>
            <a:r>
              <a:rPr lang="fr-FR" altLang="fr-FR" sz="1400" dirty="0" smtClean="0">
                <a:latin typeface="Futura Hv BT"/>
              </a:rPr>
              <a:t>plan</a:t>
            </a:r>
            <a:r>
              <a:rPr lang="fr-FR" altLang="fr-FR" sz="1400" dirty="0">
                <a:latin typeface="Futura Hv BT"/>
              </a:rPr>
              <a:t> </a:t>
            </a:r>
            <a:r>
              <a:rPr lang="fr-FR" altLang="fr-FR" sz="1400" dirty="0" smtClean="0">
                <a:latin typeface="Futura Hv BT"/>
              </a:rPr>
              <a:t>d’action </a:t>
            </a:r>
            <a:r>
              <a:rPr lang="fr-FR" altLang="fr-FR" sz="1400" dirty="0">
                <a:latin typeface="Futura Hv BT"/>
              </a:rPr>
              <a:t>pour réduire les écarts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>
                <a:latin typeface="Futura Hv BT"/>
              </a:rPr>
              <a:t>Savoir mettre en œuvre les différentes étapes d’un entretien professionnel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>
                <a:latin typeface="Futura Hv BT"/>
              </a:rPr>
              <a:t>Etablir un lien entre l’entretien professionnel et l’entretien de formation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>
                <a:latin typeface="Futura Hv BT"/>
              </a:rPr>
              <a:t>Savoir déterminer des objectifs individuels et collectifs et les moyens </a:t>
            </a:r>
            <a:r>
              <a:rPr lang="fr-FR" altLang="fr-FR" sz="1400" dirty="0" smtClean="0">
                <a:latin typeface="Futura Hv BT"/>
              </a:rPr>
              <a:t>associés.</a:t>
            </a:r>
            <a:endParaRPr lang="fr-FR" altLang="fr-FR" sz="1400" dirty="0">
              <a:latin typeface="Futura Hv BT"/>
            </a:endParaRPr>
          </a:p>
          <a:p>
            <a:pPr marL="449263" lvl="3" eaLnBrk="1" hangingPunct="1"/>
            <a:endParaRPr lang="fr-FR" alt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N°2 : FORMATION DES ENCADRANTS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2710661"/>
            <a:ext cx="8208912" cy="646331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C8444"/>
                </a:solidFill>
              </a:rPr>
              <a:t>Maîtriser la réalisation d’un entretien professionnel et de formation, et intégrer la notion de compétences dans les pratiques managériales</a:t>
            </a:r>
            <a:endParaRPr lang="fr-FR" b="1" dirty="0">
              <a:solidFill>
                <a:srgbClr val="EC844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950" y="11299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Lot n°2. FORMATION DES ENCADRANTS</a:t>
            </a:r>
            <a:r>
              <a:rPr lang="fr-FR" altLang="fr-FR" sz="2800" b="1" dirty="0">
                <a:solidFill>
                  <a:srgbClr val="EC8444"/>
                </a:solidFill>
              </a:rPr>
              <a:t/>
            </a:r>
            <a:br>
              <a:rPr lang="fr-FR" altLang="fr-FR" sz="2800" b="1" dirty="0">
                <a:solidFill>
                  <a:srgbClr val="EC8444"/>
                </a:solidFill>
              </a:rPr>
            </a:br>
            <a:r>
              <a:rPr lang="fr-FR" altLang="fr-FR" sz="2000" b="1" dirty="0" smtClean="0">
                <a:solidFill>
                  <a:srgbClr val="262626"/>
                </a:solidFill>
              </a:rPr>
              <a:t>à la réalisation des entretiens professionnels et de formation, et à l’intégration du management des compétences dans leurs pratiques managériales.</a:t>
            </a:r>
            <a:endParaRPr lang="fr-FR" altLang="fr-FR" sz="2000" b="1" dirty="0">
              <a:solidFill>
                <a:srgbClr val="262626"/>
              </a:solidFill>
            </a:endParaRPr>
          </a:p>
          <a:p>
            <a:pPr indent="-457200" algn="ctr" eaLnBrk="1" hangingPunct="1"/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11" name="Rectangle 10"/>
          <p:cNvSpPr/>
          <p:nvPr/>
        </p:nvSpPr>
        <p:spPr>
          <a:xfrm>
            <a:off x="953669" y="6007347"/>
            <a:ext cx="7362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9400" algn="just" eaLnBrk="1" hangingPunct="1">
              <a:tabLst>
                <a:tab pos="355600" algn="l"/>
              </a:tabLst>
            </a:pPr>
            <a:r>
              <a:rPr lang="fr-FR" altLang="fr-FR" sz="1600" b="1" dirty="0" smtClean="0">
                <a:latin typeface="Futura Hv BT"/>
              </a:rPr>
              <a:t>Public </a:t>
            </a:r>
            <a:r>
              <a:rPr lang="fr-FR" altLang="fr-FR" sz="1600" dirty="0" smtClean="0">
                <a:latin typeface="Futura Hv BT"/>
              </a:rPr>
              <a:t>: </a:t>
            </a:r>
          </a:p>
          <a:p>
            <a:pPr algn="just" eaLnBrk="1" hangingPunct="1"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Tout personnel en situation d’encadrement, y compris le personnel médical</a:t>
            </a:r>
            <a:endParaRPr lang="fr-FR" altLang="fr-FR" sz="1200" dirty="0"/>
          </a:p>
        </p:txBody>
      </p:sp>
    </p:spTree>
    <p:extLst>
      <p:ext uri="{BB962C8B-B14F-4D97-AF65-F5344CB8AC3E}">
        <p14:creationId xmlns:p14="http://schemas.microsoft.com/office/powerpoint/2010/main" val="34361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26584" t="16074" r="44250" b="10148"/>
          <a:stretch/>
        </p:blipFill>
        <p:spPr>
          <a:xfrm>
            <a:off x="6377760" y="1412776"/>
            <a:ext cx="2320399" cy="3301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N°2 : FORMATION DES ENCADRANTS</a:t>
            </a:r>
            <a:endParaRPr lang="fr-FR" sz="24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995936" y="4004422"/>
            <a:ext cx="3778631" cy="2399451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1200" dirty="0" smtClean="0">
                  <a:solidFill>
                    <a:schemeClr val="tx1"/>
                  </a:solidFill>
                  <a:latin typeface="+mj-lt"/>
                </a:rPr>
                <a:t>4 offres proposées 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100" b="1" kern="1200" dirty="0" smtClean="0">
                <a:solidFill>
                  <a:srgbClr val="27A59F"/>
                </a:solidFill>
                <a:latin typeface="+mj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kern="1200" dirty="0" smtClean="0">
                  <a:solidFill>
                    <a:srgbClr val="27A59F"/>
                  </a:solidFill>
                  <a:latin typeface="+mj-lt"/>
                </a:rPr>
                <a:t>CAPITAN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kern="1200" dirty="0" smtClean="0">
                  <a:solidFill>
                    <a:srgbClr val="27A59F"/>
                  </a:solidFill>
                  <a:latin typeface="+mj-lt"/>
                </a:rPr>
                <a:t>GRIEPS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 smtClean="0">
                  <a:solidFill>
                    <a:srgbClr val="27A59F"/>
                  </a:solidFill>
                  <a:latin typeface="+mj-lt"/>
                </a:rPr>
                <a:t>INFORELEC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kern="1200" dirty="0" smtClean="0">
                  <a:solidFill>
                    <a:srgbClr val="27A59F"/>
                  </a:solidFill>
                  <a:latin typeface="+mj-lt"/>
                </a:rPr>
                <a:t>PRISMA</a:t>
              </a:r>
              <a:endParaRPr lang="fr-FR" sz="1400" b="0" kern="12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244233" y="5371842"/>
            <a:ext cx="3662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Programmes de formations disponibles sur l’intranet :</a:t>
            </a:r>
          </a:p>
          <a:p>
            <a:r>
              <a:rPr lang="fr-FR" sz="1400" dirty="0">
                <a:hlinkClick r:id="rId4"/>
              </a:rPr>
              <a:t>https://</a:t>
            </a:r>
            <a:r>
              <a:rPr lang="fr-FR" sz="1400" dirty="0" smtClean="0">
                <a:hlinkClick r:id="rId4"/>
              </a:rPr>
              <a:t>intranet.anfh.fr/espace/metiers-et-competences/librairie?category=3133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44233" y="1412776"/>
            <a:ext cx="4147747" cy="2800767"/>
          </a:xfrm>
          <a:prstGeom prst="rect">
            <a:avLst/>
          </a:prstGeom>
          <a:solidFill>
            <a:schemeClr val="bg1"/>
          </a:solidFill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La formation peut être déployée :</a:t>
            </a:r>
          </a:p>
          <a:p>
            <a:r>
              <a:rPr lang="fr-FR" sz="1600" b="1" dirty="0" smtClean="0">
                <a:solidFill>
                  <a:srgbClr val="EC8444"/>
                </a:solidFill>
              </a:rPr>
              <a:t>- </a:t>
            </a:r>
            <a:r>
              <a:rPr lang="fr-FR" sz="1600" dirty="0" smtClean="0"/>
              <a:t>en</a:t>
            </a:r>
            <a:r>
              <a:rPr lang="fr-FR" sz="1600" b="1" dirty="0" smtClean="0"/>
              <a:t> </a:t>
            </a:r>
            <a:r>
              <a:rPr lang="fr-FR" sz="1600" b="1" dirty="0" smtClean="0">
                <a:solidFill>
                  <a:srgbClr val="EC8444"/>
                </a:solidFill>
              </a:rPr>
              <a:t>intra </a:t>
            </a:r>
            <a:r>
              <a:rPr lang="fr-FR" sz="1600" dirty="0" smtClean="0"/>
              <a:t>ou</a:t>
            </a:r>
            <a:r>
              <a:rPr lang="fr-FR" sz="1600" b="1" dirty="0" smtClean="0"/>
              <a:t> </a:t>
            </a:r>
            <a:r>
              <a:rPr lang="fr-FR" sz="1600" b="1" dirty="0" smtClean="0">
                <a:solidFill>
                  <a:srgbClr val="EC8444"/>
                </a:solidFill>
              </a:rPr>
              <a:t>inter-établissements  au sein d’un groupement </a:t>
            </a:r>
            <a:r>
              <a:rPr lang="fr-FR" sz="1600" dirty="0" smtClean="0"/>
              <a:t>(Direction commune, GHT, GCMS, etc.),</a:t>
            </a:r>
          </a:p>
          <a:p>
            <a:r>
              <a:rPr lang="fr-FR" sz="1600" b="1" dirty="0" smtClean="0">
                <a:solidFill>
                  <a:srgbClr val="EC8444"/>
                </a:solidFill>
              </a:rPr>
              <a:t>- </a:t>
            </a:r>
            <a:r>
              <a:rPr lang="fr-FR" sz="1600" dirty="0" smtClean="0"/>
              <a:t>ou dans le cadre d’une </a:t>
            </a:r>
            <a:r>
              <a:rPr lang="fr-FR" sz="1600" b="1" dirty="0" smtClean="0">
                <a:solidFill>
                  <a:srgbClr val="EC8444"/>
                </a:solidFill>
              </a:rPr>
              <a:t>session ANFH</a:t>
            </a: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EC8444"/>
              </a:solidFill>
            </a:endParaRPr>
          </a:p>
          <a:p>
            <a:r>
              <a:rPr lang="fr-FR" sz="1600" dirty="0" smtClean="0"/>
              <a:t>Elle peut être en </a:t>
            </a:r>
            <a:r>
              <a:rPr lang="fr-FR" sz="1600" b="1" dirty="0" smtClean="0">
                <a:solidFill>
                  <a:srgbClr val="EC8444"/>
                </a:solidFill>
              </a:rPr>
              <a:t>lien </a:t>
            </a:r>
            <a:r>
              <a:rPr lang="fr-FR" sz="1600" dirty="0" smtClean="0"/>
              <a:t>avec les différents </a:t>
            </a:r>
            <a:r>
              <a:rPr lang="fr-FR" sz="1600" b="1" dirty="0" smtClean="0">
                <a:solidFill>
                  <a:srgbClr val="EC8444"/>
                </a:solidFill>
              </a:rPr>
              <a:t>modules d’accompagnement </a:t>
            </a:r>
            <a:r>
              <a:rPr lang="fr-FR" sz="1600" dirty="0" smtClean="0"/>
              <a:t>ou de </a:t>
            </a:r>
            <a:r>
              <a:rPr lang="fr-FR" sz="1600" b="1" dirty="0" smtClean="0">
                <a:solidFill>
                  <a:srgbClr val="EC8444"/>
                </a:solidFill>
              </a:rPr>
              <a:t>manière indépendante.</a:t>
            </a:r>
          </a:p>
          <a:p>
            <a:endParaRPr lang="fr-FR" sz="1600" b="1" dirty="0">
              <a:solidFill>
                <a:srgbClr val="EC8444"/>
              </a:solidFill>
            </a:endParaRPr>
          </a:p>
          <a:p>
            <a:r>
              <a:rPr lang="fr-FR" sz="1600" dirty="0" smtClean="0"/>
              <a:t>Nombre de participants : </a:t>
            </a:r>
            <a:r>
              <a:rPr lang="fr-FR" sz="1600" b="1" dirty="0" smtClean="0">
                <a:solidFill>
                  <a:srgbClr val="EC8444"/>
                </a:solidFill>
              </a:rPr>
              <a:t>8 à 15</a:t>
            </a:r>
            <a:endParaRPr lang="fr-FR" sz="1600" b="1" dirty="0">
              <a:solidFill>
                <a:srgbClr val="EC8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èche en arc 23"/>
          <p:cNvSpPr/>
          <p:nvPr/>
        </p:nvSpPr>
        <p:spPr>
          <a:xfrm rot="707891">
            <a:off x="3267293" y="1425220"/>
            <a:ext cx="4019232" cy="3636518"/>
          </a:xfrm>
          <a:prstGeom prst="circularArrow">
            <a:avLst>
              <a:gd name="adj1" fmla="val 2402"/>
              <a:gd name="adj2" fmla="val 290488"/>
              <a:gd name="adj3" fmla="val 19174657"/>
              <a:gd name="adj4" fmla="val 12216167"/>
              <a:gd name="adj5" fmla="val 2803"/>
            </a:avLst>
          </a:prstGeom>
          <a:solidFill>
            <a:srgbClr val="F4BA9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lèche en arc 22"/>
          <p:cNvSpPr/>
          <p:nvPr/>
        </p:nvSpPr>
        <p:spPr>
          <a:xfrm rot="16545351" flipV="1">
            <a:off x="3777155" y="2030810"/>
            <a:ext cx="4019232" cy="3117704"/>
          </a:xfrm>
          <a:prstGeom prst="circularArrow">
            <a:avLst>
              <a:gd name="adj1" fmla="val 2402"/>
              <a:gd name="adj2" fmla="val 290488"/>
              <a:gd name="adj3" fmla="val 19174657"/>
              <a:gd name="adj4" fmla="val 12216167"/>
              <a:gd name="adj5" fmla="val 2803"/>
            </a:avLst>
          </a:prstGeom>
          <a:solidFill>
            <a:srgbClr val="F4BA9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950" y="368509"/>
            <a:ext cx="8064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CONTEXTE</a:t>
            </a:r>
            <a:endParaRPr lang="fr-FR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fr-FR"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940152" y="3364147"/>
            <a:ext cx="2299453" cy="1212305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1200" dirty="0" smtClean="0">
                  <a:solidFill>
                    <a:srgbClr val="27A59F"/>
                  </a:solidFill>
                  <a:latin typeface="+mj-lt"/>
                </a:rPr>
                <a:t>Complémentaire à la démarche de cartographie régionale</a:t>
              </a:r>
              <a:endParaRPr lang="fr-FR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368850" y="1855347"/>
            <a:ext cx="4390886" cy="1415772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 smtClean="0">
              <a:solidFill>
                <a:srgbClr val="27A59F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27A59F"/>
                </a:solidFill>
              </a:rPr>
              <a:t>Dispositif </a:t>
            </a:r>
            <a:r>
              <a:rPr lang="fr-FR" sz="1400" b="1" dirty="0">
                <a:solidFill>
                  <a:srgbClr val="27A59F"/>
                </a:solidFill>
              </a:rPr>
              <a:t>de formation et d’accompagnement au développement du management des métiers, emplois et compétences dans les politiques RH des établissements de la FPH : gestion, adaptation et anticipation. </a:t>
            </a:r>
            <a:endParaRPr lang="fr-FR" sz="1400" b="1" dirty="0" smtClean="0">
              <a:solidFill>
                <a:srgbClr val="27A59F"/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800" b="1" dirty="0">
              <a:solidFill>
                <a:srgbClr val="27A59F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5400000">
            <a:off x="1810975" y="3073112"/>
            <a:ext cx="679163" cy="1349801"/>
          </a:xfrm>
          <a:prstGeom prst="rightArrow">
            <a:avLst/>
          </a:prstGeom>
          <a:solidFill>
            <a:srgbClr val="67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91681" y="4419546"/>
            <a:ext cx="3240360" cy="1661993"/>
          </a:xfrm>
          <a:prstGeom prst="rect">
            <a:avLst/>
          </a:prstGeom>
          <a:solidFill>
            <a:schemeClr val="bg1"/>
          </a:solidFill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b="1" dirty="0" smtClean="0"/>
              <a:t>Note de cadrage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Diagnostic </a:t>
            </a:r>
            <a:r>
              <a:rPr lang="fr-FR" sz="1400" dirty="0"/>
              <a:t>quantitatif </a:t>
            </a:r>
            <a:r>
              <a:rPr lang="fr-FR" sz="1400" dirty="0" smtClean="0"/>
              <a:t>et qualitatif permettant de proposer un plan d’action sur mesure, en </a:t>
            </a:r>
            <a:r>
              <a:rPr lang="fr-FR" sz="1400" dirty="0"/>
              <a:t>fonction de l’avancement et des besoins de chaque </a:t>
            </a:r>
            <a:r>
              <a:rPr lang="fr-FR" sz="1400" dirty="0" smtClean="0"/>
              <a:t>établissement.</a:t>
            </a:r>
          </a:p>
          <a:p>
            <a:endParaRPr lang="fr-FR" sz="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403648" y="4210492"/>
            <a:ext cx="1458511" cy="405531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4" name="Rectangle 13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EC844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EC8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1200" dirty="0" smtClean="0">
                  <a:solidFill>
                    <a:srgbClr val="EC8444"/>
                  </a:solidFill>
                  <a:latin typeface="+mj-lt"/>
                </a:rPr>
                <a:t>Nouveauté</a:t>
              </a:r>
              <a:endParaRPr lang="fr-FR" b="1" kern="1200" dirty="0" smtClean="0">
                <a:solidFill>
                  <a:srgbClr val="EC8444"/>
                </a:solidFill>
                <a:latin typeface="+mj-lt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940153" y="1927355"/>
            <a:ext cx="2299453" cy="1212305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8" name="Rectangle 17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1200" dirty="0" smtClean="0">
                  <a:solidFill>
                    <a:srgbClr val="27A59F"/>
                  </a:solidFill>
                  <a:latin typeface="+mj-lt"/>
                </a:rPr>
                <a:t>3</a:t>
              </a:r>
              <a:r>
                <a:rPr lang="fr-FR" sz="1400" b="1" kern="1200" baseline="30000" dirty="0" smtClean="0">
                  <a:solidFill>
                    <a:srgbClr val="27A59F"/>
                  </a:solidFill>
                  <a:latin typeface="+mj-lt"/>
                </a:rPr>
                <a:t>ème</a:t>
              </a:r>
              <a:r>
                <a:rPr lang="fr-FR" sz="1400" b="1" kern="1200" dirty="0" smtClean="0">
                  <a:solidFill>
                    <a:srgbClr val="27A59F"/>
                  </a:solidFill>
                  <a:latin typeface="+mj-lt"/>
                </a:rPr>
                <a:t> marché de l’ANFH sur cette thématique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Ancien marché « Appui à la mise en place de la GPMC » 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(fin 1</a:t>
              </a:r>
              <a:r>
                <a:rPr lang="fr-FR" sz="1200" baseline="30000" dirty="0">
                  <a:solidFill>
                    <a:schemeClr val="tx1"/>
                  </a:solidFill>
                  <a:latin typeface="+mj-lt"/>
                </a:rPr>
                <a:t>er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semestre 2019</a:t>
              </a:r>
              <a:r>
                <a:rPr lang="fr-FR" sz="1200" dirty="0" smtClean="0">
                  <a:solidFill>
                    <a:schemeClr val="tx1"/>
                  </a:solidFill>
                  <a:latin typeface="+mj-lt"/>
                </a:rPr>
                <a:t>)</a:t>
              </a:r>
              <a:endParaRPr lang="fr-FR" sz="12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959076" y="4836964"/>
            <a:ext cx="2299453" cy="1212305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21" name="Rectangle 20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kern="1200" dirty="0" smtClean="0">
                  <a:solidFill>
                    <a:srgbClr val="27A59F"/>
                  </a:solidFill>
                  <a:latin typeface="+mj-lt"/>
                </a:rPr>
                <a:t>En soutien aux réformes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b="1" dirty="0" smtClean="0">
                  <a:solidFill>
                    <a:srgbClr val="27A59F"/>
                  </a:solidFill>
                  <a:latin typeface="+mj-lt"/>
                </a:rPr>
                <a:t>(système de santé et fonction publique)</a:t>
              </a:r>
              <a:endParaRPr lang="fr-FR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0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altLang="fr-FR"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51520" y="3243036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27A59F"/>
                  </a:solidFill>
                  <a:latin typeface="+mj-lt"/>
                </a:rPr>
                <a:t>GRIEPS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52738" y="2018900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1200" dirty="0" smtClean="0">
                  <a:solidFill>
                    <a:srgbClr val="27A59F"/>
                  </a:solidFill>
                  <a:latin typeface="+mj-lt"/>
                </a:rPr>
                <a:t>CAPITAN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52939" y="4467172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27A59F"/>
                  </a:solidFill>
                  <a:latin typeface="+mj-lt"/>
                </a:rPr>
                <a:t>INFORELEC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51520" y="5691308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8" name="Rectangle 17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1200" dirty="0" smtClean="0">
                  <a:solidFill>
                    <a:srgbClr val="27A59F"/>
                  </a:solidFill>
                  <a:latin typeface="+mj-lt"/>
                </a:rPr>
                <a:t>PRISMA</a:t>
              </a:r>
            </a:p>
          </p:txBody>
        </p:sp>
      </p:grpSp>
      <p:sp>
        <p:nvSpPr>
          <p:cNvPr id="20" name="Titre 1"/>
          <p:cNvSpPr>
            <a:spLocks noGrp="1"/>
          </p:cNvSpPr>
          <p:nvPr>
            <p:ph type="ctrTitle" idx="4294967295"/>
          </p:nvPr>
        </p:nvSpPr>
        <p:spPr>
          <a:xfrm>
            <a:off x="683568" y="1295083"/>
            <a:ext cx="8856662" cy="40572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defRPr/>
            </a:pPr>
            <a:r>
              <a:rPr lang="fr-FR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Durée et spécificités </a:t>
            </a:r>
            <a:r>
              <a:rPr lang="fr-FR" sz="2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chaque formation</a:t>
            </a:r>
            <a:endParaRPr lang="fr-FR" sz="2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N°2 : FORMATION DES ENCADRANTS</a:t>
            </a:r>
            <a:endParaRPr lang="fr-FR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195736" y="1916832"/>
            <a:ext cx="6408712" cy="1077218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 – entretien téléphonique : analyse des besoins</a:t>
            </a:r>
          </a:p>
          <a:p>
            <a:r>
              <a:rPr lang="fr-FR" sz="1600" dirty="0" smtClean="0"/>
              <a:t>2 – </a:t>
            </a:r>
            <a:r>
              <a:rPr lang="fr-FR" sz="1600" b="1" dirty="0" smtClean="0"/>
              <a:t>2 jours de présentiel</a:t>
            </a:r>
          </a:p>
          <a:p>
            <a:r>
              <a:rPr lang="fr-FR" sz="1600" dirty="0" smtClean="0"/>
              <a:t>3 – intersession </a:t>
            </a:r>
          </a:p>
          <a:p>
            <a:r>
              <a:rPr lang="fr-FR" sz="1600" dirty="0" smtClean="0"/>
              <a:t>4 – </a:t>
            </a:r>
            <a:r>
              <a:rPr lang="fr-FR" sz="1600" b="1" dirty="0" smtClean="0"/>
              <a:t>3</a:t>
            </a:r>
            <a:r>
              <a:rPr lang="fr-FR" sz="1600" b="1" baseline="30000" dirty="0" smtClean="0"/>
              <a:t>ème</a:t>
            </a:r>
            <a:r>
              <a:rPr lang="fr-FR" sz="1600" b="1" dirty="0" smtClean="0"/>
              <a:t> jour de formation </a:t>
            </a:r>
            <a:r>
              <a:rPr lang="fr-FR" sz="1600" dirty="0" smtClean="0"/>
              <a:t>: renforcement des compétences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195736" y="3284984"/>
            <a:ext cx="6408712" cy="830997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 – </a:t>
            </a:r>
            <a:r>
              <a:rPr lang="fr-FR" sz="1600" b="1" dirty="0" smtClean="0"/>
              <a:t>modules e-learning </a:t>
            </a:r>
            <a:r>
              <a:rPr lang="fr-FR" sz="1600" dirty="0" smtClean="0"/>
              <a:t>en amont et pendant la formation</a:t>
            </a:r>
          </a:p>
          <a:p>
            <a:r>
              <a:rPr lang="fr-FR" sz="1600" dirty="0" smtClean="0"/>
              <a:t>2 – </a:t>
            </a:r>
            <a:r>
              <a:rPr lang="fr-FR" sz="1600" b="1" dirty="0" smtClean="0"/>
              <a:t>2 jours</a:t>
            </a:r>
            <a:r>
              <a:rPr lang="fr-FR" sz="1600" dirty="0" smtClean="0"/>
              <a:t> consécutifs en </a:t>
            </a:r>
            <a:r>
              <a:rPr lang="fr-FR" sz="1600" b="1" dirty="0" smtClean="0"/>
              <a:t>présentiel</a:t>
            </a:r>
          </a:p>
          <a:p>
            <a:r>
              <a:rPr lang="fr-FR" sz="1600" dirty="0" smtClean="0"/>
              <a:t>3 – accès à la p</a:t>
            </a:r>
            <a:r>
              <a:rPr lang="fr-FR" sz="1600" b="1" dirty="0" smtClean="0"/>
              <a:t>lateforme jusqu’à 2 mois</a:t>
            </a:r>
            <a:r>
              <a:rPr lang="fr-FR" sz="1600" dirty="0" smtClean="0"/>
              <a:t> après la formation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195736" y="4509120"/>
            <a:ext cx="6408712" cy="830997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endParaRPr lang="fr-FR" sz="800" dirty="0" smtClean="0"/>
          </a:p>
          <a:p>
            <a:r>
              <a:rPr lang="fr-FR" sz="1600" dirty="0" smtClean="0"/>
              <a:t>En intra : adaptation du contenu en amont</a:t>
            </a:r>
            <a:endParaRPr lang="fr-FR" sz="1600" dirty="0"/>
          </a:p>
          <a:p>
            <a:r>
              <a:rPr lang="fr-FR" sz="1600" b="1" dirty="0" smtClean="0"/>
              <a:t>2 jours de présentiel </a:t>
            </a:r>
            <a:r>
              <a:rPr lang="fr-FR" sz="1600" dirty="0" smtClean="0"/>
              <a:t>consécutifs</a:t>
            </a:r>
            <a:endParaRPr lang="fr-FR" sz="1600" b="1" dirty="0" smtClean="0"/>
          </a:p>
          <a:p>
            <a:endParaRPr lang="fr-FR" sz="800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2195736" y="5766355"/>
            <a:ext cx="6408712" cy="830997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endParaRPr lang="fr-FR" sz="800" dirty="0" smtClean="0"/>
          </a:p>
          <a:p>
            <a:r>
              <a:rPr lang="fr-FR" sz="1600" dirty="0" smtClean="0"/>
              <a:t>1 – </a:t>
            </a:r>
            <a:r>
              <a:rPr lang="fr-FR" sz="1600" b="1" dirty="0" smtClean="0"/>
              <a:t>module</a:t>
            </a:r>
            <a:r>
              <a:rPr lang="fr-FR" sz="1600" dirty="0" smtClean="0"/>
              <a:t> de formation à </a:t>
            </a:r>
            <a:r>
              <a:rPr lang="fr-FR" sz="1600" b="1" dirty="0" smtClean="0"/>
              <a:t>distance</a:t>
            </a:r>
            <a:r>
              <a:rPr lang="fr-FR" sz="1600" dirty="0" smtClean="0"/>
              <a:t> : </a:t>
            </a:r>
            <a:r>
              <a:rPr lang="fr-FR" sz="1600" b="1" dirty="0" smtClean="0"/>
              <a:t>½ journée</a:t>
            </a:r>
          </a:p>
          <a:p>
            <a:r>
              <a:rPr lang="fr-FR" sz="1600" dirty="0" smtClean="0"/>
              <a:t>2 </a:t>
            </a:r>
            <a:r>
              <a:rPr lang="fr-FR" sz="1600" b="1" dirty="0" smtClean="0"/>
              <a:t>– 2 jours en présentiel</a:t>
            </a:r>
          </a:p>
          <a:p>
            <a:endParaRPr 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21278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ctrTitle" idx="4294967295"/>
          </p:nvPr>
        </p:nvSpPr>
        <p:spPr>
          <a:xfrm>
            <a:off x="683568" y="1295083"/>
            <a:ext cx="8856662" cy="40572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defRPr/>
            </a:pPr>
            <a:r>
              <a:rPr lang="fr-FR" sz="2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ATOUTS COMPARATIFS</a:t>
            </a:r>
            <a:endParaRPr lang="fr-FR" sz="2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N°2 : FORMATION DES ENCADRANTS</a:t>
            </a:r>
            <a:endParaRPr lang="fr-FR" sz="2400" b="1" dirty="0"/>
          </a:p>
        </p:txBody>
      </p:sp>
      <p:sp>
        <p:nvSpPr>
          <p:cNvPr id="24" name="Flèche droite 23"/>
          <p:cNvSpPr/>
          <p:nvPr/>
        </p:nvSpPr>
        <p:spPr>
          <a:xfrm rot="5400000">
            <a:off x="1089317" y="2457989"/>
            <a:ext cx="654090" cy="1299968"/>
          </a:xfrm>
          <a:prstGeom prst="rightArrow">
            <a:avLst/>
          </a:prstGeom>
          <a:solidFill>
            <a:srgbClr val="67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50373" y="2018900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1200" dirty="0" smtClean="0">
                  <a:solidFill>
                    <a:srgbClr val="27A59F"/>
                  </a:solidFill>
                  <a:latin typeface="+mj-lt"/>
                </a:rPr>
                <a:t>CAPITAN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sp>
        <p:nvSpPr>
          <p:cNvPr id="25" name="Flèche droite 24"/>
          <p:cNvSpPr/>
          <p:nvPr/>
        </p:nvSpPr>
        <p:spPr>
          <a:xfrm rot="5400000">
            <a:off x="3166747" y="2457989"/>
            <a:ext cx="654090" cy="1299968"/>
          </a:xfrm>
          <a:prstGeom prst="rightArrow">
            <a:avLst/>
          </a:prstGeom>
          <a:solidFill>
            <a:srgbClr val="67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Flèche droite 25"/>
          <p:cNvSpPr/>
          <p:nvPr/>
        </p:nvSpPr>
        <p:spPr>
          <a:xfrm rot="5400000">
            <a:off x="5254979" y="2457989"/>
            <a:ext cx="654090" cy="1299968"/>
          </a:xfrm>
          <a:prstGeom prst="rightArrow">
            <a:avLst/>
          </a:prstGeom>
          <a:solidFill>
            <a:srgbClr val="67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Flèche droite 26"/>
          <p:cNvSpPr/>
          <p:nvPr/>
        </p:nvSpPr>
        <p:spPr>
          <a:xfrm rot="5400000">
            <a:off x="7339387" y="2461781"/>
            <a:ext cx="654090" cy="1299968"/>
          </a:xfrm>
          <a:prstGeom prst="rightArrow">
            <a:avLst/>
          </a:prstGeom>
          <a:solidFill>
            <a:srgbClr val="67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637387" y="2018900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27A59F"/>
                  </a:solidFill>
                  <a:latin typeface="+mj-lt"/>
                </a:rPr>
                <a:t>GRIEPS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23369" y="2018900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dirty="0" smtClean="0">
                  <a:solidFill>
                    <a:srgbClr val="27A59F"/>
                  </a:solidFill>
                  <a:latin typeface="+mj-lt"/>
                </a:rPr>
                <a:t>INFORELEC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811415" y="2018900"/>
            <a:ext cx="1721025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18" name="Rectangle 17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1200" dirty="0" smtClean="0">
                  <a:solidFill>
                    <a:srgbClr val="27A59F"/>
                  </a:solidFill>
                  <a:latin typeface="+mj-lt"/>
                </a:rPr>
                <a:t>PRISMA</a:t>
              </a: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251520" y="3640956"/>
            <a:ext cx="2097836" cy="2870016"/>
          </a:xfrm>
          <a:prstGeom prst="rect">
            <a:avLst/>
          </a:prstGeom>
          <a:solidFill>
            <a:schemeClr val="bg1"/>
          </a:solidFill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Analyse des besoins </a:t>
            </a:r>
            <a:r>
              <a:rPr lang="fr-FR" sz="1400" dirty="0" smtClean="0"/>
              <a:t>par un entretien tél. </a:t>
            </a:r>
          </a:p>
          <a:p>
            <a:r>
              <a:rPr lang="fr-FR" sz="1400" b="1" dirty="0" smtClean="0"/>
              <a:t>Questionnaire</a:t>
            </a:r>
            <a:r>
              <a:rPr lang="fr-FR" sz="1400" dirty="0" smtClean="0"/>
              <a:t> besoin et attente (participants).</a:t>
            </a:r>
          </a:p>
          <a:p>
            <a:r>
              <a:rPr lang="fr-FR" sz="1400" b="1" dirty="0" smtClean="0"/>
              <a:t>Intersession</a:t>
            </a:r>
            <a:r>
              <a:rPr lang="fr-FR" sz="1400" dirty="0" smtClean="0"/>
              <a:t> : mise en œuvre des entretiens en établissement.</a:t>
            </a:r>
          </a:p>
          <a:p>
            <a:endParaRPr lang="fr-FR" sz="1400" dirty="0"/>
          </a:p>
          <a:p>
            <a:r>
              <a:rPr lang="fr-FR" sz="1400" u="sng" dirty="0"/>
              <a:t>Approche pédagogique</a:t>
            </a:r>
            <a:r>
              <a:rPr lang="fr-FR" sz="1400" dirty="0" smtClean="0"/>
              <a:t>:</a:t>
            </a:r>
          </a:p>
          <a:p>
            <a:r>
              <a:rPr lang="fr-FR" sz="1350" dirty="0" smtClean="0"/>
              <a:t>Démarche </a:t>
            </a:r>
            <a:r>
              <a:rPr lang="fr-FR" sz="1350" b="1" dirty="0" smtClean="0"/>
              <a:t>pragmatique</a:t>
            </a:r>
            <a:r>
              <a:rPr lang="fr-FR" sz="1350" dirty="0" smtClean="0"/>
              <a:t>, </a:t>
            </a:r>
            <a:r>
              <a:rPr lang="fr-FR" sz="1350" b="1" dirty="0" smtClean="0"/>
              <a:t>systémique</a:t>
            </a:r>
            <a:r>
              <a:rPr lang="fr-FR" sz="1350" dirty="0" smtClean="0"/>
              <a:t>, </a:t>
            </a:r>
            <a:r>
              <a:rPr lang="fr-FR" sz="1350" b="1" dirty="0" smtClean="0"/>
              <a:t>interactive</a:t>
            </a:r>
            <a:r>
              <a:rPr lang="fr-FR" sz="1350" dirty="0" smtClean="0"/>
              <a:t> et </a:t>
            </a:r>
            <a:r>
              <a:rPr lang="fr-FR" sz="1350" b="1" dirty="0" smtClean="0"/>
              <a:t>structurée</a:t>
            </a:r>
            <a:r>
              <a:rPr lang="fr-FR" sz="1350" dirty="0" smtClean="0"/>
              <a:t>.</a:t>
            </a:r>
          </a:p>
          <a:p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2411760" y="3632825"/>
            <a:ext cx="2097836" cy="2893100"/>
          </a:xfrm>
          <a:prstGeom prst="rect">
            <a:avLst/>
          </a:prstGeom>
          <a:solidFill>
            <a:schemeClr val="bg1"/>
          </a:solidFill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Modules e-learning </a:t>
            </a:r>
            <a:r>
              <a:rPr lang="fr-FR" sz="1400" dirty="0" smtClean="0"/>
              <a:t>(sur 3 thématiques), </a:t>
            </a:r>
            <a:r>
              <a:rPr lang="fr-FR" sz="1400" b="1" dirty="0" smtClean="0"/>
              <a:t>plateforme</a:t>
            </a:r>
            <a:r>
              <a:rPr lang="fr-FR" sz="1400" dirty="0" smtClean="0"/>
              <a:t> documentaire.</a:t>
            </a:r>
          </a:p>
          <a:p>
            <a:r>
              <a:rPr lang="fr-FR" sz="1400" dirty="0" smtClean="0"/>
              <a:t>Possibilité de contacter les formateurs</a:t>
            </a:r>
          </a:p>
          <a:p>
            <a:endParaRPr lang="fr-FR" sz="1400" dirty="0"/>
          </a:p>
          <a:p>
            <a:r>
              <a:rPr lang="fr-FR" sz="1400" u="sng" dirty="0"/>
              <a:t>Approche pédagogique</a:t>
            </a:r>
            <a:r>
              <a:rPr lang="fr-FR" sz="1400" dirty="0"/>
              <a:t>: </a:t>
            </a:r>
            <a:r>
              <a:rPr lang="fr-FR" sz="1400" dirty="0" smtClean="0"/>
              <a:t>animation </a:t>
            </a:r>
            <a:r>
              <a:rPr lang="fr-FR" sz="1400" b="1" dirty="0" smtClean="0"/>
              <a:t>interactive</a:t>
            </a:r>
            <a:r>
              <a:rPr lang="fr-FR" sz="1400" dirty="0" smtClean="0"/>
              <a:t> s’appuyant sur l’apport des </a:t>
            </a:r>
            <a:r>
              <a:rPr lang="fr-FR" sz="1400" b="1" dirty="0" smtClean="0"/>
              <a:t>situations vécues</a:t>
            </a:r>
            <a:r>
              <a:rPr lang="fr-FR" sz="1400" dirty="0" smtClean="0"/>
              <a:t>, le </a:t>
            </a:r>
            <a:r>
              <a:rPr lang="fr-FR" sz="1400" b="1" dirty="0" smtClean="0"/>
              <a:t>partage</a:t>
            </a:r>
            <a:r>
              <a:rPr lang="fr-FR" sz="1400" dirty="0" smtClean="0"/>
              <a:t> et </a:t>
            </a:r>
            <a:r>
              <a:rPr lang="fr-FR" sz="1400" b="1" dirty="0" smtClean="0"/>
              <a:t>l’analyse</a:t>
            </a:r>
            <a:r>
              <a:rPr lang="fr-FR" sz="1400" dirty="0" smtClean="0"/>
              <a:t> des pratiques.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572000" y="3629342"/>
            <a:ext cx="2097836" cy="2893100"/>
          </a:xfrm>
          <a:prstGeom prst="rect">
            <a:avLst/>
          </a:prstGeom>
          <a:solidFill>
            <a:schemeClr val="bg1"/>
          </a:solidFill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Adaptation</a:t>
            </a:r>
            <a:r>
              <a:rPr lang="fr-FR" sz="1400" dirty="0" smtClean="0"/>
              <a:t> de la formation à la </a:t>
            </a:r>
            <a:r>
              <a:rPr lang="fr-FR" sz="1400" b="1" dirty="0" smtClean="0"/>
              <a:t>politique</a:t>
            </a:r>
            <a:r>
              <a:rPr lang="fr-FR" sz="1400" dirty="0" smtClean="0"/>
              <a:t> et aux </a:t>
            </a:r>
            <a:r>
              <a:rPr lang="fr-FR" sz="1400" b="1" dirty="0" smtClean="0"/>
              <a:t>besoins</a:t>
            </a:r>
            <a:r>
              <a:rPr lang="fr-FR" sz="1400" dirty="0" smtClean="0"/>
              <a:t> de l’établissement (travail en profondeur sur les fiches emploi ou poste).</a:t>
            </a:r>
          </a:p>
          <a:p>
            <a:endParaRPr lang="fr-FR" sz="1400" dirty="0" smtClean="0"/>
          </a:p>
          <a:p>
            <a:r>
              <a:rPr lang="fr-FR" sz="1400" u="sng" dirty="0" smtClean="0"/>
              <a:t>Approche pédagogique</a:t>
            </a:r>
            <a:r>
              <a:rPr lang="fr-FR" sz="1400" dirty="0" smtClean="0"/>
              <a:t>: </a:t>
            </a:r>
            <a:r>
              <a:rPr lang="fr-FR" sz="1400" b="1" dirty="0" smtClean="0"/>
              <a:t>méthodes actives et diversifiées </a:t>
            </a:r>
            <a:r>
              <a:rPr lang="fr-FR" sz="1400" dirty="0" smtClean="0"/>
              <a:t>se fondant sur la </a:t>
            </a:r>
            <a:r>
              <a:rPr lang="fr-FR" sz="1400" b="1" dirty="0" smtClean="0"/>
              <a:t>pratique</a:t>
            </a:r>
            <a:r>
              <a:rPr lang="fr-FR" sz="1400" dirty="0" smtClean="0"/>
              <a:t> (notamment celle des participants).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732240" y="3627021"/>
            <a:ext cx="2097836" cy="2893100"/>
          </a:xfrm>
          <a:prstGeom prst="rect">
            <a:avLst/>
          </a:prstGeom>
          <a:solidFill>
            <a:schemeClr val="bg1"/>
          </a:solidFill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Module e-learning </a:t>
            </a:r>
            <a:r>
              <a:rPr lang="fr-FR" sz="1400" dirty="0" smtClean="0"/>
              <a:t>sur les </a:t>
            </a:r>
            <a:r>
              <a:rPr lang="fr-FR" sz="1400" b="1" dirty="0" smtClean="0"/>
              <a:t>connaissances de bases </a:t>
            </a:r>
            <a:r>
              <a:rPr lang="fr-FR" sz="1400" dirty="0" smtClean="0"/>
              <a:t>(1 mois avant présentiel)</a:t>
            </a:r>
          </a:p>
          <a:p>
            <a:r>
              <a:rPr lang="fr-FR" sz="1400" dirty="0" smtClean="0"/>
              <a:t>Kit sur clé USB: support de présentation, guide évaluation/évalué, etc.</a:t>
            </a:r>
          </a:p>
          <a:p>
            <a:endParaRPr lang="fr-FR" sz="1400" dirty="0"/>
          </a:p>
          <a:p>
            <a:r>
              <a:rPr lang="fr-FR" sz="1400" u="sng" dirty="0"/>
              <a:t>Approche pédagogique</a:t>
            </a:r>
            <a:r>
              <a:rPr lang="fr-FR" sz="1400" dirty="0"/>
              <a:t>: </a:t>
            </a:r>
            <a:r>
              <a:rPr lang="fr-FR" sz="1400" b="1" dirty="0"/>
              <a:t>méthodes </a:t>
            </a:r>
            <a:r>
              <a:rPr lang="fr-FR" sz="1400" b="1" dirty="0" smtClean="0"/>
              <a:t>variées et interactives </a:t>
            </a:r>
            <a:r>
              <a:rPr lang="fr-FR" sz="1400" dirty="0" smtClean="0"/>
              <a:t>(mises en groupes, simulation, réflexivité, etc.).</a:t>
            </a:r>
          </a:p>
        </p:txBody>
      </p:sp>
    </p:spTree>
    <p:extLst>
      <p:ext uri="{BB962C8B-B14F-4D97-AF65-F5344CB8AC3E}">
        <p14:creationId xmlns:p14="http://schemas.microsoft.com/office/powerpoint/2010/main" val="37307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N°2 : FORMATION DES ENCADRANTS</a:t>
            </a:r>
            <a:endParaRPr lang="fr-FR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-180020" y="22768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800" b="1" cap="all" dirty="0" smtClean="0">
                <a:solidFill>
                  <a:srgbClr val="EC8444"/>
                </a:solidFill>
              </a:rPr>
              <a:t>Questions ?</a:t>
            </a:r>
            <a:endParaRPr lang="fr-FR" altLang="fr-FR" sz="2000" dirty="0"/>
          </a:p>
        </p:txBody>
      </p:sp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90482"/>
              </p:ext>
            </p:extLst>
          </p:nvPr>
        </p:nvGraphicFramePr>
        <p:xfrm>
          <a:off x="360464" y="3593936"/>
          <a:ext cx="565169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362"/>
                <a:gridCol w="597334"/>
              </a:tblGrid>
              <a:tr h="149736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27A59F"/>
                          </a:solidFill>
                          <a:latin typeface="+mj-lt"/>
                        </a:rPr>
                        <a:t>LOT N°2 : FORMATION DES ENCADRANTS</a:t>
                      </a:r>
                      <a:endParaRPr lang="fr-FR" sz="1400" b="1" dirty="0">
                        <a:solidFill>
                          <a:srgbClr val="27A59F"/>
                        </a:solidFill>
                        <a:latin typeface="+mj-lt"/>
                      </a:endParaRP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2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ctrTitle" idx="4294967295"/>
          </p:nvPr>
        </p:nvSpPr>
        <p:spPr>
          <a:xfrm>
            <a:off x="683568" y="1609393"/>
            <a:ext cx="8856662" cy="40572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27A5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 N°1 – ACCOMPAGNEMENT DES ETABLISSEMENTS</a:t>
            </a:r>
            <a:endParaRPr lang="fr-FR" b="1" dirty="0">
              <a:solidFill>
                <a:srgbClr val="27A59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FINANCEMENT DU DISPOSITIF</a:t>
            </a:r>
            <a:endParaRPr lang="fr-FR" sz="2400" b="1" dirty="0"/>
          </a:p>
        </p:txBody>
      </p:sp>
      <p:sp>
        <p:nvSpPr>
          <p:cNvPr id="29" name="Titre 1"/>
          <p:cNvSpPr>
            <a:spLocks noGrp="1"/>
          </p:cNvSpPr>
          <p:nvPr>
            <p:ph type="ctrTitle" idx="4294967295"/>
          </p:nvPr>
        </p:nvSpPr>
        <p:spPr>
          <a:xfrm>
            <a:off x="683568" y="5069085"/>
            <a:ext cx="8856662" cy="40572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27A5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 N°2 – formation des encadrants</a:t>
            </a:r>
            <a:endParaRPr lang="fr-FR" b="1" dirty="0">
              <a:solidFill>
                <a:srgbClr val="27A59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56432"/>
              </p:ext>
            </p:extLst>
          </p:nvPr>
        </p:nvGraphicFramePr>
        <p:xfrm>
          <a:off x="505175" y="2104256"/>
          <a:ext cx="838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833"/>
                <a:gridCol w="289167"/>
                <a:gridCol w="3960000"/>
              </a:tblGrid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Module 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Formation – action des acteurs des établissements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EC8444"/>
                          </a:solidFill>
                          <a:latin typeface="+mj-lt"/>
                          <a:ea typeface="+mn-ea"/>
                          <a:cs typeface="+mn-cs"/>
                        </a:rPr>
                        <a:t>Fonds mutualisés régionaux 4% ou plan de</a:t>
                      </a:r>
                      <a:r>
                        <a:rPr lang="fr-FR" sz="1200" b="1" kern="1200" baseline="0" dirty="0" smtClean="0">
                          <a:solidFill>
                            <a:srgbClr val="EC8444"/>
                          </a:solidFill>
                          <a:latin typeface="+mj-lt"/>
                          <a:ea typeface="+mn-ea"/>
                          <a:cs typeface="+mn-cs"/>
                        </a:rPr>
                        <a:t> formation</a:t>
                      </a:r>
                      <a:endParaRPr lang="fr-FR" sz="1200" b="1" kern="1200" dirty="0" smtClean="0">
                        <a:solidFill>
                          <a:srgbClr val="EC8444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F8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Module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Diagnostic et cadrage de l’accompagnement</a:t>
                      </a:r>
                      <a:endParaRPr lang="fr-FR" sz="12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EC8444"/>
                          </a:solidFill>
                          <a:latin typeface="+mj-lt"/>
                          <a:ea typeface="+mn-ea"/>
                          <a:cs typeface="+mn-cs"/>
                        </a:rPr>
                        <a:t>Fonds mutualisés régionaux 4% ou plan de</a:t>
                      </a:r>
                      <a:r>
                        <a:rPr lang="fr-FR" sz="1200" b="1" kern="1200" baseline="0" dirty="0" smtClean="0">
                          <a:solidFill>
                            <a:srgbClr val="EC8444"/>
                          </a:solidFill>
                          <a:latin typeface="+mj-lt"/>
                          <a:ea typeface="+mn-ea"/>
                          <a:cs typeface="+mn-cs"/>
                        </a:rPr>
                        <a:t> formation si inférieur à 30% de la durée totale (guide d’éligibilité), si non budget d’animation ou hors plan de formation établissement.</a:t>
                      </a:r>
                      <a:endParaRPr lang="fr-FR" sz="1200" b="1" kern="1200" dirty="0" smtClean="0">
                        <a:solidFill>
                          <a:srgbClr val="EC8444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F8"/>
                    </a:solidFill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Module 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Appui opérationnel auprès des acteurs des établissements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EC8444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F8"/>
                    </a:solidFill>
                  </a:tcPr>
                </a:tc>
              </a:tr>
            </a:tbl>
          </a:graphicData>
        </a:graphic>
      </p:graphicFrame>
      <p:sp>
        <p:nvSpPr>
          <p:cNvPr id="34" name="Flèche droite 33"/>
          <p:cNvSpPr/>
          <p:nvPr/>
        </p:nvSpPr>
        <p:spPr>
          <a:xfrm rot="5400000">
            <a:off x="4570426" y="5191039"/>
            <a:ext cx="362314" cy="720080"/>
          </a:xfrm>
          <a:prstGeom prst="rightArrow">
            <a:avLst/>
          </a:prstGeom>
          <a:solidFill>
            <a:srgbClr val="67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Flèche droite 34"/>
          <p:cNvSpPr/>
          <p:nvPr/>
        </p:nvSpPr>
        <p:spPr>
          <a:xfrm>
            <a:off x="4571127" y="2063634"/>
            <a:ext cx="360913" cy="717294"/>
          </a:xfrm>
          <a:prstGeom prst="rightArrow">
            <a:avLst/>
          </a:prstGeom>
          <a:solidFill>
            <a:srgbClr val="67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Flèche droite 35"/>
          <p:cNvSpPr/>
          <p:nvPr/>
        </p:nvSpPr>
        <p:spPr>
          <a:xfrm>
            <a:off x="4572000" y="2855722"/>
            <a:ext cx="360913" cy="717294"/>
          </a:xfrm>
          <a:prstGeom prst="rightArrow">
            <a:avLst/>
          </a:prstGeom>
          <a:solidFill>
            <a:srgbClr val="67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052101" y="5775647"/>
            <a:ext cx="3759878" cy="461665"/>
          </a:xfrm>
          <a:prstGeom prst="rect">
            <a:avLst/>
          </a:prstGeom>
          <a:solidFill>
            <a:srgbClr val="E8F8F8"/>
          </a:solidFill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EC8444"/>
                </a:solidFill>
              </a:rPr>
              <a:t>Fonds mutualisés régionaux 4% ou plan de formation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95843"/>
              </p:ext>
            </p:extLst>
          </p:nvPr>
        </p:nvGraphicFramePr>
        <p:xfrm>
          <a:off x="504480" y="4005064"/>
          <a:ext cx="838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833"/>
                <a:gridCol w="289167"/>
                <a:gridCol w="3960000"/>
              </a:tblGrid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Module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Appui auprès de l’ANFH</a:t>
                      </a:r>
                      <a:endParaRPr lang="fr-FR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EC8444"/>
                          </a:solidFill>
                          <a:latin typeface="+mj-lt"/>
                          <a:ea typeface="+mn-ea"/>
                          <a:cs typeface="+mn-cs"/>
                        </a:rPr>
                        <a:t>Budget d’animation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8F8"/>
                    </a:solidFill>
                  </a:tcPr>
                </a:tc>
              </a:tr>
            </a:tbl>
          </a:graphicData>
        </a:graphic>
      </p:graphicFrame>
      <p:sp>
        <p:nvSpPr>
          <p:cNvPr id="14" name="Flèche droite 13"/>
          <p:cNvSpPr/>
          <p:nvPr/>
        </p:nvSpPr>
        <p:spPr>
          <a:xfrm>
            <a:off x="4572000" y="3863834"/>
            <a:ext cx="360913" cy="717294"/>
          </a:xfrm>
          <a:prstGeom prst="rightArrow">
            <a:avLst/>
          </a:prstGeom>
          <a:solidFill>
            <a:srgbClr val="67D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42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-34506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22731" y="836712"/>
            <a:ext cx="8784976" cy="47570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262626"/>
              </a:solidFill>
              <a:latin typeface="Futura Hv BT"/>
            </a:endParaRPr>
          </a:p>
          <a:p>
            <a:pPr marL="45720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600" dirty="0">
              <a:solidFill>
                <a:srgbClr val="262626"/>
              </a:solidFill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2731" y="1556792"/>
            <a:ext cx="8936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27A59F"/>
                </a:solidFill>
              </a:rPr>
              <a:t>Contacter </a:t>
            </a:r>
            <a:r>
              <a:rPr lang="fr-FR" b="1" dirty="0">
                <a:solidFill>
                  <a:srgbClr val="27A59F"/>
                </a:solidFill>
              </a:rPr>
              <a:t>vos interlocuteurs en Délégation ANFH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 smtClean="0">
              <a:solidFill>
                <a:srgbClr val="27A59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27A59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b="1" dirty="0">
              <a:solidFill>
                <a:srgbClr val="27A59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27A59F"/>
                </a:solidFill>
              </a:rPr>
              <a:t>Consulter le site </a:t>
            </a:r>
            <a:r>
              <a:rPr lang="fr-FR" b="1" dirty="0" smtClean="0">
                <a:solidFill>
                  <a:srgbClr val="EC8444"/>
                </a:solidFill>
                <a:hlinkClick r:id="rId3"/>
              </a:rPr>
              <a:t>www.anfh.fr</a:t>
            </a:r>
            <a:r>
              <a:rPr lang="fr-FR" b="1" dirty="0" smtClean="0">
                <a:solidFill>
                  <a:srgbClr val="27A59F"/>
                </a:solidFill>
              </a:rPr>
              <a:t> </a:t>
            </a:r>
            <a:r>
              <a:rPr lang="fr-FR" b="1" dirty="0">
                <a:solidFill>
                  <a:srgbClr val="27A59F"/>
                </a:solidFill>
              </a:rPr>
              <a:t>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Pages régionales : actualités, offre régionale…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Pages Métiers-compétences : </a:t>
            </a:r>
            <a:r>
              <a:rPr lang="fr-FR" dirty="0">
                <a:hlinkClick r:id="rId4"/>
              </a:rPr>
              <a:t>http://www.anfh.fr/metiers-et-competences</a:t>
            </a:r>
            <a:endParaRPr lang="fr-FR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ctrTitle" idx="4294967295"/>
          </p:nvPr>
        </p:nvSpPr>
        <p:spPr>
          <a:xfrm>
            <a:off x="173482" y="398629"/>
            <a:ext cx="9367070" cy="40572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savoir plus sur l’OFFRE « GPMC »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51" y="4797152"/>
            <a:ext cx="6575517" cy="156358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950" y="368509"/>
            <a:ext cx="8064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SOMMAIRE</a:t>
            </a:r>
            <a:endParaRPr lang="fr-FR" sz="24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3579981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262626"/>
                </a:solidFill>
              </a:rPr>
              <a:t>Lot n°1 : </a:t>
            </a:r>
            <a:r>
              <a:rPr lang="fr-FR" b="1" dirty="0"/>
              <a:t>Accompagnement des acteurs d’un établissement ou groupe</a:t>
            </a:r>
          </a:p>
          <a:p>
            <a:r>
              <a:rPr lang="fr-FR" b="1" dirty="0"/>
              <a:t>d’établissements sur le développement du management des métiers, emplois </a:t>
            </a:r>
            <a:r>
              <a:rPr lang="fr-FR" b="1" dirty="0" smtClean="0"/>
              <a:t>et compétences </a:t>
            </a:r>
            <a:r>
              <a:rPr lang="fr-FR" b="1" dirty="0"/>
              <a:t>dans les politiques RH des </a:t>
            </a:r>
            <a:r>
              <a:rPr lang="fr-FR" b="1" dirty="0" smtClean="0"/>
              <a:t>établissements</a:t>
            </a:r>
          </a:p>
          <a:p>
            <a:endParaRPr lang="fr-FR" altLang="fr-FR" b="1" dirty="0"/>
          </a:p>
          <a:p>
            <a:endParaRPr lang="fr-FR" altLang="fr-FR" b="1" dirty="0" smtClean="0"/>
          </a:p>
          <a:p>
            <a:r>
              <a:rPr lang="fr-FR" altLang="fr-FR" b="1" dirty="0" smtClean="0"/>
              <a:t>Lot n°2 : </a:t>
            </a:r>
            <a:r>
              <a:rPr lang="fr-FR" b="1" dirty="0"/>
              <a:t>Formation des encadrants à la réalisation des entretiens </a:t>
            </a:r>
            <a:r>
              <a:rPr lang="fr-FR" b="1" dirty="0" smtClean="0"/>
              <a:t>professionnels et de </a:t>
            </a:r>
            <a:r>
              <a:rPr lang="fr-FR" b="1" dirty="0"/>
              <a:t>formation, et à l’intégration du management des compétences dans leurs </a:t>
            </a:r>
            <a:r>
              <a:rPr lang="fr-FR" b="1" dirty="0" smtClean="0"/>
              <a:t>pratiques managériales</a:t>
            </a:r>
            <a:r>
              <a:rPr lang="fr-FR" altLang="fr-FR" b="1" dirty="0"/>
              <a:t/>
            </a:r>
            <a:br>
              <a:rPr lang="fr-FR" altLang="fr-FR" b="1" dirty="0"/>
            </a:br>
            <a:endParaRPr lang="fr-FR" alt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552" y="1412776"/>
            <a:ext cx="8208912" cy="1631216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EC8444"/>
                </a:solidFill>
              </a:rPr>
              <a:t>Dispositif de formation et d’accompagnement au développement du management des métiers, emplois et compétences dans les politiques RH des établissements de la FPH : gestion, adaptation et anticipation.</a:t>
            </a:r>
          </a:p>
          <a:p>
            <a:r>
              <a:rPr lang="fr-FR" sz="2000" b="1" dirty="0" smtClean="0">
                <a:solidFill>
                  <a:srgbClr val="EC8444"/>
                </a:solidFill>
              </a:rPr>
              <a:t>Marché 180111</a:t>
            </a:r>
            <a:endParaRPr lang="fr-FR" sz="2000" b="1" dirty="0">
              <a:solidFill>
                <a:srgbClr val="EC8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7950" y="114042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Lot n°1. Accompagnement </a:t>
            </a:r>
            <a:r>
              <a:rPr lang="fr-FR" altLang="fr-FR" sz="2400" b="1" cap="all" dirty="0">
                <a:solidFill>
                  <a:srgbClr val="EC8444"/>
                </a:solidFill>
              </a:rPr>
              <a:t>des </a:t>
            </a:r>
            <a:r>
              <a:rPr lang="fr-FR" altLang="fr-FR" sz="2400" b="1" cap="all" dirty="0" smtClean="0">
                <a:solidFill>
                  <a:srgbClr val="EC8444"/>
                </a:solidFill>
              </a:rPr>
              <a:t>établissements</a:t>
            </a:r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47772" y="3153716"/>
            <a:ext cx="2044016" cy="13638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latin typeface="+mj-lt"/>
              </a:rPr>
              <a:t>Module 1 </a:t>
            </a:r>
            <a:r>
              <a:rPr lang="fr-FR" kern="1200" dirty="0" smtClean="0">
                <a:latin typeface="+mj-lt"/>
              </a:rPr>
              <a:t>Diagnostic et cadrage de l’accompagnement</a:t>
            </a:r>
            <a:endParaRPr lang="fr-FR" kern="12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0084" y="3284984"/>
            <a:ext cx="73627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9400" algn="just" eaLnBrk="1" hangingPunct="1">
              <a:tabLst>
                <a:tab pos="355600" algn="l"/>
              </a:tabLst>
            </a:pPr>
            <a:r>
              <a:rPr lang="fr-FR" altLang="fr-FR" sz="1600" b="1" dirty="0" smtClean="0">
                <a:latin typeface="Futura Hv BT"/>
              </a:rPr>
              <a:t>Objectifs </a:t>
            </a:r>
            <a:r>
              <a:rPr lang="fr-FR" altLang="fr-FR" sz="1600" dirty="0" smtClean="0">
                <a:latin typeface="Futura Hv BT"/>
              </a:rPr>
              <a:t>: 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Positionner le management des métiers, emplois et compétences dans la stratégie et l’articuler avec les autres démarches RH (Qualité de Vie au Travail, etc.),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Définir et piloter la feuille de route,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Se réapproprier les enjeux de la démarche « GPMC »,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Déployer le management des compétences dans les processus RH (recrutement, mobilité, gestion des carrières, évaluation, reconversion, pilotage de massa salariale, etc.),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Adapter et déployer les outils de gestion, d’adaptation et d’anticipation RH (fiches de poste, analyses prévisionnelles, etc.),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Établir un plan de communication et mobiliser l’ensemble des contributeurs et acteurs concernés,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Développer les connaissances et compétences des décideurs et acteurs des établissements en matière de management des métiers, emplois et compétences, et plus largement de développement RH.</a:t>
            </a:r>
            <a:endParaRPr lang="fr-FR" alt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39552" y="1988840"/>
            <a:ext cx="8208912" cy="923330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C8444"/>
                </a:solidFill>
              </a:rPr>
              <a:t>Déployer le management des métiers, emplois et compétences à l’échelle d’établissements ou groupe d’établissements, en lien avec les projets sociaux, projets d’établissements et/ou projets de territoire.</a:t>
            </a:r>
            <a:endParaRPr lang="fr-FR" b="1" dirty="0">
              <a:solidFill>
                <a:srgbClr val="EC8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7950" y="114042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Lot n°1. Accompagnement </a:t>
            </a:r>
            <a:r>
              <a:rPr lang="fr-FR" altLang="fr-FR" sz="2400" b="1" cap="all" dirty="0">
                <a:solidFill>
                  <a:srgbClr val="EC8444"/>
                </a:solidFill>
              </a:rPr>
              <a:t>des établissements</a:t>
            </a:r>
            <a:r>
              <a:rPr lang="fr-FR" altLang="fr-FR" sz="2800" b="1" dirty="0">
                <a:solidFill>
                  <a:srgbClr val="EC8444"/>
                </a:solidFill>
              </a:rPr>
              <a:t/>
            </a:r>
            <a:br>
              <a:rPr lang="fr-FR" altLang="fr-FR" sz="2800" b="1" dirty="0">
                <a:solidFill>
                  <a:srgbClr val="EC8444"/>
                </a:solidFill>
              </a:rPr>
            </a:br>
            <a:r>
              <a:rPr lang="fr-FR" altLang="fr-FR" sz="2000" b="1" dirty="0">
                <a:solidFill>
                  <a:srgbClr val="262626"/>
                </a:solidFill>
              </a:rPr>
              <a:t>sur le développement du management des métiers,</a:t>
            </a:r>
            <a:br>
              <a:rPr lang="fr-FR" altLang="fr-FR" sz="2000" b="1" dirty="0">
                <a:solidFill>
                  <a:srgbClr val="262626"/>
                </a:solidFill>
              </a:rPr>
            </a:br>
            <a:r>
              <a:rPr lang="fr-FR" altLang="fr-FR" sz="2000" b="1" dirty="0">
                <a:solidFill>
                  <a:srgbClr val="262626"/>
                </a:solidFill>
              </a:rPr>
              <a:t>emplois et compétences, </a:t>
            </a:r>
            <a:r>
              <a:rPr lang="fr-FR" sz="2000" b="1" dirty="0">
                <a:solidFill>
                  <a:srgbClr val="262626"/>
                </a:solidFill>
              </a:rPr>
              <a:t>en lien avec leurs projets sociaux, d’établissements et/ou de </a:t>
            </a:r>
            <a:r>
              <a:rPr lang="fr-FR" sz="2000" b="1" dirty="0" smtClean="0">
                <a:solidFill>
                  <a:srgbClr val="262626"/>
                </a:solidFill>
              </a:rPr>
              <a:t>territoire</a:t>
            </a:r>
            <a:endParaRPr lang="fr-FR" altLang="fr-FR" sz="2000" b="1" dirty="0">
              <a:solidFill>
                <a:srgbClr val="262626"/>
              </a:solidFill>
            </a:endParaRPr>
          </a:p>
          <a:p>
            <a:pPr indent="-457200" algn="ctr" eaLnBrk="1" hangingPunct="1"/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417667" y="3100484"/>
            <a:ext cx="2092766" cy="1448706"/>
            <a:chOff x="431897" y="3674471"/>
            <a:chExt cx="2092766" cy="832224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431897" y="3674471"/>
              <a:ext cx="2092766" cy="832224"/>
            </a:xfrm>
            <a:prstGeom prst="roundRect">
              <a:avLst>
                <a:gd name="adj" fmla="val 10000"/>
              </a:avLst>
            </a:prstGeom>
            <a:solidFill>
              <a:srgbClr val="27A5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56272" y="3698846"/>
              <a:ext cx="2044016" cy="783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latin typeface="+mj-lt"/>
                </a:rPr>
                <a:t>Module 2 </a:t>
              </a:r>
              <a:r>
                <a:rPr lang="fr-FR" kern="1200" dirty="0" smtClean="0">
                  <a:latin typeface="+mj-lt"/>
                </a:rPr>
                <a:t>Formation-action des acteurs des établissements</a:t>
              </a:r>
              <a:endParaRPr lang="fr-FR" kern="1200" dirty="0">
                <a:latin typeface="+mj-lt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823397" y="3111284"/>
            <a:ext cx="2092766" cy="1448706"/>
            <a:chOff x="431897" y="3674471"/>
            <a:chExt cx="2092766" cy="83222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431897" y="3674471"/>
              <a:ext cx="2092766" cy="832224"/>
            </a:xfrm>
            <a:prstGeom prst="roundRect">
              <a:avLst>
                <a:gd name="adj" fmla="val 10000"/>
              </a:avLst>
            </a:prstGeom>
            <a:solidFill>
              <a:srgbClr val="27A5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56272" y="3698846"/>
              <a:ext cx="2044016" cy="783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latin typeface="+mj-lt"/>
                </a:rPr>
                <a:t>Module 1 </a:t>
              </a:r>
              <a:r>
                <a:rPr lang="fr-FR" kern="1200" dirty="0" smtClean="0">
                  <a:latin typeface="+mj-lt"/>
                </a:rPr>
                <a:t>Diagnostic et cadrage de l’accompagnement</a:t>
              </a:r>
              <a:endParaRPr lang="fr-FR" kern="1200" dirty="0">
                <a:latin typeface="+mj-lt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011937" y="3100484"/>
            <a:ext cx="2092766" cy="1448706"/>
            <a:chOff x="431897" y="3674471"/>
            <a:chExt cx="2092766" cy="83222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431897" y="3674471"/>
              <a:ext cx="2092766" cy="832224"/>
            </a:xfrm>
            <a:prstGeom prst="roundRect">
              <a:avLst>
                <a:gd name="adj" fmla="val 10000"/>
              </a:avLst>
            </a:prstGeom>
            <a:solidFill>
              <a:srgbClr val="27A5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56272" y="3698846"/>
              <a:ext cx="2044016" cy="783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kern="1200" dirty="0" smtClean="0">
                  <a:latin typeface="+mj-lt"/>
                </a:rPr>
                <a:t>Module 3       </a:t>
              </a:r>
              <a:r>
                <a:rPr lang="fr-FR" kern="1200" dirty="0" smtClean="0">
                  <a:latin typeface="+mj-lt"/>
                </a:rPr>
                <a:t>Appui opérationnel auprès des acteurs des établissements</a:t>
              </a:r>
              <a:endParaRPr lang="fr-FR" kern="1200" dirty="0">
                <a:latin typeface="+mj-lt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442042" y="4999646"/>
            <a:ext cx="2092766" cy="1448707"/>
            <a:chOff x="431897" y="3674471"/>
            <a:chExt cx="2092766" cy="832224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431897" y="3674471"/>
              <a:ext cx="2092766" cy="832224"/>
            </a:xfrm>
            <a:prstGeom prst="roundRect">
              <a:avLst>
                <a:gd name="adj" fmla="val 10000"/>
              </a:avLst>
            </a:prstGeom>
            <a:solidFill>
              <a:srgbClr val="27A59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456272" y="3715834"/>
              <a:ext cx="2044016" cy="783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latin typeface="+mj-lt"/>
                </a:rPr>
                <a:t>Module 4 </a:t>
              </a:r>
              <a:r>
                <a:rPr lang="fr-FR" sz="1600" kern="1200" dirty="0" smtClean="0">
                  <a:latin typeface="+mj-lt"/>
                </a:rPr>
                <a:t>appui, auprès de l’ANFH, sur la mutualisation et la capitalisation au plan (inter)régional ou national</a:t>
              </a:r>
              <a:endParaRPr lang="fr-FR" sz="1600" kern="1200" dirty="0">
                <a:latin typeface="+mj-lt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467544" y="2747575"/>
            <a:ext cx="7776864" cy="1938992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EC8444"/>
                </a:solidFill>
              </a:rPr>
              <a:t>À destination des établissements :</a:t>
            </a:r>
          </a:p>
          <a:p>
            <a:endParaRPr lang="fr-FR" sz="2000" b="1" dirty="0">
              <a:solidFill>
                <a:srgbClr val="EC8444"/>
              </a:solidFill>
            </a:endParaRPr>
          </a:p>
          <a:p>
            <a:endParaRPr lang="fr-FR" sz="2000" b="1" dirty="0" smtClean="0">
              <a:solidFill>
                <a:srgbClr val="EC8444"/>
              </a:solidFill>
            </a:endParaRPr>
          </a:p>
          <a:p>
            <a:endParaRPr lang="fr-FR" sz="2000" b="1" dirty="0">
              <a:solidFill>
                <a:srgbClr val="EC8444"/>
              </a:solidFill>
            </a:endParaRPr>
          </a:p>
          <a:p>
            <a:endParaRPr lang="fr-FR" sz="2000" b="1" dirty="0" smtClean="0">
              <a:solidFill>
                <a:srgbClr val="EC8444"/>
              </a:solidFill>
            </a:endParaRPr>
          </a:p>
          <a:p>
            <a:endParaRPr lang="fr-FR" sz="2000" b="1" dirty="0" smtClean="0">
              <a:solidFill>
                <a:srgbClr val="EC8444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389855" y="4923699"/>
            <a:ext cx="3262265" cy="1631216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EC8444"/>
                </a:solidFill>
              </a:rPr>
              <a:t>ANFH :</a:t>
            </a:r>
          </a:p>
          <a:p>
            <a:endParaRPr lang="fr-FR" sz="2000" b="1" dirty="0">
              <a:solidFill>
                <a:srgbClr val="EC8444"/>
              </a:solidFill>
            </a:endParaRPr>
          </a:p>
          <a:p>
            <a:endParaRPr lang="fr-FR" sz="2000" b="1" dirty="0" smtClean="0">
              <a:solidFill>
                <a:srgbClr val="EC8444"/>
              </a:solidFill>
            </a:endParaRPr>
          </a:p>
          <a:p>
            <a:endParaRPr lang="fr-FR" sz="2000" b="1" dirty="0">
              <a:solidFill>
                <a:srgbClr val="EC8444"/>
              </a:solidFill>
            </a:endParaRPr>
          </a:p>
          <a:p>
            <a:endParaRPr lang="fr-FR" sz="2000" b="1" dirty="0" smtClean="0">
              <a:solidFill>
                <a:srgbClr val="EC8444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96136" y="5517232"/>
            <a:ext cx="3096203" cy="1015663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EC8444"/>
                </a:solidFill>
              </a:rPr>
              <a:t>2 offres proposées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EC8444"/>
                </a:solidFill>
              </a:rPr>
              <a:t>Capitan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EC8444"/>
                </a:solidFill>
              </a:rPr>
              <a:t>Grand Angle</a:t>
            </a:r>
            <a:endParaRPr lang="fr-FR" sz="2000" b="1" dirty="0">
              <a:solidFill>
                <a:srgbClr val="EC8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35011891"/>
              </p:ext>
            </p:extLst>
          </p:nvPr>
        </p:nvGraphicFramePr>
        <p:xfrm>
          <a:off x="323669" y="98072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 idx="4294967295"/>
          </p:nvPr>
        </p:nvSpPr>
        <p:spPr>
          <a:xfrm>
            <a:off x="107504" y="1531562"/>
            <a:ext cx="9143715" cy="541707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EC8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EC8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ACCOMPAGNEMENT MODULAIRE</a:t>
            </a:r>
            <a:endParaRPr lang="fr-FR" b="1" dirty="0">
              <a:solidFill>
                <a:srgbClr val="EC844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6220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39552" y="2636912"/>
            <a:ext cx="8208912" cy="646331"/>
          </a:xfrm>
          <a:prstGeom prst="rect">
            <a:avLst/>
          </a:prstGeom>
          <a:noFill/>
          <a:ln w="19050">
            <a:solidFill>
              <a:srgbClr val="EC8444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C8444"/>
                </a:solidFill>
              </a:rPr>
              <a:t>Aider le(s) établissement(s) à réaliser un diagnostic et à déterminer l’accompagnement adapté</a:t>
            </a:r>
            <a:endParaRPr lang="fr-FR" b="1" dirty="0">
              <a:solidFill>
                <a:srgbClr val="EC844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07950" y="131347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MODULE 1. DIAGNOSTIC ET CADRAGE</a:t>
            </a:r>
            <a:r>
              <a:rPr lang="fr-FR" altLang="fr-FR" sz="2800" b="1" dirty="0">
                <a:solidFill>
                  <a:srgbClr val="EC8444"/>
                </a:solidFill>
              </a:rPr>
              <a:t/>
            </a:r>
            <a:br>
              <a:rPr lang="fr-FR" altLang="fr-FR" sz="2800" b="1" dirty="0">
                <a:solidFill>
                  <a:srgbClr val="EC8444"/>
                </a:solidFill>
              </a:rPr>
            </a:br>
            <a:r>
              <a:rPr lang="fr-FR" altLang="fr-FR" sz="2000" b="1" dirty="0" smtClean="0">
                <a:solidFill>
                  <a:srgbClr val="262626"/>
                </a:solidFill>
              </a:rPr>
              <a:t>de l’accompagnement (formation-action et/ou appui opérationnel).</a:t>
            </a:r>
            <a:endParaRPr lang="fr-FR" altLang="fr-FR" sz="2000" b="1" dirty="0">
              <a:solidFill>
                <a:srgbClr val="262626"/>
              </a:solidFill>
            </a:endParaRPr>
          </a:p>
          <a:p>
            <a:pPr indent="-457200" algn="ctr" eaLnBrk="1" hangingPunct="1"/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</p:txBody>
      </p:sp>
      <p:sp>
        <p:nvSpPr>
          <p:cNvPr id="20" name="Rectangle 19"/>
          <p:cNvSpPr/>
          <p:nvPr/>
        </p:nvSpPr>
        <p:spPr>
          <a:xfrm>
            <a:off x="962634" y="3501008"/>
            <a:ext cx="736274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9400" algn="just" eaLnBrk="1" hangingPunct="1">
              <a:tabLst>
                <a:tab pos="355600" algn="l"/>
              </a:tabLst>
            </a:pPr>
            <a:r>
              <a:rPr lang="fr-FR" altLang="fr-FR" sz="1600" b="1" dirty="0" smtClean="0">
                <a:latin typeface="Futura Hv BT"/>
              </a:rPr>
              <a:t>Public </a:t>
            </a:r>
            <a:r>
              <a:rPr lang="fr-FR" altLang="fr-FR" sz="1600" dirty="0" smtClean="0">
                <a:latin typeface="Futura Hv BT"/>
              </a:rPr>
              <a:t>: 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Directions (établissement, RH, affaires médicales AM, soins, fonctions supports, etc.),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Membres d’instances (ex : CTE, CME, Conférence Territoriale de Dialogue Social, etc.),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Responsables et personnels des services concernés (RH, Formation/DPC, Affaires médicales, Santé au Travail, etc.),</a:t>
            </a:r>
          </a:p>
          <a:p>
            <a:pPr marL="6350" indent="-285750" algn="just" eaLnBrk="1" hangingPunct="1"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fr-FR" altLang="fr-FR" sz="1400" dirty="0" smtClean="0">
                <a:latin typeface="Futura Hv BT"/>
              </a:rPr>
              <a:t>Encadrants, référents, agents, etc.</a:t>
            </a:r>
            <a:endParaRPr lang="fr-FR" alt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949044" y="5013176"/>
            <a:ext cx="484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27A59F"/>
                </a:solidFill>
                <a:latin typeface="+mj-lt"/>
              </a:rPr>
              <a:t>Durée totale : ½ journée à 1 journée</a:t>
            </a:r>
            <a:endParaRPr lang="fr-FR" b="1" i="1" dirty="0">
              <a:solidFill>
                <a:srgbClr val="27A59F"/>
              </a:solidFill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83323" y="5661248"/>
            <a:ext cx="7342058" cy="738664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</a:t>
            </a:r>
            <a:r>
              <a:rPr lang="fr-FR" sz="1400" dirty="0"/>
              <a:t>diagnostic est déclenché sur la base d’un bon de commande signé par </a:t>
            </a:r>
            <a:r>
              <a:rPr lang="fr-FR" sz="1400" dirty="0" smtClean="0"/>
              <a:t>l’ANFH et </a:t>
            </a:r>
            <a:r>
              <a:rPr lang="fr-FR" sz="1400" dirty="0"/>
              <a:t>de la date validée par l’interlocuteur de </a:t>
            </a:r>
            <a:r>
              <a:rPr lang="fr-FR" sz="1400" dirty="0" smtClean="0"/>
              <a:t>l’établissement ou </a:t>
            </a:r>
            <a:r>
              <a:rPr lang="fr-FR" sz="1400" dirty="0"/>
              <a:t>du groupe d’établissements</a:t>
            </a:r>
            <a:r>
              <a:rPr lang="fr-FR" sz="1400" dirty="0" smtClean="0"/>
              <a:t>. Il </a:t>
            </a:r>
            <a:r>
              <a:rPr lang="fr-FR" sz="1400" dirty="0"/>
              <a:t>s’appuie sur une grille d’autodiagnostic</a:t>
            </a:r>
            <a:r>
              <a:rPr lang="fr-FR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0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Virage 40"/>
          <p:cNvSpPr/>
          <p:nvPr/>
        </p:nvSpPr>
        <p:spPr>
          <a:xfrm rot="16200000" flipV="1">
            <a:off x="4774927" y="1183656"/>
            <a:ext cx="432048" cy="7371010"/>
          </a:xfrm>
          <a:prstGeom prst="bentArrow">
            <a:avLst/>
          </a:prstGeom>
          <a:solidFill>
            <a:srgbClr val="27A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 rot="5400000">
            <a:off x="4657105" y="-450332"/>
            <a:ext cx="432048" cy="7371010"/>
          </a:xfrm>
          <a:prstGeom prst="bentArrow">
            <a:avLst/>
          </a:prstGeom>
          <a:solidFill>
            <a:srgbClr val="27A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0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107504" y="168556"/>
            <a:ext cx="8568952" cy="653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b="1" dirty="0">
              <a:solidFill>
                <a:schemeClr val="bg1"/>
              </a:solidFill>
              <a:latin typeface="Futura Hv B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9512" y="134367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algn="ctr" eaLnBrk="1" hangingPunct="1"/>
            <a:r>
              <a:rPr lang="fr-FR" altLang="fr-FR" sz="2400" b="1" cap="all" dirty="0" smtClean="0">
                <a:solidFill>
                  <a:srgbClr val="EC8444"/>
                </a:solidFill>
              </a:rPr>
              <a:t>Module 1 : diagnostic et cadrage</a:t>
            </a:r>
            <a:r>
              <a:rPr lang="fr-FR" altLang="fr-FR" sz="2400" dirty="0"/>
              <a:t/>
            </a:r>
            <a:br>
              <a:rPr lang="fr-FR" altLang="fr-FR" sz="2400" dirty="0"/>
            </a:br>
            <a:endParaRPr lang="fr-FR" alt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" y="368509"/>
            <a:ext cx="856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243003" y="2476938"/>
            <a:ext cx="1232653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kern="1200" dirty="0" smtClean="0">
                  <a:solidFill>
                    <a:srgbClr val="27A59F"/>
                  </a:solidFill>
                  <a:latin typeface="+mj-lt"/>
                </a:rPr>
                <a:t>CAPITAN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sp>
        <p:nvSpPr>
          <p:cNvPr id="24" name="Carré corné 23"/>
          <p:cNvSpPr/>
          <p:nvPr/>
        </p:nvSpPr>
        <p:spPr>
          <a:xfrm>
            <a:off x="7757839" y="3527923"/>
            <a:ext cx="1205633" cy="1009108"/>
          </a:xfrm>
          <a:prstGeom prst="foldedCorner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chemeClr val="tx1"/>
                </a:solidFill>
                <a:latin typeface="+mj-lt"/>
              </a:rPr>
              <a:t>Note de cadrage</a:t>
            </a:r>
            <a:endParaRPr lang="fr-FR" sz="16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86735"/>
              </p:ext>
            </p:extLst>
          </p:nvPr>
        </p:nvGraphicFramePr>
        <p:xfrm>
          <a:off x="1547664" y="2460932"/>
          <a:ext cx="6096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92205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Entretien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téléphonique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(ou Visio) </a:t>
                      </a:r>
                    </a:p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pré-cadrage</a:t>
                      </a: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heure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Questionnaire d’autodiagnostic</a:t>
                      </a:r>
                    </a:p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Analyse et rédaction d’une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proposition d’intervention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Réunion de cadrage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F6F5"/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e 34"/>
          <p:cNvGrpSpPr/>
          <p:nvPr/>
        </p:nvGrpSpPr>
        <p:grpSpPr>
          <a:xfrm>
            <a:off x="243003" y="4755204"/>
            <a:ext cx="1232653" cy="906044"/>
            <a:chOff x="1580" y="505062"/>
            <a:chExt cx="3778631" cy="2241053"/>
          </a:xfrm>
          <a:solidFill>
            <a:schemeClr val="bg1"/>
          </a:solidFill>
        </p:grpSpPr>
        <p:sp>
          <p:nvSpPr>
            <p:cNvPr id="36" name="Rectangle 35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  <a:ln>
              <a:solidFill>
                <a:srgbClr val="27A59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1580" y="505062"/>
              <a:ext cx="3778631" cy="2241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b="1" dirty="0" smtClean="0">
                  <a:solidFill>
                    <a:srgbClr val="27A59F"/>
                  </a:solidFill>
                  <a:latin typeface="+mj-lt"/>
                </a:rPr>
                <a:t>GRAND</a:t>
              </a:r>
              <a:r>
                <a:rPr lang="fr-FR" sz="2000" b="1" dirty="0" smtClean="0">
                  <a:solidFill>
                    <a:srgbClr val="27A59F"/>
                  </a:solidFill>
                  <a:latin typeface="+mj-lt"/>
                </a:rPr>
                <a:t> </a:t>
              </a:r>
              <a:r>
                <a:rPr lang="fr-FR" b="1" dirty="0" smtClean="0">
                  <a:solidFill>
                    <a:srgbClr val="27A59F"/>
                  </a:solidFill>
                  <a:latin typeface="+mj-lt"/>
                </a:rPr>
                <a:t>ANGLE</a:t>
              </a:r>
              <a:endParaRPr lang="fr-FR" sz="2400" b="1" kern="1200" dirty="0" smtClean="0">
                <a:solidFill>
                  <a:srgbClr val="27A59F"/>
                </a:solidFill>
                <a:latin typeface="+mj-lt"/>
              </a:endParaRPr>
            </a:p>
          </p:txBody>
        </p:sp>
      </p:grp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02746"/>
              </p:ext>
            </p:extLst>
          </p:nvPr>
        </p:nvGraphicFramePr>
        <p:xfrm>
          <a:off x="1547664" y="4649688"/>
          <a:ext cx="6096000" cy="1228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228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Grille d’autodiagnostic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à remplir seul ou avec le consultant lors d’une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réunion de pré-cadrage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Analyse de l’autodiagnostic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Elaboration du Compte Rendu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F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Réunion de pré-cadrage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restitution du CR,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positionnement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sur les actions à mener et l’accompagnement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F6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 courbée vers la droite 25"/>
          <p:cNvSpPr/>
          <p:nvPr/>
        </p:nvSpPr>
        <p:spPr>
          <a:xfrm rot="17919430">
            <a:off x="1799676" y="537690"/>
            <a:ext cx="3227967" cy="6591832"/>
          </a:xfrm>
          <a:prstGeom prst="curvedRightArrow">
            <a:avLst/>
          </a:prstGeom>
          <a:solidFill>
            <a:srgbClr val="AEEC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" name="Titre 8">
            <a:extLst/>
          </p:cNvPr>
          <p:cNvSpPr txBox="1">
            <a:spLocks/>
          </p:cNvSpPr>
          <p:nvPr/>
        </p:nvSpPr>
        <p:spPr>
          <a:xfrm>
            <a:off x="107950" y="333375"/>
            <a:ext cx="8785225" cy="488950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utura Hv BT"/>
              </a:defRPr>
            </a:lvl9pPr>
          </a:lstStyle>
          <a:p>
            <a:pPr>
              <a:defRPr/>
            </a:pP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" y="-34506"/>
            <a:ext cx="9143715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Management des Métiers, Emplois et Compétences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idx="4294967295"/>
          </p:nvPr>
        </p:nvSpPr>
        <p:spPr>
          <a:xfrm>
            <a:off x="216177" y="394104"/>
            <a:ext cx="8920065" cy="40572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LOT N°1 : ACCOMPAGNEMENT DES ETABLISSEMENTS</a:t>
            </a:r>
            <a:endParaRPr lang="fr-FR" sz="2400" b="1" dirty="0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-252536" y="976241"/>
            <a:ext cx="8784976" cy="475701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000" dirty="0">
              <a:solidFill>
                <a:srgbClr val="262626"/>
              </a:solidFill>
              <a:latin typeface="Futura Hv BT"/>
            </a:endParaRPr>
          </a:p>
          <a:p>
            <a:pPr marL="457200" lvl="1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600" dirty="0">
              <a:solidFill>
                <a:srgbClr val="262626"/>
              </a:solidFill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  <a:p>
            <a:pPr marL="1371600" lvl="3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400" b="1" dirty="0">
              <a:latin typeface="Futura Hv B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52670" y="1301859"/>
            <a:ext cx="278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Définition de la </a:t>
            </a:r>
            <a:r>
              <a:rPr lang="fr-FR" sz="1600" b="1" dirty="0"/>
              <a:t>temporalité</a:t>
            </a:r>
            <a:r>
              <a:rPr lang="fr-FR" sz="1600" dirty="0"/>
              <a:t> du projet, en </a:t>
            </a:r>
            <a:r>
              <a:rPr lang="fr-FR" sz="1600" dirty="0" smtClean="0"/>
              <a:t>accord avec les souhaits des établissements</a:t>
            </a:r>
            <a:endParaRPr lang="fr-FR" sz="16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4958351" y="1587320"/>
            <a:ext cx="909793" cy="12946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2411760" y="1625412"/>
            <a:ext cx="899085" cy="9900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527249" y="1204173"/>
            <a:ext cx="1656184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Points-clés du diagnostic</a:t>
            </a:r>
          </a:p>
        </p:txBody>
      </p:sp>
      <p:sp>
        <p:nvSpPr>
          <p:cNvPr id="29" name="Ellipse 28"/>
          <p:cNvSpPr/>
          <p:nvPr/>
        </p:nvSpPr>
        <p:spPr>
          <a:xfrm>
            <a:off x="2627803" y="3900063"/>
            <a:ext cx="3100267" cy="1654218"/>
          </a:xfrm>
          <a:prstGeom prst="ellipse">
            <a:avLst/>
          </a:prstGeom>
          <a:solidFill>
            <a:schemeClr val="bg1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b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l’appui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opérationnel éventuel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(module 3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Objectifs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b="1" dirty="0" smtClean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Acteurs concernés</a:t>
            </a:r>
            <a:endParaRPr lang="fr-FR" sz="1200" b="1" dirty="0">
              <a:solidFill>
                <a:srgbClr val="EC8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Durée/période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Séquences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Livrables</a:t>
            </a:r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07523" y="2181894"/>
            <a:ext cx="2520280" cy="1899055"/>
          </a:xfrm>
          <a:prstGeom prst="ellipse">
            <a:avLst/>
          </a:prstGeom>
          <a:solidFill>
            <a:schemeClr val="bg1"/>
          </a:solidFill>
          <a:ln>
            <a:solidFill>
              <a:srgbClr val="27A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de la formation-action personnalisée</a:t>
            </a:r>
            <a:b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(module 2)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Objectifs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Publics visés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Durée/période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Séquences</a:t>
            </a:r>
          </a:p>
          <a:p>
            <a:pPr algn="ctr"/>
            <a:r>
              <a:rPr lang="fr-FR" sz="1200" b="1" dirty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b="1" dirty="0" smtClean="0">
                <a:solidFill>
                  <a:srgbClr val="EC8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Livrables</a:t>
            </a:r>
            <a:endParaRPr lang="fr-F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2627803" y="2139368"/>
            <a:ext cx="632826" cy="252986"/>
          </a:xfrm>
          <a:prstGeom prst="straightConnector1">
            <a:avLst/>
          </a:prstGeom>
          <a:ln>
            <a:solidFill>
              <a:srgbClr val="EC8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103201" y="2535731"/>
            <a:ext cx="0" cy="1191379"/>
          </a:xfrm>
          <a:prstGeom prst="straightConnector1">
            <a:avLst/>
          </a:prstGeom>
          <a:ln>
            <a:solidFill>
              <a:srgbClr val="EC844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rré corné 20"/>
          <p:cNvSpPr/>
          <p:nvPr/>
        </p:nvSpPr>
        <p:spPr>
          <a:xfrm>
            <a:off x="3464096" y="1106475"/>
            <a:ext cx="1278211" cy="1069855"/>
          </a:xfrm>
          <a:prstGeom prst="foldedCorner">
            <a:avLst/>
          </a:prstGeom>
          <a:solidFill>
            <a:srgbClr val="F4BA97"/>
          </a:solidFill>
          <a:ln>
            <a:solidFill>
              <a:srgbClr val="EC8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/>
                </a:solidFill>
                <a:latin typeface="+mj-lt"/>
              </a:rPr>
              <a:t>Note de cadrage</a:t>
            </a:r>
            <a:endParaRPr lang="fr-FR" sz="20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6A176-9ACF-4844-95DE-6AE0DAB8DFD4}" type="slidenum">
              <a:rPr lang="fr-FR" altLang="fr-F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54479" y="5881482"/>
            <a:ext cx="7342058" cy="738664"/>
          </a:xfrm>
          <a:prstGeom prst="rect">
            <a:avLst/>
          </a:prstGeom>
          <a:solidFill>
            <a:srgbClr val="DAF6F5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La note de cadrage est transmise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à l’interlocuteur du ou des établissements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au Délégué ANFH / à la Conseillère Formation en charge du dispositif</a:t>
            </a:r>
            <a:r>
              <a:rPr lang="fr-FR" sz="1400" dirty="0" smtClean="0"/>
              <a:t>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066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NFH_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B4E2"/>
      </a:accent1>
      <a:accent2>
        <a:srgbClr val="6193C8"/>
      </a:accent2>
      <a:accent3>
        <a:srgbClr val="A68BBB"/>
      </a:accent3>
      <a:accent4>
        <a:srgbClr val="C5005A"/>
      </a:accent4>
      <a:accent5>
        <a:srgbClr val="41A62A"/>
      </a:accent5>
      <a:accent6>
        <a:srgbClr val="4EB4E2"/>
      </a:accent6>
      <a:hlink>
        <a:srgbClr val="E75194"/>
      </a:hlink>
      <a:folHlink>
        <a:srgbClr val="EA6927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4BC3B75B7B74DA3E169458742C6D6" ma:contentTypeVersion="" ma:contentTypeDescription="Create a new document." ma:contentTypeScope="" ma:versionID="d03d6fc0638721fefb6437b3c81a0e47">
  <xsd:schema xmlns:xsd="http://www.w3.org/2001/XMLSchema" xmlns:p="http://schemas.microsoft.com/office/2006/metadata/properties" xmlns:ns1="http://schemas.microsoft.com/sharepoint/v3" xmlns:ns2="1F518B6B-A879-4A72-BC09-F6FB3CABF660" targetNamespace="http://schemas.microsoft.com/office/2006/metadata/properties" ma:root="true" ma:fieldsID="d37f19ad1f98c5d507c6974fdee43826" ns1:_="" ns2:_="">
    <xsd:import namespace="http://schemas.microsoft.com/sharepoint/v3"/>
    <xsd:import namespace="1F518B6B-A879-4A72-BC09-F6FB3CABF660"/>
    <xsd:element name="properties">
      <xsd:complexType>
        <xsd:sequence>
          <xsd:element name="documentManagement">
            <xsd:complexType>
              <xsd:all>
                <xsd:element ref="ns2:Icone_Nature" minOccurs="0"/>
                <xsd:element ref="ns1:Nature_Documen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Nature_Document" ma:index="2" nillable="true" ma:displayName="Nature du document" ma:list="18edfc69-a668-4d14-a2dd-59137522a836" ma:internalName="Nature_Document" ma:showField="Title" ma:web="969179f7-6227-4cd0-829a-3ae057bf4e0e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1F518B6B-A879-4A72-BC09-F6FB3CABF660" elementFormDefault="qualified">
    <xsd:import namespace="http://schemas.microsoft.com/office/2006/documentManagement/types"/>
    <xsd:element name="Icone_Nature" ma:index="1" nillable="true" ma:displayName="Icône Nature" ma:format="Image" ma:hidden="true" ma:internalName="Icone_Na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re du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e_Nature xmlns="1F518B6B-A879-4A72-BC09-F6FB3CABF660">
      <Url>http://intranet.anfh.fr/_layouts/images/icppt.gif</Url>
      <Description>http://intranet.anfh.fr/_layouts/images/icppt.gif</Description>
    </Icone_Nature>
    <Nature_Document xmlns="http://schemas.microsoft.com/sharepoint/v3" xsi:nil="true"/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B3C0CEA-A9BB-4013-B91E-2A81835DA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518B6B-A879-4A72-BC09-F6FB3CABF66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5E60C02-2FDF-4A9F-87D5-181E8D64BA7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F518B6B-A879-4A72-BC09-F6FB3CABF660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38B30B-D792-4D8F-A5E3-92C7C2E4FD8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27538</TotalTime>
  <Words>2432</Words>
  <Application>Microsoft Office PowerPoint</Application>
  <PresentationFormat>Affichage à l'écran (4:3)</PresentationFormat>
  <Paragraphs>401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Courier New</vt:lpstr>
      <vt:lpstr>Futura Hv BT</vt:lpstr>
      <vt:lpstr>Futura Lt BT</vt:lpstr>
      <vt:lpstr>Futura-Bold</vt:lpstr>
      <vt:lpstr>Lao UI</vt:lpstr>
      <vt:lpstr>Times New Roman</vt:lpstr>
      <vt:lpstr>Wingdings</vt:lpstr>
      <vt:lpstr>Thème Office</vt:lpstr>
      <vt:lpstr>DISPOSITIF D’accompagnement et de formation au MANAGEMENT DES METIERS, EMPLOIS ET COMPETENCES</vt:lpstr>
      <vt:lpstr>Présentation PowerPoint</vt:lpstr>
      <vt:lpstr>Présentation PowerPoint</vt:lpstr>
      <vt:lpstr>Présentation PowerPoint</vt:lpstr>
      <vt:lpstr>Présentation PowerPoint</vt:lpstr>
      <vt:lpstr> UN ACCOMPAGNEMENT MODULAIRE</vt:lpstr>
      <vt:lpstr>Présentation PowerPoint</vt:lpstr>
      <vt:lpstr>Présentation PowerPoint</vt:lpstr>
      <vt:lpstr>LOT N°1 : ACCOMPAGNEMENT DES ETABLISSEMENTS</vt:lpstr>
      <vt:lpstr>LOT N°1 : ACCOMPAGNEMENT DES ETABLISSEMENTS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Durée et spécificités de chaque formation</vt:lpstr>
      <vt:lpstr>LES ATOUTS COMPARATIFS</vt:lpstr>
      <vt:lpstr>Présentation PowerPoint</vt:lpstr>
      <vt:lpstr>Lot N°1 – ACCOMPAGNEMENT DES ETABLISSEMENTS</vt:lpstr>
      <vt:lpstr>en savoir plus sur l’OFFRE « GPMC 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Steeve FLANET</dc:creator>
  <cp:lastModifiedBy>MARTIN-FAUVET Noëlle</cp:lastModifiedBy>
  <cp:revision>1380</cp:revision>
  <cp:lastPrinted>2019-11-15T08:45:14Z</cp:lastPrinted>
  <dcterms:created xsi:type="dcterms:W3CDTF">2011-05-10T14:38:25Z</dcterms:created>
  <dcterms:modified xsi:type="dcterms:W3CDTF">2019-11-15T11:00:54Z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0x010100F794BC3B75B7B74DA3E169458742C6D6</vt:lpwstr>
  </property>
  <property fmtid="{D5CDD505-2E9C-101B-9397-08002B2CF9AE}" pid="3" name="ContentType">
    <vt:lpwstr>Document</vt:lpwstr>
  </property>
</Properties>
</file>