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1"/>
  </p:notesMasterIdLst>
  <p:handoutMasterIdLst>
    <p:handoutMasterId r:id="rId22"/>
  </p:handoutMasterIdLst>
  <p:sldIdLst>
    <p:sldId id="372" r:id="rId2"/>
    <p:sldId id="504" r:id="rId3"/>
    <p:sldId id="505" r:id="rId4"/>
    <p:sldId id="506" r:id="rId5"/>
    <p:sldId id="519" r:id="rId6"/>
    <p:sldId id="507" r:id="rId7"/>
    <p:sldId id="508" r:id="rId8"/>
    <p:sldId id="518" r:id="rId9"/>
    <p:sldId id="509" r:id="rId10"/>
    <p:sldId id="510" r:id="rId11"/>
    <p:sldId id="511" r:id="rId12"/>
    <p:sldId id="512" r:id="rId13"/>
    <p:sldId id="513" r:id="rId14"/>
    <p:sldId id="514" r:id="rId15"/>
    <p:sldId id="515" r:id="rId16"/>
    <p:sldId id="516" r:id="rId17"/>
    <p:sldId id="517" r:id="rId18"/>
    <p:sldId id="503" r:id="rId19"/>
    <p:sldId id="479" r:id="rId20"/>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8F6"/>
    <a:srgbClr val="FF5050"/>
    <a:srgbClr val="0000CC"/>
    <a:srgbClr val="FFFFCC"/>
    <a:srgbClr val="FF9933"/>
    <a:srgbClr val="9900CC"/>
    <a:srgbClr val="008000"/>
    <a:srgbClr val="006600"/>
    <a:srgbClr val="FF9900"/>
    <a:srgbClr val="E1D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349" autoAdjust="0"/>
  </p:normalViewPr>
  <p:slideViewPr>
    <p:cSldViewPr>
      <p:cViewPr varScale="1">
        <p:scale>
          <a:sx n="70" d="100"/>
          <a:sy n="70" d="100"/>
        </p:scale>
        <p:origin x="6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c\OneDrive\Documents\Journ&#233;e%20violence\SUIVI%20DES%20AT%20-%20Version%20mai%20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ih.re\Partages\Redirections\st.dewalle\Downloads\SUIVI%20DES%20AT%20-%20Version%20mai%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ih.re\Partages\Redirections\st.dewalle\Downloads\SUIVI%20DES%20AT%20-%20Version%20mai%20201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Répartition des AT par motif</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5796714625647673E-2"/>
          <c:y val="6.2825759519336596E-2"/>
          <c:w val="0.9438435732860847"/>
          <c:h val="0.65467918532189051"/>
        </c:manualLayout>
      </c:layout>
      <c:barChart>
        <c:barDir val="col"/>
        <c:grouping val="clustered"/>
        <c:varyColors val="0"/>
        <c:ser>
          <c:idx val="0"/>
          <c:order val="0"/>
          <c:tx>
            <c:strRef>
              <c:f>'BILAN SOCIAL'!$B$1</c:f>
              <c:strCache>
                <c:ptCount val="1"/>
                <c:pt idx="0">
                  <c:v>2016</c:v>
                </c:pt>
              </c:strCache>
            </c:strRef>
          </c:tx>
          <c:spPr>
            <a:solidFill>
              <a:srgbClr val="0070C0"/>
            </a:solidFill>
            <a:ln>
              <a:noFill/>
            </a:ln>
            <a:effectLst/>
          </c:spPr>
          <c:invertIfNegative val="0"/>
          <c:cat>
            <c:strRef>
              <c:f>'BILAN SOCIAL'!$A$2:$A$11</c:f>
              <c:strCache>
                <c:ptCount val="10"/>
                <c:pt idx="0">
                  <c:v>accident de trajet</c:v>
                </c:pt>
                <c:pt idx="1">
                  <c:v>agression physique</c:v>
                </c:pt>
                <c:pt idx="2">
                  <c:v>agression verbale</c:v>
                </c:pt>
                <c:pt idx="3">
                  <c:v>chute de hauteur</c:v>
                </c:pt>
                <c:pt idx="4">
                  <c:v>chute plein pied</c:v>
                </c:pt>
                <c:pt idx="5">
                  <c:v>contact projection AES, urine, autres…</c:v>
                </c:pt>
                <c:pt idx="6">
                  <c:v>effort manutention charges</c:v>
                </c:pt>
                <c:pt idx="7">
                  <c:v>effort manutention malade</c:v>
                </c:pt>
                <c:pt idx="8">
                  <c:v>manipulation d'outils, d'objets, instruments coupants, chauds…</c:v>
                </c:pt>
                <c:pt idx="9">
                  <c:v>objet ou masse en mouvement accidentel ou non (ascenceur…)</c:v>
                </c:pt>
              </c:strCache>
            </c:strRef>
          </c:cat>
          <c:val>
            <c:numRef>
              <c:f>'BILAN SOCIAL'!$B$2:$B$11</c:f>
              <c:numCache>
                <c:formatCode>General</c:formatCode>
                <c:ptCount val="10"/>
                <c:pt idx="0">
                  <c:v>9</c:v>
                </c:pt>
                <c:pt idx="1">
                  <c:v>21</c:v>
                </c:pt>
                <c:pt idx="2">
                  <c:v>1</c:v>
                </c:pt>
                <c:pt idx="3">
                  <c:v>4</c:v>
                </c:pt>
                <c:pt idx="4">
                  <c:v>4</c:v>
                </c:pt>
                <c:pt idx="5">
                  <c:v>6</c:v>
                </c:pt>
                <c:pt idx="6">
                  <c:v>4</c:v>
                </c:pt>
                <c:pt idx="7">
                  <c:v>17</c:v>
                </c:pt>
                <c:pt idx="8">
                  <c:v>4</c:v>
                </c:pt>
                <c:pt idx="9">
                  <c:v>3</c:v>
                </c:pt>
              </c:numCache>
            </c:numRef>
          </c:val>
          <c:extLst xmlns:c16r2="http://schemas.microsoft.com/office/drawing/2015/06/chart">
            <c:ext xmlns:c16="http://schemas.microsoft.com/office/drawing/2014/chart" uri="{C3380CC4-5D6E-409C-BE32-E72D297353CC}">
              <c16:uniqueId val="{00000000-4502-4C93-8B6E-1BB919A8BFD3}"/>
            </c:ext>
          </c:extLst>
        </c:ser>
        <c:ser>
          <c:idx val="1"/>
          <c:order val="1"/>
          <c:tx>
            <c:strRef>
              <c:f>'BILAN SOCIAL'!$C$1</c:f>
              <c:strCache>
                <c:ptCount val="1"/>
                <c:pt idx="0">
                  <c:v>2015</c:v>
                </c:pt>
              </c:strCache>
            </c:strRef>
          </c:tx>
          <c:spPr>
            <a:solidFill>
              <a:srgbClr val="00B050"/>
            </a:solidFill>
            <a:ln>
              <a:noFill/>
            </a:ln>
            <a:effectLst/>
          </c:spPr>
          <c:invertIfNegative val="0"/>
          <c:cat>
            <c:strRef>
              <c:f>'BILAN SOCIAL'!$A$2:$A$11</c:f>
              <c:strCache>
                <c:ptCount val="10"/>
                <c:pt idx="0">
                  <c:v>accident de trajet</c:v>
                </c:pt>
                <c:pt idx="1">
                  <c:v>agression physique</c:v>
                </c:pt>
                <c:pt idx="2">
                  <c:v>agression verbale</c:v>
                </c:pt>
                <c:pt idx="3">
                  <c:v>chute de hauteur</c:v>
                </c:pt>
                <c:pt idx="4">
                  <c:v>chute plein pied</c:v>
                </c:pt>
                <c:pt idx="5">
                  <c:v>contact projection AES, urine, autres…</c:v>
                </c:pt>
                <c:pt idx="6">
                  <c:v>effort manutention charges</c:v>
                </c:pt>
                <c:pt idx="7">
                  <c:v>effort manutention malade</c:v>
                </c:pt>
                <c:pt idx="8">
                  <c:v>manipulation d'outils, d'objets, instruments coupants, chauds…</c:v>
                </c:pt>
                <c:pt idx="9">
                  <c:v>objet ou masse en mouvement accidentel ou non (ascenceur…)</c:v>
                </c:pt>
              </c:strCache>
            </c:strRef>
          </c:cat>
          <c:val>
            <c:numRef>
              <c:f>'BILAN SOCIAL'!$C$2:$C$11</c:f>
              <c:numCache>
                <c:formatCode>General</c:formatCode>
                <c:ptCount val="10"/>
                <c:pt idx="0">
                  <c:v>6</c:v>
                </c:pt>
                <c:pt idx="1">
                  <c:v>30</c:v>
                </c:pt>
                <c:pt idx="2">
                  <c:v>2</c:v>
                </c:pt>
                <c:pt idx="3">
                  <c:v>1</c:v>
                </c:pt>
                <c:pt idx="4">
                  <c:v>8</c:v>
                </c:pt>
                <c:pt idx="5">
                  <c:v>0</c:v>
                </c:pt>
                <c:pt idx="6">
                  <c:v>0</c:v>
                </c:pt>
                <c:pt idx="7">
                  <c:v>6</c:v>
                </c:pt>
                <c:pt idx="8">
                  <c:v>2</c:v>
                </c:pt>
                <c:pt idx="9">
                  <c:v>1</c:v>
                </c:pt>
              </c:numCache>
            </c:numRef>
          </c:val>
          <c:extLst xmlns:c16r2="http://schemas.microsoft.com/office/drawing/2015/06/chart">
            <c:ext xmlns:c16="http://schemas.microsoft.com/office/drawing/2014/chart" uri="{C3380CC4-5D6E-409C-BE32-E72D297353CC}">
              <c16:uniqueId val="{00000001-4502-4C93-8B6E-1BB919A8BFD3}"/>
            </c:ext>
          </c:extLst>
        </c:ser>
        <c:dLbls>
          <c:showLegendKey val="0"/>
          <c:showVal val="0"/>
          <c:showCatName val="0"/>
          <c:showSerName val="0"/>
          <c:showPercent val="0"/>
          <c:showBubbleSize val="0"/>
        </c:dLbls>
        <c:gapWidth val="219"/>
        <c:overlap val="-27"/>
        <c:axId val="202493216"/>
        <c:axId val="202493608"/>
      </c:barChart>
      <c:catAx>
        <c:axId val="2024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2493608"/>
        <c:crosses val="autoZero"/>
        <c:auto val="1"/>
        <c:lblAlgn val="ctr"/>
        <c:lblOffset val="100"/>
        <c:noMultiLvlLbl val="0"/>
      </c:catAx>
      <c:valAx>
        <c:axId val="20249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2493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fr-FR"/>
              <a:t>Répartition des AT par sexe</a:t>
            </a: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'BILAN SOCIAL'!$B$28</c:f>
              <c:strCache>
                <c:ptCount val="1"/>
                <c:pt idx="0">
                  <c:v>F</c:v>
                </c:pt>
              </c:strCache>
            </c:strRef>
          </c:tx>
          <c:spPr>
            <a:solidFill>
              <a:srgbClr val="FF5050"/>
            </a:solidFill>
            <a:ln>
              <a:noFill/>
            </a:ln>
            <a:effectLst>
              <a:innerShdw blurRad="114300">
                <a:schemeClr val="accent1"/>
              </a:innerShdw>
            </a:effectLst>
          </c:spPr>
          <c:invertIfNegative val="0"/>
          <c:cat>
            <c:strRef>
              <c:f>'BILAN SOCIAL'!$A$29:$A$39</c:f>
              <c:strCache>
                <c:ptCount val="11"/>
                <c:pt idx="0">
                  <c:v>accident de trajet</c:v>
                </c:pt>
                <c:pt idx="1">
                  <c:v>agression physique</c:v>
                </c:pt>
                <c:pt idx="2">
                  <c:v>agression verbale</c:v>
                </c:pt>
                <c:pt idx="3">
                  <c:v>chute de hauteur</c:v>
                </c:pt>
                <c:pt idx="4">
                  <c:v>chute plein pied</c:v>
                </c:pt>
                <c:pt idx="5">
                  <c:v>contact avec malade agité</c:v>
                </c:pt>
                <c:pt idx="6">
                  <c:v>contact projection AES, urine, autres…</c:v>
                </c:pt>
                <c:pt idx="7">
                  <c:v>effort manutention charges</c:v>
                </c:pt>
                <c:pt idx="8">
                  <c:v>effort manutention malade</c:v>
                </c:pt>
                <c:pt idx="9">
                  <c:v>manipulation d'outils, d'objets, instruments coupants, chauds…</c:v>
                </c:pt>
                <c:pt idx="10">
                  <c:v>objet ou masse en mouvement accidentel ou non (ascenceur…)</c:v>
                </c:pt>
              </c:strCache>
            </c:strRef>
          </c:cat>
          <c:val>
            <c:numRef>
              <c:f>'BILAN SOCIAL'!$B$29:$B$39</c:f>
              <c:numCache>
                <c:formatCode>General</c:formatCode>
                <c:ptCount val="11"/>
                <c:pt idx="0">
                  <c:v>6</c:v>
                </c:pt>
                <c:pt idx="1">
                  <c:v>15</c:v>
                </c:pt>
                <c:pt idx="2">
                  <c:v>1</c:v>
                </c:pt>
                <c:pt idx="3">
                  <c:v>3</c:v>
                </c:pt>
                <c:pt idx="4">
                  <c:v>4</c:v>
                </c:pt>
                <c:pt idx="6">
                  <c:v>2</c:v>
                </c:pt>
                <c:pt idx="7">
                  <c:v>3</c:v>
                </c:pt>
                <c:pt idx="8">
                  <c:v>11</c:v>
                </c:pt>
                <c:pt idx="9">
                  <c:v>3</c:v>
                </c:pt>
                <c:pt idx="10">
                  <c:v>2</c:v>
                </c:pt>
              </c:numCache>
            </c:numRef>
          </c:val>
          <c:extLst xmlns:c16r2="http://schemas.microsoft.com/office/drawing/2015/06/chart">
            <c:ext xmlns:c16="http://schemas.microsoft.com/office/drawing/2014/chart" uri="{C3380CC4-5D6E-409C-BE32-E72D297353CC}">
              <c16:uniqueId val="{00000000-AF4F-477A-B6CB-B6AAD3937B4E}"/>
            </c:ext>
          </c:extLst>
        </c:ser>
        <c:ser>
          <c:idx val="1"/>
          <c:order val="1"/>
          <c:tx>
            <c:strRef>
              <c:f>'BILAN SOCIAL'!$C$28</c:f>
              <c:strCache>
                <c:ptCount val="1"/>
                <c:pt idx="0">
                  <c:v>H</c:v>
                </c:pt>
              </c:strCache>
            </c:strRef>
          </c:tx>
          <c:spPr>
            <a:solidFill>
              <a:srgbClr val="7E98F6"/>
            </a:solidFill>
            <a:ln>
              <a:noFill/>
            </a:ln>
            <a:effectLst>
              <a:innerShdw blurRad="114300">
                <a:schemeClr val="accent2"/>
              </a:innerShdw>
            </a:effectLst>
          </c:spPr>
          <c:invertIfNegative val="0"/>
          <c:cat>
            <c:strRef>
              <c:f>'BILAN SOCIAL'!$A$29:$A$39</c:f>
              <c:strCache>
                <c:ptCount val="11"/>
                <c:pt idx="0">
                  <c:v>accident de trajet</c:v>
                </c:pt>
                <c:pt idx="1">
                  <c:v>agression physique</c:v>
                </c:pt>
                <c:pt idx="2">
                  <c:v>agression verbale</c:v>
                </c:pt>
                <c:pt idx="3">
                  <c:v>chute de hauteur</c:v>
                </c:pt>
                <c:pt idx="4">
                  <c:v>chute plein pied</c:v>
                </c:pt>
                <c:pt idx="5">
                  <c:v>contact avec malade agité</c:v>
                </c:pt>
                <c:pt idx="6">
                  <c:v>contact projection AES, urine, autres…</c:v>
                </c:pt>
                <c:pt idx="7">
                  <c:v>effort manutention charges</c:v>
                </c:pt>
                <c:pt idx="8">
                  <c:v>effort manutention malade</c:v>
                </c:pt>
                <c:pt idx="9">
                  <c:v>manipulation d'outils, d'objets, instruments coupants, chauds…</c:v>
                </c:pt>
                <c:pt idx="10">
                  <c:v>objet ou masse en mouvement accidentel ou non (ascenceur…)</c:v>
                </c:pt>
              </c:strCache>
            </c:strRef>
          </c:cat>
          <c:val>
            <c:numRef>
              <c:f>'BILAN SOCIAL'!$C$29:$C$39</c:f>
              <c:numCache>
                <c:formatCode>General</c:formatCode>
                <c:ptCount val="11"/>
                <c:pt idx="0">
                  <c:v>3</c:v>
                </c:pt>
                <c:pt idx="1">
                  <c:v>4</c:v>
                </c:pt>
                <c:pt idx="3">
                  <c:v>1</c:v>
                </c:pt>
                <c:pt idx="5">
                  <c:v>2</c:v>
                </c:pt>
                <c:pt idx="6">
                  <c:v>4</c:v>
                </c:pt>
                <c:pt idx="7">
                  <c:v>1</c:v>
                </c:pt>
                <c:pt idx="8">
                  <c:v>6</c:v>
                </c:pt>
                <c:pt idx="9">
                  <c:v>1</c:v>
                </c:pt>
                <c:pt idx="10">
                  <c:v>1</c:v>
                </c:pt>
              </c:numCache>
            </c:numRef>
          </c:val>
          <c:extLst xmlns:c16r2="http://schemas.microsoft.com/office/drawing/2015/06/chart">
            <c:ext xmlns:c16="http://schemas.microsoft.com/office/drawing/2014/chart" uri="{C3380CC4-5D6E-409C-BE32-E72D297353CC}">
              <c16:uniqueId val="{00000001-AF4F-477A-B6CB-B6AAD3937B4E}"/>
            </c:ext>
          </c:extLst>
        </c:ser>
        <c:dLbls>
          <c:showLegendKey val="0"/>
          <c:showVal val="0"/>
          <c:showCatName val="0"/>
          <c:showSerName val="0"/>
          <c:showPercent val="0"/>
          <c:showBubbleSize val="0"/>
        </c:dLbls>
        <c:gapWidth val="164"/>
        <c:overlap val="-22"/>
        <c:axId val="291349528"/>
        <c:axId val="291348744"/>
      </c:barChart>
      <c:catAx>
        <c:axId val="2913495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1348744"/>
        <c:crosses val="autoZero"/>
        <c:auto val="1"/>
        <c:lblAlgn val="ctr"/>
        <c:lblOffset val="100"/>
        <c:noMultiLvlLbl val="0"/>
      </c:catAx>
      <c:valAx>
        <c:axId val="291348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1349528"/>
        <c:crosses val="autoZero"/>
        <c:crossBetween val="between"/>
      </c:valAx>
      <c:spPr>
        <a:noFill/>
        <a:ln>
          <a:noFill/>
        </a:ln>
        <a:effectLst/>
      </c:spPr>
    </c:plotArea>
    <c:legend>
      <c:legendPos val="t"/>
      <c:layout>
        <c:manualLayout>
          <c:xMode val="edge"/>
          <c:yMode val="edge"/>
          <c:x val="0.46122530141685336"/>
          <c:y val="9.3117106125639171E-2"/>
          <c:w val="0.11812994229746351"/>
          <c:h val="4.99664925059059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fr-FR" sz="2000"/>
              <a:t>Nombre</a:t>
            </a:r>
            <a:r>
              <a:rPr lang="fr-FR" sz="2000" baseline="0"/>
              <a:t> de signalement d'actes de violence</a:t>
            </a:r>
            <a:endParaRPr lang="fr-FR" sz="200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'BILAN SOCIAL'!$A$43</c:f>
              <c:strCache>
                <c:ptCount val="1"/>
                <c:pt idx="0">
                  <c:v>Agression physique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'BILAN SOCIAL'!$B$42:$D$42</c:f>
              <c:numCache>
                <c:formatCode>General</c:formatCode>
                <c:ptCount val="3"/>
                <c:pt idx="0">
                  <c:v>2014</c:v>
                </c:pt>
                <c:pt idx="1">
                  <c:v>2015</c:v>
                </c:pt>
                <c:pt idx="2">
                  <c:v>2016</c:v>
                </c:pt>
              </c:numCache>
            </c:numRef>
          </c:cat>
          <c:val>
            <c:numRef>
              <c:f>'BILAN SOCIAL'!$B$43:$D$43</c:f>
              <c:numCache>
                <c:formatCode>General</c:formatCode>
                <c:ptCount val="3"/>
                <c:pt idx="0">
                  <c:v>84</c:v>
                </c:pt>
                <c:pt idx="1">
                  <c:v>43</c:v>
                </c:pt>
                <c:pt idx="2">
                  <c:v>41</c:v>
                </c:pt>
              </c:numCache>
            </c:numRef>
          </c:val>
        </c:ser>
        <c:ser>
          <c:idx val="1"/>
          <c:order val="1"/>
          <c:tx>
            <c:strRef>
              <c:f>'BILAN SOCIAL'!$A$44</c:f>
              <c:strCache>
                <c:ptCount val="1"/>
                <c:pt idx="0">
                  <c:v>Agression verbale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'BILAN SOCIAL'!$B$42:$D$42</c:f>
              <c:numCache>
                <c:formatCode>General</c:formatCode>
                <c:ptCount val="3"/>
                <c:pt idx="0">
                  <c:v>2014</c:v>
                </c:pt>
                <c:pt idx="1">
                  <c:v>2015</c:v>
                </c:pt>
                <c:pt idx="2">
                  <c:v>2016</c:v>
                </c:pt>
              </c:numCache>
            </c:numRef>
          </c:cat>
          <c:val>
            <c:numRef>
              <c:f>'BILAN SOCIAL'!$B$44:$D$44</c:f>
              <c:numCache>
                <c:formatCode>General</c:formatCode>
                <c:ptCount val="3"/>
                <c:pt idx="0">
                  <c:v>15</c:v>
                </c:pt>
                <c:pt idx="1">
                  <c:v>20</c:v>
                </c:pt>
                <c:pt idx="2">
                  <c:v>19</c:v>
                </c:pt>
              </c:numCache>
            </c:numRef>
          </c:val>
        </c:ser>
        <c:dLbls>
          <c:showLegendKey val="0"/>
          <c:showVal val="1"/>
          <c:showCatName val="0"/>
          <c:showSerName val="0"/>
          <c:showPercent val="0"/>
          <c:showBubbleSize val="0"/>
        </c:dLbls>
        <c:gapWidth val="150"/>
        <c:overlap val="-25"/>
        <c:axId val="340240408"/>
        <c:axId val="340241584"/>
      </c:barChart>
      <c:catAx>
        <c:axId val="340240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fr-FR"/>
          </a:p>
        </c:txPr>
        <c:crossAx val="340241584"/>
        <c:crosses val="autoZero"/>
        <c:auto val="1"/>
        <c:lblAlgn val="ctr"/>
        <c:lblOffset val="100"/>
        <c:noMultiLvlLbl val="0"/>
      </c:catAx>
      <c:valAx>
        <c:axId val="340241584"/>
        <c:scaling>
          <c:orientation val="minMax"/>
        </c:scaling>
        <c:delete val="1"/>
        <c:axPos val="l"/>
        <c:numFmt formatCode="General" sourceLinked="1"/>
        <c:majorTickMark val="none"/>
        <c:minorTickMark val="none"/>
        <c:tickLblPos val="nextTo"/>
        <c:crossAx val="3402404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defTabSz="923850">
              <a:defRPr sz="1200"/>
            </a:lvl1pPr>
          </a:lstStyle>
          <a:p>
            <a:pPr>
              <a:defRPr/>
            </a:pPr>
            <a:endParaRPr lang="fr-FR" dirty="0"/>
          </a:p>
        </p:txBody>
      </p:sp>
      <p:sp>
        <p:nvSpPr>
          <p:cNvPr id="176131"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algn="r" defTabSz="923850">
              <a:defRPr sz="1200"/>
            </a:lvl1pPr>
          </a:lstStyle>
          <a:p>
            <a:pPr>
              <a:defRPr/>
            </a:pPr>
            <a:endParaRPr lang="fr-FR" dirty="0"/>
          </a:p>
        </p:txBody>
      </p:sp>
      <p:sp>
        <p:nvSpPr>
          <p:cNvPr id="176132"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defTabSz="923850">
              <a:defRPr sz="1200"/>
            </a:lvl1pPr>
          </a:lstStyle>
          <a:p>
            <a:pPr>
              <a:defRPr/>
            </a:pPr>
            <a:endParaRPr lang="fr-FR" dirty="0"/>
          </a:p>
        </p:txBody>
      </p:sp>
      <p:sp>
        <p:nvSpPr>
          <p:cNvPr id="176133"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algn="r" defTabSz="923850">
              <a:defRPr sz="1200"/>
            </a:lvl1pPr>
          </a:lstStyle>
          <a:p>
            <a:pPr>
              <a:defRPr/>
            </a:pPr>
            <a:fld id="{1134DFAA-09F7-4870-ABCF-2C16D0F95C82}" type="slidenum">
              <a:rPr lang="fr-FR"/>
              <a:pPr>
                <a:defRPr/>
              </a:pPr>
              <a:t>‹N°›</a:t>
            </a:fld>
            <a:endParaRPr lang="fr-FR" dirty="0"/>
          </a:p>
        </p:txBody>
      </p:sp>
    </p:spTree>
    <p:extLst>
      <p:ext uri="{BB962C8B-B14F-4D97-AF65-F5344CB8AC3E}">
        <p14:creationId xmlns:p14="http://schemas.microsoft.com/office/powerpoint/2010/main" val="335903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defTabSz="923850">
              <a:defRPr sz="1200"/>
            </a:lvl1pPr>
          </a:lstStyle>
          <a:p>
            <a:pPr>
              <a:defRPr/>
            </a:pPr>
            <a:endParaRPr lang="fr-FR" dirty="0"/>
          </a:p>
        </p:txBody>
      </p:sp>
      <p:sp>
        <p:nvSpPr>
          <p:cNvPr id="212995"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lvl1pPr algn="r" defTabSz="923850">
              <a:defRPr sz="1200"/>
            </a:lvl1pPr>
          </a:lstStyle>
          <a:p>
            <a:pPr>
              <a:defRPr/>
            </a:pPr>
            <a:endParaRPr lang="fr-FR" dirty="0"/>
          </a:p>
        </p:txBody>
      </p:sp>
      <p:sp>
        <p:nvSpPr>
          <p:cNvPr id="481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12997" name="Rectangle 5"/>
          <p:cNvSpPr>
            <a:spLocks noGrp="1" noChangeArrowheads="1"/>
          </p:cNvSpPr>
          <p:nvPr>
            <p:ph type="body" sz="quarter" idx="3"/>
          </p:nvPr>
        </p:nvSpPr>
        <p:spPr bwMode="auto">
          <a:xfrm>
            <a:off x="681038" y="4714876"/>
            <a:ext cx="5435600" cy="4467225"/>
          </a:xfrm>
          <a:prstGeom prst="rect">
            <a:avLst/>
          </a:prstGeom>
          <a:noFill/>
          <a:ln w="9525">
            <a:noFill/>
            <a:miter lim="800000"/>
            <a:headEnd/>
            <a:tailEnd/>
          </a:ln>
          <a:effectLst/>
        </p:spPr>
        <p:txBody>
          <a:bodyPr vert="horz" wrap="square" lIns="92310" tIns="46155" rIns="92310" bIns="46155"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12998"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defTabSz="923850">
              <a:defRPr sz="1200"/>
            </a:lvl1pPr>
          </a:lstStyle>
          <a:p>
            <a:pPr>
              <a:defRPr/>
            </a:pPr>
            <a:endParaRPr lang="fr-FR" dirty="0"/>
          </a:p>
        </p:txBody>
      </p:sp>
      <p:sp>
        <p:nvSpPr>
          <p:cNvPr id="212999"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2310" tIns="46155" rIns="92310" bIns="46155" numCol="1" anchor="b" anchorCtr="0" compatLnSpc="1">
            <a:prstTxWarp prst="textNoShape">
              <a:avLst/>
            </a:prstTxWarp>
          </a:bodyPr>
          <a:lstStyle>
            <a:lvl1pPr algn="r" defTabSz="923850">
              <a:defRPr sz="1200"/>
            </a:lvl1pPr>
          </a:lstStyle>
          <a:p>
            <a:pPr>
              <a:defRPr/>
            </a:pPr>
            <a:fld id="{B535F7EA-F496-4A67-8E1D-A88F755A89DB}" type="slidenum">
              <a:rPr lang="fr-FR"/>
              <a:pPr>
                <a:defRPr/>
              </a:pPr>
              <a:t>‹N°›</a:t>
            </a:fld>
            <a:endParaRPr lang="fr-FR" dirty="0"/>
          </a:p>
        </p:txBody>
      </p:sp>
    </p:spTree>
    <p:extLst>
      <p:ext uri="{BB962C8B-B14F-4D97-AF65-F5344CB8AC3E}">
        <p14:creationId xmlns:p14="http://schemas.microsoft.com/office/powerpoint/2010/main" val="171806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63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1BACF-56DA-42C3-8E25-ECCAD489607B}" type="slidenum">
              <a:rPr lang="fr-FR"/>
              <a:pPr fontAlgn="base">
                <a:spcBef>
                  <a:spcPct val="0"/>
                </a:spcBef>
                <a:spcAft>
                  <a:spcPct val="0"/>
                </a:spcAft>
              </a:pPr>
              <a:t>1</a:t>
            </a:fld>
            <a:endParaRPr lang="fr-FR" dirty="0"/>
          </a:p>
        </p:txBody>
      </p:sp>
      <p:sp>
        <p:nvSpPr>
          <p:cNvPr id="16389"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dirty="0"/>
              <a:t>CME du 17.05.10</a:t>
            </a:r>
          </a:p>
        </p:txBody>
      </p:sp>
    </p:spTree>
    <p:extLst>
      <p:ext uri="{BB962C8B-B14F-4D97-AF65-F5344CB8AC3E}">
        <p14:creationId xmlns:p14="http://schemas.microsoft.com/office/powerpoint/2010/main" val="158903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17" name="Espace réservé du pied de page 16"/>
          <p:cNvSpPr>
            <a:spLocks noGrp="1"/>
          </p:cNvSpPr>
          <p:nvPr>
            <p:ph type="ftr" sz="quarter" idx="11"/>
          </p:nvPr>
        </p:nvSpPr>
        <p:spPr>
          <a:xfrm>
            <a:off x="5410200" y="4205288"/>
            <a:ext cx="1295400" cy="457200"/>
          </a:xfrm>
        </p:spPr>
        <p:txBody>
          <a:bodyPr/>
          <a:lstStyle/>
          <a:p>
            <a:pPr>
              <a:defRPr/>
            </a:pPr>
            <a:r>
              <a:rPr lang="fr-FR" dirty="0"/>
              <a:t>Nom du service / Auteur du document</a:t>
            </a: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006894FB-B975-496E-897D-00CF6E3DF0E8}" type="slidenum">
              <a:rPr lang="fr-FR" smtClean="0"/>
              <a:pPr>
                <a:defRPr/>
              </a:pPr>
              <a:t>‹N°›</a:t>
            </a:fld>
            <a:endParaRPr lang="fr-FR" dirty="0"/>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fld id="{7D2E40FE-954B-40AF-A379-5B457260931E}" type="datetime1">
              <a:rPr lang="fr-FR" smtClean="0"/>
              <a:pPr>
                <a:defRPr/>
              </a:pPr>
              <a:t>15/11/2017</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4024A50B-0C4E-421E-84F5-2B692F44EB22}" type="slidenum">
              <a:rPr lang="fr-FR" smtClean="0"/>
              <a:pPr>
                <a:defRPr/>
              </a:pPr>
              <a:t>‹N°›</a:t>
            </a:fld>
            <a:endParaRPr lang="fr-FR" dirty="0"/>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fld id="{5A97897E-8B7F-4E67-B19C-7B6D5DC940ED}" type="datetime1">
              <a:rPr lang="fr-FR" smtClean="0"/>
              <a:pPr>
                <a:defRPr/>
              </a:pPr>
              <a:t>15/11/2017</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E3390ED-0A32-4820-BF57-447798C84A9C}" type="slidenum">
              <a:rPr lang="fr-FR" smtClean="0"/>
              <a:pPr>
                <a:defRPr/>
              </a:pPr>
              <a:t>‹N°›</a:t>
            </a:fld>
            <a:endParaRPr lang="fr-FR" dirty="0"/>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2FC5389-0A8C-462D-A1D5-4F7628EC53F5}" type="slidenum">
              <a:rPr lang="fr-FR" smtClean="0"/>
              <a:pPr>
                <a:defRPr/>
              </a:pPr>
              <a:t>‹N°›</a:t>
            </a:fld>
            <a:endParaRPr lang="fr-FR" dirty="0"/>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pPr>
              <a:defRPr/>
            </a:pPr>
            <a:fld id="{E4FD7154-BEA2-4DAC-B0A1-66451648FB85}" type="datetime1">
              <a:rPr lang="fr-FR" smtClean="0"/>
              <a:pPr>
                <a:defRPr/>
              </a:pPr>
              <a:t>15/11/2017</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59028934-F40C-499E-87FB-9B0711DC5D5B}" type="slidenum">
              <a:rPr lang="fr-FR" smtClean="0"/>
              <a:pPr>
                <a:defRPr/>
              </a:pPr>
              <a:t>‹N°›</a:t>
            </a:fld>
            <a:endParaRPr lang="fr-FR" dirty="0"/>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fld id="{6E30DA80-D343-4ED7-A9B6-4433BEF2BC29}" type="datetime1">
              <a:rPr lang="fr-FR" smtClean="0"/>
              <a:pPr>
                <a:defRPr/>
              </a:pPr>
              <a:t>15/11/2017</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3698C4E3-13E4-4C4A-833F-F1316BCDBF88}" type="slidenum">
              <a:rPr lang="fr-FR" smtClean="0"/>
              <a:pPr>
                <a:defRPr/>
              </a:pPr>
              <a:t>‹N°›</a:t>
            </a:fld>
            <a:endParaRPr lang="fr-FR" dirty="0"/>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e la date 25"/>
          <p:cNvSpPr>
            <a:spLocks noGrp="1"/>
          </p:cNvSpPr>
          <p:nvPr>
            <p:ph type="dt" sz="half" idx="10"/>
          </p:nvPr>
        </p:nvSpPr>
        <p:spPr/>
        <p:txBody>
          <a:bodyPr rtlCol="0"/>
          <a:lstStyle/>
          <a:p>
            <a:pPr>
              <a:defRPr/>
            </a:pPr>
            <a:fld id="{1E3C117A-FF66-4457-ABEE-A4A3813CB236}" type="datetime1">
              <a:rPr lang="fr-FR" smtClean="0"/>
              <a:pPr>
                <a:defRPr/>
              </a:pPr>
              <a:t>15/11/2017</a:t>
            </a:fld>
            <a:endParaRPr lang="fr-FR" dirty="0"/>
          </a:p>
        </p:txBody>
      </p:sp>
      <p:sp>
        <p:nvSpPr>
          <p:cNvPr id="27" name="Espace réservé du numéro de diapositive 26"/>
          <p:cNvSpPr>
            <a:spLocks noGrp="1"/>
          </p:cNvSpPr>
          <p:nvPr>
            <p:ph type="sldNum" sz="quarter" idx="11"/>
          </p:nvPr>
        </p:nvSpPr>
        <p:spPr/>
        <p:txBody>
          <a:bodyPr rtlCol="0"/>
          <a:lstStyle/>
          <a:p>
            <a:pPr>
              <a:defRPr/>
            </a:pPr>
            <a:fld id="{AD4B6F32-8655-47BD-A21D-631B53F261FD}" type="slidenum">
              <a:rPr lang="fr-FR" smtClean="0"/>
              <a:pPr>
                <a:defRPr/>
              </a:pPr>
              <a:t>‹N°›</a:t>
            </a:fld>
            <a:endParaRPr lang="fr-FR" dirty="0"/>
          </a:p>
        </p:txBody>
      </p:sp>
      <p:sp>
        <p:nvSpPr>
          <p:cNvPr id="28" name="Espace réservé du pied de page 27"/>
          <p:cNvSpPr>
            <a:spLocks noGrp="1"/>
          </p:cNvSpPr>
          <p:nvPr>
            <p:ph type="ftr" sz="quarter" idx="12"/>
          </p:nvPr>
        </p:nvSpPr>
        <p:spPr/>
        <p:txBody>
          <a:bodyPr rtlCol="0"/>
          <a:lstStyle/>
          <a:p>
            <a:pPr>
              <a:defRPr/>
            </a:pPr>
            <a:endParaRPr lang="fr-FR" dirty="0"/>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pPr>
              <a:defRPr/>
            </a:pPr>
            <a:fld id="{B6CB35DB-73D7-4596-B4ED-9B7F45A8B146}" type="datetime1">
              <a:rPr lang="fr-FR" smtClean="0"/>
              <a:pPr>
                <a:defRPr/>
              </a:pPr>
              <a:t>15/11/2017</a:t>
            </a:fld>
            <a:endParaRPr lang="fr-FR" dirty="0"/>
          </a:p>
        </p:txBody>
      </p:sp>
      <p:sp>
        <p:nvSpPr>
          <p:cNvPr id="4" name="Espace réservé du pied de page 3"/>
          <p:cNvSpPr>
            <a:spLocks noGrp="1"/>
          </p:cNvSpPr>
          <p:nvPr>
            <p:ph type="ftr" sz="quarter" idx="11"/>
          </p:nvPr>
        </p:nvSpPr>
        <p:spPr>
          <a:xfrm>
            <a:off x="5257800" y="612648"/>
            <a:ext cx="1325880" cy="457200"/>
          </a:xfrm>
        </p:spPr>
        <p:txBody>
          <a:bodyPr/>
          <a:lstStyle/>
          <a:p>
            <a:pPr>
              <a:defRPr/>
            </a:pPr>
            <a:endParaRPr lang="fr-FR" dirty="0"/>
          </a:p>
        </p:txBody>
      </p:sp>
      <p:sp>
        <p:nvSpPr>
          <p:cNvPr id="5" name="Espace réservé du numéro de diapositive 4"/>
          <p:cNvSpPr>
            <a:spLocks noGrp="1"/>
          </p:cNvSpPr>
          <p:nvPr>
            <p:ph type="sldNum" sz="quarter" idx="12"/>
          </p:nvPr>
        </p:nvSpPr>
        <p:spPr>
          <a:xfrm>
            <a:off x="8174736" y="2272"/>
            <a:ext cx="762000" cy="365760"/>
          </a:xfrm>
        </p:spPr>
        <p:txBody>
          <a:bodyPr/>
          <a:lstStyle/>
          <a:p>
            <a:pPr>
              <a:defRPr/>
            </a:pPr>
            <a:fld id="{8967A4B2-59C6-4F56-97A2-3EEE5DA25F16}" type="slidenum">
              <a:rPr lang="fr-FR" smtClean="0"/>
              <a:pPr>
                <a:defRPr/>
              </a:pPr>
              <a:t>‹N°›</a:t>
            </a:fld>
            <a:endParaRPr lang="fr-FR" dirty="0"/>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EC7442A-C9B6-47CC-A2B2-18B20DB2E94F}" type="datetime1">
              <a:rPr lang="fr-FR" smtClean="0"/>
              <a:pPr>
                <a:defRPr/>
              </a:pPr>
              <a:t>15/11/2017</a:t>
            </a:fld>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119C7925-7C8C-4B3D-A1EE-8F2AF86F4AB6}" type="slidenum">
              <a:rPr lang="fr-FR" smtClean="0"/>
              <a:pPr>
                <a:defRPr/>
              </a:pPr>
              <a:t>‹N°›</a:t>
            </a:fld>
            <a:endParaRPr lang="fr-FR" dirty="0"/>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a:defRPr/>
            </a:pPr>
            <a:fld id="{ED53A01F-C1DF-43C1-A9D5-375DB866005D}" type="datetime1">
              <a:rPr lang="fr-FR" smtClean="0"/>
              <a:pPr>
                <a:defRPr/>
              </a:pPr>
              <a:t>15/11/2017</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C9A3F7E3-5BB7-4700-B770-318D1DE9C9D3}" type="slidenum">
              <a:rPr lang="fr-FR" smtClean="0"/>
              <a:pPr>
                <a:defRPr/>
              </a:pPr>
              <a:t>‹N°›</a:t>
            </a:fld>
            <a:endParaRPr lang="fr-FR" dirty="0"/>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dirty="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pPr>
              <a:defRPr/>
            </a:pPr>
            <a:fld id="{2035CEFD-B228-489E-8FFC-414DCC905CDC}" type="datetime1">
              <a:rPr lang="fr-FR" smtClean="0"/>
              <a:pPr>
                <a:defRPr/>
              </a:pPr>
              <a:t>15/11/2017</a:t>
            </a:fld>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892F6C11-8803-4202-93FD-2F55CC783E23}" type="slidenum">
              <a:rPr lang="fr-FR" smtClean="0"/>
              <a:pPr>
                <a:defRPr/>
              </a:pPr>
              <a:t>‹N°›</a:t>
            </a:fld>
            <a:endParaRPr lang="fr-FR" dirty="0"/>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2224F341-F023-4870-AAEC-7817670A3A7E}" type="datetime1">
              <a:rPr lang="fr-FR" smtClean="0"/>
              <a:pPr>
                <a:defRPr/>
              </a:pPr>
              <a:t>15/11/2017</a:t>
            </a:fld>
            <a:endParaRPr lang="fr-FR" dirty="0"/>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fr-FR" dirty="0"/>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29BA972C-7AD3-4B8E-A57E-C2D7A9EE3AEE}" type="slidenum">
              <a:rPr lang="fr-FR" smtClean="0"/>
              <a:pPr>
                <a:defRPr/>
              </a:pPr>
              <a:t>‹N°›</a:t>
            </a:fld>
            <a:endParaRPr lang="fr-FR" dirty="0"/>
          </a:p>
        </p:txBody>
      </p:sp>
      <p:sp>
        <p:nvSpPr>
          <p:cNvPr id="21" name="Rectangle 8"/>
          <p:cNvSpPr>
            <a:spLocks noChangeArrowheads="1"/>
          </p:cNvSpPr>
          <p:nvPr userDrawn="1"/>
        </p:nvSpPr>
        <p:spPr bwMode="auto">
          <a:xfrm>
            <a:off x="395288" y="1844675"/>
            <a:ext cx="8353425" cy="73025"/>
          </a:xfrm>
          <a:prstGeom prst="rect">
            <a:avLst/>
          </a:prstGeom>
          <a:gradFill rotWithShape="1">
            <a:gsLst>
              <a:gs pos="0">
                <a:schemeClr val="tx2"/>
              </a:gs>
              <a:gs pos="100000">
                <a:schemeClr val="bg1"/>
              </a:gs>
            </a:gsLst>
            <a:lin ang="0" scaled="1"/>
          </a:gradFill>
          <a:ln w="9525">
            <a:noFill/>
            <a:miter lim="800000"/>
            <a:headEnd/>
            <a:tailEnd/>
          </a:ln>
          <a:effectLst/>
        </p:spPr>
        <p:txBody>
          <a:bodyPr wrap="none" anchor="ctr"/>
          <a:lstStyle/>
          <a:p>
            <a:pPr>
              <a:defRPr/>
            </a:pPr>
            <a:endParaRPr lang="fr-FR" dirty="0"/>
          </a:p>
        </p:txBody>
      </p:sp>
      <p:sp>
        <p:nvSpPr>
          <p:cNvPr id="24" name="Rectangle 9"/>
          <p:cNvSpPr>
            <a:spLocks noChangeArrowheads="1"/>
          </p:cNvSpPr>
          <p:nvPr userDrawn="1"/>
        </p:nvSpPr>
        <p:spPr bwMode="auto">
          <a:xfrm>
            <a:off x="395288" y="2133600"/>
            <a:ext cx="73025" cy="4248150"/>
          </a:xfrm>
          <a:prstGeom prst="rect">
            <a:avLst/>
          </a:prstGeom>
          <a:gradFill rotWithShape="1">
            <a:gsLst>
              <a:gs pos="0">
                <a:srgbClr val="0099FF"/>
              </a:gs>
              <a:gs pos="100000">
                <a:schemeClr val="bg1"/>
              </a:gs>
            </a:gsLst>
            <a:lin ang="5400000" scaled="1"/>
          </a:gradFill>
          <a:ln w="9525">
            <a:noFill/>
            <a:miter lim="800000"/>
            <a:headEnd/>
            <a:tailEnd/>
          </a:ln>
          <a:effectLst/>
        </p:spPr>
        <p:txBody>
          <a:bodyPr wrap="none" anchor="ctr"/>
          <a:lstStyle/>
          <a:p>
            <a:pPr>
              <a:defRPr/>
            </a:pPr>
            <a:endParaRPr lang="fr-FR" dirty="0"/>
          </a:p>
        </p:txBody>
      </p:sp>
      <p:sp>
        <p:nvSpPr>
          <p:cNvPr id="25" name="Rectangle 10"/>
          <p:cNvSpPr>
            <a:spLocks noChangeArrowheads="1"/>
          </p:cNvSpPr>
          <p:nvPr userDrawn="1"/>
        </p:nvSpPr>
        <p:spPr bwMode="auto">
          <a:xfrm>
            <a:off x="4356100" y="6597650"/>
            <a:ext cx="4535488" cy="73025"/>
          </a:xfrm>
          <a:prstGeom prst="rect">
            <a:avLst/>
          </a:prstGeom>
          <a:gradFill rotWithShape="1">
            <a:gsLst>
              <a:gs pos="0">
                <a:srgbClr val="009900"/>
              </a:gs>
              <a:gs pos="100000">
                <a:schemeClr val="bg1"/>
              </a:gs>
            </a:gsLst>
            <a:lin ang="0" scaled="1"/>
          </a:gradFill>
          <a:ln w="9525">
            <a:noFill/>
            <a:miter lim="800000"/>
            <a:headEnd/>
            <a:tailEnd/>
          </a:ln>
          <a:effectLst/>
        </p:spPr>
        <p:txBody>
          <a:bodyPr wrap="none" anchor="ctr"/>
          <a:lstStyle/>
          <a:p>
            <a:pPr>
              <a:defRPr/>
            </a:pPr>
            <a:endParaRPr lang="fr-FR" dirty="0"/>
          </a:p>
        </p:txBody>
      </p:sp>
      <p:graphicFrame>
        <p:nvGraphicFramePr>
          <p:cNvPr id="76801" name="Object 8"/>
          <p:cNvGraphicFramePr>
            <a:graphicFrameLocks noChangeAspect="1"/>
          </p:cNvGraphicFramePr>
          <p:nvPr/>
        </p:nvGraphicFramePr>
        <p:xfrm>
          <a:off x="1" y="1"/>
          <a:ext cx="1071545" cy="1071545"/>
        </p:xfrm>
        <a:graphic>
          <a:graphicData uri="http://schemas.openxmlformats.org/presentationml/2006/ole">
            <mc:AlternateContent xmlns:mc="http://schemas.openxmlformats.org/markup-compatibility/2006">
              <mc:Choice xmlns:v="urn:schemas-microsoft-com:vml" Requires="v">
                <p:oleObj spid="_x0000_s77151" r:id="rId14" imgW="1304544" imgH="1306068" progId="">
                  <p:embed/>
                </p:oleObj>
              </mc:Choice>
              <mc:Fallback>
                <p:oleObj r:id="rId14" imgW="1304544" imgH="1306068" progId="">
                  <p:embed/>
                  <p:pic>
                    <p:nvPicPr>
                      <p:cNvPr id="0" name="Picture 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1"/>
                        <a:ext cx="1071545" cy="1071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pull dir="lu"/>
  </p:transition>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p:custDataLst>
              <p:tags r:id="rId1"/>
            </p:custDataLst>
          </p:nvPr>
        </p:nvSpPr>
        <p:spPr>
          <a:xfrm>
            <a:off x="50773" y="75796"/>
            <a:ext cx="8863737" cy="1585145"/>
          </a:xfrm>
        </p:spPr>
        <p:txBody>
          <a:bodyPr>
            <a:normAutofit fontScale="90000"/>
          </a:bodyPr>
          <a:lstStyle/>
          <a:p>
            <a:pPr algn="ctr" fontAlgn="auto">
              <a:spcAft>
                <a:spcPts val="0"/>
              </a:spcAft>
              <a:defRPr/>
            </a:pPr>
            <a:r>
              <a:rPr lang="fr-FR" sz="4000" dirty="0">
                <a:solidFill>
                  <a:srgbClr val="FF9933"/>
                </a:solidFill>
                <a:effectLst>
                  <a:outerShdw blurRad="38100" dist="38100" dir="2700000" algn="tl">
                    <a:srgbClr val="000000">
                      <a:alpha val="43137"/>
                    </a:srgbClr>
                  </a:outerShdw>
                </a:effectLst>
              </a:rPr>
              <a:t>Prévenir la violence en santé mentale</a:t>
            </a:r>
            <a:r>
              <a:rPr lang="fr-FR" sz="3200" dirty="0"/>
              <a:t/>
            </a:r>
            <a:br>
              <a:rPr lang="fr-FR" sz="3200" dirty="0"/>
            </a:br>
            <a:r>
              <a:rPr lang="fr-FR" sz="3200" dirty="0"/>
              <a:t/>
            </a:r>
            <a:br>
              <a:rPr lang="fr-FR" sz="3200" dirty="0"/>
            </a:br>
            <a:r>
              <a:rPr lang="fr-FR" sz="3200" dirty="0"/>
              <a:t>- Retour d’expérience -</a:t>
            </a:r>
            <a:endParaRPr lang="fr-FR" sz="3200" dirty="0">
              <a:solidFill>
                <a:srgbClr val="FF0000"/>
              </a:solidFill>
              <a:effectLst>
                <a:outerShdw blurRad="38100" dist="38100" dir="2700000" algn="tl">
                  <a:srgbClr val="000000">
                    <a:alpha val="43137"/>
                  </a:srgbClr>
                </a:outerShdw>
              </a:effectLst>
              <a:latin typeface="Bodoni MT" pitchFamily="18" charset="0"/>
            </a:endParaRPr>
          </a:p>
        </p:txBody>
      </p:sp>
      <p:sp>
        <p:nvSpPr>
          <p:cNvPr id="1030" name="Espace réservé du numéro de diapositive 7"/>
          <p:cNvSpPr>
            <a:spLocks noGrp="1"/>
          </p:cNvSpPr>
          <p:nvPr>
            <p:ph type="sldNum" sz="quarter" idx="12"/>
            <p:custDataLst>
              <p:tags r:id="rId2"/>
            </p:custDataLst>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21C0487-A89A-46B1-8228-481077B5411C}" type="slidenum">
              <a:rPr lang="fr-FR"/>
              <a:pPr fontAlgn="base">
                <a:spcBef>
                  <a:spcPct val="0"/>
                </a:spcBef>
                <a:spcAft>
                  <a:spcPct val="0"/>
                </a:spcAft>
              </a:pPr>
              <a:t>1</a:t>
            </a:fld>
            <a:endParaRPr lang="fr-FR" dirty="0"/>
          </a:p>
        </p:txBody>
      </p:sp>
      <p:sp>
        <p:nvSpPr>
          <p:cNvPr id="10" name="Rectangle 5"/>
          <p:cNvSpPr txBox="1">
            <a:spLocks noChangeArrowheads="1"/>
          </p:cNvSpPr>
          <p:nvPr>
            <p:custDataLst>
              <p:tags r:id="rId3"/>
            </p:custDataLst>
          </p:nvPr>
        </p:nvSpPr>
        <p:spPr>
          <a:xfrm>
            <a:off x="6356607" y="3252172"/>
            <a:ext cx="2677148" cy="411427"/>
          </a:xfrm>
          <a:prstGeom prst="rect">
            <a:avLst/>
          </a:prstGeom>
        </p:spPr>
        <p:txBody>
          <a:bodyPr vert="horz">
            <a:normAutofit fontScale="92500" lnSpcReduction="10000"/>
          </a:bodyPr>
          <a:lstStyle/>
          <a:p>
            <a:pPr marL="64008" marR="0" lvl="0" indent="0" algn="ctr" defTabSz="914400" rtl="0" eaLnBrk="1" fontAlgn="auto" latinLnBrk="0" hangingPunct="1">
              <a:lnSpc>
                <a:spcPct val="100000"/>
              </a:lnSpc>
              <a:spcBef>
                <a:spcPts val="300"/>
              </a:spcBef>
              <a:spcAft>
                <a:spcPts val="0"/>
              </a:spcAft>
              <a:buClr>
                <a:schemeClr val="accent3"/>
              </a:buClr>
              <a:buSzTx/>
              <a:buFont typeface="Georgia"/>
              <a:buNone/>
              <a:tabLst/>
              <a:defRPr/>
            </a:pPr>
            <a:r>
              <a:rPr lang="fr-FR" sz="2400" b="1" i="1" dirty="0">
                <a:solidFill>
                  <a:schemeClr val="bg1"/>
                </a:solidFill>
                <a:latin typeface="Arial" pitchFamily="34" charset="0"/>
                <a:cs typeface="Arial" pitchFamily="34" charset="0"/>
              </a:rPr>
              <a:t>16 novembre 2017</a:t>
            </a:r>
            <a:endParaRPr kumimoji="0" lang="fr-FR" sz="2400" b="1" i="0" u="none" strike="noStrike" kern="1200" cap="none" spc="0" normalizeH="0" baseline="0" noProof="0" dirty="0">
              <a:ln>
                <a:noFill/>
              </a:ln>
              <a:solidFill>
                <a:schemeClr val="bg1"/>
              </a:solidFill>
              <a:effectLst/>
              <a:uLnTx/>
              <a:uFillTx/>
              <a:latin typeface="Candara" pitchFamily="34" charset="0"/>
            </a:endParaRPr>
          </a:p>
        </p:txBody>
      </p:sp>
      <p:grpSp>
        <p:nvGrpSpPr>
          <p:cNvPr id="9" name="Group 3"/>
          <p:cNvGrpSpPr>
            <a:grpSpLocks/>
          </p:cNvGrpSpPr>
          <p:nvPr>
            <p:custDataLst>
              <p:tags r:id="rId4"/>
            </p:custDataLst>
          </p:nvPr>
        </p:nvGrpSpPr>
        <p:grpSpPr bwMode="auto">
          <a:xfrm>
            <a:off x="2498353" y="3950920"/>
            <a:ext cx="6586383" cy="2775741"/>
            <a:chOff x="20" y="20"/>
            <a:chExt cx="7770" cy="2647"/>
          </a:xfrm>
        </p:grpSpPr>
        <p:pic>
          <p:nvPicPr>
            <p:cNvPr id="11"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2" y="1281"/>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4" y="1281"/>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38"/>
            <p:cNvGrpSpPr>
              <a:grpSpLocks/>
            </p:cNvGrpSpPr>
            <p:nvPr/>
          </p:nvGrpSpPr>
          <p:grpSpPr bwMode="auto">
            <a:xfrm>
              <a:off x="1156" y="20"/>
              <a:ext cx="6634" cy="2010"/>
              <a:chOff x="1156" y="20"/>
              <a:chExt cx="6634" cy="2010"/>
            </a:xfrm>
          </p:grpSpPr>
          <p:sp>
            <p:nvSpPr>
              <p:cNvPr id="48" name="Freeform 41"/>
              <p:cNvSpPr>
                <a:spLocks/>
              </p:cNvSpPr>
              <p:nvPr/>
            </p:nvSpPr>
            <p:spPr bwMode="auto">
              <a:xfrm>
                <a:off x="5254" y="1281"/>
                <a:ext cx="2536" cy="749"/>
              </a:xfrm>
              <a:custGeom>
                <a:avLst/>
                <a:gdLst>
                  <a:gd name="T0" fmla="+- 0 6625 5254"/>
                  <a:gd name="T1" fmla="*/ T0 w 2536"/>
                  <a:gd name="T2" fmla="+- 0 2028 1281"/>
                  <a:gd name="T3" fmla="*/ 2028 h 749"/>
                  <a:gd name="T4" fmla="+- 0 6826 5254"/>
                  <a:gd name="T5" fmla="*/ T4 w 2536"/>
                  <a:gd name="T6" fmla="+- 0 2019 1281"/>
                  <a:gd name="T7" fmla="*/ 2019 h 749"/>
                  <a:gd name="T8" fmla="+- 0 7015 5254"/>
                  <a:gd name="T9" fmla="*/ T8 w 2536"/>
                  <a:gd name="T10" fmla="+- 0 2000 1281"/>
                  <a:gd name="T11" fmla="*/ 2000 h 749"/>
                  <a:gd name="T12" fmla="+- 0 7189 5254"/>
                  <a:gd name="T13" fmla="*/ T12 w 2536"/>
                  <a:gd name="T14" fmla="+- 0 1973 1281"/>
                  <a:gd name="T15" fmla="*/ 1973 h 749"/>
                  <a:gd name="T16" fmla="+- 0 7346 5254"/>
                  <a:gd name="T17" fmla="*/ T16 w 2536"/>
                  <a:gd name="T18" fmla="+- 0 1939 1281"/>
                  <a:gd name="T19" fmla="*/ 1939 h 749"/>
                  <a:gd name="T20" fmla="+- 0 7484 5254"/>
                  <a:gd name="T21" fmla="*/ T20 w 2536"/>
                  <a:gd name="T22" fmla="+- 0 1899 1281"/>
                  <a:gd name="T23" fmla="*/ 1899 h 749"/>
                  <a:gd name="T24" fmla="+- 0 7647 5254"/>
                  <a:gd name="T25" fmla="*/ T24 w 2536"/>
                  <a:gd name="T26" fmla="+- 0 1827 1281"/>
                  <a:gd name="T27" fmla="*/ 1827 h 749"/>
                  <a:gd name="T28" fmla="+- 0 7772 5254"/>
                  <a:gd name="T29" fmla="*/ T28 w 2536"/>
                  <a:gd name="T30" fmla="+- 0 1716 1281"/>
                  <a:gd name="T31" fmla="*/ 1716 h 749"/>
                  <a:gd name="T32" fmla="+- 0 7785 5254"/>
                  <a:gd name="T33" fmla="*/ T32 w 2536"/>
                  <a:gd name="T34" fmla="+- 0 1624 1281"/>
                  <a:gd name="T35" fmla="*/ 1624 h 749"/>
                  <a:gd name="T36" fmla="+- 0 7689 5254"/>
                  <a:gd name="T37" fmla="*/ T36 w 2536"/>
                  <a:gd name="T38" fmla="+- 0 1509 1281"/>
                  <a:gd name="T39" fmla="*/ 1509 h 749"/>
                  <a:gd name="T40" fmla="+- 0 7484 5254"/>
                  <a:gd name="T41" fmla="*/ T40 w 2536"/>
                  <a:gd name="T42" fmla="+- 0 1412 1281"/>
                  <a:gd name="T43" fmla="*/ 1412 h 749"/>
                  <a:gd name="T44" fmla="+- 0 7346 5254"/>
                  <a:gd name="T45" fmla="*/ T44 w 2536"/>
                  <a:gd name="T46" fmla="+- 0 1371 1281"/>
                  <a:gd name="T47" fmla="*/ 1371 h 749"/>
                  <a:gd name="T48" fmla="+- 0 7189 5254"/>
                  <a:gd name="T49" fmla="*/ T48 w 2536"/>
                  <a:gd name="T50" fmla="+- 0 1337 1281"/>
                  <a:gd name="T51" fmla="*/ 1337 h 749"/>
                  <a:gd name="T52" fmla="+- 0 7015 5254"/>
                  <a:gd name="T53" fmla="*/ T52 w 2536"/>
                  <a:gd name="T54" fmla="+- 0 1310 1281"/>
                  <a:gd name="T55" fmla="*/ 1310 h 749"/>
                  <a:gd name="T56" fmla="+- 0 6826 5254"/>
                  <a:gd name="T57" fmla="*/ T56 w 2536"/>
                  <a:gd name="T58" fmla="+- 0 1292 1281"/>
                  <a:gd name="T59" fmla="*/ 1292 h 749"/>
                  <a:gd name="T60" fmla="+- 0 6625 5254"/>
                  <a:gd name="T61" fmla="*/ T60 w 2536"/>
                  <a:gd name="T62" fmla="+- 0 1282 1281"/>
                  <a:gd name="T63" fmla="*/ 1282 h 749"/>
                  <a:gd name="T64" fmla="+- 0 6417 5254"/>
                  <a:gd name="T65" fmla="*/ T64 w 2536"/>
                  <a:gd name="T66" fmla="+- 0 1282 1281"/>
                  <a:gd name="T67" fmla="*/ 1282 h 749"/>
                  <a:gd name="T68" fmla="+- 0 6217 5254"/>
                  <a:gd name="T69" fmla="*/ T68 w 2536"/>
                  <a:gd name="T70" fmla="+- 0 1292 1281"/>
                  <a:gd name="T71" fmla="*/ 1292 h 749"/>
                  <a:gd name="T72" fmla="+- 0 6028 5254"/>
                  <a:gd name="T73" fmla="*/ T72 w 2536"/>
                  <a:gd name="T74" fmla="+- 0 1310 1281"/>
                  <a:gd name="T75" fmla="*/ 1310 h 749"/>
                  <a:gd name="T76" fmla="+- 0 5854 5254"/>
                  <a:gd name="T77" fmla="*/ T76 w 2536"/>
                  <a:gd name="T78" fmla="+- 0 1337 1281"/>
                  <a:gd name="T79" fmla="*/ 1337 h 749"/>
                  <a:gd name="T80" fmla="+- 0 5696 5254"/>
                  <a:gd name="T81" fmla="*/ T80 w 2536"/>
                  <a:gd name="T82" fmla="+- 0 1371 1281"/>
                  <a:gd name="T83" fmla="*/ 1371 h 749"/>
                  <a:gd name="T84" fmla="+- 0 5559 5254"/>
                  <a:gd name="T85" fmla="*/ T84 w 2536"/>
                  <a:gd name="T86" fmla="+- 0 1412 1281"/>
                  <a:gd name="T87" fmla="*/ 1412 h 749"/>
                  <a:gd name="T88" fmla="+- 0 5395 5254"/>
                  <a:gd name="T89" fmla="*/ T88 w 2536"/>
                  <a:gd name="T90" fmla="+- 0 1483 1281"/>
                  <a:gd name="T91" fmla="*/ 1483 h 749"/>
                  <a:gd name="T92" fmla="+- 0 5270 5254"/>
                  <a:gd name="T93" fmla="*/ T92 w 2536"/>
                  <a:gd name="T94" fmla="+- 0 1594 1281"/>
                  <a:gd name="T95" fmla="*/ 1594 h 749"/>
                  <a:gd name="T96" fmla="+- 0 5258 5254"/>
                  <a:gd name="T97" fmla="*/ T96 w 2536"/>
                  <a:gd name="T98" fmla="+- 0 1686 1281"/>
                  <a:gd name="T99" fmla="*/ 1686 h 749"/>
                  <a:gd name="T100" fmla="+- 0 5353 5254"/>
                  <a:gd name="T101" fmla="*/ T100 w 2536"/>
                  <a:gd name="T102" fmla="+- 0 1801 1281"/>
                  <a:gd name="T103" fmla="*/ 1801 h 749"/>
                  <a:gd name="T104" fmla="+- 0 5559 5254"/>
                  <a:gd name="T105" fmla="*/ T104 w 2536"/>
                  <a:gd name="T106" fmla="+- 0 1899 1281"/>
                  <a:gd name="T107" fmla="*/ 1899 h 749"/>
                  <a:gd name="T108" fmla="+- 0 5696 5254"/>
                  <a:gd name="T109" fmla="*/ T108 w 2536"/>
                  <a:gd name="T110" fmla="+- 0 1939 1281"/>
                  <a:gd name="T111" fmla="*/ 1939 h 749"/>
                  <a:gd name="T112" fmla="+- 0 5854 5254"/>
                  <a:gd name="T113" fmla="*/ T112 w 2536"/>
                  <a:gd name="T114" fmla="+- 0 1973 1281"/>
                  <a:gd name="T115" fmla="*/ 1973 h 749"/>
                  <a:gd name="T116" fmla="+- 0 6028 5254"/>
                  <a:gd name="T117" fmla="*/ T116 w 2536"/>
                  <a:gd name="T118" fmla="+- 0 2000 1281"/>
                  <a:gd name="T119" fmla="*/ 2000 h 749"/>
                  <a:gd name="T120" fmla="+- 0 6217 5254"/>
                  <a:gd name="T121" fmla="*/ T120 w 2536"/>
                  <a:gd name="T122" fmla="+- 0 2019 1281"/>
                  <a:gd name="T123" fmla="*/ 2019 h 749"/>
                  <a:gd name="T124" fmla="+- 0 6417 5254"/>
                  <a:gd name="T125" fmla="*/ T124 w 2536"/>
                  <a:gd name="T126" fmla="+- 0 2028 1281"/>
                  <a:gd name="T127" fmla="*/ 2028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7" y="748"/>
                    </a:moveTo>
                    <a:lnTo>
                      <a:pt x="1371" y="747"/>
                    </a:lnTo>
                    <a:lnTo>
                      <a:pt x="1473" y="743"/>
                    </a:lnTo>
                    <a:lnTo>
                      <a:pt x="1572" y="738"/>
                    </a:lnTo>
                    <a:lnTo>
                      <a:pt x="1668" y="729"/>
                    </a:lnTo>
                    <a:lnTo>
                      <a:pt x="1761" y="719"/>
                    </a:lnTo>
                    <a:lnTo>
                      <a:pt x="1850" y="707"/>
                    </a:lnTo>
                    <a:lnTo>
                      <a:pt x="1935" y="692"/>
                    </a:lnTo>
                    <a:lnTo>
                      <a:pt x="2016" y="676"/>
                    </a:lnTo>
                    <a:lnTo>
                      <a:pt x="2092" y="658"/>
                    </a:lnTo>
                    <a:lnTo>
                      <a:pt x="2164" y="639"/>
                    </a:lnTo>
                    <a:lnTo>
                      <a:pt x="2230" y="618"/>
                    </a:lnTo>
                    <a:lnTo>
                      <a:pt x="2290" y="595"/>
                    </a:lnTo>
                    <a:lnTo>
                      <a:pt x="2393" y="546"/>
                    </a:lnTo>
                    <a:lnTo>
                      <a:pt x="2470" y="492"/>
                    </a:lnTo>
                    <a:lnTo>
                      <a:pt x="2518" y="435"/>
                    </a:lnTo>
                    <a:lnTo>
                      <a:pt x="2535" y="374"/>
                    </a:lnTo>
                    <a:lnTo>
                      <a:pt x="2531" y="343"/>
                    </a:lnTo>
                    <a:lnTo>
                      <a:pt x="2498" y="284"/>
                    </a:lnTo>
                    <a:lnTo>
                      <a:pt x="2435" y="228"/>
                    </a:lnTo>
                    <a:lnTo>
                      <a:pt x="2345" y="177"/>
                    </a:lnTo>
                    <a:lnTo>
                      <a:pt x="2230" y="131"/>
                    </a:lnTo>
                    <a:lnTo>
                      <a:pt x="2164" y="109"/>
                    </a:lnTo>
                    <a:lnTo>
                      <a:pt x="2092" y="90"/>
                    </a:lnTo>
                    <a:lnTo>
                      <a:pt x="2016" y="72"/>
                    </a:lnTo>
                    <a:lnTo>
                      <a:pt x="1935" y="56"/>
                    </a:lnTo>
                    <a:lnTo>
                      <a:pt x="1850" y="42"/>
                    </a:lnTo>
                    <a:lnTo>
                      <a:pt x="1761" y="29"/>
                    </a:lnTo>
                    <a:lnTo>
                      <a:pt x="1668" y="19"/>
                    </a:lnTo>
                    <a:lnTo>
                      <a:pt x="1572" y="11"/>
                    </a:lnTo>
                    <a:lnTo>
                      <a:pt x="1473" y="5"/>
                    </a:lnTo>
                    <a:lnTo>
                      <a:pt x="1371" y="1"/>
                    </a:lnTo>
                    <a:lnTo>
                      <a:pt x="1267" y="0"/>
                    </a:lnTo>
                    <a:lnTo>
                      <a:pt x="1163" y="1"/>
                    </a:lnTo>
                    <a:lnTo>
                      <a:pt x="1062" y="5"/>
                    </a:lnTo>
                    <a:lnTo>
                      <a:pt x="963" y="11"/>
                    </a:lnTo>
                    <a:lnTo>
                      <a:pt x="867" y="19"/>
                    </a:lnTo>
                    <a:lnTo>
                      <a:pt x="774" y="29"/>
                    </a:lnTo>
                    <a:lnTo>
                      <a:pt x="685" y="42"/>
                    </a:lnTo>
                    <a:lnTo>
                      <a:pt x="600" y="56"/>
                    </a:lnTo>
                    <a:lnTo>
                      <a:pt x="519" y="72"/>
                    </a:lnTo>
                    <a:lnTo>
                      <a:pt x="442" y="90"/>
                    </a:lnTo>
                    <a:lnTo>
                      <a:pt x="371" y="109"/>
                    </a:lnTo>
                    <a:lnTo>
                      <a:pt x="305" y="131"/>
                    </a:lnTo>
                    <a:lnTo>
                      <a:pt x="244" y="153"/>
                    </a:lnTo>
                    <a:lnTo>
                      <a:pt x="141" y="202"/>
                    </a:lnTo>
                    <a:lnTo>
                      <a:pt x="64" y="256"/>
                    </a:lnTo>
                    <a:lnTo>
                      <a:pt x="16" y="313"/>
                    </a:lnTo>
                    <a:lnTo>
                      <a:pt x="0" y="374"/>
                    </a:lnTo>
                    <a:lnTo>
                      <a:pt x="4" y="405"/>
                    </a:lnTo>
                    <a:lnTo>
                      <a:pt x="37" y="464"/>
                    </a:lnTo>
                    <a:lnTo>
                      <a:pt x="99" y="520"/>
                    </a:lnTo>
                    <a:lnTo>
                      <a:pt x="190" y="571"/>
                    </a:lnTo>
                    <a:lnTo>
                      <a:pt x="305" y="618"/>
                    </a:lnTo>
                    <a:lnTo>
                      <a:pt x="371" y="639"/>
                    </a:lnTo>
                    <a:lnTo>
                      <a:pt x="442" y="658"/>
                    </a:lnTo>
                    <a:lnTo>
                      <a:pt x="519" y="676"/>
                    </a:lnTo>
                    <a:lnTo>
                      <a:pt x="600" y="692"/>
                    </a:lnTo>
                    <a:lnTo>
                      <a:pt x="685" y="707"/>
                    </a:lnTo>
                    <a:lnTo>
                      <a:pt x="774" y="719"/>
                    </a:lnTo>
                    <a:lnTo>
                      <a:pt x="867" y="729"/>
                    </a:lnTo>
                    <a:lnTo>
                      <a:pt x="963" y="738"/>
                    </a:lnTo>
                    <a:lnTo>
                      <a:pt x="1062" y="743"/>
                    </a:lnTo>
                    <a:lnTo>
                      <a:pt x="1163" y="747"/>
                    </a:lnTo>
                    <a:lnTo>
                      <a:pt x="1267" y="748"/>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49"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 y="2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1" y="2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35"/>
            <p:cNvGrpSpPr>
              <a:grpSpLocks/>
            </p:cNvGrpSpPr>
            <p:nvPr/>
          </p:nvGrpSpPr>
          <p:grpSpPr bwMode="auto">
            <a:xfrm>
              <a:off x="20" y="20"/>
              <a:ext cx="5677" cy="1359"/>
              <a:chOff x="20" y="20"/>
              <a:chExt cx="5677" cy="1359"/>
            </a:xfrm>
          </p:grpSpPr>
          <p:sp>
            <p:nvSpPr>
              <p:cNvPr id="46" name="Freeform 37"/>
              <p:cNvSpPr>
                <a:spLocks/>
              </p:cNvSpPr>
              <p:nvPr/>
            </p:nvSpPr>
            <p:spPr bwMode="auto">
              <a:xfrm>
                <a:off x="3161" y="20"/>
                <a:ext cx="2536" cy="749"/>
              </a:xfrm>
              <a:custGeom>
                <a:avLst/>
                <a:gdLst>
                  <a:gd name="T0" fmla="+- 0 4532 3161"/>
                  <a:gd name="T1" fmla="*/ T0 w 2536"/>
                  <a:gd name="T2" fmla="+- 0 767 20"/>
                  <a:gd name="T3" fmla="*/ 767 h 749"/>
                  <a:gd name="T4" fmla="+- 0 4733 3161"/>
                  <a:gd name="T5" fmla="*/ T4 w 2536"/>
                  <a:gd name="T6" fmla="+- 0 758 20"/>
                  <a:gd name="T7" fmla="*/ 758 h 749"/>
                  <a:gd name="T8" fmla="+- 0 4922 3161"/>
                  <a:gd name="T9" fmla="*/ T8 w 2536"/>
                  <a:gd name="T10" fmla="+- 0 739 20"/>
                  <a:gd name="T11" fmla="*/ 739 h 749"/>
                  <a:gd name="T12" fmla="+- 0 5096 3161"/>
                  <a:gd name="T13" fmla="*/ T12 w 2536"/>
                  <a:gd name="T14" fmla="+- 0 712 20"/>
                  <a:gd name="T15" fmla="*/ 712 h 749"/>
                  <a:gd name="T16" fmla="+- 0 5253 3161"/>
                  <a:gd name="T17" fmla="*/ T16 w 2536"/>
                  <a:gd name="T18" fmla="+- 0 678 20"/>
                  <a:gd name="T19" fmla="*/ 678 h 749"/>
                  <a:gd name="T20" fmla="+- 0 5391 3161"/>
                  <a:gd name="T21" fmla="*/ T20 w 2536"/>
                  <a:gd name="T22" fmla="+- 0 638 20"/>
                  <a:gd name="T23" fmla="*/ 638 h 749"/>
                  <a:gd name="T24" fmla="+- 0 5555 3161"/>
                  <a:gd name="T25" fmla="*/ T24 w 2536"/>
                  <a:gd name="T26" fmla="+- 0 566 20"/>
                  <a:gd name="T27" fmla="*/ 566 h 749"/>
                  <a:gd name="T28" fmla="+- 0 5679 3161"/>
                  <a:gd name="T29" fmla="*/ T28 w 2536"/>
                  <a:gd name="T30" fmla="+- 0 455 20"/>
                  <a:gd name="T31" fmla="*/ 455 h 749"/>
                  <a:gd name="T32" fmla="+- 0 5692 3161"/>
                  <a:gd name="T33" fmla="*/ T32 w 2536"/>
                  <a:gd name="T34" fmla="+- 0 364 20"/>
                  <a:gd name="T35" fmla="*/ 364 h 749"/>
                  <a:gd name="T36" fmla="+- 0 5596 3161"/>
                  <a:gd name="T37" fmla="*/ T36 w 2536"/>
                  <a:gd name="T38" fmla="+- 0 249 20"/>
                  <a:gd name="T39" fmla="*/ 249 h 749"/>
                  <a:gd name="T40" fmla="+- 0 5391 3161"/>
                  <a:gd name="T41" fmla="*/ T40 w 2536"/>
                  <a:gd name="T42" fmla="+- 0 151 20"/>
                  <a:gd name="T43" fmla="*/ 151 h 749"/>
                  <a:gd name="T44" fmla="+- 0 5253 3161"/>
                  <a:gd name="T45" fmla="*/ T44 w 2536"/>
                  <a:gd name="T46" fmla="+- 0 110 20"/>
                  <a:gd name="T47" fmla="*/ 110 h 749"/>
                  <a:gd name="T48" fmla="+- 0 5096 3161"/>
                  <a:gd name="T49" fmla="*/ T48 w 2536"/>
                  <a:gd name="T50" fmla="+- 0 76 20"/>
                  <a:gd name="T51" fmla="*/ 76 h 749"/>
                  <a:gd name="T52" fmla="+- 0 4922 3161"/>
                  <a:gd name="T53" fmla="*/ T52 w 2536"/>
                  <a:gd name="T54" fmla="+- 0 49 20"/>
                  <a:gd name="T55" fmla="*/ 49 h 749"/>
                  <a:gd name="T56" fmla="+- 0 4733 3161"/>
                  <a:gd name="T57" fmla="*/ T56 w 2536"/>
                  <a:gd name="T58" fmla="+- 0 31 20"/>
                  <a:gd name="T59" fmla="*/ 31 h 749"/>
                  <a:gd name="T60" fmla="+- 0 4532 3161"/>
                  <a:gd name="T61" fmla="*/ T60 w 2536"/>
                  <a:gd name="T62" fmla="+- 0 21 20"/>
                  <a:gd name="T63" fmla="*/ 21 h 749"/>
                  <a:gd name="T64" fmla="+- 0 4325 3161"/>
                  <a:gd name="T65" fmla="*/ T64 w 2536"/>
                  <a:gd name="T66" fmla="+- 0 21 20"/>
                  <a:gd name="T67" fmla="*/ 21 h 749"/>
                  <a:gd name="T68" fmla="+- 0 4124 3161"/>
                  <a:gd name="T69" fmla="*/ T68 w 2536"/>
                  <a:gd name="T70" fmla="+- 0 31 20"/>
                  <a:gd name="T71" fmla="*/ 31 h 749"/>
                  <a:gd name="T72" fmla="+- 0 3935 3161"/>
                  <a:gd name="T73" fmla="*/ T72 w 2536"/>
                  <a:gd name="T74" fmla="+- 0 49 20"/>
                  <a:gd name="T75" fmla="*/ 49 h 749"/>
                  <a:gd name="T76" fmla="+- 0 3761 3161"/>
                  <a:gd name="T77" fmla="*/ T76 w 2536"/>
                  <a:gd name="T78" fmla="+- 0 76 20"/>
                  <a:gd name="T79" fmla="*/ 76 h 749"/>
                  <a:gd name="T80" fmla="+- 0 3604 3161"/>
                  <a:gd name="T81" fmla="*/ T80 w 2536"/>
                  <a:gd name="T82" fmla="+- 0 110 20"/>
                  <a:gd name="T83" fmla="*/ 110 h 749"/>
                  <a:gd name="T84" fmla="+- 0 3466 3161"/>
                  <a:gd name="T85" fmla="*/ T84 w 2536"/>
                  <a:gd name="T86" fmla="+- 0 151 20"/>
                  <a:gd name="T87" fmla="*/ 151 h 749"/>
                  <a:gd name="T88" fmla="+- 0 3302 3161"/>
                  <a:gd name="T89" fmla="*/ T88 w 2536"/>
                  <a:gd name="T90" fmla="+- 0 222 20"/>
                  <a:gd name="T91" fmla="*/ 222 h 749"/>
                  <a:gd name="T92" fmla="+- 0 3178 3161"/>
                  <a:gd name="T93" fmla="*/ T92 w 2536"/>
                  <a:gd name="T94" fmla="+- 0 334 20"/>
                  <a:gd name="T95" fmla="*/ 334 h 749"/>
                  <a:gd name="T96" fmla="+- 0 3165 3161"/>
                  <a:gd name="T97" fmla="*/ T96 w 2536"/>
                  <a:gd name="T98" fmla="+- 0 425 20"/>
                  <a:gd name="T99" fmla="*/ 425 h 749"/>
                  <a:gd name="T100" fmla="+- 0 3261 3161"/>
                  <a:gd name="T101" fmla="*/ T100 w 2536"/>
                  <a:gd name="T102" fmla="+- 0 540 20"/>
                  <a:gd name="T103" fmla="*/ 540 h 749"/>
                  <a:gd name="T104" fmla="+- 0 3466 3161"/>
                  <a:gd name="T105" fmla="*/ T104 w 2536"/>
                  <a:gd name="T106" fmla="+- 0 638 20"/>
                  <a:gd name="T107" fmla="*/ 638 h 749"/>
                  <a:gd name="T108" fmla="+- 0 3604 3161"/>
                  <a:gd name="T109" fmla="*/ T108 w 2536"/>
                  <a:gd name="T110" fmla="+- 0 678 20"/>
                  <a:gd name="T111" fmla="*/ 678 h 749"/>
                  <a:gd name="T112" fmla="+- 0 3761 3161"/>
                  <a:gd name="T113" fmla="*/ T112 w 2536"/>
                  <a:gd name="T114" fmla="+- 0 712 20"/>
                  <a:gd name="T115" fmla="*/ 712 h 749"/>
                  <a:gd name="T116" fmla="+- 0 3935 3161"/>
                  <a:gd name="T117" fmla="*/ T116 w 2536"/>
                  <a:gd name="T118" fmla="+- 0 739 20"/>
                  <a:gd name="T119" fmla="*/ 739 h 749"/>
                  <a:gd name="T120" fmla="+- 0 4124 3161"/>
                  <a:gd name="T121" fmla="*/ T120 w 2536"/>
                  <a:gd name="T122" fmla="+- 0 758 20"/>
                  <a:gd name="T123" fmla="*/ 758 h 749"/>
                  <a:gd name="T124" fmla="+- 0 4325 3161"/>
                  <a:gd name="T125" fmla="*/ T124 w 2536"/>
                  <a:gd name="T126" fmla="+- 0 767 20"/>
                  <a:gd name="T127" fmla="*/ 767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7" y="749"/>
                    </a:moveTo>
                    <a:lnTo>
                      <a:pt x="1371" y="747"/>
                    </a:lnTo>
                    <a:lnTo>
                      <a:pt x="1473" y="744"/>
                    </a:lnTo>
                    <a:lnTo>
                      <a:pt x="1572" y="738"/>
                    </a:lnTo>
                    <a:lnTo>
                      <a:pt x="1668" y="729"/>
                    </a:lnTo>
                    <a:lnTo>
                      <a:pt x="1761" y="719"/>
                    </a:lnTo>
                    <a:lnTo>
                      <a:pt x="1850" y="707"/>
                    </a:lnTo>
                    <a:lnTo>
                      <a:pt x="1935" y="692"/>
                    </a:lnTo>
                    <a:lnTo>
                      <a:pt x="2016" y="676"/>
                    </a:lnTo>
                    <a:lnTo>
                      <a:pt x="2092" y="658"/>
                    </a:lnTo>
                    <a:lnTo>
                      <a:pt x="2164" y="639"/>
                    </a:lnTo>
                    <a:lnTo>
                      <a:pt x="2230" y="618"/>
                    </a:lnTo>
                    <a:lnTo>
                      <a:pt x="2290" y="595"/>
                    </a:lnTo>
                    <a:lnTo>
                      <a:pt x="2394" y="546"/>
                    </a:lnTo>
                    <a:lnTo>
                      <a:pt x="2470" y="493"/>
                    </a:lnTo>
                    <a:lnTo>
                      <a:pt x="2518" y="435"/>
                    </a:lnTo>
                    <a:lnTo>
                      <a:pt x="2535" y="374"/>
                    </a:lnTo>
                    <a:lnTo>
                      <a:pt x="2531" y="344"/>
                    </a:lnTo>
                    <a:lnTo>
                      <a:pt x="2498" y="284"/>
                    </a:lnTo>
                    <a:lnTo>
                      <a:pt x="2435" y="229"/>
                    </a:lnTo>
                    <a:lnTo>
                      <a:pt x="2345" y="177"/>
                    </a:lnTo>
                    <a:lnTo>
                      <a:pt x="2230" y="131"/>
                    </a:lnTo>
                    <a:lnTo>
                      <a:pt x="2164" y="110"/>
                    </a:lnTo>
                    <a:lnTo>
                      <a:pt x="2092" y="90"/>
                    </a:lnTo>
                    <a:lnTo>
                      <a:pt x="2016" y="72"/>
                    </a:lnTo>
                    <a:lnTo>
                      <a:pt x="1935" y="56"/>
                    </a:lnTo>
                    <a:lnTo>
                      <a:pt x="1850" y="42"/>
                    </a:lnTo>
                    <a:lnTo>
                      <a:pt x="1761" y="29"/>
                    </a:lnTo>
                    <a:lnTo>
                      <a:pt x="1668" y="19"/>
                    </a:lnTo>
                    <a:lnTo>
                      <a:pt x="1572" y="11"/>
                    </a:lnTo>
                    <a:lnTo>
                      <a:pt x="1473" y="5"/>
                    </a:lnTo>
                    <a:lnTo>
                      <a:pt x="1371" y="1"/>
                    </a:lnTo>
                    <a:lnTo>
                      <a:pt x="1267" y="0"/>
                    </a:lnTo>
                    <a:lnTo>
                      <a:pt x="1164" y="1"/>
                    </a:lnTo>
                    <a:lnTo>
                      <a:pt x="1062" y="5"/>
                    </a:lnTo>
                    <a:lnTo>
                      <a:pt x="963" y="11"/>
                    </a:lnTo>
                    <a:lnTo>
                      <a:pt x="867" y="19"/>
                    </a:lnTo>
                    <a:lnTo>
                      <a:pt x="774" y="29"/>
                    </a:lnTo>
                    <a:lnTo>
                      <a:pt x="685" y="42"/>
                    </a:lnTo>
                    <a:lnTo>
                      <a:pt x="600" y="56"/>
                    </a:lnTo>
                    <a:lnTo>
                      <a:pt x="519" y="72"/>
                    </a:lnTo>
                    <a:lnTo>
                      <a:pt x="443" y="90"/>
                    </a:lnTo>
                    <a:lnTo>
                      <a:pt x="371" y="110"/>
                    </a:lnTo>
                    <a:lnTo>
                      <a:pt x="305" y="131"/>
                    </a:lnTo>
                    <a:lnTo>
                      <a:pt x="244" y="153"/>
                    </a:lnTo>
                    <a:lnTo>
                      <a:pt x="141" y="202"/>
                    </a:lnTo>
                    <a:lnTo>
                      <a:pt x="65" y="256"/>
                    </a:lnTo>
                    <a:lnTo>
                      <a:pt x="17" y="314"/>
                    </a:lnTo>
                    <a:lnTo>
                      <a:pt x="0" y="374"/>
                    </a:lnTo>
                    <a:lnTo>
                      <a:pt x="4" y="405"/>
                    </a:lnTo>
                    <a:lnTo>
                      <a:pt x="37" y="464"/>
                    </a:lnTo>
                    <a:lnTo>
                      <a:pt x="100" y="520"/>
                    </a:lnTo>
                    <a:lnTo>
                      <a:pt x="190" y="571"/>
                    </a:lnTo>
                    <a:lnTo>
                      <a:pt x="305" y="618"/>
                    </a:lnTo>
                    <a:lnTo>
                      <a:pt x="371" y="639"/>
                    </a:lnTo>
                    <a:lnTo>
                      <a:pt x="443" y="658"/>
                    </a:lnTo>
                    <a:lnTo>
                      <a:pt x="519" y="676"/>
                    </a:lnTo>
                    <a:lnTo>
                      <a:pt x="600" y="692"/>
                    </a:lnTo>
                    <a:lnTo>
                      <a:pt x="685" y="707"/>
                    </a:lnTo>
                    <a:lnTo>
                      <a:pt x="774" y="719"/>
                    </a:lnTo>
                    <a:lnTo>
                      <a:pt x="867" y="729"/>
                    </a:lnTo>
                    <a:lnTo>
                      <a:pt x="963" y="738"/>
                    </a:lnTo>
                    <a:lnTo>
                      <a:pt x="1062" y="744"/>
                    </a:lnTo>
                    <a:lnTo>
                      <a:pt x="1164" y="747"/>
                    </a:lnTo>
                    <a:lnTo>
                      <a:pt x="1267"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47"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 y="63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2"/>
            <p:cNvGrpSpPr>
              <a:grpSpLocks/>
            </p:cNvGrpSpPr>
            <p:nvPr/>
          </p:nvGrpSpPr>
          <p:grpSpPr bwMode="auto">
            <a:xfrm>
              <a:off x="20" y="20"/>
              <a:ext cx="7681" cy="1359"/>
              <a:chOff x="20" y="20"/>
              <a:chExt cx="7681" cy="1359"/>
            </a:xfrm>
          </p:grpSpPr>
          <p:sp>
            <p:nvSpPr>
              <p:cNvPr id="44" name="Freeform 34"/>
              <p:cNvSpPr>
                <a:spLocks/>
              </p:cNvSpPr>
              <p:nvPr/>
            </p:nvSpPr>
            <p:spPr bwMode="auto">
              <a:xfrm>
                <a:off x="20" y="630"/>
                <a:ext cx="2536" cy="749"/>
              </a:xfrm>
              <a:custGeom>
                <a:avLst/>
                <a:gdLst>
                  <a:gd name="T0" fmla="+- 0 1392 20"/>
                  <a:gd name="T1" fmla="*/ T0 w 2536"/>
                  <a:gd name="T2" fmla="+- 0 1378 630"/>
                  <a:gd name="T3" fmla="*/ 1378 h 749"/>
                  <a:gd name="T4" fmla="+- 0 1592 20"/>
                  <a:gd name="T5" fmla="*/ T4 w 2536"/>
                  <a:gd name="T6" fmla="+- 0 1368 630"/>
                  <a:gd name="T7" fmla="*/ 1368 h 749"/>
                  <a:gd name="T8" fmla="+- 0 1781 20"/>
                  <a:gd name="T9" fmla="*/ T8 w 2536"/>
                  <a:gd name="T10" fmla="+- 0 1349 630"/>
                  <a:gd name="T11" fmla="*/ 1349 h 749"/>
                  <a:gd name="T12" fmla="+- 0 1955 20"/>
                  <a:gd name="T13" fmla="*/ T12 w 2536"/>
                  <a:gd name="T14" fmla="+- 0 1323 630"/>
                  <a:gd name="T15" fmla="*/ 1323 h 749"/>
                  <a:gd name="T16" fmla="+- 0 2112 20"/>
                  <a:gd name="T17" fmla="*/ T16 w 2536"/>
                  <a:gd name="T18" fmla="+- 0 1289 630"/>
                  <a:gd name="T19" fmla="*/ 1289 h 749"/>
                  <a:gd name="T20" fmla="+- 0 2250 20"/>
                  <a:gd name="T21" fmla="*/ T20 w 2536"/>
                  <a:gd name="T22" fmla="+- 0 1248 630"/>
                  <a:gd name="T23" fmla="*/ 1248 h 749"/>
                  <a:gd name="T24" fmla="+- 0 2414 20"/>
                  <a:gd name="T25" fmla="*/ T24 w 2536"/>
                  <a:gd name="T26" fmla="+- 0 1177 630"/>
                  <a:gd name="T27" fmla="*/ 1177 h 749"/>
                  <a:gd name="T28" fmla="+- 0 2539 20"/>
                  <a:gd name="T29" fmla="*/ T28 w 2536"/>
                  <a:gd name="T30" fmla="+- 0 1065 630"/>
                  <a:gd name="T31" fmla="*/ 1065 h 749"/>
                  <a:gd name="T32" fmla="+- 0 2551 20"/>
                  <a:gd name="T33" fmla="*/ T32 w 2536"/>
                  <a:gd name="T34" fmla="+- 0 974 630"/>
                  <a:gd name="T35" fmla="*/ 974 h 749"/>
                  <a:gd name="T36" fmla="+- 0 2455 20"/>
                  <a:gd name="T37" fmla="*/ T36 w 2536"/>
                  <a:gd name="T38" fmla="+- 0 859 630"/>
                  <a:gd name="T39" fmla="*/ 859 h 749"/>
                  <a:gd name="T40" fmla="+- 0 2250 20"/>
                  <a:gd name="T41" fmla="*/ T40 w 2536"/>
                  <a:gd name="T42" fmla="+- 0 761 630"/>
                  <a:gd name="T43" fmla="*/ 761 h 749"/>
                  <a:gd name="T44" fmla="+- 0 2112 20"/>
                  <a:gd name="T45" fmla="*/ T44 w 2536"/>
                  <a:gd name="T46" fmla="+- 0 720 630"/>
                  <a:gd name="T47" fmla="*/ 720 h 749"/>
                  <a:gd name="T48" fmla="+- 0 1955 20"/>
                  <a:gd name="T49" fmla="*/ T48 w 2536"/>
                  <a:gd name="T50" fmla="+- 0 686 630"/>
                  <a:gd name="T51" fmla="*/ 686 h 749"/>
                  <a:gd name="T52" fmla="+- 0 1781 20"/>
                  <a:gd name="T53" fmla="*/ T52 w 2536"/>
                  <a:gd name="T54" fmla="+- 0 660 630"/>
                  <a:gd name="T55" fmla="*/ 660 h 749"/>
                  <a:gd name="T56" fmla="+- 0 1592 20"/>
                  <a:gd name="T57" fmla="*/ T56 w 2536"/>
                  <a:gd name="T58" fmla="+- 0 641 630"/>
                  <a:gd name="T59" fmla="*/ 641 h 749"/>
                  <a:gd name="T60" fmla="+- 0 1392 20"/>
                  <a:gd name="T61" fmla="*/ T60 w 2536"/>
                  <a:gd name="T62" fmla="+- 0 632 630"/>
                  <a:gd name="T63" fmla="*/ 632 h 749"/>
                  <a:gd name="T64" fmla="+- 0 1184 20"/>
                  <a:gd name="T65" fmla="*/ T64 w 2536"/>
                  <a:gd name="T66" fmla="+- 0 632 630"/>
                  <a:gd name="T67" fmla="*/ 632 h 749"/>
                  <a:gd name="T68" fmla="+- 0 983 20"/>
                  <a:gd name="T69" fmla="*/ T68 w 2536"/>
                  <a:gd name="T70" fmla="+- 0 641 630"/>
                  <a:gd name="T71" fmla="*/ 641 h 749"/>
                  <a:gd name="T72" fmla="+- 0 794 20"/>
                  <a:gd name="T73" fmla="*/ T72 w 2536"/>
                  <a:gd name="T74" fmla="+- 0 660 630"/>
                  <a:gd name="T75" fmla="*/ 660 h 749"/>
                  <a:gd name="T76" fmla="+- 0 620 20"/>
                  <a:gd name="T77" fmla="*/ T76 w 2536"/>
                  <a:gd name="T78" fmla="+- 0 686 630"/>
                  <a:gd name="T79" fmla="*/ 686 h 749"/>
                  <a:gd name="T80" fmla="+- 0 463 20"/>
                  <a:gd name="T81" fmla="*/ T80 w 2536"/>
                  <a:gd name="T82" fmla="+- 0 720 630"/>
                  <a:gd name="T83" fmla="*/ 720 h 749"/>
                  <a:gd name="T84" fmla="+- 0 325 20"/>
                  <a:gd name="T85" fmla="*/ T84 w 2536"/>
                  <a:gd name="T86" fmla="+- 0 761 630"/>
                  <a:gd name="T87" fmla="*/ 761 h 749"/>
                  <a:gd name="T88" fmla="+- 0 161 20"/>
                  <a:gd name="T89" fmla="*/ T88 w 2536"/>
                  <a:gd name="T90" fmla="+- 0 833 630"/>
                  <a:gd name="T91" fmla="*/ 833 h 749"/>
                  <a:gd name="T92" fmla="+- 0 37 20"/>
                  <a:gd name="T93" fmla="*/ T92 w 2536"/>
                  <a:gd name="T94" fmla="+- 0 944 630"/>
                  <a:gd name="T95" fmla="*/ 944 h 749"/>
                  <a:gd name="T96" fmla="+- 0 24 20"/>
                  <a:gd name="T97" fmla="*/ T96 w 2536"/>
                  <a:gd name="T98" fmla="+- 0 1035 630"/>
                  <a:gd name="T99" fmla="*/ 1035 h 749"/>
                  <a:gd name="T100" fmla="+- 0 120 20"/>
                  <a:gd name="T101" fmla="*/ T100 w 2536"/>
                  <a:gd name="T102" fmla="+- 0 1150 630"/>
                  <a:gd name="T103" fmla="*/ 1150 h 749"/>
                  <a:gd name="T104" fmla="+- 0 325 20"/>
                  <a:gd name="T105" fmla="*/ T104 w 2536"/>
                  <a:gd name="T106" fmla="+- 0 1248 630"/>
                  <a:gd name="T107" fmla="*/ 1248 h 749"/>
                  <a:gd name="T108" fmla="+- 0 463 20"/>
                  <a:gd name="T109" fmla="*/ T108 w 2536"/>
                  <a:gd name="T110" fmla="+- 0 1289 630"/>
                  <a:gd name="T111" fmla="*/ 1289 h 749"/>
                  <a:gd name="T112" fmla="+- 0 620 20"/>
                  <a:gd name="T113" fmla="*/ T112 w 2536"/>
                  <a:gd name="T114" fmla="+- 0 1323 630"/>
                  <a:gd name="T115" fmla="*/ 1323 h 749"/>
                  <a:gd name="T116" fmla="+- 0 794 20"/>
                  <a:gd name="T117" fmla="*/ T116 w 2536"/>
                  <a:gd name="T118" fmla="+- 0 1349 630"/>
                  <a:gd name="T119" fmla="*/ 1349 h 749"/>
                  <a:gd name="T120" fmla="+- 0 983 20"/>
                  <a:gd name="T121" fmla="*/ T120 w 2536"/>
                  <a:gd name="T122" fmla="+- 0 1368 630"/>
                  <a:gd name="T123" fmla="*/ 1368 h 749"/>
                  <a:gd name="T124" fmla="+- 0 1184 20"/>
                  <a:gd name="T125" fmla="*/ T124 w 2536"/>
                  <a:gd name="T126" fmla="+- 0 1378 630"/>
                  <a:gd name="T127" fmla="*/ 1378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8" y="749"/>
                    </a:moveTo>
                    <a:lnTo>
                      <a:pt x="1372" y="748"/>
                    </a:lnTo>
                    <a:lnTo>
                      <a:pt x="1473" y="744"/>
                    </a:lnTo>
                    <a:lnTo>
                      <a:pt x="1572" y="738"/>
                    </a:lnTo>
                    <a:lnTo>
                      <a:pt x="1668" y="730"/>
                    </a:lnTo>
                    <a:lnTo>
                      <a:pt x="1761" y="719"/>
                    </a:lnTo>
                    <a:lnTo>
                      <a:pt x="1850" y="707"/>
                    </a:lnTo>
                    <a:lnTo>
                      <a:pt x="1935" y="693"/>
                    </a:lnTo>
                    <a:lnTo>
                      <a:pt x="2016" y="677"/>
                    </a:lnTo>
                    <a:lnTo>
                      <a:pt x="2092" y="659"/>
                    </a:lnTo>
                    <a:lnTo>
                      <a:pt x="2164" y="639"/>
                    </a:lnTo>
                    <a:lnTo>
                      <a:pt x="2230" y="618"/>
                    </a:lnTo>
                    <a:lnTo>
                      <a:pt x="2291" y="596"/>
                    </a:lnTo>
                    <a:lnTo>
                      <a:pt x="2394" y="547"/>
                    </a:lnTo>
                    <a:lnTo>
                      <a:pt x="2470" y="493"/>
                    </a:lnTo>
                    <a:lnTo>
                      <a:pt x="2519" y="435"/>
                    </a:lnTo>
                    <a:lnTo>
                      <a:pt x="2535" y="375"/>
                    </a:lnTo>
                    <a:lnTo>
                      <a:pt x="2531" y="344"/>
                    </a:lnTo>
                    <a:lnTo>
                      <a:pt x="2498" y="285"/>
                    </a:lnTo>
                    <a:lnTo>
                      <a:pt x="2435" y="229"/>
                    </a:lnTo>
                    <a:lnTo>
                      <a:pt x="2345" y="177"/>
                    </a:lnTo>
                    <a:lnTo>
                      <a:pt x="2230" y="131"/>
                    </a:lnTo>
                    <a:lnTo>
                      <a:pt x="2164" y="110"/>
                    </a:lnTo>
                    <a:lnTo>
                      <a:pt x="2092" y="90"/>
                    </a:lnTo>
                    <a:lnTo>
                      <a:pt x="2016" y="72"/>
                    </a:lnTo>
                    <a:lnTo>
                      <a:pt x="1935" y="56"/>
                    </a:lnTo>
                    <a:lnTo>
                      <a:pt x="1850" y="42"/>
                    </a:lnTo>
                    <a:lnTo>
                      <a:pt x="1761" y="30"/>
                    </a:lnTo>
                    <a:lnTo>
                      <a:pt x="1668" y="19"/>
                    </a:lnTo>
                    <a:lnTo>
                      <a:pt x="1572" y="11"/>
                    </a:lnTo>
                    <a:lnTo>
                      <a:pt x="1473" y="5"/>
                    </a:lnTo>
                    <a:lnTo>
                      <a:pt x="1372" y="2"/>
                    </a:lnTo>
                    <a:lnTo>
                      <a:pt x="1268" y="0"/>
                    </a:lnTo>
                    <a:lnTo>
                      <a:pt x="1164" y="2"/>
                    </a:lnTo>
                    <a:lnTo>
                      <a:pt x="1062" y="5"/>
                    </a:lnTo>
                    <a:lnTo>
                      <a:pt x="963" y="11"/>
                    </a:lnTo>
                    <a:lnTo>
                      <a:pt x="867" y="19"/>
                    </a:lnTo>
                    <a:lnTo>
                      <a:pt x="774" y="30"/>
                    </a:lnTo>
                    <a:lnTo>
                      <a:pt x="685" y="42"/>
                    </a:lnTo>
                    <a:lnTo>
                      <a:pt x="600" y="56"/>
                    </a:lnTo>
                    <a:lnTo>
                      <a:pt x="519" y="72"/>
                    </a:lnTo>
                    <a:lnTo>
                      <a:pt x="443" y="90"/>
                    </a:lnTo>
                    <a:lnTo>
                      <a:pt x="371" y="110"/>
                    </a:lnTo>
                    <a:lnTo>
                      <a:pt x="305" y="131"/>
                    </a:lnTo>
                    <a:lnTo>
                      <a:pt x="245" y="154"/>
                    </a:lnTo>
                    <a:lnTo>
                      <a:pt x="141" y="203"/>
                    </a:lnTo>
                    <a:lnTo>
                      <a:pt x="65" y="256"/>
                    </a:lnTo>
                    <a:lnTo>
                      <a:pt x="17" y="314"/>
                    </a:lnTo>
                    <a:lnTo>
                      <a:pt x="0" y="375"/>
                    </a:lnTo>
                    <a:lnTo>
                      <a:pt x="4" y="405"/>
                    </a:lnTo>
                    <a:lnTo>
                      <a:pt x="37" y="464"/>
                    </a:lnTo>
                    <a:lnTo>
                      <a:pt x="100" y="520"/>
                    </a:lnTo>
                    <a:lnTo>
                      <a:pt x="190" y="572"/>
                    </a:lnTo>
                    <a:lnTo>
                      <a:pt x="305" y="618"/>
                    </a:lnTo>
                    <a:lnTo>
                      <a:pt x="371" y="639"/>
                    </a:lnTo>
                    <a:lnTo>
                      <a:pt x="443" y="659"/>
                    </a:lnTo>
                    <a:lnTo>
                      <a:pt x="519" y="677"/>
                    </a:lnTo>
                    <a:lnTo>
                      <a:pt x="600" y="693"/>
                    </a:lnTo>
                    <a:lnTo>
                      <a:pt x="685" y="707"/>
                    </a:lnTo>
                    <a:lnTo>
                      <a:pt x="774" y="719"/>
                    </a:lnTo>
                    <a:lnTo>
                      <a:pt x="867" y="730"/>
                    </a:lnTo>
                    <a:lnTo>
                      <a:pt x="963" y="738"/>
                    </a:lnTo>
                    <a:lnTo>
                      <a:pt x="1062" y="744"/>
                    </a:lnTo>
                    <a:lnTo>
                      <a:pt x="1164" y="748"/>
                    </a:lnTo>
                    <a:lnTo>
                      <a:pt x="1268"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45"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6" y="2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9"/>
            <p:cNvGrpSpPr>
              <a:grpSpLocks/>
            </p:cNvGrpSpPr>
            <p:nvPr/>
          </p:nvGrpSpPr>
          <p:grpSpPr bwMode="auto">
            <a:xfrm>
              <a:off x="4408" y="20"/>
              <a:ext cx="3294" cy="1359"/>
              <a:chOff x="4408" y="20"/>
              <a:chExt cx="3294" cy="1359"/>
            </a:xfrm>
          </p:grpSpPr>
          <p:sp>
            <p:nvSpPr>
              <p:cNvPr id="42" name="Freeform 31"/>
              <p:cNvSpPr>
                <a:spLocks/>
              </p:cNvSpPr>
              <p:nvPr/>
            </p:nvSpPr>
            <p:spPr bwMode="auto">
              <a:xfrm>
                <a:off x="5166" y="20"/>
                <a:ext cx="2536" cy="749"/>
              </a:xfrm>
              <a:custGeom>
                <a:avLst/>
                <a:gdLst>
                  <a:gd name="T0" fmla="+- 0 6537 5166"/>
                  <a:gd name="T1" fmla="*/ T0 w 2536"/>
                  <a:gd name="T2" fmla="+- 0 767 20"/>
                  <a:gd name="T3" fmla="*/ 767 h 749"/>
                  <a:gd name="T4" fmla="+- 0 6738 5166"/>
                  <a:gd name="T5" fmla="*/ T4 w 2536"/>
                  <a:gd name="T6" fmla="+- 0 758 20"/>
                  <a:gd name="T7" fmla="*/ 758 h 749"/>
                  <a:gd name="T8" fmla="+- 0 6927 5166"/>
                  <a:gd name="T9" fmla="*/ T8 w 2536"/>
                  <a:gd name="T10" fmla="+- 0 739 20"/>
                  <a:gd name="T11" fmla="*/ 739 h 749"/>
                  <a:gd name="T12" fmla="+- 0 7101 5166"/>
                  <a:gd name="T13" fmla="*/ T12 w 2536"/>
                  <a:gd name="T14" fmla="+- 0 712 20"/>
                  <a:gd name="T15" fmla="*/ 712 h 749"/>
                  <a:gd name="T16" fmla="+- 0 7258 5166"/>
                  <a:gd name="T17" fmla="*/ T16 w 2536"/>
                  <a:gd name="T18" fmla="+- 0 678 20"/>
                  <a:gd name="T19" fmla="*/ 678 h 749"/>
                  <a:gd name="T20" fmla="+- 0 7396 5166"/>
                  <a:gd name="T21" fmla="*/ T20 w 2536"/>
                  <a:gd name="T22" fmla="+- 0 638 20"/>
                  <a:gd name="T23" fmla="*/ 638 h 749"/>
                  <a:gd name="T24" fmla="+- 0 7559 5166"/>
                  <a:gd name="T25" fmla="*/ T24 w 2536"/>
                  <a:gd name="T26" fmla="+- 0 566 20"/>
                  <a:gd name="T27" fmla="*/ 566 h 749"/>
                  <a:gd name="T28" fmla="+- 0 7684 5166"/>
                  <a:gd name="T29" fmla="*/ T28 w 2536"/>
                  <a:gd name="T30" fmla="+- 0 455 20"/>
                  <a:gd name="T31" fmla="*/ 455 h 749"/>
                  <a:gd name="T32" fmla="+- 0 7697 5166"/>
                  <a:gd name="T33" fmla="*/ T32 w 2536"/>
                  <a:gd name="T34" fmla="+- 0 364 20"/>
                  <a:gd name="T35" fmla="*/ 364 h 749"/>
                  <a:gd name="T36" fmla="+- 0 7601 5166"/>
                  <a:gd name="T37" fmla="*/ T36 w 2536"/>
                  <a:gd name="T38" fmla="+- 0 249 20"/>
                  <a:gd name="T39" fmla="*/ 249 h 749"/>
                  <a:gd name="T40" fmla="+- 0 7396 5166"/>
                  <a:gd name="T41" fmla="*/ T40 w 2536"/>
                  <a:gd name="T42" fmla="+- 0 151 20"/>
                  <a:gd name="T43" fmla="*/ 151 h 749"/>
                  <a:gd name="T44" fmla="+- 0 7258 5166"/>
                  <a:gd name="T45" fmla="*/ T44 w 2536"/>
                  <a:gd name="T46" fmla="+- 0 110 20"/>
                  <a:gd name="T47" fmla="*/ 110 h 749"/>
                  <a:gd name="T48" fmla="+- 0 7101 5166"/>
                  <a:gd name="T49" fmla="*/ T48 w 2536"/>
                  <a:gd name="T50" fmla="+- 0 76 20"/>
                  <a:gd name="T51" fmla="*/ 76 h 749"/>
                  <a:gd name="T52" fmla="+- 0 6927 5166"/>
                  <a:gd name="T53" fmla="*/ T52 w 2536"/>
                  <a:gd name="T54" fmla="+- 0 49 20"/>
                  <a:gd name="T55" fmla="*/ 49 h 749"/>
                  <a:gd name="T56" fmla="+- 0 6738 5166"/>
                  <a:gd name="T57" fmla="*/ T56 w 2536"/>
                  <a:gd name="T58" fmla="+- 0 31 20"/>
                  <a:gd name="T59" fmla="*/ 31 h 749"/>
                  <a:gd name="T60" fmla="+- 0 6537 5166"/>
                  <a:gd name="T61" fmla="*/ T60 w 2536"/>
                  <a:gd name="T62" fmla="+- 0 21 20"/>
                  <a:gd name="T63" fmla="*/ 21 h 749"/>
                  <a:gd name="T64" fmla="+- 0 6329 5166"/>
                  <a:gd name="T65" fmla="*/ T64 w 2536"/>
                  <a:gd name="T66" fmla="+- 0 21 20"/>
                  <a:gd name="T67" fmla="*/ 21 h 749"/>
                  <a:gd name="T68" fmla="+- 0 6129 5166"/>
                  <a:gd name="T69" fmla="*/ T68 w 2536"/>
                  <a:gd name="T70" fmla="+- 0 31 20"/>
                  <a:gd name="T71" fmla="*/ 31 h 749"/>
                  <a:gd name="T72" fmla="+- 0 5940 5166"/>
                  <a:gd name="T73" fmla="*/ T72 w 2536"/>
                  <a:gd name="T74" fmla="+- 0 49 20"/>
                  <a:gd name="T75" fmla="*/ 49 h 749"/>
                  <a:gd name="T76" fmla="+- 0 5766 5166"/>
                  <a:gd name="T77" fmla="*/ T76 w 2536"/>
                  <a:gd name="T78" fmla="+- 0 76 20"/>
                  <a:gd name="T79" fmla="*/ 76 h 749"/>
                  <a:gd name="T80" fmla="+- 0 5608 5166"/>
                  <a:gd name="T81" fmla="*/ T80 w 2536"/>
                  <a:gd name="T82" fmla="+- 0 110 20"/>
                  <a:gd name="T83" fmla="*/ 110 h 749"/>
                  <a:gd name="T84" fmla="+- 0 5471 5166"/>
                  <a:gd name="T85" fmla="*/ T84 w 2536"/>
                  <a:gd name="T86" fmla="+- 0 151 20"/>
                  <a:gd name="T87" fmla="*/ 151 h 749"/>
                  <a:gd name="T88" fmla="+- 0 5307 5166"/>
                  <a:gd name="T89" fmla="*/ T88 w 2536"/>
                  <a:gd name="T90" fmla="+- 0 222 20"/>
                  <a:gd name="T91" fmla="*/ 222 h 749"/>
                  <a:gd name="T92" fmla="+- 0 5182 5166"/>
                  <a:gd name="T93" fmla="*/ T92 w 2536"/>
                  <a:gd name="T94" fmla="+- 0 334 20"/>
                  <a:gd name="T95" fmla="*/ 334 h 749"/>
                  <a:gd name="T96" fmla="+- 0 5170 5166"/>
                  <a:gd name="T97" fmla="*/ T96 w 2536"/>
                  <a:gd name="T98" fmla="+- 0 425 20"/>
                  <a:gd name="T99" fmla="*/ 425 h 749"/>
                  <a:gd name="T100" fmla="+- 0 5265 5166"/>
                  <a:gd name="T101" fmla="*/ T100 w 2536"/>
                  <a:gd name="T102" fmla="+- 0 540 20"/>
                  <a:gd name="T103" fmla="*/ 540 h 749"/>
                  <a:gd name="T104" fmla="+- 0 5471 5166"/>
                  <a:gd name="T105" fmla="*/ T104 w 2536"/>
                  <a:gd name="T106" fmla="+- 0 638 20"/>
                  <a:gd name="T107" fmla="*/ 638 h 749"/>
                  <a:gd name="T108" fmla="+- 0 5608 5166"/>
                  <a:gd name="T109" fmla="*/ T108 w 2536"/>
                  <a:gd name="T110" fmla="+- 0 678 20"/>
                  <a:gd name="T111" fmla="*/ 678 h 749"/>
                  <a:gd name="T112" fmla="+- 0 5766 5166"/>
                  <a:gd name="T113" fmla="*/ T112 w 2536"/>
                  <a:gd name="T114" fmla="+- 0 712 20"/>
                  <a:gd name="T115" fmla="*/ 712 h 749"/>
                  <a:gd name="T116" fmla="+- 0 5940 5166"/>
                  <a:gd name="T117" fmla="*/ T116 w 2536"/>
                  <a:gd name="T118" fmla="+- 0 739 20"/>
                  <a:gd name="T119" fmla="*/ 739 h 749"/>
                  <a:gd name="T120" fmla="+- 0 6129 5166"/>
                  <a:gd name="T121" fmla="*/ T120 w 2536"/>
                  <a:gd name="T122" fmla="+- 0 758 20"/>
                  <a:gd name="T123" fmla="*/ 758 h 749"/>
                  <a:gd name="T124" fmla="+- 0 6329 5166"/>
                  <a:gd name="T125" fmla="*/ T124 w 2536"/>
                  <a:gd name="T126" fmla="+- 0 767 20"/>
                  <a:gd name="T127" fmla="*/ 767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7" y="749"/>
                    </a:moveTo>
                    <a:lnTo>
                      <a:pt x="1371" y="747"/>
                    </a:lnTo>
                    <a:lnTo>
                      <a:pt x="1473" y="744"/>
                    </a:lnTo>
                    <a:lnTo>
                      <a:pt x="1572" y="738"/>
                    </a:lnTo>
                    <a:lnTo>
                      <a:pt x="1668" y="729"/>
                    </a:lnTo>
                    <a:lnTo>
                      <a:pt x="1761" y="719"/>
                    </a:lnTo>
                    <a:lnTo>
                      <a:pt x="1850" y="707"/>
                    </a:lnTo>
                    <a:lnTo>
                      <a:pt x="1935" y="692"/>
                    </a:lnTo>
                    <a:lnTo>
                      <a:pt x="2016" y="676"/>
                    </a:lnTo>
                    <a:lnTo>
                      <a:pt x="2092" y="658"/>
                    </a:lnTo>
                    <a:lnTo>
                      <a:pt x="2164" y="639"/>
                    </a:lnTo>
                    <a:lnTo>
                      <a:pt x="2230" y="618"/>
                    </a:lnTo>
                    <a:lnTo>
                      <a:pt x="2290" y="595"/>
                    </a:lnTo>
                    <a:lnTo>
                      <a:pt x="2393" y="546"/>
                    </a:lnTo>
                    <a:lnTo>
                      <a:pt x="2470" y="493"/>
                    </a:lnTo>
                    <a:lnTo>
                      <a:pt x="2518" y="435"/>
                    </a:lnTo>
                    <a:lnTo>
                      <a:pt x="2535" y="374"/>
                    </a:lnTo>
                    <a:lnTo>
                      <a:pt x="2531" y="344"/>
                    </a:lnTo>
                    <a:lnTo>
                      <a:pt x="2498" y="284"/>
                    </a:lnTo>
                    <a:lnTo>
                      <a:pt x="2435" y="229"/>
                    </a:lnTo>
                    <a:lnTo>
                      <a:pt x="2345" y="177"/>
                    </a:lnTo>
                    <a:lnTo>
                      <a:pt x="2230" y="131"/>
                    </a:lnTo>
                    <a:lnTo>
                      <a:pt x="2164" y="110"/>
                    </a:lnTo>
                    <a:lnTo>
                      <a:pt x="2092" y="90"/>
                    </a:lnTo>
                    <a:lnTo>
                      <a:pt x="2016" y="72"/>
                    </a:lnTo>
                    <a:lnTo>
                      <a:pt x="1935" y="56"/>
                    </a:lnTo>
                    <a:lnTo>
                      <a:pt x="1850" y="42"/>
                    </a:lnTo>
                    <a:lnTo>
                      <a:pt x="1761" y="29"/>
                    </a:lnTo>
                    <a:lnTo>
                      <a:pt x="1668" y="19"/>
                    </a:lnTo>
                    <a:lnTo>
                      <a:pt x="1572" y="11"/>
                    </a:lnTo>
                    <a:lnTo>
                      <a:pt x="1473" y="5"/>
                    </a:lnTo>
                    <a:lnTo>
                      <a:pt x="1371" y="1"/>
                    </a:lnTo>
                    <a:lnTo>
                      <a:pt x="1267" y="0"/>
                    </a:lnTo>
                    <a:lnTo>
                      <a:pt x="1163" y="1"/>
                    </a:lnTo>
                    <a:lnTo>
                      <a:pt x="1062" y="5"/>
                    </a:lnTo>
                    <a:lnTo>
                      <a:pt x="963" y="11"/>
                    </a:lnTo>
                    <a:lnTo>
                      <a:pt x="867" y="19"/>
                    </a:lnTo>
                    <a:lnTo>
                      <a:pt x="774" y="29"/>
                    </a:lnTo>
                    <a:lnTo>
                      <a:pt x="685" y="42"/>
                    </a:lnTo>
                    <a:lnTo>
                      <a:pt x="600" y="56"/>
                    </a:lnTo>
                    <a:lnTo>
                      <a:pt x="519" y="72"/>
                    </a:lnTo>
                    <a:lnTo>
                      <a:pt x="442" y="90"/>
                    </a:lnTo>
                    <a:lnTo>
                      <a:pt x="371" y="110"/>
                    </a:lnTo>
                    <a:lnTo>
                      <a:pt x="305" y="131"/>
                    </a:lnTo>
                    <a:lnTo>
                      <a:pt x="244" y="153"/>
                    </a:lnTo>
                    <a:lnTo>
                      <a:pt x="141" y="202"/>
                    </a:lnTo>
                    <a:lnTo>
                      <a:pt x="64" y="256"/>
                    </a:lnTo>
                    <a:lnTo>
                      <a:pt x="16" y="314"/>
                    </a:lnTo>
                    <a:lnTo>
                      <a:pt x="0" y="374"/>
                    </a:lnTo>
                    <a:lnTo>
                      <a:pt x="4" y="405"/>
                    </a:lnTo>
                    <a:lnTo>
                      <a:pt x="36" y="464"/>
                    </a:lnTo>
                    <a:lnTo>
                      <a:pt x="99" y="520"/>
                    </a:lnTo>
                    <a:lnTo>
                      <a:pt x="190" y="571"/>
                    </a:lnTo>
                    <a:lnTo>
                      <a:pt x="305" y="618"/>
                    </a:lnTo>
                    <a:lnTo>
                      <a:pt x="371" y="639"/>
                    </a:lnTo>
                    <a:lnTo>
                      <a:pt x="442" y="658"/>
                    </a:lnTo>
                    <a:lnTo>
                      <a:pt x="519" y="676"/>
                    </a:lnTo>
                    <a:lnTo>
                      <a:pt x="600" y="692"/>
                    </a:lnTo>
                    <a:lnTo>
                      <a:pt x="685" y="707"/>
                    </a:lnTo>
                    <a:lnTo>
                      <a:pt x="774" y="719"/>
                    </a:lnTo>
                    <a:lnTo>
                      <a:pt x="867" y="729"/>
                    </a:lnTo>
                    <a:lnTo>
                      <a:pt x="963" y="738"/>
                    </a:lnTo>
                    <a:lnTo>
                      <a:pt x="1062" y="744"/>
                    </a:lnTo>
                    <a:lnTo>
                      <a:pt x="1163" y="747"/>
                    </a:lnTo>
                    <a:lnTo>
                      <a:pt x="1267"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43"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8" y="63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6"/>
            <p:cNvGrpSpPr>
              <a:grpSpLocks/>
            </p:cNvGrpSpPr>
            <p:nvPr/>
          </p:nvGrpSpPr>
          <p:grpSpPr bwMode="auto">
            <a:xfrm>
              <a:off x="2214" y="630"/>
              <a:ext cx="4730" cy="749"/>
              <a:chOff x="2214" y="630"/>
              <a:chExt cx="4730" cy="749"/>
            </a:xfrm>
          </p:grpSpPr>
          <p:sp>
            <p:nvSpPr>
              <p:cNvPr id="40" name="Freeform 28"/>
              <p:cNvSpPr>
                <a:spLocks/>
              </p:cNvSpPr>
              <p:nvPr/>
            </p:nvSpPr>
            <p:spPr bwMode="auto">
              <a:xfrm>
                <a:off x="4408" y="630"/>
                <a:ext cx="2536" cy="749"/>
              </a:xfrm>
              <a:custGeom>
                <a:avLst/>
                <a:gdLst>
                  <a:gd name="T0" fmla="+- 0 5780 4408"/>
                  <a:gd name="T1" fmla="*/ T0 w 2536"/>
                  <a:gd name="T2" fmla="+- 0 1378 630"/>
                  <a:gd name="T3" fmla="*/ 1378 h 749"/>
                  <a:gd name="T4" fmla="+- 0 5981 4408"/>
                  <a:gd name="T5" fmla="*/ T4 w 2536"/>
                  <a:gd name="T6" fmla="+- 0 1368 630"/>
                  <a:gd name="T7" fmla="*/ 1368 h 749"/>
                  <a:gd name="T8" fmla="+- 0 6169 4408"/>
                  <a:gd name="T9" fmla="*/ T8 w 2536"/>
                  <a:gd name="T10" fmla="+- 0 1349 630"/>
                  <a:gd name="T11" fmla="*/ 1349 h 749"/>
                  <a:gd name="T12" fmla="+- 0 6344 4408"/>
                  <a:gd name="T13" fmla="*/ T12 w 2536"/>
                  <a:gd name="T14" fmla="+- 0 1323 630"/>
                  <a:gd name="T15" fmla="*/ 1323 h 749"/>
                  <a:gd name="T16" fmla="+- 0 6501 4408"/>
                  <a:gd name="T17" fmla="*/ T16 w 2536"/>
                  <a:gd name="T18" fmla="+- 0 1289 630"/>
                  <a:gd name="T19" fmla="*/ 1289 h 749"/>
                  <a:gd name="T20" fmla="+- 0 6638 4408"/>
                  <a:gd name="T21" fmla="*/ T20 w 2536"/>
                  <a:gd name="T22" fmla="+- 0 1248 630"/>
                  <a:gd name="T23" fmla="*/ 1248 h 749"/>
                  <a:gd name="T24" fmla="+- 0 6802 4408"/>
                  <a:gd name="T25" fmla="*/ T24 w 2536"/>
                  <a:gd name="T26" fmla="+- 0 1177 630"/>
                  <a:gd name="T27" fmla="*/ 1177 h 749"/>
                  <a:gd name="T28" fmla="+- 0 6927 4408"/>
                  <a:gd name="T29" fmla="*/ T28 w 2536"/>
                  <a:gd name="T30" fmla="+- 0 1065 630"/>
                  <a:gd name="T31" fmla="*/ 1065 h 749"/>
                  <a:gd name="T32" fmla="+- 0 6939 4408"/>
                  <a:gd name="T33" fmla="*/ T32 w 2536"/>
                  <a:gd name="T34" fmla="+- 0 974 630"/>
                  <a:gd name="T35" fmla="*/ 974 h 749"/>
                  <a:gd name="T36" fmla="+- 0 6844 4408"/>
                  <a:gd name="T37" fmla="*/ T36 w 2536"/>
                  <a:gd name="T38" fmla="+- 0 859 630"/>
                  <a:gd name="T39" fmla="*/ 859 h 749"/>
                  <a:gd name="T40" fmla="+- 0 6638 4408"/>
                  <a:gd name="T41" fmla="*/ T40 w 2536"/>
                  <a:gd name="T42" fmla="+- 0 761 630"/>
                  <a:gd name="T43" fmla="*/ 761 h 749"/>
                  <a:gd name="T44" fmla="+- 0 6501 4408"/>
                  <a:gd name="T45" fmla="*/ T44 w 2536"/>
                  <a:gd name="T46" fmla="+- 0 720 630"/>
                  <a:gd name="T47" fmla="*/ 720 h 749"/>
                  <a:gd name="T48" fmla="+- 0 6344 4408"/>
                  <a:gd name="T49" fmla="*/ T48 w 2536"/>
                  <a:gd name="T50" fmla="+- 0 686 630"/>
                  <a:gd name="T51" fmla="*/ 686 h 749"/>
                  <a:gd name="T52" fmla="+- 0 6169 4408"/>
                  <a:gd name="T53" fmla="*/ T52 w 2536"/>
                  <a:gd name="T54" fmla="+- 0 660 630"/>
                  <a:gd name="T55" fmla="*/ 660 h 749"/>
                  <a:gd name="T56" fmla="+- 0 5981 4408"/>
                  <a:gd name="T57" fmla="*/ T56 w 2536"/>
                  <a:gd name="T58" fmla="+- 0 641 630"/>
                  <a:gd name="T59" fmla="*/ 641 h 749"/>
                  <a:gd name="T60" fmla="+- 0 5780 4408"/>
                  <a:gd name="T61" fmla="*/ T60 w 2536"/>
                  <a:gd name="T62" fmla="+- 0 632 630"/>
                  <a:gd name="T63" fmla="*/ 632 h 749"/>
                  <a:gd name="T64" fmla="+- 0 5572 4408"/>
                  <a:gd name="T65" fmla="*/ T64 w 2536"/>
                  <a:gd name="T66" fmla="+- 0 632 630"/>
                  <a:gd name="T67" fmla="*/ 632 h 749"/>
                  <a:gd name="T68" fmla="+- 0 5371 4408"/>
                  <a:gd name="T69" fmla="*/ T68 w 2536"/>
                  <a:gd name="T70" fmla="+- 0 641 630"/>
                  <a:gd name="T71" fmla="*/ 641 h 749"/>
                  <a:gd name="T72" fmla="+- 0 5183 4408"/>
                  <a:gd name="T73" fmla="*/ T72 w 2536"/>
                  <a:gd name="T74" fmla="+- 0 660 630"/>
                  <a:gd name="T75" fmla="*/ 660 h 749"/>
                  <a:gd name="T76" fmla="+- 0 5008 4408"/>
                  <a:gd name="T77" fmla="*/ T76 w 2536"/>
                  <a:gd name="T78" fmla="+- 0 686 630"/>
                  <a:gd name="T79" fmla="*/ 686 h 749"/>
                  <a:gd name="T80" fmla="+- 0 4851 4408"/>
                  <a:gd name="T81" fmla="*/ T80 w 2536"/>
                  <a:gd name="T82" fmla="+- 0 720 630"/>
                  <a:gd name="T83" fmla="*/ 720 h 749"/>
                  <a:gd name="T84" fmla="+- 0 4714 4408"/>
                  <a:gd name="T85" fmla="*/ T84 w 2536"/>
                  <a:gd name="T86" fmla="+- 0 761 630"/>
                  <a:gd name="T87" fmla="*/ 761 h 749"/>
                  <a:gd name="T88" fmla="+- 0 4550 4408"/>
                  <a:gd name="T89" fmla="*/ T88 w 2536"/>
                  <a:gd name="T90" fmla="+- 0 833 630"/>
                  <a:gd name="T91" fmla="*/ 833 h 749"/>
                  <a:gd name="T92" fmla="+- 0 4425 4408"/>
                  <a:gd name="T93" fmla="*/ T92 w 2536"/>
                  <a:gd name="T94" fmla="+- 0 944 630"/>
                  <a:gd name="T95" fmla="*/ 944 h 749"/>
                  <a:gd name="T96" fmla="+- 0 4413 4408"/>
                  <a:gd name="T97" fmla="*/ T96 w 2536"/>
                  <a:gd name="T98" fmla="+- 0 1035 630"/>
                  <a:gd name="T99" fmla="*/ 1035 h 749"/>
                  <a:gd name="T100" fmla="+- 0 4508 4408"/>
                  <a:gd name="T101" fmla="*/ T100 w 2536"/>
                  <a:gd name="T102" fmla="+- 0 1150 630"/>
                  <a:gd name="T103" fmla="*/ 1150 h 749"/>
                  <a:gd name="T104" fmla="+- 0 4714 4408"/>
                  <a:gd name="T105" fmla="*/ T104 w 2536"/>
                  <a:gd name="T106" fmla="+- 0 1248 630"/>
                  <a:gd name="T107" fmla="*/ 1248 h 749"/>
                  <a:gd name="T108" fmla="+- 0 4851 4408"/>
                  <a:gd name="T109" fmla="*/ T108 w 2536"/>
                  <a:gd name="T110" fmla="+- 0 1289 630"/>
                  <a:gd name="T111" fmla="*/ 1289 h 749"/>
                  <a:gd name="T112" fmla="+- 0 5008 4408"/>
                  <a:gd name="T113" fmla="*/ T112 w 2536"/>
                  <a:gd name="T114" fmla="+- 0 1323 630"/>
                  <a:gd name="T115" fmla="*/ 1323 h 749"/>
                  <a:gd name="T116" fmla="+- 0 5183 4408"/>
                  <a:gd name="T117" fmla="*/ T116 w 2536"/>
                  <a:gd name="T118" fmla="+- 0 1349 630"/>
                  <a:gd name="T119" fmla="*/ 1349 h 749"/>
                  <a:gd name="T120" fmla="+- 0 5371 4408"/>
                  <a:gd name="T121" fmla="*/ T120 w 2536"/>
                  <a:gd name="T122" fmla="+- 0 1368 630"/>
                  <a:gd name="T123" fmla="*/ 1368 h 749"/>
                  <a:gd name="T124" fmla="+- 0 5572 4408"/>
                  <a:gd name="T125" fmla="*/ T124 w 2536"/>
                  <a:gd name="T126" fmla="+- 0 1378 630"/>
                  <a:gd name="T127" fmla="*/ 1378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8" y="749"/>
                    </a:moveTo>
                    <a:lnTo>
                      <a:pt x="1372" y="748"/>
                    </a:lnTo>
                    <a:lnTo>
                      <a:pt x="1474" y="744"/>
                    </a:lnTo>
                    <a:lnTo>
                      <a:pt x="1573" y="738"/>
                    </a:lnTo>
                    <a:lnTo>
                      <a:pt x="1669" y="730"/>
                    </a:lnTo>
                    <a:lnTo>
                      <a:pt x="1761" y="719"/>
                    </a:lnTo>
                    <a:lnTo>
                      <a:pt x="1851" y="707"/>
                    </a:lnTo>
                    <a:lnTo>
                      <a:pt x="1936" y="693"/>
                    </a:lnTo>
                    <a:lnTo>
                      <a:pt x="2017" y="677"/>
                    </a:lnTo>
                    <a:lnTo>
                      <a:pt x="2093" y="659"/>
                    </a:lnTo>
                    <a:lnTo>
                      <a:pt x="2164" y="639"/>
                    </a:lnTo>
                    <a:lnTo>
                      <a:pt x="2230" y="618"/>
                    </a:lnTo>
                    <a:lnTo>
                      <a:pt x="2291" y="596"/>
                    </a:lnTo>
                    <a:lnTo>
                      <a:pt x="2394" y="547"/>
                    </a:lnTo>
                    <a:lnTo>
                      <a:pt x="2471" y="493"/>
                    </a:lnTo>
                    <a:lnTo>
                      <a:pt x="2519" y="435"/>
                    </a:lnTo>
                    <a:lnTo>
                      <a:pt x="2536" y="375"/>
                    </a:lnTo>
                    <a:lnTo>
                      <a:pt x="2531" y="344"/>
                    </a:lnTo>
                    <a:lnTo>
                      <a:pt x="2499" y="285"/>
                    </a:lnTo>
                    <a:lnTo>
                      <a:pt x="2436" y="229"/>
                    </a:lnTo>
                    <a:lnTo>
                      <a:pt x="2346" y="177"/>
                    </a:lnTo>
                    <a:lnTo>
                      <a:pt x="2230" y="131"/>
                    </a:lnTo>
                    <a:lnTo>
                      <a:pt x="2164" y="110"/>
                    </a:lnTo>
                    <a:lnTo>
                      <a:pt x="2093" y="90"/>
                    </a:lnTo>
                    <a:lnTo>
                      <a:pt x="2017" y="72"/>
                    </a:lnTo>
                    <a:lnTo>
                      <a:pt x="1936" y="56"/>
                    </a:lnTo>
                    <a:lnTo>
                      <a:pt x="1851" y="42"/>
                    </a:lnTo>
                    <a:lnTo>
                      <a:pt x="1761" y="30"/>
                    </a:lnTo>
                    <a:lnTo>
                      <a:pt x="1669" y="19"/>
                    </a:lnTo>
                    <a:lnTo>
                      <a:pt x="1573" y="11"/>
                    </a:lnTo>
                    <a:lnTo>
                      <a:pt x="1474" y="5"/>
                    </a:lnTo>
                    <a:lnTo>
                      <a:pt x="1372" y="2"/>
                    </a:lnTo>
                    <a:lnTo>
                      <a:pt x="1268" y="0"/>
                    </a:lnTo>
                    <a:lnTo>
                      <a:pt x="1164" y="2"/>
                    </a:lnTo>
                    <a:lnTo>
                      <a:pt x="1062" y="5"/>
                    </a:lnTo>
                    <a:lnTo>
                      <a:pt x="963" y="11"/>
                    </a:lnTo>
                    <a:lnTo>
                      <a:pt x="867" y="19"/>
                    </a:lnTo>
                    <a:lnTo>
                      <a:pt x="775" y="30"/>
                    </a:lnTo>
                    <a:lnTo>
                      <a:pt x="685" y="42"/>
                    </a:lnTo>
                    <a:lnTo>
                      <a:pt x="600" y="56"/>
                    </a:lnTo>
                    <a:lnTo>
                      <a:pt x="519" y="72"/>
                    </a:lnTo>
                    <a:lnTo>
                      <a:pt x="443" y="90"/>
                    </a:lnTo>
                    <a:lnTo>
                      <a:pt x="372" y="110"/>
                    </a:lnTo>
                    <a:lnTo>
                      <a:pt x="306" y="131"/>
                    </a:lnTo>
                    <a:lnTo>
                      <a:pt x="245" y="154"/>
                    </a:lnTo>
                    <a:lnTo>
                      <a:pt x="142" y="203"/>
                    </a:lnTo>
                    <a:lnTo>
                      <a:pt x="65" y="256"/>
                    </a:lnTo>
                    <a:lnTo>
                      <a:pt x="17" y="314"/>
                    </a:lnTo>
                    <a:lnTo>
                      <a:pt x="0" y="375"/>
                    </a:lnTo>
                    <a:lnTo>
                      <a:pt x="5" y="405"/>
                    </a:lnTo>
                    <a:lnTo>
                      <a:pt x="37" y="464"/>
                    </a:lnTo>
                    <a:lnTo>
                      <a:pt x="100" y="520"/>
                    </a:lnTo>
                    <a:lnTo>
                      <a:pt x="190" y="572"/>
                    </a:lnTo>
                    <a:lnTo>
                      <a:pt x="306" y="618"/>
                    </a:lnTo>
                    <a:lnTo>
                      <a:pt x="372" y="639"/>
                    </a:lnTo>
                    <a:lnTo>
                      <a:pt x="443" y="659"/>
                    </a:lnTo>
                    <a:lnTo>
                      <a:pt x="519" y="677"/>
                    </a:lnTo>
                    <a:lnTo>
                      <a:pt x="600" y="693"/>
                    </a:lnTo>
                    <a:lnTo>
                      <a:pt x="685" y="707"/>
                    </a:lnTo>
                    <a:lnTo>
                      <a:pt x="775" y="719"/>
                    </a:lnTo>
                    <a:lnTo>
                      <a:pt x="867" y="730"/>
                    </a:lnTo>
                    <a:lnTo>
                      <a:pt x="963" y="738"/>
                    </a:lnTo>
                    <a:lnTo>
                      <a:pt x="1062" y="744"/>
                    </a:lnTo>
                    <a:lnTo>
                      <a:pt x="1164" y="748"/>
                    </a:lnTo>
                    <a:lnTo>
                      <a:pt x="1268"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4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 y="630"/>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3"/>
            <p:cNvGrpSpPr>
              <a:grpSpLocks/>
            </p:cNvGrpSpPr>
            <p:nvPr/>
          </p:nvGrpSpPr>
          <p:grpSpPr bwMode="auto">
            <a:xfrm>
              <a:off x="751" y="630"/>
              <a:ext cx="3999" cy="1400"/>
              <a:chOff x="751" y="630"/>
              <a:chExt cx="3999" cy="1400"/>
            </a:xfrm>
          </p:grpSpPr>
          <p:sp>
            <p:nvSpPr>
              <p:cNvPr id="38" name="Freeform 25"/>
              <p:cNvSpPr>
                <a:spLocks/>
              </p:cNvSpPr>
              <p:nvPr/>
            </p:nvSpPr>
            <p:spPr bwMode="auto">
              <a:xfrm>
                <a:off x="2214" y="630"/>
                <a:ext cx="2536" cy="749"/>
              </a:xfrm>
              <a:custGeom>
                <a:avLst/>
                <a:gdLst>
                  <a:gd name="T0" fmla="+- 0 3586 2214"/>
                  <a:gd name="T1" fmla="*/ T0 w 2536"/>
                  <a:gd name="T2" fmla="+- 0 1378 630"/>
                  <a:gd name="T3" fmla="*/ 1378 h 749"/>
                  <a:gd name="T4" fmla="+- 0 3786 2214"/>
                  <a:gd name="T5" fmla="*/ T4 w 2536"/>
                  <a:gd name="T6" fmla="+- 0 1368 630"/>
                  <a:gd name="T7" fmla="*/ 1368 h 749"/>
                  <a:gd name="T8" fmla="+- 0 3975 2214"/>
                  <a:gd name="T9" fmla="*/ T8 w 2536"/>
                  <a:gd name="T10" fmla="+- 0 1349 630"/>
                  <a:gd name="T11" fmla="*/ 1349 h 749"/>
                  <a:gd name="T12" fmla="+- 0 4149 2214"/>
                  <a:gd name="T13" fmla="*/ T12 w 2536"/>
                  <a:gd name="T14" fmla="+- 0 1323 630"/>
                  <a:gd name="T15" fmla="*/ 1323 h 749"/>
                  <a:gd name="T16" fmla="+- 0 4307 2214"/>
                  <a:gd name="T17" fmla="*/ T16 w 2536"/>
                  <a:gd name="T18" fmla="+- 0 1289 630"/>
                  <a:gd name="T19" fmla="*/ 1289 h 749"/>
                  <a:gd name="T20" fmla="+- 0 4444 2214"/>
                  <a:gd name="T21" fmla="*/ T20 w 2536"/>
                  <a:gd name="T22" fmla="+- 0 1248 630"/>
                  <a:gd name="T23" fmla="*/ 1248 h 749"/>
                  <a:gd name="T24" fmla="+- 0 4608 2214"/>
                  <a:gd name="T25" fmla="*/ T24 w 2536"/>
                  <a:gd name="T26" fmla="+- 0 1177 630"/>
                  <a:gd name="T27" fmla="*/ 1177 h 749"/>
                  <a:gd name="T28" fmla="+- 0 4733 2214"/>
                  <a:gd name="T29" fmla="*/ T28 w 2536"/>
                  <a:gd name="T30" fmla="+- 0 1065 630"/>
                  <a:gd name="T31" fmla="*/ 1065 h 749"/>
                  <a:gd name="T32" fmla="+- 0 4745 2214"/>
                  <a:gd name="T33" fmla="*/ T32 w 2536"/>
                  <a:gd name="T34" fmla="+- 0 974 630"/>
                  <a:gd name="T35" fmla="*/ 974 h 749"/>
                  <a:gd name="T36" fmla="+- 0 4650 2214"/>
                  <a:gd name="T37" fmla="*/ T36 w 2536"/>
                  <a:gd name="T38" fmla="+- 0 859 630"/>
                  <a:gd name="T39" fmla="*/ 859 h 749"/>
                  <a:gd name="T40" fmla="+- 0 4444 2214"/>
                  <a:gd name="T41" fmla="*/ T40 w 2536"/>
                  <a:gd name="T42" fmla="+- 0 761 630"/>
                  <a:gd name="T43" fmla="*/ 761 h 749"/>
                  <a:gd name="T44" fmla="+- 0 4307 2214"/>
                  <a:gd name="T45" fmla="*/ T44 w 2536"/>
                  <a:gd name="T46" fmla="+- 0 720 630"/>
                  <a:gd name="T47" fmla="*/ 720 h 749"/>
                  <a:gd name="T48" fmla="+- 0 4149 2214"/>
                  <a:gd name="T49" fmla="*/ T48 w 2536"/>
                  <a:gd name="T50" fmla="+- 0 686 630"/>
                  <a:gd name="T51" fmla="*/ 686 h 749"/>
                  <a:gd name="T52" fmla="+- 0 3975 2214"/>
                  <a:gd name="T53" fmla="*/ T52 w 2536"/>
                  <a:gd name="T54" fmla="+- 0 660 630"/>
                  <a:gd name="T55" fmla="*/ 660 h 749"/>
                  <a:gd name="T56" fmla="+- 0 3786 2214"/>
                  <a:gd name="T57" fmla="*/ T56 w 2536"/>
                  <a:gd name="T58" fmla="+- 0 641 630"/>
                  <a:gd name="T59" fmla="*/ 641 h 749"/>
                  <a:gd name="T60" fmla="+- 0 3586 2214"/>
                  <a:gd name="T61" fmla="*/ T60 w 2536"/>
                  <a:gd name="T62" fmla="+- 0 632 630"/>
                  <a:gd name="T63" fmla="*/ 632 h 749"/>
                  <a:gd name="T64" fmla="+- 0 3378 2214"/>
                  <a:gd name="T65" fmla="*/ T64 w 2536"/>
                  <a:gd name="T66" fmla="+- 0 632 630"/>
                  <a:gd name="T67" fmla="*/ 632 h 749"/>
                  <a:gd name="T68" fmla="+- 0 3177 2214"/>
                  <a:gd name="T69" fmla="*/ T68 w 2536"/>
                  <a:gd name="T70" fmla="+- 0 641 630"/>
                  <a:gd name="T71" fmla="*/ 641 h 749"/>
                  <a:gd name="T72" fmla="+- 0 2988 2214"/>
                  <a:gd name="T73" fmla="*/ T72 w 2536"/>
                  <a:gd name="T74" fmla="+- 0 660 630"/>
                  <a:gd name="T75" fmla="*/ 660 h 749"/>
                  <a:gd name="T76" fmla="+- 0 2814 2214"/>
                  <a:gd name="T77" fmla="*/ T76 w 2536"/>
                  <a:gd name="T78" fmla="+- 0 686 630"/>
                  <a:gd name="T79" fmla="*/ 686 h 749"/>
                  <a:gd name="T80" fmla="+- 0 2657 2214"/>
                  <a:gd name="T81" fmla="*/ T80 w 2536"/>
                  <a:gd name="T82" fmla="+- 0 720 630"/>
                  <a:gd name="T83" fmla="*/ 720 h 749"/>
                  <a:gd name="T84" fmla="+- 0 2519 2214"/>
                  <a:gd name="T85" fmla="*/ T84 w 2536"/>
                  <a:gd name="T86" fmla="+- 0 761 630"/>
                  <a:gd name="T87" fmla="*/ 761 h 749"/>
                  <a:gd name="T88" fmla="+- 0 2356 2214"/>
                  <a:gd name="T89" fmla="*/ T88 w 2536"/>
                  <a:gd name="T90" fmla="+- 0 833 630"/>
                  <a:gd name="T91" fmla="*/ 833 h 749"/>
                  <a:gd name="T92" fmla="+- 0 2231 2214"/>
                  <a:gd name="T93" fmla="*/ T92 w 2536"/>
                  <a:gd name="T94" fmla="+- 0 944 630"/>
                  <a:gd name="T95" fmla="*/ 944 h 749"/>
                  <a:gd name="T96" fmla="+- 0 2218 2214"/>
                  <a:gd name="T97" fmla="*/ T96 w 2536"/>
                  <a:gd name="T98" fmla="+- 0 1035 630"/>
                  <a:gd name="T99" fmla="*/ 1035 h 749"/>
                  <a:gd name="T100" fmla="+- 0 2314 2214"/>
                  <a:gd name="T101" fmla="*/ T100 w 2536"/>
                  <a:gd name="T102" fmla="+- 0 1150 630"/>
                  <a:gd name="T103" fmla="*/ 1150 h 749"/>
                  <a:gd name="T104" fmla="+- 0 2519 2214"/>
                  <a:gd name="T105" fmla="*/ T104 w 2536"/>
                  <a:gd name="T106" fmla="+- 0 1248 630"/>
                  <a:gd name="T107" fmla="*/ 1248 h 749"/>
                  <a:gd name="T108" fmla="+- 0 2657 2214"/>
                  <a:gd name="T109" fmla="*/ T108 w 2536"/>
                  <a:gd name="T110" fmla="+- 0 1289 630"/>
                  <a:gd name="T111" fmla="*/ 1289 h 749"/>
                  <a:gd name="T112" fmla="+- 0 2814 2214"/>
                  <a:gd name="T113" fmla="*/ T112 w 2536"/>
                  <a:gd name="T114" fmla="+- 0 1323 630"/>
                  <a:gd name="T115" fmla="*/ 1323 h 749"/>
                  <a:gd name="T116" fmla="+- 0 2988 2214"/>
                  <a:gd name="T117" fmla="*/ T116 w 2536"/>
                  <a:gd name="T118" fmla="+- 0 1349 630"/>
                  <a:gd name="T119" fmla="*/ 1349 h 749"/>
                  <a:gd name="T120" fmla="+- 0 3177 2214"/>
                  <a:gd name="T121" fmla="*/ T120 w 2536"/>
                  <a:gd name="T122" fmla="+- 0 1368 630"/>
                  <a:gd name="T123" fmla="*/ 1368 h 749"/>
                  <a:gd name="T124" fmla="+- 0 3378 2214"/>
                  <a:gd name="T125" fmla="*/ T124 w 2536"/>
                  <a:gd name="T126" fmla="+- 0 1378 630"/>
                  <a:gd name="T127" fmla="*/ 1378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8" y="749"/>
                    </a:moveTo>
                    <a:lnTo>
                      <a:pt x="1372" y="748"/>
                    </a:lnTo>
                    <a:lnTo>
                      <a:pt x="1473" y="744"/>
                    </a:lnTo>
                    <a:lnTo>
                      <a:pt x="1572" y="738"/>
                    </a:lnTo>
                    <a:lnTo>
                      <a:pt x="1668" y="730"/>
                    </a:lnTo>
                    <a:lnTo>
                      <a:pt x="1761" y="719"/>
                    </a:lnTo>
                    <a:lnTo>
                      <a:pt x="1850" y="707"/>
                    </a:lnTo>
                    <a:lnTo>
                      <a:pt x="1935" y="693"/>
                    </a:lnTo>
                    <a:lnTo>
                      <a:pt x="2016" y="677"/>
                    </a:lnTo>
                    <a:lnTo>
                      <a:pt x="2093" y="659"/>
                    </a:lnTo>
                    <a:lnTo>
                      <a:pt x="2164" y="639"/>
                    </a:lnTo>
                    <a:lnTo>
                      <a:pt x="2230" y="618"/>
                    </a:lnTo>
                    <a:lnTo>
                      <a:pt x="2291" y="596"/>
                    </a:lnTo>
                    <a:lnTo>
                      <a:pt x="2394" y="547"/>
                    </a:lnTo>
                    <a:lnTo>
                      <a:pt x="2471" y="493"/>
                    </a:lnTo>
                    <a:lnTo>
                      <a:pt x="2519" y="435"/>
                    </a:lnTo>
                    <a:lnTo>
                      <a:pt x="2535" y="375"/>
                    </a:lnTo>
                    <a:lnTo>
                      <a:pt x="2531" y="344"/>
                    </a:lnTo>
                    <a:lnTo>
                      <a:pt x="2499" y="285"/>
                    </a:lnTo>
                    <a:lnTo>
                      <a:pt x="2436" y="229"/>
                    </a:lnTo>
                    <a:lnTo>
                      <a:pt x="2345" y="177"/>
                    </a:lnTo>
                    <a:lnTo>
                      <a:pt x="2230" y="131"/>
                    </a:lnTo>
                    <a:lnTo>
                      <a:pt x="2164" y="110"/>
                    </a:lnTo>
                    <a:lnTo>
                      <a:pt x="2093" y="90"/>
                    </a:lnTo>
                    <a:lnTo>
                      <a:pt x="2016" y="72"/>
                    </a:lnTo>
                    <a:lnTo>
                      <a:pt x="1935" y="56"/>
                    </a:lnTo>
                    <a:lnTo>
                      <a:pt x="1850" y="42"/>
                    </a:lnTo>
                    <a:lnTo>
                      <a:pt x="1761" y="30"/>
                    </a:lnTo>
                    <a:lnTo>
                      <a:pt x="1668" y="19"/>
                    </a:lnTo>
                    <a:lnTo>
                      <a:pt x="1572" y="11"/>
                    </a:lnTo>
                    <a:lnTo>
                      <a:pt x="1473" y="5"/>
                    </a:lnTo>
                    <a:lnTo>
                      <a:pt x="1372" y="2"/>
                    </a:lnTo>
                    <a:lnTo>
                      <a:pt x="1268" y="0"/>
                    </a:lnTo>
                    <a:lnTo>
                      <a:pt x="1164" y="2"/>
                    </a:lnTo>
                    <a:lnTo>
                      <a:pt x="1062" y="5"/>
                    </a:lnTo>
                    <a:lnTo>
                      <a:pt x="963" y="11"/>
                    </a:lnTo>
                    <a:lnTo>
                      <a:pt x="867" y="19"/>
                    </a:lnTo>
                    <a:lnTo>
                      <a:pt x="774" y="30"/>
                    </a:lnTo>
                    <a:lnTo>
                      <a:pt x="685" y="42"/>
                    </a:lnTo>
                    <a:lnTo>
                      <a:pt x="600" y="56"/>
                    </a:lnTo>
                    <a:lnTo>
                      <a:pt x="519" y="72"/>
                    </a:lnTo>
                    <a:lnTo>
                      <a:pt x="443" y="90"/>
                    </a:lnTo>
                    <a:lnTo>
                      <a:pt x="371" y="110"/>
                    </a:lnTo>
                    <a:lnTo>
                      <a:pt x="305" y="131"/>
                    </a:lnTo>
                    <a:lnTo>
                      <a:pt x="245" y="154"/>
                    </a:lnTo>
                    <a:lnTo>
                      <a:pt x="142" y="203"/>
                    </a:lnTo>
                    <a:lnTo>
                      <a:pt x="65" y="256"/>
                    </a:lnTo>
                    <a:lnTo>
                      <a:pt x="17" y="314"/>
                    </a:lnTo>
                    <a:lnTo>
                      <a:pt x="0" y="375"/>
                    </a:lnTo>
                    <a:lnTo>
                      <a:pt x="4" y="405"/>
                    </a:lnTo>
                    <a:lnTo>
                      <a:pt x="37" y="464"/>
                    </a:lnTo>
                    <a:lnTo>
                      <a:pt x="100" y="520"/>
                    </a:lnTo>
                    <a:lnTo>
                      <a:pt x="190" y="572"/>
                    </a:lnTo>
                    <a:lnTo>
                      <a:pt x="305" y="618"/>
                    </a:lnTo>
                    <a:lnTo>
                      <a:pt x="371" y="639"/>
                    </a:lnTo>
                    <a:lnTo>
                      <a:pt x="443" y="659"/>
                    </a:lnTo>
                    <a:lnTo>
                      <a:pt x="519" y="677"/>
                    </a:lnTo>
                    <a:lnTo>
                      <a:pt x="600" y="693"/>
                    </a:lnTo>
                    <a:lnTo>
                      <a:pt x="685" y="707"/>
                    </a:lnTo>
                    <a:lnTo>
                      <a:pt x="774" y="719"/>
                    </a:lnTo>
                    <a:lnTo>
                      <a:pt x="867" y="730"/>
                    </a:lnTo>
                    <a:lnTo>
                      <a:pt x="963" y="738"/>
                    </a:lnTo>
                    <a:lnTo>
                      <a:pt x="1062" y="744"/>
                    </a:lnTo>
                    <a:lnTo>
                      <a:pt x="1164" y="748"/>
                    </a:lnTo>
                    <a:lnTo>
                      <a:pt x="1268"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39"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1" y="1281"/>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0"/>
            <p:cNvGrpSpPr>
              <a:grpSpLocks/>
            </p:cNvGrpSpPr>
            <p:nvPr/>
          </p:nvGrpSpPr>
          <p:grpSpPr bwMode="auto">
            <a:xfrm>
              <a:off x="751" y="1281"/>
              <a:ext cx="4184" cy="1386"/>
              <a:chOff x="751" y="1281"/>
              <a:chExt cx="4184" cy="1386"/>
            </a:xfrm>
          </p:grpSpPr>
          <p:sp>
            <p:nvSpPr>
              <p:cNvPr id="36" name="Freeform 22"/>
              <p:cNvSpPr>
                <a:spLocks/>
              </p:cNvSpPr>
              <p:nvPr/>
            </p:nvSpPr>
            <p:spPr bwMode="auto">
              <a:xfrm>
                <a:off x="751" y="1281"/>
                <a:ext cx="2536" cy="749"/>
              </a:xfrm>
              <a:custGeom>
                <a:avLst/>
                <a:gdLst>
                  <a:gd name="T0" fmla="+- 0 2123 751"/>
                  <a:gd name="T1" fmla="*/ T0 w 2536"/>
                  <a:gd name="T2" fmla="+- 0 2028 1281"/>
                  <a:gd name="T3" fmla="*/ 2028 h 749"/>
                  <a:gd name="T4" fmla="+- 0 2323 751"/>
                  <a:gd name="T5" fmla="*/ T4 w 2536"/>
                  <a:gd name="T6" fmla="+- 0 2019 1281"/>
                  <a:gd name="T7" fmla="*/ 2019 h 749"/>
                  <a:gd name="T8" fmla="+- 0 2512 751"/>
                  <a:gd name="T9" fmla="*/ T8 w 2536"/>
                  <a:gd name="T10" fmla="+- 0 2000 1281"/>
                  <a:gd name="T11" fmla="*/ 2000 h 749"/>
                  <a:gd name="T12" fmla="+- 0 2686 751"/>
                  <a:gd name="T13" fmla="*/ T12 w 2536"/>
                  <a:gd name="T14" fmla="+- 0 1973 1281"/>
                  <a:gd name="T15" fmla="*/ 1973 h 749"/>
                  <a:gd name="T16" fmla="+- 0 2844 751"/>
                  <a:gd name="T17" fmla="*/ T16 w 2536"/>
                  <a:gd name="T18" fmla="+- 0 1939 1281"/>
                  <a:gd name="T19" fmla="*/ 1939 h 749"/>
                  <a:gd name="T20" fmla="+- 0 2981 751"/>
                  <a:gd name="T21" fmla="*/ T20 w 2536"/>
                  <a:gd name="T22" fmla="+- 0 1899 1281"/>
                  <a:gd name="T23" fmla="*/ 1899 h 749"/>
                  <a:gd name="T24" fmla="+- 0 3145 751"/>
                  <a:gd name="T25" fmla="*/ T24 w 2536"/>
                  <a:gd name="T26" fmla="+- 0 1827 1281"/>
                  <a:gd name="T27" fmla="*/ 1827 h 749"/>
                  <a:gd name="T28" fmla="+- 0 3270 751"/>
                  <a:gd name="T29" fmla="*/ T28 w 2536"/>
                  <a:gd name="T30" fmla="+- 0 1716 1281"/>
                  <a:gd name="T31" fmla="*/ 1716 h 749"/>
                  <a:gd name="T32" fmla="+- 0 3282 751"/>
                  <a:gd name="T33" fmla="*/ T32 w 2536"/>
                  <a:gd name="T34" fmla="+- 0 1624 1281"/>
                  <a:gd name="T35" fmla="*/ 1624 h 749"/>
                  <a:gd name="T36" fmla="+- 0 3187 751"/>
                  <a:gd name="T37" fmla="*/ T36 w 2536"/>
                  <a:gd name="T38" fmla="+- 0 1509 1281"/>
                  <a:gd name="T39" fmla="*/ 1509 h 749"/>
                  <a:gd name="T40" fmla="+- 0 2981 751"/>
                  <a:gd name="T41" fmla="*/ T40 w 2536"/>
                  <a:gd name="T42" fmla="+- 0 1412 1281"/>
                  <a:gd name="T43" fmla="*/ 1412 h 749"/>
                  <a:gd name="T44" fmla="+- 0 2844 751"/>
                  <a:gd name="T45" fmla="*/ T44 w 2536"/>
                  <a:gd name="T46" fmla="+- 0 1371 1281"/>
                  <a:gd name="T47" fmla="*/ 1371 h 749"/>
                  <a:gd name="T48" fmla="+- 0 2686 751"/>
                  <a:gd name="T49" fmla="*/ T48 w 2536"/>
                  <a:gd name="T50" fmla="+- 0 1337 1281"/>
                  <a:gd name="T51" fmla="*/ 1337 h 749"/>
                  <a:gd name="T52" fmla="+- 0 2512 751"/>
                  <a:gd name="T53" fmla="*/ T52 w 2536"/>
                  <a:gd name="T54" fmla="+- 0 1310 1281"/>
                  <a:gd name="T55" fmla="*/ 1310 h 749"/>
                  <a:gd name="T56" fmla="+- 0 2323 751"/>
                  <a:gd name="T57" fmla="*/ T56 w 2536"/>
                  <a:gd name="T58" fmla="+- 0 1292 1281"/>
                  <a:gd name="T59" fmla="*/ 1292 h 749"/>
                  <a:gd name="T60" fmla="+- 0 2123 751"/>
                  <a:gd name="T61" fmla="*/ T60 w 2536"/>
                  <a:gd name="T62" fmla="+- 0 1282 1281"/>
                  <a:gd name="T63" fmla="*/ 1282 h 749"/>
                  <a:gd name="T64" fmla="+- 0 1915 751"/>
                  <a:gd name="T65" fmla="*/ T64 w 2536"/>
                  <a:gd name="T66" fmla="+- 0 1282 1281"/>
                  <a:gd name="T67" fmla="*/ 1282 h 749"/>
                  <a:gd name="T68" fmla="+- 0 1714 751"/>
                  <a:gd name="T69" fmla="*/ T68 w 2536"/>
                  <a:gd name="T70" fmla="+- 0 1292 1281"/>
                  <a:gd name="T71" fmla="*/ 1292 h 749"/>
                  <a:gd name="T72" fmla="+- 0 1525 751"/>
                  <a:gd name="T73" fmla="*/ T72 w 2536"/>
                  <a:gd name="T74" fmla="+- 0 1310 1281"/>
                  <a:gd name="T75" fmla="*/ 1310 h 749"/>
                  <a:gd name="T76" fmla="+- 0 1351 751"/>
                  <a:gd name="T77" fmla="*/ T76 w 2536"/>
                  <a:gd name="T78" fmla="+- 0 1337 1281"/>
                  <a:gd name="T79" fmla="*/ 1337 h 749"/>
                  <a:gd name="T80" fmla="+- 0 1194 751"/>
                  <a:gd name="T81" fmla="*/ T80 w 2536"/>
                  <a:gd name="T82" fmla="+- 0 1371 1281"/>
                  <a:gd name="T83" fmla="*/ 1371 h 749"/>
                  <a:gd name="T84" fmla="+- 0 1056 751"/>
                  <a:gd name="T85" fmla="*/ T84 w 2536"/>
                  <a:gd name="T86" fmla="+- 0 1412 1281"/>
                  <a:gd name="T87" fmla="*/ 1412 h 749"/>
                  <a:gd name="T88" fmla="+- 0 893 751"/>
                  <a:gd name="T89" fmla="*/ T88 w 2536"/>
                  <a:gd name="T90" fmla="+- 0 1483 1281"/>
                  <a:gd name="T91" fmla="*/ 1483 h 749"/>
                  <a:gd name="T92" fmla="+- 0 768 751"/>
                  <a:gd name="T93" fmla="*/ T92 w 2536"/>
                  <a:gd name="T94" fmla="+- 0 1594 1281"/>
                  <a:gd name="T95" fmla="*/ 1594 h 749"/>
                  <a:gd name="T96" fmla="+- 0 755 751"/>
                  <a:gd name="T97" fmla="*/ T96 w 2536"/>
                  <a:gd name="T98" fmla="+- 0 1686 1281"/>
                  <a:gd name="T99" fmla="*/ 1686 h 749"/>
                  <a:gd name="T100" fmla="+- 0 851 751"/>
                  <a:gd name="T101" fmla="*/ T100 w 2536"/>
                  <a:gd name="T102" fmla="+- 0 1801 1281"/>
                  <a:gd name="T103" fmla="*/ 1801 h 749"/>
                  <a:gd name="T104" fmla="+- 0 1056 751"/>
                  <a:gd name="T105" fmla="*/ T104 w 2536"/>
                  <a:gd name="T106" fmla="+- 0 1899 1281"/>
                  <a:gd name="T107" fmla="*/ 1899 h 749"/>
                  <a:gd name="T108" fmla="+- 0 1194 751"/>
                  <a:gd name="T109" fmla="*/ T108 w 2536"/>
                  <a:gd name="T110" fmla="+- 0 1939 1281"/>
                  <a:gd name="T111" fmla="*/ 1939 h 749"/>
                  <a:gd name="T112" fmla="+- 0 1351 751"/>
                  <a:gd name="T113" fmla="*/ T112 w 2536"/>
                  <a:gd name="T114" fmla="+- 0 1973 1281"/>
                  <a:gd name="T115" fmla="*/ 1973 h 749"/>
                  <a:gd name="T116" fmla="+- 0 1525 751"/>
                  <a:gd name="T117" fmla="*/ T116 w 2536"/>
                  <a:gd name="T118" fmla="+- 0 2000 1281"/>
                  <a:gd name="T119" fmla="*/ 2000 h 749"/>
                  <a:gd name="T120" fmla="+- 0 1714 751"/>
                  <a:gd name="T121" fmla="*/ T120 w 2536"/>
                  <a:gd name="T122" fmla="+- 0 2019 1281"/>
                  <a:gd name="T123" fmla="*/ 2019 h 749"/>
                  <a:gd name="T124" fmla="+- 0 1915 751"/>
                  <a:gd name="T125" fmla="*/ T124 w 2536"/>
                  <a:gd name="T126" fmla="+- 0 2028 1281"/>
                  <a:gd name="T127" fmla="*/ 2028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8" y="748"/>
                    </a:moveTo>
                    <a:lnTo>
                      <a:pt x="1372" y="747"/>
                    </a:lnTo>
                    <a:lnTo>
                      <a:pt x="1473" y="743"/>
                    </a:lnTo>
                    <a:lnTo>
                      <a:pt x="1572" y="738"/>
                    </a:lnTo>
                    <a:lnTo>
                      <a:pt x="1668" y="729"/>
                    </a:lnTo>
                    <a:lnTo>
                      <a:pt x="1761" y="719"/>
                    </a:lnTo>
                    <a:lnTo>
                      <a:pt x="1850" y="707"/>
                    </a:lnTo>
                    <a:lnTo>
                      <a:pt x="1935" y="692"/>
                    </a:lnTo>
                    <a:lnTo>
                      <a:pt x="2016" y="676"/>
                    </a:lnTo>
                    <a:lnTo>
                      <a:pt x="2093" y="658"/>
                    </a:lnTo>
                    <a:lnTo>
                      <a:pt x="2164" y="639"/>
                    </a:lnTo>
                    <a:lnTo>
                      <a:pt x="2230" y="618"/>
                    </a:lnTo>
                    <a:lnTo>
                      <a:pt x="2291" y="595"/>
                    </a:lnTo>
                    <a:lnTo>
                      <a:pt x="2394" y="546"/>
                    </a:lnTo>
                    <a:lnTo>
                      <a:pt x="2471" y="492"/>
                    </a:lnTo>
                    <a:lnTo>
                      <a:pt x="2519" y="435"/>
                    </a:lnTo>
                    <a:lnTo>
                      <a:pt x="2535" y="374"/>
                    </a:lnTo>
                    <a:lnTo>
                      <a:pt x="2531" y="343"/>
                    </a:lnTo>
                    <a:lnTo>
                      <a:pt x="2498" y="284"/>
                    </a:lnTo>
                    <a:lnTo>
                      <a:pt x="2436" y="228"/>
                    </a:lnTo>
                    <a:lnTo>
                      <a:pt x="2345" y="177"/>
                    </a:lnTo>
                    <a:lnTo>
                      <a:pt x="2230" y="131"/>
                    </a:lnTo>
                    <a:lnTo>
                      <a:pt x="2164" y="109"/>
                    </a:lnTo>
                    <a:lnTo>
                      <a:pt x="2093" y="90"/>
                    </a:lnTo>
                    <a:lnTo>
                      <a:pt x="2016" y="72"/>
                    </a:lnTo>
                    <a:lnTo>
                      <a:pt x="1935" y="56"/>
                    </a:lnTo>
                    <a:lnTo>
                      <a:pt x="1850" y="42"/>
                    </a:lnTo>
                    <a:lnTo>
                      <a:pt x="1761" y="29"/>
                    </a:lnTo>
                    <a:lnTo>
                      <a:pt x="1668" y="19"/>
                    </a:lnTo>
                    <a:lnTo>
                      <a:pt x="1572" y="11"/>
                    </a:lnTo>
                    <a:lnTo>
                      <a:pt x="1473" y="5"/>
                    </a:lnTo>
                    <a:lnTo>
                      <a:pt x="1372" y="1"/>
                    </a:lnTo>
                    <a:lnTo>
                      <a:pt x="1268" y="0"/>
                    </a:lnTo>
                    <a:lnTo>
                      <a:pt x="1164" y="1"/>
                    </a:lnTo>
                    <a:lnTo>
                      <a:pt x="1062" y="5"/>
                    </a:lnTo>
                    <a:lnTo>
                      <a:pt x="963" y="11"/>
                    </a:lnTo>
                    <a:lnTo>
                      <a:pt x="867" y="19"/>
                    </a:lnTo>
                    <a:lnTo>
                      <a:pt x="774" y="29"/>
                    </a:lnTo>
                    <a:lnTo>
                      <a:pt x="685" y="42"/>
                    </a:lnTo>
                    <a:lnTo>
                      <a:pt x="600" y="56"/>
                    </a:lnTo>
                    <a:lnTo>
                      <a:pt x="519" y="72"/>
                    </a:lnTo>
                    <a:lnTo>
                      <a:pt x="443" y="90"/>
                    </a:lnTo>
                    <a:lnTo>
                      <a:pt x="371" y="109"/>
                    </a:lnTo>
                    <a:lnTo>
                      <a:pt x="305" y="131"/>
                    </a:lnTo>
                    <a:lnTo>
                      <a:pt x="245" y="153"/>
                    </a:lnTo>
                    <a:lnTo>
                      <a:pt x="142" y="202"/>
                    </a:lnTo>
                    <a:lnTo>
                      <a:pt x="65" y="256"/>
                    </a:lnTo>
                    <a:lnTo>
                      <a:pt x="17" y="313"/>
                    </a:lnTo>
                    <a:lnTo>
                      <a:pt x="0" y="374"/>
                    </a:lnTo>
                    <a:lnTo>
                      <a:pt x="4" y="405"/>
                    </a:lnTo>
                    <a:lnTo>
                      <a:pt x="37" y="464"/>
                    </a:lnTo>
                    <a:lnTo>
                      <a:pt x="100" y="520"/>
                    </a:lnTo>
                    <a:lnTo>
                      <a:pt x="190" y="571"/>
                    </a:lnTo>
                    <a:lnTo>
                      <a:pt x="305" y="618"/>
                    </a:lnTo>
                    <a:lnTo>
                      <a:pt x="371" y="639"/>
                    </a:lnTo>
                    <a:lnTo>
                      <a:pt x="443" y="658"/>
                    </a:lnTo>
                    <a:lnTo>
                      <a:pt x="519" y="676"/>
                    </a:lnTo>
                    <a:lnTo>
                      <a:pt x="600" y="692"/>
                    </a:lnTo>
                    <a:lnTo>
                      <a:pt x="685" y="707"/>
                    </a:lnTo>
                    <a:lnTo>
                      <a:pt x="774" y="719"/>
                    </a:lnTo>
                    <a:lnTo>
                      <a:pt x="867" y="729"/>
                    </a:lnTo>
                    <a:lnTo>
                      <a:pt x="963" y="738"/>
                    </a:lnTo>
                    <a:lnTo>
                      <a:pt x="1062" y="743"/>
                    </a:lnTo>
                    <a:lnTo>
                      <a:pt x="1164" y="747"/>
                    </a:lnTo>
                    <a:lnTo>
                      <a:pt x="1268" y="748"/>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37"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6" y="1918"/>
                <a:ext cx="2829"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7"/>
            <p:cNvGrpSpPr>
              <a:grpSpLocks/>
            </p:cNvGrpSpPr>
            <p:nvPr/>
          </p:nvGrpSpPr>
          <p:grpSpPr bwMode="auto">
            <a:xfrm>
              <a:off x="1689" y="1918"/>
              <a:ext cx="5162" cy="749"/>
              <a:chOff x="1689" y="1918"/>
              <a:chExt cx="5162" cy="749"/>
            </a:xfrm>
          </p:grpSpPr>
          <p:sp>
            <p:nvSpPr>
              <p:cNvPr id="34" name="Freeform 19"/>
              <p:cNvSpPr>
                <a:spLocks/>
              </p:cNvSpPr>
              <p:nvPr/>
            </p:nvSpPr>
            <p:spPr bwMode="auto">
              <a:xfrm>
                <a:off x="1689" y="1918"/>
                <a:ext cx="2829" cy="749"/>
              </a:xfrm>
              <a:custGeom>
                <a:avLst/>
                <a:gdLst>
                  <a:gd name="T0" fmla="+- 0 3219 1689"/>
                  <a:gd name="T1" fmla="*/ T0 w 2829"/>
                  <a:gd name="T2" fmla="+- 0 2666 1918"/>
                  <a:gd name="T3" fmla="*/ 2666 h 749"/>
                  <a:gd name="T4" fmla="+- 0 3443 1689"/>
                  <a:gd name="T5" fmla="*/ T4 w 2829"/>
                  <a:gd name="T6" fmla="+- 0 2656 1918"/>
                  <a:gd name="T7" fmla="*/ 2656 h 749"/>
                  <a:gd name="T8" fmla="+- 0 3654 1689"/>
                  <a:gd name="T9" fmla="*/ T8 w 2829"/>
                  <a:gd name="T10" fmla="+- 0 2638 1918"/>
                  <a:gd name="T11" fmla="*/ 2638 h 749"/>
                  <a:gd name="T12" fmla="+- 0 3848 1689"/>
                  <a:gd name="T13" fmla="*/ T12 w 2829"/>
                  <a:gd name="T14" fmla="+- 0 2611 1918"/>
                  <a:gd name="T15" fmla="*/ 2611 h 749"/>
                  <a:gd name="T16" fmla="+- 0 4023 1689"/>
                  <a:gd name="T17" fmla="*/ T16 w 2829"/>
                  <a:gd name="T18" fmla="+- 0 2577 1918"/>
                  <a:gd name="T19" fmla="*/ 2577 h 749"/>
                  <a:gd name="T20" fmla="+- 0 4177 1689"/>
                  <a:gd name="T21" fmla="*/ T20 w 2829"/>
                  <a:gd name="T22" fmla="+- 0 2536 1918"/>
                  <a:gd name="T23" fmla="*/ 2536 h 749"/>
                  <a:gd name="T24" fmla="+- 0 4305 1689"/>
                  <a:gd name="T25" fmla="*/ T24 w 2829"/>
                  <a:gd name="T26" fmla="+- 0 2490 1918"/>
                  <a:gd name="T27" fmla="*/ 2490 h 749"/>
                  <a:gd name="T28" fmla="+- 0 4476 1689"/>
                  <a:gd name="T29" fmla="*/ T28 w 2829"/>
                  <a:gd name="T30" fmla="+- 0 2383 1918"/>
                  <a:gd name="T31" fmla="*/ 2383 h 749"/>
                  <a:gd name="T32" fmla="+- 0 4517 1689"/>
                  <a:gd name="T33" fmla="*/ T32 w 2829"/>
                  <a:gd name="T34" fmla="+- 0 2293 1918"/>
                  <a:gd name="T35" fmla="*/ 2293 h 749"/>
                  <a:gd name="T36" fmla="+- 0 4476 1689"/>
                  <a:gd name="T37" fmla="*/ T36 w 2829"/>
                  <a:gd name="T38" fmla="+- 0 2203 1918"/>
                  <a:gd name="T39" fmla="*/ 2203 h 749"/>
                  <a:gd name="T40" fmla="+- 0 4305 1689"/>
                  <a:gd name="T41" fmla="*/ T40 w 2829"/>
                  <a:gd name="T42" fmla="+- 0 2096 1918"/>
                  <a:gd name="T43" fmla="*/ 2096 h 749"/>
                  <a:gd name="T44" fmla="+- 0 4177 1689"/>
                  <a:gd name="T45" fmla="*/ T44 w 2829"/>
                  <a:gd name="T46" fmla="+- 0 2049 1918"/>
                  <a:gd name="T47" fmla="*/ 2049 h 749"/>
                  <a:gd name="T48" fmla="+- 0 4023 1689"/>
                  <a:gd name="T49" fmla="*/ T48 w 2829"/>
                  <a:gd name="T50" fmla="+- 0 2008 1918"/>
                  <a:gd name="T51" fmla="*/ 2008 h 749"/>
                  <a:gd name="T52" fmla="+- 0 3848 1689"/>
                  <a:gd name="T53" fmla="*/ T52 w 2829"/>
                  <a:gd name="T54" fmla="+- 0 1974 1918"/>
                  <a:gd name="T55" fmla="*/ 1974 h 749"/>
                  <a:gd name="T56" fmla="+- 0 3654 1689"/>
                  <a:gd name="T57" fmla="*/ T56 w 2829"/>
                  <a:gd name="T58" fmla="+- 0 1948 1918"/>
                  <a:gd name="T59" fmla="*/ 1948 h 749"/>
                  <a:gd name="T60" fmla="+- 0 3443 1689"/>
                  <a:gd name="T61" fmla="*/ T60 w 2829"/>
                  <a:gd name="T62" fmla="+- 0 1929 1918"/>
                  <a:gd name="T63" fmla="*/ 1929 h 749"/>
                  <a:gd name="T64" fmla="+- 0 3219 1689"/>
                  <a:gd name="T65" fmla="*/ T64 w 2829"/>
                  <a:gd name="T66" fmla="+- 0 1920 1918"/>
                  <a:gd name="T67" fmla="*/ 1920 h 749"/>
                  <a:gd name="T68" fmla="+- 0 2987 1689"/>
                  <a:gd name="T69" fmla="*/ T68 w 2829"/>
                  <a:gd name="T70" fmla="+- 0 1920 1918"/>
                  <a:gd name="T71" fmla="*/ 1920 h 749"/>
                  <a:gd name="T72" fmla="+- 0 2763 1689"/>
                  <a:gd name="T73" fmla="*/ T72 w 2829"/>
                  <a:gd name="T74" fmla="+- 0 1929 1918"/>
                  <a:gd name="T75" fmla="*/ 1929 h 749"/>
                  <a:gd name="T76" fmla="+- 0 2552 1689"/>
                  <a:gd name="T77" fmla="*/ T76 w 2829"/>
                  <a:gd name="T78" fmla="+- 0 1948 1918"/>
                  <a:gd name="T79" fmla="*/ 1948 h 749"/>
                  <a:gd name="T80" fmla="+- 0 2358 1689"/>
                  <a:gd name="T81" fmla="*/ T80 w 2829"/>
                  <a:gd name="T82" fmla="+- 0 1974 1918"/>
                  <a:gd name="T83" fmla="*/ 1974 h 749"/>
                  <a:gd name="T84" fmla="+- 0 2182 1689"/>
                  <a:gd name="T85" fmla="*/ T84 w 2829"/>
                  <a:gd name="T86" fmla="+- 0 2008 1918"/>
                  <a:gd name="T87" fmla="*/ 2008 h 749"/>
                  <a:gd name="T88" fmla="+- 0 2029 1689"/>
                  <a:gd name="T89" fmla="*/ T88 w 2829"/>
                  <a:gd name="T90" fmla="+- 0 2049 1918"/>
                  <a:gd name="T91" fmla="*/ 2049 h 749"/>
                  <a:gd name="T92" fmla="+- 0 1900 1689"/>
                  <a:gd name="T93" fmla="*/ T92 w 2829"/>
                  <a:gd name="T94" fmla="+- 0 2096 1918"/>
                  <a:gd name="T95" fmla="*/ 2096 h 749"/>
                  <a:gd name="T96" fmla="+- 0 1730 1689"/>
                  <a:gd name="T97" fmla="*/ T96 w 2829"/>
                  <a:gd name="T98" fmla="+- 0 2203 1918"/>
                  <a:gd name="T99" fmla="*/ 2203 h 749"/>
                  <a:gd name="T100" fmla="+- 0 1689 1689"/>
                  <a:gd name="T101" fmla="*/ T100 w 2829"/>
                  <a:gd name="T102" fmla="+- 0 2293 1918"/>
                  <a:gd name="T103" fmla="*/ 2293 h 749"/>
                  <a:gd name="T104" fmla="+- 0 1730 1689"/>
                  <a:gd name="T105" fmla="*/ T104 w 2829"/>
                  <a:gd name="T106" fmla="+- 0 2383 1918"/>
                  <a:gd name="T107" fmla="*/ 2383 h 749"/>
                  <a:gd name="T108" fmla="+- 0 1900 1689"/>
                  <a:gd name="T109" fmla="*/ T108 w 2829"/>
                  <a:gd name="T110" fmla="+- 0 2490 1918"/>
                  <a:gd name="T111" fmla="*/ 2490 h 749"/>
                  <a:gd name="T112" fmla="+- 0 2029 1689"/>
                  <a:gd name="T113" fmla="*/ T112 w 2829"/>
                  <a:gd name="T114" fmla="+- 0 2536 1918"/>
                  <a:gd name="T115" fmla="*/ 2536 h 749"/>
                  <a:gd name="T116" fmla="+- 0 2182 1689"/>
                  <a:gd name="T117" fmla="*/ T116 w 2829"/>
                  <a:gd name="T118" fmla="+- 0 2577 1918"/>
                  <a:gd name="T119" fmla="*/ 2577 h 749"/>
                  <a:gd name="T120" fmla="+- 0 2358 1689"/>
                  <a:gd name="T121" fmla="*/ T120 w 2829"/>
                  <a:gd name="T122" fmla="+- 0 2611 1918"/>
                  <a:gd name="T123" fmla="*/ 2611 h 749"/>
                  <a:gd name="T124" fmla="+- 0 2552 1689"/>
                  <a:gd name="T125" fmla="*/ T124 w 2829"/>
                  <a:gd name="T126" fmla="+- 0 2638 1918"/>
                  <a:gd name="T127" fmla="*/ 2638 h 749"/>
                  <a:gd name="T128" fmla="+- 0 2763 1689"/>
                  <a:gd name="T129" fmla="*/ T128 w 2829"/>
                  <a:gd name="T130" fmla="+- 0 2656 1918"/>
                  <a:gd name="T131" fmla="*/ 2656 h 749"/>
                  <a:gd name="T132" fmla="+- 0 2987 1689"/>
                  <a:gd name="T133" fmla="*/ T132 w 2829"/>
                  <a:gd name="T134" fmla="+- 0 2666 1918"/>
                  <a:gd name="T135" fmla="*/ 2666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829" h="749">
                    <a:moveTo>
                      <a:pt x="1414" y="749"/>
                    </a:moveTo>
                    <a:lnTo>
                      <a:pt x="1530" y="748"/>
                    </a:lnTo>
                    <a:lnTo>
                      <a:pt x="1643" y="744"/>
                    </a:lnTo>
                    <a:lnTo>
                      <a:pt x="1754" y="738"/>
                    </a:lnTo>
                    <a:lnTo>
                      <a:pt x="1861" y="730"/>
                    </a:lnTo>
                    <a:lnTo>
                      <a:pt x="1965" y="720"/>
                    </a:lnTo>
                    <a:lnTo>
                      <a:pt x="2064" y="707"/>
                    </a:lnTo>
                    <a:lnTo>
                      <a:pt x="2159" y="693"/>
                    </a:lnTo>
                    <a:lnTo>
                      <a:pt x="2249" y="677"/>
                    </a:lnTo>
                    <a:lnTo>
                      <a:pt x="2334" y="659"/>
                    </a:lnTo>
                    <a:lnTo>
                      <a:pt x="2414" y="639"/>
                    </a:lnTo>
                    <a:lnTo>
                      <a:pt x="2488" y="618"/>
                    </a:lnTo>
                    <a:lnTo>
                      <a:pt x="2555" y="596"/>
                    </a:lnTo>
                    <a:lnTo>
                      <a:pt x="2616" y="572"/>
                    </a:lnTo>
                    <a:lnTo>
                      <a:pt x="2717" y="520"/>
                    </a:lnTo>
                    <a:lnTo>
                      <a:pt x="2787" y="465"/>
                    </a:lnTo>
                    <a:lnTo>
                      <a:pt x="2824" y="405"/>
                    </a:lnTo>
                    <a:lnTo>
                      <a:pt x="2828" y="375"/>
                    </a:lnTo>
                    <a:lnTo>
                      <a:pt x="2824" y="344"/>
                    </a:lnTo>
                    <a:lnTo>
                      <a:pt x="2787" y="285"/>
                    </a:lnTo>
                    <a:lnTo>
                      <a:pt x="2717" y="229"/>
                    </a:lnTo>
                    <a:lnTo>
                      <a:pt x="2616" y="178"/>
                    </a:lnTo>
                    <a:lnTo>
                      <a:pt x="2555" y="154"/>
                    </a:lnTo>
                    <a:lnTo>
                      <a:pt x="2488" y="131"/>
                    </a:lnTo>
                    <a:lnTo>
                      <a:pt x="2414" y="110"/>
                    </a:lnTo>
                    <a:lnTo>
                      <a:pt x="2334" y="90"/>
                    </a:lnTo>
                    <a:lnTo>
                      <a:pt x="2249" y="73"/>
                    </a:lnTo>
                    <a:lnTo>
                      <a:pt x="2159" y="56"/>
                    </a:lnTo>
                    <a:lnTo>
                      <a:pt x="2064" y="42"/>
                    </a:lnTo>
                    <a:lnTo>
                      <a:pt x="1965" y="30"/>
                    </a:lnTo>
                    <a:lnTo>
                      <a:pt x="1861" y="19"/>
                    </a:lnTo>
                    <a:lnTo>
                      <a:pt x="1754" y="11"/>
                    </a:lnTo>
                    <a:lnTo>
                      <a:pt x="1643" y="5"/>
                    </a:lnTo>
                    <a:lnTo>
                      <a:pt x="1530" y="2"/>
                    </a:lnTo>
                    <a:lnTo>
                      <a:pt x="1414" y="0"/>
                    </a:lnTo>
                    <a:lnTo>
                      <a:pt x="1298" y="2"/>
                    </a:lnTo>
                    <a:lnTo>
                      <a:pt x="1185" y="5"/>
                    </a:lnTo>
                    <a:lnTo>
                      <a:pt x="1074" y="11"/>
                    </a:lnTo>
                    <a:lnTo>
                      <a:pt x="967" y="19"/>
                    </a:lnTo>
                    <a:lnTo>
                      <a:pt x="863" y="30"/>
                    </a:lnTo>
                    <a:lnTo>
                      <a:pt x="764" y="42"/>
                    </a:lnTo>
                    <a:lnTo>
                      <a:pt x="669" y="56"/>
                    </a:lnTo>
                    <a:lnTo>
                      <a:pt x="579" y="73"/>
                    </a:lnTo>
                    <a:lnTo>
                      <a:pt x="493" y="90"/>
                    </a:lnTo>
                    <a:lnTo>
                      <a:pt x="414" y="110"/>
                    </a:lnTo>
                    <a:lnTo>
                      <a:pt x="340" y="131"/>
                    </a:lnTo>
                    <a:lnTo>
                      <a:pt x="272" y="154"/>
                    </a:lnTo>
                    <a:lnTo>
                      <a:pt x="211" y="178"/>
                    </a:lnTo>
                    <a:lnTo>
                      <a:pt x="111" y="229"/>
                    </a:lnTo>
                    <a:lnTo>
                      <a:pt x="41" y="285"/>
                    </a:lnTo>
                    <a:lnTo>
                      <a:pt x="4" y="344"/>
                    </a:lnTo>
                    <a:lnTo>
                      <a:pt x="0" y="375"/>
                    </a:lnTo>
                    <a:lnTo>
                      <a:pt x="4" y="405"/>
                    </a:lnTo>
                    <a:lnTo>
                      <a:pt x="41" y="465"/>
                    </a:lnTo>
                    <a:lnTo>
                      <a:pt x="111" y="520"/>
                    </a:lnTo>
                    <a:lnTo>
                      <a:pt x="211" y="572"/>
                    </a:lnTo>
                    <a:lnTo>
                      <a:pt x="272" y="596"/>
                    </a:lnTo>
                    <a:lnTo>
                      <a:pt x="340" y="618"/>
                    </a:lnTo>
                    <a:lnTo>
                      <a:pt x="414" y="639"/>
                    </a:lnTo>
                    <a:lnTo>
                      <a:pt x="493" y="659"/>
                    </a:lnTo>
                    <a:lnTo>
                      <a:pt x="579" y="677"/>
                    </a:lnTo>
                    <a:lnTo>
                      <a:pt x="669" y="693"/>
                    </a:lnTo>
                    <a:lnTo>
                      <a:pt x="764" y="707"/>
                    </a:lnTo>
                    <a:lnTo>
                      <a:pt x="863" y="720"/>
                    </a:lnTo>
                    <a:lnTo>
                      <a:pt x="967" y="730"/>
                    </a:lnTo>
                    <a:lnTo>
                      <a:pt x="1074" y="738"/>
                    </a:lnTo>
                    <a:lnTo>
                      <a:pt x="1185" y="744"/>
                    </a:lnTo>
                    <a:lnTo>
                      <a:pt x="1298" y="748"/>
                    </a:lnTo>
                    <a:lnTo>
                      <a:pt x="1414"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pic>
            <p:nvPicPr>
              <p:cNvPr id="35"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6" y="1918"/>
                <a:ext cx="2535"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4"/>
            <p:cNvGrpSpPr>
              <a:grpSpLocks/>
            </p:cNvGrpSpPr>
            <p:nvPr/>
          </p:nvGrpSpPr>
          <p:grpSpPr bwMode="auto">
            <a:xfrm>
              <a:off x="540" y="286"/>
              <a:ext cx="6711" cy="2381"/>
              <a:chOff x="540" y="286"/>
              <a:chExt cx="6711" cy="2381"/>
            </a:xfrm>
          </p:grpSpPr>
          <p:sp>
            <p:nvSpPr>
              <p:cNvPr id="22" name="Freeform 16"/>
              <p:cNvSpPr>
                <a:spLocks/>
              </p:cNvSpPr>
              <p:nvPr/>
            </p:nvSpPr>
            <p:spPr bwMode="auto">
              <a:xfrm>
                <a:off x="4316" y="1918"/>
                <a:ext cx="2536" cy="749"/>
              </a:xfrm>
              <a:custGeom>
                <a:avLst/>
                <a:gdLst>
                  <a:gd name="T0" fmla="+- 0 5688 4316"/>
                  <a:gd name="T1" fmla="*/ T0 w 2536"/>
                  <a:gd name="T2" fmla="+- 0 2666 1918"/>
                  <a:gd name="T3" fmla="*/ 2666 h 749"/>
                  <a:gd name="T4" fmla="+- 0 5888 4316"/>
                  <a:gd name="T5" fmla="*/ T4 w 2536"/>
                  <a:gd name="T6" fmla="+- 0 2656 1918"/>
                  <a:gd name="T7" fmla="*/ 2656 h 749"/>
                  <a:gd name="T8" fmla="+- 0 6077 4316"/>
                  <a:gd name="T9" fmla="*/ T8 w 2536"/>
                  <a:gd name="T10" fmla="+- 0 2638 1918"/>
                  <a:gd name="T11" fmla="*/ 2638 h 749"/>
                  <a:gd name="T12" fmla="+- 0 6252 4316"/>
                  <a:gd name="T13" fmla="*/ T12 w 2536"/>
                  <a:gd name="T14" fmla="+- 0 2611 1918"/>
                  <a:gd name="T15" fmla="*/ 2611 h 749"/>
                  <a:gd name="T16" fmla="+- 0 6409 4316"/>
                  <a:gd name="T17" fmla="*/ T16 w 2536"/>
                  <a:gd name="T18" fmla="+- 0 2577 1918"/>
                  <a:gd name="T19" fmla="*/ 2577 h 749"/>
                  <a:gd name="T20" fmla="+- 0 6546 4316"/>
                  <a:gd name="T21" fmla="*/ T20 w 2536"/>
                  <a:gd name="T22" fmla="+- 0 2536 1918"/>
                  <a:gd name="T23" fmla="*/ 2536 h 749"/>
                  <a:gd name="T24" fmla="+- 0 6710 4316"/>
                  <a:gd name="T25" fmla="*/ T24 w 2536"/>
                  <a:gd name="T26" fmla="+- 0 2465 1918"/>
                  <a:gd name="T27" fmla="*/ 2465 h 749"/>
                  <a:gd name="T28" fmla="+- 0 6835 4316"/>
                  <a:gd name="T29" fmla="*/ T28 w 2536"/>
                  <a:gd name="T30" fmla="+- 0 2353 1918"/>
                  <a:gd name="T31" fmla="*/ 2353 h 749"/>
                  <a:gd name="T32" fmla="+- 0 6847 4316"/>
                  <a:gd name="T33" fmla="*/ T32 w 2536"/>
                  <a:gd name="T34" fmla="+- 0 2262 1918"/>
                  <a:gd name="T35" fmla="*/ 2262 h 749"/>
                  <a:gd name="T36" fmla="+- 0 6752 4316"/>
                  <a:gd name="T37" fmla="*/ T36 w 2536"/>
                  <a:gd name="T38" fmla="+- 0 2147 1918"/>
                  <a:gd name="T39" fmla="*/ 2147 h 749"/>
                  <a:gd name="T40" fmla="+- 0 6546 4316"/>
                  <a:gd name="T41" fmla="*/ T40 w 2536"/>
                  <a:gd name="T42" fmla="+- 0 2049 1918"/>
                  <a:gd name="T43" fmla="*/ 2049 h 749"/>
                  <a:gd name="T44" fmla="+- 0 6409 4316"/>
                  <a:gd name="T45" fmla="*/ T44 w 2536"/>
                  <a:gd name="T46" fmla="+- 0 2008 1918"/>
                  <a:gd name="T47" fmla="*/ 2008 h 749"/>
                  <a:gd name="T48" fmla="+- 0 6252 4316"/>
                  <a:gd name="T49" fmla="*/ T48 w 2536"/>
                  <a:gd name="T50" fmla="+- 0 1974 1918"/>
                  <a:gd name="T51" fmla="*/ 1974 h 749"/>
                  <a:gd name="T52" fmla="+- 0 6077 4316"/>
                  <a:gd name="T53" fmla="*/ T52 w 2536"/>
                  <a:gd name="T54" fmla="+- 0 1948 1918"/>
                  <a:gd name="T55" fmla="*/ 1948 h 749"/>
                  <a:gd name="T56" fmla="+- 0 5888 4316"/>
                  <a:gd name="T57" fmla="*/ T56 w 2536"/>
                  <a:gd name="T58" fmla="+- 0 1929 1918"/>
                  <a:gd name="T59" fmla="*/ 1929 h 749"/>
                  <a:gd name="T60" fmla="+- 0 5688 4316"/>
                  <a:gd name="T61" fmla="*/ T60 w 2536"/>
                  <a:gd name="T62" fmla="+- 0 1920 1918"/>
                  <a:gd name="T63" fmla="*/ 1920 h 749"/>
                  <a:gd name="T64" fmla="+- 0 5480 4316"/>
                  <a:gd name="T65" fmla="*/ T64 w 2536"/>
                  <a:gd name="T66" fmla="+- 0 1920 1918"/>
                  <a:gd name="T67" fmla="*/ 1920 h 749"/>
                  <a:gd name="T68" fmla="+- 0 5279 4316"/>
                  <a:gd name="T69" fmla="*/ T68 w 2536"/>
                  <a:gd name="T70" fmla="+- 0 1929 1918"/>
                  <a:gd name="T71" fmla="*/ 1929 h 749"/>
                  <a:gd name="T72" fmla="+- 0 5090 4316"/>
                  <a:gd name="T73" fmla="*/ T72 w 2536"/>
                  <a:gd name="T74" fmla="+- 0 1948 1918"/>
                  <a:gd name="T75" fmla="*/ 1948 h 749"/>
                  <a:gd name="T76" fmla="+- 0 4916 4316"/>
                  <a:gd name="T77" fmla="*/ T76 w 2536"/>
                  <a:gd name="T78" fmla="+- 0 1974 1918"/>
                  <a:gd name="T79" fmla="*/ 1974 h 749"/>
                  <a:gd name="T80" fmla="+- 0 4759 4316"/>
                  <a:gd name="T81" fmla="*/ T80 w 2536"/>
                  <a:gd name="T82" fmla="+- 0 2008 1918"/>
                  <a:gd name="T83" fmla="*/ 2008 h 749"/>
                  <a:gd name="T84" fmla="+- 0 4621 4316"/>
                  <a:gd name="T85" fmla="*/ T84 w 2536"/>
                  <a:gd name="T86" fmla="+- 0 2049 1918"/>
                  <a:gd name="T87" fmla="*/ 2049 h 749"/>
                  <a:gd name="T88" fmla="+- 0 4458 4316"/>
                  <a:gd name="T89" fmla="*/ T88 w 2536"/>
                  <a:gd name="T90" fmla="+- 0 2121 1918"/>
                  <a:gd name="T91" fmla="*/ 2121 h 749"/>
                  <a:gd name="T92" fmla="+- 0 4333 4316"/>
                  <a:gd name="T93" fmla="*/ T92 w 2536"/>
                  <a:gd name="T94" fmla="+- 0 2232 1918"/>
                  <a:gd name="T95" fmla="*/ 2232 h 749"/>
                  <a:gd name="T96" fmla="+- 0 4321 4316"/>
                  <a:gd name="T97" fmla="*/ T96 w 2536"/>
                  <a:gd name="T98" fmla="+- 0 2323 1918"/>
                  <a:gd name="T99" fmla="*/ 2323 h 749"/>
                  <a:gd name="T100" fmla="+- 0 4416 4316"/>
                  <a:gd name="T101" fmla="*/ T100 w 2536"/>
                  <a:gd name="T102" fmla="+- 0 2438 1918"/>
                  <a:gd name="T103" fmla="*/ 2438 h 749"/>
                  <a:gd name="T104" fmla="+- 0 4621 4316"/>
                  <a:gd name="T105" fmla="*/ T104 w 2536"/>
                  <a:gd name="T106" fmla="+- 0 2536 1918"/>
                  <a:gd name="T107" fmla="*/ 2536 h 749"/>
                  <a:gd name="T108" fmla="+- 0 4759 4316"/>
                  <a:gd name="T109" fmla="*/ T108 w 2536"/>
                  <a:gd name="T110" fmla="+- 0 2577 1918"/>
                  <a:gd name="T111" fmla="*/ 2577 h 749"/>
                  <a:gd name="T112" fmla="+- 0 4916 4316"/>
                  <a:gd name="T113" fmla="*/ T112 w 2536"/>
                  <a:gd name="T114" fmla="+- 0 2611 1918"/>
                  <a:gd name="T115" fmla="*/ 2611 h 749"/>
                  <a:gd name="T116" fmla="+- 0 5090 4316"/>
                  <a:gd name="T117" fmla="*/ T116 w 2536"/>
                  <a:gd name="T118" fmla="+- 0 2638 1918"/>
                  <a:gd name="T119" fmla="*/ 2638 h 749"/>
                  <a:gd name="T120" fmla="+- 0 5279 4316"/>
                  <a:gd name="T121" fmla="*/ T120 w 2536"/>
                  <a:gd name="T122" fmla="+- 0 2656 1918"/>
                  <a:gd name="T123" fmla="*/ 2656 h 749"/>
                  <a:gd name="T124" fmla="+- 0 5480 4316"/>
                  <a:gd name="T125" fmla="*/ T124 w 2536"/>
                  <a:gd name="T126" fmla="+- 0 2666 1918"/>
                  <a:gd name="T127" fmla="*/ 2666 h 7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36" h="749">
                    <a:moveTo>
                      <a:pt x="1268" y="749"/>
                    </a:moveTo>
                    <a:lnTo>
                      <a:pt x="1372" y="748"/>
                    </a:lnTo>
                    <a:lnTo>
                      <a:pt x="1473" y="744"/>
                    </a:lnTo>
                    <a:lnTo>
                      <a:pt x="1572" y="738"/>
                    </a:lnTo>
                    <a:lnTo>
                      <a:pt x="1669" y="730"/>
                    </a:lnTo>
                    <a:lnTo>
                      <a:pt x="1761" y="720"/>
                    </a:lnTo>
                    <a:lnTo>
                      <a:pt x="1850" y="707"/>
                    </a:lnTo>
                    <a:lnTo>
                      <a:pt x="1936" y="693"/>
                    </a:lnTo>
                    <a:lnTo>
                      <a:pt x="2016" y="677"/>
                    </a:lnTo>
                    <a:lnTo>
                      <a:pt x="2093" y="659"/>
                    </a:lnTo>
                    <a:lnTo>
                      <a:pt x="2164" y="639"/>
                    </a:lnTo>
                    <a:lnTo>
                      <a:pt x="2230" y="618"/>
                    </a:lnTo>
                    <a:lnTo>
                      <a:pt x="2291" y="596"/>
                    </a:lnTo>
                    <a:lnTo>
                      <a:pt x="2394" y="547"/>
                    </a:lnTo>
                    <a:lnTo>
                      <a:pt x="2471" y="493"/>
                    </a:lnTo>
                    <a:lnTo>
                      <a:pt x="2519" y="435"/>
                    </a:lnTo>
                    <a:lnTo>
                      <a:pt x="2535" y="375"/>
                    </a:lnTo>
                    <a:lnTo>
                      <a:pt x="2531" y="344"/>
                    </a:lnTo>
                    <a:lnTo>
                      <a:pt x="2499" y="285"/>
                    </a:lnTo>
                    <a:lnTo>
                      <a:pt x="2436" y="229"/>
                    </a:lnTo>
                    <a:lnTo>
                      <a:pt x="2346" y="178"/>
                    </a:lnTo>
                    <a:lnTo>
                      <a:pt x="2230" y="131"/>
                    </a:lnTo>
                    <a:lnTo>
                      <a:pt x="2164" y="110"/>
                    </a:lnTo>
                    <a:lnTo>
                      <a:pt x="2093" y="90"/>
                    </a:lnTo>
                    <a:lnTo>
                      <a:pt x="2016" y="73"/>
                    </a:lnTo>
                    <a:lnTo>
                      <a:pt x="1936" y="56"/>
                    </a:lnTo>
                    <a:lnTo>
                      <a:pt x="1850" y="42"/>
                    </a:lnTo>
                    <a:lnTo>
                      <a:pt x="1761" y="30"/>
                    </a:lnTo>
                    <a:lnTo>
                      <a:pt x="1669" y="19"/>
                    </a:lnTo>
                    <a:lnTo>
                      <a:pt x="1572" y="11"/>
                    </a:lnTo>
                    <a:lnTo>
                      <a:pt x="1473" y="5"/>
                    </a:lnTo>
                    <a:lnTo>
                      <a:pt x="1372" y="2"/>
                    </a:lnTo>
                    <a:lnTo>
                      <a:pt x="1268" y="0"/>
                    </a:lnTo>
                    <a:lnTo>
                      <a:pt x="1164" y="2"/>
                    </a:lnTo>
                    <a:lnTo>
                      <a:pt x="1062" y="5"/>
                    </a:lnTo>
                    <a:lnTo>
                      <a:pt x="963" y="11"/>
                    </a:lnTo>
                    <a:lnTo>
                      <a:pt x="867" y="19"/>
                    </a:lnTo>
                    <a:lnTo>
                      <a:pt x="774" y="30"/>
                    </a:lnTo>
                    <a:lnTo>
                      <a:pt x="685" y="42"/>
                    </a:lnTo>
                    <a:lnTo>
                      <a:pt x="600" y="56"/>
                    </a:lnTo>
                    <a:lnTo>
                      <a:pt x="519" y="73"/>
                    </a:lnTo>
                    <a:lnTo>
                      <a:pt x="443" y="90"/>
                    </a:lnTo>
                    <a:lnTo>
                      <a:pt x="372" y="110"/>
                    </a:lnTo>
                    <a:lnTo>
                      <a:pt x="305" y="131"/>
                    </a:lnTo>
                    <a:lnTo>
                      <a:pt x="245" y="154"/>
                    </a:lnTo>
                    <a:lnTo>
                      <a:pt x="142" y="203"/>
                    </a:lnTo>
                    <a:lnTo>
                      <a:pt x="65" y="256"/>
                    </a:lnTo>
                    <a:lnTo>
                      <a:pt x="17" y="314"/>
                    </a:lnTo>
                    <a:lnTo>
                      <a:pt x="0" y="375"/>
                    </a:lnTo>
                    <a:lnTo>
                      <a:pt x="5" y="405"/>
                    </a:lnTo>
                    <a:lnTo>
                      <a:pt x="37" y="465"/>
                    </a:lnTo>
                    <a:lnTo>
                      <a:pt x="100" y="520"/>
                    </a:lnTo>
                    <a:lnTo>
                      <a:pt x="190" y="572"/>
                    </a:lnTo>
                    <a:lnTo>
                      <a:pt x="305" y="618"/>
                    </a:lnTo>
                    <a:lnTo>
                      <a:pt x="372" y="639"/>
                    </a:lnTo>
                    <a:lnTo>
                      <a:pt x="443" y="659"/>
                    </a:lnTo>
                    <a:lnTo>
                      <a:pt x="519" y="677"/>
                    </a:lnTo>
                    <a:lnTo>
                      <a:pt x="600" y="693"/>
                    </a:lnTo>
                    <a:lnTo>
                      <a:pt x="685" y="707"/>
                    </a:lnTo>
                    <a:lnTo>
                      <a:pt x="774" y="720"/>
                    </a:lnTo>
                    <a:lnTo>
                      <a:pt x="867" y="730"/>
                    </a:lnTo>
                    <a:lnTo>
                      <a:pt x="963" y="738"/>
                    </a:lnTo>
                    <a:lnTo>
                      <a:pt x="1062" y="744"/>
                    </a:lnTo>
                    <a:lnTo>
                      <a:pt x="1164" y="748"/>
                    </a:lnTo>
                    <a:lnTo>
                      <a:pt x="1268" y="749"/>
                    </a:lnTo>
                    <a:close/>
                  </a:path>
                </a:pathLst>
              </a:custGeom>
              <a:noFill/>
              <a:ln w="2538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23" name="Text Box 15"/>
              <p:cNvSpPr txBox="1">
                <a:spLocks noChangeArrowheads="1"/>
              </p:cNvSpPr>
              <p:nvPr/>
            </p:nvSpPr>
            <p:spPr bwMode="auto">
              <a:xfrm>
                <a:off x="2026" y="286"/>
                <a:ext cx="7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spc="-15" dirty="0">
                    <a:solidFill>
                      <a:srgbClr val="004990"/>
                    </a:solidFill>
                    <a:effectLst/>
                    <a:latin typeface="Calibri" panose="020F0502020204030204" pitchFamily="34" charset="0"/>
                    <a:ea typeface="Calibri" panose="020F0502020204030204" pitchFamily="34" charset="0"/>
                    <a:cs typeface="Times New Roman" panose="02020603050405020304" pitchFamily="18" charset="0"/>
                  </a:rPr>
                  <a:t>Informer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14"/>
              <p:cNvSpPr txBox="1">
                <a:spLocks noChangeArrowheads="1"/>
              </p:cNvSpPr>
              <p:nvPr/>
            </p:nvSpPr>
            <p:spPr bwMode="auto">
              <a:xfrm>
                <a:off x="4062" y="286"/>
                <a:ext cx="71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004990"/>
                    </a:solidFill>
                    <a:effectLst/>
                    <a:latin typeface="Calibri" panose="020F0502020204030204" pitchFamily="34" charset="0"/>
                    <a:ea typeface="Calibri" panose="020F0502020204030204" pitchFamily="34" charset="0"/>
                    <a:cs typeface="Times New Roman" panose="02020603050405020304" pitchFamily="18" charset="0"/>
                  </a:rPr>
                  <a:t>Déclarer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13"/>
              <p:cNvSpPr txBox="1">
                <a:spLocks noChangeArrowheads="1"/>
              </p:cNvSpPr>
              <p:nvPr/>
            </p:nvSpPr>
            <p:spPr bwMode="auto">
              <a:xfrm>
                <a:off x="6037" y="286"/>
                <a:ext cx="121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004990"/>
                    </a:solidFill>
                    <a:effectLst/>
                    <a:latin typeface="Calibri" panose="020F0502020204030204" pitchFamily="34" charset="0"/>
                    <a:ea typeface="Calibri" panose="020F0502020204030204" pitchFamily="34" charset="0"/>
                    <a:cs typeface="Times New Roman" panose="02020603050405020304" pitchFamily="18" charset="0"/>
                  </a:rPr>
                  <a:t>Porter plainte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12"/>
              <p:cNvSpPr txBox="1">
                <a:spLocks noChangeArrowheads="1"/>
              </p:cNvSpPr>
              <p:nvPr/>
            </p:nvSpPr>
            <p:spPr bwMode="auto">
              <a:xfrm>
                <a:off x="540" y="897"/>
                <a:ext cx="127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004990"/>
                    </a:solidFill>
                    <a:effectLst/>
                    <a:latin typeface="Calibri" panose="020F0502020204030204" pitchFamily="34" charset="0"/>
                    <a:ea typeface="Calibri" panose="020F0502020204030204" pitchFamily="34" charset="0"/>
                    <a:cs typeface="Times New Roman" panose="02020603050405020304" pitchFamily="18" charset="0"/>
                  </a:rPr>
                  <a:t>Accompagner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1"/>
              <p:cNvSpPr txBox="1">
                <a:spLocks noChangeArrowheads="1"/>
              </p:cNvSpPr>
              <p:nvPr/>
            </p:nvSpPr>
            <p:spPr bwMode="auto">
              <a:xfrm>
                <a:off x="2676" y="897"/>
                <a:ext cx="159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004990"/>
                    </a:solidFill>
                    <a:effectLst/>
                    <a:latin typeface="Calibri" panose="020F0502020204030204" pitchFamily="34" charset="0"/>
                    <a:ea typeface="Calibri" panose="020F0502020204030204" pitchFamily="34" charset="0"/>
                    <a:cs typeface="Times New Roman" panose="02020603050405020304" pitchFamily="18" charset="0"/>
                  </a:rPr>
                  <a:t>Prendre en charge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9"/>
              <p:cNvSpPr txBox="1">
                <a:spLocks noChangeArrowheads="1"/>
              </p:cNvSpPr>
              <p:nvPr/>
            </p:nvSpPr>
            <p:spPr bwMode="auto">
              <a:xfrm>
                <a:off x="1464" y="1547"/>
                <a:ext cx="109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spc="-5"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Apaiser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8"/>
              <p:cNvSpPr txBox="1">
                <a:spLocks noChangeArrowheads="1"/>
              </p:cNvSpPr>
              <p:nvPr/>
            </p:nvSpPr>
            <p:spPr bwMode="auto">
              <a:xfrm>
                <a:off x="3884" y="1547"/>
                <a:ext cx="105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spc="-1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Prévenir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7"/>
              <p:cNvSpPr txBox="1">
                <a:spLocks noChangeArrowheads="1"/>
              </p:cNvSpPr>
              <p:nvPr/>
            </p:nvSpPr>
            <p:spPr bwMode="auto">
              <a:xfrm>
                <a:off x="5832" y="1547"/>
                <a:ext cx="136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spc="-5" dirty="0">
                    <a:solidFill>
                      <a:srgbClr val="FFFFFF"/>
                    </a:solidFill>
                    <a:latin typeface="Calibri" panose="020F0502020204030204" pitchFamily="34" charset="0"/>
                    <a:ea typeface="Calibri" panose="020F0502020204030204" pitchFamily="34" charset="0"/>
                    <a:cs typeface="Times New Roman" panose="02020603050405020304" pitchFamily="18" charset="0"/>
                  </a:rPr>
                  <a:t>Former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6"/>
              <p:cNvSpPr txBox="1">
                <a:spLocks noChangeArrowheads="1"/>
              </p:cNvSpPr>
              <p:nvPr/>
            </p:nvSpPr>
            <p:spPr bwMode="auto">
              <a:xfrm>
                <a:off x="2299" y="2125"/>
                <a:ext cx="191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Suivi post incident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5"/>
              <p:cNvSpPr txBox="1">
                <a:spLocks noChangeArrowheads="1"/>
              </p:cNvSpPr>
              <p:nvPr/>
            </p:nvSpPr>
            <p:spPr bwMode="auto">
              <a:xfrm>
                <a:off x="4935" y="2185"/>
                <a:ext cx="12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Débriefing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52" name="Rectangle 5"/>
          <p:cNvSpPr txBox="1">
            <a:spLocks noChangeArrowheads="1"/>
          </p:cNvSpPr>
          <p:nvPr>
            <p:custDataLst>
              <p:tags r:id="rId5"/>
            </p:custDataLst>
          </p:nvPr>
        </p:nvSpPr>
        <p:spPr>
          <a:xfrm>
            <a:off x="484799" y="6315313"/>
            <a:ext cx="1898078" cy="411427"/>
          </a:xfrm>
          <a:prstGeom prst="rect">
            <a:avLst/>
          </a:prstGeom>
        </p:spPr>
        <p:txBody>
          <a:bodyPr vert="horz">
            <a:normAutofit fontScale="92500" lnSpcReduction="10000"/>
          </a:bodyPr>
          <a:lstStyle/>
          <a:p>
            <a:pPr marL="64008" marR="0" lvl="0" indent="0"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fr-FR" sz="2400" b="1" i="0" u="none" strike="noStrike" kern="1200" cap="none" spc="0" normalizeH="0" baseline="0" noProof="0" dirty="0">
              <a:ln>
                <a:noFill/>
              </a:ln>
              <a:effectLst/>
              <a:uLnTx/>
              <a:uFillTx/>
              <a:latin typeface="Candara" pitchFamily="34" charset="0"/>
            </a:endParaRPr>
          </a:p>
        </p:txBody>
      </p:sp>
      <p:sp>
        <p:nvSpPr>
          <p:cNvPr id="51" name="Titre 1"/>
          <p:cNvSpPr txBox="1">
            <a:spLocks/>
          </p:cNvSpPr>
          <p:nvPr>
            <p:custDataLst>
              <p:tags r:id="rId6"/>
            </p:custDataLst>
          </p:nvPr>
        </p:nvSpPr>
        <p:spPr>
          <a:xfrm>
            <a:off x="78198" y="2070463"/>
            <a:ext cx="8863737" cy="892577"/>
          </a:xfrm>
          <a:prstGeom prst="rect">
            <a:avLst/>
          </a:prstGeom>
        </p:spPr>
        <p:txBody>
          <a:bodyPr vert="horz" anchor="b">
            <a:normAutofit fontScale="67500" lnSpcReduction="20000"/>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fontAlgn="auto">
              <a:spcAft>
                <a:spcPts val="0"/>
              </a:spcAft>
              <a:defRPr/>
            </a:pPr>
            <a:r>
              <a:rPr lang="fr-FR" sz="4800" dirty="0">
                <a:solidFill>
                  <a:srgbClr val="FFFFCC"/>
                </a:solidFill>
              </a:rPr>
              <a:t>« Déclaration et gestion des suites d’un incident au niveau institutionnel »</a:t>
            </a:r>
            <a:endParaRPr lang="fr-FR" sz="4800" dirty="0">
              <a:solidFill>
                <a:srgbClr val="FFFFCC"/>
              </a:solidFill>
              <a:effectLst>
                <a:outerShdw blurRad="38100" dist="38100" dir="2700000" algn="tl">
                  <a:srgbClr val="000000">
                    <a:alpha val="43137"/>
                  </a:srgbClr>
                </a:outerShdw>
              </a:effectLst>
              <a:latin typeface="Bodoni MT" pitchFamily="18" charset="0"/>
            </a:endParaRPr>
          </a:p>
        </p:txBody>
      </p:sp>
      <p:sp>
        <p:nvSpPr>
          <p:cNvPr id="53" name="Text Box 11">
            <a:extLst>
              <a:ext uri="{FF2B5EF4-FFF2-40B4-BE49-F238E27FC236}">
                <a16:creationId xmlns:a16="http://schemas.microsoft.com/office/drawing/2014/main" xmlns="" id="{B4A0403F-94F2-49A6-B070-DFA7AE2CAA59}"/>
              </a:ext>
            </a:extLst>
          </p:cNvPr>
          <p:cNvSpPr txBox="1">
            <a:spLocks noChangeArrowheads="1"/>
          </p:cNvSpPr>
          <p:nvPr/>
        </p:nvSpPr>
        <p:spPr bwMode="auto">
          <a:xfrm>
            <a:off x="6376633" y="4889400"/>
            <a:ext cx="1352031" cy="27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00"/>
              </a:lnSpc>
              <a:spcAft>
                <a:spcPts val="0"/>
              </a:spcAft>
            </a:pPr>
            <a:r>
              <a:rPr lang="fr-FR" sz="1300" b="1" dirty="0">
                <a:solidFill>
                  <a:srgbClr val="004990"/>
                </a:solidFill>
                <a:latin typeface="Calibri" panose="020F0502020204030204" pitchFamily="34" charset="0"/>
                <a:ea typeface="Calibri" panose="020F0502020204030204" pitchFamily="34" charset="0"/>
                <a:cs typeface="Times New Roman" panose="02020603050405020304" pitchFamily="18" charset="0"/>
              </a:rPr>
              <a:t>Consulter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7" descr="Macintosh HD:Users:j.bernard:Documents:HOPITAUX:EPSM-R:GRAPHIQUE:Logos:EPSM-R:logohorizon.jpg">
            <a:extLst>
              <a:ext uri="{FF2B5EF4-FFF2-40B4-BE49-F238E27FC236}">
                <a16:creationId xmlns:a16="http://schemas.microsoft.com/office/drawing/2014/main" xmlns="" id="{9425C323-EEAF-470F-BA36-FF577863D07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184" y="5423207"/>
            <a:ext cx="2943881" cy="1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6C188D-9512-4529-B769-29D73A1961FA}"/>
              </a:ext>
            </a:extLst>
          </p:cNvPr>
          <p:cNvSpPr>
            <a:spLocks noGrp="1"/>
          </p:cNvSpPr>
          <p:nvPr>
            <p:ph type="title"/>
          </p:nvPr>
        </p:nvSpPr>
        <p:spPr>
          <a:xfrm>
            <a:off x="474945" y="908720"/>
            <a:ext cx="8229600" cy="1066800"/>
          </a:xfrm>
        </p:spPr>
        <p:txBody>
          <a:bodyPr/>
          <a:lstStyle/>
          <a:p>
            <a:r>
              <a:rPr lang="fr-FR" dirty="0"/>
              <a:t>Ses missions / périmètre</a:t>
            </a:r>
          </a:p>
        </p:txBody>
      </p:sp>
      <p:sp>
        <p:nvSpPr>
          <p:cNvPr id="3" name="Espace réservé du contenu 2">
            <a:extLst>
              <a:ext uri="{FF2B5EF4-FFF2-40B4-BE49-F238E27FC236}">
                <a16:creationId xmlns:a16="http://schemas.microsoft.com/office/drawing/2014/main" xmlns="" id="{BF4B745A-1EB1-4C63-8D02-BB53A9C03277}"/>
              </a:ext>
            </a:extLst>
          </p:cNvPr>
          <p:cNvSpPr>
            <a:spLocks noGrp="1"/>
          </p:cNvSpPr>
          <p:nvPr>
            <p:ph idx="1"/>
          </p:nvPr>
        </p:nvSpPr>
        <p:spPr>
          <a:xfrm>
            <a:off x="457200" y="2249424"/>
            <a:ext cx="8479536" cy="4325112"/>
          </a:xfrm>
        </p:spPr>
        <p:txBody>
          <a:bodyPr/>
          <a:lstStyle/>
          <a:p>
            <a:r>
              <a:rPr lang="fr-FR" dirty="0"/>
              <a:t>Risques professionnels (document </a:t>
            </a:r>
            <a:r>
              <a:rPr lang="fr-FR" dirty="0" smtClean="0"/>
              <a:t>unique / QVT)</a:t>
            </a:r>
            <a:endParaRPr lang="fr-FR" dirty="0"/>
          </a:p>
          <a:p>
            <a:r>
              <a:rPr lang="fr-FR" dirty="0"/>
              <a:t>Le suivi des évènements indésirables en lien avec les risques professionnels (acte de violence physique, verbale, menaces) en lien avec les déclarations d’AT</a:t>
            </a:r>
          </a:p>
          <a:p>
            <a:r>
              <a:rPr lang="fr-FR" dirty="0"/>
              <a:t>Missions : analyse des EI et AT et définition de plans de prévention, mise à jour des procédures…</a:t>
            </a:r>
          </a:p>
        </p:txBody>
      </p:sp>
      <p:sp>
        <p:nvSpPr>
          <p:cNvPr id="4" name="Espace réservé de la date 3">
            <a:extLst>
              <a:ext uri="{FF2B5EF4-FFF2-40B4-BE49-F238E27FC236}">
                <a16:creationId xmlns:a16="http://schemas.microsoft.com/office/drawing/2014/main" xmlns="" id="{D390CDB7-BFE1-4756-A36B-470F3E6FC32F}"/>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2E2570F0-3F67-409C-8E55-4347C422C171}"/>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04D1B582-1DD9-482E-9044-40CB8F77156F}"/>
              </a:ext>
            </a:extLst>
          </p:cNvPr>
          <p:cNvSpPr>
            <a:spLocks noGrp="1"/>
          </p:cNvSpPr>
          <p:nvPr>
            <p:ph type="sldNum" sz="quarter" idx="12"/>
          </p:nvPr>
        </p:nvSpPr>
        <p:spPr/>
        <p:txBody>
          <a:bodyPr/>
          <a:lstStyle/>
          <a:p>
            <a:pPr>
              <a:defRPr/>
            </a:pPr>
            <a:fld id="{02FC5389-0A8C-462D-A1D5-4F7628EC53F5}" type="slidenum">
              <a:rPr lang="fr-FR" smtClean="0"/>
              <a:pPr>
                <a:defRPr/>
              </a:pPr>
              <a:t>10</a:t>
            </a:fld>
            <a:endParaRPr lang="fr-FR" dirty="0"/>
          </a:p>
        </p:txBody>
      </p:sp>
    </p:spTree>
    <p:extLst>
      <p:ext uri="{BB962C8B-B14F-4D97-AF65-F5344CB8AC3E}">
        <p14:creationId xmlns:p14="http://schemas.microsoft.com/office/powerpoint/2010/main" val="1441119090"/>
      </p:ext>
    </p:extLst>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2D6167-6F1F-452F-A1BA-D02AE2300B89}"/>
              </a:ext>
            </a:extLst>
          </p:cNvPr>
          <p:cNvSpPr>
            <a:spLocks noGrp="1"/>
          </p:cNvSpPr>
          <p:nvPr>
            <p:ph type="title"/>
          </p:nvPr>
        </p:nvSpPr>
        <p:spPr>
          <a:xfrm>
            <a:off x="457200" y="829650"/>
            <a:ext cx="8229600" cy="1066800"/>
          </a:xfrm>
        </p:spPr>
        <p:txBody>
          <a:bodyPr>
            <a:noAutofit/>
          </a:bodyPr>
          <a:lstStyle/>
          <a:p>
            <a:r>
              <a:rPr lang="fr-FR" sz="2800" dirty="0"/>
              <a:t>La conduite à tenir en cas d’acte de violence envers le personnel de l’EPSMR</a:t>
            </a:r>
          </a:p>
        </p:txBody>
      </p:sp>
      <p:sp>
        <p:nvSpPr>
          <p:cNvPr id="3" name="Espace réservé du contenu 2">
            <a:extLst>
              <a:ext uri="{FF2B5EF4-FFF2-40B4-BE49-F238E27FC236}">
                <a16:creationId xmlns:a16="http://schemas.microsoft.com/office/drawing/2014/main" xmlns="" id="{063FC5AB-63D6-48DE-B674-3E8C5CE701A1}"/>
              </a:ext>
            </a:extLst>
          </p:cNvPr>
          <p:cNvSpPr>
            <a:spLocks noGrp="1"/>
          </p:cNvSpPr>
          <p:nvPr>
            <p:ph idx="1"/>
          </p:nvPr>
        </p:nvSpPr>
        <p:spPr/>
        <p:txBody>
          <a:bodyPr/>
          <a:lstStyle/>
          <a:p>
            <a:r>
              <a:rPr lang="fr-FR" dirty="0"/>
              <a:t>Une procédure en 5 étapes :</a:t>
            </a:r>
          </a:p>
          <a:p>
            <a:pPr marL="109728" indent="0">
              <a:buNone/>
            </a:pPr>
            <a:endParaRPr lang="fr-FR" sz="1050" dirty="0"/>
          </a:p>
          <a:p>
            <a:pPr lvl="1"/>
            <a:r>
              <a:rPr lang="fr-FR" dirty="0">
                <a:solidFill>
                  <a:srgbClr val="0000CC"/>
                </a:solidFill>
              </a:rPr>
              <a:t>1 – INFORMER</a:t>
            </a:r>
          </a:p>
          <a:p>
            <a:pPr marL="411480" lvl="1" indent="0">
              <a:buNone/>
            </a:pPr>
            <a:endParaRPr lang="fr-FR" sz="1100" dirty="0"/>
          </a:p>
          <a:p>
            <a:pPr lvl="1"/>
            <a:r>
              <a:rPr lang="fr-FR" dirty="0">
                <a:solidFill>
                  <a:srgbClr val="008000"/>
                </a:solidFill>
              </a:rPr>
              <a:t>2 – CONSULTER</a:t>
            </a:r>
          </a:p>
          <a:p>
            <a:pPr marL="411480" lvl="1" indent="0">
              <a:buNone/>
            </a:pPr>
            <a:endParaRPr lang="fr-FR" sz="1100" dirty="0"/>
          </a:p>
          <a:p>
            <a:pPr lvl="1"/>
            <a:r>
              <a:rPr lang="fr-FR" dirty="0">
                <a:solidFill>
                  <a:srgbClr val="9900CC"/>
                </a:solidFill>
              </a:rPr>
              <a:t>3 – DECLARER</a:t>
            </a:r>
          </a:p>
          <a:p>
            <a:pPr marL="411480" lvl="1" indent="0">
              <a:buNone/>
            </a:pPr>
            <a:endParaRPr lang="fr-FR" sz="1100" dirty="0"/>
          </a:p>
          <a:p>
            <a:pPr lvl="1"/>
            <a:r>
              <a:rPr lang="fr-FR" dirty="0">
                <a:solidFill>
                  <a:srgbClr val="FF9933"/>
                </a:solidFill>
              </a:rPr>
              <a:t>4 – PORTER PLAINTE</a:t>
            </a:r>
          </a:p>
          <a:p>
            <a:pPr marL="411480" lvl="1" indent="0">
              <a:buNone/>
            </a:pPr>
            <a:endParaRPr lang="fr-FR" sz="1100" dirty="0"/>
          </a:p>
          <a:p>
            <a:pPr lvl="1"/>
            <a:r>
              <a:rPr lang="fr-FR" dirty="0"/>
              <a:t>5 – ORGANISER LA REUNION POST INCIDENT</a:t>
            </a:r>
          </a:p>
        </p:txBody>
      </p:sp>
      <p:sp>
        <p:nvSpPr>
          <p:cNvPr id="4" name="Espace réservé de la date 3">
            <a:extLst>
              <a:ext uri="{FF2B5EF4-FFF2-40B4-BE49-F238E27FC236}">
                <a16:creationId xmlns:a16="http://schemas.microsoft.com/office/drawing/2014/main" xmlns="" id="{83F57708-3E80-4D9F-859B-E3DBAABA3FE0}"/>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A31AE8DC-3A2A-488B-AC33-C86AECEBB11E}"/>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6C416948-3664-4743-A76F-F51128F7F4BD}"/>
              </a:ext>
            </a:extLst>
          </p:cNvPr>
          <p:cNvSpPr>
            <a:spLocks noGrp="1"/>
          </p:cNvSpPr>
          <p:nvPr>
            <p:ph type="sldNum" sz="quarter" idx="12"/>
          </p:nvPr>
        </p:nvSpPr>
        <p:spPr/>
        <p:txBody>
          <a:bodyPr/>
          <a:lstStyle/>
          <a:p>
            <a:pPr>
              <a:defRPr/>
            </a:pPr>
            <a:fld id="{02FC5389-0A8C-462D-A1D5-4F7628EC53F5}" type="slidenum">
              <a:rPr lang="fr-FR" smtClean="0"/>
              <a:pPr>
                <a:defRPr/>
              </a:pPr>
              <a:t>11</a:t>
            </a:fld>
            <a:endParaRPr lang="fr-FR" dirty="0"/>
          </a:p>
        </p:txBody>
      </p:sp>
      <p:pic>
        <p:nvPicPr>
          <p:cNvPr id="7" name="Image 6"/>
          <p:cNvPicPr>
            <a:picLocks noChangeAspect="1"/>
          </p:cNvPicPr>
          <p:nvPr/>
        </p:nvPicPr>
        <p:blipFill>
          <a:blip r:embed="rId2"/>
          <a:stretch>
            <a:fillRect/>
          </a:stretch>
        </p:blipFill>
        <p:spPr>
          <a:xfrm>
            <a:off x="7020272" y="1884268"/>
            <a:ext cx="1916464" cy="1916464"/>
          </a:xfrm>
          <a:prstGeom prst="rect">
            <a:avLst/>
          </a:prstGeom>
        </p:spPr>
      </p:pic>
    </p:spTree>
    <p:extLst>
      <p:ext uri="{BB962C8B-B14F-4D97-AF65-F5344CB8AC3E}">
        <p14:creationId xmlns:p14="http://schemas.microsoft.com/office/powerpoint/2010/main" val="4045905382"/>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CFC465-2A78-46D3-9537-2F4F83164FF6}"/>
              </a:ext>
            </a:extLst>
          </p:cNvPr>
          <p:cNvSpPr>
            <a:spLocks noGrp="1"/>
          </p:cNvSpPr>
          <p:nvPr>
            <p:ph type="title"/>
          </p:nvPr>
        </p:nvSpPr>
        <p:spPr>
          <a:xfrm>
            <a:off x="453253" y="874539"/>
            <a:ext cx="8229600" cy="1066800"/>
          </a:xfrm>
        </p:spPr>
        <p:txBody>
          <a:bodyPr>
            <a:noAutofit/>
          </a:bodyPr>
          <a:lstStyle/>
          <a:p>
            <a:r>
              <a:rPr lang="fr-FR" sz="2800" dirty="0">
                <a:solidFill>
                  <a:srgbClr val="0070C0"/>
                </a:solidFill>
                <a:effectLst>
                  <a:outerShdw blurRad="38100" dist="38100" dir="2700000" algn="tl">
                    <a:srgbClr val="000000">
                      <a:alpha val="43137"/>
                    </a:srgbClr>
                  </a:outerShdw>
                </a:effectLst>
              </a:rPr>
              <a:t>Informer le responsable (le jour J – dans les 24h)</a:t>
            </a:r>
          </a:p>
        </p:txBody>
      </p:sp>
      <p:sp>
        <p:nvSpPr>
          <p:cNvPr id="3" name="Espace réservé du contenu 2">
            <a:extLst>
              <a:ext uri="{FF2B5EF4-FFF2-40B4-BE49-F238E27FC236}">
                <a16:creationId xmlns:a16="http://schemas.microsoft.com/office/drawing/2014/main" xmlns="" id="{37C376FA-2D1F-4653-8AE6-701774261733}"/>
              </a:ext>
            </a:extLst>
          </p:cNvPr>
          <p:cNvSpPr>
            <a:spLocks noGrp="1"/>
          </p:cNvSpPr>
          <p:nvPr>
            <p:ph idx="1"/>
          </p:nvPr>
        </p:nvSpPr>
        <p:spPr/>
        <p:txBody>
          <a:bodyPr>
            <a:normAutofit lnSpcReduction="10000"/>
          </a:bodyPr>
          <a:lstStyle/>
          <a:p>
            <a:r>
              <a:rPr lang="fr-FR" u="sng" dirty="0"/>
              <a:t>Entretien</a:t>
            </a:r>
            <a:r>
              <a:rPr lang="fr-FR" dirty="0"/>
              <a:t> pour évaluer la situation : estimation du niveau de gravité et impact</a:t>
            </a:r>
          </a:p>
          <a:p>
            <a:r>
              <a:rPr lang="fr-FR" dirty="0"/>
              <a:t>L’organisation de la </a:t>
            </a:r>
            <a:r>
              <a:rPr lang="fr-FR" u="sng" dirty="0"/>
              <a:t>prise en soins immédiate </a:t>
            </a:r>
            <a:r>
              <a:rPr lang="fr-FR" dirty="0"/>
              <a:t>de la ou des victimes </a:t>
            </a:r>
          </a:p>
          <a:p>
            <a:r>
              <a:rPr lang="fr-FR" u="sng" dirty="0"/>
              <a:t>L’écoute</a:t>
            </a:r>
            <a:r>
              <a:rPr lang="fr-FR" dirty="0"/>
              <a:t> de la personne agressée</a:t>
            </a:r>
          </a:p>
          <a:p>
            <a:r>
              <a:rPr lang="fr-FR" dirty="0"/>
              <a:t>La déclaration d’évènement indésirable</a:t>
            </a:r>
          </a:p>
          <a:p>
            <a:r>
              <a:rPr lang="fr-FR" u="sng" dirty="0"/>
              <a:t>Accompagnement</a:t>
            </a:r>
            <a:r>
              <a:rPr lang="fr-FR" dirty="0"/>
              <a:t> de la victime dans ses démarches / rappel des procédure</a:t>
            </a:r>
          </a:p>
          <a:p>
            <a:r>
              <a:rPr lang="fr-FR" dirty="0"/>
              <a:t>En cas de violence grave : appel des forces de l’ordre</a:t>
            </a:r>
          </a:p>
          <a:p>
            <a:endParaRPr lang="fr-FR" dirty="0"/>
          </a:p>
        </p:txBody>
      </p:sp>
      <p:sp>
        <p:nvSpPr>
          <p:cNvPr id="4" name="Espace réservé de la date 3">
            <a:extLst>
              <a:ext uri="{FF2B5EF4-FFF2-40B4-BE49-F238E27FC236}">
                <a16:creationId xmlns:a16="http://schemas.microsoft.com/office/drawing/2014/main" xmlns="" id="{627FF3C9-7D14-4948-8A62-1C87F583BAB4}"/>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8A796DB3-6A00-4318-A370-64C792E9BD4E}"/>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0325B2D4-A893-4A87-B5B6-05287ACAF5F6}"/>
              </a:ext>
            </a:extLst>
          </p:cNvPr>
          <p:cNvSpPr>
            <a:spLocks noGrp="1"/>
          </p:cNvSpPr>
          <p:nvPr>
            <p:ph type="sldNum" sz="quarter" idx="12"/>
          </p:nvPr>
        </p:nvSpPr>
        <p:spPr/>
        <p:txBody>
          <a:bodyPr/>
          <a:lstStyle/>
          <a:p>
            <a:pPr>
              <a:defRPr/>
            </a:pPr>
            <a:fld id="{02FC5389-0A8C-462D-A1D5-4F7628EC53F5}" type="slidenum">
              <a:rPr lang="fr-FR" smtClean="0"/>
              <a:pPr>
                <a:defRPr/>
              </a:pPr>
              <a:t>12</a:t>
            </a:fld>
            <a:endParaRPr lang="fr-FR" dirty="0"/>
          </a:p>
        </p:txBody>
      </p:sp>
    </p:spTree>
    <p:extLst>
      <p:ext uri="{BB962C8B-B14F-4D97-AF65-F5344CB8AC3E}">
        <p14:creationId xmlns:p14="http://schemas.microsoft.com/office/powerpoint/2010/main" val="1522051242"/>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629C32-B76A-4874-B4F4-C34F3908DDCC}"/>
              </a:ext>
            </a:extLst>
          </p:cNvPr>
          <p:cNvSpPr>
            <a:spLocks noGrp="1"/>
          </p:cNvSpPr>
          <p:nvPr>
            <p:ph type="title"/>
          </p:nvPr>
        </p:nvSpPr>
        <p:spPr>
          <a:xfrm>
            <a:off x="457200" y="841248"/>
            <a:ext cx="8229600"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Consulter un spécialiste (le jour J – dans les 24h)</a:t>
            </a:r>
          </a:p>
        </p:txBody>
      </p:sp>
      <p:sp>
        <p:nvSpPr>
          <p:cNvPr id="3" name="Espace réservé du contenu 2">
            <a:extLst>
              <a:ext uri="{FF2B5EF4-FFF2-40B4-BE49-F238E27FC236}">
                <a16:creationId xmlns:a16="http://schemas.microsoft.com/office/drawing/2014/main" xmlns="" id="{194435AD-0890-4CC3-A984-867D44C1D197}"/>
              </a:ext>
            </a:extLst>
          </p:cNvPr>
          <p:cNvSpPr>
            <a:spLocks noGrp="1"/>
          </p:cNvSpPr>
          <p:nvPr>
            <p:ph idx="1"/>
          </p:nvPr>
        </p:nvSpPr>
        <p:spPr/>
        <p:txBody>
          <a:bodyPr/>
          <a:lstStyle/>
          <a:p>
            <a:r>
              <a:rPr lang="fr-FR" dirty="0"/>
              <a:t>Immédiatement après </a:t>
            </a:r>
            <a:r>
              <a:rPr lang="fr-FR" dirty="0" smtClean="0"/>
              <a:t>l’agression</a:t>
            </a:r>
          </a:p>
          <a:p>
            <a:pPr marL="109728" indent="0">
              <a:buNone/>
            </a:pPr>
            <a:endParaRPr lang="fr-FR" sz="1600" dirty="0"/>
          </a:p>
          <a:p>
            <a:r>
              <a:rPr lang="fr-FR" dirty="0"/>
              <a:t>Soit aux urgences / soit examen par le médecin </a:t>
            </a:r>
            <a:r>
              <a:rPr lang="fr-FR" dirty="0" smtClean="0"/>
              <a:t>traitant</a:t>
            </a:r>
          </a:p>
          <a:p>
            <a:pPr marL="109728" indent="0">
              <a:buNone/>
            </a:pPr>
            <a:endParaRPr lang="fr-FR" sz="1800" dirty="0"/>
          </a:p>
          <a:p>
            <a:r>
              <a:rPr lang="fr-FR" dirty="0"/>
              <a:t>Accompagnement de la </a:t>
            </a:r>
            <a:r>
              <a:rPr lang="fr-FR" dirty="0" smtClean="0"/>
              <a:t>victime</a:t>
            </a:r>
          </a:p>
          <a:p>
            <a:pPr marL="109728" indent="0">
              <a:buNone/>
            </a:pPr>
            <a:endParaRPr lang="fr-FR" sz="1600" dirty="0"/>
          </a:p>
          <a:p>
            <a:r>
              <a:rPr lang="fr-FR" dirty="0"/>
              <a:t>Possibilité de prendre contact avec le service de santé au travail</a:t>
            </a:r>
          </a:p>
        </p:txBody>
      </p:sp>
      <p:sp>
        <p:nvSpPr>
          <p:cNvPr id="4" name="Espace réservé de la date 3">
            <a:extLst>
              <a:ext uri="{FF2B5EF4-FFF2-40B4-BE49-F238E27FC236}">
                <a16:creationId xmlns:a16="http://schemas.microsoft.com/office/drawing/2014/main" xmlns="" id="{3BFDABA8-81AB-47B6-B7DA-27E89851A9E7}"/>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1564337D-E908-460C-B7CC-B0A6351B329B}"/>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D491EB7D-EE82-4F24-995A-6B64B9307614}"/>
              </a:ext>
            </a:extLst>
          </p:cNvPr>
          <p:cNvSpPr>
            <a:spLocks noGrp="1"/>
          </p:cNvSpPr>
          <p:nvPr>
            <p:ph type="sldNum" sz="quarter" idx="12"/>
          </p:nvPr>
        </p:nvSpPr>
        <p:spPr/>
        <p:txBody>
          <a:bodyPr/>
          <a:lstStyle/>
          <a:p>
            <a:pPr>
              <a:defRPr/>
            </a:pPr>
            <a:fld id="{02FC5389-0A8C-462D-A1D5-4F7628EC53F5}" type="slidenum">
              <a:rPr lang="fr-FR" smtClean="0"/>
              <a:pPr>
                <a:defRPr/>
              </a:pPr>
              <a:t>13</a:t>
            </a:fld>
            <a:endParaRPr lang="fr-FR" dirty="0"/>
          </a:p>
        </p:txBody>
      </p:sp>
    </p:spTree>
    <p:extLst>
      <p:ext uri="{BB962C8B-B14F-4D97-AF65-F5344CB8AC3E}">
        <p14:creationId xmlns:p14="http://schemas.microsoft.com/office/powerpoint/2010/main" val="3883117499"/>
      </p:ext>
    </p:extLst>
  </p:cSld>
  <p:clrMapOvr>
    <a:masterClrMapping/>
  </p:clrMapOvr>
  <p:transition>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DC7564E-487B-4A42-9C54-AEF56208AB45}"/>
              </a:ext>
            </a:extLst>
          </p:cNvPr>
          <p:cNvSpPr>
            <a:spLocks noGrp="1"/>
          </p:cNvSpPr>
          <p:nvPr>
            <p:ph idx="1"/>
          </p:nvPr>
        </p:nvSpPr>
        <p:spPr/>
        <p:txBody>
          <a:bodyPr/>
          <a:lstStyle/>
          <a:p>
            <a:r>
              <a:rPr lang="fr-FR" dirty="0"/>
              <a:t>Transmettre à la DRH la déclaration d’accident de travail accompagné </a:t>
            </a:r>
          </a:p>
          <a:p>
            <a:pPr lvl="1"/>
            <a:r>
              <a:rPr lang="fr-FR" dirty="0"/>
              <a:t>du certificat médical initial </a:t>
            </a:r>
          </a:p>
          <a:p>
            <a:pPr lvl="1"/>
            <a:r>
              <a:rPr lang="fr-FR" dirty="0"/>
              <a:t>Du rapport circonstancié détaillé</a:t>
            </a:r>
          </a:p>
          <a:p>
            <a:pPr marL="411480" lvl="1" indent="0">
              <a:buNone/>
            </a:pPr>
            <a:endParaRPr lang="fr-FR" dirty="0"/>
          </a:p>
          <a:p>
            <a:r>
              <a:rPr lang="fr-FR" dirty="0"/>
              <a:t>Si arrêt de travail &gt; à 1 mois consécutif à l’acte de violence, une visite de reprise avec le médecin du travail est obligatoire</a:t>
            </a:r>
          </a:p>
        </p:txBody>
      </p:sp>
      <p:sp>
        <p:nvSpPr>
          <p:cNvPr id="4" name="Espace réservé de la date 3">
            <a:extLst>
              <a:ext uri="{FF2B5EF4-FFF2-40B4-BE49-F238E27FC236}">
                <a16:creationId xmlns:a16="http://schemas.microsoft.com/office/drawing/2014/main" xmlns="" id="{B9E5573F-2891-41A2-83E4-B2F42105A14A}"/>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CCD35F8C-88AD-4C7F-8DB1-61E0417A1F18}"/>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977F47A8-8286-4317-AF0E-C733B65BEE85}"/>
              </a:ext>
            </a:extLst>
          </p:cNvPr>
          <p:cNvSpPr>
            <a:spLocks noGrp="1"/>
          </p:cNvSpPr>
          <p:nvPr>
            <p:ph type="sldNum" sz="quarter" idx="12"/>
          </p:nvPr>
        </p:nvSpPr>
        <p:spPr/>
        <p:txBody>
          <a:bodyPr/>
          <a:lstStyle/>
          <a:p>
            <a:pPr>
              <a:defRPr/>
            </a:pPr>
            <a:fld id="{02FC5389-0A8C-462D-A1D5-4F7628EC53F5}" type="slidenum">
              <a:rPr lang="fr-FR" smtClean="0"/>
              <a:pPr>
                <a:defRPr/>
              </a:pPr>
              <a:t>14</a:t>
            </a:fld>
            <a:endParaRPr lang="fr-FR" dirty="0"/>
          </a:p>
        </p:txBody>
      </p:sp>
      <p:sp>
        <p:nvSpPr>
          <p:cNvPr id="7" name="Titre 1">
            <a:extLst>
              <a:ext uri="{FF2B5EF4-FFF2-40B4-BE49-F238E27FC236}">
                <a16:creationId xmlns:a16="http://schemas.microsoft.com/office/drawing/2014/main" xmlns="" id="{53801F81-E9B1-4054-9280-43F00CCB07B3}"/>
              </a:ext>
            </a:extLst>
          </p:cNvPr>
          <p:cNvSpPr>
            <a:spLocks noGrp="1"/>
          </p:cNvSpPr>
          <p:nvPr>
            <p:ph type="title"/>
          </p:nvPr>
        </p:nvSpPr>
        <p:spPr>
          <a:xfrm>
            <a:off x="457200" y="841248"/>
            <a:ext cx="8229600"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Déclarer l’accident du travail (dans les 48h)</a:t>
            </a:r>
          </a:p>
        </p:txBody>
      </p:sp>
    </p:spTree>
    <p:extLst>
      <p:ext uri="{BB962C8B-B14F-4D97-AF65-F5344CB8AC3E}">
        <p14:creationId xmlns:p14="http://schemas.microsoft.com/office/powerpoint/2010/main" val="1941952401"/>
      </p:ext>
    </p:extLst>
  </p:cSld>
  <p:clrMapOvr>
    <a:masterClrMapping/>
  </p:clrMapOvr>
  <p:transition>
    <p:pull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EABE7BE-5646-4BD7-9A3F-D1B0CF26199E}"/>
              </a:ext>
            </a:extLst>
          </p:cNvPr>
          <p:cNvSpPr>
            <a:spLocks noGrp="1"/>
          </p:cNvSpPr>
          <p:nvPr>
            <p:ph idx="1"/>
          </p:nvPr>
        </p:nvSpPr>
        <p:spPr/>
        <p:txBody>
          <a:bodyPr/>
          <a:lstStyle/>
          <a:p>
            <a:r>
              <a:rPr lang="fr-FR" dirty="0"/>
              <a:t>Reste à l’appréciation de la victime</a:t>
            </a:r>
          </a:p>
          <a:p>
            <a:r>
              <a:rPr lang="fr-FR" dirty="0"/>
              <a:t>Droit de l’agent, auquel nul ne peut faire obstacle</a:t>
            </a:r>
          </a:p>
          <a:p>
            <a:r>
              <a:rPr lang="fr-FR" dirty="0"/>
              <a:t>L’agent victime peut préserver son anonymat</a:t>
            </a:r>
          </a:p>
          <a:p>
            <a:r>
              <a:rPr lang="fr-FR" dirty="0"/>
              <a:t>Démarche personnelle</a:t>
            </a:r>
          </a:p>
          <a:p>
            <a:endParaRPr lang="fr-FR" dirty="0"/>
          </a:p>
        </p:txBody>
      </p:sp>
      <p:sp>
        <p:nvSpPr>
          <p:cNvPr id="4" name="Espace réservé de la date 3">
            <a:extLst>
              <a:ext uri="{FF2B5EF4-FFF2-40B4-BE49-F238E27FC236}">
                <a16:creationId xmlns:a16="http://schemas.microsoft.com/office/drawing/2014/main" xmlns="" id="{BC7C3BC0-1BB8-49E6-8227-7E46C73F7C92}"/>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D8435722-6739-4873-8650-0FF7731A6B88}"/>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44A0B17A-7267-457D-8C4C-FF0837EC44E4}"/>
              </a:ext>
            </a:extLst>
          </p:cNvPr>
          <p:cNvSpPr>
            <a:spLocks noGrp="1"/>
          </p:cNvSpPr>
          <p:nvPr>
            <p:ph type="sldNum" sz="quarter" idx="12"/>
          </p:nvPr>
        </p:nvSpPr>
        <p:spPr/>
        <p:txBody>
          <a:bodyPr/>
          <a:lstStyle/>
          <a:p>
            <a:pPr>
              <a:defRPr/>
            </a:pPr>
            <a:fld id="{02FC5389-0A8C-462D-A1D5-4F7628EC53F5}" type="slidenum">
              <a:rPr lang="fr-FR" smtClean="0"/>
              <a:pPr>
                <a:defRPr/>
              </a:pPr>
              <a:t>15</a:t>
            </a:fld>
            <a:endParaRPr lang="fr-FR" dirty="0"/>
          </a:p>
        </p:txBody>
      </p:sp>
      <p:sp>
        <p:nvSpPr>
          <p:cNvPr id="7" name="Titre 1">
            <a:extLst>
              <a:ext uri="{FF2B5EF4-FFF2-40B4-BE49-F238E27FC236}">
                <a16:creationId xmlns:a16="http://schemas.microsoft.com/office/drawing/2014/main" xmlns="" id="{B43610B1-D65C-4EC4-83C6-113820F15050}"/>
              </a:ext>
            </a:extLst>
          </p:cNvPr>
          <p:cNvSpPr>
            <a:spLocks noGrp="1"/>
          </p:cNvSpPr>
          <p:nvPr>
            <p:ph type="title"/>
          </p:nvPr>
        </p:nvSpPr>
        <p:spPr>
          <a:xfrm>
            <a:off x="457200" y="841248"/>
            <a:ext cx="8229600"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Porter plainte (dans les 24h)</a:t>
            </a:r>
          </a:p>
        </p:txBody>
      </p:sp>
      <p:pic>
        <p:nvPicPr>
          <p:cNvPr id="8" name="Image 7">
            <a:extLst>
              <a:ext uri="{FF2B5EF4-FFF2-40B4-BE49-F238E27FC236}">
                <a16:creationId xmlns:a16="http://schemas.microsoft.com/office/drawing/2014/main" xmlns="" id="{44289657-95BB-4BFF-BD7C-CECF79BE3E58}"/>
              </a:ext>
            </a:extLst>
          </p:cNvPr>
          <p:cNvPicPr>
            <a:picLocks noChangeAspect="1"/>
          </p:cNvPicPr>
          <p:nvPr/>
        </p:nvPicPr>
        <p:blipFill>
          <a:blip r:embed="rId2"/>
          <a:stretch>
            <a:fillRect/>
          </a:stretch>
        </p:blipFill>
        <p:spPr>
          <a:xfrm>
            <a:off x="611560" y="4797152"/>
            <a:ext cx="8041114" cy="1224136"/>
          </a:xfrm>
          <a:prstGeom prst="rect">
            <a:avLst/>
          </a:prstGeom>
        </p:spPr>
      </p:pic>
    </p:spTree>
    <p:extLst>
      <p:ext uri="{BB962C8B-B14F-4D97-AF65-F5344CB8AC3E}">
        <p14:creationId xmlns:p14="http://schemas.microsoft.com/office/powerpoint/2010/main" val="3135176902"/>
      </p:ext>
    </p:extLst>
  </p:cSld>
  <p:clrMapOvr>
    <a:masterClrMapping/>
  </p:clrMapOvr>
  <p:transition>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CD64E77-C260-4D22-8BE6-D9731611B7B8}"/>
              </a:ext>
            </a:extLst>
          </p:cNvPr>
          <p:cNvSpPr>
            <a:spLocks noGrp="1"/>
          </p:cNvSpPr>
          <p:nvPr>
            <p:ph idx="1"/>
          </p:nvPr>
        </p:nvSpPr>
        <p:spPr/>
        <p:txBody>
          <a:bodyPr/>
          <a:lstStyle/>
          <a:p>
            <a:r>
              <a:rPr lang="fr-FR" dirty="0"/>
              <a:t>Courrier de demande de protection juridique accompagné du procès verbal de dépôt de plainte</a:t>
            </a:r>
          </a:p>
          <a:p>
            <a:pPr marL="109728" indent="0">
              <a:buNone/>
            </a:pPr>
            <a:endParaRPr lang="fr-FR" dirty="0"/>
          </a:p>
          <a:p>
            <a:r>
              <a:rPr lang="fr-FR" dirty="0"/>
              <a:t>Protection fonctionnelle des agents précisée dans le règlement intérieur de l’établissement</a:t>
            </a:r>
          </a:p>
        </p:txBody>
      </p:sp>
      <p:sp>
        <p:nvSpPr>
          <p:cNvPr id="4" name="Espace réservé de la date 3">
            <a:extLst>
              <a:ext uri="{FF2B5EF4-FFF2-40B4-BE49-F238E27FC236}">
                <a16:creationId xmlns:a16="http://schemas.microsoft.com/office/drawing/2014/main" xmlns="" id="{09DB9F0F-EE67-464A-BDB4-354E609B9D26}"/>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15529012-3E93-4627-A2F5-C154E88BC1A5}"/>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BA4E0215-4F9A-4A69-88BF-2EF3333BAE6C}"/>
              </a:ext>
            </a:extLst>
          </p:cNvPr>
          <p:cNvSpPr>
            <a:spLocks noGrp="1"/>
          </p:cNvSpPr>
          <p:nvPr>
            <p:ph type="sldNum" sz="quarter" idx="12"/>
          </p:nvPr>
        </p:nvSpPr>
        <p:spPr/>
        <p:txBody>
          <a:bodyPr/>
          <a:lstStyle/>
          <a:p>
            <a:pPr>
              <a:defRPr/>
            </a:pPr>
            <a:fld id="{02FC5389-0A8C-462D-A1D5-4F7628EC53F5}" type="slidenum">
              <a:rPr lang="fr-FR" smtClean="0"/>
              <a:pPr>
                <a:defRPr/>
              </a:pPr>
              <a:t>16</a:t>
            </a:fld>
            <a:endParaRPr lang="fr-FR" dirty="0"/>
          </a:p>
        </p:txBody>
      </p:sp>
      <p:sp>
        <p:nvSpPr>
          <p:cNvPr id="7" name="Titre 1">
            <a:extLst>
              <a:ext uri="{FF2B5EF4-FFF2-40B4-BE49-F238E27FC236}">
                <a16:creationId xmlns:a16="http://schemas.microsoft.com/office/drawing/2014/main" xmlns="" id="{D1BBB038-F955-4C6A-9DE5-63648F970B02}"/>
              </a:ext>
            </a:extLst>
          </p:cNvPr>
          <p:cNvSpPr>
            <a:spLocks noGrp="1"/>
          </p:cNvSpPr>
          <p:nvPr>
            <p:ph type="title"/>
          </p:nvPr>
        </p:nvSpPr>
        <p:spPr>
          <a:xfrm>
            <a:off x="457200" y="841248"/>
            <a:ext cx="8363272"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Demander la protection juridique (art. 11 loi 1983)</a:t>
            </a:r>
          </a:p>
        </p:txBody>
      </p:sp>
    </p:spTree>
    <p:extLst>
      <p:ext uri="{BB962C8B-B14F-4D97-AF65-F5344CB8AC3E}">
        <p14:creationId xmlns:p14="http://schemas.microsoft.com/office/powerpoint/2010/main" val="605429148"/>
      </p:ext>
    </p:extLst>
  </p:cSld>
  <p:clrMapOvr>
    <a:masterClrMapping/>
  </p:clrMapOvr>
  <p:transition>
    <p:pull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8AFE368-D77D-430F-B535-D041DAA1CD52}"/>
              </a:ext>
            </a:extLst>
          </p:cNvPr>
          <p:cNvSpPr>
            <a:spLocks noGrp="1"/>
          </p:cNvSpPr>
          <p:nvPr>
            <p:ph idx="1"/>
          </p:nvPr>
        </p:nvSpPr>
        <p:spPr>
          <a:xfrm>
            <a:off x="457200" y="2136648"/>
            <a:ext cx="8229600" cy="4325112"/>
          </a:xfrm>
        </p:spPr>
        <p:txBody>
          <a:bodyPr/>
          <a:lstStyle/>
          <a:p>
            <a:r>
              <a:rPr lang="fr-FR" dirty="0"/>
              <a:t>Tout incident ayant eu un retentissement important sur les individus et sur l’équipe, qu’il y ait eu ou non une atteinte physique, donne lieu à un suivi post-incident</a:t>
            </a:r>
          </a:p>
          <a:p>
            <a:r>
              <a:rPr lang="fr-FR" dirty="0"/>
              <a:t>3 formes :</a:t>
            </a:r>
          </a:p>
          <a:p>
            <a:pPr lvl="1"/>
            <a:r>
              <a:rPr lang="fr-FR" dirty="0"/>
              <a:t>Une analyse situationnelle « à chaud »</a:t>
            </a:r>
          </a:p>
          <a:p>
            <a:pPr lvl="1"/>
            <a:r>
              <a:rPr lang="fr-FR" dirty="0"/>
              <a:t>Un débriefing en équipe élargie et soutien des professionnels dans les 72h</a:t>
            </a:r>
          </a:p>
          <a:p>
            <a:pPr lvl="1"/>
            <a:r>
              <a:rPr lang="fr-FR" dirty="0"/>
              <a:t>Démarche institutionnelle type CREX</a:t>
            </a:r>
          </a:p>
        </p:txBody>
      </p:sp>
      <p:sp>
        <p:nvSpPr>
          <p:cNvPr id="4" name="Espace réservé de la date 3">
            <a:extLst>
              <a:ext uri="{FF2B5EF4-FFF2-40B4-BE49-F238E27FC236}">
                <a16:creationId xmlns:a16="http://schemas.microsoft.com/office/drawing/2014/main" xmlns="" id="{2E27AB64-33B3-4E13-B8E9-B89C85E78B9B}"/>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4D22370D-FCD8-4DA3-AA3E-BD3AA06FF008}"/>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E97538CB-9C34-4136-94E6-7BE2D58C865B}"/>
              </a:ext>
            </a:extLst>
          </p:cNvPr>
          <p:cNvSpPr>
            <a:spLocks noGrp="1"/>
          </p:cNvSpPr>
          <p:nvPr>
            <p:ph type="sldNum" sz="quarter" idx="12"/>
          </p:nvPr>
        </p:nvSpPr>
        <p:spPr/>
        <p:txBody>
          <a:bodyPr/>
          <a:lstStyle/>
          <a:p>
            <a:pPr>
              <a:defRPr/>
            </a:pPr>
            <a:fld id="{02FC5389-0A8C-462D-A1D5-4F7628EC53F5}" type="slidenum">
              <a:rPr lang="fr-FR" smtClean="0"/>
              <a:pPr>
                <a:defRPr/>
              </a:pPr>
              <a:t>17</a:t>
            </a:fld>
            <a:endParaRPr lang="fr-FR" dirty="0"/>
          </a:p>
        </p:txBody>
      </p:sp>
      <p:sp>
        <p:nvSpPr>
          <p:cNvPr id="7" name="Titre 1">
            <a:extLst>
              <a:ext uri="{FF2B5EF4-FFF2-40B4-BE49-F238E27FC236}">
                <a16:creationId xmlns:a16="http://schemas.microsoft.com/office/drawing/2014/main" xmlns="" id="{16E4845F-99F4-4238-8529-511D2B6AE5F5}"/>
              </a:ext>
            </a:extLst>
          </p:cNvPr>
          <p:cNvSpPr>
            <a:spLocks noGrp="1"/>
          </p:cNvSpPr>
          <p:nvPr>
            <p:ph type="title"/>
          </p:nvPr>
        </p:nvSpPr>
        <p:spPr>
          <a:xfrm>
            <a:off x="457200" y="841248"/>
            <a:ext cx="8363272"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Organiser le suivi post incident</a:t>
            </a:r>
          </a:p>
        </p:txBody>
      </p:sp>
    </p:spTree>
    <p:extLst>
      <p:ext uri="{BB962C8B-B14F-4D97-AF65-F5344CB8AC3E}">
        <p14:creationId xmlns:p14="http://schemas.microsoft.com/office/powerpoint/2010/main" val="846446775"/>
      </p:ext>
    </p:extLst>
  </p:cSld>
  <p:clrMapOvr>
    <a:masterClrMapping/>
  </p:clrMapOvr>
  <p:transition>
    <p:pull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988840"/>
            <a:ext cx="8496944" cy="4585696"/>
          </a:xfrm>
          <a:solidFill>
            <a:srgbClr val="FFFFCC"/>
          </a:solidFill>
        </p:spPr>
        <p:txBody>
          <a:bodyPr>
            <a:normAutofit/>
          </a:bodyPr>
          <a:lstStyle/>
          <a:p>
            <a:pPr>
              <a:buFontTx/>
              <a:buChar char="-"/>
            </a:pPr>
            <a:r>
              <a:rPr lang="fr-FR" dirty="0"/>
              <a:t>Améliorer l’accompagnement des professionnels victimes dans leurs démarches</a:t>
            </a:r>
          </a:p>
          <a:p>
            <a:pPr>
              <a:buFontTx/>
              <a:buChar char="-"/>
            </a:pPr>
            <a:r>
              <a:rPr lang="fr-FR" dirty="0"/>
              <a:t>Analyser les causes des actes de violence pour mieux les prévenir</a:t>
            </a:r>
          </a:p>
          <a:p>
            <a:pPr>
              <a:buFontTx/>
              <a:buChar char="-"/>
            </a:pPr>
            <a:r>
              <a:rPr lang="fr-FR" dirty="0"/>
              <a:t>Prévenir les risques d’agression dans les structures extrahospitalières</a:t>
            </a:r>
          </a:p>
          <a:p>
            <a:pPr>
              <a:buFontTx/>
              <a:buChar char="-"/>
            </a:pPr>
            <a:r>
              <a:rPr lang="fr-FR" dirty="0"/>
              <a:t>Mettre en place des espaces d’apaisement</a:t>
            </a:r>
          </a:p>
          <a:p>
            <a:pPr>
              <a:buFontTx/>
              <a:buChar char="-"/>
            </a:pPr>
            <a:r>
              <a:rPr lang="fr-FR" dirty="0"/>
              <a:t>Poursuivre la formation des professionnels à la prévention et à la gestion des situations à risque</a:t>
            </a:r>
          </a:p>
          <a:p>
            <a:endParaRPr lang="fr-FR" dirty="0"/>
          </a:p>
        </p:txBody>
      </p:sp>
      <p:sp>
        <p:nvSpPr>
          <p:cNvPr id="4" name="Espace réservé de la date 3"/>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6" name="Espace réservé du numéro de diapositive 5"/>
          <p:cNvSpPr>
            <a:spLocks noGrp="1"/>
          </p:cNvSpPr>
          <p:nvPr>
            <p:ph type="sldNum" sz="quarter" idx="12"/>
          </p:nvPr>
        </p:nvSpPr>
        <p:spPr/>
        <p:txBody>
          <a:bodyPr/>
          <a:lstStyle/>
          <a:p>
            <a:pPr>
              <a:defRPr/>
            </a:pPr>
            <a:fld id="{02FC5389-0A8C-462D-A1D5-4F7628EC53F5}" type="slidenum">
              <a:rPr lang="fr-FR" smtClean="0"/>
              <a:pPr>
                <a:defRPr/>
              </a:pPr>
              <a:t>18</a:t>
            </a:fld>
            <a:endParaRPr lang="fr-FR" dirty="0"/>
          </a:p>
        </p:txBody>
      </p:sp>
      <p:sp>
        <p:nvSpPr>
          <p:cNvPr id="8" name="Titre 1">
            <a:extLst>
              <a:ext uri="{FF2B5EF4-FFF2-40B4-BE49-F238E27FC236}">
                <a16:creationId xmlns:a16="http://schemas.microsoft.com/office/drawing/2014/main" xmlns="" id="{2FC910EE-8A14-4029-81D5-A6FA3B0D4186}"/>
              </a:ext>
            </a:extLst>
          </p:cNvPr>
          <p:cNvSpPr>
            <a:spLocks noGrp="1"/>
          </p:cNvSpPr>
          <p:nvPr>
            <p:ph type="title"/>
          </p:nvPr>
        </p:nvSpPr>
        <p:spPr>
          <a:xfrm>
            <a:off x="457200" y="841248"/>
            <a:ext cx="8363272" cy="1066800"/>
          </a:xfrm>
        </p:spPr>
        <p:txBody>
          <a:bodyPr>
            <a:normAutofit/>
          </a:bodyPr>
          <a:lstStyle/>
          <a:p>
            <a:r>
              <a:rPr lang="fr-FR" sz="2800" dirty="0">
                <a:solidFill>
                  <a:srgbClr val="0070C0"/>
                </a:solidFill>
                <a:effectLst>
                  <a:outerShdw blurRad="38100" dist="38100" dir="2700000" algn="tl">
                    <a:srgbClr val="000000">
                      <a:alpha val="43137"/>
                    </a:srgbClr>
                  </a:outerShdw>
                </a:effectLst>
              </a:rPr>
              <a:t>Les 5 axes d’amélioration</a:t>
            </a:r>
          </a:p>
        </p:txBody>
      </p:sp>
    </p:spTree>
    <p:extLst>
      <p:ext uri="{BB962C8B-B14F-4D97-AF65-F5344CB8AC3E}">
        <p14:creationId xmlns:p14="http://schemas.microsoft.com/office/powerpoint/2010/main" val="2550261679"/>
      </p:ext>
    </p:extLst>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custDataLst>
              <p:tags r:id="rId1"/>
            </p:custDataLst>
          </p:nvPr>
        </p:nvSpPr>
        <p:spPr>
          <a:xfrm>
            <a:off x="524309" y="1952836"/>
            <a:ext cx="5593198" cy="646331"/>
          </a:xfrm>
          <a:prstGeom prst="rect">
            <a:avLst/>
          </a:prstGeom>
        </p:spPr>
        <p:txBody>
          <a:bodyPr wrap="none">
            <a:spAutoFit/>
          </a:bodyPr>
          <a:lstStyle/>
          <a:p>
            <a:r>
              <a:rPr lang="fr-FR" sz="3600" dirty="0">
                <a:solidFill>
                  <a:srgbClr val="004990"/>
                </a:solidFill>
                <a:latin typeface="Berlin Sans FB Demi" panose="020E0802020502020306" pitchFamily="34" charset="0"/>
                <a:cs typeface="Times New Roman" panose="02020603050405020304" pitchFamily="18" charset="0"/>
              </a:rPr>
              <a:t>Merci pour votre attention</a:t>
            </a:r>
            <a:endParaRPr lang="fr-FR" sz="3600" dirty="0">
              <a:latin typeface="Berlin Sans FB Demi" panose="020E0802020502020306" pitchFamily="34" charset="0"/>
            </a:endParaRPr>
          </a:p>
        </p:txBody>
      </p:sp>
      <p:pic>
        <p:nvPicPr>
          <p:cNvPr id="2" name="Image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6898170" y="743656"/>
            <a:ext cx="1800200" cy="180020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3596" y="3182358"/>
            <a:ext cx="5132810" cy="3198969"/>
          </a:xfrm>
          <a:prstGeom prst="rect">
            <a:avLst/>
          </a:prstGeom>
        </p:spPr>
      </p:pic>
    </p:spTree>
    <p:extLst>
      <p:ext uri="{BB962C8B-B14F-4D97-AF65-F5344CB8AC3E}">
        <p14:creationId xmlns:p14="http://schemas.microsoft.com/office/powerpoint/2010/main" val="2890500322"/>
      </p:ext>
    </p:extLst>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542494-C793-4DFA-AD91-42C4DE0E5E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A86F0288-DC18-460A-884A-E8440EA0CEB9}"/>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xmlns="" id="{A557CD44-88E3-47AB-93CD-05CD9E794213}"/>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8E215028-42AA-46FF-8808-DC847BDBAEFF}"/>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EBFAE299-167B-4975-BF8E-42529BE6320C}"/>
              </a:ext>
            </a:extLst>
          </p:cNvPr>
          <p:cNvSpPr>
            <a:spLocks noGrp="1"/>
          </p:cNvSpPr>
          <p:nvPr>
            <p:ph type="sldNum" sz="quarter" idx="12"/>
          </p:nvPr>
        </p:nvSpPr>
        <p:spPr/>
        <p:txBody>
          <a:bodyPr/>
          <a:lstStyle/>
          <a:p>
            <a:pPr>
              <a:defRPr/>
            </a:pPr>
            <a:fld id="{02FC5389-0A8C-462D-A1D5-4F7628EC53F5}" type="slidenum">
              <a:rPr lang="fr-FR" smtClean="0"/>
              <a:pPr>
                <a:defRPr/>
              </a:pPr>
              <a:t>2</a:t>
            </a:fld>
            <a:endParaRPr lang="fr-FR" dirty="0"/>
          </a:p>
        </p:txBody>
      </p:sp>
      <p:pic>
        <p:nvPicPr>
          <p:cNvPr id="7" name="Image 6">
            <a:extLst>
              <a:ext uri="{FF2B5EF4-FFF2-40B4-BE49-F238E27FC236}">
                <a16:creationId xmlns:a16="http://schemas.microsoft.com/office/drawing/2014/main" xmlns="" id="{D79195E3-8752-4112-A87F-94B070160604}"/>
              </a:ext>
            </a:extLst>
          </p:cNvPr>
          <p:cNvPicPr/>
          <p:nvPr/>
        </p:nvPicPr>
        <p:blipFill rotWithShape="1">
          <a:blip r:embed="rId2"/>
          <a:srcRect l="20502" t="12640" r="21461" b="15930"/>
          <a:stretch/>
        </p:blipFill>
        <p:spPr bwMode="auto">
          <a:xfrm>
            <a:off x="179512" y="692696"/>
            <a:ext cx="8757223" cy="5976664"/>
          </a:xfrm>
          <a:prstGeom prst="rect">
            <a:avLst/>
          </a:prstGeom>
          <a:ln>
            <a:noFill/>
          </a:ln>
          <a:effectLst>
            <a:softEdge rad="112500"/>
          </a:effectLst>
          <a:extLst>
            <a:ext uri="{53640926-AAD7-44D8-BBD7-CCE9431645EC}">
              <a14:shadowObscured xmlns:a14="http://schemas.microsoft.com/office/drawing/2010/main"/>
            </a:ext>
          </a:extLst>
        </p:spPr>
      </p:pic>
      <p:sp>
        <p:nvSpPr>
          <p:cNvPr id="8" name="Rectangle : coins arrondis 7">
            <a:extLst>
              <a:ext uri="{FF2B5EF4-FFF2-40B4-BE49-F238E27FC236}">
                <a16:creationId xmlns:a16="http://schemas.microsoft.com/office/drawing/2014/main" xmlns="" id="{480DEC97-EBB4-4032-8026-D23E668649E8}"/>
              </a:ext>
            </a:extLst>
          </p:cNvPr>
          <p:cNvSpPr/>
          <p:nvPr/>
        </p:nvSpPr>
        <p:spPr>
          <a:xfrm>
            <a:off x="4716016" y="5517232"/>
            <a:ext cx="1296144" cy="1096928"/>
          </a:xfrm>
          <a:prstGeom prst="roundRect">
            <a:avLst/>
          </a:prstGeom>
          <a:noFill/>
          <a:ln>
            <a:solidFill>
              <a:schemeClr val="accent3">
                <a:lumMod val="60000"/>
                <a:lumOff val="4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3064589"/>
      </p:ext>
    </p:extLst>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EA73DF-6E1D-4377-986C-AFB99A0DEA36}"/>
              </a:ext>
            </a:extLst>
          </p:cNvPr>
          <p:cNvSpPr>
            <a:spLocks noGrp="1"/>
          </p:cNvSpPr>
          <p:nvPr>
            <p:ph type="title"/>
          </p:nvPr>
        </p:nvSpPr>
        <p:spPr>
          <a:xfrm>
            <a:off x="457200" y="908720"/>
            <a:ext cx="8229600" cy="1066800"/>
          </a:xfrm>
        </p:spPr>
        <p:txBody>
          <a:bodyPr>
            <a:noAutofit/>
          </a:bodyPr>
          <a:lstStyle/>
          <a:p>
            <a:r>
              <a:rPr lang="fr-FR" sz="3200" dirty="0"/>
              <a:t>Les actes de violence : Typologie</a:t>
            </a:r>
          </a:p>
        </p:txBody>
      </p:sp>
      <p:sp>
        <p:nvSpPr>
          <p:cNvPr id="3" name="Espace réservé du contenu 2">
            <a:extLst>
              <a:ext uri="{FF2B5EF4-FFF2-40B4-BE49-F238E27FC236}">
                <a16:creationId xmlns:a16="http://schemas.microsoft.com/office/drawing/2014/main" xmlns="" id="{B185C2DC-DE7F-49C9-807C-E43F3CC8E222}"/>
              </a:ext>
            </a:extLst>
          </p:cNvPr>
          <p:cNvSpPr>
            <a:spLocks noGrp="1"/>
          </p:cNvSpPr>
          <p:nvPr>
            <p:ph idx="1"/>
          </p:nvPr>
        </p:nvSpPr>
        <p:spPr>
          <a:xfrm>
            <a:off x="457200" y="2006342"/>
            <a:ext cx="8229600" cy="3222858"/>
          </a:xfrm>
        </p:spPr>
        <p:txBody>
          <a:bodyPr>
            <a:normAutofit/>
          </a:bodyPr>
          <a:lstStyle/>
          <a:p>
            <a:pPr>
              <a:lnSpc>
                <a:spcPct val="150000"/>
              </a:lnSpc>
            </a:pPr>
            <a:r>
              <a:rPr lang="fr-FR" sz="3200" dirty="0"/>
              <a:t>Agressions physiques    </a:t>
            </a:r>
          </a:p>
          <a:p>
            <a:pPr>
              <a:lnSpc>
                <a:spcPct val="150000"/>
              </a:lnSpc>
            </a:pPr>
            <a:r>
              <a:rPr lang="fr-FR" sz="3200" dirty="0"/>
              <a:t>Agressions verbales / injures</a:t>
            </a:r>
          </a:p>
          <a:p>
            <a:pPr>
              <a:lnSpc>
                <a:spcPct val="150000"/>
              </a:lnSpc>
            </a:pPr>
            <a:r>
              <a:rPr lang="fr-FR" sz="3200" dirty="0"/>
              <a:t>Menaces d’atteinte à la personne</a:t>
            </a:r>
          </a:p>
          <a:p>
            <a:pPr>
              <a:lnSpc>
                <a:spcPct val="150000"/>
              </a:lnSpc>
            </a:pPr>
            <a:r>
              <a:rPr lang="fr-FR" sz="3200" dirty="0"/>
              <a:t>Dégradation des biens</a:t>
            </a:r>
          </a:p>
        </p:txBody>
      </p:sp>
      <p:sp>
        <p:nvSpPr>
          <p:cNvPr id="4" name="Espace réservé de la date 3">
            <a:extLst>
              <a:ext uri="{FF2B5EF4-FFF2-40B4-BE49-F238E27FC236}">
                <a16:creationId xmlns:a16="http://schemas.microsoft.com/office/drawing/2014/main" xmlns="" id="{172862CB-133B-4F4B-A77C-F501D5602E21}"/>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04F5C652-FC02-44B5-8875-73F84803156C}"/>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F7C4FB5A-59A5-4509-9D1F-36579CD48660}"/>
              </a:ext>
            </a:extLst>
          </p:cNvPr>
          <p:cNvSpPr>
            <a:spLocks noGrp="1"/>
          </p:cNvSpPr>
          <p:nvPr>
            <p:ph type="sldNum" sz="quarter" idx="12"/>
          </p:nvPr>
        </p:nvSpPr>
        <p:spPr/>
        <p:txBody>
          <a:bodyPr/>
          <a:lstStyle/>
          <a:p>
            <a:pPr>
              <a:defRPr/>
            </a:pPr>
            <a:fld id="{02FC5389-0A8C-462D-A1D5-4F7628EC53F5}" type="slidenum">
              <a:rPr lang="fr-FR" smtClean="0"/>
              <a:pPr>
                <a:defRPr/>
              </a:pPr>
              <a:t>3</a:t>
            </a:fld>
            <a:endParaRPr lang="fr-FR" dirty="0"/>
          </a:p>
        </p:txBody>
      </p:sp>
      <p:sp>
        <p:nvSpPr>
          <p:cNvPr id="7" name="Flèche : droite 6">
            <a:extLst>
              <a:ext uri="{FF2B5EF4-FFF2-40B4-BE49-F238E27FC236}">
                <a16:creationId xmlns:a16="http://schemas.microsoft.com/office/drawing/2014/main" xmlns="" id="{06A518F3-F26C-41F2-90B2-20C9660C2084}"/>
              </a:ext>
            </a:extLst>
          </p:cNvPr>
          <p:cNvSpPr/>
          <p:nvPr/>
        </p:nvSpPr>
        <p:spPr>
          <a:xfrm>
            <a:off x="1077888" y="5454806"/>
            <a:ext cx="397768" cy="216024"/>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xmlns="" id="{67FDC576-769F-43BC-8810-0AF204FF198C}"/>
              </a:ext>
            </a:extLst>
          </p:cNvPr>
          <p:cNvSpPr txBox="1"/>
          <p:nvPr/>
        </p:nvSpPr>
        <p:spPr>
          <a:xfrm>
            <a:off x="1475656" y="5301208"/>
            <a:ext cx="7128792" cy="523220"/>
          </a:xfrm>
          <a:prstGeom prst="rect">
            <a:avLst/>
          </a:prstGeom>
          <a:noFill/>
        </p:spPr>
        <p:txBody>
          <a:bodyPr wrap="square" rtlCol="0">
            <a:spAutoFit/>
          </a:bodyPr>
          <a:lstStyle/>
          <a:p>
            <a:r>
              <a:rPr lang="fr-FR" sz="2800" dirty="0">
                <a:solidFill>
                  <a:srgbClr val="0000CC"/>
                </a:solidFill>
              </a:rPr>
              <a:t>1</a:t>
            </a:r>
            <a:r>
              <a:rPr lang="fr-FR" sz="2800" baseline="30000" dirty="0">
                <a:solidFill>
                  <a:srgbClr val="0000CC"/>
                </a:solidFill>
              </a:rPr>
              <a:t>er</a:t>
            </a:r>
            <a:r>
              <a:rPr lang="fr-FR" sz="2800" dirty="0">
                <a:solidFill>
                  <a:srgbClr val="0000CC"/>
                </a:solidFill>
              </a:rPr>
              <a:t> risque identifié dans le document unique</a:t>
            </a:r>
          </a:p>
        </p:txBody>
      </p:sp>
    </p:spTree>
    <p:extLst>
      <p:ext uri="{BB962C8B-B14F-4D97-AF65-F5344CB8AC3E}">
        <p14:creationId xmlns:p14="http://schemas.microsoft.com/office/powerpoint/2010/main" val="4288690406"/>
      </p:ext>
    </p:extLst>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33A26E-78BB-40C9-B52B-47A4D7AE5C83}"/>
              </a:ext>
            </a:extLst>
          </p:cNvPr>
          <p:cNvSpPr>
            <a:spLocks noGrp="1"/>
          </p:cNvSpPr>
          <p:nvPr>
            <p:ph type="title"/>
          </p:nvPr>
        </p:nvSpPr>
        <p:spPr>
          <a:xfrm>
            <a:off x="456207" y="841248"/>
            <a:ext cx="8229600" cy="1066800"/>
          </a:xfrm>
        </p:spPr>
        <p:txBody>
          <a:bodyPr>
            <a:normAutofit/>
          </a:bodyPr>
          <a:lstStyle/>
          <a:p>
            <a:r>
              <a:rPr lang="fr-FR" dirty="0"/>
              <a:t>Quelques chiffres</a:t>
            </a:r>
          </a:p>
        </p:txBody>
      </p:sp>
      <p:sp>
        <p:nvSpPr>
          <p:cNvPr id="4" name="Espace réservé de la date 3">
            <a:extLst>
              <a:ext uri="{FF2B5EF4-FFF2-40B4-BE49-F238E27FC236}">
                <a16:creationId xmlns:a16="http://schemas.microsoft.com/office/drawing/2014/main" xmlns="" id="{B82F210B-7265-4404-B2E0-AC7C0357F1C2}"/>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21051461-83BA-435B-A190-3003517B1D06}"/>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8F9B2001-C638-4786-8723-A6FDBB52FD88}"/>
              </a:ext>
            </a:extLst>
          </p:cNvPr>
          <p:cNvSpPr>
            <a:spLocks noGrp="1"/>
          </p:cNvSpPr>
          <p:nvPr>
            <p:ph type="sldNum" sz="quarter" idx="12"/>
          </p:nvPr>
        </p:nvSpPr>
        <p:spPr/>
        <p:txBody>
          <a:bodyPr/>
          <a:lstStyle/>
          <a:p>
            <a:pPr>
              <a:defRPr/>
            </a:pPr>
            <a:fld id="{02FC5389-0A8C-462D-A1D5-4F7628EC53F5}" type="slidenum">
              <a:rPr lang="fr-FR" smtClean="0"/>
              <a:pPr>
                <a:defRPr/>
              </a:pPr>
              <a:t>4</a:t>
            </a:fld>
            <a:endParaRPr lang="fr-FR" dirty="0"/>
          </a:p>
        </p:txBody>
      </p:sp>
      <p:graphicFrame>
        <p:nvGraphicFramePr>
          <p:cNvPr id="7" name="Graphique 6">
            <a:extLst>
              <a:ext uri="{FF2B5EF4-FFF2-40B4-BE49-F238E27FC236}">
                <a16:creationId xmlns:a16="http://schemas.microsoft.com/office/drawing/2014/main" xmlns="" id="{00000000-0008-0000-0400-000006000000}"/>
              </a:ext>
            </a:extLst>
          </p:cNvPr>
          <p:cNvGraphicFramePr>
            <a:graphicFrameLocks/>
          </p:cNvGraphicFramePr>
          <p:nvPr>
            <p:extLst>
              <p:ext uri="{D42A27DB-BD31-4B8C-83A1-F6EECF244321}">
                <p14:modId xmlns:p14="http://schemas.microsoft.com/office/powerpoint/2010/main" val="2036241783"/>
              </p:ext>
            </p:extLst>
          </p:nvPr>
        </p:nvGraphicFramePr>
        <p:xfrm>
          <a:off x="827584" y="1908048"/>
          <a:ext cx="8109152" cy="4833320"/>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e 7">
            <a:extLst>
              <a:ext uri="{FF2B5EF4-FFF2-40B4-BE49-F238E27FC236}">
                <a16:creationId xmlns:a16="http://schemas.microsoft.com/office/drawing/2014/main" xmlns="" id="{6A2B68E3-C22E-4AB3-AB7C-29541DCD2AB6}"/>
              </a:ext>
            </a:extLst>
          </p:cNvPr>
          <p:cNvSpPr/>
          <p:nvPr/>
        </p:nvSpPr>
        <p:spPr>
          <a:xfrm>
            <a:off x="1691680" y="2381264"/>
            <a:ext cx="1800200" cy="34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1153815"/>
      </p:ext>
    </p:extLst>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02FC5389-0A8C-462D-A1D5-4F7628EC53F5}" type="slidenum">
              <a:rPr lang="fr-FR" smtClean="0"/>
              <a:pPr>
                <a:defRPr/>
              </a:pPr>
              <a:t>5</a:t>
            </a:fld>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3413829027"/>
              </p:ext>
            </p:extLst>
          </p:nvPr>
        </p:nvGraphicFramePr>
        <p:xfrm>
          <a:off x="539552" y="1069848"/>
          <a:ext cx="8136904" cy="5455496"/>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e 7">
            <a:extLst>
              <a:ext uri="{FF2B5EF4-FFF2-40B4-BE49-F238E27FC236}">
                <a16:creationId xmlns:a16="http://schemas.microsoft.com/office/drawing/2014/main" xmlns="" id="{6A2B68E3-C22E-4AB3-AB7C-29541DCD2AB6}"/>
              </a:ext>
            </a:extLst>
          </p:cNvPr>
          <p:cNvSpPr/>
          <p:nvPr/>
        </p:nvSpPr>
        <p:spPr>
          <a:xfrm>
            <a:off x="1547664" y="1772816"/>
            <a:ext cx="1440160" cy="4176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822024"/>
      </p:ext>
    </p:extLst>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B3163E-A425-42A0-9163-FA9405E18FAF}"/>
              </a:ext>
            </a:extLst>
          </p:cNvPr>
          <p:cNvSpPr>
            <a:spLocks noGrp="1"/>
          </p:cNvSpPr>
          <p:nvPr>
            <p:ph type="title"/>
          </p:nvPr>
        </p:nvSpPr>
        <p:spPr>
          <a:xfrm>
            <a:off x="431543" y="1014208"/>
            <a:ext cx="8229600" cy="1066800"/>
          </a:xfrm>
        </p:spPr>
        <p:txBody>
          <a:bodyPr/>
          <a:lstStyle/>
          <a:p>
            <a:r>
              <a:rPr lang="fr-FR" dirty="0"/>
              <a:t>Accidents du travail en 2017</a:t>
            </a:r>
          </a:p>
        </p:txBody>
      </p:sp>
      <p:sp>
        <p:nvSpPr>
          <p:cNvPr id="3" name="Espace réservé du contenu 2">
            <a:extLst>
              <a:ext uri="{FF2B5EF4-FFF2-40B4-BE49-F238E27FC236}">
                <a16:creationId xmlns:a16="http://schemas.microsoft.com/office/drawing/2014/main" xmlns="" id="{CAC12702-FE9F-414C-9437-2E80071FD328}"/>
              </a:ext>
            </a:extLst>
          </p:cNvPr>
          <p:cNvSpPr>
            <a:spLocks noGrp="1"/>
          </p:cNvSpPr>
          <p:nvPr>
            <p:ph idx="1"/>
          </p:nvPr>
        </p:nvSpPr>
        <p:spPr/>
        <p:txBody>
          <a:bodyPr>
            <a:normAutofit/>
          </a:bodyPr>
          <a:lstStyle/>
          <a:p>
            <a:r>
              <a:rPr lang="fr-FR" sz="3600" dirty="0"/>
              <a:t>26 déclarations d’accidents du travail initial</a:t>
            </a:r>
          </a:p>
          <a:p>
            <a:pPr lvl="1"/>
            <a:r>
              <a:rPr lang="fr-FR" sz="3200" dirty="0"/>
              <a:t>11 sans arrêt de travail</a:t>
            </a:r>
          </a:p>
          <a:p>
            <a:pPr lvl="1"/>
            <a:r>
              <a:rPr lang="fr-FR" sz="3200" dirty="0"/>
              <a:t>15 avec arrêt de travail : de 6 à 200 jours (cumul à 539 jours)</a:t>
            </a:r>
          </a:p>
        </p:txBody>
      </p:sp>
      <p:sp>
        <p:nvSpPr>
          <p:cNvPr id="4" name="Espace réservé de la date 3">
            <a:extLst>
              <a:ext uri="{FF2B5EF4-FFF2-40B4-BE49-F238E27FC236}">
                <a16:creationId xmlns:a16="http://schemas.microsoft.com/office/drawing/2014/main" xmlns="" id="{414170F8-3BF6-43EE-A38E-C506F7DD5083}"/>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8B6057F9-5745-431B-8F17-0C46FF0674B3}"/>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AA844D0A-D570-4953-B013-10B750C223AF}"/>
              </a:ext>
            </a:extLst>
          </p:cNvPr>
          <p:cNvSpPr>
            <a:spLocks noGrp="1"/>
          </p:cNvSpPr>
          <p:nvPr>
            <p:ph type="sldNum" sz="quarter" idx="12"/>
          </p:nvPr>
        </p:nvSpPr>
        <p:spPr/>
        <p:txBody>
          <a:bodyPr/>
          <a:lstStyle/>
          <a:p>
            <a:pPr>
              <a:defRPr/>
            </a:pPr>
            <a:fld id="{02FC5389-0A8C-462D-A1D5-4F7628EC53F5}" type="slidenum">
              <a:rPr lang="fr-FR" smtClean="0"/>
              <a:pPr>
                <a:defRPr/>
              </a:pPr>
              <a:t>6</a:t>
            </a:fld>
            <a:endParaRPr lang="fr-FR" dirty="0"/>
          </a:p>
        </p:txBody>
      </p:sp>
    </p:spTree>
    <p:extLst>
      <p:ext uri="{BB962C8B-B14F-4D97-AF65-F5344CB8AC3E}">
        <p14:creationId xmlns:p14="http://schemas.microsoft.com/office/powerpoint/2010/main" val="3233256283"/>
      </p:ext>
    </p:extLst>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1FBB37C2-0AD2-441F-BFAC-41EA159E4B76}"/>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5FCAA00E-034B-4B56-9283-D999648DC764}"/>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6C78F83A-85A4-4C88-B3D4-0E685B38254F}"/>
              </a:ext>
            </a:extLst>
          </p:cNvPr>
          <p:cNvSpPr>
            <a:spLocks noGrp="1"/>
          </p:cNvSpPr>
          <p:nvPr>
            <p:ph type="sldNum" sz="quarter" idx="12"/>
          </p:nvPr>
        </p:nvSpPr>
        <p:spPr/>
        <p:txBody>
          <a:bodyPr/>
          <a:lstStyle/>
          <a:p>
            <a:pPr>
              <a:defRPr/>
            </a:pPr>
            <a:fld id="{02FC5389-0A8C-462D-A1D5-4F7628EC53F5}" type="slidenum">
              <a:rPr lang="fr-FR" smtClean="0"/>
              <a:pPr>
                <a:defRPr/>
              </a:pPr>
              <a:t>7</a:t>
            </a:fld>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3097452343"/>
              </p:ext>
            </p:extLst>
          </p:nvPr>
        </p:nvGraphicFramePr>
        <p:xfrm>
          <a:off x="457200" y="1069848"/>
          <a:ext cx="8229600" cy="5311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684096"/>
      </p:ext>
    </p:extLst>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ulle ronde 7"/>
          <p:cNvSpPr/>
          <p:nvPr/>
        </p:nvSpPr>
        <p:spPr>
          <a:xfrm>
            <a:off x="2411760" y="3374573"/>
            <a:ext cx="6174556" cy="1797536"/>
          </a:xfrm>
          <a:prstGeom prst="wedgeEllipseCallout">
            <a:avLst>
              <a:gd name="adj1" fmla="val 39851"/>
              <a:gd name="adj2" fmla="val 563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 j 'entends des cris provenant d' une chambre ou se trouve déjà 2 de mes collègues. J' ouvre la porte et à ce moment une patiente se jette vers moi, me saisit violemment, me soulève du sol et me projette contre le placard de la chambre. Je tombe au sol et mes collègues interviennent pour me secourir et contenir la patiente » </a:t>
            </a:r>
            <a:endParaRPr lang="fr-FR" sz="1400" dirty="0"/>
          </a:p>
        </p:txBody>
      </p:sp>
      <p:sp>
        <p:nvSpPr>
          <p:cNvPr id="6" name="Espace réservé du numéro de diapositive 5"/>
          <p:cNvSpPr>
            <a:spLocks noGrp="1"/>
          </p:cNvSpPr>
          <p:nvPr>
            <p:ph type="sldNum" sz="quarter" idx="12"/>
            <p:custDataLst>
              <p:tags r:id="rId1"/>
            </p:custDataLst>
          </p:nvPr>
        </p:nvSpPr>
        <p:spPr/>
        <p:txBody>
          <a:bodyPr/>
          <a:lstStyle/>
          <a:p>
            <a:pPr>
              <a:defRPr/>
            </a:pPr>
            <a:fld id="{02FC5389-0A8C-462D-A1D5-4F7628EC53F5}" type="slidenum">
              <a:rPr lang="fr-FR" smtClean="0"/>
              <a:pPr>
                <a:defRPr/>
              </a:pPr>
              <a:t>8</a:t>
            </a:fld>
            <a:endParaRPr lang="fr-FR" dirty="0"/>
          </a:p>
        </p:txBody>
      </p:sp>
      <p:sp>
        <p:nvSpPr>
          <p:cNvPr id="20" name="Rectangle 19"/>
          <p:cNvSpPr/>
          <p:nvPr>
            <p:custDataLst>
              <p:tags r:id="rId2"/>
            </p:custDataLst>
          </p:nvPr>
        </p:nvSpPr>
        <p:spPr>
          <a:xfrm>
            <a:off x="1909236" y="405985"/>
            <a:ext cx="3281668" cy="707886"/>
          </a:xfrm>
          <a:prstGeom prst="rect">
            <a:avLst/>
          </a:prstGeom>
        </p:spPr>
        <p:txBody>
          <a:bodyPr wrap="none">
            <a:spAutoFit/>
          </a:bodyPr>
          <a:lstStyle/>
          <a:p>
            <a:r>
              <a:rPr lang="fr-FR" sz="4000" dirty="0">
                <a:solidFill>
                  <a:schemeClr val="tx2"/>
                </a:solidFill>
                <a:latin typeface="+mj-lt"/>
                <a:ea typeface="+mj-ea"/>
                <a:cs typeface="+mj-cs"/>
              </a:rPr>
              <a:t>Témoignages</a:t>
            </a:r>
            <a:r>
              <a:rPr lang="fr-FR" sz="3600" dirty="0">
                <a:solidFill>
                  <a:srgbClr val="004990"/>
                </a:solidFill>
                <a:latin typeface="Berlin Sans FB Demi" panose="020E0802020502020306" pitchFamily="34" charset="0"/>
                <a:cs typeface="Times New Roman" panose="02020603050405020304" pitchFamily="18" charset="0"/>
              </a:rPr>
              <a:t> </a:t>
            </a:r>
            <a:endParaRPr lang="fr-FR" sz="3600" dirty="0">
              <a:latin typeface="Berlin Sans FB Demi" panose="020E0802020502020306" pitchFamily="34" charset="0"/>
            </a:endParaRPr>
          </a:p>
        </p:txBody>
      </p:sp>
      <p:sp>
        <p:nvSpPr>
          <p:cNvPr id="3" name="Rectangle 2"/>
          <p:cNvSpPr/>
          <p:nvPr/>
        </p:nvSpPr>
        <p:spPr>
          <a:xfrm>
            <a:off x="5252820" y="1484541"/>
            <a:ext cx="3683915" cy="369332"/>
          </a:xfrm>
          <a:prstGeom prst="rect">
            <a:avLst/>
          </a:prstGeom>
        </p:spPr>
        <p:txBody>
          <a:bodyPr wrap="square">
            <a:spAutoFit/>
          </a:bodyPr>
          <a:lstStyle/>
          <a:p>
            <a:r>
              <a:rPr lang="fr-FR"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endParaRPr lang="fr-FR" dirty="0">
              <a:solidFill>
                <a:srgbClr val="00B050"/>
              </a:solidFill>
            </a:endParaRPr>
          </a:p>
        </p:txBody>
      </p:sp>
      <p:sp>
        <p:nvSpPr>
          <p:cNvPr id="11" name="Bulle ronde 10"/>
          <p:cNvSpPr/>
          <p:nvPr/>
        </p:nvSpPr>
        <p:spPr>
          <a:xfrm>
            <a:off x="20481" y="5386965"/>
            <a:ext cx="4889897" cy="1030593"/>
          </a:xfrm>
          <a:prstGeom prst="wedgeEllipseCallout">
            <a:avLst>
              <a:gd name="adj1" fmla="val -47798"/>
              <a:gd name="adj2" fmla="val 746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FF9900"/>
                </a:solidFill>
                <a:latin typeface="Calibri" panose="020F0502020204030204" pitchFamily="34" charset="0"/>
                <a:ea typeface="Calibri" panose="020F0502020204030204" pitchFamily="34" charset="0"/>
                <a:cs typeface="Times New Roman" panose="02020603050405020304" pitchFamily="18" charset="0"/>
              </a:rPr>
              <a:t>« me M a de façon imprévisible agressé physiquement l’étudiante infirmière. L'a giflé sans contexte précurseur »</a:t>
            </a:r>
            <a:endParaRPr lang="fr-FR" sz="1400" dirty="0">
              <a:solidFill>
                <a:srgbClr val="FF9900"/>
              </a:solidFill>
            </a:endParaRPr>
          </a:p>
          <a:p>
            <a:pPr algn="ctr"/>
            <a:endParaRPr lang="fr-FR" sz="1400" dirty="0"/>
          </a:p>
        </p:txBody>
      </p:sp>
      <p:sp>
        <p:nvSpPr>
          <p:cNvPr id="12" name="Bulle ronde 11"/>
          <p:cNvSpPr/>
          <p:nvPr/>
        </p:nvSpPr>
        <p:spPr>
          <a:xfrm>
            <a:off x="5148064" y="1816440"/>
            <a:ext cx="3995936" cy="1475532"/>
          </a:xfrm>
          <a:prstGeom prst="wedgeEllipseCallout">
            <a:avLst>
              <a:gd name="adj1" fmla="val 37093"/>
              <a:gd name="adj2" fmla="val -879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Trouble du comportement quasi-quotidien à type d'injure et de provocation envers l'ensemble de l'équipe pluridisciplinaire et certain usagers du pavillon qu'il terrorise</a:t>
            </a:r>
            <a:endParaRPr lang="fr-FR" sz="1400" dirty="0"/>
          </a:p>
        </p:txBody>
      </p:sp>
      <p:sp>
        <p:nvSpPr>
          <p:cNvPr id="14" name="Bulle ronde 13"/>
          <p:cNvSpPr/>
          <p:nvPr/>
        </p:nvSpPr>
        <p:spPr>
          <a:xfrm>
            <a:off x="20482" y="1217031"/>
            <a:ext cx="6495734" cy="824709"/>
          </a:xfrm>
          <a:prstGeom prst="wedgeEllipseCallout">
            <a:avLst>
              <a:gd name="adj1" fmla="val -42209"/>
              <a:gd name="adj2" fmla="val -832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7030A0"/>
                </a:solidFill>
                <a:latin typeface="Calibri" panose="020F0502020204030204" pitchFamily="34" charset="0"/>
                <a:ea typeface="Calibri" panose="020F0502020204030204" pitchFamily="34" charset="0"/>
                <a:cs typeface="Times New Roman" panose="02020603050405020304" pitchFamily="18" charset="0"/>
              </a:rPr>
              <a:t>De retour de son entretien médicale au CMP, le patient sans raison apparente agresse physiquement un personnel soignant à coups de poing et de pied au visage et sur le corps</a:t>
            </a:r>
          </a:p>
        </p:txBody>
      </p:sp>
      <p:sp>
        <p:nvSpPr>
          <p:cNvPr id="15" name="Bulle ronde 14"/>
          <p:cNvSpPr/>
          <p:nvPr/>
        </p:nvSpPr>
        <p:spPr>
          <a:xfrm>
            <a:off x="1331640" y="2182864"/>
            <a:ext cx="3744416" cy="1213244"/>
          </a:xfrm>
          <a:prstGeom prst="wedgeEllipseCallout">
            <a:avLst>
              <a:gd name="adj1" fmla="val -83044"/>
              <a:gd name="adj2" fmla="val -20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Suite à une sortie dans le parc avec une jeune patiente celle ci m'agresse au niveau du bras gauche (griffure et morsure).  ».</a:t>
            </a:r>
          </a:p>
        </p:txBody>
      </p:sp>
      <p:sp>
        <p:nvSpPr>
          <p:cNvPr id="18" name="Bulle ronde 17"/>
          <p:cNvSpPr/>
          <p:nvPr/>
        </p:nvSpPr>
        <p:spPr>
          <a:xfrm>
            <a:off x="4716016" y="5337311"/>
            <a:ext cx="4056702" cy="1462303"/>
          </a:xfrm>
          <a:prstGeom prst="wedgeEllipseCallout">
            <a:avLst>
              <a:gd name="adj1" fmla="val -71518"/>
              <a:gd name="adj2" fmla="val 430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Le père du patient n'accepte pas nos propos et commence à insulter l'équipe à la porte d'entrée du service, frappe la porte, bouscule l'un des soignants et menace de mort le personnel soignant ». </a:t>
            </a:r>
            <a:endParaRPr lang="fr-FR" sz="1400" dirty="0"/>
          </a:p>
        </p:txBody>
      </p:sp>
      <p:sp>
        <p:nvSpPr>
          <p:cNvPr id="2" name="AutoShape 2" descr="Résultat de recherche d'images pour &quot;violence bonhomme blanc&quot;">
            <a:extLst>
              <a:ext uri="{FF2B5EF4-FFF2-40B4-BE49-F238E27FC236}">
                <a16:creationId xmlns:a16="http://schemas.microsoft.com/office/drawing/2014/main" xmlns="" id="{F7B34F52-202E-4B36-B514-216F025BF75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xmlns="" id="{4C6ACA80-28AD-4069-B554-D05E0E45C984}"/>
              </a:ext>
            </a:extLst>
          </p:cNvPr>
          <p:cNvPicPr>
            <a:picLocks noChangeAspect="1"/>
          </p:cNvPicPr>
          <p:nvPr/>
        </p:nvPicPr>
        <p:blipFill>
          <a:blip r:embed="rId4"/>
          <a:stretch>
            <a:fillRect/>
          </a:stretch>
        </p:blipFill>
        <p:spPr>
          <a:xfrm>
            <a:off x="167531" y="3291972"/>
            <a:ext cx="1930233" cy="2045339"/>
          </a:xfrm>
          <a:prstGeom prst="rect">
            <a:avLst/>
          </a:prstGeom>
        </p:spPr>
      </p:pic>
    </p:spTree>
    <p:extLst>
      <p:ext uri="{BB962C8B-B14F-4D97-AF65-F5344CB8AC3E}">
        <p14:creationId xmlns:p14="http://schemas.microsoft.com/office/powerpoint/2010/main" val="4062532082"/>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0B9A37-DCF7-449D-BF53-87CB68069D68}"/>
              </a:ext>
            </a:extLst>
          </p:cNvPr>
          <p:cNvSpPr>
            <a:spLocks noGrp="1"/>
          </p:cNvSpPr>
          <p:nvPr>
            <p:ph type="title"/>
          </p:nvPr>
        </p:nvSpPr>
        <p:spPr>
          <a:xfrm>
            <a:off x="457200" y="874539"/>
            <a:ext cx="8229600" cy="1066800"/>
          </a:xfrm>
        </p:spPr>
        <p:txBody>
          <a:bodyPr/>
          <a:lstStyle/>
          <a:p>
            <a:r>
              <a:rPr lang="fr-FR" dirty="0"/>
              <a:t>Démarche institutionnelle</a:t>
            </a:r>
          </a:p>
        </p:txBody>
      </p:sp>
      <p:sp>
        <p:nvSpPr>
          <p:cNvPr id="3" name="Espace réservé du contenu 2">
            <a:extLst>
              <a:ext uri="{FF2B5EF4-FFF2-40B4-BE49-F238E27FC236}">
                <a16:creationId xmlns:a16="http://schemas.microsoft.com/office/drawing/2014/main" xmlns="" id="{18DF8E4A-2113-468E-A667-0F13743FAEFC}"/>
              </a:ext>
            </a:extLst>
          </p:cNvPr>
          <p:cNvSpPr>
            <a:spLocks noGrp="1"/>
          </p:cNvSpPr>
          <p:nvPr>
            <p:ph idx="1"/>
          </p:nvPr>
        </p:nvSpPr>
        <p:spPr>
          <a:xfrm>
            <a:off x="457200" y="2249424"/>
            <a:ext cx="8479536" cy="4325112"/>
          </a:xfrm>
        </p:spPr>
        <p:txBody>
          <a:bodyPr>
            <a:normAutofit fontScale="92500"/>
          </a:bodyPr>
          <a:lstStyle/>
          <a:p>
            <a:r>
              <a:rPr lang="fr-FR" dirty="0"/>
              <a:t>Création en 2015 d’une cellule opérationnelle de gestion des risques professionnels (COGDR PRO)</a:t>
            </a:r>
          </a:p>
          <a:p>
            <a:r>
              <a:rPr lang="fr-FR" dirty="0"/>
              <a:t>Se réunit tous les 2 mois</a:t>
            </a:r>
          </a:p>
          <a:p>
            <a:r>
              <a:rPr lang="fr-FR" dirty="0"/>
              <a:t>Composée de représentants :</a:t>
            </a:r>
          </a:p>
          <a:p>
            <a:pPr lvl="1"/>
            <a:r>
              <a:rPr lang="fr-FR" dirty="0"/>
              <a:t>De la DRH</a:t>
            </a:r>
          </a:p>
          <a:p>
            <a:pPr lvl="1"/>
            <a:r>
              <a:rPr lang="fr-FR" dirty="0"/>
              <a:t>Du service qualité GDR</a:t>
            </a:r>
          </a:p>
          <a:p>
            <a:pPr lvl="1"/>
            <a:r>
              <a:rPr lang="fr-FR" dirty="0"/>
              <a:t>Du service de santé au travail (médecin et psychologue)</a:t>
            </a:r>
          </a:p>
          <a:p>
            <a:pPr lvl="1"/>
            <a:r>
              <a:rPr lang="fr-FR" dirty="0"/>
              <a:t>D’un cadre de santé</a:t>
            </a:r>
          </a:p>
          <a:p>
            <a:pPr lvl="1"/>
            <a:r>
              <a:rPr lang="fr-FR" dirty="0"/>
              <a:t>D’un médecin</a:t>
            </a:r>
          </a:p>
          <a:p>
            <a:pPr lvl="1"/>
            <a:r>
              <a:rPr lang="fr-FR" dirty="0"/>
              <a:t>D’un représentant du CHSCT</a:t>
            </a:r>
          </a:p>
        </p:txBody>
      </p:sp>
      <p:sp>
        <p:nvSpPr>
          <p:cNvPr id="4" name="Espace réservé de la date 3">
            <a:extLst>
              <a:ext uri="{FF2B5EF4-FFF2-40B4-BE49-F238E27FC236}">
                <a16:creationId xmlns:a16="http://schemas.microsoft.com/office/drawing/2014/main" xmlns="" id="{B2195505-E9F6-4BB6-8323-16AB368B8675}"/>
              </a:ext>
            </a:extLst>
          </p:cNvPr>
          <p:cNvSpPr>
            <a:spLocks noGrp="1"/>
          </p:cNvSpPr>
          <p:nvPr>
            <p:ph type="dt" sz="half" idx="10"/>
          </p:nvPr>
        </p:nvSpPr>
        <p:spPr/>
        <p:txBody>
          <a:bodyPr/>
          <a:lstStyle/>
          <a:p>
            <a:pPr>
              <a:defRPr/>
            </a:pPr>
            <a:fld id="{E45BC7B9-9967-4EE2-AA49-F9597B05027A}" type="datetime1">
              <a:rPr lang="fr-FR" smtClean="0"/>
              <a:pPr>
                <a:defRPr/>
              </a:pPr>
              <a:t>15/11/2017</a:t>
            </a:fld>
            <a:endParaRPr lang="fr-FR" dirty="0"/>
          </a:p>
        </p:txBody>
      </p:sp>
      <p:sp>
        <p:nvSpPr>
          <p:cNvPr id="5" name="Espace réservé du pied de page 4">
            <a:extLst>
              <a:ext uri="{FF2B5EF4-FFF2-40B4-BE49-F238E27FC236}">
                <a16:creationId xmlns:a16="http://schemas.microsoft.com/office/drawing/2014/main" xmlns="" id="{1B5ED220-9045-4857-9AFF-18CC68CD34F7}"/>
              </a:ext>
            </a:extLst>
          </p:cNvPr>
          <p:cNvSpPr>
            <a:spLocks noGrp="1"/>
          </p:cNvSpPr>
          <p:nvPr>
            <p:ph type="ftr" sz="quarter" idx="11"/>
          </p:nvPr>
        </p:nvSpPr>
        <p:spPr/>
        <p:txBody>
          <a:bodyPr/>
          <a:lstStyle/>
          <a:p>
            <a:pPr>
              <a:defRPr/>
            </a:pPr>
            <a:endParaRPr lang="fr-FR" dirty="0"/>
          </a:p>
        </p:txBody>
      </p:sp>
      <p:sp>
        <p:nvSpPr>
          <p:cNvPr id="6" name="Espace réservé du numéro de diapositive 5">
            <a:extLst>
              <a:ext uri="{FF2B5EF4-FFF2-40B4-BE49-F238E27FC236}">
                <a16:creationId xmlns:a16="http://schemas.microsoft.com/office/drawing/2014/main" xmlns="" id="{457BF6A9-F7C3-452C-A0DC-D158BC5159E5}"/>
              </a:ext>
            </a:extLst>
          </p:cNvPr>
          <p:cNvSpPr>
            <a:spLocks noGrp="1"/>
          </p:cNvSpPr>
          <p:nvPr>
            <p:ph type="sldNum" sz="quarter" idx="12"/>
          </p:nvPr>
        </p:nvSpPr>
        <p:spPr/>
        <p:txBody>
          <a:bodyPr/>
          <a:lstStyle/>
          <a:p>
            <a:pPr>
              <a:defRPr/>
            </a:pPr>
            <a:fld id="{02FC5389-0A8C-462D-A1D5-4F7628EC53F5}" type="slidenum">
              <a:rPr lang="fr-FR" smtClean="0"/>
              <a:pPr>
                <a:defRPr/>
              </a:pPr>
              <a:t>9</a:t>
            </a:fld>
            <a:endParaRPr lang="fr-FR" dirty="0"/>
          </a:p>
        </p:txBody>
      </p:sp>
    </p:spTree>
    <p:extLst>
      <p:ext uri="{BB962C8B-B14F-4D97-AF65-F5344CB8AC3E}">
        <p14:creationId xmlns:p14="http://schemas.microsoft.com/office/powerpoint/2010/main" val="3422858646"/>
      </p:ext>
    </p:extLst>
  </p:cSld>
  <p:clrMapOvr>
    <a:masterClrMapping/>
  </p:clrMapOvr>
  <p:transition>
    <p:pull dir="l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13325</TotalTime>
  <Words>683</Words>
  <Application>Microsoft Office PowerPoint</Application>
  <PresentationFormat>Affichage à l'écran (4:3)</PresentationFormat>
  <Paragraphs>141</Paragraphs>
  <Slides>19</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0</vt:i4>
      </vt:variant>
      <vt:variant>
        <vt:lpstr>Titres des diapositives</vt:lpstr>
      </vt:variant>
      <vt:variant>
        <vt:i4>19</vt:i4>
      </vt:variant>
    </vt:vector>
  </HeadingPairs>
  <TitlesOfParts>
    <vt:vector size="29" baseType="lpstr">
      <vt:lpstr>Arial</vt:lpstr>
      <vt:lpstr>Berlin Sans FB Demi</vt:lpstr>
      <vt:lpstr>Bodoni MT</vt:lpstr>
      <vt:lpstr>Calibri</vt:lpstr>
      <vt:lpstr>Candara</vt:lpstr>
      <vt:lpstr>Georgia</vt:lpstr>
      <vt:lpstr>Times New Roman</vt:lpstr>
      <vt:lpstr>Trebuchet MS</vt:lpstr>
      <vt:lpstr>Wingdings 2</vt:lpstr>
      <vt:lpstr>Urbain</vt:lpstr>
      <vt:lpstr>Prévenir la violence en santé mentale  - Retour d’expérience -</vt:lpstr>
      <vt:lpstr>Présentation PowerPoint</vt:lpstr>
      <vt:lpstr>Les actes de violence : Typologie</vt:lpstr>
      <vt:lpstr>Quelques chiffres</vt:lpstr>
      <vt:lpstr>Présentation PowerPoint</vt:lpstr>
      <vt:lpstr>Accidents du travail en 2017</vt:lpstr>
      <vt:lpstr>Présentation PowerPoint</vt:lpstr>
      <vt:lpstr>Présentation PowerPoint</vt:lpstr>
      <vt:lpstr>Démarche institutionnelle</vt:lpstr>
      <vt:lpstr>Ses missions / périmètre</vt:lpstr>
      <vt:lpstr>La conduite à tenir en cas d’acte de violence envers le personnel de l’EPSMR</vt:lpstr>
      <vt:lpstr>Informer le responsable (le jour J – dans les 24h)</vt:lpstr>
      <vt:lpstr>Consulter un spécialiste (le jour J – dans les 24h)</vt:lpstr>
      <vt:lpstr>Déclarer l’accident du travail (dans les 48h)</vt:lpstr>
      <vt:lpstr>Porter plainte (dans les 24h)</vt:lpstr>
      <vt:lpstr>Demander la protection juridique (art. 11 loi 1983)</vt:lpstr>
      <vt:lpstr>Organiser le suivi post incident</vt:lpstr>
      <vt:lpstr>Les 5 axes d’amélioration</vt:lpstr>
      <vt:lpstr>Présentation PowerPoint</vt:lpstr>
    </vt:vector>
  </TitlesOfParts>
  <Company>EPSMR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Établissement Public de Santé Mentale de la Réunion</dc:title>
  <dc:creator>o.ycard</dc:creator>
  <cp:lastModifiedBy>DEWALLE Stéphanie</cp:lastModifiedBy>
  <cp:revision>1025</cp:revision>
  <cp:lastPrinted>1601-01-01T00:00:00Z</cp:lastPrinted>
  <dcterms:created xsi:type="dcterms:W3CDTF">2006-10-27T10:08:55Z</dcterms:created>
  <dcterms:modified xsi:type="dcterms:W3CDTF">2017-11-15T13:02:40Z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