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84" r:id="rId2"/>
    <p:sldId id="262" r:id="rId3"/>
    <p:sldId id="263" r:id="rId4"/>
    <p:sldId id="287" r:id="rId5"/>
    <p:sldId id="283" r:id="rId6"/>
    <p:sldId id="309" r:id="rId7"/>
    <p:sldId id="308" r:id="rId8"/>
    <p:sldId id="299" r:id="rId9"/>
    <p:sldId id="306" r:id="rId10"/>
    <p:sldId id="307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 SALEH" initials="AS" lastIdx="1" clrIdx="0">
    <p:extLst>
      <p:ext uri="{19B8F6BF-5375-455C-9EA6-DF929625EA0E}">
        <p15:presenceInfo xmlns:p15="http://schemas.microsoft.com/office/powerpoint/2012/main" userId="821df9cf6184bd0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314"/>
    <a:srgbClr val="E6E6E6"/>
    <a:srgbClr val="B6E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23" autoAdjust="0"/>
  </p:normalViewPr>
  <p:slideViewPr>
    <p:cSldViewPr snapToGrid="0">
      <p:cViewPr varScale="1">
        <p:scale>
          <a:sx n="77" d="100"/>
          <a:sy n="77" d="100"/>
        </p:scale>
        <p:origin x="88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A3E69-E45F-4C4D-AB42-769BD25A372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2BA72-6AE8-4890-9494-7EAC71112D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12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069C1-F9DF-495E-9B0E-623CA5441F6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42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2BA72-6AE8-4890-9494-7EAC71112D8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914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2BA72-6AE8-4890-9494-7EAC71112D8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448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2BA72-6AE8-4890-9494-7EAC71112D8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155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2BA72-6AE8-4890-9494-7EAC71112D8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052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2BA72-6AE8-4890-9494-7EAC71112D8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833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Ellipse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Ellipse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Ellipse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Ellipse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Bouée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AC06429-1CF7-48BA-87DC-41E7AEDADCCA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88F2888-BD1C-4C3B-A590-250D2A906793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27.pn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2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CD43C8-6C67-426A-90FB-D97954FA3C89}"/>
              </a:ext>
            </a:extLst>
          </p:cNvPr>
          <p:cNvGrpSpPr/>
          <p:nvPr/>
        </p:nvGrpSpPr>
        <p:grpSpPr>
          <a:xfrm>
            <a:off x="1470296" y="2650834"/>
            <a:ext cx="10235715" cy="3663981"/>
            <a:chOff x="1470296" y="2650834"/>
            <a:chExt cx="10235715" cy="3663981"/>
          </a:xfrm>
        </p:grpSpPr>
        <p:sp>
          <p:nvSpPr>
            <p:cNvPr id="6" name="Titre 1">
              <a:extLst>
                <a:ext uri="{FF2B5EF4-FFF2-40B4-BE49-F238E27FC236}">
                  <a16:creationId xmlns:a16="http://schemas.microsoft.com/office/drawing/2014/main" id="{48D5C707-BD2D-454E-8518-DD058270E883}"/>
                </a:ext>
              </a:extLst>
            </p:cNvPr>
            <p:cNvSpPr txBox="1">
              <a:spLocks/>
            </p:cNvSpPr>
            <p:nvPr/>
          </p:nvSpPr>
          <p:spPr>
            <a:xfrm>
              <a:off x="3082566" y="3975397"/>
              <a:ext cx="6951299" cy="584461"/>
            </a:xfrm>
            <a:prstGeom prst="rect">
              <a:avLst/>
            </a:prstGeom>
            <a:ln w="28575">
              <a:noFill/>
            </a:ln>
          </p:spPr>
          <p:txBody>
            <a:bodyPr anchor="ctr"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300" kern="1200">
                  <a:solidFill>
                    <a:schemeClr val="tx2">
                      <a:satMod val="130000"/>
                    </a:schemeClr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 algn="ctr"/>
              <a:r>
                <a:rPr lang="fr-FR" sz="3200" dirty="0">
                  <a:latin typeface="Bell MT" panose="02020503060305020303" pitchFamily="18" charset="0"/>
                </a:rPr>
                <a:t>Présentation brève 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7C58B4FF-23FE-45EC-8508-DFC1A24ED3CB}"/>
                </a:ext>
              </a:extLst>
            </p:cNvPr>
            <p:cNvGrpSpPr/>
            <p:nvPr/>
          </p:nvGrpSpPr>
          <p:grpSpPr>
            <a:xfrm>
              <a:off x="1470296" y="2650834"/>
              <a:ext cx="10235715" cy="853565"/>
              <a:chOff x="1470296" y="2650834"/>
              <a:chExt cx="10235715" cy="853565"/>
            </a:xfrm>
          </p:grpSpPr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BF0BCFE8-2C3B-410E-A4B1-81282132C570}"/>
                  </a:ext>
                </a:extLst>
              </p:cNvPr>
              <p:cNvGrpSpPr/>
              <p:nvPr/>
            </p:nvGrpSpPr>
            <p:grpSpPr>
              <a:xfrm>
                <a:off x="1470296" y="2650834"/>
                <a:ext cx="10235715" cy="853565"/>
                <a:chOff x="1470296" y="2650834"/>
                <a:chExt cx="10235715" cy="853565"/>
              </a:xfrm>
            </p:grpSpPr>
            <p:sp>
              <p:nvSpPr>
                <p:cNvPr id="26" name="Titre 1">
                  <a:extLst>
                    <a:ext uri="{FF2B5EF4-FFF2-40B4-BE49-F238E27FC236}">
                      <a16:creationId xmlns:a16="http://schemas.microsoft.com/office/drawing/2014/main" id="{B32DE3AB-0A83-47C5-A937-7E64119FEDB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99485" y="2650834"/>
                  <a:ext cx="10106526" cy="853565"/>
                </a:xfrm>
                <a:prstGeom prst="rect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txBody>
                <a:bodyPr anchor="ctr">
                  <a:normAutofit fontScale="97500"/>
                </a:bodyPr>
                <a:lstStyle>
                  <a:lvl1pPr algn="l" rtl="0" eaLnBrk="1" latinLnBrk="0" hangingPunct="1">
                    <a:spcBef>
                      <a:spcPct val="0"/>
                    </a:spcBef>
                    <a:buNone/>
                    <a:defRPr kumimoji="0" sz="4300" kern="1200">
                      <a:solidFill>
                        <a:schemeClr val="tx2">
                          <a:satMod val="130000"/>
                        </a:schemeClr>
                      </a:solidFill>
                      <a:effectLst>
                        <a:outerShdw blurRad="50000" dist="3000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+mj-lt"/>
                      <a:ea typeface="+mj-ea"/>
                      <a:cs typeface="+mj-cs"/>
                    </a:defRPr>
                  </a:lvl1pPr>
                  <a:extLst/>
                </a:lstStyle>
                <a:p>
                  <a:pPr algn="ctr"/>
                  <a:endParaRPr lang="fr-FR" sz="2400" dirty="0">
                    <a:latin typeface="Calligraph421 BT" panose="03060702050402020204" pitchFamily="66" charset="0"/>
                  </a:endParaRPr>
                </a:p>
              </p:txBody>
            </p:sp>
            <p:sp>
              <p:nvSpPr>
                <p:cNvPr id="8" name="Titre 1">
                  <a:extLst>
                    <a:ext uri="{FF2B5EF4-FFF2-40B4-BE49-F238E27FC236}">
                      <a16:creationId xmlns:a16="http://schemas.microsoft.com/office/drawing/2014/main" id="{28A21C7E-E5EA-4804-99FA-8748451A336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70296" y="2763055"/>
                  <a:ext cx="10227075" cy="559659"/>
                </a:xfrm>
                <a:prstGeom prst="rect">
                  <a:avLst/>
                </a:prstGeom>
              </p:spPr>
              <p:txBody>
                <a:bodyPr anchor="b">
                  <a:noAutofit/>
                </a:bodyPr>
                <a:lstStyle>
                  <a:lvl1pPr algn="l" rtl="0" eaLnBrk="1" latinLnBrk="0" hangingPunct="1">
                    <a:spcBef>
                      <a:spcPct val="0"/>
                    </a:spcBef>
                    <a:buNone/>
                    <a:defRPr kumimoji="0" sz="4300" kern="1200">
                      <a:solidFill>
                        <a:schemeClr val="tx2">
                          <a:satMod val="130000"/>
                        </a:schemeClr>
                      </a:solidFill>
                      <a:effectLst>
                        <a:outerShdw blurRad="50000" dist="3000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+mj-lt"/>
                      <a:ea typeface="+mj-ea"/>
                      <a:cs typeface="+mj-cs"/>
                    </a:defRPr>
                  </a:lvl1pPr>
                  <a:extLst/>
                </a:lstStyle>
                <a:p>
                  <a:pPr algn="ctr"/>
                  <a:r>
                    <a:rPr lang="fr-FR" sz="3200" dirty="0">
                      <a:latin typeface="Bell MT" panose="02020503060305020303" pitchFamily="18" charset="0"/>
                    </a:rPr>
                    <a:t>Centre hospitalier de Limoux-Quillan</a:t>
                  </a:r>
                  <a:endParaRPr lang="fr-FR" sz="3600" dirty="0">
                    <a:latin typeface="Bell MT" panose="02020503060305020303" pitchFamily="18" charset="0"/>
                  </a:endParaRPr>
                </a:p>
              </p:txBody>
            </p:sp>
          </p:grpSp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9989D5BB-C411-4B2C-B956-A1A5505A9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28422" y="2697557"/>
                <a:ext cx="813980" cy="755752"/>
              </a:xfrm>
              <a:prstGeom prst="rect">
                <a:avLst/>
              </a:prstGeom>
            </p:spPr>
          </p:pic>
        </p:grpSp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4483A6E4-BF2F-4905-815B-AA07D5AE530A}"/>
                </a:ext>
              </a:extLst>
            </p:cNvPr>
            <p:cNvSpPr txBox="1">
              <a:spLocks/>
            </p:cNvSpPr>
            <p:nvPr/>
          </p:nvSpPr>
          <p:spPr>
            <a:xfrm>
              <a:off x="3168978" y="5730354"/>
              <a:ext cx="6951299" cy="584461"/>
            </a:xfrm>
            <a:prstGeom prst="rect">
              <a:avLst/>
            </a:prstGeom>
            <a:ln w="28575">
              <a:noFill/>
            </a:ln>
          </p:spPr>
          <p:txBody>
            <a:bodyPr anchor="ctr"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300" kern="1200">
                  <a:solidFill>
                    <a:schemeClr val="tx2">
                      <a:satMod val="130000"/>
                    </a:schemeClr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 algn="ctr"/>
              <a:r>
                <a:rPr lang="fr-FR" sz="2400" dirty="0">
                  <a:latin typeface="Bell MT" panose="02020503060305020303" pitchFamily="18" charset="0"/>
                </a:rPr>
                <a:t>Version de septembre 2021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031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0"/>
    </mc:Choice>
    <mc:Fallback xmlns="">
      <p:transition spd="slow" advTm="9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BAB4FD1-56A5-4198-B8D9-94874B4F5691}"/>
              </a:ext>
            </a:extLst>
          </p:cNvPr>
          <p:cNvGrpSpPr/>
          <p:nvPr/>
        </p:nvGrpSpPr>
        <p:grpSpPr>
          <a:xfrm>
            <a:off x="1358284" y="112734"/>
            <a:ext cx="10833716" cy="6781378"/>
            <a:chOff x="1358284" y="112734"/>
            <a:chExt cx="10833716" cy="6781378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99C3514-E6D5-42DC-919B-84A2BB26731D}"/>
                </a:ext>
              </a:extLst>
            </p:cNvPr>
            <p:cNvSpPr txBox="1"/>
            <p:nvPr/>
          </p:nvSpPr>
          <p:spPr>
            <a:xfrm>
              <a:off x="1358284" y="125510"/>
              <a:ext cx="7306322" cy="461665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400" b="1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defRPr>
              </a:lvl1pPr>
            </a:lstStyle>
            <a:p>
              <a:r>
                <a:rPr lang="fr-FR" sz="2400" dirty="0"/>
                <a:t>EHPAD CHENIER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07B55C-9E46-42BB-963F-7BD296E104DD}"/>
                </a:ext>
              </a:extLst>
            </p:cNvPr>
            <p:cNvSpPr/>
            <p:nvPr/>
          </p:nvSpPr>
          <p:spPr>
            <a:xfrm>
              <a:off x="1952094" y="4477556"/>
              <a:ext cx="360040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187" name="Groupe 7186">
              <a:extLst>
                <a:ext uri="{FF2B5EF4-FFF2-40B4-BE49-F238E27FC236}">
                  <a16:creationId xmlns:a16="http://schemas.microsoft.com/office/drawing/2014/main" id="{9997906D-F063-4007-A2E9-7E7E5BA9B8E9}"/>
                </a:ext>
              </a:extLst>
            </p:cNvPr>
            <p:cNvGrpSpPr/>
            <p:nvPr/>
          </p:nvGrpSpPr>
          <p:grpSpPr>
            <a:xfrm>
              <a:off x="1384074" y="665826"/>
              <a:ext cx="10728027" cy="6019060"/>
              <a:chOff x="1375437" y="727969"/>
              <a:chExt cx="10728027" cy="6019060"/>
            </a:xfrm>
          </p:grpSpPr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4D397A6-BB75-4162-B508-6430E7C4E7EA}"/>
                  </a:ext>
                </a:extLst>
              </p:cNvPr>
              <p:cNvSpPr txBox="1"/>
              <p:nvPr/>
            </p:nvSpPr>
            <p:spPr>
              <a:xfrm flipH="1">
                <a:off x="7111013" y="738654"/>
                <a:ext cx="4971495" cy="1200329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err="1">
                    <a:solidFill>
                      <a:schemeClr val="accent6">
                        <a:lumMod val="75000"/>
                      </a:schemeClr>
                    </a:solidFill>
                  </a:rPr>
                  <a:t>l’Ehpad</a:t>
                </a:r>
                <a:r>
                  <a:rPr lang="fr-FR" dirty="0">
                    <a:solidFill>
                      <a:schemeClr val="accent6">
                        <a:lumMod val="75000"/>
                      </a:schemeClr>
                    </a:solidFill>
                  </a:rPr>
                  <a:t> Chénier est un établissement récent et plaisant de 103 lits situé à Limoux, Aude en Occitanie
</a:t>
                </a:r>
              </a:p>
            </p:txBody>
          </p:sp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76F88789-C261-4F89-A9FE-FA0C432CE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5437" y="727969"/>
                <a:ext cx="5675679" cy="2830312"/>
              </a:xfrm>
              <a:prstGeom prst="rect">
                <a:avLst/>
              </a:prstGeom>
            </p:spPr>
          </p:pic>
          <p:pic>
            <p:nvPicPr>
              <p:cNvPr id="7168" name="Image 7167">
                <a:extLst>
                  <a:ext uri="{FF2B5EF4-FFF2-40B4-BE49-F238E27FC236}">
                    <a16:creationId xmlns:a16="http://schemas.microsoft.com/office/drawing/2014/main" id="{96B70A02-F69F-4C09-A784-3B37B2F17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2392" y="1731144"/>
                <a:ext cx="4981072" cy="2592281"/>
              </a:xfrm>
              <a:prstGeom prst="rect">
                <a:avLst/>
              </a:prstGeom>
            </p:spPr>
          </p:pic>
          <p:pic>
            <p:nvPicPr>
              <p:cNvPr id="7177" name="Image 7176">
                <a:extLst>
                  <a:ext uri="{FF2B5EF4-FFF2-40B4-BE49-F238E27FC236}">
                    <a16:creationId xmlns:a16="http://schemas.microsoft.com/office/drawing/2014/main" id="{B927D51F-B91B-4055-B782-C46448EFC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6601" y="3624401"/>
                <a:ext cx="5633391" cy="3122628"/>
              </a:xfrm>
              <a:prstGeom prst="rect">
                <a:avLst/>
              </a:prstGeom>
            </p:spPr>
          </p:pic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CF22E911-6345-423A-9E10-CF3B645BA42A}"/>
                  </a:ext>
                </a:extLst>
              </p:cNvPr>
              <p:cNvSpPr txBox="1"/>
              <p:nvPr/>
            </p:nvSpPr>
            <p:spPr>
              <a:xfrm flipH="1">
                <a:off x="1414509" y="6352302"/>
                <a:ext cx="3331733" cy="369332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Salle des Quatre Âges</a:t>
                </a:r>
              </a:p>
            </p:txBody>
          </p:sp>
        </p:grp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FB4790E3-133B-47A0-868C-6DF992992DBA}"/>
                </a:ext>
              </a:extLst>
            </p:cNvPr>
            <p:cNvSpPr txBox="1"/>
            <p:nvPr/>
          </p:nvSpPr>
          <p:spPr>
            <a:xfrm flipH="1">
              <a:off x="7131728" y="5970782"/>
              <a:ext cx="5060272" cy="923330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L’EHPAD a été, dès ses origines, conçu comme un espace ouvert,  animé accueillant des expositions d’art régulières </a:t>
              </a:r>
            </a:p>
          </p:txBody>
        </p:sp>
        <p:pic>
          <p:nvPicPr>
            <p:cNvPr id="7180" name="Image 7179">
              <a:extLst>
                <a:ext uri="{FF2B5EF4-FFF2-40B4-BE49-F238E27FC236}">
                  <a16:creationId xmlns:a16="http://schemas.microsoft.com/office/drawing/2014/main" id="{339ABD18-93F0-4AFE-BCA0-CE55BBC7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00300" y="4668503"/>
              <a:ext cx="2836403" cy="1500124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7184" name="Image 7183">
              <a:extLst>
                <a:ext uri="{FF2B5EF4-FFF2-40B4-BE49-F238E27FC236}">
                  <a16:creationId xmlns:a16="http://schemas.microsoft.com/office/drawing/2014/main" id="{6D291B0A-D11C-487C-B401-FB14DC64E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91" y="4296793"/>
              <a:ext cx="2194911" cy="1603570"/>
            </a:xfrm>
            <a:prstGeom prst="rect">
              <a:avLst/>
            </a:prstGeom>
          </p:spPr>
        </p:pic>
        <p:pic>
          <p:nvPicPr>
            <p:cNvPr id="7186" name="Image 7185">
              <a:extLst>
                <a:ext uri="{FF2B5EF4-FFF2-40B4-BE49-F238E27FC236}">
                  <a16:creationId xmlns:a16="http://schemas.microsoft.com/office/drawing/2014/main" id="{22CF398C-5CB8-4193-B192-5D03F986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1040" y="4298519"/>
              <a:ext cx="2748102" cy="1604307"/>
            </a:xfrm>
            <a:prstGeom prst="rect">
              <a:avLst/>
            </a:prstGeom>
          </p:spPr>
        </p:pic>
        <p:sp>
          <p:nvSpPr>
            <p:cNvPr id="7190" name="ZoneTexte 7189">
              <a:extLst>
                <a:ext uri="{FF2B5EF4-FFF2-40B4-BE49-F238E27FC236}">
                  <a16:creationId xmlns:a16="http://schemas.microsoft.com/office/drawing/2014/main" id="{D2B38206-B5B2-46CA-A4B4-95D8885F5E69}"/>
                </a:ext>
              </a:extLst>
            </p:cNvPr>
            <p:cNvSpPr txBox="1"/>
            <p:nvPr/>
          </p:nvSpPr>
          <p:spPr>
            <a:xfrm>
              <a:off x="8662625" y="112734"/>
              <a:ext cx="27353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i="1" dirty="0"/>
                <a:t>&lt;&lt; avant le  Covid-19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E0E20603-002A-442C-B26C-A16962918B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309" y="83209"/>
            <a:ext cx="880351" cy="100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29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0"/>
    </mc:Choice>
    <mc:Fallback xmlns="">
      <p:transition spd="slow" advTm="1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7582BD72-4A9D-46AE-A4AE-D67E778A71E1}"/>
              </a:ext>
            </a:extLst>
          </p:cNvPr>
          <p:cNvGrpSpPr/>
          <p:nvPr/>
        </p:nvGrpSpPr>
        <p:grpSpPr>
          <a:xfrm>
            <a:off x="1517582" y="-173834"/>
            <a:ext cx="8030676" cy="6704450"/>
            <a:chOff x="1524001" y="-243408"/>
            <a:chExt cx="8030676" cy="6704450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9FAE7531-86CE-4278-A586-726F6407B42C}"/>
                </a:ext>
              </a:extLst>
            </p:cNvPr>
            <p:cNvGrpSpPr/>
            <p:nvPr/>
          </p:nvGrpSpPr>
          <p:grpSpPr>
            <a:xfrm>
              <a:off x="1524001" y="-243408"/>
              <a:ext cx="6592635" cy="6651377"/>
              <a:chOff x="0" y="-243408"/>
              <a:chExt cx="6592635" cy="6651377"/>
            </a:xfrm>
          </p:grpSpPr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3B4D8356-4533-4EFC-A1CE-D013BBABB6F9}"/>
                  </a:ext>
                </a:extLst>
              </p:cNvPr>
              <p:cNvGrpSpPr/>
              <p:nvPr/>
            </p:nvGrpSpPr>
            <p:grpSpPr>
              <a:xfrm>
                <a:off x="0" y="-243408"/>
                <a:ext cx="6592635" cy="6651377"/>
                <a:chOff x="0" y="-210930"/>
                <a:chExt cx="6592635" cy="6651377"/>
              </a:xfrm>
            </p:grpSpPr>
            <p:pic>
              <p:nvPicPr>
                <p:cNvPr id="6146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-210930"/>
                  <a:ext cx="6592635" cy="6651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Rectangle à coins arrondis 18"/>
                <p:cNvSpPr/>
                <p:nvPr/>
              </p:nvSpPr>
              <p:spPr>
                <a:xfrm rot="1005447">
                  <a:off x="1261406" y="5848163"/>
                  <a:ext cx="2778952" cy="385080"/>
                </a:xfrm>
                <a:prstGeom prst="roundRect">
                  <a:avLst/>
                </a:prstGeom>
                <a:noFill/>
                <a:ln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</p:grpSp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293D4BF3-4E4C-4237-BDFF-75540ED3B68D}"/>
                  </a:ext>
                </a:extLst>
              </p:cNvPr>
              <p:cNvGrpSpPr/>
              <p:nvPr/>
            </p:nvGrpSpPr>
            <p:grpSpPr>
              <a:xfrm>
                <a:off x="3017275" y="5479779"/>
                <a:ext cx="826357" cy="605406"/>
                <a:chOff x="3017276" y="5520228"/>
                <a:chExt cx="826357" cy="605406"/>
              </a:xfrm>
              <a:noFill/>
            </p:grpSpPr>
            <p:grpSp>
              <p:nvGrpSpPr>
                <p:cNvPr id="84" name="Groupe 83"/>
                <p:cNvGrpSpPr>
                  <a:grpSpLocks noChangeAspect="1"/>
                </p:cNvGrpSpPr>
                <p:nvPr/>
              </p:nvGrpSpPr>
              <p:grpSpPr>
                <a:xfrm>
                  <a:off x="3017276" y="5520228"/>
                  <a:ext cx="826357" cy="605406"/>
                  <a:chOff x="2654300" y="3405053"/>
                  <a:chExt cx="2295436" cy="1681697"/>
                </a:xfrm>
                <a:grpFill/>
              </p:grpSpPr>
              <p:cxnSp>
                <p:nvCxnSpPr>
                  <p:cNvPr id="85" name="Connecteur droit 84"/>
                  <p:cNvCxnSpPr/>
                  <p:nvPr/>
                </p:nvCxnSpPr>
                <p:spPr>
                  <a:xfrm flipH="1" flipV="1">
                    <a:off x="3510643" y="3409407"/>
                    <a:ext cx="486591" cy="62047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Connecteur droit 85"/>
                  <p:cNvCxnSpPr/>
                  <p:nvPr/>
                </p:nvCxnSpPr>
                <p:spPr>
                  <a:xfrm flipH="1">
                    <a:off x="3463925" y="3405053"/>
                    <a:ext cx="52161" cy="163647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onnecteur droit 86"/>
                  <p:cNvCxnSpPr/>
                  <p:nvPr/>
                </p:nvCxnSpPr>
                <p:spPr>
                  <a:xfrm flipH="1">
                    <a:off x="3964577" y="3459482"/>
                    <a:ext cx="17417" cy="165461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Connecteur droit 87"/>
                  <p:cNvCxnSpPr/>
                  <p:nvPr/>
                </p:nvCxnSpPr>
                <p:spPr>
                  <a:xfrm>
                    <a:off x="3971109" y="3618414"/>
                    <a:ext cx="94705" cy="166549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Connecteur droit 88"/>
                  <p:cNvCxnSpPr/>
                  <p:nvPr/>
                </p:nvCxnSpPr>
                <p:spPr>
                  <a:xfrm flipH="1">
                    <a:off x="4071259" y="3713118"/>
                    <a:ext cx="108855" cy="80553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onnecteur droit 89"/>
                  <p:cNvCxnSpPr/>
                  <p:nvPr/>
                </p:nvCxnSpPr>
                <p:spPr>
                  <a:xfrm flipH="1" flipV="1">
                    <a:off x="4171410" y="3720736"/>
                    <a:ext cx="114840" cy="152764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Connecteur droit 90"/>
                  <p:cNvCxnSpPr/>
                  <p:nvPr/>
                </p:nvCxnSpPr>
                <p:spPr>
                  <a:xfrm flipH="1" flipV="1">
                    <a:off x="4454525" y="3635375"/>
                    <a:ext cx="495211" cy="328205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Connecteur droit 91"/>
                  <p:cNvCxnSpPr/>
                  <p:nvPr/>
                </p:nvCxnSpPr>
                <p:spPr>
                  <a:xfrm flipH="1">
                    <a:off x="4273550" y="3640639"/>
                    <a:ext cx="186509" cy="23603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onnecteur droit 92"/>
                  <p:cNvCxnSpPr/>
                  <p:nvPr/>
                </p:nvCxnSpPr>
                <p:spPr>
                  <a:xfrm flipH="1" flipV="1">
                    <a:off x="3146425" y="3482975"/>
                    <a:ext cx="336550" cy="79375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necteur droit 93"/>
                  <p:cNvCxnSpPr/>
                  <p:nvPr/>
                </p:nvCxnSpPr>
                <p:spPr>
                  <a:xfrm>
                    <a:off x="2935062" y="3427278"/>
                    <a:ext cx="71663" cy="112847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Connecteur droit 94"/>
                  <p:cNvCxnSpPr/>
                  <p:nvPr/>
                </p:nvCxnSpPr>
                <p:spPr>
                  <a:xfrm flipH="1">
                    <a:off x="3006726" y="3479800"/>
                    <a:ext cx="155574" cy="47625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Connecteur droit 95"/>
                  <p:cNvCxnSpPr/>
                  <p:nvPr/>
                </p:nvCxnSpPr>
                <p:spPr>
                  <a:xfrm flipH="1">
                    <a:off x="2816225" y="3414578"/>
                    <a:ext cx="118838" cy="125547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Connecteur droit 96"/>
                  <p:cNvCxnSpPr/>
                  <p:nvPr/>
                </p:nvCxnSpPr>
                <p:spPr>
                  <a:xfrm>
                    <a:off x="2822575" y="3533775"/>
                    <a:ext cx="34925" cy="79375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Connecteur droit 97"/>
                  <p:cNvCxnSpPr/>
                  <p:nvPr/>
                </p:nvCxnSpPr>
                <p:spPr>
                  <a:xfrm flipH="1">
                    <a:off x="2743201" y="3603625"/>
                    <a:ext cx="123824" cy="69850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Connecteur droit 98"/>
                  <p:cNvCxnSpPr/>
                  <p:nvPr/>
                </p:nvCxnSpPr>
                <p:spPr>
                  <a:xfrm flipH="1">
                    <a:off x="2654300" y="3668578"/>
                    <a:ext cx="93438" cy="141422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Connecteur droit 99"/>
                  <p:cNvCxnSpPr/>
                  <p:nvPr/>
                </p:nvCxnSpPr>
                <p:spPr>
                  <a:xfrm>
                    <a:off x="2654300" y="3800475"/>
                    <a:ext cx="66675" cy="95250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Connecteur droit 100"/>
                  <p:cNvCxnSpPr/>
                  <p:nvPr/>
                </p:nvCxnSpPr>
                <p:spPr>
                  <a:xfrm flipH="1">
                    <a:off x="2695575" y="3894003"/>
                    <a:ext cx="33113" cy="77922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Connecteur droit 101"/>
                  <p:cNvCxnSpPr/>
                  <p:nvPr/>
                </p:nvCxnSpPr>
                <p:spPr>
                  <a:xfrm flipH="1" flipV="1">
                    <a:off x="2686050" y="3962400"/>
                    <a:ext cx="365125" cy="16827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Connecteur droit 102"/>
                  <p:cNvCxnSpPr/>
                  <p:nvPr/>
                </p:nvCxnSpPr>
                <p:spPr>
                  <a:xfrm flipH="1" flipV="1">
                    <a:off x="3044826" y="4121150"/>
                    <a:ext cx="66674" cy="549275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Connecteur droit 103"/>
                  <p:cNvCxnSpPr/>
                  <p:nvPr/>
                </p:nvCxnSpPr>
                <p:spPr>
                  <a:xfrm flipV="1">
                    <a:off x="2936875" y="4676775"/>
                    <a:ext cx="180975" cy="6350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Connecteur droit 104"/>
                  <p:cNvCxnSpPr/>
                  <p:nvPr/>
                </p:nvCxnSpPr>
                <p:spPr>
                  <a:xfrm flipV="1">
                    <a:off x="2867025" y="4679950"/>
                    <a:ext cx="66675" cy="82551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Connecteur droit 105"/>
                  <p:cNvCxnSpPr/>
                  <p:nvPr/>
                </p:nvCxnSpPr>
                <p:spPr>
                  <a:xfrm flipH="1" flipV="1">
                    <a:off x="2863850" y="4756151"/>
                    <a:ext cx="247650" cy="209549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Connecteur droit 106"/>
                  <p:cNvCxnSpPr/>
                  <p:nvPr/>
                </p:nvCxnSpPr>
                <p:spPr>
                  <a:xfrm flipH="1">
                    <a:off x="3111500" y="4876800"/>
                    <a:ext cx="123825" cy="82550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Connecteur droit 107"/>
                  <p:cNvCxnSpPr/>
                  <p:nvPr/>
                </p:nvCxnSpPr>
                <p:spPr>
                  <a:xfrm flipH="1" flipV="1">
                    <a:off x="3222625" y="4889502"/>
                    <a:ext cx="203200" cy="19684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Connecteur droit 108"/>
                  <p:cNvCxnSpPr/>
                  <p:nvPr/>
                </p:nvCxnSpPr>
                <p:spPr>
                  <a:xfrm flipH="1">
                    <a:off x="3380522" y="4937124"/>
                    <a:ext cx="327881" cy="14962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Connecteur droit 109"/>
                  <p:cNvCxnSpPr/>
                  <p:nvPr/>
                </p:nvCxnSpPr>
                <p:spPr>
                  <a:xfrm>
                    <a:off x="3654426" y="4746625"/>
                    <a:ext cx="44449" cy="190500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Connecteur droit 110"/>
                  <p:cNvCxnSpPr/>
                  <p:nvPr/>
                </p:nvCxnSpPr>
                <p:spPr>
                  <a:xfrm>
                    <a:off x="4533900" y="4597400"/>
                    <a:ext cx="168275" cy="161925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Connecteur droit 111"/>
                  <p:cNvCxnSpPr/>
                  <p:nvPr/>
                </p:nvCxnSpPr>
                <p:spPr>
                  <a:xfrm flipH="1">
                    <a:off x="3663044" y="4603750"/>
                    <a:ext cx="870856" cy="13915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1">
                        <a:lumMod val="7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D5620891-28D4-4710-9653-6068A7CA2446}"/>
                    </a:ext>
                  </a:extLst>
                </p:cNvPr>
                <p:cNvSpPr txBox="1"/>
                <p:nvPr/>
              </p:nvSpPr>
              <p:spPr>
                <a:xfrm>
                  <a:off x="3059832" y="5589240"/>
                  <a:ext cx="691215" cy="33855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b="1" dirty="0">
                      <a:solidFill>
                        <a:schemeClr val="accent1">
                          <a:lumMod val="50000"/>
                        </a:schemeClr>
                      </a:solidFill>
                      <a:latin typeface="Book Antiqua" panose="02040602050305030304" pitchFamily="18" charset="0"/>
                    </a:rPr>
                    <a:t>Aude</a:t>
                  </a: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>
            <a:xfrm flipV="1">
              <a:off x="6888089" y="5733256"/>
              <a:ext cx="1322363" cy="727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D3B0A28-21E7-4847-8D32-2A6C8F2027B2}"/>
                </a:ext>
              </a:extLst>
            </p:cNvPr>
            <p:cNvGrpSpPr/>
            <p:nvPr/>
          </p:nvGrpSpPr>
          <p:grpSpPr>
            <a:xfrm>
              <a:off x="4693978" y="4040284"/>
              <a:ext cx="4860699" cy="1216281"/>
              <a:chOff x="3271881" y="3761150"/>
              <a:chExt cx="4860699" cy="1216281"/>
            </a:xfrm>
          </p:grpSpPr>
          <p:sp>
            <p:nvSpPr>
              <p:cNvPr id="70" name="Triangle rectangle 69"/>
              <p:cNvSpPr/>
              <p:nvPr/>
            </p:nvSpPr>
            <p:spPr>
              <a:xfrm rot="19779384" flipH="1">
                <a:off x="3271881" y="4543946"/>
                <a:ext cx="2664614" cy="433485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4604188" y="3761150"/>
                <a:ext cx="3528392" cy="6771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ctr">
                  <a:defRPr sz="2400"/>
                </a:lvl1pPr>
              </a:lstStyle>
              <a:p>
                <a:r>
                  <a:rPr lang="fr-FR" sz="1400" b="1" dirty="0">
                    <a:solidFill>
                      <a:schemeClr val="accent1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   </a:t>
                </a:r>
                <a:r>
                  <a:rPr lang="fr-FR" sz="2000" b="1" dirty="0">
                    <a:solidFill>
                      <a:schemeClr val="accent1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Le département de l’Aude </a:t>
                </a:r>
                <a:r>
                  <a:rPr lang="fr-FR" sz="1800" b="1" dirty="0">
                    <a:solidFill>
                      <a:schemeClr val="accent1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
372 705 habitants</a:t>
                </a:r>
                <a:endParaRPr lang="fr-FR" sz="1400" b="1" dirty="0">
                  <a:solidFill>
                    <a:schemeClr val="accent1">
                      <a:lumMod val="75000"/>
                    </a:schemeClr>
                  </a:solidFill>
                  <a:latin typeface="Candara" panose="020E0502030303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240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3"/>
    </mc:Choice>
    <mc:Fallback xmlns="">
      <p:transition spd="slow" advTm="15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995F4A81-45AF-4D4C-BE46-4301AA4919B5}"/>
              </a:ext>
            </a:extLst>
          </p:cNvPr>
          <p:cNvGrpSpPr/>
          <p:nvPr/>
        </p:nvGrpSpPr>
        <p:grpSpPr>
          <a:xfrm>
            <a:off x="1415480" y="66742"/>
            <a:ext cx="9154407" cy="6791258"/>
            <a:chOff x="1415480" y="66742"/>
            <a:chExt cx="9154407" cy="6791258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99C3514-E6D5-42DC-919B-84A2BB26731D}"/>
                </a:ext>
              </a:extLst>
            </p:cNvPr>
            <p:cNvSpPr txBox="1"/>
            <p:nvPr/>
          </p:nvSpPr>
          <p:spPr>
            <a:xfrm>
              <a:off x="1457671" y="66742"/>
              <a:ext cx="7105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400" b="1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</a:defRPr>
              </a:lvl1pPr>
            </a:lstStyle>
            <a:p>
              <a:r>
                <a:rPr lang="fr-FR" sz="2400" dirty="0">
                  <a:latin typeface="Bell MT" panose="02020503060305020303" pitchFamily="18" charset="0"/>
                </a:rPr>
                <a:t>Territoire du Centre hospitalier de Limoux-Quillan
</a:t>
              </a: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7B0E8F99-F2FB-458F-923F-8BAD6E075DFB}"/>
                </a:ext>
              </a:extLst>
            </p:cNvPr>
            <p:cNvGrpSpPr/>
            <p:nvPr/>
          </p:nvGrpSpPr>
          <p:grpSpPr>
            <a:xfrm>
              <a:off x="1415480" y="659556"/>
              <a:ext cx="9154407" cy="6198444"/>
              <a:chOff x="1415480" y="659556"/>
              <a:chExt cx="9154407" cy="6198444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A50F4E12-60FD-43B4-BC16-57DA6E109A65}"/>
                  </a:ext>
                </a:extLst>
              </p:cNvPr>
              <p:cNvGrpSpPr/>
              <p:nvPr/>
            </p:nvGrpSpPr>
            <p:grpSpPr>
              <a:xfrm>
                <a:off x="1415480" y="659556"/>
                <a:ext cx="9154407" cy="6198444"/>
                <a:chOff x="1415480" y="659556"/>
                <a:chExt cx="9154407" cy="6198444"/>
              </a:xfrm>
            </p:grpSpPr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F1A1FF3E-4AB6-4096-ACFD-106BA9EA4445}"/>
                    </a:ext>
                  </a:extLst>
                </p:cNvPr>
                <p:cNvGrpSpPr/>
                <p:nvPr/>
              </p:nvGrpSpPr>
              <p:grpSpPr>
                <a:xfrm>
                  <a:off x="1415480" y="659556"/>
                  <a:ext cx="9154407" cy="6198444"/>
                  <a:chOff x="1415480" y="659556"/>
                  <a:chExt cx="9154407" cy="6198444"/>
                </a:xfrm>
              </p:grpSpPr>
              <p:grpSp>
                <p:nvGrpSpPr>
                  <p:cNvPr id="8" name="Groupe 7">
                    <a:extLst>
                      <a:ext uri="{FF2B5EF4-FFF2-40B4-BE49-F238E27FC236}">
                        <a16:creationId xmlns:a16="http://schemas.microsoft.com/office/drawing/2014/main" id="{D6261DA3-C33C-4C60-A9C7-F88D4247BF55}"/>
                      </a:ext>
                    </a:extLst>
                  </p:cNvPr>
                  <p:cNvGrpSpPr/>
                  <p:nvPr/>
                </p:nvGrpSpPr>
                <p:grpSpPr>
                  <a:xfrm>
                    <a:off x="1415480" y="659556"/>
                    <a:ext cx="9154407" cy="6198444"/>
                    <a:chOff x="1415480" y="659556"/>
                    <a:chExt cx="9154407" cy="6198444"/>
                  </a:xfrm>
                </p:grpSpPr>
                <p:grpSp>
                  <p:nvGrpSpPr>
                    <p:cNvPr id="21" name="Groupe 20">
                      <a:extLst>
                        <a:ext uri="{FF2B5EF4-FFF2-40B4-BE49-F238E27FC236}">
                          <a16:creationId xmlns:a16="http://schemas.microsoft.com/office/drawing/2014/main" id="{53836DB7-9823-4B2B-8A56-E6F7D89B52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5480" y="659556"/>
                      <a:ext cx="9154407" cy="6198444"/>
                      <a:chOff x="-10407" y="659556"/>
                      <a:chExt cx="9154407" cy="6198444"/>
                    </a:xfrm>
                  </p:grpSpPr>
                  <p:grpSp>
                    <p:nvGrpSpPr>
                      <p:cNvPr id="20" name="Groupe 19">
                        <a:extLst>
                          <a:ext uri="{FF2B5EF4-FFF2-40B4-BE49-F238E27FC236}">
                            <a16:creationId xmlns:a16="http://schemas.microsoft.com/office/drawing/2014/main" id="{8C352AA4-ECEF-4234-9854-8A1A78DC0F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10407" y="659556"/>
                        <a:ext cx="9154407" cy="6198444"/>
                        <a:chOff x="-10407" y="659556"/>
                        <a:chExt cx="9154407" cy="6198444"/>
                      </a:xfrm>
                    </p:grpSpPr>
                    <p:grpSp>
                      <p:nvGrpSpPr>
                        <p:cNvPr id="17" name="Groupe 16">
                          <a:extLst>
                            <a:ext uri="{FF2B5EF4-FFF2-40B4-BE49-F238E27FC236}">
                              <a16:creationId xmlns:a16="http://schemas.microsoft.com/office/drawing/2014/main" id="{FD5DE174-D413-4DEE-B8B9-40F1B95F47E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10407" y="659556"/>
                          <a:ext cx="9154407" cy="6198444"/>
                          <a:chOff x="-10407" y="659556"/>
                          <a:chExt cx="9154407" cy="6198444"/>
                        </a:xfrm>
                      </p:grpSpPr>
                      <p:grpSp>
                        <p:nvGrpSpPr>
                          <p:cNvPr id="4" name="Groupe 3">
                            <a:extLst>
                              <a:ext uri="{FF2B5EF4-FFF2-40B4-BE49-F238E27FC236}">
                                <a16:creationId xmlns:a16="http://schemas.microsoft.com/office/drawing/2014/main" id="{4A5315F8-56CA-404A-88DB-2603399BC59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-10407" y="659556"/>
                            <a:ext cx="9154406" cy="6198444"/>
                            <a:chOff x="-10407" y="659556"/>
                            <a:chExt cx="9154406" cy="6198444"/>
                          </a:xfrm>
                        </p:grpSpPr>
                        <p:grpSp>
                          <p:nvGrpSpPr>
                            <p:cNvPr id="3" name="Groupe 2">
                              <a:extLst>
                                <a:ext uri="{FF2B5EF4-FFF2-40B4-BE49-F238E27FC236}">
                                  <a16:creationId xmlns:a16="http://schemas.microsoft.com/office/drawing/2014/main" id="{B329E132-EF09-4F75-B9AE-F67794BA6E5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659556"/>
                              <a:ext cx="9143999" cy="5729179"/>
                              <a:chOff x="0" y="659556"/>
                              <a:chExt cx="9143999" cy="5729179"/>
                            </a:xfrm>
                          </p:grpSpPr>
                          <p:pic>
                            <p:nvPicPr>
                              <p:cNvPr id="7170" name="Picture 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659556"/>
                                <a:ext cx="9143999" cy="572917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sp>
                            <p:nvSpPr>
                              <p:cNvPr id="5" name="ZoneTexte 4">
                                <a:extLst>
                                  <a:ext uri="{FF2B5EF4-FFF2-40B4-BE49-F238E27FC236}">
                                    <a16:creationId xmlns:a16="http://schemas.microsoft.com/office/drawing/2014/main" id="{67181DB5-A278-4449-8B68-5C2A718B1B5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995936" y="3573016"/>
                                <a:ext cx="2512226" cy="469359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fr-FR" sz="1400" b="1" dirty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Bookman Old Style" panose="02050604050505020204" pitchFamily="18" charset="0"/>
                                  </a:rPr>
                                  <a:t>AUDE « DEPARTEMENT »</a:t>
                                </a:r>
                              </a:p>
                              <a:p>
                                <a:pPr algn="ctr"/>
                                <a:r>
                                  <a:rPr lang="fr-FR" sz="1050" b="1" dirty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Bookman Old Style" panose="02050604050505020204" pitchFamily="18" charset="0"/>
                                  </a:rPr>
                                  <a:t>Administrative Division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7171" name="Groupe 7170">
                              <a:extLst>
                                <a:ext uri="{FF2B5EF4-FFF2-40B4-BE49-F238E27FC236}">
                                  <a16:creationId xmlns:a16="http://schemas.microsoft.com/office/drawing/2014/main" id="{F010AE3C-EC81-461F-888D-B2B4F385CE3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-10407" y="6165304"/>
                              <a:ext cx="7894776" cy="692696"/>
                              <a:chOff x="-10407" y="6165304"/>
                              <a:chExt cx="7894776" cy="519004"/>
                            </a:xfrm>
                          </p:grpSpPr>
                          <p:pic>
                            <p:nvPicPr>
                              <p:cNvPr id="28" name="Image 27">
                                <a:extLst>
                                  <a:ext uri="{FF2B5EF4-FFF2-40B4-BE49-F238E27FC236}">
                                    <a16:creationId xmlns:a16="http://schemas.microsoft.com/office/drawing/2014/main" id="{D3FF7B29-B1A7-42E2-9B77-6DCB968949CD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4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10407" y="6165304"/>
                                <a:ext cx="2766213" cy="519004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30" name="Image 29">
                                <a:extLst>
                                  <a:ext uri="{FF2B5EF4-FFF2-40B4-BE49-F238E27FC236}">
                                    <a16:creationId xmlns:a16="http://schemas.microsoft.com/office/drawing/2014/main" id="{E9D5F453-9D19-4342-888D-210457A72131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4"/>
                              <a:stretch>
                                <a:fillRect/>
                              </a:stretch>
                            </p:blipFill>
                            <p:spPr>
                              <a:xfrm flipH="1">
                                <a:off x="2699792" y="6165304"/>
                                <a:ext cx="2766213" cy="519004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31" name="Image 30">
                                <a:extLst>
                                  <a:ext uri="{FF2B5EF4-FFF2-40B4-BE49-F238E27FC236}">
                                    <a16:creationId xmlns:a16="http://schemas.microsoft.com/office/drawing/2014/main" id="{81CCC9BB-2573-4E9A-8452-52DBC6A7C030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4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5364089" y="6165304"/>
                                <a:ext cx="2520280" cy="519004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</p:grpSp>
                      <p:pic>
                        <p:nvPicPr>
                          <p:cNvPr id="7174" name="Image 7173">
                            <a:extLst>
                              <a:ext uri="{FF2B5EF4-FFF2-40B4-BE49-F238E27FC236}">
                                <a16:creationId xmlns:a16="http://schemas.microsoft.com/office/drawing/2014/main" id="{002582B9-22F6-429D-9C18-BD6CBDA6949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8619033" y="4221088"/>
                            <a:ext cx="524967" cy="803856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6" name="Groupe 15">
                          <a:extLst>
                            <a:ext uri="{FF2B5EF4-FFF2-40B4-BE49-F238E27FC236}">
                              <a16:creationId xmlns:a16="http://schemas.microsoft.com/office/drawing/2014/main" id="{E48AE0D8-36EA-420C-B80C-684D87CC7E9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320995" y="980728"/>
                          <a:ext cx="2592288" cy="1224136"/>
                          <a:chOff x="3275856" y="980728"/>
                          <a:chExt cx="2592288" cy="1224136"/>
                        </a:xfrm>
                      </p:grpSpPr>
                      <p:sp>
                        <p:nvSpPr>
                          <p:cNvPr id="7169" name="Triangle isocèle 7168">
                            <a:extLst>
                              <a:ext uri="{FF2B5EF4-FFF2-40B4-BE49-F238E27FC236}">
                                <a16:creationId xmlns:a16="http://schemas.microsoft.com/office/drawing/2014/main" id="{6E0B476D-C91F-4828-A586-461E6C421C2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flipV="1">
                            <a:off x="4499992" y="1628800"/>
                            <a:ext cx="360040" cy="576064"/>
                          </a:xfrm>
                          <a:prstGeom prst="triangle">
                            <a:avLst>
                              <a:gd name="adj" fmla="val 54268"/>
                            </a:avLst>
                          </a:prstGeom>
                          <a:noFill/>
                          <a:ln w="19050">
                            <a:prstDash val="sysDash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>
                              <a:noFill/>
                            </a:endParaRPr>
                          </a:p>
                        </p:txBody>
                      </p:sp>
                      <p:pic>
                        <p:nvPicPr>
                          <p:cNvPr id="23" name="Image 22">
                            <a:extLst>
                              <a:ext uri="{FF2B5EF4-FFF2-40B4-BE49-F238E27FC236}">
                                <a16:creationId xmlns:a16="http://schemas.microsoft.com/office/drawing/2014/main" id="{4D4C6F57-98AF-47CF-8F53-194D17DBC81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3275856" y="980728"/>
                            <a:ext cx="2592288" cy="827326"/>
                          </a:xfrm>
                          <a:prstGeom prst="rect">
                            <a:avLst/>
                          </a:prstGeom>
                          <a:ln w="12700">
                            <a:solidFill>
                              <a:srgbClr val="0070C0"/>
                            </a:solidFill>
                          </a:ln>
                        </p:spPr>
                      </p:pic>
                    </p:grpSp>
                  </p:grpSp>
                  <p:pic>
                    <p:nvPicPr>
                      <p:cNvPr id="7172" name="Image 7171">
                        <a:extLst>
                          <a:ext uri="{FF2B5EF4-FFF2-40B4-BE49-F238E27FC236}">
                            <a16:creationId xmlns:a16="http://schemas.microsoft.com/office/drawing/2014/main" id="{9904AA73-FD40-40F5-9B2B-82B222118BE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 rot="5400000">
                        <a:off x="8131831" y="5845832"/>
                        <a:ext cx="692696" cy="133164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9" name="ZoneTexte 28">
                      <a:extLst>
                        <a:ext uri="{FF2B5EF4-FFF2-40B4-BE49-F238E27FC236}">
                          <a16:creationId xmlns:a16="http://schemas.microsoft.com/office/drawing/2014/main" id="{1546B5B7-443C-4541-9CC5-C8FDAC7A5AD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5480" y="6093296"/>
                      <a:ext cx="1024639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fr-FR" sz="1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ookman Old Style" panose="02050604050505020204" pitchFamily="18" charset="0"/>
                        </a:rPr>
                        <a:t>Pyrenees</a:t>
                      </a:r>
                      <a:endParaRPr lang="fr-FR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ookman Old Style" panose="02050604050505020204" pitchFamily="18" charset="0"/>
                      </a:endParaRPr>
                    </a:p>
                  </p:txBody>
                </p:sp>
              </p:grpSp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3585CDD3-4135-4A71-8E84-7C23AF3BA0B1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963" y="663821"/>
                    <a:ext cx="177965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14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rPr>
                      <a:t>La cité  médiévale 
de Carcassonne</a:t>
                    </a:r>
                    <a:endParaRPr lang="fr-FR" sz="1050" i="1" dirty="0">
                      <a:solidFill>
                        <a:schemeClr val="accent6">
                          <a:lumMod val="75000"/>
                        </a:schemeClr>
                      </a:solidFill>
                      <a:latin typeface="Bookman Old Style" panose="02050604050505020204" pitchFamily="18" charset="0"/>
                    </a:endParaRPr>
                  </a:p>
                </p:txBody>
              </p:sp>
            </p:grpSp>
            <p:pic>
              <p:nvPicPr>
                <p:cNvPr id="24" name="Image 23">
                  <a:extLst>
                    <a:ext uri="{FF2B5EF4-FFF2-40B4-BE49-F238E27FC236}">
                      <a16:creationId xmlns:a16="http://schemas.microsoft.com/office/drawing/2014/main" id="{ADE725C1-844A-461E-96FF-5EFA03636C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20541" y="3360285"/>
                  <a:ext cx="1609620" cy="675002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99D0433B-0021-4FAE-B381-DE25643F3725}"/>
                  </a:ext>
                </a:extLst>
              </p:cNvPr>
              <p:cNvGrpSpPr/>
              <p:nvPr/>
            </p:nvGrpSpPr>
            <p:grpSpPr>
              <a:xfrm>
                <a:off x="1437791" y="3106284"/>
                <a:ext cx="4034806" cy="3268805"/>
                <a:chOff x="1437791" y="3106284"/>
                <a:chExt cx="4034806" cy="3268805"/>
              </a:xfrm>
            </p:grpSpPr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4FEC489D-6E29-4BF4-AED2-F2487D966827}"/>
                    </a:ext>
                  </a:extLst>
                </p:cNvPr>
                <p:cNvGrpSpPr/>
                <p:nvPr/>
              </p:nvGrpSpPr>
              <p:grpSpPr>
                <a:xfrm>
                  <a:off x="1457671" y="3106284"/>
                  <a:ext cx="3313633" cy="1281135"/>
                  <a:chOff x="0" y="3140968"/>
                  <a:chExt cx="3313633" cy="1225826"/>
                </a:xfrm>
              </p:grpSpPr>
              <p:grpSp>
                <p:nvGrpSpPr>
                  <p:cNvPr id="14" name="Groupe 13">
                    <a:extLst>
                      <a:ext uri="{FF2B5EF4-FFF2-40B4-BE49-F238E27FC236}">
                        <a16:creationId xmlns:a16="http://schemas.microsoft.com/office/drawing/2014/main" id="{7E6C8701-7BC1-47B6-80D0-9D4FC2F54D23}"/>
                      </a:ext>
                    </a:extLst>
                  </p:cNvPr>
                  <p:cNvGrpSpPr/>
                  <p:nvPr/>
                </p:nvGrpSpPr>
                <p:grpSpPr>
                  <a:xfrm>
                    <a:off x="3128902" y="3789040"/>
                    <a:ext cx="184731" cy="577754"/>
                    <a:chOff x="3128902" y="3789040"/>
                    <a:chExt cx="184731" cy="577754"/>
                  </a:xfrm>
                </p:grpSpPr>
                <p:sp>
                  <p:nvSpPr>
                    <p:cNvPr id="9" name="ZoneTexte 8">
                      <a:extLst>
                        <a:ext uri="{FF2B5EF4-FFF2-40B4-BE49-F238E27FC236}">
                          <a16:creationId xmlns:a16="http://schemas.microsoft.com/office/drawing/2014/main" id="{CE6A146C-E3F1-4B3A-8FD3-7A153D12ED2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28902" y="4116478"/>
                      <a:ext cx="184731" cy="25031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endParaRPr lang="fr-FR" sz="1100" b="1" i="1" dirty="0">
                        <a:solidFill>
                          <a:srgbClr val="0070C0"/>
                        </a:solidFill>
                        <a:latin typeface="Bookman Old Style" panose="02050604050505020204" pitchFamily="18" charset="0"/>
                      </a:endParaRPr>
                    </a:p>
                  </p:txBody>
                </p:sp>
                <p:cxnSp>
                  <p:nvCxnSpPr>
                    <p:cNvPr id="12" name="Connecteur droit avec flèche 11">
                      <a:extLst>
                        <a:ext uri="{FF2B5EF4-FFF2-40B4-BE49-F238E27FC236}">
                          <a16:creationId xmlns:a16="http://schemas.microsoft.com/office/drawing/2014/main" id="{F26B2896-8956-423E-8B10-D79913A8B9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168352" y="3789040"/>
                      <a:ext cx="35496" cy="504056"/>
                    </a:xfrm>
                    <a:prstGeom prst="straightConnector1">
                      <a:avLst/>
                    </a:prstGeom>
                    <a:ln w="381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3" name="Groupe 12">
                    <a:extLst>
                      <a:ext uri="{FF2B5EF4-FFF2-40B4-BE49-F238E27FC236}">
                        <a16:creationId xmlns:a16="http://schemas.microsoft.com/office/drawing/2014/main" id="{D64C5C52-92DB-4812-9AFE-E57E92F9432A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3140968"/>
                    <a:ext cx="3131840" cy="936104"/>
                    <a:chOff x="0" y="3140968"/>
                    <a:chExt cx="3131840" cy="936104"/>
                  </a:xfrm>
                </p:grpSpPr>
                <p:sp>
                  <p:nvSpPr>
                    <p:cNvPr id="35" name="Triangle isocèle 34">
                      <a:extLst>
                        <a:ext uri="{FF2B5EF4-FFF2-40B4-BE49-F238E27FC236}">
                          <a16:creationId xmlns:a16="http://schemas.microsoft.com/office/drawing/2014/main" id="{23B1EEC5-8BDB-4980-8A3B-F78E0827ABEB}"/>
                        </a:ext>
                      </a:extLst>
                    </p:cNvPr>
                    <p:cNvSpPr/>
                    <p:nvPr/>
                  </p:nvSpPr>
                  <p:spPr>
                    <a:xfrm rot="16200000" flipV="1">
                      <a:off x="2339752" y="2996952"/>
                      <a:ext cx="216024" cy="1368152"/>
                    </a:xfrm>
                    <a:prstGeom prst="triangle">
                      <a:avLst>
                        <a:gd name="adj" fmla="val 54268"/>
                      </a:avLst>
                    </a:prstGeom>
                    <a:noFill/>
                    <a:ln w="19050"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noFill/>
                      </a:endParaRPr>
                    </a:p>
                  </p:txBody>
                </p:sp>
                <p:pic>
                  <p:nvPicPr>
                    <p:cNvPr id="26" name="Image 25">
                      <a:extLst>
                        <a:ext uri="{FF2B5EF4-FFF2-40B4-BE49-F238E27FC236}">
                          <a16:creationId xmlns:a16="http://schemas.microsoft.com/office/drawing/2014/main" id="{6F24788F-D696-46BB-BE75-14EABB0B38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0" y="3140968"/>
                      <a:ext cx="2051720" cy="936104"/>
                    </a:xfrm>
                    <a:prstGeom prst="rect">
                      <a:avLst/>
                    </a:prstGeom>
                    <a:ln w="12700">
                      <a:solidFill>
                        <a:srgbClr val="0070C0"/>
                      </a:solidFill>
                    </a:ln>
                  </p:spPr>
                </p:pic>
              </p:grpSp>
            </p:grpSp>
            <p:grpSp>
              <p:nvGrpSpPr>
                <p:cNvPr id="7" name="Groupe 6">
                  <a:extLst>
                    <a:ext uri="{FF2B5EF4-FFF2-40B4-BE49-F238E27FC236}">
                      <a16:creationId xmlns:a16="http://schemas.microsoft.com/office/drawing/2014/main" id="{29BB9197-74D8-4B51-9088-4F8DE218822C}"/>
                    </a:ext>
                  </a:extLst>
                </p:cNvPr>
                <p:cNvGrpSpPr/>
                <p:nvPr/>
              </p:nvGrpSpPr>
              <p:grpSpPr>
                <a:xfrm>
                  <a:off x="1437791" y="3270176"/>
                  <a:ext cx="4034806" cy="3104913"/>
                  <a:chOff x="1487487" y="3140968"/>
                  <a:chExt cx="4034806" cy="3104913"/>
                </a:xfrm>
              </p:grpSpPr>
              <p:grpSp>
                <p:nvGrpSpPr>
                  <p:cNvPr id="22" name="Groupe 21">
                    <a:extLst>
                      <a:ext uri="{FF2B5EF4-FFF2-40B4-BE49-F238E27FC236}">
                        <a16:creationId xmlns:a16="http://schemas.microsoft.com/office/drawing/2014/main" id="{0490949C-344F-47D3-8540-6182BAEDA714}"/>
                      </a:ext>
                    </a:extLst>
                  </p:cNvPr>
                  <p:cNvGrpSpPr/>
                  <p:nvPr/>
                </p:nvGrpSpPr>
                <p:grpSpPr>
                  <a:xfrm>
                    <a:off x="1487487" y="4245333"/>
                    <a:ext cx="2520281" cy="2000548"/>
                    <a:chOff x="1487487" y="4245333"/>
                    <a:chExt cx="2520281" cy="2000548"/>
                  </a:xfrm>
                </p:grpSpPr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5507B55C-9E46-42BB-963F-7BD296E104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7728" y="4797152"/>
                      <a:ext cx="360040" cy="288032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4" name="ZoneTexte 33">
                      <a:extLst>
                        <a:ext uri="{FF2B5EF4-FFF2-40B4-BE49-F238E27FC236}">
                          <a16:creationId xmlns:a16="http://schemas.microsoft.com/office/drawing/2014/main" id="{64D397A6-BB75-4162-B508-6430E7C4E7EA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1487487" y="4245333"/>
                      <a:ext cx="2383437" cy="200054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chemeClr val="accent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fr-FR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ndara" panose="020E0502030303020204" pitchFamily="34" charset="0"/>
                        </a:rPr>
                        <a:t>La Moyenne et Haute Vallée de l’Aude </a:t>
                      </a:r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ndara" panose="020E0502030303020204" pitchFamily="34" charset="0"/>
                        </a:rPr>
                        <a:t>
</a:t>
                      </a:r>
                      <a:r>
                        <a:rPr lang="fr-FR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ndara" panose="020E0502030303020204" pitchFamily="34" charset="0"/>
                        </a:rPr>
                        <a:t>==================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ndara" panose="020E0502030303020204" pitchFamily="34" charset="0"/>
                        </a:rPr>
                        <a:t>Est le territoire  couvert par le Centre hospitalier de Limoux-Quillan</a:t>
                      </a:r>
                    </a:p>
                  </p:txBody>
                </p:sp>
              </p:grpSp>
              <p:grpSp>
                <p:nvGrpSpPr>
                  <p:cNvPr id="15" name="Groupe 14">
                    <a:extLst>
                      <a:ext uri="{FF2B5EF4-FFF2-40B4-BE49-F238E27FC236}">
                        <a16:creationId xmlns:a16="http://schemas.microsoft.com/office/drawing/2014/main" id="{6EDDEC16-1B7D-4E38-955E-3ACD0F05B714}"/>
                      </a:ext>
                    </a:extLst>
                  </p:cNvPr>
                  <p:cNvGrpSpPr/>
                  <p:nvPr/>
                </p:nvGrpSpPr>
                <p:grpSpPr>
                  <a:xfrm>
                    <a:off x="3946990" y="3140968"/>
                    <a:ext cx="1575303" cy="3051264"/>
                    <a:chOff x="3946990" y="3140968"/>
                    <a:chExt cx="1575303" cy="3051264"/>
                  </a:xfrm>
                </p:grpSpPr>
                <p:sp>
                  <p:nvSpPr>
                    <p:cNvPr id="2" name="Rectangle 1"/>
                    <p:cNvSpPr/>
                    <p:nvPr/>
                  </p:nvSpPr>
                  <p:spPr>
                    <a:xfrm>
                      <a:off x="4007768" y="3140968"/>
                      <a:ext cx="1420836" cy="2841673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0" name="ZoneTexte 9">
                      <a:extLst>
                        <a:ext uri="{FF2B5EF4-FFF2-40B4-BE49-F238E27FC236}">
                          <a16:creationId xmlns:a16="http://schemas.microsoft.com/office/drawing/2014/main" id="{4ACEC56C-7CA2-4959-9D3D-16B1F90300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46990" y="5607457"/>
                      <a:ext cx="1575303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ndara" panose="020E0502030303020204" pitchFamily="34" charset="0"/>
                        </a:rPr>
                        <a:t>Vallée de l’Aude
</a:t>
                      </a:r>
                      <a:endParaRPr lang="fr-FR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ndara" panose="020E0502030303020204" pitchFamily="34" charset="0"/>
                      </a:endParaRPr>
                    </a:p>
                  </p:txBody>
                </p:sp>
              </p:grp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01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5"/>
    </mc:Choice>
    <mc:Fallback xmlns="">
      <p:transition spd="slow" advTm="11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2DE7B59-AAF6-4382-9E33-53D5C99FA2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15" y="0"/>
            <a:ext cx="10885634" cy="685799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BD5FB50-9D91-4261-AA2B-C16D260CCC76}"/>
              </a:ext>
            </a:extLst>
          </p:cNvPr>
          <p:cNvGrpSpPr/>
          <p:nvPr/>
        </p:nvGrpSpPr>
        <p:grpSpPr>
          <a:xfrm>
            <a:off x="1098331" y="35482"/>
            <a:ext cx="10986831" cy="6426458"/>
            <a:chOff x="1098331" y="35482"/>
            <a:chExt cx="10986831" cy="642645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9802CA72-7447-4BF2-AAEC-B5FA9C8897CC}"/>
                </a:ext>
              </a:extLst>
            </p:cNvPr>
            <p:cNvGrpSpPr/>
            <p:nvPr/>
          </p:nvGrpSpPr>
          <p:grpSpPr>
            <a:xfrm>
              <a:off x="1260923" y="1075253"/>
              <a:ext cx="10027990" cy="5386687"/>
              <a:chOff x="1260923" y="1075253"/>
              <a:chExt cx="10027990" cy="5386687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B128107-1753-41CB-A380-B530E7C8A818}"/>
                  </a:ext>
                </a:extLst>
              </p:cNvPr>
              <p:cNvSpPr txBox="1"/>
              <p:nvPr/>
            </p:nvSpPr>
            <p:spPr>
              <a:xfrm>
                <a:off x="6888089" y="294746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dirty="0"/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E5B3FF3-EE27-41B6-A31E-A85319536D5D}"/>
                  </a:ext>
                </a:extLst>
              </p:cNvPr>
              <p:cNvSpPr txBox="1"/>
              <p:nvPr/>
            </p:nvSpPr>
            <p:spPr>
              <a:xfrm flipH="1">
                <a:off x="1260923" y="1075253"/>
                <a:ext cx="9793088" cy="1423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ctr">
                  <a:buFont typeface="Wingdings" panose="05000000000000000000" pitchFamily="2" charset="2"/>
                  <a:buChar char="q"/>
                </a:pPr>
                <a:r>
                  <a:rPr lang="fr-FR" sz="2800" dirty="0">
                    <a:solidFill>
                      <a:schemeClr val="accent5">
                        <a:lumMod val="50000"/>
                      </a:schemeClr>
                    </a:solidFill>
                  </a:rPr>
                  <a:t>Deux Hôpitaux</a:t>
                </a:r>
              </a:p>
              <a:p>
                <a:pPr marL="457200" indent="-457200" algn="ctr">
                  <a:buFont typeface="Wingdings" panose="05000000000000000000" pitchFamily="2" charset="2"/>
                  <a:buChar char="q"/>
                </a:pPr>
                <a:endParaRPr lang="fr-FR" sz="105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algn="ctr"/>
                <a:r>
                  <a:rPr lang="fr-FR" sz="2400" i="1" dirty="0">
                    <a:solidFill>
                      <a:schemeClr val="accent5">
                        <a:lumMod val="50000"/>
                      </a:schemeClr>
                    </a:solidFill>
                  </a:rPr>
                  <a:t>- 86 lits (2 services de médecine générale + 2 unités de réadaptation</a:t>
                </a:r>
                <a:r>
                  <a:rPr lang="fr-FR" sz="2000" i="1" dirty="0">
                    <a:solidFill>
                      <a:schemeClr val="accent5">
                        <a:lumMod val="50000"/>
                      </a:schemeClr>
                    </a:solidFill>
                  </a:rPr>
                  <a:t>)</a:t>
                </a:r>
                <a:endParaRPr lang="fr-FR" sz="2400" i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algn="ctr"/>
                <a:r>
                  <a:rPr lang="fr-FR" sz="2400" i="1" dirty="0">
                    <a:solidFill>
                      <a:schemeClr val="accent5">
                        <a:lumMod val="50000"/>
                      </a:schemeClr>
                    </a:solidFill>
                  </a:rPr>
                  <a:t>-142 Places </a:t>
                </a:r>
                <a:r>
                  <a:rPr lang="fr-FR" sz="2000" i="1" dirty="0">
                    <a:solidFill>
                      <a:schemeClr val="accent5">
                        <a:lumMod val="50000"/>
                      </a:schemeClr>
                    </a:solidFill>
                  </a:rPr>
                  <a:t>de SSIAD</a:t>
                </a:r>
                <a:endParaRPr lang="fr-FR" sz="2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2CE8701-25C7-4F0C-A9A0-C1438591176F}"/>
                  </a:ext>
                </a:extLst>
              </p:cNvPr>
              <p:cNvSpPr txBox="1"/>
              <p:nvPr/>
            </p:nvSpPr>
            <p:spPr>
              <a:xfrm>
                <a:off x="2155305" y="5507833"/>
                <a:ext cx="913360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ctr">
                  <a:defRPr sz="2800" b="1">
                    <a:solidFill>
                      <a:schemeClr val="accent1">
                        <a:lumMod val="75000"/>
                      </a:schemeClr>
                    </a:solidFill>
                  </a:defRPr>
                </a:lvl1pPr>
              </a:lstStyle>
              <a:p>
                <a:pPr marL="457200" indent="-457200">
                  <a:buFont typeface="Wingdings" panose="05000000000000000000" pitchFamily="2" charset="2"/>
                  <a:buChar char="q"/>
                </a:pPr>
                <a:r>
                  <a:rPr lang="fr-FR" b="0" dirty="0">
                    <a:solidFill>
                      <a:schemeClr val="accent5">
                        <a:lumMod val="50000"/>
                      </a:schemeClr>
                    </a:solidFill>
                  </a:rPr>
                  <a:t>Notre hôpital à été certifié A, lors de la dernière visite d’accréditation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D352032-B721-495B-8DAB-0673523E2A89}"/>
                  </a:ext>
                </a:extLst>
              </p:cNvPr>
              <p:cNvSpPr txBox="1"/>
              <p:nvPr/>
            </p:nvSpPr>
            <p:spPr>
              <a:xfrm>
                <a:off x="1713786" y="2589633"/>
                <a:ext cx="91311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ctr">
                  <a:buFont typeface="Wingdings" panose="05000000000000000000" pitchFamily="2" charset="2"/>
                  <a:buChar char="q"/>
                </a:pPr>
                <a:r>
                  <a:rPr lang="fr-FR" sz="2800" dirty="0">
                    <a:solidFill>
                      <a:schemeClr val="accent5">
                        <a:lumMod val="50000"/>
                      </a:schemeClr>
                    </a:solidFill>
                  </a:rPr>
                  <a:t>Cinq EHPAD, </a:t>
                </a:r>
                <a:r>
                  <a:rPr lang="fr-FR" sz="2800" i="1" dirty="0">
                    <a:solidFill>
                      <a:schemeClr val="accent5">
                        <a:lumMod val="50000"/>
                      </a:schemeClr>
                    </a:solidFill>
                  </a:rPr>
                  <a:t>pour un total de 330 lits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D34F8F7-3B58-4262-A5C9-E7EB7FEADA90}"/>
                  </a:ext>
                </a:extLst>
              </p:cNvPr>
              <p:cNvSpPr txBox="1"/>
              <p:nvPr/>
            </p:nvSpPr>
            <p:spPr>
              <a:xfrm>
                <a:off x="2460389" y="4214404"/>
                <a:ext cx="8473909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ctr">
                  <a:defRPr sz="2800" b="1">
                    <a:solidFill>
                      <a:schemeClr val="accent1">
                        <a:lumMod val="75000"/>
                      </a:schemeClr>
                    </a:solidFill>
                  </a:defRPr>
                </a:lvl1pPr>
              </a:lstStyle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fr-FR" b="0" dirty="0">
                    <a:solidFill>
                      <a:schemeClr val="accent5">
                        <a:lumMod val="50000"/>
                      </a:schemeClr>
                    </a:solidFill>
                  </a:rPr>
                  <a:t>Notre institution joue un rôle central dans la politique  du maintien à domicile des personnes âgées</a:t>
                </a:r>
                <a:endParaRPr lang="fr-FR" sz="3200" b="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887BC94-73E1-437E-A9D6-D586D5CC5A2C}"/>
                  </a:ext>
                </a:extLst>
              </p:cNvPr>
              <p:cNvSpPr txBox="1"/>
              <p:nvPr/>
            </p:nvSpPr>
            <p:spPr>
              <a:xfrm>
                <a:off x="1734929" y="3409636"/>
                <a:ext cx="91311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ctr">
                  <a:buFont typeface="Wingdings" panose="05000000000000000000" pitchFamily="2" charset="2"/>
                  <a:buChar char="q"/>
                </a:pPr>
                <a:r>
                  <a:rPr lang="fr-FR" sz="2800" dirty="0">
                    <a:solidFill>
                      <a:schemeClr val="accent5">
                        <a:lumMod val="50000"/>
                      </a:schemeClr>
                    </a:solidFill>
                  </a:rPr>
                  <a:t>21 places d’Accueil de Jour à Limoux </a:t>
                </a: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2D9D9CE5-3D31-4500-ADF6-9B0A394BB0C5}"/>
                </a:ext>
              </a:extLst>
            </p:cNvPr>
            <p:cNvGrpSpPr/>
            <p:nvPr/>
          </p:nvGrpSpPr>
          <p:grpSpPr>
            <a:xfrm>
              <a:off x="1098331" y="35482"/>
              <a:ext cx="10986831" cy="1232395"/>
              <a:chOff x="1098331" y="35482"/>
              <a:chExt cx="10986831" cy="1232395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45007DB8-534A-4EA9-BAD4-990872904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87249" y="104681"/>
                <a:ext cx="749673" cy="715166"/>
              </a:xfrm>
              <a:prstGeom prst="rect">
                <a:avLst/>
              </a:prstGeom>
            </p:spPr>
          </p:pic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DC276282-B4BD-4F37-AE3A-67FE8077B45E}"/>
                  </a:ext>
                </a:extLst>
              </p:cNvPr>
              <p:cNvGrpSpPr/>
              <p:nvPr/>
            </p:nvGrpSpPr>
            <p:grpSpPr>
              <a:xfrm>
                <a:off x="1098331" y="35482"/>
                <a:ext cx="10986831" cy="1232395"/>
                <a:chOff x="1349234" y="35482"/>
                <a:chExt cx="10348137" cy="1232395"/>
              </a:xfrm>
            </p:grpSpPr>
            <p:sp>
              <p:nvSpPr>
                <p:cNvPr id="21" name="Titre 1">
                  <a:extLst>
                    <a:ext uri="{FF2B5EF4-FFF2-40B4-BE49-F238E27FC236}">
                      <a16:creationId xmlns:a16="http://schemas.microsoft.com/office/drawing/2014/main" id="{1AC97364-EBCF-4327-BF89-573185EF562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49234" y="708218"/>
                  <a:ext cx="10227075" cy="559659"/>
                </a:xfrm>
                <a:prstGeom prst="rect">
                  <a:avLst/>
                </a:prstGeom>
              </p:spPr>
              <p:txBody>
                <a:bodyPr anchor="b">
                  <a:noAutofit/>
                </a:bodyPr>
                <a:lstStyle>
                  <a:lvl1pPr algn="l" rtl="0" eaLnBrk="1" latinLnBrk="0" hangingPunct="1">
                    <a:spcBef>
                      <a:spcPct val="0"/>
                    </a:spcBef>
                    <a:buNone/>
                    <a:defRPr kumimoji="0" sz="4300" kern="1200">
                      <a:solidFill>
                        <a:schemeClr val="tx2">
                          <a:satMod val="130000"/>
                        </a:schemeClr>
                      </a:solidFill>
                      <a:effectLst>
                        <a:outerShdw blurRad="50000" dist="3000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+mj-lt"/>
                      <a:ea typeface="+mj-ea"/>
                      <a:cs typeface="+mj-cs"/>
                    </a:defRPr>
                  </a:lvl1pPr>
                  <a:extLst/>
                </a:lstStyle>
                <a:p>
                  <a:pPr algn="ctr"/>
                  <a:r>
                    <a:rPr lang="fr-FR" sz="3200" dirty="0">
                      <a:solidFill>
                        <a:schemeClr val="accent5">
                          <a:lumMod val="50000"/>
                        </a:schemeClr>
                      </a:solidFill>
                      <a:latin typeface="Bell MT" panose="02020503060305020303" pitchFamily="18" charset="0"/>
                    </a:rPr>
                    <a:t>Le centre hospitalier de Limoux-Quillan, c’est :
</a:t>
                  </a:r>
                  <a:endParaRPr lang="fr-FR" sz="3600" dirty="0">
                    <a:latin typeface="Bell MT" panose="02020503060305020303" pitchFamily="18" charset="0"/>
                  </a:endParaRPr>
                </a:p>
              </p:txBody>
            </p:sp>
            <p:sp>
              <p:nvSpPr>
                <p:cNvPr id="20" name="Titre 1">
                  <a:extLst>
                    <a:ext uri="{FF2B5EF4-FFF2-40B4-BE49-F238E27FC236}">
                      <a16:creationId xmlns:a16="http://schemas.microsoft.com/office/drawing/2014/main" id="{34BEB224-2D71-4E62-9841-4E5A463519A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90845" y="35482"/>
                  <a:ext cx="10106526" cy="853565"/>
                </a:xfrm>
                <a:prstGeom prst="rect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txBody>
                <a:bodyPr anchor="ctr">
                  <a:normAutofit fontScale="97500"/>
                </a:bodyPr>
                <a:lstStyle>
                  <a:lvl1pPr algn="l" rtl="0" eaLnBrk="1" latinLnBrk="0" hangingPunct="1">
                    <a:spcBef>
                      <a:spcPct val="0"/>
                    </a:spcBef>
                    <a:buNone/>
                    <a:defRPr kumimoji="0" sz="4300" kern="1200">
                      <a:solidFill>
                        <a:schemeClr val="tx2">
                          <a:satMod val="130000"/>
                        </a:schemeClr>
                      </a:solidFill>
                      <a:effectLst>
                        <a:outerShdw blurRad="50000" dist="3000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+mj-lt"/>
                      <a:ea typeface="+mj-ea"/>
                      <a:cs typeface="+mj-cs"/>
                    </a:defRPr>
                  </a:lvl1pPr>
                  <a:extLst/>
                </a:lstStyle>
                <a:p>
                  <a:pPr algn="ctr"/>
                  <a:endParaRPr lang="fr-FR" sz="2400" dirty="0">
                    <a:latin typeface="Calligraph421 BT" panose="03060702050402020204" pitchFamily="66" charset="0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28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7"/>
    </mc:Choice>
    <mc:Fallback xmlns="">
      <p:transition spd="slow" advTm="20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7DB03403-79CE-4F5D-8819-0DD175C37416}"/>
              </a:ext>
            </a:extLst>
          </p:cNvPr>
          <p:cNvGrpSpPr/>
          <p:nvPr/>
        </p:nvGrpSpPr>
        <p:grpSpPr>
          <a:xfrm>
            <a:off x="-48127" y="-48126"/>
            <a:ext cx="12240127" cy="6908764"/>
            <a:chOff x="-48127" y="-48126"/>
            <a:chExt cx="12240127" cy="6908764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B128107-1753-41CB-A380-B530E7C8A818}"/>
                </a:ext>
              </a:extLst>
            </p:cNvPr>
            <p:cNvSpPr txBox="1"/>
            <p:nvPr/>
          </p:nvSpPr>
          <p:spPr>
            <a:xfrm>
              <a:off x="11866490" y="2302520"/>
              <a:ext cx="196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dirty="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5E74B374-210E-4516-BC5B-5C8D3B278E16}"/>
                </a:ext>
              </a:extLst>
            </p:cNvPr>
            <p:cNvGrpSpPr/>
            <p:nvPr/>
          </p:nvGrpSpPr>
          <p:grpSpPr>
            <a:xfrm>
              <a:off x="-48127" y="0"/>
              <a:ext cx="4173832" cy="6860638"/>
              <a:chOff x="1386718" y="0"/>
              <a:chExt cx="4173832" cy="6860638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F4C9259E-8373-4296-8D71-1DC7306C4216}"/>
                  </a:ext>
                </a:extLst>
              </p:cNvPr>
              <p:cNvGrpSpPr/>
              <p:nvPr/>
            </p:nvGrpSpPr>
            <p:grpSpPr>
              <a:xfrm>
                <a:off x="1386718" y="0"/>
                <a:ext cx="4173832" cy="6858000"/>
                <a:chOff x="3166533" y="0"/>
                <a:chExt cx="4173832" cy="7013164"/>
              </a:xfrm>
            </p:grpSpPr>
            <p:pic>
              <p:nvPicPr>
                <p:cNvPr id="8194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6533" y="0"/>
                  <a:ext cx="4173832" cy="7013164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1016E030-9CFD-41A4-9252-7E5221F007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45243" y="966403"/>
                  <a:ext cx="1918107" cy="452239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27D84DC-1C47-43F8-82CF-65EAC57A727C}"/>
                  </a:ext>
                </a:extLst>
              </p:cNvPr>
              <p:cNvSpPr txBox="1"/>
              <p:nvPr/>
            </p:nvSpPr>
            <p:spPr>
              <a:xfrm rot="35758">
                <a:off x="3244318" y="6491306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dirty="0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04C8EA2-829D-4D26-9B0E-E611B0123C4D}"/>
                  </a:ext>
                </a:extLst>
              </p:cNvPr>
              <p:cNvSpPr txBox="1"/>
              <p:nvPr/>
            </p:nvSpPr>
            <p:spPr>
              <a:xfrm>
                <a:off x="4331658" y="5648548"/>
                <a:ext cx="184731" cy="52322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fr-FR" sz="2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BE65EA72-D515-41B3-9F9F-11266224DDAD}"/>
                </a:ext>
              </a:extLst>
            </p:cNvPr>
            <p:cNvGrpSpPr/>
            <p:nvPr/>
          </p:nvGrpSpPr>
          <p:grpSpPr>
            <a:xfrm>
              <a:off x="1111267" y="1630093"/>
              <a:ext cx="663948" cy="3240360"/>
              <a:chOff x="1346971" y="1772816"/>
              <a:chExt cx="663948" cy="3240360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2EA2EFA-EF3B-469D-A444-445589003DF1}"/>
                  </a:ext>
                </a:extLst>
              </p:cNvPr>
              <p:cNvSpPr txBox="1"/>
              <p:nvPr/>
            </p:nvSpPr>
            <p:spPr>
              <a:xfrm rot="16572924">
                <a:off x="804045" y="2767429"/>
                <a:ext cx="1512167" cy="426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28 Kms</a:t>
                </a:r>
              </a:p>
            </p:txBody>
          </p:sp>
          <p:cxnSp>
            <p:nvCxnSpPr>
              <p:cNvPr id="21" name="Connecteur droit avec flèche 20">
                <a:extLst>
                  <a:ext uri="{FF2B5EF4-FFF2-40B4-BE49-F238E27FC236}">
                    <a16:creationId xmlns:a16="http://schemas.microsoft.com/office/drawing/2014/main" id="{49AE395D-B164-4536-A996-D2A1D2846F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50573" y="1772816"/>
                <a:ext cx="460346" cy="3240360"/>
              </a:xfrm>
              <a:prstGeom prst="straightConnector1">
                <a:avLst/>
              </a:prstGeom>
              <a:ln w="571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02E880F8-2CCF-4107-9C8A-4EA06AA6CCCC}"/>
                </a:ext>
              </a:extLst>
            </p:cNvPr>
            <p:cNvGrpSpPr/>
            <p:nvPr/>
          </p:nvGrpSpPr>
          <p:grpSpPr>
            <a:xfrm>
              <a:off x="702025" y="998001"/>
              <a:ext cx="11300677" cy="4699770"/>
              <a:chOff x="702025" y="998001"/>
              <a:chExt cx="11300677" cy="4699770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A458D97A-020D-4AD9-B34A-979C37E5563C}"/>
                  </a:ext>
                </a:extLst>
              </p:cNvPr>
              <p:cNvGrpSpPr/>
              <p:nvPr/>
            </p:nvGrpSpPr>
            <p:grpSpPr>
              <a:xfrm>
                <a:off x="702025" y="998001"/>
                <a:ext cx="6141959" cy="4699770"/>
                <a:chOff x="702025" y="998001"/>
                <a:chExt cx="6141959" cy="4699770"/>
              </a:xfrm>
            </p:grpSpPr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96A7F461-E312-43E4-BB52-13BEE332936C}"/>
                    </a:ext>
                  </a:extLst>
                </p:cNvPr>
                <p:cNvGrpSpPr/>
                <p:nvPr/>
              </p:nvGrpSpPr>
              <p:grpSpPr>
                <a:xfrm>
                  <a:off x="1335069" y="998001"/>
                  <a:ext cx="5498869" cy="1080120"/>
                  <a:chOff x="1335069" y="998001"/>
                  <a:chExt cx="5498869" cy="1080120"/>
                </a:xfrm>
              </p:grpSpPr>
              <p:sp>
                <p:nvSpPr>
                  <p:cNvPr id="10" name="Ellipse 9">
                    <a:extLst>
                      <a:ext uri="{FF2B5EF4-FFF2-40B4-BE49-F238E27FC236}">
                        <a16:creationId xmlns:a16="http://schemas.microsoft.com/office/drawing/2014/main" id="{C25EA771-9169-4647-BEFE-26A7D90CA4B6}"/>
                      </a:ext>
                    </a:extLst>
                  </p:cNvPr>
                  <p:cNvSpPr/>
                  <p:nvPr/>
                </p:nvSpPr>
                <p:spPr>
                  <a:xfrm>
                    <a:off x="1335069" y="998001"/>
                    <a:ext cx="1189763" cy="1080120"/>
                  </a:xfrm>
                  <a:prstGeom prst="ellipse">
                    <a:avLst/>
                  </a:prstGeom>
                  <a:no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13" name="Connecteur droit 12">
                    <a:extLst>
                      <a:ext uri="{FF2B5EF4-FFF2-40B4-BE49-F238E27FC236}">
                        <a16:creationId xmlns:a16="http://schemas.microsoft.com/office/drawing/2014/main" id="{3B257A20-C0C0-4DAA-9B3E-A124FE99B4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65976" y="1674586"/>
                    <a:ext cx="4267962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</p:cxnSp>
            </p:grp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82FABD43-9672-4110-B2F8-9D19B8D0A658}"/>
                    </a:ext>
                  </a:extLst>
                </p:cNvPr>
                <p:cNvGrpSpPr/>
                <p:nvPr/>
              </p:nvGrpSpPr>
              <p:grpSpPr>
                <a:xfrm>
                  <a:off x="702025" y="1644526"/>
                  <a:ext cx="6141959" cy="4053245"/>
                  <a:chOff x="721275" y="1625276"/>
                  <a:chExt cx="6141959" cy="4053245"/>
                </a:xfrm>
              </p:grpSpPr>
              <p:sp>
                <p:nvSpPr>
                  <p:cNvPr id="12" name="Ellipse 11">
                    <a:extLst>
                      <a:ext uri="{FF2B5EF4-FFF2-40B4-BE49-F238E27FC236}">
                        <a16:creationId xmlns:a16="http://schemas.microsoft.com/office/drawing/2014/main" id="{B1D08040-E9DF-4FAE-828E-73F6FBC68F83}"/>
                      </a:ext>
                    </a:extLst>
                  </p:cNvPr>
                  <p:cNvSpPr/>
                  <p:nvPr/>
                </p:nvSpPr>
                <p:spPr>
                  <a:xfrm>
                    <a:off x="721275" y="4598401"/>
                    <a:ext cx="1227589" cy="1080120"/>
                  </a:xfrm>
                  <a:prstGeom prst="ellipse">
                    <a:avLst/>
                  </a:prstGeom>
                  <a:no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28" name="Connecteur droit 27">
                    <a:extLst>
                      <a:ext uri="{FF2B5EF4-FFF2-40B4-BE49-F238E27FC236}">
                        <a16:creationId xmlns:a16="http://schemas.microsoft.com/office/drawing/2014/main" id="{CC568B0E-8FA4-4F1A-A28D-FBC0631B72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86856" y="5224703"/>
                    <a:ext cx="4808580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</p:cxnSp>
              <p:cxnSp>
                <p:nvCxnSpPr>
                  <p:cNvPr id="30" name="Connecteur droit 29">
                    <a:extLst>
                      <a:ext uri="{FF2B5EF4-FFF2-40B4-BE49-F238E27FC236}">
                        <a16:creationId xmlns:a16="http://schemas.microsoft.com/office/drawing/2014/main" id="{3EAE2AEB-4344-469B-92A3-CADB02128D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63234" y="1625276"/>
                    <a:ext cx="0" cy="3601242"/>
                  </a:xfrm>
                  <a:prstGeom prst="lin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</p:cxnSp>
            </p:grpSp>
          </p:grp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E5B3FF3-EE27-41B6-A31E-A85319536D5D}"/>
                  </a:ext>
                </a:extLst>
              </p:cNvPr>
              <p:cNvSpPr txBox="1"/>
              <p:nvPr/>
            </p:nvSpPr>
            <p:spPr>
              <a:xfrm flipH="1">
                <a:off x="4254365" y="3145331"/>
                <a:ext cx="7748337" cy="83099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dirty="0">
                    <a:solidFill>
                      <a:schemeClr val="tx2">
                        <a:lumMod val="50000"/>
                      </a:schemeClr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Deux hôpitaux &gt;&gt; distants de 28 km 
</a:t>
                </a:r>
                <a:r>
                  <a:rPr lang="fr-FR" sz="2000" b="1" dirty="0">
                    <a:solidFill>
                      <a:schemeClr val="tx2">
                        <a:lumMod val="50000"/>
                      </a:schemeClr>
                    </a:solidFill>
                    <a:latin typeface="Candara" panose="020E0502030303020204" pitchFamily="34" charset="0"/>
                    <a:cs typeface="Arial" panose="020B0604020202020204" pitchFamily="34" charset="0"/>
                  </a:rPr>
                  <a:t>Couvrant un territoire rural de 45 000 habitants </a:t>
                </a:r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21E4D837-1E02-46F7-A57A-9BBDA8B5BB67}"/>
                </a:ext>
              </a:extLst>
            </p:cNvPr>
            <p:cNvGrpSpPr/>
            <p:nvPr/>
          </p:nvGrpSpPr>
          <p:grpSpPr>
            <a:xfrm>
              <a:off x="4175523" y="-48126"/>
              <a:ext cx="8016477" cy="6906125"/>
              <a:chOff x="6851345" y="0"/>
              <a:chExt cx="8016477" cy="6665494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373CB401-3413-4147-A828-8E42B339630E}"/>
                  </a:ext>
                </a:extLst>
              </p:cNvPr>
              <p:cNvGrpSpPr/>
              <p:nvPr/>
            </p:nvGrpSpPr>
            <p:grpSpPr>
              <a:xfrm>
                <a:off x="6870135" y="0"/>
                <a:ext cx="7824428" cy="2971581"/>
                <a:chOff x="9411205" y="77002"/>
                <a:chExt cx="7824428" cy="2971581"/>
              </a:xfrm>
            </p:grpSpPr>
            <p:pic>
              <p:nvPicPr>
                <p:cNvPr id="3" name="Image 2">
                  <a:extLst>
                    <a:ext uri="{FF2B5EF4-FFF2-40B4-BE49-F238E27FC236}">
                      <a16:creationId xmlns:a16="http://schemas.microsoft.com/office/drawing/2014/main" id="{F2DE7B59-AAF6-4382-9E33-53D5C99FA2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11205" y="77002"/>
                  <a:ext cx="7824428" cy="2971581"/>
                </a:xfrm>
                <a:prstGeom prst="rect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</p:pic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938D8461-6D4C-4320-A205-5C07453C751C}"/>
                    </a:ext>
                  </a:extLst>
                </p:cNvPr>
                <p:cNvSpPr txBox="1"/>
                <p:nvPr/>
              </p:nvSpPr>
              <p:spPr>
                <a:xfrm>
                  <a:off x="9702363" y="362359"/>
                  <a:ext cx="2343911" cy="4768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800" dirty="0">
                      <a:solidFill>
                        <a:schemeClr val="bg1"/>
                      </a:solidFill>
                    </a:rPr>
                    <a:t>CH de Limoux</a:t>
                  </a:r>
                </a:p>
              </p:txBody>
            </p:sp>
          </p:grpSp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7ED05DE1-B1CA-457D-9F53-84713719737F}"/>
                  </a:ext>
                </a:extLst>
              </p:cNvPr>
              <p:cNvGrpSpPr/>
              <p:nvPr/>
            </p:nvGrpSpPr>
            <p:grpSpPr>
              <a:xfrm>
                <a:off x="6851345" y="3984858"/>
                <a:ext cx="8016477" cy="2680636"/>
                <a:chOff x="7361483" y="4032985"/>
                <a:chExt cx="8016477" cy="2680636"/>
              </a:xfrm>
            </p:grpSpPr>
            <p:pic>
              <p:nvPicPr>
                <p:cNvPr id="5" name="Image 4">
                  <a:extLst>
                    <a:ext uri="{FF2B5EF4-FFF2-40B4-BE49-F238E27FC236}">
                      <a16:creationId xmlns:a16="http://schemas.microsoft.com/office/drawing/2014/main" id="{DBE9563D-7582-439F-9E5B-5CCA7B95FF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61483" y="4032985"/>
                  <a:ext cx="8016477" cy="2680636"/>
                </a:xfrm>
                <a:prstGeom prst="rect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</p:pic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5B3724C0-DF08-4A19-A002-050BCC69A52B}"/>
                    </a:ext>
                  </a:extLst>
                </p:cNvPr>
                <p:cNvSpPr txBox="1"/>
                <p:nvPr/>
              </p:nvSpPr>
              <p:spPr>
                <a:xfrm>
                  <a:off x="7489701" y="4104761"/>
                  <a:ext cx="2297424" cy="503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8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CH de Quillan</a:t>
                  </a: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52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8"/>
    </mc:Choice>
    <mc:Fallback xmlns="">
      <p:transition spd="slow" advTm="1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CD44FE6-3136-4262-AA57-1FB583B22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1581" y="-700305"/>
            <a:ext cx="13095381" cy="801550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F637ECE-C93A-448F-9F9C-A5F360A3F4E8}"/>
              </a:ext>
            </a:extLst>
          </p:cNvPr>
          <p:cNvGrpSpPr/>
          <p:nvPr/>
        </p:nvGrpSpPr>
        <p:grpSpPr>
          <a:xfrm>
            <a:off x="-1687340" y="0"/>
            <a:ext cx="15261879" cy="7010400"/>
            <a:chOff x="-1687340" y="0"/>
            <a:chExt cx="15261879" cy="6774786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B128107-1753-41CB-A380-B530E7C8A818}"/>
                </a:ext>
              </a:extLst>
            </p:cNvPr>
            <p:cNvSpPr txBox="1"/>
            <p:nvPr/>
          </p:nvSpPr>
          <p:spPr>
            <a:xfrm>
              <a:off x="11866490" y="2302520"/>
              <a:ext cx="196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dirty="0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09B7732-DC32-4452-9B9C-89F0BC564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7340" y="0"/>
              <a:ext cx="15261879" cy="677478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D9D9D9A-2627-4970-99DE-8A5136053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322388" cy="601998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0EBEE8E-6B2C-4890-84F2-B06DCDC06866}"/>
                </a:ext>
              </a:extLst>
            </p:cNvPr>
            <p:cNvSpPr txBox="1"/>
            <p:nvPr/>
          </p:nvSpPr>
          <p:spPr>
            <a:xfrm>
              <a:off x="7693106" y="300999"/>
              <a:ext cx="35092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  <a:latin typeface="Papyrus" panose="03070502060502030205" pitchFamily="66" charset="0"/>
                </a:rPr>
                <a:t>Centre Hospitalier de Limoux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337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8"/>
    </mc:Choice>
    <mc:Fallback xmlns="">
      <p:transition spd="slow" advTm="1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813EFFB-E885-4F92-B912-ED755B42F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1581" y="-700305"/>
            <a:ext cx="13095381" cy="801550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5615808-878F-4119-8179-83F1AF0077C7}"/>
              </a:ext>
            </a:extLst>
          </p:cNvPr>
          <p:cNvGrpSpPr/>
          <p:nvPr/>
        </p:nvGrpSpPr>
        <p:grpSpPr>
          <a:xfrm>
            <a:off x="-11000" y="-1031154"/>
            <a:ext cx="12203000" cy="7889154"/>
            <a:chOff x="-11000" y="-1031154"/>
            <a:chExt cx="12203000" cy="7889154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D3F20EBA-BC27-48B7-B04D-1C69314656EF}"/>
                </a:ext>
              </a:extLst>
            </p:cNvPr>
            <p:cNvGrpSpPr/>
            <p:nvPr/>
          </p:nvGrpSpPr>
          <p:grpSpPr>
            <a:xfrm>
              <a:off x="4766171" y="-1031154"/>
              <a:ext cx="7425829" cy="7889154"/>
              <a:chOff x="4766171" y="-1031154"/>
              <a:chExt cx="7425829" cy="7889154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10DBF205-58E0-49F7-88E4-215BDB90AA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0279" y="-1031154"/>
                <a:ext cx="5031721" cy="2402534"/>
              </a:xfrm>
              <a:prstGeom prst="rect">
                <a:avLst/>
              </a:prstGeom>
            </p:spPr>
          </p:pic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B012EFE-71F5-4B54-8FEA-0DC68A5CCB72}"/>
                  </a:ext>
                </a:extLst>
              </p:cNvPr>
              <p:cNvSpPr txBox="1"/>
              <p:nvPr/>
            </p:nvSpPr>
            <p:spPr>
              <a:xfrm>
                <a:off x="7835981" y="170113"/>
                <a:ext cx="35092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bg1"/>
                    </a:solidFill>
                    <a:latin typeface="Papyrus" panose="03070502060502030205" pitchFamily="66" charset="0"/>
                  </a:rPr>
                  <a:t>Centre Hospitalier de Limoux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B128107-1753-41CB-A380-B530E7C8A818}"/>
                  </a:ext>
                </a:extLst>
              </p:cNvPr>
              <p:cNvSpPr txBox="1"/>
              <p:nvPr/>
            </p:nvSpPr>
            <p:spPr>
              <a:xfrm>
                <a:off x="11866490" y="2302520"/>
                <a:ext cx="196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dirty="0"/>
              </a:p>
            </p:txBody>
          </p:sp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2A9927C9-034F-41A7-8178-4C8D40768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6171" y="3215622"/>
                <a:ext cx="7425829" cy="3642378"/>
              </a:xfrm>
              <a:prstGeom prst="rect">
                <a:avLst/>
              </a:prstGeom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3065E532-1B7C-4975-A892-5DD3F3F09C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3306" y="1170047"/>
                <a:ext cx="5488694" cy="2095408"/>
              </a:xfrm>
              <a:prstGeom prst="rect">
                <a:avLst/>
              </a:prstGeom>
            </p:spPr>
          </p:pic>
        </p:grp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C4233F4C-06A1-4D05-A9C4-CF0E433F53B2}"/>
                </a:ext>
              </a:extLst>
            </p:cNvPr>
            <p:cNvGrpSpPr/>
            <p:nvPr/>
          </p:nvGrpSpPr>
          <p:grpSpPr>
            <a:xfrm>
              <a:off x="-11000" y="-191855"/>
              <a:ext cx="7171279" cy="7049855"/>
              <a:chOff x="-11000" y="-191855"/>
              <a:chExt cx="7171279" cy="7049855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A477BE20-A6DB-4AFF-BB5F-B01297905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000" y="-191855"/>
                <a:ext cx="7171279" cy="3457310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FA99F030-B04D-4851-8092-C9ED631C7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224958"/>
                <a:ext cx="5654040" cy="3633042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8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8"/>
    </mc:Choice>
    <mc:Fallback xmlns="">
      <p:transition spd="slow" advTm="1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D2EFE19-8D86-470C-BBA4-390B595D10B7}"/>
              </a:ext>
            </a:extLst>
          </p:cNvPr>
          <p:cNvGrpSpPr/>
          <p:nvPr/>
        </p:nvGrpSpPr>
        <p:grpSpPr>
          <a:xfrm>
            <a:off x="0" y="-67377"/>
            <a:ext cx="12272137" cy="6811077"/>
            <a:chOff x="0" y="-67377"/>
            <a:chExt cx="12272137" cy="6811077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93815BB-EEA2-4907-8A58-79C6982CDE42}"/>
                </a:ext>
              </a:extLst>
            </p:cNvPr>
            <p:cNvGrpSpPr/>
            <p:nvPr/>
          </p:nvGrpSpPr>
          <p:grpSpPr>
            <a:xfrm>
              <a:off x="0" y="116947"/>
              <a:ext cx="3922004" cy="6626753"/>
              <a:chOff x="0" y="116947"/>
              <a:chExt cx="3922004" cy="6626753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A983EB54-8ADD-4EFA-ACA3-575FD516A5A8}"/>
                  </a:ext>
                </a:extLst>
              </p:cNvPr>
              <p:cNvGrpSpPr/>
              <p:nvPr/>
            </p:nvGrpSpPr>
            <p:grpSpPr>
              <a:xfrm>
                <a:off x="0" y="116947"/>
                <a:ext cx="3922004" cy="6626753"/>
                <a:chOff x="0" y="116947"/>
                <a:chExt cx="3922004" cy="6626753"/>
              </a:xfrm>
            </p:grpSpPr>
            <p:pic>
              <p:nvPicPr>
                <p:cNvPr id="8194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6947"/>
                  <a:ext cx="3922004" cy="6626753"/>
                </a:xfrm>
                <a:prstGeom prst="rect">
                  <a:avLst/>
                </a:prstGeom>
                <a:noFill/>
                <a:ln w="38100">
                  <a:solidFill>
                    <a:schemeClr val="accent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1016E030-9CFD-41A4-9252-7E5221F007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58532" y="1024142"/>
                  <a:ext cx="1908682" cy="442914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15990E2-C151-4604-A981-DB1190525DAF}"/>
                  </a:ext>
                </a:extLst>
              </p:cNvPr>
              <p:cNvSpPr txBox="1"/>
              <p:nvPr/>
            </p:nvSpPr>
            <p:spPr>
              <a:xfrm>
                <a:off x="1107475" y="195910"/>
                <a:ext cx="184730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fr-FR" sz="28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3F7B0E07-A2D2-4005-9502-5310B73A2A01}"/>
                </a:ext>
              </a:extLst>
            </p:cNvPr>
            <p:cNvGrpSpPr/>
            <p:nvPr/>
          </p:nvGrpSpPr>
          <p:grpSpPr>
            <a:xfrm>
              <a:off x="625817" y="3743836"/>
              <a:ext cx="7786773" cy="1394758"/>
              <a:chOff x="4058562" y="3857156"/>
              <a:chExt cx="7786773" cy="139475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AB03734-4060-4244-A842-8F85B9D0856D}"/>
                  </a:ext>
                </a:extLst>
              </p:cNvPr>
              <p:cNvSpPr/>
              <p:nvPr/>
            </p:nvSpPr>
            <p:spPr>
              <a:xfrm>
                <a:off x="4058562" y="4393251"/>
                <a:ext cx="395536" cy="41934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</a:rPr>
                  <a:t>4</a:t>
                </a:r>
              </a:p>
            </p:txBody>
          </p: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4A601D00-2C47-4F2A-8046-59AFF6ACB6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0610" y="4602923"/>
                <a:ext cx="3744416" cy="0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5944A75C-1BE7-4410-9078-1D5F4B64C76E}"/>
                  </a:ext>
                </a:extLst>
              </p:cNvPr>
              <p:cNvGrpSpPr/>
              <p:nvPr/>
            </p:nvGrpSpPr>
            <p:grpSpPr>
              <a:xfrm>
                <a:off x="7452847" y="3857156"/>
                <a:ext cx="4392488" cy="1394758"/>
                <a:chOff x="3933837" y="3832218"/>
                <a:chExt cx="4392488" cy="1437008"/>
              </a:xfrm>
            </p:grpSpPr>
            <p:pic>
              <p:nvPicPr>
                <p:cNvPr id="8" name="Image 7">
                  <a:extLst>
                    <a:ext uri="{FF2B5EF4-FFF2-40B4-BE49-F238E27FC236}">
                      <a16:creationId xmlns:a16="http://schemas.microsoft.com/office/drawing/2014/main" id="{B3E47C34-6BC2-4377-BBA4-2FAAC5861E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33837" y="3885799"/>
                  <a:ext cx="4392488" cy="1383427"/>
                </a:xfrm>
                <a:prstGeom prst="rect">
                  <a:avLst/>
                </a:prstGeom>
              </p:spPr>
            </p:pic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66EA7213-E90C-4BE0-B386-937A6F0F406A}"/>
                    </a:ext>
                  </a:extLst>
                </p:cNvPr>
                <p:cNvSpPr txBox="1"/>
                <p:nvPr/>
              </p:nvSpPr>
              <p:spPr>
                <a:xfrm flipH="1">
                  <a:off x="4088906" y="3832218"/>
                  <a:ext cx="3468578" cy="348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err="1"/>
                    <a:t>Gaudissard</a:t>
                  </a:r>
                  <a:r>
                    <a:rPr lang="fr-FR" sz="1600" dirty="0"/>
                    <a:t> </a:t>
                  </a:r>
                  <a:r>
                    <a:rPr lang="fr-FR" sz="1400" dirty="0"/>
                    <a:t>                     </a:t>
                  </a:r>
                  <a:r>
                    <a:rPr lang="fr-FR" sz="1200" i="1" dirty="0"/>
                    <a:t>By convention </a:t>
                  </a:r>
                  <a:endParaRPr lang="fr-FR" sz="1400" i="1" dirty="0"/>
                </a:p>
              </p:txBody>
            </p:sp>
          </p:grpSp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4E5B3FF3-EE27-41B6-A31E-A85319536D5D}"/>
                </a:ext>
              </a:extLst>
            </p:cNvPr>
            <p:cNvSpPr txBox="1"/>
            <p:nvPr/>
          </p:nvSpPr>
          <p:spPr>
            <a:xfrm flipH="1">
              <a:off x="8450693" y="457520"/>
              <a:ext cx="382144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accent6">
                      <a:lumMod val="75000"/>
                    </a:schemeClr>
                  </a:solidFill>
                  <a:latin typeface="Bell MT" panose="02020503060305020303" pitchFamily="18" charset="0"/>
                </a:rPr>
                <a:t>L’hôpital comprend également 5 EHPAD</a:t>
              </a:r>
            </a:p>
            <a:p>
              <a:pPr algn="ctr"/>
              <a:r>
                <a:rPr lang="fr-FR" sz="2400" b="1" dirty="0">
                  <a:solidFill>
                    <a:schemeClr val="accent6">
                      <a:lumMod val="75000"/>
                    </a:schemeClr>
                  </a:solidFill>
                  <a:latin typeface="Bell MT" panose="02020503060305020303" pitchFamily="18" charset="0"/>
                </a:rPr>
                <a:t> 
</a:t>
              </a:r>
              <a:r>
                <a:rPr lang="fr-FR" sz="2000" dirty="0">
                  <a:solidFill>
                    <a:schemeClr val="accent6">
                      <a:lumMod val="75000"/>
                    </a:schemeClr>
                  </a:solidFill>
                  <a:latin typeface="Bell MT" panose="02020503060305020303" pitchFamily="18" charset="0"/>
                </a:rPr>
                <a:t>dont l’EHPAD Chénier</a:t>
              </a:r>
              <a:endParaRPr lang="fr-FR" sz="2400" dirty="0">
                <a:solidFill>
                  <a:schemeClr val="accent6">
                    <a:lumMod val="75000"/>
                  </a:schemeClr>
                </a:solidFill>
                <a:latin typeface="Bell MT" panose="02020503060305020303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F6DA10F-FBDC-441D-A98C-C49B88D2073B}"/>
                </a:ext>
              </a:extLst>
            </p:cNvPr>
            <p:cNvSpPr/>
            <p:nvPr/>
          </p:nvSpPr>
          <p:spPr>
            <a:xfrm>
              <a:off x="2594555" y="809417"/>
              <a:ext cx="1274800" cy="4193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accent1">
                      <a:lumMod val="75000"/>
                    </a:schemeClr>
                  </a:solidFill>
                </a:rPr>
                <a:t>1 St Hilaire</a:t>
              </a: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0B61A7C4-87F7-456C-86D6-C488CEA16055}"/>
                </a:ext>
              </a:extLst>
            </p:cNvPr>
            <p:cNvGrpSpPr/>
            <p:nvPr/>
          </p:nvGrpSpPr>
          <p:grpSpPr>
            <a:xfrm>
              <a:off x="1156412" y="-67377"/>
              <a:ext cx="7210710" cy="1759814"/>
              <a:chOff x="4361525" y="-367645"/>
              <a:chExt cx="7210710" cy="1759814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B898917A-C4FE-48C4-9645-C2EA7EC26486}"/>
                  </a:ext>
                </a:extLst>
              </p:cNvPr>
              <p:cNvGrpSpPr/>
              <p:nvPr/>
            </p:nvGrpSpPr>
            <p:grpSpPr>
              <a:xfrm>
                <a:off x="4361525" y="-367645"/>
                <a:ext cx="7210710" cy="1759814"/>
                <a:chOff x="4361525" y="-367645"/>
                <a:chExt cx="7210710" cy="1759814"/>
              </a:xfrm>
            </p:grpSpPr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2531D97D-53B2-4214-B4D7-B207EAF88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79747" y="-367645"/>
                  <a:ext cx="4392488" cy="1759814"/>
                </a:xfrm>
                <a:prstGeom prst="rect">
                  <a:avLst/>
                </a:prstGeom>
              </p:spPr>
            </p:pic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3C3841A-ED22-4411-BC44-926B76A40FA4}"/>
                    </a:ext>
                  </a:extLst>
                </p:cNvPr>
                <p:cNvSpPr/>
                <p:nvPr/>
              </p:nvSpPr>
              <p:spPr>
                <a:xfrm>
                  <a:off x="4361525" y="786260"/>
                  <a:ext cx="395536" cy="41934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8575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fr-FR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2</a:t>
                  </a:r>
                </a:p>
              </p:txBody>
            </p: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777C1FDA-63F2-4294-9A48-65129B3CD9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93573" y="926042"/>
                  <a:ext cx="3024336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633A65F-760F-493A-A762-5A7EAD174623}"/>
                  </a:ext>
                </a:extLst>
              </p:cNvPr>
              <p:cNvSpPr txBox="1"/>
              <p:nvPr/>
            </p:nvSpPr>
            <p:spPr>
              <a:xfrm>
                <a:off x="7173796" y="-338554"/>
                <a:ext cx="8579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Chénier</a:t>
                </a: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759A672-B4C1-4C65-8FDA-1A6B563F77CE}"/>
                </a:ext>
              </a:extLst>
            </p:cNvPr>
            <p:cNvGrpSpPr/>
            <p:nvPr/>
          </p:nvGrpSpPr>
          <p:grpSpPr>
            <a:xfrm>
              <a:off x="1199186" y="1733791"/>
              <a:ext cx="7198877" cy="1996910"/>
              <a:chOff x="4188872" y="1732798"/>
              <a:chExt cx="7198877" cy="1996910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B12342B0-6CDD-487D-BCA1-F59103DB111A}"/>
                  </a:ext>
                </a:extLst>
              </p:cNvPr>
              <p:cNvGrpSpPr/>
              <p:nvPr/>
            </p:nvGrpSpPr>
            <p:grpSpPr>
              <a:xfrm>
                <a:off x="4188872" y="1732798"/>
                <a:ext cx="7198877" cy="1996910"/>
                <a:chOff x="4301994" y="1751651"/>
                <a:chExt cx="7198877" cy="1996910"/>
              </a:xfrm>
            </p:grpSpPr>
            <p:pic>
              <p:nvPicPr>
                <p:cNvPr id="3" name="Image 2">
                  <a:extLst>
                    <a:ext uri="{FF2B5EF4-FFF2-40B4-BE49-F238E27FC236}">
                      <a16:creationId xmlns:a16="http://schemas.microsoft.com/office/drawing/2014/main" id="{F2DE7B59-AAF6-4382-9E33-53D5C99FA2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08383" y="1787436"/>
                  <a:ext cx="4392488" cy="1961125"/>
                </a:xfrm>
                <a:prstGeom prst="rect">
                  <a:avLst/>
                </a:prstGeom>
              </p:spPr>
            </p:pic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C88B594-116F-417C-8F28-1F86423C1481}"/>
                    </a:ext>
                  </a:extLst>
                </p:cNvPr>
                <p:cNvSpPr/>
                <p:nvPr/>
              </p:nvSpPr>
              <p:spPr>
                <a:xfrm>
                  <a:off x="4301994" y="1751651"/>
                  <a:ext cx="395536" cy="397081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8575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fr-FR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3</a:t>
                  </a:r>
                </a:p>
              </p:txBody>
            </p: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1127BC02-C3DB-4A91-85CF-2C0799FED8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34042" y="2103779"/>
                  <a:ext cx="2524596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585B276-D72B-46B0-9F9F-199798274DE0}"/>
                  </a:ext>
                </a:extLst>
              </p:cNvPr>
              <p:cNvSpPr txBox="1"/>
              <p:nvPr/>
            </p:nvSpPr>
            <p:spPr>
              <a:xfrm>
                <a:off x="7128235" y="1905784"/>
                <a:ext cx="14542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solidFill>
                      <a:schemeClr val="bg1"/>
                    </a:solidFill>
                  </a:rPr>
                  <a:t>Madeleine Brès</a:t>
                </a:r>
              </a:p>
            </p:txBody>
          </p:sp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FE45759-ADB1-49C1-8406-CE76035C318F}"/>
                </a:ext>
              </a:extLst>
            </p:cNvPr>
            <p:cNvGrpSpPr/>
            <p:nvPr/>
          </p:nvGrpSpPr>
          <p:grpSpPr>
            <a:xfrm>
              <a:off x="591042" y="5201756"/>
              <a:ext cx="7824568" cy="1467708"/>
              <a:chOff x="600469" y="5314878"/>
              <a:chExt cx="7824568" cy="1467708"/>
            </a:xfrm>
          </p:grpSpPr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E96CE26A-4B4B-4B70-A99D-31BB8F38F2BD}"/>
                  </a:ext>
                </a:extLst>
              </p:cNvPr>
              <p:cNvGrpSpPr/>
              <p:nvPr/>
            </p:nvGrpSpPr>
            <p:grpSpPr>
              <a:xfrm>
                <a:off x="600469" y="5314878"/>
                <a:ext cx="7824568" cy="1467708"/>
                <a:chOff x="4022399" y="5390292"/>
                <a:chExt cx="7824568" cy="1467708"/>
              </a:xfrm>
            </p:grpSpPr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20AEBF20-40B6-4702-B7F1-7B4C33C669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55900" y="5390292"/>
                  <a:ext cx="4391067" cy="1467708"/>
                </a:xfrm>
                <a:prstGeom prst="rect">
                  <a:avLst/>
                </a:prstGeom>
              </p:spPr>
            </p:pic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E14C997-E977-44EC-AF63-2E44BB5515FB}"/>
                    </a:ext>
                  </a:extLst>
                </p:cNvPr>
                <p:cNvSpPr/>
                <p:nvPr/>
              </p:nvSpPr>
              <p:spPr>
                <a:xfrm>
                  <a:off x="4022399" y="5549592"/>
                  <a:ext cx="395536" cy="41934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28575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fr-FR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5</a:t>
                  </a:r>
                </a:p>
              </p:txBody>
            </p: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F155FE76-FD4F-4BB2-A1E1-D4A6937FD86C}"/>
                    </a:ext>
                  </a:extLst>
                </p:cNvPr>
                <p:cNvCxnSpPr>
                  <a:cxnSpLocks/>
                  <a:stCxn id="40" idx="3"/>
                </p:cNvCxnSpPr>
                <p:nvPr/>
              </p:nvCxnSpPr>
              <p:spPr>
                <a:xfrm flipV="1">
                  <a:off x="4417935" y="5719740"/>
                  <a:ext cx="3985120" cy="39525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73B6D61E-5718-4A10-8DAA-FD544FB1D66E}"/>
                  </a:ext>
                </a:extLst>
              </p:cNvPr>
              <p:cNvSpPr txBox="1"/>
              <p:nvPr/>
            </p:nvSpPr>
            <p:spPr>
              <a:xfrm>
                <a:off x="6901992" y="5327716"/>
                <a:ext cx="10643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Roquefeuil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04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4"/>
    </mc:Choice>
    <mc:Fallback xmlns="">
      <p:transition spd="slow" advTm="17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8878EF8-8F2F-4F43-A93D-C8A04E46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1" y="189741"/>
            <a:ext cx="880351" cy="100283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A760BB4-C87F-4E11-987B-E9836D11940A}"/>
              </a:ext>
            </a:extLst>
          </p:cNvPr>
          <p:cNvGrpSpPr/>
          <p:nvPr/>
        </p:nvGrpSpPr>
        <p:grpSpPr>
          <a:xfrm>
            <a:off x="1488707" y="1871013"/>
            <a:ext cx="10703293" cy="2548036"/>
            <a:chOff x="1488707" y="1871013"/>
            <a:chExt cx="10703293" cy="2548036"/>
          </a:xfrm>
        </p:grpSpPr>
        <p:sp>
          <p:nvSpPr>
            <p:cNvPr id="8" name="Titre 1">
              <a:extLst>
                <a:ext uri="{FF2B5EF4-FFF2-40B4-BE49-F238E27FC236}">
                  <a16:creationId xmlns:a16="http://schemas.microsoft.com/office/drawing/2014/main" id="{4E5648EA-6E47-4E42-8256-B8CE35EB0B33}"/>
                </a:ext>
              </a:extLst>
            </p:cNvPr>
            <p:cNvSpPr txBox="1">
              <a:spLocks/>
            </p:cNvSpPr>
            <p:nvPr/>
          </p:nvSpPr>
          <p:spPr>
            <a:xfrm>
              <a:off x="1488707" y="1871013"/>
              <a:ext cx="10703293" cy="897826"/>
            </a:xfrm>
            <a:prstGeom prst="rect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txBody>
            <a:bodyPr anchor="ctr"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300" kern="1200">
                  <a:solidFill>
                    <a:schemeClr val="tx2">
                      <a:satMod val="130000"/>
                    </a:schemeClr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 algn="ctr"/>
              <a:r>
                <a:rPr lang="fr-FR" sz="3600" dirty="0">
                  <a:effectLst/>
                </a:rPr>
                <a:t> </a:t>
              </a:r>
              <a:r>
                <a:rPr lang="fr-FR" sz="4000" dirty="0">
                  <a:effectLst/>
                  <a:latin typeface="Bell MT" panose="02020503060305020303" pitchFamily="18" charset="0"/>
                </a:rPr>
                <a:t>Ehpad Chénier </a:t>
              </a:r>
              <a:endParaRPr lang="fr-FR" sz="3600" dirty="0">
                <a:effectLst/>
                <a:latin typeface="Bell MT" panose="02020503060305020303" pitchFamily="18" charset="0"/>
              </a:endParaRP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4CB02712-7676-4383-B938-A06E6EC3AC15}"/>
                </a:ext>
              </a:extLst>
            </p:cNvPr>
            <p:cNvSpPr txBox="1">
              <a:spLocks/>
            </p:cNvSpPr>
            <p:nvPr/>
          </p:nvSpPr>
          <p:spPr>
            <a:xfrm>
              <a:off x="2546648" y="3759275"/>
              <a:ext cx="8587410" cy="659774"/>
            </a:xfrm>
            <a:prstGeom prst="rect">
              <a:avLst/>
            </a:prstGeom>
            <a:ln>
              <a:noFill/>
            </a:ln>
          </p:spPr>
          <p:txBody>
            <a:bodyPr anchor="b"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300" kern="1200">
                  <a:solidFill>
                    <a:schemeClr val="tx2">
                      <a:satMod val="130000"/>
                    </a:schemeClr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 algn="ctr"/>
              <a:r>
                <a:rPr lang="fr-FR" sz="3200" dirty="0">
                  <a:effectLst/>
                </a:rPr>
                <a:t>Une fenêtre ouverte sur la ville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0713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0"/>
    </mc:Choice>
    <mc:Fallback xmlns="">
      <p:transition spd="slow" advTm="1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7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2.3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4|2.3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3.9|3.3|2.3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5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5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5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|1.5|2.2|1.5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2.3|6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4953</TotalTime>
  <Words>260</Words>
  <Application>Microsoft Office PowerPoint</Application>
  <PresentationFormat>Grand écran</PresentationFormat>
  <Paragraphs>52</Paragraphs>
  <Slides>10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2" baseType="lpstr">
      <vt:lpstr>Bell MT</vt:lpstr>
      <vt:lpstr>Book Antiqua</vt:lpstr>
      <vt:lpstr>Bookman Old Style</vt:lpstr>
      <vt:lpstr>Calibri</vt:lpstr>
      <vt:lpstr>Calligraph421 BT</vt:lpstr>
      <vt:lpstr>Candara</vt:lpstr>
      <vt:lpstr>Gill Sans MT</vt:lpstr>
      <vt:lpstr>Papyrus</vt:lpstr>
      <vt:lpstr>Verdana</vt:lpstr>
      <vt:lpstr>Wingdings</vt:lpstr>
      <vt:lpstr>Wingdings 2</vt:lpstr>
      <vt:lpstr>Solstice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Volition en ehpad,</dc:title>
  <dc:creator>toni</dc:creator>
  <cp:lastModifiedBy>Anton SALEH</cp:lastModifiedBy>
  <cp:revision>432</cp:revision>
  <dcterms:created xsi:type="dcterms:W3CDTF">2014-05-16T11:18:31Z</dcterms:created>
  <dcterms:modified xsi:type="dcterms:W3CDTF">2021-09-05T20:51:36Z</dcterms:modified>
</cp:coreProperties>
</file>