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1239" r:id="rId5"/>
    <p:sldId id="1215" r:id="rId6"/>
    <p:sldId id="1200" r:id="rId7"/>
    <p:sldId id="1205" r:id="rId8"/>
    <p:sldId id="1228" r:id="rId9"/>
    <p:sldId id="1187" r:id="rId10"/>
    <p:sldId id="1190" r:id="rId11"/>
    <p:sldId id="1212" r:id="rId12"/>
    <p:sldId id="1189" r:id="rId13"/>
    <p:sldId id="1229" r:id="rId14"/>
    <p:sldId id="1234" r:id="rId15"/>
    <p:sldId id="1240" r:id="rId16"/>
    <p:sldId id="1223" r:id="rId17"/>
    <p:sldId id="1224" r:id="rId18"/>
    <p:sldId id="1238" r:id="rId19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17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Virginie" initials="LV" lastIdx="3" clrIdx="0">
    <p:extLst/>
  </p:cmAuthor>
  <p:cmAuthor id="2" name="Steeve FLANET" initials="SF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59F"/>
    <a:srgbClr val="EC8444"/>
    <a:srgbClr val="67DBD5"/>
    <a:srgbClr val="F4BA97"/>
    <a:srgbClr val="00FFFF"/>
    <a:srgbClr val="66FFFF"/>
    <a:srgbClr val="66FFCC"/>
    <a:srgbClr val="58585A"/>
    <a:srgbClr val="A6A6A6"/>
    <a:srgbClr val="388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3" autoAdjust="0"/>
    <p:restoredTop sz="92190" autoAdjust="0"/>
  </p:normalViewPr>
  <p:slideViewPr>
    <p:cSldViewPr>
      <p:cViewPr varScale="1">
        <p:scale>
          <a:sx n="104" d="100"/>
          <a:sy n="104" d="100"/>
        </p:scale>
        <p:origin x="1788" y="108"/>
      </p:cViewPr>
      <p:guideLst>
        <p:guide orient="horz" pos="1979"/>
        <p:guide pos="1701"/>
      </p:guideLst>
    </p:cSldViewPr>
  </p:slideViewPr>
  <p:outlineViewPr>
    <p:cViewPr>
      <p:scale>
        <a:sx n="33" d="100"/>
        <a:sy n="33" d="100"/>
      </p:scale>
      <p:origin x="0" y="-45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F3AE5-D771-4E92-954F-83A29925D39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3C5CDF-DA94-4421-9094-D6E4D9D2ABC3}">
      <dgm:prSet phldrT="[Texte]" custT="1"/>
      <dgm:spPr>
        <a:solidFill>
          <a:srgbClr val="67DBD5"/>
        </a:solidFill>
      </dgm:spPr>
      <dgm:t>
        <a:bodyPr/>
        <a:lstStyle/>
        <a:p>
          <a:r>
            <a:rPr lang="fr-FR" altLang="fr-FR" sz="1800" b="1" cap="all" baseline="0" dirty="0" smtClean="0">
              <a:solidFill>
                <a:srgbClr val="262626"/>
              </a:solidFill>
              <a:latin typeface="Futura Hv BT"/>
            </a:rPr>
            <a:t>Accompagnement des établissements</a:t>
          </a:r>
          <a:br>
            <a:rPr lang="fr-FR" altLang="fr-FR" sz="1800" b="1" cap="all" baseline="0" dirty="0" smtClean="0">
              <a:solidFill>
                <a:srgbClr val="262626"/>
              </a:solidFill>
              <a:latin typeface="Futura Hv BT"/>
            </a:rPr>
          </a:br>
          <a:r>
            <a:rPr lang="fr-FR" altLang="fr-FR" sz="1800" b="1" dirty="0" smtClean="0">
              <a:solidFill>
                <a:srgbClr val="262626"/>
              </a:solidFill>
              <a:latin typeface="Futura Hv BT"/>
            </a:rPr>
            <a:t>sur le développement du management des métiers, emplois et compétences</a:t>
          </a:r>
          <a:endParaRPr lang="fr-FR" sz="1800" dirty="0">
            <a:latin typeface="+mj-lt"/>
          </a:endParaRPr>
        </a:p>
      </dgm:t>
    </dgm:pt>
    <dgm:pt modelId="{18DA3D3B-B302-4799-B83F-9AB1D20F89DE}" type="parTrans" cxnId="{47C9BD10-FC51-45E1-8DCF-4BDE8D899EA8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2FF91387-BB0E-4207-B934-226E54CDDD11}" type="sibTrans" cxnId="{47C9BD10-FC51-45E1-8DCF-4BDE8D899EA8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2BDA2F09-F47F-44AC-A354-37865A4C0FCE}">
      <dgm:prSet phldrT="[Texte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fr-FR" altLang="fr-FR" sz="1600" b="0" dirty="0" smtClean="0">
              <a:solidFill>
                <a:schemeClr val="tx1"/>
              </a:solidFill>
              <a:latin typeface="+mj-lt"/>
            </a:rPr>
            <a:t>Destiné aux établissements ou groupes d’établissements (GHT, GCSMS, Directions communes…)</a:t>
          </a:r>
          <a:endParaRPr lang="fr-FR" sz="1600" b="0" dirty="0">
            <a:solidFill>
              <a:schemeClr val="tx1"/>
            </a:solidFill>
            <a:latin typeface="+mj-lt"/>
          </a:endParaRPr>
        </a:p>
      </dgm:t>
    </dgm:pt>
    <dgm:pt modelId="{246DE727-E7BB-47A0-BB07-2FBD04199249}" type="parTrans" cxnId="{9047D8DF-2B98-4918-A835-55B4C069689C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8605407E-E799-40A5-88B9-F103B60D0710}" type="sibTrans" cxnId="{9047D8DF-2B98-4918-A835-55B4C069689C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754BD8F1-433F-480E-AA36-DE79D912D958}">
      <dgm:prSet phldrT="[Texte]" custT="1"/>
      <dgm:spPr>
        <a:solidFill>
          <a:srgbClr val="67DBD5"/>
        </a:solidFill>
      </dgm:spPr>
      <dgm:t>
        <a:bodyPr/>
        <a:lstStyle/>
        <a:p>
          <a:r>
            <a:rPr lang="fr-FR" altLang="fr-FR" sz="1800" b="1" cap="all" baseline="0" dirty="0" smtClean="0">
              <a:solidFill>
                <a:srgbClr val="262626"/>
              </a:solidFill>
              <a:latin typeface="Futura Hv BT"/>
            </a:rPr>
            <a:t>Formation des encadrants</a:t>
          </a:r>
          <a:br>
            <a:rPr lang="fr-FR" altLang="fr-FR" sz="1800" b="1" cap="all" baseline="0" dirty="0" smtClean="0">
              <a:solidFill>
                <a:srgbClr val="262626"/>
              </a:solidFill>
              <a:latin typeface="Futura Hv BT"/>
            </a:rPr>
          </a:br>
          <a:r>
            <a:rPr lang="fr-FR" altLang="fr-FR" sz="1800" b="1" dirty="0" smtClean="0">
              <a:solidFill>
                <a:srgbClr val="262626"/>
              </a:solidFill>
              <a:latin typeface="Futura Hv BT"/>
            </a:rPr>
            <a:t>aux entretiens professionnels et de formation et à l’intégration, dans leurs pratiques managériales,</a:t>
          </a:r>
          <a:br>
            <a:rPr lang="fr-FR" altLang="fr-FR" sz="1800" b="1" dirty="0" smtClean="0">
              <a:solidFill>
                <a:srgbClr val="262626"/>
              </a:solidFill>
              <a:latin typeface="Futura Hv BT"/>
            </a:rPr>
          </a:br>
          <a:r>
            <a:rPr lang="fr-FR" altLang="fr-FR" sz="1800" b="1" dirty="0" smtClean="0">
              <a:solidFill>
                <a:srgbClr val="262626"/>
              </a:solidFill>
              <a:latin typeface="Futura Hv BT"/>
            </a:rPr>
            <a:t>du management des compétences</a:t>
          </a:r>
          <a:endParaRPr lang="fr-FR" sz="1600" dirty="0">
            <a:latin typeface="+mj-lt"/>
          </a:endParaRPr>
        </a:p>
      </dgm:t>
    </dgm:pt>
    <dgm:pt modelId="{BDFCA4C8-9B06-4883-95C9-84083992BBEF}" type="parTrans" cxnId="{486937BE-C318-41B4-9F2A-452303D4335D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71DBD54F-CEC5-4858-8BD6-2373E0590267}" type="sibTrans" cxnId="{486937BE-C318-41B4-9F2A-452303D4335D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6D6540DD-CD0E-4B34-8000-9D4B257ED3E8}">
      <dgm:prSet phldrT="[Texte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fr-FR" altLang="fr-FR" sz="1600" b="0" dirty="0" smtClean="0">
              <a:solidFill>
                <a:schemeClr val="tx1"/>
              </a:solidFill>
              <a:latin typeface="+mj-lt"/>
            </a:rPr>
            <a:t>Destinée aux personnels en situation d’évaluateurs (médicaux, soignants, administratifs, logistiques ou techniques)</a:t>
          </a:r>
          <a:br>
            <a:rPr lang="fr-FR" altLang="fr-FR" sz="1600" b="0" dirty="0" smtClean="0">
              <a:solidFill>
                <a:schemeClr val="tx1"/>
              </a:solidFill>
              <a:latin typeface="+mj-lt"/>
            </a:rPr>
          </a:br>
          <a:r>
            <a:rPr lang="fr-FR" altLang="fr-FR" sz="1600" b="0" dirty="0" smtClean="0">
              <a:solidFill>
                <a:schemeClr val="tx1"/>
              </a:solidFill>
              <a:latin typeface="+mj-lt"/>
            </a:rPr>
            <a:t>et aux agents des services RH</a:t>
          </a:r>
          <a:endParaRPr lang="fr-FR" sz="1600" b="0" dirty="0">
            <a:solidFill>
              <a:schemeClr val="tx1"/>
            </a:solidFill>
            <a:latin typeface="+mj-lt"/>
          </a:endParaRPr>
        </a:p>
      </dgm:t>
    </dgm:pt>
    <dgm:pt modelId="{C4F04916-D815-4972-A501-75B093D04F88}" type="parTrans" cxnId="{5ABAC5B3-1B37-4C73-874F-39441C1031D1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A1CA6F7C-1138-42B1-88FD-086B95B68D12}" type="sibTrans" cxnId="{5ABAC5B3-1B37-4C73-874F-39441C1031D1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A3416712-8ECF-4A5B-9DB2-78C98646B4BE}">
      <dgm:prSet phldrT="[Texte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fr-FR" sz="1600" b="0" dirty="0">
            <a:solidFill>
              <a:schemeClr val="tx1"/>
            </a:solidFill>
            <a:latin typeface="+mj-lt"/>
          </a:endParaRPr>
        </a:p>
      </dgm:t>
    </dgm:pt>
    <dgm:pt modelId="{86F1C41A-40B8-4F13-9007-DBCD12674EEF}" type="parTrans" cxnId="{09518F3D-F519-42A5-BCF6-ADAC396C8A18}">
      <dgm:prSet/>
      <dgm:spPr/>
      <dgm:t>
        <a:bodyPr/>
        <a:lstStyle/>
        <a:p>
          <a:endParaRPr lang="fr-FR"/>
        </a:p>
      </dgm:t>
    </dgm:pt>
    <dgm:pt modelId="{DE66D3EE-477D-487B-AD69-34AB9ADC7B86}" type="sibTrans" cxnId="{09518F3D-F519-42A5-BCF6-ADAC396C8A18}">
      <dgm:prSet/>
      <dgm:spPr/>
      <dgm:t>
        <a:bodyPr/>
        <a:lstStyle/>
        <a:p>
          <a:endParaRPr lang="fr-FR"/>
        </a:p>
      </dgm:t>
    </dgm:pt>
    <dgm:pt modelId="{3519DC59-CE1E-465D-BE61-75CC71167AB3}">
      <dgm:prSet phldrT="[Texte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fr-FR" sz="1800" b="0" dirty="0">
            <a:solidFill>
              <a:schemeClr val="tx1"/>
            </a:solidFill>
            <a:latin typeface="+mj-lt"/>
          </a:endParaRPr>
        </a:p>
      </dgm:t>
    </dgm:pt>
    <dgm:pt modelId="{0AEDAD36-50D1-4D5A-B7EE-E4A57C9B0837}" type="parTrans" cxnId="{CFD1ECB9-4C47-4C0A-95EC-E4F20360E802}">
      <dgm:prSet/>
      <dgm:spPr/>
      <dgm:t>
        <a:bodyPr/>
        <a:lstStyle/>
        <a:p>
          <a:endParaRPr lang="fr-FR"/>
        </a:p>
      </dgm:t>
    </dgm:pt>
    <dgm:pt modelId="{184E9AD0-3144-4E2A-A2FD-B7BF2E7C674F}" type="sibTrans" cxnId="{CFD1ECB9-4C47-4C0A-95EC-E4F20360E802}">
      <dgm:prSet/>
      <dgm:spPr/>
      <dgm:t>
        <a:bodyPr/>
        <a:lstStyle/>
        <a:p>
          <a:endParaRPr lang="fr-FR"/>
        </a:p>
      </dgm:t>
    </dgm:pt>
    <dgm:pt modelId="{37311608-25BF-40C3-A2D3-BBC31C760D4F}">
      <dgm:prSet phldrT="[Texte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fr-FR" sz="1800" b="0" dirty="0">
            <a:solidFill>
              <a:schemeClr val="tx1"/>
            </a:solidFill>
            <a:latin typeface="+mj-lt"/>
          </a:endParaRPr>
        </a:p>
      </dgm:t>
    </dgm:pt>
    <dgm:pt modelId="{ED7296C1-3B4A-4416-B235-EB9D87D9DCCE}" type="parTrans" cxnId="{15D5340F-A005-4AE4-832E-8AFBA651B21C}">
      <dgm:prSet/>
      <dgm:spPr/>
      <dgm:t>
        <a:bodyPr/>
        <a:lstStyle/>
        <a:p>
          <a:endParaRPr lang="fr-FR"/>
        </a:p>
      </dgm:t>
    </dgm:pt>
    <dgm:pt modelId="{108B1802-F3E4-4EF8-BD5D-BD8CE1CD112D}" type="sibTrans" cxnId="{15D5340F-A005-4AE4-832E-8AFBA651B21C}">
      <dgm:prSet/>
      <dgm:spPr/>
      <dgm:t>
        <a:bodyPr/>
        <a:lstStyle/>
        <a:p>
          <a:endParaRPr lang="fr-FR"/>
        </a:p>
      </dgm:t>
    </dgm:pt>
    <dgm:pt modelId="{6A0F3F52-893E-401E-B616-EE3939BA9504}">
      <dgm:prSet phldrT="[Texte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fr-FR" sz="1800" b="0" dirty="0">
            <a:solidFill>
              <a:schemeClr val="tx1"/>
            </a:solidFill>
            <a:latin typeface="+mj-lt"/>
          </a:endParaRPr>
        </a:p>
      </dgm:t>
    </dgm:pt>
    <dgm:pt modelId="{53D6804F-6B60-4F91-9FF0-0E16836E0B14}" type="parTrans" cxnId="{55D04995-02B7-4F1B-9B47-CC12FECC2983}">
      <dgm:prSet/>
      <dgm:spPr/>
      <dgm:t>
        <a:bodyPr/>
        <a:lstStyle/>
        <a:p>
          <a:endParaRPr lang="fr-FR"/>
        </a:p>
      </dgm:t>
    </dgm:pt>
    <dgm:pt modelId="{4E426190-1ED0-4134-8560-3E0A242641B7}" type="sibTrans" cxnId="{55D04995-02B7-4F1B-9B47-CC12FECC2983}">
      <dgm:prSet/>
      <dgm:spPr/>
      <dgm:t>
        <a:bodyPr/>
        <a:lstStyle/>
        <a:p>
          <a:endParaRPr lang="fr-FR"/>
        </a:p>
      </dgm:t>
    </dgm:pt>
    <dgm:pt modelId="{78501654-FC1B-4F32-ACE1-F8C4434AF5F3}" type="pres">
      <dgm:prSet presAssocID="{B24F3AE5-D771-4E92-954F-83A29925D3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3AD891B-A072-429A-A868-4A063FFF6AFB}" type="pres">
      <dgm:prSet presAssocID="{E93C5CDF-DA94-4421-9094-D6E4D9D2ABC3}" presName="linNode" presStyleCnt="0"/>
      <dgm:spPr/>
    </dgm:pt>
    <dgm:pt modelId="{20A2CB3E-0A64-4648-9A56-69110B185B92}" type="pres">
      <dgm:prSet presAssocID="{E93C5CDF-DA94-4421-9094-D6E4D9D2ABC3}" presName="parentShp" presStyleLbl="node1" presStyleIdx="0" presStyleCnt="2" custScaleY="826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A02348-C398-4D2A-AF70-E1D509432C15}" type="pres">
      <dgm:prSet presAssocID="{E93C5CDF-DA94-4421-9094-D6E4D9D2ABC3}" presName="childShp" presStyleLbl="bgAccFollowNode1" presStyleIdx="0" presStyleCnt="2" custScaleY="582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B1369C-6431-4F98-90D6-CB3977F5CA34}" type="pres">
      <dgm:prSet presAssocID="{2FF91387-BB0E-4207-B934-226E54CDDD11}" presName="spacing" presStyleCnt="0"/>
      <dgm:spPr/>
    </dgm:pt>
    <dgm:pt modelId="{2CBD8218-6C27-4461-B7F2-BA6BA0FB61F2}" type="pres">
      <dgm:prSet presAssocID="{754BD8F1-433F-480E-AA36-DE79D912D958}" presName="linNode" presStyleCnt="0"/>
      <dgm:spPr/>
    </dgm:pt>
    <dgm:pt modelId="{0D0410EE-A9C7-43F5-A1C6-B913707ACD9D}" type="pres">
      <dgm:prSet presAssocID="{754BD8F1-433F-480E-AA36-DE79D912D95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F9517F-37ED-4FCE-9732-3E4CD14FB93D}" type="pres">
      <dgm:prSet presAssocID="{754BD8F1-433F-480E-AA36-DE79D912D958}" presName="childShp" presStyleLbl="bgAccFollowNode1" presStyleIdx="1" presStyleCnt="2" custScaleY="765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05A02E-FB7B-4BB8-9B2B-BFDFBE65D165}" type="presOf" srcId="{37311608-25BF-40C3-A2D3-BBC31C760D4F}" destId="{97F9517F-37ED-4FCE-9732-3E4CD14FB93D}" srcOrd="0" destOrd="3" presId="urn:microsoft.com/office/officeart/2005/8/layout/vList6"/>
    <dgm:cxn modelId="{47C9BD10-FC51-45E1-8DCF-4BDE8D899EA8}" srcId="{B24F3AE5-D771-4E92-954F-83A29925D398}" destId="{E93C5CDF-DA94-4421-9094-D6E4D9D2ABC3}" srcOrd="0" destOrd="0" parTransId="{18DA3D3B-B302-4799-B83F-9AB1D20F89DE}" sibTransId="{2FF91387-BB0E-4207-B934-226E54CDDD11}"/>
    <dgm:cxn modelId="{486937BE-C318-41B4-9F2A-452303D4335D}" srcId="{B24F3AE5-D771-4E92-954F-83A29925D398}" destId="{754BD8F1-433F-480E-AA36-DE79D912D958}" srcOrd="1" destOrd="0" parTransId="{BDFCA4C8-9B06-4883-95C9-84083992BBEF}" sibTransId="{71DBD54F-CEC5-4858-8BD6-2373E0590267}"/>
    <dgm:cxn modelId="{A75D90E1-843A-4679-A523-5F0D5E8DC156}" type="presOf" srcId="{6D6540DD-CD0E-4B34-8000-9D4B257ED3E8}" destId="{97F9517F-37ED-4FCE-9732-3E4CD14FB93D}" srcOrd="0" destOrd="1" presId="urn:microsoft.com/office/officeart/2005/8/layout/vList6"/>
    <dgm:cxn modelId="{2BD737A7-4F01-47FF-A37B-288CCF0ADA31}" type="presOf" srcId="{B24F3AE5-D771-4E92-954F-83A29925D398}" destId="{78501654-FC1B-4F32-ACE1-F8C4434AF5F3}" srcOrd="0" destOrd="0" presId="urn:microsoft.com/office/officeart/2005/8/layout/vList6"/>
    <dgm:cxn modelId="{659675A2-B3DD-4C61-A71B-6787E0A806AC}" type="presOf" srcId="{3519DC59-CE1E-465D-BE61-75CC71167AB3}" destId="{97F9517F-37ED-4FCE-9732-3E4CD14FB93D}" srcOrd="0" destOrd="0" presId="urn:microsoft.com/office/officeart/2005/8/layout/vList6"/>
    <dgm:cxn modelId="{4EE98B6B-4875-4E75-BAC6-5260E0CF5CFC}" type="presOf" srcId="{A3416712-8ECF-4A5B-9DB2-78C98646B4BE}" destId="{63A02348-C398-4D2A-AF70-E1D509432C15}" srcOrd="0" destOrd="0" presId="urn:microsoft.com/office/officeart/2005/8/layout/vList6"/>
    <dgm:cxn modelId="{55D04995-02B7-4F1B-9B47-CC12FECC2983}" srcId="{754BD8F1-433F-480E-AA36-DE79D912D958}" destId="{6A0F3F52-893E-401E-B616-EE3939BA9504}" srcOrd="2" destOrd="0" parTransId="{53D6804F-6B60-4F91-9FF0-0E16836E0B14}" sibTransId="{4E426190-1ED0-4134-8560-3E0A242641B7}"/>
    <dgm:cxn modelId="{09518F3D-F519-42A5-BCF6-ADAC396C8A18}" srcId="{E93C5CDF-DA94-4421-9094-D6E4D9D2ABC3}" destId="{A3416712-8ECF-4A5B-9DB2-78C98646B4BE}" srcOrd="0" destOrd="0" parTransId="{86F1C41A-40B8-4F13-9007-DBCD12674EEF}" sibTransId="{DE66D3EE-477D-487B-AD69-34AB9ADC7B86}"/>
    <dgm:cxn modelId="{0F14DE3F-61F6-4E4C-8864-441DFD619087}" type="presOf" srcId="{6A0F3F52-893E-401E-B616-EE3939BA9504}" destId="{97F9517F-37ED-4FCE-9732-3E4CD14FB93D}" srcOrd="0" destOrd="2" presId="urn:microsoft.com/office/officeart/2005/8/layout/vList6"/>
    <dgm:cxn modelId="{5ABAC5B3-1B37-4C73-874F-39441C1031D1}" srcId="{754BD8F1-433F-480E-AA36-DE79D912D958}" destId="{6D6540DD-CD0E-4B34-8000-9D4B257ED3E8}" srcOrd="1" destOrd="0" parTransId="{C4F04916-D815-4972-A501-75B093D04F88}" sibTransId="{A1CA6F7C-1138-42B1-88FD-086B95B68D12}"/>
    <dgm:cxn modelId="{CFD1ECB9-4C47-4C0A-95EC-E4F20360E802}" srcId="{754BD8F1-433F-480E-AA36-DE79D912D958}" destId="{3519DC59-CE1E-465D-BE61-75CC71167AB3}" srcOrd="0" destOrd="0" parTransId="{0AEDAD36-50D1-4D5A-B7EE-E4A57C9B0837}" sibTransId="{184E9AD0-3144-4E2A-A2FD-B7BF2E7C674F}"/>
    <dgm:cxn modelId="{15D5340F-A005-4AE4-832E-8AFBA651B21C}" srcId="{754BD8F1-433F-480E-AA36-DE79D912D958}" destId="{37311608-25BF-40C3-A2D3-BBC31C760D4F}" srcOrd="3" destOrd="0" parTransId="{ED7296C1-3B4A-4416-B235-EB9D87D9DCCE}" sibTransId="{108B1802-F3E4-4EF8-BD5D-BD8CE1CD112D}"/>
    <dgm:cxn modelId="{413F7DCF-D6D2-4938-AD57-2588FFB8C925}" type="presOf" srcId="{2BDA2F09-F47F-44AC-A354-37865A4C0FCE}" destId="{63A02348-C398-4D2A-AF70-E1D509432C15}" srcOrd="0" destOrd="1" presId="urn:microsoft.com/office/officeart/2005/8/layout/vList6"/>
    <dgm:cxn modelId="{0F01C894-5620-4689-BF99-451D2063D402}" type="presOf" srcId="{754BD8F1-433F-480E-AA36-DE79D912D958}" destId="{0D0410EE-A9C7-43F5-A1C6-B913707ACD9D}" srcOrd="0" destOrd="0" presId="urn:microsoft.com/office/officeart/2005/8/layout/vList6"/>
    <dgm:cxn modelId="{28AF0081-C971-4B27-ADF1-F24E25CFF71E}" type="presOf" srcId="{E93C5CDF-DA94-4421-9094-D6E4D9D2ABC3}" destId="{20A2CB3E-0A64-4648-9A56-69110B185B92}" srcOrd="0" destOrd="0" presId="urn:microsoft.com/office/officeart/2005/8/layout/vList6"/>
    <dgm:cxn modelId="{9047D8DF-2B98-4918-A835-55B4C069689C}" srcId="{E93C5CDF-DA94-4421-9094-D6E4D9D2ABC3}" destId="{2BDA2F09-F47F-44AC-A354-37865A4C0FCE}" srcOrd="1" destOrd="0" parTransId="{246DE727-E7BB-47A0-BB07-2FBD04199249}" sibTransId="{8605407E-E799-40A5-88B9-F103B60D0710}"/>
    <dgm:cxn modelId="{D0EA77B6-C26A-4B3F-B04C-DFBBE221CBD9}" type="presParOf" srcId="{78501654-FC1B-4F32-ACE1-F8C4434AF5F3}" destId="{F3AD891B-A072-429A-A868-4A063FFF6AFB}" srcOrd="0" destOrd="0" presId="urn:microsoft.com/office/officeart/2005/8/layout/vList6"/>
    <dgm:cxn modelId="{F7213385-69A7-4EE7-8FBC-1A5FADEA2805}" type="presParOf" srcId="{F3AD891B-A072-429A-A868-4A063FFF6AFB}" destId="{20A2CB3E-0A64-4648-9A56-69110B185B92}" srcOrd="0" destOrd="0" presId="urn:microsoft.com/office/officeart/2005/8/layout/vList6"/>
    <dgm:cxn modelId="{E1110FE1-9F9D-4DD5-A0F2-FF80BA3F82F8}" type="presParOf" srcId="{F3AD891B-A072-429A-A868-4A063FFF6AFB}" destId="{63A02348-C398-4D2A-AF70-E1D509432C15}" srcOrd="1" destOrd="0" presId="urn:microsoft.com/office/officeart/2005/8/layout/vList6"/>
    <dgm:cxn modelId="{021C26EC-5552-4A78-BB5A-2DF6B1005AFE}" type="presParOf" srcId="{78501654-FC1B-4F32-ACE1-F8C4434AF5F3}" destId="{CEB1369C-6431-4F98-90D6-CB3977F5CA34}" srcOrd="1" destOrd="0" presId="urn:microsoft.com/office/officeart/2005/8/layout/vList6"/>
    <dgm:cxn modelId="{E2CC20A7-915C-4320-85FF-303FBDC59E49}" type="presParOf" srcId="{78501654-FC1B-4F32-ACE1-F8C4434AF5F3}" destId="{2CBD8218-6C27-4461-B7F2-BA6BA0FB61F2}" srcOrd="2" destOrd="0" presId="urn:microsoft.com/office/officeart/2005/8/layout/vList6"/>
    <dgm:cxn modelId="{AA313AA3-C7DE-4D40-B25D-BED3F40A4D27}" type="presParOf" srcId="{2CBD8218-6C27-4461-B7F2-BA6BA0FB61F2}" destId="{0D0410EE-A9C7-43F5-A1C6-B913707ACD9D}" srcOrd="0" destOrd="0" presId="urn:microsoft.com/office/officeart/2005/8/layout/vList6"/>
    <dgm:cxn modelId="{62AE88B3-88F0-43CC-9D99-A2433A27586A}" type="presParOf" srcId="{2CBD8218-6C27-4461-B7F2-BA6BA0FB61F2}" destId="{97F9517F-37ED-4FCE-9732-3E4CD14FB9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1CCAB-D511-40E2-A6F9-741341BA1AE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A46E29B-9692-4538-9ACE-E91037394C95}">
      <dgm:prSet phldrT="[Texte]" custT="1"/>
      <dgm:spPr>
        <a:solidFill>
          <a:srgbClr val="27A59F"/>
        </a:solidFill>
      </dgm:spPr>
      <dgm:t>
        <a:bodyPr/>
        <a:lstStyle/>
        <a:p>
          <a:r>
            <a:rPr lang="fr-FR" sz="2000" dirty="0" smtClean="0">
              <a:latin typeface="+mj-lt"/>
            </a:rPr>
            <a:t>Module 1 Diagnostic</a:t>
          </a:r>
          <a:endParaRPr lang="fr-FR" sz="2000" dirty="0">
            <a:latin typeface="+mj-lt"/>
          </a:endParaRPr>
        </a:p>
      </dgm:t>
    </dgm:pt>
    <dgm:pt modelId="{34D6A994-3012-4002-B185-752800658034}" type="parTrans" cxnId="{FACE5762-32D4-471D-A84F-F96E2B3448A2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3842070A-ECD1-4E2D-9980-8A344EB1A3D0}" type="sibTrans" cxnId="{FACE5762-32D4-471D-A84F-F96E2B3448A2}">
      <dgm:prSet/>
      <dgm:spPr>
        <a:solidFill>
          <a:srgbClr val="EC8444"/>
        </a:solidFill>
      </dgm:spPr>
      <dgm:t>
        <a:bodyPr/>
        <a:lstStyle/>
        <a:p>
          <a:endParaRPr lang="fr-FR" sz="2000">
            <a:latin typeface="+mj-lt"/>
          </a:endParaRPr>
        </a:p>
      </dgm:t>
    </dgm:pt>
    <dgm:pt modelId="{B346134A-6C45-4FDE-BA74-0AF4CD72C552}">
      <dgm:prSet phldrT="[Texte]" custT="1"/>
      <dgm:spPr>
        <a:ln>
          <a:solidFill>
            <a:srgbClr val="27A59F"/>
          </a:solidFill>
        </a:ln>
      </dgm:spPr>
      <dgm:t>
        <a:bodyPr/>
        <a:lstStyle/>
        <a:p>
          <a:r>
            <a:rPr lang="fr-FR" sz="1600" dirty="0" smtClean="0">
              <a:latin typeface="+mj-lt"/>
            </a:rPr>
            <a:t>Dresser un état des lieux de la situation en termes de GPMC</a:t>
          </a:r>
          <a:endParaRPr lang="fr-FR" sz="1600" dirty="0">
            <a:latin typeface="+mj-lt"/>
          </a:endParaRPr>
        </a:p>
      </dgm:t>
    </dgm:pt>
    <dgm:pt modelId="{4ABB354A-EDD3-411D-9625-13A8731E9D52}" type="parTrans" cxnId="{B9A8F114-422B-4A78-A6BA-BAB6AA1B7CCE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EF4FBEBE-BB54-4794-AFE3-B802954D904F}" type="sibTrans" cxnId="{B9A8F114-422B-4A78-A6BA-BAB6AA1B7CCE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491DC7F4-D6EB-4AE4-AA43-3916C15A7E64}">
      <dgm:prSet phldrT="[Texte]" custT="1"/>
      <dgm:spPr>
        <a:ln>
          <a:solidFill>
            <a:srgbClr val="27A59F"/>
          </a:solidFill>
        </a:ln>
      </dgm:spPr>
      <dgm:t>
        <a:bodyPr/>
        <a:lstStyle/>
        <a:p>
          <a:r>
            <a:rPr lang="fr-FR" sz="1600" dirty="0" smtClean="0">
              <a:latin typeface="+mj-lt"/>
            </a:rPr>
            <a:t>Proposer un plan d’actions, avec un accompagnement associé</a:t>
          </a:r>
          <a:endParaRPr lang="fr-FR" sz="1600" dirty="0">
            <a:latin typeface="+mj-lt"/>
          </a:endParaRPr>
        </a:p>
      </dgm:t>
    </dgm:pt>
    <dgm:pt modelId="{6CD44B9F-A1C2-4BA4-B2A4-81CB689D6B26}" type="parTrans" cxnId="{3A610E88-77A5-4EE0-A9DC-C58CD8733EAB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AB2BA050-3616-4257-B386-6035C6FB3CBD}" type="sibTrans" cxnId="{3A610E88-77A5-4EE0-A9DC-C58CD8733EAB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4426D6A2-FAF7-4972-9DFF-E8BD62CED17D}">
      <dgm:prSet phldrT="[Texte]" custT="1"/>
      <dgm:spPr>
        <a:solidFill>
          <a:srgbClr val="27A59F"/>
        </a:solidFill>
      </dgm:spPr>
      <dgm:t>
        <a:bodyPr/>
        <a:lstStyle/>
        <a:p>
          <a:r>
            <a:rPr lang="fr-FR" sz="2000" dirty="0" smtClean="0">
              <a:latin typeface="+mj-lt"/>
            </a:rPr>
            <a:t>Module 2 Formation-action</a:t>
          </a:r>
          <a:endParaRPr lang="fr-FR" sz="2000" dirty="0">
            <a:latin typeface="+mj-lt"/>
          </a:endParaRPr>
        </a:p>
      </dgm:t>
    </dgm:pt>
    <dgm:pt modelId="{B39176DC-2004-433E-9E34-F2745BC401E4}" type="parTrans" cxnId="{57F79EA1-4EED-48CC-A361-411C8E5BD969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A2310A44-0DB2-4154-8120-CC3FD8701C26}" type="sibTrans" cxnId="{57F79EA1-4EED-48CC-A361-411C8E5BD969}">
      <dgm:prSet/>
      <dgm:spPr>
        <a:solidFill>
          <a:srgbClr val="EC8444"/>
        </a:solidFill>
      </dgm:spPr>
      <dgm:t>
        <a:bodyPr/>
        <a:lstStyle/>
        <a:p>
          <a:endParaRPr lang="fr-FR" sz="2000">
            <a:latin typeface="+mj-lt"/>
          </a:endParaRPr>
        </a:p>
      </dgm:t>
    </dgm:pt>
    <dgm:pt modelId="{68BC6483-F15C-411B-9858-A9886ED92835}">
      <dgm:prSet phldrT="[Texte]" custT="1"/>
      <dgm:spPr>
        <a:ln>
          <a:solidFill>
            <a:srgbClr val="27A59F"/>
          </a:solidFill>
        </a:ln>
      </dgm:spPr>
      <dgm:t>
        <a:bodyPr/>
        <a:lstStyle/>
        <a:p>
          <a:r>
            <a:rPr lang="fr-FR" sz="1600" dirty="0" smtClean="0">
              <a:latin typeface="+mj-lt"/>
            </a:rPr>
            <a:t>Permettre aux acteurs concernés d’acquérir ou de développer des compétences en termes de management des métiers, emplois et compétences</a:t>
          </a:r>
          <a:endParaRPr lang="fr-FR" sz="1600" dirty="0">
            <a:latin typeface="+mj-lt"/>
          </a:endParaRPr>
        </a:p>
      </dgm:t>
    </dgm:pt>
    <dgm:pt modelId="{0CCF8FE0-05EA-4DC2-9D18-5377BD08EAC4}" type="parTrans" cxnId="{A73E83A3-2EBB-42EA-AD0E-EDEE0DA99F6F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0444626F-AA2C-4758-88BB-6741F9D85ACC}" type="sibTrans" cxnId="{A73E83A3-2EBB-42EA-AD0E-EDEE0DA99F6F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E1A56A6F-3D24-4143-BAE8-6AE8EBE71A1D}">
      <dgm:prSet phldrT="[Texte]" custT="1"/>
      <dgm:spPr>
        <a:solidFill>
          <a:srgbClr val="27A59F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2000" dirty="0" smtClean="0">
              <a:latin typeface="+mj-lt"/>
            </a:rPr>
            <a:t>Module 3</a:t>
          </a:r>
          <a:br>
            <a:rPr lang="fr-FR" sz="2000" dirty="0" smtClean="0">
              <a:latin typeface="+mj-lt"/>
            </a:rPr>
          </a:br>
          <a:r>
            <a:rPr lang="fr-FR" sz="2000" dirty="0" smtClean="0">
              <a:latin typeface="+mj-lt"/>
            </a:rPr>
            <a:t>Appui opérationnel / conseil</a:t>
          </a:r>
        </a:p>
        <a:p>
          <a:pPr>
            <a:spcAft>
              <a:spcPts val="0"/>
            </a:spcAft>
          </a:pPr>
          <a:r>
            <a:rPr lang="fr-FR" sz="1600" i="1" dirty="0" smtClean="0">
              <a:latin typeface="+mj-lt"/>
            </a:rPr>
            <a:t>(si nécessaire)</a:t>
          </a:r>
          <a:endParaRPr lang="fr-FR" sz="1600" i="1" dirty="0">
            <a:latin typeface="+mj-lt"/>
          </a:endParaRPr>
        </a:p>
      </dgm:t>
    </dgm:pt>
    <dgm:pt modelId="{B6AB4B95-B2A7-404E-B542-778A9EA7073E}" type="parTrans" cxnId="{7E7CDBBA-9731-4E87-A3A0-4765D1253CF4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32144917-0F58-4A11-BE2C-6E118A7AC9C1}" type="sibTrans" cxnId="{7E7CDBBA-9731-4E87-A3A0-4765D1253CF4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E1B4FDD6-2658-4769-B5BC-FFB648ECD9D9}">
      <dgm:prSet phldrT="[Texte]" custT="1"/>
      <dgm:spPr>
        <a:ln>
          <a:solidFill>
            <a:srgbClr val="27A59F"/>
          </a:solidFill>
        </a:ln>
      </dgm:spPr>
      <dgm:t>
        <a:bodyPr/>
        <a:lstStyle/>
        <a:p>
          <a:r>
            <a:rPr lang="fr-FR" sz="1600" dirty="0" smtClean="0">
              <a:latin typeface="+mj-lt"/>
            </a:rPr>
            <a:t>Faciliter et outiller la mise en œuvre des actions de management des métiers, emplois et compétences</a:t>
          </a:r>
          <a:endParaRPr lang="fr-FR" sz="1600" dirty="0">
            <a:latin typeface="+mj-lt"/>
          </a:endParaRPr>
        </a:p>
      </dgm:t>
    </dgm:pt>
    <dgm:pt modelId="{3AF2A000-7126-40D3-A4E3-FA608E787037}" type="parTrans" cxnId="{0AE2FA1A-24F4-4B2E-B1E4-76C11E935D17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0F469DDE-EC74-4D56-8589-D4663DD7A279}" type="sibTrans" cxnId="{0AE2FA1A-24F4-4B2E-B1E4-76C11E935D17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694CBBCB-EA90-4AB2-94DF-4C520685BC20}" type="pres">
      <dgm:prSet presAssocID="{2951CCAB-D511-40E2-A6F9-741341BA1A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BD7A84-938A-4AC0-82B8-C593F4E77834}" type="pres">
      <dgm:prSet presAssocID="{2951CCAB-D511-40E2-A6F9-741341BA1AE2}" presName="tSp" presStyleCnt="0"/>
      <dgm:spPr/>
    </dgm:pt>
    <dgm:pt modelId="{1B2A9C8E-C2FB-402F-97BD-BE503ECA8F1A}" type="pres">
      <dgm:prSet presAssocID="{2951CCAB-D511-40E2-A6F9-741341BA1AE2}" presName="bSp" presStyleCnt="0"/>
      <dgm:spPr/>
    </dgm:pt>
    <dgm:pt modelId="{076CF1CB-F5E6-4EB6-A3C5-57448DDB287B}" type="pres">
      <dgm:prSet presAssocID="{2951CCAB-D511-40E2-A6F9-741341BA1AE2}" presName="process" presStyleCnt="0"/>
      <dgm:spPr/>
    </dgm:pt>
    <dgm:pt modelId="{24A0D4BD-D0DF-4269-BB77-C31F829A785E}" type="pres">
      <dgm:prSet presAssocID="{EA46E29B-9692-4538-9ACE-E91037394C95}" presName="composite1" presStyleCnt="0"/>
      <dgm:spPr/>
    </dgm:pt>
    <dgm:pt modelId="{8324AD64-B3E3-4E47-912D-B152897B0CDB}" type="pres">
      <dgm:prSet presAssocID="{EA46E29B-9692-4538-9ACE-E91037394C95}" presName="dummyNode1" presStyleLbl="node1" presStyleIdx="0" presStyleCnt="3"/>
      <dgm:spPr/>
    </dgm:pt>
    <dgm:pt modelId="{7EEEE09B-F8D5-4D4E-A422-5BFDABFE6B90}" type="pres">
      <dgm:prSet presAssocID="{EA46E29B-9692-4538-9ACE-E91037394C95}" presName="childNode1" presStyleLbl="bgAcc1" presStyleIdx="0" presStyleCnt="3" custScaleY="129787" custLinFactNeighborX="-186" custLinFactNeighborY="36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D4F337-5BEF-44CC-B182-C17136692115}" type="pres">
      <dgm:prSet presAssocID="{EA46E29B-9692-4538-9ACE-E91037394C9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25603-C905-4FE2-9410-9AFBA5770BD9}" type="pres">
      <dgm:prSet presAssocID="{EA46E29B-9692-4538-9ACE-E91037394C95}" presName="parentNode1" presStyleLbl="node1" presStyleIdx="0" presStyleCnt="3" custLinFactNeighborX="-4565" custLinFactNeighborY="5879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F2CCC0-C101-4373-8E8D-A552A0402E82}" type="pres">
      <dgm:prSet presAssocID="{EA46E29B-9692-4538-9ACE-E91037394C95}" presName="connSite1" presStyleCnt="0"/>
      <dgm:spPr/>
    </dgm:pt>
    <dgm:pt modelId="{FD893211-5621-4758-A864-D17D8975666F}" type="pres">
      <dgm:prSet presAssocID="{3842070A-ECD1-4E2D-9980-8A344EB1A3D0}" presName="Name9" presStyleLbl="sibTrans2D1" presStyleIdx="0" presStyleCnt="2" custAng="411036" custLinFactNeighborX="-11728" custLinFactNeighborY="8897"/>
      <dgm:spPr/>
      <dgm:t>
        <a:bodyPr/>
        <a:lstStyle/>
        <a:p>
          <a:endParaRPr lang="fr-FR"/>
        </a:p>
      </dgm:t>
    </dgm:pt>
    <dgm:pt modelId="{761E904E-6F62-4AFD-B639-3574B302F43C}" type="pres">
      <dgm:prSet presAssocID="{4426D6A2-FAF7-4972-9DFF-E8BD62CED17D}" presName="composite2" presStyleCnt="0"/>
      <dgm:spPr/>
    </dgm:pt>
    <dgm:pt modelId="{569F5D59-2197-432A-90E9-69833B79C6F2}" type="pres">
      <dgm:prSet presAssocID="{4426D6A2-FAF7-4972-9DFF-E8BD62CED17D}" presName="dummyNode2" presStyleLbl="node1" presStyleIdx="0" presStyleCnt="3"/>
      <dgm:spPr/>
    </dgm:pt>
    <dgm:pt modelId="{563CA8A4-3E6C-4C3A-8949-88567711406D}" type="pres">
      <dgm:prSet presAssocID="{4426D6A2-FAF7-4972-9DFF-E8BD62CED17D}" presName="childNode2" presStyleLbl="bgAcc1" presStyleIdx="1" presStyleCnt="3" custScaleY="143462" custLinFactNeighborX="4234" custLinFactNeighborY="154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4EAF0D-3B5E-4E45-9A53-935432E6B38A}" type="pres">
      <dgm:prSet presAssocID="{4426D6A2-FAF7-4972-9DFF-E8BD62CED17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C70BC6-7861-483E-9F22-5FBC9F914D2F}" type="pres">
      <dgm:prSet presAssocID="{4426D6A2-FAF7-4972-9DFF-E8BD62CED17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369E0E-9448-429F-8818-B3CB9C077746}" type="pres">
      <dgm:prSet presAssocID="{4426D6A2-FAF7-4972-9DFF-E8BD62CED17D}" presName="connSite2" presStyleCnt="0"/>
      <dgm:spPr/>
    </dgm:pt>
    <dgm:pt modelId="{AE261E78-D9AD-46C2-895D-E3F9007A9B57}" type="pres">
      <dgm:prSet presAssocID="{A2310A44-0DB2-4154-8120-CC3FD8701C26}" presName="Name18" presStyleLbl="sibTrans2D1" presStyleIdx="1" presStyleCnt="2" custAng="618671"/>
      <dgm:spPr/>
      <dgm:t>
        <a:bodyPr/>
        <a:lstStyle/>
        <a:p>
          <a:endParaRPr lang="fr-FR"/>
        </a:p>
      </dgm:t>
    </dgm:pt>
    <dgm:pt modelId="{8E75DE94-02EF-4924-A9E2-1F08F5F01C6F}" type="pres">
      <dgm:prSet presAssocID="{E1A56A6F-3D24-4143-BAE8-6AE8EBE71A1D}" presName="composite1" presStyleCnt="0"/>
      <dgm:spPr/>
    </dgm:pt>
    <dgm:pt modelId="{468BF37F-0106-4792-8F10-059E4BD95C1A}" type="pres">
      <dgm:prSet presAssocID="{E1A56A6F-3D24-4143-BAE8-6AE8EBE71A1D}" presName="dummyNode1" presStyleLbl="node1" presStyleIdx="1" presStyleCnt="3"/>
      <dgm:spPr/>
    </dgm:pt>
    <dgm:pt modelId="{D42CEB40-CAED-4C33-9A48-B4B8F8D3F9AA}" type="pres">
      <dgm:prSet presAssocID="{E1A56A6F-3D24-4143-BAE8-6AE8EBE71A1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739B13-9FEF-4578-93AD-B8F94C1E23CF}" type="pres">
      <dgm:prSet presAssocID="{E1A56A6F-3D24-4143-BAE8-6AE8EBE71A1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EB84FC-B533-4DB0-84E0-0BC8AE122887}" type="pres">
      <dgm:prSet presAssocID="{E1A56A6F-3D24-4143-BAE8-6AE8EBE71A1D}" presName="parentNode1" presStyleLbl="node1" presStyleIdx="2" presStyleCnt="3" custScaleY="208651" custLinFactNeighborX="-6686" custLinFactNeighborY="6241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8D5ED0-A9B3-4C8F-AE6C-050E5D664EE2}" type="pres">
      <dgm:prSet presAssocID="{E1A56A6F-3D24-4143-BAE8-6AE8EBE71A1D}" presName="connSite1" presStyleCnt="0"/>
      <dgm:spPr/>
    </dgm:pt>
  </dgm:ptLst>
  <dgm:cxnLst>
    <dgm:cxn modelId="{FACE5762-32D4-471D-A84F-F96E2B3448A2}" srcId="{2951CCAB-D511-40E2-A6F9-741341BA1AE2}" destId="{EA46E29B-9692-4538-9ACE-E91037394C95}" srcOrd="0" destOrd="0" parTransId="{34D6A994-3012-4002-B185-752800658034}" sibTransId="{3842070A-ECD1-4E2D-9980-8A344EB1A3D0}"/>
    <dgm:cxn modelId="{726F82B2-3D63-40D4-99BC-98411BD6529E}" type="presOf" srcId="{491DC7F4-D6EB-4AE4-AA43-3916C15A7E64}" destId="{C8D4F337-5BEF-44CC-B182-C17136692115}" srcOrd="1" destOrd="1" presId="urn:microsoft.com/office/officeart/2005/8/layout/hProcess4"/>
    <dgm:cxn modelId="{B76C44C9-AA03-4A28-9617-F81B06B0AB25}" type="presOf" srcId="{68BC6483-F15C-411B-9858-A9886ED92835}" destId="{324EAF0D-3B5E-4E45-9A53-935432E6B38A}" srcOrd="1" destOrd="0" presId="urn:microsoft.com/office/officeart/2005/8/layout/hProcess4"/>
    <dgm:cxn modelId="{6F19A681-860F-4B2D-822E-4D532F550BE9}" type="presOf" srcId="{E1B4FDD6-2658-4769-B5BC-FFB648ECD9D9}" destId="{F5739B13-9FEF-4578-93AD-B8F94C1E23CF}" srcOrd="1" destOrd="0" presId="urn:microsoft.com/office/officeart/2005/8/layout/hProcess4"/>
    <dgm:cxn modelId="{7E7CDBBA-9731-4E87-A3A0-4765D1253CF4}" srcId="{2951CCAB-D511-40E2-A6F9-741341BA1AE2}" destId="{E1A56A6F-3D24-4143-BAE8-6AE8EBE71A1D}" srcOrd="2" destOrd="0" parTransId="{B6AB4B95-B2A7-404E-B542-778A9EA7073E}" sibTransId="{32144917-0F58-4A11-BE2C-6E118A7AC9C1}"/>
    <dgm:cxn modelId="{77D6595B-9F89-4F81-9D4A-6692CE6DF326}" type="presOf" srcId="{68BC6483-F15C-411B-9858-A9886ED92835}" destId="{563CA8A4-3E6C-4C3A-8949-88567711406D}" srcOrd="0" destOrd="0" presId="urn:microsoft.com/office/officeart/2005/8/layout/hProcess4"/>
    <dgm:cxn modelId="{9B52199E-6AB4-4524-9ADC-24066E5026C3}" type="presOf" srcId="{B346134A-6C45-4FDE-BA74-0AF4CD72C552}" destId="{C8D4F337-5BEF-44CC-B182-C17136692115}" srcOrd="1" destOrd="0" presId="urn:microsoft.com/office/officeart/2005/8/layout/hProcess4"/>
    <dgm:cxn modelId="{2E8B64AD-7628-4876-A4E1-F6EA6C3EA926}" type="presOf" srcId="{2951CCAB-D511-40E2-A6F9-741341BA1AE2}" destId="{694CBBCB-EA90-4AB2-94DF-4C520685BC20}" srcOrd="0" destOrd="0" presId="urn:microsoft.com/office/officeart/2005/8/layout/hProcess4"/>
    <dgm:cxn modelId="{57F79EA1-4EED-48CC-A361-411C8E5BD969}" srcId="{2951CCAB-D511-40E2-A6F9-741341BA1AE2}" destId="{4426D6A2-FAF7-4972-9DFF-E8BD62CED17D}" srcOrd="1" destOrd="0" parTransId="{B39176DC-2004-433E-9E34-F2745BC401E4}" sibTransId="{A2310A44-0DB2-4154-8120-CC3FD8701C26}"/>
    <dgm:cxn modelId="{B9A8F114-422B-4A78-A6BA-BAB6AA1B7CCE}" srcId="{EA46E29B-9692-4538-9ACE-E91037394C95}" destId="{B346134A-6C45-4FDE-BA74-0AF4CD72C552}" srcOrd="0" destOrd="0" parTransId="{4ABB354A-EDD3-411D-9625-13A8731E9D52}" sibTransId="{EF4FBEBE-BB54-4794-AFE3-B802954D904F}"/>
    <dgm:cxn modelId="{0AE2FA1A-24F4-4B2E-B1E4-76C11E935D17}" srcId="{E1A56A6F-3D24-4143-BAE8-6AE8EBE71A1D}" destId="{E1B4FDD6-2658-4769-B5BC-FFB648ECD9D9}" srcOrd="0" destOrd="0" parTransId="{3AF2A000-7126-40D3-A4E3-FA608E787037}" sibTransId="{0F469DDE-EC74-4D56-8589-D4663DD7A279}"/>
    <dgm:cxn modelId="{E7D404FB-4D32-4A03-8109-42050791CBA4}" type="presOf" srcId="{E1A56A6F-3D24-4143-BAE8-6AE8EBE71A1D}" destId="{35EB84FC-B533-4DB0-84E0-0BC8AE122887}" srcOrd="0" destOrd="0" presId="urn:microsoft.com/office/officeart/2005/8/layout/hProcess4"/>
    <dgm:cxn modelId="{DDA29548-67EC-4D90-894B-38BB945CDA9E}" type="presOf" srcId="{491DC7F4-D6EB-4AE4-AA43-3916C15A7E64}" destId="{7EEEE09B-F8D5-4D4E-A422-5BFDABFE6B90}" srcOrd="0" destOrd="1" presId="urn:microsoft.com/office/officeart/2005/8/layout/hProcess4"/>
    <dgm:cxn modelId="{86C3BCDB-4866-43A3-BD1E-F964515250CD}" type="presOf" srcId="{4426D6A2-FAF7-4972-9DFF-E8BD62CED17D}" destId="{63C70BC6-7861-483E-9F22-5FBC9F914D2F}" srcOrd="0" destOrd="0" presId="urn:microsoft.com/office/officeart/2005/8/layout/hProcess4"/>
    <dgm:cxn modelId="{A73E83A3-2EBB-42EA-AD0E-EDEE0DA99F6F}" srcId="{4426D6A2-FAF7-4972-9DFF-E8BD62CED17D}" destId="{68BC6483-F15C-411B-9858-A9886ED92835}" srcOrd="0" destOrd="0" parTransId="{0CCF8FE0-05EA-4DC2-9D18-5377BD08EAC4}" sibTransId="{0444626F-AA2C-4758-88BB-6741F9D85ACC}"/>
    <dgm:cxn modelId="{9DBB3E52-66B0-4473-A0BF-14DA3E192865}" type="presOf" srcId="{3842070A-ECD1-4E2D-9980-8A344EB1A3D0}" destId="{FD893211-5621-4758-A864-D17D8975666F}" srcOrd="0" destOrd="0" presId="urn:microsoft.com/office/officeart/2005/8/layout/hProcess4"/>
    <dgm:cxn modelId="{0D8F000F-7BA1-4F5F-8155-3117702010C1}" type="presOf" srcId="{EA46E29B-9692-4538-9ACE-E91037394C95}" destId="{0F625603-C905-4FE2-9410-9AFBA5770BD9}" srcOrd="0" destOrd="0" presId="urn:microsoft.com/office/officeart/2005/8/layout/hProcess4"/>
    <dgm:cxn modelId="{3A610E88-77A5-4EE0-A9DC-C58CD8733EAB}" srcId="{EA46E29B-9692-4538-9ACE-E91037394C95}" destId="{491DC7F4-D6EB-4AE4-AA43-3916C15A7E64}" srcOrd="1" destOrd="0" parTransId="{6CD44B9F-A1C2-4BA4-B2A4-81CB689D6B26}" sibTransId="{AB2BA050-3616-4257-B386-6035C6FB3CBD}"/>
    <dgm:cxn modelId="{2E0D7587-8B58-438D-8466-307F5400ED73}" type="presOf" srcId="{E1B4FDD6-2658-4769-B5BC-FFB648ECD9D9}" destId="{D42CEB40-CAED-4C33-9A48-B4B8F8D3F9AA}" srcOrd="0" destOrd="0" presId="urn:microsoft.com/office/officeart/2005/8/layout/hProcess4"/>
    <dgm:cxn modelId="{A16F7391-E8E5-4532-B879-C505B520DF2E}" type="presOf" srcId="{A2310A44-0DB2-4154-8120-CC3FD8701C26}" destId="{AE261E78-D9AD-46C2-895D-E3F9007A9B57}" srcOrd="0" destOrd="0" presId="urn:microsoft.com/office/officeart/2005/8/layout/hProcess4"/>
    <dgm:cxn modelId="{C1ACAF46-A415-47D5-BF42-211F161621D6}" type="presOf" srcId="{B346134A-6C45-4FDE-BA74-0AF4CD72C552}" destId="{7EEEE09B-F8D5-4D4E-A422-5BFDABFE6B90}" srcOrd="0" destOrd="0" presId="urn:microsoft.com/office/officeart/2005/8/layout/hProcess4"/>
    <dgm:cxn modelId="{753F60F0-7001-445F-B4F6-AEFB741963C1}" type="presParOf" srcId="{694CBBCB-EA90-4AB2-94DF-4C520685BC20}" destId="{02BD7A84-938A-4AC0-82B8-C593F4E77834}" srcOrd="0" destOrd="0" presId="urn:microsoft.com/office/officeart/2005/8/layout/hProcess4"/>
    <dgm:cxn modelId="{2BD6DE38-8BF9-4A97-B77A-F6C74A0E536D}" type="presParOf" srcId="{694CBBCB-EA90-4AB2-94DF-4C520685BC20}" destId="{1B2A9C8E-C2FB-402F-97BD-BE503ECA8F1A}" srcOrd="1" destOrd="0" presId="urn:microsoft.com/office/officeart/2005/8/layout/hProcess4"/>
    <dgm:cxn modelId="{DE7414D4-B56E-4470-A64C-9AD82AC84C95}" type="presParOf" srcId="{694CBBCB-EA90-4AB2-94DF-4C520685BC20}" destId="{076CF1CB-F5E6-4EB6-A3C5-57448DDB287B}" srcOrd="2" destOrd="0" presId="urn:microsoft.com/office/officeart/2005/8/layout/hProcess4"/>
    <dgm:cxn modelId="{E2DA0F34-1230-4337-BFE6-CA70993A0028}" type="presParOf" srcId="{076CF1CB-F5E6-4EB6-A3C5-57448DDB287B}" destId="{24A0D4BD-D0DF-4269-BB77-C31F829A785E}" srcOrd="0" destOrd="0" presId="urn:microsoft.com/office/officeart/2005/8/layout/hProcess4"/>
    <dgm:cxn modelId="{D678B72F-B64A-4E08-9B36-F8327CE59BC4}" type="presParOf" srcId="{24A0D4BD-D0DF-4269-BB77-C31F829A785E}" destId="{8324AD64-B3E3-4E47-912D-B152897B0CDB}" srcOrd="0" destOrd="0" presId="urn:microsoft.com/office/officeart/2005/8/layout/hProcess4"/>
    <dgm:cxn modelId="{7697B1D8-8A05-44A4-A3DB-682EF9D1C7F4}" type="presParOf" srcId="{24A0D4BD-D0DF-4269-BB77-C31F829A785E}" destId="{7EEEE09B-F8D5-4D4E-A422-5BFDABFE6B90}" srcOrd="1" destOrd="0" presId="urn:microsoft.com/office/officeart/2005/8/layout/hProcess4"/>
    <dgm:cxn modelId="{F904DDE3-B7E3-4FFA-9258-5D18B6AA21E0}" type="presParOf" srcId="{24A0D4BD-D0DF-4269-BB77-C31F829A785E}" destId="{C8D4F337-5BEF-44CC-B182-C17136692115}" srcOrd="2" destOrd="0" presId="urn:microsoft.com/office/officeart/2005/8/layout/hProcess4"/>
    <dgm:cxn modelId="{A940A43D-2B69-465C-8A27-A57CF2A45652}" type="presParOf" srcId="{24A0D4BD-D0DF-4269-BB77-C31F829A785E}" destId="{0F625603-C905-4FE2-9410-9AFBA5770BD9}" srcOrd="3" destOrd="0" presId="urn:microsoft.com/office/officeart/2005/8/layout/hProcess4"/>
    <dgm:cxn modelId="{8614CB65-90DA-4000-948E-3BD02C3516EC}" type="presParOf" srcId="{24A0D4BD-D0DF-4269-BB77-C31F829A785E}" destId="{B5F2CCC0-C101-4373-8E8D-A552A0402E82}" srcOrd="4" destOrd="0" presId="urn:microsoft.com/office/officeart/2005/8/layout/hProcess4"/>
    <dgm:cxn modelId="{516375B0-6703-43E9-A3CE-5526D0E235A8}" type="presParOf" srcId="{076CF1CB-F5E6-4EB6-A3C5-57448DDB287B}" destId="{FD893211-5621-4758-A864-D17D8975666F}" srcOrd="1" destOrd="0" presId="urn:microsoft.com/office/officeart/2005/8/layout/hProcess4"/>
    <dgm:cxn modelId="{7BB2DF9D-BD37-47F2-A363-85B383B21B65}" type="presParOf" srcId="{076CF1CB-F5E6-4EB6-A3C5-57448DDB287B}" destId="{761E904E-6F62-4AFD-B639-3574B302F43C}" srcOrd="2" destOrd="0" presId="urn:microsoft.com/office/officeart/2005/8/layout/hProcess4"/>
    <dgm:cxn modelId="{A285F7C8-FB04-417E-80F4-E0FEB6B63BA7}" type="presParOf" srcId="{761E904E-6F62-4AFD-B639-3574B302F43C}" destId="{569F5D59-2197-432A-90E9-69833B79C6F2}" srcOrd="0" destOrd="0" presId="urn:microsoft.com/office/officeart/2005/8/layout/hProcess4"/>
    <dgm:cxn modelId="{3DBC5892-8D3C-495B-B0A0-57FE355EB9D0}" type="presParOf" srcId="{761E904E-6F62-4AFD-B639-3574B302F43C}" destId="{563CA8A4-3E6C-4C3A-8949-88567711406D}" srcOrd="1" destOrd="0" presId="urn:microsoft.com/office/officeart/2005/8/layout/hProcess4"/>
    <dgm:cxn modelId="{4D6CA202-106D-49B2-AAE2-A91B257AC31A}" type="presParOf" srcId="{761E904E-6F62-4AFD-B639-3574B302F43C}" destId="{324EAF0D-3B5E-4E45-9A53-935432E6B38A}" srcOrd="2" destOrd="0" presId="urn:microsoft.com/office/officeart/2005/8/layout/hProcess4"/>
    <dgm:cxn modelId="{C377C165-D71B-41F1-93D3-95EFD4C86106}" type="presParOf" srcId="{761E904E-6F62-4AFD-B639-3574B302F43C}" destId="{63C70BC6-7861-483E-9F22-5FBC9F914D2F}" srcOrd="3" destOrd="0" presId="urn:microsoft.com/office/officeart/2005/8/layout/hProcess4"/>
    <dgm:cxn modelId="{6BD59053-07AA-4785-A75F-92F0E48BB7F0}" type="presParOf" srcId="{761E904E-6F62-4AFD-B639-3574B302F43C}" destId="{76369E0E-9448-429F-8818-B3CB9C077746}" srcOrd="4" destOrd="0" presId="urn:microsoft.com/office/officeart/2005/8/layout/hProcess4"/>
    <dgm:cxn modelId="{C62105C8-F28B-4B18-A24D-B593D7E26E2E}" type="presParOf" srcId="{076CF1CB-F5E6-4EB6-A3C5-57448DDB287B}" destId="{AE261E78-D9AD-46C2-895D-E3F9007A9B57}" srcOrd="3" destOrd="0" presId="urn:microsoft.com/office/officeart/2005/8/layout/hProcess4"/>
    <dgm:cxn modelId="{8B880B88-8E65-4DC6-A4EE-91B8C40D751E}" type="presParOf" srcId="{076CF1CB-F5E6-4EB6-A3C5-57448DDB287B}" destId="{8E75DE94-02EF-4924-A9E2-1F08F5F01C6F}" srcOrd="4" destOrd="0" presId="urn:microsoft.com/office/officeart/2005/8/layout/hProcess4"/>
    <dgm:cxn modelId="{71579189-D341-4C54-AC40-7C1DF7A512BB}" type="presParOf" srcId="{8E75DE94-02EF-4924-A9E2-1F08F5F01C6F}" destId="{468BF37F-0106-4792-8F10-059E4BD95C1A}" srcOrd="0" destOrd="0" presId="urn:microsoft.com/office/officeart/2005/8/layout/hProcess4"/>
    <dgm:cxn modelId="{6D318AD6-0B53-41FF-8704-7056D850FD92}" type="presParOf" srcId="{8E75DE94-02EF-4924-A9E2-1F08F5F01C6F}" destId="{D42CEB40-CAED-4C33-9A48-B4B8F8D3F9AA}" srcOrd="1" destOrd="0" presId="urn:microsoft.com/office/officeart/2005/8/layout/hProcess4"/>
    <dgm:cxn modelId="{1D735D1E-0693-4486-8C67-E1B2489D0496}" type="presParOf" srcId="{8E75DE94-02EF-4924-A9E2-1F08F5F01C6F}" destId="{F5739B13-9FEF-4578-93AD-B8F94C1E23CF}" srcOrd="2" destOrd="0" presId="urn:microsoft.com/office/officeart/2005/8/layout/hProcess4"/>
    <dgm:cxn modelId="{F725F754-46A2-42A5-B4DA-660163AF7821}" type="presParOf" srcId="{8E75DE94-02EF-4924-A9E2-1F08F5F01C6F}" destId="{35EB84FC-B533-4DB0-84E0-0BC8AE122887}" srcOrd="3" destOrd="0" presId="urn:microsoft.com/office/officeart/2005/8/layout/hProcess4"/>
    <dgm:cxn modelId="{4D311A21-8EC4-4D3D-83C6-2B61FC4F2C39}" type="presParOf" srcId="{8E75DE94-02EF-4924-A9E2-1F08F5F01C6F}" destId="{9D8D5ED0-A9B3-4C8F-AE6C-050E5D664EE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7A9776-96AF-415E-8E33-A35A898E11BC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B43A6506-4F43-4DFF-BFF1-6F0E854AD092}">
      <dgm:prSet phldrT="[Texte]" custT="1"/>
      <dgm:spPr>
        <a:ln>
          <a:solidFill>
            <a:srgbClr val="27A59F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800" b="1" dirty="0" smtClean="0">
              <a:solidFill>
                <a:srgbClr val="27A59F"/>
              </a:solidFill>
              <a:latin typeface="+mj-lt"/>
            </a:rPr>
            <a:t>GRIEPS</a:t>
          </a:r>
          <a:br>
            <a:rPr lang="fr-FR" sz="2800" b="1" dirty="0" smtClean="0">
              <a:solidFill>
                <a:srgbClr val="27A59F"/>
              </a:solidFill>
              <a:latin typeface="+mj-lt"/>
            </a:rPr>
          </a:br>
          <a:endParaRPr lang="fr-FR" sz="2800" b="1" dirty="0" smtClean="0">
            <a:solidFill>
              <a:srgbClr val="27A59F"/>
            </a:solidFill>
            <a:latin typeface="+mj-lt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dirty="0" smtClean="0">
              <a:solidFill>
                <a:schemeClr val="tx1"/>
              </a:solidFill>
              <a:latin typeface="+mj-lt"/>
            </a:rPr>
            <a:t>Formation </a:t>
          </a:r>
          <a:r>
            <a:rPr lang="fr-FR" sz="1600" b="1" dirty="0" smtClean="0">
              <a:solidFill>
                <a:schemeClr val="tx1"/>
              </a:solidFill>
              <a:latin typeface="+mj-lt"/>
            </a:rPr>
            <a:t>mixte</a:t>
          </a:r>
        </a:p>
        <a:p>
          <a:pPr marL="0" lvl="0" indent="0" defTabSz="4445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sz="1600" b="1" dirty="0" smtClean="0">
              <a:solidFill>
                <a:schemeClr val="tx1"/>
              </a:solidFill>
              <a:latin typeface="+mj-lt"/>
            </a:rPr>
            <a:t>~ 2 h </a:t>
          </a:r>
          <a:r>
            <a:rPr lang="fr-FR" sz="1600" b="0" dirty="0" smtClean="0">
              <a:solidFill>
                <a:schemeClr val="tx1"/>
              </a:solidFill>
              <a:latin typeface="+mj-lt"/>
            </a:rPr>
            <a:t>à distance sur la notion de compétence et la GPMC « de A à Z » </a:t>
          </a:r>
          <a:r>
            <a:rPr lang="fr-FR" sz="1600" dirty="0" smtClean="0">
              <a:solidFill>
                <a:srgbClr val="27A59F"/>
              </a:solidFill>
              <a:latin typeface="+mj-lt"/>
              <a:sym typeface="Wingdings" panose="05000000000000000000" pitchFamily="2" charset="2"/>
            </a:rPr>
            <a:t></a:t>
          </a:r>
          <a:r>
            <a:rPr lang="fr-FR" sz="16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 </a:t>
          </a:r>
          <a:r>
            <a:rPr lang="fr-FR" sz="1600" b="1" dirty="0" smtClean="0">
              <a:solidFill>
                <a:schemeClr val="tx1"/>
              </a:solidFill>
              <a:latin typeface="+mj-lt"/>
            </a:rPr>
            <a:t>2 j </a:t>
          </a:r>
          <a:r>
            <a:rPr lang="fr-FR" sz="1600" dirty="0" smtClean="0">
              <a:solidFill>
                <a:schemeClr val="tx1"/>
              </a:solidFill>
              <a:latin typeface="+mj-lt"/>
            </a:rPr>
            <a:t>en présentiel </a:t>
          </a:r>
          <a:r>
            <a:rPr lang="fr-FR" sz="1600" dirty="0" smtClean="0">
              <a:solidFill>
                <a:srgbClr val="27A59F"/>
              </a:solidFill>
              <a:latin typeface="+mj-lt"/>
              <a:sym typeface="Wingdings" panose="05000000000000000000" pitchFamily="2" charset="2"/>
            </a:rPr>
            <a:t></a:t>
          </a:r>
          <a:r>
            <a:rPr lang="fr-FR" sz="16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 </a:t>
          </a:r>
          <a:r>
            <a:rPr lang="fr-FR" sz="1600" b="1" dirty="0" smtClean="0">
              <a:solidFill>
                <a:schemeClr val="tx1"/>
              </a:solidFill>
              <a:latin typeface="+mj-lt"/>
            </a:rPr>
            <a:t>~ </a:t>
          </a:r>
          <a:r>
            <a:rPr lang="fr-FR" sz="1600" b="1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1 h </a:t>
          </a:r>
          <a:r>
            <a:rPr lang="fr-FR" sz="1600" b="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à distance sur les bonnes pratiques d’entretien</a:t>
          </a:r>
        </a:p>
      </dgm:t>
    </dgm:pt>
    <dgm:pt modelId="{642E5B1E-EFDB-4640-8689-D4779FA5EF50}" type="parTrans" cxnId="{EFBBD3A5-68DC-4AE8-AC52-9D3CF9937BBB}">
      <dgm:prSet/>
      <dgm:spPr/>
      <dgm:t>
        <a:bodyPr/>
        <a:lstStyle/>
        <a:p>
          <a:endParaRPr lang="fr-FR"/>
        </a:p>
      </dgm:t>
    </dgm:pt>
    <dgm:pt modelId="{ABD06C1A-763B-4B4C-8493-732B8EBC1C00}" type="sibTrans" cxnId="{EFBBD3A5-68DC-4AE8-AC52-9D3CF9937BBB}">
      <dgm:prSet/>
      <dgm:spPr/>
      <dgm:t>
        <a:bodyPr/>
        <a:lstStyle/>
        <a:p>
          <a:endParaRPr lang="fr-FR"/>
        </a:p>
      </dgm:t>
    </dgm:pt>
    <dgm:pt modelId="{71260B4C-79D1-4C14-836C-E87ACBEAEAC8}">
      <dgm:prSet phldrT="[Texte]" custT="1"/>
      <dgm:spPr>
        <a:ln>
          <a:solidFill>
            <a:srgbClr val="27A59F"/>
          </a:solidFill>
        </a:ln>
      </dgm:spPr>
      <dgm:t>
        <a:bodyPr/>
        <a:lstStyle/>
        <a:p>
          <a:pPr marL="0" lvl="0" indent="0" defTabSz="4445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sz="2800" b="1" dirty="0">
              <a:solidFill>
                <a:srgbClr val="27A59F"/>
              </a:solidFill>
              <a:latin typeface="+mj-lt"/>
            </a:rPr>
            <a:t>PRISMA</a:t>
          </a:r>
        </a:p>
        <a:p>
          <a:pPr marL="0" lvl="0" indent="0" defTabSz="4445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 sz="1000" b="1" dirty="0">
            <a:solidFill>
              <a:schemeClr val="tx1"/>
            </a:solidFill>
            <a:latin typeface="+mj-lt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dirty="0" smtClean="0">
              <a:solidFill>
                <a:schemeClr val="tx1"/>
              </a:solidFill>
              <a:latin typeface="+mj-lt"/>
            </a:rPr>
            <a:t>Formation </a:t>
          </a:r>
          <a:r>
            <a:rPr lang="fr-FR" sz="1600" b="1" dirty="0" smtClean="0">
              <a:solidFill>
                <a:schemeClr val="tx1"/>
              </a:solidFill>
              <a:latin typeface="+mj-lt"/>
            </a:rPr>
            <a:t>mixte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dirty="0" smtClean="0">
              <a:solidFill>
                <a:schemeClr val="tx1"/>
              </a:solidFill>
              <a:latin typeface="+mj-lt"/>
            </a:rPr>
            <a:t>~ 0,5 j </a:t>
          </a:r>
          <a:r>
            <a:rPr lang="fr-FR" sz="1600" dirty="0">
              <a:solidFill>
                <a:schemeClr val="tx1"/>
              </a:solidFill>
              <a:latin typeface="+mj-lt"/>
            </a:rPr>
            <a:t>à distance </a:t>
          </a:r>
          <a:r>
            <a:rPr lang="fr-FR" sz="1600" dirty="0" smtClean="0">
              <a:solidFill>
                <a:schemeClr val="tx1"/>
              </a:solidFill>
              <a:latin typeface="+mj-lt"/>
            </a:rPr>
            <a:t>sur les notions</a:t>
          </a:r>
          <a:br>
            <a:rPr lang="fr-FR" sz="1600" dirty="0" smtClean="0">
              <a:solidFill>
                <a:schemeClr val="tx1"/>
              </a:solidFill>
              <a:latin typeface="+mj-lt"/>
            </a:rPr>
          </a:br>
          <a:r>
            <a:rPr lang="fr-FR" sz="1600" dirty="0" smtClean="0">
              <a:solidFill>
                <a:schemeClr val="tx1"/>
              </a:solidFill>
              <a:latin typeface="+mj-lt"/>
            </a:rPr>
            <a:t>de GPMC, compétences… </a:t>
          </a:r>
          <a:r>
            <a:rPr lang="fr-FR" sz="1600" dirty="0" smtClean="0">
              <a:solidFill>
                <a:srgbClr val="27A59F"/>
              </a:solidFill>
              <a:latin typeface="+mj-lt"/>
              <a:sym typeface="Wingdings" panose="05000000000000000000" pitchFamily="2" charset="2"/>
            </a:rPr>
            <a:t></a:t>
          </a:r>
          <a:r>
            <a:rPr lang="fr-FR" sz="16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 </a:t>
          </a:r>
          <a:r>
            <a:rPr lang="fr-FR" sz="1600" b="1" dirty="0" smtClean="0">
              <a:solidFill>
                <a:schemeClr val="tx1"/>
              </a:solidFill>
              <a:latin typeface="+mj-lt"/>
            </a:rPr>
            <a:t>2 j </a:t>
          </a:r>
          <a:r>
            <a:rPr lang="fr-FR" sz="1600" dirty="0">
              <a:solidFill>
                <a:schemeClr val="tx1"/>
              </a:solidFill>
              <a:latin typeface="+mj-lt"/>
            </a:rPr>
            <a:t>en </a:t>
          </a:r>
          <a:r>
            <a:rPr lang="fr-FR" sz="1600" dirty="0" smtClean="0">
              <a:solidFill>
                <a:schemeClr val="tx1"/>
              </a:solidFill>
              <a:latin typeface="+mj-lt"/>
            </a:rPr>
            <a:t>présentiel, avec exploitation des réflexions et travaux réalisés</a:t>
          </a:r>
          <a:br>
            <a:rPr lang="fr-FR" sz="1600" dirty="0" smtClean="0">
              <a:solidFill>
                <a:schemeClr val="tx1"/>
              </a:solidFill>
              <a:latin typeface="+mj-lt"/>
            </a:rPr>
          </a:br>
          <a:r>
            <a:rPr lang="fr-FR" sz="1600" dirty="0" smtClean="0">
              <a:solidFill>
                <a:schemeClr val="tx1"/>
              </a:solidFill>
              <a:latin typeface="+mj-lt"/>
            </a:rPr>
            <a:t>à distance</a:t>
          </a:r>
          <a:endParaRPr lang="fr-FR" sz="1600" dirty="0">
            <a:solidFill>
              <a:schemeClr val="tx1"/>
            </a:solidFill>
            <a:latin typeface="+mj-lt"/>
          </a:endParaRPr>
        </a:p>
        <a:p>
          <a:pPr marL="0" lvl="0" indent="0" defTabSz="4445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 sz="1000" dirty="0"/>
        </a:p>
      </dgm:t>
    </dgm:pt>
    <dgm:pt modelId="{BADD40F8-9140-4A8C-9BFD-4E68AEC751B8}" type="parTrans" cxnId="{20718A02-20A3-477A-8C26-586D54D97801}">
      <dgm:prSet/>
      <dgm:spPr/>
      <dgm:t>
        <a:bodyPr/>
        <a:lstStyle/>
        <a:p>
          <a:endParaRPr lang="fr-FR"/>
        </a:p>
      </dgm:t>
    </dgm:pt>
    <dgm:pt modelId="{6DB5AA1E-BF21-4ACE-A3F8-91A341CE143E}" type="sibTrans" cxnId="{20718A02-20A3-477A-8C26-586D54D97801}">
      <dgm:prSet/>
      <dgm:spPr/>
      <dgm:t>
        <a:bodyPr/>
        <a:lstStyle/>
        <a:p>
          <a:endParaRPr lang="fr-FR"/>
        </a:p>
      </dgm:t>
    </dgm:pt>
    <dgm:pt modelId="{B1E1B0AA-EDF2-456E-8E9C-B98DF5E259DA}">
      <dgm:prSet phldrT="[Texte]" custT="1"/>
      <dgm:spPr>
        <a:ln>
          <a:solidFill>
            <a:srgbClr val="27A59F"/>
          </a:solidFill>
        </a:ln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sz="2800" b="1" dirty="0" smtClean="0">
              <a:solidFill>
                <a:srgbClr val="27A59F"/>
              </a:solidFill>
              <a:latin typeface="+mj-lt"/>
            </a:rPr>
            <a:t>INFORELEC</a:t>
          </a:r>
        </a:p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 sz="2800" b="1" dirty="0">
            <a:solidFill>
              <a:srgbClr val="27A59F"/>
            </a:solidFill>
            <a:latin typeface="+mj-lt"/>
          </a:endParaRPr>
        </a:p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sz="1600" dirty="0" smtClean="0">
              <a:solidFill>
                <a:schemeClr val="tx1"/>
              </a:solidFill>
              <a:latin typeface="+mj-lt"/>
            </a:rPr>
            <a:t>Formation en </a:t>
          </a:r>
          <a:r>
            <a:rPr lang="fr-FR" sz="1600" b="1" dirty="0" smtClean="0">
              <a:solidFill>
                <a:schemeClr val="tx1"/>
              </a:solidFill>
              <a:latin typeface="+mj-lt"/>
            </a:rPr>
            <a:t>présentiel </a:t>
          </a:r>
        </a:p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sz="1600" b="1" dirty="0" smtClean="0">
              <a:solidFill>
                <a:schemeClr val="tx1"/>
              </a:solidFill>
              <a:latin typeface="+mj-lt"/>
            </a:rPr>
            <a:t>2 jours </a:t>
          </a:r>
          <a:r>
            <a:rPr lang="fr-FR" sz="1600" b="0" dirty="0" smtClean="0">
              <a:solidFill>
                <a:schemeClr val="tx1"/>
              </a:solidFill>
              <a:latin typeface="+mj-lt"/>
            </a:rPr>
            <a:t>consécutifs</a:t>
          </a:r>
          <a:endParaRPr lang="fr-FR" sz="1600" b="0" dirty="0">
            <a:solidFill>
              <a:schemeClr val="tx1"/>
            </a:solidFill>
            <a:latin typeface="+mj-lt"/>
          </a:endParaRPr>
        </a:p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fr-FR" sz="1200" dirty="0">
            <a:solidFill>
              <a:schemeClr val="tx1"/>
            </a:solidFill>
            <a:latin typeface="+mj-lt"/>
          </a:endParaRPr>
        </a:p>
      </dgm:t>
    </dgm:pt>
    <dgm:pt modelId="{C0742161-7555-4CA0-8F3A-3AA4AEF52A45}" type="parTrans" cxnId="{FB074B67-B850-41A1-B1CE-03562B1D2B5A}">
      <dgm:prSet/>
      <dgm:spPr/>
      <dgm:t>
        <a:bodyPr/>
        <a:lstStyle/>
        <a:p>
          <a:endParaRPr lang="fr-FR"/>
        </a:p>
      </dgm:t>
    </dgm:pt>
    <dgm:pt modelId="{5719AD4F-E287-42E8-BD7E-5AFBB80150CE}" type="sibTrans" cxnId="{FB074B67-B850-41A1-B1CE-03562B1D2B5A}">
      <dgm:prSet/>
      <dgm:spPr/>
      <dgm:t>
        <a:bodyPr/>
        <a:lstStyle/>
        <a:p>
          <a:endParaRPr lang="fr-FR"/>
        </a:p>
      </dgm:t>
    </dgm:pt>
    <dgm:pt modelId="{65C257C2-8CCB-45DD-BA50-65BEB0BDEFE5}">
      <dgm:prSet phldrT="[Texte]" custT="1"/>
      <dgm:spPr>
        <a:ln>
          <a:solidFill>
            <a:srgbClr val="27A59F"/>
          </a:solidFill>
        </a:ln>
      </dgm:spPr>
      <dgm:t>
        <a:bodyPr/>
        <a:lstStyle/>
        <a:p>
          <a:pPr lvl="0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800" b="1" dirty="0">
              <a:solidFill>
                <a:srgbClr val="27A59F"/>
              </a:solidFill>
              <a:latin typeface="+mj-lt"/>
            </a:rPr>
            <a:t>CAPITAN</a:t>
          </a:r>
          <a:endParaRPr lang="fr-FR" sz="1000" b="1" dirty="0">
            <a:solidFill>
              <a:srgbClr val="27A59F"/>
            </a:solidFill>
            <a:latin typeface="+mj-lt"/>
          </a:endParaRPr>
        </a:p>
        <a:p>
          <a:pPr lvl="0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FR" sz="1000" dirty="0">
            <a:solidFill>
              <a:schemeClr val="tx1"/>
            </a:solidFill>
            <a:latin typeface="+mj-lt"/>
          </a:endParaRPr>
        </a:p>
        <a:p>
          <a:pPr lvl="0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dirty="0" smtClean="0">
              <a:solidFill>
                <a:schemeClr val="tx1"/>
              </a:solidFill>
              <a:latin typeface="+mj-lt"/>
            </a:rPr>
            <a:t>Formation en </a:t>
          </a:r>
          <a:r>
            <a:rPr lang="fr-FR" sz="1600" b="1" dirty="0" smtClean="0">
              <a:solidFill>
                <a:schemeClr val="tx1"/>
              </a:solidFill>
              <a:latin typeface="+mj-lt"/>
            </a:rPr>
            <a:t>présentiel</a:t>
          </a:r>
        </a:p>
        <a:p>
          <a:pPr lvl="0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1" dirty="0" smtClean="0">
              <a:solidFill>
                <a:schemeClr val="tx1"/>
              </a:solidFill>
              <a:latin typeface="+mj-lt"/>
            </a:rPr>
            <a:t>2 j </a:t>
          </a:r>
          <a:r>
            <a:rPr lang="fr-FR" sz="1600" dirty="0" smtClean="0">
              <a:solidFill>
                <a:schemeClr val="tx1"/>
              </a:solidFill>
              <a:latin typeface="+mj-lt"/>
            </a:rPr>
            <a:t>avant les entretiens </a:t>
          </a:r>
          <a:r>
            <a:rPr lang="fr-FR" sz="1600" dirty="0" smtClean="0">
              <a:solidFill>
                <a:srgbClr val="27A59F"/>
              </a:solidFill>
              <a:latin typeface="+mj-lt"/>
              <a:sym typeface="Wingdings" panose="05000000000000000000" pitchFamily="2" charset="2"/>
            </a:rPr>
            <a:t> </a:t>
          </a:r>
          <a:r>
            <a:rPr lang="fr-FR" sz="16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intersession avec </a:t>
          </a:r>
          <a:r>
            <a:rPr lang="fr-FR" sz="1600" b="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suivi à distance </a:t>
          </a:r>
          <a:r>
            <a:rPr lang="fr-FR" sz="16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du formateur</a:t>
          </a:r>
          <a:r>
            <a:rPr lang="fr-FR" sz="1600" dirty="0" smtClean="0">
              <a:solidFill>
                <a:srgbClr val="27A59F"/>
              </a:solidFill>
              <a:latin typeface="+mj-lt"/>
              <a:sym typeface="Wingdings" panose="05000000000000000000" pitchFamily="2" charset="2"/>
            </a:rPr>
            <a:t> </a:t>
          </a:r>
          <a:r>
            <a:rPr lang="fr-FR" sz="1600" b="1" dirty="0" smtClean="0">
              <a:solidFill>
                <a:schemeClr val="tx1"/>
              </a:solidFill>
              <a:latin typeface="+mj-lt"/>
            </a:rPr>
            <a:t>1 j</a:t>
          </a:r>
          <a:r>
            <a:rPr lang="fr-FR" sz="1600" dirty="0" smtClean="0">
              <a:solidFill>
                <a:schemeClr val="tx1"/>
              </a:solidFill>
              <a:latin typeface="+mj-lt"/>
            </a:rPr>
            <a:t> de retour d’expériences à l’issue des entretiens</a:t>
          </a:r>
          <a:endParaRPr lang="fr-FR" sz="1600" dirty="0">
            <a:solidFill>
              <a:schemeClr val="tx1"/>
            </a:solidFill>
            <a:latin typeface="+mj-lt"/>
          </a:endParaRPr>
        </a:p>
      </dgm:t>
    </dgm:pt>
    <dgm:pt modelId="{D4C72EDB-5843-454C-B098-57B4B4172220}" type="sibTrans" cxnId="{B075B918-F371-474A-B93D-464E91974FD9}">
      <dgm:prSet/>
      <dgm:spPr/>
      <dgm:t>
        <a:bodyPr/>
        <a:lstStyle/>
        <a:p>
          <a:endParaRPr lang="fr-FR"/>
        </a:p>
      </dgm:t>
    </dgm:pt>
    <dgm:pt modelId="{56F7A1A8-919B-4484-960C-D2270BC7B4B4}" type="parTrans" cxnId="{B075B918-F371-474A-B93D-464E91974FD9}">
      <dgm:prSet/>
      <dgm:spPr/>
      <dgm:t>
        <a:bodyPr/>
        <a:lstStyle/>
        <a:p>
          <a:endParaRPr lang="fr-FR"/>
        </a:p>
      </dgm:t>
    </dgm:pt>
    <dgm:pt modelId="{9D2B9CC8-5794-45E3-AC74-13F273B4B386}" type="pres">
      <dgm:prSet presAssocID="{6D7A9776-96AF-415E-8E33-A35A898E11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C033463-977C-483D-9603-17A74608250E}" type="pres">
      <dgm:prSet presAssocID="{B43A6506-4F43-4DFF-BFF1-6F0E854AD092}" presName="node" presStyleLbl="node1" presStyleIdx="0" presStyleCnt="4" custScaleX="139458" custScaleY="1378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D557B9-77D3-4FF3-A533-4F78EC7BD476}" type="pres">
      <dgm:prSet presAssocID="{ABD06C1A-763B-4B4C-8493-732B8EBC1C00}" presName="sibTrans" presStyleCnt="0"/>
      <dgm:spPr/>
    </dgm:pt>
    <dgm:pt modelId="{8F9AEEB4-177E-4418-9564-85746A61F22D}" type="pres">
      <dgm:prSet presAssocID="{65C257C2-8CCB-45DD-BA50-65BEB0BDEFE5}" presName="node" presStyleLbl="node1" presStyleIdx="1" presStyleCnt="4" custScaleX="132131" custScaleY="137851" custLinFactNeighborX="1967" custLinFactNeighborY="20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5FC9C2-175A-4949-A585-D2B14DA264D2}" type="pres">
      <dgm:prSet presAssocID="{D4C72EDB-5843-454C-B098-57B4B4172220}" presName="sibTrans" presStyleCnt="0"/>
      <dgm:spPr/>
    </dgm:pt>
    <dgm:pt modelId="{4D7A964A-F167-49A7-8D5E-176629F4DE60}" type="pres">
      <dgm:prSet presAssocID="{B1E1B0AA-EDF2-456E-8E9C-B98DF5E259DA}" presName="node" presStyleLbl="node1" presStyleIdx="2" presStyleCnt="4" custScaleX="138195" custScaleY="127988" custLinFactNeighborX="-809" custLinFactNeighborY="-93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F536-B857-4D66-8AD8-8A708313F47B}" type="pres">
      <dgm:prSet presAssocID="{5719AD4F-E287-42E8-BD7E-5AFBB80150CE}" presName="sibTrans" presStyleCnt="0"/>
      <dgm:spPr/>
    </dgm:pt>
    <dgm:pt modelId="{4D258961-DA17-493F-9A54-4EFCA558EF8B}" type="pres">
      <dgm:prSet presAssocID="{71260B4C-79D1-4C14-836C-E87ACBEAEAC8}" presName="node" presStyleLbl="node1" presStyleIdx="3" presStyleCnt="4" custScaleX="131892" custScaleY="127990" custLinFactNeighborX="-179" custLinFactNeighborY="-93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A2FF603-68B9-47AF-8E43-8367E5416310}" type="presOf" srcId="{B43A6506-4F43-4DFF-BFF1-6F0E854AD092}" destId="{AC033463-977C-483D-9603-17A74608250E}" srcOrd="0" destOrd="0" presId="urn:microsoft.com/office/officeart/2005/8/layout/default"/>
    <dgm:cxn modelId="{C9D10FAC-0B37-4700-8417-16BF10E8AC6D}" type="presOf" srcId="{6D7A9776-96AF-415E-8E33-A35A898E11BC}" destId="{9D2B9CC8-5794-45E3-AC74-13F273B4B386}" srcOrd="0" destOrd="0" presId="urn:microsoft.com/office/officeart/2005/8/layout/default"/>
    <dgm:cxn modelId="{B075B918-F371-474A-B93D-464E91974FD9}" srcId="{6D7A9776-96AF-415E-8E33-A35A898E11BC}" destId="{65C257C2-8CCB-45DD-BA50-65BEB0BDEFE5}" srcOrd="1" destOrd="0" parTransId="{56F7A1A8-919B-4484-960C-D2270BC7B4B4}" sibTransId="{D4C72EDB-5843-454C-B098-57B4B4172220}"/>
    <dgm:cxn modelId="{7781A610-777A-464A-877E-6CF7E0C18103}" type="presOf" srcId="{65C257C2-8CCB-45DD-BA50-65BEB0BDEFE5}" destId="{8F9AEEB4-177E-4418-9564-85746A61F22D}" srcOrd="0" destOrd="0" presId="urn:microsoft.com/office/officeart/2005/8/layout/default"/>
    <dgm:cxn modelId="{EFBBD3A5-68DC-4AE8-AC52-9D3CF9937BBB}" srcId="{6D7A9776-96AF-415E-8E33-A35A898E11BC}" destId="{B43A6506-4F43-4DFF-BFF1-6F0E854AD092}" srcOrd="0" destOrd="0" parTransId="{642E5B1E-EFDB-4640-8689-D4779FA5EF50}" sibTransId="{ABD06C1A-763B-4B4C-8493-732B8EBC1C00}"/>
    <dgm:cxn modelId="{825F7524-4A01-4698-8B69-EEB28DFC4507}" type="presOf" srcId="{B1E1B0AA-EDF2-456E-8E9C-B98DF5E259DA}" destId="{4D7A964A-F167-49A7-8D5E-176629F4DE60}" srcOrd="0" destOrd="0" presId="urn:microsoft.com/office/officeart/2005/8/layout/default"/>
    <dgm:cxn modelId="{20718A02-20A3-477A-8C26-586D54D97801}" srcId="{6D7A9776-96AF-415E-8E33-A35A898E11BC}" destId="{71260B4C-79D1-4C14-836C-E87ACBEAEAC8}" srcOrd="3" destOrd="0" parTransId="{BADD40F8-9140-4A8C-9BFD-4E68AEC751B8}" sibTransId="{6DB5AA1E-BF21-4ACE-A3F8-91A341CE143E}"/>
    <dgm:cxn modelId="{FB074B67-B850-41A1-B1CE-03562B1D2B5A}" srcId="{6D7A9776-96AF-415E-8E33-A35A898E11BC}" destId="{B1E1B0AA-EDF2-456E-8E9C-B98DF5E259DA}" srcOrd="2" destOrd="0" parTransId="{C0742161-7555-4CA0-8F3A-3AA4AEF52A45}" sibTransId="{5719AD4F-E287-42E8-BD7E-5AFBB80150CE}"/>
    <dgm:cxn modelId="{7E130DFF-6E94-44B5-BFD3-82CE2B739E69}" type="presOf" srcId="{71260B4C-79D1-4C14-836C-E87ACBEAEAC8}" destId="{4D258961-DA17-493F-9A54-4EFCA558EF8B}" srcOrd="0" destOrd="0" presId="urn:microsoft.com/office/officeart/2005/8/layout/default"/>
    <dgm:cxn modelId="{52515823-A5E7-4A8F-A675-22B1C6AC5E5C}" type="presParOf" srcId="{9D2B9CC8-5794-45E3-AC74-13F273B4B386}" destId="{AC033463-977C-483D-9603-17A74608250E}" srcOrd="0" destOrd="0" presId="urn:microsoft.com/office/officeart/2005/8/layout/default"/>
    <dgm:cxn modelId="{51DAE173-618A-4070-843C-7F449D463A92}" type="presParOf" srcId="{9D2B9CC8-5794-45E3-AC74-13F273B4B386}" destId="{1AD557B9-77D3-4FF3-A533-4F78EC7BD476}" srcOrd="1" destOrd="0" presId="urn:microsoft.com/office/officeart/2005/8/layout/default"/>
    <dgm:cxn modelId="{00B7526D-071B-4B89-9DAD-7FBF15A5E511}" type="presParOf" srcId="{9D2B9CC8-5794-45E3-AC74-13F273B4B386}" destId="{8F9AEEB4-177E-4418-9564-85746A61F22D}" srcOrd="2" destOrd="0" presId="urn:microsoft.com/office/officeart/2005/8/layout/default"/>
    <dgm:cxn modelId="{64CE1F41-A327-4CDE-9506-FAEB8CD76D82}" type="presParOf" srcId="{9D2B9CC8-5794-45E3-AC74-13F273B4B386}" destId="{F15FC9C2-175A-4949-A585-D2B14DA264D2}" srcOrd="3" destOrd="0" presId="urn:microsoft.com/office/officeart/2005/8/layout/default"/>
    <dgm:cxn modelId="{25EFB16C-C398-4A26-AAAF-2938C0E83C6D}" type="presParOf" srcId="{9D2B9CC8-5794-45E3-AC74-13F273B4B386}" destId="{4D7A964A-F167-49A7-8D5E-176629F4DE60}" srcOrd="4" destOrd="0" presId="urn:microsoft.com/office/officeart/2005/8/layout/default"/>
    <dgm:cxn modelId="{7B0D394D-393A-4356-900E-6412F5E05C34}" type="presParOf" srcId="{9D2B9CC8-5794-45E3-AC74-13F273B4B386}" destId="{42D2F536-B857-4D66-8AD8-8A708313F47B}" srcOrd="5" destOrd="0" presId="urn:microsoft.com/office/officeart/2005/8/layout/default"/>
    <dgm:cxn modelId="{D766FC51-4E64-4459-866D-ACCCD6DB36B6}" type="presParOf" srcId="{9D2B9CC8-5794-45E3-AC74-13F273B4B386}" destId="{4D258961-DA17-493F-9A54-4EFCA558EF8B}" srcOrd="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EE09B-F8D5-4D4E-A422-5BFDABFE6B90}">
      <dsp:nvSpPr>
        <dsp:cNvPr id="0" name=""/>
        <dsp:cNvSpPr/>
      </dsp:nvSpPr>
      <dsp:spPr>
        <a:xfrm>
          <a:off x="0" y="1440165"/>
          <a:ext cx="2354361" cy="2520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A5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+mj-lt"/>
            </a:rPr>
            <a:t>Dresser un état des lieux de la situation en termes de GPMC</a:t>
          </a:r>
          <a:endParaRPr lang="fr-FR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+mj-lt"/>
            </a:rPr>
            <a:t>Proposer un plan d’actions, avec un accompagnement associé</a:t>
          </a:r>
          <a:endParaRPr lang="fr-FR" sz="1600" kern="1200" dirty="0">
            <a:latin typeface="+mj-lt"/>
          </a:endParaRPr>
        </a:p>
      </dsp:txBody>
      <dsp:txXfrm>
        <a:off x="57999" y="1498164"/>
        <a:ext cx="2238363" cy="1864219"/>
      </dsp:txXfrm>
    </dsp:sp>
    <dsp:sp modelId="{FD893211-5621-4758-A864-D17D8975666F}">
      <dsp:nvSpPr>
        <dsp:cNvPr id="0" name=""/>
        <dsp:cNvSpPr/>
      </dsp:nvSpPr>
      <dsp:spPr>
        <a:xfrm rot="411036">
          <a:off x="862164" y="2663558"/>
          <a:ext cx="2717966" cy="2717966"/>
        </a:xfrm>
        <a:prstGeom prst="leftCircularArrow">
          <a:avLst>
            <a:gd name="adj1" fmla="val 2475"/>
            <a:gd name="adj2" fmla="val 299743"/>
            <a:gd name="adj3" fmla="val 1788843"/>
            <a:gd name="adj4" fmla="val 8738078"/>
            <a:gd name="adj5" fmla="val 2887"/>
          </a:avLst>
        </a:prstGeom>
        <a:solidFill>
          <a:srgbClr val="EC844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25603-C905-4FE2-9410-9AFBA5770BD9}">
      <dsp:nvSpPr>
        <dsp:cNvPr id="0" name=""/>
        <dsp:cNvSpPr/>
      </dsp:nvSpPr>
      <dsp:spPr>
        <a:xfrm>
          <a:off x="431897" y="3674471"/>
          <a:ext cx="2092766" cy="832224"/>
        </a:xfrm>
        <a:prstGeom prst="roundRect">
          <a:avLst>
            <a:gd name="adj" fmla="val 10000"/>
          </a:avLst>
        </a:prstGeom>
        <a:solidFill>
          <a:srgbClr val="27A5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+mj-lt"/>
            </a:rPr>
            <a:t>Module 1 Diagnostic</a:t>
          </a:r>
          <a:endParaRPr lang="fr-FR" sz="2000" kern="1200" dirty="0">
            <a:latin typeface="+mj-lt"/>
          </a:endParaRPr>
        </a:p>
      </dsp:txBody>
      <dsp:txXfrm>
        <a:off x="456272" y="3698846"/>
        <a:ext cx="2044016" cy="783474"/>
      </dsp:txXfrm>
    </dsp:sp>
    <dsp:sp modelId="{563CA8A4-3E6C-4C3A-8949-88567711406D}">
      <dsp:nvSpPr>
        <dsp:cNvPr id="0" name=""/>
        <dsp:cNvSpPr/>
      </dsp:nvSpPr>
      <dsp:spPr>
        <a:xfrm>
          <a:off x="3040176" y="1534580"/>
          <a:ext cx="2354361" cy="2785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A5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+mj-lt"/>
            </a:rPr>
            <a:t>Permettre aux acteurs concernés d’acquérir ou de développer des compétences en termes de management des métiers, emplois et compétences</a:t>
          </a:r>
          <a:endParaRPr lang="fr-FR" sz="1600" kern="1200" dirty="0">
            <a:latin typeface="+mj-lt"/>
          </a:endParaRPr>
        </a:p>
      </dsp:txBody>
      <dsp:txXfrm>
        <a:off x="3104286" y="2195652"/>
        <a:ext cx="2226141" cy="2060642"/>
      </dsp:txXfrm>
    </dsp:sp>
    <dsp:sp modelId="{AE261E78-D9AD-46C2-895D-E3F9007A9B57}">
      <dsp:nvSpPr>
        <dsp:cNvPr id="0" name=""/>
        <dsp:cNvSpPr/>
      </dsp:nvSpPr>
      <dsp:spPr>
        <a:xfrm rot="618671">
          <a:off x="4322834" y="380867"/>
          <a:ext cx="2798139" cy="2798139"/>
        </a:xfrm>
        <a:prstGeom prst="circularArrow">
          <a:avLst>
            <a:gd name="adj1" fmla="val 2404"/>
            <a:gd name="adj2" fmla="val 290678"/>
            <a:gd name="adj3" fmla="val 19196452"/>
            <a:gd name="adj4" fmla="val 12238151"/>
            <a:gd name="adj5" fmla="val 2804"/>
          </a:avLst>
        </a:prstGeom>
        <a:solidFill>
          <a:srgbClr val="EC844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70BC6-7861-483E-9F22-5FBC9F914D2F}">
      <dsp:nvSpPr>
        <dsp:cNvPr id="0" name=""/>
        <dsp:cNvSpPr/>
      </dsp:nvSpPr>
      <dsp:spPr>
        <a:xfrm>
          <a:off x="3463684" y="1241174"/>
          <a:ext cx="2092766" cy="832224"/>
        </a:xfrm>
        <a:prstGeom prst="roundRect">
          <a:avLst>
            <a:gd name="adj" fmla="val 10000"/>
          </a:avLst>
        </a:prstGeom>
        <a:solidFill>
          <a:srgbClr val="27A5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+mj-lt"/>
            </a:rPr>
            <a:t>Module 2 Formation-action</a:t>
          </a:r>
          <a:endParaRPr lang="fr-FR" sz="2000" kern="1200" dirty="0">
            <a:latin typeface="+mj-lt"/>
          </a:endParaRPr>
        </a:p>
      </dsp:txBody>
      <dsp:txXfrm>
        <a:off x="3488059" y="1265549"/>
        <a:ext cx="2044016" cy="783474"/>
      </dsp:txXfrm>
    </dsp:sp>
    <dsp:sp modelId="{D42CEB40-CAED-4C33-9A48-B4B8F8D3F9AA}">
      <dsp:nvSpPr>
        <dsp:cNvPr id="0" name=""/>
        <dsp:cNvSpPr/>
      </dsp:nvSpPr>
      <dsp:spPr>
        <a:xfrm>
          <a:off x="5876745" y="1431309"/>
          <a:ext cx="2354361" cy="1941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A5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+mj-lt"/>
            </a:rPr>
            <a:t>Faciliter et outiller la mise en œuvre des actions de management des métiers, emplois et compétences</a:t>
          </a:r>
          <a:endParaRPr lang="fr-FR" sz="1600" kern="1200" dirty="0">
            <a:latin typeface="+mj-lt"/>
          </a:endParaRPr>
        </a:p>
      </dsp:txBody>
      <dsp:txXfrm>
        <a:off x="5921433" y="1475997"/>
        <a:ext cx="2264985" cy="1436368"/>
      </dsp:txXfrm>
    </dsp:sp>
    <dsp:sp modelId="{35EB84FC-B533-4DB0-84E0-0BC8AE122887}">
      <dsp:nvSpPr>
        <dsp:cNvPr id="0" name=""/>
        <dsp:cNvSpPr/>
      </dsp:nvSpPr>
      <dsp:spPr>
        <a:xfrm>
          <a:off x="6260014" y="3024334"/>
          <a:ext cx="2092766" cy="1736443"/>
        </a:xfrm>
        <a:prstGeom prst="roundRect">
          <a:avLst>
            <a:gd name="adj" fmla="val 10000"/>
          </a:avLst>
        </a:prstGeom>
        <a:solidFill>
          <a:srgbClr val="27A5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2000" kern="1200" dirty="0" smtClean="0">
              <a:latin typeface="+mj-lt"/>
            </a:rPr>
            <a:t>Module 3</a:t>
          </a:r>
          <a:br>
            <a:rPr lang="fr-FR" sz="2000" kern="1200" dirty="0" smtClean="0">
              <a:latin typeface="+mj-lt"/>
            </a:rPr>
          </a:br>
          <a:r>
            <a:rPr lang="fr-FR" sz="2000" kern="1200" dirty="0" smtClean="0">
              <a:latin typeface="+mj-lt"/>
            </a:rPr>
            <a:t>Appui opérationnel / conseil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600" i="1" kern="1200" dirty="0" smtClean="0">
              <a:latin typeface="+mj-lt"/>
            </a:rPr>
            <a:t>(si nécessaire)</a:t>
          </a:r>
          <a:endParaRPr lang="fr-FR" sz="1600" i="1" kern="1200" dirty="0">
            <a:latin typeface="+mj-lt"/>
          </a:endParaRPr>
        </a:p>
      </dsp:txBody>
      <dsp:txXfrm>
        <a:off x="6310873" y="3075193"/>
        <a:ext cx="1991048" cy="1634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33463-977C-483D-9603-17A74608250E}">
      <dsp:nvSpPr>
        <dsp:cNvPr id="0" name=""/>
        <dsp:cNvSpPr/>
      </dsp:nvSpPr>
      <dsp:spPr>
        <a:xfrm>
          <a:off x="1580" y="505062"/>
          <a:ext cx="3778631" cy="224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A5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800" b="1" kern="1200" dirty="0" smtClean="0">
              <a:solidFill>
                <a:srgbClr val="27A59F"/>
              </a:solidFill>
              <a:latin typeface="+mj-lt"/>
            </a:rPr>
            <a:t>GRIEPS</a:t>
          </a:r>
          <a:br>
            <a:rPr lang="fr-FR" sz="2800" b="1" kern="1200" dirty="0" smtClean="0">
              <a:solidFill>
                <a:srgbClr val="27A59F"/>
              </a:solidFill>
              <a:latin typeface="+mj-lt"/>
            </a:rPr>
          </a:br>
          <a:endParaRPr lang="fr-FR" sz="2800" b="1" kern="1200" dirty="0" smtClean="0">
            <a:solidFill>
              <a:srgbClr val="27A59F"/>
            </a:solidFill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kern="1200" dirty="0" smtClean="0">
              <a:solidFill>
                <a:schemeClr val="tx1"/>
              </a:solidFill>
              <a:latin typeface="+mj-lt"/>
            </a:rPr>
            <a:t>Formation </a:t>
          </a:r>
          <a:r>
            <a:rPr lang="fr-FR" sz="1600" b="1" kern="1200" dirty="0" smtClean="0">
              <a:solidFill>
                <a:schemeClr val="tx1"/>
              </a:solidFill>
              <a:latin typeface="+mj-lt"/>
            </a:rPr>
            <a:t>mixte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1" kern="1200" dirty="0" smtClean="0">
              <a:solidFill>
                <a:schemeClr val="tx1"/>
              </a:solidFill>
              <a:latin typeface="+mj-lt"/>
            </a:rPr>
            <a:t>~ 2 h </a:t>
          </a:r>
          <a:r>
            <a:rPr lang="fr-FR" sz="1600" b="0" kern="1200" dirty="0" smtClean="0">
              <a:solidFill>
                <a:schemeClr val="tx1"/>
              </a:solidFill>
              <a:latin typeface="+mj-lt"/>
            </a:rPr>
            <a:t>à distance sur la notion de compétence et la GPMC « de A à Z » </a:t>
          </a:r>
          <a:r>
            <a:rPr lang="fr-FR" sz="1600" kern="1200" dirty="0" smtClean="0">
              <a:solidFill>
                <a:srgbClr val="27A59F"/>
              </a:solidFill>
              <a:latin typeface="+mj-lt"/>
              <a:sym typeface="Wingdings" panose="05000000000000000000" pitchFamily="2" charset="2"/>
            </a:rPr>
            <a:t></a:t>
          </a:r>
          <a:r>
            <a:rPr lang="fr-FR" sz="1600" kern="12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 </a:t>
          </a:r>
          <a:r>
            <a:rPr lang="fr-FR" sz="1600" b="1" kern="1200" dirty="0" smtClean="0">
              <a:solidFill>
                <a:schemeClr val="tx1"/>
              </a:solidFill>
              <a:latin typeface="+mj-lt"/>
            </a:rPr>
            <a:t>2 j </a:t>
          </a:r>
          <a:r>
            <a:rPr lang="fr-FR" sz="1600" kern="1200" dirty="0" smtClean="0">
              <a:solidFill>
                <a:schemeClr val="tx1"/>
              </a:solidFill>
              <a:latin typeface="+mj-lt"/>
            </a:rPr>
            <a:t>en présentiel </a:t>
          </a:r>
          <a:r>
            <a:rPr lang="fr-FR" sz="1600" kern="1200" dirty="0" smtClean="0">
              <a:solidFill>
                <a:srgbClr val="27A59F"/>
              </a:solidFill>
              <a:latin typeface="+mj-lt"/>
              <a:sym typeface="Wingdings" panose="05000000000000000000" pitchFamily="2" charset="2"/>
            </a:rPr>
            <a:t></a:t>
          </a:r>
          <a:r>
            <a:rPr lang="fr-FR" sz="1600" kern="12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 </a:t>
          </a:r>
          <a:r>
            <a:rPr lang="fr-FR" sz="1600" b="1" kern="1200" dirty="0" smtClean="0">
              <a:solidFill>
                <a:schemeClr val="tx1"/>
              </a:solidFill>
              <a:latin typeface="+mj-lt"/>
            </a:rPr>
            <a:t>~ </a:t>
          </a:r>
          <a:r>
            <a:rPr lang="fr-FR" sz="1600" b="1" kern="12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1 h </a:t>
          </a:r>
          <a:r>
            <a:rPr lang="fr-FR" sz="1600" b="0" kern="12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à distance sur les bonnes pratiques d’entretien</a:t>
          </a:r>
        </a:p>
      </dsp:txBody>
      <dsp:txXfrm>
        <a:off x="1580" y="505062"/>
        <a:ext cx="3778631" cy="2241053"/>
      </dsp:txXfrm>
    </dsp:sp>
    <dsp:sp modelId="{8F9AEEB4-177E-4418-9564-85746A61F22D}">
      <dsp:nvSpPr>
        <dsp:cNvPr id="0" name=""/>
        <dsp:cNvSpPr/>
      </dsp:nvSpPr>
      <dsp:spPr>
        <a:xfrm>
          <a:off x="4052742" y="537820"/>
          <a:ext cx="3580105" cy="224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A5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800" b="1" kern="1200" dirty="0">
              <a:solidFill>
                <a:srgbClr val="27A59F"/>
              </a:solidFill>
              <a:latin typeface="+mj-lt"/>
            </a:rPr>
            <a:t>CAPITAN</a:t>
          </a:r>
          <a:endParaRPr lang="fr-FR" sz="1000" b="1" kern="1200" dirty="0">
            <a:solidFill>
              <a:srgbClr val="27A59F"/>
            </a:solidFill>
            <a:latin typeface="+mj-lt"/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FR" sz="1000" kern="1200" dirty="0">
            <a:solidFill>
              <a:schemeClr val="tx1"/>
            </a:solidFill>
            <a:latin typeface="+mj-lt"/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kern="1200" dirty="0" smtClean="0">
              <a:solidFill>
                <a:schemeClr val="tx1"/>
              </a:solidFill>
              <a:latin typeface="+mj-lt"/>
            </a:rPr>
            <a:t>Formation en </a:t>
          </a:r>
          <a:r>
            <a:rPr lang="fr-FR" sz="1600" b="1" kern="1200" dirty="0" smtClean="0">
              <a:solidFill>
                <a:schemeClr val="tx1"/>
              </a:solidFill>
              <a:latin typeface="+mj-lt"/>
            </a:rPr>
            <a:t>présentiel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1" kern="1200" dirty="0" smtClean="0">
              <a:solidFill>
                <a:schemeClr val="tx1"/>
              </a:solidFill>
              <a:latin typeface="+mj-lt"/>
            </a:rPr>
            <a:t>2 j </a:t>
          </a:r>
          <a:r>
            <a:rPr lang="fr-FR" sz="1600" kern="1200" dirty="0" smtClean="0">
              <a:solidFill>
                <a:schemeClr val="tx1"/>
              </a:solidFill>
              <a:latin typeface="+mj-lt"/>
            </a:rPr>
            <a:t>avant les entretiens </a:t>
          </a:r>
          <a:r>
            <a:rPr lang="fr-FR" sz="1600" kern="1200" dirty="0" smtClean="0">
              <a:solidFill>
                <a:srgbClr val="27A59F"/>
              </a:solidFill>
              <a:latin typeface="+mj-lt"/>
              <a:sym typeface="Wingdings" panose="05000000000000000000" pitchFamily="2" charset="2"/>
            </a:rPr>
            <a:t> </a:t>
          </a:r>
          <a:r>
            <a:rPr lang="fr-FR" sz="1600" kern="12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intersession avec </a:t>
          </a:r>
          <a:r>
            <a:rPr lang="fr-FR" sz="1600" b="0" kern="12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suivi à distance </a:t>
          </a:r>
          <a:r>
            <a:rPr lang="fr-FR" sz="1600" kern="12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du formateur</a:t>
          </a:r>
          <a:r>
            <a:rPr lang="fr-FR" sz="1600" kern="1200" dirty="0" smtClean="0">
              <a:solidFill>
                <a:srgbClr val="27A59F"/>
              </a:solidFill>
              <a:latin typeface="+mj-lt"/>
              <a:sym typeface="Wingdings" panose="05000000000000000000" pitchFamily="2" charset="2"/>
            </a:rPr>
            <a:t> </a:t>
          </a:r>
          <a:r>
            <a:rPr lang="fr-FR" sz="1600" b="1" kern="1200" dirty="0" smtClean="0">
              <a:solidFill>
                <a:schemeClr val="tx1"/>
              </a:solidFill>
              <a:latin typeface="+mj-lt"/>
            </a:rPr>
            <a:t>1 j</a:t>
          </a:r>
          <a:r>
            <a:rPr lang="fr-FR" sz="1600" kern="1200" dirty="0" smtClean="0">
              <a:solidFill>
                <a:schemeClr val="tx1"/>
              </a:solidFill>
              <a:latin typeface="+mj-lt"/>
            </a:rPr>
            <a:t> de retour d’expériences à l’issue des entretiens</a:t>
          </a:r>
          <a:endParaRPr lang="fr-FR" sz="1600" kern="1200" dirty="0">
            <a:solidFill>
              <a:schemeClr val="tx1"/>
            </a:solidFill>
            <a:latin typeface="+mj-lt"/>
          </a:endParaRPr>
        </a:p>
      </dsp:txBody>
      <dsp:txXfrm>
        <a:off x="4052742" y="537820"/>
        <a:ext cx="3580105" cy="2241053"/>
      </dsp:txXfrm>
    </dsp:sp>
    <dsp:sp modelId="{4D7A964A-F167-49A7-8D5E-176629F4DE60}">
      <dsp:nvSpPr>
        <dsp:cNvPr id="0" name=""/>
        <dsp:cNvSpPr/>
      </dsp:nvSpPr>
      <dsp:spPr>
        <a:xfrm>
          <a:off x="8" y="2865551"/>
          <a:ext cx="3744410" cy="2080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A5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800" b="1" kern="1200" dirty="0" smtClean="0">
              <a:solidFill>
                <a:srgbClr val="27A59F"/>
              </a:solidFill>
              <a:latin typeface="+mj-lt"/>
            </a:rPr>
            <a:t>INFORELEC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FR" sz="2800" b="1" kern="1200" dirty="0">
            <a:solidFill>
              <a:srgbClr val="27A59F"/>
            </a:solidFill>
            <a:latin typeface="+mj-lt"/>
          </a:endParaRP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kern="1200" dirty="0" smtClean="0">
              <a:solidFill>
                <a:schemeClr val="tx1"/>
              </a:solidFill>
              <a:latin typeface="+mj-lt"/>
            </a:rPr>
            <a:t>Formation en </a:t>
          </a:r>
          <a:r>
            <a:rPr lang="fr-FR" sz="1600" b="1" kern="1200" dirty="0" smtClean="0">
              <a:solidFill>
                <a:schemeClr val="tx1"/>
              </a:solidFill>
              <a:latin typeface="+mj-lt"/>
            </a:rPr>
            <a:t>présentiel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1" kern="1200" dirty="0" smtClean="0">
              <a:solidFill>
                <a:schemeClr val="tx1"/>
              </a:solidFill>
              <a:latin typeface="+mj-lt"/>
            </a:rPr>
            <a:t>2 jours </a:t>
          </a:r>
          <a:r>
            <a:rPr lang="fr-FR" sz="1600" b="0" kern="1200" dirty="0" smtClean="0">
              <a:solidFill>
                <a:schemeClr val="tx1"/>
              </a:solidFill>
              <a:latin typeface="+mj-lt"/>
            </a:rPr>
            <a:t>consécutifs</a:t>
          </a:r>
          <a:endParaRPr lang="fr-FR" sz="1600" b="0" kern="1200" dirty="0">
            <a:solidFill>
              <a:schemeClr val="tx1"/>
            </a:solidFill>
            <a:latin typeface="+mj-lt"/>
          </a:endParaRP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FR" sz="1200" kern="1200" dirty="0">
            <a:solidFill>
              <a:schemeClr val="tx1"/>
            </a:solidFill>
            <a:latin typeface="+mj-lt"/>
          </a:endParaRPr>
        </a:p>
      </dsp:txBody>
      <dsp:txXfrm>
        <a:off x="8" y="2865551"/>
        <a:ext cx="3744410" cy="2080710"/>
      </dsp:txXfrm>
    </dsp:sp>
    <dsp:sp modelId="{4D258961-DA17-493F-9A54-4EFCA558EF8B}">
      <dsp:nvSpPr>
        <dsp:cNvPr id="0" name=""/>
        <dsp:cNvSpPr/>
      </dsp:nvSpPr>
      <dsp:spPr>
        <a:xfrm>
          <a:off x="4032439" y="2865551"/>
          <a:ext cx="3573629" cy="2080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A5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800" b="1" kern="1200" dirty="0">
              <a:solidFill>
                <a:srgbClr val="27A59F"/>
              </a:solidFill>
              <a:latin typeface="+mj-lt"/>
            </a:rPr>
            <a:t>PRISMA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FR" sz="1000" b="1" kern="1200" dirty="0">
            <a:solidFill>
              <a:schemeClr val="tx1"/>
            </a:solidFill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kern="1200" dirty="0" smtClean="0">
              <a:solidFill>
                <a:schemeClr val="tx1"/>
              </a:solidFill>
              <a:latin typeface="+mj-lt"/>
            </a:rPr>
            <a:t>Formation </a:t>
          </a:r>
          <a:r>
            <a:rPr lang="fr-FR" sz="1600" b="1" kern="1200" dirty="0" smtClean="0">
              <a:solidFill>
                <a:schemeClr val="tx1"/>
              </a:solidFill>
              <a:latin typeface="+mj-lt"/>
            </a:rPr>
            <a:t>mixte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kern="1200" dirty="0" smtClean="0">
              <a:solidFill>
                <a:schemeClr val="tx1"/>
              </a:solidFill>
              <a:latin typeface="+mj-lt"/>
            </a:rPr>
            <a:t>~ 0,5 j </a:t>
          </a:r>
          <a:r>
            <a:rPr lang="fr-FR" sz="1600" kern="1200" dirty="0">
              <a:solidFill>
                <a:schemeClr val="tx1"/>
              </a:solidFill>
              <a:latin typeface="+mj-lt"/>
            </a:rPr>
            <a:t>à distance </a:t>
          </a:r>
          <a:r>
            <a:rPr lang="fr-FR" sz="1600" kern="1200" dirty="0" smtClean="0">
              <a:solidFill>
                <a:schemeClr val="tx1"/>
              </a:solidFill>
              <a:latin typeface="+mj-lt"/>
            </a:rPr>
            <a:t>sur les notions</a:t>
          </a:r>
          <a:br>
            <a:rPr lang="fr-FR" sz="1600" kern="1200" dirty="0" smtClean="0">
              <a:solidFill>
                <a:schemeClr val="tx1"/>
              </a:solidFill>
              <a:latin typeface="+mj-lt"/>
            </a:rPr>
          </a:br>
          <a:r>
            <a:rPr lang="fr-FR" sz="1600" kern="1200" dirty="0" smtClean="0">
              <a:solidFill>
                <a:schemeClr val="tx1"/>
              </a:solidFill>
              <a:latin typeface="+mj-lt"/>
            </a:rPr>
            <a:t>de GPMC, compétences… </a:t>
          </a:r>
          <a:r>
            <a:rPr lang="fr-FR" sz="1600" kern="1200" dirty="0" smtClean="0">
              <a:solidFill>
                <a:srgbClr val="27A59F"/>
              </a:solidFill>
              <a:latin typeface="+mj-lt"/>
              <a:sym typeface="Wingdings" panose="05000000000000000000" pitchFamily="2" charset="2"/>
            </a:rPr>
            <a:t></a:t>
          </a:r>
          <a:r>
            <a:rPr lang="fr-FR" sz="1600" kern="12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rPr>
            <a:t> </a:t>
          </a:r>
          <a:r>
            <a:rPr lang="fr-FR" sz="1600" b="1" kern="1200" dirty="0" smtClean="0">
              <a:solidFill>
                <a:schemeClr val="tx1"/>
              </a:solidFill>
              <a:latin typeface="+mj-lt"/>
            </a:rPr>
            <a:t>2 j </a:t>
          </a:r>
          <a:r>
            <a:rPr lang="fr-FR" sz="1600" kern="1200" dirty="0">
              <a:solidFill>
                <a:schemeClr val="tx1"/>
              </a:solidFill>
              <a:latin typeface="+mj-lt"/>
            </a:rPr>
            <a:t>en </a:t>
          </a:r>
          <a:r>
            <a:rPr lang="fr-FR" sz="1600" kern="1200" dirty="0" smtClean="0">
              <a:solidFill>
                <a:schemeClr val="tx1"/>
              </a:solidFill>
              <a:latin typeface="+mj-lt"/>
            </a:rPr>
            <a:t>présentiel, avec exploitation des réflexions et travaux réalisés</a:t>
          </a:r>
          <a:br>
            <a:rPr lang="fr-FR" sz="1600" kern="1200" dirty="0" smtClean="0">
              <a:solidFill>
                <a:schemeClr val="tx1"/>
              </a:solidFill>
              <a:latin typeface="+mj-lt"/>
            </a:rPr>
          </a:br>
          <a:r>
            <a:rPr lang="fr-FR" sz="1600" kern="1200" dirty="0" smtClean="0">
              <a:solidFill>
                <a:schemeClr val="tx1"/>
              </a:solidFill>
              <a:latin typeface="+mj-lt"/>
            </a:rPr>
            <a:t>à distance</a:t>
          </a:r>
          <a:endParaRPr lang="fr-FR" sz="1600" kern="1200" dirty="0">
            <a:solidFill>
              <a:schemeClr val="tx1"/>
            </a:solidFill>
            <a:latin typeface="+mj-lt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FR" sz="1000" kern="1200" dirty="0"/>
        </a:p>
      </dsp:txBody>
      <dsp:txXfrm>
        <a:off x="4032439" y="2865551"/>
        <a:ext cx="3573629" cy="2080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E41186F0-6CA4-47F1-91DE-17853460E4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35E70A17-9707-4CDE-A464-E086946EB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5306A9-20C0-4B3B-A728-E4346DB0A5F7}" type="datetimeFigureOut">
              <a:rPr lang="fr-FR"/>
              <a:pPr>
                <a:defRPr/>
              </a:pPr>
              <a:t>05/07/2019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E540AB98-0DCA-4CE1-86F4-F4579A964A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D289261E-532D-4EE5-9B92-E3FFF09E58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8DA153-5BDD-4BC7-9405-A3926354E9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473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2A3F10CF-2ACB-45DE-B6C0-59273F2BBB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245CDC1F-FCC6-4C26-A3D9-DBE658B24D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B9F4E6-BB88-4AD7-A0BE-D28F1818FFB1}" type="datetimeFigureOut">
              <a:rPr lang="fr-FR"/>
              <a:pPr>
                <a:defRPr/>
              </a:pPr>
              <a:t>05/07/2019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="" xmlns:a16="http://schemas.microsoft.com/office/drawing/2014/main" id="{0B5C8C69-A007-4D6B-8978-8CD6DD7183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="" xmlns:a16="http://schemas.microsoft.com/office/drawing/2014/main" id="{16A0A557-0530-40C3-98E5-56213BDEA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622651BA-BC51-4DA3-B8DD-9BC0DFDFA4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AECF087-8B6D-4B50-AF52-36CD0A0AB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0165F3-4B74-4D2E-805F-D4B1BCF7AF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49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6524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10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03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11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91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12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71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13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10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14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67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15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0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2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8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8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8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/>
              <a:t>Revoir</a:t>
            </a:r>
            <a:r>
              <a:rPr lang="fr-FR" altLang="fr-FR" baseline="0" dirty="0" smtClean="0"/>
              <a:t> la taille des caractères dans les bulles</a:t>
            </a:r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6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0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7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0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/>
              <a:t>Revoir taille</a:t>
            </a:r>
            <a:r>
              <a:rPr lang="fr-FR" altLang="fr-FR" baseline="0" dirty="0" smtClean="0"/>
              <a:t> des caractères</a:t>
            </a:r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8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1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4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="" xmlns:a16="http://schemas.microsoft.com/office/drawing/2014/main" id="{F05FC603-1898-4DB3-8B38-0B7D582D2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t="33919" r="8279" b="5994"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358D12-84AF-4F12-862C-16994AA8E036}"/>
              </a:ext>
            </a:extLst>
          </p:cNvPr>
          <p:cNvSpPr/>
          <p:nvPr userDrawn="1"/>
        </p:nvSpPr>
        <p:spPr>
          <a:xfrm>
            <a:off x="0" y="1611313"/>
            <a:ext cx="9144000" cy="674687"/>
          </a:xfrm>
          <a:prstGeom prst="rect">
            <a:avLst/>
          </a:prstGeom>
          <a:solidFill>
            <a:srgbClr val="2DB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Image 7">
            <a:extLst>
              <a:ext uri="{FF2B5EF4-FFF2-40B4-BE49-F238E27FC236}">
                <a16:creationId xmlns="" xmlns:a16="http://schemas.microsoft.com/office/drawing/2014/main" id="{89DECCEC-F346-46DD-9D5D-49CABFEFCB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56689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FAE3D4-F7CC-4FC4-903C-A4BBA5212B3A}"/>
              </a:ext>
            </a:extLst>
          </p:cNvPr>
          <p:cNvSpPr/>
          <p:nvPr userDrawn="1"/>
        </p:nvSpPr>
        <p:spPr>
          <a:xfrm>
            <a:off x="8546" y="8546"/>
            <a:ext cx="9108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17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4">
            <a:extLst>
              <a:ext uri="{FF2B5EF4-FFF2-40B4-BE49-F238E27FC236}">
                <a16:creationId xmlns="" xmlns:a16="http://schemas.microsoft.com/office/drawing/2014/main" id="{B10F6937-C5D5-4F19-9B6F-BE0D7CEE52E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0C81CE-DB01-4D5F-A112-F2F705BA151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DC65B59-7BBB-4136-A3C2-C9AE9A840D99}"/>
              </a:ext>
            </a:extLst>
          </p:cNvPr>
          <p:cNvSpPr/>
          <p:nvPr userDrawn="1"/>
        </p:nvSpPr>
        <p:spPr>
          <a:xfrm>
            <a:off x="1588" y="226839"/>
            <a:ext cx="9144000" cy="6630765"/>
          </a:xfrm>
          <a:prstGeom prst="rect">
            <a:avLst/>
          </a:prstGeom>
          <a:solidFill>
            <a:srgbClr val="EB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F68D59"/>
              </a:solidFill>
            </a:endParaRP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="" xmlns:a16="http://schemas.microsoft.com/office/drawing/2014/main" id="{4DCD674C-F3E4-4436-BECC-E60915212F57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3425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4">
            <a:extLst>
              <a:ext uri="{FF2B5EF4-FFF2-40B4-BE49-F238E27FC236}">
                <a16:creationId xmlns="" xmlns:a16="http://schemas.microsoft.com/office/drawing/2014/main" id="{B10F6937-C5D5-4F19-9B6F-BE0D7CEE52E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0C81CE-DB01-4D5F-A112-F2F705BA151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="" xmlns:a16="http://schemas.microsoft.com/office/drawing/2014/main" id="{4DCD674C-F3E4-4436-BECC-E60915212F57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9015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FD079D5-8B7C-40C9-A70F-30726C2428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ltUpDiag">
            <a:fgClr>
              <a:srgbClr val="2DBDB6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C444165-AA24-404C-9036-B4EE3DCBC447}"/>
              </a:ext>
            </a:extLst>
          </p:cNvPr>
          <p:cNvSpPr/>
          <p:nvPr userDrawn="1"/>
        </p:nvSpPr>
        <p:spPr>
          <a:xfrm>
            <a:off x="1583668" y="1146541"/>
            <a:ext cx="5976664" cy="456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algn="ctr"/>
            <a:endParaRPr lang="fr-FR" dirty="0">
              <a:solidFill>
                <a:srgbClr val="2DBDB6"/>
              </a:solidFill>
              <a:latin typeface="+mj-lt"/>
              <a:cs typeface="Lao UI" panose="020B0502040204020203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BB7EF1F5-8545-4E08-8CBC-686FA10F5EDD}"/>
              </a:ext>
            </a:extLst>
          </p:cNvPr>
          <p:cNvCxnSpPr/>
          <p:nvPr userDrawn="1"/>
        </p:nvCxnSpPr>
        <p:spPr>
          <a:xfrm>
            <a:off x="1907704" y="2276872"/>
            <a:ext cx="5328592" cy="0"/>
          </a:xfrm>
          <a:prstGeom prst="line">
            <a:avLst/>
          </a:prstGeom>
          <a:ln>
            <a:solidFill>
              <a:srgbClr val="2DBDB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2D7962C7-51C8-4288-9CE6-7A4E931A05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62748" y="412969"/>
            <a:ext cx="618504" cy="977711"/>
          </a:xfrm>
          <a:prstGeom prst="rect">
            <a:avLst/>
          </a:prstGeom>
        </p:spPr>
      </p:pic>
      <p:sp>
        <p:nvSpPr>
          <p:cNvPr id="22" name="Espace réservé du numéro de diapositive 4">
            <a:extLst>
              <a:ext uri="{FF2B5EF4-FFF2-40B4-BE49-F238E27FC236}">
                <a16:creationId xmlns="" xmlns:a16="http://schemas.microsoft.com/office/drawing/2014/main" id="{6D83F50B-C193-4C36-9F0C-61011965483D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9831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FD079D5-8B7C-40C9-A70F-30726C2428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ltUpDiag">
            <a:fgClr>
              <a:srgbClr val="2DBDB6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C444165-AA24-404C-9036-B4EE3DCBC447}"/>
              </a:ext>
            </a:extLst>
          </p:cNvPr>
          <p:cNvSpPr/>
          <p:nvPr userDrawn="1"/>
        </p:nvSpPr>
        <p:spPr>
          <a:xfrm>
            <a:off x="1583668" y="1146541"/>
            <a:ext cx="5976664" cy="456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algn="ctr"/>
            <a:endParaRPr lang="fr-FR" dirty="0">
              <a:solidFill>
                <a:srgbClr val="2DBDB6"/>
              </a:solidFill>
              <a:latin typeface="+mj-lt"/>
              <a:cs typeface="Lao UI" panose="020B0502040204020203" pitchFamily="34" charset="0"/>
            </a:endParaRPr>
          </a:p>
        </p:txBody>
      </p:sp>
      <p:sp>
        <p:nvSpPr>
          <p:cNvPr id="22" name="Espace réservé du numéro de diapositive 4">
            <a:extLst>
              <a:ext uri="{FF2B5EF4-FFF2-40B4-BE49-F238E27FC236}">
                <a16:creationId xmlns="" xmlns:a16="http://schemas.microsoft.com/office/drawing/2014/main" id="{6D83F50B-C193-4C36-9F0C-61011965483D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5A22849F-A006-4870-9647-7126F286C87D}"/>
              </a:ext>
            </a:extLst>
          </p:cNvPr>
          <p:cNvCxnSpPr/>
          <p:nvPr userDrawn="1"/>
        </p:nvCxnSpPr>
        <p:spPr>
          <a:xfrm>
            <a:off x="1907704" y="1988840"/>
            <a:ext cx="5328592" cy="0"/>
          </a:xfrm>
          <a:prstGeom prst="line">
            <a:avLst/>
          </a:prstGeom>
          <a:ln>
            <a:solidFill>
              <a:srgbClr val="2DBDB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4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D6DFE34-5586-4A81-8F26-620F455D56B8}"/>
              </a:ext>
            </a:extLst>
          </p:cNvPr>
          <p:cNvSpPr/>
          <p:nvPr userDrawn="1"/>
        </p:nvSpPr>
        <p:spPr>
          <a:xfrm>
            <a:off x="0" y="225425"/>
            <a:ext cx="9144000" cy="674688"/>
          </a:xfrm>
          <a:prstGeom prst="rect">
            <a:avLst/>
          </a:prstGeom>
          <a:solidFill>
            <a:srgbClr val="2DB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="" xmlns:a16="http://schemas.microsoft.com/office/drawing/2014/main" id="{E377A18B-0D5E-4AEA-A315-22B151EFEAF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7B5DB6-F16B-4502-A610-C530F23584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34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/>
          <p:nvPr userDrawn="1"/>
        </p:nvSpPr>
        <p:spPr>
          <a:xfrm>
            <a:off x="0" y="225425"/>
            <a:ext cx="9144000" cy="674688"/>
          </a:xfrm>
          <a:prstGeom prst="rect">
            <a:avLst/>
          </a:prstGeom>
          <a:solidFill>
            <a:srgbClr val="49B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42815"/>
            <a:ext cx="8856984" cy="6480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ct val="90000"/>
              </a:lnSpc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4" name="Espace réservé du pied de page 12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-17463"/>
            <a:ext cx="6192837" cy="261938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smtClean="0"/>
            </a:lvl1pPr>
          </a:lstStyle>
          <a:p>
            <a:pPr>
              <a:defRPr/>
            </a:pPr>
            <a:r>
              <a:rPr lang="fr-FR" smtClean="0"/>
              <a:t>LE CPA EN DÉTAIL</a:t>
            </a:r>
            <a:endParaRPr lang="fr-FR" dirty="0"/>
          </a:p>
        </p:txBody>
      </p:sp>
      <p:sp>
        <p:nvSpPr>
          <p:cNvPr id="5" name="Espace réservé du numéro de diapositive 4">
            <a:extLst/>
          </p:cNvPr>
          <p:cNvSpPr>
            <a:spLocks noGrp="1"/>
          </p:cNvSpPr>
          <p:nvPr>
            <p:ph type="sldNum" sz="quarter" idx="11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4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11313"/>
            <a:ext cx="9144000" cy="674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84976" cy="6480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ct val="900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6084168" y="1369234"/>
            <a:ext cx="2880320" cy="25956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r">
              <a:buNone/>
              <a:defRPr sz="1200" cap="all" baseline="0">
                <a:solidFill>
                  <a:schemeClr val="bg1"/>
                </a:solidFill>
                <a:latin typeface="Futura Lt BT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79388" y="1370013"/>
            <a:ext cx="5905500" cy="26035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CPA EN DÉTAIL</a:t>
            </a:r>
          </a:p>
        </p:txBody>
      </p:sp>
    </p:spTree>
    <p:extLst>
      <p:ext uri="{BB962C8B-B14F-4D97-AF65-F5344CB8AC3E}">
        <p14:creationId xmlns:p14="http://schemas.microsoft.com/office/powerpoint/2010/main" val="377261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>
            <a:extLst>
              <a:ext uri="{FF2B5EF4-FFF2-40B4-BE49-F238E27FC236}">
                <a16:creationId xmlns="" xmlns:a16="http://schemas.microsoft.com/office/drawing/2014/main" id="{6692B09C-61B5-4484-932E-8B68EB37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4A4A49"/>
                </a:solidFill>
              </a:defRPr>
            </a:lvl1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="" xmlns:a16="http://schemas.microsoft.com/office/drawing/2014/main" id="{D8A65D88-759E-44C2-9394-3E04228E6F0E}"/>
              </a:ext>
            </a:extLst>
          </p:cNvPr>
          <p:cNvSpPr txBox="1">
            <a:spLocks/>
          </p:cNvSpPr>
          <p:nvPr userDrawn="1"/>
        </p:nvSpPr>
        <p:spPr>
          <a:xfrm>
            <a:off x="107504" y="9525"/>
            <a:ext cx="5688632" cy="21602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prstClr val="white"/>
                </a:solidFill>
              </a:rPr>
              <a:t>CARTOGRAPHIER LES MÉTIERS – GRAND 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50F2DFE-3AB5-4C9E-B470-3CF9605C1697}"/>
              </a:ext>
            </a:extLst>
          </p:cNvPr>
          <p:cNvSpPr/>
          <p:nvPr userDrawn="1"/>
        </p:nvSpPr>
        <p:spPr>
          <a:xfrm>
            <a:off x="9525" y="6528518"/>
            <a:ext cx="5004048" cy="323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1D4085F-8E55-4F21-8C1A-18395B9365AB}"/>
              </a:ext>
            </a:extLst>
          </p:cNvPr>
          <p:cNvSpPr/>
          <p:nvPr userDrawn="1"/>
        </p:nvSpPr>
        <p:spPr>
          <a:xfrm>
            <a:off x="7884368" y="9525"/>
            <a:ext cx="1151682" cy="195263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http://communication.bva.fr/charteBVA/ressources/logo_BVA_negatif.png">
            <a:extLst>
              <a:ext uri="{FF2B5EF4-FFF2-40B4-BE49-F238E27FC236}">
                <a16:creationId xmlns="" xmlns:a16="http://schemas.microsoft.com/office/drawing/2014/main" id="{625E7378-C9F5-4EA9-BC57-392BA98EBE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19050"/>
            <a:ext cx="19458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41" r:id="rId3"/>
    <p:sldLayoutId id="2147483740" r:id="rId4"/>
    <p:sldLayoutId id="2147483742" r:id="rId5"/>
    <p:sldLayoutId id="2147483737" r:id="rId6"/>
    <p:sldLayoutId id="2147483752" r:id="rId7"/>
    <p:sldLayoutId id="2147483753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 Hv B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 Hv B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 Hv B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 Hv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fh.f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www.anfh.fr/metiers-et-competen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ZoneTexte 11"/>
          <p:cNvSpPr txBox="1">
            <a:spLocks noChangeArrowheads="1"/>
          </p:cNvSpPr>
          <p:nvPr/>
        </p:nvSpPr>
        <p:spPr bwMode="auto">
          <a:xfrm>
            <a:off x="3924300" y="5332413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chemeClr val="bg1"/>
              </a:solidFill>
              <a:latin typeface="Futura-Bold" pitchFamily="2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84761D93-10C1-4EC0-BFEC-3BFC660A380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605382"/>
            <a:ext cx="9144001" cy="671489"/>
          </a:xfrm>
          <a:prstGeom prst="rect">
            <a:avLst/>
          </a:prstGeom>
          <a:solidFill>
            <a:srgbClr val="49B7B4"/>
          </a:solidFill>
        </p:spPr>
        <p:txBody>
          <a:bodyPr anchor="ctr"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1900" b="1" dirty="0">
                <a:solidFill>
                  <a:schemeClr val="bg1"/>
                </a:solidFill>
              </a:rPr>
              <a:t>DISPOSITIF D’accompagnement et de </a:t>
            </a:r>
            <a:r>
              <a:rPr lang="fr-FR" sz="1900" b="1" dirty="0" smtClean="0">
                <a:solidFill>
                  <a:schemeClr val="bg1"/>
                </a:solidFill>
              </a:rPr>
              <a:t>formation</a:t>
            </a:r>
            <a:br>
              <a:rPr lang="fr-FR" sz="1900" b="1" dirty="0" smtClean="0">
                <a:solidFill>
                  <a:schemeClr val="bg1"/>
                </a:solidFill>
              </a:rPr>
            </a:br>
            <a:r>
              <a:rPr lang="fr-FR" sz="1900" b="1" dirty="0" smtClean="0">
                <a:solidFill>
                  <a:schemeClr val="bg1"/>
                </a:solidFill>
              </a:rPr>
              <a:t>au </a:t>
            </a:r>
            <a:r>
              <a:rPr lang="fr-FR" sz="1900" b="1" dirty="0">
                <a:solidFill>
                  <a:schemeClr val="bg1"/>
                </a:solidFill>
              </a:rPr>
              <a:t>MANAGEMENT DES METIERS, EMPLOIS ET COMPETENCES</a:t>
            </a:r>
            <a:endParaRPr lang="fr-FR" sz="19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66159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Bd1_g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6524625"/>
            <a:ext cx="4968876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348880"/>
            <a:ext cx="8312728" cy="4064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12361" y="0"/>
            <a:ext cx="133164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0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 idx="4294967295"/>
          </p:nvPr>
        </p:nvSpPr>
        <p:spPr>
          <a:xfrm>
            <a:off x="107950" y="416600"/>
            <a:ext cx="8856662" cy="40572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 2 : 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EXEMPLES DE FORMATIONS-ACTIONS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D3388FE9-7051-4689-B1FC-080A06EC7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117383"/>
              </p:ext>
            </p:extLst>
          </p:nvPr>
        </p:nvGraphicFramePr>
        <p:xfrm>
          <a:off x="525962" y="1484784"/>
          <a:ext cx="8425059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733">
                  <a:extLst>
                    <a:ext uri="{9D8B030D-6E8A-4147-A177-3AD203B41FA5}">
                      <a16:colId xmlns="" xmlns:a16="http://schemas.microsoft.com/office/drawing/2014/main" val="2534483914"/>
                    </a:ext>
                  </a:extLst>
                </a:gridCol>
                <a:gridCol w="2834902">
                  <a:extLst>
                    <a:ext uri="{9D8B030D-6E8A-4147-A177-3AD203B41FA5}">
                      <a16:colId xmlns="" xmlns:a16="http://schemas.microsoft.com/office/drawing/2014/main" val="4240221823"/>
                    </a:ext>
                  </a:extLst>
                </a:gridCol>
                <a:gridCol w="2808424">
                  <a:extLst>
                    <a:ext uri="{9D8B030D-6E8A-4147-A177-3AD203B41FA5}">
                      <a16:colId xmlns="" xmlns:a16="http://schemas.microsoft.com/office/drawing/2014/main" val="213269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Un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EHPAD d’effectif important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souhaite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+mj-lt"/>
                        </a:rPr>
                        <a:t>initier une démarche de GPMC</a:t>
                      </a:r>
                    </a:p>
                  </a:txBody>
                  <a:tcPr>
                    <a:solidFill>
                      <a:srgbClr val="EC8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3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établissements en Direction commune souhaitent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+mj-lt"/>
                        </a:rPr>
                        <a:t>relancer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leur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démarche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+mj-lt"/>
                        </a:rPr>
                        <a:t>de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GPMC,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+mj-lt"/>
                        </a:rPr>
                        <a:t>en parallèle d’autres projets RH 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latin typeface="+mj-lt"/>
                        </a:rPr>
                        <a:t>(QVT, maintien dans l’emploi, compétences clés…)</a:t>
                      </a:r>
                    </a:p>
                  </a:txBody>
                  <a:tcPr>
                    <a:solidFill>
                      <a:srgbClr val="EC8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 établissements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en GHT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souhaitent initier une réflexion prévisionnelle 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et la soutenir par l’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harmonisation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fr-F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processus RH</a:t>
                      </a:r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C844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122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Module dédié à la maîtrise des fondements et au pilotage d’une GPMC</a:t>
                      </a:r>
                    </a:p>
                  </a:txBody>
                  <a:tcPr>
                    <a:solidFill>
                      <a:srgbClr val="F4BA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Module dédié à l’élaboration d’un diagnostic et plan d’actions GPMC</a:t>
                      </a:r>
                    </a:p>
                  </a:txBody>
                  <a:tcPr>
                    <a:solidFill>
                      <a:srgbClr val="F4BA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Module dédié à l’analyse des processus actuels et à l’élaboration de préconisations OU </a:t>
                      </a:r>
                      <a:r>
                        <a:rPr lang="fr-FR" sz="1400" dirty="0" smtClean="0">
                          <a:latin typeface="+mj-lt"/>
                        </a:rPr>
                        <a:t>à </a:t>
                      </a:r>
                      <a:r>
                        <a:rPr lang="fr-FR" sz="1400" dirty="0">
                          <a:latin typeface="+mj-lt"/>
                        </a:rPr>
                        <a:t>la définition d’une démarche </a:t>
                      </a:r>
                      <a:r>
                        <a:rPr lang="fr-FR" sz="1400" dirty="0" smtClean="0">
                          <a:latin typeface="+mj-lt"/>
                        </a:rPr>
                        <a:t>prospective </a:t>
                      </a:r>
                      <a:endParaRPr lang="fr-FR" sz="1400" dirty="0">
                        <a:latin typeface="+mj-lt"/>
                      </a:endParaRPr>
                    </a:p>
                  </a:txBody>
                  <a:tcPr>
                    <a:solidFill>
                      <a:srgbClr val="F4BA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7459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Module dédié à l’élaboration d’outils et processus du niveau 1 et 2 de la GPMC </a:t>
                      </a:r>
                      <a:r>
                        <a:rPr lang="fr-FR" sz="1100" dirty="0">
                          <a:latin typeface="+mj-lt"/>
                        </a:rPr>
                        <a:t>(fiches métiers, référentiels, processus et guide méthodologique dédiés à l’EP…)</a:t>
                      </a:r>
                    </a:p>
                  </a:txBody>
                  <a:tcPr>
                    <a:solidFill>
                      <a:srgbClr val="F4BA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Module dédié à la conduite de plusieurs projets de changement</a:t>
                      </a:r>
                    </a:p>
                  </a:txBody>
                  <a:tcPr>
                    <a:solidFill>
                      <a:srgbClr val="F4BA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Module dédié à la conduite du projet de </a:t>
                      </a:r>
                      <a:r>
                        <a:rPr lang="fr-FR" sz="1400" dirty="0" smtClean="0">
                          <a:latin typeface="+mj-lt"/>
                        </a:rPr>
                        <a:t>changement</a:t>
                      </a:r>
                      <a:br>
                        <a:rPr lang="fr-FR" sz="1400" dirty="0" smtClean="0">
                          <a:latin typeface="+mj-lt"/>
                        </a:rPr>
                      </a:br>
                      <a:r>
                        <a:rPr lang="fr-FR" sz="14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(2 des 4 établissements)</a:t>
                      </a:r>
                      <a:endParaRPr lang="fr-FR" sz="14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4BA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871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Module dédié à l’élaboration d’outils et processus du niveau 3 de la GPMC </a:t>
                      </a:r>
                      <a:r>
                        <a:rPr lang="fr-FR" sz="1100" dirty="0">
                          <a:latin typeface="+mj-lt"/>
                        </a:rPr>
                        <a:t>(analyse prospective et/ou prévisionnelle)</a:t>
                      </a:r>
                    </a:p>
                  </a:txBody>
                  <a:tcPr>
                    <a:solidFill>
                      <a:srgbClr val="F4BA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Module dédié à l’élaboration d’outils et de processus spécifiques </a:t>
                      </a:r>
                      <a:r>
                        <a:rPr lang="fr-FR" sz="1100" dirty="0">
                          <a:latin typeface="+mj-lt"/>
                        </a:rPr>
                        <a:t>(gestion et prévention des inaptitudes, reconnaissance au travail…)</a:t>
                      </a:r>
                    </a:p>
                  </a:txBody>
                  <a:tcPr>
                    <a:solidFill>
                      <a:srgbClr val="F4BA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Module dédié à l’élaboration d’outils et de processus spécifiques </a:t>
                      </a:r>
                      <a:r>
                        <a:rPr lang="fr-FR" sz="1100" dirty="0">
                          <a:latin typeface="+mj-lt"/>
                        </a:rPr>
                        <a:t>(recrutement, formation, mobilité</a:t>
                      </a:r>
                      <a:r>
                        <a:rPr lang="fr-FR" sz="1100" dirty="0" smtClean="0">
                          <a:latin typeface="+mj-lt"/>
                        </a:rPr>
                        <a:t>…)</a:t>
                      </a:r>
                      <a:r>
                        <a:rPr lang="fr-FR" sz="1400" dirty="0" smtClean="0">
                          <a:solidFill>
                            <a:srgbClr val="27A59F"/>
                          </a:solidFill>
                          <a:latin typeface="+mj-lt"/>
                        </a:rPr>
                        <a:t> </a:t>
                      </a:r>
                      <a:r>
                        <a:rPr lang="fr-FR" sz="14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(2</a:t>
                      </a:r>
                      <a:r>
                        <a:rPr lang="fr-FR" sz="14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des 4 </a:t>
                      </a:r>
                      <a:r>
                        <a:rPr lang="fr-FR" sz="1400" b="1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étbts</a:t>
                      </a:r>
                      <a:r>
                        <a:rPr lang="fr-FR" sz="14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fr-FR" sz="11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4BA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7626301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 rot="16200000">
            <a:off x="-1033752" y="425244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EC8444"/>
                </a:solidFill>
              </a:rPr>
              <a:t>FORMATION-ACTION</a:t>
            </a:r>
            <a:endParaRPr lang="fr-FR" dirty="0">
              <a:solidFill>
                <a:srgbClr val="EC8444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 idx="4294967295"/>
          </p:nvPr>
        </p:nvSpPr>
        <p:spPr>
          <a:xfrm>
            <a:off x="107950" y="416600"/>
            <a:ext cx="8856662" cy="40572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3 : 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Appui </a:t>
            </a:r>
            <a:r>
              <a:rPr lang="fr-FR" alt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opérationnel/CONSEIL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0" y="1108510"/>
            <a:ext cx="8784976" cy="475701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262626"/>
              </a:solidFill>
              <a:latin typeface="+mj-lt"/>
            </a:endParaRPr>
          </a:p>
          <a:p>
            <a:pPr marL="914400" lvl="2" indent="0" eaLnBrk="1" hangingPunct="1">
              <a:spcBef>
                <a:spcPct val="0"/>
              </a:spcBef>
              <a:buNone/>
            </a:pPr>
            <a:endParaRPr lang="fr-FR" altLang="fr-FR" sz="1400" b="1" dirty="0">
              <a:latin typeface="+mj-l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+mj-l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+mj-l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+mj-l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+mj-lt"/>
            </a:endParaRPr>
          </a:p>
          <a:p>
            <a:pPr marL="457200" lvl="1" indent="0" algn="just" eaLnBrk="1" hangingPunct="1"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31" name="Arrondir un rectangle avec un coin du même côté 30"/>
          <p:cNvSpPr/>
          <p:nvPr/>
        </p:nvSpPr>
        <p:spPr>
          <a:xfrm>
            <a:off x="778550" y="4914999"/>
            <a:ext cx="7444024" cy="1782037"/>
          </a:xfrm>
          <a:prstGeom prst="round2SameRect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+mj-lt"/>
              </a:rPr>
              <a:t>Le module de conseil n’est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pas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systématique ; il peut être mobilisé</a:t>
            </a:r>
            <a:br>
              <a:rPr lang="fr-FR" sz="1600" dirty="0" smtClean="0">
                <a:solidFill>
                  <a:schemeClr val="tx1"/>
                </a:solidFill>
                <a:latin typeface="+mj-lt"/>
              </a:rPr>
            </a:b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en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fonction des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besoins d’appui opérationnel du ou des établissements,</a:t>
            </a:r>
            <a:br>
              <a:rPr lang="fr-FR" sz="1600" dirty="0" smtClean="0">
                <a:solidFill>
                  <a:schemeClr val="tx1"/>
                </a:solidFill>
                <a:latin typeface="+mj-lt"/>
              </a:rPr>
            </a:b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en complément de la formation-action.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+mj-lt"/>
              </a:rPr>
              <a:t>L</a:t>
            </a:r>
            <a:r>
              <a:rPr lang="fr-FR" sz="1400" i="1" dirty="0" smtClean="0">
                <a:solidFill>
                  <a:schemeClr val="tx1"/>
                </a:solidFill>
                <a:latin typeface="+mj-lt"/>
              </a:rPr>
              <a:t>e cas échéant, il peut être utilisé sans recours à la formation, par </a:t>
            </a:r>
            <a:r>
              <a:rPr lang="fr-FR" sz="1400" i="1" dirty="0">
                <a:solidFill>
                  <a:schemeClr val="tx1"/>
                </a:solidFill>
                <a:latin typeface="+mj-lt"/>
              </a:rPr>
              <a:t>exemple pour </a:t>
            </a:r>
            <a:r>
              <a:rPr lang="fr-FR" sz="1400" i="1" dirty="0" smtClean="0">
                <a:solidFill>
                  <a:schemeClr val="tx1"/>
                </a:solidFill>
                <a:latin typeface="+mj-lt"/>
              </a:rPr>
              <a:t>finaliser</a:t>
            </a:r>
            <a:br>
              <a:rPr lang="fr-FR" sz="1400" i="1" dirty="0" smtClean="0">
                <a:solidFill>
                  <a:schemeClr val="tx1"/>
                </a:solidFill>
                <a:latin typeface="+mj-lt"/>
              </a:rPr>
            </a:br>
            <a:r>
              <a:rPr lang="fr-FR" sz="1400" i="1" dirty="0" smtClean="0">
                <a:solidFill>
                  <a:schemeClr val="tx1"/>
                </a:solidFill>
                <a:latin typeface="+mj-lt"/>
              </a:rPr>
              <a:t>un </a:t>
            </a:r>
            <a:r>
              <a:rPr lang="fr-FR" sz="1400" i="1" dirty="0">
                <a:solidFill>
                  <a:schemeClr val="tx1"/>
                </a:solidFill>
                <a:latin typeface="+mj-lt"/>
              </a:rPr>
              <a:t>accompagnement initié dans le cadre d’un précédent </a:t>
            </a:r>
            <a:r>
              <a:rPr lang="fr-FR" sz="1400" i="1" dirty="0" smtClean="0">
                <a:solidFill>
                  <a:schemeClr val="tx1"/>
                </a:solidFill>
                <a:latin typeface="+mj-lt"/>
              </a:rPr>
              <a:t>dispositif ANFH.</a:t>
            </a:r>
            <a:endParaRPr lang="fr-FR" sz="1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467544" y="780792"/>
            <a:ext cx="8280920" cy="2168185"/>
          </a:xfrm>
          <a:prstGeom prst="rightArrow">
            <a:avLst/>
          </a:prstGeom>
          <a:solidFill>
            <a:srgbClr val="67DBD5"/>
          </a:solidFill>
          <a:ln>
            <a:solidFill>
              <a:srgbClr val="27A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+mj-lt"/>
              </a:rPr>
              <a:t>Objectif </a:t>
            </a:r>
            <a:r>
              <a:rPr lang="fr-FR" b="1" dirty="0">
                <a:solidFill>
                  <a:schemeClr val="tx1"/>
                </a:solidFill>
                <a:latin typeface="+mj-lt"/>
              </a:rPr>
              <a:t>: Faciliter et outiller la mise en œuvre des actions de management des métiers, emplois et </a:t>
            </a:r>
            <a:r>
              <a:rPr lang="fr-FR" b="1" dirty="0" smtClean="0">
                <a:solidFill>
                  <a:schemeClr val="tx1"/>
                </a:solidFill>
                <a:latin typeface="+mj-lt"/>
              </a:rPr>
              <a:t>compétences</a:t>
            </a:r>
          </a:p>
        </p:txBody>
      </p:sp>
      <p:sp>
        <p:nvSpPr>
          <p:cNvPr id="9" name="Ellipse 8"/>
          <p:cNvSpPr/>
          <p:nvPr/>
        </p:nvSpPr>
        <p:spPr>
          <a:xfrm>
            <a:off x="871607" y="3293305"/>
            <a:ext cx="1800200" cy="1037076"/>
          </a:xfrm>
          <a:prstGeom prst="ellipse">
            <a:avLst/>
          </a:prstGeom>
          <a:solidFill>
            <a:srgbClr val="67DBD5"/>
          </a:solidFill>
          <a:ln>
            <a:solidFill>
              <a:srgbClr val="27A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Animation</a:t>
            </a:r>
            <a:br>
              <a:rPr lang="fr-FR" sz="1200" b="1" dirty="0" smtClean="0">
                <a:solidFill>
                  <a:schemeClr val="tx1"/>
                </a:solidFill>
                <a:latin typeface="+mj-lt"/>
              </a:rPr>
            </a:b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d’un Comité</a:t>
            </a:r>
            <a:br>
              <a:rPr lang="fr-FR" sz="1200" b="1" dirty="0" smtClean="0">
                <a:solidFill>
                  <a:schemeClr val="tx1"/>
                </a:solidFill>
                <a:latin typeface="+mj-lt"/>
              </a:rPr>
            </a:b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de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pilotage</a:t>
            </a:r>
          </a:p>
          <a:p>
            <a:pPr algn="ctr"/>
            <a:endParaRPr lang="fr-FR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735703" y="2429209"/>
            <a:ext cx="0" cy="864096"/>
          </a:xfrm>
          <a:prstGeom prst="straightConnector1">
            <a:avLst/>
          </a:prstGeom>
          <a:ln>
            <a:solidFill>
              <a:srgbClr val="27A5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2813902" y="3293305"/>
            <a:ext cx="2200592" cy="1037076"/>
          </a:xfrm>
          <a:prstGeom prst="ellipse">
            <a:avLst/>
          </a:prstGeom>
          <a:solidFill>
            <a:srgbClr val="67DBD5"/>
          </a:solidFill>
          <a:ln>
            <a:solidFill>
              <a:srgbClr val="27A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Aide</a:t>
            </a:r>
            <a:br>
              <a:rPr lang="fr-FR" sz="1200" b="1" dirty="0" smtClean="0">
                <a:solidFill>
                  <a:schemeClr val="tx1"/>
                </a:solidFill>
                <a:latin typeface="+mj-lt"/>
              </a:rPr>
            </a:b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à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la conception </a:t>
            </a: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d’outils</a:t>
            </a:r>
            <a:br>
              <a:rPr lang="fr-FR" sz="1200" b="1" dirty="0" smtClean="0">
                <a:solidFill>
                  <a:schemeClr val="tx1"/>
                </a:solidFill>
                <a:latin typeface="+mj-lt"/>
              </a:rPr>
            </a:b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(fiches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de postes…)</a:t>
            </a:r>
          </a:p>
          <a:p>
            <a:pPr algn="ctr"/>
            <a:endParaRPr lang="fr-FR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914198" y="2429209"/>
            <a:ext cx="0" cy="864096"/>
          </a:xfrm>
          <a:prstGeom prst="straightConnector1">
            <a:avLst/>
          </a:prstGeom>
          <a:ln>
            <a:solidFill>
              <a:srgbClr val="27A5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255506" y="3355495"/>
            <a:ext cx="2304256" cy="904082"/>
          </a:xfrm>
          <a:prstGeom prst="ellipse">
            <a:avLst/>
          </a:prstGeom>
          <a:solidFill>
            <a:srgbClr val="67DBD5"/>
          </a:solidFill>
          <a:ln>
            <a:solidFill>
              <a:srgbClr val="27A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Appui sur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l’amélioration d’un processus RH (recrutements…)</a:t>
            </a:r>
          </a:p>
          <a:p>
            <a:pPr algn="ctr"/>
            <a:endParaRPr lang="fr-FR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" name="Connecteur droit avec flèche 17"/>
          <p:cNvCxnSpPr>
            <a:endCxn id="17" idx="0"/>
          </p:cNvCxnSpPr>
          <p:nvPr/>
        </p:nvCxnSpPr>
        <p:spPr>
          <a:xfrm>
            <a:off x="6389632" y="2419110"/>
            <a:ext cx="18002" cy="936385"/>
          </a:xfrm>
          <a:prstGeom prst="straightConnector1">
            <a:avLst/>
          </a:prstGeom>
          <a:ln>
            <a:solidFill>
              <a:srgbClr val="27A5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-10237" y="2642470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27A59F"/>
                </a:solidFill>
                <a:latin typeface="+mj-lt"/>
              </a:rPr>
              <a:t>Exemples</a:t>
            </a:r>
            <a:endParaRPr lang="fr-FR" b="1" i="1" dirty="0">
              <a:solidFill>
                <a:srgbClr val="27A59F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4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 idx="4294967295"/>
          </p:nvPr>
        </p:nvSpPr>
        <p:spPr>
          <a:xfrm>
            <a:off x="107950" y="416600"/>
            <a:ext cx="8856662" cy="40572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 2 : EXEMPLES D’APPUI OPERATIONNEL/CONSEIL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D3388FE9-7051-4689-B1FC-080A06EC7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18261"/>
              </p:ext>
            </p:extLst>
          </p:nvPr>
        </p:nvGraphicFramePr>
        <p:xfrm>
          <a:off x="381970" y="1126192"/>
          <a:ext cx="8581625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427">
                  <a:extLst>
                    <a:ext uri="{9D8B030D-6E8A-4147-A177-3AD203B41FA5}">
                      <a16:colId xmlns:a16="http://schemas.microsoft.com/office/drawing/2014/main" xmlns="" val="2534483914"/>
                    </a:ext>
                  </a:extLst>
                </a:gridCol>
                <a:gridCol w="2887584">
                  <a:extLst>
                    <a:ext uri="{9D8B030D-6E8A-4147-A177-3AD203B41FA5}">
                      <a16:colId xmlns:a16="http://schemas.microsoft.com/office/drawing/2014/main" xmlns="" val="4240221823"/>
                    </a:ext>
                  </a:extLst>
                </a:gridCol>
                <a:gridCol w="2860614">
                  <a:extLst>
                    <a:ext uri="{9D8B030D-6E8A-4147-A177-3AD203B41FA5}">
                      <a16:colId xmlns:a16="http://schemas.microsoft.com/office/drawing/2014/main" xmlns="" val="213269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j-lt"/>
                        </a:rPr>
                        <a:t>Un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EHPAD d’effectif important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+mj-lt"/>
                        </a:rPr>
                        <a:t>souhaite initier une démarche de GPMC</a:t>
                      </a:r>
                    </a:p>
                  </a:txBody>
                  <a:tcPr>
                    <a:solidFill>
                      <a:srgbClr val="EC8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+mj-lt"/>
                        </a:rPr>
                        <a:t>3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+mj-lt"/>
                        </a:rPr>
                        <a:t>établissements en Direction commune souhaitent relancer leur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+mj-lt"/>
                        </a:rPr>
                        <a:t>démarche de GPMC, en parallèle d’autres projets RH 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latin typeface="+mj-lt"/>
                        </a:rPr>
                        <a:t>(QVT, maintien dans l’emploi, compétences clés…)</a:t>
                      </a:r>
                    </a:p>
                  </a:txBody>
                  <a:tcPr>
                    <a:solidFill>
                      <a:srgbClr val="EC8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j-lt"/>
                        </a:rPr>
                        <a:t>4 établissements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en GHT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+mj-lt"/>
                        </a:rPr>
                        <a:t>souhaitent initier une réflexion prévisionnelle 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+mj-lt"/>
                        </a:rPr>
                        <a:t>et la soutenir par l’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+mj-lt"/>
                        </a:rPr>
                        <a:t>harmonisation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fr-FR" sz="1400" baseline="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+mj-lt"/>
                        </a:rPr>
                        <a:t>de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+mj-lt"/>
                        </a:rPr>
                        <a:t>processus RH</a:t>
                      </a:r>
                    </a:p>
                  </a:txBody>
                  <a:tcPr>
                    <a:solidFill>
                      <a:srgbClr val="EC8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1225290"/>
                  </a:ext>
                </a:extLst>
              </a:tr>
              <a:tr h="179928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err="1">
                          <a:latin typeface="+mj-lt"/>
                        </a:rPr>
                        <a:t>Co-animation</a:t>
                      </a:r>
                      <a:r>
                        <a:rPr lang="fr-FR" sz="1400" b="0" dirty="0">
                          <a:latin typeface="+mj-lt"/>
                        </a:rPr>
                        <a:t> ou animation des deux premières réunions de travail du comité de pilotage</a:t>
                      </a:r>
                    </a:p>
                  </a:txBody>
                  <a:tcPr>
                    <a:solidFill>
                      <a:srgbClr val="67D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j-lt"/>
                        </a:rPr>
                        <a:t>Appui à la finalisation de la phase diagnostic (contenu, forme) et </a:t>
                      </a:r>
                      <a:r>
                        <a:rPr lang="fr-FR" sz="1400" dirty="0" err="1">
                          <a:latin typeface="+mj-lt"/>
                        </a:rPr>
                        <a:t>co</a:t>
                      </a:r>
                      <a:r>
                        <a:rPr lang="fr-FR" sz="1400" dirty="0">
                          <a:latin typeface="+mj-lt"/>
                        </a:rPr>
                        <a:t>-présentation des livrables à la direction et aux instances</a:t>
                      </a:r>
                    </a:p>
                  </a:txBody>
                  <a:tcPr>
                    <a:solidFill>
                      <a:srgbClr val="67D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j-lt"/>
                        </a:rPr>
                        <a:t>Animation d’ateliers dédiés à la production d’analyses prévisionnelles et prospectives (pour 5 métiers « sensibles </a:t>
                      </a:r>
                      <a:r>
                        <a:rPr lang="fr-FR" sz="1400" dirty="0" smtClean="0">
                          <a:latin typeface="+mj-lt"/>
                        </a:rPr>
                        <a:t>»)</a:t>
                      </a:r>
                      <a:endParaRPr lang="fr-FR" sz="1400" dirty="0">
                        <a:latin typeface="+mj-lt"/>
                      </a:endParaRPr>
                    </a:p>
                  </a:txBody>
                  <a:tcPr>
                    <a:solidFill>
                      <a:srgbClr val="67D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7459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Appui à la rédaction de certaines fiches emploi / fiches de postes / référentiel de compétences</a:t>
                      </a:r>
                    </a:p>
                  </a:txBody>
                  <a:tcPr>
                    <a:solidFill>
                      <a:srgbClr val="67D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Suivi distanciel des avancées des démarches (rétroplanning, entretien téléphonique, visioconférence)</a:t>
                      </a:r>
                    </a:p>
                  </a:txBody>
                  <a:tcPr>
                    <a:solidFill>
                      <a:srgbClr val="67D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Appui à la rédaction des règles de fonctionnement du groupe projet GHT</a:t>
                      </a:r>
                    </a:p>
                  </a:txBody>
                  <a:tcPr>
                    <a:solidFill>
                      <a:srgbClr val="67D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871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j-lt"/>
                        </a:rPr>
                        <a:t>Analyse des outils produits par le groupe projet et transmission de préconisations sur le contenu et les modalités de mise en œuvre </a:t>
                      </a:r>
                    </a:p>
                  </a:txBody>
                  <a:tcPr>
                    <a:solidFill>
                      <a:srgbClr val="67D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j-lt"/>
                        </a:rPr>
                        <a:t>Appui à la finalisation en groupe de travail de nouveaux outils / processus RH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(sur base du cadre méthodologique défini lors de la formation-action) </a:t>
                      </a:r>
                      <a:endParaRPr lang="fr-FR" sz="1400" dirty="0">
                        <a:latin typeface="+mj-lt"/>
                      </a:endParaRPr>
                    </a:p>
                  </a:txBody>
                  <a:tcPr>
                    <a:solidFill>
                      <a:srgbClr val="67D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+mj-lt"/>
                        </a:rPr>
                        <a:t>Analyse comparative des outils de communication en recrutement utilisés par d’autres établissements sanitaires (privés, associatifs et publics) et présentation au groupe projet GHT</a:t>
                      </a:r>
                    </a:p>
                  </a:txBody>
                  <a:tcPr>
                    <a:solidFill>
                      <a:srgbClr val="67D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626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Evaluation de la démarche et définition du plan d’actions </a:t>
                      </a: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post-formation</a:t>
                      </a:r>
                      <a:endParaRPr lang="fr-FR" sz="1400" i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67D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Evaluation de la démarche et définition du plan d’actions post-formation</a:t>
                      </a:r>
                    </a:p>
                  </a:txBody>
                  <a:tcPr>
                    <a:solidFill>
                      <a:srgbClr val="67D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Evaluation de la démarche et définition du plan d’actions post-formation</a:t>
                      </a:r>
                    </a:p>
                  </a:txBody>
                  <a:tcPr>
                    <a:solidFill>
                      <a:srgbClr val="67D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433638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 rot="16200000">
            <a:off x="-1904074" y="3909498"/>
            <a:ext cx="42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7A59F"/>
                </a:solidFill>
              </a:rPr>
              <a:t>APPUI OPERAIONNEL / CONSEIL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8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6391" y="980130"/>
            <a:ext cx="907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1" hangingPunct="1"/>
            <a:r>
              <a:rPr lang="fr-FR" sz="2800" b="1" dirty="0"/>
              <a:t>2. FORMATION DES ENCADRANTS </a:t>
            </a:r>
          </a:p>
          <a:p>
            <a:pPr lvl="1" algn="ctr" eaLnBrk="1" hangingPunct="1"/>
            <a:r>
              <a:rPr lang="fr-FR" altLang="fr-FR" sz="2000" b="1" dirty="0"/>
              <a:t>à la réalisation des entretiens </a:t>
            </a:r>
            <a:r>
              <a:rPr lang="fr-FR" altLang="fr-FR" sz="2000" b="1" dirty="0" smtClean="0"/>
              <a:t>professionnels et </a:t>
            </a:r>
            <a:r>
              <a:rPr lang="fr-FR" altLang="fr-FR" sz="2000" b="1" dirty="0"/>
              <a:t>de </a:t>
            </a:r>
            <a:r>
              <a:rPr lang="fr-FR" altLang="fr-FR" sz="2000" b="1" dirty="0" smtClean="0"/>
              <a:t>formation</a:t>
            </a:r>
            <a:br>
              <a:rPr lang="fr-FR" altLang="fr-FR" sz="2000" b="1" dirty="0" smtClean="0"/>
            </a:br>
            <a:r>
              <a:rPr lang="fr-FR" altLang="fr-FR" sz="2000" b="1" dirty="0" smtClean="0"/>
              <a:t>et </a:t>
            </a:r>
            <a:r>
              <a:rPr lang="fr-FR" altLang="fr-FR" sz="2000" b="1" dirty="0"/>
              <a:t>à l’intégration du </a:t>
            </a:r>
            <a:r>
              <a:rPr lang="fr-FR" altLang="fr-FR" sz="2000" b="1" dirty="0" smtClean="0"/>
              <a:t>management des compétences</a:t>
            </a:r>
            <a:br>
              <a:rPr lang="fr-FR" altLang="fr-FR" sz="2000" b="1" dirty="0" smtClean="0"/>
            </a:br>
            <a:r>
              <a:rPr lang="fr-FR" altLang="fr-FR" sz="2000" b="1" dirty="0" smtClean="0"/>
              <a:t>dans </a:t>
            </a:r>
            <a:r>
              <a:rPr lang="fr-FR" altLang="fr-FR" sz="2000" b="1" dirty="0"/>
              <a:t>leurs pratiques managériales</a:t>
            </a:r>
            <a:endParaRPr lang="fr-FR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12411" y="2101351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eaLnBrk="1" hangingPunct="1"/>
            <a:endParaRPr lang="fr-FR" sz="1600" dirty="0"/>
          </a:p>
          <a:p>
            <a:pPr indent="-279400" algn="just" eaLnBrk="1" hangingPunct="1">
              <a:tabLst>
                <a:tab pos="355600" algn="l"/>
              </a:tabLst>
            </a:pPr>
            <a:r>
              <a:rPr lang="fr-FR" altLang="fr-FR" b="1" dirty="0">
                <a:latin typeface="Futura Hv BT"/>
              </a:rPr>
              <a:t>Objectifs </a:t>
            </a:r>
            <a:r>
              <a:rPr lang="fr-FR" altLang="fr-FR" dirty="0" smtClean="0">
                <a:latin typeface="Futura Hv BT"/>
              </a:rPr>
              <a:t>: 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600" dirty="0" smtClean="0">
                <a:latin typeface="Futura Hv BT"/>
              </a:rPr>
              <a:t>Situer </a:t>
            </a:r>
            <a:r>
              <a:rPr lang="fr-FR" altLang="fr-FR" sz="1600" dirty="0">
                <a:latin typeface="Futura Hv BT"/>
              </a:rPr>
              <a:t>le rôle de l’encadrant dans la démarche GPMC et identifier les enjeux </a:t>
            </a:r>
            <a:r>
              <a:rPr lang="fr-FR" altLang="fr-FR" sz="1600" dirty="0" smtClean="0">
                <a:latin typeface="Futura Hv BT"/>
              </a:rPr>
              <a:t>individuels</a:t>
            </a:r>
            <a:br>
              <a:rPr lang="fr-FR" altLang="fr-FR" sz="1600" dirty="0" smtClean="0">
                <a:latin typeface="Futura Hv BT"/>
              </a:rPr>
            </a:br>
            <a:r>
              <a:rPr lang="fr-FR" altLang="fr-FR" sz="1600" dirty="0" smtClean="0">
                <a:latin typeface="Futura Hv BT"/>
              </a:rPr>
              <a:t>     et collectifs</a:t>
            </a:r>
            <a:r>
              <a:rPr lang="fr-FR" altLang="fr-FR" sz="1600" dirty="0">
                <a:latin typeface="Futura Hv BT"/>
              </a:rPr>
              <a:t> </a:t>
            </a:r>
            <a:r>
              <a:rPr lang="fr-FR" altLang="fr-FR" sz="1600" dirty="0" smtClean="0">
                <a:latin typeface="Futura Hv BT"/>
              </a:rPr>
              <a:t>d’un </a:t>
            </a:r>
            <a:r>
              <a:rPr lang="fr-FR" altLang="fr-FR" sz="1600" dirty="0">
                <a:latin typeface="Futura Hv BT"/>
              </a:rPr>
              <a:t>entretien professionnel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600" dirty="0">
                <a:latin typeface="Futura Hv BT"/>
              </a:rPr>
              <a:t>S’approprier les concepts clés associés à la notion de compétences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600" dirty="0">
                <a:latin typeface="Futura Hv BT"/>
              </a:rPr>
              <a:t>Appréhender la méthodologie d’élaboration  d’une fiche métier/emplois/poste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600" dirty="0">
                <a:latin typeface="Futura Hv BT"/>
              </a:rPr>
              <a:t>Savoir évaluer les compétences réelles au regard des compétences </a:t>
            </a:r>
            <a:r>
              <a:rPr lang="fr-FR" altLang="fr-FR" sz="1600" dirty="0" smtClean="0">
                <a:latin typeface="Futura Hv BT"/>
              </a:rPr>
              <a:t>attendues</a:t>
            </a:r>
            <a:br>
              <a:rPr lang="fr-FR" altLang="fr-FR" sz="1600" dirty="0" smtClean="0">
                <a:latin typeface="Futura Hv BT"/>
              </a:rPr>
            </a:br>
            <a:r>
              <a:rPr lang="fr-FR" altLang="fr-FR" sz="1600" dirty="0" smtClean="0">
                <a:latin typeface="Futura Hv BT"/>
              </a:rPr>
              <a:t>     et </a:t>
            </a:r>
            <a:r>
              <a:rPr lang="fr-FR" altLang="fr-FR" sz="1600" dirty="0">
                <a:latin typeface="Futura Hv BT"/>
              </a:rPr>
              <a:t>élaborer un </a:t>
            </a:r>
            <a:r>
              <a:rPr lang="fr-FR" altLang="fr-FR" sz="1600" dirty="0" smtClean="0">
                <a:latin typeface="Futura Hv BT"/>
              </a:rPr>
              <a:t>plan</a:t>
            </a:r>
            <a:r>
              <a:rPr lang="fr-FR" altLang="fr-FR" sz="1600" dirty="0">
                <a:latin typeface="Futura Hv BT"/>
              </a:rPr>
              <a:t> </a:t>
            </a:r>
            <a:r>
              <a:rPr lang="fr-FR" altLang="fr-FR" sz="1600" dirty="0" smtClean="0">
                <a:latin typeface="Futura Hv BT"/>
              </a:rPr>
              <a:t>d’action </a:t>
            </a:r>
            <a:r>
              <a:rPr lang="fr-FR" altLang="fr-FR" sz="1600" dirty="0">
                <a:latin typeface="Futura Hv BT"/>
              </a:rPr>
              <a:t>pour réduire les écarts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600" dirty="0">
                <a:latin typeface="Futura Hv BT"/>
              </a:rPr>
              <a:t>Savoir mettre en œuvre les différentes étapes d’un entretien professionnel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600" dirty="0">
                <a:latin typeface="Futura Hv BT"/>
              </a:rPr>
              <a:t>Etablir un lien entre l’entretien professionnel et l’entretien de formation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600" dirty="0">
                <a:latin typeface="Futura Hv BT"/>
              </a:rPr>
              <a:t>Savoir déterminer des objectifs individuels et collectifs et les moyens </a:t>
            </a:r>
            <a:r>
              <a:rPr lang="fr-FR" altLang="fr-FR" sz="1600" dirty="0" smtClean="0">
                <a:latin typeface="Futura Hv BT"/>
              </a:rPr>
              <a:t>associés.</a:t>
            </a:r>
            <a:endParaRPr lang="fr-FR" altLang="fr-FR" sz="1600" dirty="0">
              <a:latin typeface="Futura Hv BT"/>
            </a:endParaRPr>
          </a:p>
          <a:p>
            <a:pPr marL="449263" lvl="3" eaLnBrk="1" hangingPunct="1"/>
            <a:endParaRPr lang="fr-FR" altLang="fr-FR" sz="1400" dirty="0"/>
          </a:p>
        </p:txBody>
      </p:sp>
      <p:sp>
        <p:nvSpPr>
          <p:cNvPr id="7" name="Arrondir un rectangle avec un coin du même côté 6"/>
          <p:cNvSpPr/>
          <p:nvPr/>
        </p:nvSpPr>
        <p:spPr>
          <a:xfrm>
            <a:off x="356778" y="5229200"/>
            <a:ext cx="8070404" cy="1467836"/>
          </a:xfrm>
          <a:prstGeom prst="round2SameRect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+mj-lt"/>
              </a:rPr>
              <a:t>La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formation peut être déployée :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+mj-lt"/>
              </a:rPr>
              <a:t>- en</a:t>
            </a:r>
            <a:r>
              <a:rPr lang="fr-FR" sz="1600" b="1" dirty="0" smtClean="0">
                <a:solidFill>
                  <a:schemeClr val="tx1"/>
                </a:solidFill>
                <a:latin typeface="+mj-lt"/>
              </a:rPr>
              <a:t> intra ou inter-établissements, au sein d’un groupement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(Direction commune, GHT, GCMS…) ou dans le cadre d’une </a:t>
            </a:r>
            <a:r>
              <a:rPr lang="fr-FR" sz="1600" b="1" dirty="0" smtClean="0">
                <a:solidFill>
                  <a:schemeClr val="tx1"/>
                </a:solidFill>
                <a:latin typeface="+mj-lt"/>
              </a:rPr>
              <a:t>session ANFH</a:t>
            </a:r>
            <a:endParaRPr lang="fr-FR" sz="16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+mj-lt"/>
              </a:rPr>
              <a:t>- en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lien avec les différents modules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d’accompagnement,</a:t>
            </a:r>
            <a:br>
              <a:rPr lang="fr-FR" sz="1600" dirty="0" smtClean="0">
                <a:solidFill>
                  <a:schemeClr val="tx1"/>
                </a:solidFill>
                <a:latin typeface="+mj-lt"/>
              </a:rPr>
            </a:b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ou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de manière indépendante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.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5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 idx="4294967295"/>
          </p:nvPr>
        </p:nvSpPr>
        <p:spPr>
          <a:xfrm>
            <a:off x="72231" y="416600"/>
            <a:ext cx="8856662" cy="40572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Durée et spécificités 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chaque formation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27206931"/>
              </p:ext>
            </p:extLst>
          </p:nvPr>
        </p:nvGraphicFramePr>
        <p:xfrm>
          <a:off x="755576" y="961925"/>
          <a:ext cx="7632848" cy="5602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23528" y="619546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EC8444"/>
                </a:solidFill>
              </a:rPr>
              <a:t>En savoir plus : </a:t>
            </a:r>
            <a:r>
              <a:rPr lang="fr-FR" i="1" dirty="0" smtClean="0">
                <a:solidFill>
                  <a:srgbClr val="EC8444"/>
                </a:solidFill>
              </a:rPr>
              <a:t>consulter les programmes de formation détaillés</a:t>
            </a:r>
            <a:endParaRPr lang="fr-FR" i="1" dirty="0">
              <a:solidFill>
                <a:srgbClr val="EC844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6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-34506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122731" y="836712"/>
            <a:ext cx="8784976" cy="475701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262626"/>
              </a:solidFill>
              <a:latin typeface="Futura Hv BT"/>
            </a:endParaRPr>
          </a:p>
          <a:p>
            <a:pPr marL="457200" lvl="1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600" dirty="0">
              <a:solidFill>
                <a:srgbClr val="262626"/>
              </a:solidFill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2731" y="1556792"/>
            <a:ext cx="8936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27A59F"/>
                </a:solidFill>
              </a:rPr>
              <a:t>Contacter </a:t>
            </a:r>
            <a:r>
              <a:rPr lang="fr-FR" b="1" dirty="0">
                <a:solidFill>
                  <a:srgbClr val="27A59F"/>
                </a:solidFill>
              </a:rPr>
              <a:t>vos interlocuteurs en Délégation ANFH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 smtClean="0">
              <a:solidFill>
                <a:srgbClr val="27A59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27A59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27A59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27A59F"/>
                </a:solidFill>
              </a:rPr>
              <a:t>Consulter le site </a:t>
            </a:r>
            <a:r>
              <a:rPr lang="fr-FR" b="1" dirty="0" smtClean="0">
                <a:hlinkClick r:id="rId3"/>
              </a:rPr>
              <a:t>www.anfh.fr</a:t>
            </a:r>
            <a:r>
              <a:rPr lang="fr-FR" b="1" dirty="0" smtClean="0">
                <a:solidFill>
                  <a:srgbClr val="27A59F"/>
                </a:solidFill>
              </a:rPr>
              <a:t> </a:t>
            </a:r>
            <a:r>
              <a:rPr lang="fr-FR" b="1" dirty="0">
                <a:solidFill>
                  <a:srgbClr val="27A59F"/>
                </a:solidFill>
              </a:rPr>
              <a:t>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Pages régionales : actualités, offre régionale…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Pages Métiers-compétences : </a:t>
            </a:r>
            <a:r>
              <a:rPr lang="fr-FR" dirty="0">
                <a:hlinkClick r:id="rId4"/>
              </a:rPr>
              <a:t>http://www.anfh.fr/metiers-et-competences</a:t>
            </a:r>
            <a:endParaRPr lang="fr-FR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ctrTitle" idx="4294967295"/>
          </p:nvPr>
        </p:nvSpPr>
        <p:spPr>
          <a:xfrm>
            <a:off x="173482" y="398629"/>
            <a:ext cx="9367070" cy="40572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savoir plus sur l’OFFRE « GPMC »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51" y="4797152"/>
            <a:ext cx="6575517" cy="156358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8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950" y="368509"/>
            <a:ext cx="8064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UNE NOUVELLE OFFRE « GPMC »</a:t>
            </a:r>
            <a:endParaRPr lang="fr-FR" sz="2400" b="1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353268772"/>
              </p:ext>
            </p:extLst>
          </p:nvPr>
        </p:nvGraphicFramePr>
        <p:xfrm>
          <a:off x="316312" y="1196752"/>
          <a:ext cx="8288136" cy="4343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29410" y="5805264"/>
            <a:ext cx="8391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EC8444"/>
                </a:solidFill>
              </a:rPr>
              <a:t>En complémentarité avec les autres prestations et outils ANFH :</a:t>
            </a:r>
            <a:br>
              <a:rPr lang="fr-FR" sz="1600" b="1" dirty="0" smtClean="0">
                <a:solidFill>
                  <a:srgbClr val="EC8444"/>
                </a:solidFill>
              </a:rPr>
            </a:br>
            <a:r>
              <a:rPr lang="fr-FR" sz="1600" b="1" dirty="0" smtClean="0">
                <a:solidFill>
                  <a:srgbClr val="EC8444"/>
                </a:solidFill>
              </a:rPr>
              <a:t>Gesform GPMC, Guide des métiers en ligne, cartographies régionales des métiers…</a:t>
            </a:r>
            <a:endParaRPr lang="fr-FR" sz="1600" b="1" dirty="0">
              <a:solidFill>
                <a:srgbClr val="EC844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7504" y="983328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800" b="1" cap="all" dirty="0" smtClean="0">
                <a:solidFill>
                  <a:srgbClr val="262626"/>
                </a:solidFill>
              </a:rPr>
              <a:t>1. Accompagnement </a:t>
            </a:r>
            <a:r>
              <a:rPr lang="fr-FR" altLang="fr-FR" sz="2800" b="1" cap="all" dirty="0">
                <a:solidFill>
                  <a:srgbClr val="262626"/>
                </a:solidFill>
              </a:rPr>
              <a:t>des établissements</a:t>
            </a:r>
            <a:r>
              <a:rPr lang="fr-FR" altLang="fr-FR" sz="2800" b="1" dirty="0">
                <a:solidFill>
                  <a:srgbClr val="262626"/>
                </a:solidFill>
              </a:rPr>
              <a:t/>
            </a:r>
            <a:br>
              <a:rPr lang="fr-FR" altLang="fr-FR" sz="2800" b="1" dirty="0">
                <a:solidFill>
                  <a:srgbClr val="262626"/>
                </a:solidFill>
              </a:rPr>
            </a:br>
            <a:r>
              <a:rPr lang="fr-FR" altLang="fr-FR" sz="2400" b="1" dirty="0">
                <a:solidFill>
                  <a:srgbClr val="262626"/>
                </a:solidFill>
              </a:rPr>
              <a:t>sur le développement du management des métiers,</a:t>
            </a:r>
            <a:br>
              <a:rPr lang="fr-FR" altLang="fr-FR" sz="2400" b="1" dirty="0">
                <a:solidFill>
                  <a:srgbClr val="262626"/>
                </a:solidFill>
              </a:rPr>
            </a:br>
            <a:r>
              <a:rPr lang="fr-FR" altLang="fr-FR" sz="2400" b="1" dirty="0">
                <a:solidFill>
                  <a:srgbClr val="262626"/>
                </a:solidFill>
              </a:rPr>
              <a:t>emplois et compétences, </a:t>
            </a:r>
            <a:r>
              <a:rPr lang="fr-FR" sz="2400" b="1" dirty="0">
                <a:solidFill>
                  <a:srgbClr val="262626"/>
                </a:solidFill>
              </a:rPr>
              <a:t>en lien avec leurs projets sociaux, d’établissements et/ou de </a:t>
            </a:r>
            <a:r>
              <a:rPr lang="fr-FR" sz="2400" b="1" dirty="0" smtClean="0">
                <a:solidFill>
                  <a:srgbClr val="262626"/>
                </a:solidFill>
              </a:rPr>
              <a:t>territoire</a:t>
            </a:r>
            <a:endParaRPr lang="fr-FR" altLang="fr-FR" sz="2400" b="1" dirty="0">
              <a:solidFill>
                <a:srgbClr val="262626"/>
              </a:solidFill>
            </a:endParaRPr>
          </a:p>
          <a:p>
            <a:pPr indent="-457200" algn="ctr" eaLnBrk="1" hangingPunct="1"/>
            <a:r>
              <a:rPr lang="fr-FR" altLang="fr-FR" dirty="0"/>
              <a:t/>
            </a:r>
            <a:br>
              <a:rPr lang="fr-FR" altLang="fr-FR" dirty="0"/>
            </a:br>
            <a:endParaRPr lang="fr-FR" alt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436096" y="5589240"/>
            <a:ext cx="3096203" cy="1015663"/>
          </a:xfrm>
          <a:prstGeom prst="rect">
            <a:avLst/>
          </a:prstGeom>
          <a:noFill/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EC8444"/>
                </a:solidFill>
              </a:rPr>
              <a:t>2 offres proposées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EC8444"/>
                </a:solidFill>
              </a:rPr>
              <a:t>Capitan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EC8444"/>
                </a:solidFill>
              </a:rPr>
              <a:t>Grand Angle</a:t>
            </a:r>
            <a:endParaRPr lang="fr-FR" sz="2000" b="1" dirty="0">
              <a:solidFill>
                <a:srgbClr val="EC844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708920"/>
            <a:ext cx="83525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 accompagnement pour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Initier ou relancer une démarche métiers-compétences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Intégrer le management des métiers, emplois et compétences</a:t>
            </a:r>
            <a:br>
              <a:rPr lang="fr-FR" dirty="0"/>
            </a:br>
            <a:r>
              <a:rPr lang="fr-FR" dirty="0"/>
              <a:t>dans les pratiques 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Construire et pérenniser des processus RH (recrutement, formation, mobilité…)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Définir et déployer politique, processus et outils prévisionnels, prospectifs et préventifs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Relier la GPMC aux autres projets RH (QVT, maintien dans l’emploi</a:t>
            </a:r>
            <a:r>
              <a:rPr lang="mr-IN" dirty="0"/>
              <a:t>…</a:t>
            </a:r>
            <a:r>
              <a:rPr lang="fr-FR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Futura Hv B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sz="2000" dirty="0" smtClean="0">
              <a:latin typeface="Futura Hv B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19" y="1124744"/>
            <a:ext cx="86416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dirty="0"/>
              <a:t>L’accompagnement peut concerner </a:t>
            </a:r>
            <a:r>
              <a:rPr lang="fr-FR" sz="2000" b="1" dirty="0">
                <a:solidFill>
                  <a:srgbClr val="27A59F"/>
                </a:solidFill>
              </a:rPr>
              <a:t>des établissements de toute taille et tout secteur d’activités</a:t>
            </a:r>
            <a:r>
              <a:rPr lang="fr-FR" sz="2000" dirty="0"/>
              <a:t> (sanitaire, EHPAD, handicap, enfance-famille</a:t>
            </a:r>
            <a:r>
              <a:rPr lang="fr-FR" sz="2000" dirty="0" smtClean="0"/>
              <a:t>). Il </a:t>
            </a:r>
            <a:r>
              <a:rPr lang="fr-FR" sz="2000" dirty="0"/>
              <a:t>se décline à l’échelle d’un </a:t>
            </a:r>
            <a:r>
              <a:rPr lang="fr-FR" sz="2000" b="1" dirty="0">
                <a:solidFill>
                  <a:srgbClr val="27A59F"/>
                </a:solidFill>
              </a:rPr>
              <a:t>établissement</a:t>
            </a:r>
            <a:r>
              <a:rPr lang="fr-FR" sz="2000" dirty="0">
                <a:solidFill>
                  <a:srgbClr val="27A59F"/>
                </a:solidFill>
              </a:rPr>
              <a:t> </a:t>
            </a:r>
            <a:r>
              <a:rPr lang="fr-FR" sz="2000" dirty="0"/>
              <a:t>ou d’un </a:t>
            </a:r>
            <a:r>
              <a:rPr lang="fr-FR" sz="2000" b="1" dirty="0">
                <a:solidFill>
                  <a:srgbClr val="27A59F"/>
                </a:solidFill>
              </a:rPr>
              <a:t>groupe d’établissements </a:t>
            </a:r>
            <a:r>
              <a:rPr lang="fr-FR" sz="2000" dirty="0"/>
              <a:t>pour prendre en compte les coopérations et dynamiques territoriales 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/>
              <a:t>GHT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/>
              <a:t>GCSMS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/>
              <a:t>Direction commune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/>
              <a:t>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/>
              <a:t>Les </a:t>
            </a:r>
            <a:r>
              <a:rPr lang="fr-FR" sz="2000" b="1" dirty="0">
                <a:solidFill>
                  <a:srgbClr val="27A59F"/>
                </a:solidFill>
              </a:rPr>
              <a:t>acteurs</a:t>
            </a:r>
            <a:r>
              <a:rPr lang="fr-FR" sz="2000" dirty="0"/>
              <a:t> formés et/ou accompagnés peuvent être 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/>
              <a:t>Direction Générale, Direction des Ressources Humaines, Coordination des soins, D</a:t>
            </a:r>
            <a:r>
              <a:rPr lang="fr-FR" dirty="0" smtClean="0"/>
              <a:t>irections fonctionnelles..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 smtClean="0"/>
              <a:t>Trios </a:t>
            </a:r>
            <a:r>
              <a:rPr lang="fr-FR" dirty="0"/>
              <a:t>de pôle, Encadrement Supérieur, Encadrement de </a:t>
            </a:r>
            <a:r>
              <a:rPr lang="fr-FR" dirty="0" smtClean="0"/>
              <a:t>proximité…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/>
              <a:t>A</a:t>
            </a:r>
            <a:r>
              <a:rPr lang="fr-FR" dirty="0" smtClean="0"/>
              <a:t>gents RH</a:t>
            </a:r>
            <a:r>
              <a:rPr lang="mr-IN" dirty="0" smtClean="0"/>
              <a:t>…</a:t>
            </a:r>
            <a:endParaRPr lang="fr-FR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216086" y="309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 b="1" dirty="0">
              <a:solidFill>
                <a:schemeClr val="bg1"/>
              </a:solidFill>
              <a:latin typeface="Futura Hv BT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1" dirty="0" smtClean="0">
                <a:solidFill>
                  <a:schemeClr val="bg1"/>
                </a:solidFill>
                <a:latin typeface="Futura Hv BT"/>
              </a:rPr>
              <a:t>ETABLISSEMENTS ET ACTEURS CONCERNES</a:t>
            </a:r>
            <a:endParaRPr lang="fr-FR" altLang="fr-FR" sz="24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11960" y="2636912"/>
            <a:ext cx="4248472" cy="1600438"/>
          </a:xfrm>
          <a:prstGeom prst="rect">
            <a:avLst/>
          </a:prstGeom>
          <a:noFill/>
          <a:ln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fr-FR" altLang="fr-FR" sz="1400" b="1" i="1" dirty="0">
                <a:solidFill>
                  <a:srgbClr val="EC8444"/>
                </a:solidFill>
                <a:latin typeface="Futura Hv BT"/>
              </a:rPr>
              <a:t>L’harmonisation des outils </a:t>
            </a:r>
            <a:r>
              <a:rPr lang="fr-FR" altLang="fr-FR" sz="1400" b="1" i="1" dirty="0" smtClean="0">
                <a:solidFill>
                  <a:srgbClr val="EC8444"/>
                </a:solidFill>
                <a:latin typeface="Futura Hv BT"/>
              </a:rPr>
              <a:t>à l’échelle</a:t>
            </a:r>
            <a:br>
              <a:rPr lang="fr-FR" altLang="fr-FR" sz="1400" b="1" i="1" dirty="0" smtClean="0">
                <a:solidFill>
                  <a:srgbClr val="EC8444"/>
                </a:solidFill>
                <a:latin typeface="Futura Hv BT"/>
              </a:rPr>
            </a:br>
            <a:r>
              <a:rPr lang="fr-FR" altLang="fr-FR" sz="1400" b="1" i="1" dirty="0" smtClean="0">
                <a:solidFill>
                  <a:srgbClr val="EC8444"/>
                </a:solidFill>
                <a:latin typeface="Futura Hv BT"/>
              </a:rPr>
              <a:t>d’un </a:t>
            </a:r>
            <a:r>
              <a:rPr lang="fr-FR" altLang="fr-FR" sz="1400" b="1" i="1" dirty="0">
                <a:solidFill>
                  <a:srgbClr val="EC8444"/>
                </a:solidFill>
                <a:latin typeface="Futura Hv BT"/>
              </a:rPr>
              <a:t>territoire peut constituer un </a:t>
            </a:r>
            <a:r>
              <a:rPr lang="fr-FR" altLang="fr-FR" sz="1400" b="1" i="1" dirty="0" smtClean="0">
                <a:solidFill>
                  <a:srgbClr val="EC8444"/>
                </a:solidFill>
                <a:latin typeface="Futura Hv BT"/>
              </a:rPr>
              <a:t>objectif</a:t>
            </a:r>
            <a:br>
              <a:rPr lang="fr-FR" altLang="fr-FR" sz="1400" b="1" i="1" dirty="0" smtClean="0">
                <a:solidFill>
                  <a:srgbClr val="EC8444"/>
                </a:solidFill>
                <a:latin typeface="Futura Hv BT"/>
              </a:rPr>
            </a:br>
            <a:r>
              <a:rPr lang="fr-FR" altLang="fr-FR" sz="1400" b="1" i="1" dirty="0" smtClean="0">
                <a:solidFill>
                  <a:srgbClr val="EC8444"/>
                </a:solidFill>
                <a:latin typeface="Futura Hv BT"/>
              </a:rPr>
              <a:t>de l’accompagnement.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fr-FR" altLang="fr-FR" sz="1400" b="1" i="1" dirty="0" smtClean="0">
                <a:solidFill>
                  <a:srgbClr val="EC8444"/>
                </a:solidFill>
                <a:latin typeface="Futura Hv BT"/>
              </a:rPr>
              <a:t>La </a:t>
            </a:r>
            <a:r>
              <a:rPr lang="fr-FR" altLang="fr-FR" sz="1400" b="1" i="1" dirty="0">
                <a:solidFill>
                  <a:srgbClr val="EC8444"/>
                </a:solidFill>
                <a:latin typeface="Futura Hv BT"/>
              </a:rPr>
              <a:t>souveraineté de chaque établissement est respectée et les données </a:t>
            </a:r>
            <a:r>
              <a:rPr lang="fr-FR" altLang="fr-FR" sz="1400" b="1" i="1" dirty="0" smtClean="0">
                <a:solidFill>
                  <a:srgbClr val="EC8444"/>
                </a:solidFill>
                <a:latin typeface="Futura Hv BT"/>
              </a:rPr>
              <a:t>métiers-compétences </a:t>
            </a:r>
            <a:r>
              <a:rPr lang="fr-FR" altLang="fr-FR" sz="1400" b="1" i="1" dirty="0">
                <a:solidFill>
                  <a:srgbClr val="EC8444"/>
                </a:solidFill>
                <a:latin typeface="Futura Hv BT"/>
              </a:rPr>
              <a:t>restent la </a:t>
            </a:r>
            <a:r>
              <a:rPr lang="fr-FR" altLang="fr-FR" sz="1400" b="1" i="1" dirty="0" smtClean="0">
                <a:solidFill>
                  <a:srgbClr val="EC8444"/>
                </a:solidFill>
                <a:latin typeface="Futura Hv BT"/>
              </a:rPr>
              <a:t>propriété</a:t>
            </a:r>
            <a:br>
              <a:rPr lang="fr-FR" altLang="fr-FR" sz="1400" b="1" i="1" dirty="0" smtClean="0">
                <a:solidFill>
                  <a:srgbClr val="EC8444"/>
                </a:solidFill>
                <a:latin typeface="Futura Hv BT"/>
              </a:rPr>
            </a:br>
            <a:r>
              <a:rPr lang="fr-FR" altLang="fr-FR" sz="1400" b="1" i="1" dirty="0" smtClean="0">
                <a:solidFill>
                  <a:srgbClr val="EC8444"/>
                </a:solidFill>
                <a:latin typeface="Futura Hv BT"/>
              </a:rPr>
              <a:t>de </a:t>
            </a:r>
            <a:r>
              <a:rPr lang="fr-FR" altLang="fr-FR" sz="1400" b="1" i="1" dirty="0">
                <a:solidFill>
                  <a:srgbClr val="EC8444"/>
                </a:solidFill>
                <a:latin typeface="Futura Hv BT"/>
              </a:rPr>
              <a:t>chaque établissement. </a:t>
            </a:r>
            <a:endParaRPr lang="fr-FR" sz="1400" i="1" dirty="0">
              <a:solidFill>
                <a:srgbClr val="EC844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3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52060663"/>
              </p:ext>
            </p:extLst>
          </p:nvPr>
        </p:nvGraphicFramePr>
        <p:xfrm>
          <a:off x="323669" y="980728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/>
          <p:cNvSpPr>
            <a:spLocks noGrp="1"/>
          </p:cNvSpPr>
          <p:nvPr>
            <p:ph type="ctrTitle" idx="4294967295"/>
          </p:nvPr>
        </p:nvSpPr>
        <p:spPr>
          <a:xfrm>
            <a:off x="284" y="439021"/>
            <a:ext cx="9143715" cy="541707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ACCOMPAGNEMENT MODULAIRE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7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0" y="390696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 idx="4294967295"/>
          </p:nvPr>
        </p:nvSpPr>
        <p:spPr>
          <a:xfrm>
            <a:off x="284" y="439021"/>
            <a:ext cx="9143715" cy="541707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 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: </a:t>
            </a:r>
            <a:r>
              <a:rPr lang="fr-FR" altLang="fr-F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Diagnostic et cadrage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107504" y="1196752"/>
            <a:ext cx="8784976" cy="475701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600" dirty="0">
              <a:solidFill>
                <a:srgbClr val="262626"/>
              </a:solidFill>
              <a:latin typeface="+mj-lt"/>
            </a:endParaRPr>
          </a:p>
          <a:p>
            <a:pPr marL="1371600" lvl="3" indent="0" eaLnBrk="1" hangingPunct="1">
              <a:spcBef>
                <a:spcPct val="0"/>
              </a:spcBef>
              <a:buNone/>
            </a:pPr>
            <a:endParaRPr lang="fr-FR" altLang="fr-FR" sz="1400" b="1" dirty="0">
              <a:latin typeface="+mj-l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+mj-l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+mj-l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+mj-lt"/>
            </a:endParaRPr>
          </a:p>
          <a:p>
            <a:pPr marL="457200" lvl="1" indent="0" algn="just" eaLnBrk="1" hangingPunct="1"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279391" y="828767"/>
            <a:ext cx="7219060" cy="2168185"/>
          </a:xfrm>
          <a:prstGeom prst="rightArrow">
            <a:avLst/>
          </a:prstGeom>
          <a:solidFill>
            <a:srgbClr val="67DBD5"/>
          </a:solidFill>
          <a:ln>
            <a:solidFill>
              <a:srgbClr val="27A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j-lt"/>
              </a:rPr>
              <a:t>Objectif : accompagner </a:t>
            </a:r>
            <a:r>
              <a:rPr lang="fr-FR" b="1" dirty="0" smtClean="0">
                <a:solidFill>
                  <a:schemeClr val="tx1"/>
                </a:solidFill>
                <a:latin typeface="+mj-lt"/>
              </a:rPr>
              <a:t>l’établissement ou le groupement d’établissements </a:t>
            </a:r>
            <a:r>
              <a:rPr lang="fr-FR" b="1" dirty="0">
                <a:solidFill>
                  <a:schemeClr val="tx1"/>
                </a:solidFill>
                <a:latin typeface="+mj-lt"/>
              </a:rPr>
              <a:t>à réaliser un diagnostic et </a:t>
            </a:r>
            <a:r>
              <a:rPr lang="fr-FR" b="1" dirty="0" smtClean="0">
                <a:solidFill>
                  <a:schemeClr val="tx1"/>
                </a:solidFill>
                <a:latin typeface="+mj-lt"/>
              </a:rPr>
              <a:t>proposer </a:t>
            </a:r>
            <a:br>
              <a:rPr lang="fr-FR" b="1" dirty="0" smtClean="0">
                <a:solidFill>
                  <a:schemeClr val="tx1"/>
                </a:solidFill>
                <a:latin typeface="+mj-lt"/>
              </a:rPr>
            </a:br>
            <a:r>
              <a:rPr lang="fr-FR" b="1" dirty="0" smtClean="0">
                <a:solidFill>
                  <a:schemeClr val="tx1"/>
                </a:solidFill>
                <a:latin typeface="+mj-lt"/>
              </a:rPr>
              <a:t>un </a:t>
            </a:r>
            <a:r>
              <a:rPr lang="fr-FR" b="1" dirty="0">
                <a:solidFill>
                  <a:schemeClr val="tx1"/>
                </a:solidFill>
                <a:latin typeface="+mj-lt"/>
              </a:rPr>
              <a:t>cadrage de </a:t>
            </a:r>
            <a:r>
              <a:rPr lang="fr-FR" b="1" dirty="0" smtClean="0">
                <a:solidFill>
                  <a:schemeClr val="tx1"/>
                </a:solidFill>
                <a:latin typeface="+mj-lt"/>
              </a:rPr>
              <a:t>l’accompagnement</a:t>
            </a:r>
            <a:endParaRPr lang="fr-FR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195736" y="3599855"/>
            <a:ext cx="1805" cy="765249"/>
          </a:xfrm>
          <a:prstGeom prst="straightConnector1">
            <a:avLst/>
          </a:prstGeom>
          <a:ln>
            <a:solidFill>
              <a:srgbClr val="EC8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0" y="4225574"/>
            <a:ext cx="2313012" cy="868583"/>
          </a:xfrm>
          <a:prstGeom prst="ellipse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Avec 1 ou plusieurs </a:t>
            </a:r>
            <a:r>
              <a:rPr lang="fr-FR" sz="12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représentants</a:t>
            </a:r>
            <a:br>
              <a:rPr lang="fr-FR" sz="12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fr-FR" sz="12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</a:t>
            </a:r>
            <a:r>
              <a:rPr lang="fr-FR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ou des établissement(s)</a:t>
            </a:r>
          </a:p>
        </p:txBody>
      </p:sp>
      <p:sp>
        <p:nvSpPr>
          <p:cNvPr id="10" name="Ellipse 9"/>
          <p:cNvSpPr/>
          <p:nvPr/>
        </p:nvSpPr>
        <p:spPr>
          <a:xfrm>
            <a:off x="2051720" y="4253226"/>
            <a:ext cx="1944611" cy="792088"/>
          </a:xfrm>
          <a:prstGeom prst="ellipse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 présentiel ou distanciel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195736" y="2569391"/>
            <a:ext cx="0" cy="864096"/>
          </a:xfrm>
          <a:prstGeom prst="straightConnector1">
            <a:avLst/>
          </a:prstGeom>
          <a:ln>
            <a:solidFill>
              <a:srgbClr val="EC8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24" idx="0"/>
          </p:cNvCxnSpPr>
          <p:nvPr/>
        </p:nvCxnSpPr>
        <p:spPr>
          <a:xfrm>
            <a:off x="5234176" y="2537182"/>
            <a:ext cx="13568" cy="1716044"/>
          </a:xfrm>
          <a:prstGeom prst="straightConnector1">
            <a:avLst/>
          </a:prstGeom>
          <a:ln>
            <a:solidFill>
              <a:srgbClr val="EC8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ndir un rectangle avec un coin du même côté 25"/>
          <p:cNvSpPr/>
          <p:nvPr/>
        </p:nvSpPr>
        <p:spPr>
          <a:xfrm>
            <a:off x="827584" y="5534238"/>
            <a:ext cx="7688918" cy="1210453"/>
          </a:xfrm>
          <a:prstGeom prst="round2SameRect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Le diagnostic est déclenché sur la base d’un bon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de commande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signé par l’ANFH</a:t>
            </a:r>
            <a:br>
              <a:rPr lang="fr-FR" sz="1600" dirty="0">
                <a:solidFill>
                  <a:schemeClr val="tx1"/>
                </a:solidFill>
                <a:latin typeface="+mj-lt"/>
              </a:rPr>
            </a:br>
            <a:r>
              <a:rPr lang="fr-FR" sz="1600" dirty="0">
                <a:solidFill>
                  <a:schemeClr val="tx1"/>
                </a:solidFill>
                <a:latin typeface="+mj-lt"/>
              </a:rPr>
              <a:t>et de la date validée par l’interlocuteur de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l’établissement</a:t>
            </a:r>
            <a:br>
              <a:rPr lang="fr-FR" sz="1600" dirty="0" smtClean="0">
                <a:solidFill>
                  <a:schemeClr val="tx1"/>
                </a:solidFill>
                <a:latin typeface="+mj-lt"/>
              </a:rPr>
            </a:b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ou du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groupe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d’établissements.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Il s’appuie sur une grille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d’autodiagnostic.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367345" y="3587048"/>
            <a:ext cx="2534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EC8444"/>
                </a:solidFill>
                <a:latin typeface="+mj-lt"/>
              </a:rPr>
              <a:t>Durée totale</a:t>
            </a:r>
            <a:br>
              <a:rPr lang="fr-FR" b="1" i="1" dirty="0" smtClean="0">
                <a:solidFill>
                  <a:srgbClr val="EC8444"/>
                </a:solidFill>
                <a:latin typeface="+mj-lt"/>
              </a:rPr>
            </a:br>
            <a:r>
              <a:rPr lang="fr-FR" b="1" i="1" dirty="0" smtClean="0">
                <a:solidFill>
                  <a:srgbClr val="EC8444"/>
                </a:solidFill>
                <a:latin typeface="+mj-lt"/>
              </a:rPr>
              <a:t>d’1/2 à </a:t>
            </a:r>
            <a:r>
              <a:rPr lang="fr-FR" b="1" i="1" dirty="0">
                <a:solidFill>
                  <a:srgbClr val="EC8444"/>
                </a:solidFill>
                <a:latin typeface="+mj-lt"/>
              </a:rPr>
              <a:t>1 </a:t>
            </a:r>
            <a:r>
              <a:rPr lang="fr-FR" b="1" i="1" dirty="0" smtClean="0">
                <a:solidFill>
                  <a:srgbClr val="EC8444"/>
                </a:solidFill>
                <a:latin typeface="+mj-lt"/>
              </a:rPr>
              <a:t>journée</a:t>
            </a:r>
            <a:endParaRPr lang="fr-FR" b="1" i="1" dirty="0">
              <a:solidFill>
                <a:srgbClr val="EC8444"/>
              </a:solidFill>
              <a:latin typeface="+mj-lt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115616" y="2857423"/>
            <a:ext cx="2205508" cy="792088"/>
          </a:xfrm>
          <a:prstGeom prst="ellipse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AUTO-DIAGNOSTIC / DIAGNOSTIC </a:t>
            </a:r>
          </a:p>
        </p:txBody>
      </p:sp>
      <p:sp>
        <p:nvSpPr>
          <p:cNvPr id="23" name="Ellipse 22"/>
          <p:cNvSpPr/>
          <p:nvPr/>
        </p:nvSpPr>
        <p:spPr>
          <a:xfrm>
            <a:off x="4139952" y="2857422"/>
            <a:ext cx="2205508" cy="891747"/>
          </a:xfrm>
          <a:prstGeom prst="ellipse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RESTITUTION ET DEFINITION DES ACTIONS A MENER</a:t>
            </a:r>
          </a:p>
        </p:txBody>
      </p:sp>
      <p:sp>
        <p:nvSpPr>
          <p:cNvPr id="24" name="Ellipse 23"/>
          <p:cNvSpPr/>
          <p:nvPr/>
        </p:nvSpPr>
        <p:spPr>
          <a:xfrm>
            <a:off x="4275438" y="4253226"/>
            <a:ext cx="1944611" cy="792088"/>
          </a:xfrm>
          <a:prstGeom prst="ellipse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 présentiel ou distanciel</a:t>
            </a:r>
          </a:p>
        </p:txBody>
      </p:sp>
      <p:sp>
        <p:nvSpPr>
          <p:cNvPr id="14" name="Carré corné 13"/>
          <p:cNvSpPr/>
          <p:nvPr/>
        </p:nvSpPr>
        <p:spPr>
          <a:xfrm>
            <a:off x="7650273" y="1415720"/>
            <a:ext cx="1278211" cy="1069855"/>
          </a:xfrm>
          <a:prstGeom prst="foldedCorner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/>
                </a:solidFill>
                <a:latin typeface="+mj-lt"/>
              </a:rPr>
              <a:t>Note de cadrage</a:t>
            </a:r>
            <a:endParaRPr lang="fr-FR" sz="20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-34506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 idx="4294967295"/>
          </p:nvPr>
        </p:nvSpPr>
        <p:spPr>
          <a:xfrm>
            <a:off x="216177" y="394104"/>
            <a:ext cx="8920065" cy="40572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 : </a:t>
            </a:r>
            <a:r>
              <a:rPr lang="fr-FR" alt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DE CADRAGE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-252536" y="976241"/>
            <a:ext cx="8784976" cy="475701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262626"/>
              </a:solidFill>
              <a:latin typeface="Futura Hv BT"/>
            </a:endParaRPr>
          </a:p>
          <a:p>
            <a:pPr marL="457200" lvl="1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600" dirty="0">
              <a:solidFill>
                <a:srgbClr val="262626"/>
              </a:solidFill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52670" y="1204173"/>
            <a:ext cx="278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Définition de la temporalité du projet, en </a:t>
            </a:r>
            <a:r>
              <a:rPr lang="fr-FR" sz="1600" dirty="0" smtClean="0"/>
              <a:t>accord avec les souhaits des établissements</a:t>
            </a:r>
            <a:endParaRPr lang="fr-FR" sz="16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4958351" y="1587320"/>
            <a:ext cx="909793" cy="12946"/>
          </a:xfrm>
          <a:prstGeom prst="straightConnector1">
            <a:avLst/>
          </a:prstGeom>
          <a:ln>
            <a:solidFill>
              <a:srgbClr val="EC8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èche courbée vers la droite 25"/>
          <p:cNvSpPr/>
          <p:nvPr/>
        </p:nvSpPr>
        <p:spPr>
          <a:xfrm rot="17919430">
            <a:off x="1799676" y="537690"/>
            <a:ext cx="3227967" cy="6591832"/>
          </a:xfrm>
          <a:prstGeom prst="curvedRightArrow">
            <a:avLst/>
          </a:prstGeom>
          <a:solidFill>
            <a:srgbClr val="27A59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H="1" flipV="1">
            <a:off x="2411760" y="1625412"/>
            <a:ext cx="899085" cy="9900"/>
          </a:xfrm>
          <a:prstGeom prst="straightConnector1">
            <a:avLst/>
          </a:prstGeom>
          <a:ln>
            <a:solidFill>
              <a:srgbClr val="EC8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527249" y="1204173"/>
            <a:ext cx="1656184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Points-clés du diagnostic</a:t>
            </a:r>
          </a:p>
        </p:txBody>
      </p:sp>
      <p:sp>
        <p:nvSpPr>
          <p:cNvPr id="29" name="Ellipse 28"/>
          <p:cNvSpPr/>
          <p:nvPr/>
        </p:nvSpPr>
        <p:spPr>
          <a:xfrm>
            <a:off x="2627803" y="3900063"/>
            <a:ext cx="3100267" cy="16542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b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l’appui </a:t>
            </a: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opérationnel éventuel </a:t>
            </a: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(module 3</a:t>
            </a: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Objectifs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200" b="1" dirty="0" smtClean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Acteurs concernés</a:t>
            </a:r>
            <a:endParaRPr lang="fr-FR" sz="1200" b="1" dirty="0">
              <a:solidFill>
                <a:srgbClr val="EC8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Durée/période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Séquences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Livrables</a:t>
            </a:r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107523" y="2181894"/>
            <a:ext cx="2520280" cy="18990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de la formation-action personnalisée</a:t>
            </a:r>
            <a:b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(module 2)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Objectifs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Publics visés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Durée/période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Séquences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200" b="1" dirty="0" smtClean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Livrables</a:t>
            </a:r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2627803" y="2139368"/>
            <a:ext cx="632826" cy="252986"/>
          </a:xfrm>
          <a:prstGeom prst="straightConnector1">
            <a:avLst/>
          </a:prstGeom>
          <a:ln>
            <a:solidFill>
              <a:srgbClr val="EC8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103201" y="2535731"/>
            <a:ext cx="0" cy="1191379"/>
          </a:xfrm>
          <a:prstGeom prst="straightConnector1">
            <a:avLst/>
          </a:prstGeom>
          <a:ln>
            <a:solidFill>
              <a:srgbClr val="EC8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rré corné 20"/>
          <p:cNvSpPr/>
          <p:nvPr/>
        </p:nvSpPr>
        <p:spPr>
          <a:xfrm>
            <a:off x="3464096" y="1106475"/>
            <a:ext cx="1278211" cy="1069855"/>
          </a:xfrm>
          <a:prstGeom prst="foldedCorner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/>
                </a:solidFill>
                <a:latin typeface="+mj-lt"/>
              </a:rPr>
              <a:t>Note de cadrage</a:t>
            </a:r>
            <a:endParaRPr lang="fr-FR" sz="20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Arrondir un rectangle avec un coin du même côté 16"/>
          <p:cNvSpPr/>
          <p:nvPr/>
        </p:nvSpPr>
        <p:spPr>
          <a:xfrm>
            <a:off x="1229147" y="5874490"/>
            <a:ext cx="6894124" cy="921586"/>
          </a:xfrm>
          <a:prstGeom prst="round2SameRect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600" dirty="0">
                <a:solidFill>
                  <a:schemeClr val="tx1"/>
                </a:solidFill>
                <a:latin typeface="+mj-lt"/>
              </a:rPr>
              <a:t>La note de cadrage est transmise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à l’interlocuteur du ou des établissements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au Délégué ANFH / à la Conseillère Formation en charge du dispositif.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1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-34506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 idx="4294967295"/>
          </p:nvPr>
        </p:nvSpPr>
        <p:spPr>
          <a:xfrm>
            <a:off x="216177" y="394104"/>
            <a:ext cx="8920065" cy="40572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DECLENCHEMENT ET SUIVI DES MODULES 2 ET 3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122731" y="836712"/>
            <a:ext cx="8784976" cy="475701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262626"/>
              </a:solidFill>
              <a:latin typeface="Futura Hv BT"/>
            </a:endParaRPr>
          </a:p>
          <a:p>
            <a:pPr marL="457200" lvl="1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600" dirty="0">
              <a:solidFill>
                <a:srgbClr val="262626"/>
              </a:solidFill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176" y="1091561"/>
            <a:ext cx="89200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/>
          </a:p>
          <a:p>
            <a:r>
              <a:rPr lang="fr-FR" sz="1600" dirty="0"/>
              <a:t>Après validation et ajustement éventuel de la note de </a:t>
            </a:r>
            <a:r>
              <a:rPr lang="fr-FR" sz="1600" dirty="0" smtClean="0"/>
              <a:t>cadrage, le </a:t>
            </a:r>
            <a:r>
              <a:rPr lang="fr-FR" sz="1600" dirty="0"/>
              <a:t>bon de commande est émis par </a:t>
            </a:r>
            <a:r>
              <a:rPr lang="fr-FR" sz="1600" dirty="0" smtClean="0"/>
              <a:t>l’ANFH, pour </a:t>
            </a:r>
            <a:r>
              <a:rPr lang="fr-FR" sz="1600" dirty="0"/>
              <a:t>tout ou partie </a:t>
            </a:r>
            <a:r>
              <a:rPr lang="fr-FR" sz="1600" dirty="0" smtClean="0"/>
              <a:t>de l’accompagnement, avec </a:t>
            </a:r>
            <a:r>
              <a:rPr lang="fr-FR" sz="16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le nombre de jours de </a:t>
            </a:r>
            <a:r>
              <a:rPr lang="fr-FR" sz="1600" dirty="0" smtClean="0"/>
              <a:t>formation-action,</a:t>
            </a: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le nombre de jours éventuels </a:t>
            </a:r>
            <a:r>
              <a:rPr lang="fr-FR" sz="1600" dirty="0" smtClean="0"/>
              <a:t>d’appui,</a:t>
            </a: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la date de démarrage et d’échéance maximale de l’accompagnement (tout ou partie</a:t>
            </a:r>
            <a:r>
              <a:rPr lang="fr-FR" sz="1600" dirty="0" smtClean="0"/>
              <a:t>).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r>
              <a:rPr lang="fr-FR" sz="1600" dirty="0" smtClean="0"/>
              <a:t>Une lettre d’engagement est signé par le commanditaire de l’établissement.</a:t>
            </a:r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211960" y="4221088"/>
            <a:ext cx="3633809" cy="1138773"/>
          </a:xfrm>
          <a:prstGeom prst="rect">
            <a:avLst/>
          </a:prstGeom>
          <a:solidFill>
            <a:srgbClr val="F4BA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Tenue </a:t>
            </a:r>
            <a:r>
              <a:rPr lang="fr-FR" dirty="0"/>
              <a:t>à jour d’un tableau de bord de l’accompagnement </a:t>
            </a:r>
            <a:r>
              <a:rPr lang="fr-FR" sz="1600" dirty="0"/>
              <a:t>(avancement des phases, livrables produits, points de vigilance)</a:t>
            </a:r>
            <a:endParaRPr lang="fr-FR" dirty="0"/>
          </a:p>
        </p:txBody>
      </p:sp>
      <p:pic>
        <p:nvPicPr>
          <p:cNvPr id="23" name="Image 22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47719"/>
            <a:ext cx="1880812" cy="146039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4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 idx="4294967295"/>
          </p:nvPr>
        </p:nvSpPr>
        <p:spPr>
          <a:xfrm>
            <a:off x="107950" y="416600"/>
            <a:ext cx="8856662" cy="40572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 2 : 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Formation-action</a:t>
            </a:r>
            <a:b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0" y="1108510"/>
            <a:ext cx="8784976" cy="475701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262626"/>
              </a:solidFill>
              <a:latin typeface="+mj-lt"/>
            </a:endParaRPr>
          </a:p>
          <a:p>
            <a:pPr marL="914400" lvl="2" indent="0" eaLnBrk="1" hangingPunct="1">
              <a:spcBef>
                <a:spcPct val="0"/>
              </a:spcBef>
              <a:buNone/>
            </a:pPr>
            <a:endParaRPr lang="fr-FR" altLang="fr-FR" sz="1400" b="1" dirty="0">
              <a:latin typeface="+mj-l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+mj-l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+mj-l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+mj-l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+mj-lt"/>
            </a:endParaRPr>
          </a:p>
          <a:p>
            <a:pPr marL="457200" lvl="1" indent="0" algn="just" eaLnBrk="1" hangingPunct="1"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31" name="Arrondir un rectangle avec un coin du même côté 30"/>
          <p:cNvSpPr/>
          <p:nvPr/>
        </p:nvSpPr>
        <p:spPr>
          <a:xfrm>
            <a:off x="454085" y="4545762"/>
            <a:ext cx="8236112" cy="1788139"/>
          </a:xfrm>
          <a:prstGeom prst="round2SameRect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  <a:latin typeface="+mj-lt"/>
              </a:rPr>
              <a:t>Pour les groupes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d’établissements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, la durée proposée par l’organisme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s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era optimisée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par la réalisation de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séquences communes </a:t>
            </a:r>
            <a:r>
              <a:rPr lang="fr-FR" sz="1600" b="1" dirty="0" smtClean="0">
                <a:solidFill>
                  <a:schemeClr val="tx1"/>
                </a:solidFill>
                <a:latin typeface="+mj-lt"/>
              </a:rPr>
              <a:t>inter-établissements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,</a:t>
            </a:r>
            <a:br>
              <a:rPr lang="fr-FR" sz="1600" dirty="0" smtClean="0">
                <a:solidFill>
                  <a:schemeClr val="tx1"/>
                </a:solidFill>
                <a:latin typeface="+mj-lt"/>
              </a:rPr>
            </a:b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en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cohérence avec les objectifs ou projets portés collectivement,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p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ourra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comporter des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séquences spécifiques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à un ou plusieurs établissements, répondant à des contextes ou besoins locaux,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tiendra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compte de la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disponibilité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des acteurs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.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360102" y="1127719"/>
            <a:ext cx="8280920" cy="2168185"/>
          </a:xfrm>
          <a:prstGeom prst="rightArrow">
            <a:avLst/>
          </a:prstGeom>
          <a:solidFill>
            <a:srgbClr val="67DBD5"/>
          </a:solidFill>
          <a:ln>
            <a:solidFill>
              <a:srgbClr val="27A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+mj-lt"/>
              </a:rPr>
              <a:t>Objectif </a:t>
            </a:r>
            <a:r>
              <a:rPr lang="fr-FR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fr-FR" b="1" dirty="0" smtClean="0">
                <a:solidFill>
                  <a:schemeClr val="tx1"/>
                </a:solidFill>
                <a:latin typeface="+mj-lt"/>
              </a:rPr>
              <a:t>permettre </a:t>
            </a:r>
            <a:r>
              <a:rPr lang="fr-FR" b="1" dirty="0">
                <a:solidFill>
                  <a:schemeClr val="tx1"/>
                </a:solidFill>
                <a:latin typeface="+mj-lt"/>
              </a:rPr>
              <a:t>à l’ensemble des acteurs concernés d’acquérir ou développer des </a:t>
            </a:r>
            <a:r>
              <a:rPr lang="fr-FR" b="1" dirty="0" smtClean="0">
                <a:solidFill>
                  <a:schemeClr val="tx1"/>
                </a:solidFill>
                <a:latin typeface="+mj-lt"/>
              </a:rPr>
              <a:t>compétences en </a:t>
            </a:r>
            <a:r>
              <a:rPr lang="fr-FR" b="1" dirty="0">
                <a:solidFill>
                  <a:schemeClr val="tx1"/>
                </a:solidFill>
                <a:latin typeface="+mj-lt"/>
              </a:rPr>
              <a:t>termes de management des métiers, emplois et </a:t>
            </a:r>
            <a:r>
              <a:rPr lang="fr-FR" b="1" dirty="0" smtClean="0">
                <a:solidFill>
                  <a:schemeClr val="tx1"/>
                </a:solidFill>
                <a:latin typeface="+mj-lt"/>
              </a:rPr>
              <a:t>compétences</a:t>
            </a:r>
            <a:endParaRPr lang="fr-FR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286372" y="2679956"/>
            <a:ext cx="3213620" cy="1037076"/>
          </a:xfrm>
          <a:prstGeom prst="ellipse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Programme personnalisé à l’établissement ou au groupe d’établissements</a:t>
            </a:r>
            <a:endParaRPr lang="fr-FR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04264" y="2895079"/>
            <a:ext cx="2534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EC8444"/>
                </a:solidFill>
                <a:latin typeface="+mj-lt"/>
              </a:rPr>
              <a:t>Durée :</a:t>
            </a:r>
            <a:br>
              <a:rPr lang="fr-FR" b="1" i="1" dirty="0" smtClean="0">
                <a:solidFill>
                  <a:srgbClr val="EC8444"/>
                </a:solidFill>
                <a:latin typeface="+mj-lt"/>
              </a:rPr>
            </a:br>
            <a:r>
              <a:rPr lang="fr-FR" b="1" i="1" dirty="0">
                <a:solidFill>
                  <a:srgbClr val="EC8444"/>
                </a:solidFill>
                <a:latin typeface="+mj-lt"/>
              </a:rPr>
              <a:t>+/- 6 jours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953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NFH_PP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B4E2"/>
      </a:accent1>
      <a:accent2>
        <a:srgbClr val="6193C8"/>
      </a:accent2>
      <a:accent3>
        <a:srgbClr val="A68BBB"/>
      </a:accent3>
      <a:accent4>
        <a:srgbClr val="C5005A"/>
      </a:accent4>
      <a:accent5>
        <a:srgbClr val="41A62A"/>
      </a:accent5>
      <a:accent6>
        <a:srgbClr val="4EB4E2"/>
      </a:accent6>
      <a:hlink>
        <a:srgbClr val="E75194"/>
      </a:hlink>
      <a:folHlink>
        <a:srgbClr val="EA6927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94BC3B75B7B74DA3E169458742C6D6" ma:contentTypeVersion="" ma:contentTypeDescription="Create a new document." ma:contentTypeScope="" ma:versionID="d03d6fc0638721fefb6437b3c81a0e47">
  <xsd:schema xmlns:xsd="http://www.w3.org/2001/XMLSchema" xmlns:p="http://schemas.microsoft.com/office/2006/metadata/properties" xmlns:ns1="http://schemas.microsoft.com/sharepoint/v3" xmlns:ns2="1F518B6B-A879-4A72-BC09-F6FB3CABF660" targetNamespace="http://schemas.microsoft.com/office/2006/metadata/properties" ma:root="true" ma:fieldsID="d37f19ad1f98c5d507c6974fdee43826" ns1:_="" ns2:_="">
    <xsd:import namespace="http://schemas.microsoft.com/sharepoint/v3"/>
    <xsd:import namespace="1F518B6B-A879-4A72-BC09-F6FB3CABF660"/>
    <xsd:element name="properties">
      <xsd:complexType>
        <xsd:sequence>
          <xsd:element name="documentManagement">
            <xsd:complexType>
              <xsd:all>
                <xsd:element ref="ns2:Icone_Nature" minOccurs="0"/>
                <xsd:element ref="ns1:Nature_Docume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Nature_Document" ma:index="2" nillable="true" ma:displayName="Nature du document" ma:list="18edfc69-a668-4d14-a2dd-59137522a836" ma:internalName="Nature_Document" ma:showField="Title" ma:web="969179f7-6227-4cd0-829a-3ae057bf4e0e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1F518B6B-A879-4A72-BC09-F6FB3CABF660" elementFormDefault="qualified">
    <xsd:import namespace="http://schemas.microsoft.com/office/2006/documentManagement/types"/>
    <xsd:element name="Icone_Nature" ma:index="1" nillable="true" ma:displayName="Icône Nature" ma:format="Image" ma:hidden="true" ma:internalName="Icone_Na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axOccurs="1" ma:index="0" ma:displayName="Titre du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e_Nature xmlns="1F518B6B-A879-4A72-BC09-F6FB3CABF660">
      <Url>http://intranet.anfh.fr/_layouts/images/icppt.gif</Url>
      <Description>http://intranet.anfh.fr/_layouts/images/icppt.gif</Description>
    </Icone_Nature>
    <Nature_Document xmlns="http://schemas.microsoft.com/sharepoint/v3" xsi:nil="true"/>
  </documentManagement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B3C0CEA-A9BB-4013-B91E-2A81835DA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518B6B-A879-4A72-BC09-F6FB3CABF66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5E60C02-2FDF-4A9F-87D5-181E8D64BA74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1F518B6B-A879-4A72-BC09-F6FB3CABF660"/>
    <ds:schemaRef ds:uri="http://schemas.microsoft.com/sharepoint/v3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D38B30B-D792-4D8F-A5E3-92C7C2E4FD8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22977</TotalTime>
  <Words>1346</Words>
  <Application>Microsoft Office PowerPoint</Application>
  <PresentationFormat>Affichage à l'écran (4:3)</PresentationFormat>
  <Paragraphs>256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Courier New</vt:lpstr>
      <vt:lpstr>Futura Hv BT</vt:lpstr>
      <vt:lpstr>Futura Lt BT</vt:lpstr>
      <vt:lpstr>Futura-Bold</vt:lpstr>
      <vt:lpstr>Lao UI</vt:lpstr>
      <vt:lpstr>Times New Roman</vt:lpstr>
      <vt:lpstr>Wingdings</vt:lpstr>
      <vt:lpstr>Thème Office</vt:lpstr>
      <vt:lpstr>DISPOSITIF D’accompagnement et de formation au MANAGEMENT DES METIERS, EMPLOIS ET COMPETENCES</vt:lpstr>
      <vt:lpstr>Présentation PowerPoint</vt:lpstr>
      <vt:lpstr>Présentation PowerPoint</vt:lpstr>
      <vt:lpstr>Présentation PowerPoint</vt:lpstr>
      <vt:lpstr> UN ACCOMPAGNEMENT MODULAIRE</vt:lpstr>
      <vt:lpstr> module 1 : Diagnostic et cadrage</vt:lpstr>
      <vt:lpstr>module 1 : NOTE DE CADRAGE</vt:lpstr>
      <vt:lpstr>DECLENCHEMENT ET SUIVI DES MODULES 2 ET 3</vt:lpstr>
      <vt:lpstr>module 2 : Formation-action </vt:lpstr>
      <vt:lpstr>module 2 : EXEMPLES DE FORMATIONS-ACTIONS</vt:lpstr>
      <vt:lpstr>module 3 : Appui opérationnel/CONSEIL </vt:lpstr>
      <vt:lpstr>module 2 : EXEMPLES D’APPUI OPERATIONNEL/CONSEIL</vt:lpstr>
      <vt:lpstr>Présentation PowerPoint</vt:lpstr>
      <vt:lpstr> Durée et spécificités de chaque formation</vt:lpstr>
      <vt:lpstr>en savoir plus sur l’OFFRE « GPMC 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Steeve FLANET</dc:creator>
  <cp:lastModifiedBy>RIVAT Lydia</cp:lastModifiedBy>
  <cp:revision>1211</cp:revision>
  <cp:lastPrinted>2019-03-18T14:21:00Z</cp:lastPrinted>
  <dcterms:created xsi:type="dcterms:W3CDTF">2011-05-10T14:38:25Z</dcterms:created>
  <dcterms:modified xsi:type="dcterms:W3CDTF">2019-07-05T12:21:41Z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0x010100F794BC3B75B7B74DA3E169458742C6D6</vt:lpwstr>
  </property>
  <property fmtid="{D5CDD505-2E9C-101B-9397-08002B2CF9AE}" pid="3" name="ContentType">
    <vt:lpwstr>Document</vt:lpwstr>
  </property>
</Properties>
</file>