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3"/>
  </p:notesMasterIdLst>
  <p:sldIdLst>
    <p:sldId id="256" r:id="rId2"/>
    <p:sldId id="282" r:id="rId3"/>
    <p:sldId id="257" r:id="rId4"/>
    <p:sldId id="258" r:id="rId5"/>
    <p:sldId id="259" r:id="rId6"/>
    <p:sldId id="283" r:id="rId7"/>
    <p:sldId id="274" r:id="rId8"/>
    <p:sldId id="265" r:id="rId9"/>
    <p:sldId id="284" r:id="rId10"/>
    <p:sldId id="286" r:id="rId11"/>
    <p:sldId id="285" r:id="rId1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AE83"/>
    <a:srgbClr val="193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6472C-7DA6-4576-89FC-F91B30EDDA74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E6E8C-9A1E-4818-A69A-254B31E3B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759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6E8C-9A1E-4818-A69A-254B31E3BF6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32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E6E8C-9A1E-4818-A69A-254B31E3BF6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6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ACD3C-A347-4E23-B0C3-A3E0F378FA57}" type="datetime1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19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4124-08C4-4E7B-81BC-4FA6729787EF}" type="datetime1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2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3ACC-F22B-46C1-9BFB-55207E2849E0}" type="datetime1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22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5FD7-3321-46B5-ADA6-6CC5F2C02E5F}" type="datetime1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32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516-B2DA-4D54-AD97-CF3CE5476BA8}" type="datetime1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75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A0EC-6FBF-4C0F-B263-6827E6107BE7}" type="datetime1">
              <a:rPr lang="fr-FR" smtClean="0"/>
              <a:t>27/09/2023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33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397C-48FD-4957-B295-5463E086656F}" type="datetime1">
              <a:rPr lang="fr-FR" smtClean="0"/>
              <a:t>27/09/2023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49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C689-F935-4EF3-9FDE-6A9C8380FC70}" type="datetime1">
              <a:rPr lang="fr-FR" smtClean="0"/>
              <a:t>27/09/2023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32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0811-B602-4EB1-A62F-ED61571F2E52}" type="datetime1">
              <a:rPr lang="fr-FR" smtClean="0"/>
              <a:t>27/09/2023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38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AE8F-7FA8-44B9-8AB6-200432156668}" type="datetime1">
              <a:rPr lang="fr-FR" smtClean="0"/>
              <a:t>27/09/2023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78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6CE8-C4E8-4E64-A4F5-9B8EA2CDA5F0}" type="datetime1">
              <a:rPr lang="fr-FR" smtClean="0"/>
              <a:t>27/09/2023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26 NOVEMBRE 2021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31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4EB4A-4B53-4B7D-9CB9-97273B51B5F4}" type="datetime1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26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F9554-9737-4508-B7F8-EF1373B009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3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2960" y="1028702"/>
            <a:ext cx="10014857" cy="1328604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Journée du 29 septembre 2023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34181" y="3062217"/>
            <a:ext cx="10795819" cy="3250093"/>
          </a:xfrm>
          <a:solidFill>
            <a:srgbClr val="19396A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fr-F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Nouveaux projets de l’Offre ANFH et actualités</a:t>
            </a:r>
            <a:endParaRPr lang="fr-FR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contrat d’apprentissage dans la FPH </a:t>
            </a:r>
          </a:p>
          <a:p>
            <a:r>
              <a:rPr lang="fr-F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Escape Game </a:t>
            </a:r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5" name="Picture 2" descr="auvergne-rhone-alpes_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64" y="332767"/>
            <a:ext cx="2930936" cy="69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auvergne-rhone-alpes_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64" y="338667"/>
            <a:ext cx="2906054" cy="689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833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8535" y="1279759"/>
            <a:ext cx="11613465" cy="5578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projets de l’Offre de services en cours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9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I Care </a:t>
            </a:r>
            <a:r>
              <a:rPr lang="fr-FR" sz="1500" dirty="0">
                <a:latin typeface="Arial" panose="020B0604020202020204" pitchFamily="34" charset="0"/>
                <a:cs typeface="Arial" panose="020B0604020202020204" pitchFamily="34" charset="0"/>
              </a:rPr>
              <a:t>Intelligence Collective et accompagnement des Responsables d’équipes </a:t>
            </a:r>
            <a:r>
              <a:rPr lang="fr-FR" sz="1500" i="1" dirty="0">
                <a:latin typeface="Arial" panose="020B0604020202020204" pitchFamily="34" charset="0"/>
                <a:cs typeface="Arial" panose="020B0604020202020204" pitchFamily="34" charset="0"/>
              </a:rPr>
              <a:t>(journée de sensibilisation, accompagnement, formation)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700" dirty="0">
                <a:latin typeface="Arial" panose="020B0604020202020204" pitchFamily="34" charset="0"/>
                <a:cs typeface="Arial" panose="020B0604020202020204" pitchFamily="34" charset="0"/>
              </a:rPr>
              <a:t>Co développement </a:t>
            </a:r>
            <a:endParaRPr lang="fr-FR" sz="1500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QVCT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Baromètre social : 2nde vague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Diagnostic et formations actions </a:t>
            </a:r>
            <a:r>
              <a:rPr lang="fr-FR" sz="1500" dirty="0">
                <a:latin typeface="Arial" panose="020B0604020202020204" pitchFamily="34" charset="0"/>
                <a:cs typeface="Arial" panose="020B0604020202020204" pitchFamily="34" charset="0"/>
              </a:rPr>
              <a:t>(ex : suivi et accueil nouveaux arrivants, élaboration du document unique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fr-F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Egalité professionnelle femmes hommes, diversité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Un digital Learning, des formations et une prestation diagnostic et accompagnement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Développement durable et RSE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500" dirty="0">
                <a:latin typeface="Arial" panose="020B0604020202020204" pitchFamily="34" charset="0"/>
                <a:cs typeface="Arial" panose="020B0604020202020204" pitchFamily="34" charset="0"/>
              </a:rPr>
              <a:t>Sensibilisation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(webinaires, fiches pratiques, REX, vidéos, podcasts), </a:t>
            </a:r>
            <a:r>
              <a:rPr lang="fr-FR" sz="1500" dirty="0">
                <a:latin typeface="Arial" panose="020B0604020202020204" pitchFamily="34" charset="0"/>
                <a:cs typeface="Arial" panose="020B0604020202020204" pitchFamily="34" charset="0"/>
              </a:rPr>
              <a:t>3 formations, accompagnement établissements: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diagnostic/plans d’actions </a:t>
            </a:r>
            <a:r>
              <a:rPr lang="fr-FR" sz="1500" dirty="0">
                <a:latin typeface="Arial" panose="020B0604020202020204" pitchFamily="34" charset="0"/>
                <a:cs typeface="Arial" panose="020B0604020202020204" pitchFamily="34" charset="0"/>
              </a:rPr>
              <a:t>et filières hospitalières, </a:t>
            </a:r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fr-FR" sz="1500" dirty="0">
                <a:latin typeface="Arial" panose="020B0604020202020204" pitchFamily="34" charset="0"/>
                <a:cs typeface="Arial" panose="020B0604020202020204" pitchFamily="34" charset="0"/>
              </a:rPr>
              <a:t> : projet complémentaire concernant l’éco-conception des soins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Projet  attractivité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700" dirty="0">
                <a:latin typeface="Arial" panose="020B0604020202020204" pitchFamily="34" charset="0"/>
                <a:cs typeface="Arial" panose="020B0604020202020204" pitchFamily="34" charset="0"/>
              </a:rPr>
              <a:t>une formation-action </a:t>
            </a:r>
            <a:r>
              <a:rPr lang="fr-FR" sz="1500" dirty="0">
                <a:latin typeface="Arial" panose="020B0604020202020204" pitchFamily="34" charset="0"/>
                <a:cs typeface="Arial" panose="020B0604020202020204" pitchFamily="34" charset="0"/>
              </a:rPr>
              <a:t>(équipes soignantes), </a:t>
            </a:r>
            <a:r>
              <a:rPr lang="fr-FR" sz="1700" dirty="0">
                <a:latin typeface="Arial" panose="020B0604020202020204" pitchFamily="34" charset="0"/>
                <a:cs typeface="Arial" panose="020B0604020202020204" pitchFamily="34" charset="0"/>
              </a:rPr>
              <a:t>des accompagnements.</a:t>
            </a:r>
            <a:endParaRPr lang="fr-FR" sz="15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/>
          </a:p>
          <a:p>
            <a:pPr lvl="0"/>
            <a:endParaRPr lang="fr-FR" sz="2000" dirty="0"/>
          </a:p>
        </p:txBody>
      </p:sp>
      <p:pic>
        <p:nvPicPr>
          <p:cNvPr id="9" name="Picture 2" descr="auvergne-rhone-alpes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187854"/>
            <a:ext cx="2128262" cy="50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925840" y="298917"/>
            <a:ext cx="149694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Offre ANFH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9034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8535" y="1279759"/>
            <a:ext cx="11613465" cy="5578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Autres sujets d’actualités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9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9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Etude promotionnelles et fonds de qualification CPF 2024 :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modalités reconduites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Apprentissage :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contrats pour 2023 à transmettre au plus tard le 15 décembre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Aide de l’Etat : 3 000 € / an :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modalités à venir, date 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Remboursement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(arrêté 20.09.2023):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Repas : 20 €, Hébergement: 90 €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(taux de base)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120 €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(grandes villes et grand Paris)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140 €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(Commune de Paris)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Questions ?  </a:t>
            </a:r>
            <a:endParaRPr lang="fr-FR" sz="14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fr-FR" sz="2000" dirty="0"/>
          </a:p>
        </p:txBody>
      </p:sp>
      <p:pic>
        <p:nvPicPr>
          <p:cNvPr id="9" name="Picture 2" descr="auvergne-rhone-alpes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187854"/>
            <a:ext cx="2128262" cy="50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925840" y="298917"/>
            <a:ext cx="88998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ANFH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643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2960" y="1028702"/>
            <a:ext cx="10014857" cy="1328604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Journée du 29 septembre 2023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34181" y="3062217"/>
            <a:ext cx="10795819" cy="3250093"/>
          </a:xfrm>
          <a:solidFill>
            <a:srgbClr val="19396A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fr-F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Nouveaux projets de l’Offre ANFH et actualités : </a:t>
            </a:r>
          </a:p>
          <a:p>
            <a:r>
              <a:rPr lang="fr-F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Cyberdéfense</a:t>
            </a:r>
          </a:p>
          <a:p>
            <a:r>
              <a:rPr lang="fr-F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Secondes parties de carrière </a:t>
            </a:r>
          </a:p>
          <a:p>
            <a:r>
              <a:rPr lang="fr-F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Actualités et projets 2024 </a:t>
            </a:r>
            <a:endParaRPr lang="fr-FR" sz="3200" dirty="0">
              <a:solidFill>
                <a:schemeClr val="bg1"/>
              </a:solidFill>
            </a:endParaRPr>
          </a:p>
          <a:p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5" name="Picture 2" descr="auvergne-rhone-alpes_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64" y="332767"/>
            <a:ext cx="2930936" cy="69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auvergne-rhone-alpes_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64" y="338667"/>
            <a:ext cx="2906054" cy="689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43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431" y="1048624"/>
            <a:ext cx="11015133" cy="1182848"/>
          </a:xfrm>
        </p:spPr>
        <p:txBody>
          <a:bodyPr>
            <a:normAutofit/>
          </a:bodyPr>
          <a:lstStyle/>
          <a:p>
            <a:br>
              <a:rPr lang="fr-FR" sz="3200" b="1" dirty="0"/>
            </a:br>
            <a:r>
              <a:rPr lang="fr-FR" sz="3600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Cyberdéfense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1383" y="2487930"/>
            <a:ext cx="11867403" cy="4059828"/>
          </a:xfrm>
        </p:spPr>
        <p:txBody>
          <a:bodyPr>
            <a:normAutofit/>
          </a:bodyPr>
          <a:lstStyle/>
          <a:p>
            <a:endParaRPr lang="fr-F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1CAE83"/>
              </a:buClr>
              <a:buSzPct val="109000"/>
              <a:buNone/>
            </a:pPr>
            <a:r>
              <a:rPr lang="fr-FR" sz="2200" b="1" dirty="0">
                <a:solidFill>
                  <a:srgbClr val="1CAE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1 -</a:t>
            </a: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	Actions de sensibilisation et formations </a:t>
            </a:r>
          </a:p>
          <a:p>
            <a:pPr marL="0" indent="0">
              <a:buClr>
                <a:srgbClr val="1CAE83"/>
              </a:buClr>
              <a:buSzPct val="109000"/>
              <a:buNone/>
            </a:pPr>
            <a:endParaRPr lang="fr-F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1CAE83"/>
              </a:buClr>
              <a:buSzPct val="109000"/>
              <a:buNone/>
            </a:pPr>
            <a:r>
              <a:rPr lang="fr-FR" sz="2200" b="1" dirty="0">
                <a:solidFill>
                  <a:srgbClr val="1CAE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2 -</a:t>
            </a: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	Mises en situation</a:t>
            </a:r>
          </a:p>
          <a:p>
            <a:pPr marL="457200" indent="-457200">
              <a:buClr>
                <a:srgbClr val="1CAE83"/>
              </a:buClr>
              <a:buSzPct val="109000"/>
              <a:buFont typeface="+mj-lt"/>
              <a:buAutoNum type="arabicParenR"/>
            </a:pPr>
            <a:endParaRPr lang="fr-F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1CAE83"/>
              </a:buClr>
              <a:buSzPct val="109000"/>
              <a:buNone/>
            </a:pPr>
            <a:r>
              <a:rPr lang="fr-FR" sz="2200" b="1" dirty="0">
                <a:solidFill>
                  <a:srgbClr val="1CAE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3 -</a:t>
            </a: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	Simulations</a:t>
            </a:r>
          </a:p>
          <a:p>
            <a:pPr marL="0" indent="0">
              <a:buClr>
                <a:srgbClr val="1CAE83"/>
              </a:buClr>
              <a:buSzPct val="109000"/>
              <a:buNone/>
            </a:pPr>
            <a:endParaRPr lang="fr-F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1CAE83"/>
              </a:buClr>
              <a:buSzPct val="109000"/>
              <a:buNone/>
            </a:pPr>
            <a:r>
              <a:rPr lang="fr-FR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SzPct val="109000"/>
              <a:buFont typeface="+mj-lt"/>
              <a:buAutoNum type="arabicParenR"/>
            </a:pPr>
            <a:endParaRPr lang="fr-FR" sz="2000" dirty="0"/>
          </a:p>
        </p:txBody>
      </p:sp>
      <p:sp>
        <p:nvSpPr>
          <p:cNvPr id="12" name="Rectangle 11"/>
          <p:cNvSpPr/>
          <p:nvPr/>
        </p:nvSpPr>
        <p:spPr>
          <a:xfrm>
            <a:off x="588432" y="2399834"/>
            <a:ext cx="11015133" cy="83915"/>
          </a:xfrm>
          <a:prstGeom prst="rect">
            <a:avLst/>
          </a:prstGeom>
          <a:solidFill>
            <a:srgbClr val="19396A"/>
          </a:solidFill>
          <a:ln>
            <a:solidFill>
              <a:srgbClr val="1939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Picture 2" descr="auvergne-rhone-alpes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52" y="375600"/>
            <a:ext cx="2128262" cy="50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044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38340"/>
            <a:ext cx="12077700" cy="5071720"/>
          </a:xfrm>
        </p:spPr>
        <p:txBody>
          <a:bodyPr>
            <a:normAutofit/>
          </a:bodyPr>
          <a:lstStyle/>
          <a:p>
            <a:pPr marL="728663" indent="-285750"/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 :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sensibiliser le plus grand nombre d’agents afin de connaître le risque, les types d’attaques, les vulnérabilités, les motivations des hackers ; comprendre son rôle dans la chaîne de sécurité des SI et définir les bonnes pratiques.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Actions proposées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webinaire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sensibiliser à la cybersécurité (2h) : 6 octobre 2023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AFN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Renforcement de la cyber vigilance : acquérir les bons réflexes </a:t>
            </a:r>
            <a:r>
              <a:rPr lang="fr-F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jour, 2 organismes de formation). </a:t>
            </a:r>
            <a:endParaRPr lang="fr-FR" sz="1600" i="1" dirty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442913" indent="-265113">
              <a:lnSpc>
                <a:spcPct val="100000"/>
              </a:lnSpc>
            </a:pP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1117278"/>
            <a:ext cx="10749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CAE83"/>
              </a:buClr>
              <a:buSzPct val="109000"/>
            </a:pPr>
            <a:r>
              <a:rPr lang="fr-FR" sz="2800" b="1" dirty="0">
                <a:solidFill>
                  <a:srgbClr val="1CAE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 de sensibilisation et formations  </a:t>
            </a:r>
          </a:p>
        </p:txBody>
      </p:sp>
      <p:pic>
        <p:nvPicPr>
          <p:cNvPr id="12" name="Picture 2" descr="auvergne-rhone-alpes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21501"/>
            <a:ext cx="2128262" cy="50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925840" y="298917"/>
            <a:ext cx="177484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Cyberdéfense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774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2601" y="2323773"/>
            <a:ext cx="11709399" cy="38580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fr-FR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formations-actions, cette offre vise à entraîner les professionnels, en fonction de leur activité, à réagir en cas d’attaque cyber, via des scénarii prédéfinis.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action : mise en situation d’une cyberattaque :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bureau des entrées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(1J)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action : mise en situation d’une cyberattaque :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génie biomédical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(1J)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action : mise en situation d’une cyberattaque :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technique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(1J)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action : mise en situation d’une cyberattaque :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direction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(1J).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2000" dirty="0"/>
          </a:p>
        </p:txBody>
      </p:sp>
      <p:sp>
        <p:nvSpPr>
          <p:cNvPr id="7" name="Rectangle 6"/>
          <p:cNvSpPr/>
          <p:nvPr/>
        </p:nvSpPr>
        <p:spPr>
          <a:xfrm>
            <a:off x="0" y="1582990"/>
            <a:ext cx="10749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CAE83"/>
              </a:buClr>
              <a:buSzPct val="109000"/>
            </a:pPr>
            <a:r>
              <a:rPr lang="fr-FR" sz="2800" b="1" dirty="0">
                <a:solidFill>
                  <a:srgbClr val="1CAE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r-F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Mises en situation par secteur</a:t>
            </a:r>
          </a:p>
        </p:txBody>
      </p:sp>
      <p:pic>
        <p:nvPicPr>
          <p:cNvPr id="9" name="Picture 2" descr="auvergne-rhone-alpes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187854"/>
            <a:ext cx="2128262" cy="50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9088072" y="255519"/>
            <a:ext cx="177484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Cyberdéfense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5005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2601" y="2323773"/>
            <a:ext cx="11709399" cy="385805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Accompagnement dédié aux acteurs des SSI et administrateurs, des simulations d’attaques permettrons aux professionnels de mieux identifier les scénarios de menaces et de protection associées, dans les différents environnements hospitaliers.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Pilotage d’un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d’action de continuité des activités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J)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Simuler une attaque/défense pour les systèmes d’information hospitaliers 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J)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20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Financement : ANFH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Régions concernées : Occitanie, PACA, Corse et AURA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2000" dirty="0"/>
          </a:p>
        </p:txBody>
      </p:sp>
      <p:sp>
        <p:nvSpPr>
          <p:cNvPr id="7" name="Rectangle 6"/>
          <p:cNvSpPr/>
          <p:nvPr/>
        </p:nvSpPr>
        <p:spPr>
          <a:xfrm>
            <a:off x="0" y="1582990"/>
            <a:ext cx="10749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CAE83"/>
              </a:buClr>
              <a:buSzPct val="109000"/>
            </a:pPr>
            <a:r>
              <a:rPr lang="fr-FR" sz="2800" b="1" dirty="0">
                <a:solidFill>
                  <a:srgbClr val="1CAE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r-F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Simulations « attaque - défense »</a:t>
            </a:r>
          </a:p>
        </p:txBody>
      </p:sp>
      <p:pic>
        <p:nvPicPr>
          <p:cNvPr id="9" name="Picture 2" descr="auvergne-rhone-alpes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187854"/>
            <a:ext cx="2128262" cy="50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9088072" y="255519"/>
            <a:ext cx="177484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Cyberdéfense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3498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431" y="1048624"/>
            <a:ext cx="11015133" cy="1182848"/>
          </a:xfrm>
        </p:spPr>
        <p:txBody>
          <a:bodyPr>
            <a:normAutofit/>
          </a:bodyPr>
          <a:lstStyle/>
          <a:p>
            <a:br>
              <a:rPr lang="fr-FR" sz="3200" b="1" dirty="0"/>
            </a:br>
            <a:r>
              <a:rPr lang="fr-FR" sz="3200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Secondes parties de carrière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1383" y="2487929"/>
            <a:ext cx="11867403" cy="3586163"/>
          </a:xfrm>
        </p:spPr>
        <p:txBody>
          <a:bodyPr>
            <a:normAutofit/>
          </a:bodyPr>
          <a:lstStyle/>
          <a:p>
            <a:endParaRPr lang="fr-FR" dirty="0">
              <a:latin typeface="Calibri Light" panose="020F0302020204030204" pitchFamily="34" charset="0"/>
            </a:endParaRPr>
          </a:p>
          <a:p>
            <a:pPr marL="0" indent="0">
              <a:buClr>
                <a:srgbClr val="1CAE83"/>
              </a:buClr>
              <a:buSzPct val="109000"/>
              <a:buNone/>
            </a:pPr>
            <a:r>
              <a:rPr lang="fr-FR" sz="2400" b="1" dirty="0">
                <a:solidFill>
                  <a:srgbClr val="1CAE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1 -	Diagnostic</a:t>
            </a:r>
          </a:p>
          <a:p>
            <a:pPr marL="0" indent="0">
              <a:buClr>
                <a:srgbClr val="1CAE83"/>
              </a:buClr>
              <a:buSzPct val="109000"/>
              <a:buNone/>
            </a:pPr>
            <a:endParaRPr lang="fr-FR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1CAE83"/>
              </a:buClr>
              <a:buSzPct val="109000"/>
              <a:buNone/>
            </a:pPr>
            <a:r>
              <a:rPr lang="fr-FR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Module 2 -	Formations actions</a:t>
            </a:r>
          </a:p>
          <a:p>
            <a:pPr marL="457200" indent="-457200">
              <a:buClr>
                <a:srgbClr val="1CAE83"/>
              </a:buClr>
              <a:buSzPct val="109000"/>
              <a:buFont typeface="+mj-lt"/>
              <a:buAutoNum type="arabicParenR"/>
            </a:pPr>
            <a:endParaRPr lang="fr-FR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1CAE83"/>
              </a:buClr>
              <a:buSzPct val="109000"/>
              <a:buNone/>
            </a:pPr>
            <a:r>
              <a:rPr lang="fr-FR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Module 3 -	Appui opérationnel, Accompagnement </a:t>
            </a:r>
            <a:endParaRPr lang="fr-F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8432" y="2399834"/>
            <a:ext cx="11015133" cy="83915"/>
          </a:xfrm>
          <a:prstGeom prst="rect">
            <a:avLst/>
          </a:prstGeom>
          <a:solidFill>
            <a:srgbClr val="19396A"/>
          </a:solidFill>
          <a:ln>
            <a:solidFill>
              <a:srgbClr val="1939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Picture 2" descr="auvergne-rhone-alpes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52" y="375600"/>
            <a:ext cx="2128262" cy="50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084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00248"/>
            <a:ext cx="10515600" cy="69197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1CAE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Webinaire - Diagnostic</a:t>
            </a:r>
            <a:endParaRPr lang="fr-F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000" dirty="0"/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Webinaire : 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résentation de la thématique secondes parties de carrière, l’accompagnement : prévention et gestion de carrières.</a:t>
            </a:r>
          </a:p>
          <a:p>
            <a:pPr marL="0" indent="0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i="1" dirty="0">
                <a:latin typeface="Arial" panose="020B0604020202020204" pitchFamily="34" charset="0"/>
                <a:cs typeface="Arial" panose="020B0604020202020204" pitchFamily="34" charset="0"/>
              </a:rPr>
              <a:t>(fin 2023)</a:t>
            </a:r>
          </a:p>
          <a:p>
            <a:pPr marL="0" indent="0">
              <a:buNone/>
            </a:pPr>
            <a:endParaRPr lang="fr-FR" sz="2000" i="1" dirty="0"/>
          </a:p>
          <a:p>
            <a:pPr marL="0" indent="0">
              <a:buNone/>
            </a:pPr>
            <a:r>
              <a:rPr lang="fr-FR" sz="2400" dirty="0"/>
              <a:t>Module 1 - Diagnostic et cadrage de l’accompagnement (2 J) </a:t>
            </a:r>
          </a:p>
          <a:p>
            <a:pPr marL="0" indent="0">
              <a:buNone/>
            </a:pPr>
            <a:r>
              <a:rPr lang="fr-FR" sz="2000" i="1" dirty="0"/>
              <a:t>Accompagner les établissements dans la définition et mise en œuvre d’une politique de prévention et de gestion des secondes parties de carrière</a:t>
            </a:r>
          </a:p>
          <a:p>
            <a:pPr marL="0" indent="0">
              <a:buNone/>
            </a:pPr>
            <a:r>
              <a:rPr lang="fr-FR" sz="2000" i="1" dirty="0"/>
              <a:t>	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Picture 2" descr="auvergne-rhone-alpes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21501"/>
            <a:ext cx="2128262" cy="50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925840" y="298917"/>
            <a:ext cx="298030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2ndes parties de carrière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589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00248"/>
            <a:ext cx="10515600" cy="69197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1CAE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Formations actions et appuis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000" dirty="0"/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200" dirty="0"/>
              <a:t>Module 2 – Formations actions des acteurs de l’établissement </a:t>
            </a:r>
            <a:r>
              <a:rPr lang="fr-FR" sz="1600" i="1" dirty="0"/>
              <a:t>(jusqu’à 6 Jours ) </a:t>
            </a:r>
          </a:p>
          <a:p>
            <a:pPr marL="0" indent="0">
              <a:buNone/>
            </a:pPr>
            <a:r>
              <a:rPr lang="fr-FR" sz="2000" dirty="0"/>
              <a:t>	Mise en </a:t>
            </a:r>
            <a:r>
              <a:rPr lang="fr-FR" sz="2000" dirty="0" err="1"/>
              <a:t>oeuvre</a:t>
            </a:r>
            <a:r>
              <a:rPr lang="fr-FR" sz="2000" dirty="0"/>
              <a:t> d’une politique de prévention et gestion, les modalités d’accompagnement de mobilité des professionnels 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200" dirty="0"/>
              <a:t>Module 3 – Accompagnement, appui opérationnel auprès des acteurs des établissements</a:t>
            </a:r>
          </a:p>
          <a:p>
            <a:pPr marL="0" indent="0">
              <a:buNone/>
            </a:pPr>
            <a:endParaRPr lang="fr-FR" sz="2000" dirty="0">
              <a:solidFill>
                <a:schemeClr val="accent5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Picture 2" descr="auvergne-rhone-alpes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21501"/>
            <a:ext cx="2128262" cy="50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925840" y="298917"/>
            <a:ext cx="310854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b="1" dirty="0">
                <a:solidFill>
                  <a:srgbClr val="1939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2ndes parties de carrières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6656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</TotalTime>
  <Words>690</Words>
  <Application>Microsoft Office PowerPoint</Application>
  <PresentationFormat>Grand écran</PresentationFormat>
  <Paragraphs>103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Journée du 29 septembre 2023 </vt:lpstr>
      <vt:lpstr>Journée du 29 septembre 2023 </vt:lpstr>
      <vt:lpstr> Cyberdéfense </vt:lpstr>
      <vt:lpstr>Présentation PowerPoint</vt:lpstr>
      <vt:lpstr>Présentation PowerPoint</vt:lpstr>
      <vt:lpstr>Présentation PowerPoint</vt:lpstr>
      <vt:lpstr> Secondes parties de carrière</vt:lpstr>
      <vt:lpstr> Webinaire - Diagnostic</vt:lpstr>
      <vt:lpstr> Formations actions et appuis</vt:lpstr>
      <vt:lpstr>Présentation PowerPoint</vt:lpstr>
      <vt:lpstr>Présentation PowerPoint</vt:lpstr>
    </vt:vector>
  </TitlesOfParts>
  <Company>ANFH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Séminaire médico-social FHF</dc:title>
  <dc:creator>GOSSET Philippe</dc:creator>
  <cp:lastModifiedBy>FRAISSE Christelle</cp:lastModifiedBy>
  <cp:revision>189</cp:revision>
  <cp:lastPrinted>2022-09-29T08:52:12Z</cp:lastPrinted>
  <dcterms:created xsi:type="dcterms:W3CDTF">2021-10-05T08:07:03Z</dcterms:created>
  <dcterms:modified xsi:type="dcterms:W3CDTF">2023-09-27T12:18:05Z</dcterms:modified>
</cp:coreProperties>
</file>