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0" r:id="rId3"/>
    <p:sldId id="282" r:id="rId4"/>
    <p:sldId id="283" r:id="rId5"/>
    <p:sldId id="284" r:id="rId6"/>
    <p:sldId id="285" r:id="rId7"/>
    <p:sldId id="286" r:id="rId8"/>
    <p:sldId id="289" r:id="rId9"/>
    <p:sldId id="287" r:id="rId10"/>
    <p:sldId id="292" r:id="rId11"/>
    <p:sldId id="294" r:id="rId12"/>
    <p:sldId id="295" r:id="rId13"/>
    <p:sldId id="297" r:id="rId14"/>
    <p:sldId id="290" r:id="rId15"/>
    <p:sldId id="291" r:id="rId16"/>
    <p:sldId id="279" r:id="rId17"/>
    <p:sldId id="261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9933FF"/>
    <a:srgbClr val="0066FF"/>
    <a:srgbClr val="3399FF"/>
    <a:srgbClr val="FF00FF"/>
    <a:srgbClr val="99FFCC"/>
    <a:srgbClr val="996600"/>
    <a:srgbClr val="0099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094" autoAdjust="0"/>
  </p:normalViewPr>
  <p:slideViewPr>
    <p:cSldViewPr>
      <p:cViewPr>
        <p:scale>
          <a:sx n="116" d="100"/>
          <a:sy n="116" d="100"/>
        </p:scale>
        <p:origin x="-9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389C2-E8EB-4D58-8787-52B1A6657682}" type="doc">
      <dgm:prSet loTypeId="urn:microsoft.com/office/officeart/2005/8/layout/hProcess9" loCatId="process" qsTypeId="urn:microsoft.com/office/officeart/2005/8/quickstyle/3d1" qsCatId="3D" csTypeId="urn:microsoft.com/office/officeart/2005/8/colors/accent0_1" csCatId="mainScheme" phldr="1"/>
      <dgm:spPr/>
    </dgm:pt>
    <dgm:pt modelId="{FCF513A0-C492-4CBA-A2EB-F4C19C54884D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dirty="0"/>
            <a:t>Mettre en place un COPIL	</a:t>
          </a:r>
        </a:p>
      </dgm:t>
    </dgm:pt>
    <dgm:pt modelId="{EE294181-22FD-424B-A99F-F4986F1A4EED}" type="parTrans" cxnId="{34B5686E-8B00-46E9-8B6F-0AB8C97F8464}">
      <dgm:prSet/>
      <dgm:spPr/>
      <dgm:t>
        <a:bodyPr/>
        <a:lstStyle/>
        <a:p>
          <a:endParaRPr lang="fr-FR"/>
        </a:p>
      </dgm:t>
    </dgm:pt>
    <dgm:pt modelId="{7EDF03A6-4D60-4A16-A145-409121772467}" type="sibTrans" cxnId="{34B5686E-8B00-46E9-8B6F-0AB8C97F8464}">
      <dgm:prSet/>
      <dgm:spPr/>
      <dgm:t>
        <a:bodyPr/>
        <a:lstStyle/>
        <a:p>
          <a:endParaRPr lang="fr-FR"/>
        </a:p>
      </dgm:t>
    </dgm:pt>
    <dgm:pt modelId="{6E5E477C-A530-4DFB-849E-96CF3691DC8C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/>
            <a:t>Mettre en place les groupes de travail</a:t>
          </a:r>
        </a:p>
      </dgm:t>
    </dgm:pt>
    <dgm:pt modelId="{60729BCF-DB08-427F-AFA1-B250489E37CC}" type="parTrans" cxnId="{D386CC0B-39E4-44EB-8670-811ECFA9DC0F}">
      <dgm:prSet/>
      <dgm:spPr/>
      <dgm:t>
        <a:bodyPr/>
        <a:lstStyle/>
        <a:p>
          <a:endParaRPr lang="fr-FR"/>
        </a:p>
      </dgm:t>
    </dgm:pt>
    <dgm:pt modelId="{9560812C-5722-43D8-BD79-C8A1B2129F41}" type="sibTrans" cxnId="{D386CC0B-39E4-44EB-8670-811ECFA9DC0F}">
      <dgm:prSet/>
      <dgm:spPr/>
      <dgm:t>
        <a:bodyPr/>
        <a:lstStyle/>
        <a:p>
          <a:endParaRPr lang="fr-FR"/>
        </a:p>
      </dgm:t>
    </dgm:pt>
    <dgm:pt modelId="{0C7F7C1C-C3D6-41E2-997C-80F0E9128E9A}">
      <dgm:prSet/>
      <dgm:spPr>
        <a:solidFill>
          <a:srgbClr val="00B050"/>
        </a:solidFill>
      </dgm:spPr>
      <dgm:t>
        <a:bodyPr/>
        <a:lstStyle/>
        <a:p>
          <a:r>
            <a:rPr lang="fr-FR" dirty="0"/>
            <a:t>Rédiger le projet</a:t>
          </a:r>
        </a:p>
      </dgm:t>
    </dgm:pt>
    <dgm:pt modelId="{4CA608F5-93BD-4A84-A3BD-ECE451F9EA9F}" type="parTrans" cxnId="{5609FB5C-AE0F-41E2-B742-4D16D0B2A04A}">
      <dgm:prSet/>
      <dgm:spPr/>
      <dgm:t>
        <a:bodyPr/>
        <a:lstStyle/>
        <a:p>
          <a:endParaRPr lang="fr-FR"/>
        </a:p>
      </dgm:t>
    </dgm:pt>
    <dgm:pt modelId="{5DE2A42F-6A33-47F4-A79E-A61193AD7EF4}" type="sibTrans" cxnId="{5609FB5C-AE0F-41E2-B742-4D16D0B2A04A}">
      <dgm:prSet/>
      <dgm:spPr/>
      <dgm:t>
        <a:bodyPr/>
        <a:lstStyle/>
        <a:p>
          <a:endParaRPr lang="fr-FR"/>
        </a:p>
      </dgm:t>
    </dgm:pt>
    <dgm:pt modelId="{D88DCDEA-6CB1-42EF-949B-D80A300C447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dirty="0"/>
            <a:t>Valider le projet</a:t>
          </a:r>
        </a:p>
      </dgm:t>
    </dgm:pt>
    <dgm:pt modelId="{508F992B-078F-450E-9263-FD8D351C6DFE}" type="parTrans" cxnId="{D206BF98-5C77-40F5-AC8C-2DF30144F669}">
      <dgm:prSet/>
      <dgm:spPr/>
      <dgm:t>
        <a:bodyPr/>
        <a:lstStyle/>
        <a:p>
          <a:endParaRPr lang="fr-FR"/>
        </a:p>
      </dgm:t>
    </dgm:pt>
    <dgm:pt modelId="{DC9732EA-324F-4D99-9171-38CFD13EFB9B}" type="sibTrans" cxnId="{D206BF98-5C77-40F5-AC8C-2DF30144F669}">
      <dgm:prSet/>
      <dgm:spPr/>
      <dgm:t>
        <a:bodyPr/>
        <a:lstStyle/>
        <a:p>
          <a:endParaRPr lang="fr-FR"/>
        </a:p>
      </dgm:t>
    </dgm:pt>
    <dgm:pt modelId="{3C89E436-F423-40C7-8DC2-1B13A76AE43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/>
            <a:t>Faire vivre le projet</a:t>
          </a:r>
        </a:p>
      </dgm:t>
    </dgm:pt>
    <dgm:pt modelId="{1305382A-1CEC-4BBF-A945-42E58C46A481}" type="parTrans" cxnId="{BA246DB7-490A-478B-B4A4-962AB38B196A}">
      <dgm:prSet/>
      <dgm:spPr/>
      <dgm:t>
        <a:bodyPr/>
        <a:lstStyle/>
        <a:p>
          <a:endParaRPr lang="fr-FR"/>
        </a:p>
      </dgm:t>
    </dgm:pt>
    <dgm:pt modelId="{EBC849ED-C1D0-48C3-88A7-29364E3AD37C}" type="sibTrans" cxnId="{BA246DB7-490A-478B-B4A4-962AB38B196A}">
      <dgm:prSet/>
      <dgm:spPr/>
      <dgm:t>
        <a:bodyPr/>
        <a:lstStyle/>
        <a:p>
          <a:endParaRPr lang="fr-FR"/>
        </a:p>
      </dgm:t>
    </dgm:pt>
    <dgm:pt modelId="{BC3491F1-DD60-448F-8F00-539C54CF2115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Elaborer un plan d’action</a:t>
          </a:r>
        </a:p>
      </dgm:t>
    </dgm:pt>
    <dgm:pt modelId="{E6076CD1-7985-4DBE-91E2-FE562C7B7033}" type="parTrans" cxnId="{12441F9D-DF2E-4280-9795-A60839DD7E09}">
      <dgm:prSet/>
      <dgm:spPr/>
      <dgm:t>
        <a:bodyPr/>
        <a:lstStyle/>
        <a:p>
          <a:endParaRPr lang="fr-FR"/>
        </a:p>
      </dgm:t>
    </dgm:pt>
    <dgm:pt modelId="{B540A21E-D31E-4CEA-BDAB-DBB60BAB81EC}" type="sibTrans" cxnId="{12441F9D-DF2E-4280-9795-A60839DD7E09}">
      <dgm:prSet/>
      <dgm:spPr/>
      <dgm:t>
        <a:bodyPr/>
        <a:lstStyle/>
        <a:p>
          <a:endParaRPr lang="fr-FR"/>
        </a:p>
      </dgm:t>
    </dgm:pt>
    <dgm:pt modelId="{2F831601-ACBC-495C-A494-E061004E7E5E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dirty="0"/>
            <a:t>Favoriser la cohésion entre les 2 EHPAD </a:t>
          </a:r>
        </a:p>
      </dgm:t>
    </dgm:pt>
    <dgm:pt modelId="{7B9EF180-A01D-4230-B615-0B575CA77494}" type="parTrans" cxnId="{A8D7ADC2-0972-478F-B8D4-0A6A00D566B8}">
      <dgm:prSet/>
      <dgm:spPr/>
      <dgm:t>
        <a:bodyPr/>
        <a:lstStyle/>
        <a:p>
          <a:endParaRPr lang="fr-FR"/>
        </a:p>
      </dgm:t>
    </dgm:pt>
    <dgm:pt modelId="{1C682E5C-2D28-4498-8C25-ECDCE374C216}" type="sibTrans" cxnId="{A8D7ADC2-0972-478F-B8D4-0A6A00D566B8}">
      <dgm:prSet/>
      <dgm:spPr/>
      <dgm:t>
        <a:bodyPr/>
        <a:lstStyle/>
        <a:p>
          <a:endParaRPr lang="fr-FR"/>
        </a:p>
      </dgm:t>
    </dgm:pt>
    <dgm:pt modelId="{D21A613A-1B6E-4F57-AB1F-D190FFB70CE8}" type="pres">
      <dgm:prSet presAssocID="{98E389C2-E8EB-4D58-8787-52B1A6657682}" presName="CompostProcess" presStyleCnt="0">
        <dgm:presLayoutVars>
          <dgm:dir/>
          <dgm:resizeHandles val="exact"/>
        </dgm:presLayoutVars>
      </dgm:prSet>
      <dgm:spPr/>
    </dgm:pt>
    <dgm:pt modelId="{F617B1F9-725E-47CE-8D62-EAB6CABB1E4D}" type="pres">
      <dgm:prSet presAssocID="{98E389C2-E8EB-4D58-8787-52B1A6657682}" presName="arrow" presStyleLbl="bgShp" presStyleIdx="0" presStyleCnt="1" custScaleX="111175" custLinFactNeighborX="-4236"/>
      <dgm:spPr/>
    </dgm:pt>
    <dgm:pt modelId="{AF9C6D6D-1B73-48D8-A56F-933C9C3CD998}" type="pres">
      <dgm:prSet presAssocID="{98E389C2-E8EB-4D58-8787-52B1A6657682}" presName="linearProcess" presStyleCnt="0"/>
      <dgm:spPr/>
    </dgm:pt>
    <dgm:pt modelId="{33295256-984D-47AE-AC3B-6D27D44ACF8B}" type="pres">
      <dgm:prSet presAssocID="{2F831601-ACBC-495C-A494-E061004E7E5E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14F9CA-5583-4109-B918-E75C5394A25F}" type="pres">
      <dgm:prSet presAssocID="{1C682E5C-2D28-4498-8C25-ECDCE374C216}" presName="sibTrans" presStyleCnt="0"/>
      <dgm:spPr/>
    </dgm:pt>
    <dgm:pt modelId="{39A81253-F152-441A-8028-71E28FBA4FB8}" type="pres">
      <dgm:prSet presAssocID="{FCF513A0-C492-4CBA-A2EB-F4C19C54884D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0B3D89-8E24-4257-896F-99A2BE79FC6B}" type="pres">
      <dgm:prSet presAssocID="{7EDF03A6-4D60-4A16-A145-409121772467}" presName="sibTrans" presStyleCnt="0"/>
      <dgm:spPr/>
    </dgm:pt>
    <dgm:pt modelId="{6A96E4BA-EE74-4EAF-A5F9-43684DD1763E}" type="pres">
      <dgm:prSet presAssocID="{6E5E477C-A530-4DFB-849E-96CF3691DC8C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E2AA98-7CE0-43E7-9783-CD80CDC175C9}" type="pres">
      <dgm:prSet presAssocID="{9560812C-5722-43D8-BD79-C8A1B2129F41}" presName="sibTrans" presStyleCnt="0"/>
      <dgm:spPr/>
    </dgm:pt>
    <dgm:pt modelId="{72986EF9-9195-4110-BD6A-AB9AB3F12169}" type="pres">
      <dgm:prSet presAssocID="{BC3491F1-DD60-448F-8F00-539C54CF2115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4CF087-18C1-46F0-987D-FF8FC24FA3D9}" type="pres">
      <dgm:prSet presAssocID="{B540A21E-D31E-4CEA-BDAB-DBB60BAB81EC}" presName="sibTrans" presStyleCnt="0"/>
      <dgm:spPr/>
    </dgm:pt>
    <dgm:pt modelId="{6C9E7FE2-129B-435B-81C3-6ED77A1F03E8}" type="pres">
      <dgm:prSet presAssocID="{0C7F7C1C-C3D6-41E2-997C-80F0E9128E9A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F24AE0-B5FA-4E48-915D-9D62ACC9C529}" type="pres">
      <dgm:prSet presAssocID="{5DE2A42F-6A33-47F4-A79E-A61193AD7EF4}" presName="sibTrans" presStyleCnt="0"/>
      <dgm:spPr/>
    </dgm:pt>
    <dgm:pt modelId="{6FC8951D-1AC7-45BC-8559-B96BDA0947E7}" type="pres">
      <dgm:prSet presAssocID="{D88DCDEA-6CB1-42EF-949B-D80A300C447C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AF43E0-25C9-49ED-A7DE-0A1220B9396D}" type="pres">
      <dgm:prSet presAssocID="{DC9732EA-324F-4D99-9171-38CFD13EFB9B}" presName="sibTrans" presStyleCnt="0"/>
      <dgm:spPr/>
    </dgm:pt>
    <dgm:pt modelId="{9559ACA4-76D3-492B-ADB2-7F8262777DEC}" type="pres">
      <dgm:prSet presAssocID="{3C89E436-F423-40C7-8DC2-1B13A76AE43E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6F0C14-4BED-4827-B894-A632628BF03D}" type="presOf" srcId="{6E5E477C-A530-4DFB-849E-96CF3691DC8C}" destId="{6A96E4BA-EE74-4EAF-A5F9-43684DD1763E}" srcOrd="0" destOrd="0" presId="urn:microsoft.com/office/officeart/2005/8/layout/hProcess9"/>
    <dgm:cxn modelId="{02CB7583-20A3-49D5-BF47-A943732A5C35}" type="presOf" srcId="{BC3491F1-DD60-448F-8F00-539C54CF2115}" destId="{72986EF9-9195-4110-BD6A-AB9AB3F12169}" srcOrd="0" destOrd="0" presId="urn:microsoft.com/office/officeart/2005/8/layout/hProcess9"/>
    <dgm:cxn modelId="{D206BF98-5C77-40F5-AC8C-2DF30144F669}" srcId="{98E389C2-E8EB-4D58-8787-52B1A6657682}" destId="{D88DCDEA-6CB1-42EF-949B-D80A300C447C}" srcOrd="5" destOrd="0" parTransId="{508F992B-078F-450E-9263-FD8D351C6DFE}" sibTransId="{DC9732EA-324F-4D99-9171-38CFD13EFB9B}"/>
    <dgm:cxn modelId="{12441F9D-DF2E-4280-9795-A60839DD7E09}" srcId="{98E389C2-E8EB-4D58-8787-52B1A6657682}" destId="{BC3491F1-DD60-448F-8F00-539C54CF2115}" srcOrd="3" destOrd="0" parTransId="{E6076CD1-7985-4DBE-91E2-FE562C7B7033}" sibTransId="{B540A21E-D31E-4CEA-BDAB-DBB60BAB81EC}"/>
    <dgm:cxn modelId="{A8D7ADC2-0972-478F-B8D4-0A6A00D566B8}" srcId="{98E389C2-E8EB-4D58-8787-52B1A6657682}" destId="{2F831601-ACBC-495C-A494-E061004E7E5E}" srcOrd="0" destOrd="0" parTransId="{7B9EF180-A01D-4230-B615-0B575CA77494}" sibTransId="{1C682E5C-2D28-4498-8C25-ECDCE374C216}"/>
    <dgm:cxn modelId="{43BC8490-261F-4469-AD22-C687C3604429}" type="presOf" srcId="{98E389C2-E8EB-4D58-8787-52B1A6657682}" destId="{D21A613A-1B6E-4F57-AB1F-D190FFB70CE8}" srcOrd="0" destOrd="0" presId="urn:microsoft.com/office/officeart/2005/8/layout/hProcess9"/>
    <dgm:cxn modelId="{5609FB5C-AE0F-41E2-B742-4D16D0B2A04A}" srcId="{98E389C2-E8EB-4D58-8787-52B1A6657682}" destId="{0C7F7C1C-C3D6-41E2-997C-80F0E9128E9A}" srcOrd="4" destOrd="0" parTransId="{4CA608F5-93BD-4A84-A3BD-ECE451F9EA9F}" sibTransId="{5DE2A42F-6A33-47F4-A79E-A61193AD7EF4}"/>
    <dgm:cxn modelId="{E36BCFE4-78F0-400D-805F-A4228DC49F96}" type="presOf" srcId="{FCF513A0-C492-4CBA-A2EB-F4C19C54884D}" destId="{39A81253-F152-441A-8028-71E28FBA4FB8}" srcOrd="0" destOrd="0" presId="urn:microsoft.com/office/officeart/2005/8/layout/hProcess9"/>
    <dgm:cxn modelId="{6431D15F-C718-4354-AE88-4F7649D116CD}" type="presOf" srcId="{0C7F7C1C-C3D6-41E2-997C-80F0E9128E9A}" destId="{6C9E7FE2-129B-435B-81C3-6ED77A1F03E8}" srcOrd="0" destOrd="0" presId="urn:microsoft.com/office/officeart/2005/8/layout/hProcess9"/>
    <dgm:cxn modelId="{64BDBB35-F11A-4768-970A-DA91D20AE3D5}" type="presOf" srcId="{3C89E436-F423-40C7-8DC2-1B13A76AE43E}" destId="{9559ACA4-76D3-492B-ADB2-7F8262777DEC}" srcOrd="0" destOrd="0" presId="urn:microsoft.com/office/officeart/2005/8/layout/hProcess9"/>
    <dgm:cxn modelId="{C59FF21D-C7F7-42AE-A00E-4A1560142EFA}" type="presOf" srcId="{D88DCDEA-6CB1-42EF-949B-D80A300C447C}" destId="{6FC8951D-1AC7-45BC-8559-B96BDA0947E7}" srcOrd="0" destOrd="0" presId="urn:microsoft.com/office/officeart/2005/8/layout/hProcess9"/>
    <dgm:cxn modelId="{34B5686E-8B00-46E9-8B6F-0AB8C97F8464}" srcId="{98E389C2-E8EB-4D58-8787-52B1A6657682}" destId="{FCF513A0-C492-4CBA-A2EB-F4C19C54884D}" srcOrd="1" destOrd="0" parTransId="{EE294181-22FD-424B-A99F-F4986F1A4EED}" sibTransId="{7EDF03A6-4D60-4A16-A145-409121772467}"/>
    <dgm:cxn modelId="{34914895-B174-48F9-8EF9-FE691CBC6509}" type="presOf" srcId="{2F831601-ACBC-495C-A494-E061004E7E5E}" destId="{33295256-984D-47AE-AC3B-6D27D44ACF8B}" srcOrd="0" destOrd="0" presId="urn:microsoft.com/office/officeart/2005/8/layout/hProcess9"/>
    <dgm:cxn modelId="{BA246DB7-490A-478B-B4A4-962AB38B196A}" srcId="{98E389C2-E8EB-4D58-8787-52B1A6657682}" destId="{3C89E436-F423-40C7-8DC2-1B13A76AE43E}" srcOrd="6" destOrd="0" parTransId="{1305382A-1CEC-4BBF-A945-42E58C46A481}" sibTransId="{EBC849ED-C1D0-48C3-88A7-29364E3AD37C}"/>
    <dgm:cxn modelId="{D386CC0B-39E4-44EB-8670-811ECFA9DC0F}" srcId="{98E389C2-E8EB-4D58-8787-52B1A6657682}" destId="{6E5E477C-A530-4DFB-849E-96CF3691DC8C}" srcOrd="2" destOrd="0" parTransId="{60729BCF-DB08-427F-AFA1-B250489E37CC}" sibTransId="{9560812C-5722-43D8-BD79-C8A1B2129F41}"/>
    <dgm:cxn modelId="{74A44473-1C2B-4EA0-89D6-6AE00C11B588}" type="presParOf" srcId="{D21A613A-1B6E-4F57-AB1F-D190FFB70CE8}" destId="{F617B1F9-725E-47CE-8D62-EAB6CABB1E4D}" srcOrd="0" destOrd="0" presId="urn:microsoft.com/office/officeart/2005/8/layout/hProcess9"/>
    <dgm:cxn modelId="{9CC6F73B-AFEC-4BF0-B5B9-3D9CFC7A9308}" type="presParOf" srcId="{D21A613A-1B6E-4F57-AB1F-D190FFB70CE8}" destId="{AF9C6D6D-1B73-48D8-A56F-933C9C3CD998}" srcOrd="1" destOrd="0" presId="urn:microsoft.com/office/officeart/2005/8/layout/hProcess9"/>
    <dgm:cxn modelId="{95176840-D50D-426B-BA4B-977EB180456B}" type="presParOf" srcId="{AF9C6D6D-1B73-48D8-A56F-933C9C3CD998}" destId="{33295256-984D-47AE-AC3B-6D27D44ACF8B}" srcOrd="0" destOrd="0" presId="urn:microsoft.com/office/officeart/2005/8/layout/hProcess9"/>
    <dgm:cxn modelId="{777FC386-0131-47F1-AF2A-9315D8551554}" type="presParOf" srcId="{AF9C6D6D-1B73-48D8-A56F-933C9C3CD998}" destId="{2014F9CA-5583-4109-B918-E75C5394A25F}" srcOrd="1" destOrd="0" presId="urn:microsoft.com/office/officeart/2005/8/layout/hProcess9"/>
    <dgm:cxn modelId="{6E749C00-81C6-4748-82EE-C096A378328F}" type="presParOf" srcId="{AF9C6D6D-1B73-48D8-A56F-933C9C3CD998}" destId="{39A81253-F152-441A-8028-71E28FBA4FB8}" srcOrd="2" destOrd="0" presId="urn:microsoft.com/office/officeart/2005/8/layout/hProcess9"/>
    <dgm:cxn modelId="{D98185E9-E2E6-4D69-8416-9B0648FDDE56}" type="presParOf" srcId="{AF9C6D6D-1B73-48D8-A56F-933C9C3CD998}" destId="{5A0B3D89-8E24-4257-896F-99A2BE79FC6B}" srcOrd="3" destOrd="0" presId="urn:microsoft.com/office/officeart/2005/8/layout/hProcess9"/>
    <dgm:cxn modelId="{49E0866E-310F-4934-8F08-C863608D0B72}" type="presParOf" srcId="{AF9C6D6D-1B73-48D8-A56F-933C9C3CD998}" destId="{6A96E4BA-EE74-4EAF-A5F9-43684DD1763E}" srcOrd="4" destOrd="0" presId="urn:microsoft.com/office/officeart/2005/8/layout/hProcess9"/>
    <dgm:cxn modelId="{6DA07C23-7BF0-4147-AF4F-A983C61AED36}" type="presParOf" srcId="{AF9C6D6D-1B73-48D8-A56F-933C9C3CD998}" destId="{0CE2AA98-7CE0-43E7-9783-CD80CDC175C9}" srcOrd="5" destOrd="0" presId="urn:microsoft.com/office/officeart/2005/8/layout/hProcess9"/>
    <dgm:cxn modelId="{8EF923C6-C127-44A4-A681-5863250B82AB}" type="presParOf" srcId="{AF9C6D6D-1B73-48D8-A56F-933C9C3CD998}" destId="{72986EF9-9195-4110-BD6A-AB9AB3F12169}" srcOrd="6" destOrd="0" presId="urn:microsoft.com/office/officeart/2005/8/layout/hProcess9"/>
    <dgm:cxn modelId="{5E99E37C-AA86-48B5-B168-CB92F2D88B85}" type="presParOf" srcId="{AF9C6D6D-1B73-48D8-A56F-933C9C3CD998}" destId="{B24CF087-18C1-46F0-987D-FF8FC24FA3D9}" srcOrd="7" destOrd="0" presId="urn:microsoft.com/office/officeart/2005/8/layout/hProcess9"/>
    <dgm:cxn modelId="{1B52AC7C-2843-4C35-AB17-A516A14779BC}" type="presParOf" srcId="{AF9C6D6D-1B73-48D8-A56F-933C9C3CD998}" destId="{6C9E7FE2-129B-435B-81C3-6ED77A1F03E8}" srcOrd="8" destOrd="0" presId="urn:microsoft.com/office/officeart/2005/8/layout/hProcess9"/>
    <dgm:cxn modelId="{512DF8A9-F215-4F5E-B04A-A564EB7C7652}" type="presParOf" srcId="{AF9C6D6D-1B73-48D8-A56F-933C9C3CD998}" destId="{D6F24AE0-B5FA-4E48-915D-9D62ACC9C529}" srcOrd="9" destOrd="0" presId="urn:microsoft.com/office/officeart/2005/8/layout/hProcess9"/>
    <dgm:cxn modelId="{CD678D72-5570-445C-BE8E-8BB75747A0CB}" type="presParOf" srcId="{AF9C6D6D-1B73-48D8-A56F-933C9C3CD998}" destId="{6FC8951D-1AC7-45BC-8559-B96BDA0947E7}" srcOrd="10" destOrd="0" presId="urn:microsoft.com/office/officeart/2005/8/layout/hProcess9"/>
    <dgm:cxn modelId="{6412DD7D-48B5-45CF-B626-49CA7230DFE6}" type="presParOf" srcId="{AF9C6D6D-1B73-48D8-A56F-933C9C3CD998}" destId="{D2AF43E0-25C9-49ED-A7DE-0A1220B9396D}" srcOrd="11" destOrd="0" presId="urn:microsoft.com/office/officeart/2005/8/layout/hProcess9"/>
    <dgm:cxn modelId="{DFC40B3E-60F1-49A4-B70D-FA94F3F41D46}" type="presParOf" srcId="{AF9C6D6D-1B73-48D8-A56F-933C9C3CD998}" destId="{9559ACA4-76D3-492B-ADB2-7F8262777DEC}" srcOrd="12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A1561-8D78-45D8-A9F6-DAE59E6114C6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6B8C8D06-5009-4FF9-969E-828B4A759147}">
      <dgm:prSet phldrT="[Texte]" custT="1"/>
      <dgm:spPr/>
      <dgm:t>
        <a:bodyPr/>
        <a:lstStyle/>
        <a:p>
          <a:r>
            <a:rPr lang="fr-FR" sz="2000" dirty="0"/>
            <a:t>Créativité</a:t>
          </a:r>
          <a:endParaRPr lang="fr-FR" sz="2100" dirty="0"/>
        </a:p>
      </dgm:t>
    </dgm:pt>
    <dgm:pt modelId="{F80A6C26-9B4C-4352-9785-68B321341241}" type="parTrans" cxnId="{58740A1A-8F07-46B3-BF4B-F898DF756C38}">
      <dgm:prSet/>
      <dgm:spPr/>
      <dgm:t>
        <a:bodyPr/>
        <a:lstStyle/>
        <a:p>
          <a:endParaRPr lang="fr-FR"/>
        </a:p>
      </dgm:t>
    </dgm:pt>
    <dgm:pt modelId="{D47BB635-1D10-4CAD-8680-BD2616642F2F}" type="sibTrans" cxnId="{58740A1A-8F07-46B3-BF4B-F898DF756C38}">
      <dgm:prSet/>
      <dgm:spPr/>
      <dgm:t>
        <a:bodyPr/>
        <a:lstStyle/>
        <a:p>
          <a:endParaRPr lang="fr-FR"/>
        </a:p>
      </dgm:t>
    </dgm:pt>
    <dgm:pt modelId="{323917C0-17FC-476A-97A8-2307529CBB2F}">
      <dgm:prSet phldrT="[Texte]" custT="1"/>
      <dgm:spPr/>
      <dgm:t>
        <a:bodyPr/>
        <a:lstStyle/>
        <a:p>
          <a:r>
            <a:rPr lang="fr-FR" sz="1000" b="1" dirty="0"/>
            <a:t>Liberté d’expression</a:t>
          </a:r>
        </a:p>
      </dgm:t>
    </dgm:pt>
    <dgm:pt modelId="{D652B6D5-547F-46A9-B59C-EA8E733446A6}" type="parTrans" cxnId="{35672EAD-022F-4260-B452-03759C060B18}">
      <dgm:prSet/>
      <dgm:spPr/>
      <dgm:t>
        <a:bodyPr/>
        <a:lstStyle/>
        <a:p>
          <a:endParaRPr lang="fr-FR"/>
        </a:p>
      </dgm:t>
    </dgm:pt>
    <dgm:pt modelId="{55139310-9228-447B-9896-DD967418A680}" type="sibTrans" cxnId="{35672EAD-022F-4260-B452-03759C060B18}">
      <dgm:prSet/>
      <dgm:spPr/>
      <dgm:t>
        <a:bodyPr/>
        <a:lstStyle/>
        <a:p>
          <a:endParaRPr lang="fr-FR"/>
        </a:p>
      </dgm:t>
    </dgm:pt>
    <dgm:pt modelId="{8E9B760B-2E2A-4905-9144-582B4BFA9EAC}">
      <dgm:prSet phldrT="[Texte]" custT="1"/>
      <dgm:spPr/>
      <dgm:t>
        <a:bodyPr/>
        <a:lstStyle/>
        <a:p>
          <a:r>
            <a:rPr lang="fr-FR" sz="1100" b="0" dirty="0"/>
            <a:t>Préparation</a:t>
          </a:r>
          <a:endParaRPr lang="fr-FR" sz="1000" b="0" dirty="0"/>
        </a:p>
      </dgm:t>
    </dgm:pt>
    <dgm:pt modelId="{FB422FCE-FCD3-4FE5-8CD4-33967393E690}" type="parTrans" cxnId="{FEA9D729-875D-4FE9-A513-D156DC5FCCA0}">
      <dgm:prSet/>
      <dgm:spPr/>
      <dgm:t>
        <a:bodyPr/>
        <a:lstStyle/>
        <a:p>
          <a:endParaRPr lang="fr-FR"/>
        </a:p>
      </dgm:t>
    </dgm:pt>
    <dgm:pt modelId="{A490BFBC-2CC7-4B15-9235-BC5CA99DD37E}" type="sibTrans" cxnId="{FEA9D729-875D-4FE9-A513-D156DC5FCCA0}">
      <dgm:prSet/>
      <dgm:spPr/>
      <dgm:t>
        <a:bodyPr/>
        <a:lstStyle/>
        <a:p>
          <a:endParaRPr lang="fr-FR"/>
        </a:p>
      </dgm:t>
    </dgm:pt>
    <dgm:pt modelId="{7D25259B-1879-4E11-B5B0-56BAADA7B022}" type="pres">
      <dgm:prSet presAssocID="{B15A1561-8D78-45D8-A9F6-DAE59E6114C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53ECD28-7CE6-4B25-B31E-81BFF7925A3A}" type="pres">
      <dgm:prSet presAssocID="{6B8C8D06-5009-4FF9-969E-828B4A75914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9C54DD-1BC8-4001-9C22-095C9EEF46FF}" type="pres">
      <dgm:prSet presAssocID="{6B8C8D06-5009-4FF9-969E-828B4A759147}" presName="gear1srcNode" presStyleLbl="node1" presStyleIdx="0" presStyleCnt="3"/>
      <dgm:spPr/>
      <dgm:t>
        <a:bodyPr/>
        <a:lstStyle/>
        <a:p>
          <a:endParaRPr lang="fr-FR"/>
        </a:p>
      </dgm:t>
    </dgm:pt>
    <dgm:pt modelId="{267F74B5-930C-4C2A-B400-F6D9C29B839C}" type="pres">
      <dgm:prSet presAssocID="{6B8C8D06-5009-4FF9-969E-828B4A759147}" presName="gear1dstNode" presStyleLbl="node1" presStyleIdx="0" presStyleCnt="3"/>
      <dgm:spPr/>
      <dgm:t>
        <a:bodyPr/>
        <a:lstStyle/>
        <a:p>
          <a:endParaRPr lang="fr-FR"/>
        </a:p>
      </dgm:t>
    </dgm:pt>
    <dgm:pt modelId="{ECFEB686-7C99-4B7E-9270-3C7855857122}" type="pres">
      <dgm:prSet presAssocID="{323917C0-17FC-476A-97A8-2307529CBB2F}" presName="gear2" presStyleLbl="node1" presStyleIdx="1" presStyleCnt="3" custScaleX="10354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4BD772-8495-4D9A-9344-945695021B5B}" type="pres">
      <dgm:prSet presAssocID="{323917C0-17FC-476A-97A8-2307529CBB2F}" presName="gear2srcNode" presStyleLbl="node1" presStyleIdx="1" presStyleCnt="3"/>
      <dgm:spPr/>
      <dgm:t>
        <a:bodyPr/>
        <a:lstStyle/>
        <a:p>
          <a:endParaRPr lang="fr-FR"/>
        </a:p>
      </dgm:t>
    </dgm:pt>
    <dgm:pt modelId="{4D8BB58F-0612-45D3-8D12-0C49BAB2F7B6}" type="pres">
      <dgm:prSet presAssocID="{323917C0-17FC-476A-97A8-2307529CBB2F}" presName="gear2dstNode" presStyleLbl="node1" presStyleIdx="1" presStyleCnt="3"/>
      <dgm:spPr/>
      <dgm:t>
        <a:bodyPr/>
        <a:lstStyle/>
        <a:p>
          <a:endParaRPr lang="fr-FR"/>
        </a:p>
      </dgm:t>
    </dgm:pt>
    <dgm:pt modelId="{AC2E959A-28B1-4EEB-9D85-9EE2CD83F156}" type="pres">
      <dgm:prSet presAssocID="{8E9B760B-2E2A-4905-9144-582B4BFA9EAC}" presName="gear3" presStyleLbl="node1" presStyleIdx="2" presStyleCnt="3"/>
      <dgm:spPr/>
      <dgm:t>
        <a:bodyPr/>
        <a:lstStyle/>
        <a:p>
          <a:endParaRPr lang="fr-FR"/>
        </a:p>
      </dgm:t>
    </dgm:pt>
    <dgm:pt modelId="{1723AFB2-FABB-4AC8-8A41-59739CDD3707}" type="pres">
      <dgm:prSet presAssocID="{8E9B760B-2E2A-4905-9144-582B4BFA9EA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28F8F1-02A6-4128-942E-40FD64682265}" type="pres">
      <dgm:prSet presAssocID="{8E9B760B-2E2A-4905-9144-582B4BFA9EAC}" presName="gear3srcNode" presStyleLbl="node1" presStyleIdx="2" presStyleCnt="3"/>
      <dgm:spPr/>
      <dgm:t>
        <a:bodyPr/>
        <a:lstStyle/>
        <a:p>
          <a:endParaRPr lang="fr-FR"/>
        </a:p>
      </dgm:t>
    </dgm:pt>
    <dgm:pt modelId="{DA64CBDB-9571-4FB4-9410-C4445F364BC7}" type="pres">
      <dgm:prSet presAssocID="{8E9B760B-2E2A-4905-9144-582B4BFA9EAC}" presName="gear3dstNode" presStyleLbl="node1" presStyleIdx="2" presStyleCnt="3"/>
      <dgm:spPr/>
      <dgm:t>
        <a:bodyPr/>
        <a:lstStyle/>
        <a:p>
          <a:endParaRPr lang="fr-FR"/>
        </a:p>
      </dgm:t>
    </dgm:pt>
    <dgm:pt modelId="{2313B49D-FD03-475A-BE23-7C95020DED06}" type="pres">
      <dgm:prSet presAssocID="{D47BB635-1D10-4CAD-8680-BD2616642F2F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093F2854-EA1D-4870-8990-4187FA91FD9D}" type="pres">
      <dgm:prSet presAssocID="{55139310-9228-447B-9896-DD967418A680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206F3A08-9B1B-4874-9C4F-7451C028EC6A}" type="pres">
      <dgm:prSet presAssocID="{A490BFBC-2CC7-4B15-9235-BC5CA99DD37E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2E43BF62-8C4F-412C-99C0-1B397BFA1594}" type="presOf" srcId="{323917C0-17FC-476A-97A8-2307529CBB2F}" destId="{4D8BB58F-0612-45D3-8D12-0C49BAB2F7B6}" srcOrd="2" destOrd="0" presId="urn:microsoft.com/office/officeart/2005/8/layout/gear1"/>
    <dgm:cxn modelId="{BA3BC3EF-C070-4785-B80B-C3464F1EC0A3}" type="presOf" srcId="{B15A1561-8D78-45D8-A9F6-DAE59E6114C6}" destId="{7D25259B-1879-4E11-B5B0-56BAADA7B022}" srcOrd="0" destOrd="0" presId="urn:microsoft.com/office/officeart/2005/8/layout/gear1"/>
    <dgm:cxn modelId="{0C7244F3-2AED-47CC-9F4F-E0977E7A070E}" type="presOf" srcId="{323917C0-17FC-476A-97A8-2307529CBB2F}" destId="{8A4BD772-8495-4D9A-9344-945695021B5B}" srcOrd="1" destOrd="0" presId="urn:microsoft.com/office/officeart/2005/8/layout/gear1"/>
    <dgm:cxn modelId="{75809D1D-203F-4A14-9230-1C47B124AC14}" type="presOf" srcId="{8E9B760B-2E2A-4905-9144-582B4BFA9EAC}" destId="{DA64CBDB-9571-4FB4-9410-C4445F364BC7}" srcOrd="3" destOrd="0" presId="urn:microsoft.com/office/officeart/2005/8/layout/gear1"/>
    <dgm:cxn modelId="{105AC293-F838-433E-A141-457B70633027}" type="presOf" srcId="{6B8C8D06-5009-4FF9-969E-828B4A759147}" destId="{267F74B5-930C-4C2A-B400-F6D9C29B839C}" srcOrd="2" destOrd="0" presId="urn:microsoft.com/office/officeart/2005/8/layout/gear1"/>
    <dgm:cxn modelId="{891B2FB6-52EB-468E-892B-79D4A0927C99}" type="presOf" srcId="{8E9B760B-2E2A-4905-9144-582B4BFA9EAC}" destId="{1723AFB2-FABB-4AC8-8A41-59739CDD3707}" srcOrd="1" destOrd="0" presId="urn:microsoft.com/office/officeart/2005/8/layout/gear1"/>
    <dgm:cxn modelId="{F2B6589B-C7BC-4D09-875E-25BE8C96A784}" type="presOf" srcId="{55139310-9228-447B-9896-DD967418A680}" destId="{093F2854-EA1D-4870-8990-4187FA91FD9D}" srcOrd="0" destOrd="0" presId="urn:microsoft.com/office/officeart/2005/8/layout/gear1"/>
    <dgm:cxn modelId="{FB24A6E0-DDF9-4B00-BCF7-683D6065B966}" type="presOf" srcId="{D47BB635-1D10-4CAD-8680-BD2616642F2F}" destId="{2313B49D-FD03-475A-BE23-7C95020DED06}" srcOrd="0" destOrd="0" presId="urn:microsoft.com/office/officeart/2005/8/layout/gear1"/>
    <dgm:cxn modelId="{58740A1A-8F07-46B3-BF4B-F898DF756C38}" srcId="{B15A1561-8D78-45D8-A9F6-DAE59E6114C6}" destId="{6B8C8D06-5009-4FF9-969E-828B4A759147}" srcOrd="0" destOrd="0" parTransId="{F80A6C26-9B4C-4352-9785-68B321341241}" sibTransId="{D47BB635-1D10-4CAD-8680-BD2616642F2F}"/>
    <dgm:cxn modelId="{2BDCB7D5-7FCA-4742-AFFC-89EF83D532CC}" type="presOf" srcId="{A490BFBC-2CC7-4B15-9235-BC5CA99DD37E}" destId="{206F3A08-9B1B-4874-9C4F-7451C028EC6A}" srcOrd="0" destOrd="0" presId="urn:microsoft.com/office/officeart/2005/8/layout/gear1"/>
    <dgm:cxn modelId="{3615FCDD-5DBC-47DC-AF28-A32DE032EBE4}" type="presOf" srcId="{323917C0-17FC-476A-97A8-2307529CBB2F}" destId="{ECFEB686-7C99-4B7E-9270-3C7855857122}" srcOrd="0" destOrd="0" presId="urn:microsoft.com/office/officeart/2005/8/layout/gear1"/>
    <dgm:cxn modelId="{419C31F8-87F2-4B17-A515-EE186A3C6694}" type="presOf" srcId="{8E9B760B-2E2A-4905-9144-582B4BFA9EAC}" destId="{D928F8F1-02A6-4128-942E-40FD64682265}" srcOrd="2" destOrd="0" presId="urn:microsoft.com/office/officeart/2005/8/layout/gear1"/>
    <dgm:cxn modelId="{FEA9D729-875D-4FE9-A513-D156DC5FCCA0}" srcId="{B15A1561-8D78-45D8-A9F6-DAE59E6114C6}" destId="{8E9B760B-2E2A-4905-9144-582B4BFA9EAC}" srcOrd="2" destOrd="0" parTransId="{FB422FCE-FCD3-4FE5-8CD4-33967393E690}" sibTransId="{A490BFBC-2CC7-4B15-9235-BC5CA99DD37E}"/>
    <dgm:cxn modelId="{68A52FA7-74CA-4474-8E0D-756B203C0476}" type="presOf" srcId="{6B8C8D06-5009-4FF9-969E-828B4A759147}" destId="{A53ECD28-7CE6-4B25-B31E-81BFF7925A3A}" srcOrd="0" destOrd="0" presId="urn:microsoft.com/office/officeart/2005/8/layout/gear1"/>
    <dgm:cxn modelId="{35672EAD-022F-4260-B452-03759C060B18}" srcId="{B15A1561-8D78-45D8-A9F6-DAE59E6114C6}" destId="{323917C0-17FC-476A-97A8-2307529CBB2F}" srcOrd="1" destOrd="0" parTransId="{D652B6D5-547F-46A9-B59C-EA8E733446A6}" sibTransId="{55139310-9228-447B-9896-DD967418A680}"/>
    <dgm:cxn modelId="{872C9B9A-44C3-4A09-9E2B-B5D0DA24A2FF}" type="presOf" srcId="{8E9B760B-2E2A-4905-9144-582B4BFA9EAC}" destId="{AC2E959A-28B1-4EEB-9D85-9EE2CD83F156}" srcOrd="0" destOrd="0" presId="urn:microsoft.com/office/officeart/2005/8/layout/gear1"/>
    <dgm:cxn modelId="{CE7C4911-2D6D-4D34-99BA-DBF53DEA6856}" type="presOf" srcId="{6B8C8D06-5009-4FF9-969E-828B4A759147}" destId="{219C54DD-1BC8-4001-9C22-095C9EEF46FF}" srcOrd="1" destOrd="0" presId="urn:microsoft.com/office/officeart/2005/8/layout/gear1"/>
    <dgm:cxn modelId="{925A8627-96F5-40B1-A4AA-FB3E84092301}" type="presParOf" srcId="{7D25259B-1879-4E11-B5B0-56BAADA7B022}" destId="{A53ECD28-7CE6-4B25-B31E-81BFF7925A3A}" srcOrd="0" destOrd="0" presId="urn:microsoft.com/office/officeart/2005/8/layout/gear1"/>
    <dgm:cxn modelId="{F8D7D53B-6657-4F0E-B717-54C1E7FCBF41}" type="presParOf" srcId="{7D25259B-1879-4E11-B5B0-56BAADA7B022}" destId="{219C54DD-1BC8-4001-9C22-095C9EEF46FF}" srcOrd="1" destOrd="0" presId="urn:microsoft.com/office/officeart/2005/8/layout/gear1"/>
    <dgm:cxn modelId="{F8229AF3-6047-4C85-A7AB-A8C1C2D89E47}" type="presParOf" srcId="{7D25259B-1879-4E11-B5B0-56BAADA7B022}" destId="{267F74B5-930C-4C2A-B400-F6D9C29B839C}" srcOrd="2" destOrd="0" presId="urn:microsoft.com/office/officeart/2005/8/layout/gear1"/>
    <dgm:cxn modelId="{9D0A2163-467F-46C9-AFBE-0DA19CB0DE3E}" type="presParOf" srcId="{7D25259B-1879-4E11-B5B0-56BAADA7B022}" destId="{ECFEB686-7C99-4B7E-9270-3C7855857122}" srcOrd="3" destOrd="0" presId="urn:microsoft.com/office/officeart/2005/8/layout/gear1"/>
    <dgm:cxn modelId="{245AD3CE-9554-4EA9-B67C-83F3788D7DD7}" type="presParOf" srcId="{7D25259B-1879-4E11-B5B0-56BAADA7B022}" destId="{8A4BD772-8495-4D9A-9344-945695021B5B}" srcOrd="4" destOrd="0" presId="urn:microsoft.com/office/officeart/2005/8/layout/gear1"/>
    <dgm:cxn modelId="{E4252F4E-C7E6-49FB-9BD4-AC14C8438A82}" type="presParOf" srcId="{7D25259B-1879-4E11-B5B0-56BAADA7B022}" destId="{4D8BB58F-0612-45D3-8D12-0C49BAB2F7B6}" srcOrd="5" destOrd="0" presId="urn:microsoft.com/office/officeart/2005/8/layout/gear1"/>
    <dgm:cxn modelId="{2F71E100-FD55-4E0C-9267-845C59122967}" type="presParOf" srcId="{7D25259B-1879-4E11-B5B0-56BAADA7B022}" destId="{AC2E959A-28B1-4EEB-9D85-9EE2CD83F156}" srcOrd="6" destOrd="0" presId="urn:microsoft.com/office/officeart/2005/8/layout/gear1"/>
    <dgm:cxn modelId="{63597A30-5644-4324-B60B-1F38A09C5251}" type="presParOf" srcId="{7D25259B-1879-4E11-B5B0-56BAADA7B022}" destId="{1723AFB2-FABB-4AC8-8A41-59739CDD3707}" srcOrd="7" destOrd="0" presId="urn:microsoft.com/office/officeart/2005/8/layout/gear1"/>
    <dgm:cxn modelId="{C62F3777-9C94-449F-8D53-86EAD88A3E9F}" type="presParOf" srcId="{7D25259B-1879-4E11-B5B0-56BAADA7B022}" destId="{D928F8F1-02A6-4128-942E-40FD64682265}" srcOrd="8" destOrd="0" presId="urn:microsoft.com/office/officeart/2005/8/layout/gear1"/>
    <dgm:cxn modelId="{4F2CFDA2-EA49-4DFA-B6AA-AD2E6DD52247}" type="presParOf" srcId="{7D25259B-1879-4E11-B5B0-56BAADA7B022}" destId="{DA64CBDB-9571-4FB4-9410-C4445F364BC7}" srcOrd="9" destOrd="0" presId="urn:microsoft.com/office/officeart/2005/8/layout/gear1"/>
    <dgm:cxn modelId="{6416548F-C05D-46D3-A391-0554233A37EC}" type="presParOf" srcId="{7D25259B-1879-4E11-B5B0-56BAADA7B022}" destId="{2313B49D-FD03-475A-BE23-7C95020DED06}" srcOrd="10" destOrd="0" presId="urn:microsoft.com/office/officeart/2005/8/layout/gear1"/>
    <dgm:cxn modelId="{EAB40DDE-DC94-4689-AF3D-AC02C11A68BE}" type="presParOf" srcId="{7D25259B-1879-4E11-B5B0-56BAADA7B022}" destId="{093F2854-EA1D-4870-8990-4187FA91FD9D}" srcOrd="11" destOrd="0" presId="urn:microsoft.com/office/officeart/2005/8/layout/gear1"/>
    <dgm:cxn modelId="{E29EAF6A-4CEC-41DB-BAB2-734E641D3AE6}" type="presParOf" srcId="{7D25259B-1879-4E11-B5B0-56BAADA7B022}" destId="{206F3A08-9B1B-4874-9C4F-7451C028EC6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E7773-83CF-40F5-8A4B-8CF92D0BF429}" type="doc">
      <dgm:prSet loTypeId="urn:microsoft.com/office/officeart/2005/8/layout/matrix3" loCatId="matrix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fr-FR"/>
        </a:p>
      </dgm:t>
    </dgm:pt>
    <dgm:pt modelId="{5FD029F6-5D1A-47EC-9945-15347D2CF551}">
      <dgm:prSet/>
      <dgm:spPr>
        <a:solidFill>
          <a:srgbClr val="33CC33"/>
        </a:solidFill>
      </dgm:spPr>
      <dgm:t>
        <a:bodyPr/>
        <a:lstStyle/>
        <a:p>
          <a:pPr rtl="0"/>
          <a:r>
            <a:rPr lang="fr-FR" dirty="0"/>
            <a:t>Construire une démarche d’amélioration continue de la qualité</a:t>
          </a:r>
        </a:p>
      </dgm:t>
    </dgm:pt>
    <dgm:pt modelId="{67E2D570-B71F-446A-9D2A-2DE06E843F9F}" type="parTrans" cxnId="{821C2D12-FE61-4B10-97D8-8B6E5A44B8B1}">
      <dgm:prSet/>
      <dgm:spPr/>
      <dgm:t>
        <a:bodyPr/>
        <a:lstStyle/>
        <a:p>
          <a:endParaRPr lang="fr-FR"/>
        </a:p>
      </dgm:t>
    </dgm:pt>
    <dgm:pt modelId="{E2EBA011-3273-4FFB-A4A2-66D560A41184}" type="sibTrans" cxnId="{821C2D12-FE61-4B10-97D8-8B6E5A44B8B1}">
      <dgm:prSet/>
      <dgm:spPr/>
      <dgm:t>
        <a:bodyPr/>
        <a:lstStyle/>
        <a:p>
          <a:endParaRPr lang="fr-FR"/>
        </a:p>
      </dgm:t>
    </dgm:pt>
    <dgm:pt modelId="{AC38D11D-945B-45A6-BF76-CC9D537CACE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fr-FR" dirty="0"/>
            <a:t>Garantir un accompagnement personnalisé au résident</a:t>
          </a:r>
        </a:p>
      </dgm:t>
    </dgm:pt>
    <dgm:pt modelId="{4744E098-E1C3-4B81-9DBA-81FC026B18DA}" type="parTrans" cxnId="{D5FBD3D5-EB2D-44AF-A5EC-46850F8C2C4C}">
      <dgm:prSet/>
      <dgm:spPr/>
      <dgm:t>
        <a:bodyPr/>
        <a:lstStyle/>
        <a:p>
          <a:endParaRPr lang="fr-FR"/>
        </a:p>
      </dgm:t>
    </dgm:pt>
    <dgm:pt modelId="{A3C61555-ABEB-4142-B4A4-639E79C7CA32}" type="sibTrans" cxnId="{D5FBD3D5-EB2D-44AF-A5EC-46850F8C2C4C}">
      <dgm:prSet/>
      <dgm:spPr/>
      <dgm:t>
        <a:bodyPr/>
        <a:lstStyle/>
        <a:p>
          <a:endParaRPr lang="fr-FR"/>
        </a:p>
      </dgm:t>
    </dgm:pt>
    <dgm:pt modelId="{2EF80CC8-3819-4940-ADA6-2F8150C24BE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fr-FR" dirty="0"/>
            <a:t>Améliorer la qualité de vie au travail pour mieux accompagner</a:t>
          </a:r>
        </a:p>
        <a:p>
          <a:pPr rtl="0"/>
          <a:endParaRPr lang="fr-FR" dirty="0"/>
        </a:p>
      </dgm:t>
    </dgm:pt>
    <dgm:pt modelId="{A7165112-F6A1-44F8-AA11-D2B43A6468EF}" type="parTrans" cxnId="{93E1EEEE-FB3D-41E8-B309-795F213C3E89}">
      <dgm:prSet/>
      <dgm:spPr/>
      <dgm:t>
        <a:bodyPr/>
        <a:lstStyle/>
        <a:p>
          <a:endParaRPr lang="fr-FR"/>
        </a:p>
      </dgm:t>
    </dgm:pt>
    <dgm:pt modelId="{DCA6E344-6A4A-4D89-89A2-BD71B25AC491}" type="sibTrans" cxnId="{93E1EEEE-FB3D-41E8-B309-795F213C3E89}">
      <dgm:prSet/>
      <dgm:spPr/>
      <dgm:t>
        <a:bodyPr/>
        <a:lstStyle/>
        <a:p>
          <a:endParaRPr lang="fr-FR"/>
        </a:p>
      </dgm:t>
    </dgm:pt>
    <dgm:pt modelId="{B3A8290A-2BDD-43A3-8D65-CC649B4BEA1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fr-FR" dirty="0"/>
            <a:t>Densifier le positionnement des EHPAD dans leur environnement</a:t>
          </a:r>
        </a:p>
      </dgm:t>
    </dgm:pt>
    <dgm:pt modelId="{67085307-7645-42A5-A182-4B3458A52727}" type="parTrans" cxnId="{D7242E58-2B2C-4729-A676-D999E18D2AC0}">
      <dgm:prSet/>
      <dgm:spPr/>
      <dgm:t>
        <a:bodyPr/>
        <a:lstStyle/>
        <a:p>
          <a:endParaRPr lang="fr-FR"/>
        </a:p>
      </dgm:t>
    </dgm:pt>
    <dgm:pt modelId="{56AEC04E-6E25-4CD6-BFA9-32ACF80FCB35}" type="sibTrans" cxnId="{D7242E58-2B2C-4729-A676-D999E18D2AC0}">
      <dgm:prSet/>
      <dgm:spPr/>
      <dgm:t>
        <a:bodyPr/>
        <a:lstStyle/>
        <a:p>
          <a:endParaRPr lang="fr-FR"/>
        </a:p>
      </dgm:t>
    </dgm:pt>
    <dgm:pt modelId="{1BE2E686-CF27-4321-8334-6F26D75F1DD0}" type="pres">
      <dgm:prSet presAssocID="{275E7773-83CF-40F5-8A4B-8CF92D0BF42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D82120-A058-4470-937C-9A8E56B4BA0F}" type="pres">
      <dgm:prSet presAssocID="{275E7773-83CF-40F5-8A4B-8CF92D0BF429}" presName="diamond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04B2A03-44A5-40F0-8B31-A92950ADA735}" type="pres">
      <dgm:prSet presAssocID="{275E7773-83CF-40F5-8A4B-8CF92D0BF42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64F876-087F-4757-A67A-FACC9C27BC11}" type="pres">
      <dgm:prSet presAssocID="{275E7773-83CF-40F5-8A4B-8CF92D0BF42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C1CA9E-9289-46ED-A221-202E433EF1C3}" type="pres">
      <dgm:prSet presAssocID="{275E7773-83CF-40F5-8A4B-8CF92D0BF42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7D5D2D-EC45-41F1-B5D9-C26E7909B4CD}" type="pres">
      <dgm:prSet presAssocID="{275E7773-83CF-40F5-8A4B-8CF92D0BF42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06A917B-4D8A-4F77-A310-871848F183EC}" type="presOf" srcId="{275E7773-83CF-40F5-8A4B-8CF92D0BF429}" destId="{1BE2E686-CF27-4321-8334-6F26D75F1DD0}" srcOrd="0" destOrd="0" presId="urn:microsoft.com/office/officeart/2005/8/layout/matrix3"/>
    <dgm:cxn modelId="{D5FBD3D5-EB2D-44AF-A5EC-46850F8C2C4C}" srcId="{275E7773-83CF-40F5-8A4B-8CF92D0BF429}" destId="{AC38D11D-945B-45A6-BF76-CC9D537CACEF}" srcOrd="0" destOrd="0" parTransId="{4744E098-E1C3-4B81-9DBA-81FC026B18DA}" sibTransId="{A3C61555-ABEB-4142-B4A4-639E79C7CA32}"/>
    <dgm:cxn modelId="{7BC953BB-6283-4FEE-99C8-AACC88F344A0}" type="presOf" srcId="{5FD029F6-5D1A-47EC-9945-15347D2CF551}" destId="{267D5D2D-EC45-41F1-B5D9-C26E7909B4CD}" srcOrd="0" destOrd="0" presId="urn:microsoft.com/office/officeart/2005/8/layout/matrix3"/>
    <dgm:cxn modelId="{D7242E58-2B2C-4729-A676-D999E18D2AC0}" srcId="{275E7773-83CF-40F5-8A4B-8CF92D0BF429}" destId="{B3A8290A-2BDD-43A3-8D65-CC649B4BEA1E}" srcOrd="2" destOrd="0" parTransId="{67085307-7645-42A5-A182-4B3458A52727}" sibTransId="{56AEC04E-6E25-4CD6-BFA9-32ACF80FCB35}"/>
    <dgm:cxn modelId="{BB6AD4E0-4A9E-4C00-AEFC-CB1A698E0DB7}" type="presOf" srcId="{AC38D11D-945B-45A6-BF76-CC9D537CACEF}" destId="{604B2A03-44A5-40F0-8B31-A92950ADA735}" srcOrd="0" destOrd="0" presId="urn:microsoft.com/office/officeart/2005/8/layout/matrix3"/>
    <dgm:cxn modelId="{7E596390-5609-4EAF-858E-5F33FAAC1242}" type="presOf" srcId="{B3A8290A-2BDD-43A3-8D65-CC649B4BEA1E}" destId="{63C1CA9E-9289-46ED-A221-202E433EF1C3}" srcOrd="0" destOrd="0" presId="urn:microsoft.com/office/officeart/2005/8/layout/matrix3"/>
    <dgm:cxn modelId="{93E1EEEE-FB3D-41E8-B309-795F213C3E89}" srcId="{275E7773-83CF-40F5-8A4B-8CF92D0BF429}" destId="{2EF80CC8-3819-4940-ADA6-2F8150C24BE3}" srcOrd="1" destOrd="0" parTransId="{A7165112-F6A1-44F8-AA11-D2B43A6468EF}" sibTransId="{DCA6E344-6A4A-4D89-89A2-BD71B25AC491}"/>
    <dgm:cxn modelId="{821C2D12-FE61-4B10-97D8-8B6E5A44B8B1}" srcId="{275E7773-83CF-40F5-8A4B-8CF92D0BF429}" destId="{5FD029F6-5D1A-47EC-9945-15347D2CF551}" srcOrd="3" destOrd="0" parTransId="{67E2D570-B71F-446A-9D2A-2DE06E843F9F}" sibTransId="{E2EBA011-3273-4FFB-A4A2-66D560A41184}"/>
    <dgm:cxn modelId="{1D1C85F9-4FFF-4AFA-A176-06104CFB6E05}" type="presOf" srcId="{2EF80CC8-3819-4940-ADA6-2F8150C24BE3}" destId="{5264F876-087F-4757-A67A-FACC9C27BC11}" srcOrd="0" destOrd="0" presId="urn:microsoft.com/office/officeart/2005/8/layout/matrix3"/>
    <dgm:cxn modelId="{A433507F-0105-4928-8B51-64BBA5CBF04D}" type="presParOf" srcId="{1BE2E686-CF27-4321-8334-6F26D75F1DD0}" destId="{ECD82120-A058-4470-937C-9A8E56B4BA0F}" srcOrd="0" destOrd="0" presId="urn:microsoft.com/office/officeart/2005/8/layout/matrix3"/>
    <dgm:cxn modelId="{5B223337-4BD3-4A67-B3B8-AB361FBEB2F6}" type="presParOf" srcId="{1BE2E686-CF27-4321-8334-6F26D75F1DD0}" destId="{604B2A03-44A5-40F0-8B31-A92950ADA735}" srcOrd="1" destOrd="0" presId="urn:microsoft.com/office/officeart/2005/8/layout/matrix3"/>
    <dgm:cxn modelId="{36AC86B5-10B7-4532-A4CC-D43A0D416D8E}" type="presParOf" srcId="{1BE2E686-CF27-4321-8334-6F26D75F1DD0}" destId="{5264F876-087F-4757-A67A-FACC9C27BC11}" srcOrd="2" destOrd="0" presId="urn:microsoft.com/office/officeart/2005/8/layout/matrix3"/>
    <dgm:cxn modelId="{64133967-FD43-4C3F-8CE9-0237983FC19E}" type="presParOf" srcId="{1BE2E686-CF27-4321-8334-6F26D75F1DD0}" destId="{63C1CA9E-9289-46ED-A221-202E433EF1C3}" srcOrd="3" destOrd="0" presId="urn:microsoft.com/office/officeart/2005/8/layout/matrix3"/>
    <dgm:cxn modelId="{02B430F4-3977-41FE-B84F-A1FB64AF30C0}" type="presParOf" srcId="{1BE2E686-CF27-4321-8334-6F26D75F1DD0}" destId="{267D5D2D-EC45-41F1-B5D9-C26E7909B4C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7B1F9-725E-47CE-8D62-EAB6CABB1E4D}">
      <dsp:nvSpPr>
        <dsp:cNvPr id="0" name=""/>
        <dsp:cNvSpPr/>
      </dsp:nvSpPr>
      <dsp:spPr>
        <a:xfrm>
          <a:off x="0" y="0"/>
          <a:ext cx="8007332" cy="4234284"/>
        </a:xfrm>
        <a:prstGeom prst="rightArrow">
          <a:avLst/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</a:schemeClr>
            </a:gs>
            <a:gs pos="90000">
              <a:schemeClr val="dk1">
                <a:tint val="4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3295256-984D-47AE-AC3B-6D27D44ACF8B}">
      <dsp:nvSpPr>
        <dsp:cNvPr id="0" name=""/>
        <dsp:cNvSpPr/>
      </dsp:nvSpPr>
      <dsp:spPr>
        <a:xfrm>
          <a:off x="724" y="1270285"/>
          <a:ext cx="1160552" cy="169371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Favoriser la cohésion entre les 2 EHPAD </a:t>
          </a:r>
        </a:p>
      </dsp:txBody>
      <dsp:txXfrm>
        <a:off x="57377" y="1326938"/>
        <a:ext cx="1047246" cy="1580407"/>
      </dsp:txXfrm>
    </dsp:sp>
    <dsp:sp modelId="{39A81253-F152-441A-8028-71E28FBA4FB8}">
      <dsp:nvSpPr>
        <dsp:cNvPr id="0" name=""/>
        <dsp:cNvSpPr/>
      </dsp:nvSpPr>
      <dsp:spPr>
        <a:xfrm>
          <a:off x="1219303" y="1270285"/>
          <a:ext cx="1160552" cy="169371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Mettre en place un COPIL	</a:t>
          </a:r>
        </a:p>
      </dsp:txBody>
      <dsp:txXfrm>
        <a:off x="1275956" y="1326938"/>
        <a:ext cx="1047246" cy="1580407"/>
      </dsp:txXfrm>
    </dsp:sp>
    <dsp:sp modelId="{6A96E4BA-EE74-4EAF-A5F9-43684DD1763E}">
      <dsp:nvSpPr>
        <dsp:cNvPr id="0" name=""/>
        <dsp:cNvSpPr/>
      </dsp:nvSpPr>
      <dsp:spPr>
        <a:xfrm>
          <a:off x="2437883" y="1270285"/>
          <a:ext cx="1160552" cy="169371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Mettre en place les groupes de travail</a:t>
          </a:r>
        </a:p>
      </dsp:txBody>
      <dsp:txXfrm>
        <a:off x="2494536" y="1326938"/>
        <a:ext cx="1047246" cy="1580407"/>
      </dsp:txXfrm>
    </dsp:sp>
    <dsp:sp modelId="{72986EF9-9195-4110-BD6A-AB9AB3F12169}">
      <dsp:nvSpPr>
        <dsp:cNvPr id="0" name=""/>
        <dsp:cNvSpPr/>
      </dsp:nvSpPr>
      <dsp:spPr>
        <a:xfrm>
          <a:off x="3656463" y="1270285"/>
          <a:ext cx="1160552" cy="1693713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Elaborer un plan d’action</a:t>
          </a:r>
        </a:p>
      </dsp:txBody>
      <dsp:txXfrm>
        <a:off x="3713116" y="1326938"/>
        <a:ext cx="1047246" cy="1580407"/>
      </dsp:txXfrm>
    </dsp:sp>
    <dsp:sp modelId="{6C9E7FE2-129B-435B-81C3-6ED77A1F03E8}">
      <dsp:nvSpPr>
        <dsp:cNvPr id="0" name=""/>
        <dsp:cNvSpPr/>
      </dsp:nvSpPr>
      <dsp:spPr>
        <a:xfrm>
          <a:off x="4875043" y="1270285"/>
          <a:ext cx="1160552" cy="169371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Rédiger le projet</a:t>
          </a:r>
        </a:p>
      </dsp:txBody>
      <dsp:txXfrm>
        <a:off x="4931696" y="1326938"/>
        <a:ext cx="1047246" cy="1580407"/>
      </dsp:txXfrm>
    </dsp:sp>
    <dsp:sp modelId="{6FC8951D-1AC7-45BC-8559-B96BDA0947E7}">
      <dsp:nvSpPr>
        <dsp:cNvPr id="0" name=""/>
        <dsp:cNvSpPr/>
      </dsp:nvSpPr>
      <dsp:spPr>
        <a:xfrm>
          <a:off x="6093623" y="1270285"/>
          <a:ext cx="1160552" cy="169371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Valider le projet</a:t>
          </a:r>
        </a:p>
      </dsp:txBody>
      <dsp:txXfrm>
        <a:off x="6150276" y="1326938"/>
        <a:ext cx="1047246" cy="1580407"/>
      </dsp:txXfrm>
    </dsp:sp>
    <dsp:sp modelId="{9559ACA4-76D3-492B-ADB2-7F8262777DEC}">
      <dsp:nvSpPr>
        <dsp:cNvPr id="0" name=""/>
        <dsp:cNvSpPr/>
      </dsp:nvSpPr>
      <dsp:spPr>
        <a:xfrm>
          <a:off x="7312203" y="1270285"/>
          <a:ext cx="1160552" cy="1693713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Faire vivre le projet</a:t>
          </a:r>
        </a:p>
      </dsp:txBody>
      <dsp:txXfrm>
        <a:off x="7368856" y="1326938"/>
        <a:ext cx="1047246" cy="1580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ECD28-7CE6-4B25-B31E-81BFF7925A3A}">
      <dsp:nvSpPr>
        <dsp:cNvPr id="0" name=""/>
        <dsp:cNvSpPr/>
      </dsp:nvSpPr>
      <dsp:spPr>
        <a:xfrm>
          <a:off x="2616687" y="1567548"/>
          <a:ext cx="1915893" cy="1915893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Créativité</a:t>
          </a:r>
          <a:endParaRPr lang="fr-FR" sz="2100" kern="1200" dirty="0"/>
        </a:p>
      </dsp:txBody>
      <dsp:txXfrm>
        <a:off x="3001867" y="2016337"/>
        <a:ext cx="1145533" cy="984808"/>
      </dsp:txXfrm>
    </dsp:sp>
    <dsp:sp modelId="{ECFEB686-7C99-4B7E-9270-3C7855857122}">
      <dsp:nvSpPr>
        <dsp:cNvPr id="0" name=""/>
        <dsp:cNvSpPr/>
      </dsp:nvSpPr>
      <dsp:spPr>
        <a:xfrm>
          <a:off x="1477267" y="1114701"/>
          <a:ext cx="1442813" cy="1393376"/>
        </a:xfrm>
        <a:prstGeom prst="gear6">
          <a:avLst/>
        </a:prstGeom>
        <a:solidFill>
          <a:schemeClr val="accent5">
            <a:hueOff val="6164474"/>
            <a:satOff val="-17570"/>
            <a:lumOff val="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/>
            <a:t>Liberté d’expression</a:t>
          </a:r>
        </a:p>
      </dsp:txBody>
      <dsp:txXfrm>
        <a:off x="1835240" y="1467608"/>
        <a:ext cx="726867" cy="687562"/>
      </dsp:txXfrm>
    </dsp:sp>
    <dsp:sp modelId="{AC2E959A-28B1-4EEB-9D85-9EE2CD83F156}">
      <dsp:nvSpPr>
        <dsp:cNvPr id="0" name=""/>
        <dsp:cNvSpPr/>
      </dsp:nvSpPr>
      <dsp:spPr>
        <a:xfrm rot="20700000">
          <a:off x="2282419" y="153413"/>
          <a:ext cx="1365224" cy="1365224"/>
        </a:xfrm>
        <a:prstGeom prst="gear6">
          <a:avLst/>
        </a:prstGeom>
        <a:solidFill>
          <a:schemeClr val="accent5">
            <a:hueOff val="12328947"/>
            <a:satOff val="-35140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/>
            <a:t>Préparation</a:t>
          </a:r>
          <a:endParaRPr lang="fr-FR" sz="1000" b="0" kern="1200" dirty="0"/>
        </a:p>
      </dsp:txBody>
      <dsp:txXfrm rot="-20700000">
        <a:off x="2581852" y="452847"/>
        <a:ext cx="766357" cy="766357"/>
      </dsp:txXfrm>
    </dsp:sp>
    <dsp:sp modelId="{2313B49D-FD03-475A-BE23-7C95020DED06}">
      <dsp:nvSpPr>
        <dsp:cNvPr id="0" name=""/>
        <dsp:cNvSpPr/>
      </dsp:nvSpPr>
      <dsp:spPr>
        <a:xfrm>
          <a:off x="2461720" y="1282767"/>
          <a:ext cx="2452343" cy="2452343"/>
        </a:xfrm>
        <a:prstGeom prst="circularArrow">
          <a:avLst>
            <a:gd name="adj1" fmla="val 4687"/>
            <a:gd name="adj2" fmla="val 299029"/>
            <a:gd name="adj3" fmla="val 2496552"/>
            <a:gd name="adj4" fmla="val 1590419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F2854-EA1D-4870-8990-4187FA91FD9D}">
      <dsp:nvSpPr>
        <dsp:cNvPr id="0" name=""/>
        <dsp:cNvSpPr/>
      </dsp:nvSpPr>
      <dsp:spPr>
        <a:xfrm>
          <a:off x="1255221" y="809450"/>
          <a:ext cx="1781780" cy="178178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6164474"/>
            <a:satOff val="-17570"/>
            <a:lumOff val="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F3A08-9B1B-4874-9C4F-7451C028EC6A}">
      <dsp:nvSpPr>
        <dsp:cNvPr id="0" name=""/>
        <dsp:cNvSpPr/>
      </dsp:nvSpPr>
      <dsp:spPr>
        <a:xfrm>
          <a:off x="1966628" y="-142571"/>
          <a:ext cx="1921118" cy="19211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12328947"/>
            <a:satOff val="-35140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82120-A058-4470-937C-9A8E56B4BA0F}">
      <dsp:nvSpPr>
        <dsp:cNvPr id="0" name=""/>
        <dsp:cNvSpPr/>
      </dsp:nvSpPr>
      <dsp:spPr>
        <a:xfrm>
          <a:off x="1260475" y="0"/>
          <a:ext cx="4464050" cy="4464050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B2A03-44A5-40F0-8B31-A92950ADA735}">
      <dsp:nvSpPr>
        <dsp:cNvPr id="0" name=""/>
        <dsp:cNvSpPr/>
      </dsp:nvSpPr>
      <dsp:spPr>
        <a:xfrm>
          <a:off x="1684559" y="424084"/>
          <a:ext cx="1740979" cy="1740979"/>
        </a:xfrm>
        <a:prstGeom prst="roundRect">
          <a:avLst/>
        </a:prstGeom>
        <a:solidFill>
          <a:schemeClr val="accent5">
            <a:lumMod val="7500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Garantir un accompagnement personnalisé au résident</a:t>
          </a:r>
        </a:p>
      </dsp:txBody>
      <dsp:txXfrm>
        <a:off x="1769547" y="509072"/>
        <a:ext cx="1571003" cy="1571003"/>
      </dsp:txXfrm>
    </dsp:sp>
    <dsp:sp modelId="{5264F876-087F-4757-A67A-FACC9C27BC11}">
      <dsp:nvSpPr>
        <dsp:cNvPr id="0" name=""/>
        <dsp:cNvSpPr/>
      </dsp:nvSpPr>
      <dsp:spPr>
        <a:xfrm>
          <a:off x="3559460" y="424084"/>
          <a:ext cx="1740979" cy="1740979"/>
        </a:xfrm>
        <a:prstGeom prst="roundRect">
          <a:avLst/>
        </a:prstGeom>
        <a:solidFill>
          <a:schemeClr val="accent6">
            <a:lumMod val="7500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Améliorer la qualité de vie au travail pour mieux accompagner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3644448" y="509072"/>
        <a:ext cx="1571003" cy="1571003"/>
      </dsp:txXfrm>
    </dsp:sp>
    <dsp:sp modelId="{63C1CA9E-9289-46ED-A221-202E433EF1C3}">
      <dsp:nvSpPr>
        <dsp:cNvPr id="0" name=""/>
        <dsp:cNvSpPr/>
      </dsp:nvSpPr>
      <dsp:spPr>
        <a:xfrm>
          <a:off x="1684559" y="2298985"/>
          <a:ext cx="1740979" cy="1740979"/>
        </a:xfrm>
        <a:prstGeom prst="roundRect">
          <a:avLst/>
        </a:prstGeom>
        <a:solidFill>
          <a:schemeClr val="accent2">
            <a:lumMod val="7500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Densifier le positionnement des EHPAD dans leur environnement</a:t>
          </a:r>
        </a:p>
      </dsp:txBody>
      <dsp:txXfrm>
        <a:off x="1769547" y="2383973"/>
        <a:ext cx="1571003" cy="1571003"/>
      </dsp:txXfrm>
    </dsp:sp>
    <dsp:sp modelId="{267D5D2D-EC45-41F1-B5D9-C26E7909B4CD}">
      <dsp:nvSpPr>
        <dsp:cNvPr id="0" name=""/>
        <dsp:cNvSpPr/>
      </dsp:nvSpPr>
      <dsp:spPr>
        <a:xfrm>
          <a:off x="3559460" y="2298985"/>
          <a:ext cx="1740979" cy="1740979"/>
        </a:xfrm>
        <a:prstGeom prst="roundRect">
          <a:avLst/>
        </a:prstGeom>
        <a:solidFill>
          <a:srgbClr val="33CC33"/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Construire une démarche d’amélioration continue de la qualité</a:t>
          </a:r>
        </a:p>
      </dsp:txBody>
      <dsp:txXfrm>
        <a:off x="3644448" y="2383973"/>
        <a:ext cx="1571003" cy="1571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BABF-A2EE-461F-A355-9300876FC976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4C25-E9B8-41B1-8A94-F4F0720ECD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89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4C25-E9B8-41B1-8A94-F4F0720ECD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21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4C25-E9B8-41B1-8A94-F4F0720ECDE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37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FILM : TRADUCTION DE CES CONCEPTS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Mix équipes</a:t>
            </a:r>
          </a:p>
          <a:p>
            <a:r>
              <a:rPr lang="fr-FR" dirty="0" smtClean="0"/>
              <a:t>Démarche</a:t>
            </a:r>
            <a:r>
              <a:rPr lang="fr-FR" baseline="0" dirty="0" smtClean="0"/>
              <a:t> participative</a:t>
            </a:r>
          </a:p>
          <a:p>
            <a:r>
              <a:rPr lang="fr-FR" baseline="0" dirty="0" smtClean="0"/>
              <a:t>Bénévoles</a:t>
            </a:r>
          </a:p>
          <a:p>
            <a:r>
              <a:rPr lang="fr-FR" baseline="0" dirty="0" smtClean="0"/>
              <a:t>Valeurs en action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4C25-E9B8-41B1-8A94-F4F0720ECDE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5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Mix équipes</a:t>
            </a:r>
          </a:p>
          <a:p>
            <a:r>
              <a:rPr lang="fr-FR" dirty="0" smtClean="0"/>
              <a:t>Démarche</a:t>
            </a:r>
            <a:r>
              <a:rPr lang="fr-FR" baseline="0" dirty="0" smtClean="0"/>
              <a:t> participative</a:t>
            </a:r>
          </a:p>
          <a:p>
            <a:r>
              <a:rPr lang="fr-FR" baseline="0" dirty="0" smtClean="0"/>
              <a:t>Bénévoles</a:t>
            </a:r>
          </a:p>
          <a:p>
            <a:r>
              <a:rPr lang="fr-FR" baseline="0" dirty="0" smtClean="0"/>
              <a:t>Valeurs en action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4C25-E9B8-41B1-8A94-F4F0720ECDE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5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59E2-7B42-43A1-A035-B9A424793F8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1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59E2-7B42-43A1-A035-B9A424793F8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66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559E2-7B42-43A1-A035-B9A424793F8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21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4C25-E9B8-41B1-8A94-F4F0720ECDE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6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4C25-E9B8-41B1-8A94-F4F0720ECDE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1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4C25-E9B8-41B1-8A94-F4F0720ECDE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6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DF</a:t>
            </a:r>
          </a:p>
          <a:p>
            <a:endParaRPr lang="fr-FR" dirty="0" smtClean="0"/>
          </a:p>
          <a:p>
            <a:r>
              <a:rPr lang="fr-FR" dirty="0" smtClean="0"/>
              <a:t>1 </a:t>
            </a:r>
            <a:r>
              <a:rPr lang="fr-FR" dirty="0"/>
              <a:t>phrase</a:t>
            </a:r>
            <a:r>
              <a:rPr lang="fr-FR" baseline="0" dirty="0"/>
              <a:t> par idée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4C25-E9B8-41B1-8A94-F4F0720ECDE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207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DF</a:t>
            </a:r>
          </a:p>
          <a:p>
            <a:endParaRPr lang="fr-FR" dirty="0"/>
          </a:p>
          <a:p>
            <a:r>
              <a:rPr lang="fr-FR" dirty="0"/>
              <a:t>Citer</a:t>
            </a:r>
            <a:r>
              <a:rPr lang="fr-FR" baseline="0" dirty="0"/>
              <a:t> les 4 thématiques </a:t>
            </a:r>
          </a:p>
          <a:p>
            <a:r>
              <a:rPr lang="fr-FR" baseline="0" dirty="0"/>
              <a:t>Chaque thématique fait l’objet d’une session de travail (pour optimiser le temps des professionnels). Chaque session comprend différents ateliers = groupes de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4C25-E9B8-41B1-8A94-F4F0720ECDE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26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ndir un rectangle avec un coin diagonal 7"/>
          <p:cNvSpPr/>
          <p:nvPr/>
        </p:nvSpPr>
        <p:spPr>
          <a:xfrm>
            <a:off x="539552" y="476672"/>
            <a:ext cx="7848872" cy="5832648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39552" y="6356350"/>
            <a:ext cx="213360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970-BB4A-4D0E-8958-2667623FC2A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243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619672" y="1340768"/>
            <a:ext cx="7281664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7"/>
            <a:ext cx="6984776" cy="4464496"/>
          </a:xfrm>
        </p:spPr>
        <p:txBody>
          <a:bodyPr/>
          <a:lstStyle>
            <a:lvl1pPr marL="45720" indent="0"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576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63688" y="6458773"/>
            <a:ext cx="1152128" cy="2105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06/06/2017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Métiers du Grand 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408286E8-35E0-47ED-BC0C-74100FDD14B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3766"/>
            <a:ext cx="1045095" cy="855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3118" r="18193" b="8773"/>
          <a:stretch/>
        </p:blipFill>
        <p:spPr>
          <a:xfrm>
            <a:off x="385282" y="3746827"/>
            <a:ext cx="1000157" cy="762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40210"/>
            <a:ext cx="989904" cy="757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7"/>
          <a:stretch/>
        </p:blipFill>
        <p:spPr>
          <a:xfrm>
            <a:off x="395536" y="4778764"/>
            <a:ext cx="1008112" cy="810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stagiaire_dir\Pictures\building20bridge20paint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89"/>
          <a:stretch/>
        </p:blipFill>
        <p:spPr bwMode="auto">
          <a:xfrm>
            <a:off x="381575" y="1484784"/>
            <a:ext cx="1094081" cy="7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7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Métiers du Grand 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58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619672" y="1556792"/>
            <a:ext cx="7281664" cy="5184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72817"/>
            <a:ext cx="6984776" cy="4464496"/>
          </a:xfrm>
        </p:spPr>
        <p:txBody>
          <a:bodyPr/>
          <a:lstStyle>
            <a:lvl1pPr marL="45720" indent="0"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576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63688" y="6458773"/>
            <a:ext cx="1152128" cy="2105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Journée régionale de l’encadrement 13 novembre 2017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17" name="Rogner un rectangle à un seul coin 16"/>
          <p:cNvSpPr/>
          <p:nvPr userDrawn="1"/>
        </p:nvSpPr>
        <p:spPr>
          <a:xfrm>
            <a:off x="140997" y="1556792"/>
            <a:ext cx="1350691" cy="5184576"/>
          </a:xfrm>
          <a:prstGeom prst="snip1Rect">
            <a:avLst/>
          </a:prstGeom>
          <a:solidFill>
            <a:srgbClr val="1D1D1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408286E8-35E0-47ED-BC0C-74100FDD14B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5" r="50000" b="16424"/>
          <a:stretch/>
        </p:blipFill>
        <p:spPr>
          <a:xfrm>
            <a:off x="142528" y="5589240"/>
            <a:ext cx="1327626" cy="10081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8" r="50000" b="48699"/>
          <a:stretch/>
        </p:blipFill>
        <p:spPr>
          <a:xfrm>
            <a:off x="125000" y="3075902"/>
            <a:ext cx="1331772" cy="929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0" r="50000" b="32113"/>
          <a:stretch/>
        </p:blipFill>
        <p:spPr>
          <a:xfrm>
            <a:off x="142528" y="4293096"/>
            <a:ext cx="1349160" cy="10612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95"/>
          <a:stretch/>
        </p:blipFill>
        <p:spPr>
          <a:xfrm>
            <a:off x="158560" y="1779362"/>
            <a:ext cx="1333128" cy="8510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Métiers du Grand Age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08286E8-35E0-47ED-BC0C-74100FDD14B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jp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microsoft.com/office/2007/relationships/hdphoto" Target="../media/hdphoto5.wdp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16.jpeg"/><Relationship Id="rId4" Type="http://schemas.openxmlformats.org/officeDocument/2006/relationships/image" Target="../media/image4.jp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2.xml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ndir un rectangle avec un coin diagonal 12"/>
          <p:cNvSpPr/>
          <p:nvPr/>
        </p:nvSpPr>
        <p:spPr>
          <a:xfrm>
            <a:off x="5437923" y="2767749"/>
            <a:ext cx="3367718" cy="3654475"/>
          </a:xfrm>
          <a:prstGeom prst="round2DiagRect">
            <a:avLst>
              <a:gd name="adj1" fmla="val 19332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46712"/>
            <a:ext cx="2854240" cy="1600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9552" y="6356350"/>
            <a:ext cx="3600400" cy="241002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Journée régionale de l’encadrement 13 novembre 2017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857" y="836712"/>
            <a:ext cx="5954538" cy="338437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/>
              <a:t>Donner du sens 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aux </a:t>
            </a:r>
            <a:r>
              <a:rPr lang="fr-FR" sz="3600" b="1" dirty="0"/>
              <a:t>métiers </a:t>
            </a:r>
            <a:r>
              <a:rPr lang="fr-FR" sz="3600" b="1" dirty="0" smtClean="0"/>
              <a:t>du Grand Âge </a:t>
            </a:r>
            <a:br>
              <a:rPr lang="fr-FR" sz="3600" b="1" dirty="0" smtClean="0"/>
            </a:b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1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Une démarche participative</a:t>
            </a:r>
            <a:br>
              <a:rPr lang="fr-FR" sz="31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r-FR" sz="31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dans les </a:t>
            </a:r>
            <a:r>
              <a:rPr lang="fr-FR" sz="3100" b="1" dirty="0" err="1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ehpad</a:t>
            </a:r>
            <a:r>
              <a:rPr lang="fr-FR" sz="31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de </a:t>
            </a:r>
            <a:r>
              <a:rPr lang="fr-FR" sz="3100" b="1" dirty="0" err="1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sAINt-louis</a:t>
            </a:r>
            <a:r>
              <a:rPr lang="fr-FR" sz="31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br>
              <a:rPr lang="fr-FR" sz="31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r-FR" sz="31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et </a:t>
            </a:r>
            <a:r>
              <a:rPr lang="fr-FR" sz="3100" b="1" dirty="0" err="1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sAINt</a:t>
            </a:r>
            <a:r>
              <a:rPr lang="fr-FR" sz="3100" b="1" dirty="0" smtClean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-joseph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0"/>
          <a:stretch/>
        </p:blipFill>
        <p:spPr bwMode="auto">
          <a:xfrm>
            <a:off x="6642484" y="451357"/>
            <a:ext cx="2033972" cy="2545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9"/>
          <a:stretch/>
        </p:blipFill>
        <p:spPr>
          <a:xfrm>
            <a:off x="5427010" y="2924944"/>
            <a:ext cx="2808312" cy="1748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971600" y="484671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Raïssa Boyer</a:t>
            </a:r>
          </a:p>
          <a:p>
            <a:r>
              <a:rPr lang="fr-FR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FERRERE</a:t>
            </a:r>
          </a:p>
          <a:p>
            <a:r>
              <a:rPr lang="fr-FR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Véronique HUET</a:t>
            </a:r>
          </a:p>
          <a:p>
            <a:endParaRPr lang="fr-FR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4340" y="598507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CHU de La Réunion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508558"/>
              </p:ext>
            </p:extLst>
          </p:nvPr>
        </p:nvGraphicFramePr>
        <p:xfrm>
          <a:off x="1763713" y="1773238"/>
          <a:ext cx="698500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06/06/2017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10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38662"/>
            <a:ext cx="1575969" cy="890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188640"/>
            <a:ext cx="8722156" cy="9361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600" b="1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4 thématiques de travail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10763" r="15291" b="48510"/>
          <a:stretch/>
        </p:blipFill>
        <p:spPr>
          <a:xfrm>
            <a:off x="7176812" y="2471155"/>
            <a:ext cx="1547058" cy="1025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8501" y="4293096"/>
            <a:ext cx="1370046" cy="1105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929797"/>
            <a:ext cx="1509940" cy="15099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4029"/>
            <a:ext cx="1008113" cy="82497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1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D82120-A058-4470-937C-9A8E56B4B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CD82120-A058-4470-937C-9A8E56B4B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CD82120-A058-4470-937C-9A8E56B4B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4B2A03-44A5-40F0-8B31-A92950ADA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04B2A03-44A5-40F0-8B31-A92950ADA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04B2A03-44A5-40F0-8B31-A92950ADA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4F876-087F-4757-A67A-FACC9C27B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5264F876-087F-4757-A67A-FACC9C27B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5264F876-087F-4757-A67A-FACC9C27B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C1CA9E-9289-46ED-A221-202E433EF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3C1CA9E-9289-46ED-A221-202E433EF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3C1CA9E-9289-46ED-A221-202E433EF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D5D2D-EC45-41F1-B5D9-C26E7909B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267D5D2D-EC45-41F1-B5D9-C26E7909B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267D5D2D-EC45-41F1-B5D9-C26E7909B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020272" y="2128805"/>
            <a:ext cx="1892424" cy="1673352"/>
          </a:xfrm>
        </p:spPr>
        <p:txBody>
          <a:bodyPr/>
          <a:lstStyle/>
          <a:p>
            <a:pPr algn="r"/>
            <a:r>
              <a:rPr lang="fr-FR" u="sng" dirty="0" smtClean="0"/>
              <a:t> </a:t>
            </a:r>
            <a:br>
              <a:rPr lang="fr-FR" u="sng" dirty="0" smtClean="0"/>
            </a:br>
            <a:r>
              <a:rPr lang="fr-FR" u="sng" dirty="0"/>
              <a:t/>
            </a:r>
            <a:br>
              <a:rPr lang="fr-FR" u="sng" dirty="0"/>
            </a:br>
            <a:r>
              <a:rPr lang="fr-FR" b="1" dirty="0" smtClean="0">
                <a:solidFill>
                  <a:schemeClr val="tx1"/>
                </a:solidFill>
              </a:rPr>
              <a:t>AMELIORER LA </a:t>
            </a:r>
            <a:r>
              <a:rPr lang="fr-FR" b="1" dirty="0" err="1" smtClean="0">
                <a:solidFill>
                  <a:schemeClr val="tx1"/>
                </a:solidFill>
              </a:rPr>
              <a:t>qualite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de vie 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au 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travail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POUR MIEUX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sz="1700" b="1" dirty="0" smtClean="0">
                <a:solidFill>
                  <a:schemeClr val="tx1"/>
                </a:solidFill>
              </a:rPr>
              <a:t>ACCOMPAGNER</a:t>
            </a:r>
            <a:endParaRPr lang="fr-FR" sz="1700" b="1" dirty="0">
              <a:solidFill>
                <a:schemeClr val="tx1"/>
              </a:solidFill>
            </a:endParaRPr>
          </a:p>
        </p:txBody>
      </p:sp>
      <p:sp>
        <p:nvSpPr>
          <p:cNvPr id="7" name="Organigramme : Connecteur 6"/>
          <p:cNvSpPr/>
          <p:nvPr/>
        </p:nvSpPr>
        <p:spPr>
          <a:xfrm>
            <a:off x="2735796" y="2468171"/>
            <a:ext cx="1296144" cy="122413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QVT</a:t>
            </a:r>
            <a:endParaRPr lang="fr-FR" sz="3200" b="1" dirty="0">
              <a:solidFill>
                <a:schemeClr val="bg1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145344" y="3455732"/>
            <a:ext cx="1702763" cy="1591271"/>
            <a:chOff x="1093529" y="3472501"/>
            <a:chExt cx="1702763" cy="1477428"/>
          </a:xfrm>
        </p:grpSpPr>
        <p:sp>
          <p:nvSpPr>
            <p:cNvPr id="9" name="Larme 8"/>
            <p:cNvSpPr/>
            <p:nvPr/>
          </p:nvSpPr>
          <p:spPr>
            <a:xfrm>
              <a:off x="1105218" y="3472501"/>
              <a:ext cx="1691074" cy="1477428"/>
            </a:xfrm>
            <a:prstGeom prst="teardrop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89449" y="370774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EGALITE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093529" y="4057327"/>
              <a:ext cx="1691074" cy="28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PROFESSIONNELLE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42177" y="1700808"/>
            <a:ext cx="1697575" cy="1800200"/>
            <a:chOff x="750742" y="1679741"/>
            <a:chExt cx="1558393" cy="1712352"/>
          </a:xfrm>
          <a:solidFill>
            <a:srgbClr val="00B050"/>
          </a:solidFill>
        </p:grpSpPr>
        <p:sp>
          <p:nvSpPr>
            <p:cNvPr id="10" name="Larme 9"/>
            <p:cNvSpPr/>
            <p:nvPr/>
          </p:nvSpPr>
          <p:spPr>
            <a:xfrm rot="3022956">
              <a:off x="673763" y="1756720"/>
              <a:ext cx="1712352" cy="1558393"/>
            </a:xfrm>
            <a:prstGeom prst="teardrop">
              <a:avLst>
                <a:gd name="adj" fmla="val 10875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949054" y="2003021"/>
              <a:ext cx="1175199" cy="10539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00" b="1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SANTE</a:t>
              </a:r>
              <a:r>
                <a:rPr lang="fr-FR" sz="1600" b="1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et </a:t>
              </a:r>
              <a:r>
                <a:rPr lang="fr-FR" sz="1700" b="1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BIEN-ETRE</a:t>
              </a:r>
              <a:r>
                <a:rPr lang="fr-FR" sz="1600" b="1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au </a:t>
              </a:r>
            </a:p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TRAVAIL</a:t>
              </a:r>
              <a:endParaRPr lang="fr-FR" sz="1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557818" y="839765"/>
            <a:ext cx="1636155" cy="1454056"/>
            <a:chOff x="3557818" y="839765"/>
            <a:chExt cx="1636155" cy="1454056"/>
          </a:xfrm>
        </p:grpSpPr>
        <p:sp>
          <p:nvSpPr>
            <p:cNvPr id="12" name="Larme 11"/>
            <p:cNvSpPr/>
            <p:nvPr/>
          </p:nvSpPr>
          <p:spPr>
            <a:xfrm rot="9829733">
              <a:off x="3557818" y="839765"/>
              <a:ext cx="1636155" cy="1454056"/>
            </a:xfrm>
            <a:prstGeom prst="teardrop">
              <a:avLst>
                <a:gd name="adj" fmla="val 109081"/>
              </a:avLst>
            </a:prstGeom>
            <a:solidFill>
              <a:srgbClr val="99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805543" y="111922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CREATION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635896" y="1488559"/>
              <a:ext cx="139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et PARTAGE de VALEURS</a:t>
              </a:r>
              <a:endParaRPr lang="fr-FR" dirty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4462674" y="2083195"/>
            <a:ext cx="1593188" cy="1485985"/>
            <a:chOff x="4462674" y="2083195"/>
            <a:chExt cx="1593188" cy="1485985"/>
          </a:xfrm>
        </p:grpSpPr>
        <p:sp>
          <p:nvSpPr>
            <p:cNvPr id="13" name="Larme 12"/>
            <p:cNvSpPr/>
            <p:nvPr/>
          </p:nvSpPr>
          <p:spPr>
            <a:xfrm rot="12910495">
              <a:off x="4462674" y="2083195"/>
              <a:ext cx="1593188" cy="1485985"/>
            </a:xfrm>
            <a:prstGeom prst="teardrop">
              <a:avLst>
                <a:gd name="adj" fmla="val 113231"/>
              </a:avLst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572000" y="2348880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CONTENU DU TRAVAIL</a:t>
              </a:r>
              <a:endParaRPr lang="fr-FR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887924" y="3501009"/>
            <a:ext cx="1692188" cy="1618916"/>
            <a:chOff x="3887924" y="3501009"/>
            <a:chExt cx="1692188" cy="1618916"/>
          </a:xfrm>
        </p:grpSpPr>
        <p:sp>
          <p:nvSpPr>
            <p:cNvPr id="14" name="Larme 13"/>
            <p:cNvSpPr/>
            <p:nvPr/>
          </p:nvSpPr>
          <p:spPr>
            <a:xfrm rot="16200000">
              <a:off x="3924560" y="3464373"/>
              <a:ext cx="1618916" cy="1692188"/>
            </a:xfrm>
            <a:prstGeom prst="teardrop">
              <a:avLst>
                <a:gd name="adj" fmla="val 102305"/>
              </a:avLst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031941" y="3802157"/>
              <a:ext cx="13321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RELATIONS AU </a:t>
              </a:r>
            </a:p>
            <a:p>
              <a:pPr algn="ctr"/>
              <a:r>
                <a:rPr lang="fr-FR" dirty="0" smtClean="0"/>
                <a:t>TRAVAIL</a:t>
              </a:r>
              <a:endParaRPr lang="fr-FR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763591" y="624357"/>
            <a:ext cx="1824308" cy="1590173"/>
            <a:chOff x="1763591" y="624357"/>
            <a:chExt cx="1824308" cy="1590173"/>
          </a:xfrm>
        </p:grpSpPr>
        <p:grpSp>
          <p:nvGrpSpPr>
            <p:cNvPr id="25" name="Groupe 24"/>
            <p:cNvGrpSpPr/>
            <p:nvPr/>
          </p:nvGrpSpPr>
          <p:grpSpPr>
            <a:xfrm>
              <a:off x="1763591" y="624357"/>
              <a:ext cx="1824308" cy="1590173"/>
              <a:chOff x="1763591" y="624357"/>
              <a:chExt cx="1824308" cy="1590173"/>
            </a:xfrm>
            <a:solidFill>
              <a:srgbClr val="0099FF"/>
            </a:solidFill>
          </p:grpSpPr>
          <p:sp>
            <p:nvSpPr>
              <p:cNvPr id="11" name="Larme 10"/>
              <p:cNvSpPr/>
              <p:nvPr/>
            </p:nvSpPr>
            <p:spPr>
              <a:xfrm rot="6288180">
                <a:off x="1880658" y="507290"/>
                <a:ext cx="1590173" cy="1824308"/>
              </a:xfrm>
              <a:prstGeom prst="teardrop">
                <a:avLst>
                  <a:gd name="adj" fmla="val 105373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1890259" y="980728"/>
                <a:ext cx="1493609" cy="33086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sz="1550" b="1" dirty="0" smtClean="0">
                    <a:solidFill>
                      <a:schemeClr val="bg1"/>
                    </a:solidFill>
                  </a:rPr>
                  <a:t>COMPETENCES</a:t>
                </a:r>
                <a:endParaRPr lang="fr-FR" sz="15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835696" y="1268760"/>
                <a:ext cx="1688582" cy="3231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sz="1500" b="1" dirty="0" smtClean="0">
                    <a:solidFill>
                      <a:schemeClr val="bg1"/>
                    </a:solidFill>
                  </a:rPr>
                  <a:t>DEVELOPPEMENT</a:t>
                </a:r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>
              <a:off x="1979712" y="1609055"/>
              <a:ext cx="1506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PROFESSIONNEL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 flipH="1">
            <a:off x="2915816" y="3717032"/>
            <a:ext cx="1224137" cy="2955985"/>
            <a:chOff x="2699793" y="3713374"/>
            <a:chExt cx="1161443" cy="2955985"/>
          </a:xfrm>
          <a:solidFill>
            <a:srgbClr val="92D050"/>
          </a:solidFill>
        </p:grpSpPr>
        <p:sp>
          <p:nvSpPr>
            <p:cNvPr id="31" name="Bande diagonale 30"/>
            <p:cNvSpPr/>
            <p:nvPr/>
          </p:nvSpPr>
          <p:spPr>
            <a:xfrm>
              <a:off x="2699793" y="3713374"/>
              <a:ext cx="1161443" cy="2955985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 rot="17281753">
              <a:off x="2174579" y="4595139"/>
              <a:ext cx="2039516" cy="3052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</a:rPr>
                <a:t>QUALITE  DES  SOINS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Journée régionale de l’encadrement 13 novembre 2017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QVT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51520" y="4477378"/>
            <a:ext cx="1558393" cy="1712352"/>
            <a:chOff x="750742" y="1679741"/>
            <a:chExt cx="1558393" cy="1712352"/>
          </a:xfrm>
          <a:solidFill>
            <a:srgbClr val="00B050"/>
          </a:solidFill>
        </p:grpSpPr>
        <p:sp>
          <p:nvSpPr>
            <p:cNvPr id="7" name="Larme 6"/>
            <p:cNvSpPr/>
            <p:nvPr/>
          </p:nvSpPr>
          <p:spPr>
            <a:xfrm rot="3022956">
              <a:off x="673763" y="1756720"/>
              <a:ext cx="1712352" cy="1558393"/>
            </a:xfrm>
            <a:prstGeom prst="teardrop">
              <a:avLst>
                <a:gd name="adj" fmla="val 11407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54432" y="2003021"/>
              <a:ext cx="1151014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SANTE et BIEN ETRE au TRAVAIL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54932" y="1739754"/>
            <a:ext cx="1751570" cy="1591271"/>
            <a:chOff x="1044722" y="3472501"/>
            <a:chExt cx="1751570" cy="1477428"/>
          </a:xfrm>
        </p:grpSpPr>
        <p:sp>
          <p:nvSpPr>
            <p:cNvPr id="10" name="Larme 9"/>
            <p:cNvSpPr/>
            <p:nvPr/>
          </p:nvSpPr>
          <p:spPr>
            <a:xfrm>
              <a:off x="1105218" y="3472501"/>
              <a:ext cx="1691074" cy="1477428"/>
            </a:xfrm>
            <a:prstGeom prst="teardrop">
              <a:avLst/>
            </a:prstGeom>
            <a:solidFill>
              <a:srgbClr val="CC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289449" y="3707740"/>
              <a:ext cx="1296144" cy="34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EGALITE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044722" y="4057327"/>
              <a:ext cx="1691074" cy="28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PROFESSIONNELLE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2410558" y="5313982"/>
            <a:ext cx="4105658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Chaque </a:t>
            </a:r>
            <a:r>
              <a:rPr lang="fr-FR" dirty="0" smtClean="0"/>
              <a:t>professionnel </a:t>
            </a:r>
            <a:r>
              <a:rPr lang="fr-FR" dirty="0"/>
              <a:t>acteur de ses conditions de travail, en donnant la parole au plus grand nombre.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79712" y="1651943"/>
            <a:ext cx="3187193" cy="923330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Travail en interdisciplinarité</a:t>
            </a:r>
          </a:p>
          <a:p>
            <a:r>
              <a:rPr lang="fr-FR" dirty="0"/>
              <a:t>Mieux communiquer pour mieux </a:t>
            </a:r>
            <a:r>
              <a:rPr lang="fr-FR" dirty="0" smtClean="0"/>
              <a:t>accompagner.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3082580" y="3017721"/>
            <a:ext cx="1824308" cy="1590173"/>
            <a:chOff x="1846006" y="3122535"/>
            <a:chExt cx="1824308" cy="1590173"/>
          </a:xfrm>
        </p:grpSpPr>
        <p:grpSp>
          <p:nvGrpSpPr>
            <p:cNvPr id="16" name="Groupe 15"/>
            <p:cNvGrpSpPr/>
            <p:nvPr/>
          </p:nvGrpSpPr>
          <p:grpSpPr>
            <a:xfrm>
              <a:off x="1846006" y="3122535"/>
              <a:ext cx="1824308" cy="1590173"/>
              <a:chOff x="1763591" y="621315"/>
              <a:chExt cx="1824308" cy="1590173"/>
            </a:xfrm>
            <a:solidFill>
              <a:srgbClr val="0099FF"/>
            </a:solidFill>
          </p:grpSpPr>
          <p:sp>
            <p:nvSpPr>
              <p:cNvPr id="17" name="Larme 16"/>
              <p:cNvSpPr/>
              <p:nvPr/>
            </p:nvSpPr>
            <p:spPr>
              <a:xfrm rot="3698553">
                <a:off x="1880658" y="504248"/>
                <a:ext cx="1590173" cy="1824308"/>
              </a:xfrm>
              <a:prstGeom prst="teardrop">
                <a:avLst>
                  <a:gd name="adj" fmla="val 10466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993370" y="980728"/>
                <a:ext cx="1493609" cy="33086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sz="1550" b="1" dirty="0" smtClean="0"/>
                  <a:t>COMPETENCES</a:t>
                </a:r>
                <a:endParaRPr lang="fr-FR" sz="1550" b="1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835696" y="1268333"/>
                <a:ext cx="1688582" cy="3231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sz="1500" b="1" dirty="0" smtClean="0"/>
                  <a:t>DEVELOPPEMENT</a:t>
                </a:r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2062438" y="4092718"/>
              <a:ext cx="1506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PROFESSIONNEL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5292080" y="1731440"/>
            <a:ext cx="3672408" cy="3108543"/>
          </a:xfrm>
          <a:prstGeom prst="rect">
            <a:avLst/>
          </a:prstGeom>
          <a:noFill/>
          <a:ln w="28575"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CC"/>
                </a:solidFill>
                <a:sym typeface="Wingdings 2"/>
              </a:rPr>
              <a:t></a:t>
            </a:r>
            <a:r>
              <a:rPr lang="fr-FR" dirty="0" smtClean="0"/>
              <a:t>Participation </a:t>
            </a:r>
            <a:r>
              <a:rPr lang="fr-FR" dirty="0"/>
              <a:t>des professionnels aux ateliers (67%).</a:t>
            </a:r>
          </a:p>
          <a:p>
            <a:r>
              <a:rPr lang="fr-FR" b="1" dirty="0">
                <a:solidFill>
                  <a:srgbClr val="0000CC"/>
                </a:solidFill>
                <a:sym typeface="Wingdings 2"/>
              </a:rPr>
              <a:t></a:t>
            </a:r>
            <a:r>
              <a:rPr lang="fr-FR" b="1" dirty="0">
                <a:solidFill>
                  <a:srgbClr val="0066FF"/>
                </a:solidFill>
                <a:sym typeface="Wingdings 2"/>
              </a:rPr>
              <a:t> </a:t>
            </a:r>
            <a:r>
              <a:rPr lang="fr-FR" dirty="0" smtClean="0"/>
              <a:t>Des </a:t>
            </a:r>
            <a:r>
              <a:rPr lang="fr-FR" dirty="0"/>
              <a:t>professionnels acteurs de leur avenir via :</a:t>
            </a:r>
          </a:p>
          <a:p>
            <a:r>
              <a:rPr lang="fr-FR" sz="1600" dirty="0" smtClean="0"/>
              <a:t>-la </a:t>
            </a:r>
            <a:r>
              <a:rPr lang="fr-FR" sz="1600" dirty="0"/>
              <a:t>formulation des objectifs,</a:t>
            </a:r>
          </a:p>
          <a:p>
            <a:r>
              <a:rPr lang="fr-FR" sz="1600" dirty="0" smtClean="0"/>
              <a:t>-la </a:t>
            </a:r>
            <a:r>
              <a:rPr lang="fr-FR" sz="1600" dirty="0"/>
              <a:t>priorisation des actions.</a:t>
            </a:r>
          </a:p>
          <a:p>
            <a:r>
              <a:rPr lang="fr-FR" b="1" dirty="0" smtClean="0">
                <a:solidFill>
                  <a:srgbClr val="0000CC"/>
                </a:solidFill>
                <a:sym typeface="Wingdings 2"/>
              </a:rPr>
              <a:t></a:t>
            </a:r>
            <a:r>
              <a:rPr lang="fr-FR" dirty="0" smtClean="0"/>
              <a:t>Reconnaissance </a:t>
            </a:r>
            <a:r>
              <a:rPr lang="fr-FR" dirty="0"/>
              <a:t>des </a:t>
            </a:r>
            <a:r>
              <a:rPr lang="fr-FR" dirty="0" smtClean="0"/>
              <a:t>expertises.</a:t>
            </a:r>
            <a:endParaRPr lang="fr-FR" b="1" dirty="0" smtClean="0">
              <a:solidFill>
                <a:srgbClr val="0066FF"/>
              </a:solidFill>
              <a:sym typeface="Wingdings 2"/>
            </a:endParaRPr>
          </a:p>
          <a:p>
            <a:r>
              <a:rPr lang="fr-FR" b="1" dirty="0" smtClean="0">
                <a:solidFill>
                  <a:srgbClr val="0000CC"/>
                </a:solidFill>
                <a:sym typeface="Wingdings 2"/>
              </a:rPr>
              <a:t></a:t>
            </a:r>
            <a:r>
              <a:rPr lang="fr-FR" b="1" dirty="0" smtClean="0">
                <a:solidFill>
                  <a:srgbClr val="0066FF"/>
                </a:solidFill>
                <a:sym typeface="Wingdings 2"/>
              </a:rPr>
              <a:t> </a:t>
            </a:r>
            <a:r>
              <a:rPr lang="fr-FR" dirty="0" smtClean="0"/>
              <a:t>Une démarche </a:t>
            </a:r>
            <a:r>
              <a:rPr lang="fr-FR" dirty="0" smtClean="0"/>
              <a:t>participative: renforce </a:t>
            </a:r>
            <a:r>
              <a:rPr lang="fr-FR" dirty="0" smtClean="0"/>
              <a:t>la compétence individuelle et consolide la performance collective.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Journée régionale de l’encadrement 13 novembre 2017</a:t>
            </a:r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90820" y="261184"/>
            <a:ext cx="1636482" cy="1747234"/>
            <a:chOff x="3535423" y="-646277"/>
            <a:chExt cx="1484599" cy="1636155"/>
          </a:xfrm>
        </p:grpSpPr>
        <p:sp>
          <p:nvSpPr>
            <p:cNvPr id="4" name="Larme 3"/>
            <p:cNvSpPr/>
            <p:nvPr/>
          </p:nvSpPr>
          <p:spPr>
            <a:xfrm rot="3487464">
              <a:off x="3444373" y="-555227"/>
              <a:ext cx="1636155" cy="1454056"/>
            </a:xfrm>
            <a:prstGeom prst="teardrop">
              <a:avLst>
                <a:gd name="adj" fmla="val 110242"/>
              </a:avLst>
            </a:prstGeom>
            <a:solidFill>
              <a:srgbClr val="993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626239" y="-215621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CREATION</a:t>
              </a:r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626239" y="92245"/>
              <a:ext cx="139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et PARTAGE de VALEURS</a:t>
              </a:r>
              <a:endParaRPr lang="fr-FR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12467" y="2260732"/>
            <a:ext cx="1593188" cy="1485985"/>
            <a:chOff x="4499784" y="2067552"/>
            <a:chExt cx="1593188" cy="1485985"/>
          </a:xfrm>
        </p:grpSpPr>
        <p:sp>
          <p:nvSpPr>
            <p:cNvPr id="8" name="Larme 7"/>
            <p:cNvSpPr/>
            <p:nvPr/>
          </p:nvSpPr>
          <p:spPr>
            <a:xfrm rot="2488530">
              <a:off x="4499784" y="2067552"/>
              <a:ext cx="1593188" cy="1485985"/>
            </a:xfrm>
            <a:prstGeom prst="teardrop">
              <a:avLst>
                <a:gd name="adj" fmla="val 112888"/>
              </a:avLst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572000" y="2348880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CONTENU DU TRAVAIL</a:t>
              </a:r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164288" y="4284490"/>
            <a:ext cx="1692188" cy="1618916"/>
            <a:chOff x="3887924" y="3501009"/>
            <a:chExt cx="1692188" cy="1618916"/>
          </a:xfrm>
        </p:grpSpPr>
        <p:sp>
          <p:nvSpPr>
            <p:cNvPr id="11" name="Larme 10"/>
            <p:cNvSpPr/>
            <p:nvPr/>
          </p:nvSpPr>
          <p:spPr>
            <a:xfrm rot="16200000">
              <a:off x="3924560" y="3464373"/>
              <a:ext cx="1618916" cy="1692188"/>
            </a:xfrm>
            <a:prstGeom prst="teardrop">
              <a:avLst>
                <a:gd name="adj" fmla="val 102305"/>
              </a:avLst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031941" y="3802157"/>
              <a:ext cx="13321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RELATIONS AU 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TRAVAIL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267744" y="603265"/>
            <a:ext cx="5913988" cy="11695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933FF"/>
                </a:solidFill>
                <a:sym typeface="Wingdings 2"/>
              </a:rPr>
              <a:t></a:t>
            </a:r>
            <a:r>
              <a:rPr lang="fr-FR" sz="1600" dirty="0" smtClean="0"/>
              <a:t>Consensus </a:t>
            </a:r>
            <a:r>
              <a:rPr lang="fr-FR" sz="1600" dirty="0"/>
              <a:t>sur le choix de 3 valeurs socle : Humanité, Solidarité, Responsabilité.</a:t>
            </a:r>
          </a:p>
          <a:p>
            <a:r>
              <a:rPr lang="fr-FR" b="1" dirty="0">
                <a:solidFill>
                  <a:srgbClr val="9933FF"/>
                </a:solidFill>
                <a:sym typeface="Wingdings 2"/>
              </a:rPr>
              <a:t></a:t>
            </a:r>
            <a:r>
              <a:rPr lang="fr-FR" sz="1600" b="1" dirty="0">
                <a:solidFill>
                  <a:srgbClr val="9933FF"/>
                </a:solidFill>
                <a:sym typeface="Wingdings 2"/>
              </a:rPr>
              <a:t> </a:t>
            </a:r>
            <a:r>
              <a:rPr lang="fr-FR" sz="1600" dirty="0" smtClean="0"/>
              <a:t>Une </a:t>
            </a:r>
            <a:r>
              <a:rPr lang="fr-FR" sz="1600" dirty="0"/>
              <a:t>devise pour les EHPAD </a:t>
            </a:r>
            <a:r>
              <a:rPr lang="fr-FR" sz="1600" dirty="0" smtClean="0"/>
              <a:t>consentuellement </a:t>
            </a:r>
            <a:r>
              <a:rPr lang="fr-FR" sz="1600" dirty="0"/>
              <a:t>choisie.</a:t>
            </a:r>
          </a:p>
          <a:p>
            <a:r>
              <a:rPr lang="fr-FR" b="1" dirty="0">
                <a:solidFill>
                  <a:srgbClr val="9933FF"/>
                </a:solidFill>
                <a:sym typeface="Wingdings 2"/>
              </a:rPr>
              <a:t></a:t>
            </a:r>
            <a:r>
              <a:rPr lang="fr-FR" sz="1600" b="1" dirty="0">
                <a:solidFill>
                  <a:srgbClr val="9933FF"/>
                </a:solidFill>
                <a:sym typeface="Wingdings 2"/>
              </a:rPr>
              <a:t> </a:t>
            </a:r>
            <a:r>
              <a:rPr lang="fr-FR" sz="1600" dirty="0" smtClean="0"/>
              <a:t>Consolidation </a:t>
            </a:r>
            <a:r>
              <a:rPr lang="fr-FR" sz="1600" dirty="0"/>
              <a:t>de l’appartenance médico-sociale.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49156" y="2154774"/>
            <a:ext cx="6378181" cy="1692771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6600"/>
                </a:solidFill>
                <a:sym typeface="Wingdings 2"/>
              </a:rPr>
              <a:t> </a:t>
            </a:r>
            <a:r>
              <a:rPr lang="fr-FR" sz="1600" dirty="0" smtClean="0"/>
              <a:t>Espaces </a:t>
            </a:r>
            <a:r>
              <a:rPr lang="fr-FR" sz="1600" dirty="0"/>
              <a:t>de discussion.</a:t>
            </a:r>
          </a:p>
          <a:p>
            <a:r>
              <a:rPr lang="fr-FR" b="1" dirty="0">
                <a:solidFill>
                  <a:srgbClr val="FF6600"/>
                </a:solidFill>
                <a:sym typeface="Wingdings 2"/>
              </a:rPr>
              <a:t></a:t>
            </a:r>
            <a:r>
              <a:rPr lang="fr-FR" sz="1600" b="1" dirty="0">
                <a:solidFill>
                  <a:srgbClr val="FF6600"/>
                </a:solidFill>
                <a:sym typeface="Wingdings 2"/>
              </a:rPr>
              <a:t> </a:t>
            </a:r>
            <a:r>
              <a:rPr lang="fr-FR" sz="1600" dirty="0" smtClean="0"/>
              <a:t>Réflexion </a:t>
            </a:r>
            <a:r>
              <a:rPr lang="fr-FR" sz="1600" dirty="0"/>
              <a:t>sur les missions.</a:t>
            </a:r>
          </a:p>
          <a:p>
            <a:r>
              <a:rPr lang="fr-FR" b="1" dirty="0">
                <a:solidFill>
                  <a:srgbClr val="FF6600"/>
                </a:solidFill>
                <a:sym typeface="Wingdings 2"/>
              </a:rPr>
              <a:t></a:t>
            </a:r>
            <a:r>
              <a:rPr lang="fr-FR" sz="1600" b="1" dirty="0">
                <a:solidFill>
                  <a:srgbClr val="FF6600"/>
                </a:solidFill>
                <a:sym typeface="Wingdings 2"/>
              </a:rPr>
              <a:t> </a:t>
            </a:r>
            <a:r>
              <a:rPr lang="fr-FR" sz="1600" dirty="0" smtClean="0"/>
              <a:t>Articulation </a:t>
            </a:r>
            <a:r>
              <a:rPr lang="fr-FR" sz="1600" dirty="0"/>
              <a:t>du travail entre les différents professionnels (ex : Projet d’animation)</a:t>
            </a:r>
          </a:p>
          <a:p>
            <a:r>
              <a:rPr lang="fr-FR" b="1" dirty="0">
                <a:solidFill>
                  <a:srgbClr val="FF6600"/>
                </a:solidFill>
                <a:sym typeface="Wingdings 2"/>
              </a:rPr>
              <a:t></a:t>
            </a:r>
            <a:r>
              <a:rPr lang="fr-FR" sz="1600" b="1" dirty="0">
                <a:solidFill>
                  <a:srgbClr val="FF6600"/>
                </a:solidFill>
                <a:sym typeface="Wingdings 2"/>
              </a:rPr>
              <a:t> </a:t>
            </a:r>
            <a:r>
              <a:rPr lang="fr-FR" sz="1600" dirty="0" smtClean="0"/>
              <a:t>Organisation </a:t>
            </a:r>
            <a:r>
              <a:rPr lang="fr-FR" sz="1600" dirty="0"/>
              <a:t>de travail définie et partagée avec les partenaires des EHPAD (usagers, bénévoles, intervenants extérieurs, …)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9552" y="4149080"/>
            <a:ext cx="6519004" cy="147732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CC"/>
                </a:solidFill>
                <a:sym typeface="Wingdings 2"/>
              </a:rPr>
              <a:t> </a:t>
            </a:r>
            <a:r>
              <a:rPr lang="fr-FR" dirty="0" smtClean="0"/>
              <a:t>Maillage </a:t>
            </a:r>
            <a:r>
              <a:rPr lang="fr-FR" dirty="0"/>
              <a:t>entre les professionnels : </a:t>
            </a:r>
            <a:endParaRPr lang="fr-FR" dirty="0" smtClean="0"/>
          </a:p>
          <a:p>
            <a:r>
              <a:rPr lang="fr-FR" dirty="0" smtClean="0"/>
              <a:t>                 - </a:t>
            </a:r>
            <a:r>
              <a:rPr lang="fr-FR" dirty="0"/>
              <a:t>inter EHPAD </a:t>
            </a:r>
          </a:p>
          <a:p>
            <a:r>
              <a:rPr lang="fr-FR" dirty="0" smtClean="0"/>
              <a:t>                 - interprofessionnel</a:t>
            </a:r>
            <a:endParaRPr lang="fr-FR" dirty="0"/>
          </a:p>
          <a:p>
            <a:r>
              <a:rPr lang="fr-FR" dirty="0" smtClean="0"/>
              <a:t>                 - intergénérationnel</a:t>
            </a:r>
            <a:endParaRPr lang="fr-FR" dirty="0"/>
          </a:p>
          <a:p>
            <a:r>
              <a:rPr lang="fr-FR" b="1" dirty="0">
                <a:solidFill>
                  <a:srgbClr val="0000CC"/>
                </a:solidFill>
                <a:sym typeface="Wingdings 2"/>
              </a:rPr>
              <a:t> </a:t>
            </a:r>
            <a:r>
              <a:rPr lang="fr-FR" dirty="0" smtClean="0"/>
              <a:t>Cohésion </a:t>
            </a:r>
            <a:r>
              <a:rPr lang="fr-FR" dirty="0"/>
              <a:t>d’équipes </a:t>
            </a:r>
            <a:r>
              <a:rPr lang="fr-FR" dirty="0" smtClean="0"/>
              <a:t>renforcée.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959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3841072" cy="313010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Journée régionale de l’encadrement 13 novembre 2017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2708" cy="840905"/>
          </a:xfrm>
        </p:spPr>
        <p:txBody>
          <a:bodyPr/>
          <a:lstStyle/>
          <a:p>
            <a:r>
              <a:rPr lang="fr-FR" sz="2800" dirty="0" smtClean="0"/>
              <a:t>BILAN DE LA DEMARCHE</a:t>
            </a:r>
            <a:endParaRPr lang="fr-FR" sz="2800" dirty="0"/>
          </a:p>
        </p:txBody>
      </p:sp>
      <p:sp>
        <p:nvSpPr>
          <p:cNvPr id="11" name="Rectangle 10"/>
          <p:cNvSpPr/>
          <p:nvPr/>
        </p:nvSpPr>
        <p:spPr>
          <a:xfrm>
            <a:off x="467544" y="1643315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Chiffres clés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67 % des professionnels impliqués dans la démarche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participants extérieurs: ARS, MAIA, SSR, Bénévoles, Education Nationale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heures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d’ateliers</a:t>
            </a:r>
          </a:p>
          <a:p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buNone/>
            </a:pPr>
            <a:r>
              <a:rPr lang="fr-FR" dirty="0">
                <a:solidFill>
                  <a:schemeClr val="tx2"/>
                </a:solidFill>
              </a:rPr>
              <a:t>Une mobilisation réussie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large mobilisation des professionnels et des partenaires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retour positif de la part des participants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méthodologie mobilisable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de qualité / actions, projets, ……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Une démarche à partager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méthodologie diffusable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boîte à outils disponible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421973" y="4799605"/>
            <a:ext cx="3600400" cy="1656184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i="1" dirty="0"/>
          </a:p>
          <a:p>
            <a:pPr algn="ctr"/>
            <a:r>
              <a:rPr lang="fr-FR" sz="1600" i="1" dirty="0">
                <a:solidFill>
                  <a:srgbClr val="002060"/>
                </a:solidFill>
                <a:latin typeface="Britannic Bold" panose="020B0903060703020204" pitchFamily="34" charset="0"/>
              </a:rPr>
              <a:t>« [Journée] Enrichissante, productive, bienveillante »</a:t>
            </a:r>
          </a:p>
          <a:p>
            <a:pPr algn="ctr"/>
            <a:r>
              <a:rPr lang="fr-FR" sz="1600" i="1" dirty="0">
                <a:latin typeface="Britannic Bold" panose="020B0903060703020204" pitchFamily="34" charset="0"/>
              </a:rPr>
              <a:t>« Réflexions objectives et intéressantes »</a:t>
            </a:r>
          </a:p>
          <a:p>
            <a:pPr algn="ctr"/>
            <a:r>
              <a:rPr lang="fr-FR" sz="1600" i="1" dirty="0">
                <a:solidFill>
                  <a:srgbClr val="002060"/>
                </a:solidFill>
                <a:latin typeface="Britannic Bold" panose="020B0903060703020204" pitchFamily="34" charset="0"/>
              </a:rPr>
              <a:t>« Mise en situation qui réveille »</a:t>
            </a:r>
          </a:p>
          <a:p>
            <a:pPr algn="ctr"/>
            <a:r>
              <a:rPr lang="fr-FR" sz="1600" i="1" dirty="0">
                <a:latin typeface="Britannic Bold" panose="020B0903060703020204" pitchFamily="34" charset="0"/>
              </a:rPr>
              <a:t>« Liberté de parole »</a:t>
            </a:r>
          </a:p>
          <a:p>
            <a:pPr algn="ctr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169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63688" y="1772817"/>
            <a:ext cx="6984776" cy="40190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0292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Des </a:t>
            </a:r>
            <a:r>
              <a:rPr lang="fr-FR" sz="2000" b="1" dirty="0">
                <a:solidFill>
                  <a:srgbClr val="0070C0"/>
                </a:solidFill>
              </a:rPr>
              <a:t>valeurs</a:t>
            </a:r>
            <a:r>
              <a:rPr lang="fr-FR" sz="2000" dirty="0">
                <a:solidFill>
                  <a:schemeClr val="tx1"/>
                </a:solidFill>
              </a:rPr>
              <a:t> en </a:t>
            </a:r>
            <a:r>
              <a:rPr lang="fr-FR" sz="2000" dirty="0" smtClean="0">
                <a:solidFill>
                  <a:schemeClr val="tx1"/>
                </a:solidFill>
              </a:rPr>
              <a:t>action.  </a:t>
            </a:r>
          </a:p>
          <a:p>
            <a:pPr>
              <a:buClr>
                <a:schemeClr val="tx2"/>
              </a:buClr>
            </a:pPr>
            <a:endParaRPr lang="fr-FR" sz="2000" dirty="0">
              <a:solidFill>
                <a:schemeClr val="tx1"/>
              </a:solidFill>
            </a:endParaRPr>
          </a:p>
          <a:p>
            <a:pPr marL="50292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La </a:t>
            </a:r>
            <a:r>
              <a:rPr lang="fr-FR" sz="2000" b="1" dirty="0">
                <a:solidFill>
                  <a:srgbClr val="0070C0"/>
                </a:solidFill>
              </a:rPr>
              <a:t>participation</a:t>
            </a:r>
            <a:r>
              <a:rPr lang="fr-FR" sz="2000" dirty="0">
                <a:solidFill>
                  <a:schemeClr val="tx1"/>
                </a:solidFill>
              </a:rPr>
              <a:t> des professionnels, une condition clé pour améliorer la </a:t>
            </a:r>
            <a:r>
              <a:rPr lang="fr-FR" sz="2000" b="1" dirty="0">
                <a:solidFill>
                  <a:srgbClr val="0070C0"/>
                </a:solidFill>
              </a:rPr>
              <a:t>qualité de vie au </a:t>
            </a:r>
            <a:r>
              <a:rPr lang="fr-FR" sz="2000" b="1" dirty="0" smtClean="0">
                <a:solidFill>
                  <a:srgbClr val="0070C0"/>
                </a:solidFill>
              </a:rPr>
              <a:t>travail</a:t>
            </a:r>
            <a:r>
              <a:rPr lang="fr-FR" sz="2000" b="1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2"/>
              </a:buClr>
            </a:pPr>
            <a:endParaRPr lang="fr-FR" sz="2000" b="1" dirty="0" smtClean="0">
              <a:solidFill>
                <a:schemeClr val="accent6"/>
              </a:solidFill>
            </a:endParaRPr>
          </a:p>
          <a:p>
            <a:pPr marL="50292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Des </a:t>
            </a:r>
            <a:r>
              <a:rPr lang="fr-FR" sz="2000" b="1" dirty="0">
                <a:solidFill>
                  <a:srgbClr val="0070C0"/>
                </a:solidFill>
              </a:rPr>
              <a:t>potentiels</a:t>
            </a:r>
            <a:r>
              <a:rPr lang="fr-FR" sz="2000" dirty="0">
                <a:solidFill>
                  <a:schemeClr val="tx1"/>
                </a:solidFill>
              </a:rPr>
              <a:t> à valoriser, des </a:t>
            </a:r>
            <a:r>
              <a:rPr lang="fr-FR" sz="2000" b="1" dirty="0">
                <a:solidFill>
                  <a:srgbClr val="0070C0"/>
                </a:solidFill>
              </a:rPr>
              <a:t>expertises</a:t>
            </a:r>
            <a:r>
              <a:rPr lang="fr-FR" sz="2000" dirty="0">
                <a:solidFill>
                  <a:schemeClr val="tx1"/>
                </a:solidFill>
              </a:rPr>
              <a:t> à </a:t>
            </a:r>
            <a:r>
              <a:rPr lang="fr-FR" sz="2000" dirty="0" smtClean="0">
                <a:solidFill>
                  <a:schemeClr val="tx1"/>
                </a:solidFill>
              </a:rPr>
              <a:t>partager.</a:t>
            </a:r>
          </a:p>
          <a:p>
            <a:pPr marL="50292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50292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Réaffirmer </a:t>
            </a:r>
            <a:r>
              <a:rPr lang="fr-FR" sz="2000" dirty="0">
                <a:solidFill>
                  <a:schemeClr val="tx1"/>
                </a:solidFill>
              </a:rPr>
              <a:t>le </a:t>
            </a:r>
            <a:r>
              <a:rPr lang="fr-FR" sz="2000" b="1" dirty="0">
                <a:solidFill>
                  <a:srgbClr val="0070C0"/>
                </a:solidFill>
              </a:rPr>
              <a:t>sens</a:t>
            </a:r>
            <a:r>
              <a:rPr lang="fr-FR" sz="2000" b="1" dirty="0">
                <a:solidFill>
                  <a:schemeClr val="accent6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de nos missions, un levier de performance </a:t>
            </a:r>
            <a:r>
              <a:rPr lang="fr-FR" sz="2000" dirty="0" smtClean="0">
                <a:solidFill>
                  <a:schemeClr val="tx1"/>
                </a:solidFill>
              </a:rPr>
              <a:t>collective.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79512" y="116632"/>
            <a:ext cx="8712968" cy="115212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 b="1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CE QUE NOUS RETENONS…</a:t>
            </a:r>
            <a:endParaRPr lang="fr-FR" dirty="0"/>
          </a:p>
        </p:txBody>
      </p:sp>
      <p:pic>
        <p:nvPicPr>
          <p:cNvPr id="6" name="Picture 2" descr="C:\Users\stagiaire_dir\Pictures\building20bridge20pa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1152127" cy="755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4029"/>
            <a:ext cx="1008113" cy="82497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3118" r="18193" b="8773"/>
          <a:stretch/>
        </p:blipFill>
        <p:spPr>
          <a:xfrm>
            <a:off x="395536" y="3717032"/>
            <a:ext cx="1025350" cy="78149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7"/>
          <a:stretch/>
        </p:blipFill>
        <p:spPr>
          <a:xfrm>
            <a:off x="388621" y="4749113"/>
            <a:ext cx="1027065" cy="7920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6" y="5791837"/>
            <a:ext cx="1059401" cy="81029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00432" y="6602134"/>
            <a:ext cx="3600400" cy="241002"/>
          </a:xfrm>
        </p:spPr>
        <p:txBody>
          <a:bodyPr/>
          <a:lstStyle/>
          <a:p>
            <a:r>
              <a:rPr lang="fr-FR" b="0" dirty="0" smtClean="0">
                <a:solidFill>
                  <a:srgbClr val="002060"/>
                </a:solidFill>
              </a:rPr>
              <a:t>Journée régionale de l’encadrement 13 novembre 2017</a:t>
            </a:r>
            <a:endParaRPr lang="fr-FR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3487" y="6356350"/>
            <a:ext cx="3841073" cy="316170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Journée régionale de l’encadrement 13 novembre 2017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Episode </a:t>
            </a:r>
            <a:r>
              <a:rPr lang="fr-FR" sz="4000" dirty="0"/>
              <a:t>4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b="1" dirty="0" smtClean="0"/>
              <a:t>MOTEUR, ACTION !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14115" y="4149080"/>
            <a:ext cx="550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« Un film engagé écrit par des professionnels responsables »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1365" y="3094804"/>
            <a:ext cx="64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« Une autre regard humaniste et vrai sur la vie en EHPAD »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37271" y="5341229"/>
            <a:ext cx="4921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« Une réalisation rendue possible grâce à la solidarité »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11" name="AutoShape 2" descr="Résultats de recherche d'images pour « telerama avis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4" descr="Résultats de recherche d'images pour « telerama avis 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6" descr="Résultats de recherche d'images pour « telerama avis 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55" b="89437" l="0" r="95211">
                        <a14:foregroundMark x1="10141" y1="52817" x2="10141" y2="52817"/>
                        <a14:foregroundMark x1="27324" y1="52817" x2="27324" y2="52817"/>
                        <a14:foregroundMark x1="70986" y1="52817" x2="70986" y2="52817"/>
                        <a14:foregroundMark x1="95211" y1="51408" x2="95211" y2="51408"/>
                        <a14:foregroundMark x1="53239" y1="58451" x2="53239" y2="58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51" y="1328790"/>
            <a:ext cx="3381375" cy="13525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7"/>
          <a:stretch/>
        </p:blipFill>
        <p:spPr>
          <a:xfrm>
            <a:off x="7623160" y="4656270"/>
            <a:ext cx="1305086" cy="201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179512" y="188640"/>
            <a:ext cx="8722156" cy="12961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600" b="1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FR" dirty="0" smtClean="0"/>
          </a:p>
          <a:p>
            <a:r>
              <a:rPr lang="fr-FR" sz="2800" dirty="0"/>
              <a:t>Un film aux couleurs et à la musique </a:t>
            </a:r>
            <a:r>
              <a:rPr lang="fr-FR" sz="2800" dirty="0" err="1" smtClean="0"/>
              <a:t>péi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8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1691680" y="260648"/>
            <a:ext cx="5904656" cy="1828800"/>
          </a:xfrm>
        </p:spPr>
        <p:txBody>
          <a:bodyPr>
            <a:normAutofit/>
          </a:bodyPr>
          <a:lstStyle/>
          <a:p>
            <a:pPr algn="ctr"/>
            <a:r>
              <a:rPr lang="fr-FR" sz="2800" cap="small" dirty="0" smtClean="0"/>
              <a:t>Merci pour votre attention ! </a:t>
            </a:r>
            <a:endParaRPr lang="fr-FR" sz="2800" cap="small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39552" y="6356350"/>
            <a:ext cx="3672408" cy="168994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Journée régionale de l’encadrement 13 novembre 2017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4965"/>
            <a:ext cx="6683292" cy="378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773243" cy="437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3913080" cy="241002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Journée régionale de l’encadrement 13 novembre 2017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204108" y="260648"/>
            <a:ext cx="8712968" cy="115212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Les EHPAD du CHU de la Réunion</a:t>
            </a:r>
          </a:p>
        </p:txBody>
      </p:sp>
    </p:spTree>
    <p:extLst>
      <p:ext uri="{BB962C8B-B14F-4D97-AF65-F5344CB8AC3E}">
        <p14:creationId xmlns:p14="http://schemas.microsoft.com/office/powerpoint/2010/main" val="35168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72816"/>
            <a:ext cx="6203032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fr-FR" dirty="0">
                <a:solidFill>
                  <a:schemeClr val="accent6"/>
                </a:solidFill>
              </a:rPr>
              <a:t> </a:t>
            </a:r>
            <a:r>
              <a:rPr lang="fr-FR" b="1" dirty="0">
                <a:solidFill>
                  <a:schemeClr val="accent6"/>
                </a:solidFill>
              </a:rPr>
              <a:t>Descriptive </a:t>
            </a:r>
            <a:endParaRPr lang="fr-FR" i="1" dirty="0">
              <a:solidFill>
                <a:schemeClr val="accent6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État des lieux de ce qui existe, présentation du positionnement institutionnel</a:t>
            </a:r>
          </a:p>
          <a:p>
            <a:pPr marL="109728" indent="0">
              <a:buNone/>
            </a:pPr>
            <a:endParaRPr lang="fr-FR" b="1" dirty="0"/>
          </a:p>
          <a:p>
            <a:pPr marL="109728" indent="0">
              <a:buNone/>
            </a:pPr>
            <a:r>
              <a:rPr lang="fr-FR" b="1" dirty="0">
                <a:solidFill>
                  <a:schemeClr val="accent5"/>
                </a:solidFill>
              </a:rPr>
              <a:t>Evolutive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Projection dans l’avenir : ce qui n’existe pas encore mais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paraît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souhaitable et réaliste</a:t>
            </a:r>
          </a:p>
          <a:p>
            <a:endParaRPr lang="fr-FR" dirty="0"/>
          </a:p>
          <a:p>
            <a:pPr marL="109728" indent="0">
              <a:buNone/>
            </a:pPr>
            <a:r>
              <a:rPr lang="fr-FR" b="1" dirty="0">
                <a:solidFill>
                  <a:srgbClr val="00B050"/>
                </a:solidFill>
              </a:rPr>
              <a:t>Stratégique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démarche de projet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étapes du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changement : précisions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 les moyens à mettre en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œuvre, les fiches actions et indicateurs de suivi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3697056" cy="313010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Journée régionale de l’encadrement 13 novembre 2017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81260" cy="696889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Les dimensions du Projet </a:t>
            </a:r>
            <a:r>
              <a:rPr lang="fr-FR" sz="3100" dirty="0" smtClean="0"/>
              <a:t>des EHPAD</a:t>
            </a:r>
            <a:r>
              <a:rPr lang="fr-FR" dirty="0"/>
              <a:t>	</a:t>
            </a:r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6948264" y="1772816"/>
            <a:ext cx="1944216" cy="129614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Qui sommes-nous ? </a:t>
            </a:r>
          </a:p>
          <a:p>
            <a:pPr algn="ctr"/>
            <a:r>
              <a:rPr lang="fr-FR" dirty="0"/>
              <a:t>Que faisons-nous ?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6948264" y="3284984"/>
            <a:ext cx="1944216" cy="1296144"/>
          </a:xfrm>
          <a:prstGeom prst="round2DiagRect">
            <a:avLst/>
          </a:prstGeom>
          <a:solidFill>
            <a:schemeClr val="accent5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Où voulons-nous aller ?</a:t>
            </a: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6948264" y="4941168"/>
            <a:ext cx="1944216" cy="1296144"/>
          </a:xfrm>
          <a:prstGeom prst="round2Diag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Quand et comment </a:t>
            </a:r>
            <a:r>
              <a:rPr lang="fr-FR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371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dirty="0"/>
          </a:p>
          <a:p>
            <a:pPr marL="109728" indent="0" algn="ctr">
              <a:buNone/>
            </a:pPr>
            <a:r>
              <a:rPr lang="fr-FR" sz="3200" dirty="0">
                <a:solidFill>
                  <a:srgbClr val="0070C0"/>
                </a:solidFill>
              </a:rPr>
              <a:t>Un outil </a:t>
            </a:r>
          </a:p>
          <a:p>
            <a:pPr marL="900113" indent="-369888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prospective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>
              <a:buClr>
                <a:schemeClr val="tx2"/>
              </a:buClr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indent="-369888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fédération et de mobilisation des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professionnels</a:t>
            </a:r>
          </a:p>
          <a:p>
            <a:pPr marL="45720" indent="0">
              <a:buClr>
                <a:schemeClr val="tx2"/>
              </a:buClr>
              <a:buNone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indent="-369888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interne et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externe</a:t>
            </a:r>
          </a:p>
          <a:p>
            <a:pPr marL="45720" indent="0">
              <a:buClr>
                <a:schemeClr val="tx2"/>
              </a:buClr>
              <a:buNone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0113" indent="-369888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structuration et d’impulsion des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3697056" cy="313010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Journée régionale de l’encadrement 13 novembre 2017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L’intérêt du </a:t>
            </a:r>
            <a:r>
              <a:rPr lang="fr-FR" sz="2800" dirty="0" smtClean="0"/>
              <a:t>Projet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-565" r="15189" b="565"/>
          <a:stretch/>
        </p:blipFill>
        <p:spPr>
          <a:xfrm>
            <a:off x="6989642" y="5157192"/>
            <a:ext cx="1973943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59535" y="1783844"/>
            <a:ext cx="6984776" cy="40934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« bien-être de nos aînés » en filigrane de la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démarche.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résidents et leurs proches  impliqués dans les groupes de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travail.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pluri professionnelle garantie à tous les stades de la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réflexion.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démarche résolument ouverte sur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l’extérieur.  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Une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méthodologie qui valorise les travaux et les engagements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existants.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fr-FR" sz="2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09" y="5229795"/>
            <a:ext cx="1683098" cy="1678247"/>
          </a:xfrm>
          <a:prstGeom prst="rect">
            <a:avLst/>
          </a:prstGeom>
        </p:spPr>
      </p:pic>
      <p:pic>
        <p:nvPicPr>
          <p:cNvPr id="16" name="Picture 2" descr="C:\Users\stagiaire_dir\Pictures\building20bridge20pai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1152127" cy="755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re 3"/>
          <p:cNvSpPr txBox="1">
            <a:spLocks/>
          </p:cNvSpPr>
          <p:nvPr/>
        </p:nvSpPr>
        <p:spPr>
          <a:xfrm>
            <a:off x="179512" y="116632"/>
            <a:ext cx="8712968" cy="122413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 b="1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La philosophie de la démarche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5" y="2636912"/>
            <a:ext cx="957233" cy="783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3118" r="18193" b="8773"/>
          <a:stretch/>
        </p:blipFill>
        <p:spPr>
          <a:xfrm>
            <a:off x="420975" y="3789040"/>
            <a:ext cx="928364" cy="7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7"/>
          <a:stretch/>
        </p:blipFill>
        <p:spPr>
          <a:xfrm>
            <a:off x="464517" y="4797152"/>
            <a:ext cx="841280" cy="7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6" y="5877272"/>
            <a:ext cx="949332" cy="7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19672" y="6512771"/>
            <a:ext cx="3600400" cy="241002"/>
          </a:xfrm>
        </p:spPr>
        <p:txBody>
          <a:bodyPr/>
          <a:lstStyle/>
          <a:p>
            <a:r>
              <a:rPr lang="fr-FR" b="0" dirty="0" smtClean="0">
                <a:solidFill>
                  <a:srgbClr val="002060"/>
                </a:solidFill>
              </a:rPr>
              <a:t>Journée régionale de l’encadrement 13 novembre 2017</a:t>
            </a:r>
            <a:endParaRPr lang="fr-FR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1251"/>
              </p:ext>
            </p:extLst>
          </p:nvPr>
        </p:nvGraphicFramePr>
        <p:xfrm>
          <a:off x="539552" y="1772816"/>
          <a:ext cx="8473480" cy="423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 flipV="1">
            <a:off x="395536" y="2204864"/>
            <a:ext cx="4968552" cy="3193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043608" y="177281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Février – Juin 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364088" y="2215782"/>
            <a:ext cx="352839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629304" y="1756846"/>
            <a:ext cx="297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Septembre – </a:t>
            </a:r>
            <a:r>
              <a:rPr lang="fr-FR" b="1" dirty="0" smtClean="0"/>
              <a:t>Octobre</a:t>
            </a:r>
            <a:endParaRPr lang="fr-FR" b="1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430684"/>
            <a:ext cx="8901668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STORYBOARD</a:t>
            </a:r>
            <a:endParaRPr lang="fr-FR" sz="3600" dirty="0"/>
          </a:p>
        </p:txBody>
      </p:sp>
      <p:sp>
        <p:nvSpPr>
          <p:cNvPr id="14" name="Titre 3"/>
          <p:cNvSpPr txBox="1">
            <a:spLocks/>
          </p:cNvSpPr>
          <p:nvPr/>
        </p:nvSpPr>
        <p:spPr>
          <a:xfrm>
            <a:off x="220531" y="260648"/>
            <a:ext cx="8712968" cy="93610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PLAN</a:t>
            </a:r>
            <a:endParaRPr lang="fr-FR" sz="28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1" y="5046424"/>
            <a:ext cx="957233" cy="783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3118" r="18193" b="8773"/>
          <a:stretch/>
        </p:blipFill>
        <p:spPr>
          <a:xfrm>
            <a:off x="4211960" y="5037731"/>
            <a:ext cx="928364" cy="7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7"/>
          <a:stretch/>
        </p:blipFill>
        <p:spPr>
          <a:xfrm>
            <a:off x="5508105" y="5037731"/>
            <a:ext cx="841280" cy="7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09" y="5073758"/>
            <a:ext cx="949332" cy="7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61570" y="6453336"/>
            <a:ext cx="3600400" cy="241002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Journée régionale de l’encadrement 13 novembre 2017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2" y="1412776"/>
            <a:ext cx="1368152" cy="53012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7</a:t>
            </a:fld>
            <a:endParaRPr lang="fr-FR"/>
          </a:p>
        </p:txBody>
      </p:sp>
      <p:sp>
        <p:nvSpPr>
          <p:cNvPr id="17" name="Titre 3"/>
          <p:cNvSpPr txBox="1">
            <a:spLocks/>
          </p:cNvSpPr>
          <p:nvPr/>
        </p:nvSpPr>
        <p:spPr>
          <a:xfrm>
            <a:off x="179512" y="260648"/>
            <a:ext cx="8712968" cy="93610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 b="1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Mieux communiquer </a:t>
            </a:r>
          </a:p>
          <a:p>
            <a:r>
              <a:rPr lang="fr-FR" sz="2800" dirty="0"/>
              <a:t>pour mieux accompagner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3" y="1789844"/>
            <a:ext cx="957233" cy="783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3118" r="18193" b="8773"/>
          <a:stretch/>
        </p:blipFill>
        <p:spPr>
          <a:xfrm>
            <a:off x="399406" y="2996952"/>
            <a:ext cx="928364" cy="7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7"/>
          <a:stretch/>
        </p:blipFill>
        <p:spPr>
          <a:xfrm>
            <a:off x="452349" y="4221088"/>
            <a:ext cx="841280" cy="7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4" y="5517232"/>
            <a:ext cx="949332" cy="7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space réservé du contenu 4"/>
          <p:cNvSpPr>
            <a:spLocks noGrp="1"/>
          </p:cNvSpPr>
          <p:nvPr>
            <p:ph idx="1"/>
          </p:nvPr>
        </p:nvSpPr>
        <p:spPr>
          <a:xfrm>
            <a:off x="1691681" y="1412776"/>
            <a:ext cx="7345162" cy="53012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endParaRPr lang="fr-FR" sz="1700" b="1" dirty="0" smtClean="0">
              <a:solidFill>
                <a:schemeClr val="tx2"/>
              </a:solidFill>
            </a:endParaRPr>
          </a:p>
          <a:p>
            <a:r>
              <a:rPr lang="fr-FR" sz="3400" b="1" dirty="0" smtClean="0">
                <a:solidFill>
                  <a:schemeClr val="tx2"/>
                </a:solidFill>
              </a:rPr>
              <a:t>Décembre  2016 - Février 2017</a:t>
            </a:r>
          </a:p>
          <a:p>
            <a:pPr marL="358775" indent="-3143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5,5 </a:t>
            </a:r>
            <a:r>
              <a:rPr lang="fr-FR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jours de </a:t>
            </a: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</a:t>
            </a:r>
          </a:p>
          <a:p>
            <a:pPr marL="358775" indent="-3143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33 participants: internes, prestataires </a:t>
            </a:r>
          </a:p>
          <a:p>
            <a:pPr marL="44450">
              <a:buClr>
                <a:schemeClr val="tx2"/>
              </a:buClr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bénévoles</a:t>
            </a:r>
          </a:p>
          <a:p>
            <a:pPr marL="109728" indent="0">
              <a:buNone/>
            </a:pPr>
            <a:endParaRPr lang="fr-FR" sz="3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3400" b="1" dirty="0">
                <a:solidFill>
                  <a:schemeClr val="tx2"/>
                </a:solidFill>
              </a:rPr>
              <a:t>Objectifs </a:t>
            </a:r>
          </a:p>
          <a:p>
            <a:pPr marL="358775" indent="-31432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Rapprocher les 2 EHPAD en renforçant</a:t>
            </a:r>
          </a:p>
          <a:p>
            <a:pPr>
              <a:buClr>
                <a:schemeClr val="tx2"/>
              </a:buClr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l'identité médico-sociale.</a:t>
            </a:r>
          </a:p>
          <a:p>
            <a:pPr marL="358775" indent="-31432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Favoriser  </a:t>
            </a:r>
            <a:r>
              <a:rPr lang="fr-FR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communication positive </a:t>
            </a:r>
            <a:endParaRPr lang="fr-FR" sz="3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2"/>
              </a:buClr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efficace.</a:t>
            </a:r>
            <a:endParaRPr lang="fr-FR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8775" indent="-314325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Créer des conditions favorables </a:t>
            </a:r>
          </a:p>
          <a:p>
            <a:pPr>
              <a:buClr>
                <a:schemeClr val="tx2"/>
              </a:buClr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pour la mise en œuvre d’une démarche </a:t>
            </a: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projet.</a:t>
            </a:r>
            <a:endParaRPr lang="fr-FR" sz="3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02920" indent="-457200">
              <a:buFont typeface="Courier New" panose="02070309020205020404" pitchFamily="49" charset="0"/>
              <a:buChar char="o"/>
            </a:pPr>
            <a:endParaRPr lang="fr-FR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3800" b="1" dirty="0">
                <a:solidFill>
                  <a:schemeClr val="tx2"/>
                </a:solidFill>
              </a:rPr>
              <a:t>Des résultats concrets</a:t>
            </a:r>
          </a:p>
          <a:p>
            <a:pPr marL="358775" indent="-3143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définition de valeurs communes </a:t>
            </a:r>
            <a:endParaRPr lang="fr-FR" sz="3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2"/>
              </a:buClr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fr-FR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choix d’une </a:t>
            </a: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devise.</a:t>
            </a:r>
          </a:p>
          <a:p>
            <a:pPr marL="358775" indent="-3143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fr-FR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nouveau plan de communication </a:t>
            </a:r>
            <a:endParaRPr lang="fr-FR" sz="3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2"/>
              </a:buClr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 </a:t>
            </a:r>
            <a:r>
              <a:rPr lang="fr-FR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réflexion.</a:t>
            </a:r>
          </a:p>
          <a:p>
            <a:pPr marL="358775" indent="-3143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fr-FR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réalisation d’un film </a:t>
            </a: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institutionnel.</a:t>
            </a:r>
          </a:p>
          <a:p>
            <a:pPr marL="358775" indent="-314325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</a:t>
            </a:r>
            <a:r>
              <a:rPr lang="fr-FR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dynamique de projet en </a:t>
            </a:r>
            <a:r>
              <a:rPr lang="fr-FR" sz="3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marche.</a:t>
            </a:r>
            <a:endParaRPr lang="fr-FR" sz="3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02920" indent="-457200">
              <a:buFont typeface="Courier New" panose="02070309020205020404" pitchFamily="49" charset="0"/>
              <a:buChar char="o"/>
            </a:pPr>
            <a:endParaRPr lang="fr-FR" sz="3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buFont typeface="Courier New" panose="02070309020205020404" pitchFamily="49" charset="0"/>
              <a:buChar char="o"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buFont typeface="Courier New" panose="02070309020205020404" pitchFamily="49" charset="0"/>
              <a:buChar char="o"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9728" indent="0">
              <a:buNone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14" name="Espace réservé du contenu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12776"/>
            <a:ext cx="2160587" cy="144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C:\Users\stagiaire_dir\Documents\EHPAD_USLD\Projet de vie des EHPAD\CODIR\DSC_54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82" y="3374952"/>
            <a:ext cx="2160241" cy="132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stagiaire_dir\Documents\EHPAD_USLD\Projet de vie des EHPAD\CODIR\DSC_54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03" y="5003955"/>
            <a:ext cx="2160240" cy="144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70718" y="6593483"/>
            <a:ext cx="3600400" cy="241002"/>
          </a:xfrm>
        </p:spPr>
        <p:txBody>
          <a:bodyPr/>
          <a:lstStyle/>
          <a:p>
            <a:r>
              <a:rPr lang="fr-FR" b="0" dirty="0" smtClean="0">
                <a:solidFill>
                  <a:schemeClr val="tx1"/>
                </a:solidFill>
              </a:rPr>
              <a:t>Journée régionale de l’encadrement 13 novembre 2017</a:t>
            </a:r>
            <a:endParaRPr lang="fr-F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86E8-35E0-47ED-BC0C-74100FDD14BC}" type="slidenum">
              <a:rPr lang="fr-FR" smtClean="0"/>
              <a:t>8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602623" y="4038161"/>
            <a:ext cx="3985601" cy="3135255"/>
            <a:chOff x="2358197" y="2359396"/>
            <a:chExt cx="2948477" cy="2381236"/>
          </a:xfrm>
        </p:grpSpPr>
        <p:sp>
          <p:nvSpPr>
            <p:cNvPr id="11" name="Forme libre : forme 10"/>
            <p:cNvSpPr/>
            <p:nvPr/>
          </p:nvSpPr>
          <p:spPr>
            <a:xfrm>
              <a:off x="3901572" y="3282333"/>
              <a:ext cx="1083826" cy="1099253"/>
            </a:xfrm>
            <a:custGeom>
              <a:avLst/>
              <a:gdLst>
                <a:gd name="connsiteX0" fmla="*/ 966068 w 1291109"/>
                <a:gd name="connsiteY0" fmla="*/ 327005 h 1291109"/>
                <a:gd name="connsiteX1" fmla="*/ 1156551 w 1291109"/>
                <a:gd name="connsiteY1" fmla="*/ 269597 h 1291109"/>
                <a:gd name="connsiteX2" fmla="*/ 1226641 w 1291109"/>
                <a:gd name="connsiteY2" fmla="*/ 390997 h 1291109"/>
                <a:gd name="connsiteX3" fmla="*/ 1081683 w 1291109"/>
                <a:gd name="connsiteY3" fmla="*/ 527256 h 1291109"/>
                <a:gd name="connsiteX4" fmla="*/ 1081683 w 1291109"/>
                <a:gd name="connsiteY4" fmla="*/ 763853 h 1291109"/>
                <a:gd name="connsiteX5" fmla="*/ 1226641 w 1291109"/>
                <a:gd name="connsiteY5" fmla="*/ 900112 h 1291109"/>
                <a:gd name="connsiteX6" fmla="*/ 1156551 w 1291109"/>
                <a:gd name="connsiteY6" fmla="*/ 1021512 h 1291109"/>
                <a:gd name="connsiteX7" fmla="*/ 966068 w 1291109"/>
                <a:gd name="connsiteY7" fmla="*/ 964104 h 1291109"/>
                <a:gd name="connsiteX8" fmla="*/ 761169 w 1291109"/>
                <a:gd name="connsiteY8" fmla="*/ 1082402 h 1291109"/>
                <a:gd name="connsiteX9" fmla="*/ 715645 w 1291109"/>
                <a:gd name="connsiteY9" fmla="*/ 1276069 h 1291109"/>
                <a:gd name="connsiteX10" fmla="*/ 575464 w 1291109"/>
                <a:gd name="connsiteY10" fmla="*/ 1276069 h 1291109"/>
                <a:gd name="connsiteX11" fmla="*/ 529940 w 1291109"/>
                <a:gd name="connsiteY11" fmla="*/ 1082402 h 1291109"/>
                <a:gd name="connsiteX12" fmla="*/ 325041 w 1291109"/>
                <a:gd name="connsiteY12" fmla="*/ 964104 h 1291109"/>
                <a:gd name="connsiteX13" fmla="*/ 134558 w 1291109"/>
                <a:gd name="connsiteY13" fmla="*/ 1021512 h 1291109"/>
                <a:gd name="connsiteX14" fmla="*/ 64468 w 1291109"/>
                <a:gd name="connsiteY14" fmla="*/ 900112 h 1291109"/>
                <a:gd name="connsiteX15" fmla="*/ 209426 w 1291109"/>
                <a:gd name="connsiteY15" fmla="*/ 763853 h 1291109"/>
                <a:gd name="connsiteX16" fmla="*/ 209426 w 1291109"/>
                <a:gd name="connsiteY16" fmla="*/ 527256 h 1291109"/>
                <a:gd name="connsiteX17" fmla="*/ 64468 w 1291109"/>
                <a:gd name="connsiteY17" fmla="*/ 390997 h 1291109"/>
                <a:gd name="connsiteX18" fmla="*/ 134558 w 1291109"/>
                <a:gd name="connsiteY18" fmla="*/ 269597 h 1291109"/>
                <a:gd name="connsiteX19" fmla="*/ 325041 w 1291109"/>
                <a:gd name="connsiteY19" fmla="*/ 327005 h 1291109"/>
                <a:gd name="connsiteX20" fmla="*/ 529940 w 1291109"/>
                <a:gd name="connsiteY20" fmla="*/ 208707 h 1291109"/>
                <a:gd name="connsiteX21" fmla="*/ 575464 w 1291109"/>
                <a:gd name="connsiteY21" fmla="*/ 15040 h 1291109"/>
                <a:gd name="connsiteX22" fmla="*/ 715645 w 1291109"/>
                <a:gd name="connsiteY22" fmla="*/ 15040 h 1291109"/>
                <a:gd name="connsiteX23" fmla="*/ 761169 w 1291109"/>
                <a:gd name="connsiteY23" fmla="*/ 208707 h 1291109"/>
                <a:gd name="connsiteX24" fmla="*/ 966068 w 1291109"/>
                <a:gd name="connsiteY24" fmla="*/ 327005 h 129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1109" h="1291109">
                  <a:moveTo>
                    <a:pt x="966068" y="327005"/>
                  </a:moveTo>
                  <a:lnTo>
                    <a:pt x="1156551" y="269597"/>
                  </a:lnTo>
                  <a:lnTo>
                    <a:pt x="1226641" y="390997"/>
                  </a:lnTo>
                  <a:lnTo>
                    <a:pt x="1081683" y="527256"/>
                  </a:lnTo>
                  <a:cubicBezTo>
                    <a:pt x="1102695" y="604722"/>
                    <a:pt x="1102695" y="686387"/>
                    <a:pt x="1081683" y="763853"/>
                  </a:cubicBezTo>
                  <a:lnTo>
                    <a:pt x="1226641" y="900112"/>
                  </a:lnTo>
                  <a:lnTo>
                    <a:pt x="1156551" y="1021512"/>
                  </a:lnTo>
                  <a:lnTo>
                    <a:pt x="966068" y="964104"/>
                  </a:lnTo>
                  <a:cubicBezTo>
                    <a:pt x="909487" y="1021034"/>
                    <a:pt x="838763" y="1061867"/>
                    <a:pt x="761169" y="1082402"/>
                  </a:cubicBezTo>
                  <a:lnTo>
                    <a:pt x="715645" y="1276069"/>
                  </a:lnTo>
                  <a:lnTo>
                    <a:pt x="575464" y="1276069"/>
                  </a:lnTo>
                  <a:lnTo>
                    <a:pt x="529940" y="1082402"/>
                  </a:lnTo>
                  <a:cubicBezTo>
                    <a:pt x="452346" y="1061866"/>
                    <a:pt x="381622" y="1021034"/>
                    <a:pt x="325041" y="964104"/>
                  </a:cubicBezTo>
                  <a:lnTo>
                    <a:pt x="134558" y="1021512"/>
                  </a:lnTo>
                  <a:lnTo>
                    <a:pt x="64468" y="900112"/>
                  </a:lnTo>
                  <a:lnTo>
                    <a:pt x="209426" y="763853"/>
                  </a:lnTo>
                  <a:cubicBezTo>
                    <a:pt x="188414" y="686387"/>
                    <a:pt x="188414" y="604722"/>
                    <a:pt x="209426" y="527256"/>
                  </a:cubicBezTo>
                  <a:lnTo>
                    <a:pt x="64468" y="390997"/>
                  </a:lnTo>
                  <a:lnTo>
                    <a:pt x="134558" y="269597"/>
                  </a:lnTo>
                  <a:lnTo>
                    <a:pt x="325041" y="327005"/>
                  </a:lnTo>
                  <a:cubicBezTo>
                    <a:pt x="381622" y="270075"/>
                    <a:pt x="452346" y="229242"/>
                    <a:pt x="529940" y="208707"/>
                  </a:cubicBezTo>
                  <a:lnTo>
                    <a:pt x="575464" y="15040"/>
                  </a:lnTo>
                  <a:lnTo>
                    <a:pt x="715645" y="15040"/>
                  </a:lnTo>
                  <a:lnTo>
                    <a:pt x="761169" y="208707"/>
                  </a:lnTo>
                  <a:cubicBezTo>
                    <a:pt x="838763" y="229243"/>
                    <a:pt x="909487" y="270075"/>
                    <a:pt x="966068" y="32700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5259187"/>
                <a:satOff val="-30948"/>
                <a:lumOff val="11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471" tIns="338435" rIns="336471" bIns="33843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kern="1200" dirty="0"/>
                <a:t>Rétroaction</a:t>
              </a:r>
            </a:p>
          </p:txBody>
        </p:sp>
        <p:sp>
          <p:nvSpPr>
            <p:cNvPr id="12" name="Forme libre : forme 11"/>
            <p:cNvSpPr/>
            <p:nvPr/>
          </p:nvSpPr>
          <p:spPr>
            <a:xfrm>
              <a:off x="2473590" y="2474789"/>
              <a:ext cx="1549331" cy="1549331"/>
            </a:xfrm>
            <a:custGeom>
              <a:avLst/>
              <a:gdLst>
                <a:gd name="connsiteX0" fmla="*/ 946550 w 1265023"/>
                <a:gd name="connsiteY0" fmla="*/ 320398 h 1265023"/>
                <a:gd name="connsiteX1" fmla="*/ 1133183 w 1265023"/>
                <a:gd name="connsiteY1" fmla="*/ 264150 h 1265023"/>
                <a:gd name="connsiteX2" fmla="*/ 1201858 w 1265023"/>
                <a:gd name="connsiteY2" fmla="*/ 383098 h 1265023"/>
                <a:gd name="connsiteX3" fmla="*/ 1059829 w 1265023"/>
                <a:gd name="connsiteY3" fmla="*/ 516603 h 1265023"/>
                <a:gd name="connsiteX4" fmla="*/ 1059829 w 1265023"/>
                <a:gd name="connsiteY4" fmla="*/ 748420 h 1265023"/>
                <a:gd name="connsiteX5" fmla="*/ 1201858 w 1265023"/>
                <a:gd name="connsiteY5" fmla="*/ 881925 h 1265023"/>
                <a:gd name="connsiteX6" fmla="*/ 1133183 w 1265023"/>
                <a:gd name="connsiteY6" fmla="*/ 1000873 h 1265023"/>
                <a:gd name="connsiteX7" fmla="*/ 946550 w 1265023"/>
                <a:gd name="connsiteY7" fmla="*/ 944625 h 1265023"/>
                <a:gd name="connsiteX8" fmla="*/ 745791 w 1265023"/>
                <a:gd name="connsiteY8" fmla="*/ 1060533 h 1265023"/>
                <a:gd name="connsiteX9" fmla="*/ 701186 w 1265023"/>
                <a:gd name="connsiteY9" fmla="*/ 1250287 h 1265023"/>
                <a:gd name="connsiteX10" fmla="*/ 563837 w 1265023"/>
                <a:gd name="connsiteY10" fmla="*/ 1250287 h 1265023"/>
                <a:gd name="connsiteX11" fmla="*/ 519233 w 1265023"/>
                <a:gd name="connsiteY11" fmla="*/ 1060533 h 1265023"/>
                <a:gd name="connsiteX12" fmla="*/ 318474 w 1265023"/>
                <a:gd name="connsiteY12" fmla="*/ 944625 h 1265023"/>
                <a:gd name="connsiteX13" fmla="*/ 131840 w 1265023"/>
                <a:gd name="connsiteY13" fmla="*/ 1000873 h 1265023"/>
                <a:gd name="connsiteX14" fmla="*/ 63165 w 1265023"/>
                <a:gd name="connsiteY14" fmla="*/ 881925 h 1265023"/>
                <a:gd name="connsiteX15" fmla="*/ 205194 w 1265023"/>
                <a:gd name="connsiteY15" fmla="*/ 748420 h 1265023"/>
                <a:gd name="connsiteX16" fmla="*/ 205194 w 1265023"/>
                <a:gd name="connsiteY16" fmla="*/ 516603 h 1265023"/>
                <a:gd name="connsiteX17" fmla="*/ 63165 w 1265023"/>
                <a:gd name="connsiteY17" fmla="*/ 383098 h 1265023"/>
                <a:gd name="connsiteX18" fmla="*/ 131840 w 1265023"/>
                <a:gd name="connsiteY18" fmla="*/ 264150 h 1265023"/>
                <a:gd name="connsiteX19" fmla="*/ 318473 w 1265023"/>
                <a:gd name="connsiteY19" fmla="*/ 320398 h 1265023"/>
                <a:gd name="connsiteX20" fmla="*/ 519232 w 1265023"/>
                <a:gd name="connsiteY20" fmla="*/ 204490 h 1265023"/>
                <a:gd name="connsiteX21" fmla="*/ 563837 w 1265023"/>
                <a:gd name="connsiteY21" fmla="*/ 14736 h 1265023"/>
                <a:gd name="connsiteX22" fmla="*/ 701186 w 1265023"/>
                <a:gd name="connsiteY22" fmla="*/ 14736 h 1265023"/>
                <a:gd name="connsiteX23" fmla="*/ 745790 w 1265023"/>
                <a:gd name="connsiteY23" fmla="*/ 204490 h 1265023"/>
                <a:gd name="connsiteX24" fmla="*/ 946549 w 1265023"/>
                <a:gd name="connsiteY24" fmla="*/ 320398 h 1265023"/>
                <a:gd name="connsiteX25" fmla="*/ 946550 w 1265023"/>
                <a:gd name="connsiteY25" fmla="*/ 320398 h 1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5023" h="1265023">
                  <a:moveTo>
                    <a:pt x="814228" y="319991"/>
                  </a:moveTo>
                  <a:lnTo>
                    <a:pt x="949535" y="236190"/>
                  </a:lnTo>
                  <a:lnTo>
                    <a:pt x="1028834" y="315488"/>
                  </a:lnTo>
                  <a:lnTo>
                    <a:pt x="945032" y="450795"/>
                  </a:lnTo>
                  <a:cubicBezTo>
                    <a:pt x="977309" y="506305"/>
                    <a:pt x="994218" y="569411"/>
                    <a:pt x="994020" y="633623"/>
                  </a:cubicBezTo>
                  <a:lnTo>
                    <a:pt x="1134248" y="708901"/>
                  </a:lnTo>
                  <a:lnTo>
                    <a:pt x="1105222" y="817225"/>
                  </a:lnTo>
                  <a:lnTo>
                    <a:pt x="946143" y="812303"/>
                  </a:lnTo>
                  <a:cubicBezTo>
                    <a:pt x="914208" y="868011"/>
                    <a:pt x="868012" y="914208"/>
                    <a:pt x="812304" y="946143"/>
                  </a:cubicBezTo>
                  <a:lnTo>
                    <a:pt x="817225" y="1105223"/>
                  </a:lnTo>
                  <a:lnTo>
                    <a:pt x="708901" y="1134248"/>
                  </a:lnTo>
                  <a:lnTo>
                    <a:pt x="633623" y="994020"/>
                  </a:lnTo>
                  <a:cubicBezTo>
                    <a:pt x="569411" y="994217"/>
                    <a:pt x="506306" y="977308"/>
                    <a:pt x="450795" y="945031"/>
                  </a:cubicBezTo>
                  <a:lnTo>
                    <a:pt x="315488" y="1028833"/>
                  </a:lnTo>
                  <a:lnTo>
                    <a:pt x="236189" y="949535"/>
                  </a:lnTo>
                  <a:lnTo>
                    <a:pt x="319991" y="814228"/>
                  </a:lnTo>
                  <a:cubicBezTo>
                    <a:pt x="287714" y="758718"/>
                    <a:pt x="270805" y="695612"/>
                    <a:pt x="271003" y="631400"/>
                  </a:cubicBezTo>
                  <a:lnTo>
                    <a:pt x="130775" y="556122"/>
                  </a:lnTo>
                  <a:lnTo>
                    <a:pt x="159801" y="447798"/>
                  </a:lnTo>
                  <a:lnTo>
                    <a:pt x="318880" y="452720"/>
                  </a:lnTo>
                  <a:cubicBezTo>
                    <a:pt x="350815" y="397012"/>
                    <a:pt x="397011" y="350815"/>
                    <a:pt x="452719" y="318880"/>
                  </a:cubicBezTo>
                  <a:lnTo>
                    <a:pt x="447798" y="159800"/>
                  </a:lnTo>
                  <a:lnTo>
                    <a:pt x="556122" y="130775"/>
                  </a:lnTo>
                  <a:lnTo>
                    <a:pt x="631400" y="271003"/>
                  </a:lnTo>
                  <a:cubicBezTo>
                    <a:pt x="695612" y="270806"/>
                    <a:pt x="758717" y="287715"/>
                    <a:pt x="814228" y="319992"/>
                  </a:cubicBezTo>
                  <a:lnTo>
                    <a:pt x="814228" y="319991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0518374"/>
                <a:satOff val="-61895"/>
                <a:lumOff val="23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1041" tIns="431041" rIns="431040" bIns="43104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000" kern="1200" dirty="0"/>
                <a:t>Restitution</a:t>
              </a:r>
            </a:p>
          </p:txBody>
        </p:sp>
        <p:sp>
          <p:nvSpPr>
            <p:cNvPr id="14" name="Forme 13"/>
            <p:cNvSpPr/>
            <p:nvPr/>
          </p:nvSpPr>
          <p:spPr>
            <a:xfrm rot="9325907">
              <a:off x="3655668" y="3089626"/>
              <a:ext cx="1651006" cy="1651006"/>
            </a:xfrm>
            <a:prstGeom prst="leftCircularArrow">
              <a:avLst>
                <a:gd name="adj1" fmla="val 6452"/>
                <a:gd name="adj2" fmla="val 0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5259187"/>
                <a:satOff val="-30948"/>
                <a:lumOff val="117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2000" dirty="0"/>
            </a:p>
          </p:txBody>
        </p:sp>
        <p:sp>
          <p:nvSpPr>
            <p:cNvPr id="15" name="Flèche : en arc 14"/>
            <p:cNvSpPr/>
            <p:nvPr/>
          </p:nvSpPr>
          <p:spPr>
            <a:xfrm>
              <a:off x="2358197" y="2359396"/>
              <a:ext cx="1780117" cy="1780117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0518374"/>
                <a:satOff val="-61895"/>
                <a:lumOff val="2355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" name="Titre 1"/>
          <p:cNvSpPr txBox="1">
            <a:spLocks/>
          </p:cNvSpPr>
          <p:nvPr/>
        </p:nvSpPr>
        <p:spPr>
          <a:xfrm>
            <a:off x="179512" y="188640"/>
            <a:ext cx="8722156" cy="10081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600" b="1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Dynamiser la participation</a:t>
            </a:r>
            <a:endParaRPr lang="fr-FR" sz="2800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136290209"/>
              </p:ext>
            </p:extLst>
          </p:nvPr>
        </p:nvGraphicFramePr>
        <p:xfrm>
          <a:off x="1907704" y="1916832"/>
          <a:ext cx="5581719" cy="348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25850" r="10801"/>
          <a:stretch/>
        </p:blipFill>
        <p:spPr>
          <a:xfrm rot="587222">
            <a:off x="6030444" y="2231226"/>
            <a:ext cx="2828157" cy="360003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31030" r="14066" b="22379"/>
          <a:stretch/>
        </p:blipFill>
        <p:spPr>
          <a:xfrm rot="462202">
            <a:off x="6459070" y="4274900"/>
            <a:ext cx="1970904" cy="206107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746">
            <a:off x="6295114" y="2132955"/>
            <a:ext cx="2547606" cy="307801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4029"/>
            <a:ext cx="1008113" cy="82497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05358" y="6580177"/>
            <a:ext cx="3600400" cy="241002"/>
          </a:xfrm>
        </p:spPr>
        <p:txBody>
          <a:bodyPr/>
          <a:lstStyle/>
          <a:p>
            <a:r>
              <a:rPr lang="fr-FR" b="0" dirty="0" smtClean="0">
                <a:solidFill>
                  <a:schemeClr val="tx1"/>
                </a:solidFill>
              </a:rPr>
              <a:t>Journée régionale de l’encadrement 13 novembre 2017</a:t>
            </a:r>
            <a:endParaRPr lang="fr-F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ECD28-7CE6-4B25-B31E-81BFF7925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13B49D-FD03-475A-BE23-7C95020DE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FEB686-7C99-4B7E-9270-3C785585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3F2854-EA1D-4870-8990-4187FA91F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C2E959A-28B1-4EEB-9D85-9EE2CD83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6F3A08-9B1B-4874-9C4F-7451C028E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3985088" cy="241002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Journée régionale de l’encadrement 13 novembre 2017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1 devise et 3 </a:t>
            </a:r>
            <a:r>
              <a:rPr lang="fr-FR" sz="2800" dirty="0" smtClean="0"/>
              <a:t>valeurs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le socle d’une démarche participative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61907" y="1497851"/>
            <a:ext cx="8407893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buClr>
                <a:srgbClr val="7A7A7A"/>
              </a:buClr>
              <a:buFont typeface="Arial" panose="020B0604020202020204" pitchFamily="34" charset="0"/>
              <a:buChar char="•"/>
            </a:pPr>
            <a:endParaRPr lang="fr-FR" sz="2800" spc="15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0" lvl="0" indent="0" algn="ctr">
              <a:spcBef>
                <a:spcPct val="20000"/>
              </a:spcBef>
              <a:buClr>
                <a:srgbClr val="7A7A7A"/>
              </a:buClr>
              <a:buNone/>
            </a:pPr>
            <a:r>
              <a:rPr lang="fr-FR" sz="2800" spc="150" dirty="0" smtClean="0">
                <a:solidFill>
                  <a:srgbClr val="002060"/>
                </a:solidFill>
                <a:latin typeface="Mistral" panose="03090702030407020403" pitchFamily="66" charset="0"/>
              </a:rPr>
              <a:t>ENSEMB’ </a:t>
            </a:r>
            <a:r>
              <a:rPr lang="fr-FR" sz="2800" spc="150" dirty="0">
                <a:solidFill>
                  <a:srgbClr val="002060"/>
                </a:solidFill>
                <a:latin typeface="Mistral" panose="03090702030407020403" pitchFamily="66" charset="0"/>
              </a:rPr>
              <a:t>ALON DONN’ LA </a:t>
            </a:r>
            <a:r>
              <a:rPr lang="fr-FR" sz="2800" spc="150" dirty="0" smtClean="0">
                <a:solidFill>
                  <a:srgbClr val="002060"/>
                </a:solidFill>
                <a:latin typeface="Mistral" panose="03090702030407020403" pitchFamily="66" charset="0"/>
              </a:rPr>
              <a:t>MAIN POUR </a:t>
            </a:r>
            <a:r>
              <a:rPr lang="fr-FR" sz="2800" spc="150" dirty="0">
                <a:solidFill>
                  <a:srgbClr val="002060"/>
                </a:solidFill>
                <a:latin typeface="Mistral" panose="03090702030407020403" pitchFamily="66" charset="0"/>
              </a:rPr>
              <a:t>LE BIEN-ÊTRE </a:t>
            </a:r>
            <a:endParaRPr lang="fr-FR" sz="2800" spc="150" dirty="0" smtClean="0">
              <a:solidFill>
                <a:srgbClr val="002060"/>
              </a:solidFill>
              <a:latin typeface="Mistral" panose="03090702030407020403" pitchFamily="66" charset="0"/>
            </a:endParaRPr>
          </a:p>
          <a:p>
            <a:pPr marL="0" lvl="0" indent="0" algn="ctr">
              <a:spcBef>
                <a:spcPct val="20000"/>
              </a:spcBef>
              <a:buClr>
                <a:srgbClr val="7A7A7A"/>
              </a:buClr>
              <a:buNone/>
            </a:pPr>
            <a:r>
              <a:rPr lang="fr-FR" sz="2800" spc="150" dirty="0" smtClean="0">
                <a:solidFill>
                  <a:srgbClr val="002060"/>
                </a:solidFill>
                <a:latin typeface="Mistral" panose="03090702030407020403" pitchFamily="66" charset="0"/>
              </a:rPr>
              <a:t>DE </a:t>
            </a:r>
            <a:r>
              <a:rPr lang="fr-FR" sz="2800" spc="150" dirty="0">
                <a:solidFill>
                  <a:srgbClr val="002060"/>
                </a:solidFill>
                <a:latin typeface="Mistral" panose="03090702030407020403" pitchFamily="66" charset="0"/>
              </a:rPr>
              <a:t>NOS </a:t>
            </a:r>
            <a:r>
              <a:rPr lang="fr-FR" sz="2800" cap="all" spc="150" dirty="0" smtClean="0">
                <a:solidFill>
                  <a:srgbClr val="002060"/>
                </a:solidFill>
                <a:latin typeface="Mistral" panose="03090702030407020403" pitchFamily="66" charset="0"/>
              </a:rPr>
              <a:t>Aînés</a:t>
            </a:r>
            <a:endParaRPr lang="fr-FR" sz="2800" cap="all" spc="150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35" y="3055200"/>
            <a:ext cx="3695728" cy="274953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99592" y="4168357"/>
            <a:ext cx="187220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" lvl="0" indent="-228600">
              <a:spcBef>
                <a:spcPct val="20000"/>
              </a:spcBef>
              <a:buClr>
                <a:srgbClr val="7A7A7A"/>
              </a:buClr>
              <a:buFont typeface="Arial" panose="020B0604020202020204" pitchFamily="34" charset="0"/>
              <a:buChar char="•"/>
              <a:defRPr sz="2000" spc="150" baseline="0">
                <a:solidFill>
                  <a:srgbClr val="000000">
                    <a:lumMod val="85000"/>
                    <a:lumOff val="15000"/>
                  </a:srgbClr>
                </a:solidFill>
              </a:defRPr>
            </a:lvl1pPr>
            <a:lvl2pPr marL="548640" indent="-18288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pc="100" baseline="0">
                <a:solidFill>
                  <a:schemeClr val="tx2"/>
                </a:solidFill>
              </a:defRPr>
            </a:lvl2pPr>
            <a:lvl3pPr marL="822960" indent="-182880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spc="100" baseline="0">
                <a:solidFill>
                  <a:schemeClr val="tx2"/>
                </a:solidFill>
              </a:defRPr>
            </a:lvl3pPr>
            <a:lvl4pPr marL="1097280" indent="-182880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280160" indent="-182880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spc="100" baseline="0">
                <a:solidFill>
                  <a:schemeClr val="tx2"/>
                </a:solidFill>
              </a:defRPr>
            </a:lvl5pPr>
            <a:lvl6pPr marL="1554480" indent="-18288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6pPr>
            <a:lvl7pPr marL="1828800" indent="-18288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7pPr>
            <a:lvl8pPr marL="2103120" indent="-182880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8pPr>
            <a:lvl9pPr marL="2377440" indent="-182880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2800" cap="small" dirty="0" smtClean="0">
                <a:solidFill>
                  <a:srgbClr val="002060"/>
                </a:solidFill>
                <a:latin typeface="Mistral" panose="03090702030407020403" pitchFamily="66" charset="0"/>
              </a:rPr>
              <a:t>Solidarité</a:t>
            </a:r>
            <a:endParaRPr lang="fr-FR" sz="2800" cap="small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29750" y="5922858"/>
            <a:ext cx="187220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" lvl="0" indent="-228600">
              <a:spcBef>
                <a:spcPct val="20000"/>
              </a:spcBef>
              <a:buClr>
                <a:srgbClr val="7A7A7A"/>
              </a:buClr>
              <a:buFont typeface="Arial" panose="020B0604020202020204" pitchFamily="34" charset="0"/>
              <a:buChar char="•"/>
              <a:defRPr sz="2000" spc="150" baseline="0">
                <a:solidFill>
                  <a:srgbClr val="000000">
                    <a:lumMod val="85000"/>
                    <a:lumOff val="15000"/>
                  </a:srgbClr>
                </a:solidFill>
              </a:defRPr>
            </a:lvl1pPr>
            <a:lvl2pPr marL="548640" indent="-18288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pc="100" baseline="0">
                <a:solidFill>
                  <a:schemeClr val="tx2"/>
                </a:solidFill>
              </a:defRPr>
            </a:lvl2pPr>
            <a:lvl3pPr marL="822960" indent="-182880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spc="100" baseline="0">
                <a:solidFill>
                  <a:schemeClr val="tx2"/>
                </a:solidFill>
              </a:defRPr>
            </a:lvl3pPr>
            <a:lvl4pPr marL="1097280" indent="-182880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280160" indent="-182880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spc="100" baseline="0">
                <a:solidFill>
                  <a:schemeClr val="tx2"/>
                </a:solidFill>
              </a:defRPr>
            </a:lvl5pPr>
            <a:lvl6pPr marL="1554480" indent="-18288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6pPr>
            <a:lvl7pPr marL="1828800" indent="-18288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7pPr>
            <a:lvl8pPr marL="2103120" indent="-182880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8pPr>
            <a:lvl9pPr marL="2377440" indent="-182880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2800" cap="small" dirty="0" smtClean="0">
                <a:solidFill>
                  <a:srgbClr val="002060"/>
                </a:solidFill>
                <a:latin typeface="Mistral" panose="03090702030407020403" pitchFamily="66" charset="0"/>
              </a:rPr>
              <a:t>Humanité</a:t>
            </a:r>
            <a:endParaRPr lang="fr-FR" sz="2800" cap="small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44208" y="4234765"/>
            <a:ext cx="216024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" lvl="0" indent="-228600">
              <a:spcBef>
                <a:spcPct val="20000"/>
              </a:spcBef>
              <a:buClr>
                <a:srgbClr val="7A7A7A"/>
              </a:buClr>
              <a:buFont typeface="Arial" panose="020B0604020202020204" pitchFamily="34" charset="0"/>
              <a:buChar char="•"/>
              <a:defRPr sz="2000" spc="150" baseline="0">
                <a:solidFill>
                  <a:srgbClr val="000000">
                    <a:lumMod val="85000"/>
                    <a:lumOff val="15000"/>
                  </a:srgbClr>
                </a:solidFill>
              </a:defRPr>
            </a:lvl1pPr>
            <a:lvl2pPr marL="548640" indent="-18288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pc="100" baseline="0">
                <a:solidFill>
                  <a:schemeClr val="tx2"/>
                </a:solidFill>
              </a:defRPr>
            </a:lvl2pPr>
            <a:lvl3pPr marL="822960" indent="-182880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spc="100" baseline="0">
                <a:solidFill>
                  <a:schemeClr val="tx2"/>
                </a:solidFill>
              </a:defRPr>
            </a:lvl3pPr>
            <a:lvl4pPr marL="1097280" indent="-182880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4pPr>
            <a:lvl5pPr marL="1280160" indent="-182880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spc="100" baseline="0">
                <a:solidFill>
                  <a:schemeClr val="tx2"/>
                </a:solidFill>
              </a:defRPr>
            </a:lvl5pPr>
            <a:lvl6pPr marL="1554480" indent="-18288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6pPr>
            <a:lvl7pPr marL="1828800" indent="-18288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7pPr>
            <a:lvl8pPr marL="2103120" indent="-182880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8pPr>
            <a:lvl9pPr marL="2377440" indent="-182880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2800" cap="small" dirty="0" smtClean="0">
                <a:solidFill>
                  <a:srgbClr val="002060"/>
                </a:solidFill>
                <a:latin typeface="Mistral" panose="03090702030407020403" pitchFamily="66" charset="0"/>
              </a:rPr>
              <a:t>responsabilité</a:t>
            </a:r>
            <a:endParaRPr lang="fr-FR" sz="2800" cap="small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Personnalisé 7">
      <a:dk1>
        <a:srgbClr val="000000"/>
      </a:dk1>
      <a:lt1>
        <a:srgbClr val="FFFFFF"/>
      </a:lt1>
      <a:dk2>
        <a:srgbClr val="E37378"/>
      </a:dk2>
      <a:lt2>
        <a:srgbClr val="DCE1EF"/>
      </a:lt2>
      <a:accent1>
        <a:srgbClr val="7A7A7A"/>
      </a:accent1>
      <a:accent2>
        <a:srgbClr val="FF0000"/>
      </a:accent2>
      <a:accent3>
        <a:srgbClr val="526DB0"/>
      </a:accent3>
      <a:accent4>
        <a:srgbClr val="989AAC"/>
      </a:accent4>
      <a:accent5>
        <a:srgbClr val="DC5924"/>
      </a:accent5>
      <a:accent6>
        <a:srgbClr val="526DB0"/>
      </a:accent6>
      <a:hlink>
        <a:srgbClr val="CC9900"/>
      </a:hlink>
      <a:folHlink>
        <a:srgbClr val="969696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880</Words>
  <Application>Microsoft Office PowerPoint</Application>
  <PresentationFormat>Affichage à l'écran (4:3)</PresentationFormat>
  <Paragraphs>236</Paragraphs>
  <Slides>17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Grille</vt:lpstr>
      <vt:lpstr>Donner du sens  aux métiers du Grand Âge   Une démarche participative dans les ehpad de sAINt-louis  et sAINt-joseph </vt:lpstr>
      <vt:lpstr>Présentation PowerPoint</vt:lpstr>
      <vt:lpstr>Les dimensions du Projet des EHPAD </vt:lpstr>
      <vt:lpstr>L’intérêt du Projet</vt:lpstr>
      <vt:lpstr>Présentation PowerPoint</vt:lpstr>
      <vt:lpstr>Présentation PowerPoint</vt:lpstr>
      <vt:lpstr>Présentation PowerPoint</vt:lpstr>
      <vt:lpstr>Présentation PowerPoint</vt:lpstr>
      <vt:lpstr>1 devise et 3 valeurs le socle d’une démarche participative </vt:lpstr>
      <vt:lpstr>Présentation PowerPoint</vt:lpstr>
      <vt:lpstr>   AMELIORER LA qualite  de vie  au  travail POUR MIEUX ACCOMPAGNER</vt:lpstr>
      <vt:lpstr>OBJECTIFS QVT</vt:lpstr>
      <vt:lpstr>Présentation PowerPoint</vt:lpstr>
      <vt:lpstr>BILAN DE LA DEMARCHE</vt:lpstr>
      <vt:lpstr>Présentation PowerPoint</vt:lpstr>
      <vt:lpstr>Episode 4 MOTEUR, ACTION ! </vt:lpstr>
      <vt:lpstr>Présentation PowerPoint</vt:lpstr>
    </vt:vector>
  </TitlesOfParts>
  <Company>CHU de la Reunion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Lisa PAYET</dc:creator>
  <cp:lastModifiedBy>David FD. Ferrere</cp:lastModifiedBy>
  <cp:revision>153</cp:revision>
  <cp:lastPrinted>2017-06-02T11:21:14Z</cp:lastPrinted>
  <dcterms:created xsi:type="dcterms:W3CDTF">2017-05-30T13:19:09Z</dcterms:created>
  <dcterms:modified xsi:type="dcterms:W3CDTF">2017-11-10T11:52:30Z</dcterms:modified>
</cp:coreProperties>
</file>