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6" r:id="rId2"/>
    <p:sldId id="302" r:id="rId3"/>
    <p:sldId id="303" r:id="rId4"/>
    <p:sldId id="304" r:id="rId5"/>
    <p:sldId id="307" r:id="rId6"/>
    <p:sldId id="305" r:id="rId7"/>
    <p:sldId id="306" r:id="rId8"/>
    <p:sldId id="278" r:id="rId9"/>
    <p:sldId id="308" r:id="rId10"/>
    <p:sldId id="312" r:id="rId11"/>
    <p:sldId id="313" r:id="rId12"/>
    <p:sldId id="309" r:id="rId13"/>
    <p:sldId id="310" r:id="rId14"/>
    <p:sldId id="277" r:id="rId15"/>
  </p:sldIdLst>
  <p:sldSz cx="9144000" cy="6858000" type="screen4x3"/>
  <p:notesSz cx="6797675" cy="9926638"/>
  <p:defaultTextStyle>
    <a:defPPr>
      <a:defRPr lang="fr-FR"/>
    </a:defPPr>
    <a:lvl1pPr algn="l" defTabSz="457200" rtl="0" fontAlgn="base">
      <a:spcBef>
        <a:spcPct val="0"/>
      </a:spcBef>
      <a:spcAft>
        <a:spcPct val="0"/>
      </a:spcAft>
      <a:defRPr kern="1200">
        <a:solidFill>
          <a:schemeClr val="tx1"/>
        </a:solidFill>
        <a:latin typeface="Arial" charset="0"/>
        <a:ea typeface="ＭＳ Ｐゴシック" pitchFamily="-108"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108"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108"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108"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108" charset="-128"/>
        <a:cs typeface="+mn-cs"/>
      </a:defRPr>
    </a:lvl5pPr>
    <a:lvl6pPr marL="2286000" algn="l" defTabSz="914400" rtl="0" eaLnBrk="1" latinLnBrk="0" hangingPunct="1">
      <a:defRPr kern="1200">
        <a:solidFill>
          <a:schemeClr val="tx1"/>
        </a:solidFill>
        <a:latin typeface="Arial" charset="0"/>
        <a:ea typeface="ＭＳ Ｐゴシック" pitchFamily="-108" charset="-128"/>
        <a:cs typeface="+mn-cs"/>
      </a:defRPr>
    </a:lvl6pPr>
    <a:lvl7pPr marL="2743200" algn="l" defTabSz="914400" rtl="0" eaLnBrk="1" latinLnBrk="0" hangingPunct="1">
      <a:defRPr kern="1200">
        <a:solidFill>
          <a:schemeClr val="tx1"/>
        </a:solidFill>
        <a:latin typeface="Arial" charset="0"/>
        <a:ea typeface="ＭＳ Ｐゴシック" pitchFamily="-108" charset="-128"/>
        <a:cs typeface="+mn-cs"/>
      </a:defRPr>
    </a:lvl7pPr>
    <a:lvl8pPr marL="3200400" algn="l" defTabSz="914400" rtl="0" eaLnBrk="1" latinLnBrk="0" hangingPunct="1">
      <a:defRPr kern="1200">
        <a:solidFill>
          <a:schemeClr val="tx1"/>
        </a:solidFill>
        <a:latin typeface="Arial" charset="0"/>
        <a:ea typeface="ＭＳ Ｐゴシック" pitchFamily="-108" charset="-128"/>
        <a:cs typeface="+mn-cs"/>
      </a:defRPr>
    </a:lvl8pPr>
    <a:lvl9pPr marL="3657600" algn="l" defTabSz="914400" rtl="0" eaLnBrk="1" latinLnBrk="0" hangingPunct="1">
      <a:defRPr kern="1200">
        <a:solidFill>
          <a:schemeClr val="tx1"/>
        </a:solidFill>
        <a:latin typeface="Arial" charset="0"/>
        <a:ea typeface="ＭＳ Ｐゴシック" pitchFamily="-108"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A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1119" autoAdjust="0"/>
  </p:normalViewPr>
  <p:slideViewPr>
    <p:cSldViewPr snapToObjects="1">
      <p:cViewPr>
        <p:scale>
          <a:sx n="70" d="100"/>
          <a:sy n="70" d="100"/>
        </p:scale>
        <p:origin x="-1158"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F28880-3A56-47F5-9551-DB7D5DCCF240}" type="doc">
      <dgm:prSet loTypeId="urn:microsoft.com/office/officeart/2005/8/layout/radial1" loCatId="cycle" qsTypeId="urn:microsoft.com/office/officeart/2005/8/quickstyle/simple1" qsCatId="simple" csTypeId="urn:microsoft.com/office/officeart/2005/8/colors/accent1_2" csCatId="accent1" phldr="1"/>
      <dgm:spPr/>
      <dgm:t>
        <a:bodyPr/>
        <a:lstStyle/>
        <a:p>
          <a:endParaRPr lang="fr-FR"/>
        </a:p>
      </dgm:t>
    </dgm:pt>
    <dgm:pt modelId="{AAAF3B79-6185-43E1-9EF2-239B2B4F0494}">
      <dgm:prSet phldrT="[Texte]"/>
      <dgm:spPr/>
      <dgm:t>
        <a:bodyPr/>
        <a:lstStyle/>
        <a:p>
          <a:r>
            <a:rPr lang="fr-FR" dirty="0" smtClean="0"/>
            <a:t>Agent</a:t>
          </a:r>
          <a:endParaRPr lang="fr-FR" dirty="0"/>
        </a:p>
      </dgm:t>
    </dgm:pt>
    <dgm:pt modelId="{D2541A5A-D19D-4141-8915-AF6F7118E088}" type="parTrans" cxnId="{E1FC1620-5F86-4BDC-888A-B8EF13AE69E5}">
      <dgm:prSet/>
      <dgm:spPr/>
      <dgm:t>
        <a:bodyPr/>
        <a:lstStyle/>
        <a:p>
          <a:endParaRPr lang="fr-FR"/>
        </a:p>
      </dgm:t>
    </dgm:pt>
    <dgm:pt modelId="{2A282805-95E7-49EE-95E3-374F8D94BB4A}" type="sibTrans" cxnId="{E1FC1620-5F86-4BDC-888A-B8EF13AE69E5}">
      <dgm:prSet/>
      <dgm:spPr/>
      <dgm:t>
        <a:bodyPr/>
        <a:lstStyle/>
        <a:p>
          <a:endParaRPr lang="fr-FR"/>
        </a:p>
      </dgm:t>
    </dgm:pt>
    <dgm:pt modelId="{B7B1C46D-B599-4A8E-BCE3-296D53AD6761}">
      <dgm:prSet phldrT="[Texte]" custT="1"/>
      <dgm:spPr/>
      <dgm:t>
        <a:bodyPr/>
        <a:lstStyle/>
        <a:p>
          <a:r>
            <a:rPr lang="fr-FR" sz="1600" dirty="0" smtClean="0"/>
            <a:t>Faire un déclaration par le biais d’une FSEI</a:t>
          </a:r>
          <a:endParaRPr lang="fr-FR" sz="1600" dirty="0"/>
        </a:p>
      </dgm:t>
    </dgm:pt>
    <dgm:pt modelId="{8C8EB21F-02B2-4244-8479-83B20740002B}" type="parTrans" cxnId="{9A90E053-375B-4EE6-ACD3-71CD789EC9D3}">
      <dgm:prSet/>
      <dgm:spPr/>
      <dgm:t>
        <a:bodyPr/>
        <a:lstStyle/>
        <a:p>
          <a:endParaRPr lang="fr-FR"/>
        </a:p>
      </dgm:t>
    </dgm:pt>
    <dgm:pt modelId="{9253D712-CE1B-4B8F-8F21-979D192103AE}" type="sibTrans" cxnId="{9A90E053-375B-4EE6-ACD3-71CD789EC9D3}">
      <dgm:prSet/>
      <dgm:spPr/>
      <dgm:t>
        <a:bodyPr/>
        <a:lstStyle/>
        <a:p>
          <a:endParaRPr lang="fr-FR"/>
        </a:p>
      </dgm:t>
    </dgm:pt>
    <dgm:pt modelId="{07355429-B163-4730-9E0A-7A9A55A7B154}">
      <dgm:prSet phldrT="[Texte]" custT="1"/>
      <dgm:spPr/>
      <dgm:t>
        <a:bodyPr/>
        <a:lstStyle/>
        <a:p>
          <a:r>
            <a:rPr lang="fr-FR" sz="1400" dirty="0" smtClean="0"/>
            <a:t>Courrier pour solliciter un entretien auprès de la direction</a:t>
          </a:r>
          <a:endParaRPr lang="fr-FR" sz="1400" dirty="0"/>
        </a:p>
      </dgm:t>
    </dgm:pt>
    <dgm:pt modelId="{ADB79EE9-FD42-4B8B-B678-9F3B0698D52D}" type="parTrans" cxnId="{885C757C-25D0-4973-95C3-AE0536552754}">
      <dgm:prSet/>
      <dgm:spPr/>
      <dgm:t>
        <a:bodyPr/>
        <a:lstStyle/>
        <a:p>
          <a:endParaRPr lang="fr-FR"/>
        </a:p>
      </dgm:t>
    </dgm:pt>
    <dgm:pt modelId="{E1389D53-1FDF-43D4-B9B8-1580E11C98F1}" type="sibTrans" cxnId="{885C757C-25D0-4973-95C3-AE0536552754}">
      <dgm:prSet/>
      <dgm:spPr/>
      <dgm:t>
        <a:bodyPr/>
        <a:lstStyle/>
        <a:p>
          <a:endParaRPr lang="fr-FR"/>
        </a:p>
      </dgm:t>
    </dgm:pt>
    <dgm:pt modelId="{256B22FE-ED35-40CF-8637-7E42E6AD98A9}">
      <dgm:prSet phldrT="[Texte]" custT="1"/>
      <dgm:spPr/>
      <dgm:t>
        <a:bodyPr/>
        <a:lstStyle/>
        <a:p>
          <a:r>
            <a:rPr lang="fr-FR" sz="1200" dirty="0" smtClean="0"/>
            <a:t>Visite spontanée auprès du médecin du travail</a:t>
          </a:r>
        </a:p>
        <a:p>
          <a:r>
            <a:rPr lang="fr-FR" sz="1200" dirty="0" smtClean="0"/>
            <a:t>Rdv auprès de la psychologue du travail</a:t>
          </a:r>
          <a:endParaRPr lang="fr-FR" sz="1200" dirty="0"/>
        </a:p>
      </dgm:t>
    </dgm:pt>
    <dgm:pt modelId="{14C77A83-E7C8-4589-96C0-458B87500429}" type="parTrans" cxnId="{76031227-FB5A-44B6-8D0C-486F0F55F092}">
      <dgm:prSet/>
      <dgm:spPr/>
      <dgm:t>
        <a:bodyPr/>
        <a:lstStyle/>
        <a:p>
          <a:endParaRPr lang="fr-FR"/>
        </a:p>
      </dgm:t>
    </dgm:pt>
    <dgm:pt modelId="{B4D727EF-3574-4A41-9CCA-6E38E44484A9}" type="sibTrans" cxnId="{76031227-FB5A-44B6-8D0C-486F0F55F092}">
      <dgm:prSet/>
      <dgm:spPr/>
      <dgm:t>
        <a:bodyPr/>
        <a:lstStyle/>
        <a:p>
          <a:endParaRPr lang="fr-FR"/>
        </a:p>
      </dgm:t>
    </dgm:pt>
    <dgm:pt modelId="{916017A5-68EA-4035-871D-F583C6D95C87}">
      <dgm:prSet phldrT="[Texte]" custT="1"/>
      <dgm:spPr/>
      <dgm:t>
        <a:bodyPr/>
        <a:lstStyle/>
        <a:p>
          <a:r>
            <a:rPr lang="fr-FR" sz="1400" dirty="0" smtClean="0"/>
            <a:t>Rencontre auprès de son représentant syndical</a:t>
          </a:r>
        </a:p>
        <a:p>
          <a:r>
            <a:rPr lang="fr-FR" sz="1400" dirty="0" smtClean="0"/>
            <a:t>Ou membres du CHSCT</a:t>
          </a:r>
          <a:endParaRPr lang="fr-FR" sz="1400" dirty="0"/>
        </a:p>
      </dgm:t>
    </dgm:pt>
    <dgm:pt modelId="{84309E53-DD51-4BE2-AEB4-73188F80B7C8}" type="parTrans" cxnId="{625ABF55-E99D-415F-8C57-4B0E764CE88D}">
      <dgm:prSet/>
      <dgm:spPr/>
      <dgm:t>
        <a:bodyPr/>
        <a:lstStyle/>
        <a:p>
          <a:endParaRPr lang="fr-FR"/>
        </a:p>
      </dgm:t>
    </dgm:pt>
    <dgm:pt modelId="{CC5975B6-5627-4A82-86E4-82FC254E95DA}" type="sibTrans" cxnId="{625ABF55-E99D-415F-8C57-4B0E764CE88D}">
      <dgm:prSet/>
      <dgm:spPr/>
      <dgm:t>
        <a:bodyPr/>
        <a:lstStyle/>
        <a:p>
          <a:endParaRPr lang="fr-FR"/>
        </a:p>
      </dgm:t>
    </dgm:pt>
    <dgm:pt modelId="{DBA36B59-F657-49CB-B96B-605506A203F2}">
      <dgm:prSet phldrT="[Texte]"/>
      <dgm:spPr/>
      <dgm:t>
        <a:bodyPr/>
        <a:lstStyle/>
        <a:p>
          <a:endParaRPr lang="fr-FR"/>
        </a:p>
      </dgm:t>
    </dgm:pt>
    <dgm:pt modelId="{912DD744-67AB-4313-85C8-C7BACBE0A7E3}" type="parTrans" cxnId="{5FB83DE6-83B6-477F-9086-8C52130571DC}">
      <dgm:prSet/>
      <dgm:spPr/>
      <dgm:t>
        <a:bodyPr/>
        <a:lstStyle/>
        <a:p>
          <a:endParaRPr lang="fr-FR"/>
        </a:p>
      </dgm:t>
    </dgm:pt>
    <dgm:pt modelId="{9ED1BBBA-D67E-4890-BFB4-19ABDD7396F0}" type="sibTrans" cxnId="{5FB83DE6-83B6-477F-9086-8C52130571DC}">
      <dgm:prSet/>
      <dgm:spPr/>
      <dgm:t>
        <a:bodyPr/>
        <a:lstStyle/>
        <a:p>
          <a:endParaRPr lang="fr-FR"/>
        </a:p>
      </dgm:t>
    </dgm:pt>
    <dgm:pt modelId="{DDDAD2B6-A196-432C-84B2-7318F25FAAD0}" type="pres">
      <dgm:prSet presAssocID="{1DF28880-3A56-47F5-9551-DB7D5DCCF240}" presName="cycle" presStyleCnt="0">
        <dgm:presLayoutVars>
          <dgm:chMax val="1"/>
          <dgm:dir/>
          <dgm:animLvl val="ctr"/>
          <dgm:resizeHandles val="exact"/>
        </dgm:presLayoutVars>
      </dgm:prSet>
      <dgm:spPr/>
      <dgm:t>
        <a:bodyPr/>
        <a:lstStyle/>
        <a:p>
          <a:endParaRPr lang="fr-FR"/>
        </a:p>
      </dgm:t>
    </dgm:pt>
    <dgm:pt modelId="{18DEA454-EA19-412A-BEC3-B8DB825CF656}" type="pres">
      <dgm:prSet presAssocID="{AAAF3B79-6185-43E1-9EF2-239B2B4F0494}" presName="centerShape" presStyleLbl="node0" presStyleIdx="0" presStyleCnt="1"/>
      <dgm:spPr/>
      <dgm:t>
        <a:bodyPr/>
        <a:lstStyle/>
        <a:p>
          <a:endParaRPr lang="fr-FR"/>
        </a:p>
      </dgm:t>
    </dgm:pt>
    <dgm:pt modelId="{4834A4C9-6BEC-4E98-A0F6-34EE292A674B}" type="pres">
      <dgm:prSet presAssocID="{8C8EB21F-02B2-4244-8479-83B20740002B}" presName="Name9" presStyleLbl="parChTrans1D2" presStyleIdx="0" presStyleCnt="4"/>
      <dgm:spPr/>
      <dgm:t>
        <a:bodyPr/>
        <a:lstStyle/>
        <a:p>
          <a:endParaRPr lang="fr-FR"/>
        </a:p>
      </dgm:t>
    </dgm:pt>
    <dgm:pt modelId="{55DB60D9-761F-4CAC-AB96-6B1583A2B831}" type="pres">
      <dgm:prSet presAssocID="{8C8EB21F-02B2-4244-8479-83B20740002B}" presName="connTx" presStyleLbl="parChTrans1D2" presStyleIdx="0" presStyleCnt="4"/>
      <dgm:spPr/>
      <dgm:t>
        <a:bodyPr/>
        <a:lstStyle/>
        <a:p>
          <a:endParaRPr lang="fr-FR"/>
        </a:p>
      </dgm:t>
    </dgm:pt>
    <dgm:pt modelId="{4F260349-B848-4673-A9DC-F85117E0CEAB}" type="pres">
      <dgm:prSet presAssocID="{B7B1C46D-B599-4A8E-BCE3-296D53AD6761}" presName="node" presStyleLbl="node1" presStyleIdx="0" presStyleCnt="4" custScaleX="170979" custScaleY="115824">
        <dgm:presLayoutVars>
          <dgm:bulletEnabled val="1"/>
        </dgm:presLayoutVars>
      </dgm:prSet>
      <dgm:spPr/>
      <dgm:t>
        <a:bodyPr/>
        <a:lstStyle/>
        <a:p>
          <a:endParaRPr lang="fr-FR"/>
        </a:p>
      </dgm:t>
    </dgm:pt>
    <dgm:pt modelId="{77FBECF1-8151-4AF2-B283-E9B3B6F0BD07}" type="pres">
      <dgm:prSet presAssocID="{ADB79EE9-FD42-4B8B-B678-9F3B0698D52D}" presName="Name9" presStyleLbl="parChTrans1D2" presStyleIdx="1" presStyleCnt="4"/>
      <dgm:spPr/>
      <dgm:t>
        <a:bodyPr/>
        <a:lstStyle/>
        <a:p>
          <a:endParaRPr lang="fr-FR"/>
        </a:p>
      </dgm:t>
    </dgm:pt>
    <dgm:pt modelId="{A2E27C41-DF77-4478-969E-476B8184DD3B}" type="pres">
      <dgm:prSet presAssocID="{ADB79EE9-FD42-4B8B-B678-9F3B0698D52D}" presName="connTx" presStyleLbl="parChTrans1D2" presStyleIdx="1" presStyleCnt="4"/>
      <dgm:spPr/>
      <dgm:t>
        <a:bodyPr/>
        <a:lstStyle/>
        <a:p>
          <a:endParaRPr lang="fr-FR"/>
        </a:p>
      </dgm:t>
    </dgm:pt>
    <dgm:pt modelId="{F8A83F49-ECC7-42BE-B630-41D24C55FD64}" type="pres">
      <dgm:prSet presAssocID="{07355429-B163-4730-9E0A-7A9A55A7B154}" presName="node" presStyleLbl="node1" presStyleIdx="1" presStyleCnt="4" custScaleX="170979" custScaleY="110309" custRadScaleRad="116652" custRadScaleInc="4572">
        <dgm:presLayoutVars>
          <dgm:bulletEnabled val="1"/>
        </dgm:presLayoutVars>
      </dgm:prSet>
      <dgm:spPr/>
      <dgm:t>
        <a:bodyPr/>
        <a:lstStyle/>
        <a:p>
          <a:endParaRPr lang="fr-FR"/>
        </a:p>
      </dgm:t>
    </dgm:pt>
    <dgm:pt modelId="{AE2648D5-8A03-42FA-94EA-AA743411F2CE}" type="pres">
      <dgm:prSet presAssocID="{14C77A83-E7C8-4589-96C0-458B87500429}" presName="Name9" presStyleLbl="parChTrans1D2" presStyleIdx="2" presStyleCnt="4"/>
      <dgm:spPr/>
      <dgm:t>
        <a:bodyPr/>
        <a:lstStyle/>
        <a:p>
          <a:endParaRPr lang="fr-FR"/>
        </a:p>
      </dgm:t>
    </dgm:pt>
    <dgm:pt modelId="{B8563812-10AC-42FC-BAA9-F888CF1487E3}" type="pres">
      <dgm:prSet presAssocID="{14C77A83-E7C8-4589-96C0-458B87500429}" presName="connTx" presStyleLbl="parChTrans1D2" presStyleIdx="2" presStyleCnt="4"/>
      <dgm:spPr/>
      <dgm:t>
        <a:bodyPr/>
        <a:lstStyle/>
        <a:p>
          <a:endParaRPr lang="fr-FR"/>
        </a:p>
      </dgm:t>
    </dgm:pt>
    <dgm:pt modelId="{8881A90C-5F13-4B3D-B496-893F307EBF45}" type="pres">
      <dgm:prSet presAssocID="{256B22FE-ED35-40CF-8637-7E42E6AD98A9}" presName="node" presStyleLbl="node1" presStyleIdx="2" presStyleCnt="4" custScaleX="170979" custScaleY="110309">
        <dgm:presLayoutVars>
          <dgm:bulletEnabled val="1"/>
        </dgm:presLayoutVars>
      </dgm:prSet>
      <dgm:spPr/>
      <dgm:t>
        <a:bodyPr/>
        <a:lstStyle/>
        <a:p>
          <a:endParaRPr lang="fr-FR"/>
        </a:p>
      </dgm:t>
    </dgm:pt>
    <dgm:pt modelId="{30C2F66B-FE24-4868-BBAA-438885A9623E}" type="pres">
      <dgm:prSet presAssocID="{84309E53-DD51-4BE2-AEB4-73188F80B7C8}" presName="Name9" presStyleLbl="parChTrans1D2" presStyleIdx="3" presStyleCnt="4"/>
      <dgm:spPr/>
      <dgm:t>
        <a:bodyPr/>
        <a:lstStyle/>
        <a:p>
          <a:endParaRPr lang="fr-FR"/>
        </a:p>
      </dgm:t>
    </dgm:pt>
    <dgm:pt modelId="{7DAF1EF2-658F-451B-81F1-C8D7A32BAB3D}" type="pres">
      <dgm:prSet presAssocID="{84309E53-DD51-4BE2-AEB4-73188F80B7C8}" presName="connTx" presStyleLbl="parChTrans1D2" presStyleIdx="3" presStyleCnt="4"/>
      <dgm:spPr/>
      <dgm:t>
        <a:bodyPr/>
        <a:lstStyle/>
        <a:p>
          <a:endParaRPr lang="fr-FR"/>
        </a:p>
      </dgm:t>
    </dgm:pt>
    <dgm:pt modelId="{A05D9958-0800-43BD-8244-78640B657E33}" type="pres">
      <dgm:prSet presAssocID="{916017A5-68EA-4035-871D-F583C6D95C87}" presName="node" presStyleLbl="node1" presStyleIdx="3" presStyleCnt="4" custScaleX="171480" custScaleY="110309" custRadScaleRad="119728" custRadScaleInc="-1365">
        <dgm:presLayoutVars>
          <dgm:bulletEnabled val="1"/>
        </dgm:presLayoutVars>
      </dgm:prSet>
      <dgm:spPr/>
      <dgm:t>
        <a:bodyPr/>
        <a:lstStyle/>
        <a:p>
          <a:endParaRPr lang="fr-FR"/>
        </a:p>
      </dgm:t>
    </dgm:pt>
  </dgm:ptLst>
  <dgm:cxnLst>
    <dgm:cxn modelId="{3D865242-AD41-4081-8023-DDC257E38D01}" type="presOf" srcId="{84309E53-DD51-4BE2-AEB4-73188F80B7C8}" destId="{30C2F66B-FE24-4868-BBAA-438885A9623E}" srcOrd="0" destOrd="0" presId="urn:microsoft.com/office/officeart/2005/8/layout/radial1"/>
    <dgm:cxn modelId="{E1FC1620-5F86-4BDC-888A-B8EF13AE69E5}" srcId="{1DF28880-3A56-47F5-9551-DB7D5DCCF240}" destId="{AAAF3B79-6185-43E1-9EF2-239B2B4F0494}" srcOrd="0" destOrd="0" parTransId="{D2541A5A-D19D-4141-8915-AF6F7118E088}" sibTransId="{2A282805-95E7-49EE-95E3-374F8D94BB4A}"/>
    <dgm:cxn modelId="{76031227-FB5A-44B6-8D0C-486F0F55F092}" srcId="{AAAF3B79-6185-43E1-9EF2-239B2B4F0494}" destId="{256B22FE-ED35-40CF-8637-7E42E6AD98A9}" srcOrd="2" destOrd="0" parTransId="{14C77A83-E7C8-4589-96C0-458B87500429}" sibTransId="{B4D727EF-3574-4A41-9CCA-6E38E44484A9}"/>
    <dgm:cxn modelId="{28CC789F-2338-4779-8C5E-FA3777E65B17}" type="presOf" srcId="{916017A5-68EA-4035-871D-F583C6D95C87}" destId="{A05D9958-0800-43BD-8244-78640B657E33}" srcOrd="0" destOrd="0" presId="urn:microsoft.com/office/officeart/2005/8/layout/radial1"/>
    <dgm:cxn modelId="{4B8B2CA0-BB97-4FF3-B475-CBEA5FB1C3EC}" type="presOf" srcId="{ADB79EE9-FD42-4B8B-B678-9F3B0698D52D}" destId="{77FBECF1-8151-4AF2-B283-E9B3B6F0BD07}" srcOrd="0" destOrd="0" presId="urn:microsoft.com/office/officeart/2005/8/layout/radial1"/>
    <dgm:cxn modelId="{9A90E053-375B-4EE6-ACD3-71CD789EC9D3}" srcId="{AAAF3B79-6185-43E1-9EF2-239B2B4F0494}" destId="{B7B1C46D-B599-4A8E-BCE3-296D53AD6761}" srcOrd="0" destOrd="0" parTransId="{8C8EB21F-02B2-4244-8479-83B20740002B}" sibTransId="{9253D712-CE1B-4B8F-8F21-979D192103AE}"/>
    <dgm:cxn modelId="{4C69C9B4-832E-40D6-B3D5-1FB65F8A3F81}" type="presOf" srcId="{ADB79EE9-FD42-4B8B-B678-9F3B0698D52D}" destId="{A2E27C41-DF77-4478-969E-476B8184DD3B}" srcOrd="1" destOrd="0" presId="urn:microsoft.com/office/officeart/2005/8/layout/radial1"/>
    <dgm:cxn modelId="{885C757C-25D0-4973-95C3-AE0536552754}" srcId="{AAAF3B79-6185-43E1-9EF2-239B2B4F0494}" destId="{07355429-B163-4730-9E0A-7A9A55A7B154}" srcOrd="1" destOrd="0" parTransId="{ADB79EE9-FD42-4B8B-B678-9F3B0698D52D}" sibTransId="{E1389D53-1FDF-43D4-B9B8-1580E11C98F1}"/>
    <dgm:cxn modelId="{2FA4F8EA-8C6E-4CF5-8183-7208AABCD40A}" type="presOf" srcId="{8C8EB21F-02B2-4244-8479-83B20740002B}" destId="{55DB60D9-761F-4CAC-AB96-6B1583A2B831}" srcOrd="1" destOrd="0" presId="urn:microsoft.com/office/officeart/2005/8/layout/radial1"/>
    <dgm:cxn modelId="{5FB83DE6-83B6-477F-9086-8C52130571DC}" srcId="{1DF28880-3A56-47F5-9551-DB7D5DCCF240}" destId="{DBA36B59-F657-49CB-B96B-605506A203F2}" srcOrd="1" destOrd="0" parTransId="{912DD744-67AB-4313-85C8-C7BACBE0A7E3}" sibTransId="{9ED1BBBA-D67E-4890-BFB4-19ABDD7396F0}"/>
    <dgm:cxn modelId="{9E2545D1-3925-42D2-BD84-1BF71B6FFA23}" type="presOf" srcId="{AAAF3B79-6185-43E1-9EF2-239B2B4F0494}" destId="{18DEA454-EA19-412A-BEC3-B8DB825CF656}" srcOrd="0" destOrd="0" presId="urn:microsoft.com/office/officeart/2005/8/layout/radial1"/>
    <dgm:cxn modelId="{7461B978-DD40-4DCB-9519-C6D3D3A2084A}" type="presOf" srcId="{B7B1C46D-B599-4A8E-BCE3-296D53AD6761}" destId="{4F260349-B848-4673-A9DC-F85117E0CEAB}" srcOrd="0" destOrd="0" presId="urn:microsoft.com/office/officeart/2005/8/layout/radial1"/>
    <dgm:cxn modelId="{87FCA5B0-3B84-4178-896C-FFF336C99F89}" type="presOf" srcId="{8C8EB21F-02B2-4244-8479-83B20740002B}" destId="{4834A4C9-6BEC-4E98-A0F6-34EE292A674B}" srcOrd="0" destOrd="0" presId="urn:microsoft.com/office/officeart/2005/8/layout/radial1"/>
    <dgm:cxn modelId="{C8C3269D-1A36-49F0-9DEB-B670F24C23DB}" type="presOf" srcId="{84309E53-DD51-4BE2-AEB4-73188F80B7C8}" destId="{7DAF1EF2-658F-451B-81F1-C8D7A32BAB3D}" srcOrd="1" destOrd="0" presId="urn:microsoft.com/office/officeart/2005/8/layout/radial1"/>
    <dgm:cxn modelId="{0755DE26-30FC-4B43-95AF-57D65C6C7A0C}" type="presOf" srcId="{256B22FE-ED35-40CF-8637-7E42E6AD98A9}" destId="{8881A90C-5F13-4B3D-B496-893F307EBF45}" srcOrd="0" destOrd="0" presId="urn:microsoft.com/office/officeart/2005/8/layout/radial1"/>
    <dgm:cxn modelId="{23B25AE7-69CE-46B8-B25E-2A138C5879A9}" type="presOf" srcId="{07355429-B163-4730-9E0A-7A9A55A7B154}" destId="{F8A83F49-ECC7-42BE-B630-41D24C55FD64}" srcOrd="0" destOrd="0" presId="urn:microsoft.com/office/officeart/2005/8/layout/radial1"/>
    <dgm:cxn modelId="{625ABF55-E99D-415F-8C57-4B0E764CE88D}" srcId="{AAAF3B79-6185-43E1-9EF2-239B2B4F0494}" destId="{916017A5-68EA-4035-871D-F583C6D95C87}" srcOrd="3" destOrd="0" parTransId="{84309E53-DD51-4BE2-AEB4-73188F80B7C8}" sibTransId="{CC5975B6-5627-4A82-86E4-82FC254E95DA}"/>
    <dgm:cxn modelId="{2C446786-5243-4972-8D3C-A809DFE645D9}" type="presOf" srcId="{14C77A83-E7C8-4589-96C0-458B87500429}" destId="{B8563812-10AC-42FC-BAA9-F888CF1487E3}" srcOrd="1" destOrd="0" presId="urn:microsoft.com/office/officeart/2005/8/layout/radial1"/>
    <dgm:cxn modelId="{FAFDE41C-98CF-40EE-9B35-5C70356C5DA7}" type="presOf" srcId="{14C77A83-E7C8-4589-96C0-458B87500429}" destId="{AE2648D5-8A03-42FA-94EA-AA743411F2CE}" srcOrd="0" destOrd="0" presId="urn:microsoft.com/office/officeart/2005/8/layout/radial1"/>
    <dgm:cxn modelId="{84279185-E213-44F9-85A4-E456C3D16206}" type="presOf" srcId="{1DF28880-3A56-47F5-9551-DB7D5DCCF240}" destId="{DDDAD2B6-A196-432C-84B2-7318F25FAAD0}" srcOrd="0" destOrd="0" presId="urn:microsoft.com/office/officeart/2005/8/layout/radial1"/>
    <dgm:cxn modelId="{F701DE8B-3F13-4BC4-8367-91A0402117CD}" type="presParOf" srcId="{DDDAD2B6-A196-432C-84B2-7318F25FAAD0}" destId="{18DEA454-EA19-412A-BEC3-B8DB825CF656}" srcOrd="0" destOrd="0" presId="urn:microsoft.com/office/officeart/2005/8/layout/radial1"/>
    <dgm:cxn modelId="{6AB6A69D-D59A-4213-ACF4-748FD6838383}" type="presParOf" srcId="{DDDAD2B6-A196-432C-84B2-7318F25FAAD0}" destId="{4834A4C9-6BEC-4E98-A0F6-34EE292A674B}" srcOrd="1" destOrd="0" presId="urn:microsoft.com/office/officeart/2005/8/layout/radial1"/>
    <dgm:cxn modelId="{CEC9B09B-309B-4D40-8CD0-3DF5E004E5F7}" type="presParOf" srcId="{4834A4C9-6BEC-4E98-A0F6-34EE292A674B}" destId="{55DB60D9-761F-4CAC-AB96-6B1583A2B831}" srcOrd="0" destOrd="0" presId="urn:microsoft.com/office/officeart/2005/8/layout/radial1"/>
    <dgm:cxn modelId="{8F3DC71A-8C93-44AD-9AAB-E546DFA23100}" type="presParOf" srcId="{DDDAD2B6-A196-432C-84B2-7318F25FAAD0}" destId="{4F260349-B848-4673-A9DC-F85117E0CEAB}" srcOrd="2" destOrd="0" presId="urn:microsoft.com/office/officeart/2005/8/layout/radial1"/>
    <dgm:cxn modelId="{A5141A44-FE5E-442C-B290-81AA83887DAB}" type="presParOf" srcId="{DDDAD2B6-A196-432C-84B2-7318F25FAAD0}" destId="{77FBECF1-8151-4AF2-B283-E9B3B6F0BD07}" srcOrd="3" destOrd="0" presId="urn:microsoft.com/office/officeart/2005/8/layout/radial1"/>
    <dgm:cxn modelId="{094E2175-6AA4-4D7E-BC14-F993AF32F0B8}" type="presParOf" srcId="{77FBECF1-8151-4AF2-B283-E9B3B6F0BD07}" destId="{A2E27C41-DF77-4478-969E-476B8184DD3B}" srcOrd="0" destOrd="0" presId="urn:microsoft.com/office/officeart/2005/8/layout/radial1"/>
    <dgm:cxn modelId="{A5476FCC-80AE-47DB-8EDC-D7BC194361EF}" type="presParOf" srcId="{DDDAD2B6-A196-432C-84B2-7318F25FAAD0}" destId="{F8A83F49-ECC7-42BE-B630-41D24C55FD64}" srcOrd="4" destOrd="0" presId="urn:microsoft.com/office/officeart/2005/8/layout/radial1"/>
    <dgm:cxn modelId="{FC977FDA-82FF-4CB9-8EBB-57AB7332B32A}" type="presParOf" srcId="{DDDAD2B6-A196-432C-84B2-7318F25FAAD0}" destId="{AE2648D5-8A03-42FA-94EA-AA743411F2CE}" srcOrd="5" destOrd="0" presId="urn:microsoft.com/office/officeart/2005/8/layout/radial1"/>
    <dgm:cxn modelId="{6BB0CBA0-1BCA-4A2E-ABBF-8CE662CC3EF1}" type="presParOf" srcId="{AE2648D5-8A03-42FA-94EA-AA743411F2CE}" destId="{B8563812-10AC-42FC-BAA9-F888CF1487E3}" srcOrd="0" destOrd="0" presId="urn:microsoft.com/office/officeart/2005/8/layout/radial1"/>
    <dgm:cxn modelId="{F9963D7E-9F65-472B-AB20-49FDB3EBBE62}" type="presParOf" srcId="{DDDAD2B6-A196-432C-84B2-7318F25FAAD0}" destId="{8881A90C-5F13-4B3D-B496-893F307EBF45}" srcOrd="6" destOrd="0" presId="urn:microsoft.com/office/officeart/2005/8/layout/radial1"/>
    <dgm:cxn modelId="{717B6900-C078-46C3-BDF1-78DEC111EE88}" type="presParOf" srcId="{DDDAD2B6-A196-432C-84B2-7318F25FAAD0}" destId="{30C2F66B-FE24-4868-BBAA-438885A9623E}" srcOrd="7" destOrd="0" presId="urn:microsoft.com/office/officeart/2005/8/layout/radial1"/>
    <dgm:cxn modelId="{01FEF94F-0CD8-4C05-990D-043C6230F327}" type="presParOf" srcId="{30C2F66B-FE24-4868-BBAA-438885A9623E}" destId="{7DAF1EF2-658F-451B-81F1-C8D7A32BAB3D}" srcOrd="0" destOrd="0" presId="urn:microsoft.com/office/officeart/2005/8/layout/radial1"/>
    <dgm:cxn modelId="{C2D1CE64-97B5-4CA6-B9E2-4578E2BEF0F1}" type="presParOf" srcId="{DDDAD2B6-A196-432C-84B2-7318F25FAAD0}" destId="{A05D9958-0800-43BD-8244-78640B657E33}" srcOrd="8"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809A83-BD9B-4D06-A54C-EC606FE0CC33}"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fr-FR"/>
        </a:p>
      </dgm:t>
    </dgm:pt>
    <dgm:pt modelId="{497142E2-7901-4D5A-BE54-BAD429ADD99C}">
      <dgm:prSet custT="1"/>
      <dgm:spPr/>
      <dgm:t>
        <a:bodyPr/>
        <a:lstStyle/>
        <a:p>
          <a:pPr rtl="0"/>
          <a:r>
            <a:rPr lang="fr-FR" sz="1800" b="1" dirty="0" smtClean="0"/>
            <a:t>Prévention tertiaire </a:t>
          </a:r>
        </a:p>
        <a:p>
          <a:pPr rtl="0"/>
          <a:r>
            <a:rPr lang="fr-FR" sz="1100" dirty="0" smtClean="0"/>
            <a:t>Traiter, réhabiliter le processus de retour au travail ainsi que le suivi des personnes qui souffrent ou qui ont souffert d’un problème de santé psychologique au travail. Elle intervient sur les conséquences.</a:t>
          </a:r>
          <a:endParaRPr lang="fr-FR" sz="1100" dirty="0"/>
        </a:p>
      </dgm:t>
    </dgm:pt>
    <dgm:pt modelId="{FDF0020B-A198-46D8-A955-1BD374368646}" type="parTrans" cxnId="{15EB9457-8388-41B6-A6E6-45AA4AE18CA4}">
      <dgm:prSet/>
      <dgm:spPr/>
      <dgm:t>
        <a:bodyPr/>
        <a:lstStyle/>
        <a:p>
          <a:endParaRPr lang="fr-FR"/>
        </a:p>
      </dgm:t>
    </dgm:pt>
    <dgm:pt modelId="{8F8E863D-0C26-4328-AFA3-8A69BE235DB8}" type="sibTrans" cxnId="{15EB9457-8388-41B6-A6E6-45AA4AE18CA4}">
      <dgm:prSet/>
      <dgm:spPr/>
      <dgm:t>
        <a:bodyPr/>
        <a:lstStyle/>
        <a:p>
          <a:endParaRPr lang="fr-FR"/>
        </a:p>
      </dgm:t>
    </dgm:pt>
    <dgm:pt modelId="{5967174A-DCE4-499F-9E8C-69B751D219D1}">
      <dgm:prSet custT="1"/>
      <dgm:spPr/>
      <dgm:t>
        <a:bodyPr/>
        <a:lstStyle/>
        <a:p>
          <a:pPr rtl="0"/>
          <a:r>
            <a:rPr lang="fr-FR" sz="1800" b="1" i="0" dirty="0" smtClean="0"/>
            <a:t>Prévention secondaire </a:t>
          </a:r>
        </a:p>
        <a:p>
          <a:pPr rtl="0"/>
          <a:r>
            <a:rPr lang="fr-FR" sz="1100" dirty="0" smtClean="0"/>
            <a:t>Aider les individus à développer des connaissances et des habiletés pour mieux gérer leurs réactions face au stress. Elle intervient sur les conséquences</a:t>
          </a:r>
          <a:endParaRPr lang="fr-FR" sz="1100" i="0" dirty="0"/>
        </a:p>
      </dgm:t>
    </dgm:pt>
    <dgm:pt modelId="{1D9C1ACB-42E6-4687-BC03-0E07B46A3F81}" type="parTrans" cxnId="{F4CDD217-AD8E-41AB-9666-6EDB9FECB399}">
      <dgm:prSet/>
      <dgm:spPr/>
      <dgm:t>
        <a:bodyPr/>
        <a:lstStyle/>
        <a:p>
          <a:endParaRPr lang="fr-FR"/>
        </a:p>
      </dgm:t>
    </dgm:pt>
    <dgm:pt modelId="{76619324-C451-4AED-A382-15179A5BC270}" type="sibTrans" cxnId="{F4CDD217-AD8E-41AB-9666-6EDB9FECB399}">
      <dgm:prSet/>
      <dgm:spPr/>
      <dgm:t>
        <a:bodyPr/>
        <a:lstStyle/>
        <a:p>
          <a:endParaRPr lang="fr-FR"/>
        </a:p>
      </dgm:t>
    </dgm:pt>
    <dgm:pt modelId="{FE04CB66-4583-4276-B01E-67CA448135D0}">
      <dgm:prSet custT="1"/>
      <dgm:spPr/>
      <dgm:t>
        <a:bodyPr/>
        <a:lstStyle/>
        <a:p>
          <a:pPr algn="ctr" rtl="0"/>
          <a:r>
            <a:rPr lang="fr-FR" sz="2000" b="1" dirty="0" smtClean="0"/>
            <a:t>Prévention primaire </a:t>
          </a:r>
        </a:p>
        <a:p>
          <a:pPr algn="r" rtl="0"/>
          <a:r>
            <a:rPr lang="fr-FR" sz="1800" dirty="0" smtClean="0"/>
            <a:t> R</a:t>
          </a:r>
          <a:r>
            <a:rPr lang="fr-FR" sz="1100" dirty="0" smtClean="0"/>
            <a:t>éduire les sources de stress au travail. Elle intervient sur les causes.</a:t>
          </a:r>
        </a:p>
        <a:p>
          <a:pPr algn="ctr" rtl="0"/>
          <a:endParaRPr lang="fr-FR" sz="1100" dirty="0"/>
        </a:p>
      </dgm:t>
    </dgm:pt>
    <dgm:pt modelId="{9D7891FD-2E28-4B49-BA9F-E835B8BB1AB2}" type="parTrans" cxnId="{5AD7FBB2-1315-45DD-A56C-B8D7A259ED5B}">
      <dgm:prSet/>
      <dgm:spPr/>
      <dgm:t>
        <a:bodyPr/>
        <a:lstStyle/>
        <a:p>
          <a:endParaRPr lang="fr-FR"/>
        </a:p>
      </dgm:t>
    </dgm:pt>
    <dgm:pt modelId="{8765D6AA-5A9C-4BF5-AF71-50BD171AC8F3}" type="sibTrans" cxnId="{5AD7FBB2-1315-45DD-A56C-B8D7A259ED5B}">
      <dgm:prSet/>
      <dgm:spPr/>
      <dgm:t>
        <a:bodyPr/>
        <a:lstStyle/>
        <a:p>
          <a:endParaRPr lang="fr-FR"/>
        </a:p>
      </dgm:t>
    </dgm:pt>
    <dgm:pt modelId="{684DBA39-46A2-4112-A978-ED6405EF6024}" type="pres">
      <dgm:prSet presAssocID="{77809A83-BD9B-4D06-A54C-EC606FE0CC33}" presName="CompostProcess" presStyleCnt="0">
        <dgm:presLayoutVars>
          <dgm:dir/>
          <dgm:resizeHandles val="exact"/>
        </dgm:presLayoutVars>
      </dgm:prSet>
      <dgm:spPr/>
      <dgm:t>
        <a:bodyPr/>
        <a:lstStyle/>
        <a:p>
          <a:endParaRPr lang="fr-FR"/>
        </a:p>
      </dgm:t>
    </dgm:pt>
    <dgm:pt modelId="{A2E50A18-A738-4195-98BD-5315AA869BD3}" type="pres">
      <dgm:prSet presAssocID="{77809A83-BD9B-4D06-A54C-EC606FE0CC33}" presName="arrow" presStyleLbl="bgShp" presStyleIdx="0" presStyleCnt="1"/>
      <dgm:spPr/>
    </dgm:pt>
    <dgm:pt modelId="{9591E8BB-5B79-4AE9-9020-8C7DAD847000}" type="pres">
      <dgm:prSet presAssocID="{77809A83-BD9B-4D06-A54C-EC606FE0CC33}" presName="linearProcess" presStyleCnt="0"/>
      <dgm:spPr/>
    </dgm:pt>
    <dgm:pt modelId="{E99F8118-88F7-450F-96A8-8FFB5831A162}" type="pres">
      <dgm:prSet presAssocID="{497142E2-7901-4D5A-BE54-BAD429ADD99C}" presName="textNode" presStyleLbl="node1" presStyleIdx="0" presStyleCnt="3" custScaleY="171476" custLinFactNeighborX="69009" custLinFactNeighborY="-1825">
        <dgm:presLayoutVars>
          <dgm:bulletEnabled val="1"/>
        </dgm:presLayoutVars>
      </dgm:prSet>
      <dgm:spPr/>
      <dgm:t>
        <a:bodyPr/>
        <a:lstStyle/>
        <a:p>
          <a:endParaRPr lang="fr-FR"/>
        </a:p>
      </dgm:t>
    </dgm:pt>
    <dgm:pt modelId="{0A133C3F-86E6-41EF-BCAB-1984E1D9837A}" type="pres">
      <dgm:prSet presAssocID="{8F8E863D-0C26-4328-AFA3-8A69BE235DB8}" presName="sibTrans" presStyleCnt="0"/>
      <dgm:spPr/>
    </dgm:pt>
    <dgm:pt modelId="{9E632ECA-FC5C-4064-8D4B-355472C3CC40}" type="pres">
      <dgm:prSet presAssocID="{5967174A-DCE4-499F-9E8C-69B751D219D1}" presName="textNode" presStyleLbl="node1" presStyleIdx="1" presStyleCnt="3" custScaleY="175125">
        <dgm:presLayoutVars>
          <dgm:bulletEnabled val="1"/>
        </dgm:presLayoutVars>
      </dgm:prSet>
      <dgm:spPr/>
      <dgm:t>
        <a:bodyPr/>
        <a:lstStyle/>
        <a:p>
          <a:endParaRPr lang="fr-FR"/>
        </a:p>
      </dgm:t>
    </dgm:pt>
    <dgm:pt modelId="{E208C073-273A-409A-9035-8363E5B86342}" type="pres">
      <dgm:prSet presAssocID="{76619324-C451-4AED-A382-15179A5BC270}" presName="sibTrans" presStyleCnt="0"/>
      <dgm:spPr/>
    </dgm:pt>
    <dgm:pt modelId="{41C3AF31-251A-4774-A04A-6DBEC0D776EF}" type="pres">
      <dgm:prSet presAssocID="{FE04CB66-4583-4276-B01E-67CA448135D0}" presName="textNode" presStyleLbl="node1" presStyleIdx="2" presStyleCnt="3" custScaleX="103494" custScaleY="151231" custLinFactX="-417" custLinFactNeighborX="-100000" custLinFactNeighborY="-1825">
        <dgm:presLayoutVars>
          <dgm:bulletEnabled val="1"/>
        </dgm:presLayoutVars>
      </dgm:prSet>
      <dgm:spPr/>
      <dgm:t>
        <a:bodyPr/>
        <a:lstStyle/>
        <a:p>
          <a:endParaRPr lang="fr-FR"/>
        </a:p>
      </dgm:t>
    </dgm:pt>
  </dgm:ptLst>
  <dgm:cxnLst>
    <dgm:cxn modelId="{F3E8F0E2-EB31-4A12-AD1B-5C9BA54BC89F}" type="presOf" srcId="{5967174A-DCE4-499F-9E8C-69B751D219D1}" destId="{9E632ECA-FC5C-4064-8D4B-355472C3CC40}" srcOrd="0" destOrd="0" presId="urn:microsoft.com/office/officeart/2005/8/layout/hProcess9"/>
    <dgm:cxn modelId="{E4FFA632-E87B-4610-8602-A3B5939C6236}" type="presOf" srcId="{497142E2-7901-4D5A-BE54-BAD429ADD99C}" destId="{E99F8118-88F7-450F-96A8-8FFB5831A162}" srcOrd="0" destOrd="0" presId="urn:microsoft.com/office/officeart/2005/8/layout/hProcess9"/>
    <dgm:cxn modelId="{5AD7FBB2-1315-45DD-A56C-B8D7A259ED5B}" srcId="{77809A83-BD9B-4D06-A54C-EC606FE0CC33}" destId="{FE04CB66-4583-4276-B01E-67CA448135D0}" srcOrd="2" destOrd="0" parTransId="{9D7891FD-2E28-4B49-BA9F-E835B8BB1AB2}" sibTransId="{8765D6AA-5A9C-4BF5-AF71-50BD171AC8F3}"/>
    <dgm:cxn modelId="{15EB9457-8388-41B6-A6E6-45AA4AE18CA4}" srcId="{77809A83-BD9B-4D06-A54C-EC606FE0CC33}" destId="{497142E2-7901-4D5A-BE54-BAD429ADD99C}" srcOrd="0" destOrd="0" parTransId="{FDF0020B-A198-46D8-A955-1BD374368646}" sibTransId="{8F8E863D-0C26-4328-AFA3-8A69BE235DB8}"/>
    <dgm:cxn modelId="{F4CDD217-AD8E-41AB-9666-6EDB9FECB399}" srcId="{77809A83-BD9B-4D06-A54C-EC606FE0CC33}" destId="{5967174A-DCE4-499F-9E8C-69B751D219D1}" srcOrd="1" destOrd="0" parTransId="{1D9C1ACB-42E6-4687-BC03-0E07B46A3F81}" sibTransId="{76619324-C451-4AED-A382-15179A5BC270}"/>
    <dgm:cxn modelId="{3F435492-AE5C-4676-B83D-CE3B848A350D}" type="presOf" srcId="{77809A83-BD9B-4D06-A54C-EC606FE0CC33}" destId="{684DBA39-46A2-4112-A978-ED6405EF6024}" srcOrd="0" destOrd="0" presId="urn:microsoft.com/office/officeart/2005/8/layout/hProcess9"/>
    <dgm:cxn modelId="{22FB9DB0-85BE-4CDF-B1EE-BA8A258D8AA8}" type="presOf" srcId="{FE04CB66-4583-4276-B01E-67CA448135D0}" destId="{41C3AF31-251A-4774-A04A-6DBEC0D776EF}" srcOrd="0" destOrd="0" presId="urn:microsoft.com/office/officeart/2005/8/layout/hProcess9"/>
    <dgm:cxn modelId="{BCEEF0DF-211C-4405-88A8-CBDC671DB5A1}" type="presParOf" srcId="{684DBA39-46A2-4112-A978-ED6405EF6024}" destId="{A2E50A18-A738-4195-98BD-5315AA869BD3}" srcOrd="0" destOrd="0" presId="urn:microsoft.com/office/officeart/2005/8/layout/hProcess9"/>
    <dgm:cxn modelId="{85547AA6-4CC1-4EFA-8ED1-AA377822B54A}" type="presParOf" srcId="{684DBA39-46A2-4112-A978-ED6405EF6024}" destId="{9591E8BB-5B79-4AE9-9020-8C7DAD847000}" srcOrd="1" destOrd="0" presId="urn:microsoft.com/office/officeart/2005/8/layout/hProcess9"/>
    <dgm:cxn modelId="{1E749845-6087-49F3-9D3E-989363639C9C}" type="presParOf" srcId="{9591E8BB-5B79-4AE9-9020-8C7DAD847000}" destId="{E99F8118-88F7-450F-96A8-8FFB5831A162}" srcOrd="0" destOrd="0" presId="urn:microsoft.com/office/officeart/2005/8/layout/hProcess9"/>
    <dgm:cxn modelId="{05E7F5AC-5E11-46A8-8A3A-A5B71CB31FD3}" type="presParOf" srcId="{9591E8BB-5B79-4AE9-9020-8C7DAD847000}" destId="{0A133C3F-86E6-41EF-BCAB-1984E1D9837A}" srcOrd="1" destOrd="0" presId="urn:microsoft.com/office/officeart/2005/8/layout/hProcess9"/>
    <dgm:cxn modelId="{F54EAC9E-E6E7-4302-B14D-56E1ABE17074}" type="presParOf" srcId="{9591E8BB-5B79-4AE9-9020-8C7DAD847000}" destId="{9E632ECA-FC5C-4064-8D4B-355472C3CC40}" srcOrd="2" destOrd="0" presId="urn:microsoft.com/office/officeart/2005/8/layout/hProcess9"/>
    <dgm:cxn modelId="{81B12847-619B-4DD1-B450-E21C2BC350D1}" type="presParOf" srcId="{9591E8BB-5B79-4AE9-9020-8C7DAD847000}" destId="{E208C073-273A-409A-9035-8363E5B86342}" srcOrd="3" destOrd="0" presId="urn:microsoft.com/office/officeart/2005/8/layout/hProcess9"/>
    <dgm:cxn modelId="{C2A71665-FD30-4F8F-A873-0811FA713DB7}" type="presParOf" srcId="{9591E8BB-5B79-4AE9-9020-8C7DAD847000}" destId="{41C3AF31-251A-4774-A04A-6DBEC0D776EF}"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0B4C284-EB54-4EB3-B0AF-00A7297775B4}" type="doc">
      <dgm:prSet loTypeId="urn:microsoft.com/office/officeart/2005/8/layout/process1" loCatId="process" qsTypeId="urn:microsoft.com/office/officeart/2005/8/quickstyle/simple1" qsCatId="simple" csTypeId="urn:microsoft.com/office/officeart/2005/8/colors/accent1_2" csCatId="accent1" phldr="1"/>
      <dgm:spPr/>
    </dgm:pt>
    <dgm:pt modelId="{4565A6F0-C6C9-4B2D-A70A-22427AA09F05}">
      <dgm:prSet phldrT="[Texte]">
        <dgm:style>
          <a:lnRef idx="1">
            <a:schemeClr val="accent1"/>
          </a:lnRef>
          <a:fillRef idx="3">
            <a:schemeClr val="accent1"/>
          </a:fillRef>
          <a:effectRef idx="2">
            <a:schemeClr val="accent1"/>
          </a:effectRef>
          <a:fontRef idx="minor">
            <a:schemeClr val="lt1"/>
          </a:fontRef>
        </dgm:style>
      </dgm:prSet>
      <dgm:spPr/>
      <dgm:t>
        <a:bodyPr/>
        <a:lstStyle/>
        <a:p>
          <a:r>
            <a:rPr lang="fr-FR" dirty="0" smtClean="0"/>
            <a:t>Envoi ou saisie des FSEI par le Service qualité </a:t>
          </a:r>
          <a:endParaRPr lang="fr-FR" dirty="0"/>
        </a:p>
      </dgm:t>
    </dgm:pt>
    <dgm:pt modelId="{E4A8B86A-22DB-49DA-8802-66A41BBA765C}" type="parTrans" cxnId="{5B9432AB-A933-49C2-84F9-B630193E7821}">
      <dgm:prSet/>
      <dgm:spPr/>
      <dgm:t>
        <a:bodyPr/>
        <a:lstStyle/>
        <a:p>
          <a:endParaRPr lang="fr-FR"/>
        </a:p>
      </dgm:t>
    </dgm:pt>
    <dgm:pt modelId="{8D9AA775-41F6-4607-AAE2-8F30E4DF3079}" type="sibTrans" cxnId="{5B9432AB-A933-49C2-84F9-B630193E7821}">
      <dgm:prSet/>
      <dgm:spPr/>
      <dgm:t>
        <a:bodyPr/>
        <a:lstStyle/>
        <a:p>
          <a:endParaRPr lang="fr-FR"/>
        </a:p>
      </dgm:t>
    </dgm:pt>
    <dgm:pt modelId="{948F2364-6C11-4489-8F01-2C708C5C5ACF}">
      <dgm:prSet phldrT="[Texte]" custT="1">
        <dgm:style>
          <a:lnRef idx="1">
            <a:schemeClr val="accent1"/>
          </a:lnRef>
          <a:fillRef idx="3">
            <a:schemeClr val="accent1"/>
          </a:fillRef>
          <a:effectRef idx="2">
            <a:schemeClr val="accent1"/>
          </a:effectRef>
          <a:fontRef idx="minor">
            <a:schemeClr val="lt1"/>
          </a:fontRef>
        </dgm:style>
      </dgm:prSet>
      <dgm:spPr/>
      <dgm:t>
        <a:bodyPr/>
        <a:lstStyle/>
        <a:p>
          <a:r>
            <a:rPr lang="fr-FR" sz="1600" spc="-150" dirty="0" smtClean="0">
              <a:solidFill>
                <a:schemeClr val="bg1"/>
              </a:solidFill>
              <a:latin typeface="Calibri" panose="020F0502020204030204" pitchFamily="34" charset="0"/>
            </a:rPr>
            <a:t>Le service de santé au travail  prend contact avec l’agent  dès réception des FSEI</a:t>
          </a:r>
        </a:p>
        <a:p>
          <a:r>
            <a:rPr lang="fr-FR" sz="1600" spc="-150" dirty="0" smtClean="0">
              <a:solidFill>
                <a:schemeClr val="bg1"/>
              </a:solidFill>
              <a:latin typeface="Calibri" panose="020F0502020204030204" pitchFamily="34" charset="0"/>
            </a:rPr>
            <a:t>- Proposition d’un rdv avec la psychologue du travail</a:t>
          </a:r>
        </a:p>
      </dgm:t>
    </dgm:pt>
    <dgm:pt modelId="{DC75C4A9-0628-4A63-A1E4-3F16030B20B7}" type="parTrans" cxnId="{24A66373-A566-4015-B344-188242462D28}">
      <dgm:prSet/>
      <dgm:spPr/>
      <dgm:t>
        <a:bodyPr/>
        <a:lstStyle/>
        <a:p>
          <a:endParaRPr lang="fr-FR"/>
        </a:p>
      </dgm:t>
    </dgm:pt>
    <dgm:pt modelId="{AFE98848-5FF1-4300-8A09-59CB1747ED51}" type="sibTrans" cxnId="{24A66373-A566-4015-B344-188242462D28}">
      <dgm:prSet/>
      <dgm:spPr/>
      <dgm:t>
        <a:bodyPr/>
        <a:lstStyle/>
        <a:p>
          <a:endParaRPr lang="fr-FR"/>
        </a:p>
      </dgm:t>
    </dgm:pt>
    <dgm:pt modelId="{921EB8D8-D975-487D-82FB-8A27197A0C67}">
      <dgm:prSet>
        <dgm:style>
          <a:lnRef idx="1">
            <a:schemeClr val="accent1"/>
          </a:lnRef>
          <a:fillRef idx="3">
            <a:schemeClr val="accent1"/>
          </a:fillRef>
          <a:effectRef idx="2">
            <a:schemeClr val="accent1"/>
          </a:effectRef>
          <a:fontRef idx="minor">
            <a:schemeClr val="lt1"/>
          </a:fontRef>
        </dgm:style>
      </dgm:prSet>
      <dgm:spPr/>
      <dgm:t>
        <a:bodyPr/>
        <a:lstStyle/>
        <a:p>
          <a:r>
            <a:rPr lang="fr-FR" dirty="0" smtClean="0"/>
            <a:t>Identifier :</a:t>
          </a:r>
        </a:p>
        <a:p>
          <a:r>
            <a:rPr lang="fr-FR" dirty="0" smtClean="0"/>
            <a:t>- Effets  sur sa santé physique, psychique et sociale</a:t>
          </a:r>
        </a:p>
        <a:p>
          <a:r>
            <a:rPr lang="fr-FR" dirty="0" smtClean="0"/>
            <a:t>- Ses attentes suite à cette situation</a:t>
          </a:r>
          <a:endParaRPr lang="fr-FR" dirty="0"/>
        </a:p>
      </dgm:t>
    </dgm:pt>
    <dgm:pt modelId="{B801D32D-95CD-47BE-803E-7FBA30991F03}" type="parTrans" cxnId="{6BE965E6-2415-4689-A7ED-2232598A0C1D}">
      <dgm:prSet/>
      <dgm:spPr/>
      <dgm:t>
        <a:bodyPr/>
        <a:lstStyle/>
        <a:p>
          <a:endParaRPr lang="fr-FR"/>
        </a:p>
      </dgm:t>
    </dgm:pt>
    <dgm:pt modelId="{FD5B92FC-0087-4EB9-BA5E-153FE9C47CD4}" type="sibTrans" cxnId="{6BE965E6-2415-4689-A7ED-2232598A0C1D}">
      <dgm:prSet/>
      <dgm:spPr/>
      <dgm:t>
        <a:bodyPr/>
        <a:lstStyle/>
        <a:p>
          <a:endParaRPr lang="fr-FR"/>
        </a:p>
      </dgm:t>
    </dgm:pt>
    <dgm:pt modelId="{5E0D290D-DC96-47E6-9B0D-F4AF45CC638E}">
      <dgm:prSet>
        <dgm:style>
          <a:lnRef idx="1">
            <a:schemeClr val="accent1"/>
          </a:lnRef>
          <a:fillRef idx="3">
            <a:schemeClr val="accent1"/>
          </a:fillRef>
          <a:effectRef idx="2">
            <a:schemeClr val="accent1"/>
          </a:effectRef>
          <a:fontRef idx="minor">
            <a:schemeClr val="lt1"/>
          </a:fontRef>
        </dgm:style>
      </dgm:prSet>
      <dgm:spPr/>
      <dgm:t>
        <a:bodyPr/>
        <a:lstStyle/>
        <a:p>
          <a:r>
            <a:rPr lang="fr-FR" dirty="0" smtClean="0"/>
            <a:t>- Accompagnement individuel et orientation si besoin</a:t>
          </a:r>
        </a:p>
        <a:p>
          <a:r>
            <a:rPr lang="fr-FR" dirty="0" smtClean="0"/>
            <a:t>- Contact auprès du service</a:t>
          </a:r>
        </a:p>
        <a:p>
          <a:endParaRPr lang="fr-FR" dirty="0"/>
        </a:p>
      </dgm:t>
    </dgm:pt>
    <dgm:pt modelId="{932223C8-2C46-4F29-B064-702DC6A03C1F}" type="parTrans" cxnId="{E7504EA3-4F54-40F1-BD93-3F5D99BD81E6}">
      <dgm:prSet/>
      <dgm:spPr/>
      <dgm:t>
        <a:bodyPr/>
        <a:lstStyle/>
        <a:p>
          <a:endParaRPr lang="fr-FR"/>
        </a:p>
      </dgm:t>
    </dgm:pt>
    <dgm:pt modelId="{48CE88A9-F625-4C52-8E1E-714923B7FD9B}" type="sibTrans" cxnId="{E7504EA3-4F54-40F1-BD93-3F5D99BD81E6}">
      <dgm:prSet/>
      <dgm:spPr/>
      <dgm:t>
        <a:bodyPr/>
        <a:lstStyle/>
        <a:p>
          <a:endParaRPr lang="fr-FR"/>
        </a:p>
      </dgm:t>
    </dgm:pt>
    <dgm:pt modelId="{FCD6B8F1-9BED-4067-B733-7A7E4719EA12}" type="pres">
      <dgm:prSet presAssocID="{20B4C284-EB54-4EB3-B0AF-00A7297775B4}" presName="Name0" presStyleCnt="0">
        <dgm:presLayoutVars>
          <dgm:dir/>
          <dgm:resizeHandles val="exact"/>
        </dgm:presLayoutVars>
      </dgm:prSet>
      <dgm:spPr/>
    </dgm:pt>
    <dgm:pt modelId="{50A4F5F3-6B5F-4AE6-B04D-9F2CF4A48101}" type="pres">
      <dgm:prSet presAssocID="{4565A6F0-C6C9-4B2D-A70A-22427AA09F05}" presName="node" presStyleLbl="node1" presStyleIdx="0" presStyleCnt="4" custScaleY="119318">
        <dgm:presLayoutVars>
          <dgm:bulletEnabled val="1"/>
        </dgm:presLayoutVars>
      </dgm:prSet>
      <dgm:spPr/>
      <dgm:t>
        <a:bodyPr/>
        <a:lstStyle/>
        <a:p>
          <a:endParaRPr lang="fr-FR"/>
        </a:p>
      </dgm:t>
    </dgm:pt>
    <dgm:pt modelId="{C1144664-576C-45EB-AA89-B8AE3D94A7FC}" type="pres">
      <dgm:prSet presAssocID="{8D9AA775-41F6-4607-AAE2-8F30E4DF3079}" presName="sibTrans" presStyleLbl="sibTrans2D1" presStyleIdx="0" presStyleCnt="3"/>
      <dgm:spPr/>
      <dgm:t>
        <a:bodyPr/>
        <a:lstStyle/>
        <a:p>
          <a:endParaRPr lang="fr-FR"/>
        </a:p>
      </dgm:t>
    </dgm:pt>
    <dgm:pt modelId="{6F6FB2E4-2B9C-4D58-AC89-277389D3F638}" type="pres">
      <dgm:prSet presAssocID="{8D9AA775-41F6-4607-AAE2-8F30E4DF3079}" presName="connectorText" presStyleLbl="sibTrans2D1" presStyleIdx="0" presStyleCnt="3"/>
      <dgm:spPr/>
      <dgm:t>
        <a:bodyPr/>
        <a:lstStyle/>
        <a:p>
          <a:endParaRPr lang="fr-FR"/>
        </a:p>
      </dgm:t>
    </dgm:pt>
    <dgm:pt modelId="{A5680994-A04B-431C-94C8-AD2C09477970}" type="pres">
      <dgm:prSet presAssocID="{948F2364-6C11-4489-8F01-2C708C5C5ACF}" presName="node" presStyleLbl="node1" presStyleIdx="1" presStyleCnt="4" custScaleX="127009" custScaleY="119318">
        <dgm:presLayoutVars>
          <dgm:bulletEnabled val="1"/>
        </dgm:presLayoutVars>
      </dgm:prSet>
      <dgm:spPr/>
      <dgm:t>
        <a:bodyPr/>
        <a:lstStyle/>
        <a:p>
          <a:endParaRPr lang="fr-FR"/>
        </a:p>
      </dgm:t>
    </dgm:pt>
    <dgm:pt modelId="{79DD5C33-2476-42A6-BBED-8DD47092CAA3}" type="pres">
      <dgm:prSet presAssocID="{AFE98848-5FF1-4300-8A09-59CB1747ED51}" presName="sibTrans" presStyleLbl="sibTrans2D1" presStyleIdx="1" presStyleCnt="3"/>
      <dgm:spPr/>
      <dgm:t>
        <a:bodyPr/>
        <a:lstStyle/>
        <a:p>
          <a:endParaRPr lang="fr-FR"/>
        </a:p>
      </dgm:t>
    </dgm:pt>
    <dgm:pt modelId="{67C16190-92C1-4F5C-9830-C312383E9FAC}" type="pres">
      <dgm:prSet presAssocID="{AFE98848-5FF1-4300-8A09-59CB1747ED51}" presName="connectorText" presStyleLbl="sibTrans2D1" presStyleIdx="1" presStyleCnt="3"/>
      <dgm:spPr/>
      <dgm:t>
        <a:bodyPr/>
        <a:lstStyle/>
        <a:p>
          <a:endParaRPr lang="fr-FR"/>
        </a:p>
      </dgm:t>
    </dgm:pt>
    <dgm:pt modelId="{944FE0CA-B71E-44CF-814E-431F2FB9CC94}" type="pres">
      <dgm:prSet presAssocID="{921EB8D8-D975-487D-82FB-8A27197A0C67}" presName="node" presStyleLbl="node1" presStyleIdx="2" presStyleCnt="4" custScaleX="129744">
        <dgm:presLayoutVars>
          <dgm:bulletEnabled val="1"/>
        </dgm:presLayoutVars>
      </dgm:prSet>
      <dgm:spPr/>
      <dgm:t>
        <a:bodyPr/>
        <a:lstStyle/>
        <a:p>
          <a:endParaRPr lang="fr-FR"/>
        </a:p>
      </dgm:t>
    </dgm:pt>
    <dgm:pt modelId="{8B565718-A0FA-4C65-8C3D-B74042945BCD}" type="pres">
      <dgm:prSet presAssocID="{FD5B92FC-0087-4EB9-BA5E-153FE9C47CD4}" presName="sibTrans" presStyleLbl="sibTrans2D1" presStyleIdx="2" presStyleCnt="3"/>
      <dgm:spPr/>
      <dgm:t>
        <a:bodyPr/>
        <a:lstStyle/>
        <a:p>
          <a:endParaRPr lang="fr-FR"/>
        </a:p>
      </dgm:t>
    </dgm:pt>
    <dgm:pt modelId="{49E4DFA1-52E6-4D02-8472-AD18B90E439E}" type="pres">
      <dgm:prSet presAssocID="{FD5B92FC-0087-4EB9-BA5E-153FE9C47CD4}" presName="connectorText" presStyleLbl="sibTrans2D1" presStyleIdx="2" presStyleCnt="3"/>
      <dgm:spPr/>
      <dgm:t>
        <a:bodyPr/>
        <a:lstStyle/>
        <a:p>
          <a:endParaRPr lang="fr-FR"/>
        </a:p>
      </dgm:t>
    </dgm:pt>
    <dgm:pt modelId="{CC1631AF-F354-48BC-930A-66B9807E3FC9}" type="pres">
      <dgm:prSet presAssocID="{5E0D290D-DC96-47E6-9B0D-F4AF45CC638E}" presName="node" presStyleLbl="node1" presStyleIdx="3" presStyleCnt="4" custScaleX="105810">
        <dgm:presLayoutVars>
          <dgm:bulletEnabled val="1"/>
        </dgm:presLayoutVars>
      </dgm:prSet>
      <dgm:spPr/>
      <dgm:t>
        <a:bodyPr/>
        <a:lstStyle/>
        <a:p>
          <a:endParaRPr lang="fr-FR"/>
        </a:p>
      </dgm:t>
    </dgm:pt>
  </dgm:ptLst>
  <dgm:cxnLst>
    <dgm:cxn modelId="{ACDE395C-3AC2-4FAE-A5D8-117A96325DF0}" type="presOf" srcId="{AFE98848-5FF1-4300-8A09-59CB1747ED51}" destId="{79DD5C33-2476-42A6-BBED-8DD47092CAA3}" srcOrd="0" destOrd="0" presId="urn:microsoft.com/office/officeart/2005/8/layout/process1"/>
    <dgm:cxn modelId="{6BE965E6-2415-4689-A7ED-2232598A0C1D}" srcId="{20B4C284-EB54-4EB3-B0AF-00A7297775B4}" destId="{921EB8D8-D975-487D-82FB-8A27197A0C67}" srcOrd="2" destOrd="0" parTransId="{B801D32D-95CD-47BE-803E-7FBA30991F03}" sibTransId="{FD5B92FC-0087-4EB9-BA5E-153FE9C47CD4}"/>
    <dgm:cxn modelId="{09290FAB-D00F-4A33-A7DB-CCC95BBD73C9}" type="presOf" srcId="{948F2364-6C11-4489-8F01-2C708C5C5ACF}" destId="{A5680994-A04B-431C-94C8-AD2C09477970}" srcOrd="0" destOrd="0" presId="urn:microsoft.com/office/officeart/2005/8/layout/process1"/>
    <dgm:cxn modelId="{5B9432AB-A933-49C2-84F9-B630193E7821}" srcId="{20B4C284-EB54-4EB3-B0AF-00A7297775B4}" destId="{4565A6F0-C6C9-4B2D-A70A-22427AA09F05}" srcOrd="0" destOrd="0" parTransId="{E4A8B86A-22DB-49DA-8802-66A41BBA765C}" sibTransId="{8D9AA775-41F6-4607-AAE2-8F30E4DF3079}"/>
    <dgm:cxn modelId="{345BDA25-D342-464A-8419-FC11E442E9A9}" type="presOf" srcId="{AFE98848-5FF1-4300-8A09-59CB1747ED51}" destId="{67C16190-92C1-4F5C-9830-C312383E9FAC}" srcOrd="1" destOrd="0" presId="urn:microsoft.com/office/officeart/2005/8/layout/process1"/>
    <dgm:cxn modelId="{89C99766-8B6E-4056-B9D1-BB1F02642B8E}" type="presOf" srcId="{4565A6F0-C6C9-4B2D-A70A-22427AA09F05}" destId="{50A4F5F3-6B5F-4AE6-B04D-9F2CF4A48101}" srcOrd="0" destOrd="0" presId="urn:microsoft.com/office/officeart/2005/8/layout/process1"/>
    <dgm:cxn modelId="{E7504EA3-4F54-40F1-BD93-3F5D99BD81E6}" srcId="{20B4C284-EB54-4EB3-B0AF-00A7297775B4}" destId="{5E0D290D-DC96-47E6-9B0D-F4AF45CC638E}" srcOrd="3" destOrd="0" parTransId="{932223C8-2C46-4F29-B064-702DC6A03C1F}" sibTransId="{48CE88A9-F625-4C52-8E1E-714923B7FD9B}"/>
    <dgm:cxn modelId="{3ED4BDB9-698D-467A-B80D-8B8E649D1B9E}" type="presOf" srcId="{8D9AA775-41F6-4607-AAE2-8F30E4DF3079}" destId="{C1144664-576C-45EB-AA89-B8AE3D94A7FC}" srcOrd="0" destOrd="0" presId="urn:microsoft.com/office/officeart/2005/8/layout/process1"/>
    <dgm:cxn modelId="{B7236ABE-C784-460E-9640-4FA432C6D0C4}" type="presOf" srcId="{5E0D290D-DC96-47E6-9B0D-F4AF45CC638E}" destId="{CC1631AF-F354-48BC-930A-66B9807E3FC9}" srcOrd="0" destOrd="0" presId="urn:microsoft.com/office/officeart/2005/8/layout/process1"/>
    <dgm:cxn modelId="{13E4440C-E1C9-4298-A38C-38BF022ED3F1}" type="presOf" srcId="{20B4C284-EB54-4EB3-B0AF-00A7297775B4}" destId="{FCD6B8F1-9BED-4067-B733-7A7E4719EA12}" srcOrd="0" destOrd="0" presId="urn:microsoft.com/office/officeart/2005/8/layout/process1"/>
    <dgm:cxn modelId="{24A66373-A566-4015-B344-188242462D28}" srcId="{20B4C284-EB54-4EB3-B0AF-00A7297775B4}" destId="{948F2364-6C11-4489-8F01-2C708C5C5ACF}" srcOrd="1" destOrd="0" parTransId="{DC75C4A9-0628-4A63-A1E4-3F16030B20B7}" sibTransId="{AFE98848-5FF1-4300-8A09-59CB1747ED51}"/>
    <dgm:cxn modelId="{C105F343-C016-4856-BC73-52772EFD38EB}" type="presOf" srcId="{921EB8D8-D975-487D-82FB-8A27197A0C67}" destId="{944FE0CA-B71E-44CF-814E-431F2FB9CC94}" srcOrd="0" destOrd="0" presId="urn:microsoft.com/office/officeart/2005/8/layout/process1"/>
    <dgm:cxn modelId="{4DC1739C-8C69-4A3A-91CD-2BC985FA1B96}" type="presOf" srcId="{FD5B92FC-0087-4EB9-BA5E-153FE9C47CD4}" destId="{8B565718-A0FA-4C65-8C3D-B74042945BCD}" srcOrd="0" destOrd="0" presId="urn:microsoft.com/office/officeart/2005/8/layout/process1"/>
    <dgm:cxn modelId="{76585E58-7B46-47CB-A24F-DF3D94AA6C2D}" type="presOf" srcId="{FD5B92FC-0087-4EB9-BA5E-153FE9C47CD4}" destId="{49E4DFA1-52E6-4D02-8472-AD18B90E439E}" srcOrd="1" destOrd="0" presId="urn:microsoft.com/office/officeart/2005/8/layout/process1"/>
    <dgm:cxn modelId="{67DB3E70-E5B9-45D4-BFED-8FCC3DAABC9B}" type="presOf" srcId="{8D9AA775-41F6-4607-AAE2-8F30E4DF3079}" destId="{6F6FB2E4-2B9C-4D58-AC89-277389D3F638}" srcOrd="1" destOrd="0" presId="urn:microsoft.com/office/officeart/2005/8/layout/process1"/>
    <dgm:cxn modelId="{2524F111-3691-4ABC-A6F5-068312E2AF0A}" type="presParOf" srcId="{FCD6B8F1-9BED-4067-B733-7A7E4719EA12}" destId="{50A4F5F3-6B5F-4AE6-B04D-9F2CF4A48101}" srcOrd="0" destOrd="0" presId="urn:microsoft.com/office/officeart/2005/8/layout/process1"/>
    <dgm:cxn modelId="{552D3EA0-CAC5-4F63-A2B2-077B08829FE6}" type="presParOf" srcId="{FCD6B8F1-9BED-4067-B733-7A7E4719EA12}" destId="{C1144664-576C-45EB-AA89-B8AE3D94A7FC}" srcOrd="1" destOrd="0" presId="urn:microsoft.com/office/officeart/2005/8/layout/process1"/>
    <dgm:cxn modelId="{68D68204-0D5B-47CB-B244-E1E79109085F}" type="presParOf" srcId="{C1144664-576C-45EB-AA89-B8AE3D94A7FC}" destId="{6F6FB2E4-2B9C-4D58-AC89-277389D3F638}" srcOrd="0" destOrd="0" presId="urn:microsoft.com/office/officeart/2005/8/layout/process1"/>
    <dgm:cxn modelId="{90796196-B9BD-473D-8A34-05DEEF439A04}" type="presParOf" srcId="{FCD6B8F1-9BED-4067-B733-7A7E4719EA12}" destId="{A5680994-A04B-431C-94C8-AD2C09477970}" srcOrd="2" destOrd="0" presId="urn:microsoft.com/office/officeart/2005/8/layout/process1"/>
    <dgm:cxn modelId="{D19D1456-8528-4CEF-A2BC-0DFBD8F812F4}" type="presParOf" srcId="{FCD6B8F1-9BED-4067-B733-7A7E4719EA12}" destId="{79DD5C33-2476-42A6-BBED-8DD47092CAA3}" srcOrd="3" destOrd="0" presId="urn:microsoft.com/office/officeart/2005/8/layout/process1"/>
    <dgm:cxn modelId="{4984ABCC-BF8A-48B4-949B-CA469D20C28D}" type="presParOf" srcId="{79DD5C33-2476-42A6-BBED-8DD47092CAA3}" destId="{67C16190-92C1-4F5C-9830-C312383E9FAC}" srcOrd="0" destOrd="0" presId="urn:microsoft.com/office/officeart/2005/8/layout/process1"/>
    <dgm:cxn modelId="{AEF68699-57F6-4DDA-AE21-6EF01A93AEA4}" type="presParOf" srcId="{FCD6B8F1-9BED-4067-B733-7A7E4719EA12}" destId="{944FE0CA-B71E-44CF-814E-431F2FB9CC94}" srcOrd="4" destOrd="0" presId="urn:microsoft.com/office/officeart/2005/8/layout/process1"/>
    <dgm:cxn modelId="{3BED4967-086C-4ABD-BE5E-82F45B6E2538}" type="presParOf" srcId="{FCD6B8F1-9BED-4067-B733-7A7E4719EA12}" destId="{8B565718-A0FA-4C65-8C3D-B74042945BCD}" srcOrd="5" destOrd="0" presId="urn:microsoft.com/office/officeart/2005/8/layout/process1"/>
    <dgm:cxn modelId="{335F0AA7-7033-4347-9990-6E67EAE0E103}" type="presParOf" srcId="{8B565718-A0FA-4C65-8C3D-B74042945BCD}" destId="{49E4DFA1-52E6-4D02-8472-AD18B90E439E}" srcOrd="0" destOrd="0" presId="urn:microsoft.com/office/officeart/2005/8/layout/process1"/>
    <dgm:cxn modelId="{B72A1583-AF35-4728-9564-4614C83D7F9E}" type="presParOf" srcId="{FCD6B8F1-9BED-4067-B733-7A7E4719EA12}" destId="{CC1631AF-F354-48BC-930A-66B9807E3FC9}"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265BE65-8F77-46EF-A8FA-B2ACDCBA6BFA}" type="doc">
      <dgm:prSet loTypeId="urn:microsoft.com/office/officeart/2005/8/layout/process1" loCatId="process" qsTypeId="urn:microsoft.com/office/officeart/2005/8/quickstyle/simple5" qsCatId="simple" csTypeId="urn:microsoft.com/office/officeart/2005/8/colors/accent1_2" csCatId="accent1" phldr="1"/>
      <dgm:spPr/>
      <dgm:t>
        <a:bodyPr/>
        <a:lstStyle/>
        <a:p>
          <a:endParaRPr lang="fr-FR"/>
        </a:p>
      </dgm:t>
    </dgm:pt>
    <dgm:pt modelId="{673858C2-1237-4ACC-9BCF-47466F95B930}">
      <dgm:prSet/>
      <dgm:spPr/>
      <dgm:t>
        <a:bodyPr/>
        <a:lstStyle/>
        <a:p>
          <a:r>
            <a:rPr lang="fr-FR" spc="-150" dirty="0" smtClean="0">
              <a:latin typeface="Calibri" panose="020F0502020204030204" pitchFamily="34" charset="0"/>
            </a:rPr>
            <a:t>Prévenir les agressions : comment réduire ou éliminer les facteurs de risques</a:t>
          </a:r>
          <a:endParaRPr lang="fr-FR" b="1" spc="-150" dirty="0" smtClean="0">
            <a:latin typeface="Calibri" panose="020F0502020204030204" pitchFamily="34" charset="0"/>
          </a:endParaRPr>
        </a:p>
      </dgm:t>
    </dgm:pt>
    <dgm:pt modelId="{9046767F-D38E-4F87-A884-F21AEBAC74E9}" type="parTrans" cxnId="{AC433696-586E-4534-BAED-C0F9B4526018}">
      <dgm:prSet/>
      <dgm:spPr/>
      <dgm:t>
        <a:bodyPr/>
        <a:lstStyle/>
        <a:p>
          <a:endParaRPr lang="fr-FR"/>
        </a:p>
      </dgm:t>
    </dgm:pt>
    <dgm:pt modelId="{D106B7E7-958D-497E-BD23-4349FC742573}" type="sibTrans" cxnId="{AC433696-586E-4534-BAED-C0F9B4526018}">
      <dgm:prSet/>
      <dgm:spPr/>
      <dgm:t>
        <a:bodyPr/>
        <a:lstStyle/>
        <a:p>
          <a:endParaRPr lang="fr-FR"/>
        </a:p>
      </dgm:t>
    </dgm:pt>
    <dgm:pt modelId="{60422B87-A668-41DC-A14B-2C5E4E74D019}">
      <dgm:prSet/>
      <dgm:spPr/>
      <dgm:t>
        <a:bodyPr/>
        <a:lstStyle/>
        <a:p>
          <a:r>
            <a:rPr lang="fr-FR" spc="-150" dirty="0" smtClean="0">
              <a:latin typeface="Calibri" panose="020F0502020204030204" pitchFamily="34" charset="0"/>
            </a:rPr>
            <a:t>Rencontre l’encadrement et l’équipe pour échanger sur l’évènement et réfléchir à des pistes d’amélioration</a:t>
          </a:r>
        </a:p>
      </dgm:t>
    </dgm:pt>
    <dgm:pt modelId="{B32B7505-D9E6-4E6F-9C71-26148E21D533}" type="parTrans" cxnId="{894F1665-9472-4D53-903A-1A82B1319585}">
      <dgm:prSet/>
      <dgm:spPr/>
      <dgm:t>
        <a:bodyPr/>
        <a:lstStyle/>
        <a:p>
          <a:endParaRPr lang="fr-FR"/>
        </a:p>
      </dgm:t>
    </dgm:pt>
    <dgm:pt modelId="{ABFF7EDE-CF3C-4A9D-B001-7F00F31D4CBB}" type="sibTrans" cxnId="{894F1665-9472-4D53-903A-1A82B1319585}">
      <dgm:prSet/>
      <dgm:spPr/>
      <dgm:t>
        <a:bodyPr/>
        <a:lstStyle/>
        <a:p>
          <a:endParaRPr lang="fr-FR"/>
        </a:p>
      </dgm:t>
    </dgm:pt>
    <dgm:pt modelId="{12114C27-781D-41BF-B50E-A2056A5D3F08}">
      <dgm:prSet/>
      <dgm:spPr/>
      <dgm:t>
        <a:bodyPr/>
        <a:lstStyle/>
        <a:p>
          <a:r>
            <a:rPr lang="fr-FR" spc="-150" dirty="0" smtClean="0">
              <a:latin typeface="Calibri" panose="020F0502020204030204" pitchFamily="34" charset="0"/>
            </a:rPr>
            <a:t>Transmission du compte rendu aux personnes qui peuvent agir sur la situation et retour auprès du service qualité</a:t>
          </a:r>
        </a:p>
      </dgm:t>
    </dgm:pt>
    <dgm:pt modelId="{C59BEA47-93B0-4886-8C5F-B5844ABB7CBC}" type="parTrans" cxnId="{F82D0ABE-4E33-4B98-8ACA-308C8E5D2F12}">
      <dgm:prSet/>
      <dgm:spPr/>
      <dgm:t>
        <a:bodyPr/>
        <a:lstStyle/>
        <a:p>
          <a:endParaRPr lang="fr-FR"/>
        </a:p>
      </dgm:t>
    </dgm:pt>
    <dgm:pt modelId="{05B9FDE3-F67B-4440-9E50-AAB4AD1C1256}" type="sibTrans" cxnId="{F82D0ABE-4E33-4B98-8ACA-308C8E5D2F12}">
      <dgm:prSet/>
      <dgm:spPr/>
      <dgm:t>
        <a:bodyPr/>
        <a:lstStyle/>
        <a:p>
          <a:endParaRPr lang="fr-FR"/>
        </a:p>
      </dgm:t>
    </dgm:pt>
    <dgm:pt modelId="{0707767E-1125-40FA-B9B5-65FEFF0AAF26}" type="pres">
      <dgm:prSet presAssocID="{7265BE65-8F77-46EF-A8FA-B2ACDCBA6BFA}" presName="Name0" presStyleCnt="0">
        <dgm:presLayoutVars>
          <dgm:dir/>
          <dgm:resizeHandles val="exact"/>
        </dgm:presLayoutVars>
      </dgm:prSet>
      <dgm:spPr/>
      <dgm:t>
        <a:bodyPr/>
        <a:lstStyle/>
        <a:p>
          <a:endParaRPr lang="fr-FR"/>
        </a:p>
      </dgm:t>
    </dgm:pt>
    <dgm:pt modelId="{0999F3A9-574C-4FE5-A2C7-B2478ACD1924}" type="pres">
      <dgm:prSet presAssocID="{673858C2-1237-4ACC-9BCF-47466F95B930}" presName="node" presStyleLbl="node1" presStyleIdx="0" presStyleCnt="3">
        <dgm:presLayoutVars>
          <dgm:bulletEnabled val="1"/>
        </dgm:presLayoutVars>
      </dgm:prSet>
      <dgm:spPr/>
      <dgm:t>
        <a:bodyPr/>
        <a:lstStyle/>
        <a:p>
          <a:endParaRPr lang="fr-FR"/>
        </a:p>
      </dgm:t>
    </dgm:pt>
    <dgm:pt modelId="{26124679-F2DC-492A-AD50-6304C816DE78}" type="pres">
      <dgm:prSet presAssocID="{D106B7E7-958D-497E-BD23-4349FC742573}" presName="sibTrans" presStyleLbl="sibTrans2D1" presStyleIdx="0" presStyleCnt="2"/>
      <dgm:spPr/>
      <dgm:t>
        <a:bodyPr/>
        <a:lstStyle/>
        <a:p>
          <a:endParaRPr lang="fr-FR"/>
        </a:p>
      </dgm:t>
    </dgm:pt>
    <dgm:pt modelId="{40535251-D28F-41B2-9E90-12ADD5F89363}" type="pres">
      <dgm:prSet presAssocID="{D106B7E7-958D-497E-BD23-4349FC742573}" presName="connectorText" presStyleLbl="sibTrans2D1" presStyleIdx="0" presStyleCnt="2"/>
      <dgm:spPr/>
      <dgm:t>
        <a:bodyPr/>
        <a:lstStyle/>
        <a:p>
          <a:endParaRPr lang="fr-FR"/>
        </a:p>
      </dgm:t>
    </dgm:pt>
    <dgm:pt modelId="{09997CDF-8BD4-48B8-B3DB-4A14D6B81CC2}" type="pres">
      <dgm:prSet presAssocID="{60422B87-A668-41DC-A14B-2C5E4E74D019}" presName="node" presStyleLbl="node1" presStyleIdx="1" presStyleCnt="3">
        <dgm:presLayoutVars>
          <dgm:bulletEnabled val="1"/>
        </dgm:presLayoutVars>
      </dgm:prSet>
      <dgm:spPr/>
      <dgm:t>
        <a:bodyPr/>
        <a:lstStyle/>
        <a:p>
          <a:endParaRPr lang="fr-FR"/>
        </a:p>
      </dgm:t>
    </dgm:pt>
    <dgm:pt modelId="{EF28DA9F-32D4-4479-AA26-D456F76C3BC3}" type="pres">
      <dgm:prSet presAssocID="{ABFF7EDE-CF3C-4A9D-B001-7F00F31D4CBB}" presName="sibTrans" presStyleLbl="sibTrans2D1" presStyleIdx="1" presStyleCnt="2"/>
      <dgm:spPr/>
      <dgm:t>
        <a:bodyPr/>
        <a:lstStyle/>
        <a:p>
          <a:endParaRPr lang="fr-FR"/>
        </a:p>
      </dgm:t>
    </dgm:pt>
    <dgm:pt modelId="{BFC552B6-3E8B-42B3-8377-8FAED1F9BE2F}" type="pres">
      <dgm:prSet presAssocID="{ABFF7EDE-CF3C-4A9D-B001-7F00F31D4CBB}" presName="connectorText" presStyleLbl="sibTrans2D1" presStyleIdx="1" presStyleCnt="2"/>
      <dgm:spPr/>
      <dgm:t>
        <a:bodyPr/>
        <a:lstStyle/>
        <a:p>
          <a:endParaRPr lang="fr-FR"/>
        </a:p>
      </dgm:t>
    </dgm:pt>
    <dgm:pt modelId="{4ECEA03B-F8F8-4524-A77D-1D865FC66539}" type="pres">
      <dgm:prSet presAssocID="{12114C27-781D-41BF-B50E-A2056A5D3F08}" presName="node" presStyleLbl="node1" presStyleIdx="2" presStyleCnt="3">
        <dgm:presLayoutVars>
          <dgm:bulletEnabled val="1"/>
        </dgm:presLayoutVars>
      </dgm:prSet>
      <dgm:spPr/>
      <dgm:t>
        <a:bodyPr/>
        <a:lstStyle/>
        <a:p>
          <a:endParaRPr lang="fr-FR"/>
        </a:p>
      </dgm:t>
    </dgm:pt>
  </dgm:ptLst>
  <dgm:cxnLst>
    <dgm:cxn modelId="{F82D0ABE-4E33-4B98-8ACA-308C8E5D2F12}" srcId="{7265BE65-8F77-46EF-A8FA-B2ACDCBA6BFA}" destId="{12114C27-781D-41BF-B50E-A2056A5D3F08}" srcOrd="2" destOrd="0" parTransId="{C59BEA47-93B0-4886-8C5F-B5844ABB7CBC}" sibTransId="{05B9FDE3-F67B-4440-9E50-AAB4AD1C1256}"/>
    <dgm:cxn modelId="{482E0843-C516-4A33-B688-925781B5A6C0}" type="presOf" srcId="{60422B87-A668-41DC-A14B-2C5E4E74D019}" destId="{09997CDF-8BD4-48B8-B3DB-4A14D6B81CC2}" srcOrd="0" destOrd="0" presId="urn:microsoft.com/office/officeart/2005/8/layout/process1"/>
    <dgm:cxn modelId="{894F1665-9472-4D53-903A-1A82B1319585}" srcId="{7265BE65-8F77-46EF-A8FA-B2ACDCBA6BFA}" destId="{60422B87-A668-41DC-A14B-2C5E4E74D019}" srcOrd="1" destOrd="0" parTransId="{B32B7505-D9E6-4E6F-9C71-26148E21D533}" sibTransId="{ABFF7EDE-CF3C-4A9D-B001-7F00F31D4CBB}"/>
    <dgm:cxn modelId="{AC433696-586E-4534-BAED-C0F9B4526018}" srcId="{7265BE65-8F77-46EF-A8FA-B2ACDCBA6BFA}" destId="{673858C2-1237-4ACC-9BCF-47466F95B930}" srcOrd="0" destOrd="0" parTransId="{9046767F-D38E-4F87-A884-F21AEBAC74E9}" sibTransId="{D106B7E7-958D-497E-BD23-4349FC742573}"/>
    <dgm:cxn modelId="{EBEFDD59-4FD8-4343-A7D5-EE54656FC552}" type="presOf" srcId="{ABFF7EDE-CF3C-4A9D-B001-7F00F31D4CBB}" destId="{EF28DA9F-32D4-4479-AA26-D456F76C3BC3}" srcOrd="0" destOrd="0" presId="urn:microsoft.com/office/officeart/2005/8/layout/process1"/>
    <dgm:cxn modelId="{91238289-99CD-4E37-B451-8CF3EA7DA90B}" type="presOf" srcId="{D106B7E7-958D-497E-BD23-4349FC742573}" destId="{40535251-D28F-41B2-9E90-12ADD5F89363}" srcOrd="1" destOrd="0" presId="urn:microsoft.com/office/officeart/2005/8/layout/process1"/>
    <dgm:cxn modelId="{4A3C3C47-5F6F-4D11-86BA-6963EE528D1D}" type="presOf" srcId="{ABFF7EDE-CF3C-4A9D-B001-7F00F31D4CBB}" destId="{BFC552B6-3E8B-42B3-8377-8FAED1F9BE2F}" srcOrd="1" destOrd="0" presId="urn:microsoft.com/office/officeart/2005/8/layout/process1"/>
    <dgm:cxn modelId="{2ECEAA00-062B-47FD-BCF0-097168B1E052}" type="presOf" srcId="{12114C27-781D-41BF-B50E-A2056A5D3F08}" destId="{4ECEA03B-F8F8-4524-A77D-1D865FC66539}" srcOrd="0" destOrd="0" presId="urn:microsoft.com/office/officeart/2005/8/layout/process1"/>
    <dgm:cxn modelId="{F2C9677A-ABD1-4501-AFB8-FFC73720DC5C}" type="presOf" srcId="{7265BE65-8F77-46EF-A8FA-B2ACDCBA6BFA}" destId="{0707767E-1125-40FA-B9B5-65FEFF0AAF26}" srcOrd="0" destOrd="0" presId="urn:microsoft.com/office/officeart/2005/8/layout/process1"/>
    <dgm:cxn modelId="{D1E0AAA3-F1FC-4A13-9ED0-125C7E9C85E6}" type="presOf" srcId="{D106B7E7-958D-497E-BD23-4349FC742573}" destId="{26124679-F2DC-492A-AD50-6304C816DE78}" srcOrd="0" destOrd="0" presId="urn:microsoft.com/office/officeart/2005/8/layout/process1"/>
    <dgm:cxn modelId="{D3CCFE2A-AC92-4738-B1A0-291AF70829C2}" type="presOf" srcId="{673858C2-1237-4ACC-9BCF-47466F95B930}" destId="{0999F3A9-574C-4FE5-A2C7-B2478ACD1924}" srcOrd="0" destOrd="0" presId="urn:microsoft.com/office/officeart/2005/8/layout/process1"/>
    <dgm:cxn modelId="{14035787-F193-4A7D-94D7-34C063718C98}" type="presParOf" srcId="{0707767E-1125-40FA-B9B5-65FEFF0AAF26}" destId="{0999F3A9-574C-4FE5-A2C7-B2478ACD1924}" srcOrd="0" destOrd="0" presId="urn:microsoft.com/office/officeart/2005/8/layout/process1"/>
    <dgm:cxn modelId="{8608FF64-295E-438C-8950-2C2FDA844424}" type="presParOf" srcId="{0707767E-1125-40FA-B9B5-65FEFF0AAF26}" destId="{26124679-F2DC-492A-AD50-6304C816DE78}" srcOrd="1" destOrd="0" presId="urn:microsoft.com/office/officeart/2005/8/layout/process1"/>
    <dgm:cxn modelId="{C32E5095-13F8-4079-8114-DEF4702C0EB6}" type="presParOf" srcId="{26124679-F2DC-492A-AD50-6304C816DE78}" destId="{40535251-D28F-41B2-9E90-12ADD5F89363}" srcOrd="0" destOrd="0" presId="urn:microsoft.com/office/officeart/2005/8/layout/process1"/>
    <dgm:cxn modelId="{6F94CAE5-8652-4609-9CCB-0BA484043635}" type="presParOf" srcId="{0707767E-1125-40FA-B9B5-65FEFF0AAF26}" destId="{09997CDF-8BD4-48B8-B3DB-4A14D6B81CC2}" srcOrd="2" destOrd="0" presId="urn:microsoft.com/office/officeart/2005/8/layout/process1"/>
    <dgm:cxn modelId="{A2BE0355-ABDC-4A5B-A477-2E7E55E78A9D}" type="presParOf" srcId="{0707767E-1125-40FA-B9B5-65FEFF0AAF26}" destId="{EF28DA9F-32D4-4479-AA26-D456F76C3BC3}" srcOrd="3" destOrd="0" presId="urn:microsoft.com/office/officeart/2005/8/layout/process1"/>
    <dgm:cxn modelId="{82369220-83AF-4574-BDC1-BE554D6EFF27}" type="presParOf" srcId="{EF28DA9F-32D4-4479-AA26-D456F76C3BC3}" destId="{BFC552B6-3E8B-42B3-8377-8FAED1F9BE2F}" srcOrd="0" destOrd="0" presId="urn:microsoft.com/office/officeart/2005/8/layout/process1"/>
    <dgm:cxn modelId="{8B7CE218-B420-47FC-BF8B-3C194E36C683}" type="presParOf" srcId="{0707767E-1125-40FA-B9B5-65FEFF0AAF26}" destId="{4ECEA03B-F8F8-4524-A77D-1D865FC6653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E71844-3490-406B-9ED7-AECABCB015B4}"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fr-FR"/>
        </a:p>
      </dgm:t>
    </dgm:pt>
    <dgm:pt modelId="{72A4119E-C5F1-4276-A32A-2A25C4A2C84E}">
      <dgm:prSet/>
      <dgm:spPr/>
      <dgm:t>
        <a:bodyPr/>
        <a:lstStyle/>
        <a:p>
          <a:pPr rtl="0"/>
          <a:endParaRPr lang="fr-FR"/>
        </a:p>
      </dgm:t>
    </dgm:pt>
    <dgm:pt modelId="{8539C6DF-3CCC-4B02-AF5B-3AD4D731402C}" type="parTrans" cxnId="{77352B6D-C2B2-46CC-8507-55D3694E47C7}">
      <dgm:prSet/>
      <dgm:spPr/>
      <dgm:t>
        <a:bodyPr/>
        <a:lstStyle/>
        <a:p>
          <a:endParaRPr lang="fr-FR"/>
        </a:p>
      </dgm:t>
    </dgm:pt>
    <dgm:pt modelId="{BC6D0B4F-C0B5-45E5-AC49-D407953DF328}" type="sibTrans" cxnId="{77352B6D-C2B2-46CC-8507-55D3694E47C7}">
      <dgm:prSet/>
      <dgm:spPr/>
      <dgm:t>
        <a:bodyPr/>
        <a:lstStyle/>
        <a:p>
          <a:endParaRPr lang="fr-FR"/>
        </a:p>
      </dgm:t>
    </dgm:pt>
    <dgm:pt modelId="{53BB9902-DE7C-4BBA-8CFA-59FF9BEFD060}">
      <dgm:prSet/>
      <dgm:spPr/>
      <dgm:t>
        <a:bodyPr/>
        <a:lstStyle/>
        <a:p>
          <a:pPr rtl="0"/>
          <a:r>
            <a:rPr lang="fr-FR" smtClean="0"/>
            <a:t>- Beaucoup de FSEI  anonymes</a:t>
          </a:r>
          <a:endParaRPr lang="fr-FR"/>
        </a:p>
      </dgm:t>
    </dgm:pt>
    <dgm:pt modelId="{0EE216D5-D5E5-43DF-8775-24A12CA8A722}" type="parTrans" cxnId="{D75FAAFD-EB6D-40C3-8C60-0359E424977D}">
      <dgm:prSet/>
      <dgm:spPr/>
      <dgm:t>
        <a:bodyPr/>
        <a:lstStyle/>
        <a:p>
          <a:endParaRPr lang="fr-FR"/>
        </a:p>
      </dgm:t>
    </dgm:pt>
    <dgm:pt modelId="{4834C966-EC42-417F-9777-089A9E3A73ED}" type="sibTrans" cxnId="{D75FAAFD-EB6D-40C3-8C60-0359E424977D}">
      <dgm:prSet/>
      <dgm:spPr/>
      <dgm:t>
        <a:bodyPr/>
        <a:lstStyle/>
        <a:p>
          <a:endParaRPr lang="fr-FR"/>
        </a:p>
      </dgm:t>
    </dgm:pt>
    <dgm:pt modelId="{6D317A1F-8362-4688-90D6-F6055DCEED9B}" type="pres">
      <dgm:prSet presAssocID="{AEE71844-3490-406B-9ED7-AECABCB015B4}" presName="Name0" presStyleCnt="0">
        <dgm:presLayoutVars>
          <dgm:dir/>
          <dgm:resizeHandles val="exact"/>
        </dgm:presLayoutVars>
      </dgm:prSet>
      <dgm:spPr/>
      <dgm:t>
        <a:bodyPr/>
        <a:lstStyle/>
        <a:p>
          <a:endParaRPr lang="fr-FR"/>
        </a:p>
      </dgm:t>
    </dgm:pt>
    <dgm:pt modelId="{8A1C8242-2821-44F9-B2CC-54D5FB25A732}" type="pres">
      <dgm:prSet presAssocID="{AEE71844-3490-406B-9ED7-AECABCB015B4}" presName="arrow" presStyleLbl="bgShp" presStyleIdx="0" presStyleCnt="1"/>
      <dgm:spPr/>
    </dgm:pt>
    <dgm:pt modelId="{84BD8CD2-C786-4735-B52B-914AE3ED323B}" type="pres">
      <dgm:prSet presAssocID="{AEE71844-3490-406B-9ED7-AECABCB015B4}" presName="points" presStyleCnt="0"/>
      <dgm:spPr/>
    </dgm:pt>
    <dgm:pt modelId="{22E8DFFE-1257-4BC0-BDD1-5F2FDE759CBC}" type="pres">
      <dgm:prSet presAssocID="{72A4119E-C5F1-4276-A32A-2A25C4A2C84E}" presName="compositeA" presStyleCnt="0"/>
      <dgm:spPr/>
    </dgm:pt>
    <dgm:pt modelId="{2DE901EF-D0C0-4437-8FEF-72250B4953EB}" type="pres">
      <dgm:prSet presAssocID="{72A4119E-C5F1-4276-A32A-2A25C4A2C84E}" presName="textA" presStyleLbl="revTx" presStyleIdx="0" presStyleCnt="2">
        <dgm:presLayoutVars>
          <dgm:bulletEnabled val="1"/>
        </dgm:presLayoutVars>
      </dgm:prSet>
      <dgm:spPr/>
      <dgm:t>
        <a:bodyPr/>
        <a:lstStyle/>
        <a:p>
          <a:endParaRPr lang="fr-FR"/>
        </a:p>
      </dgm:t>
    </dgm:pt>
    <dgm:pt modelId="{61B312CE-DDDD-42EE-B5DE-02622A6F61DB}" type="pres">
      <dgm:prSet presAssocID="{72A4119E-C5F1-4276-A32A-2A25C4A2C84E}" presName="circleA" presStyleLbl="node1" presStyleIdx="0" presStyleCnt="2"/>
      <dgm:spPr/>
    </dgm:pt>
    <dgm:pt modelId="{9B8CC632-6203-4604-A322-2D3E778830F0}" type="pres">
      <dgm:prSet presAssocID="{72A4119E-C5F1-4276-A32A-2A25C4A2C84E}" presName="spaceA" presStyleCnt="0"/>
      <dgm:spPr/>
    </dgm:pt>
    <dgm:pt modelId="{C4F6B7CA-33AB-4A88-8645-EC1C2C9B68DB}" type="pres">
      <dgm:prSet presAssocID="{BC6D0B4F-C0B5-45E5-AC49-D407953DF328}" presName="space" presStyleCnt="0"/>
      <dgm:spPr/>
    </dgm:pt>
    <dgm:pt modelId="{57C4C902-6B0F-4E3C-91BD-3C1BAB709943}" type="pres">
      <dgm:prSet presAssocID="{53BB9902-DE7C-4BBA-8CFA-59FF9BEFD060}" presName="compositeB" presStyleCnt="0"/>
      <dgm:spPr/>
    </dgm:pt>
    <dgm:pt modelId="{CE0F36A2-C126-478E-8DF6-0F7C1EEF4A96}" type="pres">
      <dgm:prSet presAssocID="{53BB9902-DE7C-4BBA-8CFA-59FF9BEFD060}" presName="textB" presStyleLbl="revTx" presStyleIdx="1" presStyleCnt="2">
        <dgm:presLayoutVars>
          <dgm:bulletEnabled val="1"/>
        </dgm:presLayoutVars>
      </dgm:prSet>
      <dgm:spPr/>
      <dgm:t>
        <a:bodyPr/>
        <a:lstStyle/>
        <a:p>
          <a:endParaRPr lang="fr-FR"/>
        </a:p>
      </dgm:t>
    </dgm:pt>
    <dgm:pt modelId="{295EC0E6-7B40-4B82-BCB4-E38E183F6DE8}" type="pres">
      <dgm:prSet presAssocID="{53BB9902-DE7C-4BBA-8CFA-59FF9BEFD060}" presName="circleB" presStyleLbl="node1" presStyleIdx="1" presStyleCnt="2"/>
      <dgm:spPr/>
    </dgm:pt>
    <dgm:pt modelId="{EA00212C-D2C4-4EA7-AD41-DFA51A511D68}" type="pres">
      <dgm:prSet presAssocID="{53BB9902-DE7C-4BBA-8CFA-59FF9BEFD060}" presName="spaceB" presStyleCnt="0"/>
      <dgm:spPr/>
    </dgm:pt>
  </dgm:ptLst>
  <dgm:cxnLst>
    <dgm:cxn modelId="{77352B6D-C2B2-46CC-8507-55D3694E47C7}" srcId="{AEE71844-3490-406B-9ED7-AECABCB015B4}" destId="{72A4119E-C5F1-4276-A32A-2A25C4A2C84E}" srcOrd="0" destOrd="0" parTransId="{8539C6DF-3CCC-4B02-AF5B-3AD4D731402C}" sibTransId="{BC6D0B4F-C0B5-45E5-AC49-D407953DF328}"/>
    <dgm:cxn modelId="{B1DA4893-3B9D-49C5-98FC-8A7E299DAAB2}" type="presOf" srcId="{53BB9902-DE7C-4BBA-8CFA-59FF9BEFD060}" destId="{CE0F36A2-C126-478E-8DF6-0F7C1EEF4A96}" srcOrd="0" destOrd="0" presId="urn:microsoft.com/office/officeart/2005/8/layout/hProcess11"/>
    <dgm:cxn modelId="{0618FAD8-4D12-44B5-90F5-95E3AF33CE34}" type="presOf" srcId="{72A4119E-C5F1-4276-A32A-2A25C4A2C84E}" destId="{2DE901EF-D0C0-4437-8FEF-72250B4953EB}" srcOrd="0" destOrd="0" presId="urn:microsoft.com/office/officeart/2005/8/layout/hProcess11"/>
    <dgm:cxn modelId="{619B4512-70D9-4E3C-B522-1792F14F06F5}" type="presOf" srcId="{AEE71844-3490-406B-9ED7-AECABCB015B4}" destId="{6D317A1F-8362-4688-90D6-F6055DCEED9B}" srcOrd="0" destOrd="0" presId="urn:microsoft.com/office/officeart/2005/8/layout/hProcess11"/>
    <dgm:cxn modelId="{D75FAAFD-EB6D-40C3-8C60-0359E424977D}" srcId="{AEE71844-3490-406B-9ED7-AECABCB015B4}" destId="{53BB9902-DE7C-4BBA-8CFA-59FF9BEFD060}" srcOrd="1" destOrd="0" parTransId="{0EE216D5-D5E5-43DF-8775-24A12CA8A722}" sibTransId="{4834C966-EC42-417F-9777-089A9E3A73ED}"/>
    <dgm:cxn modelId="{182B4F4A-FE06-4C69-993D-CB2AA0435077}" type="presParOf" srcId="{6D317A1F-8362-4688-90D6-F6055DCEED9B}" destId="{8A1C8242-2821-44F9-B2CC-54D5FB25A732}" srcOrd="0" destOrd="0" presId="urn:microsoft.com/office/officeart/2005/8/layout/hProcess11"/>
    <dgm:cxn modelId="{7BB77E9C-EC87-4AF3-9CA3-9CB8ABE6A751}" type="presParOf" srcId="{6D317A1F-8362-4688-90D6-F6055DCEED9B}" destId="{84BD8CD2-C786-4735-B52B-914AE3ED323B}" srcOrd="1" destOrd="0" presId="urn:microsoft.com/office/officeart/2005/8/layout/hProcess11"/>
    <dgm:cxn modelId="{B90B1964-1E4D-4ADC-99EE-3D1245675FA8}" type="presParOf" srcId="{84BD8CD2-C786-4735-B52B-914AE3ED323B}" destId="{22E8DFFE-1257-4BC0-BDD1-5F2FDE759CBC}" srcOrd="0" destOrd="0" presId="urn:microsoft.com/office/officeart/2005/8/layout/hProcess11"/>
    <dgm:cxn modelId="{208E2C5A-CBCF-42C7-A113-F534A92BF5A0}" type="presParOf" srcId="{22E8DFFE-1257-4BC0-BDD1-5F2FDE759CBC}" destId="{2DE901EF-D0C0-4437-8FEF-72250B4953EB}" srcOrd="0" destOrd="0" presId="urn:microsoft.com/office/officeart/2005/8/layout/hProcess11"/>
    <dgm:cxn modelId="{B85964EF-A465-4F66-923C-A3E94FB432FC}" type="presParOf" srcId="{22E8DFFE-1257-4BC0-BDD1-5F2FDE759CBC}" destId="{61B312CE-DDDD-42EE-B5DE-02622A6F61DB}" srcOrd="1" destOrd="0" presId="urn:microsoft.com/office/officeart/2005/8/layout/hProcess11"/>
    <dgm:cxn modelId="{6319716A-FD13-4EA5-8E04-06A0050FD8CC}" type="presParOf" srcId="{22E8DFFE-1257-4BC0-BDD1-5F2FDE759CBC}" destId="{9B8CC632-6203-4604-A322-2D3E778830F0}" srcOrd="2" destOrd="0" presId="urn:microsoft.com/office/officeart/2005/8/layout/hProcess11"/>
    <dgm:cxn modelId="{3A2BBA31-E890-4933-B5D5-2D5665515394}" type="presParOf" srcId="{84BD8CD2-C786-4735-B52B-914AE3ED323B}" destId="{C4F6B7CA-33AB-4A88-8645-EC1C2C9B68DB}" srcOrd="1" destOrd="0" presId="urn:microsoft.com/office/officeart/2005/8/layout/hProcess11"/>
    <dgm:cxn modelId="{6FC6D626-34C3-4715-A2B9-99A650DD4132}" type="presParOf" srcId="{84BD8CD2-C786-4735-B52B-914AE3ED323B}" destId="{57C4C902-6B0F-4E3C-91BD-3C1BAB709943}" srcOrd="2" destOrd="0" presId="urn:microsoft.com/office/officeart/2005/8/layout/hProcess11"/>
    <dgm:cxn modelId="{5AF6B7BD-A7A7-432B-AD1D-03AC5B13E2B2}" type="presParOf" srcId="{57C4C902-6B0F-4E3C-91BD-3C1BAB709943}" destId="{CE0F36A2-C126-478E-8DF6-0F7C1EEF4A96}" srcOrd="0" destOrd="0" presId="urn:microsoft.com/office/officeart/2005/8/layout/hProcess11"/>
    <dgm:cxn modelId="{1144DD01-DFCC-4853-B8D4-CF1DAD36EE97}" type="presParOf" srcId="{57C4C902-6B0F-4E3C-91BD-3C1BAB709943}" destId="{295EC0E6-7B40-4B82-BCB4-E38E183F6DE8}" srcOrd="1" destOrd="0" presId="urn:microsoft.com/office/officeart/2005/8/layout/hProcess11"/>
    <dgm:cxn modelId="{434A9DA1-9A9F-4289-B664-ABED1126D591}" type="presParOf" srcId="{57C4C902-6B0F-4E3C-91BD-3C1BAB709943}" destId="{EA00212C-D2C4-4EA7-AD41-DFA51A511D68}"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DEA454-EA19-412A-BEC3-B8DB825CF656}">
      <dsp:nvSpPr>
        <dsp:cNvPr id="0" name=""/>
        <dsp:cNvSpPr/>
      </dsp:nvSpPr>
      <dsp:spPr>
        <a:xfrm>
          <a:off x="3093337" y="1719547"/>
          <a:ext cx="1305426" cy="13054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r-FR" sz="2400" kern="1200" dirty="0" smtClean="0"/>
            <a:t>Agent</a:t>
          </a:r>
          <a:endParaRPr lang="fr-FR" sz="2400" kern="1200" dirty="0"/>
        </a:p>
      </dsp:txBody>
      <dsp:txXfrm>
        <a:off x="3284512" y="1910722"/>
        <a:ext cx="923076" cy="923076"/>
      </dsp:txXfrm>
    </dsp:sp>
    <dsp:sp modelId="{4834A4C9-6BEC-4E98-A0F6-34EE292A674B}">
      <dsp:nvSpPr>
        <dsp:cNvPr id="0" name=""/>
        <dsp:cNvSpPr/>
      </dsp:nvSpPr>
      <dsp:spPr>
        <a:xfrm rot="16200000">
          <a:off x="3601842" y="1559650"/>
          <a:ext cx="288418" cy="31376"/>
        </a:xfrm>
        <a:custGeom>
          <a:avLst/>
          <a:gdLst/>
          <a:ahLst/>
          <a:cxnLst/>
          <a:rect l="0" t="0" r="0" b="0"/>
          <a:pathLst>
            <a:path>
              <a:moveTo>
                <a:pt x="0" y="15688"/>
              </a:moveTo>
              <a:lnTo>
                <a:pt x="288418"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738840" y="1568128"/>
        <a:ext cx="14420" cy="14420"/>
      </dsp:txXfrm>
    </dsp:sp>
    <dsp:sp modelId="{4F260349-B848-4673-A9DC-F85117E0CEAB}">
      <dsp:nvSpPr>
        <dsp:cNvPr id="0" name=""/>
        <dsp:cNvSpPr/>
      </dsp:nvSpPr>
      <dsp:spPr>
        <a:xfrm>
          <a:off x="2630048" y="-80867"/>
          <a:ext cx="2232004" cy="151199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r-FR" sz="1600" kern="1200" dirty="0" smtClean="0"/>
            <a:t>Faire un déclaration par le biais d’une FSEI</a:t>
          </a:r>
          <a:endParaRPr lang="fr-FR" sz="1600" kern="1200" dirty="0"/>
        </a:p>
      </dsp:txBody>
      <dsp:txXfrm>
        <a:off x="2956917" y="140560"/>
        <a:ext cx="1578266" cy="1069142"/>
      </dsp:txXfrm>
    </dsp:sp>
    <dsp:sp modelId="{77FBECF1-8151-4AF2-B283-E9B3B6F0BD07}">
      <dsp:nvSpPr>
        <dsp:cNvPr id="0" name=""/>
        <dsp:cNvSpPr/>
      </dsp:nvSpPr>
      <dsp:spPr>
        <a:xfrm rot="123444">
          <a:off x="4398275" y="2383811"/>
          <a:ext cx="212027" cy="31376"/>
        </a:xfrm>
        <a:custGeom>
          <a:avLst/>
          <a:gdLst/>
          <a:ahLst/>
          <a:cxnLst/>
          <a:rect l="0" t="0" r="0" b="0"/>
          <a:pathLst>
            <a:path>
              <a:moveTo>
                <a:pt x="0" y="15688"/>
              </a:moveTo>
              <a:lnTo>
                <a:pt x="212027"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4498988" y="2394199"/>
        <a:ext cx="10601" cy="10601"/>
      </dsp:txXfrm>
    </dsp:sp>
    <dsp:sp modelId="{F8A83F49-ECC7-42BE-B630-41D24C55FD64}">
      <dsp:nvSpPr>
        <dsp:cNvPr id="0" name=""/>
        <dsp:cNvSpPr/>
      </dsp:nvSpPr>
      <dsp:spPr>
        <a:xfrm>
          <a:off x="4608508" y="1723333"/>
          <a:ext cx="2232004" cy="1440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Courrier pour solliciter un entretien auprès de la direction</a:t>
          </a:r>
          <a:endParaRPr lang="fr-FR" sz="1400" kern="1200" dirty="0"/>
        </a:p>
      </dsp:txBody>
      <dsp:txXfrm>
        <a:off x="4935377" y="1934216"/>
        <a:ext cx="1578266" cy="1018236"/>
      </dsp:txXfrm>
    </dsp:sp>
    <dsp:sp modelId="{AE2648D5-8A03-42FA-94EA-AA743411F2CE}">
      <dsp:nvSpPr>
        <dsp:cNvPr id="0" name=""/>
        <dsp:cNvSpPr/>
      </dsp:nvSpPr>
      <dsp:spPr>
        <a:xfrm rot="5400000">
          <a:off x="3583843" y="3171493"/>
          <a:ext cx="324415" cy="31376"/>
        </a:xfrm>
        <a:custGeom>
          <a:avLst/>
          <a:gdLst/>
          <a:ahLst/>
          <a:cxnLst/>
          <a:rect l="0" t="0" r="0" b="0"/>
          <a:pathLst>
            <a:path>
              <a:moveTo>
                <a:pt x="0" y="15688"/>
              </a:moveTo>
              <a:lnTo>
                <a:pt x="324415"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737940" y="3179071"/>
        <a:ext cx="16220" cy="16220"/>
      </dsp:txXfrm>
    </dsp:sp>
    <dsp:sp modelId="{8881A90C-5F13-4B3D-B496-893F307EBF45}">
      <dsp:nvSpPr>
        <dsp:cNvPr id="0" name=""/>
        <dsp:cNvSpPr/>
      </dsp:nvSpPr>
      <dsp:spPr>
        <a:xfrm>
          <a:off x="2630048" y="3349389"/>
          <a:ext cx="2232004" cy="1440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FR" sz="1200" kern="1200" dirty="0" smtClean="0"/>
            <a:t>Visite spontanée auprès du médecin du travail</a:t>
          </a:r>
        </a:p>
        <a:p>
          <a:pPr lvl="0" algn="ctr" defTabSz="533400">
            <a:lnSpc>
              <a:spcPct val="90000"/>
            </a:lnSpc>
            <a:spcBef>
              <a:spcPct val="0"/>
            </a:spcBef>
            <a:spcAft>
              <a:spcPct val="35000"/>
            </a:spcAft>
          </a:pPr>
          <a:r>
            <a:rPr lang="fr-FR" sz="1200" kern="1200" dirty="0" smtClean="0"/>
            <a:t>Rdv auprès de la psychologue du travail</a:t>
          </a:r>
          <a:endParaRPr lang="fr-FR" sz="1200" kern="1200" dirty="0"/>
        </a:p>
      </dsp:txBody>
      <dsp:txXfrm>
        <a:off x="2956917" y="3560272"/>
        <a:ext cx="1578266" cy="1018236"/>
      </dsp:txXfrm>
    </dsp:sp>
    <dsp:sp modelId="{30C2F66B-FE24-4868-BBAA-438885A9623E}">
      <dsp:nvSpPr>
        <dsp:cNvPr id="0" name=""/>
        <dsp:cNvSpPr/>
      </dsp:nvSpPr>
      <dsp:spPr>
        <a:xfrm rot="10763145">
          <a:off x="2833338" y="2364963"/>
          <a:ext cx="260044" cy="31376"/>
        </a:xfrm>
        <a:custGeom>
          <a:avLst/>
          <a:gdLst/>
          <a:ahLst/>
          <a:cxnLst/>
          <a:rect l="0" t="0" r="0" b="0"/>
          <a:pathLst>
            <a:path>
              <a:moveTo>
                <a:pt x="0" y="15688"/>
              </a:moveTo>
              <a:lnTo>
                <a:pt x="260044" y="156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rot="10800000">
        <a:off x="2956859" y="2374151"/>
        <a:ext cx="13002" cy="13002"/>
      </dsp:txXfrm>
    </dsp:sp>
    <dsp:sp modelId="{A05D9958-0800-43BD-8244-78640B657E33}">
      <dsp:nvSpPr>
        <dsp:cNvPr id="0" name=""/>
        <dsp:cNvSpPr/>
      </dsp:nvSpPr>
      <dsp:spPr>
        <a:xfrm>
          <a:off x="594955" y="1674043"/>
          <a:ext cx="2238544" cy="1440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kern="1200" dirty="0" smtClean="0"/>
            <a:t>Rencontre auprès de son représentant syndical</a:t>
          </a:r>
        </a:p>
        <a:p>
          <a:pPr lvl="0" algn="ctr" defTabSz="622300">
            <a:lnSpc>
              <a:spcPct val="90000"/>
            </a:lnSpc>
            <a:spcBef>
              <a:spcPct val="0"/>
            </a:spcBef>
            <a:spcAft>
              <a:spcPct val="35000"/>
            </a:spcAft>
          </a:pPr>
          <a:r>
            <a:rPr lang="fr-FR" sz="1400" kern="1200" dirty="0" smtClean="0"/>
            <a:t>Ou membres du CHSCT</a:t>
          </a:r>
          <a:endParaRPr lang="fr-FR" sz="1400" kern="1200" dirty="0"/>
        </a:p>
      </dsp:txBody>
      <dsp:txXfrm>
        <a:off x="922782" y="1884926"/>
        <a:ext cx="1582890" cy="10182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sz="quarter"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2D3D9406-F480-4195-B5AA-C99F368B2C5C}" type="datetime1">
              <a:rPr lang="fr-FR"/>
              <a:pPr>
                <a:defRPr/>
              </a:pPr>
              <a:t>16/11/2017</a:t>
            </a:fld>
            <a:endParaRPr lang="fr-FR"/>
          </a:p>
        </p:txBody>
      </p:sp>
      <p:sp>
        <p:nvSpPr>
          <p:cNvPr id="4" name="Espace réservé du pied de page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5" name="Espace réservé du numéro de diapositive 4"/>
          <p:cNvSpPr>
            <a:spLocks noGrp="1"/>
          </p:cNvSpPr>
          <p:nvPr>
            <p:ph type="sldNum" sz="quarter" idx="3"/>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E398FF17-E658-4FAE-9C93-97BCD6AE9EE2}" type="slidenum">
              <a:rPr lang="fr-FR"/>
              <a:pPr>
                <a:defRPr/>
              </a:pPr>
              <a:t>‹N°›</a:t>
            </a:fld>
            <a:endParaRPr lang="fr-FR"/>
          </a:p>
        </p:txBody>
      </p:sp>
    </p:spTree>
    <p:extLst>
      <p:ext uri="{BB962C8B-B14F-4D97-AF65-F5344CB8AC3E}">
        <p14:creationId xmlns:p14="http://schemas.microsoft.com/office/powerpoint/2010/main" val="34168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400"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fr-FR"/>
          </a:p>
        </p:txBody>
      </p:sp>
      <p:sp>
        <p:nvSpPr>
          <p:cNvPr id="3" name="Espace réservé de la date 2"/>
          <p:cNvSpPr>
            <a:spLocks noGrp="1"/>
          </p:cNvSpPr>
          <p:nvPr>
            <p:ph type="dt" idx="1"/>
          </p:nvPr>
        </p:nvSpPr>
        <p:spPr>
          <a:xfrm>
            <a:off x="3849688" y="0"/>
            <a:ext cx="2946400" cy="496888"/>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ea typeface="ＭＳ Ｐゴシック" charset="-128"/>
              </a:defRPr>
            </a:lvl1pPr>
          </a:lstStyle>
          <a:p>
            <a:pPr>
              <a:defRPr/>
            </a:pPr>
            <a:fld id="{C393D14C-5BAE-40F0-A25D-32B122F705DF}" type="datetime1">
              <a:rPr lang="fr-FR"/>
              <a:pPr>
                <a:defRPr/>
              </a:pPr>
              <a:t>16/11/2017</a:t>
            </a:fld>
            <a:endParaRPr lang="fr-FR"/>
          </a:p>
        </p:txBody>
      </p:sp>
      <p:sp>
        <p:nvSpPr>
          <p:cNvPr id="4" name="Espace réservé de l'image des diapositives 3"/>
          <p:cNvSpPr>
            <a:spLocks noGrp="1" noRot="1" noChangeAspect="1"/>
          </p:cNvSpPr>
          <p:nvPr>
            <p:ph type="sldImg" idx="2"/>
          </p:nvPr>
        </p:nvSpPr>
        <p:spPr>
          <a:xfrm>
            <a:off x="915988" y="744538"/>
            <a:ext cx="4965700"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450" y="4714875"/>
            <a:ext cx="5438775" cy="4467225"/>
          </a:xfrm>
          <a:prstGeom prst="rect">
            <a:avLst/>
          </a:prstGeom>
        </p:spPr>
        <p:txBody>
          <a:bodyPr vert="horz" wrap="square" lIns="91440" tIns="45720" rIns="91440" bIns="45720" numCol="1" anchor="t" anchorCtr="0" compatLnSpc="1">
            <a:prstTxWarp prst="textNoShape">
              <a:avLst/>
            </a:prstTxWarp>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fr-FR"/>
          </a:p>
        </p:txBody>
      </p:sp>
      <p:sp>
        <p:nvSpPr>
          <p:cNvPr id="7" name="Espace réservé du numéro de diapositive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ea typeface="ＭＳ Ｐゴシック" charset="-128"/>
              </a:defRPr>
            </a:lvl1pPr>
          </a:lstStyle>
          <a:p>
            <a:pPr>
              <a:defRPr/>
            </a:pPr>
            <a:fld id="{8444B4E1-8448-48BF-A7DA-620FF980941B}" type="slidenum">
              <a:rPr lang="fr-FR"/>
              <a:pPr>
                <a:defRPr/>
              </a:pPr>
              <a:t>‹N°›</a:t>
            </a:fld>
            <a:endParaRPr lang="fr-FR"/>
          </a:p>
        </p:txBody>
      </p:sp>
    </p:spTree>
    <p:extLst>
      <p:ext uri="{BB962C8B-B14F-4D97-AF65-F5344CB8AC3E}">
        <p14:creationId xmlns:p14="http://schemas.microsoft.com/office/powerpoint/2010/main" val="2427322929"/>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Image 8" descr="Trame2.png"/>
          <p:cNvPicPr>
            <a:picLocks noChangeAspect="1"/>
          </p:cNvPicPr>
          <p:nvPr userDrawn="1"/>
        </p:nvPicPr>
        <p:blipFill>
          <a:blip r:embed="rId2"/>
          <a:srcRect l="14650" r="8917" b="29134"/>
          <a:stretch>
            <a:fillRect/>
          </a:stretch>
        </p:blipFill>
        <p:spPr bwMode="auto">
          <a:xfrm>
            <a:off x="0" y="0"/>
            <a:ext cx="9144000" cy="6858000"/>
          </a:xfrm>
          <a:prstGeom prst="rect">
            <a:avLst/>
          </a:prstGeom>
          <a:noFill/>
          <a:ln w="9525">
            <a:noFill/>
            <a:miter lim="800000"/>
            <a:headEnd/>
            <a:tailEnd/>
          </a:ln>
        </p:spPr>
      </p:pic>
      <p:pic>
        <p:nvPicPr>
          <p:cNvPr id="5" name="Image 9" descr="CHU•logo•Q.jpg"/>
          <p:cNvPicPr>
            <a:picLocks noChangeAspect="1"/>
          </p:cNvPicPr>
          <p:nvPr userDrawn="1"/>
        </p:nvPicPr>
        <p:blipFill>
          <a:blip r:embed="rId3"/>
          <a:srcRect/>
          <a:stretch>
            <a:fillRect/>
          </a:stretch>
        </p:blipFill>
        <p:spPr bwMode="auto">
          <a:xfrm>
            <a:off x="3492500" y="830263"/>
            <a:ext cx="2159000" cy="1150937"/>
          </a:xfrm>
          <a:prstGeom prst="rect">
            <a:avLst/>
          </a:prstGeom>
          <a:noFill/>
          <a:ln w="9525">
            <a:noFill/>
            <a:miter lim="800000"/>
            <a:headEnd/>
            <a:tailEnd/>
          </a:ln>
        </p:spPr>
      </p:pic>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dirty="0"/>
          </a:p>
        </p:txBody>
      </p:sp>
      <p:sp>
        <p:nvSpPr>
          <p:cNvPr id="6" name="Espace réservé de la date 3"/>
          <p:cNvSpPr>
            <a:spLocks noGrp="1"/>
          </p:cNvSpPr>
          <p:nvPr>
            <p:ph type="dt" sz="half" idx="10"/>
          </p:nvPr>
        </p:nvSpPr>
        <p:spPr/>
        <p:txBody>
          <a:bodyPr/>
          <a:lstStyle>
            <a:lvl1pPr>
              <a:defRPr/>
            </a:lvl1pPr>
          </a:lstStyle>
          <a:p>
            <a:pPr>
              <a:defRPr/>
            </a:pPr>
            <a:fld id="{D727E0AE-020F-4941-A815-50AF778D4A85}" type="datetime1">
              <a:rPr lang="fr-FR"/>
              <a:pPr>
                <a:defRPr/>
              </a:pPr>
              <a:t>16/11/2017</a:t>
            </a:fld>
            <a:endParaRPr lang="fr-FR"/>
          </a:p>
        </p:txBody>
      </p:sp>
      <p:sp>
        <p:nvSpPr>
          <p:cNvPr id="7" name="Espace réservé du pied de page 4"/>
          <p:cNvSpPr>
            <a:spLocks noGrp="1"/>
          </p:cNvSpPr>
          <p:nvPr>
            <p:ph type="ftr" sz="quarter" idx="11"/>
          </p:nvPr>
        </p:nvSpPr>
        <p:spPr/>
        <p:txBody>
          <a:bodyPr/>
          <a:lstStyle>
            <a:lvl1pPr>
              <a:defRPr/>
            </a:lvl1pPr>
          </a:lstStyle>
          <a:p>
            <a:pPr>
              <a:defRPr/>
            </a:pPr>
            <a:endParaRPr lang="fr-FR"/>
          </a:p>
        </p:txBody>
      </p:sp>
      <p:sp>
        <p:nvSpPr>
          <p:cNvPr id="8" name="Espace réservé du numéro de diapositive 5"/>
          <p:cNvSpPr>
            <a:spLocks noGrp="1"/>
          </p:cNvSpPr>
          <p:nvPr>
            <p:ph type="sldNum" sz="quarter" idx="12"/>
          </p:nvPr>
        </p:nvSpPr>
        <p:spPr/>
        <p:txBody>
          <a:bodyPr/>
          <a:lstStyle>
            <a:lvl1pPr>
              <a:defRPr/>
            </a:lvl1pPr>
          </a:lstStyle>
          <a:p>
            <a:pPr>
              <a:defRPr/>
            </a:pPr>
            <a:fld id="{B0249DD4-CC18-4F13-BD0C-0304B9C477FB}" type="slidenum">
              <a:rPr lang="fr-FR"/>
              <a:pPr>
                <a:defRPr/>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A7763AAB-586E-4A79-A4A9-B56A29769753}" type="datetime1">
              <a:rPr lang="fr-FR"/>
              <a:pPr>
                <a:defRPr/>
              </a:pPr>
              <a:t>16/11/2017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971D64A-CF24-48BE-8D77-8A3192DDCF46}" type="slidenum">
              <a:rPr lang="fr-FR"/>
              <a:pPr>
                <a:defRPr/>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52A78630-F2F1-49FB-ACA8-8FAD4DC0EC13}" type="datetime1">
              <a:rPr lang="fr-FR"/>
              <a:pPr>
                <a:defRPr/>
              </a:pPr>
              <a:t>16/11/2017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97AA50D-6BED-493D-BD3B-72E1A5578771}"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3659421C-1007-433B-9D2C-0F818729F804}" type="datetime1">
              <a:rPr lang="fr-FR"/>
              <a:pPr>
                <a:defRPr/>
              </a:pPr>
              <a:t>16/11/2017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CE05765E-0A2A-4575-9A64-B61EBD1C2E6B}"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6E73DB51-A5C9-4495-A7A8-157E643CB5F8}" type="datetime1">
              <a:rPr lang="fr-FR"/>
              <a:pPr>
                <a:defRPr/>
              </a:pPr>
              <a:t>16/11/2017</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9E5866CB-A4D6-4FD7-9D22-2CEB12009FFA}" type="slidenum">
              <a:rPr lang="fr-FR"/>
              <a:pPr>
                <a:defRPr/>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4A2421AD-27B1-4881-B08F-C6A465B9B498}" type="datetime1">
              <a:rPr lang="fr-FR"/>
              <a:pPr>
                <a:defRPr/>
              </a:pPr>
              <a:t>16/11/2017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CC9DFFE-4564-4BC4-AF38-F6F945888CF2}" type="slidenum">
              <a:rPr lang="fr-FR"/>
              <a:pPr>
                <a:defRPr/>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3DB668DA-86B6-4098-9EF8-B29DED7BCC1D}" type="datetime1">
              <a:rPr lang="fr-FR"/>
              <a:pPr>
                <a:defRPr/>
              </a:pPr>
              <a:t>16/11/2017</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E86DE24-FFFD-40F9-8120-3791C1C93E71}" type="slidenum">
              <a:rPr lang="fr-FR"/>
              <a:pPr>
                <a:defRPr/>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E7D3541C-B098-46D6-B17C-C5CDF4E197BA}" type="datetime1">
              <a:rPr lang="fr-FR"/>
              <a:pPr>
                <a:defRPr/>
              </a:pPr>
              <a:t>16/11/2017</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FD475FC7-FA5F-4B06-A745-D7124F8ACA84}" type="slidenum">
              <a:rPr lang="fr-FR"/>
              <a:pPr>
                <a:defRPr/>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D25263C3-5F5F-46BD-86C0-C8F9C15FB77C}" type="datetime1">
              <a:rPr lang="fr-FR"/>
              <a:pPr>
                <a:defRPr/>
              </a:pPr>
              <a:t>16/11/2017</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BAC8C0A6-5C33-4622-8B64-C903AF682865}" type="slidenum">
              <a:rPr lang="fr-FR"/>
              <a:pPr>
                <a:defRPr/>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961D8ED7-2FDA-463A-89D6-7805D4D0E047}" type="datetime1">
              <a:rPr lang="fr-FR"/>
              <a:pPr>
                <a:defRPr/>
              </a:pPr>
              <a:t>16/11/2017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63B0808-4400-4801-B974-2673B2F6FB58}" type="slidenum">
              <a:rPr lang="fr-FR"/>
              <a:pPr>
                <a:defRPr/>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6AE8544B-776F-419B-9C54-87BD5B094E2B}" type="datetime1">
              <a:rPr lang="fr-FR"/>
              <a:pPr>
                <a:defRPr/>
              </a:pPr>
              <a:t>16/11/2017</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F9763230-9A1F-45DE-8933-BD192FE210C7}" type="slidenum">
              <a:rPr lang="fr-FR"/>
              <a:pPr>
                <a:defRPr/>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7" descr="Trame.png"/>
          <p:cNvPicPr>
            <a:picLocks noChangeAspect="1"/>
          </p:cNvPicPr>
          <p:nvPr/>
        </p:nvPicPr>
        <p:blipFill>
          <a:blip r:embed="rId13"/>
          <a:srcRect l="1639"/>
          <a:stretch>
            <a:fillRect/>
          </a:stretch>
        </p:blipFill>
        <p:spPr bwMode="auto">
          <a:xfrm>
            <a:off x="0" y="500063"/>
            <a:ext cx="9144000" cy="5626100"/>
          </a:xfrm>
          <a:prstGeom prst="rect">
            <a:avLst/>
          </a:prstGeom>
          <a:noFill/>
          <a:ln w="9525">
            <a:noFill/>
            <a:miter lim="800000"/>
            <a:headEnd/>
            <a:tailEnd/>
          </a:ln>
        </p:spPr>
      </p:pic>
      <p:sp>
        <p:nvSpPr>
          <p:cNvPr id="1027"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smtClean="0"/>
              <a:t>Cliquez et modifiez le titre</a:t>
            </a:r>
          </a:p>
        </p:txBody>
      </p:sp>
      <p:sp>
        <p:nvSpPr>
          <p:cNvPr id="1028"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400800"/>
            <a:ext cx="2133600" cy="365125"/>
          </a:xfrm>
          <a:prstGeom prst="rect">
            <a:avLst/>
          </a:prstGeom>
        </p:spPr>
        <p:txBody>
          <a:bodyPr vert="horz" wrap="square" lIns="91440" tIns="45720" rIns="91440" bIns="45720" numCol="1" anchor="b" anchorCtr="0" compatLnSpc="1">
            <a:prstTxWarp prst="textNoShape">
              <a:avLst/>
            </a:prstTxWarp>
          </a:bodyPr>
          <a:lstStyle>
            <a:lvl1pPr>
              <a:defRPr sz="1100">
                <a:solidFill>
                  <a:srgbClr val="898989"/>
                </a:solidFill>
                <a:ea typeface="ＭＳ Ｐゴシック" charset="-128"/>
              </a:defRPr>
            </a:lvl1pPr>
          </a:lstStyle>
          <a:p>
            <a:pPr>
              <a:defRPr/>
            </a:pPr>
            <a:fld id="{09238096-9748-485B-8172-6C463EF59CC9}" type="datetime1">
              <a:rPr lang="fr-FR"/>
              <a:pPr>
                <a:defRPr/>
              </a:pPr>
              <a:t>16/11/2017</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Arial"/>
                <a:ea typeface="+mn-ea"/>
              </a:defRPr>
            </a:lvl1pPr>
          </a:lstStyle>
          <a:p>
            <a:pPr>
              <a:defRPr/>
            </a:pPr>
            <a:endParaRPr lang="fr-FR"/>
          </a:p>
        </p:txBody>
      </p:sp>
      <p:sp>
        <p:nvSpPr>
          <p:cNvPr id="6" name="Espace réservé du numéro de diapositive 5"/>
          <p:cNvSpPr>
            <a:spLocks noGrp="1"/>
          </p:cNvSpPr>
          <p:nvPr>
            <p:ph type="sldNum" sz="quarter" idx="4"/>
          </p:nvPr>
        </p:nvSpPr>
        <p:spPr>
          <a:xfrm>
            <a:off x="6553200" y="640080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100">
                <a:solidFill>
                  <a:srgbClr val="898989"/>
                </a:solidFill>
                <a:ea typeface="ＭＳ Ｐゴシック" charset="-128"/>
              </a:defRPr>
            </a:lvl1pPr>
          </a:lstStyle>
          <a:p>
            <a:pPr>
              <a:defRPr/>
            </a:pPr>
            <a:fld id="{AE6B1FD2-C924-4706-89AF-96040BD24916}" type="slidenum">
              <a:rPr lang="fr-FR"/>
              <a:pPr>
                <a:defRPr/>
              </a:pPr>
              <a:t>‹N°›</a:t>
            </a:fld>
            <a:endParaRPr lang="fr-FR"/>
          </a:p>
        </p:txBody>
      </p:sp>
      <p:pic>
        <p:nvPicPr>
          <p:cNvPr id="1032" name="Image 6" descr="CHU•logo•Q.jpg"/>
          <p:cNvPicPr>
            <a:picLocks noChangeAspect="1"/>
          </p:cNvPicPr>
          <p:nvPr/>
        </p:nvPicPr>
        <p:blipFill>
          <a:blip r:embed="rId14"/>
          <a:srcRect/>
          <a:stretch>
            <a:fillRect/>
          </a:stretch>
        </p:blipFill>
        <p:spPr bwMode="auto">
          <a:xfrm>
            <a:off x="3983038" y="6094413"/>
            <a:ext cx="1177925" cy="6270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p:txStyles>
    <p:titleStyle>
      <a:lvl1pPr algn="ctr" defTabSz="457200" rtl="0" eaLnBrk="0" fontAlgn="base" hangingPunct="0">
        <a:spcBef>
          <a:spcPct val="0"/>
        </a:spcBef>
        <a:spcAft>
          <a:spcPct val="0"/>
        </a:spcAft>
        <a:defRPr sz="4400" kern="1200">
          <a:solidFill>
            <a:schemeClr val="tx1"/>
          </a:solidFill>
          <a:latin typeface="Arial"/>
          <a:ea typeface="ＭＳ Ｐゴシック" charset="-128"/>
          <a:cs typeface="+mj-cs"/>
        </a:defRPr>
      </a:lvl1pPr>
      <a:lvl2pPr algn="ctr" defTabSz="457200" rtl="0" eaLnBrk="0" fontAlgn="base" hangingPunct="0">
        <a:spcBef>
          <a:spcPct val="0"/>
        </a:spcBef>
        <a:spcAft>
          <a:spcPct val="0"/>
        </a:spcAft>
        <a:defRPr sz="4400">
          <a:solidFill>
            <a:schemeClr val="tx1"/>
          </a:solidFill>
          <a:latin typeface="Arial" charset="0"/>
          <a:ea typeface="ＭＳ Ｐゴシック" charset="-128"/>
        </a:defRPr>
      </a:lvl2pPr>
      <a:lvl3pPr algn="ctr" defTabSz="457200" rtl="0" eaLnBrk="0" fontAlgn="base" hangingPunct="0">
        <a:spcBef>
          <a:spcPct val="0"/>
        </a:spcBef>
        <a:spcAft>
          <a:spcPct val="0"/>
        </a:spcAft>
        <a:defRPr sz="4400">
          <a:solidFill>
            <a:schemeClr val="tx1"/>
          </a:solidFill>
          <a:latin typeface="Arial" charset="0"/>
          <a:ea typeface="ＭＳ Ｐゴシック" charset="-128"/>
        </a:defRPr>
      </a:lvl3pPr>
      <a:lvl4pPr algn="ctr" defTabSz="457200" rtl="0" eaLnBrk="0" fontAlgn="base" hangingPunct="0">
        <a:spcBef>
          <a:spcPct val="0"/>
        </a:spcBef>
        <a:spcAft>
          <a:spcPct val="0"/>
        </a:spcAft>
        <a:defRPr sz="4400">
          <a:solidFill>
            <a:schemeClr val="tx1"/>
          </a:solidFill>
          <a:latin typeface="Arial" charset="0"/>
          <a:ea typeface="ＭＳ Ｐゴシック" charset="-128"/>
        </a:defRPr>
      </a:lvl4pPr>
      <a:lvl5pPr algn="ctr" defTabSz="457200" rtl="0" eaLnBrk="0" fontAlgn="base" hangingPunct="0">
        <a:spcBef>
          <a:spcPct val="0"/>
        </a:spcBef>
        <a:spcAft>
          <a:spcPct val="0"/>
        </a:spcAft>
        <a:defRPr sz="4400">
          <a:solidFill>
            <a:schemeClr val="tx1"/>
          </a:solidFill>
          <a:latin typeface="Arial" charset="0"/>
          <a:ea typeface="ＭＳ Ｐゴシック" charset="-128"/>
        </a:defRPr>
      </a:lvl5pPr>
      <a:lvl6pPr marL="457200" algn="ctr" defTabSz="457200" rtl="0" eaLnBrk="1" fontAlgn="base" hangingPunct="1">
        <a:spcBef>
          <a:spcPct val="0"/>
        </a:spcBef>
        <a:spcAft>
          <a:spcPct val="0"/>
        </a:spcAft>
        <a:defRPr sz="4400">
          <a:solidFill>
            <a:schemeClr val="tx1"/>
          </a:solidFill>
          <a:latin typeface="Arial" charset="0"/>
          <a:ea typeface="ＭＳ Ｐゴシック" charset="-128"/>
        </a:defRPr>
      </a:lvl6pPr>
      <a:lvl7pPr marL="914400" algn="ctr" defTabSz="457200" rtl="0" eaLnBrk="1" fontAlgn="base" hangingPunct="1">
        <a:spcBef>
          <a:spcPct val="0"/>
        </a:spcBef>
        <a:spcAft>
          <a:spcPct val="0"/>
        </a:spcAft>
        <a:defRPr sz="4400">
          <a:solidFill>
            <a:schemeClr val="tx1"/>
          </a:solidFill>
          <a:latin typeface="Arial" charset="0"/>
          <a:ea typeface="ＭＳ Ｐゴシック" charset="-128"/>
        </a:defRPr>
      </a:lvl7pPr>
      <a:lvl8pPr marL="1371600" algn="ctr" defTabSz="457200" rtl="0" eaLnBrk="1" fontAlgn="base" hangingPunct="1">
        <a:spcBef>
          <a:spcPct val="0"/>
        </a:spcBef>
        <a:spcAft>
          <a:spcPct val="0"/>
        </a:spcAft>
        <a:defRPr sz="4400">
          <a:solidFill>
            <a:schemeClr val="tx1"/>
          </a:solidFill>
          <a:latin typeface="Arial" charset="0"/>
          <a:ea typeface="ＭＳ Ｐゴシック" charset="-128"/>
        </a:defRPr>
      </a:lvl8pPr>
      <a:lvl9pPr marL="1828800" algn="ctr" defTabSz="457200" rtl="0" eaLnBrk="1" fontAlgn="base" hangingPunct="1">
        <a:spcBef>
          <a:spcPct val="0"/>
        </a:spcBef>
        <a:spcAft>
          <a:spcPct val="0"/>
        </a:spcAft>
        <a:defRPr sz="4400">
          <a:solidFill>
            <a:schemeClr val="tx1"/>
          </a:solidFill>
          <a:latin typeface="Arial" charset="0"/>
          <a:ea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Arial"/>
          <a:ea typeface="ＭＳ Ｐゴシック"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Arial"/>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Arial"/>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Arial"/>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re 1"/>
          <p:cNvSpPr>
            <a:spLocks noGrp="1"/>
          </p:cNvSpPr>
          <p:nvPr>
            <p:ph type="ctrTitle"/>
          </p:nvPr>
        </p:nvSpPr>
        <p:spPr>
          <a:xfrm>
            <a:off x="495036" y="2276872"/>
            <a:ext cx="8253428" cy="3600400"/>
          </a:xfrm>
        </p:spPr>
        <p:txBody>
          <a:bodyPr/>
          <a:lstStyle/>
          <a:p>
            <a:pPr eaLnBrk="1" hangingPunct="1"/>
            <a:r>
              <a:rPr lang="fr-FR" altLang="fr-FR" sz="3600" spc="-150" dirty="0" smtClean="0">
                <a:solidFill>
                  <a:srgbClr val="003A6D"/>
                </a:solidFill>
                <a:latin typeface="Calibri" panose="020F0502020204030204" pitchFamily="34" charset="0"/>
              </a:rPr>
              <a:t>Organiser et promouvoir la prévention de la violence en établissement :</a:t>
            </a:r>
            <a:br>
              <a:rPr lang="fr-FR" altLang="fr-FR" sz="3600" spc="-150" dirty="0" smtClean="0">
                <a:solidFill>
                  <a:srgbClr val="003A6D"/>
                </a:solidFill>
                <a:latin typeface="Calibri" panose="020F0502020204030204" pitchFamily="34" charset="0"/>
              </a:rPr>
            </a:br>
            <a:r>
              <a:rPr lang="fr-FR" altLang="fr-FR" sz="3600" i="1" spc="-150" dirty="0" smtClean="0">
                <a:latin typeface="Calibri" panose="020F0502020204030204" pitchFamily="34" charset="0"/>
              </a:rPr>
              <a:t>modélisation  </a:t>
            </a:r>
            <a:r>
              <a:rPr lang="fr-FR" altLang="fr-FR" sz="3600" i="1" spc="-150" dirty="0">
                <a:latin typeface="Calibri" panose="020F0502020204030204" pitchFamily="34" charset="0"/>
              </a:rPr>
              <a:t>d’une </a:t>
            </a:r>
            <a:r>
              <a:rPr lang="fr-FR" sz="3600" i="1" spc="-150" dirty="0">
                <a:latin typeface="Calibri" panose="020F0502020204030204" pitchFamily="34" charset="0"/>
              </a:rPr>
              <a:t>démarche institutionnelle suite au signalement d’une situation </a:t>
            </a:r>
            <a:r>
              <a:rPr lang="fr-FR" sz="3600" i="1" spc="-150" dirty="0" smtClean="0">
                <a:latin typeface="Calibri" panose="020F0502020204030204" pitchFamily="34" charset="0"/>
              </a:rPr>
              <a:t>d’agression</a:t>
            </a:r>
            <a:r>
              <a:rPr lang="fr-FR" sz="3600" i="1" spc="-150" dirty="0">
                <a:latin typeface="Calibri" panose="020F0502020204030204" pitchFamily="34" charset="0"/>
              </a:rPr>
              <a:t/>
            </a:r>
            <a:br>
              <a:rPr lang="fr-FR" sz="3600" i="1" spc="-150" dirty="0">
                <a:latin typeface="Calibri" panose="020F0502020204030204" pitchFamily="34" charset="0"/>
              </a:rPr>
            </a:br>
            <a:r>
              <a:rPr lang="fr-FR" sz="3600" i="1" spc="-150" dirty="0">
                <a:latin typeface="Calibri" panose="020F0502020204030204" pitchFamily="34" charset="0"/>
              </a:rPr>
              <a:t>CHU site nord</a:t>
            </a:r>
            <a:br>
              <a:rPr lang="fr-FR" sz="3600" i="1" spc="-150" dirty="0">
                <a:latin typeface="Calibri" panose="020F0502020204030204" pitchFamily="34" charset="0"/>
              </a:rPr>
            </a:br>
            <a:endParaRPr lang="fr-FR" sz="3600" i="1" spc="-150" dirty="0" smtClean="0">
              <a:latin typeface="Calibri" panose="020F0502020204030204" pitchFamily="34" charset="0"/>
              <a:ea typeface="ＭＳ Ｐゴシック" pitchFamily="-108" charset="-128"/>
            </a:endParaRPr>
          </a:p>
        </p:txBody>
      </p:sp>
      <p:sp>
        <p:nvSpPr>
          <p:cNvPr id="3076" name="Espace réservé de la date 4"/>
          <p:cNvSpPr>
            <a:spLocks noGrp="1"/>
          </p:cNvSpPr>
          <p:nvPr>
            <p:ph type="dt" sz="quarter" idx="10"/>
          </p:nvPr>
        </p:nvSpPr>
        <p:spPr bwMode="auto">
          <a:noFill/>
          <a:ln>
            <a:miter lim="800000"/>
            <a:headEnd/>
            <a:tailEnd/>
          </a:ln>
        </p:spPr>
        <p:txBody>
          <a:bodyPr/>
          <a:lstStyle/>
          <a:p>
            <a:r>
              <a:rPr lang="fr-FR" dirty="0" smtClean="0">
                <a:ea typeface="ＭＳ Ｐゴシック" pitchFamily="-108" charset="-128"/>
              </a:rPr>
              <a:t>Cc                              </a:t>
            </a:r>
            <a:fld id="{1A25CBFB-E3D2-46B8-B2D3-4ED73504EF61}" type="datetime1">
              <a:rPr lang="fr-FR" smtClean="0">
                <a:ea typeface="ＭＳ Ｐゴシック" pitchFamily="-108" charset="-128"/>
              </a:rPr>
              <a:pPr/>
              <a:t>16/11/2017</a:t>
            </a:fld>
            <a:r>
              <a:rPr lang="fr-FR" dirty="0" smtClean="0">
                <a:ea typeface="ＭＳ Ｐゴシック" pitchFamily="-108" charset="-128"/>
              </a:rPr>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dirty="0" smtClean="0"/>
              <a:t>3 types de prévention (INRS)</a:t>
            </a:r>
            <a:endParaRPr lang="fr-FR" sz="2800" dirty="0"/>
          </a:p>
        </p:txBody>
      </p:sp>
      <p:graphicFrame>
        <p:nvGraphicFramePr>
          <p:cNvPr id="7" name="Espace réservé du contenu 6"/>
          <p:cNvGraphicFramePr>
            <a:graphicFrameLocks noGrp="1"/>
          </p:cNvGraphicFramePr>
          <p:nvPr>
            <p:ph idx="1"/>
            <p:extLst>
              <p:ext uri="{D42A27DB-BD31-4B8C-83A1-F6EECF244321}">
                <p14:modId xmlns:p14="http://schemas.microsoft.com/office/powerpoint/2010/main" val="1218778559"/>
              </p:ext>
            </p:extLst>
          </p:nvPr>
        </p:nvGraphicFramePr>
        <p:xfrm>
          <a:off x="457200" y="1600201"/>
          <a:ext cx="8229600" cy="35569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dirty="0"/>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10</a:t>
            </a:fld>
            <a:endParaRPr lang="fr-FR"/>
          </a:p>
        </p:txBody>
      </p:sp>
      <p:sp>
        <p:nvSpPr>
          <p:cNvPr id="8" name="ZoneTexte 7"/>
          <p:cNvSpPr txBox="1"/>
          <p:nvPr/>
        </p:nvSpPr>
        <p:spPr>
          <a:xfrm>
            <a:off x="683568" y="5301208"/>
            <a:ext cx="2160240" cy="923330"/>
          </a:xfrm>
          <a:prstGeom prst="rect">
            <a:avLst/>
          </a:prstGeom>
          <a:solidFill>
            <a:srgbClr val="FFC000"/>
          </a:solidFill>
          <a:ln>
            <a:solidFill>
              <a:schemeClr val="accent1"/>
            </a:solidFill>
          </a:ln>
        </p:spPr>
        <p:txBody>
          <a:bodyPr wrap="square" rtlCol="0">
            <a:spAutoFit/>
          </a:bodyPr>
          <a:lstStyle/>
          <a:p>
            <a:r>
              <a:rPr lang="fr-FR" dirty="0" smtClean="0"/>
              <a:t>Réparation :</a:t>
            </a:r>
          </a:p>
          <a:p>
            <a:r>
              <a:rPr lang="fr-FR" b="1" dirty="0" smtClean="0"/>
              <a:t>Réparer les conséquences </a:t>
            </a:r>
            <a:endParaRPr lang="fr-FR" b="1" dirty="0"/>
          </a:p>
        </p:txBody>
      </p:sp>
      <p:sp>
        <p:nvSpPr>
          <p:cNvPr id="9" name="ZoneTexte 8"/>
          <p:cNvSpPr txBox="1"/>
          <p:nvPr/>
        </p:nvSpPr>
        <p:spPr>
          <a:xfrm>
            <a:off x="3419872" y="5301208"/>
            <a:ext cx="2160240" cy="923330"/>
          </a:xfrm>
          <a:prstGeom prst="rect">
            <a:avLst/>
          </a:prstGeom>
          <a:solidFill>
            <a:srgbClr val="FFFF00"/>
          </a:solidFill>
          <a:ln>
            <a:solidFill>
              <a:schemeClr val="accent1"/>
            </a:solidFill>
          </a:ln>
        </p:spPr>
        <p:txBody>
          <a:bodyPr wrap="square" rtlCol="0">
            <a:spAutoFit/>
          </a:bodyPr>
          <a:lstStyle/>
          <a:p>
            <a:r>
              <a:rPr lang="fr-FR" dirty="0" smtClean="0"/>
              <a:t>Protection :</a:t>
            </a:r>
          </a:p>
          <a:p>
            <a:r>
              <a:rPr lang="fr-FR" b="1" dirty="0" smtClean="0"/>
              <a:t>Diminuer les conséquences </a:t>
            </a:r>
            <a:endParaRPr lang="fr-FR" b="1" dirty="0"/>
          </a:p>
        </p:txBody>
      </p:sp>
      <p:sp>
        <p:nvSpPr>
          <p:cNvPr id="10" name="ZoneTexte 9"/>
          <p:cNvSpPr txBox="1"/>
          <p:nvPr/>
        </p:nvSpPr>
        <p:spPr>
          <a:xfrm>
            <a:off x="6012160" y="5301208"/>
            <a:ext cx="2448272" cy="1200329"/>
          </a:xfrm>
          <a:prstGeom prst="rect">
            <a:avLst/>
          </a:prstGeom>
          <a:solidFill>
            <a:srgbClr val="92D050"/>
          </a:solidFill>
          <a:ln>
            <a:solidFill>
              <a:schemeClr val="accent1"/>
            </a:solidFill>
          </a:ln>
        </p:spPr>
        <p:txBody>
          <a:bodyPr wrap="square" rtlCol="0">
            <a:spAutoFit/>
          </a:bodyPr>
          <a:lstStyle/>
          <a:p>
            <a:r>
              <a:rPr lang="fr-FR" dirty="0" smtClean="0"/>
              <a:t>Prévention :</a:t>
            </a:r>
          </a:p>
          <a:p>
            <a:r>
              <a:rPr lang="fr-FR" b="1" dirty="0" smtClean="0"/>
              <a:t>Réduire et éliminer les sources de violences </a:t>
            </a:r>
            <a:endParaRPr lang="fr-FR" b="1" dirty="0"/>
          </a:p>
        </p:txBody>
      </p:sp>
      <p:sp>
        <p:nvSpPr>
          <p:cNvPr id="11" name="Flèche vers le haut 10"/>
          <p:cNvSpPr/>
          <p:nvPr/>
        </p:nvSpPr>
        <p:spPr>
          <a:xfrm>
            <a:off x="1551794" y="4523974"/>
            <a:ext cx="484632" cy="6332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2" name="Flèche vers le haut 11"/>
          <p:cNvSpPr/>
          <p:nvPr/>
        </p:nvSpPr>
        <p:spPr>
          <a:xfrm>
            <a:off x="4257676" y="4523974"/>
            <a:ext cx="484632" cy="6332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3" name="Flèche vers le haut 12"/>
          <p:cNvSpPr/>
          <p:nvPr/>
        </p:nvSpPr>
        <p:spPr>
          <a:xfrm>
            <a:off x="6895680" y="4416674"/>
            <a:ext cx="484632" cy="740519"/>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08472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dirty="0" smtClean="0"/>
              <a:t>Dispositif mis en œuvre sur le CHU site nord</a:t>
            </a:r>
            <a:endParaRPr lang="fr-FR" sz="3200"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4227303382"/>
              </p:ext>
            </p:extLst>
          </p:nvPr>
        </p:nvGraphicFramePr>
        <p:xfrm>
          <a:off x="251520" y="2276872"/>
          <a:ext cx="8229600" cy="4857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11</a:t>
            </a:fld>
            <a:endParaRPr lang="fr-FR"/>
          </a:p>
        </p:txBody>
      </p:sp>
      <p:sp>
        <p:nvSpPr>
          <p:cNvPr id="7" name="ZoneTexte 6"/>
          <p:cNvSpPr txBox="1"/>
          <p:nvPr/>
        </p:nvSpPr>
        <p:spPr>
          <a:xfrm>
            <a:off x="457200" y="1464727"/>
            <a:ext cx="8435280" cy="1754326"/>
          </a:xfrm>
          <a:prstGeom prst="rect">
            <a:avLst/>
          </a:prstGeom>
          <a:noFill/>
        </p:spPr>
        <p:txBody>
          <a:bodyPr wrap="square" rtlCol="0">
            <a:spAutoFit/>
          </a:bodyPr>
          <a:lstStyle/>
          <a:p>
            <a:pPr marL="342900" lvl="0" indent="-342900">
              <a:buFont typeface="Wingdings" panose="020B0604020202020204" pitchFamily="2" charset="2"/>
              <a:buChar char="§"/>
            </a:pPr>
            <a:r>
              <a:rPr lang="fr-FR" sz="2400" spc="-150" dirty="0">
                <a:latin typeface="Calibri" panose="020F0502020204030204" pitchFamily="34" charset="0"/>
              </a:rPr>
              <a:t>Disposer d’une démarche qui prenne en compte la dimension singulière de </a:t>
            </a:r>
            <a:r>
              <a:rPr lang="fr-FR" sz="2400" spc="-150" dirty="0" smtClean="0">
                <a:latin typeface="Calibri" panose="020F0502020204030204" pitchFamily="34" charset="0"/>
              </a:rPr>
              <a:t>l’agent</a:t>
            </a:r>
          </a:p>
          <a:p>
            <a:pPr lvl="0"/>
            <a:r>
              <a:rPr lang="fr-FR" sz="2400" spc="-150" dirty="0" smtClean="0">
                <a:latin typeface="Calibri" panose="020F0502020204030204" pitchFamily="34" charset="0"/>
              </a:rPr>
              <a:t>Procédure opérationnelle (depuis 2016) : </a:t>
            </a:r>
            <a:endParaRPr lang="fr-FR" sz="2400" spc="-150" dirty="0">
              <a:latin typeface="Calibri" panose="020F0502020204030204" pitchFamily="34" charset="0"/>
            </a:endParaRPr>
          </a:p>
          <a:p>
            <a:endParaRPr lang="fr-FR" spc="-150" dirty="0">
              <a:latin typeface="Calibri" panose="020F0502020204030204" pitchFamily="34" charset="0"/>
            </a:endParaRPr>
          </a:p>
          <a:p>
            <a:r>
              <a:rPr lang="fr-FR" dirty="0" smtClean="0"/>
              <a:t>   </a:t>
            </a:r>
            <a:endParaRPr lang="fr-FR" dirty="0"/>
          </a:p>
        </p:txBody>
      </p:sp>
    </p:spTree>
    <p:extLst>
      <p:ext uri="{BB962C8B-B14F-4D97-AF65-F5344CB8AC3E}">
        <p14:creationId xmlns:p14="http://schemas.microsoft.com/office/powerpoint/2010/main" val="1217180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r>
              <a:rPr lang="fr-FR" sz="2800" b="1" dirty="0" smtClean="0"/>
              <a:t>Dispositif mis en œuvre sur le CHU site Nord</a:t>
            </a:r>
            <a:r>
              <a:rPr lang="fr-FR" sz="2800" dirty="0"/>
              <a:t/>
            </a:r>
            <a:br>
              <a:rPr lang="fr-FR" sz="2800" dirty="0"/>
            </a:br>
            <a:endParaRPr lang="fr-FR" sz="2800" dirty="0"/>
          </a:p>
        </p:txBody>
      </p:sp>
      <p:graphicFrame>
        <p:nvGraphicFramePr>
          <p:cNvPr id="10" name="Espace réservé du contenu 9"/>
          <p:cNvGraphicFramePr>
            <a:graphicFrameLocks noGrp="1"/>
          </p:cNvGraphicFramePr>
          <p:nvPr>
            <p:ph idx="1"/>
            <p:extLst>
              <p:ext uri="{D42A27DB-BD31-4B8C-83A1-F6EECF244321}">
                <p14:modId xmlns:p14="http://schemas.microsoft.com/office/powerpoint/2010/main" val="640962237"/>
              </p:ext>
            </p:extLst>
          </p:nvPr>
        </p:nvGraphicFramePr>
        <p:xfrm>
          <a:off x="613651" y="2159759"/>
          <a:ext cx="8229600" cy="38356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12</a:t>
            </a:fld>
            <a:endParaRPr lang="fr-FR" dirty="0"/>
          </a:p>
        </p:txBody>
      </p:sp>
      <p:graphicFrame>
        <p:nvGraphicFramePr>
          <p:cNvPr id="6" name="Diagramme 5"/>
          <p:cNvGraphicFramePr/>
          <p:nvPr/>
        </p:nvGraphicFramePr>
        <p:xfrm>
          <a:off x="5292080" y="5949280"/>
          <a:ext cx="2952328"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1" name="ZoneTexte 10"/>
          <p:cNvSpPr txBox="1"/>
          <p:nvPr/>
        </p:nvSpPr>
        <p:spPr>
          <a:xfrm>
            <a:off x="457199" y="1245313"/>
            <a:ext cx="7996729" cy="830997"/>
          </a:xfrm>
          <a:prstGeom prst="rect">
            <a:avLst/>
          </a:prstGeom>
          <a:noFill/>
        </p:spPr>
        <p:txBody>
          <a:bodyPr wrap="square" rtlCol="0">
            <a:spAutoFit/>
          </a:bodyPr>
          <a:lstStyle/>
          <a:p>
            <a:pPr marL="285750" lvl="0" indent="-285750">
              <a:buFont typeface="Wingdings" panose="020B0604020202020204" pitchFamily="2" charset="2"/>
              <a:buChar char="§"/>
            </a:pPr>
            <a:r>
              <a:rPr lang="fr-FR" sz="2400" spc="-150" dirty="0">
                <a:latin typeface="Calibri" panose="020F0502020204030204" pitchFamily="34" charset="0"/>
              </a:rPr>
              <a:t>Déterminer un dispositif de prévention des situations d’agressions</a:t>
            </a:r>
          </a:p>
          <a:p>
            <a:endParaRPr lang="fr-FR" sz="2400" dirty="0"/>
          </a:p>
        </p:txBody>
      </p:sp>
    </p:spTree>
    <p:extLst>
      <p:ext uri="{BB962C8B-B14F-4D97-AF65-F5344CB8AC3E}">
        <p14:creationId xmlns:p14="http://schemas.microsoft.com/office/powerpoint/2010/main" val="1976561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txBody>
          <a:bodyPr/>
          <a:lstStyle/>
          <a:p>
            <a:r>
              <a:rPr lang="fr-FR" sz="2800" dirty="0" smtClean="0"/>
              <a:t>Étapes prochaines</a:t>
            </a:r>
            <a:endParaRPr lang="fr-FR" sz="2800" dirty="0"/>
          </a:p>
        </p:txBody>
      </p:sp>
      <p:sp>
        <p:nvSpPr>
          <p:cNvPr id="3" name="Espace réservé du contenu 2"/>
          <p:cNvSpPr>
            <a:spLocks noGrp="1"/>
          </p:cNvSpPr>
          <p:nvPr>
            <p:ph idx="1"/>
          </p:nvPr>
        </p:nvSpPr>
        <p:spPr>
          <a:xfrm>
            <a:off x="421330" y="1119246"/>
            <a:ext cx="8229600" cy="5406098"/>
          </a:xfrm>
        </p:spPr>
        <p:txBody>
          <a:bodyPr/>
          <a:lstStyle/>
          <a:p>
            <a:r>
              <a:rPr lang="fr-FR" sz="2000" b="1" spc="-150" dirty="0" smtClean="0">
                <a:solidFill>
                  <a:srgbClr val="0070C0"/>
                </a:solidFill>
                <a:latin typeface="Calibri" panose="020F0502020204030204" pitchFamily="34" charset="0"/>
              </a:rPr>
              <a:t>Étendre cette démarche à l’ensemble du CHU</a:t>
            </a:r>
          </a:p>
          <a:p>
            <a:r>
              <a:rPr lang="fr-FR" sz="2000" b="1" spc="-150" dirty="0" smtClean="0">
                <a:solidFill>
                  <a:srgbClr val="0070C0"/>
                </a:solidFill>
                <a:latin typeface="Calibri" panose="020F0502020204030204" pitchFamily="34" charset="0"/>
              </a:rPr>
              <a:t>Réaliser les rencontre auprès des équipe  en utilisant la méthodologie des Espace de discussion sur le Travail (ANACT)</a:t>
            </a:r>
          </a:p>
          <a:p>
            <a:pPr marL="0" indent="0">
              <a:buNone/>
            </a:pPr>
            <a:endParaRPr lang="fr-FR" sz="2000" b="1" spc="-150" dirty="0" smtClean="0">
              <a:solidFill>
                <a:srgbClr val="0070C0"/>
              </a:solidFill>
              <a:latin typeface="Calibri" panose="020F0502020204030204" pitchFamily="34" charset="0"/>
            </a:endParaRPr>
          </a:p>
          <a:p>
            <a:pPr lvl="0"/>
            <a:r>
              <a:rPr lang="fr-FR" sz="2000" b="1" spc="-150" dirty="0" smtClean="0">
                <a:solidFill>
                  <a:srgbClr val="0070C0"/>
                </a:solidFill>
                <a:latin typeface="Calibri" panose="020F0502020204030204" pitchFamily="34" charset="0"/>
              </a:rPr>
              <a:t>Observatoire Qualité de vie au travail</a:t>
            </a:r>
            <a:endParaRPr lang="fr-FR" sz="2000" spc="-150" dirty="0">
              <a:solidFill>
                <a:srgbClr val="0070C0"/>
              </a:solidFill>
              <a:latin typeface="Calibri" panose="020F0502020204030204" pitchFamily="34" charset="0"/>
            </a:endParaRPr>
          </a:p>
          <a:p>
            <a:pPr marL="0" indent="0">
              <a:buNone/>
            </a:pPr>
            <a:r>
              <a:rPr lang="fr-FR" sz="2000" b="1" spc="-150" dirty="0">
                <a:latin typeface="Calibri" panose="020F0502020204030204" pitchFamily="34" charset="0"/>
              </a:rPr>
              <a:t> </a:t>
            </a:r>
            <a:r>
              <a:rPr lang="fr-FR" sz="2000" b="1" spc="-150" dirty="0" smtClean="0">
                <a:latin typeface="Calibri" panose="020F0502020204030204" pitchFamily="34" charset="0"/>
              </a:rPr>
              <a:t>Rôle </a:t>
            </a:r>
            <a:r>
              <a:rPr lang="fr-FR" sz="2000" spc="-150" dirty="0">
                <a:latin typeface="Calibri" panose="020F0502020204030204" pitchFamily="34" charset="0"/>
              </a:rPr>
              <a:t>: </a:t>
            </a:r>
          </a:p>
          <a:p>
            <a:pPr lvl="0"/>
            <a:r>
              <a:rPr lang="fr-FR" sz="2400" spc="-150" dirty="0">
                <a:latin typeface="Calibri" panose="020F0502020204030204" pitchFamily="34" charset="0"/>
              </a:rPr>
              <a:t>Clarifier et analyser </a:t>
            </a:r>
            <a:r>
              <a:rPr lang="fr-FR" sz="2400" spc="-150" dirty="0" smtClean="0">
                <a:latin typeface="Calibri" panose="020F0502020204030204" pitchFamily="34" charset="0"/>
              </a:rPr>
              <a:t>les situations d’agression </a:t>
            </a:r>
          </a:p>
          <a:p>
            <a:pPr lvl="0"/>
            <a:r>
              <a:rPr lang="fr-FR" sz="2400" spc="-150" dirty="0" smtClean="0">
                <a:latin typeface="Calibri" panose="020F0502020204030204" pitchFamily="34" charset="0"/>
              </a:rPr>
              <a:t>Faire remonter ces situations </a:t>
            </a:r>
          </a:p>
          <a:p>
            <a:pPr lvl="0"/>
            <a:r>
              <a:rPr lang="fr-FR" sz="2400" spc="-150" dirty="0" smtClean="0">
                <a:latin typeface="Calibri" panose="020F0502020204030204" pitchFamily="34" charset="0"/>
              </a:rPr>
              <a:t>Déterminer </a:t>
            </a:r>
            <a:r>
              <a:rPr lang="fr-FR" sz="2400" spc="-150" dirty="0">
                <a:latin typeface="Calibri" panose="020F0502020204030204" pitchFamily="34" charset="0"/>
              </a:rPr>
              <a:t>le plan d’action à mener :</a:t>
            </a:r>
          </a:p>
          <a:p>
            <a:pPr lvl="1"/>
            <a:r>
              <a:rPr lang="fr-FR" sz="2400" spc="-150" dirty="0">
                <a:latin typeface="Calibri" panose="020F0502020204030204" pitchFamily="34" charset="0"/>
              </a:rPr>
              <a:t>A</a:t>
            </a:r>
            <a:r>
              <a:rPr lang="fr-FR" sz="2400" spc="-150" dirty="0" smtClean="0">
                <a:latin typeface="Calibri" panose="020F0502020204030204" pitchFamily="34" charset="0"/>
              </a:rPr>
              <a:t>uprès </a:t>
            </a:r>
            <a:r>
              <a:rPr lang="fr-FR" sz="2400" spc="-150" dirty="0">
                <a:latin typeface="Calibri" panose="020F0502020204030204" pitchFamily="34" charset="0"/>
              </a:rPr>
              <a:t>du service : dispositif de prévention et accompagnement de </a:t>
            </a:r>
            <a:r>
              <a:rPr lang="fr-FR" sz="2400" spc="-150" dirty="0" smtClean="0">
                <a:latin typeface="Calibri" panose="020F0502020204030204" pitchFamily="34" charset="0"/>
              </a:rPr>
              <a:t>l’équipe </a:t>
            </a:r>
          </a:p>
          <a:p>
            <a:pPr lvl="1"/>
            <a:r>
              <a:rPr lang="fr-FR" sz="2400" spc="-150" dirty="0" smtClean="0">
                <a:latin typeface="Calibri" panose="020F0502020204030204" pitchFamily="34" charset="0"/>
              </a:rPr>
              <a:t>Au niveau institutionnel</a:t>
            </a:r>
            <a:endParaRPr lang="fr-FR" sz="2400" spc="-150" dirty="0">
              <a:latin typeface="Calibri" panose="020F0502020204030204" pitchFamily="34" charset="0"/>
            </a:endParaRPr>
          </a:p>
          <a:p>
            <a:pPr lvl="0"/>
            <a:r>
              <a:rPr lang="fr-FR" sz="2400" spc="-150" dirty="0" smtClean="0">
                <a:latin typeface="Calibri" panose="020F0502020204030204" pitchFamily="34" charset="0"/>
              </a:rPr>
              <a:t>Rendre </a:t>
            </a:r>
            <a:r>
              <a:rPr lang="fr-FR" sz="2400" spc="-150" dirty="0">
                <a:latin typeface="Calibri" panose="020F0502020204030204" pitchFamily="34" charset="0"/>
              </a:rPr>
              <a:t>compte au CHSCT</a:t>
            </a:r>
          </a:p>
          <a:p>
            <a:endParaRPr lang="fr-FR" sz="1100"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dirty="0"/>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13</a:t>
            </a:fld>
            <a:endParaRPr lang="fr-FR"/>
          </a:p>
        </p:txBody>
      </p:sp>
    </p:spTree>
    <p:extLst>
      <p:ext uri="{BB962C8B-B14F-4D97-AF65-F5344CB8AC3E}">
        <p14:creationId xmlns:p14="http://schemas.microsoft.com/office/powerpoint/2010/main" val="3416866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arn(inVertic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arn(inVertical)">
                                      <p:cBhvr>
                                        <p:cTn id="22" dur="500"/>
                                        <p:tgtEl>
                                          <p:spTgt spid="3">
                                            <p:txEl>
                                              <p:pRg st="4" end="4"/>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barn(inVertical)">
                                      <p:cBhvr>
                                        <p:cTn id="25" dur="500"/>
                                        <p:tgtEl>
                                          <p:spTgt spid="3">
                                            <p:txEl>
                                              <p:pRg st="5" end="5"/>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barn(inVertical)">
                                      <p:cBhvr>
                                        <p:cTn id="28" dur="500"/>
                                        <p:tgtEl>
                                          <p:spTgt spid="3">
                                            <p:txEl>
                                              <p:pRg st="6" end="6"/>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barn(inVertical)">
                                      <p:cBhvr>
                                        <p:cTn id="31" dur="500"/>
                                        <p:tgtEl>
                                          <p:spTgt spid="3">
                                            <p:txEl>
                                              <p:pRg st="7" end="7"/>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barn(inVertical)">
                                      <p:cBhvr>
                                        <p:cTn id="34" dur="500"/>
                                        <p:tgtEl>
                                          <p:spTgt spid="3">
                                            <p:txEl>
                                              <p:pRg st="8" end="8"/>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barn(inVertical)">
                                      <p:cBhvr>
                                        <p:cTn id="37" dur="500"/>
                                        <p:tgtEl>
                                          <p:spTgt spid="3">
                                            <p:txEl>
                                              <p:pRg st="9" end="9"/>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animEffect transition="in" filter="barn(inVertical)">
                                      <p:cBhvr>
                                        <p:cTn id="40"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pPr>
              <a:buNone/>
            </a:pPr>
            <a:endParaRPr lang="fr-FR" dirty="0" smtClean="0"/>
          </a:p>
          <a:p>
            <a:pPr>
              <a:buNone/>
            </a:pPr>
            <a:endParaRPr lang="fr-FR" dirty="0" smtClean="0"/>
          </a:p>
          <a:p>
            <a:pPr algn="ctr">
              <a:buNone/>
            </a:pPr>
            <a:endParaRPr lang="fr-FR" dirty="0" smtClean="0"/>
          </a:p>
          <a:p>
            <a:pPr algn="ctr">
              <a:buNone/>
            </a:pPr>
            <a:r>
              <a:rPr lang="fr-FR" sz="3600" dirty="0" smtClean="0"/>
              <a:t>Merci pour votre attention</a:t>
            </a:r>
            <a:endParaRPr lang="fr-FR" sz="3600"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14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sommaire</a:t>
            </a:r>
            <a:endParaRPr lang="fr-FR" dirty="0"/>
          </a:p>
        </p:txBody>
      </p:sp>
      <p:sp>
        <p:nvSpPr>
          <p:cNvPr id="3" name="Espace réservé du contenu 2"/>
          <p:cNvSpPr>
            <a:spLocks noGrp="1"/>
          </p:cNvSpPr>
          <p:nvPr>
            <p:ph idx="1"/>
          </p:nvPr>
        </p:nvSpPr>
        <p:spPr>
          <a:xfrm>
            <a:off x="457200" y="1434698"/>
            <a:ext cx="8229600" cy="5162654"/>
          </a:xfrm>
        </p:spPr>
        <p:txBody>
          <a:bodyPr/>
          <a:lstStyle/>
          <a:p>
            <a:pPr marL="0" indent="0">
              <a:buNone/>
            </a:pPr>
            <a:r>
              <a:rPr lang="fr-FR" spc="-150" dirty="0" smtClean="0">
                <a:latin typeface="Calibri" panose="020F0502020204030204" pitchFamily="34" charset="0"/>
              </a:rPr>
              <a:t>1- Contexte </a:t>
            </a:r>
          </a:p>
          <a:p>
            <a:pPr marL="0" indent="0">
              <a:buNone/>
            </a:pPr>
            <a:r>
              <a:rPr lang="fr-FR" spc="-150" dirty="0" smtClean="0">
                <a:latin typeface="Calibri" panose="020F0502020204030204" pitchFamily="34" charset="0"/>
              </a:rPr>
              <a:t>2- Objectifs de la démarche</a:t>
            </a:r>
          </a:p>
          <a:p>
            <a:pPr marL="0" indent="0">
              <a:buNone/>
            </a:pPr>
            <a:r>
              <a:rPr lang="fr-FR" spc="-150" dirty="0" smtClean="0">
                <a:latin typeface="Calibri" panose="020F0502020204030204" pitchFamily="34" charset="0"/>
              </a:rPr>
              <a:t>3- Diagnostic des situations d’agressions sur le site</a:t>
            </a:r>
          </a:p>
          <a:p>
            <a:pPr marL="0" indent="0">
              <a:buNone/>
            </a:pPr>
            <a:r>
              <a:rPr lang="fr-FR" spc="-150" dirty="0" smtClean="0">
                <a:latin typeface="Calibri" panose="020F0502020204030204" pitchFamily="34" charset="0"/>
              </a:rPr>
              <a:t>4- Résultats </a:t>
            </a:r>
          </a:p>
          <a:p>
            <a:pPr marL="0" indent="0">
              <a:buNone/>
            </a:pPr>
            <a:r>
              <a:rPr lang="fr-FR" spc="-150" dirty="0" smtClean="0">
                <a:latin typeface="Calibri" panose="020F0502020204030204" pitchFamily="34" charset="0"/>
              </a:rPr>
              <a:t>5- </a:t>
            </a:r>
            <a:r>
              <a:rPr lang="fr-FR" spc="-150" dirty="0">
                <a:latin typeface="Calibri" panose="020F0502020204030204" pitchFamily="34" charset="0"/>
              </a:rPr>
              <a:t>P</a:t>
            </a:r>
            <a:r>
              <a:rPr lang="fr-FR" spc="-150" dirty="0" smtClean="0">
                <a:latin typeface="Calibri" panose="020F0502020204030204" pitchFamily="34" charset="0"/>
              </a:rPr>
              <a:t>rincipes généraux d’élaboration de la démarche</a:t>
            </a:r>
          </a:p>
          <a:p>
            <a:pPr marL="0" indent="0">
              <a:buNone/>
            </a:pPr>
            <a:r>
              <a:rPr lang="fr-FR" spc="-150" dirty="0" smtClean="0">
                <a:latin typeface="Calibri" panose="020F0502020204030204" pitchFamily="34" charset="0"/>
              </a:rPr>
              <a:t>6- dispositif de mise en œuvre </a:t>
            </a:r>
          </a:p>
          <a:p>
            <a:pPr marL="0" indent="0">
              <a:buNone/>
            </a:pPr>
            <a:r>
              <a:rPr lang="fr-FR" spc="-150" dirty="0" smtClean="0">
                <a:latin typeface="Calibri" panose="020F0502020204030204" pitchFamily="34" charset="0"/>
              </a:rPr>
              <a:t>7- Prochaines étapes</a:t>
            </a:r>
          </a:p>
          <a:p>
            <a:pPr marL="0" indent="0">
              <a:buNone/>
            </a:pPr>
            <a:endParaRPr lang="fr-FR" dirty="0" smtClean="0">
              <a:latin typeface="Calibri" panose="020F0502020204030204" pitchFamily="34" charset="0"/>
            </a:endParaRPr>
          </a:p>
          <a:p>
            <a:pPr marL="0" indent="0">
              <a:buNone/>
            </a:pPr>
            <a:endParaRPr lang="fr-FR" dirty="0"/>
          </a:p>
          <a:p>
            <a:endParaRPr lang="fr-FR"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2</a:t>
            </a:fld>
            <a:endParaRPr lang="fr-FR"/>
          </a:p>
        </p:txBody>
      </p:sp>
    </p:spTree>
    <p:extLst>
      <p:ext uri="{BB962C8B-B14F-4D97-AF65-F5344CB8AC3E}">
        <p14:creationId xmlns:p14="http://schemas.microsoft.com/office/powerpoint/2010/main" val="293626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b="1" dirty="0"/>
              <a:t> </a:t>
            </a:r>
            <a:r>
              <a:rPr lang="fr-FR" dirty="0"/>
              <a:t/>
            </a:r>
            <a:br>
              <a:rPr lang="fr-FR" dirty="0"/>
            </a:br>
            <a:r>
              <a:rPr lang="fr-FR" dirty="0" smtClean="0"/>
              <a:t/>
            </a:r>
            <a:br>
              <a:rPr lang="fr-FR" dirty="0" smtClean="0"/>
            </a:br>
            <a:r>
              <a:rPr lang="fr-FR" dirty="0"/>
              <a:t/>
            </a:r>
            <a:br>
              <a:rPr lang="fr-FR" dirty="0"/>
            </a:br>
            <a:r>
              <a:rPr lang="fr-FR" dirty="0" smtClean="0"/>
              <a:t/>
            </a:r>
            <a:br>
              <a:rPr lang="fr-FR" dirty="0" smtClean="0"/>
            </a:br>
            <a:r>
              <a:rPr lang="fr-FR" sz="3200" dirty="0" smtClean="0">
                <a:latin typeface="Calibri" panose="020F0502020204030204" pitchFamily="34" charset="0"/>
              </a:rPr>
              <a:t>Contexte et demande</a:t>
            </a:r>
            <a:r>
              <a:rPr lang="fr-FR" sz="3200" dirty="0">
                <a:latin typeface="Calibri" panose="020F0502020204030204" pitchFamily="34" charset="0"/>
              </a:rPr>
              <a:t/>
            </a:r>
            <a:br>
              <a:rPr lang="fr-FR" sz="3200" dirty="0">
                <a:latin typeface="Calibri" panose="020F0502020204030204" pitchFamily="34" charset="0"/>
              </a:rPr>
            </a:br>
            <a:r>
              <a:rPr lang="fr-FR" sz="3200" dirty="0" smtClean="0">
                <a:latin typeface="Calibri" panose="020F0502020204030204" pitchFamily="34" charset="0"/>
              </a:rPr>
              <a:t/>
            </a:r>
            <a:br>
              <a:rPr lang="fr-FR" sz="3200" dirty="0" smtClean="0">
                <a:latin typeface="Calibri" panose="020F0502020204030204" pitchFamily="34" charset="0"/>
              </a:rPr>
            </a:br>
            <a:r>
              <a:rPr lang="fr-FR" dirty="0">
                <a:latin typeface="Calibri" panose="020F0502020204030204" pitchFamily="34" charset="0"/>
              </a:rPr>
              <a:t/>
            </a:r>
            <a:br>
              <a:rPr lang="fr-FR" dirty="0">
                <a:latin typeface="Calibri" panose="020F0502020204030204" pitchFamily="34" charset="0"/>
              </a:rPr>
            </a:br>
            <a:r>
              <a:rPr lang="fr-FR" dirty="0" smtClean="0">
                <a:latin typeface="Calibri" panose="020F0502020204030204" pitchFamily="34" charset="0"/>
              </a:rPr>
              <a:t/>
            </a:r>
            <a:br>
              <a:rPr lang="fr-FR" dirty="0" smtClean="0">
                <a:latin typeface="Calibri" panose="020F0502020204030204" pitchFamily="34" charset="0"/>
              </a:rPr>
            </a:br>
            <a:r>
              <a:rPr lang="fr-FR" dirty="0">
                <a:latin typeface="Calibri" panose="020F0502020204030204" pitchFamily="34" charset="0"/>
              </a:rPr>
              <a:t/>
            </a:r>
            <a:br>
              <a:rPr lang="fr-FR" dirty="0">
                <a:latin typeface="Calibri" panose="020F0502020204030204" pitchFamily="34" charset="0"/>
              </a:rPr>
            </a:br>
            <a:endParaRPr lang="fr-FR" sz="2800" dirty="0">
              <a:latin typeface="Calibri" panose="020F0502020204030204" pitchFamily="34" charset="0"/>
            </a:endParaRPr>
          </a:p>
        </p:txBody>
      </p:sp>
      <p:sp>
        <p:nvSpPr>
          <p:cNvPr id="8" name="Espace réservé du contenu 7"/>
          <p:cNvSpPr>
            <a:spLocks noGrp="1"/>
          </p:cNvSpPr>
          <p:nvPr>
            <p:ph idx="1"/>
          </p:nvPr>
        </p:nvSpPr>
        <p:spPr>
          <a:xfrm>
            <a:off x="457200" y="1417638"/>
            <a:ext cx="8229600" cy="4525963"/>
          </a:xfrm>
        </p:spPr>
        <p:txBody>
          <a:bodyPr/>
          <a:lstStyle/>
          <a:p>
            <a:r>
              <a:rPr lang="fr-FR" sz="2800" spc="-150" dirty="0">
                <a:latin typeface="Calibri" panose="020F0502020204030204" pitchFamily="34" charset="0"/>
              </a:rPr>
              <a:t>Selon les données internes, </a:t>
            </a:r>
            <a:r>
              <a:rPr lang="fr-FR" sz="2800" spc="-150" dirty="0" smtClean="0">
                <a:latin typeface="Calibri" panose="020F0502020204030204" pitchFamily="34" charset="0"/>
              </a:rPr>
              <a:t>augmentation </a:t>
            </a:r>
            <a:r>
              <a:rPr lang="fr-FR" sz="2800" spc="-150" dirty="0">
                <a:latin typeface="Calibri" panose="020F0502020204030204" pitchFamily="34" charset="0"/>
              </a:rPr>
              <a:t>des </a:t>
            </a:r>
            <a:r>
              <a:rPr lang="fr-FR" sz="2800" spc="-150" dirty="0" smtClean="0">
                <a:latin typeface="Calibri" panose="020F0502020204030204" pitchFamily="34" charset="0"/>
              </a:rPr>
              <a:t>agressions*</a:t>
            </a:r>
          </a:p>
          <a:p>
            <a:pPr marL="0" indent="0">
              <a:buNone/>
            </a:pPr>
            <a:r>
              <a:rPr lang="fr-FR" sz="2000" spc="-150" dirty="0" smtClean="0">
                <a:latin typeface="Calibri" panose="020F0502020204030204" pitchFamily="34" charset="0"/>
              </a:rPr>
              <a:t>Données du service qualité 2014 et 2015</a:t>
            </a:r>
            <a:endParaRPr lang="fr-FR" sz="2800" spc="-150" dirty="0">
              <a:latin typeface="Calibri" panose="020F0502020204030204" pitchFamily="34" charset="0"/>
            </a:endParaRPr>
          </a:p>
          <a:p>
            <a:r>
              <a:rPr lang="fr-FR" sz="2800" spc="-150" dirty="0">
                <a:latin typeface="Calibri" panose="020F0502020204030204" pitchFamily="34" charset="0"/>
              </a:rPr>
              <a:t>D</a:t>
            </a:r>
            <a:r>
              <a:rPr lang="fr-FR" sz="2800" spc="-150" dirty="0" smtClean="0">
                <a:latin typeface="Calibri" panose="020F0502020204030204" pitchFamily="34" charset="0"/>
              </a:rPr>
              <a:t>es </a:t>
            </a:r>
            <a:r>
              <a:rPr lang="fr-FR" sz="2800" spc="-150" dirty="0">
                <a:latin typeface="Calibri" panose="020F0502020204030204" pitchFamily="34" charset="0"/>
              </a:rPr>
              <a:t>réponses dans l’urgence </a:t>
            </a:r>
            <a:r>
              <a:rPr lang="fr-FR" sz="2800" spc="-150" dirty="0" smtClean="0">
                <a:latin typeface="Calibri" panose="020F0502020204030204" pitchFamily="34" charset="0"/>
              </a:rPr>
              <a:t>et peu adaptées </a:t>
            </a:r>
            <a:r>
              <a:rPr lang="fr-FR" sz="2800" spc="-150" dirty="0">
                <a:latin typeface="Calibri" panose="020F0502020204030204" pitchFamily="34" charset="0"/>
              </a:rPr>
              <a:t>aux attentes des </a:t>
            </a:r>
            <a:r>
              <a:rPr lang="fr-FR" sz="2800" spc="-150" dirty="0" smtClean="0">
                <a:latin typeface="Calibri" panose="020F0502020204030204" pitchFamily="34" charset="0"/>
              </a:rPr>
              <a:t>agents  </a:t>
            </a:r>
          </a:p>
          <a:p>
            <a:pPr marL="0" indent="0">
              <a:buNone/>
            </a:pPr>
            <a:endParaRPr lang="fr-FR" sz="2800" spc="-150" dirty="0">
              <a:latin typeface="Calibri" panose="020F0502020204030204" pitchFamily="34" charset="0"/>
            </a:endParaRPr>
          </a:p>
          <a:p>
            <a:pPr marL="0" indent="0">
              <a:buNone/>
            </a:pPr>
            <a:r>
              <a:rPr lang="fr-FR" sz="2800" spc="-150" dirty="0" smtClean="0">
                <a:latin typeface="Calibri" panose="020F0502020204030204" pitchFamily="34" charset="0"/>
              </a:rPr>
              <a:t>			l’intérêt </a:t>
            </a:r>
            <a:r>
              <a:rPr lang="fr-FR" sz="2800" spc="-150" dirty="0">
                <a:latin typeface="Calibri" panose="020F0502020204030204" pitchFamily="34" charset="0"/>
              </a:rPr>
              <a:t>d’une démarche visible, coordonnée et </a:t>
            </a:r>
            <a:r>
              <a:rPr lang="fr-FR" sz="2800" spc="-150" dirty="0" smtClean="0">
                <a:latin typeface="Calibri" panose="020F0502020204030204" pitchFamily="34" charset="0"/>
              </a:rPr>
              <a:t>				formalisée institutionnellement</a:t>
            </a:r>
            <a:endParaRPr lang="fr-FR" sz="2800" spc="-150" dirty="0">
              <a:latin typeface="Calibri" panose="020F0502020204030204" pitchFamily="34" charset="0"/>
            </a:endParaRPr>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3</a:t>
            </a:fld>
            <a:endParaRPr lang="fr-FR"/>
          </a:p>
        </p:txBody>
      </p:sp>
      <p:sp>
        <p:nvSpPr>
          <p:cNvPr id="9" name="Flèche droite 8"/>
          <p:cNvSpPr/>
          <p:nvPr/>
        </p:nvSpPr>
        <p:spPr>
          <a:xfrm>
            <a:off x="755576" y="3933056"/>
            <a:ext cx="1080120" cy="36004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72654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barn(inVertical)">
                                      <p:cBhvr>
                                        <p:cTn id="7"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a:latin typeface="Calibri" panose="020F0502020204030204" pitchFamily="34" charset="0"/>
              </a:rPr>
              <a:t>O</a:t>
            </a:r>
            <a:r>
              <a:rPr lang="fr-FR" sz="3600" dirty="0" smtClean="0">
                <a:latin typeface="Calibri" panose="020F0502020204030204" pitchFamily="34" charset="0"/>
              </a:rPr>
              <a:t>bjectifs</a:t>
            </a:r>
            <a:endParaRPr lang="fr-FR" sz="3600" dirty="0">
              <a:latin typeface="Calibri" panose="020F0502020204030204" pitchFamily="34" charset="0"/>
            </a:endParaRPr>
          </a:p>
        </p:txBody>
      </p:sp>
      <p:sp>
        <p:nvSpPr>
          <p:cNvPr id="3" name="Espace réservé du contenu 2"/>
          <p:cNvSpPr>
            <a:spLocks noGrp="1"/>
          </p:cNvSpPr>
          <p:nvPr>
            <p:ph idx="1"/>
          </p:nvPr>
        </p:nvSpPr>
        <p:spPr/>
        <p:txBody>
          <a:bodyPr/>
          <a:lstStyle/>
          <a:p>
            <a:pPr lvl="0"/>
            <a:r>
              <a:rPr lang="fr-FR" sz="2800" spc="-150" dirty="0">
                <a:latin typeface="Calibri" panose="020F0502020204030204" pitchFamily="34" charset="0"/>
              </a:rPr>
              <a:t>Disposer d’une démarche </a:t>
            </a:r>
            <a:r>
              <a:rPr lang="fr-FR" sz="2800" spc="-150" dirty="0" smtClean="0">
                <a:latin typeface="Calibri" panose="020F0502020204030204" pitchFamily="34" charset="0"/>
              </a:rPr>
              <a:t>qui </a:t>
            </a:r>
            <a:r>
              <a:rPr lang="fr-FR" sz="2800" spc="-150" dirty="0">
                <a:latin typeface="Calibri" panose="020F0502020204030204" pitchFamily="34" charset="0"/>
              </a:rPr>
              <a:t>prenne en compte la </a:t>
            </a:r>
            <a:r>
              <a:rPr lang="fr-FR" sz="2800" spc="-150" dirty="0" smtClean="0">
                <a:latin typeface="Calibri" panose="020F0502020204030204" pitchFamily="34" charset="0"/>
              </a:rPr>
              <a:t>dimension singulière </a:t>
            </a:r>
            <a:r>
              <a:rPr lang="fr-FR" sz="2800" spc="-150" dirty="0">
                <a:latin typeface="Calibri" panose="020F0502020204030204" pitchFamily="34" charset="0"/>
              </a:rPr>
              <a:t>de </a:t>
            </a:r>
            <a:r>
              <a:rPr lang="fr-FR" sz="2800" spc="-150" dirty="0" smtClean="0">
                <a:latin typeface="Calibri" panose="020F0502020204030204" pitchFamily="34" charset="0"/>
              </a:rPr>
              <a:t>l’agent</a:t>
            </a:r>
          </a:p>
          <a:p>
            <a:pPr marL="0" lvl="0" indent="0">
              <a:buNone/>
            </a:pPr>
            <a:endParaRPr lang="fr-FR" sz="2800" spc="-150" dirty="0">
              <a:latin typeface="Calibri" panose="020F0502020204030204" pitchFamily="34" charset="0"/>
            </a:endParaRPr>
          </a:p>
          <a:p>
            <a:pPr lvl="0"/>
            <a:r>
              <a:rPr lang="fr-FR" sz="2800" spc="-150" dirty="0">
                <a:latin typeface="Calibri" panose="020F0502020204030204" pitchFamily="34" charset="0"/>
              </a:rPr>
              <a:t>Déterminer </a:t>
            </a:r>
            <a:r>
              <a:rPr lang="fr-FR" sz="2800" spc="-150" dirty="0" smtClean="0">
                <a:latin typeface="Calibri" panose="020F0502020204030204" pitchFamily="34" charset="0"/>
              </a:rPr>
              <a:t>un dispositif de </a:t>
            </a:r>
            <a:r>
              <a:rPr lang="fr-FR" sz="2800" spc="-150" dirty="0">
                <a:latin typeface="Calibri" panose="020F0502020204030204" pitchFamily="34" charset="0"/>
              </a:rPr>
              <a:t>prévention des </a:t>
            </a:r>
            <a:r>
              <a:rPr lang="fr-FR" sz="2800" spc="-150" dirty="0" smtClean="0">
                <a:latin typeface="Calibri" panose="020F0502020204030204" pitchFamily="34" charset="0"/>
              </a:rPr>
              <a:t>situations d’agressions</a:t>
            </a:r>
            <a:endParaRPr lang="fr-FR" sz="2800" spc="-150" dirty="0">
              <a:latin typeface="Calibri" panose="020F0502020204030204" pitchFamily="34" charset="0"/>
            </a:endParaRPr>
          </a:p>
          <a:p>
            <a:endParaRPr lang="fr-FR" sz="2800" spc="-150" dirty="0">
              <a:latin typeface="Calibri" panose="020F0502020204030204" pitchFamily="34" charset="0"/>
            </a:endParaRPr>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4</a:t>
            </a:fld>
            <a:endParaRPr lang="fr-FR"/>
          </a:p>
        </p:txBody>
      </p:sp>
    </p:spTree>
    <p:extLst>
      <p:ext uri="{BB962C8B-B14F-4D97-AF65-F5344CB8AC3E}">
        <p14:creationId xmlns:p14="http://schemas.microsoft.com/office/powerpoint/2010/main" val="2612808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fr-FR" sz="3200" dirty="0" smtClean="0">
                <a:latin typeface="Calibri" panose="020F0502020204030204" pitchFamily="34" charset="0"/>
              </a:rPr>
              <a:t>Préalables pour installer la démarche : </a:t>
            </a:r>
            <a:br>
              <a:rPr lang="fr-FR" sz="3200" dirty="0" smtClean="0">
                <a:latin typeface="Calibri" panose="020F0502020204030204" pitchFamily="34" charset="0"/>
              </a:rPr>
            </a:br>
            <a:r>
              <a:rPr lang="fr-FR" sz="3200" dirty="0" smtClean="0">
                <a:latin typeface="Calibri" panose="020F0502020204030204" pitchFamily="34" charset="0"/>
              </a:rPr>
              <a:t>un diagnostic de l’existant</a:t>
            </a:r>
            <a:endParaRPr lang="fr-FR" sz="3200" dirty="0">
              <a:latin typeface="Calibri" panose="020F0502020204030204" pitchFamily="34" charset="0"/>
            </a:endParaRPr>
          </a:p>
        </p:txBody>
      </p:sp>
      <p:sp>
        <p:nvSpPr>
          <p:cNvPr id="3" name="Espace réservé du contenu 2"/>
          <p:cNvSpPr>
            <a:spLocks noGrp="1"/>
          </p:cNvSpPr>
          <p:nvPr>
            <p:ph idx="1"/>
          </p:nvPr>
        </p:nvSpPr>
        <p:spPr/>
        <p:txBody>
          <a:bodyPr/>
          <a:lstStyle/>
          <a:p>
            <a:pPr>
              <a:buFontTx/>
              <a:buChar char="-"/>
            </a:pPr>
            <a:r>
              <a:rPr lang="fr-FR" sz="2800" spc="-150" dirty="0" smtClean="0">
                <a:latin typeface="Calibri" panose="020F0502020204030204" pitchFamily="34" charset="0"/>
              </a:rPr>
              <a:t>Évaluation des attentes des agents suite à une FSEI « agressions » par le biais d’entretiens individuels</a:t>
            </a:r>
          </a:p>
          <a:p>
            <a:pPr marL="0" indent="0">
              <a:buNone/>
            </a:pPr>
            <a:endParaRPr lang="fr-FR" sz="1800" spc="-150" dirty="0" smtClean="0">
              <a:latin typeface="Calibri" panose="020F0502020204030204" pitchFamily="34" charset="0"/>
            </a:endParaRPr>
          </a:p>
          <a:p>
            <a:pPr>
              <a:buFontTx/>
              <a:buChar char="-"/>
            </a:pPr>
            <a:r>
              <a:rPr lang="fr-FR" sz="2800" spc="-150" dirty="0" smtClean="0">
                <a:latin typeface="Calibri" panose="020F0502020204030204" pitchFamily="34" charset="0"/>
              </a:rPr>
              <a:t>Rencontre de la direction qualité (directrice, gestionnaire des risques) et de la direction de site </a:t>
            </a:r>
          </a:p>
          <a:p>
            <a:pPr marL="0" indent="0">
              <a:buNone/>
            </a:pPr>
            <a:endParaRPr lang="fr-FR" sz="1800" spc="-150" dirty="0" smtClean="0">
              <a:latin typeface="Calibri" panose="020F0502020204030204" pitchFamily="34" charset="0"/>
            </a:endParaRPr>
          </a:p>
          <a:p>
            <a:pPr>
              <a:buFontTx/>
              <a:buChar char="-"/>
            </a:pPr>
            <a:r>
              <a:rPr lang="fr-FR" sz="2800" spc="-150" dirty="0" smtClean="0">
                <a:latin typeface="Calibri" panose="020F0502020204030204" pitchFamily="34" charset="0"/>
              </a:rPr>
              <a:t>Rencontre du médecin du travail</a:t>
            </a:r>
          </a:p>
          <a:p>
            <a:pPr marL="0" indent="0">
              <a:buNone/>
            </a:pPr>
            <a:endParaRPr lang="fr-FR" sz="2000" spc="-150" dirty="0" smtClean="0">
              <a:latin typeface="Calibri" panose="020F0502020204030204" pitchFamily="34" charset="0"/>
            </a:endParaRPr>
          </a:p>
          <a:p>
            <a:pPr>
              <a:buFontTx/>
              <a:buChar char="-"/>
            </a:pPr>
            <a:r>
              <a:rPr lang="fr-FR" sz="2800" spc="-150" dirty="0" smtClean="0">
                <a:latin typeface="Calibri" panose="020F0502020204030204" pitchFamily="34" charset="0"/>
              </a:rPr>
              <a:t>Rencontre des élus du CHSCT</a:t>
            </a:r>
          </a:p>
          <a:p>
            <a:pPr marL="0" indent="0">
              <a:buNone/>
            </a:pPr>
            <a:endParaRPr lang="fr-FR"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5</a:t>
            </a:fld>
            <a:endParaRPr lang="fr-FR"/>
          </a:p>
        </p:txBody>
      </p:sp>
    </p:spTree>
    <p:extLst>
      <p:ext uri="{BB962C8B-B14F-4D97-AF65-F5344CB8AC3E}">
        <p14:creationId xmlns:p14="http://schemas.microsoft.com/office/powerpoint/2010/main" val="650936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txBody>
          <a:bodyPr/>
          <a:lstStyle/>
          <a:p>
            <a:pPr lvl="0" algn="l"/>
            <a:r>
              <a:rPr lang="fr-FR" sz="2400" b="1" dirty="0" smtClean="0"/>
              <a:t>Trois </a:t>
            </a:r>
            <a:r>
              <a:rPr lang="fr-FR" sz="2400" b="1" dirty="0"/>
              <a:t>démarches / Trois attentes/ acteurs </a:t>
            </a:r>
            <a:r>
              <a:rPr lang="fr-FR" sz="2400" b="1" dirty="0" smtClean="0"/>
              <a:t>multiples </a:t>
            </a:r>
            <a:r>
              <a:rPr lang="fr-FR" sz="2400" dirty="0"/>
              <a:t/>
            </a:r>
            <a:br>
              <a:rPr lang="fr-FR" sz="2400" dirty="0"/>
            </a:br>
            <a:endParaRPr lang="fr-FR" sz="3600" dirty="0"/>
          </a:p>
        </p:txBody>
      </p:sp>
      <p:sp>
        <p:nvSpPr>
          <p:cNvPr id="3" name="Espace réservé du contenu 2"/>
          <p:cNvSpPr>
            <a:spLocks noGrp="1"/>
          </p:cNvSpPr>
          <p:nvPr>
            <p:ph idx="1"/>
          </p:nvPr>
        </p:nvSpPr>
        <p:spPr>
          <a:xfrm>
            <a:off x="323528" y="1052736"/>
            <a:ext cx="8229600" cy="5256584"/>
          </a:xfrm>
        </p:spPr>
        <p:txBody>
          <a:bodyPr/>
          <a:lstStyle/>
          <a:p>
            <a:pPr>
              <a:buFont typeface="Arial" panose="020B0604020202020204" pitchFamily="34" charset="0"/>
              <a:buChar char="•"/>
            </a:pPr>
            <a:r>
              <a:rPr lang="fr-FR" sz="2000" dirty="0" smtClean="0"/>
              <a:t>Cas particulier d’un professionnel exerçant dans le milieu hospitalier </a:t>
            </a:r>
          </a:p>
          <a:p>
            <a:pPr marL="0" indent="0">
              <a:buNone/>
            </a:pPr>
            <a:endParaRPr lang="fr-FR" sz="1000" dirty="0" smtClean="0"/>
          </a:p>
          <a:p>
            <a:r>
              <a:rPr lang="fr-FR" sz="2000" dirty="0" smtClean="0"/>
              <a:t>Des </a:t>
            </a:r>
            <a:r>
              <a:rPr lang="fr-FR" sz="2000" dirty="0"/>
              <a:t>attentes </a:t>
            </a:r>
            <a:r>
              <a:rPr lang="fr-FR" sz="2000" dirty="0" smtClean="0"/>
              <a:t>différentes pour chaque démarche réalisée :</a:t>
            </a:r>
            <a:endParaRPr lang="fr-FR" sz="2000" dirty="0"/>
          </a:p>
          <a:p>
            <a:pPr marL="0" lvl="0" indent="0">
              <a:buNone/>
            </a:pPr>
            <a:r>
              <a:rPr lang="fr-FR" sz="2000" b="1" dirty="0" smtClean="0"/>
              <a:t>- La </a:t>
            </a:r>
            <a:r>
              <a:rPr lang="fr-FR" sz="2000" b="1" dirty="0"/>
              <a:t>démarche Juridique : </a:t>
            </a:r>
            <a:r>
              <a:rPr lang="fr-FR" sz="2000" dirty="0" smtClean="0"/>
              <a:t>(IML)</a:t>
            </a:r>
            <a:endParaRPr lang="fr-FR" sz="2000" dirty="0"/>
          </a:p>
          <a:p>
            <a:pPr marL="0" indent="0">
              <a:buNone/>
            </a:pPr>
            <a:r>
              <a:rPr lang="fr-FR" sz="2000" dirty="0"/>
              <a:t>Attendu : Reconnaissance juridique de sa place de </a:t>
            </a:r>
            <a:r>
              <a:rPr lang="fr-FR" sz="2000" dirty="0" smtClean="0"/>
              <a:t>victime </a:t>
            </a:r>
          </a:p>
          <a:p>
            <a:pPr marL="0" indent="0">
              <a:buNone/>
            </a:pPr>
            <a:endParaRPr lang="fr-FR" sz="1000" dirty="0" smtClean="0"/>
          </a:p>
          <a:p>
            <a:pPr marL="0" indent="0">
              <a:buNone/>
            </a:pPr>
            <a:r>
              <a:rPr lang="fr-FR" sz="2000" b="1" dirty="0" smtClean="0"/>
              <a:t>- La </a:t>
            </a:r>
            <a:r>
              <a:rPr lang="fr-FR" sz="2000" b="1" dirty="0"/>
              <a:t>démarche d’Accident de Travail </a:t>
            </a:r>
            <a:r>
              <a:rPr lang="fr-FR" sz="2000" b="1" dirty="0" smtClean="0"/>
              <a:t>: </a:t>
            </a:r>
            <a:r>
              <a:rPr lang="fr-FR" sz="2000" dirty="0" smtClean="0"/>
              <a:t>(Urgences)</a:t>
            </a:r>
            <a:endParaRPr lang="fr-FR" sz="2000" dirty="0"/>
          </a:p>
          <a:p>
            <a:pPr marL="0" indent="0">
              <a:buNone/>
            </a:pPr>
            <a:r>
              <a:rPr lang="fr-FR" sz="2000" dirty="0"/>
              <a:t>Attendu : la déclaration d’AT matérialise que l’agression a eu lieu à l’hôpital et a eu un impact sur sa </a:t>
            </a:r>
            <a:r>
              <a:rPr lang="fr-FR" sz="2000" dirty="0" smtClean="0"/>
              <a:t>santé</a:t>
            </a:r>
          </a:p>
          <a:p>
            <a:pPr marL="0" indent="0">
              <a:buNone/>
            </a:pPr>
            <a:endParaRPr lang="fr-FR" sz="1000" dirty="0"/>
          </a:p>
          <a:p>
            <a:pPr marL="0" lvl="0" indent="0">
              <a:buNone/>
            </a:pPr>
            <a:r>
              <a:rPr lang="fr-FR" sz="2000" b="1" dirty="0" smtClean="0"/>
              <a:t>- La </a:t>
            </a:r>
            <a:r>
              <a:rPr lang="fr-FR" sz="2000" b="1" dirty="0"/>
              <a:t>démarche auprès de </a:t>
            </a:r>
            <a:r>
              <a:rPr lang="fr-FR" sz="2000" b="1" dirty="0" smtClean="0"/>
              <a:t>l’Institution</a:t>
            </a:r>
            <a:r>
              <a:rPr lang="fr-FR" sz="2000" b="1" dirty="0"/>
              <a:t> </a:t>
            </a:r>
            <a:r>
              <a:rPr lang="fr-FR" sz="2000" dirty="0">
                <a:sym typeface="Wingdings" panose="05000000000000000000" pitchFamily="2" charset="2"/>
              </a:rPr>
              <a:t>(</a:t>
            </a:r>
            <a:r>
              <a:rPr lang="fr-FR" sz="2000" dirty="0" smtClean="0">
                <a:sym typeface="Wingdings" panose="05000000000000000000" pitchFamily="2" charset="2"/>
              </a:rPr>
              <a:t>FSEI)</a:t>
            </a:r>
            <a:endParaRPr lang="fr-FR" sz="2000" dirty="0"/>
          </a:p>
          <a:p>
            <a:pPr marL="0" indent="0">
              <a:buNone/>
            </a:pPr>
            <a:r>
              <a:rPr lang="fr-FR" sz="2000" dirty="0"/>
              <a:t>Attendu : reconnaissance institutionnelle de sa situation d’agression </a:t>
            </a:r>
          </a:p>
          <a:p>
            <a:pPr marL="0" indent="0">
              <a:buNone/>
            </a:pPr>
            <a:r>
              <a:rPr lang="fr-FR" sz="2000" dirty="0"/>
              <a:t>Que met en place l’institution pour accompagner l’agent dans cette situation ? </a:t>
            </a:r>
          </a:p>
          <a:p>
            <a:pPr marL="0" indent="0">
              <a:buNone/>
            </a:pPr>
            <a:r>
              <a:rPr lang="fr-FR" sz="2000" dirty="0"/>
              <a:t>Que met-elle en place pour prévenir cette situation et éviter qu’elle ne se reproduise ?</a:t>
            </a:r>
          </a:p>
          <a:p>
            <a:endParaRPr lang="fr-FR" sz="1800"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6</a:t>
            </a:fld>
            <a:endParaRPr lang="fr-FR"/>
          </a:p>
        </p:txBody>
      </p:sp>
    </p:spTree>
    <p:extLst>
      <p:ext uri="{BB962C8B-B14F-4D97-AF65-F5344CB8AC3E}">
        <p14:creationId xmlns:p14="http://schemas.microsoft.com/office/powerpoint/2010/main" val="76948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1000"/>
                                        <p:tgtEl>
                                          <p:spTgt spid="3">
                                            <p:txEl>
                                              <p:pRg st="9" end="9"/>
                                            </p:txEl>
                                          </p:spTgt>
                                        </p:tgtEl>
                                      </p:cBhvr>
                                    </p:animEffect>
                                    <p:anim calcmode="lin" valueType="num">
                                      <p:cBhvr>
                                        <p:cTn id="32"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9" end="9"/>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1000"/>
                                        <p:tgtEl>
                                          <p:spTgt spid="3">
                                            <p:txEl>
                                              <p:pRg st="10" end="10"/>
                                            </p:txEl>
                                          </p:spTgt>
                                        </p:tgtEl>
                                      </p:cBhvr>
                                    </p:animEffect>
                                    <p:anim calcmode="lin" valueType="num">
                                      <p:cBhvr>
                                        <p:cTn id="37"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1000"/>
                                        <p:tgtEl>
                                          <p:spTgt spid="3">
                                            <p:txEl>
                                              <p:pRg st="11" end="11"/>
                                            </p:txEl>
                                          </p:spTgt>
                                        </p:tgtEl>
                                      </p:cBhvr>
                                    </p:animEffect>
                                    <p:anim calcmode="lin" valueType="num">
                                      <p:cBhvr>
                                        <p:cTn id="4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3">
                                            <p:txEl>
                                              <p:pRg st="12" end="12"/>
                                            </p:txEl>
                                          </p:spTgt>
                                        </p:tgtEl>
                                        <p:attrNameLst>
                                          <p:attrName>style.visibility</p:attrName>
                                        </p:attrNameLst>
                                      </p:cBhvr>
                                      <p:to>
                                        <p:strVal val="visible"/>
                                      </p:to>
                                    </p:set>
                                    <p:animEffect transition="in" filter="fade">
                                      <p:cBhvr>
                                        <p:cTn id="46" dur="1000"/>
                                        <p:tgtEl>
                                          <p:spTgt spid="3">
                                            <p:txEl>
                                              <p:pRg st="12" end="12"/>
                                            </p:txEl>
                                          </p:spTgt>
                                        </p:tgtEl>
                                      </p:cBhvr>
                                    </p:animEffect>
                                    <p:anim calcmode="lin" valueType="num">
                                      <p:cBhvr>
                                        <p:cTn id="47"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48"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lvl="0" algn="l"/>
            <a:r>
              <a:rPr lang="fr-FR" sz="2800" b="1" dirty="0" smtClean="0"/>
              <a:t/>
            </a:r>
            <a:br>
              <a:rPr lang="fr-FR" sz="2800" b="1" dirty="0" smtClean="0"/>
            </a:br>
            <a:r>
              <a:rPr lang="fr-FR" sz="2800" b="1" dirty="0" smtClean="0">
                <a:latin typeface="Calibri" panose="020F0502020204030204" pitchFamily="34" charset="0"/>
              </a:rPr>
              <a:t>Qu’en </a:t>
            </a:r>
            <a:r>
              <a:rPr lang="fr-FR" sz="2800" b="1" dirty="0">
                <a:latin typeface="Calibri" panose="020F0502020204030204" pitchFamily="34" charset="0"/>
              </a:rPr>
              <a:t>est-il </a:t>
            </a:r>
            <a:r>
              <a:rPr lang="fr-FR" sz="2800" b="1" dirty="0" smtClean="0">
                <a:latin typeface="Calibri" panose="020F0502020204030204" pitchFamily="34" charset="0"/>
              </a:rPr>
              <a:t>du parcours de l’agent concernant sa démarche institutionnelle?</a:t>
            </a:r>
            <a:r>
              <a:rPr lang="fr-FR" dirty="0">
                <a:latin typeface="Calibri" panose="020F0502020204030204" pitchFamily="34" charset="0"/>
              </a:rPr>
              <a:t/>
            </a:r>
            <a:br>
              <a:rPr lang="fr-FR" dirty="0">
                <a:latin typeface="Calibri" panose="020F0502020204030204" pitchFamily="34" charset="0"/>
              </a:rPr>
            </a:br>
            <a:endParaRPr lang="fr-FR" dirty="0">
              <a:latin typeface="Calibri" panose="020F0502020204030204" pitchFamily="34" charset="0"/>
            </a:endParaRPr>
          </a:p>
        </p:txBody>
      </p:sp>
      <p:sp>
        <p:nvSpPr>
          <p:cNvPr id="3" name="Espace réservé du contenu 2"/>
          <p:cNvSpPr>
            <a:spLocks noGrp="1"/>
          </p:cNvSpPr>
          <p:nvPr>
            <p:ph idx="1"/>
          </p:nvPr>
        </p:nvSpPr>
        <p:spPr/>
        <p:txBody>
          <a:bodyPr/>
          <a:lstStyle/>
          <a:p>
            <a:pPr marL="0" indent="0">
              <a:buNone/>
            </a:pPr>
            <a:r>
              <a:rPr lang="fr-FR" sz="1100" b="1" dirty="0"/>
              <a:t> </a:t>
            </a:r>
            <a:endParaRPr lang="fr-FR" sz="1100" dirty="0" smtClean="0"/>
          </a:p>
          <a:p>
            <a:pPr marL="0" indent="0">
              <a:buNone/>
            </a:pPr>
            <a:endParaRPr lang="fr-FR" sz="1100" dirty="0"/>
          </a:p>
          <a:p>
            <a:pPr marL="0" indent="0">
              <a:buNone/>
            </a:pPr>
            <a:endParaRPr lang="fr-FR" sz="1100" dirty="0" smtClean="0"/>
          </a:p>
          <a:p>
            <a:pPr marL="0" indent="0">
              <a:buNone/>
            </a:pPr>
            <a:endParaRPr lang="fr-FR" sz="1100" dirty="0"/>
          </a:p>
          <a:p>
            <a:pPr marL="0" indent="0">
              <a:buNone/>
            </a:pPr>
            <a:endParaRPr lang="fr-FR" sz="1100" dirty="0" smtClean="0"/>
          </a:p>
          <a:p>
            <a:pPr marL="0" indent="0">
              <a:buNone/>
            </a:pPr>
            <a:endParaRPr lang="fr-FR" sz="1100" dirty="0"/>
          </a:p>
          <a:p>
            <a:pPr marL="0" indent="0">
              <a:buNone/>
            </a:pPr>
            <a:endParaRPr lang="fr-FR" sz="1100" dirty="0" smtClean="0"/>
          </a:p>
          <a:p>
            <a:pPr marL="0" indent="0">
              <a:buNone/>
            </a:pPr>
            <a:endParaRPr lang="fr-FR" sz="1100" dirty="0"/>
          </a:p>
          <a:p>
            <a:pPr marL="0" indent="0">
              <a:buNone/>
            </a:pPr>
            <a:endParaRPr lang="fr-FR" sz="1100" dirty="0" smtClean="0"/>
          </a:p>
          <a:p>
            <a:pPr marL="0" indent="0">
              <a:buNone/>
            </a:pPr>
            <a:r>
              <a:rPr lang="fr-FR" sz="1100" dirty="0"/>
              <a:t/>
            </a:r>
            <a:br>
              <a:rPr lang="fr-FR" sz="1100" dirty="0"/>
            </a:br>
            <a:r>
              <a:rPr lang="fr-FR" sz="1100" dirty="0"/>
              <a:t> </a:t>
            </a:r>
          </a:p>
          <a:p>
            <a:endParaRPr lang="fr-FR" sz="1100" dirty="0"/>
          </a:p>
          <a:p>
            <a:endParaRPr lang="fr-FR" sz="1100" dirty="0"/>
          </a:p>
          <a:p>
            <a:endParaRPr lang="fr-FR" sz="1100" dirty="0"/>
          </a:p>
          <a:p>
            <a:endParaRPr lang="fr-FR" sz="1100"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7</a:t>
            </a:fld>
            <a:endParaRPr lang="fr-FR"/>
          </a:p>
        </p:txBody>
      </p:sp>
      <p:graphicFrame>
        <p:nvGraphicFramePr>
          <p:cNvPr id="7" name="Diagramme 6"/>
          <p:cNvGraphicFramePr/>
          <p:nvPr>
            <p:extLst>
              <p:ext uri="{D42A27DB-BD31-4B8C-83A1-F6EECF244321}">
                <p14:modId xmlns:p14="http://schemas.microsoft.com/office/powerpoint/2010/main" val="1332621248"/>
              </p:ext>
            </p:extLst>
          </p:nvPr>
        </p:nvGraphicFramePr>
        <p:xfrm>
          <a:off x="899592" y="1417637"/>
          <a:ext cx="7488832" cy="47085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5448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115888"/>
            <a:ext cx="8229600" cy="1224880"/>
          </a:xfrm>
        </p:spPr>
        <p:txBody>
          <a:bodyPr/>
          <a:lstStyle/>
          <a:p>
            <a:pPr lvl="0"/>
            <a:r>
              <a:rPr lang="fr-FR" sz="2800" b="1" dirty="0" smtClean="0"/>
              <a:t/>
            </a:r>
            <a:br>
              <a:rPr lang="fr-FR" sz="2800" b="1" dirty="0" smtClean="0"/>
            </a:br>
            <a:r>
              <a:rPr lang="fr-FR" sz="3200" b="1" dirty="0" smtClean="0">
                <a:latin typeface="Calibri" panose="020F0502020204030204" pitchFamily="34" charset="0"/>
              </a:rPr>
              <a:t>Des </a:t>
            </a:r>
            <a:r>
              <a:rPr lang="fr-FR" sz="3200" b="1" dirty="0">
                <a:latin typeface="Calibri" panose="020F0502020204030204" pitchFamily="34" charset="0"/>
              </a:rPr>
              <a:t>résultats d’accompagnement et de prévention peu efficients</a:t>
            </a:r>
            <a:r>
              <a:rPr lang="fr-FR" sz="3200" dirty="0">
                <a:latin typeface="Calibri" panose="020F0502020204030204" pitchFamily="34" charset="0"/>
              </a:rPr>
              <a:t/>
            </a:r>
            <a:br>
              <a:rPr lang="fr-FR" sz="3200" dirty="0">
                <a:latin typeface="Calibri" panose="020F0502020204030204" pitchFamily="34" charset="0"/>
              </a:rPr>
            </a:br>
            <a:r>
              <a:rPr lang="fr-FR" sz="2800" b="1" dirty="0"/>
              <a:t> </a:t>
            </a:r>
            <a:endParaRPr lang="fr-FR" altLang="fr-FR" sz="2800" dirty="0" smtClean="0">
              <a:latin typeface="Arial" charset="0"/>
            </a:endParaRPr>
          </a:p>
        </p:txBody>
      </p:sp>
      <p:sp>
        <p:nvSpPr>
          <p:cNvPr id="3" name="Espace réservé du contenu 2"/>
          <p:cNvSpPr>
            <a:spLocks noGrp="1"/>
          </p:cNvSpPr>
          <p:nvPr>
            <p:ph idx="1"/>
          </p:nvPr>
        </p:nvSpPr>
        <p:spPr>
          <a:xfrm>
            <a:off x="261864" y="1361358"/>
            <a:ext cx="8424936" cy="5145088"/>
          </a:xfrm>
        </p:spPr>
        <p:txBody>
          <a:bodyPr/>
          <a:lstStyle/>
          <a:p>
            <a:pPr marL="0" lvl="0" indent="0">
              <a:buNone/>
            </a:pPr>
            <a:r>
              <a:rPr lang="fr-FR" sz="2000" dirty="0" smtClean="0"/>
              <a:t>   			</a:t>
            </a:r>
            <a:r>
              <a:rPr lang="fr-FR" sz="2400" spc="-150" dirty="0" smtClean="0">
                <a:latin typeface="Calibri" panose="020F0502020204030204" pitchFamily="34" charset="0"/>
              </a:rPr>
              <a:t>La </a:t>
            </a:r>
            <a:r>
              <a:rPr lang="fr-FR" sz="2400" spc="-150" dirty="0">
                <a:latin typeface="Calibri" panose="020F0502020204030204" pitchFamily="34" charset="0"/>
              </a:rPr>
              <a:t>durée de réponse suite à la FSEI est perçue comme trop </a:t>
            </a:r>
            <a:r>
              <a:rPr lang="fr-FR" sz="2400" spc="-150" dirty="0" smtClean="0">
                <a:latin typeface="Calibri" panose="020F0502020204030204" pitchFamily="34" charset="0"/>
              </a:rPr>
              <a:t>					longue </a:t>
            </a:r>
            <a:r>
              <a:rPr lang="fr-FR" sz="2400" spc="-150" dirty="0">
                <a:latin typeface="Calibri" panose="020F0502020204030204" pitchFamily="34" charset="0"/>
              </a:rPr>
              <a:t>pour </a:t>
            </a:r>
            <a:r>
              <a:rPr lang="fr-FR" sz="2400" spc="-150" dirty="0" smtClean="0">
                <a:latin typeface="Calibri" panose="020F0502020204030204" pitchFamily="34" charset="0"/>
              </a:rPr>
              <a:t>l’agent</a:t>
            </a:r>
          </a:p>
          <a:p>
            <a:pPr marL="0" lvl="0" indent="0">
              <a:buNone/>
            </a:pPr>
            <a:endParaRPr lang="fr-FR" sz="1000" spc="-150" dirty="0">
              <a:latin typeface="Calibri" panose="020F0502020204030204" pitchFamily="34" charset="0"/>
            </a:endParaRPr>
          </a:p>
          <a:p>
            <a:pPr marL="0" lvl="0" indent="0">
              <a:buNone/>
            </a:pPr>
            <a:r>
              <a:rPr lang="fr-FR" sz="2400" spc="-150" dirty="0" smtClean="0">
                <a:latin typeface="Calibri" panose="020F0502020204030204" pitchFamily="34" charset="0"/>
              </a:rPr>
              <a:t>			Le Service de Santé au Travail </a:t>
            </a:r>
            <a:r>
              <a:rPr lang="fr-FR" sz="2400" spc="-150" dirty="0">
                <a:latin typeface="Calibri" panose="020F0502020204030204" pitchFamily="34" charset="0"/>
              </a:rPr>
              <a:t>reçoit les FSEI de façon </a:t>
            </a:r>
            <a:r>
              <a:rPr lang="fr-FR" sz="2400" spc="-150" dirty="0" smtClean="0">
                <a:latin typeface="Calibri" panose="020F0502020204030204" pitchFamily="34" charset="0"/>
              </a:rPr>
              <a:t>						anonyme</a:t>
            </a:r>
            <a:r>
              <a:rPr lang="fr-FR" sz="2400" spc="-150" dirty="0">
                <a:latin typeface="Calibri" panose="020F0502020204030204" pitchFamily="34" charset="0"/>
              </a:rPr>
              <a:t>, le psychologue du travail et le médecin du travail </a:t>
            </a:r>
            <a:r>
              <a:rPr lang="fr-FR" sz="2400" spc="-150" dirty="0" smtClean="0">
                <a:latin typeface="Calibri" panose="020F0502020204030204" pitchFamily="34" charset="0"/>
              </a:rPr>
              <a:t>					n’ont </a:t>
            </a:r>
            <a:r>
              <a:rPr lang="fr-FR" sz="2400" spc="-150" dirty="0">
                <a:latin typeface="Calibri" panose="020F0502020204030204" pitchFamily="34" charset="0"/>
              </a:rPr>
              <a:t>pas la possibilité de joindre </a:t>
            </a:r>
            <a:r>
              <a:rPr lang="fr-FR" sz="2400" spc="-150" dirty="0" smtClean="0">
                <a:latin typeface="Calibri" panose="020F0502020204030204" pitchFamily="34" charset="0"/>
              </a:rPr>
              <a:t>l’agent</a:t>
            </a:r>
          </a:p>
          <a:p>
            <a:pPr marL="0" lvl="0" indent="0">
              <a:buNone/>
            </a:pPr>
            <a:endParaRPr lang="fr-FR" sz="1000" spc="-150" dirty="0">
              <a:latin typeface="Calibri" panose="020F0502020204030204" pitchFamily="34" charset="0"/>
            </a:endParaRPr>
          </a:p>
          <a:p>
            <a:pPr marL="0" lvl="0" indent="0">
              <a:buNone/>
            </a:pPr>
            <a:r>
              <a:rPr lang="fr-FR" sz="2400" spc="-150" dirty="0" smtClean="0">
                <a:latin typeface="Calibri" panose="020F0502020204030204" pitchFamily="34" charset="0"/>
              </a:rPr>
              <a:t>			Réponse </a:t>
            </a:r>
            <a:r>
              <a:rPr lang="fr-FR" sz="2400" spc="-150" dirty="0">
                <a:latin typeface="Calibri" panose="020F0502020204030204" pitchFamily="34" charset="0"/>
              </a:rPr>
              <a:t>de la direction pas toujours adaptée aux attentes </a:t>
            </a:r>
            <a:r>
              <a:rPr lang="fr-FR" sz="2400" spc="-150" dirty="0" smtClean="0">
                <a:latin typeface="Calibri" panose="020F0502020204030204" pitchFamily="34" charset="0"/>
              </a:rPr>
              <a:t>					de l’agent</a:t>
            </a:r>
          </a:p>
          <a:p>
            <a:pPr marL="0" lvl="0" indent="0">
              <a:buNone/>
            </a:pPr>
            <a:endParaRPr lang="fr-FR" sz="1000" spc="-150" dirty="0">
              <a:latin typeface="Calibri" panose="020F0502020204030204" pitchFamily="34" charset="0"/>
            </a:endParaRPr>
          </a:p>
          <a:p>
            <a:pPr marL="0" lvl="0" indent="0">
              <a:buNone/>
            </a:pPr>
            <a:r>
              <a:rPr lang="fr-FR" sz="2400" spc="-150" dirty="0" smtClean="0">
                <a:latin typeface="Calibri" panose="020F0502020204030204" pitchFamily="34" charset="0"/>
              </a:rPr>
              <a:t>			Selon </a:t>
            </a:r>
            <a:r>
              <a:rPr lang="fr-FR" sz="2400" spc="-150" dirty="0">
                <a:latin typeface="Calibri" panose="020F0502020204030204" pitchFamily="34" charset="0"/>
              </a:rPr>
              <a:t>les acteurs, des réponses différentes qui ne font pas </a:t>
            </a:r>
            <a:r>
              <a:rPr lang="fr-FR" sz="2400" spc="-150" dirty="0" smtClean="0">
                <a:latin typeface="Calibri" panose="020F0502020204030204" pitchFamily="34" charset="0"/>
              </a:rPr>
              <a:t>					toujours </a:t>
            </a:r>
            <a:r>
              <a:rPr lang="fr-FR" sz="2400" spc="-150" dirty="0">
                <a:latin typeface="Calibri" panose="020F0502020204030204" pitchFamily="34" charset="0"/>
              </a:rPr>
              <a:t>consensus. </a:t>
            </a:r>
            <a:endParaRPr lang="fr-FR" sz="2400" spc="-150" dirty="0" smtClean="0">
              <a:latin typeface="Calibri" panose="020F0502020204030204" pitchFamily="34" charset="0"/>
            </a:endParaRPr>
          </a:p>
          <a:p>
            <a:pPr marL="0" lvl="0" indent="0">
              <a:buNone/>
            </a:pPr>
            <a:endParaRPr lang="fr-FR" sz="1000" spc="-150" dirty="0">
              <a:latin typeface="Calibri" panose="020F0502020204030204" pitchFamily="34" charset="0"/>
            </a:endParaRPr>
          </a:p>
          <a:p>
            <a:pPr marL="0" indent="0">
              <a:buNone/>
            </a:pPr>
            <a:r>
              <a:rPr lang="fr-FR" sz="2400" spc="-150" dirty="0">
                <a:latin typeface="Calibri" panose="020F0502020204030204" pitchFamily="34" charset="0"/>
              </a:rPr>
              <a:t>	</a:t>
            </a:r>
            <a:r>
              <a:rPr lang="fr-FR" sz="2400" spc="-150" dirty="0" smtClean="0">
                <a:latin typeface="Calibri" panose="020F0502020204030204" pitchFamily="34" charset="0"/>
              </a:rPr>
              <a:t>		Coûteux </a:t>
            </a:r>
            <a:r>
              <a:rPr lang="fr-FR" sz="2400" spc="-150" dirty="0">
                <a:latin typeface="Calibri" panose="020F0502020204030204" pitchFamily="34" charset="0"/>
              </a:rPr>
              <a:t>physiquement et psychologiquement </a:t>
            </a:r>
            <a:r>
              <a:rPr lang="fr-FR" sz="2400" spc="-150" dirty="0" smtClean="0">
                <a:latin typeface="Calibri" panose="020F0502020204030204" pitchFamily="34" charset="0"/>
              </a:rPr>
              <a:t>pour l’agent 		</a:t>
            </a:r>
          </a:p>
        </p:txBody>
      </p:sp>
      <p:sp>
        <p:nvSpPr>
          <p:cNvPr id="4" name="Espace réservé de la date 3"/>
          <p:cNvSpPr>
            <a:spLocks noGrp="1"/>
          </p:cNvSpPr>
          <p:nvPr>
            <p:ph type="dt" sz="quarter" idx="10"/>
          </p:nvPr>
        </p:nvSpPr>
        <p:spPr/>
        <p:txBody>
          <a:bodyPr/>
          <a:lstStyle/>
          <a:p>
            <a:pPr>
              <a:defRPr/>
            </a:pPr>
            <a:fld id="{AB85636A-F0F4-4D63-B1FE-6B5E04B629B0}" type="datetime1">
              <a:rPr lang="fr-FR" smtClean="0"/>
              <a:pPr>
                <a:defRPr/>
              </a:pPr>
              <a:t>16/11/2017</a:t>
            </a:fld>
            <a:endParaRPr lang="fr-FR" dirty="0"/>
          </a:p>
        </p:txBody>
      </p:sp>
      <p:sp>
        <p:nvSpPr>
          <p:cNvPr id="4101" name="Espace réservé du numéro de diapositive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Arial" charset="0"/>
              </a:defRPr>
            </a:lvl1pPr>
            <a:lvl2pPr marL="742950" indent="-285750">
              <a:spcBef>
                <a:spcPct val="20000"/>
              </a:spcBef>
              <a:buFont typeface="Arial" charset="0"/>
              <a:buChar char="–"/>
              <a:defRPr sz="2800">
                <a:solidFill>
                  <a:schemeClr val="tx1"/>
                </a:solidFill>
                <a:latin typeface="Arial" charset="0"/>
              </a:defRPr>
            </a:lvl2pPr>
            <a:lvl3pPr marL="1143000" indent="-228600">
              <a:spcBef>
                <a:spcPct val="20000"/>
              </a:spcBef>
              <a:buFont typeface="Arial" charset="0"/>
              <a:buChar char="•"/>
              <a:defRPr sz="2400">
                <a:solidFill>
                  <a:schemeClr val="tx1"/>
                </a:solidFill>
                <a:latin typeface="Arial" charset="0"/>
              </a:defRPr>
            </a:lvl3pPr>
            <a:lvl4pPr marL="1600200" indent="-228600">
              <a:spcBef>
                <a:spcPct val="20000"/>
              </a:spcBef>
              <a:buFont typeface="Arial" charset="0"/>
              <a:buChar char="–"/>
              <a:defRPr sz="2000">
                <a:solidFill>
                  <a:schemeClr val="tx1"/>
                </a:solidFill>
                <a:latin typeface="Arial" charset="0"/>
              </a:defRPr>
            </a:lvl4pPr>
            <a:lvl5pPr marL="2057400" indent="-228600">
              <a:spcBef>
                <a:spcPct val="20000"/>
              </a:spcBef>
              <a:buFont typeface="Arial" charset="0"/>
              <a:buChar char="»"/>
              <a:defRPr sz="2000">
                <a:solidFill>
                  <a:schemeClr val="tx1"/>
                </a:solidFill>
                <a:latin typeface="Arial"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Arial"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Arial"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Arial"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Arial" charset="0"/>
              </a:defRPr>
            </a:lvl9pPr>
          </a:lstStyle>
          <a:p>
            <a:pPr>
              <a:spcBef>
                <a:spcPct val="0"/>
              </a:spcBef>
              <a:buFontTx/>
              <a:buNone/>
            </a:pPr>
            <a:fld id="{F2F9E37F-B2D2-4F60-B0C0-6745635C599B}" type="slidenum">
              <a:rPr lang="fr-FR" altLang="fr-FR" sz="1100" smtClean="0">
                <a:solidFill>
                  <a:srgbClr val="898989"/>
                </a:solidFill>
              </a:rPr>
              <a:pPr>
                <a:spcBef>
                  <a:spcPct val="0"/>
                </a:spcBef>
                <a:buFontTx/>
                <a:buNone/>
              </a:pPr>
              <a:t>8</a:t>
            </a:fld>
            <a:endParaRPr lang="fr-FR" altLang="fr-FR" sz="1100" smtClean="0">
              <a:solidFill>
                <a:srgbClr val="898989"/>
              </a:solidFill>
            </a:endParaRPr>
          </a:p>
        </p:txBody>
      </p:sp>
      <p:sp>
        <p:nvSpPr>
          <p:cNvPr id="2" name="Flèche droite 1"/>
          <p:cNvSpPr/>
          <p:nvPr/>
        </p:nvSpPr>
        <p:spPr>
          <a:xfrm>
            <a:off x="611560" y="136135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5" name="Flèche droite 4"/>
          <p:cNvSpPr/>
          <p:nvPr/>
        </p:nvSpPr>
        <p:spPr>
          <a:xfrm>
            <a:off x="611560" y="2458949"/>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7" name="Flèche droite 6"/>
          <p:cNvSpPr/>
          <p:nvPr/>
        </p:nvSpPr>
        <p:spPr>
          <a:xfrm>
            <a:off x="669229" y="4770860"/>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9" name="Flèche droite 8"/>
          <p:cNvSpPr/>
          <p:nvPr/>
        </p:nvSpPr>
        <p:spPr>
          <a:xfrm>
            <a:off x="663388" y="5661248"/>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sz="1200"/>
          </a:p>
        </p:txBody>
      </p:sp>
      <p:sp>
        <p:nvSpPr>
          <p:cNvPr id="12" name="Flèche droite 11"/>
          <p:cNvSpPr/>
          <p:nvPr/>
        </p:nvSpPr>
        <p:spPr>
          <a:xfrm>
            <a:off x="677011" y="3717032"/>
            <a:ext cx="978408" cy="48463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0160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down)">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down)">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303616"/>
            <a:ext cx="8229600" cy="1143000"/>
          </a:xfrm>
        </p:spPr>
        <p:txBody>
          <a:bodyPr/>
          <a:lstStyle/>
          <a:p>
            <a:pPr lvl="0" algn="l"/>
            <a:r>
              <a:rPr lang="fr-FR" sz="2800" b="1" dirty="0">
                <a:latin typeface="Calibri" panose="020F0502020204030204" pitchFamily="34" charset="0"/>
              </a:rPr>
              <a:t>Principes généraux de la démarche institutionnelle</a:t>
            </a:r>
            <a:r>
              <a:rPr lang="fr-FR" sz="2800" dirty="0">
                <a:latin typeface="Calibri" panose="020F0502020204030204" pitchFamily="34" charset="0"/>
              </a:rPr>
              <a:t/>
            </a:r>
            <a:br>
              <a:rPr lang="fr-FR" sz="2800" dirty="0">
                <a:latin typeface="Calibri" panose="020F0502020204030204" pitchFamily="34" charset="0"/>
              </a:rPr>
            </a:br>
            <a:endParaRPr lang="fr-FR" sz="2800" dirty="0">
              <a:latin typeface="Calibri" panose="020F0502020204030204" pitchFamily="34" charset="0"/>
            </a:endParaRPr>
          </a:p>
        </p:txBody>
      </p:sp>
      <p:sp>
        <p:nvSpPr>
          <p:cNvPr id="3" name="Espace réservé du contenu 2"/>
          <p:cNvSpPr>
            <a:spLocks noGrp="1"/>
          </p:cNvSpPr>
          <p:nvPr>
            <p:ph idx="1"/>
          </p:nvPr>
        </p:nvSpPr>
        <p:spPr>
          <a:xfrm>
            <a:off x="457200" y="1124744"/>
            <a:ext cx="8229600" cy="4741987"/>
          </a:xfrm>
        </p:spPr>
        <p:txBody>
          <a:bodyPr/>
          <a:lstStyle/>
          <a:p>
            <a:pPr lvl="0"/>
            <a:r>
              <a:rPr lang="fr-FR" sz="2400" spc="-150" dirty="0">
                <a:latin typeface="Calibri" panose="020F0502020204030204" pitchFamily="34" charset="0"/>
              </a:rPr>
              <a:t>Une décision institutionnelle consensuelle</a:t>
            </a:r>
          </a:p>
          <a:p>
            <a:pPr lvl="0"/>
            <a:r>
              <a:rPr lang="fr-FR" sz="2400" spc="-150" dirty="0">
                <a:latin typeface="Calibri" panose="020F0502020204030204" pitchFamily="34" charset="0"/>
              </a:rPr>
              <a:t>Une prise en compte </a:t>
            </a:r>
            <a:r>
              <a:rPr lang="fr-FR" sz="2400" spc="-150" dirty="0" smtClean="0">
                <a:latin typeface="Calibri" panose="020F0502020204030204" pitchFamily="34" charset="0"/>
              </a:rPr>
              <a:t>des </a:t>
            </a:r>
            <a:r>
              <a:rPr lang="fr-FR" sz="2400" spc="-150" dirty="0">
                <a:latin typeface="Calibri" panose="020F0502020204030204" pitchFamily="34" charset="0"/>
              </a:rPr>
              <a:t>attentes de l’agent</a:t>
            </a:r>
          </a:p>
          <a:p>
            <a:pPr lvl="0"/>
            <a:r>
              <a:rPr lang="fr-FR" sz="2400" spc="-150" dirty="0">
                <a:latin typeface="Calibri" panose="020F0502020204030204" pitchFamily="34" charset="0"/>
              </a:rPr>
              <a:t>Une visibilité institutionnelle de la démarche reconnue et communiquée dans l’établissement</a:t>
            </a:r>
          </a:p>
          <a:p>
            <a:pPr lvl="0"/>
            <a:r>
              <a:rPr lang="fr-FR" sz="2400" spc="-150" dirty="0">
                <a:latin typeface="Calibri" panose="020F0502020204030204" pitchFamily="34" charset="0"/>
              </a:rPr>
              <a:t>Un dispositif de prise en charge adapté à </a:t>
            </a:r>
            <a:r>
              <a:rPr lang="fr-FR" sz="2400" spc="-150" dirty="0" smtClean="0">
                <a:latin typeface="Calibri" panose="020F0502020204030204" pitchFamily="34" charset="0"/>
              </a:rPr>
              <a:t>l’équipe</a:t>
            </a:r>
            <a:endParaRPr lang="fr-FR" sz="2400" spc="-150" dirty="0">
              <a:latin typeface="Calibri" panose="020F0502020204030204" pitchFamily="34" charset="0"/>
            </a:endParaRPr>
          </a:p>
          <a:p>
            <a:pPr lvl="0"/>
            <a:r>
              <a:rPr lang="fr-FR" sz="2400" spc="-150" dirty="0">
                <a:latin typeface="Calibri" panose="020F0502020204030204" pitchFamily="34" charset="0"/>
              </a:rPr>
              <a:t>Une action de prévention spécifique au service</a:t>
            </a:r>
          </a:p>
          <a:p>
            <a:pPr lvl="0"/>
            <a:r>
              <a:rPr lang="fr-FR" sz="2400" spc="-150" dirty="0">
                <a:latin typeface="Calibri" panose="020F0502020204030204" pitchFamily="34" charset="0"/>
              </a:rPr>
              <a:t>Les agressions sont aujourd’hui traitées avec la même procédure qualité que les autres situations à risques et l’expérience relatée par les organismes </a:t>
            </a:r>
            <a:r>
              <a:rPr lang="fr-FR" sz="2400" spc="-150" dirty="0" smtClean="0">
                <a:latin typeface="Calibri" panose="020F0502020204030204" pitchFamily="34" charset="0"/>
              </a:rPr>
              <a:t>de références sur la prévention (INRS</a:t>
            </a:r>
            <a:r>
              <a:rPr lang="fr-FR" sz="2400" spc="-150" dirty="0">
                <a:latin typeface="Calibri" panose="020F0502020204030204" pitchFamily="34" charset="0"/>
              </a:rPr>
              <a:t>, ANACT…) démontre l’intérêt  de traiter ces situations de façon singulière et immédiate</a:t>
            </a:r>
          </a:p>
          <a:p>
            <a:endParaRPr lang="fr-FR" sz="2000" dirty="0"/>
          </a:p>
        </p:txBody>
      </p:sp>
      <p:sp>
        <p:nvSpPr>
          <p:cNvPr id="4" name="Espace réservé de la date 3"/>
          <p:cNvSpPr>
            <a:spLocks noGrp="1"/>
          </p:cNvSpPr>
          <p:nvPr>
            <p:ph type="dt" sz="half" idx="10"/>
          </p:nvPr>
        </p:nvSpPr>
        <p:spPr/>
        <p:txBody>
          <a:bodyPr/>
          <a:lstStyle/>
          <a:p>
            <a:pPr>
              <a:defRPr/>
            </a:pPr>
            <a:fld id="{3659421C-1007-433B-9D2C-0F818729F804}" type="datetime1">
              <a:rPr lang="fr-FR" smtClean="0"/>
              <a:pPr>
                <a:defRPr/>
              </a:pPr>
              <a:t>16/11/2017</a:t>
            </a:fld>
            <a:endParaRPr lang="fr-FR"/>
          </a:p>
        </p:txBody>
      </p:sp>
      <p:sp>
        <p:nvSpPr>
          <p:cNvPr id="5" name="Espace réservé du numéro de diapositive 4"/>
          <p:cNvSpPr>
            <a:spLocks noGrp="1"/>
          </p:cNvSpPr>
          <p:nvPr>
            <p:ph type="sldNum" sz="quarter" idx="12"/>
          </p:nvPr>
        </p:nvSpPr>
        <p:spPr/>
        <p:txBody>
          <a:bodyPr/>
          <a:lstStyle/>
          <a:p>
            <a:pPr>
              <a:defRPr/>
            </a:pPr>
            <a:fld id="{CE05765E-0A2A-4575-9A64-B61EBD1C2E6B}" type="slidenum">
              <a:rPr lang="fr-FR" smtClean="0"/>
              <a:pPr>
                <a:defRPr/>
              </a:pPr>
              <a:t>9</a:t>
            </a:fld>
            <a:endParaRPr lang="fr-FR"/>
          </a:p>
        </p:txBody>
      </p:sp>
    </p:spTree>
    <p:extLst>
      <p:ext uri="{BB962C8B-B14F-4D97-AF65-F5344CB8AC3E}">
        <p14:creationId xmlns:p14="http://schemas.microsoft.com/office/powerpoint/2010/main" val="2099467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U_presentation">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CHU_presentation</Template>
  <TotalTime>3153</TotalTime>
  <Words>596</Words>
  <Application>Microsoft Office PowerPoint</Application>
  <PresentationFormat>Affichage à l'écran (4:3)</PresentationFormat>
  <Paragraphs>154</Paragraphs>
  <Slides>14</Slides>
  <Notes>0</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CHU_presentation</vt:lpstr>
      <vt:lpstr>Organiser et promouvoir la prévention de la violence en établissement : modélisation  d’une démarche institutionnelle suite au signalement d’une situation d’agression CHU site nord </vt:lpstr>
      <vt:lpstr>sommaire</vt:lpstr>
      <vt:lpstr>     Contexte et demande     </vt:lpstr>
      <vt:lpstr>Objectifs</vt:lpstr>
      <vt:lpstr>Préalables pour installer la démarche :  un diagnostic de l’existant</vt:lpstr>
      <vt:lpstr>Trois démarches / Trois attentes/ acteurs multiples  </vt:lpstr>
      <vt:lpstr> Qu’en est-il du parcours de l’agent concernant sa démarche institutionnelle? </vt:lpstr>
      <vt:lpstr> Des résultats d’accompagnement et de prévention peu efficients  </vt:lpstr>
      <vt:lpstr>Principes généraux de la démarche institutionnelle </vt:lpstr>
      <vt:lpstr>3 types de prévention (INRS)</vt:lpstr>
      <vt:lpstr>Dispositif mis en œuvre sur le CHU site nord</vt:lpstr>
      <vt:lpstr>Dispositif mis en œuvre sur le CHU site Nord </vt:lpstr>
      <vt:lpstr>Étapes prochaines</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pc</dc:creator>
  <cp:lastModifiedBy>Carole checkouri</cp:lastModifiedBy>
  <cp:revision>356</cp:revision>
  <cp:lastPrinted>2017-11-16T05:47:35Z</cp:lastPrinted>
  <dcterms:created xsi:type="dcterms:W3CDTF">2012-06-22T13:20:48Z</dcterms:created>
  <dcterms:modified xsi:type="dcterms:W3CDTF">2017-11-16T05:47:36Z</dcterms:modified>
</cp:coreProperties>
</file>