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7"/>
  </p:notesMasterIdLst>
  <p:handoutMasterIdLst>
    <p:handoutMasterId r:id="rId18"/>
  </p:handoutMasterIdLst>
  <p:sldIdLst>
    <p:sldId id="893" r:id="rId3"/>
    <p:sldId id="897" r:id="rId4"/>
    <p:sldId id="922" r:id="rId5"/>
    <p:sldId id="898" r:id="rId6"/>
    <p:sldId id="899" r:id="rId7"/>
    <p:sldId id="900" r:id="rId8"/>
    <p:sldId id="919" r:id="rId9"/>
    <p:sldId id="913" r:id="rId10"/>
    <p:sldId id="916" r:id="rId11"/>
    <p:sldId id="917" r:id="rId12"/>
    <p:sldId id="914" r:id="rId13"/>
    <p:sldId id="915" r:id="rId14"/>
    <p:sldId id="920" r:id="rId15"/>
    <p:sldId id="874" r:id="rId16"/>
  </p:sldIdLst>
  <p:sldSz cx="9144000" cy="6858000" type="screen4x3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5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AC6F6"/>
    <a:srgbClr val="F7F4B7"/>
    <a:srgbClr val="307C84"/>
    <a:srgbClr val="FFFF99"/>
    <a:srgbClr val="C4D6C7"/>
    <a:srgbClr val="F4F9B9"/>
    <a:srgbClr val="D07C7A"/>
    <a:srgbClr val="61B6C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4" autoAdjust="0"/>
    <p:restoredTop sz="96270" autoAdjust="0"/>
  </p:normalViewPr>
  <p:slideViewPr>
    <p:cSldViewPr>
      <p:cViewPr varScale="1">
        <p:scale>
          <a:sx n="95" d="100"/>
          <a:sy n="95" d="100"/>
        </p:scale>
        <p:origin x="10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50" d="100"/>
          <a:sy n="150" d="100"/>
        </p:scale>
        <p:origin x="-1458" y="1494"/>
      </p:cViewPr>
      <p:guideLst>
        <p:guide orient="horz" pos="3224"/>
        <p:guide pos="2256"/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3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6333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937B9908-84A1-492C-804B-54C5E99BB216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71800" cy="496333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5" y="9428584"/>
            <a:ext cx="2971800" cy="496333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E8871E3F-2B4E-4CF8-8AB3-B9860AA63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8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3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6333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3E4DEC64-172C-4F6D-954A-42B05DCEB482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6333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5" y="9428584"/>
            <a:ext cx="2971800" cy="496333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0F7D47BA-537B-49B6-A792-D0A89720A6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74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409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812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398744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8309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718748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157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3864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90837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595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257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05753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159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991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398744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0351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04809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952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0926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77166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33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0920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243272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567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398744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154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9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817308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270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261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799192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118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4370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39105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978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398744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7213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658385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3830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352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6594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75062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314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8612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55088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118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193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2803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663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164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0379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938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6684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158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8216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270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439690"/>
            <a:ext cx="1080000" cy="4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891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3699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77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4574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9" name="Rectangle 8"/>
          <p:cNvSpPr/>
          <p:nvPr/>
        </p:nvSpPr>
        <p:spPr>
          <a:xfrm rot="10800000" flipV="1">
            <a:off x="5129" y="6497476"/>
            <a:ext cx="9144000" cy="3868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-27296" y="1196752"/>
            <a:ext cx="9171296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itre 14"/>
          <p:cNvSpPr>
            <a:spLocks noGrp="1"/>
          </p:cNvSpPr>
          <p:nvPr>
            <p:ph type="title"/>
          </p:nvPr>
        </p:nvSpPr>
        <p:spPr>
          <a:xfrm>
            <a:off x="1547664" y="104757"/>
            <a:ext cx="713913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67944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2"/>
          </p:nvPr>
        </p:nvSpPr>
        <p:spPr>
          <a:xfrm>
            <a:off x="1979888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3978" y="118463"/>
            <a:ext cx="1245654" cy="8454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80975" y="6515894"/>
            <a:ext cx="5524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8" r:id="rId6"/>
    <p:sldLayoutId id="2147483660" r:id="rId7"/>
    <p:sldLayoutId id="2147483661" r:id="rId8"/>
    <p:sldLayoutId id="2147483666" r:id="rId9"/>
    <p:sldLayoutId id="2147483667" r:id="rId10"/>
    <p:sldLayoutId id="214748368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0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2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6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</p:sldLayoutIdLst>
  <p:transition>
    <p:wipe dir="d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fr-FR" sz="2400" kern="1200" cap="small" spc="0" dirty="0" smtClean="0">
          <a:solidFill>
            <a:srgbClr val="002F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Calibri" panose="020F0502020204030204" pitchFamily="34" charset="0"/>
        <a:buChar char="‐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9" name="Rectangle 8"/>
          <p:cNvSpPr/>
          <p:nvPr/>
        </p:nvSpPr>
        <p:spPr>
          <a:xfrm rot="10800000" flipV="1">
            <a:off x="5129" y="6471187"/>
            <a:ext cx="9144000" cy="3868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-27296" y="1196752"/>
            <a:ext cx="9171296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itre 14"/>
          <p:cNvSpPr>
            <a:spLocks noGrp="1"/>
          </p:cNvSpPr>
          <p:nvPr>
            <p:ph type="title"/>
          </p:nvPr>
        </p:nvSpPr>
        <p:spPr>
          <a:xfrm>
            <a:off x="1547664" y="104757"/>
            <a:ext cx="713913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67944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2"/>
          </p:nvPr>
        </p:nvSpPr>
        <p:spPr>
          <a:xfrm>
            <a:off x="1979888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439690"/>
            <a:ext cx="1080000" cy="4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5" r:id="rId6"/>
    <p:sldLayoutId id="2147483676" r:id="rId7"/>
    <p:sldLayoutId id="2147483678" r:id="rId8"/>
    <p:sldLayoutId id="2147483679" r:id="rId9"/>
  </p:sldLayoutIdLst>
  <p:transition>
    <p:wipe dir="d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fr-FR" sz="2400" kern="1200" cap="small" spc="0" dirty="0" smtClean="0">
          <a:solidFill>
            <a:srgbClr val="002F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Calibri" panose="020F0502020204030204" pitchFamily="34" charset="0"/>
        <a:buChar char="‐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FR" sz="3600" dirty="0" smtClean="0">
                <a:latin typeface="Comic Sans MS" panose="030F0702030302020204" pitchFamily="66" charset="0"/>
              </a:rPr>
              <a:t>Libre </a:t>
            </a:r>
            <a:r>
              <a:rPr lang="fr-FR" sz="3600" dirty="0">
                <a:latin typeface="Comic Sans MS" panose="030F0702030302020204" pitchFamily="66" charset="0"/>
              </a:rPr>
              <a:t>circulation </a:t>
            </a:r>
            <a:r>
              <a:rPr lang="fr-FR" sz="3600" dirty="0" smtClean="0">
                <a:latin typeface="Comic Sans MS" panose="030F0702030302020204" pitchFamily="66" charset="0"/>
              </a:rPr>
              <a:t>sur Bras-Fusil</a:t>
            </a:r>
          </a:p>
          <a:p>
            <a:pPr marL="0" indent="0" algn="ctr">
              <a:buNone/>
            </a:pPr>
            <a:r>
              <a:rPr lang="fr-FR" sz="3600" dirty="0" smtClean="0">
                <a:latin typeface="Comic Sans MS" panose="030F0702030302020204" pitchFamily="66" charset="0"/>
              </a:rPr>
              <a:t>et</a:t>
            </a:r>
            <a:endParaRPr lang="fr-FR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Comic Sans MS" panose="030F0702030302020204" pitchFamily="66" charset="0"/>
              </a:rPr>
              <a:t> </a:t>
            </a:r>
            <a:r>
              <a:rPr lang="fr-FR" sz="3600" dirty="0" smtClean="0">
                <a:latin typeface="Comic Sans MS" panose="030F0702030302020204" pitchFamily="66" charset="0"/>
              </a:rPr>
              <a:t>Mise en place de dispositifs gradués de soins</a:t>
            </a:r>
            <a:endParaRPr lang="fr-FR" sz="3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i="1" spc="150" dirty="0" smtClean="0">
                <a:solidFill>
                  <a:srgbClr val="00B0F0"/>
                </a:solidFill>
              </a:rPr>
              <a:t/>
            </a:r>
            <a:br>
              <a:rPr lang="fr-FR" b="1" i="1" spc="150" dirty="0" smtClean="0">
                <a:solidFill>
                  <a:srgbClr val="00B0F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endParaRPr lang="fr-FR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9" y="0"/>
            <a:ext cx="8100391" cy="1124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Projet du pôle Est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41168"/>
            <a:ext cx="9143999" cy="1916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0800000" flipV="1">
            <a:off x="-27296" y="6498000"/>
            <a:ext cx="9171296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" name="Picture 12" descr="Administration panoram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260" y="5157192"/>
            <a:ext cx="2526323" cy="120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</p:pic>
      <p:pic>
        <p:nvPicPr>
          <p:cNvPr id="23" name="Picture 11" descr="Site de Cambaie allég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85184"/>
            <a:ext cx="2392974" cy="129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</p:pic>
      <p:pic>
        <p:nvPicPr>
          <p:cNvPr id="24" name="Picture 13" descr="100-0009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013176"/>
            <a:ext cx="2325565" cy="134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7556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max\Desktop\salon d'apaise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Dispositif gradué d’isolement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La chambre d’apaisement</a:t>
            </a:r>
          </a:p>
          <a:p>
            <a:endParaRPr lang="fr-FR" dirty="0" smtClean="0"/>
          </a:p>
          <a:p>
            <a:pPr lvl="1" algn="just"/>
            <a:r>
              <a:rPr lang="fr-FR" dirty="0"/>
              <a:t>I</a:t>
            </a:r>
            <a:r>
              <a:rPr lang="fr-FR" dirty="0" smtClean="0"/>
              <a:t>ndication</a:t>
            </a:r>
          </a:p>
          <a:p>
            <a:pPr lvl="2" algn="just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niveau de réponse à une situation d’agitation, d’angoisse, de tension</a:t>
            </a:r>
          </a:p>
          <a:p>
            <a:pPr lvl="2" algn="just"/>
            <a:r>
              <a:rPr lang="fr-FR" dirty="0" smtClean="0"/>
              <a:t>En 1</a:t>
            </a:r>
            <a:r>
              <a:rPr lang="fr-FR" baseline="30000" dirty="0" smtClean="0"/>
              <a:t>ère</a:t>
            </a:r>
            <a:r>
              <a:rPr lang="fr-FR" dirty="0" smtClean="0"/>
              <a:t> ou en 2</a:t>
            </a:r>
            <a:r>
              <a:rPr lang="fr-FR" baseline="30000" dirty="0" smtClean="0"/>
              <a:t>ème</a:t>
            </a:r>
            <a:r>
              <a:rPr lang="fr-FR" dirty="0" smtClean="0"/>
              <a:t> intention</a:t>
            </a:r>
          </a:p>
          <a:p>
            <a:pPr lvl="2" algn="just"/>
            <a:r>
              <a:rPr lang="fr-FR" dirty="0" smtClean="0"/>
              <a:t>Lieu de soins ouvert ou fermé</a:t>
            </a:r>
          </a:p>
          <a:p>
            <a:pPr lvl="2" algn="just"/>
            <a:r>
              <a:rPr lang="fr-FR" dirty="0" smtClean="0"/>
              <a:t>Pas de contention physique</a:t>
            </a:r>
          </a:p>
          <a:p>
            <a:pPr lvl="2" algn="just"/>
            <a:endParaRPr lang="fr-FR" dirty="0" smtClean="0"/>
          </a:p>
          <a:p>
            <a:pPr lvl="1" algn="just"/>
            <a:r>
              <a:rPr lang="fr-FR" dirty="0" smtClean="0"/>
              <a:t>Modalités d’utilisation</a:t>
            </a:r>
          </a:p>
          <a:p>
            <a:pPr lvl="2" algn="just"/>
            <a:r>
              <a:rPr lang="fr-FR" dirty="0" smtClean="0"/>
              <a:t>Sur prescription médicale anticipée</a:t>
            </a:r>
          </a:p>
          <a:p>
            <a:pPr lvl="2" algn="just"/>
            <a:r>
              <a:rPr lang="fr-FR" dirty="0" smtClean="0"/>
              <a:t>Sur proposition de l’équipe soignante</a:t>
            </a:r>
          </a:p>
          <a:p>
            <a:pPr lvl="2" algn="just"/>
            <a:r>
              <a:rPr lang="fr-FR" dirty="0" smtClean="0"/>
              <a:t>En 1</a:t>
            </a:r>
            <a:r>
              <a:rPr lang="fr-FR" baseline="30000" dirty="0" smtClean="0"/>
              <a:t>ère</a:t>
            </a:r>
            <a:r>
              <a:rPr lang="fr-FR" dirty="0" smtClean="0"/>
              <a:t> intention si le patient a besoin d’être allongé et/ou durée &gt;2heures</a:t>
            </a:r>
          </a:p>
          <a:p>
            <a:pPr lvl="2" algn="just"/>
            <a:r>
              <a:rPr lang="fr-FR" dirty="0" smtClean="0"/>
              <a:t>En 2</a:t>
            </a:r>
            <a:r>
              <a:rPr lang="fr-FR" baseline="30000" dirty="0" smtClean="0"/>
              <a:t>ème</a:t>
            </a:r>
            <a:r>
              <a:rPr lang="fr-FR" dirty="0" smtClean="0"/>
              <a:t> intention si la PEC dans le salon d’apaisement n’a pas eu les effets attendus</a:t>
            </a:r>
          </a:p>
          <a:p>
            <a:pPr lvl="2" algn="just"/>
            <a:r>
              <a:rPr lang="fr-FR" dirty="0" smtClean="0"/>
              <a:t>Durée 12 heures maximum</a:t>
            </a:r>
          </a:p>
          <a:p>
            <a:pPr lvl="2" algn="just"/>
            <a:endParaRPr lang="fr-FR" dirty="0" smtClean="0"/>
          </a:p>
          <a:p>
            <a:pPr lvl="1" algn="just"/>
            <a:r>
              <a:rPr lang="fr-FR" dirty="0" smtClean="0"/>
              <a:t>Configuration</a:t>
            </a:r>
          </a:p>
          <a:p>
            <a:pPr lvl="2" algn="just"/>
            <a:r>
              <a:rPr lang="fr-FR" dirty="0" smtClean="0"/>
              <a:t>Lieu isolé des flux de circulation</a:t>
            </a:r>
          </a:p>
          <a:p>
            <a:pPr lvl="2" algn="just"/>
            <a:r>
              <a:rPr lang="fr-FR" dirty="0" smtClean="0"/>
              <a:t>Équipements et matériels adaptés (lit fixé, fauteuil, table, chaise, système de sonorisation et d’éclairage modulable)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41044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Dispositif gradué d’isolement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 chambre de soins intensifs psychiatriques (CSIP)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Indications</a:t>
            </a:r>
          </a:p>
          <a:p>
            <a:pPr lvl="2"/>
            <a:r>
              <a:rPr lang="fr-FR" dirty="0" smtClean="0"/>
              <a:t>Lieu permettant un acte de soin intensif psychiatrique</a:t>
            </a:r>
          </a:p>
          <a:p>
            <a:pPr lvl="2"/>
            <a:r>
              <a:rPr lang="fr-FR" dirty="0" smtClean="0"/>
              <a:t>La CSIP permet d’isoler des autres patients, de contenir, de protéger le patient d’autrui, d’apaiser et de rassurer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Modalités d’utilisation</a:t>
            </a:r>
          </a:p>
          <a:p>
            <a:pPr lvl="2"/>
            <a:r>
              <a:rPr lang="fr-FR" dirty="0" smtClean="0"/>
              <a:t>Sur prescription médicale</a:t>
            </a:r>
          </a:p>
          <a:p>
            <a:pPr lvl="2"/>
            <a:r>
              <a:rPr lang="fr-FR" dirty="0" smtClean="0"/>
              <a:t>Certaines situations d’auto ou d’hétéro agressivité ou de violence</a:t>
            </a:r>
          </a:p>
          <a:p>
            <a:pPr lvl="2"/>
            <a:r>
              <a:rPr lang="fr-FR" dirty="0" smtClean="0"/>
              <a:t>Protection du patient de toute stimulation extérieure pouvant amplifier les symptômes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Configuration</a:t>
            </a:r>
          </a:p>
          <a:p>
            <a:pPr lvl="2"/>
            <a:r>
              <a:rPr lang="fr-FR" dirty="0" smtClean="0"/>
              <a:t>Aménagement d’un espace repas</a:t>
            </a:r>
          </a:p>
          <a:p>
            <a:pPr lvl="2"/>
            <a:r>
              <a:rPr lang="fr-FR" dirty="0" smtClean="0"/>
              <a:t>Aménagement d’une cour extérieure</a:t>
            </a:r>
          </a:p>
          <a:p>
            <a:pPr lvl="2"/>
            <a:r>
              <a:rPr lang="fr-FR" dirty="0" smtClean="0"/>
              <a:t>Surveillance visuelle optimisée</a:t>
            </a:r>
          </a:p>
          <a:p>
            <a:pPr lvl="2"/>
            <a:r>
              <a:rPr lang="fr-FR" dirty="0" smtClean="0"/>
              <a:t>Mobiliers et matériels adaptés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1253085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Evaluation de l’utilisation du salon d’apaisement 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Fréquence d’utilisation ?</a:t>
            </a:r>
          </a:p>
          <a:p>
            <a:pPr>
              <a:buNone/>
            </a:pPr>
            <a:r>
              <a:rPr lang="fr-FR" dirty="0" smtClean="0"/>
              <a:t>Durée moyenne?</a:t>
            </a:r>
          </a:p>
          <a:p>
            <a:pPr>
              <a:buNone/>
            </a:pPr>
            <a:r>
              <a:rPr lang="fr-FR" dirty="0" smtClean="0"/>
              <a:t>Intervention de l’équipe?</a:t>
            </a:r>
          </a:p>
          <a:p>
            <a:pPr>
              <a:buNone/>
            </a:pPr>
            <a:r>
              <a:rPr lang="fr-FR" dirty="0" smtClean="0"/>
              <a:t>Motifs de sortie du lieu 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13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Evaluer les </a:t>
            </a:r>
            <a:r>
              <a:rPr lang="fr-FR" dirty="0" err="1" smtClean="0"/>
              <a:t>dispositfs</a:t>
            </a:r>
            <a:endParaRPr lang="fr-FR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25360"/>
            <a:ext cx="7772400" cy="747464"/>
          </a:xfrm>
        </p:spPr>
        <p:txBody>
          <a:bodyPr>
            <a:normAutofit/>
          </a:bodyPr>
          <a:lstStyle/>
          <a:p>
            <a:r>
              <a:rPr lang="fr-FR" dirty="0" smtClean="0"/>
              <a:t>MERCI </a:t>
            </a:r>
            <a:r>
              <a:rPr lang="fr-FR" dirty="0"/>
              <a:t>DE VOTRE </a:t>
            </a:r>
            <a:r>
              <a:rPr lang="fr-FR" dirty="0" smtClean="0"/>
              <a:t>ATTENTION !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87624" y="106573"/>
            <a:ext cx="7560840" cy="946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4509120"/>
            <a:ext cx="9143999" cy="2348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0800000" flipV="1">
            <a:off x="-27296" y="6498000"/>
            <a:ext cx="9171296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://www.epsmr.org/templates/mt_business/images/mt_business_to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9289" r="1849"/>
          <a:stretch/>
        </p:blipFill>
        <p:spPr bwMode="auto">
          <a:xfrm>
            <a:off x="251520" y="83625"/>
            <a:ext cx="8496944" cy="9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20161004_12031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-27295" y="2232248"/>
            <a:ext cx="9171296" cy="46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667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Cadre </a:t>
            </a:r>
            <a:r>
              <a:rPr lang="fr-FR" sz="2400" dirty="0" smtClean="0"/>
              <a:t>juridique </a:t>
            </a:r>
          </a:p>
          <a:p>
            <a:endParaRPr lang="fr-FR" sz="2400" dirty="0"/>
          </a:p>
          <a:p>
            <a:r>
              <a:rPr lang="fr-FR" sz="2400" dirty="0"/>
              <a:t>Certification 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/>
              <a:t>Réflexion du Pôle Est </a:t>
            </a:r>
            <a:r>
              <a:rPr lang="fr-FR" sz="2400" dirty="0" smtClean="0"/>
              <a:t>: «</a:t>
            </a:r>
            <a:r>
              <a:rPr lang="fr-FR" sz="2400" dirty="0"/>
              <a:t> Parcours </a:t>
            </a:r>
            <a:r>
              <a:rPr lang="fr-FR" sz="2400" dirty="0" smtClean="0"/>
              <a:t>patient » , offre et les valeurs du soins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40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cette démarche ? </a:t>
            </a:r>
          </a:p>
        </p:txBody>
      </p:sp>
    </p:spTree>
    <p:extLst>
      <p:ext uri="{BB962C8B-B14F-4D97-AF65-F5344CB8AC3E}">
        <p14:creationId xmlns:p14="http://schemas.microsoft.com/office/powerpoint/2010/main" val="10730218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Impacts négatifs sur les professionnels , sur le patient concernés mais aussi sur les autres patients </a:t>
            </a:r>
          </a:p>
          <a:p>
            <a:r>
              <a:rPr lang="fr-FR" dirty="0" smtClean="0"/>
              <a:t>Construire une approche partagée de l’équilibre entre le souci de sécurité et le respect de la liberté , les bénéfices de la socialisation et le besoin d’intimité …</a:t>
            </a:r>
          </a:p>
          <a:p>
            <a:r>
              <a:rPr lang="fr-FR" dirty="0" smtClean="0"/>
              <a:t>Intervention précoce en amont de la crise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Guide HAS « Les droits et la sécurité en psychiatrie »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État des lieux , bilan d’activité…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Rencontre et échanges avec différents partenaires </a:t>
            </a:r>
            <a:r>
              <a:rPr lang="fr-FR" dirty="0" smtClean="0"/>
              <a:t>(cellule qualité, JLD, </a:t>
            </a:r>
            <a:r>
              <a:rPr lang="fr-FR" dirty="0"/>
              <a:t>Vice </a:t>
            </a:r>
            <a:r>
              <a:rPr lang="fr-FR" dirty="0" smtClean="0"/>
              <a:t>procureure, directions)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dirty="0"/>
              <a:t>Programmation de </a:t>
            </a:r>
            <a:r>
              <a:rPr lang="fr-FR" dirty="0" smtClean="0"/>
              <a:t>réunions </a:t>
            </a:r>
            <a:r>
              <a:rPr lang="fr-FR" dirty="0"/>
              <a:t>de service mensuelles </a:t>
            </a:r>
            <a:r>
              <a:rPr lang="fr-FR" dirty="0" smtClean="0"/>
              <a:t>pluri-professionnelles </a:t>
            </a:r>
            <a:r>
              <a:rPr lang="fr-FR" dirty="0"/>
              <a:t>depuis janvier  2017 sur l’Unité Acacias 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Rappels des Droits des patients hospitalisés selon le mode d’hospitalisation 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Collaboration avec </a:t>
            </a:r>
            <a:r>
              <a:rPr lang="fr-FR" dirty="0"/>
              <a:t>les services </a:t>
            </a:r>
            <a:r>
              <a:rPr lang="fr-FR" dirty="0" smtClean="0"/>
              <a:t>techniques et la D2A sur </a:t>
            </a:r>
            <a:r>
              <a:rPr lang="fr-FR" dirty="0"/>
              <a:t>la réalisation des différents dispositifs gradués de </a:t>
            </a:r>
            <a:r>
              <a:rPr lang="fr-FR" dirty="0" smtClean="0"/>
              <a:t>soins </a:t>
            </a:r>
            <a:r>
              <a:rPr lang="fr-FR" dirty="0" err="1" smtClean="0"/>
              <a:t>enisagés</a:t>
            </a:r>
            <a:r>
              <a:rPr lang="fr-FR" dirty="0" smtClean="0"/>
              <a:t> </a:t>
            </a:r>
            <a:r>
              <a:rPr lang="fr-FR" dirty="0"/>
              <a:t>: </a:t>
            </a:r>
            <a:endParaRPr lang="fr-FR" dirty="0" smtClean="0"/>
          </a:p>
          <a:p>
            <a:pPr lvl="1" algn="just"/>
            <a:r>
              <a:rPr lang="fr-FR" dirty="0" smtClean="0"/>
              <a:t>Salon d’apaisement</a:t>
            </a:r>
          </a:p>
          <a:p>
            <a:pPr lvl="1" algn="just"/>
            <a:r>
              <a:rPr lang="fr-FR" dirty="0" smtClean="0"/>
              <a:t>Chambre d’apaisement</a:t>
            </a:r>
          </a:p>
          <a:p>
            <a:pPr lvl="1" algn="just"/>
            <a:r>
              <a:rPr lang="fr-FR" dirty="0" smtClean="0"/>
              <a:t>Chambre </a:t>
            </a:r>
            <a:r>
              <a:rPr lang="fr-FR" dirty="0"/>
              <a:t>de soins intensifs psychiatriques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démarche : différentes étapes dans la construction  du projet</a:t>
            </a:r>
          </a:p>
        </p:txBody>
      </p:sp>
    </p:spTree>
    <p:extLst>
      <p:ext uri="{BB962C8B-B14F-4D97-AF65-F5344CB8AC3E}">
        <p14:creationId xmlns:p14="http://schemas.microsoft.com/office/powerpoint/2010/main" val="34303335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Mise en place d’un protocole </a:t>
            </a:r>
            <a:r>
              <a:rPr lang="fr-FR" dirty="0" smtClean="0"/>
              <a:t>de </a:t>
            </a:r>
            <a:r>
              <a:rPr lang="fr-FR" dirty="0"/>
              <a:t>libre circulation avec traçabilité dans le dossier du patient </a:t>
            </a:r>
            <a:r>
              <a:rPr lang="fr-FR" dirty="0" smtClean="0"/>
              <a:t>informatisé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dirty="0" smtClean="0"/>
              <a:t>Feuille de suivi d’ouverture du pavillon </a:t>
            </a:r>
            <a:r>
              <a:rPr lang="fr-FR" dirty="0"/>
              <a:t>avec analyse des motifs de fermeture </a:t>
            </a:r>
            <a:r>
              <a:rPr lang="fr-FR" dirty="0" smtClean="0"/>
              <a:t>ponctuelle </a:t>
            </a:r>
            <a:r>
              <a:rPr lang="fr-FR" dirty="0"/>
              <a:t>permettant une amélioration du </a:t>
            </a:r>
            <a:r>
              <a:rPr lang="fr-FR" dirty="0" smtClean="0"/>
              <a:t>dispositif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Aménagement des espaces extérieurs du site 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dirty="0" smtClean="0"/>
              <a:t>Mise </a:t>
            </a:r>
            <a:r>
              <a:rPr lang="fr-FR" dirty="0"/>
              <a:t>en place d’un portillon </a:t>
            </a:r>
            <a:r>
              <a:rPr lang="fr-FR" dirty="0" smtClean="0"/>
              <a:t>électronique à l’entrée du site avec </a:t>
            </a:r>
            <a:r>
              <a:rPr lang="fr-FR" dirty="0"/>
              <a:t>présence d’un vigile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démarche </a:t>
            </a:r>
            <a:r>
              <a:rPr lang="fr-FR" dirty="0" smtClean="0"/>
              <a:t>: différentes </a:t>
            </a:r>
            <a:r>
              <a:rPr lang="fr-FR" dirty="0"/>
              <a:t>étapes dans la réalisation du projet </a:t>
            </a:r>
          </a:p>
        </p:txBody>
      </p:sp>
    </p:spTree>
    <p:extLst>
      <p:ext uri="{BB962C8B-B14F-4D97-AF65-F5344CB8AC3E}">
        <p14:creationId xmlns:p14="http://schemas.microsoft.com/office/powerpoint/2010/main" val="25769526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Objectifs en janvier 2018 :Pavillon Acacias en libre circulation et Pavillon </a:t>
            </a:r>
            <a:r>
              <a:rPr lang="fr-FR" sz="2400" dirty="0" err="1" smtClean="0"/>
              <a:t>Alamanda</a:t>
            </a:r>
            <a:r>
              <a:rPr lang="fr-FR" sz="2400" dirty="0" smtClean="0"/>
              <a:t> avec une partie en circulation limitée mais autorisée ( suivant la programmation des travaux)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Mise en place  d’ateliers thérapeutiques pour chaque unité et des ateliers thérapeutiques communs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Déclinaison d’un dispositif gradué de soins avec accompagnement des équipes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Structuration du « parcours patient » entre les unités Acacias et </a:t>
            </a:r>
            <a:r>
              <a:rPr lang="fr-FR" sz="2400" dirty="0" err="1" smtClean="0"/>
              <a:t>Alamanda</a:t>
            </a:r>
            <a:r>
              <a:rPr lang="fr-FR" sz="2400" dirty="0" smtClean="0"/>
              <a:t> par l’UPLU</a:t>
            </a:r>
            <a:endParaRPr lang="fr-FR" sz="24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1557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Proposer aux patients des solutions pour faire face aux moments de tension interne et des occasions d’apprendre à prévenir eux-mêmes la montée de la violence</a:t>
            </a:r>
          </a:p>
          <a:p>
            <a:r>
              <a:rPr lang="fr-FR" dirty="0" smtClean="0"/>
              <a:t>Donner aux professionnels un outil concret de prévention de la violence et de réduction des mesures de contention et d’isolement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Espace d’apaisement :objectifs</a:t>
            </a:r>
            <a:endParaRPr lang="fr-FR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Dispositif gradué d’isolement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 salon d’apaisement</a:t>
            </a:r>
          </a:p>
          <a:p>
            <a:pPr lvl="1"/>
            <a:r>
              <a:rPr lang="fr-FR" dirty="0"/>
              <a:t>I</a:t>
            </a:r>
            <a:r>
              <a:rPr lang="fr-FR" dirty="0" smtClean="0"/>
              <a:t>ndication</a:t>
            </a:r>
          </a:p>
          <a:p>
            <a:pPr lvl="2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niveau de réponse à une situation d’angoisse, de tension</a:t>
            </a:r>
          </a:p>
          <a:p>
            <a:pPr lvl="2"/>
            <a:r>
              <a:rPr lang="fr-FR" dirty="0" smtClean="0"/>
              <a:t>Lieu de soins ouvert</a:t>
            </a:r>
          </a:p>
          <a:p>
            <a:pPr lvl="2"/>
            <a:r>
              <a:rPr lang="fr-FR" dirty="0" smtClean="0"/>
              <a:t>Respect du principe de liberté d’aller et venir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Modalités d’utilisation</a:t>
            </a:r>
          </a:p>
          <a:p>
            <a:pPr lvl="2"/>
            <a:r>
              <a:rPr lang="fr-FR" dirty="0" smtClean="0"/>
              <a:t>Pas de prescription médicale</a:t>
            </a:r>
          </a:p>
          <a:p>
            <a:pPr lvl="2"/>
            <a:r>
              <a:rPr lang="fr-FR" dirty="0" smtClean="0"/>
              <a:t>Sur proposition de l’équipe soignante</a:t>
            </a:r>
          </a:p>
          <a:p>
            <a:pPr lvl="2"/>
            <a:r>
              <a:rPr lang="fr-FR" dirty="0" smtClean="0"/>
              <a:t>A la demande du patient en accord avec l’équipe soignante</a:t>
            </a:r>
          </a:p>
          <a:p>
            <a:pPr lvl="2"/>
            <a:r>
              <a:rPr lang="fr-FR" dirty="0" smtClean="0"/>
              <a:t>De manière programmée dans le cadre du PSI du patient</a:t>
            </a:r>
          </a:p>
          <a:p>
            <a:pPr lvl="2"/>
            <a:r>
              <a:rPr lang="fr-FR" dirty="0" smtClean="0"/>
              <a:t>Durée maximale de 2 heures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Configuration</a:t>
            </a:r>
          </a:p>
          <a:p>
            <a:pPr lvl="2"/>
            <a:r>
              <a:rPr lang="fr-FR" dirty="0" smtClean="0"/>
              <a:t>Lieu isolé des flux de circulation </a:t>
            </a:r>
          </a:p>
          <a:p>
            <a:pPr lvl="2"/>
            <a:r>
              <a:rPr lang="fr-FR" dirty="0" smtClean="0"/>
              <a:t>Matériels et équipements adaptés (canapé, poufs, table, système de sonorisation, éclairage modulable)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5183381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456342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Trame diapora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F3EE"/>
        </a:solidFill>
        <a:ln>
          <a:noFill/>
        </a:ln>
      </a:spPr>
      <a:bodyPr rtlCol="0" anchor="ctr"/>
      <a:lstStyle>
        <a:defPPr algn="ctr">
          <a:defRPr b="1" dirty="0">
            <a:noFill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Trame diaporama</Template>
  <TotalTime>1236</TotalTime>
  <Words>681</Words>
  <Application>Microsoft Office PowerPoint</Application>
  <PresentationFormat>Affichage à l'écran (4:3)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Courier New</vt:lpstr>
      <vt:lpstr>Trame diaporama</vt:lpstr>
      <vt:lpstr>1_Thème Office</vt:lpstr>
      <vt:lpstr>  </vt:lpstr>
      <vt:lpstr>Pourquoi cette démarche ? </vt:lpstr>
      <vt:lpstr>Guide HAS « Les droits et la sécurité en psychiatrie » </vt:lpstr>
      <vt:lpstr>La démarche : différentes étapes dans la construction  du projet</vt:lpstr>
      <vt:lpstr>La démarche : différentes étapes dans la réalisation du projet </vt:lpstr>
      <vt:lpstr> </vt:lpstr>
      <vt:lpstr>Espace d’apaisement :objectifs</vt:lpstr>
      <vt:lpstr>Dispositif gradué d’isolement</vt:lpstr>
      <vt:lpstr>Présentation PowerPoint</vt:lpstr>
      <vt:lpstr>Présentation PowerPoint</vt:lpstr>
      <vt:lpstr>Dispositif gradué d’isolement</vt:lpstr>
      <vt:lpstr>Dispositif gradué d’isolement</vt:lpstr>
      <vt:lpstr>Evaluer les dispositfs</vt:lpstr>
      <vt:lpstr>MERCI DE VOTRE ATTENTION !</vt:lpstr>
    </vt:vector>
  </TitlesOfParts>
  <Company>EPSMR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administrateur</dc:creator>
  <cp:lastModifiedBy>CHARTIER Eric Jacques</cp:lastModifiedBy>
  <cp:revision>157</cp:revision>
  <cp:lastPrinted>2017-08-30T13:16:57Z</cp:lastPrinted>
  <dcterms:created xsi:type="dcterms:W3CDTF">2016-06-01T05:15:04Z</dcterms:created>
  <dcterms:modified xsi:type="dcterms:W3CDTF">2017-11-15T12:03:05Z</dcterms:modified>
</cp:coreProperties>
</file>