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</p:sldMasterIdLst>
  <p:notesMasterIdLst>
    <p:notesMasterId r:id="rId12"/>
  </p:notesMasterIdLst>
  <p:handoutMasterIdLst>
    <p:handoutMasterId r:id="rId13"/>
  </p:handoutMasterIdLst>
  <p:sldIdLst>
    <p:sldId id="893" r:id="rId3"/>
    <p:sldId id="892" r:id="rId4"/>
    <p:sldId id="890" r:id="rId5"/>
    <p:sldId id="884" r:id="rId6"/>
    <p:sldId id="887" r:id="rId7"/>
    <p:sldId id="889" r:id="rId8"/>
    <p:sldId id="881" r:id="rId9"/>
    <p:sldId id="891" r:id="rId10"/>
    <p:sldId id="874" r:id="rId11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00"/>
    <a:srgbClr val="FAC6F6"/>
    <a:srgbClr val="F7F4B7"/>
    <a:srgbClr val="307C84"/>
    <a:srgbClr val="FFFF99"/>
    <a:srgbClr val="C4D6C7"/>
    <a:srgbClr val="F4F9B9"/>
    <a:srgbClr val="D07C7A"/>
    <a:srgbClr val="61B6CD"/>
    <a:srgbClr val="F8F8F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64" autoAdjust="0"/>
    <p:restoredTop sz="96270" autoAdjust="0"/>
  </p:normalViewPr>
  <p:slideViewPr>
    <p:cSldViewPr>
      <p:cViewPr>
        <p:scale>
          <a:sx n="104" d="100"/>
          <a:sy n="104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50" d="100"/>
          <a:sy n="150" d="100"/>
        </p:scale>
        <p:origin x="-1458" y="1494"/>
      </p:cViewPr>
      <p:guideLst>
        <p:guide orient="horz" pos="3224"/>
        <p:guide orient="horz" pos="3127"/>
        <p:guide pos="223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Appels téléphoniques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Feuil1!$A$2:$A$4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  2016               (9 mois)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454</c:v>
                </c:pt>
                <c:pt idx="1">
                  <c:v>1252</c:v>
                </c:pt>
                <c:pt idx="2">
                  <c:v>886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Consultations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Feuil1!$A$2:$A$4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  2016               (9 mois)</c:v>
                </c:pt>
              </c:strCache>
            </c:strRef>
          </c:cat>
          <c:val>
            <c:numRef>
              <c:f>Feuil1!$C$2:$C$4</c:f>
              <c:numCache>
                <c:formatCode>General</c:formatCode>
                <c:ptCount val="3"/>
                <c:pt idx="0">
                  <c:v>454</c:v>
                </c:pt>
                <c:pt idx="1">
                  <c:v>873</c:v>
                </c:pt>
                <c:pt idx="2">
                  <c:v>765</c:v>
                </c:pt>
              </c:numCache>
            </c:numRef>
          </c:val>
        </c:ser>
        <c:dLbls>
          <c:showVal val="1"/>
        </c:dLbls>
        <c:overlap val="-25"/>
        <c:axId val="112387200"/>
        <c:axId val="112388736"/>
      </c:barChart>
      <c:catAx>
        <c:axId val="112387200"/>
        <c:scaling>
          <c:orientation val="minMax"/>
        </c:scaling>
        <c:axPos val="b"/>
        <c:numFmt formatCode="General" sourceLinked="1"/>
        <c:majorTickMark val="none"/>
        <c:tickLblPos val="nextTo"/>
        <c:crossAx val="112388736"/>
        <c:crosses val="autoZero"/>
        <c:auto val="1"/>
        <c:lblAlgn val="ctr"/>
        <c:lblOffset val="100"/>
      </c:catAx>
      <c:valAx>
        <c:axId val="11238873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2387200"/>
        <c:crosses val="autoZero"/>
        <c:crossBetween val="between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800"/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/>
            </a:pPr>
            <a:r>
              <a:rPr lang="en-US" sz="1400" dirty="0" err="1">
                <a:latin typeface="Comic Sans MS" pitchFamily="66" charset="0"/>
              </a:rPr>
              <a:t>Moyenne</a:t>
            </a:r>
            <a:r>
              <a:rPr lang="en-US" sz="1400" dirty="0">
                <a:latin typeface="Comic Sans MS" pitchFamily="66" charset="0"/>
              </a:rPr>
              <a:t> </a:t>
            </a:r>
            <a:r>
              <a:rPr lang="en-US" sz="1400" dirty="0" err="1" smtClean="0">
                <a:latin typeface="Comic Sans MS" pitchFamily="66" charset="0"/>
              </a:rPr>
              <a:t>mensuelle</a:t>
            </a:r>
            <a:r>
              <a:rPr lang="en-US" sz="1400" dirty="0" smtClean="0">
                <a:latin typeface="Comic Sans MS" pitchFamily="66" charset="0"/>
              </a:rPr>
              <a:t> de</a:t>
            </a:r>
            <a:r>
              <a:rPr lang="en-US" sz="1400" baseline="0" dirty="0" smtClean="0">
                <a:latin typeface="Comic Sans MS" pitchFamily="66" charset="0"/>
              </a:rPr>
              <a:t> consultations </a:t>
            </a:r>
            <a:r>
              <a:rPr lang="en-US" sz="1400" baseline="0" dirty="0" err="1" smtClean="0">
                <a:latin typeface="Comic Sans MS" pitchFamily="66" charset="0"/>
              </a:rPr>
              <a:t>psychiatriques</a:t>
            </a:r>
            <a:endParaRPr lang="en-US" sz="1400" dirty="0">
              <a:latin typeface="Comic Sans MS" pitchFamily="66" charset="0"/>
            </a:endParaRPr>
          </a:p>
        </c:rich>
      </c:tx>
      <c:layout>
        <c:manualLayout>
          <c:xMode val="edge"/>
          <c:yMode val="edge"/>
          <c:x val="0.18932689346544743"/>
          <c:y val="8.0267237231189011E-3"/>
        </c:manualLayout>
      </c:layout>
    </c:title>
    <c:plotArea>
      <c:layout/>
      <c:lineChart>
        <c:grouping val="stacked"/>
        <c:ser>
          <c:idx val="0"/>
          <c:order val="0"/>
          <c:tx>
            <c:strRef>
              <c:f>Feuil1!$B$1</c:f>
              <c:strCache>
                <c:ptCount val="1"/>
                <c:pt idx="0">
                  <c:v>Moyenne mensuelle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Feuil1!$B$2:$B$4</c:f>
              <c:numCache>
                <c:formatCode>General</c:formatCode>
                <c:ptCount val="3"/>
                <c:pt idx="0">
                  <c:v>35</c:v>
                </c:pt>
                <c:pt idx="1">
                  <c:v>73</c:v>
                </c:pt>
                <c:pt idx="2">
                  <c:v>85</c:v>
                </c:pt>
              </c:numCache>
            </c:numRef>
          </c:val>
        </c:ser>
        <c:dLbls>
          <c:showVal val="1"/>
        </c:dLbls>
        <c:marker val="1"/>
        <c:axId val="112663168"/>
        <c:axId val="112673152"/>
      </c:lineChart>
      <c:catAx>
        <c:axId val="112663168"/>
        <c:scaling>
          <c:orientation val="minMax"/>
        </c:scaling>
        <c:axPos val="b"/>
        <c:numFmt formatCode="General" sourceLinked="1"/>
        <c:majorTickMark val="none"/>
        <c:tickLblPos val="nextTo"/>
        <c:crossAx val="112673152"/>
        <c:crosses val="autoZero"/>
        <c:auto val="1"/>
        <c:lblAlgn val="ctr"/>
        <c:lblOffset val="100"/>
      </c:catAx>
      <c:valAx>
        <c:axId val="11267315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12663168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800"/>
      </a:pPr>
      <a:endParaRPr lang="fr-F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BE6FBB-E73A-4391-9A14-363F07DAD834}" type="doc">
      <dgm:prSet loTypeId="urn:microsoft.com/office/officeart/2005/8/layout/radial1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1A0E2B9F-E5D8-42AB-A1D3-D10ABE976E2B}">
      <dgm:prSet phldrT="[Texte]"/>
      <dgm:spPr>
        <a:solidFill>
          <a:srgbClr val="0070C0"/>
        </a:solidFill>
      </dgm:spPr>
      <dgm:t>
        <a:bodyPr/>
        <a:lstStyle/>
        <a:p>
          <a:r>
            <a:rPr lang="fr-FR" b="1" dirty="0" smtClean="0"/>
            <a:t>UPLU</a:t>
          </a:r>
          <a:endParaRPr lang="fr-FR" b="1" dirty="0"/>
        </a:p>
      </dgm:t>
    </dgm:pt>
    <dgm:pt modelId="{278960E9-C502-472E-8DAB-CC653B615081}" type="parTrans" cxnId="{250E1C2F-1DAA-42D8-B6D3-93E0A076A2C4}">
      <dgm:prSet/>
      <dgm:spPr/>
      <dgm:t>
        <a:bodyPr/>
        <a:lstStyle/>
        <a:p>
          <a:endParaRPr lang="fr-FR"/>
        </a:p>
      </dgm:t>
    </dgm:pt>
    <dgm:pt modelId="{66AD2180-7DDF-4EA8-ADC6-53AFD10D66C5}" type="sibTrans" cxnId="{250E1C2F-1DAA-42D8-B6D3-93E0A076A2C4}">
      <dgm:prSet/>
      <dgm:spPr/>
      <dgm:t>
        <a:bodyPr/>
        <a:lstStyle/>
        <a:p>
          <a:endParaRPr lang="fr-FR"/>
        </a:p>
      </dgm:t>
    </dgm:pt>
    <dgm:pt modelId="{49D91947-C12C-4F74-B6CB-67B776DF00CA}">
      <dgm:prSet phldrT="[Texte]"/>
      <dgm:spPr>
        <a:solidFill>
          <a:srgbClr val="0070C0"/>
        </a:solidFill>
      </dgm:spPr>
      <dgm:t>
        <a:bodyPr/>
        <a:lstStyle/>
        <a:p>
          <a:r>
            <a:rPr lang="fr-FR" b="1" dirty="0" smtClean="0"/>
            <a:t>Urgences / UHCD du GHER</a:t>
          </a:r>
          <a:endParaRPr lang="fr-FR" b="1" dirty="0"/>
        </a:p>
      </dgm:t>
    </dgm:pt>
    <dgm:pt modelId="{68AAD3E2-F42E-41F0-B557-63CC5D4EBB1B}" type="parTrans" cxnId="{BE4BC737-54A2-4A62-867C-D11DE1C7BEAD}">
      <dgm:prSet/>
      <dgm:spPr/>
      <dgm:t>
        <a:bodyPr/>
        <a:lstStyle/>
        <a:p>
          <a:endParaRPr lang="fr-FR"/>
        </a:p>
      </dgm:t>
    </dgm:pt>
    <dgm:pt modelId="{29F7036C-587F-4920-AFBC-7872430ED61F}" type="sibTrans" cxnId="{BE4BC737-54A2-4A62-867C-D11DE1C7BEAD}">
      <dgm:prSet/>
      <dgm:spPr/>
      <dgm:t>
        <a:bodyPr/>
        <a:lstStyle/>
        <a:p>
          <a:endParaRPr lang="fr-FR"/>
        </a:p>
      </dgm:t>
    </dgm:pt>
    <dgm:pt modelId="{ACB48039-EFD9-4E03-80D0-3885231E658F}">
      <dgm:prSet phldrT="[Texte]"/>
      <dgm:spPr>
        <a:solidFill>
          <a:srgbClr val="0070C0"/>
        </a:solidFill>
      </dgm:spPr>
      <dgm:t>
        <a:bodyPr/>
        <a:lstStyle/>
        <a:p>
          <a:r>
            <a:rPr lang="fr-FR" b="1" dirty="0" smtClean="0"/>
            <a:t>CMP / CMPEA du pôle Est</a:t>
          </a:r>
          <a:endParaRPr lang="fr-FR" b="1" dirty="0"/>
        </a:p>
      </dgm:t>
    </dgm:pt>
    <dgm:pt modelId="{F7DFF7C2-F79A-4572-B08B-5EB2E323E4B4}" type="parTrans" cxnId="{4AEECB69-07D9-4BDD-B6E3-157C9CCBB456}">
      <dgm:prSet/>
      <dgm:spPr/>
      <dgm:t>
        <a:bodyPr/>
        <a:lstStyle/>
        <a:p>
          <a:endParaRPr lang="fr-FR"/>
        </a:p>
      </dgm:t>
    </dgm:pt>
    <dgm:pt modelId="{75630ED4-8137-42B3-AD2C-F9D1320A9B3D}" type="sibTrans" cxnId="{4AEECB69-07D9-4BDD-B6E3-157C9CCBB456}">
      <dgm:prSet/>
      <dgm:spPr/>
      <dgm:t>
        <a:bodyPr/>
        <a:lstStyle/>
        <a:p>
          <a:endParaRPr lang="fr-FR"/>
        </a:p>
      </dgm:t>
    </dgm:pt>
    <dgm:pt modelId="{2E1FE6EE-FFB2-4F20-8567-ACA0BCE2C7B0}">
      <dgm:prSet phldrT="[Texte]"/>
      <dgm:spPr>
        <a:solidFill>
          <a:srgbClr val="0070C0"/>
        </a:solidFill>
      </dgm:spPr>
      <dgm:t>
        <a:bodyPr/>
        <a:lstStyle/>
        <a:p>
          <a:r>
            <a:rPr lang="fr-FR" b="1" dirty="0" smtClean="0"/>
            <a:t>Médecins Traitants / IDE libéraux</a:t>
          </a:r>
          <a:endParaRPr lang="fr-FR" b="1" dirty="0"/>
        </a:p>
      </dgm:t>
    </dgm:pt>
    <dgm:pt modelId="{6D73EDE9-30D3-43F3-87F7-F2C6A4FB2808}" type="parTrans" cxnId="{E73BF3BA-7488-4538-B722-50052E3F811D}">
      <dgm:prSet/>
      <dgm:spPr/>
      <dgm:t>
        <a:bodyPr/>
        <a:lstStyle/>
        <a:p>
          <a:endParaRPr lang="fr-FR"/>
        </a:p>
      </dgm:t>
    </dgm:pt>
    <dgm:pt modelId="{11B196D7-EE1A-4EFE-AF3A-57A6E5D43E7F}" type="sibTrans" cxnId="{E73BF3BA-7488-4538-B722-50052E3F811D}">
      <dgm:prSet/>
      <dgm:spPr/>
      <dgm:t>
        <a:bodyPr/>
        <a:lstStyle/>
        <a:p>
          <a:endParaRPr lang="fr-FR"/>
        </a:p>
      </dgm:t>
    </dgm:pt>
    <dgm:pt modelId="{35627CC3-311A-45E1-8020-A14BD09209A4}">
      <dgm:prSet phldrT="[Texte]"/>
      <dgm:spPr>
        <a:solidFill>
          <a:srgbClr val="0070C0"/>
        </a:solidFill>
      </dgm:spPr>
      <dgm:t>
        <a:bodyPr/>
        <a:lstStyle/>
        <a:p>
          <a:r>
            <a:rPr lang="fr-FR" b="1" dirty="0" smtClean="0"/>
            <a:t>Etablissements d’hébergement médico-sociaux</a:t>
          </a:r>
          <a:endParaRPr lang="fr-FR" b="1" dirty="0"/>
        </a:p>
      </dgm:t>
    </dgm:pt>
    <dgm:pt modelId="{BF155B66-0E41-4837-A7B0-EAD9545B2820}" type="parTrans" cxnId="{B08D4550-53E7-4D80-BDCC-421AA75E7898}">
      <dgm:prSet/>
      <dgm:spPr/>
      <dgm:t>
        <a:bodyPr/>
        <a:lstStyle/>
        <a:p>
          <a:endParaRPr lang="fr-FR"/>
        </a:p>
      </dgm:t>
    </dgm:pt>
    <dgm:pt modelId="{3552F156-4C80-4BC8-AAA5-95597D271345}" type="sibTrans" cxnId="{B08D4550-53E7-4D80-BDCC-421AA75E7898}">
      <dgm:prSet/>
      <dgm:spPr/>
      <dgm:t>
        <a:bodyPr/>
        <a:lstStyle/>
        <a:p>
          <a:endParaRPr lang="fr-FR"/>
        </a:p>
      </dgm:t>
    </dgm:pt>
    <dgm:pt modelId="{1A85578E-91F7-4E73-8497-24088741A5FC}">
      <dgm:prSet phldrT="[Texte]"/>
      <dgm:spPr>
        <a:solidFill>
          <a:srgbClr val="0070C0"/>
        </a:solidFill>
      </dgm:spPr>
      <dgm:t>
        <a:bodyPr/>
        <a:lstStyle/>
        <a:p>
          <a:r>
            <a:rPr lang="fr-FR" b="1" dirty="0" smtClean="0"/>
            <a:t>Services de médecine du GHER</a:t>
          </a:r>
          <a:endParaRPr lang="fr-FR" b="1" dirty="0"/>
        </a:p>
      </dgm:t>
    </dgm:pt>
    <dgm:pt modelId="{A883AD5D-9030-4288-985B-59A89ABF1B04}" type="parTrans" cxnId="{BF7BDDD7-BF40-4AF8-B5BE-DA6168B932D2}">
      <dgm:prSet/>
      <dgm:spPr/>
      <dgm:t>
        <a:bodyPr/>
        <a:lstStyle/>
        <a:p>
          <a:endParaRPr lang="fr-FR"/>
        </a:p>
      </dgm:t>
    </dgm:pt>
    <dgm:pt modelId="{8AA8D4E6-F4B7-4C51-8628-D5E32A82E398}" type="sibTrans" cxnId="{BF7BDDD7-BF40-4AF8-B5BE-DA6168B932D2}">
      <dgm:prSet/>
      <dgm:spPr/>
      <dgm:t>
        <a:bodyPr/>
        <a:lstStyle/>
        <a:p>
          <a:endParaRPr lang="fr-FR"/>
        </a:p>
      </dgm:t>
    </dgm:pt>
    <dgm:pt modelId="{98CAE76E-AB98-4E82-B452-E228DEF1BDDF}">
      <dgm:prSet phldrT="[Texte]"/>
      <dgm:spPr>
        <a:solidFill>
          <a:srgbClr val="0070C0"/>
        </a:solidFill>
      </dgm:spPr>
      <dgm:t>
        <a:bodyPr/>
        <a:lstStyle/>
        <a:p>
          <a:r>
            <a:rPr lang="fr-FR" b="1" dirty="0" smtClean="0"/>
            <a:t>CAP </a:t>
          </a:r>
          <a:r>
            <a:rPr lang="fr-FR" b="1" dirty="0" err="1" smtClean="0"/>
            <a:t>Nord-Est</a:t>
          </a:r>
          <a:endParaRPr lang="fr-FR" b="1" dirty="0"/>
        </a:p>
      </dgm:t>
    </dgm:pt>
    <dgm:pt modelId="{8C0CE2C6-209C-4556-96D7-D6FF34A4EF24}" type="parTrans" cxnId="{BB14284F-3653-45BA-B207-E445F8444A3B}">
      <dgm:prSet/>
      <dgm:spPr/>
      <dgm:t>
        <a:bodyPr/>
        <a:lstStyle/>
        <a:p>
          <a:endParaRPr lang="fr-FR"/>
        </a:p>
      </dgm:t>
    </dgm:pt>
    <dgm:pt modelId="{466D0360-E331-486E-AD31-1C1A2AB986C5}" type="sibTrans" cxnId="{BB14284F-3653-45BA-B207-E445F8444A3B}">
      <dgm:prSet/>
      <dgm:spPr/>
      <dgm:t>
        <a:bodyPr/>
        <a:lstStyle/>
        <a:p>
          <a:endParaRPr lang="fr-FR"/>
        </a:p>
      </dgm:t>
    </dgm:pt>
    <dgm:pt modelId="{4534130E-EDB2-412A-9E76-B095EE6A9EA0}" type="pres">
      <dgm:prSet presAssocID="{95BE6FBB-E73A-4391-9A14-363F07DAD83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D1D85E0-C2C2-4B81-A93D-BAFDEF376FEA}" type="pres">
      <dgm:prSet presAssocID="{1A0E2B9F-E5D8-42AB-A1D3-D10ABE976E2B}" presName="centerShape" presStyleLbl="node0" presStyleIdx="0" presStyleCnt="1"/>
      <dgm:spPr/>
      <dgm:t>
        <a:bodyPr/>
        <a:lstStyle/>
        <a:p>
          <a:endParaRPr lang="fr-FR"/>
        </a:p>
      </dgm:t>
    </dgm:pt>
    <dgm:pt modelId="{F4C30032-9903-4BA1-B5F4-D07A27811EBB}" type="pres">
      <dgm:prSet presAssocID="{68AAD3E2-F42E-41F0-B557-63CC5D4EBB1B}" presName="Name9" presStyleLbl="parChTrans1D2" presStyleIdx="0" presStyleCnt="6"/>
      <dgm:spPr/>
      <dgm:t>
        <a:bodyPr/>
        <a:lstStyle/>
        <a:p>
          <a:endParaRPr lang="fr-FR"/>
        </a:p>
      </dgm:t>
    </dgm:pt>
    <dgm:pt modelId="{7A7D26CF-5E49-4B32-B0DD-72D42917D36B}" type="pres">
      <dgm:prSet presAssocID="{68AAD3E2-F42E-41F0-B557-63CC5D4EBB1B}" presName="connTx" presStyleLbl="parChTrans1D2" presStyleIdx="0" presStyleCnt="6"/>
      <dgm:spPr/>
      <dgm:t>
        <a:bodyPr/>
        <a:lstStyle/>
        <a:p>
          <a:endParaRPr lang="fr-FR"/>
        </a:p>
      </dgm:t>
    </dgm:pt>
    <dgm:pt modelId="{3BE84A86-4FD3-4FBD-9C61-E552EC1A48B9}" type="pres">
      <dgm:prSet presAssocID="{49D91947-C12C-4F74-B6CB-67B776DF00C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FCC722-E945-4EAD-9D01-410F9FD2AC6A}" type="pres">
      <dgm:prSet presAssocID="{A883AD5D-9030-4288-985B-59A89ABF1B04}" presName="Name9" presStyleLbl="parChTrans1D2" presStyleIdx="1" presStyleCnt="6"/>
      <dgm:spPr/>
      <dgm:t>
        <a:bodyPr/>
        <a:lstStyle/>
        <a:p>
          <a:endParaRPr lang="fr-FR"/>
        </a:p>
      </dgm:t>
    </dgm:pt>
    <dgm:pt modelId="{81543609-9280-4E95-B0D1-5706614524B7}" type="pres">
      <dgm:prSet presAssocID="{A883AD5D-9030-4288-985B-59A89ABF1B04}" presName="connTx" presStyleLbl="parChTrans1D2" presStyleIdx="1" presStyleCnt="6"/>
      <dgm:spPr/>
      <dgm:t>
        <a:bodyPr/>
        <a:lstStyle/>
        <a:p>
          <a:endParaRPr lang="fr-FR"/>
        </a:p>
      </dgm:t>
    </dgm:pt>
    <dgm:pt modelId="{34CEAC87-E4A3-4D4F-A5B3-E83971A9A8A5}" type="pres">
      <dgm:prSet presAssocID="{1A85578E-91F7-4E73-8497-24088741A5F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08C0E4-8207-415A-B1B6-B3454CD70A2F}" type="pres">
      <dgm:prSet presAssocID="{F7DFF7C2-F79A-4572-B08B-5EB2E323E4B4}" presName="Name9" presStyleLbl="parChTrans1D2" presStyleIdx="2" presStyleCnt="6"/>
      <dgm:spPr/>
      <dgm:t>
        <a:bodyPr/>
        <a:lstStyle/>
        <a:p>
          <a:endParaRPr lang="fr-FR"/>
        </a:p>
      </dgm:t>
    </dgm:pt>
    <dgm:pt modelId="{BB83A9A8-5E3F-4749-88C9-77C48913B05C}" type="pres">
      <dgm:prSet presAssocID="{F7DFF7C2-F79A-4572-B08B-5EB2E323E4B4}" presName="connTx" presStyleLbl="parChTrans1D2" presStyleIdx="2" presStyleCnt="6"/>
      <dgm:spPr/>
      <dgm:t>
        <a:bodyPr/>
        <a:lstStyle/>
        <a:p>
          <a:endParaRPr lang="fr-FR"/>
        </a:p>
      </dgm:t>
    </dgm:pt>
    <dgm:pt modelId="{5AA5B92A-8A0B-4AA8-B310-D05341BB5A2B}" type="pres">
      <dgm:prSet presAssocID="{ACB48039-EFD9-4E03-80D0-3885231E658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907490-43D0-4C06-AA7B-71BBD35BC2F6}" type="pres">
      <dgm:prSet presAssocID="{6D73EDE9-30D3-43F3-87F7-F2C6A4FB2808}" presName="Name9" presStyleLbl="parChTrans1D2" presStyleIdx="3" presStyleCnt="6"/>
      <dgm:spPr/>
      <dgm:t>
        <a:bodyPr/>
        <a:lstStyle/>
        <a:p>
          <a:endParaRPr lang="fr-FR"/>
        </a:p>
      </dgm:t>
    </dgm:pt>
    <dgm:pt modelId="{EABD70F4-E745-4A89-B35A-C202713C7D0F}" type="pres">
      <dgm:prSet presAssocID="{6D73EDE9-30D3-43F3-87F7-F2C6A4FB2808}" presName="connTx" presStyleLbl="parChTrans1D2" presStyleIdx="3" presStyleCnt="6"/>
      <dgm:spPr/>
      <dgm:t>
        <a:bodyPr/>
        <a:lstStyle/>
        <a:p>
          <a:endParaRPr lang="fr-FR"/>
        </a:p>
      </dgm:t>
    </dgm:pt>
    <dgm:pt modelId="{060ED04E-8054-4330-A47A-3CF5D3703BB9}" type="pres">
      <dgm:prSet presAssocID="{2E1FE6EE-FFB2-4F20-8567-ACA0BCE2C7B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2C8D734-8832-46DC-97A7-4905DC4241C7}" type="pres">
      <dgm:prSet presAssocID="{BF155B66-0E41-4837-A7B0-EAD9545B2820}" presName="Name9" presStyleLbl="parChTrans1D2" presStyleIdx="4" presStyleCnt="6"/>
      <dgm:spPr/>
      <dgm:t>
        <a:bodyPr/>
        <a:lstStyle/>
        <a:p>
          <a:endParaRPr lang="fr-FR"/>
        </a:p>
      </dgm:t>
    </dgm:pt>
    <dgm:pt modelId="{E6784A30-5C4E-4D73-BF48-206D48CCA40B}" type="pres">
      <dgm:prSet presAssocID="{BF155B66-0E41-4837-A7B0-EAD9545B2820}" presName="connTx" presStyleLbl="parChTrans1D2" presStyleIdx="4" presStyleCnt="6"/>
      <dgm:spPr/>
      <dgm:t>
        <a:bodyPr/>
        <a:lstStyle/>
        <a:p>
          <a:endParaRPr lang="fr-FR"/>
        </a:p>
      </dgm:t>
    </dgm:pt>
    <dgm:pt modelId="{701AC08F-DB32-415E-A66A-1A62E731C206}" type="pres">
      <dgm:prSet presAssocID="{35627CC3-311A-45E1-8020-A14BD09209A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471C07-F6E5-45FE-8939-36D6A1D3EEA6}" type="pres">
      <dgm:prSet presAssocID="{8C0CE2C6-209C-4556-96D7-D6FF34A4EF24}" presName="Name9" presStyleLbl="parChTrans1D2" presStyleIdx="5" presStyleCnt="6"/>
      <dgm:spPr/>
      <dgm:t>
        <a:bodyPr/>
        <a:lstStyle/>
        <a:p>
          <a:endParaRPr lang="fr-FR"/>
        </a:p>
      </dgm:t>
    </dgm:pt>
    <dgm:pt modelId="{A55E9522-30F2-4A94-A85A-48B4C5D4090A}" type="pres">
      <dgm:prSet presAssocID="{8C0CE2C6-209C-4556-96D7-D6FF34A4EF24}" presName="connTx" presStyleLbl="parChTrans1D2" presStyleIdx="5" presStyleCnt="6"/>
      <dgm:spPr/>
      <dgm:t>
        <a:bodyPr/>
        <a:lstStyle/>
        <a:p>
          <a:endParaRPr lang="fr-FR"/>
        </a:p>
      </dgm:t>
    </dgm:pt>
    <dgm:pt modelId="{B6CAD676-694B-4528-9D9D-8124AFEA670C}" type="pres">
      <dgm:prSet presAssocID="{98CAE76E-AB98-4E82-B452-E228DEF1BDD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CB656E3-F7C8-4AE4-9026-2CAE9FF0F063}" type="presOf" srcId="{F7DFF7C2-F79A-4572-B08B-5EB2E323E4B4}" destId="{EC08C0E4-8207-415A-B1B6-B3454CD70A2F}" srcOrd="0" destOrd="0" presId="urn:microsoft.com/office/officeart/2005/8/layout/radial1"/>
    <dgm:cxn modelId="{55D48199-995F-4147-96EF-E00DBDF9930F}" type="presOf" srcId="{95BE6FBB-E73A-4391-9A14-363F07DAD834}" destId="{4534130E-EDB2-412A-9E76-B095EE6A9EA0}" srcOrd="0" destOrd="0" presId="urn:microsoft.com/office/officeart/2005/8/layout/radial1"/>
    <dgm:cxn modelId="{4AEECB69-07D9-4BDD-B6E3-157C9CCBB456}" srcId="{1A0E2B9F-E5D8-42AB-A1D3-D10ABE976E2B}" destId="{ACB48039-EFD9-4E03-80D0-3885231E658F}" srcOrd="2" destOrd="0" parTransId="{F7DFF7C2-F79A-4572-B08B-5EB2E323E4B4}" sibTransId="{75630ED4-8137-42B3-AD2C-F9D1320A9B3D}"/>
    <dgm:cxn modelId="{A3A7C850-7945-4B02-B6B9-347E627FDBAD}" type="presOf" srcId="{49D91947-C12C-4F74-B6CB-67B776DF00CA}" destId="{3BE84A86-4FD3-4FBD-9C61-E552EC1A48B9}" srcOrd="0" destOrd="0" presId="urn:microsoft.com/office/officeart/2005/8/layout/radial1"/>
    <dgm:cxn modelId="{B08D4550-53E7-4D80-BDCC-421AA75E7898}" srcId="{1A0E2B9F-E5D8-42AB-A1D3-D10ABE976E2B}" destId="{35627CC3-311A-45E1-8020-A14BD09209A4}" srcOrd="4" destOrd="0" parTransId="{BF155B66-0E41-4837-A7B0-EAD9545B2820}" sibTransId="{3552F156-4C80-4BC8-AAA5-95597D271345}"/>
    <dgm:cxn modelId="{1E5F4B6B-7C97-4A1E-9779-6093AA09A2D8}" type="presOf" srcId="{6D73EDE9-30D3-43F3-87F7-F2C6A4FB2808}" destId="{3D907490-43D0-4C06-AA7B-71BBD35BC2F6}" srcOrd="0" destOrd="0" presId="urn:microsoft.com/office/officeart/2005/8/layout/radial1"/>
    <dgm:cxn modelId="{C2AD76F5-7B64-4F83-9075-6ACA85CF3674}" type="presOf" srcId="{A883AD5D-9030-4288-985B-59A89ABF1B04}" destId="{71FCC722-E945-4EAD-9D01-410F9FD2AC6A}" srcOrd="0" destOrd="0" presId="urn:microsoft.com/office/officeart/2005/8/layout/radial1"/>
    <dgm:cxn modelId="{273E8222-9CC0-443B-A07F-FA0CC1C165B9}" type="presOf" srcId="{BF155B66-0E41-4837-A7B0-EAD9545B2820}" destId="{E6784A30-5C4E-4D73-BF48-206D48CCA40B}" srcOrd="1" destOrd="0" presId="urn:microsoft.com/office/officeart/2005/8/layout/radial1"/>
    <dgm:cxn modelId="{250E1C2F-1DAA-42D8-B6D3-93E0A076A2C4}" srcId="{95BE6FBB-E73A-4391-9A14-363F07DAD834}" destId="{1A0E2B9F-E5D8-42AB-A1D3-D10ABE976E2B}" srcOrd="0" destOrd="0" parTransId="{278960E9-C502-472E-8DAB-CC653B615081}" sibTransId="{66AD2180-7DDF-4EA8-ADC6-53AFD10D66C5}"/>
    <dgm:cxn modelId="{BAB2F6A1-E66E-423B-B564-2B4A970FF4D0}" type="presOf" srcId="{ACB48039-EFD9-4E03-80D0-3885231E658F}" destId="{5AA5B92A-8A0B-4AA8-B310-D05341BB5A2B}" srcOrd="0" destOrd="0" presId="urn:microsoft.com/office/officeart/2005/8/layout/radial1"/>
    <dgm:cxn modelId="{8E554BC3-5DD5-462A-91B0-32482F1BD698}" type="presOf" srcId="{68AAD3E2-F42E-41F0-B557-63CC5D4EBB1B}" destId="{F4C30032-9903-4BA1-B5F4-D07A27811EBB}" srcOrd="0" destOrd="0" presId="urn:microsoft.com/office/officeart/2005/8/layout/radial1"/>
    <dgm:cxn modelId="{2D0F0A92-14A9-47ED-B575-78C63C192621}" type="presOf" srcId="{1A85578E-91F7-4E73-8497-24088741A5FC}" destId="{34CEAC87-E4A3-4D4F-A5B3-E83971A9A8A5}" srcOrd="0" destOrd="0" presId="urn:microsoft.com/office/officeart/2005/8/layout/radial1"/>
    <dgm:cxn modelId="{A3470011-4C73-4690-AD0C-E719AED24EE8}" type="presOf" srcId="{BF155B66-0E41-4837-A7B0-EAD9545B2820}" destId="{92C8D734-8832-46DC-97A7-4905DC4241C7}" srcOrd="0" destOrd="0" presId="urn:microsoft.com/office/officeart/2005/8/layout/radial1"/>
    <dgm:cxn modelId="{BB14284F-3653-45BA-B207-E445F8444A3B}" srcId="{1A0E2B9F-E5D8-42AB-A1D3-D10ABE976E2B}" destId="{98CAE76E-AB98-4E82-B452-E228DEF1BDDF}" srcOrd="5" destOrd="0" parTransId="{8C0CE2C6-209C-4556-96D7-D6FF34A4EF24}" sibTransId="{466D0360-E331-486E-AD31-1C1A2AB986C5}"/>
    <dgm:cxn modelId="{4882D75C-99D5-444A-AA4E-82B4EAE692EE}" type="presOf" srcId="{F7DFF7C2-F79A-4572-B08B-5EB2E323E4B4}" destId="{BB83A9A8-5E3F-4749-88C9-77C48913B05C}" srcOrd="1" destOrd="0" presId="urn:microsoft.com/office/officeart/2005/8/layout/radial1"/>
    <dgm:cxn modelId="{E73BF3BA-7488-4538-B722-50052E3F811D}" srcId="{1A0E2B9F-E5D8-42AB-A1D3-D10ABE976E2B}" destId="{2E1FE6EE-FFB2-4F20-8567-ACA0BCE2C7B0}" srcOrd="3" destOrd="0" parTransId="{6D73EDE9-30D3-43F3-87F7-F2C6A4FB2808}" sibTransId="{11B196D7-EE1A-4EFE-AF3A-57A6E5D43E7F}"/>
    <dgm:cxn modelId="{BE4BC737-54A2-4A62-867C-D11DE1C7BEAD}" srcId="{1A0E2B9F-E5D8-42AB-A1D3-D10ABE976E2B}" destId="{49D91947-C12C-4F74-B6CB-67B776DF00CA}" srcOrd="0" destOrd="0" parTransId="{68AAD3E2-F42E-41F0-B557-63CC5D4EBB1B}" sibTransId="{29F7036C-587F-4920-AFBC-7872430ED61F}"/>
    <dgm:cxn modelId="{DB471583-9543-42F8-8FF8-752204EA4B0B}" type="presOf" srcId="{68AAD3E2-F42E-41F0-B557-63CC5D4EBB1B}" destId="{7A7D26CF-5E49-4B32-B0DD-72D42917D36B}" srcOrd="1" destOrd="0" presId="urn:microsoft.com/office/officeart/2005/8/layout/radial1"/>
    <dgm:cxn modelId="{8B794AA5-B4BA-4EB3-A29A-2760DBE44A3D}" type="presOf" srcId="{8C0CE2C6-209C-4556-96D7-D6FF34A4EF24}" destId="{97471C07-F6E5-45FE-8939-36D6A1D3EEA6}" srcOrd="0" destOrd="0" presId="urn:microsoft.com/office/officeart/2005/8/layout/radial1"/>
    <dgm:cxn modelId="{4389DC21-7D2A-4239-9E01-E7E99A622289}" type="presOf" srcId="{6D73EDE9-30D3-43F3-87F7-F2C6A4FB2808}" destId="{EABD70F4-E745-4A89-B35A-C202713C7D0F}" srcOrd="1" destOrd="0" presId="urn:microsoft.com/office/officeart/2005/8/layout/radial1"/>
    <dgm:cxn modelId="{8ED8D398-9392-4674-B879-182EBA061920}" type="presOf" srcId="{2E1FE6EE-FFB2-4F20-8567-ACA0BCE2C7B0}" destId="{060ED04E-8054-4330-A47A-3CF5D3703BB9}" srcOrd="0" destOrd="0" presId="urn:microsoft.com/office/officeart/2005/8/layout/radial1"/>
    <dgm:cxn modelId="{BF7BDDD7-BF40-4AF8-B5BE-DA6168B932D2}" srcId="{1A0E2B9F-E5D8-42AB-A1D3-D10ABE976E2B}" destId="{1A85578E-91F7-4E73-8497-24088741A5FC}" srcOrd="1" destOrd="0" parTransId="{A883AD5D-9030-4288-985B-59A89ABF1B04}" sibTransId="{8AA8D4E6-F4B7-4C51-8628-D5E32A82E398}"/>
    <dgm:cxn modelId="{9EE1CF1E-EEE3-4127-91EB-5CA092382407}" type="presOf" srcId="{98CAE76E-AB98-4E82-B452-E228DEF1BDDF}" destId="{B6CAD676-694B-4528-9D9D-8124AFEA670C}" srcOrd="0" destOrd="0" presId="urn:microsoft.com/office/officeart/2005/8/layout/radial1"/>
    <dgm:cxn modelId="{D1C99E9F-1161-4A1D-AFF2-16B8792A1A66}" type="presOf" srcId="{A883AD5D-9030-4288-985B-59A89ABF1B04}" destId="{81543609-9280-4E95-B0D1-5706614524B7}" srcOrd="1" destOrd="0" presId="urn:microsoft.com/office/officeart/2005/8/layout/radial1"/>
    <dgm:cxn modelId="{E60B78FD-BDB1-4B20-99B8-407F102464D8}" type="presOf" srcId="{1A0E2B9F-E5D8-42AB-A1D3-D10ABE976E2B}" destId="{DD1D85E0-C2C2-4B81-A93D-BAFDEF376FEA}" srcOrd="0" destOrd="0" presId="urn:microsoft.com/office/officeart/2005/8/layout/radial1"/>
    <dgm:cxn modelId="{0922A197-8573-4BEF-B13C-5952B5041BEC}" type="presOf" srcId="{35627CC3-311A-45E1-8020-A14BD09209A4}" destId="{701AC08F-DB32-415E-A66A-1A62E731C206}" srcOrd="0" destOrd="0" presId="urn:microsoft.com/office/officeart/2005/8/layout/radial1"/>
    <dgm:cxn modelId="{B9DCA868-7FED-4C09-9C4B-A929E9CD74C9}" type="presOf" srcId="{8C0CE2C6-209C-4556-96D7-D6FF34A4EF24}" destId="{A55E9522-30F2-4A94-A85A-48B4C5D4090A}" srcOrd="1" destOrd="0" presId="urn:microsoft.com/office/officeart/2005/8/layout/radial1"/>
    <dgm:cxn modelId="{015D8975-2E3D-4C90-AB68-E02E03B12DCA}" type="presParOf" srcId="{4534130E-EDB2-412A-9E76-B095EE6A9EA0}" destId="{DD1D85E0-C2C2-4B81-A93D-BAFDEF376FEA}" srcOrd="0" destOrd="0" presId="urn:microsoft.com/office/officeart/2005/8/layout/radial1"/>
    <dgm:cxn modelId="{545E485F-0425-4068-9C59-F4FFDF401073}" type="presParOf" srcId="{4534130E-EDB2-412A-9E76-B095EE6A9EA0}" destId="{F4C30032-9903-4BA1-B5F4-D07A27811EBB}" srcOrd="1" destOrd="0" presId="urn:microsoft.com/office/officeart/2005/8/layout/radial1"/>
    <dgm:cxn modelId="{15A371FA-859A-4ABF-83CF-31956612294B}" type="presParOf" srcId="{F4C30032-9903-4BA1-B5F4-D07A27811EBB}" destId="{7A7D26CF-5E49-4B32-B0DD-72D42917D36B}" srcOrd="0" destOrd="0" presId="urn:microsoft.com/office/officeart/2005/8/layout/radial1"/>
    <dgm:cxn modelId="{43E8DCF6-448E-41DA-8A71-24C5347EA159}" type="presParOf" srcId="{4534130E-EDB2-412A-9E76-B095EE6A9EA0}" destId="{3BE84A86-4FD3-4FBD-9C61-E552EC1A48B9}" srcOrd="2" destOrd="0" presId="urn:microsoft.com/office/officeart/2005/8/layout/radial1"/>
    <dgm:cxn modelId="{551FA127-84CD-4090-A540-A31FD29913B5}" type="presParOf" srcId="{4534130E-EDB2-412A-9E76-B095EE6A9EA0}" destId="{71FCC722-E945-4EAD-9D01-410F9FD2AC6A}" srcOrd="3" destOrd="0" presId="urn:microsoft.com/office/officeart/2005/8/layout/radial1"/>
    <dgm:cxn modelId="{3D331AEE-BE45-49F9-A9A2-F9C7E31BDB87}" type="presParOf" srcId="{71FCC722-E945-4EAD-9D01-410F9FD2AC6A}" destId="{81543609-9280-4E95-B0D1-5706614524B7}" srcOrd="0" destOrd="0" presId="urn:microsoft.com/office/officeart/2005/8/layout/radial1"/>
    <dgm:cxn modelId="{AAA1EBBE-C3A3-4277-84F3-F1329C04F184}" type="presParOf" srcId="{4534130E-EDB2-412A-9E76-B095EE6A9EA0}" destId="{34CEAC87-E4A3-4D4F-A5B3-E83971A9A8A5}" srcOrd="4" destOrd="0" presId="urn:microsoft.com/office/officeart/2005/8/layout/radial1"/>
    <dgm:cxn modelId="{F7D61FED-321F-48A6-87DD-61A96768F05D}" type="presParOf" srcId="{4534130E-EDB2-412A-9E76-B095EE6A9EA0}" destId="{EC08C0E4-8207-415A-B1B6-B3454CD70A2F}" srcOrd="5" destOrd="0" presId="urn:microsoft.com/office/officeart/2005/8/layout/radial1"/>
    <dgm:cxn modelId="{CD628C35-433C-47A5-B9ED-C683FD674247}" type="presParOf" srcId="{EC08C0E4-8207-415A-B1B6-B3454CD70A2F}" destId="{BB83A9A8-5E3F-4749-88C9-77C48913B05C}" srcOrd="0" destOrd="0" presId="urn:microsoft.com/office/officeart/2005/8/layout/radial1"/>
    <dgm:cxn modelId="{B0038B19-B72A-451D-A35A-682BDB039026}" type="presParOf" srcId="{4534130E-EDB2-412A-9E76-B095EE6A9EA0}" destId="{5AA5B92A-8A0B-4AA8-B310-D05341BB5A2B}" srcOrd="6" destOrd="0" presId="urn:microsoft.com/office/officeart/2005/8/layout/radial1"/>
    <dgm:cxn modelId="{61A935DB-3D5A-4DAC-AF7A-6790707F8BE4}" type="presParOf" srcId="{4534130E-EDB2-412A-9E76-B095EE6A9EA0}" destId="{3D907490-43D0-4C06-AA7B-71BBD35BC2F6}" srcOrd="7" destOrd="0" presId="urn:microsoft.com/office/officeart/2005/8/layout/radial1"/>
    <dgm:cxn modelId="{6151A2FD-5D5D-43E8-BCFF-9BDB490678E6}" type="presParOf" srcId="{3D907490-43D0-4C06-AA7B-71BBD35BC2F6}" destId="{EABD70F4-E745-4A89-B35A-C202713C7D0F}" srcOrd="0" destOrd="0" presId="urn:microsoft.com/office/officeart/2005/8/layout/radial1"/>
    <dgm:cxn modelId="{D81FCCB5-34E5-4FF8-B271-07F584499EE0}" type="presParOf" srcId="{4534130E-EDB2-412A-9E76-B095EE6A9EA0}" destId="{060ED04E-8054-4330-A47A-3CF5D3703BB9}" srcOrd="8" destOrd="0" presId="urn:microsoft.com/office/officeart/2005/8/layout/radial1"/>
    <dgm:cxn modelId="{B353500E-E93A-4DB5-9E99-D303E3F5F73C}" type="presParOf" srcId="{4534130E-EDB2-412A-9E76-B095EE6A9EA0}" destId="{92C8D734-8832-46DC-97A7-4905DC4241C7}" srcOrd="9" destOrd="0" presId="urn:microsoft.com/office/officeart/2005/8/layout/radial1"/>
    <dgm:cxn modelId="{5EC509EB-C36B-480F-937C-9248634AD6CD}" type="presParOf" srcId="{92C8D734-8832-46DC-97A7-4905DC4241C7}" destId="{E6784A30-5C4E-4D73-BF48-206D48CCA40B}" srcOrd="0" destOrd="0" presId="urn:microsoft.com/office/officeart/2005/8/layout/radial1"/>
    <dgm:cxn modelId="{BC8DBABF-55B6-47F9-9E36-69CDD887D5B9}" type="presParOf" srcId="{4534130E-EDB2-412A-9E76-B095EE6A9EA0}" destId="{701AC08F-DB32-415E-A66A-1A62E731C206}" srcOrd="10" destOrd="0" presId="urn:microsoft.com/office/officeart/2005/8/layout/radial1"/>
    <dgm:cxn modelId="{22118415-5069-40B6-B01A-E5CB856100B4}" type="presParOf" srcId="{4534130E-EDB2-412A-9E76-B095EE6A9EA0}" destId="{97471C07-F6E5-45FE-8939-36D6A1D3EEA6}" srcOrd="11" destOrd="0" presId="urn:microsoft.com/office/officeart/2005/8/layout/radial1"/>
    <dgm:cxn modelId="{0651DA9E-64AD-4378-8D21-374FE9EB6AD0}" type="presParOf" srcId="{97471C07-F6E5-45FE-8939-36D6A1D3EEA6}" destId="{A55E9522-30F2-4A94-A85A-48B4C5D4090A}" srcOrd="0" destOrd="0" presId="urn:microsoft.com/office/officeart/2005/8/layout/radial1"/>
    <dgm:cxn modelId="{0DC57FD2-64EC-453F-9EE0-A893CC7287F0}" type="presParOf" srcId="{4534130E-EDB2-412A-9E76-B095EE6A9EA0}" destId="{B6CAD676-694B-4528-9D9D-8124AFEA670C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CA886F-2EE1-432C-96E4-A3026E6E3DAA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1ACEE87B-EF89-4A70-AFEA-68764D9AF863}">
      <dgm:prSet phldrT="[Texte]" custT="1"/>
      <dgm:spPr/>
      <dgm:t>
        <a:bodyPr/>
        <a:lstStyle/>
        <a:p>
          <a:pPr algn="l"/>
          <a:r>
            <a:rPr lang="fr-FR" sz="1600" b="1" dirty="0" smtClean="0">
              <a:solidFill>
                <a:schemeClr val="accent1">
                  <a:lumMod val="75000"/>
                </a:schemeClr>
              </a:solidFill>
              <a:latin typeface="+mn-lt"/>
              <a:ea typeface="Verdana" pitchFamily="34" charset="0"/>
              <a:cs typeface="Verdana" pitchFamily="34" charset="0"/>
            </a:rPr>
            <a:t>Rôle de Coordination</a:t>
          </a:r>
          <a:endParaRPr lang="fr-FR" sz="1600" b="1" dirty="0">
            <a:solidFill>
              <a:schemeClr val="accent1">
                <a:lumMod val="75000"/>
              </a:schemeClr>
            </a:solidFill>
            <a:latin typeface="+mn-lt"/>
            <a:ea typeface="Verdana" pitchFamily="34" charset="0"/>
            <a:cs typeface="Verdana" pitchFamily="34" charset="0"/>
          </a:endParaRPr>
        </a:p>
      </dgm:t>
    </dgm:pt>
    <dgm:pt modelId="{A4C9F6FD-003B-4733-91E8-C275A1A5F039}" type="parTrans" cxnId="{BC094F3D-18DA-449E-9908-7E242D761390}">
      <dgm:prSet/>
      <dgm:spPr/>
      <dgm:t>
        <a:bodyPr/>
        <a:lstStyle/>
        <a:p>
          <a:endParaRPr lang="fr-FR"/>
        </a:p>
      </dgm:t>
    </dgm:pt>
    <dgm:pt modelId="{5CE48361-5E72-4079-83A9-51589CF532A4}" type="sibTrans" cxnId="{BC094F3D-18DA-449E-9908-7E242D761390}">
      <dgm:prSet/>
      <dgm:spPr/>
      <dgm:t>
        <a:bodyPr/>
        <a:lstStyle/>
        <a:p>
          <a:endParaRPr lang="fr-FR"/>
        </a:p>
      </dgm:t>
    </dgm:pt>
    <dgm:pt modelId="{656FF57F-B14D-40CF-A70E-82416856079B}">
      <dgm:prSet phldrT="[Texte]" custT="1"/>
      <dgm:spPr/>
      <dgm:t>
        <a:bodyPr/>
        <a:lstStyle/>
        <a:p>
          <a:pPr algn="l"/>
          <a:r>
            <a:rPr lang="fr-FR" sz="1600" b="1" dirty="0" smtClean="0">
              <a:solidFill>
                <a:schemeClr val="accent1">
                  <a:lumMod val="75000"/>
                </a:schemeClr>
              </a:solidFill>
              <a:latin typeface="+mn-lt"/>
              <a:ea typeface="Verdana" pitchFamily="34" charset="0"/>
              <a:cs typeface="Verdana" pitchFamily="34" charset="0"/>
            </a:rPr>
            <a:t>Rôle clinique </a:t>
          </a:r>
          <a:endParaRPr lang="fr-FR" sz="1600" b="1" dirty="0">
            <a:solidFill>
              <a:schemeClr val="accent1">
                <a:lumMod val="75000"/>
              </a:schemeClr>
            </a:solidFill>
            <a:latin typeface="+mn-lt"/>
            <a:ea typeface="Verdana" pitchFamily="34" charset="0"/>
            <a:cs typeface="Verdana" pitchFamily="34" charset="0"/>
          </a:endParaRPr>
        </a:p>
      </dgm:t>
    </dgm:pt>
    <dgm:pt modelId="{0AB8F701-5908-4511-B1D1-56089987DC62}" type="parTrans" cxnId="{3B11C907-C5C4-4B4F-BF8C-21BDEACA9A93}">
      <dgm:prSet/>
      <dgm:spPr/>
      <dgm:t>
        <a:bodyPr/>
        <a:lstStyle/>
        <a:p>
          <a:endParaRPr lang="fr-FR"/>
        </a:p>
      </dgm:t>
    </dgm:pt>
    <dgm:pt modelId="{F539B29A-9890-4135-8049-8DD2A5DD6247}" type="sibTrans" cxnId="{3B11C907-C5C4-4B4F-BF8C-21BDEACA9A93}">
      <dgm:prSet/>
      <dgm:spPr/>
      <dgm:t>
        <a:bodyPr/>
        <a:lstStyle/>
        <a:p>
          <a:endParaRPr lang="fr-FR"/>
        </a:p>
      </dgm:t>
    </dgm:pt>
    <dgm:pt modelId="{21663D4D-D77C-47CE-885A-12A6452DE331}">
      <dgm:prSet phldrT="[Texte]" custT="1"/>
      <dgm:spPr/>
      <dgm:t>
        <a:bodyPr/>
        <a:lstStyle/>
        <a:p>
          <a:pPr algn="l"/>
          <a:r>
            <a:rPr lang="fr-FR" altLang="fr-FR" sz="1200" dirty="0" smtClean="0">
              <a:solidFill>
                <a:schemeClr val="accent1">
                  <a:lumMod val="75000"/>
                </a:schemeClr>
              </a:solidFill>
              <a:latin typeface="+mn-lt"/>
            </a:rPr>
            <a:t>Observation évaluation et orientation des patients</a:t>
          </a:r>
          <a:endParaRPr lang="fr-FR" sz="1200" b="1" dirty="0">
            <a:solidFill>
              <a:schemeClr val="accent1">
                <a:lumMod val="75000"/>
              </a:schemeClr>
            </a:solidFill>
            <a:latin typeface="+mn-lt"/>
            <a:ea typeface="Verdana" pitchFamily="34" charset="0"/>
            <a:cs typeface="Verdana" pitchFamily="34" charset="0"/>
          </a:endParaRPr>
        </a:p>
      </dgm:t>
    </dgm:pt>
    <dgm:pt modelId="{FC431D70-B6D1-44C7-9E39-2F6B3159DA50}" type="parTrans" cxnId="{505E8EFB-4ADB-484B-95C6-7353BA63DA32}">
      <dgm:prSet/>
      <dgm:spPr/>
      <dgm:t>
        <a:bodyPr/>
        <a:lstStyle/>
        <a:p>
          <a:endParaRPr lang="fr-FR"/>
        </a:p>
      </dgm:t>
    </dgm:pt>
    <dgm:pt modelId="{562C8701-764B-4223-96E8-2F7F45B2D7E3}" type="sibTrans" cxnId="{505E8EFB-4ADB-484B-95C6-7353BA63DA32}">
      <dgm:prSet/>
      <dgm:spPr/>
      <dgm:t>
        <a:bodyPr/>
        <a:lstStyle/>
        <a:p>
          <a:endParaRPr lang="fr-FR"/>
        </a:p>
      </dgm:t>
    </dgm:pt>
    <dgm:pt modelId="{832387E0-04AA-4E86-A204-A54EB7C0BCA7}">
      <dgm:prSet custT="1"/>
      <dgm:spPr/>
      <dgm:t>
        <a:bodyPr/>
        <a:lstStyle/>
        <a:p>
          <a:r>
            <a:rPr lang="fr-FR" sz="1200" dirty="0" smtClean="0">
              <a:solidFill>
                <a:schemeClr val="accent1">
                  <a:lumMod val="75000"/>
                </a:schemeClr>
              </a:solidFill>
              <a:latin typeface="+mn-lt"/>
            </a:rPr>
            <a:t>Recensement de la disponibilités des lits dans les différentes unités du pôle et a</a:t>
          </a:r>
          <a:r>
            <a:rPr lang="fr-FR" altLang="fr-FR" sz="1200" dirty="0" smtClean="0">
              <a:solidFill>
                <a:schemeClr val="accent1">
                  <a:lumMod val="75000"/>
                </a:schemeClr>
              </a:solidFill>
              <a:latin typeface="+mn-lt"/>
            </a:rPr>
            <a:t>nticipation des mouvements des patients sur l’établissement</a:t>
          </a:r>
          <a:endParaRPr lang="fr-FR" altLang="fr-FR" sz="1200" dirty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6A6EC087-26DA-4ABE-9B1E-A6129037594F}" type="parTrans" cxnId="{4BE27FE2-C9F4-47B8-AC93-415C0FE34D17}">
      <dgm:prSet/>
      <dgm:spPr/>
      <dgm:t>
        <a:bodyPr/>
        <a:lstStyle/>
        <a:p>
          <a:endParaRPr lang="fr-FR"/>
        </a:p>
      </dgm:t>
    </dgm:pt>
    <dgm:pt modelId="{BCA16C68-BD18-4AAD-BB95-5655E831C062}" type="sibTrans" cxnId="{4BE27FE2-C9F4-47B8-AC93-415C0FE34D17}">
      <dgm:prSet/>
      <dgm:spPr/>
      <dgm:t>
        <a:bodyPr/>
        <a:lstStyle/>
        <a:p>
          <a:endParaRPr lang="fr-FR"/>
        </a:p>
      </dgm:t>
    </dgm:pt>
    <dgm:pt modelId="{3EFDB82B-8150-443F-83AB-7BECDD4331D3}">
      <dgm:prSet phldrT="[Texte]" custT="1"/>
      <dgm:spPr/>
      <dgm:t>
        <a:bodyPr/>
        <a:lstStyle/>
        <a:p>
          <a:pPr algn="l"/>
          <a:r>
            <a:rPr lang="fr-FR" sz="1200" b="0" dirty="0" smtClean="0">
              <a:solidFill>
                <a:schemeClr val="accent1">
                  <a:lumMod val="75000"/>
                </a:schemeClr>
              </a:solidFill>
              <a:latin typeface="+mn-lt"/>
              <a:ea typeface="Verdana" pitchFamily="34" charset="0"/>
              <a:cs typeface="Verdana" pitchFamily="34" charset="0"/>
            </a:rPr>
            <a:t>Réévaluation de traitement</a:t>
          </a:r>
          <a:endParaRPr lang="fr-FR" sz="1200" b="0" dirty="0">
            <a:solidFill>
              <a:schemeClr val="accent1">
                <a:lumMod val="75000"/>
              </a:schemeClr>
            </a:solidFill>
            <a:latin typeface="+mn-lt"/>
            <a:ea typeface="Verdana" pitchFamily="34" charset="0"/>
            <a:cs typeface="Verdana" pitchFamily="34" charset="0"/>
          </a:endParaRPr>
        </a:p>
      </dgm:t>
    </dgm:pt>
    <dgm:pt modelId="{4F841C7D-5634-487E-8D0A-9CA1FD5AB686}" type="parTrans" cxnId="{A890E787-2350-45F5-8E13-633895D319E7}">
      <dgm:prSet/>
      <dgm:spPr/>
      <dgm:t>
        <a:bodyPr/>
        <a:lstStyle/>
        <a:p>
          <a:endParaRPr lang="fr-FR"/>
        </a:p>
      </dgm:t>
    </dgm:pt>
    <dgm:pt modelId="{BA3A0875-3E52-4B89-B6A0-AD652C6A6058}" type="sibTrans" cxnId="{A890E787-2350-45F5-8E13-633895D319E7}">
      <dgm:prSet/>
      <dgm:spPr/>
      <dgm:t>
        <a:bodyPr/>
        <a:lstStyle/>
        <a:p>
          <a:endParaRPr lang="fr-FR"/>
        </a:p>
      </dgm:t>
    </dgm:pt>
    <dgm:pt modelId="{5E8E64D3-29B7-4ECF-83E1-8168215DC091}">
      <dgm:prSet phldrT="[Texte]" custT="1"/>
      <dgm:spPr/>
      <dgm:t>
        <a:bodyPr/>
        <a:lstStyle/>
        <a:p>
          <a:pPr algn="l"/>
          <a:r>
            <a:rPr lang="fr-FR" sz="1200" b="0" dirty="0" smtClean="0">
              <a:solidFill>
                <a:schemeClr val="accent1">
                  <a:lumMod val="75000"/>
                </a:schemeClr>
              </a:solidFill>
              <a:latin typeface="+mn-lt"/>
              <a:ea typeface="Verdana" pitchFamily="34" charset="0"/>
              <a:cs typeface="Verdana" pitchFamily="34" charset="0"/>
            </a:rPr>
            <a:t> C</a:t>
          </a:r>
          <a:r>
            <a:rPr lang="fr-FR" altLang="fr-FR" sz="1200" b="0" dirty="0" smtClean="0">
              <a:solidFill>
                <a:schemeClr val="accent1">
                  <a:lumMod val="75000"/>
                </a:schemeClr>
              </a:solidFill>
              <a:latin typeface="+mn-lt"/>
            </a:rPr>
            <a:t>entralisation des demandes par un interlocuteur unique</a:t>
          </a:r>
          <a:endParaRPr lang="fr-FR" sz="1200" b="0" dirty="0">
            <a:solidFill>
              <a:schemeClr val="accent1">
                <a:lumMod val="75000"/>
              </a:schemeClr>
            </a:solidFill>
            <a:latin typeface="+mn-lt"/>
            <a:ea typeface="Verdana" pitchFamily="34" charset="0"/>
            <a:cs typeface="Verdana" pitchFamily="34" charset="0"/>
          </a:endParaRPr>
        </a:p>
      </dgm:t>
    </dgm:pt>
    <dgm:pt modelId="{B0EBDC38-3A58-4291-92E0-30ABDC25C51B}" type="parTrans" cxnId="{E8503018-A634-4AAB-898D-8925D8EE8EC8}">
      <dgm:prSet/>
      <dgm:spPr/>
      <dgm:t>
        <a:bodyPr/>
        <a:lstStyle/>
        <a:p>
          <a:endParaRPr lang="fr-FR"/>
        </a:p>
      </dgm:t>
    </dgm:pt>
    <dgm:pt modelId="{83E8A8F9-A081-406A-95C9-433BCB0C1B42}" type="sibTrans" cxnId="{E8503018-A634-4AAB-898D-8925D8EE8EC8}">
      <dgm:prSet/>
      <dgm:spPr/>
      <dgm:t>
        <a:bodyPr/>
        <a:lstStyle/>
        <a:p>
          <a:endParaRPr lang="fr-FR"/>
        </a:p>
      </dgm:t>
    </dgm:pt>
    <dgm:pt modelId="{D03958F5-A37F-4D47-8F0E-FD6077630B55}">
      <dgm:prSet phldrT="[Texte]" custT="1"/>
      <dgm:spPr/>
      <dgm:t>
        <a:bodyPr/>
        <a:lstStyle/>
        <a:p>
          <a:pPr algn="l"/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Apport dans de brefs délais d’une réponse appropriée aux demandes d’avis psychiatriques </a:t>
          </a:r>
          <a:endParaRPr lang="fr-FR" sz="1200" b="1" dirty="0">
            <a:solidFill>
              <a:schemeClr val="accent1">
                <a:lumMod val="75000"/>
              </a:schemeClr>
            </a:solidFill>
            <a:latin typeface="+mn-lt"/>
            <a:ea typeface="Verdana" pitchFamily="34" charset="0"/>
            <a:cs typeface="Verdana" pitchFamily="34" charset="0"/>
          </a:endParaRPr>
        </a:p>
      </dgm:t>
    </dgm:pt>
    <dgm:pt modelId="{7BCF0DBF-B7B1-4482-A1FF-3544DEFB7EC0}" type="parTrans" cxnId="{781889D6-ACAF-4DA4-A523-B7C229991831}">
      <dgm:prSet/>
      <dgm:spPr/>
      <dgm:t>
        <a:bodyPr/>
        <a:lstStyle/>
        <a:p>
          <a:endParaRPr lang="fr-FR"/>
        </a:p>
      </dgm:t>
    </dgm:pt>
    <dgm:pt modelId="{087176FD-6411-49C0-A9DE-761737BFEC50}" type="sibTrans" cxnId="{781889D6-ACAF-4DA4-A523-B7C229991831}">
      <dgm:prSet/>
      <dgm:spPr/>
      <dgm:t>
        <a:bodyPr/>
        <a:lstStyle/>
        <a:p>
          <a:endParaRPr lang="fr-FR"/>
        </a:p>
      </dgm:t>
    </dgm:pt>
    <dgm:pt modelId="{D239ED56-3B4F-42F5-80B9-C362939C2AD3}">
      <dgm:prSet phldrT="[Texte]" custT="1"/>
      <dgm:spPr/>
      <dgm:t>
        <a:bodyPr/>
        <a:lstStyle/>
        <a:p>
          <a:pPr algn="l"/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Reconnaissance d’une meilleure pertinence des soins, de la satisfaction des patients.</a:t>
          </a:r>
          <a:endParaRPr lang="fr-FR" sz="1200" b="0" dirty="0">
            <a:solidFill>
              <a:schemeClr val="accent1">
                <a:lumMod val="75000"/>
              </a:schemeClr>
            </a:solidFill>
            <a:latin typeface="+mn-lt"/>
            <a:ea typeface="Verdana" pitchFamily="34" charset="0"/>
            <a:cs typeface="Verdana" pitchFamily="34" charset="0"/>
          </a:endParaRPr>
        </a:p>
      </dgm:t>
    </dgm:pt>
    <dgm:pt modelId="{289B7C14-9B7A-48D3-AE74-422AFE4B5A14}" type="parTrans" cxnId="{A2BFFCEB-1280-4F9D-8279-17B744A1A42F}">
      <dgm:prSet/>
      <dgm:spPr/>
      <dgm:t>
        <a:bodyPr/>
        <a:lstStyle/>
        <a:p>
          <a:endParaRPr lang="fr-FR"/>
        </a:p>
      </dgm:t>
    </dgm:pt>
    <dgm:pt modelId="{526BEEC9-6270-4635-BC3E-F2E203163655}" type="sibTrans" cxnId="{A2BFFCEB-1280-4F9D-8279-17B744A1A42F}">
      <dgm:prSet/>
      <dgm:spPr/>
      <dgm:t>
        <a:bodyPr/>
        <a:lstStyle/>
        <a:p>
          <a:endParaRPr lang="fr-FR"/>
        </a:p>
      </dgm:t>
    </dgm:pt>
    <dgm:pt modelId="{D6CAC8FD-4881-4079-B986-D317B093DAFE}">
      <dgm:prSet custT="1"/>
      <dgm:spPr/>
      <dgm:t>
        <a:bodyPr/>
        <a:lstStyle/>
        <a:p>
          <a:r>
            <a:rPr lang="fr-FR" altLang="fr-FR" sz="1200" dirty="0" smtClean="0">
              <a:solidFill>
                <a:schemeClr val="accent1">
                  <a:lumMod val="75000"/>
                </a:schemeClr>
              </a:solidFill>
              <a:latin typeface="+mn-lt"/>
            </a:rPr>
            <a:t>Relai des informations entre les différents acteurs de soins</a:t>
          </a:r>
          <a:endParaRPr lang="fr-FR" altLang="fr-FR" sz="1200" dirty="0">
            <a:solidFill>
              <a:schemeClr val="accent1">
                <a:lumMod val="75000"/>
              </a:schemeClr>
            </a:solidFill>
            <a:latin typeface="+mn-lt"/>
          </a:endParaRPr>
        </a:p>
      </dgm:t>
    </dgm:pt>
    <dgm:pt modelId="{811A654E-143E-49AA-BE94-5445DCBEC071}" type="parTrans" cxnId="{D2776BEE-E4DF-453F-AB29-E28932E12581}">
      <dgm:prSet/>
      <dgm:spPr/>
      <dgm:t>
        <a:bodyPr/>
        <a:lstStyle/>
        <a:p>
          <a:endParaRPr lang="fr-FR"/>
        </a:p>
      </dgm:t>
    </dgm:pt>
    <dgm:pt modelId="{566CA13B-05E8-49B3-979F-00781B1B92E3}" type="sibTrans" cxnId="{D2776BEE-E4DF-453F-AB29-E28932E12581}">
      <dgm:prSet/>
      <dgm:spPr/>
      <dgm:t>
        <a:bodyPr/>
        <a:lstStyle/>
        <a:p>
          <a:endParaRPr lang="fr-FR"/>
        </a:p>
      </dgm:t>
    </dgm:pt>
    <dgm:pt modelId="{91279066-66B1-423A-8AE9-A903EDA6D96E}" type="pres">
      <dgm:prSet presAssocID="{5FCA886F-2EE1-432C-96E4-A3026E6E3D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601D775-7928-4B41-AF90-22698CD98C7B}" type="pres">
      <dgm:prSet presAssocID="{1ACEE87B-EF89-4A70-AFEA-68764D9AF863}" presName="linNode" presStyleCnt="0"/>
      <dgm:spPr/>
    </dgm:pt>
    <dgm:pt modelId="{F255EB73-2438-4040-B1D1-F8C1BF290502}" type="pres">
      <dgm:prSet presAssocID="{1ACEE87B-EF89-4A70-AFEA-68764D9AF863}" presName="parentText" presStyleLbl="node1" presStyleIdx="0" presStyleCnt="2" custLinFactNeighborX="-166" custLinFactNeighborY="105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1FCD20-AB04-4F7D-BD5B-85A312E535D1}" type="pres">
      <dgm:prSet presAssocID="{1ACEE87B-EF89-4A70-AFEA-68764D9AF863}" presName="descendantText" presStyleLbl="alignAccFollowNode1" presStyleIdx="0" presStyleCnt="2" custLinFactNeighborX="0" custLinFactNeighborY="279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0E12E02-4082-41A0-B3BD-9D2AA7BC71E8}" type="pres">
      <dgm:prSet presAssocID="{5CE48361-5E72-4079-83A9-51589CF532A4}" presName="sp" presStyleCnt="0"/>
      <dgm:spPr/>
    </dgm:pt>
    <dgm:pt modelId="{B7A953D2-1D2F-4418-A8AC-42E828559CA9}" type="pres">
      <dgm:prSet presAssocID="{656FF57F-B14D-40CF-A70E-82416856079B}" presName="linNode" presStyleCnt="0"/>
      <dgm:spPr/>
    </dgm:pt>
    <dgm:pt modelId="{68317836-5764-47F8-9FC4-6C558DFE39D8}" type="pres">
      <dgm:prSet presAssocID="{656FF57F-B14D-40CF-A70E-82416856079B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9AB696-0328-4584-A2D2-842176507BBE}" type="pres">
      <dgm:prSet presAssocID="{656FF57F-B14D-40CF-A70E-82416856079B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2BFFCEB-1280-4F9D-8279-17B744A1A42F}" srcId="{656FF57F-B14D-40CF-A70E-82416856079B}" destId="{D239ED56-3B4F-42F5-80B9-C362939C2AD3}" srcOrd="3" destOrd="0" parTransId="{289B7C14-9B7A-48D3-AE74-422AFE4B5A14}" sibTransId="{526BEEC9-6270-4635-BC3E-F2E203163655}"/>
    <dgm:cxn modelId="{A456F17E-C299-4B89-950F-942BECE105CE}" type="presOf" srcId="{832387E0-04AA-4E86-A204-A54EB7C0BCA7}" destId="{B21FCD20-AB04-4F7D-BD5B-85A312E535D1}" srcOrd="0" destOrd="1" presId="urn:microsoft.com/office/officeart/2005/8/layout/vList5"/>
    <dgm:cxn modelId="{505E8EFB-4ADB-484B-95C6-7353BA63DA32}" srcId="{656FF57F-B14D-40CF-A70E-82416856079B}" destId="{21663D4D-D77C-47CE-885A-12A6452DE331}" srcOrd="1" destOrd="0" parTransId="{FC431D70-B6D1-44C7-9E39-2F6B3159DA50}" sibTransId="{562C8701-764B-4223-96E8-2F7F45B2D7E3}"/>
    <dgm:cxn modelId="{BC094F3D-18DA-449E-9908-7E242D761390}" srcId="{5FCA886F-2EE1-432C-96E4-A3026E6E3DAA}" destId="{1ACEE87B-EF89-4A70-AFEA-68764D9AF863}" srcOrd="0" destOrd="0" parTransId="{A4C9F6FD-003B-4733-91E8-C275A1A5F039}" sibTransId="{5CE48361-5E72-4079-83A9-51589CF532A4}"/>
    <dgm:cxn modelId="{EE4E3B55-A02A-4ACA-83D3-031681259002}" type="presOf" srcId="{5FCA886F-2EE1-432C-96E4-A3026E6E3DAA}" destId="{91279066-66B1-423A-8AE9-A903EDA6D96E}" srcOrd="0" destOrd="0" presId="urn:microsoft.com/office/officeart/2005/8/layout/vList5"/>
    <dgm:cxn modelId="{46F064A5-3B0D-49E0-BD30-FDBA2F9E3F07}" type="presOf" srcId="{D03958F5-A37F-4D47-8F0E-FD6077630B55}" destId="{FB9AB696-0328-4584-A2D2-842176507BBE}" srcOrd="0" destOrd="0" presId="urn:microsoft.com/office/officeart/2005/8/layout/vList5"/>
    <dgm:cxn modelId="{D2776BEE-E4DF-453F-AB29-E28932E12581}" srcId="{1ACEE87B-EF89-4A70-AFEA-68764D9AF863}" destId="{D6CAC8FD-4881-4079-B986-D317B093DAFE}" srcOrd="2" destOrd="0" parTransId="{811A654E-143E-49AA-BE94-5445DCBEC071}" sibTransId="{566CA13B-05E8-49B3-979F-00781B1B92E3}"/>
    <dgm:cxn modelId="{2878DC12-E851-4C67-B1F7-204C9CE57E12}" type="presOf" srcId="{656FF57F-B14D-40CF-A70E-82416856079B}" destId="{68317836-5764-47F8-9FC4-6C558DFE39D8}" srcOrd="0" destOrd="0" presId="urn:microsoft.com/office/officeart/2005/8/layout/vList5"/>
    <dgm:cxn modelId="{D6F294EB-C4AF-4E2C-9CDF-1C48EC2265E6}" type="presOf" srcId="{1ACEE87B-EF89-4A70-AFEA-68764D9AF863}" destId="{F255EB73-2438-4040-B1D1-F8C1BF290502}" srcOrd="0" destOrd="0" presId="urn:microsoft.com/office/officeart/2005/8/layout/vList5"/>
    <dgm:cxn modelId="{3B11C907-C5C4-4B4F-BF8C-21BDEACA9A93}" srcId="{5FCA886F-2EE1-432C-96E4-A3026E6E3DAA}" destId="{656FF57F-B14D-40CF-A70E-82416856079B}" srcOrd="1" destOrd="0" parTransId="{0AB8F701-5908-4511-B1D1-56089987DC62}" sibTransId="{F539B29A-9890-4135-8049-8DD2A5DD6247}"/>
    <dgm:cxn modelId="{781889D6-ACAF-4DA4-A523-B7C229991831}" srcId="{656FF57F-B14D-40CF-A70E-82416856079B}" destId="{D03958F5-A37F-4D47-8F0E-FD6077630B55}" srcOrd="0" destOrd="0" parTransId="{7BCF0DBF-B7B1-4482-A1FF-3544DEFB7EC0}" sibTransId="{087176FD-6411-49C0-A9DE-761737BFEC50}"/>
    <dgm:cxn modelId="{A890E787-2350-45F5-8E13-633895D319E7}" srcId="{656FF57F-B14D-40CF-A70E-82416856079B}" destId="{3EFDB82B-8150-443F-83AB-7BECDD4331D3}" srcOrd="2" destOrd="0" parTransId="{4F841C7D-5634-487E-8D0A-9CA1FD5AB686}" sibTransId="{BA3A0875-3E52-4B89-B6A0-AD652C6A6058}"/>
    <dgm:cxn modelId="{227271C0-A4DD-46E3-A908-703D96D15CA2}" type="presOf" srcId="{D239ED56-3B4F-42F5-80B9-C362939C2AD3}" destId="{FB9AB696-0328-4584-A2D2-842176507BBE}" srcOrd="0" destOrd="3" presId="urn:microsoft.com/office/officeart/2005/8/layout/vList5"/>
    <dgm:cxn modelId="{D220A62E-B70D-4532-8439-5AB76F2AFB1D}" type="presOf" srcId="{21663D4D-D77C-47CE-885A-12A6452DE331}" destId="{FB9AB696-0328-4584-A2D2-842176507BBE}" srcOrd="0" destOrd="1" presId="urn:microsoft.com/office/officeart/2005/8/layout/vList5"/>
    <dgm:cxn modelId="{DF187353-8D6E-4444-8D1D-310C1EECC4A0}" type="presOf" srcId="{5E8E64D3-29B7-4ECF-83E1-8168215DC091}" destId="{B21FCD20-AB04-4F7D-BD5B-85A312E535D1}" srcOrd="0" destOrd="0" presId="urn:microsoft.com/office/officeart/2005/8/layout/vList5"/>
    <dgm:cxn modelId="{4BE27FE2-C9F4-47B8-AC93-415C0FE34D17}" srcId="{1ACEE87B-EF89-4A70-AFEA-68764D9AF863}" destId="{832387E0-04AA-4E86-A204-A54EB7C0BCA7}" srcOrd="1" destOrd="0" parTransId="{6A6EC087-26DA-4ABE-9B1E-A6129037594F}" sibTransId="{BCA16C68-BD18-4AAD-BB95-5655E831C062}"/>
    <dgm:cxn modelId="{C3C652B4-48DF-44DA-9B61-9F265A5DD385}" type="presOf" srcId="{3EFDB82B-8150-443F-83AB-7BECDD4331D3}" destId="{FB9AB696-0328-4584-A2D2-842176507BBE}" srcOrd="0" destOrd="2" presId="urn:microsoft.com/office/officeart/2005/8/layout/vList5"/>
    <dgm:cxn modelId="{08CFF4F7-15F9-40B6-9EF1-A934DC600BDA}" type="presOf" srcId="{D6CAC8FD-4881-4079-B986-D317B093DAFE}" destId="{B21FCD20-AB04-4F7D-BD5B-85A312E535D1}" srcOrd="0" destOrd="2" presId="urn:microsoft.com/office/officeart/2005/8/layout/vList5"/>
    <dgm:cxn modelId="{E8503018-A634-4AAB-898D-8925D8EE8EC8}" srcId="{1ACEE87B-EF89-4A70-AFEA-68764D9AF863}" destId="{5E8E64D3-29B7-4ECF-83E1-8168215DC091}" srcOrd="0" destOrd="0" parTransId="{B0EBDC38-3A58-4291-92E0-30ABDC25C51B}" sibTransId="{83E8A8F9-A081-406A-95C9-433BCB0C1B42}"/>
    <dgm:cxn modelId="{F9E92FC2-C9FD-443B-AD44-2A02DA35E6A9}" type="presParOf" srcId="{91279066-66B1-423A-8AE9-A903EDA6D96E}" destId="{B601D775-7928-4B41-AF90-22698CD98C7B}" srcOrd="0" destOrd="0" presId="urn:microsoft.com/office/officeart/2005/8/layout/vList5"/>
    <dgm:cxn modelId="{397F6857-5E70-4D03-AE30-A382D405E2B7}" type="presParOf" srcId="{B601D775-7928-4B41-AF90-22698CD98C7B}" destId="{F255EB73-2438-4040-B1D1-F8C1BF290502}" srcOrd="0" destOrd="0" presId="urn:microsoft.com/office/officeart/2005/8/layout/vList5"/>
    <dgm:cxn modelId="{9707735E-51F8-4EDA-917D-D7319928FFB2}" type="presParOf" srcId="{B601D775-7928-4B41-AF90-22698CD98C7B}" destId="{B21FCD20-AB04-4F7D-BD5B-85A312E535D1}" srcOrd="1" destOrd="0" presId="urn:microsoft.com/office/officeart/2005/8/layout/vList5"/>
    <dgm:cxn modelId="{C7999871-27A0-46A6-84C3-C8262239FCC7}" type="presParOf" srcId="{91279066-66B1-423A-8AE9-A903EDA6D96E}" destId="{00E12E02-4082-41A0-B3BD-9D2AA7BC71E8}" srcOrd="1" destOrd="0" presId="urn:microsoft.com/office/officeart/2005/8/layout/vList5"/>
    <dgm:cxn modelId="{8056E3D7-1F65-4599-9577-0F2D76F58BFA}" type="presParOf" srcId="{91279066-66B1-423A-8AE9-A903EDA6D96E}" destId="{B7A953D2-1D2F-4418-A8AC-42E828559CA9}" srcOrd="2" destOrd="0" presId="urn:microsoft.com/office/officeart/2005/8/layout/vList5"/>
    <dgm:cxn modelId="{F4362DC2-AA80-48E7-8696-B3FC528988CB}" type="presParOf" srcId="{B7A953D2-1D2F-4418-A8AC-42E828559CA9}" destId="{68317836-5764-47F8-9FC4-6C558DFE39D8}" srcOrd="0" destOrd="0" presId="urn:microsoft.com/office/officeart/2005/8/layout/vList5"/>
    <dgm:cxn modelId="{C8C1BDC2-7E2E-49F0-8D51-BB9A98335612}" type="presParOf" srcId="{B7A953D2-1D2F-4418-A8AC-42E828559CA9}" destId="{FB9AB696-0328-4584-A2D2-842176507BB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1D85E0-C2C2-4B81-A93D-BAFDEF376FEA}">
      <dsp:nvSpPr>
        <dsp:cNvPr id="0" name=""/>
        <dsp:cNvSpPr/>
      </dsp:nvSpPr>
      <dsp:spPr>
        <a:xfrm>
          <a:off x="1523787" y="1722063"/>
          <a:ext cx="1308401" cy="1308401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b="1" kern="1200" dirty="0" smtClean="0"/>
            <a:t>UPLU</a:t>
          </a:r>
          <a:endParaRPr lang="fr-FR" sz="3100" b="1" kern="1200" dirty="0"/>
        </a:p>
      </dsp:txBody>
      <dsp:txXfrm>
        <a:off x="1523787" y="1722063"/>
        <a:ext cx="1308401" cy="1308401"/>
      </dsp:txXfrm>
    </dsp:sp>
    <dsp:sp modelId="{F4C30032-9903-4BA1-B5F4-D07A27811EBB}">
      <dsp:nvSpPr>
        <dsp:cNvPr id="0" name=""/>
        <dsp:cNvSpPr/>
      </dsp:nvSpPr>
      <dsp:spPr>
        <a:xfrm rot="16200000">
          <a:off x="1980326" y="1497368"/>
          <a:ext cx="395322" cy="54066"/>
        </a:xfrm>
        <a:custGeom>
          <a:avLst/>
          <a:gdLst/>
          <a:ahLst/>
          <a:cxnLst/>
          <a:rect l="0" t="0" r="0" b="0"/>
          <a:pathLst>
            <a:path>
              <a:moveTo>
                <a:pt x="0" y="27033"/>
              </a:moveTo>
              <a:lnTo>
                <a:pt x="395322" y="2703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6200000">
        <a:off x="2168104" y="1514519"/>
        <a:ext cx="19766" cy="19766"/>
      </dsp:txXfrm>
    </dsp:sp>
    <dsp:sp modelId="{3BE84A86-4FD3-4FBD-9C61-E552EC1A48B9}">
      <dsp:nvSpPr>
        <dsp:cNvPr id="0" name=""/>
        <dsp:cNvSpPr/>
      </dsp:nvSpPr>
      <dsp:spPr>
        <a:xfrm>
          <a:off x="1523787" y="18339"/>
          <a:ext cx="1308401" cy="1308401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Urgences / UHCD du GHER</a:t>
          </a:r>
          <a:endParaRPr lang="fr-FR" sz="1100" b="1" kern="1200" dirty="0"/>
        </a:p>
      </dsp:txBody>
      <dsp:txXfrm>
        <a:off x="1523787" y="18339"/>
        <a:ext cx="1308401" cy="1308401"/>
      </dsp:txXfrm>
    </dsp:sp>
    <dsp:sp modelId="{71FCC722-E945-4EAD-9D01-410F9FD2AC6A}">
      <dsp:nvSpPr>
        <dsp:cNvPr id="0" name=""/>
        <dsp:cNvSpPr/>
      </dsp:nvSpPr>
      <dsp:spPr>
        <a:xfrm rot="19800000">
          <a:off x="2718060" y="1923299"/>
          <a:ext cx="395322" cy="54066"/>
        </a:xfrm>
        <a:custGeom>
          <a:avLst/>
          <a:gdLst/>
          <a:ahLst/>
          <a:cxnLst/>
          <a:rect l="0" t="0" r="0" b="0"/>
          <a:pathLst>
            <a:path>
              <a:moveTo>
                <a:pt x="0" y="27033"/>
              </a:moveTo>
              <a:lnTo>
                <a:pt x="395322" y="2703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9800000">
        <a:off x="2905838" y="1940450"/>
        <a:ext cx="19766" cy="19766"/>
      </dsp:txXfrm>
    </dsp:sp>
    <dsp:sp modelId="{34CEAC87-E4A3-4D4F-A5B3-E83971A9A8A5}">
      <dsp:nvSpPr>
        <dsp:cNvPr id="0" name=""/>
        <dsp:cNvSpPr/>
      </dsp:nvSpPr>
      <dsp:spPr>
        <a:xfrm>
          <a:off x="2999255" y="870201"/>
          <a:ext cx="1308401" cy="1308401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Services de médecine du GHER</a:t>
          </a:r>
          <a:endParaRPr lang="fr-FR" sz="1100" b="1" kern="1200" dirty="0"/>
        </a:p>
      </dsp:txBody>
      <dsp:txXfrm>
        <a:off x="2999255" y="870201"/>
        <a:ext cx="1308401" cy="1308401"/>
      </dsp:txXfrm>
    </dsp:sp>
    <dsp:sp modelId="{EC08C0E4-8207-415A-B1B6-B3454CD70A2F}">
      <dsp:nvSpPr>
        <dsp:cNvPr id="0" name=""/>
        <dsp:cNvSpPr/>
      </dsp:nvSpPr>
      <dsp:spPr>
        <a:xfrm rot="1800000">
          <a:off x="2718060" y="2775161"/>
          <a:ext cx="395322" cy="54066"/>
        </a:xfrm>
        <a:custGeom>
          <a:avLst/>
          <a:gdLst/>
          <a:ahLst/>
          <a:cxnLst/>
          <a:rect l="0" t="0" r="0" b="0"/>
          <a:pathLst>
            <a:path>
              <a:moveTo>
                <a:pt x="0" y="27033"/>
              </a:moveTo>
              <a:lnTo>
                <a:pt x="395322" y="2703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800000">
        <a:off x="2905838" y="2792311"/>
        <a:ext cx="19766" cy="19766"/>
      </dsp:txXfrm>
    </dsp:sp>
    <dsp:sp modelId="{5AA5B92A-8A0B-4AA8-B310-D05341BB5A2B}">
      <dsp:nvSpPr>
        <dsp:cNvPr id="0" name=""/>
        <dsp:cNvSpPr/>
      </dsp:nvSpPr>
      <dsp:spPr>
        <a:xfrm>
          <a:off x="2999255" y="2573925"/>
          <a:ext cx="1308401" cy="1308401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CMP / CMPEA du pôle Est</a:t>
          </a:r>
          <a:endParaRPr lang="fr-FR" sz="1100" b="1" kern="1200" dirty="0"/>
        </a:p>
      </dsp:txBody>
      <dsp:txXfrm>
        <a:off x="2999255" y="2573925"/>
        <a:ext cx="1308401" cy="1308401"/>
      </dsp:txXfrm>
    </dsp:sp>
    <dsp:sp modelId="{3D907490-43D0-4C06-AA7B-71BBD35BC2F6}">
      <dsp:nvSpPr>
        <dsp:cNvPr id="0" name=""/>
        <dsp:cNvSpPr/>
      </dsp:nvSpPr>
      <dsp:spPr>
        <a:xfrm rot="5400000">
          <a:off x="1980326" y="3201092"/>
          <a:ext cx="395322" cy="54066"/>
        </a:xfrm>
        <a:custGeom>
          <a:avLst/>
          <a:gdLst/>
          <a:ahLst/>
          <a:cxnLst/>
          <a:rect l="0" t="0" r="0" b="0"/>
          <a:pathLst>
            <a:path>
              <a:moveTo>
                <a:pt x="0" y="27033"/>
              </a:moveTo>
              <a:lnTo>
                <a:pt x="395322" y="2703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5400000">
        <a:off x="2168104" y="3218242"/>
        <a:ext cx="19766" cy="19766"/>
      </dsp:txXfrm>
    </dsp:sp>
    <dsp:sp modelId="{060ED04E-8054-4330-A47A-3CF5D3703BB9}">
      <dsp:nvSpPr>
        <dsp:cNvPr id="0" name=""/>
        <dsp:cNvSpPr/>
      </dsp:nvSpPr>
      <dsp:spPr>
        <a:xfrm>
          <a:off x="1523787" y="3425786"/>
          <a:ext cx="1308401" cy="1308401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Médecins Traitants / IDE libéraux</a:t>
          </a:r>
          <a:endParaRPr lang="fr-FR" sz="1100" b="1" kern="1200" dirty="0"/>
        </a:p>
      </dsp:txBody>
      <dsp:txXfrm>
        <a:off x="1523787" y="3425786"/>
        <a:ext cx="1308401" cy="1308401"/>
      </dsp:txXfrm>
    </dsp:sp>
    <dsp:sp modelId="{92C8D734-8832-46DC-97A7-4905DC4241C7}">
      <dsp:nvSpPr>
        <dsp:cNvPr id="0" name=""/>
        <dsp:cNvSpPr/>
      </dsp:nvSpPr>
      <dsp:spPr>
        <a:xfrm rot="9000000">
          <a:off x="1242592" y="2775161"/>
          <a:ext cx="395322" cy="54066"/>
        </a:xfrm>
        <a:custGeom>
          <a:avLst/>
          <a:gdLst/>
          <a:ahLst/>
          <a:cxnLst/>
          <a:rect l="0" t="0" r="0" b="0"/>
          <a:pathLst>
            <a:path>
              <a:moveTo>
                <a:pt x="0" y="27033"/>
              </a:moveTo>
              <a:lnTo>
                <a:pt x="395322" y="2703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9000000">
        <a:off x="1430370" y="2792311"/>
        <a:ext cx="19766" cy="19766"/>
      </dsp:txXfrm>
    </dsp:sp>
    <dsp:sp modelId="{701AC08F-DB32-415E-A66A-1A62E731C206}">
      <dsp:nvSpPr>
        <dsp:cNvPr id="0" name=""/>
        <dsp:cNvSpPr/>
      </dsp:nvSpPr>
      <dsp:spPr>
        <a:xfrm>
          <a:off x="48319" y="2573925"/>
          <a:ext cx="1308401" cy="1308401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Etablissements d’hébergement médico-sociaux</a:t>
          </a:r>
          <a:endParaRPr lang="fr-FR" sz="1100" b="1" kern="1200" dirty="0"/>
        </a:p>
      </dsp:txBody>
      <dsp:txXfrm>
        <a:off x="48319" y="2573925"/>
        <a:ext cx="1308401" cy="1308401"/>
      </dsp:txXfrm>
    </dsp:sp>
    <dsp:sp modelId="{97471C07-F6E5-45FE-8939-36D6A1D3EEA6}">
      <dsp:nvSpPr>
        <dsp:cNvPr id="0" name=""/>
        <dsp:cNvSpPr/>
      </dsp:nvSpPr>
      <dsp:spPr>
        <a:xfrm rot="12600000">
          <a:off x="1242592" y="1923299"/>
          <a:ext cx="395322" cy="54066"/>
        </a:xfrm>
        <a:custGeom>
          <a:avLst/>
          <a:gdLst/>
          <a:ahLst/>
          <a:cxnLst/>
          <a:rect l="0" t="0" r="0" b="0"/>
          <a:pathLst>
            <a:path>
              <a:moveTo>
                <a:pt x="0" y="27033"/>
              </a:moveTo>
              <a:lnTo>
                <a:pt x="395322" y="2703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2600000">
        <a:off x="1430370" y="1940450"/>
        <a:ext cx="19766" cy="19766"/>
      </dsp:txXfrm>
    </dsp:sp>
    <dsp:sp modelId="{B6CAD676-694B-4528-9D9D-8124AFEA670C}">
      <dsp:nvSpPr>
        <dsp:cNvPr id="0" name=""/>
        <dsp:cNvSpPr/>
      </dsp:nvSpPr>
      <dsp:spPr>
        <a:xfrm>
          <a:off x="48319" y="870201"/>
          <a:ext cx="1308401" cy="1308401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CAP </a:t>
          </a:r>
          <a:r>
            <a:rPr lang="fr-FR" sz="1100" b="1" kern="1200" dirty="0" err="1" smtClean="0"/>
            <a:t>Nord-Est</a:t>
          </a:r>
          <a:endParaRPr lang="fr-FR" sz="1100" b="1" kern="1200" dirty="0"/>
        </a:p>
      </dsp:txBody>
      <dsp:txXfrm>
        <a:off x="48319" y="870201"/>
        <a:ext cx="1308401" cy="130840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1FCD20-AB04-4F7D-BD5B-85A312E535D1}">
      <dsp:nvSpPr>
        <dsp:cNvPr id="0" name=""/>
        <dsp:cNvSpPr/>
      </dsp:nvSpPr>
      <dsp:spPr>
        <a:xfrm rot="5400000">
          <a:off x="1873817" y="-95398"/>
          <a:ext cx="1882699" cy="264956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0" kern="1200" dirty="0" smtClean="0">
              <a:solidFill>
                <a:schemeClr val="accent1">
                  <a:lumMod val="75000"/>
                </a:schemeClr>
              </a:solidFill>
              <a:latin typeface="+mn-lt"/>
              <a:ea typeface="Verdana" pitchFamily="34" charset="0"/>
              <a:cs typeface="Verdana" pitchFamily="34" charset="0"/>
            </a:rPr>
            <a:t> C</a:t>
          </a:r>
          <a:r>
            <a:rPr lang="fr-FR" altLang="fr-FR" sz="1200" b="0" kern="1200" dirty="0" smtClean="0">
              <a:solidFill>
                <a:schemeClr val="accent1">
                  <a:lumMod val="75000"/>
                </a:schemeClr>
              </a:solidFill>
              <a:latin typeface="+mn-lt"/>
            </a:rPr>
            <a:t>entralisation des demandes par un interlocuteur unique</a:t>
          </a:r>
          <a:endParaRPr lang="fr-FR" sz="1200" b="0" kern="1200" dirty="0">
            <a:solidFill>
              <a:schemeClr val="accent1">
                <a:lumMod val="75000"/>
              </a:schemeClr>
            </a:solidFill>
            <a:latin typeface="+mn-lt"/>
            <a:ea typeface="Verdana" pitchFamily="34" charset="0"/>
            <a:cs typeface="Verdan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>
              <a:solidFill>
                <a:schemeClr val="accent1">
                  <a:lumMod val="75000"/>
                </a:schemeClr>
              </a:solidFill>
              <a:latin typeface="+mn-lt"/>
            </a:rPr>
            <a:t>Recensement de la disponibilités des lits dans les différentes unités du pôle et a</a:t>
          </a:r>
          <a:r>
            <a:rPr lang="fr-FR" altLang="fr-FR" sz="1200" kern="1200" dirty="0" smtClean="0">
              <a:solidFill>
                <a:schemeClr val="accent1">
                  <a:lumMod val="75000"/>
                </a:schemeClr>
              </a:solidFill>
              <a:latin typeface="+mn-lt"/>
            </a:rPr>
            <a:t>nticipation des mouvements des patients sur l’établissement</a:t>
          </a:r>
          <a:endParaRPr lang="fr-FR" altLang="fr-FR" sz="1200" kern="1200" dirty="0">
            <a:solidFill>
              <a:schemeClr val="accent1">
                <a:lumMod val="75000"/>
              </a:schemeClr>
            </a:solidFill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altLang="fr-FR" sz="1200" kern="1200" dirty="0" smtClean="0">
              <a:solidFill>
                <a:schemeClr val="accent1">
                  <a:lumMod val="75000"/>
                </a:schemeClr>
              </a:solidFill>
              <a:latin typeface="+mn-lt"/>
            </a:rPr>
            <a:t>Relai des informations entre les différents acteurs de soins</a:t>
          </a:r>
          <a:endParaRPr lang="fr-FR" altLang="fr-FR" sz="1200" kern="1200" dirty="0">
            <a:solidFill>
              <a:schemeClr val="accent1">
                <a:lumMod val="75000"/>
              </a:schemeClr>
            </a:solidFill>
            <a:latin typeface="+mn-lt"/>
          </a:endParaRPr>
        </a:p>
      </dsp:txBody>
      <dsp:txXfrm rot="5400000">
        <a:off x="1873817" y="-95398"/>
        <a:ext cx="1882699" cy="2649569"/>
      </dsp:txXfrm>
    </dsp:sp>
    <dsp:sp modelId="{F255EB73-2438-4040-B1D1-F8C1BF290502}">
      <dsp:nvSpPr>
        <dsp:cNvPr id="0" name=""/>
        <dsp:cNvSpPr/>
      </dsp:nvSpPr>
      <dsp:spPr>
        <a:xfrm>
          <a:off x="0" y="24839"/>
          <a:ext cx="1490382" cy="23533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accent1">
                  <a:lumMod val="75000"/>
                </a:schemeClr>
              </a:solidFill>
              <a:latin typeface="+mn-lt"/>
              <a:ea typeface="Verdana" pitchFamily="34" charset="0"/>
              <a:cs typeface="Verdana" pitchFamily="34" charset="0"/>
            </a:rPr>
            <a:t>Rôle de Coordination</a:t>
          </a:r>
          <a:endParaRPr lang="fr-FR" sz="1600" b="1" kern="1200" dirty="0">
            <a:solidFill>
              <a:schemeClr val="accent1">
                <a:lumMod val="75000"/>
              </a:schemeClr>
            </a:solidFill>
            <a:latin typeface="+mn-lt"/>
            <a:ea typeface="Verdana" pitchFamily="34" charset="0"/>
            <a:cs typeface="Verdana" pitchFamily="34" charset="0"/>
          </a:endParaRPr>
        </a:p>
      </dsp:txBody>
      <dsp:txXfrm>
        <a:off x="0" y="24839"/>
        <a:ext cx="1490382" cy="2353374"/>
      </dsp:txXfrm>
    </dsp:sp>
    <dsp:sp modelId="{FB9AB696-0328-4584-A2D2-842176507BBE}">
      <dsp:nvSpPr>
        <dsp:cNvPr id="0" name=""/>
        <dsp:cNvSpPr/>
      </dsp:nvSpPr>
      <dsp:spPr>
        <a:xfrm rot="5400000">
          <a:off x="1873817" y="2323005"/>
          <a:ext cx="1882699" cy="264956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>
              <a:solidFill>
                <a:schemeClr val="accent1">
                  <a:lumMod val="75000"/>
                </a:schemeClr>
              </a:solidFill>
            </a:rPr>
            <a:t>Apport dans de brefs délais d’une réponse appropriée aux demandes d’avis psychiatriques </a:t>
          </a:r>
          <a:endParaRPr lang="fr-FR" sz="1200" b="1" kern="1200" dirty="0">
            <a:solidFill>
              <a:schemeClr val="accent1">
                <a:lumMod val="75000"/>
              </a:schemeClr>
            </a:solidFill>
            <a:latin typeface="+mn-lt"/>
            <a:ea typeface="Verdana" pitchFamily="34" charset="0"/>
            <a:cs typeface="Verdan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altLang="fr-FR" sz="1200" kern="1200" dirty="0" smtClean="0">
              <a:solidFill>
                <a:schemeClr val="accent1">
                  <a:lumMod val="75000"/>
                </a:schemeClr>
              </a:solidFill>
              <a:latin typeface="+mn-lt"/>
            </a:rPr>
            <a:t>Observation évaluation et orientation des patients</a:t>
          </a:r>
          <a:endParaRPr lang="fr-FR" sz="1200" b="1" kern="1200" dirty="0">
            <a:solidFill>
              <a:schemeClr val="accent1">
                <a:lumMod val="75000"/>
              </a:schemeClr>
            </a:solidFill>
            <a:latin typeface="+mn-lt"/>
            <a:ea typeface="Verdana" pitchFamily="34" charset="0"/>
            <a:cs typeface="Verdan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0" kern="1200" dirty="0" smtClean="0">
              <a:solidFill>
                <a:schemeClr val="accent1">
                  <a:lumMod val="75000"/>
                </a:schemeClr>
              </a:solidFill>
              <a:latin typeface="+mn-lt"/>
              <a:ea typeface="Verdana" pitchFamily="34" charset="0"/>
              <a:cs typeface="Verdana" pitchFamily="34" charset="0"/>
            </a:rPr>
            <a:t>Réévaluation de traitement</a:t>
          </a:r>
          <a:endParaRPr lang="fr-FR" sz="1200" b="0" kern="1200" dirty="0">
            <a:solidFill>
              <a:schemeClr val="accent1">
                <a:lumMod val="75000"/>
              </a:schemeClr>
            </a:solidFill>
            <a:latin typeface="+mn-lt"/>
            <a:ea typeface="Verdana" pitchFamily="34" charset="0"/>
            <a:cs typeface="Verdana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>
              <a:solidFill>
                <a:schemeClr val="accent1">
                  <a:lumMod val="75000"/>
                </a:schemeClr>
              </a:solidFill>
            </a:rPr>
            <a:t>Reconnaissance d’une meilleure pertinence des soins, de la satisfaction des patients.</a:t>
          </a:r>
          <a:endParaRPr lang="fr-FR" sz="1200" b="0" kern="1200" dirty="0">
            <a:solidFill>
              <a:schemeClr val="accent1">
                <a:lumMod val="75000"/>
              </a:schemeClr>
            </a:solidFill>
            <a:latin typeface="+mn-lt"/>
            <a:ea typeface="Verdana" pitchFamily="34" charset="0"/>
            <a:cs typeface="Verdana" pitchFamily="34" charset="0"/>
          </a:endParaRPr>
        </a:p>
      </dsp:txBody>
      <dsp:txXfrm rot="5400000">
        <a:off x="1873817" y="2323005"/>
        <a:ext cx="1882699" cy="2649569"/>
      </dsp:txXfrm>
    </dsp:sp>
    <dsp:sp modelId="{68317836-5764-47F8-9FC4-6C558DFE39D8}">
      <dsp:nvSpPr>
        <dsp:cNvPr id="0" name=""/>
        <dsp:cNvSpPr/>
      </dsp:nvSpPr>
      <dsp:spPr>
        <a:xfrm>
          <a:off x="0" y="2471102"/>
          <a:ext cx="1490382" cy="23533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accent1">
                  <a:lumMod val="75000"/>
                </a:schemeClr>
              </a:solidFill>
              <a:latin typeface="+mn-lt"/>
              <a:ea typeface="Verdana" pitchFamily="34" charset="0"/>
              <a:cs typeface="Verdana" pitchFamily="34" charset="0"/>
            </a:rPr>
            <a:t>Rôle clinique </a:t>
          </a:r>
          <a:endParaRPr lang="fr-FR" sz="1600" b="1" kern="1200" dirty="0">
            <a:solidFill>
              <a:schemeClr val="accent1">
                <a:lumMod val="75000"/>
              </a:schemeClr>
            </a:solidFill>
            <a:latin typeface="+mn-lt"/>
            <a:ea typeface="Verdana" pitchFamily="34" charset="0"/>
            <a:cs typeface="Verdana" pitchFamily="34" charset="0"/>
          </a:endParaRPr>
        </a:p>
      </dsp:txBody>
      <dsp:txXfrm>
        <a:off x="0" y="2471102"/>
        <a:ext cx="1490382" cy="2353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3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3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937B9908-84A1-492C-804B-54C5E99BB216}" type="datetimeFigureOut">
              <a:rPr lang="fr-FR" smtClean="0"/>
              <a:pPr/>
              <a:t>05/10/2016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3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3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E8871E3F-2B4E-4CF8-8AB3-B9860AA6374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7985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3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3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3E4DEC64-172C-4F6D-954A-42B05DCEB482}" type="datetimeFigureOut">
              <a:rPr lang="fr-FR" smtClean="0"/>
              <a:pPr/>
              <a:t>05/10/2016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71" tIns="47786" rIns="95571" bIns="47786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3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3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0F7D47BA-537B-49B6-A792-D0A89720A6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39747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Proposition d’accompagnement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schemeClr val="bg1"/>
                </a:solidFill>
              </a:rPr>
              <a:t>24 avril 2014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724093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848120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226" y1="32192" x2="49226" y2="32192"/>
                        <a14:foregroundMark x1="59133" y1="35616" x2="59133" y2="35616"/>
                        <a14:foregroundMark x1="78328" y1="41096" x2="78328" y2="41096"/>
                        <a14:foregroundMark x1="41486" y1="63699" x2="41486" y2="63699"/>
                        <a14:foregroundMark x1="45975" y1="64041" x2="45975" y2="64041"/>
                        <a14:foregroundMark x1="51548" y1="66096" x2="51548" y2="66096"/>
                        <a14:foregroundMark x1="57895" y1="64041" x2="57895" y2="64041"/>
                        <a14:foregroundMark x1="61920" y1="67466" x2="61920" y2="67466"/>
                        <a14:foregroundMark x1="67802" y1="69178" x2="67802" y2="69178"/>
                        <a14:foregroundMark x1="72446" y1="64726" x2="72446" y2="64726"/>
                        <a14:foregroundMark x1="76935" y1="68151" x2="76935" y2="68151"/>
                        <a14:foregroundMark x1="80495" y1="67123" x2="80495" y2="67123"/>
                        <a14:foregroundMark x1="85759" y1="66438" x2="85759" y2="66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3" y="6398744"/>
            <a:ext cx="1259455" cy="568173"/>
          </a:xfrm>
          <a:prstGeom prst="rect">
            <a:avLst/>
          </a:prstGeom>
        </p:spPr>
      </p:pic>
      <p:sp>
        <p:nvSpPr>
          <p:cNvPr id="2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6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5383098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41718748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031572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9" name="Rectangle 18"/>
          <p:cNvSpPr/>
          <p:nvPr userDrawn="1"/>
        </p:nvSpPr>
        <p:spPr>
          <a:xfrm rot="10800000" flipV="1">
            <a:off x="-27296" y="6461999"/>
            <a:ext cx="9216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226" y1="32192" x2="49226" y2="32192"/>
                        <a14:foregroundMark x1="59133" y1="35616" x2="59133" y2="35616"/>
                        <a14:foregroundMark x1="78328" y1="41096" x2="78328" y2="41096"/>
                        <a14:foregroundMark x1="41486" y1="63699" x2="41486" y2="63699"/>
                        <a14:foregroundMark x1="45975" y1="64041" x2="45975" y2="64041"/>
                        <a14:foregroundMark x1="51548" y1="66096" x2="51548" y2="66096"/>
                        <a14:foregroundMark x1="57895" y1="64041" x2="57895" y2="64041"/>
                        <a14:foregroundMark x1="61920" y1="67466" x2="61920" y2="67466"/>
                        <a14:foregroundMark x1="67802" y1="69178" x2="67802" y2="69178"/>
                        <a14:foregroundMark x1="72446" y1="64726" x2="72446" y2="64726"/>
                        <a14:foregroundMark x1="76935" y1="68151" x2="76935" y2="68151"/>
                        <a14:foregroundMark x1="80495" y1="67123" x2="80495" y2="67123"/>
                        <a14:foregroundMark x1="85759" y1="66438" x2="85759" y2="66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4" y="6398743"/>
            <a:ext cx="1259455" cy="568173"/>
          </a:xfrm>
          <a:prstGeom prst="rect">
            <a:avLst/>
          </a:prstGeom>
        </p:spPr>
      </p:pic>
      <p:sp>
        <p:nvSpPr>
          <p:cNvPr id="2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6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2938640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49908379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305952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9" name="Rectangle 18"/>
          <p:cNvSpPr/>
          <p:nvPr userDrawn="1"/>
        </p:nvSpPr>
        <p:spPr>
          <a:xfrm rot="10800000" flipV="1">
            <a:off x="-27296" y="6461999"/>
            <a:ext cx="9216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226" y1="32192" x2="49226" y2="32192"/>
                        <a14:foregroundMark x1="59133" y1="35616" x2="59133" y2="35616"/>
                        <a14:foregroundMark x1="78328" y1="41096" x2="78328" y2="41096"/>
                        <a14:foregroundMark x1="41486" y1="63699" x2="41486" y2="63699"/>
                        <a14:foregroundMark x1="45975" y1="64041" x2="45975" y2="64041"/>
                        <a14:foregroundMark x1="51548" y1="66096" x2="51548" y2="66096"/>
                        <a14:foregroundMark x1="57895" y1="64041" x2="57895" y2="64041"/>
                        <a14:foregroundMark x1="61920" y1="67466" x2="61920" y2="67466"/>
                        <a14:foregroundMark x1="67802" y1="69178" x2="67802" y2="69178"/>
                        <a14:foregroundMark x1="72446" y1="64726" x2="72446" y2="64726"/>
                        <a14:foregroundMark x1="76935" y1="68151" x2="76935" y2="68151"/>
                        <a14:foregroundMark x1="80495" y1="67123" x2="80495" y2="67123"/>
                        <a14:foregroundMark x1="85759" y1="66438" x2="85759" y2="66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4" y="6398743"/>
            <a:ext cx="1259455" cy="568173"/>
          </a:xfrm>
          <a:prstGeom prst="rect">
            <a:avLst/>
          </a:prstGeom>
        </p:spPr>
      </p:pic>
      <p:sp>
        <p:nvSpPr>
          <p:cNvPr id="2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6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562571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04605753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781598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Proposition d’accompagnement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6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schemeClr val="bg1"/>
                </a:solidFill>
              </a:rPr>
              <a:t>24 avril 2014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039913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226" y1="32192" x2="49226" y2="32192"/>
                        <a14:foregroundMark x1="59133" y1="35616" x2="59133" y2="35616"/>
                        <a14:foregroundMark x1="78328" y1="41096" x2="78328" y2="41096"/>
                        <a14:foregroundMark x1="41486" y1="63699" x2="41486" y2="63699"/>
                        <a14:foregroundMark x1="45975" y1="64041" x2="45975" y2="64041"/>
                        <a14:foregroundMark x1="51548" y1="66096" x2="51548" y2="66096"/>
                        <a14:foregroundMark x1="57895" y1="64041" x2="57895" y2="64041"/>
                        <a14:foregroundMark x1="61920" y1="67466" x2="61920" y2="67466"/>
                        <a14:foregroundMark x1="67802" y1="69178" x2="67802" y2="69178"/>
                        <a14:foregroundMark x1="72446" y1="64726" x2="72446" y2="64726"/>
                        <a14:foregroundMark x1="76935" y1="68151" x2="76935" y2="68151"/>
                        <a14:foregroundMark x1="80495" y1="67123" x2="80495" y2="67123"/>
                        <a14:foregroundMark x1="85759" y1="66438" x2="85759" y2="66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3" y="6398744"/>
            <a:ext cx="1259455" cy="568173"/>
          </a:xfrm>
          <a:prstGeom prst="rect">
            <a:avLst/>
          </a:prstGeom>
        </p:spPr>
      </p:pic>
      <p:sp>
        <p:nvSpPr>
          <p:cNvPr id="2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6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3503517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28048094"/>
      </p:ext>
    </p:extLst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429526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9" name="Rectangle 18"/>
          <p:cNvSpPr/>
          <p:nvPr userDrawn="1"/>
        </p:nvSpPr>
        <p:spPr>
          <a:xfrm rot="10800000" flipV="1">
            <a:off x="-27296" y="6461999"/>
            <a:ext cx="9216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226" y1="32192" x2="49226" y2="32192"/>
                        <a14:foregroundMark x1="59133" y1="35616" x2="59133" y2="35616"/>
                        <a14:foregroundMark x1="78328" y1="41096" x2="78328" y2="41096"/>
                        <a14:foregroundMark x1="41486" y1="63699" x2="41486" y2="63699"/>
                        <a14:foregroundMark x1="45975" y1="64041" x2="45975" y2="64041"/>
                        <a14:foregroundMark x1="51548" y1="66096" x2="51548" y2="66096"/>
                        <a14:foregroundMark x1="57895" y1="64041" x2="57895" y2="64041"/>
                        <a14:foregroundMark x1="61920" y1="67466" x2="61920" y2="67466"/>
                        <a14:foregroundMark x1="67802" y1="69178" x2="67802" y2="69178"/>
                        <a14:foregroundMark x1="72446" y1="64726" x2="72446" y2="64726"/>
                        <a14:foregroundMark x1="76935" y1="68151" x2="76935" y2="68151"/>
                        <a14:foregroundMark x1="80495" y1="67123" x2="80495" y2="67123"/>
                        <a14:foregroundMark x1="85759" y1="66438" x2="85759" y2="66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4" y="6398743"/>
            <a:ext cx="1259455" cy="568173"/>
          </a:xfrm>
          <a:prstGeom prst="rect">
            <a:avLst/>
          </a:prstGeom>
        </p:spPr>
      </p:pic>
      <p:sp>
        <p:nvSpPr>
          <p:cNvPr id="2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6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3809264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6777166"/>
      </p:ext>
    </p:extLst>
  </p:cSld>
  <p:clrMapOvr>
    <a:masterClrMapping/>
  </p:clrMapOvr>
  <p:transition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29336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9" name="Rectangle 18"/>
          <p:cNvSpPr/>
          <p:nvPr userDrawn="1"/>
        </p:nvSpPr>
        <p:spPr>
          <a:xfrm rot="10800000" flipV="1">
            <a:off x="-27296" y="6461999"/>
            <a:ext cx="9216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226" y1="32192" x2="49226" y2="32192"/>
                        <a14:foregroundMark x1="59133" y1="35616" x2="59133" y2="35616"/>
                        <a14:foregroundMark x1="78328" y1="41096" x2="78328" y2="41096"/>
                        <a14:foregroundMark x1="41486" y1="63699" x2="41486" y2="63699"/>
                        <a14:foregroundMark x1="45975" y1="64041" x2="45975" y2="64041"/>
                        <a14:foregroundMark x1="51548" y1="66096" x2="51548" y2="66096"/>
                        <a14:foregroundMark x1="57895" y1="64041" x2="57895" y2="64041"/>
                        <a14:foregroundMark x1="61920" y1="67466" x2="61920" y2="67466"/>
                        <a14:foregroundMark x1="67802" y1="69178" x2="67802" y2="69178"/>
                        <a14:foregroundMark x1="72446" y1="64726" x2="72446" y2="64726"/>
                        <a14:foregroundMark x1="76935" y1="68151" x2="76935" y2="68151"/>
                        <a14:foregroundMark x1="80495" y1="67123" x2="80495" y2="67123"/>
                        <a14:foregroundMark x1="85759" y1="66438" x2="85759" y2="66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4" y="6398743"/>
            <a:ext cx="1259455" cy="568173"/>
          </a:xfrm>
          <a:prstGeom prst="rect">
            <a:avLst/>
          </a:prstGeom>
        </p:spPr>
      </p:pic>
      <p:sp>
        <p:nvSpPr>
          <p:cNvPr id="2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6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0209208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37243272"/>
      </p:ext>
    </p:extLst>
  </p:cSld>
  <p:clrMapOvr>
    <a:masterClrMapping/>
  </p:clrMapOvr>
  <p:transition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435678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226" y1="32192" x2="49226" y2="32192"/>
                        <a14:foregroundMark x1="59133" y1="35616" x2="59133" y2="35616"/>
                        <a14:foregroundMark x1="78328" y1="41096" x2="78328" y2="41096"/>
                        <a14:foregroundMark x1="41486" y1="63699" x2="41486" y2="63699"/>
                        <a14:foregroundMark x1="45975" y1="64041" x2="45975" y2="64041"/>
                        <a14:foregroundMark x1="51548" y1="66096" x2="51548" y2="66096"/>
                        <a14:foregroundMark x1="57895" y1="64041" x2="57895" y2="64041"/>
                        <a14:foregroundMark x1="61920" y1="67466" x2="61920" y2="67466"/>
                        <a14:foregroundMark x1="67802" y1="69178" x2="67802" y2="69178"/>
                        <a14:foregroundMark x1="72446" y1="64726" x2="72446" y2="64726"/>
                        <a14:foregroundMark x1="76935" y1="68151" x2="76935" y2="68151"/>
                        <a14:foregroundMark x1="80495" y1="67123" x2="80495" y2="67123"/>
                        <a14:foregroundMark x1="85759" y1="66438" x2="85759" y2="66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3" y="6398744"/>
            <a:ext cx="1259455" cy="568173"/>
          </a:xfrm>
          <a:prstGeom prst="rect">
            <a:avLst/>
          </a:prstGeom>
        </p:spPr>
      </p:pic>
      <p:sp>
        <p:nvSpPr>
          <p:cNvPr id="2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6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0701541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Proposition d’accompagnement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schemeClr val="bg1"/>
                </a:solidFill>
              </a:rPr>
              <a:t>24 avril 2014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45594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62817308"/>
      </p:ext>
    </p:extLst>
  </p:cSld>
  <p:clrMapOvr>
    <a:masterClrMapping/>
  </p:clrMapOvr>
  <p:transition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942705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9" name="Rectangle 18"/>
          <p:cNvSpPr/>
          <p:nvPr userDrawn="1"/>
        </p:nvSpPr>
        <p:spPr>
          <a:xfrm rot="10800000" flipV="1">
            <a:off x="-27296" y="6461999"/>
            <a:ext cx="9216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226" y1="32192" x2="49226" y2="32192"/>
                        <a14:foregroundMark x1="59133" y1="35616" x2="59133" y2="35616"/>
                        <a14:foregroundMark x1="78328" y1="41096" x2="78328" y2="41096"/>
                        <a14:foregroundMark x1="41486" y1="63699" x2="41486" y2="63699"/>
                        <a14:foregroundMark x1="45975" y1="64041" x2="45975" y2="64041"/>
                        <a14:foregroundMark x1="51548" y1="66096" x2="51548" y2="66096"/>
                        <a14:foregroundMark x1="57895" y1="64041" x2="57895" y2="64041"/>
                        <a14:foregroundMark x1="61920" y1="67466" x2="61920" y2="67466"/>
                        <a14:foregroundMark x1="67802" y1="69178" x2="67802" y2="69178"/>
                        <a14:foregroundMark x1="72446" y1="64726" x2="72446" y2="64726"/>
                        <a14:foregroundMark x1="76935" y1="68151" x2="76935" y2="68151"/>
                        <a14:foregroundMark x1="80495" y1="67123" x2="80495" y2="67123"/>
                        <a14:foregroundMark x1="85759" y1="66438" x2="85759" y2="66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4" y="6398743"/>
            <a:ext cx="1259455" cy="568173"/>
          </a:xfrm>
          <a:prstGeom prst="rect">
            <a:avLst/>
          </a:prstGeom>
        </p:spPr>
      </p:pic>
      <p:sp>
        <p:nvSpPr>
          <p:cNvPr id="2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6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2126182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47799192"/>
      </p:ext>
    </p:extLst>
  </p:cSld>
  <p:clrMapOvr>
    <a:masterClrMapping/>
  </p:clrMapOvr>
  <p:transition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071184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9" name="Rectangle 18"/>
          <p:cNvSpPr/>
          <p:nvPr userDrawn="1"/>
        </p:nvSpPr>
        <p:spPr>
          <a:xfrm rot="10800000" flipV="1">
            <a:off x="-27296" y="6461999"/>
            <a:ext cx="9216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226" y1="32192" x2="49226" y2="32192"/>
                        <a14:foregroundMark x1="59133" y1="35616" x2="59133" y2="35616"/>
                        <a14:foregroundMark x1="78328" y1="41096" x2="78328" y2="41096"/>
                        <a14:foregroundMark x1="41486" y1="63699" x2="41486" y2="63699"/>
                        <a14:foregroundMark x1="45975" y1="64041" x2="45975" y2="64041"/>
                        <a14:foregroundMark x1="51548" y1="66096" x2="51548" y2="66096"/>
                        <a14:foregroundMark x1="57895" y1="64041" x2="57895" y2="64041"/>
                        <a14:foregroundMark x1="61920" y1="67466" x2="61920" y2="67466"/>
                        <a14:foregroundMark x1="67802" y1="69178" x2="67802" y2="69178"/>
                        <a14:foregroundMark x1="72446" y1="64726" x2="72446" y2="64726"/>
                        <a14:foregroundMark x1="76935" y1="68151" x2="76935" y2="68151"/>
                        <a14:foregroundMark x1="80495" y1="67123" x2="80495" y2="67123"/>
                        <a14:foregroundMark x1="85759" y1="66438" x2="85759" y2="66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4" y="6398743"/>
            <a:ext cx="1259455" cy="568173"/>
          </a:xfrm>
          <a:prstGeom prst="rect">
            <a:avLst/>
          </a:prstGeom>
        </p:spPr>
      </p:pic>
      <p:sp>
        <p:nvSpPr>
          <p:cNvPr id="2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6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9443706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4039105"/>
      </p:ext>
    </p:extLst>
  </p:cSld>
  <p:clrMapOvr>
    <a:masterClrMapping/>
  </p:clrMapOvr>
  <p:transition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949784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226" y1="32192" x2="49226" y2="32192"/>
                        <a14:foregroundMark x1="59133" y1="35616" x2="59133" y2="35616"/>
                        <a14:foregroundMark x1="78328" y1="41096" x2="78328" y2="41096"/>
                        <a14:foregroundMark x1="41486" y1="63699" x2="41486" y2="63699"/>
                        <a14:foregroundMark x1="45975" y1="64041" x2="45975" y2="64041"/>
                        <a14:foregroundMark x1="51548" y1="66096" x2="51548" y2="66096"/>
                        <a14:foregroundMark x1="57895" y1="64041" x2="57895" y2="64041"/>
                        <a14:foregroundMark x1="61920" y1="67466" x2="61920" y2="67466"/>
                        <a14:foregroundMark x1="67802" y1="69178" x2="67802" y2="69178"/>
                        <a14:foregroundMark x1="72446" y1="64726" x2="72446" y2="64726"/>
                        <a14:foregroundMark x1="76935" y1="68151" x2="76935" y2="68151"/>
                        <a14:foregroundMark x1="80495" y1="67123" x2="80495" y2="67123"/>
                        <a14:foregroundMark x1="85759" y1="66438" x2="85759" y2="66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3" y="6398744"/>
            <a:ext cx="1259455" cy="568173"/>
          </a:xfrm>
          <a:prstGeom prst="rect">
            <a:avLst/>
          </a:prstGeom>
        </p:spPr>
      </p:pic>
      <p:sp>
        <p:nvSpPr>
          <p:cNvPr id="2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6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4872138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32658385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Proposition d’accompagnement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schemeClr val="bg1"/>
                </a:solidFill>
              </a:rPr>
              <a:t>24 avril 2014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0938300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873527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9" name="Rectangle 18"/>
          <p:cNvSpPr/>
          <p:nvPr userDrawn="1"/>
        </p:nvSpPr>
        <p:spPr>
          <a:xfrm rot="10800000" flipV="1">
            <a:off x="-27296" y="6461999"/>
            <a:ext cx="9216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226" y1="32192" x2="49226" y2="32192"/>
                        <a14:foregroundMark x1="59133" y1="35616" x2="59133" y2="35616"/>
                        <a14:foregroundMark x1="78328" y1="41096" x2="78328" y2="41096"/>
                        <a14:foregroundMark x1="41486" y1="63699" x2="41486" y2="63699"/>
                        <a14:foregroundMark x1="45975" y1="64041" x2="45975" y2="64041"/>
                        <a14:foregroundMark x1="51548" y1="66096" x2="51548" y2="66096"/>
                        <a14:foregroundMark x1="57895" y1="64041" x2="57895" y2="64041"/>
                        <a14:foregroundMark x1="61920" y1="67466" x2="61920" y2="67466"/>
                        <a14:foregroundMark x1="67802" y1="69178" x2="67802" y2="69178"/>
                        <a14:foregroundMark x1="72446" y1="64726" x2="72446" y2="64726"/>
                        <a14:foregroundMark x1="76935" y1="68151" x2="76935" y2="68151"/>
                        <a14:foregroundMark x1="80495" y1="67123" x2="80495" y2="67123"/>
                        <a14:foregroundMark x1="85759" y1="66438" x2="85759" y2="66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4" y="6398743"/>
            <a:ext cx="1259455" cy="568173"/>
          </a:xfrm>
          <a:prstGeom prst="rect">
            <a:avLst/>
          </a:prstGeom>
        </p:spPr>
      </p:pic>
      <p:sp>
        <p:nvSpPr>
          <p:cNvPr id="2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6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6465948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04575062"/>
      </p:ext>
    </p:extLst>
  </p:cSld>
  <p:clrMapOvr>
    <a:masterClrMapping/>
  </p:clrMapOvr>
  <p:transition>
    <p:wipe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543144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9" name="Rectangle 18"/>
          <p:cNvSpPr/>
          <p:nvPr userDrawn="1"/>
        </p:nvSpPr>
        <p:spPr>
          <a:xfrm rot="10800000" flipV="1">
            <a:off x="-27296" y="6461999"/>
            <a:ext cx="9216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226" y1="32192" x2="49226" y2="32192"/>
                        <a14:foregroundMark x1="59133" y1="35616" x2="59133" y2="35616"/>
                        <a14:foregroundMark x1="78328" y1="41096" x2="78328" y2="41096"/>
                        <a14:foregroundMark x1="41486" y1="63699" x2="41486" y2="63699"/>
                        <a14:foregroundMark x1="45975" y1="64041" x2="45975" y2="64041"/>
                        <a14:foregroundMark x1="51548" y1="66096" x2="51548" y2="66096"/>
                        <a14:foregroundMark x1="57895" y1="64041" x2="57895" y2="64041"/>
                        <a14:foregroundMark x1="61920" y1="67466" x2="61920" y2="67466"/>
                        <a14:foregroundMark x1="67802" y1="69178" x2="67802" y2="69178"/>
                        <a14:foregroundMark x1="72446" y1="64726" x2="72446" y2="64726"/>
                        <a14:foregroundMark x1="76935" y1="68151" x2="76935" y2="68151"/>
                        <a14:foregroundMark x1="80495" y1="67123" x2="80495" y2="67123"/>
                        <a14:foregroundMark x1="85759" y1="66438" x2="85759" y2="66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4" y="6398743"/>
            <a:ext cx="1259455" cy="568173"/>
          </a:xfrm>
          <a:prstGeom prst="rect">
            <a:avLst/>
          </a:prstGeom>
        </p:spPr>
      </p:pic>
      <p:sp>
        <p:nvSpPr>
          <p:cNvPr id="2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6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1986122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71855088"/>
      </p:ext>
    </p:extLst>
  </p:cSld>
  <p:clrMapOvr>
    <a:masterClrMapping/>
  </p:clrMapOvr>
  <p:transition>
    <p:wipe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021189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Proposition d’accompagnement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schemeClr val="bg1"/>
                </a:solidFill>
              </a:rPr>
              <a:t>24 avril 2014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701936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Proposition d’accompagnement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6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schemeClr val="bg1"/>
                </a:solidFill>
              </a:rPr>
              <a:t>24 avril 2014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0928034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Proposition d’accompagnement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schemeClr val="bg1"/>
                </a:solidFill>
              </a:rPr>
              <a:t>24 avril 2014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556638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schemeClr val="bg1"/>
                </a:solidFill>
              </a:rPr>
              <a:t>Proposition d’accompagnement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smtClean="0">
                <a:solidFill>
                  <a:schemeClr val="bg1"/>
                </a:solidFill>
              </a:rPr>
              <a:t>24 avril 2014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4F1C-7526-4F77-ACD1-46341072D7D6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451648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Proposition d’accompagnement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schemeClr val="bg1"/>
                </a:solidFill>
              </a:rPr>
              <a:t>24 avril 2014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430379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schemeClr val="bg1"/>
                </a:solidFill>
              </a:rPr>
              <a:t>Proposition d’accompagnement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smtClean="0">
                <a:solidFill>
                  <a:schemeClr val="bg1"/>
                </a:solidFill>
              </a:rPr>
              <a:t>24 avril 2014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4F1C-7526-4F77-ACD1-46341072D7D6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469385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2566840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811588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1682167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772706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9" name="Rectangle 18"/>
          <p:cNvSpPr/>
          <p:nvPr userDrawn="1"/>
        </p:nvSpPr>
        <p:spPr>
          <a:xfrm rot="10800000" flipV="1">
            <a:off x="-27296" y="6461999"/>
            <a:ext cx="9216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6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8" name="Titr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9226" y1="32192" x2="49226" y2="32192"/>
                        <a14:foregroundMark x1="59133" y1="35616" x2="59133" y2="35616"/>
                        <a14:foregroundMark x1="78328" y1="41096" x2="78328" y2="41096"/>
                        <a14:foregroundMark x1="41486" y1="63699" x2="41486" y2="63699"/>
                        <a14:foregroundMark x1="45975" y1="64041" x2="45975" y2="64041"/>
                        <a14:foregroundMark x1="51548" y1="66096" x2="51548" y2="66096"/>
                        <a14:foregroundMark x1="57895" y1="64041" x2="57895" y2="64041"/>
                        <a14:foregroundMark x1="61920" y1="67466" x2="61920" y2="67466"/>
                        <a14:foregroundMark x1="67802" y1="69178" x2="67802" y2="69178"/>
                        <a14:foregroundMark x1="72446" y1="64726" x2="72446" y2="64726"/>
                        <a14:foregroundMark x1="76935" y1="68151" x2="76935" y2="68151"/>
                        <a14:foregroundMark x1="80495" y1="67123" x2="80495" y2="67123"/>
                        <a14:foregroundMark x1="85759" y1="66438" x2="85759" y2="66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3" y="6439690"/>
            <a:ext cx="1080000" cy="4872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758919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493699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871773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769568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Proposition d’accompagnement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1619672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prstClr val="white"/>
                </a:solidFill>
              </a:rPr>
              <a:t>24 avril 2014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8945747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9" name="Rectangle 8"/>
          <p:cNvSpPr/>
          <p:nvPr/>
        </p:nvSpPr>
        <p:spPr>
          <a:xfrm rot="10800000" flipV="1">
            <a:off x="5129" y="6497476"/>
            <a:ext cx="9144000" cy="3868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-27296" y="1196752"/>
            <a:ext cx="9171296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itre 14"/>
          <p:cNvSpPr>
            <a:spLocks noGrp="1"/>
          </p:cNvSpPr>
          <p:nvPr>
            <p:ph type="title"/>
          </p:nvPr>
        </p:nvSpPr>
        <p:spPr>
          <a:xfrm>
            <a:off x="1547664" y="104757"/>
            <a:ext cx="7139136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67944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Proposition d’accompagnement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1" name="Date Placeholder 4"/>
          <p:cNvSpPr>
            <a:spLocks noGrp="1"/>
          </p:cNvSpPr>
          <p:nvPr>
            <p:ph type="dt" sz="half" idx="2"/>
          </p:nvPr>
        </p:nvSpPr>
        <p:spPr>
          <a:xfrm>
            <a:off x="1979888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24 avril 2014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8" cstate="print"/>
          <a:stretch>
            <a:fillRect/>
          </a:stretch>
        </p:blipFill>
        <p:spPr>
          <a:xfrm>
            <a:off x="13978" y="118463"/>
            <a:ext cx="1245654" cy="84544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8" cstate="print"/>
          <a:stretch>
            <a:fillRect/>
          </a:stretch>
        </p:blipFill>
        <p:spPr>
          <a:xfrm>
            <a:off x="180975" y="6515894"/>
            <a:ext cx="552450" cy="342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886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8" r:id="rId6"/>
    <p:sldLayoutId id="2147483660" r:id="rId7"/>
    <p:sldLayoutId id="2147483661" r:id="rId8"/>
    <p:sldLayoutId id="2147483666" r:id="rId9"/>
    <p:sldLayoutId id="2147483667" r:id="rId10"/>
    <p:sldLayoutId id="2147483682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710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2" r:id="rId29"/>
    <p:sldLayoutId id="2147483724" r:id="rId30"/>
    <p:sldLayoutId id="2147483725" r:id="rId31"/>
    <p:sldLayoutId id="2147483726" r:id="rId32"/>
    <p:sldLayoutId id="2147483727" r:id="rId33"/>
    <p:sldLayoutId id="2147483728" r:id="rId34"/>
    <p:sldLayoutId id="2147483729" r:id="rId35"/>
    <p:sldLayoutId id="2147483730" r:id="rId36"/>
    <p:sldLayoutId id="2147483731" r:id="rId37"/>
    <p:sldLayoutId id="2147483736" r:id="rId38"/>
    <p:sldLayoutId id="2147483738" r:id="rId39"/>
    <p:sldLayoutId id="2147483739" r:id="rId40"/>
    <p:sldLayoutId id="2147483740" r:id="rId41"/>
    <p:sldLayoutId id="2147483741" r:id="rId42"/>
    <p:sldLayoutId id="2147483742" r:id="rId43"/>
    <p:sldLayoutId id="2147483743" r:id="rId44"/>
    <p:sldLayoutId id="2147483744" r:id="rId45"/>
    <p:sldLayoutId id="2147483745" r:id="rId46"/>
  </p:sldLayoutIdLst>
  <p:transition>
    <p:wipe dir="d"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lang="fr-FR" sz="2400" kern="1200" cap="small" spc="0" dirty="0" smtClean="0">
          <a:solidFill>
            <a:srgbClr val="002F5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000"/>
        </a:buClr>
        <a:buFont typeface="Calibri" panose="020F0502020204030204" pitchFamily="34" charset="0"/>
        <a:buChar char="‐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9" name="Rectangle 8"/>
          <p:cNvSpPr/>
          <p:nvPr/>
        </p:nvSpPr>
        <p:spPr>
          <a:xfrm rot="10800000" flipV="1">
            <a:off x="5129" y="6471187"/>
            <a:ext cx="9144000" cy="3868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-27296" y="1196752"/>
            <a:ext cx="9171296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itre 14"/>
          <p:cNvSpPr>
            <a:spLocks noGrp="1"/>
          </p:cNvSpPr>
          <p:nvPr>
            <p:ph type="title"/>
          </p:nvPr>
        </p:nvSpPr>
        <p:spPr>
          <a:xfrm>
            <a:off x="1547664" y="104757"/>
            <a:ext cx="7139136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67944" y="6525344"/>
            <a:ext cx="41148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Proposition d’accompagnement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1" name="Date Placeholder 4"/>
          <p:cNvSpPr>
            <a:spLocks noGrp="1"/>
          </p:cNvSpPr>
          <p:nvPr>
            <p:ph type="dt" sz="half" idx="2"/>
          </p:nvPr>
        </p:nvSpPr>
        <p:spPr>
          <a:xfrm>
            <a:off x="1979888" y="6525344"/>
            <a:ext cx="1584000" cy="324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24 avril 2014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0504" y="6525344"/>
            <a:ext cx="468000" cy="32918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08BE4F1C-7526-4F77-ACD1-46341072D7D6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49226" y1="32192" x2="49226" y2="32192"/>
                        <a14:foregroundMark x1="59133" y1="35616" x2="59133" y2="35616"/>
                        <a14:foregroundMark x1="78328" y1="41096" x2="78328" y2="41096"/>
                        <a14:foregroundMark x1="41486" y1="63699" x2="41486" y2="63699"/>
                        <a14:foregroundMark x1="45975" y1="64041" x2="45975" y2="64041"/>
                        <a14:foregroundMark x1="51548" y1="66096" x2="51548" y2="66096"/>
                        <a14:foregroundMark x1="57895" y1="64041" x2="57895" y2="64041"/>
                        <a14:foregroundMark x1="61920" y1="67466" x2="61920" y2="67466"/>
                        <a14:foregroundMark x1="67802" y1="69178" x2="67802" y2="69178"/>
                        <a14:foregroundMark x1="72446" y1="64726" x2="72446" y2="64726"/>
                        <a14:foregroundMark x1="76935" y1="68151" x2="76935" y2="68151"/>
                        <a14:foregroundMark x1="80495" y1="67123" x2="80495" y2="67123"/>
                        <a14:foregroundMark x1="85759" y1="66438" x2="85759" y2="66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3" y="6439690"/>
            <a:ext cx="1080000" cy="4872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21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5" r:id="rId6"/>
    <p:sldLayoutId id="2147483676" r:id="rId7"/>
    <p:sldLayoutId id="2147483678" r:id="rId8"/>
    <p:sldLayoutId id="2147483679" r:id="rId9"/>
  </p:sldLayoutIdLst>
  <p:transition>
    <p:wipe dir="d"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lang="fr-FR" sz="2400" kern="1200" cap="small" spc="0" dirty="0" smtClean="0">
          <a:solidFill>
            <a:srgbClr val="002F5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000"/>
        </a:buClr>
        <a:buFont typeface="Calibri" panose="020F0502020204030204" pitchFamily="34" charset="0"/>
        <a:buChar char="‐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496" y="1268760"/>
            <a:ext cx="9102088" cy="3557919"/>
          </a:xfrm>
        </p:spPr>
        <p:txBody>
          <a:bodyPr>
            <a:no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</a:t>
            </a:r>
            <a:r>
              <a:rPr lang="fr-FR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oordination du parcours des patients sur le territoire nord-est</a:t>
            </a:r>
            <a:r>
              <a:rPr lang="fr-FR" sz="2400" b="1" spc="150" dirty="0" smtClean="0">
                <a:solidFill>
                  <a:srgbClr val="0070C0"/>
                </a:solidFill>
              </a:rPr>
              <a:t/>
            </a:r>
            <a:br>
              <a:rPr lang="fr-FR" sz="2400" b="1" spc="150" dirty="0" smtClean="0">
                <a:solidFill>
                  <a:srgbClr val="0070C0"/>
                </a:solidFill>
              </a:rPr>
            </a:br>
            <a:r>
              <a:rPr lang="fr-FR" sz="2400" b="1" spc="150" dirty="0" smtClean="0">
                <a:solidFill>
                  <a:srgbClr val="0070C0"/>
                </a:solidFill>
              </a:rPr>
              <a:t/>
            </a:r>
            <a:br>
              <a:rPr lang="fr-FR" sz="2400" b="1" spc="150" dirty="0" smtClean="0">
                <a:solidFill>
                  <a:srgbClr val="0070C0"/>
                </a:solidFill>
              </a:rPr>
            </a:br>
            <a:r>
              <a:rPr lang="fr-FR" b="1" i="1" spc="150" dirty="0" smtClean="0">
                <a:solidFill>
                  <a:srgbClr val="00B0F0"/>
                </a:solidFill>
              </a:rPr>
              <a:t> </a:t>
            </a:r>
            <a:r>
              <a:rPr lang="fr-FR" b="1" spc="150" dirty="0" smtClean="0">
                <a:solidFill>
                  <a:srgbClr val="00B0F0"/>
                </a:solidFill>
              </a:rPr>
              <a:t>« un rôle central d’orientation en </a:t>
            </a:r>
            <a:r>
              <a:rPr lang="fr-FR" b="1" spc="150" dirty="0" err="1" smtClean="0">
                <a:solidFill>
                  <a:srgbClr val="00B0F0"/>
                </a:solidFill>
              </a:rPr>
              <a:t>interdisciplinarite</a:t>
            </a:r>
            <a:r>
              <a:rPr lang="fr-FR" b="1" spc="150" dirty="0" smtClean="0">
                <a:solidFill>
                  <a:srgbClr val="00B0F0"/>
                </a:solidFill>
              </a:rPr>
              <a:t> »</a:t>
            </a:r>
            <a:br>
              <a:rPr lang="fr-FR" b="1" spc="150" dirty="0" smtClean="0">
                <a:solidFill>
                  <a:srgbClr val="00B0F0"/>
                </a:solidFill>
              </a:rPr>
            </a:br>
            <a:r>
              <a:rPr lang="fr-FR" b="1" i="1" spc="150" dirty="0" smtClean="0">
                <a:solidFill>
                  <a:srgbClr val="00B0F0"/>
                </a:solidFill>
              </a:rPr>
              <a:t/>
            </a:r>
            <a:br>
              <a:rPr lang="fr-FR" b="1" i="1" spc="150" dirty="0" smtClean="0">
                <a:solidFill>
                  <a:srgbClr val="00B0F0"/>
                </a:solidFill>
              </a:rPr>
            </a:br>
            <a:r>
              <a:rPr lang="fr-FR" sz="2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Mme </a:t>
            </a:r>
            <a:r>
              <a:rPr lang="fr-FR" sz="2000" b="1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Mahéva</a:t>
            </a:r>
            <a:r>
              <a:rPr lang="fr-FR" sz="2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RONDIN, Infirmière UPLU</a:t>
            </a:r>
            <a:br>
              <a:rPr lang="fr-FR" sz="2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fr-FR" sz="2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Mr Daniel CASSAN, Cadre de Pôle </a:t>
            </a:r>
            <a:br>
              <a:rPr lang="fr-FR" sz="2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fr-FR" sz="2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Dr François APPAVOUPOULLE, Médecin-Chef de Pôle</a:t>
            </a:r>
            <a:endParaRPr lang="fr-FR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3609" y="0"/>
            <a:ext cx="8100391" cy="11247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0070C0"/>
                </a:solidFill>
              </a:rPr>
              <a:t>Unité de Psychiatrie de Liaison et d’Urgences Pôle Est</a:t>
            </a:r>
            <a:endParaRPr lang="fr-FR" sz="32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941168"/>
            <a:ext cx="9143999" cy="19168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 rot="10800000" flipV="1">
            <a:off x="-27296" y="6498000"/>
            <a:ext cx="9171296" cy="39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2" name="Picture 12" descr="Administration panorami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260" y="5157192"/>
            <a:ext cx="2526323" cy="120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accent1">
                <a:alpha val="50000"/>
              </a:schemeClr>
            </a:outerShdw>
          </a:effectLst>
        </p:spPr>
      </p:pic>
      <p:pic>
        <p:nvPicPr>
          <p:cNvPr id="23" name="Picture 11" descr="Site de Cambaie allég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085184"/>
            <a:ext cx="2392974" cy="129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accent1">
                <a:alpha val="50000"/>
              </a:schemeClr>
            </a:outerShdw>
          </a:effectLst>
        </p:spPr>
      </p:pic>
      <p:pic>
        <p:nvPicPr>
          <p:cNvPr id="24" name="Picture 13" descr="100-0009_I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5013176"/>
            <a:ext cx="2325565" cy="134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accent1">
                <a:alpha val="50000"/>
              </a:scheme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27675569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512" y="1268760"/>
            <a:ext cx="8928991" cy="5256584"/>
          </a:xfrm>
        </p:spPr>
        <p:txBody>
          <a:bodyPr>
            <a:normAutofit/>
          </a:bodyPr>
          <a:lstStyle/>
          <a:p>
            <a:pPr algn="ctr">
              <a:buClr>
                <a:srgbClr val="0070C0"/>
              </a:buClr>
              <a:buNone/>
            </a:pPr>
            <a:r>
              <a:rPr lang="fr-FR" sz="3200" b="1" dirty="0" smtClean="0">
                <a:solidFill>
                  <a:srgbClr val="002060"/>
                </a:solidFill>
              </a:rPr>
              <a:t>Des réponses adaptées à tous les stades de la vie</a:t>
            </a:r>
          </a:p>
          <a:p>
            <a:pPr algn="just">
              <a:buClr>
                <a:srgbClr val="0070C0"/>
              </a:buClr>
            </a:pPr>
            <a:endParaRPr lang="fr-FR" dirty="0" smtClean="0">
              <a:solidFill>
                <a:srgbClr val="002060"/>
              </a:solidFill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002060"/>
                </a:solidFill>
              </a:rPr>
              <a:t>De la conception à 3 ans 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fr-FR" b="1" dirty="0" smtClean="0">
                <a:solidFill>
                  <a:srgbClr val="002060"/>
                </a:solidFill>
              </a:rPr>
              <a:t>      Unité Médico-Psychologique de Psychiatrie et de Parentalité (UMPPP)</a:t>
            </a:r>
          </a:p>
          <a:p>
            <a:pPr>
              <a:buClr>
                <a:srgbClr val="0070C0"/>
              </a:buClr>
            </a:pPr>
            <a:endParaRPr lang="fr-FR" dirty="0" smtClean="0">
              <a:solidFill>
                <a:srgbClr val="002060"/>
              </a:solidFill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002060"/>
                </a:solidFill>
              </a:rPr>
              <a:t>De 3 ans à 16 ans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fr-FR" b="1" dirty="0" smtClean="0">
                <a:solidFill>
                  <a:srgbClr val="002060"/>
                </a:solidFill>
              </a:rPr>
              <a:t>      Liaison pédopsychiatrique via les CMPEA</a:t>
            </a:r>
          </a:p>
          <a:p>
            <a:pPr>
              <a:buClr>
                <a:srgbClr val="0070C0"/>
              </a:buClr>
            </a:pPr>
            <a:endParaRPr lang="fr-FR" dirty="0" smtClean="0">
              <a:solidFill>
                <a:srgbClr val="002060"/>
              </a:solidFill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accent2"/>
                </a:solidFill>
              </a:rPr>
              <a:t>De 16 ans à 65 ans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fr-FR" b="1" dirty="0" smtClean="0">
                <a:solidFill>
                  <a:schemeClr val="accent2"/>
                </a:solidFill>
              </a:rPr>
              <a:t>      Unité de Psychiatrie de Liaison et Urgences (UPLU)</a:t>
            </a:r>
          </a:p>
          <a:p>
            <a:pPr>
              <a:buClr>
                <a:srgbClr val="0070C0"/>
              </a:buClr>
            </a:pPr>
            <a:endParaRPr lang="fr-FR" dirty="0" smtClean="0">
              <a:solidFill>
                <a:srgbClr val="002060"/>
              </a:solidFill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002060"/>
                </a:solidFill>
              </a:rPr>
              <a:t>A partir de 65 ans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fr-FR" b="1" dirty="0" smtClean="0">
                <a:solidFill>
                  <a:srgbClr val="002060"/>
                </a:solidFill>
              </a:rPr>
              <a:t>      Equipe Mobile de Géronto-Psychiatrie Est (EMGP)</a:t>
            </a:r>
          </a:p>
          <a:p>
            <a:pPr>
              <a:buClr>
                <a:srgbClr val="0070C0"/>
              </a:buClr>
            </a:pP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BE4F1C-7526-4F77-ACD1-46341072D7D6}" type="slidenum">
              <a:rPr lang="fr-FR" smtClean="0">
                <a:solidFill>
                  <a:schemeClr val="bg1"/>
                </a:solidFill>
              </a:rPr>
              <a:pPr/>
              <a:t>2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87624" y="104757"/>
            <a:ext cx="7499176" cy="994122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>
                <a:solidFill>
                  <a:srgbClr val="00B0F0"/>
                </a:solidFill>
              </a:rPr>
              <a:t>La psychiatrie de liaison sur le Pôle Est</a:t>
            </a:r>
            <a:endParaRPr lang="fr-FR" sz="3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07504" y="1070405"/>
            <a:ext cx="8894222" cy="5454939"/>
          </a:xfrm>
        </p:spPr>
        <p:txBody>
          <a:bodyPr>
            <a:noAutofit/>
          </a:bodyPr>
          <a:lstStyle/>
          <a:p>
            <a:pPr marL="0" indent="355600" algn="just">
              <a:lnSpc>
                <a:spcPct val="17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rgbClr val="002060"/>
                </a:solidFill>
                <a:latin typeface="Comic Sans MS" pitchFamily="66" charset="0"/>
              </a:rPr>
              <a:t>Septembre 2012:  gestion des Urgences Psychiatriques du territoire Nord-Est devant être principalement réalisée par le CAP Nord-Est, site CHU Nord</a:t>
            </a:r>
            <a:r>
              <a:rPr lang="fr-FR" sz="1400" dirty="0" smtClean="0">
                <a:solidFill>
                  <a:srgbClr val="002060"/>
                </a:solidFill>
                <a:latin typeface="Comic Sans MS" pitchFamily="66" charset="0"/>
              </a:rPr>
              <a:t> (transferts de moyens médicaux du Pôle Est vers le Pôle Nord / garde 24h/24)</a:t>
            </a:r>
          </a:p>
          <a:p>
            <a:pPr algn="just">
              <a:lnSpc>
                <a:spcPct val="17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fr-FR" sz="1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just">
              <a:lnSpc>
                <a:spcPct val="17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002060"/>
                </a:solidFill>
                <a:latin typeface="Comic Sans MS" pitchFamily="66" charset="0"/>
              </a:rPr>
              <a:t>2012 à 2014: </a:t>
            </a:r>
          </a:p>
          <a:p>
            <a:pPr algn="just">
              <a:lnSpc>
                <a:spcPct val="17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RE" sz="1400" dirty="0" smtClean="0">
                <a:solidFill>
                  <a:srgbClr val="002060"/>
                </a:solidFill>
                <a:latin typeface="Comic Sans MS" pitchFamily="66" charset="0"/>
              </a:rPr>
              <a:t> Méconnaissance des procédures par les professionnels libéraux Nord Est / dysfonctionnements</a:t>
            </a:r>
            <a:endParaRPr lang="fr-FR" sz="1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just">
              <a:lnSpc>
                <a:spcPct val="17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rgbClr val="002060"/>
                </a:solidFill>
                <a:latin typeface="Comic Sans MS" pitchFamily="66" charset="0"/>
              </a:rPr>
              <a:t> Constat que la prise en charge psychiatrique des patients de l’Est est perfectible au vu de l’étendue du territoire (éloignement familial, transferts multiples sur de longues distances…)</a:t>
            </a:r>
          </a:p>
          <a:p>
            <a:pPr algn="just">
              <a:lnSpc>
                <a:spcPct val="17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fr-FR" sz="1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just">
              <a:lnSpc>
                <a:spcPct val="17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002060"/>
                </a:solidFill>
                <a:latin typeface="Comic Sans MS" pitchFamily="66" charset="0"/>
              </a:rPr>
              <a:t>08/12/2014: création de l’UPLU à moyens constants avec le soutien de la Direction de l’EPSMR </a:t>
            </a:r>
          </a:p>
          <a:p>
            <a:pPr algn="just">
              <a:lnSpc>
                <a:spcPct val="17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fr-FR" sz="1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just">
              <a:lnSpc>
                <a:spcPct val="17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sz="1400" b="1" dirty="0" smtClean="0">
                <a:solidFill>
                  <a:srgbClr val="002060"/>
                </a:solidFill>
                <a:latin typeface="Comic Sans MS" pitchFamily="66" charset="0"/>
              </a:rPr>
              <a:t>26/08/2015: convention inter établissements EPSMR / GHER et modalités d’interventions actualisées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BE4F1C-7526-4F77-ACD1-46341072D7D6}" type="slidenum">
              <a:rPr lang="fr-FR" smtClean="0">
                <a:solidFill>
                  <a:schemeClr val="bg1"/>
                </a:solidFill>
              </a:rPr>
              <a:pPr/>
              <a:t>3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87624" y="104757"/>
            <a:ext cx="7499176" cy="731955"/>
          </a:xfrm>
        </p:spPr>
        <p:txBody>
          <a:bodyPr>
            <a:normAutofit/>
          </a:bodyPr>
          <a:lstStyle/>
          <a:p>
            <a:pPr algn="ctr"/>
            <a:r>
              <a:rPr lang="fr-RE" sz="3600" b="1" dirty="0" smtClean="0">
                <a:solidFill>
                  <a:srgbClr val="00B0F0"/>
                </a:solidFill>
              </a:rPr>
              <a:t>Contexte de la création de l’</a:t>
            </a:r>
            <a:r>
              <a:rPr lang="fr-RE" sz="3600" b="1" dirty="0" err="1" smtClean="0">
                <a:solidFill>
                  <a:srgbClr val="00B0F0"/>
                </a:solidFill>
              </a:rPr>
              <a:t>uplu</a:t>
            </a:r>
            <a:endParaRPr lang="fr-FR" sz="3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32772260"/>
              </p:ext>
            </p:extLst>
          </p:nvPr>
        </p:nvGraphicFramePr>
        <p:xfrm>
          <a:off x="0" y="1916832"/>
          <a:ext cx="435597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71600" y="188912"/>
            <a:ext cx="8136904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fr-FR" sz="2900" b="1" dirty="0" smtClean="0">
                <a:solidFill>
                  <a:srgbClr val="00B0F0"/>
                </a:solidFill>
                <a:latin typeface="+mj-lt"/>
              </a:rPr>
              <a:t>Le rôle de l’UPLU: </a:t>
            </a:r>
            <a:r>
              <a:rPr lang="fr-FR" altLang="fr-FR" sz="2800" b="1" dirty="0" smtClean="0">
                <a:solidFill>
                  <a:srgbClr val="00B0F0"/>
                </a:solidFill>
                <a:latin typeface="+mj-lt"/>
              </a:rPr>
              <a:t>u</a:t>
            </a:r>
            <a:r>
              <a:rPr lang="fr-FR" sz="2800" b="1" dirty="0" smtClean="0">
                <a:solidFill>
                  <a:srgbClr val="00B0F0"/>
                </a:solidFill>
              </a:rPr>
              <a:t>ne approche pluri professionnelle</a:t>
            </a:r>
            <a:endParaRPr lang="fr-FR" altLang="fr-FR" sz="2800" dirty="0">
              <a:solidFill>
                <a:srgbClr val="00B0F0"/>
              </a:solidFill>
              <a:latin typeface="+mj-lt"/>
            </a:endParaRPr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="" xmlns:p14="http://schemas.microsoft.com/office/powerpoint/2010/main" val="3844728258"/>
              </p:ext>
            </p:extLst>
          </p:nvPr>
        </p:nvGraphicFramePr>
        <p:xfrm>
          <a:off x="5004048" y="1916832"/>
          <a:ext cx="413995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Flèche droite 7"/>
          <p:cNvSpPr/>
          <p:nvPr/>
        </p:nvSpPr>
        <p:spPr>
          <a:xfrm>
            <a:off x="4286248" y="3857628"/>
            <a:ext cx="685801" cy="936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0087B9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1412776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2"/>
                </a:solidFill>
              </a:rPr>
              <a:t>« Les soins </a:t>
            </a:r>
            <a:r>
              <a:rPr lang="fr-FR" sz="2400" b="1" i="1" dirty="0" smtClean="0">
                <a:solidFill>
                  <a:schemeClr val="accent2"/>
                </a:solidFill>
              </a:rPr>
              <a:t>quand</a:t>
            </a:r>
            <a:r>
              <a:rPr lang="fr-FR" sz="2400" b="1" dirty="0" smtClean="0">
                <a:solidFill>
                  <a:schemeClr val="accent2"/>
                </a:solidFill>
              </a:rPr>
              <a:t> il faut, </a:t>
            </a:r>
            <a:r>
              <a:rPr lang="fr-FR" sz="2400" b="1" i="1" dirty="0" smtClean="0">
                <a:solidFill>
                  <a:schemeClr val="accent2"/>
                </a:solidFill>
              </a:rPr>
              <a:t>où</a:t>
            </a:r>
            <a:r>
              <a:rPr lang="fr-FR" sz="2400" b="1" dirty="0" smtClean="0">
                <a:solidFill>
                  <a:schemeClr val="accent2"/>
                </a:solidFill>
              </a:rPr>
              <a:t> il faut, </a:t>
            </a:r>
            <a:r>
              <a:rPr lang="fr-FR" sz="2400" b="1" i="1" dirty="0" smtClean="0">
                <a:solidFill>
                  <a:schemeClr val="accent2"/>
                </a:solidFill>
              </a:rPr>
              <a:t>le temps </a:t>
            </a:r>
            <a:r>
              <a:rPr lang="fr-FR" sz="2400" b="1" dirty="0" smtClean="0">
                <a:solidFill>
                  <a:schemeClr val="accent2"/>
                </a:solidFill>
              </a:rPr>
              <a:t>qu’il faut!»</a:t>
            </a:r>
            <a:endParaRPr lang="fr-FR" sz="2400" b="1" dirty="0">
              <a:solidFill>
                <a:schemeClr val="accent2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460432" y="659735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4</a:t>
            </a:r>
            <a:endParaRPr lang="fr-FR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55EB73-2438-4040-B1D1-F8C1BF290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graphicEl>
                                              <a:dgm id="{F255EB73-2438-4040-B1D1-F8C1BF2905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1FCD20-AB04-4F7D-BD5B-85A312E535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graphicEl>
                                              <a:dgm id="{B21FCD20-AB04-4F7D-BD5B-85A312E535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317836-5764-47F8-9FC4-6C558DFE3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68317836-5764-47F8-9FC4-6C558DFE39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9AB696-0328-4584-A2D2-842176507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graphicEl>
                                              <a:dgm id="{FB9AB696-0328-4584-A2D2-842176507B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/>
        </p:bldSub>
      </p:bldGraphic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14282" y="1871969"/>
            <a:ext cx="4043362" cy="3857652"/>
          </a:xfrm>
        </p:spPr>
        <p:txBody>
          <a:bodyPr/>
          <a:lstStyle/>
          <a:p>
            <a:pPr algn="ctr">
              <a:buNone/>
            </a:pPr>
            <a:r>
              <a:rPr lang="fr-FR" b="1" dirty="0" smtClean="0">
                <a:solidFill>
                  <a:srgbClr val="C00000"/>
                </a:solidFill>
              </a:rPr>
              <a:t>AVANT L’UPLU</a:t>
            </a:r>
            <a:endParaRPr lang="fr-FR" sz="1600" b="1" dirty="0" smtClean="0">
              <a:solidFill>
                <a:srgbClr val="C00000"/>
              </a:solidFill>
            </a:endParaRP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sz="1600" u="sng" dirty="0" smtClean="0"/>
              <a:t>Transfert</a:t>
            </a:r>
            <a:r>
              <a:rPr lang="fr-FR" sz="1600" dirty="0" smtClean="0"/>
              <a:t> du cabinet du médecin traitant vers le</a:t>
            </a:r>
            <a:r>
              <a:rPr lang="fr-FR" sz="1600" dirty="0" smtClean="0">
                <a:sym typeface="Wingdings" pitchFamily="2" charset="2"/>
              </a:rPr>
              <a:t> CMP, sans communication médecin/EPSMR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fr-FR" sz="1600" dirty="0" smtClean="0">
              <a:sym typeface="Wingdings" pitchFamily="2" charset="2"/>
            </a:endParaRP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sz="1600" dirty="0" smtClean="0">
                <a:sym typeface="Wingdings" pitchFamily="2" charset="2"/>
              </a:rPr>
              <a:t>Agitation à l’arrivée au CMP: 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r-FR" sz="1600" dirty="0" smtClean="0">
                <a:sym typeface="Wingdings" pitchFamily="2" charset="2"/>
              </a:rPr>
              <a:t>intervention forces de l’ordre et SMUR 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r-FR" sz="1600" dirty="0" smtClean="0">
                <a:sym typeface="Wingdings" pitchFamily="2" charset="2"/>
              </a:rPr>
              <a:t>puis </a:t>
            </a:r>
            <a:r>
              <a:rPr lang="fr-FR" sz="1600" u="sng" dirty="0" smtClean="0">
                <a:sym typeface="Wingdings" pitchFamily="2" charset="2"/>
              </a:rPr>
              <a:t>transfert</a:t>
            </a:r>
            <a:r>
              <a:rPr lang="fr-FR" sz="1600" dirty="0" smtClean="0">
                <a:sym typeface="Wingdings" pitchFamily="2" charset="2"/>
              </a:rPr>
              <a:t> aux Urgences GHER pour bilan somatique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fr-FR" sz="1600" dirty="0" smtClean="0">
              <a:sym typeface="Wingdings" pitchFamily="2" charset="2"/>
            </a:endParaRP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sz="1600" u="sng" dirty="0" smtClean="0">
                <a:sym typeface="Wingdings" pitchFamily="2" charset="2"/>
              </a:rPr>
              <a:t>Transfert</a:t>
            </a:r>
            <a:r>
              <a:rPr lang="fr-FR" sz="1600" dirty="0" smtClean="0">
                <a:sym typeface="Wingdings" pitchFamily="2" charset="2"/>
              </a:rPr>
              <a:t> à l’EPSMR Bras-Fusil pour hospitalisation sans s’assurer souvent de la disponibilité de place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BE4F1C-7526-4F77-ACD1-46341072D7D6}" type="slidenum">
              <a:rPr lang="fr-FR" smtClean="0">
                <a:solidFill>
                  <a:schemeClr val="bg1"/>
                </a:solidFill>
              </a:rPr>
              <a:pPr/>
              <a:t>5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331640" y="145857"/>
            <a:ext cx="7704856" cy="994122"/>
          </a:xfrm>
        </p:spPr>
        <p:txBody>
          <a:bodyPr>
            <a:noAutofit/>
          </a:bodyPr>
          <a:lstStyle/>
          <a:p>
            <a:pPr algn="ctr"/>
            <a:r>
              <a:rPr sz="3600" b="1" dirty="0" smtClean="0">
                <a:solidFill>
                  <a:srgbClr val="00B0F0"/>
                </a:solidFill>
              </a:rPr>
              <a:t>amélioration des parcours-patients:</a:t>
            </a:r>
            <a:br>
              <a:rPr sz="3600" b="1" dirty="0" smtClean="0">
                <a:solidFill>
                  <a:srgbClr val="00B0F0"/>
                </a:solidFill>
              </a:rPr>
            </a:br>
            <a:r>
              <a:rPr lang="fr-FR" sz="3600" b="1" dirty="0" smtClean="0">
                <a:solidFill>
                  <a:srgbClr val="00B0F0"/>
                </a:solidFill>
              </a:rPr>
              <a:t>illustration</a:t>
            </a:r>
            <a:endParaRPr lang="fr-FR" sz="3600" b="1" dirty="0">
              <a:solidFill>
                <a:srgbClr val="00B0F0"/>
              </a:solidFill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4857752" y="1928802"/>
            <a:ext cx="4071966" cy="3857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AVEC L’UPLU</a:t>
            </a:r>
            <a:endParaRPr lang="fr-FR" sz="2000" b="1" dirty="0" smtClean="0">
              <a:solidFill>
                <a:srgbClr val="00B050"/>
              </a:solidFill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Appel du médecin traitant à l’IDE de l’UPLU sur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numéro unique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lang="fr-FR" sz="16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FR" sz="1600" b="1" dirty="0" smtClean="0"/>
              <a:t>Point téléphonique </a:t>
            </a:r>
            <a:r>
              <a:rPr lang="fr-FR" sz="1600" dirty="0" smtClean="0"/>
              <a:t>entre le psychiatre de l’UPLU et le médecin traitant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FR" sz="1600" u="sng" dirty="0" smtClean="0"/>
              <a:t>Transfert</a:t>
            </a:r>
            <a:r>
              <a:rPr lang="fr-FR" sz="1600" dirty="0" smtClean="0"/>
              <a:t> direct/relais vers les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Urgences du GHER et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évaluation rapide par </a:t>
            </a:r>
            <a:r>
              <a:rPr lang="fr-FR" sz="1600" b="1" dirty="0" smtClean="0"/>
              <a:t>l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’équipe de l’UPLU (contact famille/aidants)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lang="fr-FR" sz="16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FR" sz="1600" u="sng" dirty="0" smtClean="0"/>
              <a:t>Transfert</a:t>
            </a:r>
            <a:r>
              <a:rPr lang="fr-FR" sz="1600" dirty="0" smtClean="0"/>
              <a:t> à l’EPSMR Bras-Fusil pour </a:t>
            </a:r>
            <a:r>
              <a:rPr lang="fr-FR" sz="1600" b="1" dirty="0" smtClean="0"/>
              <a:t>hospitalisation programmée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8" name="Espace réservé du contenu 1"/>
          <p:cNvSpPr txBox="1">
            <a:spLocks/>
          </p:cNvSpPr>
          <p:nvPr/>
        </p:nvSpPr>
        <p:spPr>
          <a:xfrm>
            <a:off x="571472" y="1214422"/>
            <a:ext cx="8001056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Patient dépressif</a:t>
            </a:r>
            <a:r>
              <a:rPr kumimoji="0" lang="fr-FR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avec grande tension interne,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tabLst/>
              <a:defRPr/>
            </a:pPr>
            <a:r>
              <a:rPr kumimoji="0" lang="fr-FR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vu en consultation par son médecin traitant à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Sainte-Suzanne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571472" y="5786454"/>
            <a:ext cx="8001056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</a:t>
            </a:r>
            <a:r>
              <a:rPr kumimoji="0" lang="fr-FR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total: hospitalisation plus rapide grâce à une orientation adaptée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tabLst/>
              <a:defRPr/>
            </a:pPr>
            <a:r>
              <a:rPr kumimoji="0" lang="fr-FR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évitant un passage à l’acte auto et/ou hétéro-agressif du patient   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357299"/>
            <a:ext cx="8229600" cy="4768866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BE4F1C-7526-4F77-ACD1-46341072D7D6}" type="slidenum">
              <a:rPr lang="fr-FR" smtClean="0">
                <a:solidFill>
                  <a:schemeClr val="bg1"/>
                </a:solidFill>
              </a:rPr>
              <a:pPr/>
              <a:t>6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139136" cy="994122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>
                <a:solidFill>
                  <a:srgbClr val="00B0F0"/>
                </a:solidFill>
              </a:rPr>
              <a:t>Le bilan d’activité</a:t>
            </a:r>
            <a:endParaRPr lang="fr-FR" sz="3600" b="1" dirty="0">
              <a:solidFill>
                <a:srgbClr val="00B0F0"/>
              </a:solidFill>
            </a:endParaRPr>
          </a:p>
        </p:txBody>
      </p:sp>
      <p:graphicFrame>
        <p:nvGraphicFramePr>
          <p:cNvPr id="7" name="Graphique 6"/>
          <p:cNvGraphicFramePr/>
          <p:nvPr/>
        </p:nvGraphicFramePr>
        <p:xfrm>
          <a:off x="285720" y="1357298"/>
          <a:ext cx="3786214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/>
          <p:cNvGraphicFramePr/>
          <p:nvPr/>
        </p:nvGraphicFramePr>
        <p:xfrm>
          <a:off x="5000628" y="1397000"/>
          <a:ext cx="3714776" cy="4746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5040560"/>
          </a:xfrm>
        </p:spPr>
        <p:txBody>
          <a:bodyPr>
            <a:normAutofit/>
          </a:bodyPr>
          <a:lstStyle/>
          <a:p>
            <a:pPr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002060"/>
                </a:solidFill>
              </a:rPr>
              <a:t>Unité « auditée » dans le cadre de la visite de certification de l’EPSMR en octobre 2015 (thématique « parcours patient »)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fr-FR" sz="1800" b="1" dirty="0" smtClean="0">
              <a:solidFill>
                <a:srgbClr val="002060"/>
              </a:solidFill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002060"/>
                </a:solidFill>
              </a:rPr>
              <a:t>Rôle central et efficient, souligné par l’expert HAS </a:t>
            </a:r>
            <a:r>
              <a:rPr lang="fr-FR" dirty="0" smtClean="0">
                <a:solidFill>
                  <a:srgbClr val="002060"/>
                </a:solidFill>
              </a:rPr>
              <a:t>: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rgbClr val="002060"/>
                </a:solidFill>
              </a:rPr>
              <a:t>Dans la gestion des flux patients en HTC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rgbClr val="002060"/>
                </a:solidFill>
              </a:rPr>
              <a:t>Dans la simplification et l’amélioration des parcours de soins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rgbClr val="002060"/>
                </a:solidFill>
              </a:rPr>
              <a:t>Dans la coordination des acteurs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rgbClr val="002060"/>
                </a:solidFill>
              </a:rPr>
              <a:t>Dans la réduction des coûts inter-établissements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rgbClr val="002060"/>
                </a:solidFill>
              </a:rPr>
              <a:t>Dans la réduction des tensions interpersonnelles liées à la recherche de place…</a:t>
            </a:r>
          </a:p>
          <a:p>
            <a:pPr>
              <a:buClr>
                <a:srgbClr val="0070C0"/>
              </a:buClr>
            </a:pPr>
            <a:endParaRPr lang="fr-RE" dirty="0" smtClean="0">
              <a:solidFill>
                <a:srgbClr val="002060"/>
              </a:solidFill>
            </a:endParaRPr>
          </a:p>
          <a:p>
            <a:pPr>
              <a:buClr>
                <a:srgbClr val="0070C0"/>
              </a:buClr>
            </a:pPr>
            <a:endParaRPr lang="fr-FR" dirty="0" smtClean="0">
              <a:solidFill>
                <a:srgbClr val="00206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BE4F1C-7526-4F77-ACD1-46341072D7D6}" type="slidenum">
              <a:rPr lang="fr-FR" smtClean="0">
                <a:solidFill>
                  <a:schemeClr val="bg1"/>
                </a:solidFill>
              </a:rPr>
              <a:pPr/>
              <a:t>7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971600" y="104757"/>
            <a:ext cx="7715200" cy="994122"/>
          </a:xfrm>
        </p:spPr>
        <p:txBody>
          <a:bodyPr>
            <a:normAutofit/>
          </a:bodyPr>
          <a:lstStyle/>
          <a:p>
            <a:pPr algn="ctr"/>
            <a:r>
              <a:rPr sz="3600" b="1" smtClean="0">
                <a:solidFill>
                  <a:srgbClr val="00B0F0"/>
                </a:solidFill>
              </a:rPr>
              <a:t>Conclusion</a:t>
            </a:r>
            <a:endParaRPr lang="fr-FR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681095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700808"/>
            <a:ext cx="8501122" cy="4608513"/>
          </a:xfrm>
        </p:spPr>
        <p:txBody>
          <a:bodyPr>
            <a:normAutofit/>
          </a:bodyPr>
          <a:lstStyle/>
          <a:p>
            <a:pPr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RE" dirty="0" smtClean="0">
                <a:solidFill>
                  <a:srgbClr val="002060"/>
                </a:solidFill>
              </a:rPr>
              <a:t>Poursuite de la montée en activité attendue, du fait d’une meilleure connaissance de l’offre par les médecins traitants</a:t>
            </a:r>
          </a:p>
          <a:p>
            <a:pPr lvl="1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RE" dirty="0" smtClean="0">
                <a:solidFill>
                  <a:srgbClr val="002060"/>
                </a:solidFill>
              </a:rPr>
              <a:t>Annuaire SAOME</a:t>
            </a:r>
          </a:p>
          <a:p>
            <a:pPr lvl="1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RE" dirty="0" smtClean="0">
                <a:solidFill>
                  <a:srgbClr val="002060"/>
                </a:solidFill>
              </a:rPr>
              <a:t>EPU par le binôme responsable du pôle Est fin novembre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fr-RE" dirty="0">
              <a:solidFill>
                <a:srgbClr val="002060"/>
              </a:solidFill>
            </a:endParaRP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RE" dirty="0">
                <a:solidFill>
                  <a:srgbClr val="002060"/>
                </a:solidFill>
              </a:rPr>
              <a:t>R</a:t>
            </a:r>
            <a:r>
              <a:rPr lang="fr-RE" dirty="0" smtClean="0">
                <a:solidFill>
                  <a:srgbClr val="002060"/>
                </a:solidFill>
              </a:rPr>
              <a:t>enforcement de la collaboration avec les partenaires du territoire de santé </a:t>
            </a:r>
            <a:r>
              <a:rPr lang="fr-RE" dirty="0" err="1" smtClean="0">
                <a:solidFill>
                  <a:srgbClr val="002060"/>
                </a:solidFill>
              </a:rPr>
              <a:t>Nord-Est</a:t>
            </a:r>
            <a:r>
              <a:rPr lang="fr-RE" dirty="0" smtClean="0">
                <a:solidFill>
                  <a:srgbClr val="002060"/>
                </a:solidFill>
              </a:rPr>
              <a:t> </a:t>
            </a:r>
          </a:p>
          <a:p>
            <a:pPr lvl="1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RE" dirty="0" smtClean="0">
                <a:solidFill>
                  <a:srgbClr val="002060"/>
                </a:solidFill>
              </a:rPr>
              <a:t>Rencontre équipes CAP </a:t>
            </a:r>
            <a:r>
              <a:rPr lang="fr-RE" dirty="0" err="1" smtClean="0">
                <a:solidFill>
                  <a:srgbClr val="002060"/>
                </a:solidFill>
              </a:rPr>
              <a:t>Nord-Est</a:t>
            </a:r>
            <a:r>
              <a:rPr lang="fr-RE" dirty="0" smtClean="0">
                <a:solidFill>
                  <a:srgbClr val="002060"/>
                </a:solidFill>
              </a:rPr>
              <a:t>/UPLU</a:t>
            </a:r>
          </a:p>
          <a:p>
            <a:pPr lvl="1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fr-RE" dirty="0" smtClean="0">
              <a:solidFill>
                <a:srgbClr val="002060"/>
              </a:solidFill>
            </a:endParaRP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RE" dirty="0" smtClean="0">
                <a:solidFill>
                  <a:srgbClr val="002060"/>
                </a:solidFill>
              </a:rPr>
              <a:t>Pérennisation de l’UPLU</a:t>
            </a:r>
          </a:p>
          <a:p>
            <a:pPr lvl="1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RE" dirty="0" smtClean="0">
                <a:solidFill>
                  <a:srgbClr val="002060"/>
                </a:solidFill>
              </a:rPr>
              <a:t>Postes IDE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BE4F1C-7526-4F77-ACD1-46341072D7D6}" type="slidenum">
              <a:rPr lang="fr-FR" smtClean="0">
                <a:solidFill>
                  <a:schemeClr val="bg1"/>
                </a:solidFill>
              </a:rPr>
              <a:pPr/>
              <a:t>8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971600" y="104757"/>
            <a:ext cx="7715200" cy="994122"/>
          </a:xfrm>
        </p:spPr>
        <p:txBody>
          <a:bodyPr>
            <a:normAutofit/>
          </a:bodyPr>
          <a:lstStyle/>
          <a:p>
            <a:pPr algn="ctr"/>
            <a:r>
              <a:rPr lang="fr-RE" sz="3600" b="1" dirty="0" smtClean="0">
                <a:solidFill>
                  <a:srgbClr val="00B0F0"/>
                </a:solidFill>
              </a:rPr>
              <a:t>Perspectives</a:t>
            </a:r>
            <a:endParaRPr lang="fr-FR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852936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fr-FR" sz="4500" b="1" spc="150" dirty="0" smtClean="0">
                <a:solidFill>
                  <a:srgbClr val="00B0F0"/>
                </a:solidFill>
              </a:rPr>
              <a:t/>
            </a:r>
            <a:br>
              <a:rPr lang="fr-FR" sz="4500" b="1" spc="150" dirty="0" smtClean="0">
                <a:solidFill>
                  <a:srgbClr val="00B0F0"/>
                </a:solidFill>
              </a:rPr>
            </a:br>
            <a:r>
              <a:rPr lang="fr-FR" sz="4500" b="1" spc="150" dirty="0" smtClean="0">
                <a:solidFill>
                  <a:srgbClr val="00B0F0"/>
                </a:solidFill>
              </a:rPr>
              <a:t>MERCI DE VOTRE ATTENTION</a:t>
            </a:r>
            <a:r>
              <a:rPr lang="fr-FR" sz="4800" b="1" i="1" dirty="0" smtClean="0"/>
              <a:t/>
            </a:r>
            <a:br>
              <a:rPr lang="fr-FR" sz="4800" b="1" i="1" dirty="0" smtClean="0"/>
            </a:br>
            <a:endParaRPr lang="fr-FR" sz="4500" b="1" spc="150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106573"/>
            <a:ext cx="7560840" cy="9461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0070C0"/>
                </a:solidFill>
              </a:rPr>
              <a:t>Unité de Psychiatrie de Liaison et d’Urgences Pôle Est</a:t>
            </a:r>
          </a:p>
        </p:txBody>
      </p:sp>
      <p:sp>
        <p:nvSpPr>
          <p:cNvPr id="5" name="Rectangle 4"/>
          <p:cNvSpPr/>
          <p:nvPr/>
        </p:nvSpPr>
        <p:spPr>
          <a:xfrm>
            <a:off x="1" y="4509120"/>
            <a:ext cx="9143999" cy="2348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 rot="10800000" flipV="1">
            <a:off x="-27296" y="6498000"/>
            <a:ext cx="9171296" cy="39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 descr="http://www.epsmr.org/templates/mt_business/images/mt_business_top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98" t="9289" r="1849"/>
          <a:stretch/>
        </p:blipFill>
        <p:spPr bwMode="auto">
          <a:xfrm>
            <a:off x="1259632" y="1412776"/>
            <a:ext cx="6336704" cy="11673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 descr="20161004_120314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395536" y="3789040"/>
            <a:ext cx="8064896" cy="27363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846670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rame diapora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DF3EE"/>
        </a:solidFill>
        <a:ln>
          <a:noFill/>
        </a:ln>
      </a:spPr>
      <a:bodyPr rtlCol="0" anchor="ctr"/>
      <a:lstStyle>
        <a:defPPr algn="ctr">
          <a:defRPr b="1" dirty="0">
            <a:noFill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Trame diaporama</Template>
  <TotalTime>643</TotalTime>
  <Words>547</Words>
  <Application>Microsoft Office PowerPoint</Application>
  <PresentationFormat>Affichage à l'écran (4:3)</PresentationFormat>
  <Paragraphs>95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1" baseType="lpstr">
      <vt:lpstr>Trame diaporama</vt:lpstr>
      <vt:lpstr>1_Thème Office</vt:lpstr>
      <vt:lpstr>Coordination du parcours des patients sur le territoire nord-est   « un rôle central d’orientation en interdisciplinarite »  Mme Mahéva RONDIN, Infirmière UPLU  Mr Daniel CASSAN, Cadre de Pôle  Dr François APPAVOUPOULLE, Médecin-Chef de Pôle</vt:lpstr>
      <vt:lpstr>La psychiatrie de liaison sur le Pôle Est</vt:lpstr>
      <vt:lpstr>Contexte de la création de l’uplu</vt:lpstr>
      <vt:lpstr>Diapositive 4</vt:lpstr>
      <vt:lpstr>amélioration des parcours-patients: illustration</vt:lpstr>
      <vt:lpstr>Le bilan d’activité</vt:lpstr>
      <vt:lpstr>Conclusion</vt:lpstr>
      <vt:lpstr>Perspectives</vt:lpstr>
      <vt:lpstr> MERCI DE VOTRE ATTENTION </vt:lpstr>
    </vt:vector>
  </TitlesOfParts>
  <Company>EPSMR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administrateur</dc:creator>
  <cp:lastModifiedBy>administrateur</cp:lastModifiedBy>
  <cp:revision>127</cp:revision>
  <cp:lastPrinted>2014-04-23T21:02:13Z</cp:lastPrinted>
  <dcterms:created xsi:type="dcterms:W3CDTF">2016-06-01T05:15:04Z</dcterms:created>
  <dcterms:modified xsi:type="dcterms:W3CDTF">2016-10-05T10:13:39Z</dcterms:modified>
</cp:coreProperties>
</file>