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89" r:id="rId3"/>
    <p:sldId id="284" r:id="rId4"/>
    <p:sldId id="275" r:id="rId5"/>
    <p:sldId id="281" r:id="rId6"/>
    <p:sldId id="288" r:id="rId7"/>
    <p:sldId id="290" r:id="rId8"/>
    <p:sldId id="273" r:id="rId9"/>
    <p:sldId id="282" r:id="rId10"/>
    <p:sldId id="285" r:id="rId11"/>
    <p:sldId id="261" r:id="rId12"/>
    <p:sldId id="262" r:id="rId13"/>
    <p:sldId id="264" r:id="rId14"/>
    <p:sldId id="265" r:id="rId15"/>
    <p:sldId id="266" r:id="rId16"/>
    <p:sldId id="267" r:id="rId17"/>
    <p:sldId id="268" r:id="rId18"/>
    <p:sldId id="286" r:id="rId19"/>
    <p:sldId id="287" r:id="rId20"/>
    <p:sldId id="263" r:id="rId21"/>
    <p:sldId id="274"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69525-EE45-4B69-9F31-F7B770DC8BDB}" type="doc">
      <dgm:prSet loTypeId="urn:microsoft.com/office/officeart/2005/8/layout/venn1" loCatId="relationship" qsTypeId="urn:microsoft.com/office/officeart/2005/8/quickstyle/simple1" qsCatId="simple" csTypeId="urn:microsoft.com/office/officeart/2005/8/colors/accent1_2" csCatId="accent1" phldr="1"/>
      <dgm:spPr/>
    </dgm:pt>
    <dgm:pt modelId="{3A8EE436-7899-4273-A65C-958148B92481}">
      <dgm:prSet phldrT="[Texte]" custT="1"/>
      <dgm:spPr>
        <a:solidFill>
          <a:srgbClr val="FF0066"/>
        </a:solidFill>
        <a:ln>
          <a:solidFill>
            <a:schemeClr val="accent4"/>
          </a:solidFill>
        </a:ln>
      </dgm:spPr>
      <dgm:t>
        <a:bodyPr/>
        <a:lstStyle/>
        <a:p>
          <a:r>
            <a:rPr lang="fr-FR" sz="2400" b="1" dirty="0"/>
            <a:t>Offre </a:t>
          </a:r>
        </a:p>
        <a:p>
          <a:r>
            <a:rPr lang="fr-FR" sz="2400" b="1" dirty="0"/>
            <a:t> </a:t>
          </a:r>
        </a:p>
        <a:p>
          <a:r>
            <a:rPr lang="fr-FR" sz="2400" b="1" dirty="0"/>
            <a:t> </a:t>
          </a:r>
        </a:p>
        <a:p>
          <a:endParaRPr lang="fr-FR" sz="2400" b="1" dirty="0"/>
        </a:p>
      </dgm:t>
    </dgm:pt>
    <dgm:pt modelId="{49B05D34-8AEF-4A19-A785-75B388A546F0}" type="parTrans" cxnId="{11985323-FC39-4629-BF71-0ED729CBBDA7}">
      <dgm:prSet/>
      <dgm:spPr/>
      <dgm:t>
        <a:bodyPr/>
        <a:lstStyle/>
        <a:p>
          <a:endParaRPr lang="fr-FR" sz="2400" b="1"/>
        </a:p>
      </dgm:t>
    </dgm:pt>
    <dgm:pt modelId="{7834143B-B54E-40A1-A68D-89DBE1FE4BFC}" type="sibTrans" cxnId="{11985323-FC39-4629-BF71-0ED729CBBDA7}">
      <dgm:prSet/>
      <dgm:spPr/>
      <dgm:t>
        <a:bodyPr/>
        <a:lstStyle/>
        <a:p>
          <a:endParaRPr lang="fr-FR" sz="2400" b="1"/>
        </a:p>
      </dgm:t>
    </dgm:pt>
    <dgm:pt modelId="{D506D0D1-7E84-4A59-B318-6B059BABB008}">
      <dgm:prSet phldrT="[Texte]" custT="1"/>
      <dgm:spPr>
        <a:solidFill>
          <a:srgbClr val="0000FF">
            <a:alpha val="50000"/>
          </a:srgbClr>
        </a:solidFill>
        <a:ln>
          <a:solidFill>
            <a:schemeClr val="bg1"/>
          </a:solidFill>
        </a:ln>
      </dgm:spPr>
      <dgm:t>
        <a:bodyPr/>
        <a:lstStyle/>
        <a:p>
          <a:pPr algn="r"/>
          <a:endParaRPr lang="fr-FR" sz="2400" b="1" dirty="0"/>
        </a:p>
        <a:p>
          <a:pPr algn="r"/>
          <a:endParaRPr lang="fr-FR" sz="2400" b="1" dirty="0"/>
        </a:p>
        <a:p>
          <a:pPr algn="r"/>
          <a:endParaRPr lang="fr-FR" sz="2400" b="1" dirty="0"/>
        </a:p>
        <a:p>
          <a:pPr algn="r"/>
          <a:r>
            <a:rPr lang="fr-FR" sz="2400" b="1" dirty="0"/>
            <a:t>Demande</a:t>
          </a:r>
        </a:p>
      </dgm:t>
    </dgm:pt>
    <dgm:pt modelId="{6A841A58-D8FB-45A7-AFE8-688018E8C659}" type="parTrans" cxnId="{9467865D-D1E5-4625-BD23-D73342209573}">
      <dgm:prSet/>
      <dgm:spPr/>
      <dgm:t>
        <a:bodyPr/>
        <a:lstStyle/>
        <a:p>
          <a:endParaRPr lang="fr-FR" sz="2400" b="1"/>
        </a:p>
      </dgm:t>
    </dgm:pt>
    <dgm:pt modelId="{CCDD5189-3BB6-4A14-A638-F7F839C83FA4}" type="sibTrans" cxnId="{9467865D-D1E5-4625-BD23-D73342209573}">
      <dgm:prSet/>
      <dgm:spPr/>
      <dgm:t>
        <a:bodyPr/>
        <a:lstStyle/>
        <a:p>
          <a:endParaRPr lang="fr-FR" sz="2400" b="1"/>
        </a:p>
      </dgm:t>
    </dgm:pt>
    <dgm:pt modelId="{A393DB71-2D45-4EBF-9443-2DD0A125D33F}">
      <dgm:prSet phldrT="[Texte]" custT="1"/>
      <dgm:spPr>
        <a:solidFill>
          <a:srgbClr val="FFFF00">
            <a:alpha val="50000"/>
          </a:srgbClr>
        </a:solidFill>
      </dgm:spPr>
      <dgm:t>
        <a:bodyPr/>
        <a:lstStyle/>
        <a:p>
          <a:pPr algn="l"/>
          <a:endParaRPr lang="fr-FR" sz="2400" b="1" dirty="0"/>
        </a:p>
        <a:p>
          <a:pPr algn="l"/>
          <a:endParaRPr lang="fr-FR" sz="2400" b="1" dirty="0"/>
        </a:p>
        <a:p>
          <a:pPr algn="l"/>
          <a:endParaRPr lang="fr-FR" sz="2400" b="1" dirty="0"/>
        </a:p>
        <a:p>
          <a:pPr algn="l"/>
          <a:r>
            <a:rPr lang="fr-FR" sz="2400" b="1" dirty="0"/>
            <a:t>Besoin</a:t>
          </a:r>
        </a:p>
      </dgm:t>
    </dgm:pt>
    <dgm:pt modelId="{EC4D07AB-584C-49EE-804B-BFD59825DF69}" type="parTrans" cxnId="{73E0CFC4-6A2F-4DEC-8E32-D1042C09A9AD}">
      <dgm:prSet/>
      <dgm:spPr/>
      <dgm:t>
        <a:bodyPr/>
        <a:lstStyle/>
        <a:p>
          <a:endParaRPr lang="fr-FR" sz="2400" b="1"/>
        </a:p>
      </dgm:t>
    </dgm:pt>
    <dgm:pt modelId="{70078762-37CB-4329-ADE5-5CB63F60A2B3}" type="sibTrans" cxnId="{73E0CFC4-6A2F-4DEC-8E32-D1042C09A9AD}">
      <dgm:prSet/>
      <dgm:spPr/>
      <dgm:t>
        <a:bodyPr/>
        <a:lstStyle/>
        <a:p>
          <a:endParaRPr lang="fr-FR" sz="2400" b="1"/>
        </a:p>
      </dgm:t>
    </dgm:pt>
    <dgm:pt modelId="{7904094D-9755-4463-87C8-934D52667B5C}" type="pres">
      <dgm:prSet presAssocID="{08869525-EE45-4B69-9F31-F7B770DC8BDB}" presName="compositeShape" presStyleCnt="0">
        <dgm:presLayoutVars>
          <dgm:chMax val="7"/>
          <dgm:dir/>
          <dgm:resizeHandles val="exact"/>
        </dgm:presLayoutVars>
      </dgm:prSet>
      <dgm:spPr/>
    </dgm:pt>
    <dgm:pt modelId="{897A1938-F62B-4ECA-A2AD-E87C430BE41F}" type="pres">
      <dgm:prSet presAssocID="{3A8EE436-7899-4273-A65C-958148B92481}" presName="circ1" presStyleLbl="vennNode1" presStyleIdx="0" presStyleCnt="3" custScaleX="125453" custScaleY="128574" custLinFactNeighborX="-4544" custLinFactNeighborY="26100"/>
      <dgm:spPr/>
    </dgm:pt>
    <dgm:pt modelId="{F4CFA3A4-2283-4137-8341-81545B268BBE}" type="pres">
      <dgm:prSet presAssocID="{3A8EE436-7899-4273-A65C-958148B92481}" presName="circ1Tx" presStyleLbl="revTx" presStyleIdx="0" presStyleCnt="0">
        <dgm:presLayoutVars>
          <dgm:chMax val="0"/>
          <dgm:chPref val="0"/>
          <dgm:bulletEnabled val="1"/>
        </dgm:presLayoutVars>
      </dgm:prSet>
      <dgm:spPr/>
    </dgm:pt>
    <dgm:pt modelId="{12A9AB3F-E004-4B23-8AA4-161040FF03CA}" type="pres">
      <dgm:prSet presAssocID="{D506D0D1-7E84-4A59-B318-6B059BABB008}" presName="circ2" presStyleLbl="vennNode1" presStyleIdx="1" presStyleCnt="3" custScaleX="119323" custScaleY="122290" custLinFactNeighborX="216" custLinFactNeighborY="-5080"/>
      <dgm:spPr/>
    </dgm:pt>
    <dgm:pt modelId="{5BC61594-3582-4624-8984-A71D79E125EE}" type="pres">
      <dgm:prSet presAssocID="{D506D0D1-7E84-4A59-B318-6B059BABB008}" presName="circ2Tx" presStyleLbl="revTx" presStyleIdx="0" presStyleCnt="0">
        <dgm:presLayoutVars>
          <dgm:chMax val="0"/>
          <dgm:chPref val="0"/>
          <dgm:bulletEnabled val="1"/>
        </dgm:presLayoutVars>
      </dgm:prSet>
      <dgm:spPr/>
    </dgm:pt>
    <dgm:pt modelId="{E2DFC0C5-7374-4F03-B266-D8AC875FE7C7}" type="pres">
      <dgm:prSet presAssocID="{A393DB71-2D45-4EBF-9443-2DD0A125D33F}" presName="circ3" presStyleLbl="vennNode1" presStyleIdx="2" presStyleCnt="3" custScaleX="123056" custScaleY="126116" custLinFactNeighborX="7339" custLinFactNeighborY="-5789"/>
      <dgm:spPr/>
    </dgm:pt>
    <dgm:pt modelId="{F255FF19-0D0D-4D86-8617-C18D9031EF75}" type="pres">
      <dgm:prSet presAssocID="{A393DB71-2D45-4EBF-9443-2DD0A125D33F}" presName="circ3Tx" presStyleLbl="revTx" presStyleIdx="0" presStyleCnt="0">
        <dgm:presLayoutVars>
          <dgm:chMax val="0"/>
          <dgm:chPref val="0"/>
          <dgm:bulletEnabled val="1"/>
        </dgm:presLayoutVars>
      </dgm:prSet>
      <dgm:spPr/>
    </dgm:pt>
  </dgm:ptLst>
  <dgm:cxnLst>
    <dgm:cxn modelId="{068FECFC-C173-47C0-85F7-EDDE9C7E969F}" type="presOf" srcId="{3A8EE436-7899-4273-A65C-958148B92481}" destId="{F4CFA3A4-2283-4137-8341-81545B268BBE}" srcOrd="1" destOrd="0" presId="urn:microsoft.com/office/officeart/2005/8/layout/venn1"/>
    <dgm:cxn modelId="{3EF74757-3DCF-46E6-9141-55F7A888BB9B}" type="presOf" srcId="{3A8EE436-7899-4273-A65C-958148B92481}" destId="{897A1938-F62B-4ECA-A2AD-E87C430BE41F}" srcOrd="0" destOrd="0" presId="urn:microsoft.com/office/officeart/2005/8/layout/venn1"/>
    <dgm:cxn modelId="{F3D501D8-2ECE-40AD-A423-5D3AC6DCC0BD}" type="presOf" srcId="{D506D0D1-7E84-4A59-B318-6B059BABB008}" destId="{12A9AB3F-E004-4B23-8AA4-161040FF03CA}" srcOrd="0" destOrd="0" presId="urn:microsoft.com/office/officeart/2005/8/layout/venn1"/>
    <dgm:cxn modelId="{833E3FF8-1A22-4F06-B1AB-81A37BAAEDB8}" type="presOf" srcId="{A393DB71-2D45-4EBF-9443-2DD0A125D33F}" destId="{F255FF19-0D0D-4D86-8617-C18D9031EF75}" srcOrd="1" destOrd="0" presId="urn:microsoft.com/office/officeart/2005/8/layout/venn1"/>
    <dgm:cxn modelId="{73E0CFC4-6A2F-4DEC-8E32-D1042C09A9AD}" srcId="{08869525-EE45-4B69-9F31-F7B770DC8BDB}" destId="{A393DB71-2D45-4EBF-9443-2DD0A125D33F}" srcOrd="2" destOrd="0" parTransId="{EC4D07AB-584C-49EE-804B-BFD59825DF69}" sibTransId="{70078762-37CB-4329-ADE5-5CB63F60A2B3}"/>
    <dgm:cxn modelId="{9D094E91-3CF9-4C31-9AC3-348E9E9E994A}" type="presOf" srcId="{A393DB71-2D45-4EBF-9443-2DD0A125D33F}" destId="{E2DFC0C5-7374-4F03-B266-D8AC875FE7C7}" srcOrd="0" destOrd="0" presId="urn:microsoft.com/office/officeart/2005/8/layout/venn1"/>
    <dgm:cxn modelId="{80E2F5E0-7B6F-4045-AAE7-CF7813777DCF}" type="presOf" srcId="{08869525-EE45-4B69-9F31-F7B770DC8BDB}" destId="{7904094D-9755-4463-87C8-934D52667B5C}" srcOrd="0" destOrd="0" presId="urn:microsoft.com/office/officeart/2005/8/layout/venn1"/>
    <dgm:cxn modelId="{11985323-FC39-4629-BF71-0ED729CBBDA7}" srcId="{08869525-EE45-4B69-9F31-F7B770DC8BDB}" destId="{3A8EE436-7899-4273-A65C-958148B92481}" srcOrd="0" destOrd="0" parTransId="{49B05D34-8AEF-4A19-A785-75B388A546F0}" sibTransId="{7834143B-B54E-40A1-A68D-89DBE1FE4BFC}"/>
    <dgm:cxn modelId="{7EC40E0E-5759-4F95-89E1-7ECDF0B76C52}" type="presOf" srcId="{D506D0D1-7E84-4A59-B318-6B059BABB008}" destId="{5BC61594-3582-4624-8984-A71D79E125EE}" srcOrd="1" destOrd="0" presId="urn:microsoft.com/office/officeart/2005/8/layout/venn1"/>
    <dgm:cxn modelId="{9467865D-D1E5-4625-BD23-D73342209573}" srcId="{08869525-EE45-4B69-9F31-F7B770DC8BDB}" destId="{D506D0D1-7E84-4A59-B318-6B059BABB008}" srcOrd="1" destOrd="0" parTransId="{6A841A58-D8FB-45A7-AFE8-688018E8C659}" sibTransId="{CCDD5189-3BB6-4A14-A638-F7F839C83FA4}"/>
    <dgm:cxn modelId="{37B022B3-FD66-42B6-86CF-95770138F7AF}" type="presParOf" srcId="{7904094D-9755-4463-87C8-934D52667B5C}" destId="{897A1938-F62B-4ECA-A2AD-E87C430BE41F}" srcOrd="0" destOrd="0" presId="urn:microsoft.com/office/officeart/2005/8/layout/venn1"/>
    <dgm:cxn modelId="{9079CAA9-A965-4068-BE73-CE2CCDEDB76B}" type="presParOf" srcId="{7904094D-9755-4463-87C8-934D52667B5C}" destId="{F4CFA3A4-2283-4137-8341-81545B268BBE}" srcOrd="1" destOrd="0" presId="urn:microsoft.com/office/officeart/2005/8/layout/venn1"/>
    <dgm:cxn modelId="{EB96B85D-1998-403A-A6AC-F3A4F26ADFA0}" type="presParOf" srcId="{7904094D-9755-4463-87C8-934D52667B5C}" destId="{12A9AB3F-E004-4B23-8AA4-161040FF03CA}" srcOrd="2" destOrd="0" presId="urn:microsoft.com/office/officeart/2005/8/layout/venn1"/>
    <dgm:cxn modelId="{1E31F812-9F63-450F-AD71-06D5C2377383}" type="presParOf" srcId="{7904094D-9755-4463-87C8-934D52667B5C}" destId="{5BC61594-3582-4624-8984-A71D79E125EE}" srcOrd="3" destOrd="0" presId="urn:microsoft.com/office/officeart/2005/8/layout/venn1"/>
    <dgm:cxn modelId="{EE8EC9C4-CD13-485C-A93B-AB0DA89376B9}" type="presParOf" srcId="{7904094D-9755-4463-87C8-934D52667B5C}" destId="{E2DFC0C5-7374-4F03-B266-D8AC875FE7C7}" srcOrd="4" destOrd="0" presId="urn:microsoft.com/office/officeart/2005/8/layout/venn1"/>
    <dgm:cxn modelId="{66290B27-BD99-4CCB-89EF-97797DD26A77}" type="presParOf" srcId="{7904094D-9755-4463-87C8-934D52667B5C}" destId="{F255FF19-0D0D-4D86-8617-C18D9031EF7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A1938-F62B-4ECA-A2AD-E87C430BE41F}">
      <dsp:nvSpPr>
        <dsp:cNvPr id="0" name=""/>
        <dsp:cNvSpPr/>
      </dsp:nvSpPr>
      <dsp:spPr>
        <a:xfrm>
          <a:off x="2481751" y="461970"/>
          <a:ext cx="3357633" cy="3441164"/>
        </a:xfrm>
        <a:prstGeom prst="ellipse">
          <a:avLst/>
        </a:prstGeom>
        <a:solidFill>
          <a:srgbClr val="FF0066"/>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kern="1200" dirty="0"/>
            <a:t>Offre </a:t>
          </a:r>
        </a:p>
        <a:p>
          <a:pPr marL="0" lvl="0" indent="0" algn="ctr" defTabSz="1066800">
            <a:lnSpc>
              <a:spcPct val="90000"/>
            </a:lnSpc>
            <a:spcBef>
              <a:spcPct val="0"/>
            </a:spcBef>
            <a:spcAft>
              <a:spcPct val="35000"/>
            </a:spcAft>
            <a:buNone/>
          </a:pPr>
          <a:r>
            <a:rPr lang="fr-FR" sz="2400" b="1" kern="1200" dirty="0"/>
            <a:t> </a:t>
          </a:r>
        </a:p>
        <a:p>
          <a:pPr marL="0" lvl="0" indent="0" algn="ctr" defTabSz="1066800">
            <a:lnSpc>
              <a:spcPct val="90000"/>
            </a:lnSpc>
            <a:spcBef>
              <a:spcPct val="0"/>
            </a:spcBef>
            <a:spcAft>
              <a:spcPct val="35000"/>
            </a:spcAft>
            <a:buNone/>
          </a:pPr>
          <a:r>
            <a:rPr lang="fr-FR" sz="2400" b="1" kern="1200" dirty="0"/>
            <a:t> </a:t>
          </a:r>
        </a:p>
        <a:p>
          <a:pPr marL="0" lvl="0" indent="0" algn="ctr" defTabSz="1066800">
            <a:lnSpc>
              <a:spcPct val="90000"/>
            </a:lnSpc>
            <a:spcBef>
              <a:spcPct val="0"/>
            </a:spcBef>
            <a:spcAft>
              <a:spcPct val="35000"/>
            </a:spcAft>
            <a:buNone/>
          </a:pPr>
          <a:endParaRPr lang="fr-FR" sz="2400" b="1" kern="1200" dirty="0"/>
        </a:p>
      </dsp:txBody>
      <dsp:txXfrm>
        <a:off x="2929435" y="1064174"/>
        <a:ext cx="2462264" cy="1548524"/>
      </dsp:txXfrm>
    </dsp:sp>
    <dsp:sp modelId="{12A9AB3F-E004-4B23-8AA4-161040FF03CA}">
      <dsp:nvSpPr>
        <dsp:cNvPr id="0" name=""/>
        <dsp:cNvSpPr/>
      </dsp:nvSpPr>
      <dsp:spPr>
        <a:xfrm>
          <a:off x="3656917" y="1384313"/>
          <a:ext cx="3193570" cy="3272979"/>
        </a:xfrm>
        <a:prstGeom prst="ellipse">
          <a:avLst/>
        </a:prstGeom>
        <a:solidFill>
          <a:srgbClr val="0000FF">
            <a:alpha val="50000"/>
          </a:srgb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1066800">
            <a:lnSpc>
              <a:spcPct val="90000"/>
            </a:lnSpc>
            <a:spcBef>
              <a:spcPct val="0"/>
            </a:spcBef>
            <a:spcAft>
              <a:spcPct val="35000"/>
            </a:spcAft>
            <a:buNone/>
          </a:pPr>
          <a:endParaRPr lang="fr-FR" sz="2400" b="1" kern="1200" dirty="0"/>
        </a:p>
        <a:p>
          <a:pPr marL="0" lvl="0" indent="0" algn="r" defTabSz="1066800">
            <a:lnSpc>
              <a:spcPct val="90000"/>
            </a:lnSpc>
            <a:spcBef>
              <a:spcPct val="0"/>
            </a:spcBef>
            <a:spcAft>
              <a:spcPct val="35000"/>
            </a:spcAft>
            <a:buNone/>
          </a:pPr>
          <a:endParaRPr lang="fr-FR" sz="2400" b="1" kern="1200" dirty="0"/>
        </a:p>
        <a:p>
          <a:pPr marL="0" lvl="0" indent="0" algn="r" defTabSz="1066800">
            <a:lnSpc>
              <a:spcPct val="90000"/>
            </a:lnSpc>
            <a:spcBef>
              <a:spcPct val="0"/>
            </a:spcBef>
            <a:spcAft>
              <a:spcPct val="35000"/>
            </a:spcAft>
            <a:buNone/>
          </a:pPr>
          <a:endParaRPr lang="fr-FR" sz="2400" b="1" kern="1200" dirty="0"/>
        </a:p>
        <a:p>
          <a:pPr marL="0" lvl="0" indent="0" algn="r" defTabSz="1066800">
            <a:lnSpc>
              <a:spcPct val="90000"/>
            </a:lnSpc>
            <a:spcBef>
              <a:spcPct val="0"/>
            </a:spcBef>
            <a:spcAft>
              <a:spcPct val="35000"/>
            </a:spcAft>
            <a:buNone/>
          </a:pPr>
          <a:r>
            <a:rPr lang="fr-FR" sz="2400" b="1" kern="1200" dirty="0"/>
            <a:t>Demande</a:t>
          </a:r>
        </a:p>
      </dsp:txBody>
      <dsp:txXfrm>
        <a:off x="4633617" y="2229833"/>
        <a:ext cx="1916142" cy="1800138"/>
      </dsp:txXfrm>
    </dsp:sp>
    <dsp:sp modelId="{E2DFC0C5-7374-4F03-B266-D8AC875FE7C7}">
      <dsp:nvSpPr>
        <dsp:cNvPr id="0" name=""/>
        <dsp:cNvSpPr/>
      </dsp:nvSpPr>
      <dsp:spPr>
        <a:xfrm>
          <a:off x="1866128" y="1314138"/>
          <a:ext cx="3293480" cy="3375378"/>
        </a:xfrm>
        <a:prstGeom prst="ellipse">
          <a:avLst/>
        </a:prstGeom>
        <a:solidFill>
          <a:srgbClr val="FFFF00">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endParaRPr lang="fr-FR" sz="2400" b="1" kern="1200" dirty="0"/>
        </a:p>
        <a:p>
          <a:pPr marL="0" lvl="0" indent="0" algn="l" defTabSz="1066800">
            <a:lnSpc>
              <a:spcPct val="90000"/>
            </a:lnSpc>
            <a:spcBef>
              <a:spcPct val="0"/>
            </a:spcBef>
            <a:spcAft>
              <a:spcPct val="35000"/>
            </a:spcAft>
            <a:buNone/>
          </a:pPr>
          <a:endParaRPr lang="fr-FR" sz="2400" b="1" kern="1200" dirty="0"/>
        </a:p>
        <a:p>
          <a:pPr marL="0" lvl="0" indent="0" algn="l" defTabSz="1066800">
            <a:lnSpc>
              <a:spcPct val="90000"/>
            </a:lnSpc>
            <a:spcBef>
              <a:spcPct val="0"/>
            </a:spcBef>
            <a:spcAft>
              <a:spcPct val="35000"/>
            </a:spcAft>
            <a:buNone/>
          </a:pPr>
          <a:endParaRPr lang="fr-FR" sz="2400" b="1" kern="1200" dirty="0"/>
        </a:p>
        <a:p>
          <a:pPr marL="0" lvl="0" indent="0" algn="l" defTabSz="1066800">
            <a:lnSpc>
              <a:spcPct val="90000"/>
            </a:lnSpc>
            <a:spcBef>
              <a:spcPct val="0"/>
            </a:spcBef>
            <a:spcAft>
              <a:spcPct val="35000"/>
            </a:spcAft>
            <a:buNone/>
          </a:pPr>
          <a:r>
            <a:rPr lang="fr-FR" sz="2400" b="1" kern="1200" dirty="0"/>
            <a:t>Besoin</a:t>
          </a:r>
        </a:p>
      </dsp:txBody>
      <dsp:txXfrm>
        <a:off x="2176264" y="2186111"/>
        <a:ext cx="1976088" cy="18564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27E0B-CCD3-4629-9F0C-D923708ECE0E}" type="datetimeFigureOut">
              <a:rPr lang="fr-FR" smtClean="0"/>
              <a:t>20/04/2016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5D993-A6FD-4FA6-A486-3556383330DC}" type="slidenum">
              <a:rPr lang="fr-FR" smtClean="0"/>
              <a:t>‹N°›</a:t>
            </a:fld>
            <a:endParaRPr lang="fr-FR"/>
          </a:p>
        </p:txBody>
      </p:sp>
    </p:spTree>
    <p:extLst>
      <p:ext uri="{BB962C8B-B14F-4D97-AF65-F5344CB8AC3E}">
        <p14:creationId xmlns:p14="http://schemas.microsoft.com/office/powerpoint/2010/main" val="239603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xfrm>
            <a:off x="685800" y="4343400"/>
            <a:ext cx="5486400" cy="4386263"/>
          </a:xfrm>
          <a:noFill/>
          <a:ln>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r>
              <a:rPr lang="fr-FR" altLang="fr-FR" sz="1000">
                <a:latin typeface="Arial" panose="020B0604020202020204" pitchFamily="34" charset="0"/>
                <a:cs typeface="Arial" panose="020B0604020202020204" pitchFamily="34" charset="0"/>
              </a:rPr>
              <a:t>Evolution de l’organisation des soins de premier recours (SPR) et les projets territoriaux de santé (PST)= poursuivre la réduction des zones de couleurs primaires (1,2,3)</a:t>
            </a:r>
          </a:p>
          <a:p>
            <a:pPr eaLnBrk="1" hangingPunct="1"/>
            <a:r>
              <a:rPr lang="fr-FR" altLang="fr-FR" sz="1000" b="1" i="1" u="sng">
                <a:latin typeface="Arial" panose="020B0604020202020204" pitchFamily="34" charset="0"/>
                <a:cs typeface="Arial" panose="020B0604020202020204" pitchFamily="34" charset="0"/>
              </a:rPr>
              <a:t>Les besoins : </a:t>
            </a:r>
          </a:p>
          <a:p>
            <a:pPr eaLnBrk="1" hangingPunct="1">
              <a:buFont typeface="Arial" panose="020B0604020202020204" pitchFamily="34" charset="0"/>
              <a:buChar char="-"/>
            </a:pPr>
            <a:r>
              <a:rPr lang="fr-FR" altLang="fr-FR" sz="1000">
                <a:latin typeface="Arial" panose="020B0604020202020204" pitchFamily="34" charset="0"/>
                <a:cs typeface="Arial" panose="020B0604020202020204" pitchFamily="34" charset="0"/>
              </a:rPr>
              <a:t> Principe technocratique : SROS3 (besoins de soin hospitalier en particulier), ARS - HPST (tous besoins) </a:t>
            </a:r>
            <a:r>
              <a:rPr lang="fr-FR" altLang="fr-FR" sz="1000">
                <a:latin typeface="Arial" panose="020B0604020202020204" pitchFamily="34" charset="0"/>
                <a:cs typeface="Arial" panose="020B0604020202020204" pitchFamily="34" charset="0"/>
                <a:sym typeface="Wingdings" panose="05000000000000000000" pitchFamily="2" charset="2"/>
              </a:rPr>
              <a:t> Plan stratégique de santé (besoins de soins autres : soins ms = schéma de soin médicosocial, soins de premier recours = schéma ambulatoire, besoins de santé = toutes les programmation vers la santé… GRSP)</a:t>
            </a:r>
            <a:endParaRPr lang="fr-FR" altLang="fr-FR" sz="100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fr-FR" altLang="fr-FR" sz="1000">
                <a:latin typeface="Arial" panose="020B0604020202020204" pitchFamily="34" charset="0"/>
                <a:cs typeface="Arial" panose="020B0604020202020204" pitchFamily="34" charset="0"/>
              </a:rPr>
              <a:t> Le PST réduit les besoins de santé et/ou de soins non couverts (zone 2)</a:t>
            </a:r>
          </a:p>
          <a:p>
            <a:pPr eaLnBrk="1" hangingPunct="1">
              <a:buFont typeface="Arial" panose="020B0604020202020204" pitchFamily="34" charset="0"/>
              <a:buChar char="-"/>
            </a:pPr>
            <a:r>
              <a:rPr lang="fr-FR" altLang="fr-FR" sz="1000">
                <a:latin typeface="Arial" panose="020B0604020202020204" pitchFamily="34" charset="0"/>
                <a:cs typeface="Arial" panose="020B0604020202020204" pitchFamily="34" charset="0"/>
              </a:rPr>
              <a:t> Le PST participe a partir de la vision territoriale en proximité des besoins de leur analyse en complément de </a:t>
            </a:r>
          </a:p>
          <a:p>
            <a:pPr lvl="1" eaLnBrk="1" hangingPunct="1">
              <a:buFontTx/>
              <a:buChar char="•"/>
            </a:pPr>
            <a:r>
              <a:rPr lang="fr-FR" altLang="fr-FR" sz="1000">
                <a:latin typeface="Arial" panose="020B0604020202020204" pitchFamily="34" charset="0"/>
                <a:cs typeface="Arial" panose="020B0604020202020204" pitchFamily="34" charset="0"/>
              </a:rPr>
              <a:t> l’approche nationale : 1ère cause de décès des français : tumeur et cardiovasculaire, faiblesse de la prévention …. </a:t>
            </a:r>
          </a:p>
          <a:p>
            <a:pPr lvl="1" eaLnBrk="1" hangingPunct="1">
              <a:buFontTx/>
              <a:buChar char="•"/>
            </a:pPr>
            <a:r>
              <a:rPr lang="fr-FR" altLang="fr-FR" sz="1000">
                <a:latin typeface="Arial" panose="020B0604020202020204" pitchFamily="34" charset="0"/>
                <a:cs typeface="Arial" panose="020B0604020202020204" pitchFamily="34" charset="0"/>
              </a:rPr>
              <a:t> l’approche régionale : spécificités régionale liées à la distance  et la ruralité donc la pauvreté, l’isolement, les AVP …etc  </a:t>
            </a:r>
          </a:p>
          <a:p>
            <a:pPr eaLnBrk="1" hangingPunct="1"/>
            <a:r>
              <a:rPr lang="fr-FR" altLang="fr-FR" sz="1000">
                <a:latin typeface="Arial" panose="020B0604020202020204" pitchFamily="34" charset="0"/>
                <a:cs typeface="Arial" panose="020B0604020202020204" pitchFamily="34" charset="0"/>
              </a:rPr>
              <a:t> et des actions pour y répondre </a:t>
            </a:r>
          </a:p>
          <a:p>
            <a:pPr eaLnBrk="1" hangingPunct="1"/>
            <a:r>
              <a:rPr lang="fr-FR" altLang="fr-FR" sz="1000" b="1" i="1" u="sng">
                <a:latin typeface="Arial" panose="020B0604020202020204" pitchFamily="34" charset="0"/>
                <a:cs typeface="Arial" panose="020B0604020202020204" pitchFamily="34" charset="0"/>
              </a:rPr>
              <a:t>La demande </a:t>
            </a:r>
            <a:r>
              <a:rPr lang="fr-FR" altLang="fr-FR" sz="1000">
                <a:latin typeface="Arial" panose="020B0604020202020204" pitchFamily="34" charset="0"/>
                <a:cs typeface="Arial" panose="020B0604020202020204" pitchFamily="34" charset="0"/>
              </a:rPr>
              <a:t>: </a:t>
            </a:r>
          </a:p>
          <a:p>
            <a:pPr eaLnBrk="1" hangingPunct="1">
              <a:buFontTx/>
              <a:buChar char="-"/>
            </a:pPr>
            <a:r>
              <a:rPr lang="fr-FR" altLang="fr-FR" sz="1000">
                <a:latin typeface="Arial" panose="020B0604020202020204" pitchFamily="34" charset="0"/>
                <a:cs typeface="Arial" panose="020B0604020202020204" pitchFamily="34" charset="0"/>
              </a:rPr>
              <a:t> Le PST n’a pas pour objet d’intégrer de manière prioritaire  la demande ou les attentes (pas dans la configuration actuelle)</a:t>
            </a:r>
          </a:p>
          <a:p>
            <a:pPr eaLnBrk="1" hangingPunct="1">
              <a:buFontTx/>
              <a:buChar char="-"/>
            </a:pPr>
            <a:r>
              <a:rPr lang="fr-FR" altLang="fr-FR" sz="1000">
                <a:latin typeface="Arial" panose="020B0604020202020204" pitchFamily="34" charset="0"/>
                <a:cs typeface="Arial" panose="020B0604020202020204" pitchFamily="34" charset="0"/>
              </a:rPr>
              <a:t> La présence des des élus (pilotage du projet) doit y contribuer </a:t>
            </a:r>
          </a:p>
          <a:p>
            <a:pPr eaLnBrk="1" hangingPunct="1">
              <a:buFontTx/>
              <a:buChar char="-"/>
            </a:pPr>
            <a:r>
              <a:rPr lang="fr-FR" altLang="fr-FR" sz="1000">
                <a:latin typeface="Arial" panose="020B0604020202020204" pitchFamily="34" charset="0"/>
                <a:cs typeface="Arial" panose="020B0604020202020204" pitchFamily="34" charset="0"/>
              </a:rPr>
              <a:t> ici : démocratie représentative &gt;&gt; démocratie participative </a:t>
            </a:r>
          </a:p>
          <a:p>
            <a:pPr eaLnBrk="1" hangingPunct="1"/>
            <a:endParaRPr lang="fr-FR" altLang="fr-FR" sz="1000">
              <a:latin typeface="Arial" panose="020B0604020202020204" pitchFamily="34" charset="0"/>
              <a:cs typeface="Arial" panose="020B0604020202020204" pitchFamily="34" charset="0"/>
            </a:endParaRPr>
          </a:p>
          <a:p>
            <a:pPr eaLnBrk="1" hangingPunct="1"/>
            <a:r>
              <a:rPr lang="fr-FR" altLang="fr-FR" sz="1000">
                <a:latin typeface="Arial" panose="020B0604020202020204" pitchFamily="34" charset="0"/>
                <a:cs typeface="Arial" panose="020B0604020202020204" pitchFamily="34" charset="0"/>
              </a:rPr>
              <a:t>Au total  : augmenter la zone 4, besoins couverts part l’offre, et si possible la 7, besoins et demandes convergents et couverts par l’offre.</a:t>
            </a:r>
          </a:p>
          <a:p>
            <a:pPr eaLnBrk="1" hangingPunct="1"/>
            <a:endParaRPr lang="fr-FR" altLang="fr-FR" sz="1000">
              <a:latin typeface="Arial" panose="020B0604020202020204" pitchFamily="34" charset="0"/>
              <a:cs typeface="Arial" panose="020B0604020202020204" pitchFamily="34" charset="0"/>
            </a:endParaRPr>
          </a:p>
          <a:p>
            <a:pPr eaLnBrk="1" hangingPunct="1"/>
            <a:endParaRPr lang="fr-FR" altLang="fr-FR" sz="1000">
              <a:latin typeface="Arial" panose="020B0604020202020204" pitchFamily="34" charset="0"/>
              <a:cs typeface="Arial" panose="020B0604020202020204" pitchFamily="34" charset="0"/>
            </a:endParaRPr>
          </a:p>
        </p:txBody>
      </p:sp>
      <p:sp>
        <p:nvSpPr>
          <p:cNvPr id="60420" name="Espace réservé du numéro de diapositive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a:solidFill>
                  <a:schemeClr val="tx1"/>
                </a:solidFill>
                <a:latin typeface="Century Gothic" panose="020B0502020202020204" pitchFamily="34" charset="0"/>
              </a:defRPr>
            </a:lvl1pPr>
            <a:lvl2pPr marL="742950" indent="-285750" defTabSz="911225">
              <a:defRPr>
                <a:solidFill>
                  <a:schemeClr val="tx1"/>
                </a:solidFill>
                <a:latin typeface="Century Gothic" panose="020B0502020202020204" pitchFamily="34" charset="0"/>
              </a:defRPr>
            </a:lvl2pPr>
            <a:lvl3pPr marL="1143000" indent="-228600" defTabSz="911225">
              <a:defRPr>
                <a:solidFill>
                  <a:schemeClr val="tx1"/>
                </a:solidFill>
                <a:latin typeface="Century Gothic" panose="020B0502020202020204" pitchFamily="34" charset="0"/>
              </a:defRPr>
            </a:lvl3pPr>
            <a:lvl4pPr marL="1600200" indent="-228600" defTabSz="911225">
              <a:defRPr>
                <a:solidFill>
                  <a:schemeClr val="tx1"/>
                </a:solidFill>
                <a:latin typeface="Century Gothic" panose="020B0502020202020204" pitchFamily="34" charset="0"/>
              </a:defRPr>
            </a:lvl4pPr>
            <a:lvl5pPr marL="2057400" indent="-228600" defTabSz="911225">
              <a:defRPr>
                <a:solidFill>
                  <a:schemeClr val="tx1"/>
                </a:solidFill>
                <a:latin typeface="Century Gothic" panose="020B0502020202020204" pitchFamily="34" charset="0"/>
              </a:defRPr>
            </a:lvl5pPr>
            <a:lvl6pPr marL="2514600" indent="-228600" defTabSz="91122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122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122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122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AF2619B-0316-430F-9421-989CD13D714F}" type="slidenum">
              <a:rPr lang="fr-FR" altLang="fr-FR" smtClean="0">
                <a:latin typeface="Arial" panose="020B0604020202020204" pitchFamily="34" charset="0"/>
                <a:cs typeface="Arial" panose="020B0604020202020204" pitchFamily="34" charset="0"/>
              </a:rPr>
              <a:pPr fontAlgn="base">
                <a:spcBef>
                  <a:spcPct val="0"/>
                </a:spcBef>
                <a:spcAft>
                  <a:spcPct val="0"/>
                </a:spcAft>
              </a:pPr>
              <a:t>8</a:t>
            </a:fld>
            <a:endParaRPr lang="fr-FR" altLang="fr-FR">
              <a:latin typeface="Arial" panose="020B0604020202020204" pitchFamily="34" charset="0"/>
              <a:cs typeface="Arial" panose="020B0604020202020204" pitchFamily="34" charset="0"/>
            </a:endParaRPr>
          </a:p>
        </p:txBody>
      </p:sp>
      <p:sp>
        <p:nvSpPr>
          <p:cNvPr id="60421" name="Espace réservé de la date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Arial" panose="020B0604020202020204" pitchFamily="34" charset="0"/>
                <a:ea typeface="ＭＳ Ｐゴシック" panose="020B0600070205080204" pitchFamily="34" charset="-128"/>
                <a:cs typeface="Arial" panose="020B0604020202020204" pitchFamily="34" charset="0"/>
              </a:rPr>
              <a:t>Octobre 2009</a:t>
            </a:r>
          </a:p>
          <a:p>
            <a:pPr fontAlgn="base">
              <a:spcBef>
                <a:spcPct val="0"/>
              </a:spcBef>
              <a:spcAft>
                <a:spcPct val="0"/>
              </a:spcAft>
            </a:pPr>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
        <p:nvSpPr>
          <p:cNvPr id="60422" name="Espace réservé du pied de page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Arial" panose="020B0604020202020204" pitchFamily="34" charset="0"/>
                <a:cs typeface="Arial" panose="020B0604020202020204" pitchFamily="34" charset="0"/>
              </a:rPr>
              <a:t>© Thierry CORDE et Xavier ABBALLE</a:t>
            </a:r>
          </a:p>
        </p:txBody>
      </p:sp>
      <p:sp>
        <p:nvSpPr>
          <p:cNvPr id="60423" name="Espace réservé de l'en-tête 9"/>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Arial" panose="020B0604020202020204" pitchFamily="34" charset="0"/>
                <a:cs typeface="Arial" panose="020B0604020202020204" pitchFamily="34" charset="0"/>
              </a:rPr>
              <a:t>Projet santé Charente Limousine</a:t>
            </a:r>
          </a:p>
          <a:p>
            <a:pPr fontAlgn="base">
              <a:spcBef>
                <a:spcPct val="0"/>
              </a:spcBef>
              <a:spcAft>
                <a:spcPct val="0"/>
              </a:spcAft>
            </a:pPr>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51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BB1B0D1-C3F3-4E2E-89BB-CEE2ED71276D}" type="datetime1">
              <a:rPr lang="en-US" smtClean="0"/>
              <a:t>4/20/2016</a:t>
            </a:fld>
            <a:endParaRPr lang="en-US" dirty="0"/>
          </a:p>
        </p:txBody>
      </p:sp>
      <p:sp>
        <p:nvSpPr>
          <p:cNvPr id="5" name="Footer Placeholder 4"/>
          <p:cNvSpPr>
            <a:spLocks noGrp="1"/>
          </p:cNvSpPr>
          <p:nvPr>
            <p:ph type="ftr" sz="quarter" idx="11"/>
          </p:nvPr>
        </p:nvSpPr>
        <p:spPr/>
        <p:txBody>
          <a:bodyPr/>
          <a:lstStyle/>
          <a:p>
            <a:r>
              <a:rPr lang="fr-FR"/>
              <a:t>ANFH la Réunion 21 avril 2016</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06A758F-347D-423B-AE9E-C39501FD3E1D}" type="datetime1">
              <a:rPr lang="en-US" smtClean="0"/>
              <a:t>4/20/2016</a:t>
            </a:fld>
            <a:endParaRPr lang="en-US" dirty="0"/>
          </a:p>
        </p:txBody>
      </p:sp>
      <p:sp>
        <p:nvSpPr>
          <p:cNvPr id="5" name="Footer Placeholder 4"/>
          <p:cNvSpPr>
            <a:spLocks noGrp="1"/>
          </p:cNvSpPr>
          <p:nvPr>
            <p:ph type="ftr" sz="quarter" idx="11"/>
          </p:nvPr>
        </p:nvSpPr>
        <p:spPr/>
        <p:txBody>
          <a:bodyPr/>
          <a:lstStyle/>
          <a:p>
            <a:r>
              <a:rPr lang="fr-FR"/>
              <a:t>ANFH la Réunion 21 avril 2016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4ABD03B-8ABC-4222-967B-C995DBE5AE4D}" type="datetime1">
              <a:rPr lang="en-US" smtClean="0"/>
              <a:t>4/20/2016</a:t>
            </a:fld>
            <a:endParaRPr lang="en-US" dirty="0"/>
          </a:p>
        </p:txBody>
      </p:sp>
      <p:sp>
        <p:nvSpPr>
          <p:cNvPr id="5" name="Footer Placeholder 4"/>
          <p:cNvSpPr>
            <a:spLocks noGrp="1"/>
          </p:cNvSpPr>
          <p:nvPr>
            <p:ph type="ftr" sz="quarter" idx="11"/>
          </p:nvPr>
        </p:nvSpPr>
        <p:spPr/>
        <p:txBody>
          <a:bodyPr/>
          <a:lstStyle/>
          <a:p>
            <a:r>
              <a:rPr lang="fr-FR"/>
              <a:t>ANFH la Réunion 21 avril 2016</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FBFCF0A7-422A-48D4-BA03-5B06ACE5DE3C}" type="datetime1">
              <a:rPr lang="en-US" smtClean="0"/>
              <a:t>4/20/2016</a:t>
            </a:fld>
            <a:endParaRPr lang="en-US" dirty="0"/>
          </a:p>
        </p:txBody>
      </p:sp>
      <p:sp>
        <p:nvSpPr>
          <p:cNvPr id="6" name="Footer Placeholder 5"/>
          <p:cNvSpPr>
            <a:spLocks noGrp="1"/>
          </p:cNvSpPr>
          <p:nvPr>
            <p:ph type="ftr" sz="quarter" idx="11"/>
          </p:nvPr>
        </p:nvSpPr>
        <p:spPr/>
        <p:txBody>
          <a:bodyPr/>
          <a:lstStyle/>
          <a:p>
            <a:r>
              <a:rPr lang="fr-FR"/>
              <a:t>ANFH la Réunion 21 avril 2016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8ED7540D-3955-4B77-BCAC-9F8F4789FC2A}" type="datetime1">
              <a:rPr lang="en-US" smtClean="0"/>
              <a:t>4/20/2016</a:t>
            </a:fld>
            <a:endParaRPr lang="en-US" dirty="0"/>
          </a:p>
        </p:txBody>
      </p:sp>
      <p:sp>
        <p:nvSpPr>
          <p:cNvPr id="6" name="Footer Placeholder 5"/>
          <p:cNvSpPr>
            <a:spLocks noGrp="1"/>
          </p:cNvSpPr>
          <p:nvPr>
            <p:ph type="ftr" sz="quarter" idx="11"/>
          </p:nvPr>
        </p:nvSpPr>
        <p:spPr/>
        <p:txBody>
          <a:bodyPr/>
          <a:lstStyle/>
          <a:p>
            <a:r>
              <a:rPr lang="fr-FR"/>
              <a:t>ANFH la Réunion 21 avril 2016</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9FB7DFB8-6FE7-48AB-942E-B391CA32F36A}" type="datetime1">
              <a:rPr lang="en-US" smtClean="0"/>
              <a:t>4/20/2016</a:t>
            </a:fld>
            <a:endParaRPr lang="en-US" dirty="0"/>
          </a:p>
        </p:txBody>
      </p:sp>
      <p:sp>
        <p:nvSpPr>
          <p:cNvPr id="6" name="Footer Placeholder 5"/>
          <p:cNvSpPr>
            <a:spLocks noGrp="1"/>
          </p:cNvSpPr>
          <p:nvPr>
            <p:ph type="ftr" sz="quarter" idx="11"/>
          </p:nvPr>
        </p:nvSpPr>
        <p:spPr/>
        <p:txBody>
          <a:bodyPr/>
          <a:lstStyle/>
          <a:p>
            <a:r>
              <a:rPr lang="fr-FR"/>
              <a:t>ANFH la Réunion 21 avril 2016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545074-FAA9-4B62-B05D-1CD21E83557A}" type="datetime1">
              <a:rPr lang="en-US" smtClean="0"/>
              <a:t>4/20/2016</a:t>
            </a:fld>
            <a:endParaRPr lang="en-US" dirty="0"/>
          </a:p>
        </p:txBody>
      </p:sp>
      <p:sp>
        <p:nvSpPr>
          <p:cNvPr id="5" name="Footer Placeholder 4"/>
          <p:cNvSpPr>
            <a:spLocks noGrp="1"/>
          </p:cNvSpPr>
          <p:nvPr>
            <p:ph type="ftr" sz="quarter" idx="11"/>
          </p:nvPr>
        </p:nvSpPr>
        <p:spPr/>
        <p:txBody>
          <a:bodyPr/>
          <a:lstStyle/>
          <a:p>
            <a:r>
              <a:rPr lang="fr-FR"/>
              <a:t>ANFH la Réunion 21 avril 2016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270BA75-1483-43C4-8B41-6DC8BB346037}" type="datetime1">
              <a:rPr lang="en-US" smtClean="0"/>
              <a:t>4/20/2016</a:t>
            </a:fld>
            <a:endParaRPr lang="en-US" dirty="0"/>
          </a:p>
        </p:txBody>
      </p:sp>
      <p:sp>
        <p:nvSpPr>
          <p:cNvPr id="5" name="Footer Placeholder 4"/>
          <p:cNvSpPr>
            <a:spLocks noGrp="1"/>
          </p:cNvSpPr>
          <p:nvPr>
            <p:ph type="ftr" sz="quarter" idx="11"/>
          </p:nvPr>
        </p:nvSpPr>
        <p:spPr/>
        <p:txBody>
          <a:bodyPr/>
          <a:lstStyle/>
          <a:p>
            <a:r>
              <a:rPr lang="fr-FR"/>
              <a:t>ANFH la Réunion 21 avril 2016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7088333-9846-4EAA-A66D-1BA9A3DB820B}" type="datetime1">
              <a:rPr lang="en-US" smtClean="0"/>
              <a:t>4/20/2016</a:t>
            </a:fld>
            <a:endParaRPr lang="en-US" dirty="0"/>
          </a:p>
        </p:txBody>
      </p:sp>
      <p:sp>
        <p:nvSpPr>
          <p:cNvPr id="5" name="Footer Placeholder 4"/>
          <p:cNvSpPr>
            <a:spLocks noGrp="1"/>
          </p:cNvSpPr>
          <p:nvPr>
            <p:ph type="ftr" sz="quarter" idx="11"/>
          </p:nvPr>
        </p:nvSpPr>
        <p:spPr/>
        <p:txBody>
          <a:bodyPr/>
          <a:lstStyle/>
          <a:p>
            <a:r>
              <a:rPr lang="fr-FR"/>
              <a:t>ANFH la Réunion 21 avril 2016</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6007281-6D81-4807-8541-3CD5950CA98E}" type="datetime1">
              <a:rPr lang="en-US" smtClean="0"/>
              <a:t>4/20/2016</a:t>
            </a:fld>
            <a:endParaRPr lang="en-US" dirty="0"/>
          </a:p>
        </p:txBody>
      </p:sp>
      <p:sp>
        <p:nvSpPr>
          <p:cNvPr id="5" name="Footer Placeholder 4"/>
          <p:cNvSpPr>
            <a:spLocks noGrp="1"/>
          </p:cNvSpPr>
          <p:nvPr>
            <p:ph type="ftr" sz="quarter" idx="11"/>
          </p:nvPr>
        </p:nvSpPr>
        <p:spPr/>
        <p:txBody>
          <a:bodyPr/>
          <a:lstStyle/>
          <a:p>
            <a:r>
              <a:rPr lang="fr-FR"/>
              <a:t>ANFH la Réunion 21 avril 2016</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79DEB5-E678-4451-800E-8128BFE65938}" type="datetime1">
              <a:rPr lang="en-US" smtClean="0"/>
              <a:t>4/20/2016</a:t>
            </a:fld>
            <a:endParaRPr lang="en-US" dirty="0"/>
          </a:p>
        </p:txBody>
      </p:sp>
      <p:sp>
        <p:nvSpPr>
          <p:cNvPr id="6" name="Footer Placeholder 5"/>
          <p:cNvSpPr>
            <a:spLocks noGrp="1"/>
          </p:cNvSpPr>
          <p:nvPr>
            <p:ph type="ftr" sz="quarter" idx="11"/>
          </p:nvPr>
        </p:nvSpPr>
        <p:spPr/>
        <p:txBody>
          <a:bodyPr/>
          <a:lstStyle/>
          <a:p>
            <a:r>
              <a:rPr lang="fr-FR"/>
              <a:t>ANFH la Réunion 21 avril 2016</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CB9DD8A-8A22-440E-8948-3CAED7A9183C}" type="datetime1">
              <a:rPr lang="en-US" smtClean="0"/>
              <a:t>4/20/2016</a:t>
            </a:fld>
            <a:endParaRPr lang="en-US" dirty="0"/>
          </a:p>
        </p:txBody>
      </p:sp>
      <p:sp>
        <p:nvSpPr>
          <p:cNvPr id="8" name="Footer Placeholder 7"/>
          <p:cNvSpPr>
            <a:spLocks noGrp="1"/>
          </p:cNvSpPr>
          <p:nvPr>
            <p:ph type="ftr" sz="quarter" idx="11"/>
          </p:nvPr>
        </p:nvSpPr>
        <p:spPr/>
        <p:txBody>
          <a:bodyPr/>
          <a:lstStyle/>
          <a:p>
            <a:r>
              <a:rPr lang="fr-FR"/>
              <a:t>ANFH la Réunion 21 avril 2016</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8CAF32-8E68-4DBD-8316-893B6E3262FF}" type="datetime1">
              <a:rPr lang="en-US" smtClean="0"/>
              <a:t>4/20/2016</a:t>
            </a:fld>
            <a:endParaRPr lang="en-US" dirty="0"/>
          </a:p>
        </p:txBody>
      </p:sp>
      <p:sp>
        <p:nvSpPr>
          <p:cNvPr id="4" name="Footer Placeholder 3"/>
          <p:cNvSpPr>
            <a:spLocks noGrp="1"/>
          </p:cNvSpPr>
          <p:nvPr>
            <p:ph type="ftr" sz="quarter" idx="11"/>
          </p:nvPr>
        </p:nvSpPr>
        <p:spPr/>
        <p:txBody>
          <a:bodyPr/>
          <a:lstStyle/>
          <a:p>
            <a:r>
              <a:rPr lang="fr-FR"/>
              <a:t>ANFH la Réunion 21 avril 2016</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7E210-781F-4C2B-987D-9A515C7A4EDC}" type="datetime1">
              <a:rPr lang="en-US" smtClean="0"/>
              <a:t>4/20/2016</a:t>
            </a:fld>
            <a:endParaRPr lang="en-US" dirty="0"/>
          </a:p>
        </p:txBody>
      </p:sp>
      <p:sp>
        <p:nvSpPr>
          <p:cNvPr id="3" name="Footer Placeholder 2"/>
          <p:cNvSpPr>
            <a:spLocks noGrp="1"/>
          </p:cNvSpPr>
          <p:nvPr>
            <p:ph type="ftr" sz="quarter" idx="11"/>
          </p:nvPr>
        </p:nvSpPr>
        <p:spPr/>
        <p:txBody>
          <a:bodyPr/>
          <a:lstStyle/>
          <a:p>
            <a:r>
              <a:rPr lang="fr-FR"/>
              <a:t>ANFH la Réunion 21 avril 2016</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4E79711-49A3-4875-9482-8AE8B3F4A48C}" type="datetime1">
              <a:rPr lang="en-US" smtClean="0"/>
              <a:t>4/20/2016</a:t>
            </a:fld>
            <a:endParaRPr lang="en-US" dirty="0"/>
          </a:p>
        </p:txBody>
      </p:sp>
      <p:sp>
        <p:nvSpPr>
          <p:cNvPr id="6" name="Footer Placeholder 5"/>
          <p:cNvSpPr>
            <a:spLocks noGrp="1"/>
          </p:cNvSpPr>
          <p:nvPr>
            <p:ph type="ftr" sz="quarter" idx="11"/>
          </p:nvPr>
        </p:nvSpPr>
        <p:spPr/>
        <p:txBody>
          <a:bodyPr/>
          <a:lstStyle/>
          <a:p>
            <a:r>
              <a:rPr lang="fr-FR"/>
              <a:t>ANFH la Réunion 21 avril 2016</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B2B5482-3CB9-41B5-B9C2-F473E254597E}" type="datetime1">
              <a:rPr lang="en-US" smtClean="0"/>
              <a:t>4/20/2016</a:t>
            </a:fld>
            <a:endParaRPr lang="en-US" dirty="0"/>
          </a:p>
        </p:txBody>
      </p:sp>
      <p:sp>
        <p:nvSpPr>
          <p:cNvPr id="6" name="Footer Placeholder 5"/>
          <p:cNvSpPr>
            <a:spLocks noGrp="1"/>
          </p:cNvSpPr>
          <p:nvPr>
            <p:ph type="ftr" sz="quarter" idx="11"/>
          </p:nvPr>
        </p:nvSpPr>
        <p:spPr/>
        <p:txBody>
          <a:bodyPr/>
          <a:lstStyle/>
          <a:p>
            <a:r>
              <a:rPr lang="fr-FR"/>
              <a:t>ANFH la Réunion 21 avril 2016</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5C676E8-C525-4A99-A5B6-B2B764151DCA}" type="datetime1">
              <a:rPr lang="en-US" smtClean="0"/>
              <a:t>4/20/2016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ANFH la Réunion 21 avril 2016</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t>
            </a:r>
            <a:r>
              <a:rPr lang="fr-FR" dirty="0" err="1"/>
              <a:t>ubérisation</a:t>
            </a:r>
            <a:r>
              <a:rPr lang="fr-FR" dirty="0"/>
              <a:t> de la santé, mythe ou réalité ?</a:t>
            </a:r>
          </a:p>
        </p:txBody>
      </p:sp>
      <p:sp>
        <p:nvSpPr>
          <p:cNvPr id="3" name="Sous-titre 2"/>
          <p:cNvSpPr>
            <a:spLocks noGrp="1"/>
          </p:cNvSpPr>
          <p:nvPr>
            <p:ph type="subTitle" idx="1"/>
          </p:nvPr>
        </p:nvSpPr>
        <p:spPr/>
        <p:txBody>
          <a:bodyPr/>
          <a:lstStyle/>
          <a:p>
            <a:pPr algn="ctr"/>
            <a:r>
              <a:rPr lang="fr-FR" dirty="0"/>
              <a:t>Dr P. Simon</a:t>
            </a:r>
          </a:p>
          <a:p>
            <a:pPr algn="ctr"/>
            <a:r>
              <a:rPr lang="fr-FR" dirty="0"/>
              <a:t>Société Française de Télémédecine</a:t>
            </a:r>
          </a:p>
        </p:txBody>
      </p:sp>
      <p:pic>
        <p:nvPicPr>
          <p:cNvPr id="4" name="Imag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7350" y="1588"/>
            <a:ext cx="1644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11"/>
          </p:nvPr>
        </p:nvSpPr>
        <p:spPr/>
        <p:txBody>
          <a:bodyPr/>
          <a:lstStyle/>
          <a:p>
            <a:r>
              <a:rPr lang="fr-FR"/>
              <a:t>ANFH la Réunion 21 avril 2016</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870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2085975" y="100013"/>
            <a:ext cx="8183563" cy="1281112"/>
          </a:xfrm>
        </p:spPr>
        <p:txBody>
          <a:bodyPr/>
          <a:lstStyle/>
          <a:p>
            <a:pPr algn="ctr" eaLnBrk="1" hangingPunct="1"/>
            <a:r>
              <a:rPr lang="fr-FR" altLang="fr-FR" sz="2800" b="1" dirty="0"/>
              <a:t>La médecine du XXIème siècle</a:t>
            </a:r>
          </a:p>
        </p:txBody>
      </p:sp>
      <p:graphicFrame>
        <p:nvGraphicFramePr>
          <p:cNvPr id="24579" name="Espace réservé du contenu 8"/>
          <p:cNvGraphicFramePr>
            <a:graphicFrameLocks noGrp="1"/>
          </p:cNvGraphicFramePr>
          <p:nvPr>
            <p:ph idx="1"/>
            <p:extLst/>
          </p:nvPr>
        </p:nvGraphicFramePr>
        <p:xfrm>
          <a:off x="2571835" y="1031875"/>
          <a:ext cx="9120188" cy="4044950"/>
        </p:xfrm>
        <a:graphic>
          <a:graphicData uri="http://schemas.openxmlformats.org/presentationml/2006/ole">
            <mc:AlternateContent xmlns:mc="http://schemas.openxmlformats.org/markup-compatibility/2006">
              <mc:Choice xmlns:v="urn:schemas-microsoft-com:vml" Requires="v">
                <p:oleObj spid="_x0000_s3082" name="Chart" r:id="rId3" imgW="9126503" imgH="4048095" progId="Excel.Chart.8">
                  <p:embed/>
                </p:oleObj>
              </mc:Choice>
              <mc:Fallback>
                <p:oleObj name="Chart" r:id="rId3" imgW="9126503" imgH="4048095" progId="Excel.Chart.8">
                  <p:embed/>
                  <p:pic>
                    <p:nvPicPr>
                      <p:cNvPr id="24579" name="Espace réservé du contenu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835" y="1031875"/>
                        <a:ext cx="912018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ZoneTexte 10"/>
          <p:cNvSpPr txBox="1"/>
          <p:nvPr/>
        </p:nvSpPr>
        <p:spPr>
          <a:xfrm>
            <a:off x="2589213" y="4475163"/>
            <a:ext cx="2057400"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400" b="1" dirty="0"/>
              <a:t>Maladies infectieuses</a:t>
            </a:r>
          </a:p>
        </p:txBody>
      </p:sp>
      <p:cxnSp>
        <p:nvCxnSpPr>
          <p:cNvPr id="15" name="Connecteur droit avec flèche 14"/>
          <p:cNvCxnSpPr/>
          <p:nvPr/>
        </p:nvCxnSpPr>
        <p:spPr>
          <a:xfrm flipV="1">
            <a:off x="3756025" y="4051300"/>
            <a:ext cx="0"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14775" y="4833938"/>
            <a:ext cx="1463675" cy="33813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antibiotiques</a:t>
            </a:r>
          </a:p>
        </p:txBody>
      </p:sp>
      <p:cxnSp>
        <p:nvCxnSpPr>
          <p:cNvPr id="18" name="Connecteur droit avec flèche 17"/>
          <p:cNvCxnSpPr/>
          <p:nvPr/>
        </p:nvCxnSpPr>
        <p:spPr>
          <a:xfrm flipV="1">
            <a:off x="4838700" y="4043363"/>
            <a:ext cx="14288" cy="739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503863" y="4833938"/>
            <a:ext cx="1008062" cy="33813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med.CV</a:t>
            </a:r>
          </a:p>
        </p:txBody>
      </p:sp>
      <p:cxnSp>
        <p:nvCxnSpPr>
          <p:cNvPr id="21" name="Connecteur droit avec flèche 20"/>
          <p:cNvCxnSpPr/>
          <p:nvPr/>
        </p:nvCxnSpPr>
        <p:spPr>
          <a:xfrm flipV="1">
            <a:off x="5994400" y="4162425"/>
            <a:ext cx="12700" cy="54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589213" y="6342063"/>
            <a:ext cx="4459287"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fr-FR" b="1" dirty="0"/>
              <a:t>Médecine curative « collective » </a:t>
            </a:r>
          </a:p>
        </p:txBody>
      </p:sp>
      <p:sp>
        <p:nvSpPr>
          <p:cNvPr id="24" name="ZoneTexte 23"/>
          <p:cNvSpPr txBox="1"/>
          <p:nvPr/>
        </p:nvSpPr>
        <p:spPr>
          <a:xfrm>
            <a:off x="6511925" y="5262563"/>
            <a:ext cx="1685925"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fr-FR" sz="1600" b="1" dirty="0" err="1"/>
              <a:t>Méd.onco.pers</a:t>
            </a:r>
            <a:r>
              <a:rPr lang="fr-FR" sz="1600" b="1" dirty="0"/>
              <a:t>.</a:t>
            </a:r>
          </a:p>
        </p:txBody>
      </p:sp>
      <p:cxnSp>
        <p:nvCxnSpPr>
          <p:cNvPr id="26" name="Connecteur droit avec flèche 25"/>
          <p:cNvCxnSpPr/>
          <p:nvPr/>
        </p:nvCxnSpPr>
        <p:spPr>
          <a:xfrm flipV="1">
            <a:off x="7162800" y="4265613"/>
            <a:ext cx="1588" cy="766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511925" y="5648325"/>
            <a:ext cx="4067175" cy="5842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fontAlgn="auto" hangingPunct="1">
              <a:spcBef>
                <a:spcPts val="0"/>
              </a:spcBef>
              <a:spcAft>
                <a:spcPts val="0"/>
              </a:spcAft>
              <a:defRPr/>
            </a:pPr>
            <a:r>
              <a:rPr lang="fr-FR" sz="1600" b="1" dirty="0"/>
              <a:t>Médecine 5P, prédictive, préventive, personnalisée, participative, prouvée</a:t>
            </a:r>
            <a:endParaRPr lang="fr-FR" sz="1600" b="1" u="sng" dirty="0">
              <a:solidFill>
                <a:schemeClr val="tx1"/>
              </a:solidFill>
            </a:endParaRPr>
          </a:p>
        </p:txBody>
      </p:sp>
      <p:sp>
        <p:nvSpPr>
          <p:cNvPr id="28" name="ZoneTexte 27"/>
          <p:cNvSpPr txBox="1"/>
          <p:nvPr/>
        </p:nvSpPr>
        <p:spPr>
          <a:xfrm>
            <a:off x="8202614" y="5254623"/>
            <a:ext cx="237648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1" fontAlgn="auto" hangingPunct="1">
              <a:spcBef>
                <a:spcPts val="0"/>
              </a:spcBef>
              <a:spcAft>
                <a:spcPts val="0"/>
              </a:spcAft>
              <a:defRPr/>
            </a:pPr>
            <a:r>
              <a:rPr lang="fr-FR" sz="1600" b="1" dirty="0"/>
              <a:t>Génomique</a:t>
            </a:r>
          </a:p>
        </p:txBody>
      </p:sp>
      <p:sp>
        <p:nvSpPr>
          <p:cNvPr id="29" name="ZoneTexte 28"/>
          <p:cNvSpPr txBox="1"/>
          <p:nvPr/>
        </p:nvSpPr>
        <p:spPr>
          <a:xfrm>
            <a:off x="7048500" y="3301440"/>
            <a:ext cx="3530600" cy="3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1" fontAlgn="auto" hangingPunct="1">
              <a:spcBef>
                <a:spcPts val="0"/>
              </a:spcBef>
              <a:spcAft>
                <a:spcPts val="0"/>
              </a:spcAft>
              <a:defRPr/>
            </a:pPr>
            <a:r>
              <a:rPr lang="fr-FR" sz="1500" b="1" dirty="0"/>
              <a:t>L’ère de la santé numérique</a:t>
            </a:r>
          </a:p>
        </p:txBody>
      </p:sp>
      <p:sp>
        <p:nvSpPr>
          <p:cNvPr id="34" name="ZoneTexte 33"/>
          <p:cNvSpPr txBox="1"/>
          <p:nvPr/>
        </p:nvSpPr>
        <p:spPr>
          <a:xfrm>
            <a:off x="3344863" y="1905000"/>
            <a:ext cx="822325"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50 ans</a:t>
            </a:r>
          </a:p>
        </p:txBody>
      </p:sp>
      <p:cxnSp>
        <p:nvCxnSpPr>
          <p:cNvPr id="36" name="Connecteur droit avec flèche 35"/>
          <p:cNvCxnSpPr/>
          <p:nvPr/>
        </p:nvCxnSpPr>
        <p:spPr>
          <a:xfrm>
            <a:off x="3756025" y="2408238"/>
            <a:ext cx="0" cy="6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4441825" y="1920875"/>
            <a:ext cx="822325"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65 ans</a:t>
            </a:r>
          </a:p>
        </p:txBody>
      </p:sp>
      <p:cxnSp>
        <p:nvCxnSpPr>
          <p:cNvPr id="39" name="Connecteur droit avec flèche 38"/>
          <p:cNvCxnSpPr/>
          <p:nvPr/>
        </p:nvCxnSpPr>
        <p:spPr>
          <a:xfrm>
            <a:off x="4838700" y="2408238"/>
            <a:ext cx="0" cy="6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5538788" y="1920875"/>
            <a:ext cx="823912"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85 ans</a:t>
            </a:r>
          </a:p>
        </p:txBody>
      </p:sp>
      <p:cxnSp>
        <p:nvCxnSpPr>
          <p:cNvPr id="43" name="Connecteur droit avec flèche 42"/>
          <p:cNvCxnSpPr/>
          <p:nvPr/>
        </p:nvCxnSpPr>
        <p:spPr>
          <a:xfrm>
            <a:off x="5994400" y="2408238"/>
            <a:ext cx="0" cy="64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6637338" y="1920875"/>
            <a:ext cx="1370012"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100-120 ans</a:t>
            </a:r>
          </a:p>
        </p:txBody>
      </p:sp>
      <p:sp>
        <p:nvSpPr>
          <p:cNvPr id="45" name="ZoneTexte 44"/>
          <p:cNvSpPr txBox="1"/>
          <p:nvPr/>
        </p:nvSpPr>
        <p:spPr>
          <a:xfrm>
            <a:off x="8286750" y="1920875"/>
            <a:ext cx="2208213"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150-300-1000 ans ??</a:t>
            </a:r>
          </a:p>
        </p:txBody>
      </p:sp>
      <p:sp>
        <p:nvSpPr>
          <p:cNvPr id="46" name="ZoneTexte 45"/>
          <p:cNvSpPr txBox="1"/>
          <p:nvPr/>
        </p:nvSpPr>
        <p:spPr>
          <a:xfrm>
            <a:off x="3165475" y="3321050"/>
            <a:ext cx="3883025"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fr-FR" sz="1400" b="1" dirty="0"/>
              <a:t>L’ère de l’hygiène et de la pharmacologie</a:t>
            </a:r>
          </a:p>
        </p:txBody>
      </p:sp>
      <p:sp>
        <p:nvSpPr>
          <p:cNvPr id="47" name="ZoneTexte 46"/>
          <p:cNvSpPr txBox="1"/>
          <p:nvPr/>
        </p:nvSpPr>
        <p:spPr>
          <a:xfrm>
            <a:off x="6519862" y="4861519"/>
            <a:ext cx="4059237" cy="310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1" fontAlgn="auto" hangingPunct="1">
              <a:spcBef>
                <a:spcPts val="0"/>
              </a:spcBef>
              <a:spcAft>
                <a:spcPts val="0"/>
              </a:spcAft>
              <a:defRPr/>
            </a:pPr>
            <a:r>
              <a:rPr lang="fr-FR" sz="1400" b="1" dirty="0"/>
              <a:t>TLM, Objets connectés, </a:t>
            </a:r>
            <a:r>
              <a:rPr lang="fr-FR" sz="1400" b="1" dirty="0" err="1"/>
              <a:t>Big</a:t>
            </a:r>
            <a:r>
              <a:rPr lang="fr-FR" sz="1400" b="1" dirty="0"/>
              <a:t> Data, IA, GAFA</a:t>
            </a:r>
          </a:p>
        </p:txBody>
      </p:sp>
      <p:cxnSp>
        <p:nvCxnSpPr>
          <p:cNvPr id="49" name="Connecteur droit avec flèche 48"/>
          <p:cNvCxnSpPr/>
          <p:nvPr/>
        </p:nvCxnSpPr>
        <p:spPr>
          <a:xfrm flipV="1">
            <a:off x="8740775" y="4435475"/>
            <a:ext cx="0" cy="398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10269538" y="4629150"/>
            <a:ext cx="0" cy="20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604"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72688" y="-25400"/>
            <a:ext cx="187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a:xfrm>
            <a:off x="2959100" y="6323013"/>
            <a:ext cx="8993188" cy="365125"/>
          </a:xfrm>
        </p:spPr>
        <p:txBody>
          <a:bodyPr/>
          <a:lstStyle/>
          <a:p>
            <a:pPr algn="r">
              <a:defRPr/>
            </a:pPr>
            <a:r>
              <a:rPr lang="fr-FR"/>
              <a:t>ANFH la Réunion 21 avril 2016</a:t>
            </a:r>
            <a:endParaRPr lang="en-US" dirty="0"/>
          </a:p>
        </p:txBody>
      </p:sp>
      <p:sp>
        <p:nvSpPr>
          <p:cNvPr id="2460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B0F00CB3-5F80-499C-B5A8-B06C272FBCEA}" type="slidenum">
              <a:rPr lang="en-US" altLang="fr-FR" smtClean="0">
                <a:solidFill>
                  <a:srgbClr val="FEFFFF"/>
                </a:solidFill>
              </a:rPr>
              <a:pPr fontAlgn="base">
                <a:spcBef>
                  <a:spcPct val="0"/>
                </a:spcBef>
                <a:spcAft>
                  <a:spcPct val="0"/>
                </a:spcAft>
                <a:buClrTx/>
                <a:buFontTx/>
                <a:buNone/>
              </a:pPr>
              <a:t>10</a:t>
            </a:fld>
            <a:endParaRPr lang="en-US" altLang="fr-FR">
              <a:solidFill>
                <a:srgbClr val="FEFFFF"/>
              </a:solidFill>
            </a:endParaRPr>
          </a:p>
        </p:txBody>
      </p:sp>
      <p:sp>
        <p:nvSpPr>
          <p:cNvPr id="5" name="Ellipse 4"/>
          <p:cNvSpPr/>
          <p:nvPr/>
        </p:nvSpPr>
        <p:spPr>
          <a:xfrm>
            <a:off x="6967538" y="2243138"/>
            <a:ext cx="695325" cy="2192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Rectangle 1"/>
          <p:cNvSpPr/>
          <p:nvPr/>
        </p:nvSpPr>
        <p:spPr>
          <a:xfrm>
            <a:off x="5378450" y="3640933"/>
            <a:ext cx="5200650" cy="3103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400"/>
              </a:lnSpc>
              <a:defRPr/>
            </a:pPr>
            <a:r>
              <a:rPr lang="fr-FR" sz="1400" b="1" dirty="0">
                <a:solidFill>
                  <a:schemeClr val="tx1"/>
                </a:solidFill>
              </a:rPr>
              <a:t>homme réparé                        homme  augmenté (</a:t>
            </a:r>
            <a:r>
              <a:rPr lang="fr-FR" sz="1400" b="1" dirty="0" err="1">
                <a:solidFill>
                  <a:schemeClr val="tx1"/>
                </a:solidFill>
              </a:rPr>
              <a:t>technomédecine</a:t>
            </a:r>
            <a:r>
              <a:rPr lang="fr-FR" sz="1400" b="1" dirty="0">
                <a:solidFill>
                  <a:schemeClr val="tx1"/>
                </a:solidFill>
              </a:rPr>
              <a:t>, </a:t>
            </a:r>
            <a:r>
              <a:rPr lang="fr-FR" sz="1400" b="1" dirty="0" err="1">
                <a:solidFill>
                  <a:schemeClr val="tx1"/>
                </a:solidFill>
              </a:rPr>
              <a:t>transhumanisme</a:t>
            </a:r>
            <a:r>
              <a:rPr lang="fr-FR" sz="1400" b="1" dirty="0">
                <a:solidFill>
                  <a:schemeClr val="tx1"/>
                </a:solidFill>
              </a:rPr>
              <a:t>)</a:t>
            </a:r>
          </a:p>
        </p:txBody>
      </p:sp>
      <p:sp>
        <p:nvSpPr>
          <p:cNvPr id="7" name="ZoneTexte 6"/>
          <p:cNvSpPr txBox="1"/>
          <p:nvPr/>
        </p:nvSpPr>
        <p:spPr>
          <a:xfrm>
            <a:off x="4167188" y="1444625"/>
            <a:ext cx="1729961" cy="369332"/>
          </a:xfrm>
          <a:prstGeom prst="rect">
            <a:avLst/>
          </a:prstGeom>
          <a:solidFill>
            <a:srgbClr val="FFFF00"/>
          </a:solidFill>
        </p:spPr>
        <p:txBody>
          <a:bodyPr wrap="none" rtlCol="0">
            <a:spAutoFit/>
          </a:bodyPr>
          <a:lstStyle/>
          <a:p>
            <a:r>
              <a:rPr lang="fr-FR" b="1" dirty="0"/>
              <a:t>XXème siècle</a:t>
            </a:r>
          </a:p>
        </p:txBody>
      </p:sp>
      <p:sp>
        <p:nvSpPr>
          <p:cNvPr id="38" name="ZoneTexte 37"/>
          <p:cNvSpPr txBox="1"/>
          <p:nvPr/>
        </p:nvSpPr>
        <p:spPr>
          <a:xfrm>
            <a:off x="7131929" y="1462603"/>
            <a:ext cx="3023585" cy="369332"/>
          </a:xfrm>
          <a:prstGeom prst="rect">
            <a:avLst/>
          </a:prstGeom>
          <a:solidFill>
            <a:srgbClr val="FFFF00"/>
          </a:solidFill>
        </p:spPr>
        <p:txBody>
          <a:bodyPr wrap="none" rtlCol="0">
            <a:spAutoFit/>
          </a:bodyPr>
          <a:lstStyle/>
          <a:p>
            <a:r>
              <a:rPr lang="fr-FR" b="1" dirty="0"/>
              <a:t>XXIème siècle et suivants</a:t>
            </a:r>
          </a:p>
        </p:txBody>
      </p:sp>
    </p:spTree>
    <p:extLst>
      <p:ext uri="{BB962C8B-B14F-4D97-AF65-F5344CB8AC3E}">
        <p14:creationId xmlns:p14="http://schemas.microsoft.com/office/powerpoint/2010/main" val="320043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3100" y="127000"/>
            <a:ext cx="8912225" cy="1281113"/>
          </a:xfrm>
        </p:spPr>
        <p:txBody>
          <a:bodyPr rtlCol="0">
            <a:normAutofit fontScale="90000"/>
          </a:bodyPr>
          <a:lstStyle/>
          <a:p>
            <a:pPr eaLnBrk="1" fontAlgn="auto" hangingPunct="1">
              <a:spcAft>
                <a:spcPts val="0"/>
              </a:spcAft>
              <a:defRPr/>
            </a:pPr>
            <a:r>
              <a:rPr lang="fr-FR" b="1" dirty="0">
                <a:solidFill>
                  <a:schemeClr val="tx1">
                    <a:lumMod val="85000"/>
                    <a:lumOff val="15000"/>
                  </a:schemeClr>
                </a:solidFill>
              </a:rPr>
              <a:t>UN MARCHE DES </a:t>
            </a:r>
            <a:r>
              <a:rPr lang="fr-FR" b="1" dirty="0">
                <a:solidFill>
                  <a:srgbClr val="FF0000"/>
                </a:solidFill>
              </a:rPr>
              <a:t>OBJETS CONNECTES DE SANTE</a:t>
            </a:r>
            <a:r>
              <a:rPr lang="fr-FR" b="1" dirty="0">
                <a:solidFill>
                  <a:schemeClr val="tx1">
                    <a:lumMod val="85000"/>
                    <a:lumOff val="15000"/>
                  </a:schemeClr>
                </a:solidFill>
              </a:rPr>
              <a:t> EN PLEINE CROISSANCE </a:t>
            </a:r>
            <a:br>
              <a:rPr lang="fr-FR" b="1" dirty="0">
                <a:solidFill>
                  <a:schemeClr val="tx1">
                    <a:lumMod val="85000"/>
                    <a:lumOff val="15000"/>
                  </a:schemeClr>
                </a:solidFill>
              </a:rPr>
            </a:br>
            <a:endParaRPr lang="fr-FR" dirty="0">
              <a:solidFill>
                <a:schemeClr val="tx1">
                  <a:lumMod val="85000"/>
                  <a:lumOff val="15000"/>
                </a:schemeClr>
              </a:solidFill>
            </a:endParaRPr>
          </a:p>
        </p:txBody>
      </p:sp>
      <p:sp>
        <p:nvSpPr>
          <p:cNvPr id="3" name="Espace réservé du contenu 2"/>
          <p:cNvSpPr>
            <a:spLocks noGrp="1"/>
          </p:cNvSpPr>
          <p:nvPr>
            <p:ph idx="1"/>
          </p:nvPr>
        </p:nvSpPr>
        <p:spPr>
          <a:xfrm>
            <a:off x="1311275" y="1428750"/>
            <a:ext cx="10390188" cy="5286375"/>
          </a:xfrm>
        </p:spPr>
        <p:txBody>
          <a:bodyPr rtlCol="0">
            <a:normAutofit fontScale="77500" lnSpcReduction="20000"/>
          </a:bodyPr>
          <a:lstStyle/>
          <a:p>
            <a:pPr eaLnBrk="1" fontAlgn="auto" hangingPunct="1">
              <a:lnSpc>
                <a:spcPct val="120000"/>
              </a:lnSpc>
              <a:spcAft>
                <a:spcPts val="0"/>
              </a:spcAft>
              <a:buFont typeface="Wingdings 3" charset="2"/>
              <a:buChar char=""/>
              <a:defRPr/>
            </a:pPr>
            <a:r>
              <a:rPr lang="fr-FR" sz="2300" b="1" dirty="0">
                <a:solidFill>
                  <a:schemeClr val="tx1">
                    <a:lumMod val="75000"/>
                    <a:lumOff val="25000"/>
                  </a:schemeClr>
                </a:solidFill>
              </a:rPr>
              <a:t>En 2014 : 2,7 Mds de dollars, </a:t>
            </a:r>
            <a:r>
              <a:rPr lang="fr-FR" sz="2300" b="1" dirty="0">
                <a:solidFill>
                  <a:srgbClr val="FF0000"/>
                </a:solidFill>
              </a:rPr>
              <a:t>10 millions d’objets connectés en santé</a:t>
            </a:r>
            <a:r>
              <a:rPr lang="fr-FR" sz="2300" b="1" dirty="0">
                <a:solidFill>
                  <a:schemeClr val="tx1">
                    <a:lumMod val="75000"/>
                    <a:lumOff val="25000"/>
                  </a:schemeClr>
                </a:solidFill>
              </a:rPr>
              <a:t>, 2016 : </a:t>
            </a:r>
            <a:r>
              <a:rPr lang="fr-FR" sz="2300" b="1" dirty="0">
                <a:solidFill>
                  <a:srgbClr val="FF0000"/>
                </a:solidFill>
              </a:rPr>
              <a:t>prévision de 100 millions d’objets</a:t>
            </a:r>
          </a:p>
          <a:p>
            <a:pPr eaLnBrk="1" fontAlgn="auto" hangingPunct="1">
              <a:lnSpc>
                <a:spcPct val="120000"/>
              </a:lnSpc>
              <a:spcAft>
                <a:spcPts val="0"/>
              </a:spcAft>
              <a:buFont typeface="Wingdings 3" charset="2"/>
              <a:buChar char=""/>
              <a:defRPr/>
            </a:pPr>
            <a:r>
              <a:rPr lang="fr-FR" sz="2600" b="1" dirty="0">
                <a:solidFill>
                  <a:schemeClr val="tx1">
                    <a:lumMod val="75000"/>
                    <a:lumOff val="25000"/>
                  </a:schemeClr>
                </a:solidFill>
              </a:rPr>
              <a:t>La vente des « </a:t>
            </a:r>
            <a:r>
              <a:rPr lang="fr-FR" sz="2600" b="1" dirty="0" err="1">
                <a:solidFill>
                  <a:schemeClr val="tx1">
                    <a:lumMod val="75000"/>
                    <a:lumOff val="25000"/>
                  </a:schemeClr>
                </a:solidFill>
              </a:rPr>
              <a:t>wearables</a:t>
            </a:r>
            <a:r>
              <a:rPr lang="fr-FR" sz="2600" b="1" dirty="0">
                <a:solidFill>
                  <a:schemeClr val="tx1">
                    <a:lumMod val="75000"/>
                    <a:lumOff val="25000"/>
                  </a:schemeClr>
                </a:solidFill>
              </a:rPr>
              <a:t> </a:t>
            </a:r>
            <a:r>
              <a:rPr lang="fr-FR" sz="2600" dirty="0">
                <a:solidFill>
                  <a:schemeClr val="tx1">
                    <a:lumMod val="75000"/>
                    <a:lumOff val="25000"/>
                  </a:schemeClr>
                </a:solidFill>
              </a:rPr>
              <a:t>» pour la santé et l’usage domestique est en pleine croissance (montres, bracelets, lunettes, et autres accessoires</a:t>
            </a:r>
            <a:r>
              <a:rPr lang="fr-FR" dirty="0">
                <a:solidFill>
                  <a:schemeClr val="tx1">
                    <a:lumMod val="75000"/>
                    <a:lumOff val="25000"/>
                  </a:schemeClr>
                </a:solidFill>
              </a:rPr>
              <a:t>…)</a:t>
            </a:r>
          </a:p>
          <a:p>
            <a:pPr lvl="1" eaLnBrk="1" fontAlgn="auto" hangingPunct="1">
              <a:lnSpc>
                <a:spcPct val="120000"/>
              </a:lnSpc>
              <a:spcAft>
                <a:spcPts val="0"/>
              </a:spcAft>
              <a:buFont typeface="Wingdings 3" charset="2"/>
              <a:buChar char=""/>
              <a:defRPr/>
            </a:pPr>
            <a:r>
              <a:rPr lang="fr-FR" sz="2300" dirty="0">
                <a:solidFill>
                  <a:schemeClr val="tx1">
                    <a:lumMod val="75000"/>
                    <a:lumOff val="25000"/>
                  </a:schemeClr>
                </a:solidFill>
              </a:rPr>
              <a:t>2014 : 19,6 millions</a:t>
            </a:r>
          </a:p>
          <a:p>
            <a:pPr lvl="1" eaLnBrk="1" fontAlgn="auto" hangingPunct="1">
              <a:lnSpc>
                <a:spcPct val="120000"/>
              </a:lnSpc>
              <a:spcAft>
                <a:spcPts val="0"/>
              </a:spcAft>
              <a:buFont typeface="Wingdings 3" charset="2"/>
              <a:buChar char=""/>
              <a:defRPr/>
            </a:pPr>
            <a:r>
              <a:rPr lang="fr-FR" sz="2300" dirty="0">
                <a:solidFill>
                  <a:schemeClr val="tx1">
                    <a:lumMod val="75000"/>
                    <a:lumOff val="25000"/>
                  </a:schemeClr>
                </a:solidFill>
              </a:rPr>
              <a:t>2015 : 45,7 millions</a:t>
            </a:r>
          </a:p>
          <a:p>
            <a:pPr lvl="1" eaLnBrk="1" fontAlgn="auto" hangingPunct="1">
              <a:lnSpc>
                <a:spcPct val="120000"/>
              </a:lnSpc>
              <a:spcAft>
                <a:spcPts val="0"/>
              </a:spcAft>
              <a:buFont typeface="Wingdings 3" charset="2"/>
              <a:buChar char=""/>
              <a:defRPr/>
            </a:pPr>
            <a:r>
              <a:rPr lang="fr-FR" sz="2300" dirty="0">
                <a:solidFill>
                  <a:schemeClr val="tx1">
                    <a:lumMod val="75000"/>
                    <a:lumOff val="25000"/>
                  </a:schemeClr>
                </a:solidFill>
              </a:rPr>
              <a:t>2019 : prévision de 126,1 millions…. Effet « Apple Watch »….</a:t>
            </a:r>
          </a:p>
          <a:p>
            <a:pPr algn="just" eaLnBrk="1" fontAlgn="auto" hangingPunct="1">
              <a:lnSpc>
                <a:spcPct val="120000"/>
              </a:lnSpc>
              <a:spcAft>
                <a:spcPts val="0"/>
              </a:spcAft>
              <a:buFont typeface="Wingdings 3" charset="2"/>
              <a:buChar char=""/>
              <a:defRPr/>
            </a:pPr>
            <a:r>
              <a:rPr lang="fr-FR" sz="2600" b="1" dirty="0">
                <a:solidFill>
                  <a:schemeClr val="tx1">
                    <a:lumMod val="75000"/>
                    <a:lumOff val="25000"/>
                  </a:schemeClr>
                </a:solidFill>
              </a:rPr>
              <a:t>En France</a:t>
            </a:r>
            <a:r>
              <a:rPr lang="fr-FR" sz="2600" dirty="0">
                <a:solidFill>
                  <a:schemeClr val="tx1">
                    <a:lumMod val="75000"/>
                    <a:lumOff val="25000"/>
                  </a:schemeClr>
                </a:solidFill>
              </a:rPr>
              <a:t>, le marché progresse rapidement (Cabinet </a:t>
            </a:r>
            <a:r>
              <a:rPr lang="fr-FR" sz="2600" dirty="0" err="1">
                <a:solidFill>
                  <a:schemeClr val="tx1">
                    <a:lumMod val="75000"/>
                    <a:lumOff val="25000"/>
                  </a:schemeClr>
                </a:solidFill>
              </a:rPr>
              <a:t>Xerfi</a:t>
            </a:r>
            <a:r>
              <a:rPr lang="fr-FR" sz="2600" dirty="0">
                <a:solidFill>
                  <a:schemeClr val="tx1">
                    <a:lumMod val="75000"/>
                    <a:lumOff val="25000"/>
                  </a:schemeClr>
                </a:solidFill>
              </a:rPr>
              <a:t>)</a:t>
            </a:r>
          </a:p>
          <a:p>
            <a:pPr lvl="1" eaLnBrk="1" fontAlgn="auto" hangingPunct="1">
              <a:lnSpc>
                <a:spcPct val="120000"/>
              </a:lnSpc>
              <a:spcAft>
                <a:spcPts val="0"/>
              </a:spcAft>
              <a:buFont typeface="Wingdings 3" charset="2"/>
              <a:buChar char=""/>
              <a:defRPr/>
            </a:pPr>
            <a:r>
              <a:rPr lang="fr-FR" sz="2300" dirty="0">
                <a:solidFill>
                  <a:schemeClr val="tx1">
                    <a:lumMod val="75000"/>
                    <a:lumOff val="25000"/>
                  </a:schemeClr>
                </a:solidFill>
              </a:rPr>
              <a:t>2013 150 millions d’euros</a:t>
            </a:r>
          </a:p>
          <a:p>
            <a:pPr lvl="1" eaLnBrk="1" fontAlgn="auto" hangingPunct="1">
              <a:lnSpc>
                <a:spcPct val="120000"/>
              </a:lnSpc>
              <a:spcAft>
                <a:spcPts val="0"/>
              </a:spcAft>
              <a:buFont typeface="Wingdings 3" charset="2"/>
              <a:buChar char=""/>
              <a:defRPr/>
            </a:pPr>
            <a:r>
              <a:rPr lang="fr-FR" sz="2300" dirty="0">
                <a:solidFill>
                  <a:schemeClr val="tx1">
                    <a:lumMod val="75000"/>
                    <a:lumOff val="25000"/>
                  </a:schemeClr>
                </a:solidFill>
              </a:rPr>
              <a:t>2016 prévision de 500 millions d’euros</a:t>
            </a:r>
          </a:p>
          <a:p>
            <a:pPr algn="just" eaLnBrk="1" fontAlgn="auto" hangingPunct="1">
              <a:lnSpc>
                <a:spcPct val="120000"/>
              </a:lnSpc>
              <a:spcAft>
                <a:spcPts val="0"/>
              </a:spcAft>
              <a:buFont typeface="Wingdings 3" charset="2"/>
              <a:buChar char=""/>
              <a:defRPr/>
            </a:pPr>
            <a:r>
              <a:rPr lang="fr-FR" sz="2100" i="1" dirty="0">
                <a:solidFill>
                  <a:schemeClr val="tx1">
                    <a:lumMod val="75000"/>
                    <a:lumOff val="25000"/>
                  </a:schemeClr>
                </a:solidFill>
              </a:rPr>
              <a:t>« </a:t>
            </a:r>
            <a:r>
              <a:rPr lang="fr-FR" sz="2300" b="1" dirty="0">
                <a:solidFill>
                  <a:srgbClr val="FF0000"/>
                </a:solidFill>
              </a:rPr>
              <a:t>une concurrence redoutable s’annonce entre les spécialistes français </a:t>
            </a:r>
            <a:r>
              <a:rPr lang="fr-FR" sz="2300" b="1" i="1" dirty="0">
                <a:solidFill>
                  <a:srgbClr val="FF0000"/>
                </a:solidFill>
              </a:rPr>
              <a:t>(Parrot, </a:t>
            </a:r>
            <a:r>
              <a:rPr lang="fr-FR" sz="2300" b="1" i="1" dirty="0" err="1">
                <a:solidFill>
                  <a:srgbClr val="FF0000"/>
                </a:solidFill>
              </a:rPr>
              <a:t>Netamo</a:t>
            </a:r>
            <a:r>
              <a:rPr lang="fr-FR" sz="2300" b="1" i="1" dirty="0">
                <a:solidFill>
                  <a:srgbClr val="FF0000"/>
                </a:solidFill>
              </a:rPr>
              <a:t>, </a:t>
            </a:r>
            <a:r>
              <a:rPr lang="fr-FR" sz="2300" b="1" i="1" dirty="0" err="1">
                <a:solidFill>
                  <a:srgbClr val="FF0000"/>
                </a:solidFill>
              </a:rPr>
              <a:t>Withings</a:t>
            </a:r>
            <a:r>
              <a:rPr lang="fr-FR" sz="2300" b="1" i="1" dirty="0">
                <a:solidFill>
                  <a:srgbClr val="FF0000"/>
                </a:solidFill>
              </a:rPr>
              <a:t>…), </a:t>
            </a:r>
            <a:r>
              <a:rPr lang="fr-FR" sz="2300" b="1" dirty="0">
                <a:solidFill>
                  <a:srgbClr val="FF0000"/>
                </a:solidFill>
              </a:rPr>
              <a:t>les start-up américaines </a:t>
            </a:r>
            <a:r>
              <a:rPr lang="fr-FR" sz="2300" b="1" i="1" dirty="0">
                <a:solidFill>
                  <a:srgbClr val="FF0000"/>
                </a:solidFill>
              </a:rPr>
              <a:t>(</a:t>
            </a:r>
            <a:r>
              <a:rPr lang="fr-FR" sz="2300" b="1" i="1" dirty="0" err="1">
                <a:solidFill>
                  <a:srgbClr val="FF0000"/>
                </a:solidFill>
              </a:rPr>
              <a:t>Fitbit</a:t>
            </a:r>
            <a:r>
              <a:rPr lang="fr-FR" sz="2300" b="1" i="1" dirty="0">
                <a:solidFill>
                  <a:srgbClr val="FF0000"/>
                </a:solidFill>
              </a:rPr>
              <a:t>, </a:t>
            </a:r>
            <a:r>
              <a:rPr lang="fr-FR" sz="2300" b="1" i="1" dirty="0" err="1">
                <a:solidFill>
                  <a:srgbClr val="FF0000"/>
                </a:solidFill>
              </a:rPr>
              <a:t>Nest</a:t>
            </a:r>
            <a:r>
              <a:rPr lang="fr-FR" sz="2300" b="1" i="1" dirty="0">
                <a:solidFill>
                  <a:srgbClr val="FF0000"/>
                </a:solidFill>
              </a:rPr>
              <a:t> </a:t>
            </a:r>
            <a:r>
              <a:rPr lang="fr-FR" sz="2300" b="1" i="1" dirty="0" err="1">
                <a:solidFill>
                  <a:srgbClr val="FF0000"/>
                </a:solidFill>
              </a:rPr>
              <a:t>Labs</a:t>
            </a:r>
            <a:r>
              <a:rPr lang="fr-FR" sz="2300" b="1" i="1" dirty="0">
                <a:solidFill>
                  <a:srgbClr val="FF0000"/>
                </a:solidFill>
              </a:rPr>
              <a:t>), </a:t>
            </a:r>
            <a:r>
              <a:rPr lang="fr-FR" sz="2300" b="1" dirty="0">
                <a:solidFill>
                  <a:srgbClr val="FF0000"/>
                </a:solidFill>
              </a:rPr>
              <a:t>les fabricants de téléphones et tablettes mobiles</a:t>
            </a:r>
            <a:r>
              <a:rPr lang="fr-FR" sz="2300" b="1" i="1" dirty="0">
                <a:solidFill>
                  <a:srgbClr val="FF0000"/>
                </a:solidFill>
              </a:rPr>
              <a:t> (Samsung, Apple…), </a:t>
            </a:r>
            <a:r>
              <a:rPr lang="fr-FR" sz="2300" b="1" dirty="0">
                <a:solidFill>
                  <a:srgbClr val="FF0000"/>
                </a:solidFill>
              </a:rPr>
              <a:t>les industriels des biens de consommation</a:t>
            </a:r>
            <a:r>
              <a:rPr lang="fr-FR" sz="2300" b="1" i="1" dirty="0">
                <a:solidFill>
                  <a:srgbClr val="FF0000"/>
                </a:solidFill>
              </a:rPr>
              <a:t> (Nike, </a:t>
            </a:r>
            <a:r>
              <a:rPr lang="fr-FR" sz="2300" b="1" i="1" dirty="0" err="1">
                <a:solidFill>
                  <a:srgbClr val="FF0000"/>
                </a:solidFill>
              </a:rPr>
              <a:t>Seb</a:t>
            </a:r>
            <a:r>
              <a:rPr lang="fr-FR" sz="2300" b="1" i="1" dirty="0">
                <a:solidFill>
                  <a:srgbClr val="FF0000"/>
                </a:solidFill>
              </a:rPr>
              <a:t>, Terraillon) »        </a:t>
            </a:r>
            <a:r>
              <a:rPr lang="fr-FR" sz="2100" b="1" i="1" dirty="0">
                <a:solidFill>
                  <a:srgbClr val="FF0000"/>
                </a:solidFill>
              </a:rPr>
              <a:t>( Cabinet </a:t>
            </a:r>
            <a:r>
              <a:rPr lang="fr-FR" sz="2100" b="1" i="1" dirty="0" err="1">
                <a:solidFill>
                  <a:srgbClr val="FF0000"/>
                </a:solidFill>
              </a:rPr>
              <a:t>Xerfi</a:t>
            </a:r>
            <a:r>
              <a:rPr lang="fr-FR" sz="2100" b="1" i="1" dirty="0">
                <a:solidFill>
                  <a:srgbClr val="FF0000"/>
                </a:solidFill>
              </a:rPr>
              <a:t>)</a:t>
            </a:r>
          </a:p>
          <a:p>
            <a:pPr lvl="1" eaLnBrk="1" fontAlgn="auto" hangingPunct="1">
              <a:lnSpc>
                <a:spcPct val="120000"/>
              </a:lnSpc>
              <a:spcAft>
                <a:spcPts val="0"/>
              </a:spcAft>
              <a:buFont typeface="Wingdings 3" charset="2"/>
              <a:buChar char=""/>
              <a:defRPr/>
            </a:pPr>
            <a:endParaRPr lang="fr-FR" sz="2100" dirty="0">
              <a:solidFill>
                <a:schemeClr val="tx1">
                  <a:lumMod val="75000"/>
                  <a:lumOff val="25000"/>
                </a:schemeClr>
              </a:solidFill>
            </a:endParaRPr>
          </a:p>
        </p:txBody>
      </p:sp>
      <p:pic>
        <p:nvPicPr>
          <p:cNvPr id="6246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72688" y="-25400"/>
            <a:ext cx="187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11"/>
          </p:nvPr>
        </p:nvSpPr>
        <p:spPr>
          <a:xfrm>
            <a:off x="2589213" y="6492875"/>
            <a:ext cx="7620000" cy="365125"/>
          </a:xfrm>
        </p:spPr>
        <p:txBody>
          <a:bodyPr/>
          <a:lstStyle/>
          <a:p>
            <a:pPr algn="r">
              <a:defRPr/>
            </a:pPr>
            <a:r>
              <a:rPr lang="fr-FR"/>
              <a:t>ANFH la Réunion 21 avril 2016</a:t>
            </a:r>
            <a:endParaRPr lang="en-US" dirty="0"/>
          </a:p>
        </p:txBody>
      </p:sp>
      <p:sp>
        <p:nvSpPr>
          <p:cNvPr id="62470"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63BCA041-03D0-43F2-BC6C-06BC6DA8F779}" type="slidenum">
              <a:rPr lang="en-US" altLang="fr-FR" smtClean="0">
                <a:solidFill>
                  <a:srgbClr val="FEFFFF"/>
                </a:solidFill>
              </a:rPr>
              <a:pPr fontAlgn="base">
                <a:spcBef>
                  <a:spcPct val="0"/>
                </a:spcBef>
                <a:spcAft>
                  <a:spcPct val="0"/>
                </a:spcAft>
                <a:buClrTx/>
                <a:buFontTx/>
                <a:buNone/>
              </a:pPr>
              <a:t>11</a:t>
            </a:fld>
            <a:endParaRPr lang="en-US" altLang="fr-FR">
              <a:solidFill>
                <a:srgbClr val="FEFFFF"/>
              </a:solidFill>
            </a:endParaRPr>
          </a:p>
        </p:txBody>
      </p:sp>
    </p:spTree>
    <p:extLst>
      <p:ext uri="{BB962C8B-B14F-4D97-AF65-F5344CB8AC3E}">
        <p14:creationId xmlns:p14="http://schemas.microsoft.com/office/powerpoint/2010/main" val="409742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17788" y="6421438"/>
            <a:ext cx="8726487" cy="365125"/>
          </a:xfrm>
        </p:spPr>
        <p:txBody>
          <a:bodyPr/>
          <a:lstStyle/>
          <a:p>
            <a:pPr algn="r">
              <a:defRPr/>
            </a:pPr>
            <a:r>
              <a:rPr lang="fr-FR"/>
              <a:t>ANFH la Réunion 21 avril 2016</a:t>
            </a:r>
            <a:endParaRPr lang="en-US" dirty="0"/>
          </a:p>
        </p:txBody>
      </p:sp>
      <p:sp>
        <p:nvSpPr>
          <p:cNvPr id="63491"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7E93328-9FB9-4D42-BEB2-C64FC58779E9}" type="slidenum">
              <a:rPr lang="en-US" altLang="fr-FR" smtClean="0">
                <a:solidFill>
                  <a:srgbClr val="FEFFFF"/>
                </a:solidFill>
              </a:rPr>
              <a:pPr fontAlgn="base">
                <a:spcBef>
                  <a:spcPct val="0"/>
                </a:spcBef>
                <a:spcAft>
                  <a:spcPct val="0"/>
                </a:spcAft>
                <a:buClrTx/>
                <a:buFontTx/>
                <a:buNone/>
              </a:pPr>
              <a:t>12</a:t>
            </a:fld>
            <a:endParaRPr lang="en-US" altLang="fr-FR">
              <a:solidFill>
                <a:srgbClr val="FEFFFF"/>
              </a:solidFill>
            </a:endParaRPr>
          </a:p>
        </p:txBody>
      </p:sp>
      <p:pic>
        <p:nvPicPr>
          <p:cNvPr id="6349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2725" y="103188"/>
            <a:ext cx="1044575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76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3" name="Espace réservé du numéro de diapositive 2"/>
          <p:cNvSpPr>
            <a:spLocks noGrp="1"/>
          </p:cNvSpPr>
          <p:nvPr>
            <p:ph type="sldNum" sz="quarter" idx="12"/>
          </p:nvPr>
        </p:nvSpPr>
        <p:spPr/>
        <p:txBody>
          <a:bodyPr/>
          <a:lstStyle/>
          <a:p>
            <a:pPr>
              <a:defRPr/>
            </a:pPr>
            <a:fld id="{82E13F7C-2808-4E26-8BBC-C9A63B7F3942}" type="slidenum">
              <a:rPr lang="en-US" smtClean="0"/>
              <a:pPr>
                <a:defRPr/>
              </a:pPr>
              <a:t>13</a:t>
            </a:fld>
            <a:endParaRPr lang="en-US"/>
          </a:p>
        </p:txBody>
      </p:sp>
      <p:pic>
        <p:nvPicPr>
          <p:cNvPr id="6656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ZoneTexte 4"/>
          <p:cNvSpPr txBox="1">
            <a:spLocks noChangeArrowheads="1"/>
          </p:cNvSpPr>
          <p:nvPr/>
        </p:nvSpPr>
        <p:spPr bwMode="auto">
          <a:xfrm>
            <a:off x="1968500" y="6278563"/>
            <a:ext cx="88614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2000" b="1">
                <a:solidFill>
                  <a:schemeClr val="tx1"/>
                </a:solidFill>
              </a:rPr>
              <a:t>Nao, le robot humanoïde pour communiquer avec les enfants autistes</a:t>
            </a:r>
          </a:p>
        </p:txBody>
      </p:sp>
      <p:sp>
        <p:nvSpPr>
          <p:cNvPr id="66566" name="ZoneTexte 3"/>
          <p:cNvSpPr txBox="1">
            <a:spLocks noChangeArrowheads="1"/>
          </p:cNvSpPr>
          <p:nvPr/>
        </p:nvSpPr>
        <p:spPr bwMode="auto">
          <a:xfrm>
            <a:off x="3673475" y="0"/>
            <a:ext cx="610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fr-FR" altLang="fr-FR" sz="2400" b="1"/>
              <a:t>L’intelligence artificielle et émotionnelle</a:t>
            </a:r>
          </a:p>
        </p:txBody>
      </p:sp>
    </p:spTree>
    <p:extLst>
      <p:ext uri="{BB962C8B-B14F-4D97-AF65-F5344CB8AC3E}">
        <p14:creationId xmlns:p14="http://schemas.microsoft.com/office/powerpoint/2010/main" val="395683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08263" y="6467475"/>
            <a:ext cx="7620000" cy="365125"/>
          </a:xfrm>
        </p:spPr>
        <p:txBody>
          <a:bodyPr/>
          <a:lstStyle/>
          <a:p>
            <a:pPr algn="r">
              <a:defRPr/>
            </a:pPr>
            <a:r>
              <a:rPr lang="fr-FR"/>
              <a:t>ANFH la Réunion 21 avril 2016</a:t>
            </a:r>
            <a:endParaRPr lang="en-US" dirty="0"/>
          </a:p>
        </p:txBody>
      </p:sp>
      <p:sp>
        <p:nvSpPr>
          <p:cNvPr id="3" name="Espace réservé du numéro de diapositive 2"/>
          <p:cNvSpPr>
            <a:spLocks noGrp="1"/>
          </p:cNvSpPr>
          <p:nvPr>
            <p:ph type="sldNum" sz="quarter" idx="12"/>
          </p:nvPr>
        </p:nvSpPr>
        <p:spPr/>
        <p:txBody>
          <a:bodyPr/>
          <a:lstStyle/>
          <a:p>
            <a:pPr>
              <a:defRPr/>
            </a:pPr>
            <a:fld id="{282D4E88-BEEB-42B3-89FE-8AC03A55DE1C}" type="slidenum">
              <a:rPr lang="en-US" smtClean="0"/>
              <a:pPr>
                <a:defRPr/>
              </a:pPr>
              <a:t>14</a:t>
            </a:fld>
            <a:endParaRPr lang="en-US"/>
          </a:p>
        </p:txBody>
      </p:sp>
      <p:pic>
        <p:nvPicPr>
          <p:cNvPr id="6758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781050"/>
            <a:ext cx="7743825"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ZoneTexte 4"/>
          <p:cNvSpPr txBox="1">
            <a:spLocks noChangeArrowheads="1"/>
          </p:cNvSpPr>
          <p:nvPr/>
        </p:nvSpPr>
        <p:spPr bwMode="auto">
          <a:xfrm>
            <a:off x="2484438" y="38100"/>
            <a:ext cx="8307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2400" b="1">
                <a:solidFill>
                  <a:schemeClr val="tx1"/>
                </a:solidFill>
              </a:rPr>
              <a:t>Prise de sang avec le robot développé par Veebot </a:t>
            </a:r>
          </a:p>
        </p:txBody>
      </p:sp>
    </p:spTree>
    <p:extLst>
      <p:ext uri="{BB962C8B-B14F-4D97-AF65-F5344CB8AC3E}">
        <p14:creationId xmlns:p14="http://schemas.microsoft.com/office/powerpoint/2010/main" val="113783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246438" y="6492875"/>
            <a:ext cx="7620000" cy="365125"/>
          </a:xfrm>
        </p:spPr>
        <p:txBody>
          <a:bodyPr/>
          <a:lstStyle/>
          <a:p>
            <a:pPr algn="r">
              <a:defRPr/>
            </a:pPr>
            <a:r>
              <a:rPr lang="fr-FR"/>
              <a:t>ANFH la Réunion 21 avril 2016</a:t>
            </a:r>
            <a:endParaRPr lang="en-US" dirty="0"/>
          </a:p>
        </p:txBody>
      </p:sp>
      <p:sp>
        <p:nvSpPr>
          <p:cNvPr id="3" name="Espace réservé du numéro de diapositive 2"/>
          <p:cNvSpPr>
            <a:spLocks noGrp="1"/>
          </p:cNvSpPr>
          <p:nvPr>
            <p:ph type="sldNum" sz="quarter" idx="12"/>
          </p:nvPr>
        </p:nvSpPr>
        <p:spPr/>
        <p:txBody>
          <a:bodyPr/>
          <a:lstStyle/>
          <a:p>
            <a:pPr>
              <a:defRPr/>
            </a:pPr>
            <a:fld id="{3ADA3097-4FC4-4614-B997-5599D41F5CEF}" type="slidenum">
              <a:rPr lang="en-US" smtClean="0"/>
              <a:pPr>
                <a:defRPr/>
              </a:pPr>
              <a:t>15</a:t>
            </a:fld>
            <a:endParaRPr lang="en-US"/>
          </a:p>
        </p:txBody>
      </p:sp>
      <p:pic>
        <p:nvPicPr>
          <p:cNvPr id="6861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415925"/>
            <a:ext cx="5203825"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ZoneTexte 4"/>
          <p:cNvSpPr txBox="1">
            <a:spLocks noChangeArrowheads="1"/>
          </p:cNvSpPr>
          <p:nvPr/>
        </p:nvSpPr>
        <p:spPr bwMode="auto">
          <a:xfrm>
            <a:off x="2300288" y="0"/>
            <a:ext cx="875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2400" b="1">
                <a:solidFill>
                  <a:schemeClr val="tx1"/>
                </a:solidFill>
              </a:rPr>
              <a:t>Le robot chirurgical Da Vinci et le chirurgien « supervisor »</a:t>
            </a:r>
          </a:p>
        </p:txBody>
      </p:sp>
      <p:pic>
        <p:nvPicPr>
          <p:cNvPr id="6861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461963"/>
            <a:ext cx="4827588"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3760788"/>
            <a:ext cx="50323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17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3"/>
          <p:cNvSpPr>
            <a:spLocks noGrp="1"/>
          </p:cNvSpPr>
          <p:nvPr>
            <p:ph type="title"/>
          </p:nvPr>
        </p:nvSpPr>
        <p:spPr>
          <a:xfrm>
            <a:off x="1477963" y="14288"/>
            <a:ext cx="10714037" cy="1281112"/>
          </a:xfrm>
        </p:spPr>
        <p:txBody>
          <a:bodyPr/>
          <a:lstStyle/>
          <a:p>
            <a:r>
              <a:rPr lang="fr-FR" altLang="fr-FR" sz="2800" b="1"/>
              <a:t>L’homme réparé et augmenté : Une prothèse connectée qui reproduit la sensation du membre perdu</a:t>
            </a:r>
          </a:p>
        </p:txBody>
      </p:sp>
      <p:sp>
        <p:nvSpPr>
          <p:cNvPr id="2" name="Espace réservé du pied de page 1"/>
          <p:cNvSpPr>
            <a:spLocks noGrp="1"/>
          </p:cNvSpPr>
          <p:nvPr>
            <p:ph type="ftr" sz="quarter" idx="11"/>
          </p:nvPr>
        </p:nvSpPr>
        <p:spPr>
          <a:xfrm>
            <a:off x="4132263" y="6492875"/>
            <a:ext cx="7620000" cy="365125"/>
          </a:xfrm>
        </p:spPr>
        <p:txBody>
          <a:bodyPr/>
          <a:lstStyle/>
          <a:p>
            <a:pPr algn="r">
              <a:defRPr/>
            </a:pPr>
            <a:r>
              <a:rPr lang="fr-FR"/>
              <a:t>ANFH la Réunion 21 avril 2016</a:t>
            </a:r>
            <a:endParaRPr lang="en-US" dirty="0"/>
          </a:p>
        </p:txBody>
      </p:sp>
      <p:sp>
        <p:nvSpPr>
          <p:cNvPr id="3" name="Espace réservé du numéro de diapositive 2"/>
          <p:cNvSpPr>
            <a:spLocks noGrp="1"/>
          </p:cNvSpPr>
          <p:nvPr>
            <p:ph type="sldNum" sz="quarter" idx="12"/>
          </p:nvPr>
        </p:nvSpPr>
        <p:spPr/>
        <p:txBody>
          <a:bodyPr/>
          <a:lstStyle/>
          <a:p>
            <a:pPr>
              <a:defRPr/>
            </a:pPr>
            <a:fld id="{452BA1ED-B1D0-4F94-AD16-690F16F36B98}" type="slidenum">
              <a:rPr lang="en-US" smtClean="0"/>
              <a:pPr>
                <a:defRPr/>
              </a:pPr>
              <a:t>16</a:t>
            </a:fld>
            <a:endParaRPr lang="en-US"/>
          </a:p>
        </p:txBody>
      </p:sp>
      <p:pic>
        <p:nvPicPr>
          <p:cNvPr id="6963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969963"/>
            <a:ext cx="8535987"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05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2589213" y="147638"/>
            <a:ext cx="8912225" cy="1279525"/>
          </a:xfrm>
        </p:spPr>
        <p:txBody>
          <a:bodyPr/>
          <a:lstStyle/>
          <a:p>
            <a:r>
              <a:rPr lang="fr-FR" altLang="fr-FR" sz="2800" b="1"/>
              <a:t>L’homme réparé et augmenté : la main bionique</a:t>
            </a:r>
            <a:endParaRPr lang="fr-FR" altLang="fr-FR" sz="2800"/>
          </a:p>
        </p:txBody>
      </p:sp>
      <p:sp>
        <p:nvSpPr>
          <p:cNvPr id="3" name="Espace réservé du pied de page 2"/>
          <p:cNvSpPr>
            <a:spLocks noGrp="1"/>
          </p:cNvSpPr>
          <p:nvPr>
            <p:ph type="ftr" sz="quarter" idx="11"/>
          </p:nvPr>
        </p:nvSpPr>
        <p:spPr/>
        <p:txBody>
          <a:bodyPr/>
          <a:lstStyle/>
          <a:p>
            <a:pPr>
              <a:defRPr/>
            </a:pPr>
            <a:r>
              <a:rPr lang="fr-FR"/>
              <a:t>ANFH la Réunion 21 avril 2016</a:t>
            </a:r>
            <a:endParaRPr lang="en-US" dirty="0"/>
          </a:p>
        </p:txBody>
      </p:sp>
      <p:sp>
        <p:nvSpPr>
          <p:cNvPr id="4" name="Espace réservé du numéro de diapositive 3"/>
          <p:cNvSpPr>
            <a:spLocks noGrp="1"/>
          </p:cNvSpPr>
          <p:nvPr>
            <p:ph type="sldNum" sz="quarter" idx="12"/>
          </p:nvPr>
        </p:nvSpPr>
        <p:spPr/>
        <p:txBody>
          <a:bodyPr/>
          <a:lstStyle/>
          <a:p>
            <a:pPr>
              <a:defRPr/>
            </a:pPr>
            <a:fld id="{DCC42835-5635-424D-95CF-6874D0BAE240}" type="slidenum">
              <a:rPr lang="en-US" smtClean="0"/>
              <a:pPr>
                <a:defRPr/>
              </a:pPr>
              <a:t>17</a:t>
            </a:fld>
            <a:endParaRPr lang="en-US"/>
          </a:p>
        </p:txBody>
      </p:sp>
      <p:pic>
        <p:nvPicPr>
          <p:cNvPr id="7066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787400"/>
            <a:ext cx="102711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58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431925" y="490538"/>
            <a:ext cx="10520363" cy="5495925"/>
          </a:xfrm>
        </p:spPr>
        <p:txBody>
          <a:bodyPr/>
          <a:lstStyle/>
          <a:p>
            <a:pPr algn="ctr"/>
            <a:r>
              <a:rPr lang="fr-FR" altLang="fr-FR" sz="2800"/>
              <a:t>Un changement de comportement des citoyens vis-à-vis de la santé avec l’accès aux objets connectés, aux applications mobiles, aux robots, à l’intelligence artificielle </a:t>
            </a:r>
            <a:r>
              <a:rPr lang="fr-FR" altLang="fr-FR" sz="2700"/>
              <a:t>(Google, Watson), </a:t>
            </a:r>
            <a:r>
              <a:rPr lang="fr-FR" altLang="fr-FR" sz="2800"/>
              <a:t>les NBIC </a:t>
            </a:r>
            <a:r>
              <a:rPr lang="fr-FR" altLang="fr-FR" sz="2700" i="1"/>
              <a:t>(Nanotechnologie, Biotechnologie, Information, Cognition), </a:t>
            </a:r>
            <a:br>
              <a:rPr lang="fr-FR" altLang="fr-FR" sz="2700" i="1"/>
            </a:br>
            <a:r>
              <a:rPr lang="fr-FR" altLang="fr-FR" sz="2800"/>
              <a:t>la Blockchain </a:t>
            </a:r>
            <a:r>
              <a:rPr lang="fr-FR" altLang="fr-FR" sz="2700"/>
              <a:t>(</a:t>
            </a:r>
            <a:r>
              <a:rPr lang="fr-FR" altLang="fr-FR" sz="2700" i="1"/>
              <a:t>le dossier médical universel)</a:t>
            </a:r>
            <a:br>
              <a:rPr lang="fr-FR" altLang="fr-FR" sz="2700" i="1"/>
            </a:br>
            <a:br>
              <a:rPr lang="fr-FR" altLang="fr-FR" sz="2700"/>
            </a:br>
            <a:r>
              <a:rPr lang="fr-FR" altLang="fr-FR" sz="3100" b="1" i="1">
                <a:solidFill>
                  <a:srgbClr val="C00000"/>
                </a:solidFill>
              </a:rPr>
              <a:t>L’avènement du transhumanisme pour une technomédecine donnant naissance à un homme augmenté, </a:t>
            </a:r>
            <a:r>
              <a:rPr lang="fr-FR" altLang="fr-FR" sz="3100" b="1" i="1">
                <a:solidFill>
                  <a:schemeClr val="tx1"/>
                </a:solidFill>
              </a:rPr>
              <a:t>en remplacement de l’homme soigné et réparé</a:t>
            </a:r>
            <a:r>
              <a:rPr lang="fr-FR" altLang="fr-FR" sz="3100" b="1" i="1">
                <a:solidFill>
                  <a:srgbClr val="C00000"/>
                </a:solidFill>
              </a:rPr>
              <a:t>, en recherche d’immortalité</a:t>
            </a:r>
            <a:endParaRPr lang="fr-FR" altLang="fr-FR" sz="3100" b="1">
              <a:solidFill>
                <a:srgbClr val="C00000"/>
              </a:solidFill>
            </a:endParaRPr>
          </a:p>
        </p:txBody>
      </p:sp>
      <p:sp>
        <p:nvSpPr>
          <p:cNvPr id="4" name="Espace réservé du pied de page 3"/>
          <p:cNvSpPr>
            <a:spLocks noGrp="1"/>
          </p:cNvSpPr>
          <p:nvPr>
            <p:ph type="ftr" sz="quarter" idx="11"/>
          </p:nvPr>
        </p:nvSpPr>
        <p:spPr>
          <a:xfrm>
            <a:off x="4143375" y="6364288"/>
            <a:ext cx="7620000" cy="365125"/>
          </a:xfrm>
        </p:spPr>
        <p:txBody>
          <a:bodyPr/>
          <a:lstStyle/>
          <a:p>
            <a:pPr algn="r">
              <a:defRPr/>
            </a:pPr>
            <a:r>
              <a:rPr lang="fr-FR"/>
              <a:t>ANFH la Réunion 21 avril 2016</a:t>
            </a:r>
            <a:endParaRPr lang="en-US" dirty="0"/>
          </a:p>
        </p:txBody>
      </p:sp>
      <p:sp>
        <p:nvSpPr>
          <p:cNvPr id="35844"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8380026B-81CE-4E56-9736-F0CF99C07565}" type="slidenum">
              <a:rPr lang="en-US" altLang="fr-FR" smtClean="0">
                <a:solidFill>
                  <a:srgbClr val="FEFFFF"/>
                </a:solidFill>
              </a:rPr>
              <a:pPr fontAlgn="base">
                <a:spcBef>
                  <a:spcPct val="0"/>
                </a:spcBef>
                <a:spcAft>
                  <a:spcPct val="0"/>
                </a:spcAft>
                <a:buClrTx/>
                <a:buFontTx/>
                <a:buNone/>
              </a:pPr>
              <a:t>18</a:t>
            </a:fld>
            <a:endParaRPr lang="en-US" altLang="fr-FR">
              <a:solidFill>
                <a:srgbClr val="FEFFFF"/>
              </a:solidFill>
            </a:endParaRPr>
          </a:p>
        </p:txBody>
      </p:sp>
      <p:pic>
        <p:nvPicPr>
          <p:cNvPr id="3584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72688" y="-25400"/>
            <a:ext cx="187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929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4276725" y="6492875"/>
            <a:ext cx="7619999" cy="365125"/>
          </a:xfrm>
        </p:spPr>
        <p:txBody>
          <a:bodyPr/>
          <a:lstStyle/>
          <a:p>
            <a:pPr algn="r"/>
            <a:r>
              <a:rPr lang="fr-FR" dirty="0"/>
              <a:t>ANFH la Réunion 21 avril 2016</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Image 4"/>
          <p:cNvPicPr>
            <a:picLocks noChangeAspect="1"/>
          </p:cNvPicPr>
          <p:nvPr/>
        </p:nvPicPr>
        <p:blipFill>
          <a:blip r:embed="rId2"/>
          <a:stretch>
            <a:fillRect/>
          </a:stretch>
        </p:blipFill>
        <p:spPr>
          <a:xfrm>
            <a:off x="3885453" y="100013"/>
            <a:ext cx="4944222" cy="6754915"/>
          </a:xfrm>
          <a:prstGeom prst="rect">
            <a:avLst/>
          </a:prstGeom>
        </p:spPr>
      </p:pic>
    </p:spTree>
    <p:extLst>
      <p:ext uri="{BB962C8B-B14F-4D97-AF65-F5344CB8AC3E}">
        <p14:creationId xmlns:p14="http://schemas.microsoft.com/office/powerpoint/2010/main" val="368146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b="1" dirty="0"/>
              <a:t>Télémédecine : assureurs et </a:t>
            </a:r>
            <a:r>
              <a:rPr lang="fr-FR" b="1" dirty="0" err="1"/>
              <a:t>assisteurs</a:t>
            </a:r>
            <a:r>
              <a:rPr lang="fr-FR" b="1" dirty="0"/>
              <a:t> </a:t>
            </a:r>
            <a:r>
              <a:rPr lang="fr-FR" b="1" dirty="0" err="1"/>
              <a:t>vont-ils</a:t>
            </a:r>
            <a:r>
              <a:rPr lang="fr-FR" b="1" dirty="0"/>
              <a:t> </a:t>
            </a:r>
            <a:r>
              <a:rPr lang="fr-FR" b="1" dirty="0" err="1"/>
              <a:t>ubériser</a:t>
            </a:r>
            <a:r>
              <a:rPr lang="fr-FR" b="1" dirty="0"/>
              <a:t> la santé ?</a:t>
            </a:r>
            <a:br>
              <a:rPr lang="fr-FR" b="1" dirty="0"/>
            </a:br>
            <a:endParaRPr lang="fr-FR" dirty="0"/>
          </a:p>
        </p:txBody>
      </p:sp>
      <p:sp>
        <p:nvSpPr>
          <p:cNvPr id="4" name="Espace réservé du pied de page 3"/>
          <p:cNvSpPr>
            <a:spLocks noGrp="1"/>
          </p:cNvSpPr>
          <p:nvPr>
            <p:ph type="ftr" sz="quarter" idx="11"/>
          </p:nvPr>
        </p:nvSpPr>
        <p:spPr/>
        <p:txBody>
          <a:bodyPr/>
          <a:lstStyle/>
          <a:p>
            <a:r>
              <a:rPr lang="fr-FR"/>
              <a:t>ANFH la Réunion 21 avril 2016</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7" name="ZoneTexte 6"/>
          <p:cNvSpPr txBox="1"/>
          <p:nvPr/>
        </p:nvSpPr>
        <p:spPr>
          <a:xfrm>
            <a:off x="2300288" y="2686051"/>
            <a:ext cx="9329737" cy="1200329"/>
          </a:xfrm>
          <a:prstGeom prst="rect">
            <a:avLst/>
          </a:prstGeom>
          <a:noFill/>
        </p:spPr>
        <p:txBody>
          <a:bodyPr wrap="square" rtlCol="0">
            <a:spAutoFit/>
          </a:bodyPr>
          <a:lstStyle/>
          <a:p>
            <a:pPr algn="just"/>
            <a:r>
              <a:rPr lang="fr-FR" b="1" dirty="0">
                <a:solidFill>
                  <a:srgbClr val="C00000"/>
                </a:solidFill>
              </a:rPr>
              <a:t>Des taxis concurrencés par les VTC, des hôtels mis en péril par </a:t>
            </a:r>
            <a:r>
              <a:rPr lang="fr-FR" b="1" dirty="0" err="1">
                <a:solidFill>
                  <a:srgbClr val="C00000"/>
                </a:solidFill>
              </a:rPr>
              <a:t>Airbnb</a:t>
            </a:r>
            <a:r>
              <a:rPr lang="fr-FR" b="1" dirty="0">
                <a:solidFill>
                  <a:srgbClr val="C00000"/>
                </a:solidFill>
              </a:rPr>
              <a:t> et aujourd’hui des médecins digitalisés par le déploiement d’une offre de télémédecine par Axa Assistance. Demain, pourra-t-on faire des </a:t>
            </a:r>
            <a:r>
              <a:rPr lang="fr-FR" b="1" dirty="0" err="1">
                <a:solidFill>
                  <a:srgbClr val="C00000"/>
                </a:solidFill>
              </a:rPr>
              <a:t>visioconsultations</a:t>
            </a:r>
            <a:r>
              <a:rPr lang="fr-FR" b="1" dirty="0">
                <a:solidFill>
                  <a:srgbClr val="C00000"/>
                </a:solidFill>
              </a:rPr>
              <a:t> grâce à </a:t>
            </a:r>
            <a:r>
              <a:rPr lang="fr-FR" b="1" dirty="0" err="1">
                <a:solidFill>
                  <a:srgbClr val="C00000"/>
                </a:solidFill>
              </a:rPr>
              <a:t>Arkéa</a:t>
            </a:r>
            <a:r>
              <a:rPr lang="fr-FR" b="1" dirty="0">
                <a:solidFill>
                  <a:srgbClr val="C00000"/>
                </a:solidFill>
              </a:rPr>
              <a:t> Assistance ?</a:t>
            </a:r>
          </a:p>
        </p:txBody>
      </p:sp>
    </p:spTree>
    <p:extLst>
      <p:ext uri="{BB962C8B-B14F-4D97-AF65-F5344CB8AC3E}">
        <p14:creationId xmlns:p14="http://schemas.microsoft.com/office/powerpoint/2010/main" val="329751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2085975" y="100013"/>
            <a:ext cx="8183563" cy="1281112"/>
          </a:xfrm>
        </p:spPr>
        <p:txBody>
          <a:bodyPr/>
          <a:lstStyle/>
          <a:p>
            <a:pPr algn="ctr" eaLnBrk="1" hangingPunct="1"/>
            <a:r>
              <a:rPr lang="fr-FR" altLang="fr-FR" sz="2800" b="1" dirty="0"/>
              <a:t>L’avènement du </a:t>
            </a:r>
            <a:r>
              <a:rPr lang="fr-FR" altLang="fr-FR" sz="2800" b="1" dirty="0" err="1"/>
              <a:t>Transhumanisme</a:t>
            </a:r>
            <a:r>
              <a:rPr lang="fr-FR" altLang="fr-FR" sz="2800" b="1" dirty="0"/>
              <a:t>..</a:t>
            </a:r>
          </a:p>
        </p:txBody>
      </p:sp>
      <p:graphicFrame>
        <p:nvGraphicFramePr>
          <p:cNvPr id="24579" name="Espace réservé du contenu 8"/>
          <p:cNvGraphicFramePr>
            <a:graphicFrameLocks noGrp="1"/>
          </p:cNvGraphicFramePr>
          <p:nvPr>
            <p:ph idx="1"/>
            <p:extLst/>
          </p:nvPr>
        </p:nvGraphicFramePr>
        <p:xfrm>
          <a:off x="2571835" y="1031875"/>
          <a:ext cx="9120188" cy="4044950"/>
        </p:xfrm>
        <a:graphic>
          <a:graphicData uri="http://schemas.openxmlformats.org/presentationml/2006/ole">
            <mc:AlternateContent xmlns:mc="http://schemas.openxmlformats.org/markup-compatibility/2006">
              <mc:Choice xmlns:v="urn:schemas-microsoft-com:vml" Requires="v">
                <p:oleObj spid="_x0000_s2071" name="Chart" r:id="rId3" imgW="9126503" imgH="4048095" progId="Excel.Chart.8">
                  <p:embed/>
                </p:oleObj>
              </mc:Choice>
              <mc:Fallback>
                <p:oleObj name="Chart" r:id="rId3" imgW="9126503" imgH="4048095" progId="Excel.Chart.8">
                  <p:embed/>
                  <p:pic>
                    <p:nvPicPr>
                      <p:cNvPr id="24579" name="Espace réservé du contenu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835" y="1031875"/>
                        <a:ext cx="9120188"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ZoneTexte 10"/>
          <p:cNvSpPr txBox="1"/>
          <p:nvPr/>
        </p:nvSpPr>
        <p:spPr>
          <a:xfrm>
            <a:off x="2589213" y="4475163"/>
            <a:ext cx="2057400"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400" b="1" dirty="0"/>
              <a:t>Maladies infectieuses</a:t>
            </a:r>
          </a:p>
        </p:txBody>
      </p:sp>
      <p:cxnSp>
        <p:nvCxnSpPr>
          <p:cNvPr id="15" name="Connecteur droit avec flèche 14"/>
          <p:cNvCxnSpPr/>
          <p:nvPr/>
        </p:nvCxnSpPr>
        <p:spPr>
          <a:xfrm flipV="1">
            <a:off x="3756025" y="4051300"/>
            <a:ext cx="0"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914775" y="4833938"/>
            <a:ext cx="1463675" cy="33813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antibiotiques</a:t>
            </a:r>
          </a:p>
        </p:txBody>
      </p:sp>
      <p:cxnSp>
        <p:nvCxnSpPr>
          <p:cNvPr id="18" name="Connecteur droit avec flèche 17"/>
          <p:cNvCxnSpPr/>
          <p:nvPr/>
        </p:nvCxnSpPr>
        <p:spPr>
          <a:xfrm flipV="1">
            <a:off x="4838700" y="4043363"/>
            <a:ext cx="14288" cy="739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503863" y="4833938"/>
            <a:ext cx="1008062" cy="33813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med.CV</a:t>
            </a:r>
          </a:p>
        </p:txBody>
      </p:sp>
      <p:cxnSp>
        <p:nvCxnSpPr>
          <p:cNvPr id="21" name="Connecteur droit avec flèche 20"/>
          <p:cNvCxnSpPr/>
          <p:nvPr/>
        </p:nvCxnSpPr>
        <p:spPr>
          <a:xfrm flipV="1">
            <a:off x="5994400" y="4162425"/>
            <a:ext cx="12700" cy="54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589213" y="6342063"/>
            <a:ext cx="4459287"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fr-FR" b="1" dirty="0"/>
              <a:t>Médecine curative « collective » </a:t>
            </a:r>
          </a:p>
        </p:txBody>
      </p:sp>
      <p:sp>
        <p:nvSpPr>
          <p:cNvPr id="24" name="ZoneTexte 23"/>
          <p:cNvSpPr txBox="1"/>
          <p:nvPr/>
        </p:nvSpPr>
        <p:spPr>
          <a:xfrm>
            <a:off x="6511925" y="5262563"/>
            <a:ext cx="1685925"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fr-FR" sz="1600" b="1" dirty="0" err="1"/>
              <a:t>Méd.onco.pers</a:t>
            </a:r>
            <a:r>
              <a:rPr lang="fr-FR" sz="1600" b="1" dirty="0"/>
              <a:t>.</a:t>
            </a:r>
          </a:p>
        </p:txBody>
      </p:sp>
      <p:cxnSp>
        <p:nvCxnSpPr>
          <p:cNvPr id="26" name="Connecteur droit avec flèche 25"/>
          <p:cNvCxnSpPr/>
          <p:nvPr/>
        </p:nvCxnSpPr>
        <p:spPr>
          <a:xfrm flipV="1">
            <a:off x="7162800" y="4265613"/>
            <a:ext cx="1588" cy="766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511925" y="5648325"/>
            <a:ext cx="4067175" cy="5842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fontAlgn="auto" hangingPunct="1">
              <a:spcBef>
                <a:spcPts val="0"/>
              </a:spcBef>
              <a:spcAft>
                <a:spcPts val="0"/>
              </a:spcAft>
              <a:defRPr/>
            </a:pPr>
            <a:r>
              <a:rPr lang="fr-FR" sz="1600" b="1" dirty="0"/>
              <a:t>Médecine 5P, prédictive, préventive, personnalisée, participative, prouvée</a:t>
            </a:r>
            <a:endParaRPr lang="fr-FR" sz="1600" b="1" u="sng" dirty="0">
              <a:solidFill>
                <a:schemeClr val="tx1"/>
              </a:solidFill>
            </a:endParaRPr>
          </a:p>
        </p:txBody>
      </p:sp>
      <p:sp>
        <p:nvSpPr>
          <p:cNvPr id="28" name="ZoneTexte 27"/>
          <p:cNvSpPr txBox="1"/>
          <p:nvPr/>
        </p:nvSpPr>
        <p:spPr>
          <a:xfrm>
            <a:off x="8202614" y="5254623"/>
            <a:ext cx="237648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1" fontAlgn="auto" hangingPunct="1">
              <a:spcBef>
                <a:spcPts val="0"/>
              </a:spcBef>
              <a:spcAft>
                <a:spcPts val="0"/>
              </a:spcAft>
              <a:defRPr/>
            </a:pPr>
            <a:r>
              <a:rPr lang="fr-FR" sz="1600" b="1" dirty="0"/>
              <a:t>Génomique</a:t>
            </a:r>
          </a:p>
        </p:txBody>
      </p:sp>
      <p:sp>
        <p:nvSpPr>
          <p:cNvPr id="29" name="ZoneTexte 28"/>
          <p:cNvSpPr txBox="1"/>
          <p:nvPr/>
        </p:nvSpPr>
        <p:spPr>
          <a:xfrm>
            <a:off x="7048500" y="3301440"/>
            <a:ext cx="3530600" cy="32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1" fontAlgn="auto" hangingPunct="1">
              <a:spcBef>
                <a:spcPts val="0"/>
              </a:spcBef>
              <a:spcAft>
                <a:spcPts val="0"/>
              </a:spcAft>
              <a:defRPr/>
            </a:pPr>
            <a:r>
              <a:rPr lang="fr-FR" sz="1500" b="1" dirty="0"/>
              <a:t>L’ère de la santé numérique</a:t>
            </a:r>
          </a:p>
        </p:txBody>
      </p:sp>
      <p:sp>
        <p:nvSpPr>
          <p:cNvPr id="34" name="ZoneTexte 33"/>
          <p:cNvSpPr txBox="1"/>
          <p:nvPr/>
        </p:nvSpPr>
        <p:spPr>
          <a:xfrm>
            <a:off x="3344863" y="1905000"/>
            <a:ext cx="822325"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50 ans</a:t>
            </a:r>
          </a:p>
        </p:txBody>
      </p:sp>
      <p:cxnSp>
        <p:nvCxnSpPr>
          <p:cNvPr id="36" name="Connecteur droit avec flèche 35"/>
          <p:cNvCxnSpPr/>
          <p:nvPr/>
        </p:nvCxnSpPr>
        <p:spPr>
          <a:xfrm>
            <a:off x="3756025" y="2408238"/>
            <a:ext cx="0" cy="6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4441825" y="1920875"/>
            <a:ext cx="822325"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65 ans</a:t>
            </a:r>
          </a:p>
        </p:txBody>
      </p:sp>
      <p:cxnSp>
        <p:nvCxnSpPr>
          <p:cNvPr id="39" name="Connecteur droit avec flèche 38"/>
          <p:cNvCxnSpPr/>
          <p:nvPr/>
        </p:nvCxnSpPr>
        <p:spPr>
          <a:xfrm>
            <a:off x="4838700" y="2408238"/>
            <a:ext cx="0" cy="67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5538788" y="1920875"/>
            <a:ext cx="823912"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85 ans</a:t>
            </a:r>
          </a:p>
        </p:txBody>
      </p:sp>
      <p:cxnSp>
        <p:nvCxnSpPr>
          <p:cNvPr id="43" name="Connecteur droit avec flèche 42"/>
          <p:cNvCxnSpPr/>
          <p:nvPr/>
        </p:nvCxnSpPr>
        <p:spPr>
          <a:xfrm>
            <a:off x="5994400" y="2408238"/>
            <a:ext cx="0" cy="64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6637338" y="1920875"/>
            <a:ext cx="1370012"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100-120 ans</a:t>
            </a:r>
          </a:p>
        </p:txBody>
      </p:sp>
      <p:sp>
        <p:nvSpPr>
          <p:cNvPr id="45" name="ZoneTexte 44"/>
          <p:cNvSpPr txBox="1"/>
          <p:nvPr/>
        </p:nvSpPr>
        <p:spPr>
          <a:xfrm>
            <a:off x="8286750" y="1920875"/>
            <a:ext cx="2208213" cy="33813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fr-FR" sz="1600" b="1" dirty="0"/>
              <a:t>150-300-1000 ans ??</a:t>
            </a:r>
          </a:p>
        </p:txBody>
      </p:sp>
      <p:sp>
        <p:nvSpPr>
          <p:cNvPr id="46" name="ZoneTexte 45"/>
          <p:cNvSpPr txBox="1"/>
          <p:nvPr/>
        </p:nvSpPr>
        <p:spPr>
          <a:xfrm>
            <a:off x="3165475" y="3321050"/>
            <a:ext cx="3883025"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fr-FR" sz="1400" b="1" dirty="0"/>
              <a:t>L’ère de l’hygiène et de la pharmacologie</a:t>
            </a:r>
          </a:p>
        </p:txBody>
      </p:sp>
      <p:sp>
        <p:nvSpPr>
          <p:cNvPr id="47" name="ZoneTexte 46"/>
          <p:cNvSpPr txBox="1"/>
          <p:nvPr/>
        </p:nvSpPr>
        <p:spPr>
          <a:xfrm>
            <a:off x="6519862" y="4861519"/>
            <a:ext cx="4059237" cy="310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1" fontAlgn="auto" hangingPunct="1">
              <a:spcBef>
                <a:spcPts val="0"/>
              </a:spcBef>
              <a:spcAft>
                <a:spcPts val="0"/>
              </a:spcAft>
              <a:defRPr/>
            </a:pPr>
            <a:r>
              <a:rPr lang="fr-FR" sz="1400" b="1" dirty="0"/>
              <a:t>TLM, Objets connectés, </a:t>
            </a:r>
            <a:r>
              <a:rPr lang="fr-FR" sz="1400" b="1" dirty="0" err="1"/>
              <a:t>Big</a:t>
            </a:r>
            <a:r>
              <a:rPr lang="fr-FR" sz="1400" b="1" dirty="0"/>
              <a:t> Data, IA, GAFA</a:t>
            </a:r>
          </a:p>
        </p:txBody>
      </p:sp>
      <p:cxnSp>
        <p:nvCxnSpPr>
          <p:cNvPr id="49" name="Connecteur droit avec flèche 48"/>
          <p:cNvCxnSpPr/>
          <p:nvPr/>
        </p:nvCxnSpPr>
        <p:spPr>
          <a:xfrm flipV="1">
            <a:off x="8740775" y="4435475"/>
            <a:ext cx="0" cy="398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10269538" y="4629150"/>
            <a:ext cx="0" cy="204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604"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72688" y="-25400"/>
            <a:ext cx="187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a:xfrm>
            <a:off x="2959100" y="6323013"/>
            <a:ext cx="8993188" cy="365125"/>
          </a:xfrm>
        </p:spPr>
        <p:txBody>
          <a:bodyPr/>
          <a:lstStyle/>
          <a:p>
            <a:pPr algn="r">
              <a:defRPr/>
            </a:pPr>
            <a:r>
              <a:rPr lang="fr-FR"/>
              <a:t>ANFH la Réunion 21 avril 2016</a:t>
            </a:r>
            <a:endParaRPr lang="en-US" dirty="0"/>
          </a:p>
        </p:txBody>
      </p:sp>
      <p:sp>
        <p:nvSpPr>
          <p:cNvPr id="2460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B0F00CB3-5F80-499C-B5A8-B06C272FBCEA}" type="slidenum">
              <a:rPr lang="en-US" altLang="fr-FR" smtClean="0">
                <a:solidFill>
                  <a:srgbClr val="FEFFFF"/>
                </a:solidFill>
              </a:rPr>
              <a:pPr fontAlgn="base">
                <a:spcBef>
                  <a:spcPct val="0"/>
                </a:spcBef>
                <a:spcAft>
                  <a:spcPct val="0"/>
                </a:spcAft>
                <a:buClrTx/>
                <a:buFontTx/>
                <a:buNone/>
              </a:pPr>
              <a:t>20</a:t>
            </a:fld>
            <a:endParaRPr lang="en-US" altLang="fr-FR">
              <a:solidFill>
                <a:srgbClr val="FEFFFF"/>
              </a:solidFill>
            </a:endParaRPr>
          </a:p>
        </p:txBody>
      </p:sp>
      <p:sp>
        <p:nvSpPr>
          <p:cNvPr id="5" name="Ellipse 4"/>
          <p:cNvSpPr/>
          <p:nvPr/>
        </p:nvSpPr>
        <p:spPr>
          <a:xfrm>
            <a:off x="6967538" y="2243138"/>
            <a:ext cx="695325" cy="2192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Rectangle 1"/>
          <p:cNvSpPr/>
          <p:nvPr/>
        </p:nvSpPr>
        <p:spPr>
          <a:xfrm>
            <a:off x="5378450" y="3640933"/>
            <a:ext cx="5200650" cy="3103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400"/>
              </a:lnSpc>
              <a:defRPr/>
            </a:pPr>
            <a:r>
              <a:rPr lang="fr-FR" sz="1400" b="1" dirty="0">
                <a:solidFill>
                  <a:schemeClr val="tx1"/>
                </a:solidFill>
              </a:rPr>
              <a:t>homme réparé                        homme  augmenté (</a:t>
            </a:r>
            <a:r>
              <a:rPr lang="fr-FR" sz="1400" b="1" dirty="0" err="1">
                <a:solidFill>
                  <a:schemeClr val="tx1"/>
                </a:solidFill>
              </a:rPr>
              <a:t>technomédecine</a:t>
            </a:r>
            <a:r>
              <a:rPr lang="fr-FR" sz="1400" b="1" dirty="0">
                <a:solidFill>
                  <a:schemeClr val="tx1"/>
                </a:solidFill>
              </a:rPr>
              <a:t>, </a:t>
            </a:r>
            <a:r>
              <a:rPr lang="fr-FR" sz="1400" b="1" dirty="0" err="1">
                <a:solidFill>
                  <a:schemeClr val="tx1"/>
                </a:solidFill>
              </a:rPr>
              <a:t>transhumanisme</a:t>
            </a:r>
            <a:r>
              <a:rPr lang="fr-FR" sz="1400" b="1" dirty="0">
                <a:solidFill>
                  <a:schemeClr val="tx1"/>
                </a:solidFill>
              </a:rPr>
              <a:t>)</a:t>
            </a:r>
          </a:p>
        </p:txBody>
      </p:sp>
      <p:sp>
        <p:nvSpPr>
          <p:cNvPr id="7" name="ZoneTexte 6"/>
          <p:cNvSpPr txBox="1"/>
          <p:nvPr/>
        </p:nvSpPr>
        <p:spPr>
          <a:xfrm>
            <a:off x="4167188" y="1444625"/>
            <a:ext cx="1729961" cy="369332"/>
          </a:xfrm>
          <a:prstGeom prst="rect">
            <a:avLst/>
          </a:prstGeom>
          <a:solidFill>
            <a:srgbClr val="FFFF00"/>
          </a:solidFill>
        </p:spPr>
        <p:txBody>
          <a:bodyPr wrap="none" rtlCol="0">
            <a:spAutoFit/>
          </a:bodyPr>
          <a:lstStyle/>
          <a:p>
            <a:r>
              <a:rPr lang="fr-FR" b="1" dirty="0"/>
              <a:t>XXème siècle</a:t>
            </a:r>
          </a:p>
        </p:txBody>
      </p:sp>
      <p:sp>
        <p:nvSpPr>
          <p:cNvPr id="38" name="ZoneTexte 37"/>
          <p:cNvSpPr txBox="1"/>
          <p:nvPr/>
        </p:nvSpPr>
        <p:spPr>
          <a:xfrm>
            <a:off x="7131929" y="1462603"/>
            <a:ext cx="3023585" cy="369332"/>
          </a:xfrm>
          <a:prstGeom prst="rect">
            <a:avLst/>
          </a:prstGeom>
          <a:solidFill>
            <a:srgbClr val="FFFF00"/>
          </a:solidFill>
        </p:spPr>
        <p:txBody>
          <a:bodyPr wrap="none" rtlCol="0">
            <a:spAutoFit/>
          </a:bodyPr>
          <a:lstStyle/>
          <a:p>
            <a:r>
              <a:rPr lang="fr-FR" b="1" dirty="0"/>
              <a:t>XXIème siècle et suivants</a:t>
            </a:r>
          </a:p>
        </p:txBody>
      </p:sp>
    </p:spTree>
    <p:extLst>
      <p:ext uri="{BB962C8B-B14F-4D97-AF65-F5344CB8AC3E}">
        <p14:creationId xmlns:p14="http://schemas.microsoft.com/office/powerpoint/2010/main" val="186029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2198688" y="76200"/>
            <a:ext cx="8912225" cy="1281112"/>
          </a:xfrm>
        </p:spPr>
        <p:txBody>
          <a:bodyPr/>
          <a:lstStyle/>
          <a:p>
            <a:pPr eaLnBrk="1" hangingPunct="1"/>
            <a:r>
              <a:rPr lang="fr-FR" altLang="fr-FR" dirty="0"/>
              <a:t>La médecine 5 P du XXIème siècle</a:t>
            </a:r>
          </a:p>
        </p:txBody>
      </p:sp>
      <p:sp>
        <p:nvSpPr>
          <p:cNvPr id="3" name="Espace réservé du contenu 2"/>
          <p:cNvSpPr>
            <a:spLocks noGrp="1"/>
          </p:cNvSpPr>
          <p:nvPr>
            <p:ph idx="1"/>
          </p:nvPr>
        </p:nvSpPr>
        <p:spPr>
          <a:xfrm>
            <a:off x="1153477" y="1027493"/>
            <a:ext cx="10518776" cy="5372101"/>
          </a:xfrm>
        </p:spPr>
        <p:txBody>
          <a:bodyPr rtlCol="0">
            <a:normAutofit fontScale="85000" lnSpcReduction="20000"/>
          </a:bodyPr>
          <a:lstStyle/>
          <a:p>
            <a:pPr algn="just" eaLnBrk="1" fontAlgn="auto" hangingPunct="1">
              <a:spcAft>
                <a:spcPts val="0"/>
              </a:spcAft>
              <a:buFont typeface="Wingdings 3" charset="2"/>
              <a:buChar char=""/>
              <a:defRPr/>
            </a:pPr>
            <a:endParaRPr lang="fr-FR" sz="2400" b="1" dirty="0">
              <a:solidFill>
                <a:schemeClr val="tx1">
                  <a:lumMod val="75000"/>
                  <a:lumOff val="25000"/>
                </a:schemeClr>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Prédictive » : </a:t>
            </a:r>
            <a:r>
              <a:rPr lang="fr-FR" sz="2600" dirty="0">
                <a:solidFill>
                  <a:schemeClr val="tx1">
                    <a:lumMod val="75000"/>
                    <a:lumOff val="25000"/>
                  </a:schemeClr>
                </a:solidFill>
              </a:rPr>
              <a:t>une médecine qui s’appuie sur les données de la </a:t>
            </a:r>
            <a:r>
              <a:rPr lang="fr-FR" sz="2600" dirty="0">
                <a:solidFill>
                  <a:srgbClr val="C00000"/>
                </a:solidFill>
              </a:rPr>
              <a:t>génomique</a:t>
            </a:r>
            <a:r>
              <a:rPr lang="fr-FR" sz="2600" dirty="0">
                <a:solidFill>
                  <a:schemeClr val="tx1">
                    <a:lumMod val="75000"/>
                    <a:lumOff val="25000"/>
                  </a:schemeClr>
                </a:solidFill>
              </a:rPr>
              <a:t> et du </a:t>
            </a:r>
            <a:r>
              <a:rPr lang="fr-FR" sz="2600" dirty="0" err="1">
                <a:solidFill>
                  <a:srgbClr val="C00000"/>
                </a:solidFill>
              </a:rPr>
              <a:t>Big</a:t>
            </a:r>
            <a:r>
              <a:rPr lang="fr-FR" sz="2600" dirty="0">
                <a:solidFill>
                  <a:srgbClr val="C00000"/>
                </a:solidFill>
              </a:rPr>
              <a:t> data.</a:t>
            </a:r>
            <a:endParaRPr lang="fr-FR" sz="2600" b="1" dirty="0">
              <a:solidFill>
                <a:srgbClr val="C00000"/>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Préventive » </a:t>
            </a:r>
            <a:r>
              <a:rPr lang="fr-FR" sz="2600" dirty="0">
                <a:solidFill>
                  <a:schemeClr val="tx1">
                    <a:lumMod val="75000"/>
                    <a:lumOff val="25000"/>
                  </a:schemeClr>
                </a:solidFill>
              </a:rPr>
              <a:t>: une médecine qui identifie les facteurs de risque de maladie ou de handicap et qui les prévient. Intérêt du </a:t>
            </a:r>
            <a:r>
              <a:rPr lang="fr-FR" sz="2600" dirty="0" err="1">
                <a:solidFill>
                  <a:srgbClr val="C00000"/>
                </a:solidFill>
              </a:rPr>
              <a:t>Big</a:t>
            </a:r>
            <a:r>
              <a:rPr lang="fr-FR" sz="2600" dirty="0">
                <a:solidFill>
                  <a:srgbClr val="C00000"/>
                </a:solidFill>
              </a:rPr>
              <a:t> data</a:t>
            </a:r>
            <a:r>
              <a:rPr lang="fr-FR" sz="2600" dirty="0">
                <a:solidFill>
                  <a:schemeClr val="tx1">
                    <a:lumMod val="75000"/>
                    <a:lumOff val="25000"/>
                  </a:schemeClr>
                </a:solidFill>
              </a:rPr>
              <a:t>, de </a:t>
            </a:r>
            <a:r>
              <a:rPr lang="fr-FR" sz="2600" dirty="0">
                <a:solidFill>
                  <a:srgbClr val="C00000"/>
                </a:solidFill>
              </a:rPr>
              <a:t>l’intelligence artificielle, de la génomique..</a:t>
            </a:r>
            <a:endParaRPr lang="fr-FR" sz="2600" b="1" dirty="0">
              <a:solidFill>
                <a:srgbClr val="C00000"/>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Participative » </a:t>
            </a:r>
            <a:r>
              <a:rPr lang="fr-FR" sz="2600" dirty="0">
                <a:solidFill>
                  <a:schemeClr val="tx1">
                    <a:lumMod val="75000"/>
                    <a:lumOff val="25000"/>
                  </a:schemeClr>
                </a:solidFill>
              </a:rPr>
              <a:t>: le patient acteur de sa propre santé (</a:t>
            </a:r>
            <a:r>
              <a:rPr lang="fr-FR" sz="2600" i="1" dirty="0">
                <a:solidFill>
                  <a:schemeClr val="tx1">
                    <a:lumMod val="75000"/>
                    <a:lumOff val="25000"/>
                  </a:schemeClr>
                </a:solidFill>
              </a:rPr>
              <a:t>le </a:t>
            </a:r>
            <a:r>
              <a:rPr lang="fr-FR" sz="2600" i="1" dirty="0" err="1">
                <a:solidFill>
                  <a:schemeClr val="tx1">
                    <a:lumMod val="75000"/>
                    <a:lumOff val="25000"/>
                  </a:schemeClr>
                </a:solidFill>
              </a:rPr>
              <a:t>quantified</a:t>
            </a:r>
            <a:r>
              <a:rPr lang="fr-FR" sz="2600" i="1" dirty="0">
                <a:solidFill>
                  <a:schemeClr val="tx1">
                    <a:lumMod val="75000"/>
                    <a:lumOff val="25000"/>
                  </a:schemeClr>
                </a:solidFill>
              </a:rPr>
              <a:t>-self), </a:t>
            </a:r>
            <a:r>
              <a:rPr lang="fr-FR" sz="2600" dirty="0">
                <a:solidFill>
                  <a:srgbClr val="C00000"/>
                </a:solidFill>
              </a:rPr>
              <a:t>le e-patient </a:t>
            </a:r>
            <a:r>
              <a:rPr lang="fr-FR" sz="2600" dirty="0">
                <a:solidFill>
                  <a:schemeClr val="tx1">
                    <a:lumMod val="75000"/>
                    <a:lumOff val="25000"/>
                  </a:schemeClr>
                </a:solidFill>
              </a:rPr>
              <a:t>qui s’autoévalue, qui participe à la recherche et qui évalue la qualité des organisations de soins.</a:t>
            </a:r>
            <a:endParaRPr lang="fr-FR" sz="2600" b="1" dirty="0">
              <a:solidFill>
                <a:schemeClr val="tx1">
                  <a:lumMod val="75000"/>
                  <a:lumOff val="25000"/>
                </a:schemeClr>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Personnalisée » : </a:t>
            </a:r>
            <a:r>
              <a:rPr lang="fr-FR" sz="2600" dirty="0">
                <a:solidFill>
                  <a:schemeClr val="tx1">
                    <a:lumMod val="75000"/>
                    <a:lumOff val="25000"/>
                  </a:schemeClr>
                </a:solidFill>
              </a:rPr>
              <a:t>une médecine qui s’adapte à chaque cas personnel, notamment en matière de traitement afin de prévenir la non-observance et les effets secondaires des médicaments. Intérêt de </a:t>
            </a:r>
            <a:r>
              <a:rPr lang="fr-FR" sz="2600" dirty="0">
                <a:solidFill>
                  <a:srgbClr val="C00000"/>
                </a:solidFill>
              </a:rPr>
              <a:t>l’intelligence artificielle et de la génomique </a:t>
            </a:r>
            <a:r>
              <a:rPr lang="fr-FR" sz="2600" dirty="0">
                <a:solidFill>
                  <a:schemeClr val="tx1"/>
                </a:solidFill>
              </a:rPr>
              <a:t>pour le diagnostic et la prescription.</a:t>
            </a:r>
            <a:endParaRPr lang="fr-FR" sz="2600" b="1" dirty="0">
              <a:solidFill>
                <a:srgbClr val="C00000"/>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Prouvée » </a:t>
            </a:r>
            <a:r>
              <a:rPr lang="fr-FR" sz="2600" dirty="0">
                <a:solidFill>
                  <a:schemeClr val="tx1">
                    <a:lumMod val="75000"/>
                    <a:lumOff val="25000"/>
                  </a:schemeClr>
                </a:solidFill>
              </a:rPr>
              <a:t>: la médecine de la santé connectée doit demeurer une médecine reposant sur les preuves d’un service médical rendu : « </a:t>
            </a:r>
            <a:r>
              <a:rPr lang="fr-FR" sz="2600" i="1" dirty="0" err="1">
                <a:solidFill>
                  <a:srgbClr val="C00000"/>
                </a:solidFill>
              </a:rPr>
              <a:t>evidence-based</a:t>
            </a:r>
            <a:r>
              <a:rPr lang="fr-FR" sz="2600" i="1" dirty="0">
                <a:solidFill>
                  <a:srgbClr val="C00000"/>
                </a:solidFill>
              </a:rPr>
              <a:t> </a:t>
            </a:r>
            <a:r>
              <a:rPr lang="fr-FR" sz="2600" i="1" dirty="0" err="1">
                <a:solidFill>
                  <a:srgbClr val="C00000"/>
                </a:solidFill>
              </a:rPr>
              <a:t>medicine</a:t>
            </a:r>
            <a:r>
              <a:rPr lang="fr-FR" sz="2600" dirty="0">
                <a:solidFill>
                  <a:schemeClr val="tx1">
                    <a:lumMod val="75000"/>
                    <a:lumOff val="25000"/>
                  </a:schemeClr>
                </a:solidFill>
              </a:rPr>
              <a:t> »</a:t>
            </a:r>
          </a:p>
        </p:txBody>
      </p:sp>
      <p:pic>
        <p:nvPicPr>
          <p:cNvPr id="5120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11"/>
          </p:nvPr>
        </p:nvSpPr>
        <p:spPr>
          <a:xfrm>
            <a:off x="4052253" y="6170613"/>
            <a:ext cx="7620000" cy="365125"/>
          </a:xfrm>
        </p:spPr>
        <p:txBody>
          <a:bodyPr/>
          <a:lstStyle/>
          <a:p>
            <a:pPr algn="r">
              <a:defRPr/>
            </a:pPr>
            <a:r>
              <a:rPr lang="fr-FR"/>
              <a:t>ANFH la Réunion 21 avril 2016</a:t>
            </a:r>
            <a:endParaRPr lang="en-US" dirty="0"/>
          </a:p>
        </p:txBody>
      </p:sp>
      <p:sp>
        <p:nvSpPr>
          <p:cNvPr id="51206"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F3EDCA16-89BB-40AE-85CA-F2720D8941D9}" type="slidenum">
              <a:rPr lang="en-US" altLang="fr-FR" smtClean="0">
                <a:solidFill>
                  <a:srgbClr val="FEFFFF"/>
                </a:solidFill>
              </a:rPr>
              <a:pPr fontAlgn="base">
                <a:spcBef>
                  <a:spcPct val="0"/>
                </a:spcBef>
                <a:spcAft>
                  <a:spcPct val="0"/>
                </a:spcAft>
                <a:buClrTx/>
                <a:buFontTx/>
                <a:buNone/>
              </a:pPr>
              <a:t>21</a:t>
            </a:fld>
            <a:endParaRPr lang="en-US" altLang="fr-FR">
              <a:solidFill>
                <a:srgbClr val="FEFFFF"/>
              </a:solidFill>
            </a:endParaRPr>
          </a:p>
        </p:txBody>
      </p:sp>
    </p:spTree>
    <p:extLst>
      <p:ext uri="{BB962C8B-B14F-4D97-AF65-F5344CB8AC3E}">
        <p14:creationId xmlns:p14="http://schemas.microsoft.com/office/powerpoint/2010/main" val="263901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ANFH la Réunion 21 avril 2016</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Image 5"/>
          <p:cNvPicPr>
            <a:picLocks noChangeAspect="1"/>
          </p:cNvPicPr>
          <p:nvPr/>
        </p:nvPicPr>
        <p:blipFill>
          <a:blip r:embed="rId2"/>
          <a:stretch>
            <a:fillRect/>
          </a:stretch>
        </p:blipFill>
        <p:spPr>
          <a:xfrm>
            <a:off x="4633912" y="71979"/>
            <a:ext cx="4934222" cy="6428954"/>
          </a:xfrm>
          <a:prstGeom prst="rect">
            <a:avLst/>
          </a:prstGeom>
        </p:spPr>
      </p:pic>
    </p:spTree>
    <p:extLst>
      <p:ext uri="{BB962C8B-B14F-4D97-AF65-F5344CB8AC3E}">
        <p14:creationId xmlns:p14="http://schemas.microsoft.com/office/powerpoint/2010/main" val="271235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a:t>ANFH la Réunion 21 avril 2016</a:t>
            </a:r>
            <a:endParaRPr lang="en-US" dirty="0"/>
          </a:p>
        </p:txBody>
      </p:sp>
      <p:sp>
        <p:nvSpPr>
          <p:cNvPr id="125955"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895B8885-4EE3-48E0-9D4F-301123D4A994}" type="slidenum">
              <a:rPr lang="en-US" altLang="fr-FR" smtClean="0">
                <a:solidFill>
                  <a:srgbClr val="FEFFFF"/>
                </a:solidFill>
              </a:rPr>
              <a:pPr fontAlgn="base">
                <a:spcBef>
                  <a:spcPct val="0"/>
                </a:spcBef>
                <a:spcAft>
                  <a:spcPct val="0"/>
                </a:spcAft>
                <a:buClrTx/>
                <a:buFontTx/>
                <a:buNone/>
              </a:pPr>
              <a:t>23</a:t>
            </a:fld>
            <a:endParaRPr lang="en-US" altLang="fr-FR">
              <a:solidFill>
                <a:srgbClr val="FEFFFF"/>
              </a:solidFill>
            </a:endParaRPr>
          </a:p>
        </p:txBody>
      </p:sp>
      <p:pic>
        <p:nvPicPr>
          <p:cNvPr id="12595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0"/>
            <a:ext cx="9545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6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0938" y="147638"/>
            <a:ext cx="9083675" cy="1638300"/>
          </a:xfrm>
        </p:spPr>
        <p:txBody>
          <a:bodyPr rtlCol="0">
            <a:normAutofit fontScale="90000"/>
          </a:bodyPr>
          <a:lstStyle/>
          <a:p>
            <a:pPr algn="ctr" fontAlgn="auto">
              <a:spcAft>
                <a:spcPts val="0"/>
              </a:spcAft>
              <a:defRPr/>
            </a:pPr>
            <a:r>
              <a:rPr lang="fr-FR" dirty="0">
                <a:solidFill>
                  <a:schemeClr val="tx1">
                    <a:lumMod val="85000"/>
                    <a:lumOff val="15000"/>
                  </a:schemeClr>
                </a:solidFill>
              </a:rPr>
              <a:t>L’</a:t>
            </a:r>
            <a:r>
              <a:rPr lang="fr-FR" dirty="0" err="1">
                <a:solidFill>
                  <a:schemeClr val="tx1">
                    <a:lumMod val="85000"/>
                    <a:lumOff val="15000"/>
                  </a:schemeClr>
                </a:solidFill>
              </a:rPr>
              <a:t>ubérisation</a:t>
            </a:r>
            <a:r>
              <a:rPr lang="fr-FR" dirty="0">
                <a:solidFill>
                  <a:schemeClr val="tx1">
                    <a:lumMod val="85000"/>
                    <a:lumOff val="15000"/>
                  </a:schemeClr>
                </a:solidFill>
              </a:rPr>
              <a:t> de la santé : une offensive de services nouveaux en santé pour une société de « l’immédiateté »</a:t>
            </a:r>
          </a:p>
        </p:txBody>
      </p:sp>
      <p:sp>
        <p:nvSpPr>
          <p:cNvPr id="3" name="Espace réservé du contenu 2"/>
          <p:cNvSpPr>
            <a:spLocks noGrp="1"/>
          </p:cNvSpPr>
          <p:nvPr>
            <p:ph idx="1"/>
          </p:nvPr>
        </p:nvSpPr>
        <p:spPr>
          <a:xfrm>
            <a:off x="2420938" y="1785938"/>
            <a:ext cx="9083675" cy="4125912"/>
          </a:xfrm>
        </p:spPr>
        <p:txBody>
          <a:bodyPr rtlCol="0">
            <a:normAutofit lnSpcReduction="10000"/>
          </a:bodyPr>
          <a:lstStyle/>
          <a:p>
            <a:pPr marL="0" indent="0" fontAlgn="auto">
              <a:spcAft>
                <a:spcPts val="0"/>
              </a:spcAft>
              <a:buFont typeface="Wingdings 3" charset="2"/>
              <a:buNone/>
              <a:defRPr/>
            </a:pPr>
            <a:r>
              <a:rPr lang="fr-FR" sz="2400" b="1" i="1" dirty="0">
                <a:solidFill>
                  <a:schemeClr val="tx1">
                    <a:lumMod val="75000"/>
                    <a:lumOff val="25000"/>
                  </a:schemeClr>
                </a:solidFill>
              </a:rPr>
              <a:t>Quelques exemples….</a:t>
            </a:r>
          </a:p>
          <a:p>
            <a:pPr fontAlgn="auto">
              <a:spcAft>
                <a:spcPts val="0"/>
              </a:spcAft>
              <a:buFont typeface="Wingdings 3" charset="2"/>
              <a:buChar char=""/>
              <a:defRPr/>
            </a:pPr>
            <a:r>
              <a:rPr lang="fr-FR" sz="2400" b="1" dirty="0">
                <a:solidFill>
                  <a:schemeClr val="tx1">
                    <a:lumMod val="75000"/>
                    <a:lumOff val="25000"/>
                  </a:schemeClr>
                </a:solidFill>
              </a:rPr>
              <a:t>Les plateformes de téléconseil médical personnalisé, de deuxième avis…</a:t>
            </a:r>
          </a:p>
          <a:p>
            <a:pPr fontAlgn="auto">
              <a:spcAft>
                <a:spcPts val="0"/>
              </a:spcAft>
              <a:buFont typeface="Wingdings 3" charset="2"/>
              <a:buChar char=""/>
              <a:defRPr/>
            </a:pPr>
            <a:r>
              <a:rPr lang="fr-FR" sz="2400" b="1" dirty="0">
                <a:solidFill>
                  <a:schemeClr val="tx1">
                    <a:lumMod val="75000"/>
                    <a:lumOff val="25000"/>
                  </a:schemeClr>
                </a:solidFill>
              </a:rPr>
              <a:t>La livraison de médicaments et de soins à domicile</a:t>
            </a:r>
          </a:p>
          <a:p>
            <a:pPr fontAlgn="auto">
              <a:spcAft>
                <a:spcPts val="0"/>
              </a:spcAft>
              <a:buFont typeface="Wingdings 3" charset="2"/>
              <a:buChar char=""/>
              <a:defRPr/>
            </a:pPr>
            <a:r>
              <a:rPr lang="fr-FR" sz="2400" b="1" dirty="0">
                <a:solidFill>
                  <a:schemeClr val="tx1">
                    <a:lumMod val="75000"/>
                    <a:lumOff val="25000"/>
                  </a:schemeClr>
                </a:solidFill>
              </a:rPr>
              <a:t>Les applications mobiles en santé </a:t>
            </a:r>
          </a:p>
          <a:p>
            <a:pPr fontAlgn="auto">
              <a:spcAft>
                <a:spcPts val="0"/>
              </a:spcAft>
              <a:buFont typeface="Wingdings 3" charset="2"/>
              <a:buChar char=""/>
              <a:defRPr/>
            </a:pPr>
            <a:r>
              <a:rPr lang="fr-FR" sz="2400" b="1" dirty="0">
                <a:solidFill>
                  <a:schemeClr val="tx1">
                    <a:lumMod val="75000"/>
                    <a:lumOff val="25000"/>
                  </a:schemeClr>
                </a:solidFill>
              </a:rPr>
              <a:t>Les offres de santé par internet des GAFA (</a:t>
            </a:r>
            <a:r>
              <a:rPr lang="fr-FR" sz="2400" i="1" dirty="0">
                <a:solidFill>
                  <a:schemeClr val="tx1">
                    <a:lumMod val="75000"/>
                    <a:lumOff val="25000"/>
                  </a:schemeClr>
                </a:solidFill>
              </a:rPr>
              <a:t>Google, Apple, Facebook, Amazon) </a:t>
            </a:r>
            <a:r>
              <a:rPr lang="fr-FR" sz="2400" b="1" dirty="0">
                <a:solidFill>
                  <a:schemeClr val="tx1">
                    <a:lumMod val="75000"/>
                    <a:lumOff val="25000"/>
                  </a:schemeClr>
                </a:solidFill>
              </a:rPr>
              <a:t>des NATU </a:t>
            </a:r>
            <a:r>
              <a:rPr lang="fr-FR" sz="2400" i="1" dirty="0">
                <a:solidFill>
                  <a:schemeClr val="tx1">
                    <a:lumMod val="75000"/>
                    <a:lumOff val="25000"/>
                  </a:schemeClr>
                </a:solidFill>
              </a:rPr>
              <a:t>(</a:t>
            </a:r>
            <a:r>
              <a:rPr lang="fr-FR" sz="2400" i="1" dirty="0" err="1">
                <a:solidFill>
                  <a:schemeClr val="tx1">
                    <a:lumMod val="75000"/>
                    <a:lumOff val="25000"/>
                  </a:schemeClr>
                </a:solidFill>
              </a:rPr>
              <a:t>Netflix</a:t>
            </a:r>
            <a:r>
              <a:rPr lang="fr-FR" sz="2400" i="1" dirty="0">
                <a:solidFill>
                  <a:schemeClr val="tx1">
                    <a:lumMod val="75000"/>
                    <a:lumOff val="25000"/>
                  </a:schemeClr>
                </a:solidFill>
              </a:rPr>
              <a:t>, </a:t>
            </a:r>
            <a:r>
              <a:rPr lang="fr-FR" sz="2400" i="1" dirty="0" err="1">
                <a:solidFill>
                  <a:schemeClr val="tx1">
                    <a:lumMod val="75000"/>
                    <a:lumOff val="25000"/>
                  </a:schemeClr>
                </a:solidFill>
              </a:rPr>
              <a:t>Airbrib</a:t>
            </a:r>
            <a:r>
              <a:rPr lang="fr-FR" sz="2400" i="1" dirty="0">
                <a:solidFill>
                  <a:schemeClr val="tx1">
                    <a:lumMod val="75000"/>
                    <a:lumOff val="25000"/>
                  </a:schemeClr>
                </a:solidFill>
              </a:rPr>
              <a:t>, Tesla, Uber)</a:t>
            </a:r>
            <a:endParaRPr lang="fr-FR" sz="2400" b="1" dirty="0">
              <a:solidFill>
                <a:schemeClr val="tx1">
                  <a:lumMod val="75000"/>
                  <a:lumOff val="25000"/>
                </a:schemeClr>
              </a:solidFill>
            </a:endParaRPr>
          </a:p>
          <a:p>
            <a:pPr fontAlgn="auto">
              <a:spcAft>
                <a:spcPts val="0"/>
              </a:spcAft>
              <a:buFont typeface="Wingdings 3" charset="2"/>
              <a:buChar char=""/>
              <a:defRPr/>
            </a:pPr>
            <a:r>
              <a:rPr lang="fr-FR" sz="2400" b="1" dirty="0">
                <a:solidFill>
                  <a:srgbClr val="C00000"/>
                </a:solidFill>
              </a:rPr>
              <a:t>Demain</a:t>
            </a:r>
            <a:r>
              <a:rPr lang="fr-FR" sz="2400" b="1" dirty="0">
                <a:solidFill>
                  <a:schemeClr val="tx1">
                    <a:lumMod val="75000"/>
                    <a:lumOff val="25000"/>
                  </a:schemeClr>
                </a:solidFill>
              </a:rPr>
              <a:t> Les futurs services de la </a:t>
            </a:r>
            <a:r>
              <a:rPr lang="fr-FR" sz="2400" b="1" i="1" dirty="0" err="1">
                <a:solidFill>
                  <a:schemeClr val="tx1">
                    <a:lumMod val="75000"/>
                    <a:lumOff val="25000"/>
                  </a:schemeClr>
                </a:solidFill>
              </a:rPr>
              <a:t>Blockchain</a:t>
            </a:r>
            <a:r>
              <a:rPr lang="fr-FR" sz="2400" b="1" dirty="0">
                <a:solidFill>
                  <a:schemeClr val="tx1">
                    <a:lumMod val="75000"/>
                    <a:lumOff val="25000"/>
                  </a:schemeClr>
                </a:solidFill>
              </a:rPr>
              <a:t> et des </a:t>
            </a:r>
            <a:r>
              <a:rPr lang="fr-FR" sz="2400" b="1" i="1" dirty="0">
                <a:solidFill>
                  <a:schemeClr val="tx1">
                    <a:lumMod val="75000"/>
                    <a:lumOff val="25000"/>
                  </a:schemeClr>
                </a:solidFill>
              </a:rPr>
              <a:t>smart </a:t>
            </a:r>
            <a:r>
              <a:rPr lang="fr-FR" sz="2400" b="1" i="1" dirty="0" err="1">
                <a:solidFill>
                  <a:schemeClr val="tx1">
                    <a:lumMod val="75000"/>
                    <a:lumOff val="25000"/>
                  </a:schemeClr>
                </a:solidFill>
              </a:rPr>
              <a:t>contracts</a:t>
            </a:r>
            <a:r>
              <a:rPr lang="fr-FR" sz="2400" b="1" dirty="0">
                <a:solidFill>
                  <a:schemeClr val="tx1">
                    <a:lumMod val="75000"/>
                    <a:lumOff val="25000"/>
                  </a:schemeClr>
                </a:solidFill>
              </a:rPr>
              <a:t> appliqués à la santé </a:t>
            </a:r>
            <a:r>
              <a:rPr lang="fr-FR" sz="2400" i="1" dirty="0">
                <a:solidFill>
                  <a:schemeClr val="tx1">
                    <a:lumMod val="75000"/>
                    <a:lumOff val="25000"/>
                  </a:schemeClr>
                </a:solidFill>
              </a:rPr>
              <a:t>(dossier médical universel)</a:t>
            </a:r>
            <a:endParaRPr lang="fr-FR" sz="2400" b="1" dirty="0">
              <a:solidFill>
                <a:schemeClr val="tx1">
                  <a:lumMod val="75000"/>
                  <a:lumOff val="25000"/>
                </a:schemeClr>
              </a:solidFill>
            </a:endParaRPr>
          </a:p>
          <a:p>
            <a:pPr marL="0" indent="0" fontAlgn="auto">
              <a:spcAft>
                <a:spcPts val="0"/>
              </a:spcAft>
              <a:buFont typeface="Wingdings 3" charset="2"/>
              <a:buNone/>
              <a:defRPr/>
            </a:pPr>
            <a:endParaRPr lang="fr-FR" sz="2400" b="1" dirty="0">
              <a:solidFill>
                <a:schemeClr val="tx1">
                  <a:lumMod val="75000"/>
                  <a:lumOff val="25000"/>
                </a:schemeClr>
              </a:solidFill>
            </a:endParaRPr>
          </a:p>
        </p:txBody>
      </p:sp>
      <p:sp>
        <p:nvSpPr>
          <p:cNvPr id="4" name="Espace réservé du pied de page 3"/>
          <p:cNvSpPr>
            <a:spLocks noGrp="1"/>
          </p:cNvSpPr>
          <p:nvPr>
            <p:ph type="ftr" sz="quarter" idx="11"/>
          </p:nvPr>
        </p:nvSpPr>
        <p:spPr/>
        <p:txBody>
          <a:bodyPr/>
          <a:lstStyle/>
          <a:p>
            <a:pPr algn="r">
              <a:defRPr/>
            </a:pPr>
            <a:r>
              <a:rPr lang="fr-FR" dirty="0"/>
              <a:t>ANFH la Réunion 21 avril 2016</a:t>
            </a:r>
            <a:endParaRPr lang="en-US" dirty="0"/>
          </a:p>
        </p:txBody>
      </p:sp>
      <p:sp>
        <p:nvSpPr>
          <p:cNvPr id="21509"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01349E6-8940-4624-A906-F19C2A3A7A2E}" type="slidenum">
              <a:rPr lang="en-US" altLang="fr-FR" smtClean="0">
                <a:solidFill>
                  <a:srgbClr val="FEFFFF"/>
                </a:solidFill>
              </a:rPr>
              <a:pPr fontAlgn="base">
                <a:spcBef>
                  <a:spcPct val="0"/>
                </a:spcBef>
                <a:spcAft>
                  <a:spcPct val="0"/>
                </a:spcAft>
              </a:pPr>
              <a:t>3</a:t>
            </a:fld>
            <a:endParaRPr lang="en-US" altLang="fr-FR">
              <a:solidFill>
                <a:srgbClr val="FEFFFF"/>
              </a:solidFill>
            </a:endParaRPr>
          </a:p>
        </p:txBody>
      </p:sp>
    </p:spTree>
    <p:extLst>
      <p:ext uri="{BB962C8B-B14F-4D97-AF65-F5344CB8AC3E}">
        <p14:creationId xmlns:p14="http://schemas.microsoft.com/office/powerpoint/2010/main" val="142100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11579" y="109538"/>
            <a:ext cx="5834063" cy="3889375"/>
          </a:xfrm>
          <a:prstGeom prst="rect">
            <a:avLst/>
          </a:prstGeom>
        </p:spPr>
      </p:pic>
      <p:pic>
        <p:nvPicPr>
          <p:cNvPr id="5" name="Imag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7350" y="1588"/>
            <a:ext cx="1644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5"/>
          <p:cNvSpPr>
            <a:spLocks noGrp="1"/>
          </p:cNvSpPr>
          <p:nvPr>
            <p:ph type="ftr" sz="quarter" idx="11"/>
          </p:nvPr>
        </p:nvSpPr>
        <p:spPr/>
        <p:txBody>
          <a:bodyPr/>
          <a:lstStyle/>
          <a:p>
            <a:r>
              <a:rPr lang="fr-FR"/>
              <a:t>ANFH la Réunion 21 avril 2016</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2" name="Image 1"/>
          <p:cNvPicPr>
            <a:picLocks noChangeAspect="1"/>
          </p:cNvPicPr>
          <p:nvPr/>
        </p:nvPicPr>
        <p:blipFill>
          <a:blip r:embed="rId4"/>
          <a:stretch>
            <a:fillRect/>
          </a:stretch>
        </p:blipFill>
        <p:spPr>
          <a:xfrm>
            <a:off x="6860382" y="3271837"/>
            <a:ext cx="5193506" cy="3462337"/>
          </a:xfrm>
          <a:prstGeom prst="rect">
            <a:avLst/>
          </a:prstGeom>
        </p:spPr>
      </p:pic>
      <p:sp>
        <p:nvSpPr>
          <p:cNvPr id="3" name="ZoneTexte 2"/>
          <p:cNvSpPr txBox="1"/>
          <p:nvPr/>
        </p:nvSpPr>
        <p:spPr>
          <a:xfrm>
            <a:off x="7240786" y="1476672"/>
            <a:ext cx="4717958" cy="461665"/>
          </a:xfrm>
          <a:prstGeom prst="rect">
            <a:avLst/>
          </a:prstGeom>
          <a:noFill/>
        </p:spPr>
        <p:txBody>
          <a:bodyPr wrap="none" rtlCol="0">
            <a:spAutoFit/>
          </a:bodyPr>
          <a:lstStyle/>
          <a:p>
            <a:r>
              <a:rPr lang="fr-FR" sz="2400" b="1" dirty="0"/>
              <a:t>Le service </a:t>
            </a:r>
            <a:r>
              <a:rPr lang="fr-FR" sz="2400" b="1" dirty="0" err="1"/>
              <a:t>UberHealth</a:t>
            </a:r>
            <a:r>
              <a:rPr lang="fr-FR" sz="2400" b="1" dirty="0"/>
              <a:t> aux USA</a:t>
            </a:r>
          </a:p>
        </p:txBody>
      </p:sp>
    </p:spTree>
    <p:extLst>
      <p:ext uri="{BB962C8B-B14F-4D97-AF65-F5344CB8AC3E}">
        <p14:creationId xmlns:p14="http://schemas.microsoft.com/office/powerpoint/2010/main" val="372943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83754" y="2200276"/>
            <a:ext cx="8784315" cy="1528762"/>
          </a:xfrm>
          <a:prstGeom prst="rect">
            <a:avLst/>
          </a:prstGeom>
        </p:spPr>
      </p:pic>
      <p:pic>
        <p:nvPicPr>
          <p:cNvPr id="3" name="Imag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7350" y="1588"/>
            <a:ext cx="1644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3"/>
          <p:cNvSpPr>
            <a:spLocks noGrp="1"/>
          </p:cNvSpPr>
          <p:nvPr>
            <p:ph type="ftr" sz="quarter" idx="11"/>
          </p:nvPr>
        </p:nvSpPr>
        <p:spPr/>
        <p:txBody>
          <a:bodyPr/>
          <a:lstStyle/>
          <a:p>
            <a:pPr algn="r"/>
            <a:r>
              <a:rPr lang="fr-FR" dirty="0"/>
              <a:t>ANFH la Réunion 21 avril 2016</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85722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Axa propose désormais la téléconsultation médicale dans ses contrats collectifs</a:t>
            </a:r>
            <a:br>
              <a:rPr lang="fr-FR" b="1" dirty="0"/>
            </a:br>
            <a:endParaRPr lang="fr-FR" dirty="0"/>
          </a:p>
        </p:txBody>
      </p:sp>
      <p:sp>
        <p:nvSpPr>
          <p:cNvPr id="2" name="Espace réservé du pied de page 1"/>
          <p:cNvSpPr>
            <a:spLocks noGrp="1"/>
          </p:cNvSpPr>
          <p:nvPr>
            <p:ph type="ftr" sz="quarter" idx="11"/>
          </p:nvPr>
        </p:nvSpPr>
        <p:spPr/>
        <p:txBody>
          <a:bodyPr/>
          <a:lstStyle/>
          <a:p>
            <a:pPr algn="r"/>
            <a:r>
              <a:rPr lang="fr-FR"/>
              <a:t>ANFH la Réunion 21 avril 2016</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Image 4"/>
          <p:cNvPicPr>
            <a:picLocks noChangeAspect="1"/>
          </p:cNvPicPr>
          <p:nvPr/>
        </p:nvPicPr>
        <p:blipFill>
          <a:blip r:embed="rId2"/>
          <a:stretch>
            <a:fillRect/>
          </a:stretch>
        </p:blipFill>
        <p:spPr>
          <a:xfrm>
            <a:off x="8128001" y="2485826"/>
            <a:ext cx="2895598" cy="2866929"/>
          </a:xfrm>
          <a:prstGeom prst="rect">
            <a:avLst/>
          </a:prstGeom>
        </p:spPr>
      </p:pic>
      <p:pic>
        <p:nvPicPr>
          <p:cNvPr id="6" name="Image 5"/>
          <p:cNvPicPr>
            <a:picLocks noChangeAspect="1"/>
          </p:cNvPicPr>
          <p:nvPr/>
        </p:nvPicPr>
        <p:blipFill>
          <a:blip r:embed="rId3"/>
          <a:stretch>
            <a:fillRect/>
          </a:stretch>
        </p:blipFill>
        <p:spPr>
          <a:xfrm>
            <a:off x="1408113" y="2353529"/>
            <a:ext cx="5905500" cy="3333750"/>
          </a:xfrm>
          <a:prstGeom prst="rect">
            <a:avLst/>
          </a:prstGeom>
        </p:spPr>
      </p:pic>
    </p:spTree>
    <p:extLst>
      <p:ext uri="{BB962C8B-B14F-4D97-AF65-F5344CB8AC3E}">
        <p14:creationId xmlns:p14="http://schemas.microsoft.com/office/powerpoint/2010/main" val="234100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8850" y="124047"/>
            <a:ext cx="9032873" cy="1633315"/>
          </a:xfrm>
        </p:spPr>
        <p:txBody>
          <a:bodyPr>
            <a:normAutofit fontScale="90000"/>
          </a:bodyPr>
          <a:lstStyle/>
          <a:p>
            <a:r>
              <a:rPr lang="fr-FR" b="1" dirty="0"/>
              <a:t>Malakoff Médéric, membre de l’équipe « French </a:t>
            </a:r>
            <a:r>
              <a:rPr lang="fr-FR" b="1" dirty="0" err="1"/>
              <a:t>IoT</a:t>
            </a:r>
            <a:r>
              <a:rPr lang="fr-FR" b="1" dirty="0"/>
              <a:t> » de La Poste, au CES de Las Vegas, du 6 au 9 janvier 2016</a:t>
            </a:r>
            <a:br>
              <a:rPr lang="fr-FR" b="1" dirty="0"/>
            </a:br>
            <a:endParaRPr lang="fr-FR" dirty="0"/>
          </a:p>
        </p:txBody>
      </p:sp>
      <p:sp>
        <p:nvSpPr>
          <p:cNvPr id="3" name="Espace réservé du pied de page 2"/>
          <p:cNvSpPr>
            <a:spLocks noGrp="1"/>
          </p:cNvSpPr>
          <p:nvPr>
            <p:ph type="ftr" sz="quarter" idx="11"/>
          </p:nvPr>
        </p:nvSpPr>
        <p:spPr/>
        <p:txBody>
          <a:bodyPr/>
          <a:lstStyle/>
          <a:p>
            <a:pPr algn="r"/>
            <a:r>
              <a:rPr lang="fr-FR" dirty="0"/>
              <a:t>ANFH la Réunion 21 avril 2016</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ZoneTexte 4"/>
          <p:cNvSpPr txBox="1"/>
          <p:nvPr/>
        </p:nvSpPr>
        <p:spPr>
          <a:xfrm>
            <a:off x="2589212" y="2071687"/>
            <a:ext cx="7312026" cy="2031325"/>
          </a:xfrm>
          <a:prstGeom prst="rect">
            <a:avLst/>
          </a:prstGeom>
          <a:noFill/>
        </p:spPr>
        <p:txBody>
          <a:bodyPr wrap="square" rtlCol="0">
            <a:spAutoFit/>
          </a:bodyPr>
          <a:lstStyle/>
          <a:p>
            <a:pPr algn="just"/>
            <a:r>
              <a:rPr lang="fr-FR" b="1" dirty="0">
                <a:solidFill>
                  <a:srgbClr val="C00000"/>
                </a:solidFill>
              </a:rPr>
              <a:t>« French </a:t>
            </a:r>
            <a:r>
              <a:rPr lang="fr-FR" b="1" dirty="0" err="1">
                <a:solidFill>
                  <a:srgbClr val="C00000"/>
                </a:solidFill>
              </a:rPr>
              <a:t>IoT</a:t>
            </a:r>
            <a:r>
              <a:rPr lang="fr-FR" b="1" dirty="0">
                <a:solidFill>
                  <a:srgbClr val="C00000"/>
                </a:solidFill>
              </a:rPr>
              <a:t> » est un programme de soutien à l’innovation associant quinze start-up et quatre grands groupes industriels (1), tous connectés au Hub numérique développé par La Poste. Cette plateforme universelle permet d’interconnecter et de piloter l'ensemble des objets connectés depuis une seule et même interface créant ainsi de nouveaux usages et services, capables de révolutionner notre quotidien</a:t>
            </a:r>
          </a:p>
        </p:txBody>
      </p:sp>
      <p:pic>
        <p:nvPicPr>
          <p:cNvPr id="6" name="Image 5"/>
          <p:cNvPicPr>
            <a:picLocks noChangeAspect="1"/>
          </p:cNvPicPr>
          <p:nvPr/>
        </p:nvPicPr>
        <p:blipFill>
          <a:blip r:embed="rId2"/>
          <a:stretch>
            <a:fillRect/>
          </a:stretch>
        </p:blipFill>
        <p:spPr>
          <a:xfrm>
            <a:off x="3730625" y="4457422"/>
            <a:ext cx="5029200" cy="1323975"/>
          </a:xfrm>
          <a:prstGeom prst="rect">
            <a:avLst/>
          </a:prstGeom>
        </p:spPr>
      </p:pic>
    </p:spTree>
    <p:extLst>
      <p:ext uri="{BB962C8B-B14F-4D97-AF65-F5344CB8AC3E}">
        <p14:creationId xmlns:p14="http://schemas.microsoft.com/office/powerpoint/2010/main" val="391374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1357313" y="0"/>
            <a:ext cx="8478837" cy="1143000"/>
          </a:xfrm>
        </p:spPr>
        <p:txBody>
          <a:bodyPr/>
          <a:lstStyle/>
          <a:p>
            <a:pPr algn="ctr" eaLnBrk="1" hangingPunct="1"/>
            <a:r>
              <a:rPr lang="fr-FR" altLang="fr-FR" sz="3200" dirty="0">
                <a:latin typeface="Trebuchet MS" panose="020B0603020202020204" pitchFamily="34" charset="0"/>
              </a:rPr>
              <a:t>La révolution numérique en santé fait bouger les lignes du système de santé traditionnel </a:t>
            </a:r>
          </a:p>
        </p:txBody>
      </p:sp>
      <p:graphicFrame>
        <p:nvGraphicFramePr>
          <p:cNvPr id="7" name="Espace réservé du contenu 6"/>
          <p:cNvGraphicFramePr>
            <a:graphicFrameLocks noGrp="1"/>
          </p:cNvGraphicFramePr>
          <p:nvPr>
            <p:ph idx="1"/>
          </p:nvPr>
        </p:nvGraphicFramePr>
        <p:xfrm>
          <a:off x="1958715" y="1648918"/>
          <a:ext cx="8514413" cy="4607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6" name="ZoneTexte 18"/>
          <p:cNvSpPr txBox="1">
            <a:spLocks noChangeArrowheads="1"/>
          </p:cNvSpPr>
          <p:nvPr/>
        </p:nvSpPr>
        <p:spPr bwMode="auto">
          <a:xfrm>
            <a:off x="1201738" y="4491038"/>
            <a:ext cx="2473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lnSpc>
                <a:spcPct val="150000"/>
              </a:lnSpc>
              <a:spcBef>
                <a:spcPct val="0"/>
              </a:spcBef>
              <a:buClrTx/>
              <a:buFontTx/>
              <a:buNone/>
            </a:pPr>
            <a:r>
              <a:rPr lang="fr-FR" altLang="fr-FR" sz="2000">
                <a:solidFill>
                  <a:schemeClr val="tx1"/>
                </a:solidFill>
                <a:latin typeface="Arial" panose="020B0604020202020204" pitchFamily="34" charset="0"/>
                <a:cs typeface="Arial" panose="020B0604020202020204" pitchFamily="34" charset="0"/>
              </a:rPr>
              <a:t>Besoins de santé  </a:t>
            </a:r>
            <a:r>
              <a:rPr lang="fr-FR" altLang="fr-FR" sz="2000">
                <a:solidFill>
                  <a:schemeClr val="bg1"/>
                </a:solidFill>
                <a:latin typeface="Arial" panose="020B0604020202020204" pitchFamily="34" charset="0"/>
                <a:cs typeface="Arial" panose="020B0604020202020204" pitchFamily="34" charset="0"/>
              </a:rPr>
              <a:t>.</a:t>
            </a:r>
          </a:p>
          <a:p>
            <a:pPr algn="r" eaLnBrk="1" hangingPunct="1">
              <a:lnSpc>
                <a:spcPct val="150000"/>
              </a:lnSpc>
              <a:spcBef>
                <a:spcPct val="0"/>
              </a:spcBef>
              <a:buClrTx/>
              <a:buFontTx/>
              <a:buNone/>
            </a:pPr>
            <a:r>
              <a:rPr lang="fr-FR" altLang="fr-FR" sz="2000" b="1">
                <a:solidFill>
                  <a:schemeClr val="tx1"/>
                </a:solidFill>
                <a:latin typeface="Arial" panose="020B0604020202020204" pitchFamily="34" charset="0"/>
                <a:cs typeface="Arial" panose="020B0604020202020204" pitchFamily="34" charset="0"/>
              </a:rPr>
              <a:t>Besoins de soin</a:t>
            </a:r>
          </a:p>
          <a:p>
            <a:pPr algn="r" eaLnBrk="1" hangingPunct="1">
              <a:lnSpc>
                <a:spcPct val="150000"/>
              </a:lnSpc>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Télémédecine</a:t>
            </a:r>
          </a:p>
        </p:txBody>
      </p:sp>
      <p:sp>
        <p:nvSpPr>
          <p:cNvPr id="59397" name="Rectangle 19"/>
          <p:cNvSpPr>
            <a:spLocks noChangeArrowheads="1"/>
          </p:cNvSpPr>
          <p:nvPr/>
        </p:nvSpPr>
        <p:spPr bwMode="auto">
          <a:xfrm>
            <a:off x="1851025" y="1338263"/>
            <a:ext cx="32877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b="1">
                <a:solidFill>
                  <a:schemeClr val="tx1"/>
                </a:solidFill>
                <a:latin typeface="Arial" panose="020B0604020202020204" pitchFamily="34" charset="0"/>
                <a:cs typeface="Arial" panose="020B0604020202020204" pitchFamily="34" charset="0"/>
              </a:rPr>
              <a:t>L’offre de soin</a:t>
            </a:r>
            <a:r>
              <a:rPr lang="fr-FR" altLang="fr-FR" sz="2000">
                <a:solidFill>
                  <a:schemeClr val="tx1"/>
                </a:solidFill>
                <a:latin typeface="Arial" panose="020B0604020202020204" pitchFamily="34" charset="0"/>
                <a:cs typeface="Arial" panose="020B0604020202020204" pitchFamily="34" charset="0"/>
              </a:rPr>
              <a:t> : hôpital - médicosocial - soins de premiers recours</a:t>
            </a:r>
          </a:p>
          <a:p>
            <a:pPr eaLnBrk="1" hangingPunct="1">
              <a:spcBef>
                <a:spcPct val="0"/>
              </a:spcBef>
              <a:buClrTx/>
              <a:buFontTx/>
              <a:buNone/>
            </a:pPr>
            <a:r>
              <a:rPr lang="fr-FR" altLang="fr-FR" sz="2000">
                <a:solidFill>
                  <a:schemeClr val="tx1"/>
                </a:solidFill>
                <a:latin typeface="Arial" panose="020B0604020202020204" pitchFamily="34" charset="0"/>
                <a:cs typeface="Arial" panose="020B0604020202020204" pitchFamily="34" charset="0"/>
              </a:rPr>
              <a:t>Complémentaires santé</a:t>
            </a:r>
          </a:p>
          <a:p>
            <a:pPr eaLnBrk="1" hangingPunct="1">
              <a:spcBef>
                <a:spcPct val="0"/>
              </a:spcBef>
              <a:buClrTx/>
              <a:buFontTx/>
              <a:buNone/>
            </a:pPr>
            <a:r>
              <a:rPr lang="fr-FR" altLang="fr-FR" sz="2000">
                <a:solidFill>
                  <a:srgbClr val="7030A0"/>
                </a:solidFill>
                <a:latin typeface="Arial" panose="020B0604020202020204" pitchFamily="34" charset="0"/>
                <a:cs typeface="Arial" panose="020B0604020202020204" pitchFamily="34" charset="0"/>
              </a:rPr>
              <a:t>Nouveaux acteurs ?</a:t>
            </a:r>
          </a:p>
          <a:p>
            <a:pPr eaLnBrk="1" hangingPunct="1">
              <a:spcBef>
                <a:spcPct val="0"/>
              </a:spcBef>
              <a:buClrTx/>
              <a:buFontTx/>
              <a:buNone/>
            </a:pPr>
            <a:r>
              <a:rPr lang="fr-FR" altLang="fr-FR" sz="2000">
                <a:solidFill>
                  <a:srgbClr val="7030A0"/>
                </a:solidFill>
                <a:latin typeface="Arial" panose="020B0604020202020204" pitchFamily="34" charset="0"/>
                <a:cs typeface="Arial" panose="020B0604020202020204" pitchFamily="34" charset="0"/>
              </a:rPr>
              <a:t>‘(Google)</a:t>
            </a:r>
            <a:endParaRPr lang="fr-FR" altLang="fr-FR" sz="2000">
              <a:solidFill>
                <a:schemeClr val="tx1"/>
              </a:solidFill>
              <a:latin typeface="Arial" panose="020B0604020202020204" pitchFamily="34" charset="0"/>
              <a:cs typeface="Arial" panose="020B0604020202020204" pitchFamily="34" charset="0"/>
            </a:endParaRPr>
          </a:p>
          <a:p>
            <a:pPr eaLnBrk="1" hangingPunct="1">
              <a:spcBef>
                <a:spcPct val="0"/>
              </a:spcBef>
              <a:buClrTx/>
              <a:buFontTx/>
              <a:buNone/>
            </a:pPr>
            <a:endParaRPr lang="fr-FR" altLang="fr-FR" sz="2000">
              <a:solidFill>
                <a:schemeClr val="tx1"/>
              </a:solidFill>
              <a:latin typeface="Arial" panose="020B0604020202020204" pitchFamily="34" charset="0"/>
              <a:cs typeface="Arial" panose="020B0604020202020204" pitchFamily="34" charset="0"/>
            </a:endParaRPr>
          </a:p>
        </p:txBody>
      </p:sp>
      <p:sp>
        <p:nvSpPr>
          <p:cNvPr id="59398" name="Rectangle 20"/>
          <p:cNvSpPr>
            <a:spLocks noChangeArrowheads="1"/>
          </p:cNvSpPr>
          <p:nvPr/>
        </p:nvSpPr>
        <p:spPr bwMode="auto">
          <a:xfrm>
            <a:off x="8434388" y="4337050"/>
            <a:ext cx="30289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fr-FR" altLang="fr-FR" sz="2000" b="1">
                <a:solidFill>
                  <a:schemeClr val="tx1"/>
                </a:solidFill>
                <a:latin typeface="Arial" panose="020B0604020202020204" pitchFamily="34" charset="0"/>
                <a:cs typeface="Arial" panose="020B0604020202020204" pitchFamily="34" charset="0"/>
              </a:rPr>
              <a:t>Les attentes </a:t>
            </a:r>
            <a:r>
              <a:rPr lang="fr-FR" altLang="fr-FR" sz="2000">
                <a:solidFill>
                  <a:schemeClr val="tx1"/>
                </a:solidFill>
                <a:latin typeface="Arial" panose="020B0604020202020204" pitchFamily="34" charset="0"/>
                <a:cs typeface="Arial" panose="020B0604020202020204" pitchFamily="34" charset="0"/>
              </a:rPr>
              <a:t>/ </a:t>
            </a:r>
            <a:r>
              <a:rPr lang="fr-FR" altLang="fr-FR" sz="2000" b="1">
                <a:solidFill>
                  <a:schemeClr val="tx1"/>
                </a:solidFill>
                <a:latin typeface="Arial" panose="020B0604020202020204" pitchFamily="34" charset="0"/>
                <a:cs typeface="Arial" panose="020B0604020202020204" pitchFamily="34" charset="0"/>
              </a:rPr>
              <a:t>demandes de santé </a:t>
            </a:r>
          </a:p>
          <a:p>
            <a:pPr algn="r" eaLnBrk="1" hangingPunct="1">
              <a:spcBef>
                <a:spcPct val="0"/>
              </a:spcBef>
              <a:buClrTx/>
              <a:buFontTx/>
              <a:buNone/>
            </a:pPr>
            <a:r>
              <a:rPr lang="fr-FR" altLang="fr-FR" sz="2000" b="1">
                <a:solidFill>
                  <a:schemeClr val="tx1"/>
                </a:solidFill>
                <a:latin typeface="Arial" panose="020B0604020202020204" pitchFamily="34" charset="0"/>
                <a:cs typeface="Arial" panose="020B0604020202020204" pitchFamily="34" charset="0"/>
              </a:rPr>
              <a:t>de la population</a:t>
            </a:r>
          </a:p>
          <a:p>
            <a:pPr algn="r" eaLnBrk="1" hangingPunct="1">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Santé connectée</a:t>
            </a:r>
          </a:p>
          <a:p>
            <a:pPr algn="r" eaLnBrk="1" hangingPunct="1">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Santé mobile</a:t>
            </a:r>
          </a:p>
          <a:p>
            <a:pPr algn="r" eaLnBrk="1" hangingPunct="1">
              <a:spcBef>
                <a:spcPct val="0"/>
              </a:spcBef>
              <a:buClrTx/>
              <a:buFontTx/>
              <a:buNone/>
            </a:pPr>
            <a:r>
              <a:rPr lang="fr-FR" altLang="fr-FR" sz="2000">
                <a:solidFill>
                  <a:srgbClr val="FF0000"/>
                </a:solidFill>
                <a:latin typeface="Arial" panose="020B0604020202020204" pitchFamily="34" charset="0"/>
                <a:cs typeface="Arial" panose="020B0604020202020204" pitchFamily="34" charset="0"/>
              </a:rPr>
              <a:t>E- patient</a:t>
            </a:r>
            <a:r>
              <a:rPr lang="fr-FR" altLang="fr-FR" sz="2000">
                <a:solidFill>
                  <a:schemeClr val="tx1"/>
                </a:solidFill>
                <a:latin typeface="Arial" panose="020B0604020202020204" pitchFamily="34" charset="0"/>
                <a:cs typeface="Arial" panose="020B0604020202020204" pitchFamily="34" charset="0"/>
              </a:rPr>
              <a:t> </a:t>
            </a:r>
          </a:p>
        </p:txBody>
      </p:sp>
      <p:sp>
        <p:nvSpPr>
          <p:cNvPr id="59399" name="Rectangle 21"/>
          <p:cNvSpPr>
            <a:spLocks noChangeArrowheads="1"/>
          </p:cNvSpPr>
          <p:nvPr/>
        </p:nvSpPr>
        <p:spPr bwMode="auto">
          <a:xfrm>
            <a:off x="7458074" y="1293813"/>
            <a:ext cx="47339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b="1" dirty="0">
                <a:solidFill>
                  <a:schemeClr val="tx1"/>
                </a:solidFill>
                <a:latin typeface="Arial" panose="020B0604020202020204" pitchFamily="34" charset="0"/>
                <a:cs typeface="Arial" panose="020B0604020202020204" pitchFamily="34" charset="0"/>
              </a:rPr>
              <a:t>L’offre de santé</a:t>
            </a:r>
            <a:r>
              <a:rPr lang="fr-FR" altLang="fr-FR" sz="2000" dirty="0">
                <a:solidFill>
                  <a:schemeClr val="tx1"/>
                </a:solidFill>
                <a:latin typeface="Arial" panose="020B0604020202020204" pitchFamily="34" charset="0"/>
                <a:cs typeface="Arial" panose="020B0604020202020204" pitchFamily="34" charset="0"/>
              </a:rPr>
              <a:t> : réseaux d’éducation</a:t>
            </a:r>
          </a:p>
          <a:p>
            <a:pPr algn="just" eaLnBrk="1" hangingPunct="1">
              <a:spcBef>
                <a:spcPct val="0"/>
              </a:spcBef>
              <a:buClrTx/>
              <a:buFontTx/>
              <a:buNone/>
            </a:pPr>
            <a:r>
              <a:rPr lang="fr-FR" altLang="fr-FR" sz="2000" dirty="0">
                <a:solidFill>
                  <a:srgbClr val="7030A0"/>
                </a:solidFill>
                <a:latin typeface="Arial" panose="020B0604020202020204" pitchFamily="34" charset="0"/>
                <a:cs typeface="Arial" panose="020B0604020202020204" pitchFamily="34" charset="0"/>
              </a:rPr>
              <a:t>Acteurs industriels, associatifs, assureurs, complémentaires santé : les objets connectés, applis mobiles, sites web, « </a:t>
            </a:r>
            <a:r>
              <a:rPr lang="fr-FR" altLang="fr-FR" sz="2000" dirty="0" err="1">
                <a:solidFill>
                  <a:srgbClr val="7030A0"/>
                </a:solidFill>
                <a:latin typeface="Arial" panose="020B0604020202020204" pitchFamily="34" charset="0"/>
                <a:cs typeface="Arial" panose="020B0604020202020204" pitchFamily="34" charset="0"/>
              </a:rPr>
              <a:t>ubérisation</a:t>
            </a:r>
            <a:r>
              <a:rPr lang="fr-FR" altLang="fr-FR" sz="2000" dirty="0">
                <a:solidFill>
                  <a:srgbClr val="7030A0"/>
                </a:solidFill>
                <a:latin typeface="Arial" panose="020B0604020202020204" pitchFamily="34" charset="0"/>
                <a:cs typeface="Arial" panose="020B0604020202020204" pitchFamily="34" charset="0"/>
              </a:rPr>
              <a:t> de la santé »… </a:t>
            </a:r>
          </a:p>
        </p:txBody>
      </p:sp>
      <p:sp>
        <p:nvSpPr>
          <p:cNvPr id="59400" name="Rectangle 21"/>
          <p:cNvSpPr>
            <a:spLocks noChangeArrowheads="1"/>
          </p:cNvSpPr>
          <p:nvPr/>
        </p:nvSpPr>
        <p:spPr bwMode="auto">
          <a:xfrm>
            <a:off x="8566150" y="2923115"/>
            <a:ext cx="3254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i="1" dirty="0" err="1">
                <a:solidFill>
                  <a:srgbClr val="7030A0"/>
                </a:solidFill>
                <a:latin typeface="Arial" panose="020B0604020202020204" pitchFamily="34" charset="0"/>
                <a:cs typeface="Arial" panose="020B0604020202020204" pitchFamily="34" charset="0"/>
              </a:rPr>
              <a:t>quantified</a:t>
            </a:r>
            <a:r>
              <a:rPr lang="fr-FR" altLang="fr-FR" sz="2000" i="1" dirty="0">
                <a:solidFill>
                  <a:srgbClr val="7030A0"/>
                </a:solidFill>
                <a:latin typeface="Arial" panose="020B0604020202020204" pitchFamily="34" charset="0"/>
                <a:cs typeface="Arial" panose="020B0604020202020204" pitchFamily="34" charset="0"/>
              </a:rPr>
              <a:t> self,</a:t>
            </a:r>
            <a:r>
              <a:rPr lang="fr-FR" altLang="fr-FR" sz="2000" dirty="0">
                <a:solidFill>
                  <a:srgbClr val="7030A0"/>
                </a:solidFill>
                <a:latin typeface="Arial" panose="020B0604020202020204" pitchFamily="34" charset="0"/>
                <a:cs typeface="Arial" panose="020B0604020202020204" pitchFamily="34" charset="0"/>
              </a:rPr>
              <a:t> </a:t>
            </a:r>
            <a:r>
              <a:rPr lang="fr-FR" altLang="fr-FR" sz="2000" i="1" dirty="0">
                <a:solidFill>
                  <a:srgbClr val="7030A0"/>
                </a:solidFill>
                <a:latin typeface="Arial" panose="020B0604020202020204" pitchFamily="34" charset="0"/>
                <a:cs typeface="Arial" panose="020B0604020202020204" pitchFamily="34" charset="0"/>
              </a:rPr>
              <a:t>self-management</a:t>
            </a:r>
            <a:r>
              <a:rPr lang="fr-FR" altLang="fr-FR" sz="2000" dirty="0">
                <a:solidFill>
                  <a:srgbClr val="7030A0"/>
                </a:solidFill>
                <a:latin typeface="Arial" panose="020B0604020202020204" pitchFamily="34" charset="0"/>
                <a:cs typeface="Arial" panose="020B0604020202020204" pitchFamily="34" charset="0"/>
              </a:rPr>
              <a:t>, deuxième avis, coaching, téléconseil </a:t>
            </a:r>
          </a:p>
        </p:txBody>
      </p:sp>
      <p:pic>
        <p:nvPicPr>
          <p:cNvPr id="59401" name="Imag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47350" y="1588"/>
            <a:ext cx="1644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2573338" y="6443663"/>
            <a:ext cx="7620000" cy="365125"/>
          </a:xfrm>
        </p:spPr>
        <p:txBody>
          <a:bodyPr/>
          <a:lstStyle/>
          <a:p>
            <a:pPr algn="r">
              <a:defRPr/>
            </a:pPr>
            <a:r>
              <a:rPr lang="fr-FR"/>
              <a:t>ANFH la Réunion 21 avril 2016</a:t>
            </a:r>
            <a:endParaRPr lang="en-US" dirty="0"/>
          </a:p>
        </p:txBody>
      </p:sp>
      <p:sp>
        <p:nvSpPr>
          <p:cNvPr id="3" name="Espace réservé du numéro de diapositive 2"/>
          <p:cNvSpPr>
            <a:spLocks noGrp="1"/>
          </p:cNvSpPr>
          <p:nvPr>
            <p:ph type="sldNum" sz="quarter" idx="12"/>
          </p:nvPr>
        </p:nvSpPr>
        <p:spPr/>
        <p:txBody>
          <a:bodyPr/>
          <a:lstStyle/>
          <a:p>
            <a:pPr>
              <a:defRPr/>
            </a:pPr>
            <a:fld id="{318192A5-EC5A-4467-AC6B-3AF6C40B5A00}" type="slidenum">
              <a:rPr lang="en-US" smtClean="0"/>
              <a:pPr>
                <a:defRPr/>
              </a:pPr>
              <a:t>8</a:t>
            </a:fld>
            <a:endParaRPr lang="en-US"/>
          </a:p>
        </p:txBody>
      </p:sp>
    </p:spTree>
    <p:extLst>
      <p:ext uri="{BB962C8B-B14F-4D97-AF65-F5344CB8AC3E}">
        <p14:creationId xmlns:p14="http://schemas.microsoft.com/office/powerpoint/2010/main" val="24425874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5963" y="300038"/>
            <a:ext cx="9518649" cy="1604962"/>
          </a:xfrm>
        </p:spPr>
        <p:txBody>
          <a:bodyPr>
            <a:normAutofit fontScale="90000"/>
          </a:bodyPr>
          <a:lstStyle/>
          <a:p>
            <a:pPr algn="ctr"/>
            <a:r>
              <a:rPr lang="fr-FR" dirty="0"/>
              <a:t>Les structures traditionnelles de santé (hôpitaux, complémentaires) commencent à faire de « l’</a:t>
            </a:r>
            <a:r>
              <a:rPr lang="fr-FR" dirty="0" err="1"/>
              <a:t>ubérisation</a:t>
            </a:r>
            <a:r>
              <a:rPr lang="fr-FR" dirty="0"/>
              <a:t> en santé »</a:t>
            </a:r>
          </a:p>
        </p:txBody>
      </p:sp>
      <p:sp>
        <p:nvSpPr>
          <p:cNvPr id="3" name="Espace réservé du contenu 2"/>
          <p:cNvSpPr>
            <a:spLocks noGrp="1"/>
          </p:cNvSpPr>
          <p:nvPr>
            <p:ph idx="1"/>
          </p:nvPr>
        </p:nvSpPr>
        <p:spPr>
          <a:xfrm>
            <a:off x="1985963" y="2085975"/>
            <a:ext cx="9518649" cy="3825247"/>
          </a:xfrm>
        </p:spPr>
        <p:txBody>
          <a:bodyPr>
            <a:normAutofit/>
          </a:bodyPr>
          <a:lstStyle/>
          <a:p>
            <a:pPr algn="just"/>
            <a:r>
              <a:rPr lang="fr-FR" sz="2000" b="1" dirty="0"/>
              <a:t>Les plateformes de téléconseil médical personnalisé gérées par les mutuelles et assureurs  (AXA, Malakoff-Médéric, Harmonie mutuelle, etc..</a:t>
            </a:r>
          </a:p>
          <a:p>
            <a:pPr algn="just"/>
            <a:r>
              <a:rPr lang="fr-FR" sz="2000" b="1" dirty="0"/>
              <a:t>Des centres de Deuxième avis gérés avec les hôpitaux, les mutuelles</a:t>
            </a:r>
          </a:p>
          <a:p>
            <a:pPr algn="just"/>
            <a:r>
              <a:rPr lang="fr-FR" sz="2000" b="1" dirty="0"/>
              <a:t>………..</a:t>
            </a:r>
          </a:p>
          <a:p>
            <a:pPr marL="0" indent="0" algn="just">
              <a:buNone/>
            </a:pPr>
            <a:r>
              <a:rPr lang="fr-FR" sz="2000" b="1" dirty="0">
                <a:solidFill>
                  <a:srgbClr val="C00000"/>
                </a:solidFill>
              </a:rPr>
              <a:t>Ces évolutions bousculent notre modèle social traditionnel construit sur une égalité d’accès aux soins pour tous….Le service public hospitalier…</a:t>
            </a:r>
          </a:p>
          <a:p>
            <a:pPr marL="0" indent="0" algn="just">
              <a:buNone/>
            </a:pPr>
            <a:r>
              <a:rPr lang="fr-FR" sz="2000" b="1" dirty="0">
                <a:solidFill>
                  <a:srgbClr val="C00000"/>
                </a:solidFill>
              </a:rPr>
              <a:t>L’</a:t>
            </a:r>
            <a:r>
              <a:rPr lang="fr-FR" sz="2000" b="1" dirty="0" err="1">
                <a:solidFill>
                  <a:srgbClr val="C00000"/>
                </a:solidFill>
              </a:rPr>
              <a:t>ubérisation</a:t>
            </a:r>
            <a:r>
              <a:rPr lang="fr-FR" sz="2000" b="1" dirty="0">
                <a:solidFill>
                  <a:srgbClr val="C00000"/>
                </a:solidFill>
              </a:rPr>
              <a:t> non régulée risque de (</a:t>
            </a:r>
            <a:r>
              <a:rPr lang="fr-FR" sz="2000" b="1" dirty="0" err="1">
                <a:solidFill>
                  <a:srgbClr val="C00000"/>
                </a:solidFill>
              </a:rPr>
              <a:t>re</a:t>
            </a:r>
            <a:r>
              <a:rPr lang="fr-FR" sz="2000" b="1" dirty="0">
                <a:solidFill>
                  <a:srgbClr val="C00000"/>
                </a:solidFill>
              </a:rPr>
              <a:t>)créer des inégalités d’accès, notamment lorsque les services sont payants ou liés à l’adhésion ou non à une mutuelle ou une assurance.</a:t>
            </a:r>
          </a:p>
        </p:txBody>
      </p:sp>
      <p:sp>
        <p:nvSpPr>
          <p:cNvPr id="4" name="Espace réservé du pied de page 3"/>
          <p:cNvSpPr>
            <a:spLocks noGrp="1"/>
          </p:cNvSpPr>
          <p:nvPr>
            <p:ph type="ftr" sz="quarter" idx="11"/>
          </p:nvPr>
        </p:nvSpPr>
        <p:spPr/>
        <p:txBody>
          <a:bodyPr/>
          <a:lstStyle/>
          <a:p>
            <a:r>
              <a:rPr lang="fr-FR"/>
              <a:t>ANFH la Réunion 21 avril 2016</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555127172"/>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603</TotalTime>
  <Words>1104</Words>
  <Application>Microsoft Office PowerPoint</Application>
  <PresentationFormat>Grand écran</PresentationFormat>
  <Paragraphs>175</Paragraphs>
  <Slides>23</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2" baseType="lpstr">
      <vt:lpstr>ＭＳ Ｐゴシック</vt:lpstr>
      <vt:lpstr>Arial</vt:lpstr>
      <vt:lpstr>Calibri</vt:lpstr>
      <vt:lpstr>Century Gothic</vt:lpstr>
      <vt:lpstr>Trebuchet MS</vt:lpstr>
      <vt:lpstr>Wingdings</vt:lpstr>
      <vt:lpstr>Wingdings 3</vt:lpstr>
      <vt:lpstr>Brin</vt:lpstr>
      <vt:lpstr>Chart</vt:lpstr>
      <vt:lpstr>L’ubérisation de la santé, mythe ou réalité ?</vt:lpstr>
      <vt:lpstr>Télémédecine : assureurs et assisteurs vont-ils ubériser la santé ? </vt:lpstr>
      <vt:lpstr>L’ubérisation de la santé : une offensive de services nouveaux en santé pour une société de « l’immédiateté »</vt:lpstr>
      <vt:lpstr>Présentation PowerPoint</vt:lpstr>
      <vt:lpstr>Présentation PowerPoint</vt:lpstr>
      <vt:lpstr>Axa propose désormais la téléconsultation médicale dans ses contrats collectifs </vt:lpstr>
      <vt:lpstr>Malakoff Médéric, membre de l’équipe « French IoT » de La Poste, au CES de Las Vegas, du 6 au 9 janvier 2016 </vt:lpstr>
      <vt:lpstr>La révolution numérique en santé fait bouger les lignes du système de santé traditionnel </vt:lpstr>
      <vt:lpstr>Les structures traditionnelles de santé (hôpitaux, complémentaires) commencent à faire de « l’ubérisation en santé »</vt:lpstr>
      <vt:lpstr>La médecine du XXIème siècle</vt:lpstr>
      <vt:lpstr>UN MARCHE DES OBJETS CONNECTES DE SANTE EN PLEINE CROISSANCE  </vt:lpstr>
      <vt:lpstr>Présentation PowerPoint</vt:lpstr>
      <vt:lpstr>Présentation PowerPoint</vt:lpstr>
      <vt:lpstr>Présentation PowerPoint</vt:lpstr>
      <vt:lpstr>Présentation PowerPoint</vt:lpstr>
      <vt:lpstr>L’homme réparé et augmenté : Une prothèse connectée qui reproduit la sensation du membre perdu</vt:lpstr>
      <vt:lpstr>L’homme réparé et augmenté : la main bionique</vt:lpstr>
      <vt:lpstr>Un changement de comportement des citoyens vis-à-vis de la santé avec l’accès aux objets connectés, aux applications mobiles, aux robots, à l’intelligence artificielle (Google, Watson), les NBIC (Nanotechnologie, Biotechnologie, Information, Cognition),  la Blockchain (le dossier médical universel)  L’avènement du transhumanisme pour une technomédecine donnant naissance à un homme augmenté, en remplacement de l’homme soigné et réparé, en recherche d’immortalité</vt:lpstr>
      <vt:lpstr>Présentation PowerPoint</vt:lpstr>
      <vt:lpstr>L’avènement du Transhumanisme..</vt:lpstr>
      <vt:lpstr>La médecine 5 P du XXIème siècle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L’ubérisation de la santé, mythe ou réalité ?</dc:title>
  <dc:creator>Pierre Simon</dc:creator>
  <cp:lastModifiedBy>Pierre Simon</cp:lastModifiedBy>
  <cp:revision>28</cp:revision>
  <dcterms:created xsi:type="dcterms:W3CDTF">2016-04-15T06:19:26Z</dcterms:created>
  <dcterms:modified xsi:type="dcterms:W3CDTF">2016-04-20T20:54:51Z</dcterms:modified>
</cp:coreProperties>
</file>