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147077"/>
          </a:xfrm>
        </p:spPr>
        <p:txBody>
          <a:bodyPr/>
          <a:lstStyle/>
          <a:p>
            <a:r>
              <a:rPr lang="fr-FR" dirty="0" smtClean="0"/>
              <a:t>Le vivre ensemble à la RESIDENCE COSTE BAILS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92398" y="4018207"/>
            <a:ext cx="6815669" cy="960191"/>
          </a:xfrm>
        </p:spPr>
        <p:txBody>
          <a:bodyPr/>
          <a:lstStyle/>
          <a:p>
            <a:r>
              <a:rPr lang="fr-FR" dirty="0" smtClean="0"/>
              <a:t>EHPAD ELNE PYRENEES ORIENTALES</a:t>
            </a:r>
          </a:p>
          <a:p>
            <a:r>
              <a:rPr lang="fr-FR" dirty="0" smtClean="0"/>
              <a:t>MEMBRE DU GCSMS GER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3015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Illustrations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Sabrina : l’animatrice qui nous parlera de comment s’exprime le vivre ensemble le temps d’un breakfast ou </a:t>
            </a:r>
            <a:r>
              <a:rPr lang="fr-FR" dirty="0" err="1" smtClean="0"/>
              <a:t>ezmorzar</a:t>
            </a:r>
            <a:endParaRPr lang="fr-FR" dirty="0" smtClean="0"/>
          </a:p>
          <a:p>
            <a:r>
              <a:rPr lang="fr-FR" dirty="0" smtClean="0"/>
              <a:t>Barbara : l’AMP/ASG de la SAM du 2</a:t>
            </a:r>
            <a:r>
              <a:rPr lang="fr-FR" baseline="30000" dirty="0" smtClean="0"/>
              <a:t>ème</a:t>
            </a:r>
            <a:r>
              <a:rPr lang="fr-FR" dirty="0" smtClean="0"/>
              <a:t> étage nous exposera à travers l’exemple d’un résidant comment le parcours de vie s’est construit au sein de la Résidence</a:t>
            </a:r>
          </a:p>
          <a:p>
            <a:r>
              <a:rPr lang="fr-FR" dirty="0" smtClean="0"/>
              <a:t>Françoise : l’AMP/ASG de la SAM du 1</a:t>
            </a:r>
            <a:r>
              <a:rPr lang="fr-FR" baseline="30000" dirty="0" smtClean="0"/>
              <a:t>er</a:t>
            </a:r>
            <a:r>
              <a:rPr lang="fr-FR" dirty="0" smtClean="0"/>
              <a:t> étage, présentera l’histoire d’un couple dont le mari a du rentrer à la Résidence et le rôle que celle-ci a joué</a:t>
            </a:r>
          </a:p>
          <a:p>
            <a:r>
              <a:rPr lang="fr-FR" dirty="0" smtClean="0"/>
              <a:t>Sylvette : l’ASG du PASA va illustrer à travers l’exemple d’une admission la mission d’accompagnement mise en </a:t>
            </a:r>
            <a:r>
              <a:rPr lang="fr-FR" dirty="0" err="1" smtClean="0"/>
              <a:t>oeuvre</a:t>
            </a:r>
            <a:endParaRPr lang="fr-FR" dirty="0" smtClean="0"/>
          </a:p>
          <a:p>
            <a:r>
              <a:rPr lang="fr-FR" dirty="0" err="1" smtClean="0"/>
              <a:t>Dolorés</a:t>
            </a:r>
            <a:r>
              <a:rPr lang="fr-FR" dirty="0"/>
              <a:t> </a:t>
            </a:r>
            <a:r>
              <a:rPr lang="fr-FR" dirty="0" smtClean="0"/>
              <a:t>: notre fidèle, représentante des familles</a:t>
            </a:r>
          </a:p>
        </p:txBody>
      </p:sp>
    </p:spTree>
    <p:extLst>
      <p:ext uri="{BB962C8B-B14F-4D97-AF65-F5344CB8AC3E}">
        <p14:creationId xmlns:p14="http://schemas.microsoft.com/office/powerpoint/2010/main" val="2394063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structure et les effectifs autorisés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114 HP sur 3 niveaux 22 ETP d’ASH, 27.5 ETP d’AS, 15.65 ETP SG, 5.8 IDE pour un ratio d’encadrement de 0,74</a:t>
            </a:r>
          </a:p>
          <a:p>
            <a:r>
              <a:rPr lang="fr-FR" dirty="0" smtClean="0"/>
              <a:t>Absence de secteur sécurisé</a:t>
            </a:r>
          </a:p>
          <a:p>
            <a:r>
              <a:rPr lang="fr-FR" dirty="0" smtClean="0"/>
              <a:t>Un PASA labellisé</a:t>
            </a:r>
          </a:p>
          <a:p>
            <a:r>
              <a:rPr lang="fr-FR" dirty="0" smtClean="0"/>
              <a:t>Un accueil de jour de 6 places</a:t>
            </a:r>
          </a:p>
          <a:p>
            <a:r>
              <a:rPr lang="fr-FR" dirty="0" smtClean="0"/>
              <a:t>Un PMP de </a:t>
            </a:r>
            <a:r>
              <a:rPr lang="fr-FR" dirty="0" smtClean="0"/>
              <a:t>228 </a:t>
            </a:r>
            <a:r>
              <a:rPr lang="fr-FR" dirty="0" smtClean="0"/>
              <a:t>et un GMP de </a:t>
            </a:r>
            <a:r>
              <a:rPr lang="fr-FR" dirty="0" smtClean="0"/>
              <a:t>758 </a:t>
            </a:r>
            <a:r>
              <a:rPr lang="fr-FR" dirty="0" smtClean="0"/>
              <a:t>(coupe de </a:t>
            </a:r>
            <a:r>
              <a:rPr lang="fr-FR" dirty="0" smtClean="0"/>
              <a:t>mars 2015)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57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public accueilli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Des personnes qui sont désorientées, souffrant de troubles du comportement, de démence de type </a:t>
            </a:r>
            <a:r>
              <a:rPr lang="fr-FR" dirty="0" smtClean="0"/>
              <a:t>Alzheimer…..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75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recherche d’une méthode alternative et innovante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Constat initial: </a:t>
            </a:r>
          </a:p>
          <a:p>
            <a:pPr>
              <a:buFontTx/>
              <a:buChar char="-"/>
            </a:pPr>
            <a:r>
              <a:rPr lang="fr-FR" dirty="0" smtClean="0"/>
              <a:t>Des soignants en souffrance et épuisés</a:t>
            </a:r>
          </a:p>
          <a:p>
            <a:pPr>
              <a:buFontTx/>
              <a:buChar char="-"/>
            </a:pPr>
            <a:r>
              <a:rPr lang="fr-FR" dirty="0" smtClean="0"/>
              <a:t>Des services qui cohabitent sans travailler ensemble et sans objectif commun</a:t>
            </a:r>
          </a:p>
          <a:p>
            <a:pPr>
              <a:buFontTx/>
              <a:buChar char="-"/>
            </a:pPr>
            <a:r>
              <a:rPr lang="fr-FR" dirty="0" smtClean="0"/>
              <a:t>Des personnes âgées considérées comme des malades</a:t>
            </a:r>
          </a:p>
          <a:p>
            <a:pPr>
              <a:buFontTx/>
              <a:buChar char="-"/>
            </a:pPr>
            <a:r>
              <a:rPr lang="fr-FR" dirty="0" smtClean="0"/>
              <a:t>Une organisation inadaptée </a:t>
            </a:r>
          </a:p>
          <a:p>
            <a:pPr>
              <a:buFontTx/>
              <a:buChar char="-"/>
            </a:pPr>
            <a:r>
              <a:rPr lang="fr-FR" dirty="0" smtClean="0"/>
              <a:t>Une culture hospitalière prédominante</a:t>
            </a:r>
          </a:p>
          <a:p>
            <a:pPr>
              <a:buFontTx/>
              <a:buChar char="-"/>
            </a:pPr>
            <a:r>
              <a:rPr lang="fr-FR" dirty="0" smtClean="0"/>
              <a:t>Des familles démunies et mal intégrées au sein de l’EHPAD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252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Une conduite de changement initiée il y a 10 ans et qui se poursuit…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Mon inscription au sein de la Résidence! Une jeune sortante d’école de 11 ans de moins qu’aujourd’hui et la 3</a:t>
            </a:r>
            <a:r>
              <a:rPr lang="fr-FR" baseline="30000" dirty="0" smtClean="0"/>
              <a:t>ème</a:t>
            </a:r>
            <a:r>
              <a:rPr lang="fr-FR" dirty="0" smtClean="0"/>
              <a:t> direction (1</a:t>
            </a:r>
            <a:r>
              <a:rPr lang="fr-FR" baseline="30000" dirty="0" smtClean="0"/>
              <a:t>ère</a:t>
            </a:r>
            <a:r>
              <a:rPr lang="fr-FR" dirty="0" smtClean="0"/>
              <a:t> </a:t>
            </a:r>
            <a:r>
              <a:rPr lang="fr-FR" dirty="0" err="1" smtClean="0"/>
              <a:t>directrICE</a:t>
            </a:r>
            <a:r>
              <a:rPr lang="fr-FR" dirty="0" smtClean="0"/>
              <a:t>) en 30 ans de fonctionnement.</a:t>
            </a:r>
          </a:p>
          <a:p>
            <a:r>
              <a:rPr lang="fr-FR" dirty="0" smtClean="0"/>
              <a:t>Une formation de base issue du social</a:t>
            </a:r>
          </a:p>
          <a:p>
            <a:r>
              <a:rPr lang="fr-FR" dirty="0" smtClean="0"/>
              <a:t>Une méconnaissance du monde de la santé et de l’héritage de la culture hospitalière (Hospice)</a:t>
            </a:r>
          </a:p>
        </p:txBody>
      </p:sp>
    </p:spTree>
    <p:extLst>
      <p:ext uri="{BB962C8B-B14F-4D97-AF65-F5344CB8AC3E}">
        <p14:creationId xmlns:p14="http://schemas.microsoft.com/office/powerpoint/2010/main" val="316896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L’inscription dans la philosophie du lien : l’Humanitude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Cette méthode a créé le consensus parmi l’ensemble des acteurs</a:t>
            </a:r>
          </a:p>
          <a:p>
            <a:r>
              <a:rPr lang="fr-FR" dirty="0" smtClean="0"/>
              <a:t>Un médecin coordinateur, gériatre et empêcheur de tourner en rond, une référente Bientraitance : des ressources pour initier une nouvelle manière d’appréhender la personne âgée</a:t>
            </a:r>
          </a:p>
          <a:p>
            <a:r>
              <a:rPr lang="fr-FR" dirty="0"/>
              <a:t>U</a:t>
            </a:r>
            <a:r>
              <a:rPr lang="fr-FR" dirty="0" smtClean="0"/>
              <a:t>ne révolution dans les pratiques professionnelles pour les Soignants</a:t>
            </a:r>
          </a:p>
          <a:p>
            <a:r>
              <a:rPr lang="fr-FR" dirty="0" smtClean="0"/>
              <a:t>Un nouveau regard sur la personne âgée</a:t>
            </a:r>
          </a:p>
          <a:p>
            <a:r>
              <a:rPr lang="fr-FR" dirty="0" smtClean="0"/>
              <a:t>Des principes qui sont continuellement appliqués et </a:t>
            </a:r>
            <a:r>
              <a:rPr lang="fr-FR" dirty="0" err="1" smtClean="0"/>
              <a:t>re</a:t>
            </a:r>
            <a:r>
              <a:rPr lang="fr-FR" dirty="0" smtClean="0"/>
              <a:t> </a:t>
            </a:r>
            <a:r>
              <a:rPr lang="fr-FR" dirty="0" err="1" smtClean="0"/>
              <a:t>refléchis</a:t>
            </a:r>
            <a:r>
              <a:rPr lang="fr-FR" dirty="0" smtClean="0"/>
              <a:t> au fur et à mesure des situations d’accompagnement et de prise en soin</a:t>
            </a:r>
          </a:p>
          <a:p>
            <a:r>
              <a:rPr lang="fr-FR" dirty="0" smtClean="0"/>
              <a:t>Un nouveau vocabulaire et une nouvelle organisation en perpétuelle mouvement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0576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L’accompagnement de la personne âgée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La recherche de compétences spécifiques et d’un plan de formation adapté et qui fait sens</a:t>
            </a:r>
          </a:p>
          <a:p>
            <a:r>
              <a:rPr lang="fr-FR" dirty="0" smtClean="0"/>
              <a:t>Une qualité de vie au travail pour les Soignants déployée </a:t>
            </a:r>
          </a:p>
          <a:p>
            <a:r>
              <a:rPr lang="fr-FR" dirty="0" smtClean="0"/>
              <a:t>Une organisation réfléchie collectivement et </a:t>
            </a:r>
            <a:r>
              <a:rPr lang="fr-FR" dirty="0" err="1" smtClean="0"/>
              <a:t>re</a:t>
            </a:r>
            <a:r>
              <a:rPr lang="fr-FR" dirty="0" smtClean="0"/>
              <a:t> évaluée : ce qui est vrai </a:t>
            </a:r>
            <a:r>
              <a:rPr lang="fr-FR" dirty="0" err="1" smtClean="0"/>
              <a:t>auj</a:t>
            </a:r>
            <a:r>
              <a:rPr lang="fr-FR" dirty="0" smtClean="0"/>
              <a:t> ne l’est pas forcément le lendemain…Remettre du sens dans les pratiques professionnelles de chacun</a:t>
            </a:r>
          </a:p>
          <a:p>
            <a:r>
              <a:rPr lang="fr-FR" dirty="0" smtClean="0"/>
              <a:t>Une personne âgée prise en soin et au centre de nos attentions et interventions</a:t>
            </a:r>
          </a:p>
        </p:txBody>
      </p:sp>
    </p:spTree>
    <p:extLst>
      <p:ext uri="{BB962C8B-B14F-4D97-AF65-F5344CB8AC3E}">
        <p14:creationId xmlns:p14="http://schemas.microsoft.com/office/powerpoint/2010/main" val="4274969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lien social: le 1</a:t>
            </a:r>
            <a:r>
              <a:rPr lang="fr-FR" baseline="30000" dirty="0" smtClean="0"/>
              <a:t>er</a:t>
            </a:r>
            <a:r>
              <a:rPr lang="fr-FR" dirty="0" smtClean="0"/>
              <a:t> vecteur de maintien de l’autonomie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Une répartition des effectifs adaptée sur la journée et répartie dans les différents lieux de vie</a:t>
            </a:r>
          </a:p>
          <a:p>
            <a:r>
              <a:rPr lang="fr-FR" dirty="0" smtClean="0"/>
              <a:t>La construction du parcours de vie de la personne âgée au sein de l’EHPAD</a:t>
            </a:r>
          </a:p>
          <a:p>
            <a:r>
              <a:rPr lang="fr-FR" dirty="0" smtClean="0"/>
              <a:t>Un EHPAD ouvert et sans restrictions de visites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0626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parole aux acteurs de proximité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Une démarche initiée par la direction mais qui est aujourd’hui reprise et conduite par les Soignants eux-mêmes</a:t>
            </a:r>
          </a:p>
          <a:p>
            <a:r>
              <a:rPr lang="fr-FR" dirty="0" smtClean="0"/>
              <a:t>Des professionnels toujours plus curieux, plus motivés, plus compétents dans l’exercice de leur fonction</a:t>
            </a:r>
          </a:p>
          <a:p>
            <a:r>
              <a:rPr lang="fr-FR" dirty="0" smtClean="0"/>
              <a:t>Une démarche qualité qui se nourrit et se déploie au quotidien grâce aux agents que j’admire pour leur sagesse, leur savoir-être, savoir-faire, leur réactivité, adaptabilité et leur confiance qu’ils m’ont accordé.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7838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119</TotalTime>
  <Words>610</Words>
  <Application>Microsoft Office PowerPoint</Application>
  <PresentationFormat>Grand écran</PresentationFormat>
  <Paragraphs>49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Organique</vt:lpstr>
      <vt:lpstr>Le vivre ensemble à la RESIDENCE COSTE BAILS</vt:lpstr>
      <vt:lpstr>La structure et les effectifs autorisés</vt:lpstr>
      <vt:lpstr>Le public accueilli</vt:lpstr>
      <vt:lpstr>La recherche d’une méthode alternative et innovante </vt:lpstr>
      <vt:lpstr>Une conduite de changement initiée il y a 10 ans et qui se poursuit…</vt:lpstr>
      <vt:lpstr>L’inscription dans la philosophie du lien : l’Humanitude</vt:lpstr>
      <vt:lpstr>L’accompagnement de la personne âgée</vt:lpstr>
      <vt:lpstr>Le lien social: le 1er vecteur de maintien de l’autonomie</vt:lpstr>
      <vt:lpstr>La parole aux acteurs de proximité</vt:lpstr>
      <vt:lpstr>Illustrations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vivre ensemble à la RESIDANCE COSTE BAILS</dc:title>
  <dc:creator>Laure BARBERIS</dc:creator>
  <cp:lastModifiedBy>Laure BARBERIS</cp:lastModifiedBy>
  <cp:revision>13</cp:revision>
  <cp:lastPrinted>2018-10-04T12:03:23Z</cp:lastPrinted>
  <dcterms:created xsi:type="dcterms:W3CDTF">2018-09-30T19:55:55Z</dcterms:created>
  <dcterms:modified xsi:type="dcterms:W3CDTF">2018-10-05T17:23:13Z</dcterms:modified>
</cp:coreProperties>
</file>