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74" r:id="rId6"/>
    <p:sldId id="275" r:id="rId7"/>
    <p:sldId id="259" r:id="rId8"/>
    <p:sldId id="260" r:id="rId9"/>
    <p:sldId id="267" r:id="rId10"/>
    <p:sldId id="261" r:id="rId11"/>
    <p:sldId id="268" r:id="rId12"/>
    <p:sldId id="269" r:id="rId13"/>
    <p:sldId id="262" r:id="rId14"/>
    <p:sldId id="263" r:id="rId15"/>
    <p:sldId id="264" r:id="rId16"/>
    <p:sldId id="270" r:id="rId17"/>
    <p:sldId id="265" r:id="rId18"/>
    <p:sldId id="271" r:id="rId19"/>
    <p:sldId id="272" r:id="rId20"/>
    <p:sldId id="273" r:id="rId21"/>
    <p:sldId id="277" r:id="rId22"/>
    <p:sldId id="278" r:id="rId23"/>
    <p:sldId id="279" r:id="rId24"/>
  </p:sldIdLst>
  <p:sldSz cx="12192000" cy="6858000"/>
  <p:notesSz cx="6881813" cy="9661525"/>
  <p:custShowLst>
    <p:custShow name="Diaporama personnalisé 1" id="0">
      <p:sldLst>
        <p:sld r:id="rId21"/>
        <p:sld r:id="rId22"/>
        <p:sld r:id="rId23"/>
      </p:sldLst>
    </p:custShow>
  </p:custShow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4" autoAdjust="0"/>
    <p:restoredTop sz="94660"/>
  </p:normalViewPr>
  <p:slideViewPr>
    <p:cSldViewPr snapToGrid="0">
      <p:cViewPr varScale="1">
        <p:scale>
          <a:sx n="68" d="100"/>
          <a:sy n="68" d="100"/>
        </p:scale>
        <p:origin x="94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74299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2882481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17158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295109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416192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1768376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3339445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196953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532472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3508283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12BD4BC-6924-4747-9305-1163FC5C669E}" type="datetimeFigureOut">
              <a:rPr lang="fr-FR" smtClean="0"/>
              <a:pPr/>
              <a:t>22/09/2021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1DF0834-7E29-438A-9421-3BB001A4385E}" type="slidenum">
              <a:rPr lang="fr-FR" smtClean="0"/>
              <a:pPr/>
              <a:t>‹N°›</a:t>
            </a:fld>
            <a:endParaRPr lang="fr-FR"/>
          </a:p>
        </p:txBody>
      </p:sp>
    </p:spTree>
    <p:extLst>
      <p:ext uri="{BB962C8B-B14F-4D97-AF65-F5344CB8AC3E}">
        <p14:creationId xmlns:p14="http://schemas.microsoft.com/office/powerpoint/2010/main" val="588130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BD4BC-6924-4747-9305-1163FC5C669E}" type="datetimeFigureOut">
              <a:rPr lang="fr-FR" smtClean="0"/>
              <a:pPr/>
              <a:t>22/09/2021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F0834-7E29-438A-9421-3BB001A4385E}" type="slidenum">
              <a:rPr lang="fr-FR" smtClean="0"/>
              <a:pPr/>
              <a:t>‹N°›</a:t>
            </a:fld>
            <a:endParaRPr lang="fr-FR"/>
          </a:p>
        </p:txBody>
      </p:sp>
    </p:spTree>
    <p:extLst>
      <p:ext uri="{BB962C8B-B14F-4D97-AF65-F5344CB8AC3E}">
        <p14:creationId xmlns:p14="http://schemas.microsoft.com/office/powerpoint/2010/main" val="1144755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7030A0"/>
                </a:solidFill>
              </a:rPr>
              <a:t>La culture au service du lien et des résidents en EHPAD</a:t>
            </a:r>
            <a:endParaRPr lang="fr-FR" b="1" dirty="0">
              <a:solidFill>
                <a:srgbClr val="7030A0"/>
              </a:solidFill>
            </a:endParaRPr>
          </a:p>
        </p:txBody>
      </p:sp>
      <p:sp>
        <p:nvSpPr>
          <p:cNvPr id="3" name="Sous-titre 2"/>
          <p:cNvSpPr>
            <a:spLocks noGrp="1"/>
          </p:cNvSpPr>
          <p:nvPr>
            <p:ph type="subTitle" idx="1"/>
          </p:nvPr>
        </p:nvSpPr>
        <p:spPr/>
        <p:txBody>
          <a:bodyPr/>
          <a:lstStyle/>
          <a:p>
            <a:endParaRPr lang="fr-FR" dirty="0" smtClean="0"/>
          </a:p>
          <a:p>
            <a:r>
              <a:rPr lang="fr-FR" dirty="0" smtClean="0"/>
              <a:t>Bruno MICHEL,</a:t>
            </a:r>
          </a:p>
          <a:p>
            <a:r>
              <a:rPr lang="fr-FR" dirty="0" smtClean="0"/>
              <a:t> </a:t>
            </a:r>
            <a:endParaRPr lang="fr-FR" dirty="0"/>
          </a:p>
        </p:txBody>
      </p:sp>
    </p:spTree>
    <p:extLst>
      <p:ext uri="{BB962C8B-B14F-4D97-AF65-F5344CB8AC3E}">
        <p14:creationId xmlns:p14="http://schemas.microsoft.com/office/powerpoint/2010/main" val="3744655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61257" y="169818"/>
            <a:ext cx="11092543" cy="6007146"/>
          </a:xfrm>
        </p:spPr>
        <p:txBody>
          <a:bodyPr>
            <a:noAutofit/>
          </a:bodyPr>
          <a:lstStyle/>
          <a:p>
            <a:pPr algn="just"/>
            <a:endParaRPr lang="fr-FR" dirty="0" smtClean="0"/>
          </a:p>
          <a:p>
            <a:pPr algn="just"/>
            <a:r>
              <a:rPr lang="fr-FR" dirty="0" smtClean="0"/>
              <a:t>Un dernier point sur le pourquoi d’une politique culturelle en EHPAD, c’est le point de vue de l’institution, c’est-à-dire de l’établissement.</a:t>
            </a:r>
          </a:p>
          <a:p>
            <a:pPr algn="just"/>
            <a:r>
              <a:rPr lang="fr-FR" dirty="0" smtClean="0"/>
              <a:t>Un EHPAD est un service public au sein de la cité.</a:t>
            </a:r>
          </a:p>
          <a:p>
            <a:pPr algn="just"/>
            <a:r>
              <a:rPr lang="fr-FR" dirty="0" smtClean="0"/>
              <a:t>Service public fréquenté par obligation : parent hébergé. </a:t>
            </a:r>
          </a:p>
          <a:p>
            <a:pPr algn="just">
              <a:buNone/>
            </a:pPr>
            <a:r>
              <a:rPr lang="fr-FR" dirty="0" smtClean="0"/>
              <a:t>On l’évite, se poser la question du pourquoi.</a:t>
            </a:r>
          </a:p>
          <a:p>
            <a:pPr algn="just"/>
            <a:r>
              <a:rPr lang="fr-FR" dirty="0" smtClean="0"/>
              <a:t>Je n’aime pas cette idée, l’EHPAD est mis à l’écart, on l’évite, il fait peur, on chasse l’idée de la vieillesse. Mettre à l’écart</a:t>
            </a:r>
            <a:r>
              <a:rPr lang="fr-FR" b="1" dirty="0" smtClean="0"/>
              <a:t>, c’est le contraire du lien.</a:t>
            </a:r>
          </a:p>
          <a:p>
            <a:pPr algn="just"/>
            <a:r>
              <a:rPr lang="fr-FR" dirty="0" smtClean="0"/>
              <a:t>A Limoux, plusieurs actions culturelles ont permis de lutter contre cette idée : vernissages, concerts, </a:t>
            </a:r>
            <a:r>
              <a:rPr lang="fr-FR" dirty="0" err="1" smtClean="0"/>
              <a:t>vidéo-club</a:t>
            </a:r>
            <a:r>
              <a:rPr lang="fr-FR" dirty="0" smtClean="0"/>
              <a:t> CIN’EHPAD… Les autorités locales sont invitées et viennent, les artistes exposés également. </a:t>
            </a:r>
          </a:p>
        </p:txBody>
      </p:sp>
    </p:spTree>
    <p:extLst>
      <p:ext uri="{BB962C8B-B14F-4D97-AF65-F5344CB8AC3E}">
        <p14:creationId xmlns:p14="http://schemas.microsoft.com/office/powerpoint/2010/main" val="649196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418011"/>
            <a:ext cx="11158538" cy="5758952"/>
          </a:xfrm>
        </p:spPr>
        <p:txBody>
          <a:bodyPr/>
          <a:lstStyle/>
          <a:p>
            <a:pPr>
              <a:buNone/>
            </a:pPr>
            <a:endParaRPr lang="fr-FR" dirty="0" smtClean="0"/>
          </a:p>
          <a:p>
            <a:r>
              <a:rPr lang="fr-FR" dirty="0" smtClean="0"/>
              <a:t>L’EHPAD peut aussi être un lieu de joie et de fête, mais il faut le montrer, et pour cela, s’ouvrir, </a:t>
            </a:r>
            <a:r>
              <a:rPr lang="fr-FR" u="sng" dirty="0" smtClean="0"/>
              <a:t>oser</a:t>
            </a:r>
            <a:r>
              <a:rPr lang="fr-FR" dirty="0" smtClean="0"/>
              <a:t> s’ouvrir (ne pas se contenter du seul maire parce qu’il est président du CA.)</a:t>
            </a:r>
          </a:p>
          <a:p>
            <a:pPr algn="just">
              <a:buNone/>
            </a:pP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 y="1825625"/>
            <a:ext cx="11508377" cy="4351338"/>
          </a:xfrm>
        </p:spPr>
        <p:txBody>
          <a:bodyPr/>
          <a:lstStyle/>
          <a:p>
            <a:endParaRPr lang="fr-FR" dirty="0" smtClean="0"/>
          </a:p>
          <a:p>
            <a:pPr>
              <a:buNone/>
            </a:pPr>
            <a:endParaRPr lang="fr-FR" dirty="0" smtClean="0"/>
          </a:p>
          <a:p>
            <a:pPr algn="ctr">
              <a:buNone/>
            </a:pPr>
            <a:r>
              <a:rPr lang="fr-FR" b="1" dirty="0" smtClean="0">
                <a:solidFill>
                  <a:srgbClr val="7030A0"/>
                </a:solidFill>
              </a:rPr>
              <a:t>MAIS QUELLES SONT, SELON MOI, LES CONDITIONS, OU LES PRE-REQUIS D’UNE POLITIQUE D’ANMATION CULTURELLE EN EHPAD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1031966"/>
            <a:ext cx="11118850" cy="5144997"/>
          </a:xfrm>
        </p:spPr>
        <p:txBody>
          <a:bodyPr>
            <a:normAutofit/>
          </a:bodyPr>
          <a:lstStyle/>
          <a:p>
            <a:r>
              <a:rPr lang="fr-FR" dirty="0" smtClean="0"/>
              <a:t>Avant tout une exigence sur </a:t>
            </a:r>
            <a:r>
              <a:rPr lang="fr-FR" b="1" dirty="0" smtClean="0"/>
              <a:t>la qualité </a:t>
            </a:r>
            <a:r>
              <a:rPr lang="fr-FR" dirty="0" smtClean="0"/>
              <a:t>des animations et des évènements.</a:t>
            </a:r>
          </a:p>
          <a:p>
            <a:r>
              <a:rPr lang="fr-FR" dirty="0" smtClean="0"/>
              <a:t>Trop souvent, la qualité est médiocre et heureusement qu’on a un « bon public »… parce que parfois, j’avoue avoir eu envie de </a:t>
            </a:r>
            <a:r>
              <a:rPr lang="fr-FR" dirty="0" smtClean="0"/>
              <a:t>fuir (combien de fois a-t-on entendu la chanson: ah le petit vin blanc !...).</a:t>
            </a:r>
            <a:endParaRPr lang="fr-FR" dirty="0" smtClean="0"/>
          </a:p>
          <a:p>
            <a:r>
              <a:rPr lang="fr-FR" dirty="0" smtClean="0"/>
              <a:t>Quelques exemples d’animation avec artistes reconnus.</a:t>
            </a:r>
          </a:p>
          <a:p>
            <a:r>
              <a:rPr lang="fr-FR" dirty="0" smtClean="0"/>
              <a:t>Cela suppose une </a:t>
            </a:r>
            <a:r>
              <a:rPr lang="fr-FR" u="sng" dirty="0" smtClean="0"/>
              <a:t>équipe d’animation </a:t>
            </a:r>
            <a:r>
              <a:rPr lang="fr-FR" u="sng" dirty="0" smtClean="0"/>
              <a:t>motivée (recrutement)</a:t>
            </a:r>
            <a:r>
              <a:rPr lang="fr-FR" dirty="0" smtClean="0"/>
              <a:t>.</a:t>
            </a:r>
            <a:endParaRPr lang="fr-FR" dirty="0" smtClean="0"/>
          </a:p>
          <a:p>
            <a:r>
              <a:rPr lang="fr-FR" dirty="0" smtClean="0"/>
              <a:t>Cela suppose que cette équipe d’animation soit pleinement </a:t>
            </a:r>
            <a:r>
              <a:rPr lang="fr-FR" u="sng" dirty="0" smtClean="0"/>
              <a:t>partie prenante de l’équipe de prise en charge</a:t>
            </a:r>
            <a:r>
              <a:rPr lang="fr-FR" dirty="0" smtClean="0"/>
              <a:t> (synergie et entraide).</a:t>
            </a:r>
          </a:p>
          <a:p>
            <a:r>
              <a:rPr lang="fr-FR" dirty="0" smtClean="0"/>
              <a:t>Mention spéciale au cuisinier, dont l’importance est grande.</a:t>
            </a:r>
          </a:p>
          <a:p>
            <a:endParaRPr lang="fr-FR" dirty="0" smtClean="0"/>
          </a:p>
          <a:p>
            <a:endParaRPr lang="fr-FR" dirty="0"/>
          </a:p>
        </p:txBody>
      </p:sp>
    </p:spTree>
    <p:extLst>
      <p:ext uri="{BB962C8B-B14F-4D97-AF65-F5344CB8AC3E}">
        <p14:creationId xmlns:p14="http://schemas.microsoft.com/office/powerpoint/2010/main" val="206850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927463"/>
            <a:ext cx="11158538" cy="5249500"/>
          </a:xfrm>
        </p:spPr>
        <p:txBody>
          <a:bodyPr>
            <a:normAutofit/>
          </a:bodyPr>
          <a:lstStyle/>
          <a:p>
            <a:pPr algn="just"/>
            <a:r>
              <a:rPr lang="fr-FR" dirty="0" smtClean="0"/>
              <a:t>Une telle conception oriente également le </a:t>
            </a:r>
            <a:r>
              <a:rPr lang="fr-FR" i="1" dirty="0" smtClean="0"/>
              <a:t>style de management </a:t>
            </a:r>
            <a:r>
              <a:rPr lang="fr-FR" dirty="0" smtClean="0"/>
              <a:t>des équipes : la prise en charge est globale et les animateurs donnent souvent un regard différent sur les résidents. Grande richesse dans l’évaluation des personnes âgées pour une meilleure prise en charge.</a:t>
            </a:r>
          </a:p>
          <a:p>
            <a:pPr algn="just"/>
            <a:r>
              <a:rPr lang="fr-FR" dirty="0" smtClean="0"/>
              <a:t>Tout cela suppose un </a:t>
            </a:r>
            <a:r>
              <a:rPr lang="fr-FR" u="sng" dirty="0" smtClean="0"/>
              <a:t>budget,</a:t>
            </a:r>
            <a:r>
              <a:rPr lang="fr-FR" dirty="0" smtClean="0"/>
              <a:t> car la qualité a un prix : recrutement d’animateurs formés et surtout en accord avec cette conception.</a:t>
            </a:r>
          </a:p>
          <a:p>
            <a:pPr algn="just"/>
            <a:r>
              <a:rPr lang="fr-FR" dirty="0" smtClean="0"/>
              <a:t>L’équipe soignante doit aussi être en accord avec cette conception de la prise en charge. Travail en interne à faire.</a:t>
            </a:r>
          </a:p>
          <a:p>
            <a:pPr algn="just"/>
            <a:r>
              <a:rPr lang="fr-FR" dirty="0" smtClean="0"/>
              <a:t>Cela implique également d’oser certaines activités (Opéra, voyage Saint Jacques de </a:t>
            </a:r>
            <a:r>
              <a:rPr lang="fr-FR" dirty="0" err="1" smtClean="0"/>
              <a:t>compostelle</a:t>
            </a:r>
            <a:r>
              <a:rPr lang="fr-FR" dirty="0" smtClean="0"/>
              <a:t>, Lourdes, Paris…) et de recruter des artistes de qualité.</a:t>
            </a:r>
            <a:endParaRPr lang="fr-FR" dirty="0"/>
          </a:p>
        </p:txBody>
      </p:sp>
    </p:spTree>
    <p:extLst>
      <p:ext uri="{BB962C8B-B14F-4D97-AF65-F5344CB8AC3E}">
        <p14:creationId xmlns:p14="http://schemas.microsoft.com/office/powerpoint/2010/main" val="3687289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444138"/>
            <a:ext cx="10936288" cy="5732826"/>
          </a:xfrm>
        </p:spPr>
        <p:txBody>
          <a:bodyPr/>
          <a:lstStyle/>
          <a:p>
            <a:pPr algn="just"/>
            <a:endParaRPr lang="fr-FR" dirty="0" smtClean="0"/>
          </a:p>
          <a:p>
            <a:pPr algn="just"/>
            <a:r>
              <a:rPr lang="fr-FR" dirty="0" smtClean="0"/>
              <a:t>Il faut aussi solliciter les familles pour aider lors des gros évènements. Cela aussi crée du lien.</a:t>
            </a:r>
          </a:p>
          <a:p>
            <a:pPr algn="just"/>
            <a:r>
              <a:rPr lang="fr-FR" dirty="0" smtClean="0"/>
              <a:t>Penser aux associations locales qui sont souvent prêtes à aider et s’impliquer (</a:t>
            </a:r>
            <a:r>
              <a:rPr lang="fr-FR" dirty="0" err="1" smtClean="0"/>
              <a:t>Agorart</a:t>
            </a:r>
            <a:r>
              <a:rPr lang="fr-FR" dirty="0" smtClean="0"/>
              <a:t>)</a:t>
            </a:r>
            <a:endParaRPr lang="fr-FR" dirty="0"/>
          </a:p>
        </p:txBody>
      </p:sp>
    </p:spTree>
    <p:extLst>
      <p:ext uri="{BB962C8B-B14F-4D97-AF65-F5344CB8AC3E}">
        <p14:creationId xmlns:p14="http://schemas.microsoft.com/office/powerpoint/2010/main" val="3799016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 y="1449977"/>
            <a:ext cx="11599818" cy="4726986"/>
          </a:xfrm>
        </p:spPr>
        <p:txBody>
          <a:bodyPr/>
          <a:lstStyle/>
          <a:p>
            <a:endParaRPr lang="fr-FR" dirty="0" smtClean="0"/>
          </a:p>
          <a:p>
            <a:pPr>
              <a:buNone/>
            </a:pPr>
            <a:endParaRPr lang="fr-FR" dirty="0" smtClean="0"/>
          </a:p>
          <a:p>
            <a:endParaRPr lang="fr-FR" b="1" dirty="0" smtClean="0"/>
          </a:p>
          <a:p>
            <a:pPr algn="ctr">
              <a:buNone/>
            </a:pPr>
            <a:r>
              <a:rPr lang="fr-FR" b="1" dirty="0" smtClean="0">
                <a:solidFill>
                  <a:srgbClr val="7030A0"/>
                </a:solidFill>
              </a:rPr>
              <a:t>CONCLUSION(S) TRES PROVISOIRES</a:t>
            </a:r>
            <a:endParaRPr lang="fr-FR" b="1" dirty="0">
              <a:solidFill>
                <a:srgbClr val="7030A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613954"/>
            <a:ext cx="11131550" cy="5563009"/>
          </a:xfrm>
        </p:spPr>
        <p:txBody>
          <a:bodyPr>
            <a:normAutofit/>
          </a:bodyPr>
          <a:lstStyle/>
          <a:p>
            <a:pPr>
              <a:buNone/>
            </a:pPr>
            <a:endParaRPr lang="fr-FR" dirty="0" smtClean="0"/>
          </a:p>
          <a:p>
            <a:pPr algn="just"/>
            <a:r>
              <a:rPr lang="fr-FR" dirty="0" smtClean="0"/>
              <a:t>Souvenir très vif du centre hospitalier de Limoux-Quillan relativement au sujet du colloque.</a:t>
            </a:r>
          </a:p>
          <a:p>
            <a:pPr algn="just"/>
            <a:r>
              <a:rPr lang="fr-FR" dirty="0" smtClean="0"/>
              <a:t>Honnêtement, à mon arrivée, pas une idée très claire de ce que je voulais faire. J’avais le souvenir d’un EHPAD où j’avais fait un court intérim, où l’animation, c’était la télé et… « les feux de l’amour ». C’était il y a longtemps, c’était triste, c’était ce que je voulais proscrire.</a:t>
            </a:r>
          </a:p>
          <a:p>
            <a:pPr algn="just"/>
            <a:r>
              <a:rPr lang="fr-FR" dirty="0" smtClean="0"/>
              <a:t>Un jour, après un concert d’opéra, l’idée saugrenue d’inviter le chanteur. C’était osé, </a:t>
            </a:r>
            <a:r>
              <a:rPr lang="fr-FR" dirty="0" smtClean="0"/>
              <a:t>l’</a:t>
            </a:r>
            <a:r>
              <a:rPr lang="fr-FR" dirty="0" smtClean="0"/>
              <a:t>OPERA ! </a:t>
            </a:r>
            <a:r>
              <a:rPr lang="fr-FR" dirty="0" smtClean="0"/>
              <a:t>mais </a:t>
            </a:r>
            <a:r>
              <a:rPr lang="fr-FR" dirty="0" smtClean="0"/>
              <a:t>heureusement, 2 ou 3 agents ont soutenu l’idée et s’y sont associés. On a osé et ce fut une belle réussite (mise en scène).</a:t>
            </a:r>
          </a:p>
          <a:p>
            <a:pPr algn="just">
              <a:buNone/>
            </a:pPr>
            <a:endParaRPr lang="fr-FR" dirty="0" smtClean="0"/>
          </a:p>
          <a:p>
            <a:pPr>
              <a:buNone/>
            </a:pPr>
            <a:endParaRPr lang="fr-FR" i="1" dirty="0" smtClean="0"/>
          </a:p>
        </p:txBody>
      </p:sp>
    </p:spTree>
    <p:extLst>
      <p:ext uri="{BB962C8B-B14F-4D97-AF65-F5344CB8AC3E}">
        <p14:creationId xmlns:p14="http://schemas.microsoft.com/office/powerpoint/2010/main" val="3112586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796834"/>
            <a:ext cx="10974388" cy="5380130"/>
          </a:xfrm>
        </p:spPr>
        <p:txBody>
          <a:bodyPr>
            <a:normAutofit fontScale="25000" lnSpcReduction="20000"/>
          </a:bodyPr>
          <a:lstStyle/>
          <a:p>
            <a:pPr>
              <a:buNone/>
            </a:pPr>
            <a:endParaRPr lang="fr-FR" sz="9600" dirty="0" smtClean="0"/>
          </a:p>
          <a:p>
            <a:pPr algn="just"/>
            <a:r>
              <a:rPr lang="fr-FR" sz="11200" dirty="0" smtClean="0"/>
              <a:t>Et il y a eu AGORART, notamment pour les expo 4 fois par an, mais pas que pour </a:t>
            </a:r>
            <a:r>
              <a:rPr lang="fr-FR" sz="11200" dirty="0" smtClean="0"/>
              <a:t>ça (UHR). </a:t>
            </a:r>
            <a:r>
              <a:rPr lang="fr-FR" sz="11200" dirty="0" smtClean="0"/>
              <a:t>Et cela continue avec un grand engagement des membres de cette association. Françoise STRANO en parlera bien mieux que moi, elle est essentielle.</a:t>
            </a:r>
          </a:p>
          <a:p>
            <a:pPr algn="just"/>
            <a:r>
              <a:rPr lang="fr-FR" sz="11200" dirty="0" smtClean="0"/>
              <a:t>Modestement, on peut dire que le travail qui a été mené par une équipe pluridisciplinaire (bénévoles, familles, animateurs, soignants, cuisinier, psychologues, intervenants extérieurs et même les directeurs), ET AUSSI les résidents et leurs familles, à souligner, a amélioré la </a:t>
            </a:r>
            <a:r>
              <a:rPr lang="fr-FR" sz="11200" b="1" dirty="0" smtClean="0"/>
              <a:t>qualité de vie </a:t>
            </a:r>
            <a:r>
              <a:rPr lang="fr-FR" sz="11200" dirty="0" smtClean="0"/>
              <a:t>de nombreux résidents, et cela se voyait (on s’habille bien, on va chez le coiffeur</a:t>
            </a:r>
            <a:r>
              <a:rPr lang="fr-FR" sz="11200" dirty="0" smtClean="0"/>
              <a:t>…).</a:t>
            </a:r>
          </a:p>
          <a:p>
            <a:pPr algn="just"/>
            <a:r>
              <a:rPr lang="fr-FR" sz="11200" dirty="0" smtClean="0"/>
              <a:t>Le rôle du directeur </a:t>
            </a:r>
            <a:r>
              <a:rPr lang="fr-FR" sz="11200" dirty="0"/>
              <a:t>:</a:t>
            </a:r>
            <a:r>
              <a:rPr lang="fr-FR" sz="11200" dirty="0" smtClean="0"/>
              <a:t> impulser, encourager les initiatives (les personnels ont plein d’idées), coordonner, être exigeant sur la qualité des animations et…donner quelques moyens.</a:t>
            </a:r>
            <a:endParaRPr lang="fr-FR" sz="11200" dirty="0" smtClean="0"/>
          </a:p>
          <a:p>
            <a:pPr algn="just"/>
            <a:r>
              <a:rPr lang="fr-FR" sz="11200" dirty="0" smtClean="0"/>
              <a:t>Attention quand même à la sortie d’épidémie </a:t>
            </a:r>
            <a:r>
              <a:rPr lang="fr-FR" sz="11200" dirty="0" smtClean="0"/>
              <a:t>!! Ne pas retomber dans les travers d’autrefois, ce qui serait la facilité.</a:t>
            </a:r>
            <a:endParaRPr lang="fr-FR" sz="11200" dirty="0" smtClean="0"/>
          </a:p>
          <a:p>
            <a:pPr algn="just">
              <a:buNone/>
            </a:pPr>
            <a:endParaRPr lang="fr-FR" sz="11200" dirty="0" smtClean="0"/>
          </a:p>
          <a:p>
            <a:pPr algn="just"/>
            <a:endParaRPr lang="fr-FR" sz="9600"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1825625"/>
            <a:ext cx="10515600" cy="4351338"/>
          </a:xfrm>
        </p:spPr>
        <p:txBody>
          <a:bodyPr/>
          <a:lstStyle/>
          <a:p>
            <a:pPr>
              <a:buNone/>
            </a:pPr>
            <a:endParaRPr lang="fr-FR" dirty="0" smtClean="0"/>
          </a:p>
          <a:p>
            <a:pPr>
              <a:buNone/>
            </a:pPr>
            <a:endParaRPr lang="fr-FR" dirty="0" smtClean="0"/>
          </a:p>
          <a:p>
            <a:pPr>
              <a:buNone/>
            </a:pPr>
            <a:endParaRPr lang="fr-FR" dirty="0" smtClean="0"/>
          </a:p>
          <a:p>
            <a:pPr algn="ctr">
              <a:buNone/>
            </a:pPr>
            <a:r>
              <a:rPr lang="fr-FR" b="1" dirty="0" smtClean="0"/>
              <a:t>Je vous remercie !</a:t>
            </a:r>
          </a:p>
          <a:p>
            <a:pPr algn="ctr">
              <a:buNone/>
            </a:pPr>
            <a:endParaRPr lang="fr-FR" b="1" dirty="0" smtClean="0"/>
          </a:p>
          <a:p>
            <a:pPr algn="ctr">
              <a:buNone/>
            </a:pPr>
            <a:endParaRPr lang="fr-FR" dirty="0" smtClean="0"/>
          </a:p>
          <a:p>
            <a:pPr algn="ctr">
              <a:buNone/>
            </a:pPr>
            <a:endParaRPr lang="fr-FR" dirty="0"/>
          </a:p>
        </p:txBody>
      </p:sp>
      <p:pic>
        <p:nvPicPr>
          <p:cNvPr id="6" name="j0214098.wav">
            <a:hlinkClick r:id="" action="ppaction://media"/>
          </p:cNvPr>
          <p:cNvPicPr>
            <a:picLocks noRot="1" noChangeAspect="1"/>
          </p:cNvPicPr>
          <p:nvPr>
            <a:wavAudioFile r:embed="rId1" name="j0214098.wav"/>
          </p:nvPr>
        </p:nvPicPr>
        <p:blipFill>
          <a:blip r:embed="rId3" cstate="print"/>
          <a:stretch>
            <a:fillRect/>
          </a:stretch>
        </p:blipFill>
        <p:spPr>
          <a:xfrm>
            <a:off x="5943600" y="3276600"/>
            <a:ext cx="304800" cy="304800"/>
          </a:xfrm>
          <a:prstGeom prst="rect">
            <a:avLst/>
          </a:prstGeom>
        </p:spPr>
      </p:pic>
      <p:pic>
        <p:nvPicPr>
          <p:cNvPr id="7" name="j0214098.wav">
            <a:hlinkClick r:id="" action="ppaction://media"/>
          </p:cNvPr>
          <p:cNvPicPr>
            <a:picLocks noRot="1" noChangeAspect="1"/>
          </p:cNvPicPr>
          <p:nvPr>
            <a:wavAudioFile r:embed="rId1" name="j0214098.wav"/>
          </p:nvPr>
        </p:nvPicPr>
        <p:blipFill>
          <a:blip r:embed="rId4" cstate="print"/>
          <a:stretch>
            <a:fillRect/>
          </a:stretch>
        </p:blipFill>
        <p:spPr>
          <a:xfrm>
            <a:off x="5943600" y="3276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45" fill="hold"/>
                                        <p:tgtEl>
                                          <p:spTgt spid="6"/>
                                        </p:tgtEl>
                                      </p:cBhvr>
                                    </p:cmd>
                                  </p:childTnLst>
                                </p:cTn>
                              </p:par>
                            </p:childTnLst>
                          </p:cTn>
                        </p:par>
                        <p:par>
                          <p:cTn id="7" fill="hold">
                            <p:stCondLst>
                              <p:cond delay="4745"/>
                            </p:stCondLst>
                            <p:childTnLst>
                              <p:par>
                                <p:cTn id="8" presetID="1" presetClass="mediacall" presetSubtype="0" fill="hold" nodeType="afterEffect">
                                  <p:stCondLst>
                                    <p:cond delay="0"/>
                                  </p:stCondLst>
                                  <p:childTnLst>
                                    <p:cmd type="call" cmd="playFrom(0.0)">
                                      <p:cBhvr>
                                        <p:cTn id="9" dur="4745"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483326"/>
            <a:ext cx="10515600" cy="5693637"/>
          </a:xfrm>
        </p:spPr>
        <p:txBody>
          <a:bodyPr>
            <a:normAutofit/>
          </a:bodyPr>
          <a:lstStyle/>
          <a:p>
            <a:pPr algn="just"/>
            <a:endParaRPr lang="fr-FR" dirty="0" smtClean="0"/>
          </a:p>
          <a:p>
            <a:pPr algn="just"/>
            <a:r>
              <a:rPr lang="fr-FR" dirty="0" smtClean="0"/>
              <a:t>En premier lieu, une précision : on peut parler de culture ou d’art pendant cette journée. </a:t>
            </a:r>
            <a:endParaRPr lang="fr-FR" dirty="0"/>
          </a:p>
          <a:p>
            <a:pPr algn="just"/>
            <a:r>
              <a:rPr lang="fr-FR" dirty="0" smtClean="0"/>
              <a:t>Le sujet c’est : une </a:t>
            </a:r>
            <a:r>
              <a:rPr lang="fr-FR" u="sng" dirty="0" smtClean="0"/>
              <a:t>politique culturelle d’animation</a:t>
            </a:r>
            <a:r>
              <a:rPr lang="fr-FR" dirty="0" smtClean="0"/>
              <a:t> en EHPAD, il y a là une différence par rapport à : une </a:t>
            </a:r>
            <a:r>
              <a:rPr lang="fr-FR" u="sng" dirty="0" smtClean="0"/>
              <a:t>politique d’animation</a:t>
            </a:r>
            <a:r>
              <a:rPr lang="fr-FR" dirty="0" smtClean="0"/>
              <a:t> en EHPAD.</a:t>
            </a:r>
          </a:p>
          <a:p>
            <a:pPr algn="just"/>
            <a:r>
              <a:rPr lang="fr-FR" dirty="0" smtClean="0"/>
              <a:t>Première réflexion : qu’est ce que la culture ? Pour faire simple et sans aborder des notions philosophiques hors sujet…</a:t>
            </a:r>
          </a:p>
          <a:p>
            <a:pPr algn="just"/>
            <a:r>
              <a:rPr lang="fr-FR" dirty="0" smtClean="0"/>
              <a:t>La culture, c’est ce qui est commun à un groupe d’individus, ce qui le soude,</a:t>
            </a:r>
          </a:p>
          <a:p>
            <a:pPr algn="just"/>
            <a:r>
              <a:rPr lang="fr-FR" dirty="0" smtClean="0"/>
              <a:t>On a déjà là un premier élément de réponse : ce qui soude un groupe d’individus, donc la culture, est bien un lien entre les individus.</a:t>
            </a:r>
          </a:p>
          <a:p>
            <a:endParaRPr lang="fr-FR" dirty="0"/>
          </a:p>
          <a:p>
            <a:endParaRPr lang="fr-FR" dirty="0" smtClean="0"/>
          </a:p>
          <a:p>
            <a:endParaRPr lang="fr-FR" dirty="0" smtClean="0"/>
          </a:p>
          <a:p>
            <a:endParaRPr lang="fr-FR" dirty="0" smtClean="0"/>
          </a:p>
          <a:p>
            <a:endParaRPr lang="fr-FR" dirty="0" smtClean="0"/>
          </a:p>
        </p:txBody>
      </p:sp>
    </p:spTree>
    <p:extLst>
      <p:ext uri="{BB962C8B-B14F-4D97-AF65-F5344CB8AC3E}">
        <p14:creationId xmlns:p14="http://schemas.microsoft.com/office/powerpoint/2010/main" val="28928953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 y="1338470"/>
            <a:ext cx="11325497" cy="4838493"/>
          </a:xfrm>
        </p:spPr>
        <p:txBody>
          <a:bodyPr>
            <a:normAutofit fontScale="25000" lnSpcReduction="20000"/>
          </a:bodyPr>
          <a:lstStyle/>
          <a:p>
            <a:pPr>
              <a:buNone/>
            </a:pPr>
            <a:endParaRPr lang="fr-FR" dirty="0" smtClean="0"/>
          </a:p>
          <a:p>
            <a:pPr algn="ctr">
              <a:buNone/>
            </a:pPr>
            <a:endParaRPr lang="fr-FR" dirty="0" smtClean="0"/>
          </a:p>
          <a:p>
            <a:pPr algn="ctr">
              <a:buNone/>
            </a:pPr>
            <a:endParaRPr lang="fr-FR" dirty="0" smtClean="0"/>
          </a:p>
          <a:p>
            <a:pPr algn="ctr">
              <a:buNone/>
            </a:pPr>
            <a:r>
              <a:rPr lang="fr-FR" sz="11200" dirty="0" smtClean="0"/>
              <a:t> </a:t>
            </a:r>
          </a:p>
          <a:p>
            <a:pPr algn="ctr">
              <a:buNone/>
            </a:pPr>
            <a:endParaRPr lang="fr-FR" sz="11200" dirty="0" smtClean="0"/>
          </a:p>
          <a:p>
            <a:pPr algn="ctr">
              <a:buNone/>
            </a:pPr>
            <a:endParaRPr lang="fr-FR" sz="11200" b="1" dirty="0" smtClean="0"/>
          </a:p>
          <a:p>
            <a:pPr algn="ctr">
              <a:buNone/>
            </a:pPr>
            <a:r>
              <a:rPr lang="fr-FR" sz="11200" b="1" dirty="0" smtClean="0"/>
              <a:t>"L'art lave notre âme de la poussière du quotidien" </a:t>
            </a:r>
          </a:p>
          <a:p>
            <a:pPr algn="ctr">
              <a:buNone/>
            </a:pPr>
            <a:r>
              <a:rPr lang="fr-FR" sz="11200" dirty="0" smtClean="0">
                <a:solidFill>
                  <a:srgbClr val="0070C0"/>
                </a:solidFill>
              </a:rPr>
              <a:t>(Pablo Picasso)</a:t>
            </a:r>
          </a:p>
          <a:p>
            <a:pPr algn="ctr">
              <a:buNone/>
            </a:pPr>
            <a:endParaRPr lang="fr-FR" sz="11200" dirty="0" smtClean="0">
              <a:solidFill>
                <a:srgbClr val="0070C0"/>
              </a:solidFill>
            </a:endParaRPr>
          </a:p>
          <a:p>
            <a:pPr algn="ctr">
              <a:buNone/>
            </a:pPr>
            <a:endParaRPr lang="fr-FR" sz="11200" dirty="0" smtClean="0">
              <a:solidFill>
                <a:srgbClr val="0070C0"/>
              </a:solidFill>
            </a:endParaRPr>
          </a:p>
          <a:p>
            <a:pPr algn="ctr">
              <a:buNone/>
            </a:pPr>
            <a:endParaRPr lang="fr-FR" sz="11200" dirty="0" smtClean="0">
              <a:solidFill>
                <a:srgbClr val="0070C0"/>
              </a:solidFill>
            </a:endParaRPr>
          </a:p>
          <a:p>
            <a:pPr algn="ctr">
              <a:buNone/>
            </a:pPr>
            <a:endParaRPr lang="fr-FR" sz="11200" dirty="0" smtClean="0">
              <a:solidFill>
                <a:srgbClr val="0070C0"/>
              </a:solidFill>
            </a:endParaRPr>
          </a:p>
          <a:p>
            <a:pPr algn="ctr">
              <a:buNone/>
            </a:pPr>
            <a:endParaRPr lang="fr-FR" sz="11200" dirty="0" smtClean="0">
              <a:solidFill>
                <a:srgbClr val="0070C0"/>
              </a:solidFill>
            </a:endParaRPr>
          </a:p>
          <a:p>
            <a:pPr algn="ctr">
              <a:buNone/>
            </a:pPr>
            <a:endParaRPr lang="fr-FR" sz="11200" dirty="0" smtClean="0">
              <a:solidFill>
                <a:srgbClr val="0070C0"/>
              </a:solidFill>
            </a:endParaRPr>
          </a:p>
          <a:p>
            <a:pPr algn="ctr">
              <a:buNone/>
            </a:pPr>
            <a:endParaRPr lang="fr-FR" sz="11200" dirty="0" smtClean="0">
              <a:solidFill>
                <a:srgbClr val="0070C0"/>
              </a:solidFill>
            </a:endParaRPr>
          </a:p>
          <a:p>
            <a:pPr algn="ctr">
              <a:buNone/>
            </a:pPr>
            <a:endParaRPr lang="fr-FR" sz="11200" dirty="0" smtClean="0">
              <a:solidFill>
                <a:srgbClr val="0070C0"/>
              </a:solidFill>
            </a:endParaRPr>
          </a:p>
          <a:p>
            <a:pPr algn="ctr">
              <a:buNone/>
            </a:pPr>
            <a:endParaRPr lang="fr-FR" sz="11200" dirty="0" smtClean="0"/>
          </a:p>
          <a:p>
            <a:pPr>
              <a:buNone/>
            </a:pPr>
            <a:endParaRPr lang="fr-FR" sz="11200" dirty="0" smtClean="0"/>
          </a:p>
          <a:p>
            <a:pPr algn="ctr">
              <a:buNone/>
            </a:pPr>
            <a:r>
              <a:rPr lang="fr-FR" sz="11200" dirty="0" smtClean="0"/>
              <a:t>"L'art venge la vie" </a:t>
            </a:r>
          </a:p>
          <a:p>
            <a:pPr algn="ctr">
              <a:buNone/>
            </a:pPr>
            <a:r>
              <a:rPr lang="fr-FR" sz="11200" dirty="0" smtClean="0">
                <a:solidFill>
                  <a:srgbClr val="0070C0"/>
                </a:solidFill>
              </a:rPr>
              <a:t>(Luigi Pirandello)</a:t>
            </a:r>
          </a:p>
          <a:p>
            <a:pPr algn="ctr">
              <a:buNone/>
            </a:pPr>
            <a:endParaRPr lang="fr-FR" sz="11200" dirty="0" smtClean="0"/>
          </a:p>
          <a:p>
            <a:pPr>
              <a:buNone/>
            </a:pPr>
            <a:r>
              <a:rPr lang="fr-FR" sz="11200" dirty="0" smtClean="0"/>
              <a:t/>
            </a:r>
            <a:br>
              <a:rPr lang="fr-FR" sz="11200" dirty="0" smtClean="0"/>
            </a:br>
            <a:endParaRPr lang="fr-FR" sz="11200" dirty="0" smtClean="0"/>
          </a:p>
          <a:p>
            <a:pPr>
              <a:buNone/>
            </a:pPr>
            <a:r>
              <a:rPr lang="fr-FR" sz="11200" dirty="0" smtClean="0"/>
              <a:t/>
            </a:r>
            <a:br>
              <a:rPr lang="fr-FR" sz="11200" dirty="0" smtClean="0"/>
            </a:br>
            <a:endParaRPr lang="fr-FR" sz="11200" dirty="0"/>
          </a:p>
        </p:txBody>
      </p:sp>
    </p:spTree>
  </p:cSld>
  <p:clrMapOvr>
    <a:masterClrMapping/>
  </p:clrMapOvr>
  <p:transition advTm="3000">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569843"/>
            <a:ext cx="6096000" cy="3539430"/>
          </a:xfrm>
          <a:prstGeom prst="rect">
            <a:avLst/>
          </a:prstGeom>
        </p:spPr>
        <p:txBody>
          <a:bodyPr wrap="square">
            <a:spAutoFit/>
          </a:bodyPr>
          <a:lstStyle/>
          <a:p>
            <a:pPr algn="ctr">
              <a:buNone/>
            </a:pPr>
            <a:endParaRPr lang="fr-FR" sz="2800" b="1" dirty="0" smtClean="0"/>
          </a:p>
          <a:p>
            <a:pPr algn="ctr">
              <a:buNone/>
            </a:pPr>
            <a:endParaRPr lang="fr-FR" sz="2800" b="1" dirty="0" smtClean="0"/>
          </a:p>
          <a:p>
            <a:pPr algn="ctr">
              <a:buNone/>
            </a:pPr>
            <a:endParaRPr lang="fr-FR" sz="2800" b="1" dirty="0" smtClean="0"/>
          </a:p>
          <a:p>
            <a:pPr algn="ctr">
              <a:buNone/>
            </a:pPr>
            <a:endParaRPr lang="fr-FR" sz="2800" b="1" dirty="0" smtClean="0"/>
          </a:p>
          <a:p>
            <a:pPr algn="ctr">
              <a:buNone/>
            </a:pPr>
            <a:endParaRPr lang="fr-FR" sz="2800" b="1" dirty="0" smtClean="0"/>
          </a:p>
          <a:p>
            <a:pPr algn="ctr">
              <a:buNone/>
            </a:pPr>
            <a:endParaRPr lang="fr-FR" sz="2800" b="1" dirty="0" smtClean="0"/>
          </a:p>
          <a:p>
            <a:pPr algn="ctr">
              <a:buNone/>
            </a:pPr>
            <a:r>
              <a:rPr lang="fr-FR" sz="2800" b="1" dirty="0" smtClean="0"/>
              <a:t>"L'art, c'est la vie, mais en mieux" </a:t>
            </a:r>
          </a:p>
          <a:p>
            <a:pPr algn="ctr">
              <a:buNone/>
            </a:pPr>
            <a:r>
              <a:rPr lang="fr-FR" sz="2800" dirty="0" smtClean="0">
                <a:solidFill>
                  <a:srgbClr val="0070C0"/>
                </a:solidFill>
              </a:rPr>
              <a:t>(Vincent)</a:t>
            </a:r>
          </a:p>
        </p:txBody>
      </p:sp>
    </p:spTree>
  </p:cSld>
  <p:clrMapOvr>
    <a:masterClrMapping/>
  </p:clrMapOvr>
  <p:transition advTm="3000">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954107"/>
          </a:xfrm>
          <a:prstGeom prst="rect">
            <a:avLst/>
          </a:prstGeom>
        </p:spPr>
        <p:txBody>
          <a:bodyPr>
            <a:spAutoFit/>
          </a:bodyPr>
          <a:lstStyle/>
          <a:p>
            <a:pPr algn="ctr"/>
            <a:r>
              <a:rPr lang="fr-FR" b="1" dirty="0" smtClean="0"/>
              <a:t>"</a:t>
            </a:r>
            <a:r>
              <a:rPr lang="fr-FR" sz="2800" b="1" dirty="0" smtClean="0"/>
              <a:t>L'art venge la vie"</a:t>
            </a:r>
            <a:r>
              <a:rPr lang="fr-FR" sz="2800" dirty="0" smtClean="0"/>
              <a:t> </a:t>
            </a:r>
          </a:p>
          <a:p>
            <a:pPr algn="ctr"/>
            <a:r>
              <a:rPr lang="fr-FR" sz="2800" dirty="0" smtClean="0">
                <a:solidFill>
                  <a:srgbClr val="0070C0"/>
                </a:solidFill>
              </a:rPr>
              <a:t>(Luigi Pirandello)</a:t>
            </a:r>
            <a:endParaRPr lang="fr-FR" dirty="0">
              <a:solidFill>
                <a:srgbClr val="0070C0"/>
              </a:solidFill>
            </a:endParaRPr>
          </a:p>
        </p:txBody>
      </p:sp>
    </p:spTree>
  </p:cSld>
  <p:clrMapOvr>
    <a:masterClrMapping/>
  </p:clrMapOvr>
  <p:transition advTm="3000">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1711234" y="1709738"/>
            <a:ext cx="8804366" cy="2852737"/>
          </a:xfrm>
        </p:spPr>
        <p:txBody>
          <a:bodyPr>
            <a:normAutofit/>
          </a:bodyPr>
          <a:lstStyle/>
          <a:p>
            <a:pPr algn="ctr"/>
            <a:r>
              <a:rPr lang="fr-FR" sz="5400" b="1" dirty="0" smtClean="0">
                <a:solidFill>
                  <a:srgbClr val="7030A0"/>
                </a:solidFill>
              </a:rPr>
              <a:t> Et vive l’Art-</a:t>
            </a:r>
            <a:r>
              <a:rPr lang="fr-FR" sz="5400" b="1" dirty="0" err="1" smtClean="0">
                <a:solidFill>
                  <a:srgbClr val="7030A0"/>
                </a:solidFill>
              </a:rPr>
              <a:t>Nimation</a:t>
            </a:r>
            <a:r>
              <a:rPr lang="fr-FR" sz="5400" b="1" dirty="0" smtClean="0">
                <a:solidFill>
                  <a:srgbClr val="7030A0"/>
                </a:solidFill>
              </a:rPr>
              <a:t> !!!</a:t>
            </a:r>
            <a:endParaRPr lang="fr-FR" sz="5400" b="1"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470263"/>
            <a:ext cx="10515600" cy="5706700"/>
          </a:xfrm>
        </p:spPr>
        <p:txBody>
          <a:bodyPr>
            <a:noAutofit/>
          </a:bodyPr>
          <a:lstStyle/>
          <a:p>
            <a:pPr>
              <a:buNone/>
            </a:pPr>
            <a:endParaRPr lang="fr-FR" dirty="0" smtClean="0"/>
          </a:p>
          <a:p>
            <a:pPr algn="just"/>
            <a:r>
              <a:rPr lang="fr-FR" dirty="0" smtClean="0"/>
              <a:t>2 parties à mon intervention : </a:t>
            </a:r>
          </a:p>
          <a:p>
            <a:pPr algn="just">
              <a:buNone/>
            </a:pPr>
            <a:endParaRPr lang="fr-FR" b="1" dirty="0" smtClean="0"/>
          </a:p>
          <a:p>
            <a:pPr marL="514350" indent="-514350" algn="just">
              <a:buFont typeface="+mj-lt"/>
              <a:buAutoNum type="arabicPeriod"/>
            </a:pPr>
            <a:r>
              <a:rPr lang="fr-FR" b="1" dirty="0" smtClean="0">
                <a:solidFill>
                  <a:srgbClr val="7030A0"/>
                </a:solidFill>
              </a:rPr>
              <a:t>Pourquoi mettre en place une politique d’animation culturelle au sein d’un EHPAD ?</a:t>
            </a:r>
          </a:p>
          <a:p>
            <a:pPr marL="514350" indent="-514350" algn="just">
              <a:buFont typeface="+mj-lt"/>
              <a:buAutoNum type="arabicPeriod"/>
            </a:pPr>
            <a:r>
              <a:rPr lang="fr-FR" b="1" dirty="0" smtClean="0">
                <a:solidFill>
                  <a:srgbClr val="7030A0"/>
                </a:solidFill>
              </a:rPr>
              <a:t>et ensuite, quelles sont, selon mon expérience, les conditions pour qu’elle réussisse ?</a:t>
            </a:r>
          </a:p>
          <a:p>
            <a:pPr algn="just"/>
            <a:endParaRPr lang="fr-FR" dirty="0" smtClean="0"/>
          </a:p>
          <a:p>
            <a:endParaRPr lang="fr-FR" dirty="0" smtClean="0"/>
          </a:p>
          <a:p>
            <a:endParaRPr lang="fr-FR" dirty="0" smtClean="0"/>
          </a:p>
          <a:p>
            <a:endParaRPr lang="fr-FR" dirty="0" smtClean="0"/>
          </a:p>
          <a:p>
            <a:endParaRPr lang="fr-FR" dirty="0" smtClean="0"/>
          </a:p>
          <a:p>
            <a:endParaRPr lang="fr-FR" dirty="0" smtClean="0"/>
          </a:p>
        </p:txBody>
      </p:sp>
    </p:spTree>
    <p:extLst>
      <p:ext uri="{BB962C8B-B14F-4D97-AF65-F5344CB8AC3E}">
        <p14:creationId xmlns:p14="http://schemas.microsoft.com/office/powerpoint/2010/main" val="741701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1" y="1825625"/>
            <a:ext cx="11495315" cy="4351338"/>
          </a:xfrm>
        </p:spPr>
        <p:txBody>
          <a:bodyPr/>
          <a:lstStyle/>
          <a:p>
            <a:pPr>
              <a:buNone/>
            </a:pPr>
            <a:endParaRPr lang="fr-FR" dirty="0" smtClean="0"/>
          </a:p>
          <a:p>
            <a:pPr>
              <a:buNone/>
            </a:pPr>
            <a:endParaRPr lang="fr-FR" dirty="0" smtClean="0"/>
          </a:p>
          <a:p>
            <a:pPr>
              <a:buNone/>
            </a:pPr>
            <a:endParaRPr lang="fr-FR" dirty="0" smtClean="0"/>
          </a:p>
          <a:p>
            <a:pPr algn="ctr">
              <a:buNone/>
            </a:pPr>
            <a:r>
              <a:rPr lang="fr-FR" b="1" dirty="0" smtClean="0">
                <a:solidFill>
                  <a:srgbClr val="7030A0"/>
                </a:solidFill>
              </a:rPr>
              <a:t>POURQUOI UNE POLITIQUE D’ANIMATION CULTURELLE EN EHPAD ?</a:t>
            </a:r>
            <a:endParaRPr lang="fr-FR" b="1" dirty="0">
              <a:solidFill>
                <a:srgbClr val="7030A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600891"/>
            <a:ext cx="10515600" cy="5576072"/>
          </a:xfrm>
        </p:spPr>
        <p:txBody>
          <a:bodyPr>
            <a:normAutofit fontScale="25000" lnSpcReduction="20000"/>
          </a:bodyPr>
          <a:lstStyle/>
          <a:p>
            <a:pPr algn="just">
              <a:buNone/>
            </a:pPr>
            <a:endParaRPr lang="fr-FR" sz="11200" dirty="0" smtClean="0"/>
          </a:p>
          <a:p>
            <a:pPr algn="just"/>
            <a:r>
              <a:rPr lang="fr-FR" sz="11200" dirty="0" smtClean="0"/>
              <a:t>L’objet même d’un EHPAD : accueillir une personne pour une dernière partie de la vie, laquelle, il faut le souligner, peut être plus ou moins longue. C’est une rupture -parfois violente-, mais malgré cela, la vie continue, DOIT continuer.</a:t>
            </a:r>
          </a:p>
          <a:p>
            <a:pPr algn="just"/>
            <a:r>
              <a:rPr lang="fr-FR" sz="11200" u="sng" dirty="0" smtClean="0"/>
              <a:t>La responsabilité d’un EHPAD n’est pas seulement de soigner</a:t>
            </a:r>
            <a:r>
              <a:rPr lang="fr-FR" sz="11200" dirty="0" smtClean="0"/>
              <a:t>, comme on le voit trop souvent.</a:t>
            </a:r>
          </a:p>
          <a:p>
            <a:pPr algn="just"/>
            <a:r>
              <a:rPr lang="fr-FR" sz="11200" dirty="0" smtClean="0"/>
              <a:t>Ni de faire passer le temps aux résidents.</a:t>
            </a:r>
          </a:p>
          <a:p>
            <a:pPr algn="just"/>
            <a:r>
              <a:rPr lang="fr-FR" sz="11200" dirty="0" smtClean="0"/>
              <a:t>Il faut aller au-delà, l’EHPAD doit </a:t>
            </a:r>
            <a:r>
              <a:rPr lang="fr-FR" sz="11200" i="1" dirty="0" smtClean="0"/>
              <a:t>donner de l’existence au temps</a:t>
            </a:r>
            <a:r>
              <a:rPr lang="fr-FR" sz="11200" dirty="0" smtClean="0"/>
              <a:t>, lui donner du corps et du sens. </a:t>
            </a:r>
          </a:p>
          <a:p>
            <a:pPr algn="just"/>
            <a:r>
              <a:rPr lang="fr-FR" sz="11200" dirty="0" smtClean="0"/>
              <a:t>L’EHPAD doit, pas peut mais </a:t>
            </a:r>
            <a:r>
              <a:rPr lang="fr-FR" sz="11200" u="sng" dirty="0" smtClean="0"/>
              <a:t>doit</a:t>
            </a:r>
            <a:r>
              <a:rPr lang="fr-FR" sz="11200" dirty="0" smtClean="0"/>
              <a:t>, mettre à profit la disponibilité des résidents pour précisément donner du sens au séjour dans l’institution.</a:t>
            </a:r>
          </a:p>
          <a:p>
            <a:pPr marL="0" indent="0">
              <a:buNone/>
            </a:pPr>
            <a:endParaRPr lang="fr-FR" sz="11200" dirty="0" smtClean="0"/>
          </a:p>
          <a:p>
            <a:pPr marL="0" indent="0">
              <a:buNone/>
            </a:pPr>
            <a:r>
              <a:rPr lang="fr-FR" sz="11200" b="1" dirty="0" smtClean="0"/>
              <a:t> </a:t>
            </a:r>
          </a:p>
          <a:p>
            <a:endParaRPr lang="fr-FR" dirty="0"/>
          </a:p>
        </p:txBody>
      </p:sp>
      <p:sp>
        <p:nvSpPr>
          <p:cNvPr id="4" name="Rectangle 3"/>
          <p:cNvSpPr/>
          <p:nvPr/>
        </p:nvSpPr>
        <p:spPr>
          <a:xfrm>
            <a:off x="3048000" y="-910649"/>
            <a:ext cx="6096000" cy="3416320"/>
          </a:xfrm>
          <a:prstGeom prst="rect">
            <a:avLst/>
          </a:prstGeom>
        </p:spPr>
        <p:txBody>
          <a:bodyPr>
            <a:spAutoFit/>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r>
              <a:rPr lang="fr-FR" b="1" dirty="0" smtClean="0"/>
              <a:t> </a:t>
            </a:r>
            <a:endParaRPr lang="fr-F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875211"/>
            <a:ext cx="10515600" cy="5354003"/>
          </a:xfrm>
        </p:spPr>
        <p:txBody>
          <a:bodyPr>
            <a:noAutofit/>
          </a:bodyPr>
          <a:lstStyle/>
          <a:p>
            <a:pPr algn="just"/>
            <a:r>
              <a:rPr lang="fr-FR" dirty="0" smtClean="0"/>
              <a:t>La vie, ce n’est pas une succession de jours, de mois et d’années, mais une succession d’évènements et de découvertes, et il est cruel pour moi de négliger cet aspect de la responsabilité d’un EHPAD. Ex de la découverte du yoga en EHPAD. On peut se passionner à tout âge, et c’est ce qui donne du sens à la vie. Souvenir également de nos pensionnaires qui se faisaient belles/beaux pour aller au concert.</a:t>
            </a:r>
          </a:p>
          <a:p>
            <a:pPr algn="just"/>
            <a:r>
              <a:rPr lang="fr-FR" dirty="0" smtClean="0"/>
              <a:t>Une réflexion me vient à l’esprit : le </a:t>
            </a:r>
            <a:r>
              <a:rPr lang="fr-FR" dirty="0" err="1" smtClean="0"/>
              <a:t>pass</a:t>
            </a:r>
            <a:r>
              <a:rPr lang="fr-FR" dirty="0" smtClean="0"/>
              <a:t> culture pour les jeunes et pourquoi pas en EHPAD ? (le mot « </a:t>
            </a:r>
            <a:r>
              <a:rPr lang="fr-FR" dirty="0" err="1" smtClean="0"/>
              <a:t>pass</a:t>
            </a:r>
            <a:r>
              <a:rPr lang="fr-FR" dirty="0" smtClean="0"/>
              <a:t> » est très à la mode en ce moment…).</a:t>
            </a:r>
          </a:p>
          <a:p>
            <a:pPr algn="just"/>
            <a:r>
              <a:rPr lang="fr-FR" dirty="0" smtClean="0"/>
              <a:t>Une autre réflexion : l’EHPAD a souvent mauvaise réputation et on préfère  l’éviter : il faut se poser la question sur le </a:t>
            </a:r>
            <a:r>
              <a:rPr lang="fr-FR" u="sng" dirty="0" smtClean="0"/>
              <a:t>pourquoi</a:t>
            </a:r>
            <a:r>
              <a:rPr lang="fr-FR" dirty="0" smtClean="0"/>
              <a:t> de cette idée très répandue… Une prise en charge plus ambitieuse peut contribuer à modifier le regard : l’EHPAD n’est pas ce qu’on croit.</a:t>
            </a:r>
          </a:p>
          <a:p>
            <a:pPr algn="just"/>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809898"/>
            <a:ext cx="10515600" cy="5367066"/>
          </a:xfrm>
        </p:spPr>
        <p:txBody>
          <a:bodyPr>
            <a:noAutofit/>
          </a:bodyPr>
          <a:lstStyle/>
          <a:p>
            <a:pPr algn="just"/>
            <a:r>
              <a:rPr lang="fr-FR" dirty="0"/>
              <a:t>U</a:t>
            </a:r>
            <a:r>
              <a:rPr lang="fr-FR" dirty="0" smtClean="0"/>
              <a:t>ne idée qui m’est chère : trop souvent les EHPAD font porter leur priorité sur le soin.</a:t>
            </a:r>
          </a:p>
          <a:p>
            <a:pPr algn="just"/>
            <a:r>
              <a:rPr lang="fr-FR" dirty="0" smtClean="0"/>
              <a:t>C’est compréhensible, on sait pourquoi, mais ce n’est pas une bonne pratique.</a:t>
            </a:r>
          </a:p>
          <a:p>
            <a:pPr algn="just"/>
            <a:r>
              <a:rPr lang="fr-FR" u="sng" dirty="0" smtClean="0"/>
              <a:t>Assurer les soins est indispensable, mais ce n’est pas suffisant</a:t>
            </a:r>
            <a:r>
              <a:rPr lang="fr-FR" dirty="0" smtClean="0"/>
              <a:t>.</a:t>
            </a:r>
          </a:p>
          <a:p>
            <a:pPr algn="just"/>
            <a:r>
              <a:rPr lang="fr-FR" dirty="0" smtClean="0"/>
              <a:t>La bonne prise en charge est holistique : le corps et l’esprit, le soin ET l’animation sur un même plan d’obligation.</a:t>
            </a:r>
          </a:p>
          <a:p>
            <a:pPr algn="just"/>
            <a:r>
              <a:rPr lang="fr-FR" dirty="0" smtClean="0"/>
              <a:t>Définition de l’OMS : </a:t>
            </a:r>
            <a:r>
              <a:rPr lang="fr-FR" i="1" dirty="0" smtClean="0"/>
              <a:t>la santé est un état de complet bien-être physique, mental et social et ne consiste pas seulement en une absence de maladie ou d’infirmité</a:t>
            </a:r>
          </a:p>
          <a:p>
            <a:pPr algn="just"/>
            <a:r>
              <a:rPr lang="fr-FR" dirty="0" smtClean="0"/>
              <a:t>On peut mourir de plusieurs causes, y compris d’ennui…</a:t>
            </a:r>
            <a:endParaRPr lang="fr-FR" dirty="0"/>
          </a:p>
        </p:txBody>
      </p:sp>
    </p:spTree>
    <p:extLst>
      <p:ext uri="{BB962C8B-B14F-4D97-AF65-F5344CB8AC3E}">
        <p14:creationId xmlns:p14="http://schemas.microsoft.com/office/powerpoint/2010/main" val="678299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770709"/>
            <a:ext cx="10515600" cy="5406254"/>
          </a:xfrm>
        </p:spPr>
        <p:txBody>
          <a:bodyPr>
            <a:noAutofit/>
          </a:bodyPr>
          <a:lstStyle/>
          <a:p>
            <a:pPr algn="just"/>
            <a:r>
              <a:rPr lang="fr-FR" sz="2400" dirty="0" smtClean="0"/>
              <a:t>Est-on d’abord jugé sur le soin ? C’est une question. Penser cela, c’est faire perdurer l’idée que l’EHPAD est une sorte de </a:t>
            </a:r>
            <a:r>
              <a:rPr lang="fr-FR" sz="2400" i="1" dirty="0" smtClean="0"/>
              <a:t>sous-hôpital</a:t>
            </a:r>
            <a:r>
              <a:rPr lang="fr-FR" sz="2400" dirty="0" smtClean="0"/>
              <a:t>. Je l’ai beaucoup vu.</a:t>
            </a:r>
          </a:p>
          <a:p>
            <a:pPr algn="just"/>
            <a:r>
              <a:rPr lang="fr-FR" sz="2400" dirty="0" smtClean="0"/>
              <a:t>Que dire de la perte d’un vêtement = conflit difficile à gérer alors qu’en soi, c’est très peu grave.</a:t>
            </a:r>
          </a:p>
          <a:p>
            <a:pPr algn="just"/>
            <a:r>
              <a:rPr lang="fr-FR" sz="2400" dirty="0" smtClean="0"/>
              <a:t>Sur le soin, impression que le jugement des familles est souvent superficiel, et porte fréquemment sur les conditions d’hygiène (la chambre n’est pas balayée tous les jours etc…).</a:t>
            </a:r>
          </a:p>
          <a:p>
            <a:pPr algn="just"/>
            <a:r>
              <a:rPr lang="fr-FR" sz="2400" dirty="0" smtClean="0"/>
              <a:t>Pour moi, une animation culturelle de qualité, faisant participer les familles, est source de liens entre tous, c’est-à-dire entre les pensionnaires, les familles et les soignants</a:t>
            </a:r>
            <a:r>
              <a:rPr lang="fr-FR" sz="2400" dirty="0"/>
              <a:t> </a:t>
            </a:r>
            <a:r>
              <a:rPr lang="fr-FR" sz="2400" dirty="0" smtClean="0"/>
              <a:t>parce que pas bêtifiante mais intéressante, distrayante, nouvelle</a:t>
            </a:r>
            <a:r>
              <a:rPr lang="fr-FR" sz="2400" dirty="0" smtClean="0"/>
              <a:t>.</a:t>
            </a:r>
          </a:p>
          <a:p>
            <a:pPr algn="just"/>
            <a:r>
              <a:rPr lang="fr-FR" sz="2400" dirty="0" smtClean="0"/>
              <a:t>Une politique d’animation culturelle dépasse les petits conflits de la vie quotidienne, les relativise et en ce sens, modifie le regard sur l’EHPAD (même s’il y a toujours des irréductibles)</a:t>
            </a:r>
            <a:endParaRPr lang="fr-FR" sz="2400" dirty="0" smtClean="0"/>
          </a:p>
        </p:txBody>
      </p:sp>
    </p:spTree>
    <p:extLst>
      <p:ext uri="{BB962C8B-B14F-4D97-AF65-F5344CB8AC3E}">
        <p14:creationId xmlns:p14="http://schemas.microsoft.com/office/powerpoint/2010/main" val="45853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4294967295"/>
          </p:nvPr>
        </p:nvSpPr>
        <p:spPr>
          <a:xfrm>
            <a:off x="0" y="222070"/>
            <a:ext cx="10515600" cy="6348594"/>
          </a:xfrm>
        </p:spPr>
        <p:txBody>
          <a:bodyPr>
            <a:noAutofit/>
          </a:bodyPr>
          <a:lstStyle/>
          <a:p>
            <a:pPr algn="just"/>
            <a:endParaRPr lang="fr-FR" dirty="0" smtClean="0"/>
          </a:p>
          <a:p>
            <a:pPr algn="just"/>
            <a:r>
              <a:rPr lang="fr-FR" dirty="0" smtClean="0"/>
              <a:t>A Limoux-Quillan, nous avons toujours cherché à associer les familles aux activités culturelles et d’animation à travers les grands repas annuels organisés pour la fête de la musique et l’arrivée de l’été ou pour fêter Noël et le début d’année, repas suivis de concerts dont certains sont mémorables. Mentionner les vernissages, le colloque local sur la maladie d’Alzheimer où pouvaient s’exprimer les familles de nos pensionnaires malades pour raconter leur expérience et le soulagement que constitue la prise en charge par l’EHPAD</a:t>
            </a:r>
          </a:p>
          <a:p>
            <a:pPr algn="just"/>
            <a:r>
              <a:rPr lang="fr-FR" dirty="0" smtClean="0"/>
              <a:t>Associer les familles ET les personnels (certains venaient même en congé).</a:t>
            </a:r>
          </a:p>
          <a:p>
            <a:pPr algn="just"/>
            <a:r>
              <a:rPr lang="fr-FR" dirty="0" smtClean="0"/>
              <a:t>Presqu’envie de dire qu’il y a ainsi la possibilité de créer une sorte de communauté dont l’attitude des membres est bien différente de l’attitude consumériste.</a:t>
            </a:r>
          </a:p>
          <a:p>
            <a:pPr algn="just">
              <a:buNone/>
            </a:pP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3088</TotalTime>
  <Words>1656</Words>
  <Application>Microsoft Office PowerPoint</Application>
  <PresentationFormat>Grand écran</PresentationFormat>
  <Paragraphs>143</Paragraphs>
  <Slides>23</Slides>
  <Notes>0</Notes>
  <HiddenSlides>0</HiddenSlides>
  <MMClips>2</MMClips>
  <ScaleCrop>false</ScaleCrop>
  <HeadingPairs>
    <vt:vector size="8" baseType="variant">
      <vt:variant>
        <vt:lpstr>Polices utilisées</vt:lpstr>
      </vt:variant>
      <vt:variant>
        <vt:i4>3</vt:i4>
      </vt:variant>
      <vt:variant>
        <vt:lpstr>Thème</vt:lpstr>
      </vt:variant>
      <vt:variant>
        <vt:i4>1</vt:i4>
      </vt:variant>
      <vt:variant>
        <vt:lpstr>Titres des diapositives</vt:lpstr>
      </vt:variant>
      <vt:variant>
        <vt:i4>23</vt:i4>
      </vt:variant>
      <vt:variant>
        <vt:lpstr>Diaporamas personnalisés</vt:lpstr>
      </vt:variant>
      <vt:variant>
        <vt:i4>1</vt:i4>
      </vt:variant>
    </vt:vector>
  </HeadingPairs>
  <TitlesOfParts>
    <vt:vector size="28" baseType="lpstr">
      <vt:lpstr>Arial</vt:lpstr>
      <vt:lpstr>Calibri</vt:lpstr>
      <vt:lpstr>Calibri Light</vt:lpstr>
      <vt:lpstr>Thème Office</vt:lpstr>
      <vt:lpstr>La culture au service du lien et des résidents en EHPAD</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Et vive l’Art-Nimation !!!</vt:lpstr>
      <vt:lpstr>Diaporama personnalisé 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culture au service du lien et des usagers</dc:title>
  <dc:creator>Lanes Sylvie</dc:creator>
  <cp:lastModifiedBy>Lanes Sylvie</cp:lastModifiedBy>
  <cp:revision>69</cp:revision>
  <cp:lastPrinted>2021-09-13T17:39:26Z</cp:lastPrinted>
  <dcterms:created xsi:type="dcterms:W3CDTF">2021-09-09T10:16:37Z</dcterms:created>
  <dcterms:modified xsi:type="dcterms:W3CDTF">2021-09-22T04:58:46Z</dcterms:modified>
</cp:coreProperties>
</file>