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311" r:id="rId3"/>
    <p:sldId id="312" r:id="rId4"/>
    <p:sldId id="314" r:id="rId5"/>
    <p:sldId id="316" r:id="rId6"/>
    <p:sldId id="315" r:id="rId7"/>
    <p:sldId id="317" r:id="rId8"/>
    <p:sldId id="319" r:id="rId9"/>
    <p:sldId id="320" r:id="rId10"/>
    <p:sldId id="322" r:id="rId11"/>
    <p:sldId id="292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D4A8BC-7111-43F6-8CD4-FC0DA080F0D6}">
          <p14:sldIdLst>
            <p14:sldId id="260"/>
            <p14:sldId id="311"/>
            <p14:sldId id="312"/>
            <p14:sldId id="314"/>
            <p14:sldId id="316"/>
            <p14:sldId id="315"/>
            <p14:sldId id="317"/>
            <p14:sldId id="319"/>
            <p14:sldId id="320"/>
            <p14:sldId id="322"/>
          </p14:sldIdLst>
        </p14:section>
        <p14:section name="Section sans titre" id="{86D252FA-A9E2-419D-ADDE-5E9B0C32CF76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0107" autoAdjust="0"/>
  </p:normalViewPr>
  <p:slideViewPr>
    <p:cSldViewPr>
      <p:cViewPr varScale="1">
        <p:scale>
          <a:sx n="74" d="100"/>
          <a:sy n="74" d="100"/>
        </p:scale>
        <p:origin x="18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6B3BCB7E-EFA3-403F-B3F2-9CF68349DFB6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B5E6B13-920C-4F30-954A-A48AA14DEB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5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753927-0C5F-4124-8B72-B7DFF4BFB2EF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FF4C3EE-ED74-461C-B067-BE0F030D96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56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Axe</a:t>
            </a:r>
            <a:r>
              <a:rPr lang="fr-FR" baseline="0" dirty="0" smtClean="0"/>
              <a:t> 2 : Le </a:t>
            </a:r>
            <a:r>
              <a:rPr lang="fr-FR" baseline="0" smtClean="0"/>
              <a:t>personnel médical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303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2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0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3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7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9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8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C3EE-ED74-461C-B067-BE0F030D96B4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0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Document 6"/>
          <p:cNvSpPr/>
          <p:nvPr/>
        </p:nvSpPr>
        <p:spPr>
          <a:xfrm rot="10800000">
            <a:off x="1" y="1207270"/>
            <a:ext cx="9144000" cy="3749040"/>
          </a:xfrm>
          <a:prstGeom prst="flowChartDocument">
            <a:avLst/>
          </a:pr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3C79-1C97-4B32-B2AE-1A69C169643E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EF5B-F2CC-4EC5-8F1F-29A8BF9EFFA9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09C1-563D-4D9C-B702-B64C84A5A174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3D9-A6EB-41FB-BF22-3F49E470997E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7A3-B249-4F87-AB1A-1E06AC1AA2A4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691-4882-40A8-AF62-8CF6A18D40B2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reflection stA="210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  <a:endParaRPr lang="fr-FR"/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776A-4DEC-47EE-8A49-2C150ECB5465}" type="datetime2">
              <a:rPr lang="en-US" smtClean="0"/>
              <a:pPr/>
              <a:t>Friday, November 10, 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Document 6"/>
          <p:cNvSpPr/>
          <p:nvPr/>
        </p:nvSpPr>
        <p:spPr>
          <a:xfrm rot="10800000">
            <a:off x="1" y="772637"/>
            <a:ext cx="9144000" cy="5932967"/>
          </a:xfrm>
          <a:prstGeom prst="flowChartDocument">
            <a:avLst/>
          </a:pr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rganigramme : Document 7"/>
          <p:cNvSpPr/>
          <p:nvPr/>
        </p:nvSpPr>
        <p:spPr>
          <a:xfrm rot="10800000">
            <a:off x="1" y="990430"/>
            <a:ext cx="9144000" cy="4831130"/>
          </a:xfrm>
          <a:prstGeom prst="flowChartDocument">
            <a:avLst/>
          </a:pr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D10E14BF-C004-4398-9186-5EE680724D95}" type="datetime2">
              <a:rPr lang="en-US" smtClean="0"/>
              <a:pPr algn="ctr"/>
              <a:t>Friday, November 10, 2017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‹N°›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txStyles>
    <p:titleStyle>
      <a:lvl1pPr algn="l" rtl="0" latinLnBrk="0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latinLnBrk="0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latinLnBrk="0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latinLnBrk="0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latinLnBrk="0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latinLnBrk="0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latinLnBrk="0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latinLnBrk="0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latinLnBrk="0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latinLnBrk="0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0514" y="5229200"/>
            <a:ext cx="7443782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La politique QVT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Un des  axes majeurs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du projet social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&amp;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 la politique RH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</p:cSld>
  <p:clrMapOvr>
    <a:masterClrMapping/>
  </p:clrMapOvr>
  <p:transition advTm="13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br>
              <a:rPr lang="fr-FR" dirty="0" smtClean="0"/>
            </a:br>
            <a:r>
              <a:rPr lang="fr-FR" dirty="0" smtClean="0"/>
              <a:t>Conclusion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 smtClean="0"/>
              <a:t>Promouvoir la qualité de vie au travail : </a:t>
            </a:r>
          </a:p>
          <a:p>
            <a:pPr marL="0" indent="0" algn="ctr">
              <a:buNone/>
            </a:pPr>
            <a:r>
              <a:rPr lang="fr-FR" sz="2800" dirty="0" smtClean="0"/>
              <a:t>Un engagement collectif </a:t>
            </a:r>
          </a:p>
          <a:p>
            <a:pPr marL="0" lvl="0" indent="0">
              <a:buClr>
                <a:srgbClr val="CC4757"/>
              </a:buClr>
              <a:buNone/>
            </a:pPr>
            <a:endParaRPr lang="fr-FR" sz="2600" dirty="0" smtClean="0">
              <a:solidFill>
                <a:prstClr val="white"/>
              </a:solidFill>
            </a:endParaRPr>
          </a:p>
          <a:p>
            <a:pPr marL="356616" lvl="1" indent="0">
              <a:buClr>
                <a:srgbClr val="CC4757"/>
              </a:buClr>
              <a:buNone/>
            </a:pPr>
            <a:endParaRPr lang="fr-FR" sz="2000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90846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08546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57400"/>
            <a:ext cx="3384376" cy="236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861792" cy="365125"/>
          </a:xfrm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ransition advTm="8968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politique RH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dirty="0" smtClean="0"/>
              <a:t>Une démarche entreprise depuis 2012</a:t>
            </a:r>
            <a:endParaRPr lang="fr-FR" sz="2800" dirty="0"/>
          </a:p>
          <a:p>
            <a:pPr marL="0" indent="0" algn="ctr">
              <a:buNone/>
            </a:pPr>
            <a:endParaRPr lang="fr-FR" sz="2400" dirty="0" smtClean="0"/>
          </a:p>
          <a:p>
            <a:r>
              <a:rPr lang="fr-FR" sz="2400" dirty="0" smtClean="0"/>
              <a:t>2012 Ebauche d’un plan d’amélioration de la qualité de vie au travail dans le cadre de la V2010</a:t>
            </a:r>
          </a:p>
          <a:p>
            <a:endParaRPr lang="fr-FR" sz="2400" dirty="0" smtClean="0"/>
          </a:p>
          <a:p>
            <a:r>
              <a:rPr lang="fr-FR" sz="2400" dirty="0" smtClean="0"/>
              <a:t>2015 Etude technologia   : </a:t>
            </a:r>
            <a:r>
              <a:rPr lang="fr-FR" sz="2400" dirty="0" smtClean="0"/>
              <a:t>Prise en compte des préconisations effectuées dans le cadre </a:t>
            </a:r>
            <a:r>
              <a:rPr lang="fr-FR" sz="2400" dirty="0"/>
              <a:t>de l’étude Impact </a:t>
            </a:r>
            <a:r>
              <a:rPr lang="fr-FR" sz="2400" dirty="0" smtClean="0"/>
              <a:t>demandée par le CHSCT sur </a:t>
            </a:r>
            <a:r>
              <a:rPr lang="fr-FR" sz="2400" dirty="0"/>
              <a:t>les conditions de travail des personnels </a:t>
            </a:r>
            <a:r>
              <a:rPr lang="fr-FR" sz="2400" dirty="0" smtClean="0"/>
              <a:t>suite à des </a:t>
            </a:r>
            <a:r>
              <a:rPr lang="fr-FR" sz="2400" dirty="0"/>
              <a:t>modifications </a:t>
            </a:r>
            <a:r>
              <a:rPr lang="fr-FR" sz="2400" dirty="0" smtClean="0"/>
              <a:t>organisationnelles  </a:t>
            </a:r>
            <a:r>
              <a:rPr lang="fr-FR" sz="2400" dirty="0"/>
              <a:t>des services de soins dans le cadre des augmentations d’activité effectuées en 2014 par redéploiement de personnel</a:t>
            </a:r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308970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politique RH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Une participation active au niveau régional sur les problématiques QVT dont la conception du  dispositif élaboré par l’ANFH OI</a:t>
            </a:r>
          </a:p>
          <a:p>
            <a:endParaRPr lang="fr-FR" sz="2400" dirty="0" smtClean="0"/>
          </a:p>
          <a:p>
            <a:r>
              <a:rPr lang="fr-FR" sz="2400" dirty="0" smtClean="0"/>
              <a:t>Un des 5 axes majeurs du projet social adopté en 2015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De nouvelles actions prévues dans le cadre de l’actualisation du projet social (2017 – 2021)</a:t>
            </a:r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121683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Plans d’actions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Service santé au travail </a:t>
            </a:r>
          </a:p>
          <a:p>
            <a:pPr marL="0" indent="0" algn="ctr">
              <a:buNone/>
            </a:pPr>
            <a:endParaRPr lang="fr-FR" sz="2400" dirty="0" smtClean="0"/>
          </a:p>
          <a:p>
            <a:r>
              <a:rPr lang="fr-FR" sz="2400" dirty="0" smtClean="0"/>
              <a:t>Renforcement de son opérationnalité par des postes partagés </a:t>
            </a:r>
            <a:r>
              <a:rPr lang="fr-FR" sz="2400" dirty="0" smtClean="0"/>
              <a:t>dans le cadre de la direction commune CHU/GHER </a:t>
            </a:r>
          </a:p>
          <a:p>
            <a:pPr lvl="1"/>
            <a:r>
              <a:rPr lang="fr-FR" sz="2000" dirty="0" smtClean="0"/>
              <a:t>Médecin du travail </a:t>
            </a:r>
          </a:p>
          <a:p>
            <a:pPr lvl="1"/>
            <a:r>
              <a:rPr lang="fr-FR" sz="2000" dirty="0" smtClean="0"/>
              <a:t>Psychologue du travail </a:t>
            </a:r>
            <a:endParaRPr lang="fr-FR" sz="2000" dirty="0" smtClean="0"/>
          </a:p>
          <a:p>
            <a:pPr lvl="0">
              <a:buClr>
                <a:srgbClr val="CC4757"/>
              </a:buClr>
            </a:pPr>
            <a:r>
              <a:rPr lang="fr-FR" sz="2400" dirty="0" smtClean="0">
                <a:solidFill>
                  <a:prstClr val="white"/>
                </a:solidFill>
              </a:rPr>
              <a:t>Accompagnement des professionnels en difficulté </a:t>
            </a:r>
          </a:p>
          <a:p>
            <a:pPr lvl="1">
              <a:buClr>
                <a:srgbClr val="CC4757"/>
              </a:buClr>
            </a:pPr>
            <a:r>
              <a:rPr lang="fr-FR" sz="2000" dirty="0" smtClean="0">
                <a:solidFill>
                  <a:prstClr val="white"/>
                </a:solidFill>
              </a:rPr>
              <a:t>Psychologique </a:t>
            </a:r>
          </a:p>
          <a:p>
            <a:pPr lvl="1">
              <a:buClr>
                <a:srgbClr val="CC4757"/>
              </a:buClr>
            </a:pPr>
            <a:r>
              <a:rPr lang="fr-FR" sz="2000" dirty="0" smtClean="0">
                <a:solidFill>
                  <a:prstClr val="white"/>
                </a:solidFill>
              </a:rPr>
              <a:t>Médical  (dispositif de maintien dans l’emploi )</a:t>
            </a:r>
            <a:endParaRPr lang="fr-FR" sz="2000" dirty="0">
              <a:solidFill>
                <a:prstClr val="white"/>
              </a:solidFill>
            </a:endParaRP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155240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Plans d’actions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800" dirty="0" smtClean="0"/>
              <a:t>Amélioration des conditions de travail </a:t>
            </a:r>
          </a:p>
          <a:p>
            <a:pPr marL="0" indent="0" algn="ctr">
              <a:buNone/>
            </a:pPr>
            <a:r>
              <a:rPr lang="fr-FR" sz="2800" dirty="0" smtClean="0"/>
              <a:t>En lien avec le CHSCT </a:t>
            </a:r>
            <a:endParaRPr lang="fr-FR" sz="2400" dirty="0" smtClean="0"/>
          </a:p>
          <a:p>
            <a:r>
              <a:rPr lang="fr-FR" sz="2400" dirty="0" smtClean="0"/>
              <a:t>Document Unique </a:t>
            </a:r>
            <a:endParaRPr lang="fr-FR" sz="2400" dirty="0" smtClean="0"/>
          </a:p>
          <a:p>
            <a:pPr lvl="1"/>
            <a:r>
              <a:rPr lang="fr-FR" sz="2000" dirty="0" smtClean="0"/>
              <a:t>Cartographie des risques professionnels actualisée </a:t>
            </a:r>
          </a:p>
          <a:p>
            <a:pPr lvl="1"/>
            <a:r>
              <a:rPr lang="fr-FR" sz="2000" dirty="0" smtClean="0"/>
              <a:t>Plan de prévention </a:t>
            </a:r>
          </a:p>
          <a:p>
            <a:pPr marL="356616" lvl="1" indent="0">
              <a:buNone/>
            </a:pPr>
            <a:endParaRPr lang="fr-FR" sz="2000" dirty="0" smtClean="0"/>
          </a:p>
          <a:p>
            <a:pPr lvl="0">
              <a:buClr>
                <a:srgbClr val="CC4757"/>
              </a:buClr>
            </a:pPr>
            <a:r>
              <a:rPr lang="fr-FR" sz="2400" dirty="0" smtClean="0">
                <a:solidFill>
                  <a:prstClr val="white"/>
                </a:solidFill>
              </a:rPr>
              <a:t>Démarche de prévention des TMS </a:t>
            </a:r>
          </a:p>
          <a:p>
            <a:pPr lvl="1">
              <a:buClr>
                <a:srgbClr val="CC4757"/>
              </a:buClr>
            </a:pPr>
            <a:r>
              <a:rPr lang="fr-FR" sz="2000" dirty="0" smtClean="0">
                <a:solidFill>
                  <a:prstClr val="white"/>
                </a:solidFill>
              </a:rPr>
              <a:t>Sensibilisation des personnels (Formateurs internes)</a:t>
            </a:r>
          </a:p>
          <a:p>
            <a:pPr lvl="1">
              <a:buClr>
                <a:srgbClr val="CC4757"/>
              </a:buClr>
            </a:pPr>
            <a:r>
              <a:rPr lang="fr-FR" sz="2000" dirty="0" smtClean="0">
                <a:solidFill>
                  <a:prstClr val="white"/>
                </a:solidFill>
              </a:rPr>
              <a:t>Bilan et préconisation effectués en interne  par l’ergonome </a:t>
            </a:r>
          </a:p>
          <a:p>
            <a:pPr marL="356616" lvl="1" indent="0">
              <a:buClr>
                <a:srgbClr val="CC4757"/>
              </a:buClr>
              <a:buNone/>
            </a:pPr>
            <a:endParaRPr lang="fr-FR" sz="2000" dirty="0">
              <a:solidFill>
                <a:prstClr val="white"/>
              </a:solidFill>
            </a:endParaRPr>
          </a:p>
          <a:p>
            <a:pPr lvl="0">
              <a:buClr>
                <a:srgbClr val="CC4757"/>
              </a:buClr>
            </a:pPr>
            <a:r>
              <a:rPr lang="fr-FR" sz="2400" dirty="0">
                <a:solidFill>
                  <a:prstClr val="white"/>
                </a:solidFill>
              </a:rPr>
              <a:t>Procédure de gestion des RPS </a:t>
            </a:r>
            <a:r>
              <a:rPr lang="fr-FR" sz="2400" dirty="0" smtClean="0">
                <a:solidFill>
                  <a:prstClr val="white"/>
                </a:solidFill>
              </a:rPr>
              <a:t> ( en cours )</a:t>
            </a:r>
            <a:endParaRPr lang="fr-FR" sz="2400" dirty="0">
              <a:solidFill>
                <a:prstClr val="white"/>
              </a:solidFill>
            </a:endParaRP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446074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Plans d’actions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Amélioration de la gestion du temps de travail 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Clarification des règles et Harmonisation des pratiques  </a:t>
            </a:r>
            <a:endParaRPr lang="fr-FR" sz="2400" dirty="0" smtClean="0"/>
          </a:p>
          <a:p>
            <a:pPr lvl="1">
              <a:buClr>
                <a:srgbClr val="FF6F61"/>
              </a:buClr>
            </a:pPr>
            <a:r>
              <a:rPr lang="fr-FR" sz="2000" dirty="0" smtClean="0">
                <a:solidFill>
                  <a:prstClr val="white"/>
                </a:solidFill>
              </a:rPr>
              <a:t>Guide du temps de travail </a:t>
            </a:r>
            <a:endParaRPr lang="fr-FR" sz="2400" dirty="0" smtClean="0"/>
          </a:p>
          <a:p>
            <a:pPr lvl="1"/>
            <a:r>
              <a:rPr lang="fr-FR" sz="2000" dirty="0" smtClean="0"/>
              <a:t>Informatisation des plannings </a:t>
            </a:r>
            <a:endParaRPr lang="fr-FR" sz="2000" dirty="0" smtClean="0"/>
          </a:p>
          <a:p>
            <a:pPr marL="356616" lvl="1" indent="0">
              <a:buClr>
                <a:srgbClr val="CC4757"/>
              </a:buClr>
              <a:buNone/>
            </a:pPr>
            <a:endParaRPr lang="fr-FR" sz="2000" dirty="0">
              <a:solidFill>
                <a:prstClr val="white"/>
              </a:solidFill>
            </a:endParaRPr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Heures supplémentaires </a:t>
            </a:r>
          </a:p>
          <a:p>
            <a:pPr lvl="1">
              <a:buClr>
                <a:srgbClr val="CC4757"/>
              </a:buClr>
            </a:pPr>
            <a:r>
              <a:rPr lang="fr-FR" sz="2200" dirty="0" smtClean="0">
                <a:solidFill>
                  <a:prstClr val="white"/>
                </a:solidFill>
              </a:rPr>
              <a:t>Plan d’apurement </a:t>
            </a:r>
          </a:p>
          <a:p>
            <a:pPr lvl="1">
              <a:buClr>
                <a:srgbClr val="CC4757"/>
              </a:buClr>
            </a:pPr>
            <a:r>
              <a:rPr lang="fr-FR" sz="2200" dirty="0" smtClean="0">
                <a:solidFill>
                  <a:prstClr val="white"/>
                </a:solidFill>
              </a:rPr>
              <a:t>Suivi et analyse des compteurs </a:t>
            </a:r>
            <a:endParaRPr lang="fr-FR" sz="2200" dirty="0">
              <a:solidFill>
                <a:prstClr val="white"/>
              </a:solidFill>
            </a:endParaRP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734451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Plans d’actions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Gestion </a:t>
            </a:r>
            <a:r>
              <a:rPr lang="fr-FR" sz="2800" dirty="0"/>
              <a:t>de </a:t>
            </a:r>
            <a:r>
              <a:rPr lang="fr-FR" sz="2800" dirty="0" smtClean="0"/>
              <a:t>l’absentéisme 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Création d’un Service Infirmier de Compensation et de Suppléance </a:t>
            </a:r>
            <a:endParaRPr lang="fr-FR" sz="2400" dirty="0" smtClean="0"/>
          </a:p>
          <a:p>
            <a:pPr marL="356616" lvl="1" indent="0">
              <a:buClr>
                <a:srgbClr val="CC4757"/>
              </a:buClr>
              <a:buNone/>
            </a:pPr>
            <a:endParaRPr lang="fr-FR" sz="2000" dirty="0">
              <a:solidFill>
                <a:prstClr val="white"/>
              </a:solidFill>
            </a:endParaRPr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Réflexion sur les règles relatives au présentéisme</a:t>
            </a:r>
            <a:endParaRPr lang="fr-FR" sz="18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81361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Plans d’actions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dirty="0" smtClean="0"/>
              <a:t>Politique managériale 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Sécurisation des parcours professionnels</a:t>
            </a:r>
          </a:p>
          <a:p>
            <a:pPr lvl="1">
              <a:buClr>
                <a:srgbClr val="CC4757"/>
              </a:buClr>
            </a:pPr>
            <a:r>
              <a:rPr lang="fr-FR" sz="2200" dirty="0" smtClean="0">
                <a:solidFill>
                  <a:prstClr val="white"/>
                </a:solidFill>
              </a:rPr>
              <a:t>Plan de stagiairisation </a:t>
            </a:r>
          </a:p>
          <a:p>
            <a:pPr lvl="1">
              <a:buClr>
                <a:srgbClr val="CC4757"/>
              </a:buClr>
            </a:pPr>
            <a:r>
              <a:rPr lang="fr-FR" sz="2200" dirty="0" smtClean="0">
                <a:solidFill>
                  <a:prstClr val="white"/>
                </a:solidFill>
              </a:rPr>
              <a:t>Favorisation de la mobilité interne  </a:t>
            </a:r>
          </a:p>
          <a:p>
            <a:pPr marL="356616" lvl="1" indent="0">
              <a:buClr>
                <a:srgbClr val="CC4757"/>
              </a:buClr>
              <a:buNone/>
            </a:pPr>
            <a:endParaRPr lang="fr-FR" sz="2200" dirty="0" smtClean="0">
              <a:solidFill>
                <a:prstClr val="white"/>
              </a:solidFill>
            </a:endParaRPr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Accompagnement de l’encadrement </a:t>
            </a:r>
          </a:p>
          <a:p>
            <a:pPr lvl="1">
              <a:buClr>
                <a:srgbClr val="CC4757"/>
              </a:buClr>
            </a:pPr>
            <a:r>
              <a:rPr lang="fr-FR" sz="2200" dirty="0" smtClean="0">
                <a:solidFill>
                  <a:prstClr val="white"/>
                </a:solidFill>
              </a:rPr>
              <a:t>Charte de l’encadrement et des relations professionnelles </a:t>
            </a:r>
          </a:p>
          <a:p>
            <a:pPr lvl="1">
              <a:buClr>
                <a:srgbClr val="CC4757"/>
              </a:buClr>
            </a:pPr>
            <a:r>
              <a:rPr lang="fr-FR" sz="2200" dirty="0" smtClean="0">
                <a:solidFill>
                  <a:prstClr val="white"/>
                </a:solidFill>
              </a:rPr>
              <a:t>Outils ( Formations, Ateliers , Analyse de Pratiques Professionnelles )</a:t>
            </a:r>
          </a:p>
          <a:p>
            <a:pPr lvl="0">
              <a:buClr>
                <a:srgbClr val="CC4757"/>
              </a:buClr>
            </a:pPr>
            <a:endParaRPr lang="fr-FR" sz="2600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CC4757"/>
              </a:buClr>
              <a:buNone/>
            </a:pPr>
            <a:endParaRPr lang="fr-FR" sz="2600" dirty="0" smtClean="0">
              <a:solidFill>
                <a:prstClr val="white"/>
              </a:solidFill>
            </a:endParaRPr>
          </a:p>
          <a:p>
            <a:pPr lvl="1">
              <a:buClr>
                <a:srgbClr val="CC4757"/>
              </a:buClr>
            </a:pPr>
            <a:endParaRPr lang="fr-FR" sz="2000" dirty="0" smtClean="0"/>
          </a:p>
          <a:p>
            <a:pPr marL="356616" lvl="1" indent="0">
              <a:buClr>
                <a:srgbClr val="CC4757"/>
              </a:buClr>
              <a:buNone/>
            </a:pPr>
            <a:endParaRPr lang="fr-FR" sz="20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900385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QVT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Plans d’actions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Conciliation temps personnel et professionnel </a:t>
            </a:r>
          </a:p>
          <a:p>
            <a:pPr marL="0" lvl="0" indent="0">
              <a:buClr>
                <a:srgbClr val="CC4757"/>
              </a:buClr>
              <a:buNone/>
            </a:pPr>
            <a:endParaRPr lang="fr-FR" sz="2600" dirty="0" smtClean="0">
              <a:solidFill>
                <a:prstClr val="white"/>
              </a:solidFill>
            </a:endParaRPr>
          </a:p>
          <a:p>
            <a:pPr lvl="0">
              <a:buClr>
                <a:srgbClr val="CC4757"/>
              </a:buClr>
            </a:pPr>
            <a:r>
              <a:rPr lang="fr-FR" sz="2600" dirty="0" smtClean="0">
                <a:solidFill>
                  <a:prstClr val="white"/>
                </a:solidFill>
              </a:rPr>
              <a:t>Mise en place des cycles de travail </a:t>
            </a:r>
            <a:endParaRPr lang="fr-FR" sz="2200" dirty="0" smtClean="0">
              <a:solidFill>
                <a:prstClr val="white"/>
              </a:solidFill>
            </a:endParaRPr>
          </a:p>
          <a:p>
            <a:pPr lvl="1">
              <a:buClr>
                <a:srgbClr val="CC4757"/>
              </a:buClr>
            </a:pPr>
            <a:endParaRPr lang="fr-FR" sz="2000" dirty="0" smtClean="0"/>
          </a:p>
          <a:p>
            <a:pPr lvl="0">
              <a:buClr>
                <a:srgbClr val="CC4757"/>
              </a:buClr>
            </a:pPr>
            <a:r>
              <a:rPr lang="fr-FR" sz="2600" dirty="0">
                <a:solidFill>
                  <a:prstClr val="white"/>
                </a:solidFill>
              </a:rPr>
              <a:t>Mise en place du CESU (COGOHR) pour faciliter les modalités de garde des enfants du personnel </a:t>
            </a:r>
          </a:p>
          <a:p>
            <a:pPr marL="356616" lvl="1" indent="0">
              <a:buClr>
                <a:srgbClr val="CC4757"/>
              </a:buClr>
              <a:buNone/>
            </a:pPr>
            <a:endParaRPr lang="fr-FR" sz="2000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 flipH="1">
            <a:off x="9143999" y="4077071"/>
            <a:ext cx="45719" cy="228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endParaRPr lang="fr-FR" sz="2400" dirty="0"/>
          </a:p>
        </p:txBody>
      </p:sp>
      <p:pic>
        <p:nvPicPr>
          <p:cNvPr id="4" name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721400" cy="105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2730"/>
      </p:ext>
    </p:extLst>
  </p:cSld>
  <p:clrMapOvr>
    <a:masterClrMapping/>
  </p:clrMapOvr>
  <p:transition advTm="10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4444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">
              <a:schemeClr val="phClr">
                <a:tint val="1000"/>
                <a:satMod val="15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" t="8000" r="155000" b="200000"/>
          </a:path>
        </a:gradFill>
        <a:gradFill rotWithShape="1">
          <a:gsLst>
            <a:gs pos="0">
              <a:schemeClr val="phClr">
                <a:tint val="45000"/>
                <a:satMod val="1500000"/>
              </a:schemeClr>
            </a:gs>
            <a:gs pos="1000">
              <a:schemeClr val="phClr">
                <a:tint val="45000"/>
                <a:satMod val="14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0" t="100000" r="135000" b="145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362</Words>
  <Application>Microsoft Office PowerPoint</Application>
  <PresentationFormat>Affichage à l'écran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 2</vt:lpstr>
      <vt:lpstr>Deluxe</vt:lpstr>
      <vt:lpstr>       La politique QVT  Un des  axes majeurs  du projet social  &amp; de la politique RH </vt:lpstr>
      <vt:lpstr>QVT Une politique RH </vt:lpstr>
      <vt:lpstr>QVT Une politique RH </vt:lpstr>
      <vt:lpstr>QVT Plans d’actions </vt:lpstr>
      <vt:lpstr>QVT Plans d’actions </vt:lpstr>
      <vt:lpstr>QVT Plans d’actions </vt:lpstr>
      <vt:lpstr>QVT Plans d’actions </vt:lpstr>
      <vt:lpstr>QVT Plans d’actions </vt:lpstr>
      <vt:lpstr>QVT Plans d’actions </vt:lpstr>
      <vt:lpstr>QVT Conclusion  </vt:lpstr>
      <vt:lpstr>    </vt:lpstr>
    </vt:vector>
  </TitlesOfParts>
  <Company>CHI Saint André / Saint Benoît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v.dijoux</dc:creator>
  <cp:lastModifiedBy>MAUGUIN Sandrine</cp:lastModifiedBy>
  <cp:revision>673</cp:revision>
  <cp:lastPrinted>2013-07-08T12:53:55Z</cp:lastPrinted>
  <dcterms:created xsi:type="dcterms:W3CDTF">2006-06-21T09:07:16Z</dcterms:created>
  <dcterms:modified xsi:type="dcterms:W3CDTF">2017-11-10T06:45:15Z</dcterms:modified>
</cp:coreProperties>
</file>