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29" r:id="rId3"/>
    <p:sldId id="430" r:id="rId4"/>
    <p:sldId id="431" r:id="rId5"/>
    <p:sldId id="432" r:id="rId6"/>
    <p:sldId id="333" r:id="rId7"/>
    <p:sldId id="377" r:id="rId8"/>
    <p:sldId id="380" r:id="rId9"/>
    <p:sldId id="354" r:id="rId10"/>
    <p:sldId id="339" r:id="rId11"/>
    <p:sldId id="355" r:id="rId12"/>
    <p:sldId id="342" r:id="rId13"/>
    <p:sldId id="343" r:id="rId14"/>
    <p:sldId id="356" r:id="rId15"/>
    <p:sldId id="345" r:id="rId16"/>
    <p:sldId id="346" r:id="rId17"/>
    <p:sldId id="348" r:id="rId18"/>
    <p:sldId id="350" r:id="rId19"/>
    <p:sldId id="352" r:id="rId20"/>
    <p:sldId id="437" r:id="rId21"/>
    <p:sldId id="382" r:id="rId22"/>
    <p:sldId id="456" r:id="rId23"/>
    <p:sldId id="455" r:id="rId24"/>
    <p:sldId id="449" r:id="rId25"/>
    <p:sldId id="366" r:id="rId26"/>
    <p:sldId id="367" r:id="rId27"/>
    <p:sldId id="368" r:id="rId28"/>
    <p:sldId id="274" r:id="rId29"/>
    <p:sldId id="291" r:id="rId30"/>
    <p:sldId id="390" r:id="rId31"/>
    <p:sldId id="389" r:id="rId32"/>
    <p:sldId id="388" r:id="rId33"/>
    <p:sldId id="387" r:id="rId34"/>
    <p:sldId id="420" r:id="rId35"/>
    <p:sldId id="421" r:id="rId36"/>
    <p:sldId id="423" r:id="rId37"/>
    <p:sldId id="452" r:id="rId38"/>
    <p:sldId id="450" r:id="rId39"/>
    <p:sldId id="451" r:id="rId40"/>
    <p:sldId id="443" r:id="rId41"/>
    <p:sldId id="446" r:id="rId42"/>
    <p:sldId id="447" r:id="rId43"/>
    <p:sldId id="448" r:id="rId44"/>
    <p:sldId id="453" r:id="rId45"/>
    <p:sldId id="438" r:id="rId46"/>
    <p:sldId id="454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8B8"/>
    <a:srgbClr val="BF6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03" autoAdjust="0"/>
    <p:restoredTop sz="94697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744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6FC3D-F271-0B43-A25D-8DAD0B63F77A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1D067-7C12-A540-951D-A3C79DB3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90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94E6C-3331-A846-A3A3-FCF0FFD754A5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A57B0-F46D-1347-B829-0C56895BD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37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B910BE2-3052-47C4-A2CA-F77A768EF42B}" type="slidenum">
              <a:rPr lang="fr-FR" altLang="fr-FR" smtClean="0"/>
              <a:pPr>
                <a:spcBef>
                  <a:spcPct val="0"/>
                </a:spcBef>
              </a:pPr>
              <a:t>40</a:t>
            </a:fld>
            <a:endParaRPr lang="fr-FR" alt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7910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0" t="49722" r="51166" b="16384"/>
          <a:stretch/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4277" r="21671" b="39223"/>
          <a:stretch/>
        </p:blipFill>
        <p:spPr>
          <a:xfrm>
            <a:off x="643758" y="44624"/>
            <a:ext cx="2999548" cy="1073525"/>
          </a:xfrm>
          <a:prstGeom prst="rect">
            <a:avLst/>
          </a:prstGeom>
        </p:spPr>
      </p:pic>
      <p:pic>
        <p:nvPicPr>
          <p:cNvPr id="7" name="Image 6" descr="unistr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285728"/>
            <a:ext cx="1357322" cy="624091"/>
          </a:xfrm>
          <a:prstGeom prst="rect">
            <a:avLst/>
          </a:prstGeom>
        </p:spPr>
      </p:pic>
      <p:pic>
        <p:nvPicPr>
          <p:cNvPr id="8" name="Image 7" descr="Institutionnel.png"/>
          <p:cNvPicPr>
            <a:picLocks noChangeAspect="1"/>
          </p:cNvPicPr>
          <p:nvPr userDrawn="1"/>
        </p:nvPicPr>
        <p:blipFill>
          <a:blip r:embed="rId2" cstate="print"/>
          <a:srcRect r="26284" b="38055"/>
          <a:stretch>
            <a:fillRect/>
          </a:stretch>
        </p:blipFill>
        <p:spPr>
          <a:xfrm>
            <a:off x="5929322" y="4000504"/>
            <a:ext cx="321467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59648" b="69381"/>
          <a:stretch/>
        </p:blipFill>
        <p:spPr>
          <a:xfrm>
            <a:off x="5286380" y="1"/>
            <a:ext cx="3857620" cy="10527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139952" y="332656"/>
            <a:ext cx="5004048" cy="10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0" t="49722" r="51166" b="16384"/>
          <a:stretch/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4277" r="21671" b="39223"/>
          <a:stretch/>
        </p:blipFill>
        <p:spPr>
          <a:xfrm>
            <a:off x="643758" y="44624"/>
            <a:ext cx="2999548" cy="1073525"/>
          </a:xfrm>
          <a:prstGeom prst="rect">
            <a:avLst/>
          </a:prstGeom>
        </p:spPr>
      </p:pic>
      <p:pic>
        <p:nvPicPr>
          <p:cNvPr id="12" name="Image 11" descr="unistr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285728"/>
            <a:ext cx="1357322" cy="62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59648" b="69381"/>
          <a:stretch/>
        </p:blipFill>
        <p:spPr>
          <a:xfrm>
            <a:off x="5286380" y="1"/>
            <a:ext cx="3857620" cy="10527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39952" y="332656"/>
            <a:ext cx="5004048" cy="10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0" t="49722" r="51166" b="16384"/>
          <a:stretch/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4277" r="21671" b="39223"/>
          <a:stretch/>
        </p:blipFill>
        <p:spPr>
          <a:xfrm>
            <a:off x="643758" y="44624"/>
            <a:ext cx="2999548" cy="1073525"/>
          </a:xfrm>
          <a:prstGeom prst="rect">
            <a:avLst/>
          </a:prstGeom>
        </p:spPr>
      </p:pic>
      <p:pic>
        <p:nvPicPr>
          <p:cNvPr id="14" name="Image 13" descr="unistr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285728"/>
            <a:ext cx="1357322" cy="6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59648" b="69381"/>
          <a:stretch/>
        </p:blipFill>
        <p:spPr>
          <a:xfrm>
            <a:off x="5286380" y="1"/>
            <a:ext cx="3857620" cy="105273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139952" y="332656"/>
            <a:ext cx="5004048" cy="10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34277" r="21671" b="39223"/>
          <a:stretch/>
        </p:blipFill>
        <p:spPr>
          <a:xfrm>
            <a:off x="286568" y="140897"/>
            <a:ext cx="2999548" cy="1073525"/>
          </a:xfrm>
          <a:prstGeom prst="rect">
            <a:avLst/>
          </a:prstGeom>
        </p:spPr>
      </p:pic>
      <p:pic>
        <p:nvPicPr>
          <p:cNvPr id="12" name="Image 11" descr="unistr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43306" y="382001"/>
            <a:ext cx="1357322" cy="6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4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AAD2-056E-430C-A7FE-15B1841AEA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2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89694" y="2132856"/>
            <a:ext cx="785876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Innovation managériale à l’hôpital et qualité de vie au travail </a:t>
            </a:r>
          </a:p>
        </p:txBody>
      </p:sp>
      <p:sp>
        <p:nvSpPr>
          <p:cNvPr id="2" name="Rectangle 1"/>
          <p:cNvSpPr/>
          <p:nvPr/>
        </p:nvSpPr>
        <p:spPr>
          <a:xfrm>
            <a:off x="871438" y="5186877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Thierry </a:t>
            </a:r>
            <a:r>
              <a:rPr lang="fr-FR" sz="2400" b="1" dirty="0" err="1" smtClean="0"/>
              <a:t>Nobre</a:t>
            </a:r>
            <a:r>
              <a:rPr lang="fr-FR" sz="2400" b="1" dirty="0" smtClean="0"/>
              <a:t> </a:t>
            </a:r>
          </a:p>
          <a:p>
            <a:r>
              <a:rPr lang="fr-FR" sz="1600" b="1" dirty="0" smtClean="0"/>
              <a:t>Prof des universités</a:t>
            </a:r>
          </a:p>
          <a:p>
            <a:r>
              <a:rPr lang="fr-FR" sz="1600" b="1" dirty="0" err="1" smtClean="0"/>
              <a:t>Univ</a:t>
            </a:r>
            <a:r>
              <a:rPr lang="fr-FR" sz="1600" b="1" dirty="0" smtClean="0"/>
              <a:t>. De Strasbourg</a:t>
            </a:r>
            <a:endParaRPr lang="fr-FR" sz="1600" dirty="0"/>
          </a:p>
          <a:p>
            <a:r>
              <a:rPr lang="fr-FR" sz="1600" b="1" dirty="0" smtClean="0"/>
              <a:t>Dr </a:t>
            </a:r>
            <a:r>
              <a:rPr lang="fr-FR" sz="1600" b="1" dirty="0"/>
              <a:t>de </a:t>
            </a:r>
            <a:r>
              <a:rPr lang="fr-FR" sz="1600" b="1" dirty="0" smtClean="0"/>
              <a:t>l’Ex. MBA</a:t>
            </a:r>
            <a:r>
              <a:rPr lang="fr-FR" sz="1600" dirty="0" smtClean="0"/>
              <a:t> Management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des hôpitaux et des Structures de santé </a:t>
            </a:r>
          </a:p>
        </p:txBody>
      </p:sp>
    </p:spTree>
    <p:extLst>
      <p:ext uri="{BB962C8B-B14F-4D97-AF65-F5344CB8AC3E}">
        <p14:creationId xmlns:p14="http://schemas.microsoft.com/office/powerpoint/2010/main" val="30624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à l’hôpital : une situation paradoxale d’introduction</a:t>
            </a:r>
          </a:p>
          <a:p>
            <a:pPr algn="r"/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 principes traditionnels du </a:t>
            </a:r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management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2420888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 smtClean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endParaRPr lang="fr-FR" sz="1600" dirty="0"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TitilliumText25L 600 wt"/>
                <a:cs typeface="TitilliumText25L 600 wt"/>
              </a:rPr>
              <a:t>D’un </a:t>
            </a:r>
            <a:r>
              <a:rPr lang="fr-FR" dirty="0">
                <a:latin typeface="TitilliumText25L 600 wt"/>
                <a:cs typeface="TitilliumText25L 600 wt"/>
              </a:rPr>
              <a:t>ajustement mutuel implicite à une planification acceptée </a:t>
            </a:r>
          </a:p>
          <a:p>
            <a:pPr marL="285750" indent="-285750">
              <a:buFont typeface="Arial"/>
              <a:buChar char="•"/>
            </a:pPr>
            <a:endParaRPr lang="fr-FR" dirty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</p:txBody>
      </p:sp>
      <p:pic>
        <p:nvPicPr>
          <p:cNvPr id="2" name="Image 1" descr="2009_07_22_eleves_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" y="2060848"/>
            <a:ext cx="4103270" cy="2736304"/>
          </a:xfrm>
          <a:prstGeom prst="rect">
            <a:avLst/>
          </a:prstGeom>
        </p:spPr>
      </p:pic>
      <p:pic>
        <p:nvPicPr>
          <p:cNvPr id="3" name="Image 2" descr="Organisation 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4052168" cy="30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à l’hôpital : une situation paradoxale d’introduction</a:t>
            </a:r>
          </a:p>
          <a:p>
            <a:pPr algn="r"/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 principes traditionnels du </a:t>
            </a:r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management</a:t>
            </a:r>
          </a:p>
        </p:txBody>
      </p:sp>
      <p:pic>
        <p:nvPicPr>
          <p:cNvPr id="2" name="Image 1" descr="IMAGE 3 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6415259" cy="3528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6165304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tilliumText25L 600 wt"/>
                <a:cs typeface="TitilliumText25L 600 wt"/>
              </a:rPr>
              <a:t>D’une concaténation socio-politique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1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à l’hôpital : une situation paradoxale d’introduction</a:t>
            </a:r>
          </a:p>
          <a:p>
            <a:pPr algn="r"/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 principes traditionnels du </a:t>
            </a:r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management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2420888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 smtClean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 smtClean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 smtClean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 smtClean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 smtClean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 smtClean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endParaRPr lang="fr-FR" dirty="0">
              <a:latin typeface="TitilliumText25L 600 wt"/>
              <a:cs typeface="TitilliumText25L 600 wt"/>
            </a:endParaRPr>
          </a:p>
          <a:p>
            <a:r>
              <a:rPr lang="fr-FR" dirty="0" smtClean="0">
                <a:latin typeface="TitilliumText25L 600 wt"/>
                <a:cs typeface="TitilliumText25L 600 wt"/>
              </a:rPr>
              <a:t>D’une </a:t>
            </a:r>
            <a:r>
              <a:rPr lang="fr-FR" dirty="0">
                <a:latin typeface="TitilliumText25L 600 wt"/>
                <a:cs typeface="TitilliumText25L 600 wt"/>
              </a:rPr>
              <a:t>concaténation socio-politique à une cohérence des objectifs</a:t>
            </a:r>
          </a:p>
        </p:txBody>
      </p:sp>
      <p:pic>
        <p:nvPicPr>
          <p:cNvPr id="2" name="Image 1" descr="IMAGE 3 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4333695" cy="2383532"/>
          </a:xfrm>
          <a:prstGeom prst="rect">
            <a:avLst/>
          </a:prstGeom>
        </p:spPr>
      </p:pic>
      <p:pic>
        <p:nvPicPr>
          <p:cNvPr id="3" name="Image 2" descr="IMAGE 4 Avi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47" y="3429000"/>
            <a:ext cx="4013324" cy="26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pic>
        <p:nvPicPr>
          <p:cNvPr id="2" name="Image 1" descr="IMAGE TN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5760640" cy="3672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609329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tilliumText25L 600 wt"/>
                <a:cs typeface="TitilliumText25L 600 wt"/>
              </a:rPr>
              <a:t>D’une standardisation locale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5400682"/>
            <a:ext cx="792088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fr-FR" dirty="0">
              <a:latin typeface="TitilliumText25L 600 wt"/>
              <a:cs typeface="TitilliumText25L 600 wt"/>
            </a:endParaRPr>
          </a:p>
          <a:p>
            <a:pPr>
              <a:lnSpc>
                <a:spcPct val="120000"/>
              </a:lnSpc>
            </a:pPr>
            <a:r>
              <a:rPr lang="fr-FR" dirty="0" smtClean="0">
                <a:latin typeface="TitilliumText25L 600 wt"/>
                <a:cs typeface="TitilliumText25L 600 wt"/>
              </a:rPr>
              <a:t>D’une </a:t>
            </a:r>
            <a:r>
              <a:rPr lang="fr-FR" dirty="0">
                <a:latin typeface="TitilliumText25L 600 wt"/>
                <a:cs typeface="TitilliumText25L 600 wt"/>
              </a:rPr>
              <a:t>standardisation locale à une standardisation de </a:t>
            </a:r>
            <a:r>
              <a:rPr lang="fr-FR" dirty="0" smtClean="0">
                <a:latin typeface="TitilliumText25L 600 wt"/>
                <a:cs typeface="TitilliumText25L 600 wt"/>
              </a:rPr>
              <a:t>processus</a:t>
            </a:r>
          </a:p>
          <a:p>
            <a:pPr>
              <a:lnSpc>
                <a:spcPct val="120000"/>
              </a:lnSpc>
            </a:pPr>
            <a:endParaRPr lang="fr-FR" dirty="0"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fr-FR" dirty="0">
                <a:latin typeface="Trebuchet MS"/>
                <a:cs typeface="Trebuchet MS"/>
              </a:rPr>
              <a:t>	</a:t>
            </a:r>
          </a:p>
        </p:txBody>
      </p:sp>
      <p:pic>
        <p:nvPicPr>
          <p:cNvPr id="2" name="Image 1" descr="IMAGE TN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4404616" cy="2808312"/>
          </a:xfrm>
          <a:prstGeom prst="rect">
            <a:avLst/>
          </a:prstGeom>
        </p:spPr>
      </p:pic>
      <p:pic>
        <p:nvPicPr>
          <p:cNvPr id="3" name="Image 2" descr="2011-09-22-02-46-39_Organigramm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2996952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pic>
        <p:nvPicPr>
          <p:cNvPr id="2" name="Image 1" descr="IMAGE TN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247"/>
            <a:ext cx="5904656" cy="39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pic>
        <p:nvPicPr>
          <p:cNvPr id="2" name="Image 1" descr="IMAGE TN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247"/>
            <a:ext cx="5904656" cy="39610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621166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tilliumText25L 600 wt"/>
                <a:cs typeface="TitilliumText25L 600 wt"/>
              </a:rPr>
              <a:t>D’une spécialisation des tâches et des fonctions professionnelles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6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5428323"/>
            <a:ext cx="7920880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fr-FR" dirty="0" smtClean="0">
              <a:latin typeface="TitilliumText25L 600 wt"/>
              <a:cs typeface="TitilliumText25L 600 wt"/>
            </a:endParaRPr>
          </a:p>
          <a:p>
            <a:pPr>
              <a:lnSpc>
                <a:spcPct val="120000"/>
              </a:lnSpc>
            </a:pPr>
            <a:r>
              <a:rPr lang="fr-FR" dirty="0" smtClean="0">
                <a:latin typeface="TitilliumText25L 600 wt"/>
                <a:cs typeface="TitilliumText25L 600 wt"/>
              </a:rPr>
              <a:t>D’une </a:t>
            </a:r>
            <a:r>
              <a:rPr lang="fr-FR" dirty="0">
                <a:latin typeface="TitilliumText25L 600 wt"/>
                <a:cs typeface="TitilliumText25L 600 wt"/>
              </a:rPr>
              <a:t>spécialisation des tâches et des fonctions professionnelles à une coordination </a:t>
            </a:r>
            <a:r>
              <a:rPr lang="fr-FR" dirty="0" smtClean="0">
                <a:latin typeface="TitilliumText25L 600 wt"/>
                <a:cs typeface="TitilliumText25L 600 wt"/>
              </a:rPr>
              <a:t>participative</a:t>
            </a:r>
          </a:p>
          <a:p>
            <a:pPr>
              <a:lnSpc>
                <a:spcPct val="120000"/>
              </a:lnSpc>
            </a:pPr>
            <a:endParaRPr lang="fr-FR" dirty="0"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fr-FR" dirty="0">
                <a:latin typeface="Trebuchet MS"/>
                <a:cs typeface="Trebuchet MS"/>
              </a:rPr>
              <a:t>	</a:t>
            </a:r>
          </a:p>
        </p:txBody>
      </p:sp>
      <p:pic>
        <p:nvPicPr>
          <p:cNvPr id="2" name="Image 1" descr="IMAGE TN 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5760"/>
            <a:ext cx="4259442" cy="2857376"/>
          </a:xfrm>
          <a:prstGeom prst="rect">
            <a:avLst/>
          </a:prstGeom>
        </p:spPr>
      </p:pic>
      <p:pic>
        <p:nvPicPr>
          <p:cNvPr id="3" name="Image 2" descr="IMAGE TN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3204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26799" y="5877272"/>
            <a:ext cx="7920880" cy="39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rebuchet MS"/>
                <a:cs typeface="Trebuchet MS"/>
              </a:rPr>
              <a:t>D’une juxtaposition de </a:t>
            </a:r>
            <a:r>
              <a:rPr lang="fr-FR" dirty="0" smtClean="0">
                <a:latin typeface="Trebuchet MS"/>
                <a:cs typeface="Trebuchet MS"/>
              </a:rPr>
              <a:t>hiérarchies implicites</a:t>
            </a:r>
            <a:endParaRPr lang="fr-FR" dirty="0">
              <a:latin typeface="Trebuchet MS"/>
              <a:cs typeface="Trebuchet MS"/>
            </a:endParaRPr>
          </a:p>
        </p:txBody>
      </p:sp>
      <p:pic>
        <p:nvPicPr>
          <p:cNvPr id="6" name="Image 5" descr="9_silos_flickr_zoomzoom-3041352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25382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à l’hôpital : des principes traditionnels </a:t>
            </a: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du management revisités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/>
            </a:r>
            <a:b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</a:b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26799" y="5877272"/>
            <a:ext cx="7920880" cy="72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rebuchet MS"/>
                <a:cs typeface="Trebuchet MS"/>
              </a:rPr>
              <a:t>D’une juxtaposition de hiérarchies implicites à une coordination organisationnelle 	</a:t>
            </a:r>
          </a:p>
        </p:txBody>
      </p:sp>
      <p:pic>
        <p:nvPicPr>
          <p:cNvPr id="3" name="Image 2" descr="Coaching_Equi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32" y="2649407"/>
            <a:ext cx="3759944" cy="3011841"/>
          </a:xfrm>
          <a:prstGeom prst="rect">
            <a:avLst/>
          </a:prstGeom>
        </p:spPr>
      </p:pic>
      <p:pic>
        <p:nvPicPr>
          <p:cNvPr id="6" name="Image 5" descr="9_silos_flickr_zoomzoom-3041352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25382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après moi le délu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après moi le délu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Résultat de recherche d'images pour &quot;après moi le délu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63" y="1216764"/>
            <a:ext cx="7207969" cy="46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031" y="1216764"/>
            <a:ext cx="280863" cy="487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20000" y="1216764"/>
            <a:ext cx="280863" cy="487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2128" y="83671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2200" b="1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defRPr>
            </a:lvl1pPr>
          </a:lstStyle>
          <a:p>
            <a:r>
              <a:rPr lang="fr-FR" altLang="fr-FR" dirty="0"/>
              <a:t>                                           </a:t>
            </a:r>
            <a:r>
              <a:rPr lang="fr-FR" altLang="fr-FR" dirty="0" smtClean="0"/>
              <a:t>Les </a:t>
            </a:r>
            <a:r>
              <a:rPr lang="fr-FR" altLang="fr-FR" dirty="0"/>
              <a:t>règles à introduire pour transformer le management pour </a:t>
            </a:r>
            <a:r>
              <a:rPr lang="fr-FR" altLang="fr-FR" dirty="0" smtClean="0"/>
              <a:t>Hamel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1568" y="1484784"/>
            <a:ext cx="8692960" cy="1215717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fr-FR" altLang="fr-FR" dirty="0" smtClean="0"/>
              <a:t>La variété </a:t>
            </a:r>
            <a:endParaRPr lang="fr-FR" altLang="fr-FR" dirty="0"/>
          </a:p>
          <a:p>
            <a:pPr lvl="2"/>
            <a:r>
              <a:rPr lang="fr-FR" altLang="fr-FR" dirty="0"/>
              <a:t>L’expérimentation est préférable à la planification </a:t>
            </a:r>
          </a:p>
          <a:p>
            <a:pPr lvl="2"/>
            <a:r>
              <a:rPr lang="fr-FR" altLang="fr-FR" dirty="0"/>
              <a:t>La diversité est une richesse</a:t>
            </a:r>
          </a:p>
          <a:p>
            <a:pPr lvl="1"/>
            <a:r>
              <a:rPr lang="fr-FR" altLang="fr-FR" dirty="0"/>
              <a:t>La </a:t>
            </a:r>
            <a:r>
              <a:rPr lang="fr-FR" altLang="fr-FR" dirty="0" smtClean="0"/>
              <a:t>flexibilité</a:t>
            </a:r>
            <a:endParaRPr lang="fr-FR" altLang="fr-FR" dirty="0"/>
          </a:p>
          <a:p>
            <a:pPr lvl="2"/>
            <a:r>
              <a:rPr lang="fr-FR" altLang="fr-FR" dirty="0"/>
              <a:t>Les marchés sont plus dynamiques que les hiérarchies</a:t>
            </a:r>
          </a:p>
          <a:p>
            <a:pPr lvl="1"/>
            <a:r>
              <a:rPr lang="fr-FR" altLang="fr-FR" dirty="0"/>
              <a:t>La contestation</a:t>
            </a:r>
          </a:p>
          <a:p>
            <a:pPr lvl="2"/>
            <a:r>
              <a:rPr lang="fr-FR" altLang="fr-FR" dirty="0"/>
              <a:t>Les supérieurs ont des comptes à rendre à leurs subordonnés, le leadership doit être partagé</a:t>
            </a:r>
          </a:p>
          <a:p>
            <a:pPr lvl="1"/>
            <a:r>
              <a:rPr lang="fr-FR" altLang="fr-FR" dirty="0"/>
              <a:t>Le sens</a:t>
            </a:r>
          </a:p>
          <a:p>
            <a:pPr lvl="2"/>
            <a:r>
              <a:rPr lang="fr-FR" altLang="fr-FR" dirty="0"/>
              <a:t> Importance de la </a:t>
            </a:r>
            <a:r>
              <a:rPr lang="fr-FR" altLang="fr-FR" dirty="0" smtClean="0"/>
              <a:t>mission : Les </a:t>
            </a:r>
            <a:r>
              <a:rPr lang="fr-FR" altLang="fr-FR" dirty="0"/>
              <a:t>gens changent pour ce qui leur tient à cœur </a:t>
            </a:r>
          </a:p>
        </p:txBody>
      </p:sp>
    </p:spTree>
    <p:extLst>
      <p:ext uri="{BB962C8B-B14F-4D97-AF65-F5344CB8AC3E}">
        <p14:creationId xmlns:p14="http://schemas.microsoft.com/office/powerpoint/2010/main" val="5104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Les </a:t>
            </a:r>
            <a:r>
              <a:rPr lang="fr-FR" alt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défis de l’innovation managériale</a:t>
            </a: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5489" y="1772816"/>
            <a:ext cx="8229600" cy="43196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800" dirty="0" smtClean="0"/>
              <a:t>Créer une démocratie des idées</a:t>
            </a:r>
          </a:p>
          <a:p>
            <a:r>
              <a:rPr lang="fr-FR" altLang="fr-FR" sz="2800" dirty="0" smtClean="0"/>
              <a:t>Libérer et amplifier le potentiel d’imagination humaine</a:t>
            </a:r>
          </a:p>
          <a:p>
            <a:r>
              <a:rPr lang="fr-FR" altLang="fr-FR" sz="2800" dirty="0" smtClean="0"/>
              <a:t>Dynamiser le redéploiement des ressources</a:t>
            </a:r>
          </a:p>
          <a:p>
            <a:r>
              <a:rPr lang="fr-FR" altLang="fr-FR" sz="2800" dirty="0" smtClean="0"/>
              <a:t>Exploiter la sagesse collective</a:t>
            </a:r>
          </a:p>
          <a:p>
            <a:r>
              <a:rPr lang="fr-FR" altLang="fr-FR" sz="2800" dirty="0" smtClean="0"/>
              <a:t>Minimiser la tyrannie des modèles mentaux existants</a:t>
            </a:r>
          </a:p>
          <a:p>
            <a:r>
              <a:rPr lang="fr-FR" altLang="fr-FR" sz="2800" dirty="0" smtClean="0"/>
              <a:t>Donner à chacun la possibilité d’apporter sa contribution à la réussite collective</a:t>
            </a:r>
          </a:p>
          <a:p>
            <a:endParaRPr lang="fr-FR" altLang="fr-FR" sz="2800" dirty="0" smtClean="0"/>
          </a:p>
          <a:p>
            <a:endParaRPr lang="fr-FR" altLang="fr-FR" sz="2800" dirty="0" smtClean="0"/>
          </a:p>
          <a:p>
            <a:endParaRPr lang="fr-FR" altLang="fr-FR" sz="2800" dirty="0" smtClean="0"/>
          </a:p>
          <a:p>
            <a:endParaRPr lang="fr-FR" alt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4582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Et la QVT ?……….. 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043608" y="1571625"/>
            <a:ext cx="7886080" cy="4857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Une implication induite </a:t>
            </a:r>
          </a:p>
        </p:txBody>
      </p:sp>
    </p:spTree>
    <p:extLst>
      <p:ext uri="{BB962C8B-B14F-4D97-AF65-F5344CB8AC3E}">
        <p14:creationId xmlns:p14="http://schemas.microsoft.com/office/powerpoint/2010/main" val="35070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6480720" cy="5400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1052736"/>
            <a:ext cx="691276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228184" y="2204864"/>
            <a:ext cx="19442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91231" y="1080979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Et la QVT ?……….. </a:t>
            </a:r>
          </a:p>
        </p:txBody>
      </p:sp>
    </p:spTree>
    <p:extLst>
      <p:ext uri="{BB962C8B-B14F-4D97-AF65-F5344CB8AC3E}">
        <p14:creationId xmlns:p14="http://schemas.microsoft.com/office/powerpoint/2010/main" val="3824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Et la QVT? ……….. 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043608" y="1571625"/>
            <a:ext cx="7886080" cy="4857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Une implication induite </a:t>
            </a:r>
          </a:p>
          <a:p>
            <a:r>
              <a:rPr lang="fr-FR" altLang="fr-FR" dirty="0" smtClean="0"/>
              <a:t>Qui dépend du contexte de management …..</a:t>
            </a:r>
          </a:p>
          <a:p>
            <a:r>
              <a:rPr lang="fr-FR" altLang="fr-FR" dirty="0" smtClean="0"/>
              <a:t>Donc des managers</a:t>
            </a:r>
          </a:p>
          <a:p>
            <a:pPr lvl="1"/>
            <a:r>
              <a:rPr lang="fr-FR" altLang="fr-FR" dirty="0" smtClean="0"/>
              <a:t>Conditions: </a:t>
            </a:r>
          </a:p>
          <a:p>
            <a:pPr lvl="2"/>
            <a:r>
              <a:rPr lang="fr-FR" altLang="fr-FR" dirty="0" smtClean="0"/>
              <a:t> Confiance, Reconnaissance, Respect, Transparence </a:t>
            </a:r>
          </a:p>
          <a:p>
            <a:pPr lvl="1"/>
            <a:r>
              <a:rPr lang="fr-FR" altLang="fr-FR" dirty="0" smtClean="0"/>
              <a:t>Résultats : </a:t>
            </a:r>
          </a:p>
          <a:p>
            <a:pPr lvl="2"/>
            <a:r>
              <a:rPr lang="fr-FR" altLang="fr-FR" dirty="0" smtClean="0"/>
              <a:t>Sens, Satisfaction, responsabilisation</a:t>
            </a:r>
          </a:p>
        </p:txBody>
      </p:sp>
    </p:spTree>
    <p:extLst>
      <p:ext uri="{BB962C8B-B14F-4D97-AF65-F5344CB8AC3E}">
        <p14:creationId xmlns:p14="http://schemas.microsoft.com/office/powerpoint/2010/main" val="14194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Différentes formes d’innovations managériales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59283" y="2060848"/>
            <a:ext cx="75608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Text25L 600 wt"/>
                <a:cs typeface="TitilliumText25L 600 wt"/>
              </a:rPr>
              <a:t>LES EXPÉRIMENTATIONS RECENSÉES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smtClean="0">
                <a:latin typeface="TitilliumText25L 600 wt"/>
                <a:cs typeface="TitilliumText25L 600 wt"/>
              </a:rPr>
              <a:t>L’IM par la </a:t>
            </a:r>
            <a:r>
              <a:rPr lang="fr-FR" sz="2400" dirty="0">
                <a:latin typeface="TitilliumText25L 600 wt"/>
                <a:cs typeface="TitilliumText25L 600 wt"/>
              </a:rPr>
              <a:t>création de nouvelles </a:t>
            </a:r>
            <a:r>
              <a:rPr lang="fr-FR" sz="2400" dirty="0" smtClean="0">
                <a:latin typeface="TitilliumText25L 600 wt"/>
                <a:cs typeface="TitilliumText25L 600 wt"/>
              </a:rPr>
              <a:t>entités</a:t>
            </a:r>
          </a:p>
          <a:p>
            <a:pPr marL="285750" indent="-285750">
              <a:buFont typeface="Arial"/>
              <a:buChar char="•"/>
            </a:pPr>
            <a:endParaRPr lang="fr-FR" sz="2400" dirty="0"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smtClean="0">
                <a:latin typeface="TitilliumText25L 600 wt"/>
                <a:cs typeface="TitilliumText25L 600 wt"/>
              </a:rPr>
              <a:t>L’IM par la </a:t>
            </a:r>
            <a:r>
              <a:rPr lang="fr-FR" sz="2400" dirty="0">
                <a:latin typeface="TitilliumText25L 600 wt"/>
                <a:cs typeface="TitilliumText25L 600 wt"/>
              </a:rPr>
              <a:t>définition de nouvelles relations </a:t>
            </a:r>
            <a:r>
              <a:rPr lang="fr-FR" sz="2400" dirty="0" smtClean="0">
                <a:latin typeface="TitilliumText25L 600 wt"/>
                <a:cs typeface="TitilliumText25L 600 wt"/>
              </a:rPr>
              <a:t>organisationnelles</a:t>
            </a:r>
          </a:p>
          <a:p>
            <a:pPr marL="285750" indent="-285750">
              <a:buFont typeface="Arial"/>
              <a:buChar char="•"/>
            </a:pPr>
            <a:endParaRPr lang="fr-FR" sz="2400" dirty="0"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smtClean="0">
                <a:latin typeface="TitilliumText25L 600 wt"/>
                <a:cs typeface="TitilliumText25L 600 wt"/>
              </a:rPr>
              <a:t>L’IM </a:t>
            </a:r>
            <a:r>
              <a:rPr lang="fr-FR" sz="2400" dirty="0">
                <a:latin typeface="TitilliumText25L 600 wt"/>
                <a:cs typeface="TitilliumText25L 600 wt"/>
              </a:rPr>
              <a:t>par la transformation organisationnelle </a:t>
            </a:r>
            <a:r>
              <a:rPr lang="fr-FR" sz="2400" dirty="0" smtClean="0">
                <a:latin typeface="TitilliumText25L 600 wt"/>
                <a:cs typeface="TitilliumText25L 600 wt"/>
              </a:rPr>
              <a:t>pour adapter </a:t>
            </a:r>
            <a:r>
              <a:rPr lang="fr-FR" sz="2400" dirty="0">
                <a:latin typeface="TitilliumText25L 600 wt"/>
                <a:cs typeface="TitilliumText25L 600 wt"/>
              </a:rPr>
              <a:t>les </a:t>
            </a:r>
            <a:r>
              <a:rPr lang="fr-FR" sz="2400" dirty="0" smtClean="0">
                <a:latin typeface="TitilliumText25L 600 wt"/>
                <a:cs typeface="TitilliumText25L 600 wt"/>
              </a:rPr>
              <a:t>structures</a:t>
            </a:r>
            <a:endParaRPr lang="fr-FR" sz="2400" dirty="0">
              <a:latin typeface="TitilliumText25L 600 wt"/>
              <a:cs typeface="TitilliumText25L 600 wt"/>
            </a:endParaRPr>
          </a:p>
          <a:p>
            <a:r>
              <a:rPr lang="fr-FR" sz="2000" dirty="0" smtClean="0">
                <a:latin typeface="Trebuchet MS"/>
                <a:cs typeface="Trebuchet MS"/>
              </a:rPr>
              <a:t>	</a:t>
            </a:r>
            <a:endParaRPr lang="fr-F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75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La création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 nouvelles entités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2060848"/>
            <a:ext cx="7992888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UNE ADAPTATION ORGANISATIONNELLE  : la fonction crée  l’organe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endParaRPr lang="fr-FR" dirty="0" smtClean="0"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La </a:t>
            </a:r>
            <a:r>
              <a:rPr lang="fr-FR" dirty="0">
                <a:latin typeface="Trebuchet MS"/>
                <a:cs typeface="Trebuchet MS"/>
              </a:rPr>
              <a:t>création d’une entité interstitielle interne, ayant pour </a:t>
            </a:r>
            <a:r>
              <a:rPr lang="fr-FR" dirty="0" smtClean="0">
                <a:latin typeface="Trebuchet MS"/>
                <a:cs typeface="Trebuchet MS"/>
              </a:rPr>
              <a:t>objectifs:</a:t>
            </a:r>
            <a:endParaRPr lang="fr-FR" dirty="0">
              <a:latin typeface="Trebuchet MS"/>
              <a:cs typeface="Trebuchet MS"/>
            </a:endParaRP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r>
              <a:rPr lang="fr-FR" dirty="0" smtClean="0">
                <a:latin typeface="Trebuchet MS"/>
                <a:cs typeface="Trebuchet MS"/>
              </a:rPr>
              <a:t>de coordonner les différentes catégories d’acteurs pour accélérer le développement de projets</a:t>
            </a: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endParaRPr lang="fr-FR" dirty="0" smtClean="0"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La fusion de différentes entités en une seule structure pour développer une stratégie cohérente avec de nouveaux enjeux</a:t>
            </a:r>
          </a:p>
          <a:p>
            <a:pPr>
              <a:lnSpc>
                <a:spcPct val="120000"/>
              </a:lnSpc>
            </a:pPr>
            <a:endParaRPr lang="fr-FR" dirty="0" smtClean="0"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La création d’une entité autonome de type GIE pour articuler différentes parties prenantes ayant une mission commune. </a:t>
            </a:r>
          </a:p>
          <a:p>
            <a:endParaRPr lang="fr-FR" sz="1600" dirty="0">
              <a:latin typeface="Trebuchet MS"/>
              <a:cs typeface="Trebuchet MS"/>
            </a:endParaRPr>
          </a:p>
          <a:p>
            <a:r>
              <a:rPr lang="fr-FR" sz="1600" dirty="0" smtClean="0">
                <a:latin typeface="Trebuchet MS"/>
                <a:cs typeface="Trebuchet MS"/>
              </a:rPr>
              <a:t>	</a:t>
            </a:r>
            <a:endParaRPr lang="fr-FR"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12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par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la transformation organisationnelle </a:t>
            </a:r>
            <a:endParaRPr lang="fr-FR" sz="2200" b="1" dirty="0" smtClean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pour adapter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les structures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2888357"/>
            <a:ext cx="7920880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NOUVELLES 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STRUCTURES    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endParaRPr lang="fr-FR" dirty="0" smtClean="0"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La </a:t>
            </a:r>
            <a:r>
              <a:rPr lang="fr-FR" dirty="0">
                <a:latin typeface="Trebuchet MS"/>
                <a:cs typeface="Trebuchet MS"/>
              </a:rPr>
              <a:t>transformation du fonctionnement du </a:t>
            </a:r>
            <a:r>
              <a:rPr lang="fr-FR" dirty="0" smtClean="0">
                <a:latin typeface="Trebuchet MS"/>
                <a:cs typeface="Trebuchet MS"/>
              </a:rPr>
              <a:t>bloc</a:t>
            </a:r>
          </a:p>
          <a:p>
            <a:pPr>
              <a:lnSpc>
                <a:spcPct val="120000"/>
              </a:lnSpc>
            </a:pPr>
            <a:endParaRPr lang="fr-FR" dirty="0"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La </a:t>
            </a:r>
            <a:r>
              <a:rPr lang="fr-FR" dirty="0">
                <a:latin typeface="Trebuchet MS"/>
                <a:cs typeface="Trebuchet MS"/>
              </a:rPr>
              <a:t>restructuration par l’adossement de l’organisation clinique sur les modalités de prise en charge du patient dépassant les spécialités médicales</a:t>
            </a:r>
          </a:p>
          <a:p>
            <a:pPr>
              <a:lnSpc>
                <a:spcPct val="120000"/>
              </a:lnSpc>
            </a:pPr>
            <a:endParaRPr lang="fr-FR" sz="1600" dirty="0"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Trebuchet MS"/>
                <a:cs typeface="Trebuchet MS"/>
              </a:rPr>
              <a:t>	</a:t>
            </a:r>
            <a:endParaRPr lang="fr-FR"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12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par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le développement de nouvelles </a:t>
            </a:r>
            <a:endParaRPr lang="fr-FR" sz="2200" b="1" dirty="0" smtClean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relations organisationnelles</a:t>
            </a: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2888357"/>
            <a:ext cx="792088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DE NOUVELLES  RELATIONS POUR UN NOUVEAU CONTEXTE </a:t>
            </a:r>
          </a:p>
          <a:p>
            <a:pPr>
              <a:lnSpc>
                <a:spcPct val="120000"/>
              </a:lnSpc>
            </a:pP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Développer </a:t>
            </a:r>
            <a:r>
              <a:rPr lang="fr-FR" dirty="0">
                <a:latin typeface="Trebuchet MS"/>
                <a:cs typeface="Trebuchet MS"/>
              </a:rPr>
              <a:t>et faire partager une culture commune de management au sein de </a:t>
            </a:r>
            <a:r>
              <a:rPr lang="fr-FR" dirty="0" smtClean="0">
                <a:latin typeface="Trebuchet MS"/>
                <a:cs typeface="Trebuchet MS"/>
              </a:rPr>
              <a:t>l’encadrement</a:t>
            </a:r>
          </a:p>
          <a:p>
            <a:pPr>
              <a:lnSpc>
                <a:spcPct val="120000"/>
              </a:lnSpc>
            </a:pPr>
            <a:endParaRPr lang="fr-FR" dirty="0">
              <a:latin typeface="Trebuchet MS"/>
              <a:cs typeface="Trebuchet M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Trebuchet MS"/>
                <a:cs typeface="Trebuchet MS"/>
              </a:rPr>
              <a:t>La </a:t>
            </a:r>
            <a:r>
              <a:rPr lang="fr-FR" dirty="0">
                <a:latin typeface="Trebuchet MS"/>
                <a:cs typeface="Trebuchet MS"/>
              </a:rPr>
              <a:t>mise en concurrence des acteurs internes avec les acteurs </a:t>
            </a:r>
            <a:r>
              <a:rPr lang="fr-FR" dirty="0" smtClean="0">
                <a:latin typeface="Trebuchet MS"/>
                <a:cs typeface="Trebuchet MS"/>
              </a:rPr>
              <a:t>externes</a:t>
            </a:r>
            <a:endParaRPr lang="fr-F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306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Différentes formes d’innovations managériales mais un seul objectif : développer le faire ensemble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2561309"/>
            <a:ext cx="7560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tilliumText25L 600 wt"/>
                <a:cs typeface="TitilliumText25L 600 wt"/>
              </a:rPr>
              <a:t>DEVELOPPER LE FAIRE ENSEMBLE</a:t>
            </a:r>
          </a:p>
          <a:p>
            <a:endParaRPr lang="fr-FR" dirty="0"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TitilliumText25L 600 wt"/>
                <a:cs typeface="TitilliumText25L 600 wt"/>
              </a:rPr>
              <a:t>Développer la transversalité </a:t>
            </a:r>
          </a:p>
          <a:p>
            <a:pPr marL="285750" indent="-285750">
              <a:buFont typeface="Arial"/>
              <a:buChar char="•"/>
            </a:pPr>
            <a:endParaRPr lang="fr-FR" sz="2000" dirty="0"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TitilliumText25L 600 wt"/>
                <a:cs typeface="TitilliumText25L 600 wt"/>
              </a:rPr>
              <a:t>Faire coopérer les acteurs</a:t>
            </a:r>
          </a:p>
          <a:p>
            <a:pPr marL="285750" indent="-285750">
              <a:buFont typeface="Arial"/>
              <a:buChar char="•"/>
            </a:pPr>
            <a:endParaRPr lang="fr-FR" sz="2000" dirty="0">
              <a:latin typeface="TitilliumText25L 600 wt"/>
              <a:cs typeface="TitilliumText25L 600 wt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TitilliumText25L 600 wt"/>
                <a:cs typeface="TitilliumText25L 600 wt"/>
              </a:rPr>
              <a:t>Donner du sens à l’action</a:t>
            </a:r>
          </a:p>
        </p:txBody>
      </p:sp>
    </p:spTree>
    <p:extLst>
      <p:ext uri="{BB962C8B-B14F-4D97-AF65-F5344CB8AC3E}">
        <p14:creationId xmlns:p14="http://schemas.microsoft.com/office/powerpoint/2010/main" val="5898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après moi le délu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après moi le délu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Résultat de recherche d'images pour &quot;après moi le délu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16764"/>
            <a:ext cx="48965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1216764"/>
            <a:ext cx="432048" cy="293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55976" y="2852936"/>
            <a:ext cx="4392488" cy="33843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Après moi ……..</a:t>
            </a:r>
          </a:p>
          <a:p>
            <a:pPr lvl="1"/>
            <a:r>
              <a:rPr lang="fr-FR" altLang="fr-FR" dirty="0" smtClean="0"/>
              <a:t>260,5  milliards repris </a:t>
            </a:r>
          </a:p>
          <a:p>
            <a:pPr lvl="1"/>
            <a:r>
              <a:rPr lang="fr-FR" altLang="fr-FR" dirty="0" smtClean="0"/>
              <a:t>131,9 milliards  remboursés</a:t>
            </a:r>
          </a:p>
          <a:p>
            <a:pPr lvl="1"/>
            <a:r>
              <a:rPr lang="fr-FR" altLang="fr-FR" dirty="0" smtClean="0"/>
              <a:t> 1996 </a:t>
            </a:r>
            <a:r>
              <a:rPr lang="fr-FR" altLang="fr-FR" dirty="0"/>
              <a:t>à 2009…. 2014…..2021… 2025…</a:t>
            </a:r>
          </a:p>
          <a:p>
            <a:pPr marL="457200" lvl="1" indent="0"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3400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59875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Comment  faire ?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550257" y="1988840"/>
            <a:ext cx="2143857" cy="3214688"/>
          </a:xfrm>
          <a:prstGeom prst="rightArrow">
            <a:avLst>
              <a:gd name="adj1" fmla="val 50000"/>
              <a:gd name="adj2" fmla="val 176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prise de  conscience collective de la nécessité du changement</a:t>
            </a:r>
          </a:p>
        </p:txBody>
      </p:sp>
    </p:spTree>
    <p:extLst>
      <p:ext uri="{BB962C8B-B14F-4D97-AF65-F5344CB8AC3E}">
        <p14:creationId xmlns:p14="http://schemas.microsoft.com/office/powerpoint/2010/main" val="26267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59875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Comment  faire ?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694114" y="2002047"/>
            <a:ext cx="2142392" cy="3214688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créativité participative dirigée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550257" y="1988840"/>
            <a:ext cx="2143857" cy="3214688"/>
          </a:xfrm>
          <a:prstGeom prst="rightArrow">
            <a:avLst>
              <a:gd name="adj1" fmla="val 50000"/>
              <a:gd name="adj2" fmla="val 176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prise de  conscience collective de la nécessité du changement</a:t>
            </a:r>
          </a:p>
        </p:txBody>
      </p:sp>
    </p:spTree>
    <p:extLst>
      <p:ext uri="{BB962C8B-B14F-4D97-AF65-F5344CB8AC3E}">
        <p14:creationId xmlns:p14="http://schemas.microsoft.com/office/powerpoint/2010/main" val="20961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59875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Comment  faire ?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694114" y="2002047"/>
            <a:ext cx="2142392" cy="3214688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créativité participative dirigée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812977" y="1967947"/>
            <a:ext cx="2143858" cy="3357562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décision collégiale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550257" y="1988840"/>
            <a:ext cx="2143857" cy="3214688"/>
          </a:xfrm>
          <a:prstGeom prst="rightArrow">
            <a:avLst>
              <a:gd name="adj1" fmla="val 50000"/>
              <a:gd name="adj2" fmla="val 176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prise de  conscience collective de la nécessité du changement</a:t>
            </a:r>
          </a:p>
        </p:txBody>
      </p:sp>
    </p:spTree>
    <p:extLst>
      <p:ext uri="{BB962C8B-B14F-4D97-AF65-F5344CB8AC3E}">
        <p14:creationId xmlns:p14="http://schemas.microsoft.com/office/powerpoint/2010/main" val="42030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59875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Comment  faire ?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694114" y="2002047"/>
            <a:ext cx="2142392" cy="3214688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créativité participative dirigée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812977" y="1967947"/>
            <a:ext cx="2143858" cy="3357562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décision collégiale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980366" y="1933104"/>
            <a:ext cx="2142392" cy="3357562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mise en œuvre pilotée du changement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550257" y="1988840"/>
            <a:ext cx="2143857" cy="3214688"/>
          </a:xfrm>
          <a:prstGeom prst="rightArrow">
            <a:avLst>
              <a:gd name="adj1" fmla="val 50000"/>
              <a:gd name="adj2" fmla="val 176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prise de  conscience collective de la nécessité du changement</a:t>
            </a:r>
          </a:p>
        </p:txBody>
      </p:sp>
    </p:spTree>
    <p:extLst>
      <p:ext uri="{BB962C8B-B14F-4D97-AF65-F5344CB8AC3E}">
        <p14:creationId xmlns:p14="http://schemas.microsoft.com/office/powerpoint/2010/main" val="21143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7027" y="1106206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La restructuration d’une unité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694114" y="2002047"/>
            <a:ext cx="2142392" cy="3214688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créativité participative dirigée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812977" y="1967947"/>
            <a:ext cx="2143858" cy="3357562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décision collégiale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980366" y="1933104"/>
            <a:ext cx="2142392" cy="3357562"/>
          </a:xfrm>
          <a:prstGeom prst="rightArrow">
            <a:avLst>
              <a:gd name="adj1" fmla="val 50000"/>
              <a:gd name="adj2" fmla="val 215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phase de mise en œuvre pilotée du changement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550257" y="1988840"/>
            <a:ext cx="2143857" cy="3214688"/>
          </a:xfrm>
          <a:prstGeom prst="rightArrow">
            <a:avLst>
              <a:gd name="adj1" fmla="val 50000"/>
              <a:gd name="adj2" fmla="val 176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Une  prise de  conscience collective de la nécessité du changement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00593"/>
              </p:ext>
            </p:extLst>
          </p:nvPr>
        </p:nvGraphicFramePr>
        <p:xfrm>
          <a:off x="429428" y="5023480"/>
          <a:ext cx="8501061" cy="156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65"/>
                <a:gridCol w="2143132"/>
                <a:gridCol w="2143132"/>
                <a:gridCol w="2143132"/>
              </a:tblGrid>
              <a:tr h="6458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Décembre n-1  à Février</a:t>
                      </a:r>
                      <a:r>
                        <a:rPr lang="fr-FR" baseline="0" dirty="0" smtClean="0"/>
                        <a:t> n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Mars à Mai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Juin  2009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Juillet</a:t>
                      </a:r>
                      <a:r>
                        <a:rPr lang="fr-FR" baseline="0" dirty="0" smtClean="0"/>
                        <a:t> n          à juin n+1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Diagnostic  organisationnel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Groupes de travail avec tous les acteurs du service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Groupe de pilotage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Plan d’actions et tableau de bord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Deux formes de résultats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043608" y="1571625"/>
            <a:ext cx="7886080" cy="4857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Des résultats formels : </a:t>
            </a:r>
          </a:p>
          <a:p>
            <a:pPr lvl="1"/>
            <a:r>
              <a:rPr lang="fr-FR" altLang="fr-FR" dirty="0" smtClean="0"/>
              <a:t>Un plan d’actions</a:t>
            </a:r>
          </a:p>
          <a:p>
            <a:pPr lvl="2"/>
            <a:r>
              <a:rPr lang="fr-FR" altLang="fr-FR" dirty="0" smtClean="0"/>
              <a:t>Locaux, Organisation des secrétariats, Gestion du dossier, Organisation des urgences, ……….</a:t>
            </a:r>
          </a:p>
          <a:p>
            <a:pPr lvl="1"/>
            <a:r>
              <a:rPr lang="fr-FR" altLang="fr-FR" dirty="0" smtClean="0"/>
              <a:t>Visant à</a:t>
            </a:r>
          </a:p>
          <a:p>
            <a:pPr lvl="2"/>
            <a:r>
              <a:rPr lang="fr-FR" altLang="fr-FR" dirty="0" smtClean="0"/>
              <a:t>La rationalisation du circuit du patient, la continuité de la prestation (RDV, hospitalisation, …), </a:t>
            </a:r>
          </a:p>
          <a:p>
            <a:pPr lvl="1"/>
            <a:r>
              <a:rPr lang="fr-FR" altLang="fr-FR" dirty="0" smtClean="0"/>
              <a:t>Visibilité et concrétisation de court terme</a:t>
            </a:r>
          </a:p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464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>
          <a:xfrm>
            <a:off x="428625" y="1628800"/>
            <a:ext cx="8229600" cy="4068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fr-FR" sz="3200" kern="0" dirty="0"/>
              <a:t>Des résultats </a:t>
            </a:r>
            <a:r>
              <a:rPr lang="fr-FR" sz="3200" kern="0" dirty="0" smtClean="0"/>
              <a:t>induits</a:t>
            </a:r>
            <a:endParaRPr lang="fr-FR" altLang="fr-FR" sz="3200" dirty="0" smtClean="0"/>
          </a:p>
          <a:p>
            <a:pPr lvl="1"/>
            <a:r>
              <a:rPr lang="fr-FR" altLang="fr-FR" dirty="0" smtClean="0"/>
              <a:t>Formalisation de la vision stratégique du service</a:t>
            </a:r>
          </a:p>
          <a:p>
            <a:pPr lvl="1"/>
            <a:r>
              <a:rPr lang="fr-FR" altLang="fr-FR" dirty="0" smtClean="0"/>
              <a:t>Management du service</a:t>
            </a:r>
          </a:p>
          <a:p>
            <a:pPr lvl="2"/>
            <a:r>
              <a:rPr lang="fr-FR" altLang="fr-FR" dirty="0" smtClean="0"/>
              <a:t>Comité de pilotage</a:t>
            </a:r>
          </a:p>
          <a:p>
            <a:pPr lvl="2"/>
            <a:r>
              <a:rPr lang="fr-FR" altLang="fr-FR" dirty="0" smtClean="0"/>
              <a:t>Tableau de bord</a:t>
            </a:r>
          </a:p>
          <a:p>
            <a:pPr lvl="2"/>
            <a:r>
              <a:rPr lang="fr-FR" altLang="fr-FR" dirty="0" smtClean="0"/>
              <a:t>Coordination de l’équipe médicale</a:t>
            </a:r>
          </a:p>
          <a:p>
            <a:pPr lvl="1"/>
            <a:r>
              <a:rPr lang="fr-FR" altLang="fr-FR" dirty="0" smtClean="0"/>
              <a:t>Investissement dans les pratiques managériales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Deux formes de résultats</a:t>
            </a:r>
          </a:p>
        </p:txBody>
      </p:sp>
    </p:spTree>
    <p:extLst>
      <p:ext uri="{BB962C8B-B14F-4D97-AF65-F5344CB8AC3E}">
        <p14:creationId xmlns:p14="http://schemas.microsoft.com/office/powerpoint/2010/main" val="41788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143000" y="5072063"/>
            <a:ext cx="6786563" cy="14287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3600" dirty="0"/>
              <a:t>Qualité</a:t>
            </a:r>
          </a:p>
          <a:p>
            <a:pPr algn="ctr">
              <a:defRPr/>
            </a:pPr>
            <a:r>
              <a:rPr lang="fr-FR" dirty="0"/>
              <a:t>Evaluation de la satisfaction patient Evaluation de la satisfaction des personnels </a:t>
            </a:r>
          </a:p>
        </p:txBody>
      </p:sp>
    </p:spTree>
    <p:extLst>
      <p:ext uri="{BB962C8B-B14F-4D97-AF65-F5344CB8AC3E}">
        <p14:creationId xmlns:p14="http://schemas.microsoft.com/office/powerpoint/2010/main" val="6520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143000" y="5072063"/>
            <a:ext cx="6786563" cy="14287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3600" dirty="0"/>
              <a:t>Qualité</a:t>
            </a:r>
          </a:p>
          <a:p>
            <a:pPr algn="ctr">
              <a:defRPr/>
            </a:pPr>
            <a:r>
              <a:rPr lang="fr-FR" dirty="0"/>
              <a:t>Evaluation de la satisfaction patient Evaluation de la satisfaction des personnels </a:t>
            </a:r>
          </a:p>
        </p:txBody>
      </p:sp>
      <p:sp>
        <p:nvSpPr>
          <p:cNvPr id="6" name="Ellipse 5"/>
          <p:cNvSpPr/>
          <p:nvPr/>
        </p:nvSpPr>
        <p:spPr>
          <a:xfrm>
            <a:off x="1214438" y="3143250"/>
            <a:ext cx="6715125" cy="14287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3600" dirty="0"/>
              <a:t>Organisation</a:t>
            </a:r>
          </a:p>
          <a:p>
            <a:pPr marL="342900" indent="-342900" algn="ctr" eaLnBrk="0" hangingPunct="0">
              <a:defRPr/>
            </a:pPr>
            <a:r>
              <a:rPr lang="fr-FR" dirty="0"/>
              <a:t>Evolution des processus</a:t>
            </a:r>
          </a:p>
          <a:p>
            <a:pPr marL="342900" indent="-342900" algn="ctr" eaLnBrk="0" hangingPunct="0">
              <a:defRPr/>
            </a:pPr>
            <a:r>
              <a:rPr lang="fr-FR" dirty="0"/>
              <a:t>Organisation du travail</a:t>
            </a:r>
          </a:p>
          <a:p>
            <a:pPr marL="342900" indent="-342900" algn="ctr" eaLnBrk="0" hangingPunct="0">
              <a:defRPr/>
            </a:pPr>
            <a:r>
              <a:rPr lang="fr-FR" dirty="0"/>
              <a:t>Formalisation 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71938" y="4572000"/>
            <a:ext cx="9286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8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143000" y="5072063"/>
            <a:ext cx="6786563" cy="14287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3600" dirty="0"/>
              <a:t>Qualité</a:t>
            </a:r>
          </a:p>
          <a:p>
            <a:pPr algn="ctr">
              <a:defRPr/>
            </a:pPr>
            <a:r>
              <a:rPr lang="fr-FR" dirty="0"/>
              <a:t>Evaluation de la satisfaction patient Evaluation de la satisfaction des personnels </a:t>
            </a:r>
          </a:p>
        </p:txBody>
      </p:sp>
      <p:sp>
        <p:nvSpPr>
          <p:cNvPr id="6" name="Ellipse 5"/>
          <p:cNvSpPr/>
          <p:nvPr/>
        </p:nvSpPr>
        <p:spPr>
          <a:xfrm>
            <a:off x="1214438" y="3143250"/>
            <a:ext cx="6715125" cy="14287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defRPr/>
            </a:pPr>
            <a:r>
              <a:rPr lang="fr-FR" sz="3600" dirty="0"/>
              <a:t>Organisation</a:t>
            </a:r>
          </a:p>
          <a:p>
            <a:pPr marL="342900" indent="-342900" algn="ctr" eaLnBrk="0" hangingPunct="0">
              <a:defRPr/>
            </a:pPr>
            <a:r>
              <a:rPr lang="fr-FR" dirty="0"/>
              <a:t>Evolution des processus</a:t>
            </a:r>
          </a:p>
          <a:p>
            <a:pPr marL="342900" indent="-342900" algn="ctr" eaLnBrk="0" hangingPunct="0">
              <a:defRPr/>
            </a:pPr>
            <a:r>
              <a:rPr lang="fr-FR" dirty="0"/>
              <a:t>Organisation du travail</a:t>
            </a:r>
          </a:p>
          <a:p>
            <a:pPr marL="342900" indent="-342900" algn="ctr" eaLnBrk="0" hangingPunct="0">
              <a:defRPr/>
            </a:pPr>
            <a:r>
              <a:rPr lang="fr-FR" dirty="0"/>
              <a:t>Formalisation </a:t>
            </a:r>
          </a:p>
        </p:txBody>
      </p:sp>
      <p:sp>
        <p:nvSpPr>
          <p:cNvPr id="7" name="Ellipse 6"/>
          <p:cNvSpPr/>
          <p:nvPr/>
        </p:nvSpPr>
        <p:spPr>
          <a:xfrm>
            <a:off x="1214438" y="1285875"/>
            <a:ext cx="6786562" cy="1357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 smtClean="0"/>
              <a:t>Qualité du Management</a:t>
            </a:r>
            <a:endParaRPr lang="fr-FR" sz="3600" dirty="0"/>
          </a:p>
          <a:p>
            <a:pPr algn="ctr">
              <a:defRPr/>
            </a:pPr>
            <a:r>
              <a:rPr lang="fr-FR" dirty="0"/>
              <a:t>Outils de gestion</a:t>
            </a:r>
          </a:p>
          <a:p>
            <a:pPr algn="ctr">
              <a:defRPr/>
            </a:pPr>
            <a:r>
              <a:rPr lang="fr-FR" dirty="0"/>
              <a:t>Coordination des acteurs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4071938" y="2643188"/>
            <a:ext cx="9286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4071938" y="4572000"/>
            <a:ext cx="9286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6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998978"/>
            <a:ext cx="839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Un système hospitalier sous-tension</a:t>
            </a: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1556792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Objectif  : améliorer la performance des établissements </a:t>
            </a:r>
          </a:p>
          <a:p>
            <a:r>
              <a:rPr lang="fr-FR" altLang="fr-FR" dirty="0" smtClean="0"/>
              <a:t>Définition de l’OMS </a:t>
            </a:r>
          </a:p>
          <a:p>
            <a:r>
              <a:rPr lang="fr-FR" altLang="fr-FR" dirty="0" smtClean="0"/>
              <a:t>Conséquences  :  transformations</a:t>
            </a:r>
          </a:p>
          <a:p>
            <a:pPr lvl="2"/>
            <a:r>
              <a:rPr lang="fr-FR" altLang="fr-FR" dirty="0" smtClean="0"/>
              <a:t>Qualité : accréditation</a:t>
            </a:r>
          </a:p>
          <a:p>
            <a:pPr lvl="2"/>
            <a:r>
              <a:rPr lang="fr-FR" altLang="fr-FR" dirty="0" smtClean="0"/>
              <a:t>Economique : Financement/tarification</a:t>
            </a:r>
          </a:p>
          <a:p>
            <a:pPr lvl="2"/>
            <a:r>
              <a:rPr lang="fr-FR" altLang="fr-FR" dirty="0" smtClean="0"/>
              <a:t>Stratégique :  projet d’établissement</a:t>
            </a:r>
          </a:p>
          <a:p>
            <a:pPr lvl="2"/>
            <a:r>
              <a:rPr lang="fr-FR" altLang="fr-FR" dirty="0" smtClean="0"/>
              <a:t>Gouvernance  : 3 systèmes en 10 ans</a:t>
            </a:r>
          </a:p>
          <a:p>
            <a:pPr lvl="2"/>
            <a:r>
              <a:rPr lang="fr-FR" altLang="fr-FR" dirty="0" smtClean="0"/>
              <a:t>Organisationnelle : l’implémentation des pôles</a:t>
            </a:r>
          </a:p>
          <a:p>
            <a:pPr lvl="2"/>
            <a:r>
              <a:rPr lang="fr-FR" altLang="fr-FR" dirty="0" smtClean="0"/>
              <a:t>…. GHT </a:t>
            </a:r>
          </a:p>
        </p:txBody>
      </p:sp>
    </p:spTree>
    <p:extLst>
      <p:ext uri="{BB962C8B-B14F-4D97-AF65-F5344CB8AC3E}">
        <p14:creationId xmlns:p14="http://schemas.microsoft.com/office/powerpoint/2010/main" val="11456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492FE5-6708-4F26-8AEF-8681AEEC993E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Synthèse des Coûts Cachés</a:t>
            </a:r>
          </a:p>
        </p:txBody>
      </p:sp>
      <p:graphicFrame>
        <p:nvGraphicFramePr>
          <p:cNvPr id="2867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1484313"/>
          <a:ext cx="8713788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Feuille de calcul" r:id="rId4" imgW="9741230" imgH="4474592" progId="Excel.Sheet.8">
                  <p:embed/>
                </p:oleObj>
              </mc:Choice>
              <mc:Fallback>
                <p:oleObj name="Feuille de calcul" r:id="rId4" imgW="9741230" imgH="44745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8713788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>
          <a:xfrm>
            <a:off x="428625" y="1628800"/>
            <a:ext cx="8229600" cy="4068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800" dirty="0" smtClean="0"/>
              <a:t>Des </a:t>
            </a:r>
            <a:r>
              <a:rPr lang="fr-FR" altLang="fr-FR" sz="2800" dirty="0"/>
              <a:t>locaux dépassés et inadaptés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Une gestion cloisonnée des compétences et des savoir-faire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Une forte diversité des modèles d’articulations des logiques :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/>
              <a:t>Scientifiques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/>
              <a:t>Economiques 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/>
              <a:t>Managériales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Une absence de système de gouvernance pour une décision stratégique </a:t>
            </a:r>
            <a:r>
              <a:rPr lang="fr-FR" altLang="fr-FR" sz="2800" dirty="0" smtClean="0"/>
              <a:t>collective</a:t>
            </a:r>
            <a:endParaRPr lang="fr-FR" alt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Etat des lieux</a:t>
            </a:r>
          </a:p>
        </p:txBody>
      </p:sp>
    </p:spTree>
    <p:extLst>
      <p:ext uri="{BB962C8B-B14F-4D97-AF65-F5344CB8AC3E}">
        <p14:creationId xmlns:p14="http://schemas.microsoft.com/office/powerpoint/2010/main" val="37906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>
          <a:xfrm>
            <a:off x="428625" y="1628800"/>
            <a:ext cx="8229600" cy="4068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fr-FR" altLang="fr-FR" sz="2800" dirty="0" smtClean="0"/>
              <a:t>Un  </a:t>
            </a:r>
            <a:r>
              <a:rPr lang="fr-FR" altLang="fr-FR" sz="2800" dirty="0" err="1"/>
              <a:t>Big</a:t>
            </a:r>
            <a:r>
              <a:rPr lang="fr-FR" altLang="fr-FR" sz="2800" dirty="0"/>
              <a:t> </a:t>
            </a:r>
            <a:r>
              <a:rPr lang="fr-FR" altLang="fr-FR" sz="2800" dirty="0" err="1"/>
              <a:t>Lab</a:t>
            </a:r>
            <a:r>
              <a:rPr lang="fr-FR" altLang="fr-FR" sz="2800" dirty="0"/>
              <a:t> nécessite :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Un système de gouvernance permettant la  coordination de l’utilisation des ressources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Une centralisation de fonctions de support </a:t>
            </a:r>
          </a:p>
          <a:p>
            <a:pPr>
              <a:lnSpc>
                <a:spcPct val="90000"/>
              </a:lnSpc>
              <a:buNone/>
            </a:pPr>
            <a:r>
              <a:rPr lang="fr-FR" altLang="fr-FR" sz="2800" dirty="0"/>
              <a:t>( GRH, Système d’information, Assurance Qualité, …)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Une rationalisation des processus de production d’analyses cliniques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L’émergence d’une identité commune </a:t>
            </a:r>
            <a:r>
              <a:rPr lang="fr-FR" altLang="fr-FR" sz="2800" b="1" i="1" dirty="0"/>
              <a:t>« Laboratoire CHU X </a:t>
            </a:r>
            <a:r>
              <a:rPr lang="fr-FR" altLang="fr-FR" sz="2800" b="1" i="1" dirty="0" smtClean="0"/>
              <a:t>»</a:t>
            </a:r>
            <a:endParaRPr lang="fr-FR" altLang="fr-FR" sz="28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Les enjeux</a:t>
            </a:r>
          </a:p>
        </p:txBody>
      </p:sp>
    </p:spTree>
    <p:extLst>
      <p:ext uri="{BB962C8B-B14F-4D97-AF65-F5344CB8AC3E}">
        <p14:creationId xmlns:p14="http://schemas.microsoft.com/office/powerpoint/2010/main" val="8513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>
          <a:xfrm>
            <a:off x="899592" y="2348880"/>
            <a:ext cx="7128792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800" dirty="0" smtClean="0"/>
              <a:t>L’IM une composante indispensable à  la transformation des organisations </a:t>
            </a:r>
          </a:p>
          <a:p>
            <a:pPr>
              <a:lnSpc>
                <a:spcPct val="90000"/>
              </a:lnSpc>
            </a:pPr>
            <a:r>
              <a:rPr lang="fr-FR" altLang="fr-FR" sz="2800" dirty="0"/>
              <a:t>L’ impact </a:t>
            </a:r>
            <a:r>
              <a:rPr lang="fr-FR" altLang="fr-FR" sz="2800" dirty="0" smtClean="0"/>
              <a:t>sur </a:t>
            </a:r>
            <a:r>
              <a:rPr lang="fr-FR" altLang="fr-FR" sz="2800" dirty="0"/>
              <a:t>la QVT </a:t>
            </a:r>
            <a:r>
              <a:rPr lang="fr-FR" altLang="fr-FR" sz="2800" dirty="0" smtClean="0"/>
              <a:t>dépend de choix managériaux </a:t>
            </a:r>
            <a:endParaRPr lang="fr-FR" alt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39552" y="908720"/>
            <a:ext cx="839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4432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89694" y="2132856"/>
            <a:ext cx="785876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Innovation managériale à l’hôpital et qualité de vie au travail </a:t>
            </a:r>
          </a:p>
        </p:txBody>
      </p:sp>
      <p:sp>
        <p:nvSpPr>
          <p:cNvPr id="2" name="Rectangle 1"/>
          <p:cNvSpPr/>
          <p:nvPr/>
        </p:nvSpPr>
        <p:spPr>
          <a:xfrm>
            <a:off x="871438" y="5186877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Thierry </a:t>
            </a:r>
            <a:r>
              <a:rPr lang="fr-FR" sz="2400" b="1" dirty="0" err="1" smtClean="0"/>
              <a:t>Nobre</a:t>
            </a:r>
            <a:r>
              <a:rPr lang="fr-FR" sz="2400" b="1" dirty="0" smtClean="0"/>
              <a:t> </a:t>
            </a:r>
          </a:p>
          <a:p>
            <a:r>
              <a:rPr lang="fr-FR" sz="1600" b="1" dirty="0" smtClean="0"/>
              <a:t>Prof des universités</a:t>
            </a:r>
          </a:p>
          <a:p>
            <a:r>
              <a:rPr lang="fr-FR" sz="1600" b="1" dirty="0" err="1" smtClean="0"/>
              <a:t>Univ</a:t>
            </a:r>
            <a:r>
              <a:rPr lang="fr-FR" sz="1600" b="1" dirty="0" smtClean="0"/>
              <a:t>. De Strasbourg</a:t>
            </a:r>
            <a:endParaRPr lang="fr-FR" sz="1600" dirty="0"/>
          </a:p>
          <a:p>
            <a:r>
              <a:rPr lang="fr-FR" sz="1600" b="1" dirty="0" smtClean="0"/>
              <a:t>Dr </a:t>
            </a:r>
            <a:r>
              <a:rPr lang="fr-FR" sz="1600" b="1" dirty="0"/>
              <a:t>de </a:t>
            </a:r>
            <a:r>
              <a:rPr lang="fr-FR" sz="1600" b="1" dirty="0" smtClean="0"/>
              <a:t>l’Ex. MBA</a:t>
            </a:r>
            <a:r>
              <a:rPr lang="fr-FR" sz="1600" dirty="0" smtClean="0"/>
              <a:t> Management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des hôpitaux et des Structures de santé </a:t>
            </a:r>
          </a:p>
        </p:txBody>
      </p:sp>
    </p:spTree>
    <p:extLst>
      <p:ext uri="{BB962C8B-B14F-4D97-AF65-F5344CB8AC3E}">
        <p14:creationId xmlns:p14="http://schemas.microsoft.com/office/powerpoint/2010/main" val="17191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2128" y="836712"/>
            <a:ext cx="839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                                           </a:t>
            </a:r>
            <a:r>
              <a:rPr lang="fr-FR" altLang="fr-FR" sz="48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Deux exemples </a:t>
            </a:r>
            <a:endParaRPr lang="fr-FR" sz="48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3176" y="1916832"/>
            <a:ext cx="823570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Gores Associates </a:t>
            </a:r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Une structure managériale novatrice</a:t>
            </a:r>
          </a:p>
          <a:p>
            <a:pPr lvl="3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L’IM </a:t>
            </a:r>
            <a:r>
              <a:rPr lang="fr-FR" altLang="fr-FR" sz="2800" dirty="0"/>
              <a:t>redistribue le pouvoir </a:t>
            </a:r>
            <a:r>
              <a:rPr lang="fr-FR" altLang="fr-FR" sz="2800" dirty="0" smtClean="0"/>
              <a:t>: </a:t>
            </a:r>
          </a:p>
          <a:p>
            <a:pPr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le </a:t>
            </a:r>
            <a:r>
              <a:rPr lang="fr-FR" altLang="fr-FR" sz="2800" dirty="0"/>
              <a:t>maillage plutôt que la </a:t>
            </a:r>
            <a:r>
              <a:rPr lang="fr-FR" altLang="fr-FR" sz="2800" dirty="0" smtClean="0"/>
              <a:t>hiérarchie</a:t>
            </a:r>
          </a:p>
          <a:p>
            <a:pPr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des </a:t>
            </a:r>
            <a:r>
              <a:rPr lang="fr-FR" altLang="fr-FR" sz="2800" dirty="0"/>
              <a:t>leaders plutôt que des chefs</a:t>
            </a:r>
          </a:p>
          <a:p>
            <a:pPr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/>
              <a:t>P</a:t>
            </a:r>
            <a:r>
              <a:rPr lang="fr-FR" altLang="fr-FR" sz="2800" dirty="0" smtClean="0"/>
              <a:t>as d’affectation mais un engagement  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Une entreprise vaste et intime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A court terme les coûts de l’IM sont plus visibles que les bénéfices</a:t>
            </a:r>
          </a:p>
        </p:txBody>
      </p:sp>
    </p:spTree>
    <p:extLst>
      <p:ext uri="{BB962C8B-B14F-4D97-AF65-F5344CB8AC3E}">
        <p14:creationId xmlns:p14="http://schemas.microsoft.com/office/powerpoint/2010/main" val="39940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1196752"/>
            <a:ext cx="8604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err="1" smtClean="0"/>
              <a:t>Whole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Foods</a:t>
            </a:r>
            <a:r>
              <a:rPr lang="fr-FR" altLang="fr-FR" sz="2800" dirty="0" smtClean="0"/>
              <a:t> </a:t>
            </a:r>
            <a:endParaRPr lang="fr-FR" altLang="fr-FR" sz="2800" dirty="0"/>
          </a:p>
          <a:p>
            <a:pPr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Un </a:t>
            </a:r>
            <a:r>
              <a:rPr lang="fr-FR" altLang="fr-FR" sz="2800" dirty="0"/>
              <a:t>renouvellement de la distribution associé à modèle de management innovant </a:t>
            </a:r>
            <a:r>
              <a:rPr lang="fr-FR" altLang="fr-FR" sz="2800" dirty="0" smtClean="0"/>
              <a:t>:</a:t>
            </a:r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Créer </a:t>
            </a:r>
            <a:r>
              <a:rPr lang="fr-FR" altLang="fr-FR" sz="2800" dirty="0"/>
              <a:t>du sens pour définir une </a:t>
            </a:r>
            <a:r>
              <a:rPr lang="fr-FR" altLang="fr-FR" sz="2800" dirty="0" smtClean="0"/>
              <a:t>mission</a:t>
            </a:r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Des </a:t>
            </a:r>
            <a:r>
              <a:rPr lang="fr-FR" altLang="fr-FR" sz="2800" dirty="0"/>
              <a:t>principes affichés et mis en </a:t>
            </a:r>
            <a:r>
              <a:rPr lang="fr-FR" altLang="fr-FR" sz="2800" dirty="0" smtClean="0"/>
              <a:t>œuvre </a:t>
            </a:r>
          </a:p>
          <a:p>
            <a:pPr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Confiance, équité, transparence, </a:t>
            </a:r>
            <a:r>
              <a:rPr lang="fr-FR" altLang="fr-FR" sz="2800" dirty="0" smtClean="0"/>
              <a:t>autonomie</a:t>
            </a:r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L’acceptation des paradoxes : </a:t>
            </a:r>
            <a:endParaRPr lang="fr-FR" altLang="fr-FR" sz="2800" dirty="0" smtClean="0"/>
          </a:p>
          <a:p>
            <a:pPr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Autonomie </a:t>
            </a:r>
            <a:r>
              <a:rPr lang="fr-FR" altLang="fr-FR" sz="2800" dirty="0"/>
              <a:t>et responsabilité</a:t>
            </a:r>
            <a:r>
              <a:rPr lang="fr-FR" altLang="fr-FR" sz="2800" dirty="0" smtClean="0"/>
              <a:t>,</a:t>
            </a:r>
          </a:p>
          <a:p>
            <a:pPr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communauté et compétition</a:t>
            </a:r>
            <a:r>
              <a:rPr lang="fr-FR" altLang="fr-FR" sz="2800" dirty="0" smtClean="0"/>
              <a:t>,</a:t>
            </a:r>
          </a:p>
          <a:p>
            <a:pPr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</a:t>
            </a:r>
            <a:r>
              <a:rPr lang="fr-FR" altLang="fr-FR" sz="2800" dirty="0"/>
              <a:t>efficacité économique et mission </a:t>
            </a:r>
            <a:r>
              <a:rPr lang="fr-FR" altLang="fr-FR" sz="2800" dirty="0" smtClean="0"/>
              <a:t>sociale</a:t>
            </a: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39069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24158"/>
            <a:ext cx="839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200" b="1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defRPr>
            </a:lvl1pPr>
          </a:lstStyle>
          <a:p>
            <a:pPr algn="r"/>
            <a:r>
              <a:rPr lang="fr-FR" sz="3200" dirty="0"/>
              <a:t>Grandes évolutions des hôpitaux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Environnement : la quadrature du cercle</a:t>
            </a:r>
          </a:p>
          <a:p>
            <a:pPr lvl="2"/>
            <a:r>
              <a:rPr lang="fr-FR" dirty="0" smtClean="0"/>
              <a:t>Exigences : qualité/sécurité/expertise du patient</a:t>
            </a:r>
          </a:p>
          <a:p>
            <a:pPr lvl="2"/>
            <a:r>
              <a:rPr lang="fr-FR" dirty="0" smtClean="0"/>
              <a:t>Contexte économique et budgétaire</a:t>
            </a:r>
          </a:p>
          <a:p>
            <a:r>
              <a:rPr lang="fr-FR" dirty="0" smtClean="0"/>
              <a:t>Evolutions du secteur de la santé :</a:t>
            </a:r>
          </a:p>
          <a:p>
            <a:pPr lvl="2"/>
            <a:r>
              <a:rPr lang="fr-FR" dirty="0" smtClean="0"/>
              <a:t>Maladie chronique</a:t>
            </a:r>
          </a:p>
          <a:p>
            <a:pPr lvl="2"/>
            <a:r>
              <a:rPr lang="fr-FR" dirty="0" smtClean="0"/>
              <a:t>Ambulatoire </a:t>
            </a:r>
          </a:p>
          <a:p>
            <a:pPr lvl="2"/>
            <a:r>
              <a:rPr lang="fr-FR" dirty="0" smtClean="0"/>
              <a:t>E santé</a:t>
            </a:r>
          </a:p>
          <a:p>
            <a:pPr lvl="2"/>
            <a:r>
              <a:rPr lang="fr-FR" dirty="0" smtClean="0"/>
              <a:t>………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7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2128" y="836712"/>
            <a:ext cx="839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                                           </a:t>
            </a:r>
            <a:r>
              <a:rPr lang="fr-FR" altLang="fr-FR" sz="48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Quelles pistes?   </a:t>
            </a:r>
            <a:endParaRPr lang="fr-FR" sz="48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3176" y="1916832"/>
            <a:ext cx="8235706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Une </a:t>
            </a:r>
            <a:r>
              <a:rPr lang="fr-FR" altLang="fr-FR" sz="2800" dirty="0"/>
              <a:t>nécessité </a:t>
            </a:r>
            <a:r>
              <a:rPr lang="fr-FR" altLang="fr-FR" sz="2800" dirty="0" smtClean="0"/>
              <a:t>: l’innovation </a:t>
            </a:r>
          </a:p>
          <a:p>
            <a:pPr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Quelle innovation ? </a:t>
            </a:r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Thérapeutique</a:t>
            </a:r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Technologique  </a:t>
            </a:r>
            <a:endParaRPr lang="fr-FR" altLang="fr-FR" sz="2800" dirty="0"/>
          </a:p>
          <a:p>
            <a:pPr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Managériale</a:t>
            </a:r>
            <a:endParaRPr lang="fr-FR" altLang="fr-FR" sz="28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/>
              <a:t>Q</a:t>
            </a:r>
            <a:r>
              <a:rPr lang="fr-FR" altLang="fr-FR" sz="2800" dirty="0" smtClean="0"/>
              <a:t>uestions  :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Qu’ est ce que l’innovation managériale?</a:t>
            </a:r>
          </a:p>
        </p:txBody>
      </p:sp>
    </p:spTree>
    <p:extLst>
      <p:ext uri="{BB962C8B-B14F-4D97-AF65-F5344CB8AC3E}">
        <p14:creationId xmlns:p14="http://schemas.microsoft.com/office/powerpoint/2010/main" val="36606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68313" y="1556792"/>
            <a:ext cx="8229600" cy="4752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Hamel (2008):</a:t>
            </a:r>
          </a:p>
          <a:p>
            <a:r>
              <a:rPr lang="fr-FR" sz="2400" i="1" dirty="0" smtClean="0"/>
              <a:t>« l’invention et l’implémentation d’une pratique, d’un processus, d’une structure ou d’une technique de management, qui sont nouveaux par rapport à l’état de l’art et qui sont introduits dans la perspective de mieux atteindre les buts de l’organisation» </a:t>
            </a:r>
            <a:endParaRPr lang="fr-FR" altLang="fr-FR" sz="2400" dirty="0" smtClean="0"/>
          </a:p>
          <a:p>
            <a:pPr lvl="2"/>
            <a:r>
              <a:rPr lang="fr-FR" altLang="fr-FR" dirty="0" smtClean="0"/>
              <a:t> Ce qui modifie substantiellement</a:t>
            </a:r>
          </a:p>
          <a:p>
            <a:pPr lvl="3"/>
            <a:r>
              <a:rPr lang="fr-FR" altLang="fr-FR" sz="2400" dirty="0" smtClean="0"/>
              <a:t> la façon dont les tâches de management sont effectuées</a:t>
            </a:r>
          </a:p>
          <a:p>
            <a:pPr lvl="3"/>
            <a:r>
              <a:rPr lang="fr-FR" altLang="fr-FR" sz="2400" dirty="0" smtClean="0"/>
              <a:t> et/ou les structures traditionnelles de l’organisation</a:t>
            </a:r>
          </a:p>
          <a:p>
            <a:pPr lvl="3">
              <a:buFont typeface="Arial" charset="0"/>
              <a:buNone/>
            </a:pPr>
            <a:r>
              <a:rPr lang="fr-FR" altLang="fr-FR" sz="2400" dirty="0" smtClean="0"/>
              <a:t> lui permettant ainsi  de mieux atteindre ses objectifs</a:t>
            </a:r>
          </a:p>
          <a:p>
            <a:pPr lvl="2"/>
            <a:endParaRPr lang="fr-FR" altLang="fr-FR" dirty="0" smtClean="0"/>
          </a:p>
          <a:p>
            <a:pPr lvl="2"/>
            <a:endParaRPr lang="fr-FR" altLang="fr-FR" dirty="0" smtClean="0"/>
          </a:p>
          <a:p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00024" y="980728"/>
            <a:ext cx="839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fr-FR" sz="48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Définition   </a:t>
            </a:r>
            <a:endParaRPr lang="fr-FR" sz="48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890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Une </a:t>
            </a:r>
            <a:r>
              <a:rPr lang="fr-FR" alt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interrogation des principes du management </a:t>
            </a:r>
            <a:endParaRPr lang="fr-FR" sz="2200" b="1" dirty="0">
              <a:solidFill>
                <a:srgbClr val="FF3615"/>
              </a:solidFill>
              <a:latin typeface="Trebuchet MS"/>
              <a:ea typeface="Verdana" pitchFamily="34" charset="0"/>
              <a:cs typeface="Trebuchet M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Qui supposent  la prévisibilité </a:t>
            </a:r>
          </a:p>
          <a:p>
            <a:pPr lvl="1"/>
            <a:r>
              <a:rPr lang="fr-FR" altLang="fr-FR" dirty="0"/>
              <a:t>Planification et contrôle</a:t>
            </a:r>
          </a:p>
          <a:p>
            <a:pPr lvl="1"/>
            <a:r>
              <a:rPr lang="fr-FR" altLang="fr-FR" dirty="0" smtClean="0"/>
              <a:t>Standardisation </a:t>
            </a:r>
          </a:p>
          <a:p>
            <a:pPr lvl="1"/>
            <a:r>
              <a:rPr lang="fr-FR" altLang="fr-FR" dirty="0" smtClean="0"/>
              <a:t>Spécialisation des tâches et des fonctions</a:t>
            </a:r>
          </a:p>
          <a:p>
            <a:pPr lvl="1"/>
            <a:r>
              <a:rPr lang="fr-FR" altLang="fr-FR" dirty="0" smtClean="0"/>
              <a:t>Hiérarchie</a:t>
            </a:r>
          </a:p>
          <a:p>
            <a:pPr lvl="1"/>
            <a:r>
              <a:rPr lang="fr-FR" altLang="fr-FR" dirty="0" smtClean="0"/>
              <a:t>Récompenses extrinsèques</a:t>
            </a:r>
          </a:p>
        </p:txBody>
      </p:sp>
    </p:spTree>
    <p:extLst>
      <p:ext uri="{BB962C8B-B14F-4D97-AF65-F5344CB8AC3E}">
        <p14:creationId xmlns:p14="http://schemas.microsoft.com/office/powerpoint/2010/main" val="314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910" y="1214422"/>
            <a:ext cx="839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L’IM </a:t>
            </a:r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à l’hôpital : une situation paradoxale d’introduction</a:t>
            </a:r>
          </a:p>
          <a:p>
            <a:pPr algn="r"/>
            <a:r>
              <a:rPr lang="fr-FR" sz="2200" b="1" dirty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de principes traditionnels du </a:t>
            </a:r>
            <a:r>
              <a:rPr lang="fr-FR" sz="2200" b="1" dirty="0" smtClean="0">
                <a:solidFill>
                  <a:srgbClr val="FF3615"/>
                </a:solidFill>
                <a:latin typeface="Trebuchet MS"/>
                <a:ea typeface="Verdana" pitchFamily="34" charset="0"/>
                <a:cs typeface="Trebuchet MS"/>
              </a:rPr>
              <a:t>management</a:t>
            </a:r>
          </a:p>
        </p:txBody>
      </p:sp>
      <p:pic>
        <p:nvPicPr>
          <p:cNvPr id="2" name="Image 1" descr="2009_07_22_eleves_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" y="2060847"/>
            <a:ext cx="5832586" cy="3889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602128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tilliumText25L 600 wt"/>
                <a:cs typeface="TitilliumText25L 600 wt"/>
              </a:rPr>
              <a:t>D’un ajustement mutuel implicite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6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1294</Words>
  <Application>Microsoft Office PowerPoint</Application>
  <PresentationFormat>Affichage à l'écran (4:3)</PresentationFormat>
  <Paragraphs>299</Paragraphs>
  <Slides>46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Arial</vt:lpstr>
      <vt:lpstr>Calibri</vt:lpstr>
      <vt:lpstr>Times New Roman</vt:lpstr>
      <vt:lpstr>TitilliumText25L 600 wt</vt:lpstr>
      <vt:lpstr>Trebuchet MS</vt:lpstr>
      <vt:lpstr>Verdana</vt:lpstr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 des Coûts Cachés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Yoann</dc:creator>
  <cp:lastModifiedBy>GROSSET Aube</cp:lastModifiedBy>
  <cp:revision>207</cp:revision>
  <cp:lastPrinted>2014-03-28T15:38:02Z</cp:lastPrinted>
  <dcterms:created xsi:type="dcterms:W3CDTF">2012-09-19T08:41:35Z</dcterms:created>
  <dcterms:modified xsi:type="dcterms:W3CDTF">2017-09-27T08:37:24Z</dcterms:modified>
</cp:coreProperties>
</file>