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410E38-1074-4D5F-A878-94BF2CB1AC2C}" type="datetimeFigureOut">
              <a:rPr lang="fr-FR" smtClean="0"/>
              <a:pPr/>
              <a:t>10/10/2022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98E44-08BF-48E2-888D-7956D7B98C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F1077-393E-4615-9788-8A78D04286AF}" type="datetimeFigureOut">
              <a:rPr lang="fr-FR" smtClean="0"/>
              <a:pPr/>
              <a:t>10/10/2022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4711D-A913-4BB1-9815-DD1648A09A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E7FA8-BEED-47E1-9B29-7EF830419C32}" type="datetime1">
              <a:rPr lang="fr-FR" smtClean="0"/>
              <a:pPr/>
              <a:t>10/10/2022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Languedoc Roussillon                           La "Parole de la Personne Agée Dépendante"                                         4 octobre 2012</a:t>
            </a:r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E1E5-2498-43BF-B472-D6351893D0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9078-D6D1-491B-B1E4-7721FDE12388}" type="datetime1">
              <a:rPr lang="fr-FR" smtClean="0"/>
              <a:pPr/>
              <a:t>10/10/2022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Languedoc Roussillon                           La "Parole de la Personne Agée Dépendante"                                         4 octobre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E1E5-2498-43BF-B472-D6351893D0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1A4E0-F074-4AF2-A03A-EDEB1A260394}" type="datetime1">
              <a:rPr lang="fr-FR" smtClean="0"/>
              <a:pPr/>
              <a:t>10/10/2022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Languedoc Roussillon                           La "Parole de la Personne Agée Dépendante"                                         4 octobre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E1E5-2498-43BF-B472-D6351893D0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D601-F7DB-4616-BABF-F7CDA7E865A3}" type="datetime1">
              <a:rPr lang="fr-FR" smtClean="0"/>
              <a:pPr/>
              <a:t>10/10/2022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Languedoc Roussillon                           La "Parole de la Personne Agée Dépendante"                                         4 octobre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E1E5-2498-43BF-B472-D6351893D0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98C4F-2511-434A-83CA-649E85482142}" type="datetime1">
              <a:rPr lang="fr-FR" smtClean="0"/>
              <a:pPr/>
              <a:t>10/10/2022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Languedoc Roussillon                           La "Parole de la Personne Agée Dépendante"                                         4 octobre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E1E5-2498-43BF-B472-D6351893D0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0F931-1087-4C3E-AC57-F79C57A5274E}" type="datetime1">
              <a:rPr lang="fr-FR" smtClean="0"/>
              <a:pPr/>
              <a:t>10/10/2022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Languedoc Roussillon                           La "Parole de la Personne Agée Dépendante"                                         4 octobre 2012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E1E5-2498-43BF-B472-D6351893D0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9FAD8-1A8D-42B6-A5B5-2DDE0E67273D}" type="datetime1">
              <a:rPr lang="fr-FR" smtClean="0"/>
              <a:pPr/>
              <a:t>10/10/2022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Languedoc Roussillon                           La "Parole de la Personne Agée Dépendante"                                         4 octobre 2012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E1E5-2498-43BF-B472-D6351893D0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D4328-17D2-4989-98C5-FB819E7227C8}" type="datetime1">
              <a:rPr lang="fr-FR" smtClean="0"/>
              <a:pPr/>
              <a:t>10/10/2022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Languedoc Roussillon                           La "Parole de la Personne Agée Dépendante"                                         4 octobre 2012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E1E5-2498-43BF-B472-D6351893D0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6936-431B-4759-914D-82E1F0ABC60C}" type="datetime1">
              <a:rPr lang="fr-FR" smtClean="0"/>
              <a:pPr/>
              <a:t>10/10/2022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Languedoc Roussillon                           La "Parole de la Personne Agée Dépendante"                                         4 octobre 2012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E1E5-2498-43BF-B472-D6351893D0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D9BB1-4AD6-4ED7-8DCB-1EC218F54619}" type="datetime1">
              <a:rPr lang="fr-FR" smtClean="0"/>
              <a:pPr/>
              <a:t>10/10/2022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Languedoc Roussillon                           La "Parole de la Personne Agée Dépendante"                                         4 octobre 2012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E1E5-2498-43BF-B472-D6351893D04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50A5-A004-4BC5-9D68-F2C42C73D1C1}" type="datetime1">
              <a:rPr lang="fr-FR" smtClean="0"/>
              <a:pPr/>
              <a:t>10/10/2022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ANFH Languedoc Roussillon                           La "Parole de la Personne Agée Dépendante"                                         4 octobre 2012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FE2E1E5-2498-43BF-B472-D6351893D04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AF61CB-956B-48E7-A52A-93872E02F870}" type="datetime1">
              <a:rPr lang="fr-FR" smtClean="0"/>
              <a:pPr/>
              <a:t>10/10/2022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FR"/>
              <a:t>ANFH Languedoc Roussillon                           La "Parole de la Personne Agée Dépendante"                                         4 octobre 2012</a:t>
            </a: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E2E1E5-2498-43BF-B472-D6351893D049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Que dit la Loi ?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4844752"/>
            <a:ext cx="7854696" cy="1752600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Quel Conseil de Vie Sociale pour demain ? </a:t>
            </a:r>
          </a:p>
          <a:p>
            <a:r>
              <a:rPr lang="fr-FR" dirty="0"/>
              <a:t>Vers une dynamique citoyenne</a:t>
            </a:r>
          </a:p>
          <a:p>
            <a:r>
              <a:rPr lang="fr-FR" dirty="0"/>
              <a:t>ANFH Languedoc-Roussillon</a:t>
            </a:r>
          </a:p>
          <a:p>
            <a:r>
              <a:rPr lang="fr-FR" dirty="0"/>
              <a:t>Mardi 11 Octobre 2022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5382F0-9AC8-E438-2DE6-8FCECAF7C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Un peu plus sérieusement…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4298C4-5E39-1B15-DCC9-1459F9FDB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point presse du 8 Mars 2022</a:t>
            </a:r>
          </a:p>
          <a:p>
            <a:endParaRPr lang="fr-FR" dirty="0"/>
          </a:p>
          <a:p>
            <a:r>
              <a:rPr lang="fr-FR" dirty="0"/>
              <a:t>Et quelques inepties…</a:t>
            </a:r>
          </a:p>
          <a:p>
            <a:pPr marL="0" indent="0">
              <a:buNone/>
            </a:pPr>
            <a:endParaRPr lang="fr-FR" dirty="0"/>
          </a:p>
          <a:p>
            <a:pPr lvl="1"/>
            <a:r>
              <a:rPr lang="fr-FR" dirty="0"/>
              <a:t>La problématique du vote en EHPAD</a:t>
            </a:r>
          </a:p>
          <a:p>
            <a:pPr lvl="1"/>
            <a:r>
              <a:rPr lang="fr-FR" dirty="0"/>
              <a:t>La question du mandat des représentants</a:t>
            </a:r>
          </a:p>
          <a:p>
            <a:pPr lvl="1"/>
            <a:r>
              <a:rPr lang="fr-FR" dirty="0"/>
              <a:t>Les « obligations » du Président </a:t>
            </a:r>
          </a:p>
          <a:p>
            <a:pPr lvl="1"/>
            <a:r>
              <a:rPr lang="fr-FR" dirty="0"/>
              <a:t>Le contrôle « déguisé »</a:t>
            </a:r>
          </a:p>
        </p:txBody>
      </p:sp>
    </p:spTree>
    <p:extLst>
      <p:ext uri="{BB962C8B-B14F-4D97-AF65-F5344CB8AC3E}">
        <p14:creationId xmlns:p14="http://schemas.microsoft.com/office/powerpoint/2010/main" val="2666655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A8D427-045E-EA7A-3AFB-89453ABE4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fr-FR" sz="3600" dirty="0"/>
              <a:t>Propos imaginaire d’un Président de CVS 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F0B72C-C87E-1624-2880-1B11762DF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0" indent="0" algn="ctr">
              <a:buNone/>
            </a:pPr>
            <a:r>
              <a:rPr lang="fr-FR" dirty="0"/>
              <a:t>Avec l’aimable autorisation de Philippe TASTET</a:t>
            </a:r>
          </a:p>
        </p:txBody>
      </p:sp>
      <p:pic>
        <p:nvPicPr>
          <p:cNvPr id="5" name="Image 4" descr="Une image contenant texte, tableau blanc&#10;&#10;Description générée automatiquement">
            <a:extLst>
              <a:ext uri="{FF2B5EF4-FFF2-40B4-BE49-F238E27FC236}">
                <a16:creationId xmlns:a16="http://schemas.microsoft.com/office/drawing/2014/main" id="{94850FEE-2F7C-AED0-805B-F70E3606B5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475656" y="1484784"/>
            <a:ext cx="5911802" cy="423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44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dirty="0"/>
              <a:t>Le cadrage réglementaire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805032"/>
          </a:xfrm>
        </p:spPr>
        <p:txBody>
          <a:bodyPr>
            <a:normAutofit/>
          </a:bodyPr>
          <a:lstStyle/>
          <a:p>
            <a:endParaRPr lang="fr-FR" dirty="0"/>
          </a:p>
          <a:p>
            <a:r>
              <a:rPr lang="fr-FR" dirty="0"/>
              <a:t>L’ancêtre de 1975</a:t>
            </a:r>
          </a:p>
          <a:p>
            <a:r>
              <a:rPr lang="fr-FR" dirty="0"/>
              <a:t>L’incontournable loi du 2 Janvier 2002</a:t>
            </a:r>
          </a:p>
          <a:p>
            <a:r>
              <a:rPr lang="fr-FR" dirty="0"/>
              <a:t>La loi ASV de 2016</a:t>
            </a:r>
          </a:p>
          <a:p>
            <a:r>
              <a:rPr lang="fr-FR" dirty="0"/>
              <a:t>Les chartes</a:t>
            </a:r>
          </a:p>
          <a:p>
            <a:r>
              <a:rPr lang="fr-FR" dirty="0"/>
              <a:t>Les recommandations 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La loi du 2 Janvier 2002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Les 4 axes de la loi</a:t>
            </a:r>
          </a:p>
          <a:p>
            <a:pPr lvl="1"/>
            <a:r>
              <a:rPr lang="fr-FR" dirty="0"/>
              <a:t>Reconnaissance des droits et libertés</a:t>
            </a:r>
          </a:p>
          <a:p>
            <a:pPr lvl="1"/>
            <a:r>
              <a:rPr lang="fr-FR" dirty="0"/>
              <a:t>Égale dignité et accès équitable sur tout le territoire</a:t>
            </a:r>
          </a:p>
          <a:p>
            <a:pPr lvl="1"/>
            <a:r>
              <a:rPr lang="fr-FR" dirty="0"/>
              <a:t>Régulation et organisation</a:t>
            </a:r>
          </a:p>
          <a:p>
            <a:pPr lvl="1"/>
            <a:r>
              <a:rPr lang="fr-FR" dirty="0"/>
              <a:t>Obligation d’évaluer les pratiques</a:t>
            </a:r>
          </a:p>
          <a:p>
            <a:pPr lvl="1"/>
            <a:endParaRPr lang="fr-FR" dirty="0"/>
          </a:p>
          <a:p>
            <a:pPr>
              <a:buNone/>
            </a:pPr>
            <a:endParaRPr lang="fr-FR" dirty="0"/>
          </a:p>
          <a:p>
            <a:r>
              <a:rPr lang="fr-FR" dirty="0"/>
              <a:t>Les outils </a:t>
            </a:r>
          </a:p>
          <a:p>
            <a:pPr lvl="1"/>
            <a:r>
              <a:rPr lang="fr-FR" dirty="0"/>
              <a:t>Le projet d’établissement</a:t>
            </a:r>
          </a:p>
          <a:p>
            <a:pPr lvl="1"/>
            <a:r>
              <a:rPr lang="fr-FR" dirty="0"/>
              <a:t>Le contrat de séjour</a:t>
            </a:r>
          </a:p>
          <a:p>
            <a:pPr lvl="1"/>
            <a:r>
              <a:rPr lang="fr-FR" dirty="0"/>
              <a:t>Le livret d’accueil</a:t>
            </a:r>
          </a:p>
          <a:p>
            <a:pPr lvl="1"/>
            <a:r>
              <a:rPr lang="fr-FR" dirty="0"/>
              <a:t>Le règlement de fonctionnement</a:t>
            </a:r>
          </a:p>
          <a:p>
            <a:pPr lvl="1"/>
            <a:r>
              <a:rPr lang="fr-FR" dirty="0"/>
              <a:t>Le conseil de la vie sociale</a:t>
            </a:r>
          </a:p>
          <a:p>
            <a:pPr lvl="1"/>
            <a:endParaRPr lang="fr-FR" dirty="0"/>
          </a:p>
          <a:p>
            <a:endParaRPr lang="fr-FR" dirty="0"/>
          </a:p>
          <a:p>
            <a:endParaRPr lang="fr-FR" dirty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1724EB-0E2F-1114-892D-EB65450DF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Le CVS est mort, Vive le CVS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32BABD-E3C1-19A9-B37F-ADEEFEF0F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543672"/>
          </a:xfrm>
        </p:spPr>
        <p:txBody>
          <a:bodyPr/>
          <a:lstStyle/>
          <a:p>
            <a:r>
              <a:rPr lang="fr-FR" dirty="0"/>
              <a:t>Le décret n°2022-688 dépoussière l’instance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Au 1</a:t>
            </a:r>
            <a:r>
              <a:rPr lang="fr-FR" baseline="30000" dirty="0"/>
              <a:t>er</a:t>
            </a:r>
            <a:r>
              <a:rPr lang="fr-FR" dirty="0"/>
              <a:t> Janvier 2023 le CVS change : </a:t>
            </a:r>
          </a:p>
          <a:p>
            <a:pPr lvl="1"/>
            <a:r>
              <a:rPr lang="fr-FR" dirty="0"/>
              <a:t>Sa composition</a:t>
            </a:r>
          </a:p>
          <a:p>
            <a:pPr lvl="1"/>
            <a:r>
              <a:rPr lang="fr-FR" dirty="0"/>
              <a:t>Son fonctionnement</a:t>
            </a:r>
          </a:p>
          <a:p>
            <a:pPr lvl="1"/>
            <a:r>
              <a:rPr lang="fr-FR" dirty="0"/>
              <a:t>Ses compétences</a:t>
            </a:r>
          </a:p>
        </p:txBody>
      </p:sp>
    </p:spTree>
    <p:extLst>
      <p:ext uri="{BB962C8B-B14F-4D97-AF65-F5344CB8AC3E}">
        <p14:creationId xmlns:p14="http://schemas.microsoft.com/office/powerpoint/2010/main" val="300290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57A0CC-6034-7ACA-DCEF-E5F80C16A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Composition du CVS (EHPAD)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A4290A-8141-62D5-7CEC-D6AE7AE35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A Minima :</a:t>
            </a:r>
          </a:p>
          <a:p>
            <a:pPr marL="0" indent="0">
              <a:buNone/>
            </a:pPr>
            <a:endParaRPr lang="fr-FR" sz="1800" dirty="0"/>
          </a:p>
          <a:p>
            <a:r>
              <a:rPr lang="fr-FR" sz="1800" dirty="0"/>
              <a:t>2 représentants des personnes accompagnées</a:t>
            </a:r>
          </a:p>
          <a:p>
            <a:r>
              <a:rPr lang="fr-FR" sz="1800" dirty="0"/>
              <a:t>1 représentant des professionnels (élections professionnelles)</a:t>
            </a:r>
          </a:p>
          <a:p>
            <a:r>
              <a:rPr lang="fr-FR" sz="1800" dirty="0"/>
              <a:t>1 représentant de l’organisme gestionnaire</a:t>
            </a:r>
          </a:p>
          <a:p>
            <a:endParaRPr lang="fr-FR" sz="1800" dirty="0"/>
          </a:p>
          <a:p>
            <a:pPr marL="0" indent="0">
              <a:buNone/>
            </a:pPr>
            <a:r>
              <a:rPr lang="fr-FR" sz="1800" dirty="0"/>
              <a:t>Et…</a:t>
            </a:r>
          </a:p>
          <a:p>
            <a:pPr marL="0" indent="0">
              <a:buNone/>
            </a:pPr>
            <a:endParaRPr lang="fr-FR" sz="1800" dirty="0"/>
          </a:p>
          <a:p>
            <a:r>
              <a:rPr lang="fr-FR" sz="1800" dirty="0"/>
              <a:t>1 représentant de groupement des personnes accompagnées</a:t>
            </a:r>
          </a:p>
          <a:p>
            <a:r>
              <a:rPr lang="fr-FR" sz="1800" dirty="0"/>
              <a:t>1 représentant des familles ou proches</a:t>
            </a:r>
          </a:p>
          <a:p>
            <a:r>
              <a:rPr lang="fr-FR" sz="1800" dirty="0"/>
              <a:t>1 représentant des représentants légaux</a:t>
            </a:r>
          </a:p>
          <a:p>
            <a:r>
              <a:rPr lang="fr-FR" sz="1800" dirty="0"/>
              <a:t>1 représentant des MJPM (+ de 80 lits et places)</a:t>
            </a:r>
          </a:p>
          <a:p>
            <a:r>
              <a:rPr lang="fr-FR" sz="1800" dirty="0"/>
              <a:t>1 représentant des bénévoles (si le dispositif existe dans l’établissement)</a:t>
            </a:r>
          </a:p>
          <a:p>
            <a:r>
              <a:rPr lang="fr-FR" sz="1800" dirty="0"/>
              <a:t>le médecin coordonnateur</a:t>
            </a:r>
          </a:p>
          <a:p>
            <a:r>
              <a:rPr lang="fr-FR" sz="1800" dirty="0"/>
              <a:t>1 représentant des membres de l’équipe médico-soignante</a:t>
            </a:r>
          </a:p>
          <a:p>
            <a:endParaRPr lang="fr-FR" sz="2000" dirty="0"/>
          </a:p>
          <a:p>
            <a:endParaRPr lang="fr-FR" sz="2000" dirty="0"/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391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3FE987-D22F-C79C-240F-9DEC41F92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Mais aussi…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A6BEFC-8A62-44CD-A9B0-8A937D2BE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97096"/>
            <a:ext cx="8229600" cy="45517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dirty="0"/>
              <a:t>Le conseil peut appeler toute personne à titre consultatif en fonction de l’ordre du jour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Peuvent se faire inviter :</a:t>
            </a:r>
          </a:p>
          <a:p>
            <a:pPr algn="just"/>
            <a:r>
              <a:rPr lang="fr-FR" dirty="0"/>
              <a:t>1 représentant élu de la commune d’implantation</a:t>
            </a:r>
          </a:p>
          <a:p>
            <a:pPr algn="just"/>
            <a:r>
              <a:rPr lang="fr-FR" dirty="0"/>
              <a:t>1 représentant du Conseil Départemental</a:t>
            </a:r>
          </a:p>
          <a:p>
            <a:pPr algn="just"/>
            <a:r>
              <a:rPr lang="fr-FR" dirty="0"/>
              <a:t>1 représentant de l’autorité compétente délivrant l’autorisation (ARS)</a:t>
            </a:r>
          </a:p>
          <a:p>
            <a:pPr algn="just"/>
            <a:r>
              <a:rPr lang="fr-FR" dirty="0"/>
              <a:t>1 représentant du Conseil Départemental de la Citoyenneté et de l’Autonomie</a:t>
            </a:r>
          </a:p>
          <a:p>
            <a:pPr algn="just"/>
            <a:r>
              <a:rPr lang="fr-FR" dirty="0"/>
              <a:t>1 personne qualifiée (liste préfectorale)</a:t>
            </a:r>
          </a:p>
          <a:p>
            <a:pPr algn="just"/>
            <a:r>
              <a:rPr lang="fr-FR" b="1" dirty="0"/>
              <a:t>Le représentant du défenseur des droits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940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3DCB9B-7A40-85C8-D5E7-27BA3C165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Le fonctionnement du CVS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A053AF-29CA-0943-59A2-7C11D20CC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/>
              <a:t>Instauration d’un règlement intérieur</a:t>
            </a:r>
          </a:p>
          <a:p>
            <a:pPr lvl="2" algn="just"/>
            <a:r>
              <a:rPr lang="fr-FR" dirty="0"/>
              <a:t>Durée du mandat</a:t>
            </a:r>
          </a:p>
          <a:p>
            <a:pPr lvl="2" algn="just"/>
            <a:r>
              <a:rPr lang="fr-FR" dirty="0"/>
              <a:t>Fréquence minimum</a:t>
            </a:r>
          </a:p>
          <a:p>
            <a:pPr lvl="2" algn="just"/>
            <a:r>
              <a:rPr lang="fr-FR" dirty="0"/>
              <a:t>15 jours de délais de convocation</a:t>
            </a:r>
          </a:p>
          <a:p>
            <a:pPr lvl="2" algn="just"/>
            <a:endParaRPr lang="fr-FR" dirty="0"/>
          </a:p>
          <a:p>
            <a:pPr algn="just"/>
            <a:r>
              <a:rPr lang="fr-FR" dirty="0"/>
              <a:t>Renforcement du rôle de Président</a:t>
            </a:r>
          </a:p>
          <a:p>
            <a:pPr lvl="2" algn="just"/>
            <a:r>
              <a:rPr lang="fr-FR" dirty="0"/>
              <a:t>Elu parmi le collège Résidents sauf exception</a:t>
            </a:r>
          </a:p>
          <a:p>
            <a:pPr lvl="2" algn="just"/>
            <a:r>
              <a:rPr lang="fr-FR" dirty="0"/>
              <a:t>Il favorise l’expression</a:t>
            </a:r>
          </a:p>
          <a:p>
            <a:pPr lvl="2" algn="just"/>
            <a:r>
              <a:rPr lang="fr-FR" dirty="0"/>
              <a:t>Il rédige le rapport annuel</a:t>
            </a:r>
          </a:p>
          <a:p>
            <a:pPr marL="0" indent="0" algn="just">
              <a:buNone/>
            </a:pPr>
            <a:endParaRPr lang="fr-FR" dirty="0"/>
          </a:p>
          <a:p>
            <a:pPr algn="just"/>
            <a:r>
              <a:rPr lang="fr-FR" dirty="0"/>
              <a:t>Obligation de lien avec les autorités de tarification</a:t>
            </a:r>
          </a:p>
          <a:p>
            <a:pPr lvl="2" algn="just"/>
            <a:r>
              <a:rPr lang="fr-FR" dirty="0"/>
              <a:t>Transmission de l’acte constitutif</a:t>
            </a:r>
          </a:p>
          <a:p>
            <a:pPr lvl="2" algn="just"/>
            <a:r>
              <a:rPr lang="fr-FR" dirty="0"/>
              <a:t>Transmission des comptes rendus</a:t>
            </a:r>
          </a:p>
          <a:p>
            <a:pPr lvl="2" algn="just"/>
            <a:r>
              <a:rPr lang="fr-FR" dirty="0"/>
              <a:t>Transmission du rapport annuel avec passage au CA</a:t>
            </a:r>
          </a:p>
          <a:p>
            <a:pPr algn="just"/>
            <a:endParaRPr lang="fr-FR" dirty="0"/>
          </a:p>
          <a:p>
            <a:pPr marL="667512" lvl="2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0408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70544-DCEA-6615-09B9-5D144712F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Les attributions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78B171-7366-4A1C-1912-00FD8EA3A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Donne son avis et peut faire des propositions sur toute question liée au fonctionnement du service ou de l’établissement</a:t>
            </a:r>
          </a:p>
          <a:p>
            <a:pPr algn="just"/>
            <a:r>
              <a:rPr lang="fr-FR" dirty="0"/>
              <a:t>Il est associé à l’élaboration ou a la révision du Projet d’Etablissement notamment sur la politique de prévention et de lutte contre la maltraitance</a:t>
            </a:r>
          </a:p>
          <a:p>
            <a:pPr algn="just"/>
            <a:r>
              <a:rPr lang="fr-FR" dirty="0"/>
              <a:t>Il est entendu lors de la procédure d’évaluation, est informé et associé à la mise en place des mesures correctrices</a:t>
            </a:r>
          </a:p>
        </p:txBody>
      </p:sp>
    </p:spTree>
    <p:extLst>
      <p:ext uri="{BB962C8B-B14F-4D97-AF65-F5344CB8AC3E}">
        <p14:creationId xmlns:p14="http://schemas.microsoft.com/office/powerpoint/2010/main" val="170378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F6E8F7-0C4F-1723-CA57-2629D92C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ET…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52D48B-5C35-C8D7-D747-500DDAB17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b="1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Il n’y a tout ce que ne dit pas la Loi… et ce qu’elle oublie (un peu !)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DA92AE1-C660-43DA-29DE-6F475BFDE0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972842"/>
            <a:ext cx="6156176" cy="3328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96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2349</TotalTime>
  <Words>481</Words>
  <Application>Microsoft Office PowerPoint</Application>
  <PresentationFormat>Affichage à l'écran (4:3)</PresentationFormat>
  <Paragraphs>118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Calibri</vt:lpstr>
      <vt:lpstr>Constantia</vt:lpstr>
      <vt:lpstr>Wingdings 2</vt:lpstr>
      <vt:lpstr>Débit</vt:lpstr>
      <vt:lpstr>Que dit la Loi ?</vt:lpstr>
      <vt:lpstr>Le cadrage réglementaire</vt:lpstr>
      <vt:lpstr>La loi du 2 Janvier 2002</vt:lpstr>
      <vt:lpstr>Le CVS est mort, Vive le CVS !</vt:lpstr>
      <vt:lpstr>Composition du CVS (EHPAD)</vt:lpstr>
      <vt:lpstr>Mais aussi…</vt:lpstr>
      <vt:lpstr>Le fonctionnement du CVS</vt:lpstr>
      <vt:lpstr>Les attributions</vt:lpstr>
      <vt:lpstr>ET…</vt:lpstr>
      <vt:lpstr>Un peu plus sérieusement…</vt:lpstr>
      <vt:lpstr>Propos imaginaire d’un Président de CVS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Quelle Parole institutionnelle ?</dc:title>
  <dc:creator>Direction MRSA</dc:creator>
  <cp:lastModifiedBy>Erwan HELOT</cp:lastModifiedBy>
  <cp:revision>65</cp:revision>
  <dcterms:created xsi:type="dcterms:W3CDTF">2012-09-30T11:45:13Z</dcterms:created>
  <dcterms:modified xsi:type="dcterms:W3CDTF">2022-10-10T12:43:17Z</dcterms:modified>
</cp:coreProperties>
</file>