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84" r:id="rId2"/>
    <p:sldId id="299" r:id="rId3"/>
    <p:sldId id="263" r:id="rId4"/>
    <p:sldId id="301" r:id="rId5"/>
    <p:sldId id="338" r:id="rId6"/>
    <p:sldId id="337" r:id="rId7"/>
    <p:sldId id="347" r:id="rId8"/>
    <p:sldId id="343" r:id="rId9"/>
    <p:sldId id="341" r:id="rId10"/>
    <p:sldId id="344" r:id="rId11"/>
    <p:sldId id="339" r:id="rId12"/>
    <p:sldId id="352" r:id="rId13"/>
    <p:sldId id="342" r:id="rId14"/>
    <p:sldId id="370" r:id="rId15"/>
    <p:sldId id="353" r:id="rId16"/>
    <p:sldId id="346" r:id="rId17"/>
    <p:sldId id="356" r:id="rId18"/>
    <p:sldId id="359" r:id="rId19"/>
    <p:sldId id="350" r:id="rId20"/>
    <p:sldId id="372" r:id="rId21"/>
    <p:sldId id="351" r:id="rId22"/>
    <p:sldId id="371" r:id="rId23"/>
  </p:sldIdLst>
  <p:sldSz cx="12192000" cy="6858000"/>
  <p:notesSz cx="6889750" cy="100187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5F97"/>
    <a:srgbClr val="FFFFFF"/>
    <a:srgbClr val="572314"/>
    <a:srgbClr val="405180"/>
    <a:srgbClr val="CEDCE1"/>
    <a:srgbClr val="2A3554"/>
    <a:srgbClr val="5B70AD"/>
    <a:srgbClr val="E6E6E6"/>
    <a:srgbClr val="7385B9"/>
    <a:srgbClr val="93A1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47" autoAdjust="0"/>
    <p:restoredTop sz="96374" autoAdjust="0"/>
  </p:normalViewPr>
  <p:slideViewPr>
    <p:cSldViewPr snapToGrid="0">
      <p:cViewPr varScale="1">
        <p:scale>
          <a:sx n="110" d="100"/>
          <a:sy n="110" d="100"/>
        </p:scale>
        <p:origin x="126" y="204"/>
      </p:cViewPr>
      <p:guideLst>
        <p:guide orient="horz" pos="2160"/>
        <p:guide pos="3840"/>
      </p:guideLst>
    </p:cSldViewPr>
  </p:slideViewPr>
  <p:notesTextViewPr>
    <p:cViewPr>
      <p:scale>
        <a:sx n="1" d="1"/>
        <a:sy n="1" d="1"/>
      </p:scale>
      <p:origin x="0" y="0"/>
    </p:cViewPr>
  </p:notesTextViewPr>
  <p:sorterViewPr>
    <p:cViewPr>
      <p:scale>
        <a:sx n="150" d="100"/>
        <a:sy n="150" d="100"/>
      </p:scale>
      <p:origin x="0" y="-4748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85558" cy="502676"/>
          </a:xfrm>
          <a:prstGeom prst="rect">
            <a:avLst/>
          </a:prstGeom>
        </p:spPr>
        <p:txBody>
          <a:bodyPr vert="horz" lIns="96616" tIns="48308" rIns="96616" bIns="48308" rtlCol="0"/>
          <a:lstStyle>
            <a:lvl1pPr algn="l">
              <a:defRPr sz="1300"/>
            </a:lvl1pPr>
          </a:lstStyle>
          <a:p>
            <a:endParaRPr lang="fr-FR"/>
          </a:p>
        </p:txBody>
      </p:sp>
      <p:sp>
        <p:nvSpPr>
          <p:cNvPr id="3" name="Espace réservé de la date 2"/>
          <p:cNvSpPr>
            <a:spLocks noGrp="1"/>
          </p:cNvSpPr>
          <p:nvPr>
            <p:ph type="dt" idx="1"/>
          </p:nvPr>
        </p:nvSpPr>
        <p:spPr>
          <a:xfrm>
            <a:off x="3902597" y="0"/>
            <a:ext cx="2985558" cy="502676"/>
          </a:xfrm>
          <a:prstGeom prst="rect">
            <a:avLst/>
          </a:prstGeom>
        </p:spPr>
        <p:txBody>
          <a:bodyPr vert="horz" lIns="96616" tIns="48308" rIns="96616" bIns="48308" rtlCol="0"/>
          <a:lstStyle>
            <a:lvl1pPr algn="r">
              <a:defRPr sz="1300"/>
            </a:lvl1pPr>
          </a:lstStyle>
          <a:p>
            <a:fld id="{255A3E69-E45F-4C4D-AB42-769BD25A372A}" type="datetimeFigureOut">
              <a:rPr lang="fr-FR" smtClean="0"/>
              <a:t>11/10/2021</a:t>
            </a:fld>
            <a:endParaRPr lang="fr-FR"/>
          </a:p>
        </p:txBody>
      </p:sp>
      <p:sp>
        <p:nvSpPr>
          <p:cNvPr id="4" name="Espace réservé de l'image des diapositives 3"/>
          <p:cNvSpPr>
            <a:spLocks noGrp="1" noRot="1" noChangeAspect="1"/>
          </p:cNvSpPr>
          <p:nvPr>
            <p:ph type="sldImg" idx="2"/>
          </p:nvPr>
        </p:nvSpPr>
        <p:spPr>
          <a:xfrm>
            <a:off x="439738" y="1252538"/>
            <a:ext cx="6010275" cy="3381375"/>
          </a:xfrm>
          <a:prstGeom prst="rect">
            <a:avLst/>
          </a:prstGeom>
          <a:noFill/>
          <a:ln w="12700">
            <a:solidFill>
              <a:prstClr val="black"/>
            </a:solidFill>
          </a:ln>
        </p:spPr>
        <p:txBody>
          <a:bodyPr vert="horz" lIns="96616" tIns="48308" rIns="96616" bIns="48308" rtlCol="0" anchor="ctr"/>
          <a:lstStyle/>
          <a:p>
            <a:endParaRPr lang="fr-FR"/>
          </a:p>
        </p:txBody>
      </p:sp>
      <p:sp>
        <p:nvSpPr>
          <p:cNvPr id="5" name="Espace réservé des notes 4"/>
          <p:cNvSpPr>
            <a:spLocks noGrp="1"/>
          </p:cNvSpPr>
          <p:nvPr>
            <p:ph type="body" sz="quarter" idx="3"/>
          </p:nvPr>
        </p:nvSpPr>
        <p:spPr>
          <a:xfrm>
            <a:off x="688975" y="4821506"/>
            <a:ext cx="5511800" cy="3944868"/>
          </a:xfrm>
          <a:prstGeom prst="rect">
            <a:avLst/>
          </a:prstGeom>
        </p:spPr>
        <p:txBody>
          <a:bodyPr vert="horz" lIns="96616" tIns="48308" rIns="96616" bIns="48308"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516039"/>
            <a:ext cx="2985558" cy="502674"/>
          </a:xfrm>
          <a:prstGeom prst="rect">
            <a:avLst/>
          </a:prstGeom>
        </p:spPr>
        <p:txBody>
          <a:bodyPr vert="horz" lIns="96616" tIns="48308" rIns="96616" bIns="48308" rtlCol="0" anchor="b"/>
          <a:lstStyle>
            <a:lvl1pPr algn="l">
              <a:defRPr sz="1300"/>
            </a:lvl1pPr>
          </a:lstStyle>
          <a:p>
            <a:endParaRPr lang="fr-FR"/>
          </a:p>
        </p:txBody>
      </p:sp>
      <p:sp>
        <p:nvSpPr>
          <p:cNvPr id="7" name="Espace réservé du numéro de diapositive 6"/>
          <p:cNvSpPr>
            <a:spLocks noGrp="1"/>
          </p:cNvSpPr>
          <p:nvPr>
            <p:ph type="sldNum" sz="quarter" idx="5"/>
          </p:nvPr>
        </p:nvSpPr>
        <p:spPr>
          <a:xfrm>
            <a:off x="3902597" y="9516039"/>
            <a:ext cx="2985558" cy="502674"/>
          </a:xfrm>
          <a:prstGeom prst="rect">
            <a:avLst/>
          </a:prstGeom>
        </p:spPr>
        <p:txBody>
          <a:bodyPr vert="horz" lIns="96616" tIns="48308" rIns="96616" bIns="48308" rtlCol="0" anchor="b"/>
          <a:lstStyle>
            <a:lvl1pPr algn="r">
              <a:defRPr sz="1300"/>
            </a:lvl1pPr>
          </a:lstStyle>
          <a:p>
            <a:fld id="{B842BA72-6AE8-4890-9494-7EAC71112D87}" type="slidenum">
              <a:rPr lang="fr-FR" smtClean="0"/>
              <a:t>‹N°›</a:t>
            </a:fld>
            <a:endParaRPr lang="fr-FR"/>
          </a:p>
        </p:txBody>
      </p:sp>
    </p:spTree>
    <p:extLst>
      <p:ext uri="{BB962C8B-B14F-4D97-AF65-F5344CB8AC3E}">
        <p14:creationId xmlns:p14="http://schemas.microsoft.com/office/powerpoint/2010/main" val="4641237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14" name="Titre 13"/>
          <p:cNvSpPr>
            <a:spLocks noGrp="1"/>
          </p:cNvSpPr>
          <p:nvPr>
            <p:ph type="ctrTitle"/>
          </p:nvPr>
        </p:nvSpPr>
        <p:spPr>
          <a:xfrm>
            <a:off x="1910080" y="359898"/>
            <a:ext cx="9875520" cy="1472184"/>
          </a:xfrm>
        </p:spPr>
        <p:txBody>
          <a:bodyPr anchor="b"/>
          <a:lstStyle>
            <a:lvl1pPr algn="l">
              <a:defRPr/>
            </a:lvl1pPr>
            <a:extLst/>
          </a:lstStyle>
          <a:p>
            <a:r>
              <a:rPr kumimoji="0" lang="fr-FR"/>
              <a:t>Modifiez le style du titre</a:t>
            </a:r>
            <a:endParaRPr kumimoji="0" lang="en-US"/>
          </a:p>
        </p:txBody>
      </p:sp>
      <p:sp>
        <p:nvSpPr>
          <p:cNvPr id="22" name="Sous-titre 21"/>
          <p:cNvSpPr>
            <a:spLocks noGrp="1"/>
          </p:cNvSpPr>
          <p:nvPr>
            <p:ph type="subTitle" idx="1"/>
          </p:nvPr>
        </p:nvSpPr>
        <p:spPr>
          <a:xfrm>
            <a:off x="1910080" y="1850064"/>
            <a:ext cx="987552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fr-FR"/>
              <a:t>Modifiez le style des sous-titres du masque</a:t>
            </a:r>
            <a:endParaRPr kumimoji="0" lang="en-US"/>
          </a:p>
        </p:txBody>
      </p:sp>
      <p:sp>
        <p:nvSpPr>
          <p:cNvPr id="7" name="Espace réservé de la date 6"/>
          <p:cNvSpPr>
            <a:spLocks noGrp="1"/>
          </p:cNvSpPr>
          <p:nvPr>
            <p:ph type="dt" sz="half" idx="10"/>
          </p:nvPr>
        </p:nvSpPr>
        <p:spPr/>
        <p:txBody>
          <a:bodyPr/>
          <a:lstStyle/>
          <a:p>
            <a:fld id="{AAC06429-1CF7-48BA-87DC-41E7AEDADCCA}" type="datetimeFigureOut">
              <a:rPr lang="fr-FR" smtClean="0"/>
              <a:t>11/10/2021</a:t>
            </a:fld>
            <a:endParaRPr lang="fr-FR"/>
          </a:p>
        </p:txBody>
      </p:sp>
      <p:sp>
        <p:nvSpPr>
          <p:cNvPr id="20" name="Espace réservé du pied de page 19"/>
          <p:cNvSpPr>
            <a:spLocks noGrp="1"/>
          </p:cNvSpPr>
          <p:nvPr>
            <p:ph type="ftr" sz="quarter" idx="11"/>
          </p:nvPr>
        </p:nvSpPr>
        <p:spPr/>
        <p:txBody>
          <a:bodyPr/>
          <a:lstStyle/>
          <a:p>
            <a:endParaRPr lang="fr-FR"/>
          </a:p>
        </p:txBody>
      </p:sp>
      <p:sp>
        <p:nvSpPr>
          <p:cNvPr id="10" name="Espace réservé du numéro de diapositive 9"/>
          <p:cNvSpPr>
            <a:spLocks noGrp="1"/>
          </p:cNvSpPr>
          <p:nvPr>
            <p:ph type="sldNum" sz="quarter" idx="12"/>
          </p:nvPr>
        </p:nvSpPr>
        <p:spPr/>
        <p:txBody>
          <a:bodyPr/>
          <a:lstStyle/>
          <a:p>
            <a:fld id="{988F2888-BD1C-4C3B-A590-250D2A906793}" type="slidenum">
              <a:rPr lang="fr-FR" smtClean="0"/>
              <a:t>‹N°›</a:t>
            </a:fld>
            <a:endParaRPr lang="fr-FR"/>
          </a:p>
        </p:txBody>
      </p:sp>
      <p:sp>
        <p:nvSpPr>
          <p:cNvPr id="8" name="Ellipse 7"/>
          <p:cNvSpPr/>
          <p:nvPr/>
        </p:nvSpPr>
        <p:spPr>
          <a:xfrm>
            <a:off x="1228577" y="1413802"/>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sz="1800"/>
          </a:p>
        </p:txBody>
      </p:sp>
      <p:sp>
        <p:nvSpPr>
          <p:cNvPr id="9" name="Ellipse 8"/>
          <p:cNvSpPr/>
          <p:nvPr/>
        </p:nvSpPr>
        <p:spPr>
          <a:xfrm>
            <a:off x="1542901" y="1345016"/>
            <a:ext cx="85344"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sz="180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Modifiez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AAC06429-1CF7-48BA-87DC-41E7AEDADCCA}" type="datetimeFigureOut">
              <a:rPr lang="fr-FR" smtClean="0"/>
              <a:t>11/10/2021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88F2888-BD1C-4C3B-A590-250D2A906793}" type="slidenum">
              <a:rPr lang="fr-FR" smtClean="0"/>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9144000" y="274640"/>
            <a:ext cx="2438400" cy="5851525"/>
          </a:xfrm>
        </p:spPr>
        <p:txBody>
          <a:bodyPr vert="eaVert"/>
          <a:lstStyle/>
          <a:p>
            <a:r>
              <a:rPr kumimoji="0" lang="fr-FR"/>
              <a:t>Modifiez le style du titre</a:t>
            </a:r>
            <a:endParaRPr kumimoji="0" lang="en-US"/>
          </a:p>
        </p:txBody>
      </p:sp>
      <p:sp>
        <p:nvSpPr>
          <p:cNvPr id="3" name="Espace réservé du texte vertical 2"/>
          <p:cNvSpPr>
            <a:spLocks noGrp="1"/>
          </p:cNvSpPr>
          <p:nvPr>
            <p:ph type="body" orient="vert" idx="1"/>
          </p:nvPr>
        </p:nvSpPr>
        <p:spPr>
          <a:xfrm>
            <a:off x="1524000" y="274641"/>
            <a:ext cx="7416800" cy="5851525"/>
          </a:xfrm>
        </p:spPr>
        <p:txBody>
          <a:bodyPr vert="eaVert"/>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AAC06429-1CF7-48BA-87DC-41E7AEDADCCA}" type="datetimeFigureOut">
              <a:rPr lang="fr-FR" smtClean="0"/>
              <a:t>11/10/2021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88F2888-BD1C-4C3B-A590-250D2A906793}" type="slidenum">
              <a:rPr lang="fr-FR" smtClean="0"/>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Modifiez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AAC06429-1CF7-48BA-87DC-41E7AEDADCCA}" type="datetimeFigureOut">
              <a:rPr lang="fr-FR" smtClean="0"/>
              <a:t>11/10/2021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88F2888-BD1C-4C3B-A590-250D2A906793}" type="slidenum">
              <a:rPr lang="fr-FR" smtClean="0"/>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7" name="Rectangle 6"/>
          <p:cNvSpPr/>
          <p:nvPr/>
        </p:nvSpPr>
        <p:spPr>
          <a:xfrm>
            <a:off x="3043853" y="-54"/>
            <a:ext cx="9144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Titre 1"/>
          <p:cNvSpPr>
            <a:spLocks noGrp="1"/>
          </p:cNvSpPr>
          <p:nvPr>
            <p:ph type="title"/>
          </p:nvPr>
        </p:nvSpPr>
        <p:spPr>
          <a:xfrm>
            <a:off x="3437856" y="2600325"/>
            <a:ext cx="8534400" cy="2286000"/>
          </a:xfrm>
        </p:spPr>
        <p:txBody>
          <a:bodyPr anchor="t"/>
          <a:lstStyle>
            <a:lvl1pPr algn="l">
              <a:lnSpc>
                <a:spcPts val="4500"/>
              </a:lnSpc>
              <a:buNone/>
              <a:defRPr sz="4000" b="1" cap="all"/>
            </a:lvl1pPr>
            <a:extLst/>
          </a:lstStyle>
          <a:p>
            <a:r>
              <a:rPr kumimoji="0" lang="fr-FR"/>
              <a:t>Modifiez le style du titre</a:t>
            </a:r>
            <a:endParaRPr kumimoji="0" lang="en-US"/>
          </a:p>
        </p:txBody>
      </p:sp>
      <p:sp>
        <p:nvSpPr>
          <p:cNvPr id="3" name="Espace réservé du texte 2"/>
          <p:cNvSpPr>
            <a:spLocks noGrp="1"/>
          </p:cNvSpPr>
          <p:nvPr>
            <p:ph type="body" idx="1"/>
          </p:nvPr>
        </p:nvSpPr>
        <p:spPr>
          <a:xfrm>
            <a:off x="3437856" y="1066800"/>
            <a:ext cx="85344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fr-FR"/>
              <a:t>Modifiez les styles du texte du masque</a:t>
            </a:r>
          </a:p>
        </p:txBody>
      </p:sp>
      <p:sp>
        <p:nvSpPr>
          <p:cNvPr id="4" name="Espace réservé de la date 3"/>
          <p:cNvSpPr>
            <a:spLocks noGrp="1"/>
          </p:cNvSpPr>
          <p:nvPr>
            <p:ph type="dt" sz="half" idx="10"/>
          </p:nvPr>
        </p:nvSpPr>
        <p:spPr/>
        <p:txBody>
          <a:bodyPr/>
          <a:lstStyle/>
          <a:p>
            <a:fld id="{AAC06429-1CF7-48BA-87DC-41E7AEDADCCA}" type="datetimeFigureOut">
              <a:rPr lang="fr-FR" smtClean="0"/>
              <a:t>11/10/2021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88F2888-BD1C-4C3B-A590-250D2A906793}" type="slidenum">
              <a:rPr lang="fr-FR" smtClean="0"/>
              <a:t>‹N°›</a:t>
            </a:fld>
            <a:endParaRPr lang="fr-FR"/>
          </a:p>
        </p:txBody>
      </p:sp>
      <p:sp>
        <p:nvSpPr>
          <p:cNvPr id="10" name="Rectangle 9"/>
          <p:cNvSpPr/>
          <p:nvPr/>
        </p:nvSpPr>
        <p:spPr bwMode="invGray">
          <a:xfrm>
            <a:off x="3048000" y="0"/>
            <a:ext cx="1016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Ellipse 7"/>
          <p:cNvSpPr/>
          <p:nvPr/>
        </p:nvSpPr>
        <p:spPr>
          <a:xfrm>
            <a:off x="2896428" y="2814656"/>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sz="1800"/>
          </a:p>
        </p:txBody>
      </p:sp>
      <p:sp>
        <p:nvSpPr>
          <p:cNvPr id="9" name="Ellipse 8"/>
          <p:cNvSpPr/>
          <p:nvPr/>
        </p:nvSpPr>
        <p:spPr>
          <a:xfrm>
            <a:off x="3210752" y="2745870"/>
            <a:ext cx="85344"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sz="180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1914144" y="274320"/>
            <a:ext cx="9997440" cy="1143000"/>
          </a:xfrm>
        </p:spPr>
        <p:txBody>
          <a:bodyPr/>
          <a:lstStyle/>
          <a:p>
            <a:r>
              <a:rPr kumimoji="0" lang="fr-FR"/>
              <a:t>Modifiez le style du titre</a:t>
            </a:r>
            <a:endParaRPr kumimoji="0" lang="en-US"/>
          </a:p>
        </p:txBody>
      </p:sp>
      <p:sp>
        <p:nvSpPr>
          <p:cNvPr id="3" name="Espace réservé du contenu 2"/>
          <p:cNvSpPr>
            <a:spLocks noGrp="1"/>
          </p:cNvSpPr>
          <p:nvPr>
            <p:ph sz="half" idx="1"/>
          </p:nvPr>
        </p:nvSpPr>
        <p:spPr>
          <a:xfrm>
            <a:off x="1914144" y="1524000"/>
            <a:ext cx="48768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u contenu 3"/>
          <p:cNvSpPr>
            <a:spLocks noGrp="1"/>
          </p:cNvSpPr>
          <p:nvPr>
            <p:ph sz="half" idx="2"/>
          </p:nvPr>
        </p:nvSpPr>
        <p:spPr>
          <a:xfrm>
            <a:off x="7034784" y="1524000"/>
            <a:ext cx="48768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5" name="Espace réservé de la date 4"/>
          <p:cNvSpPr>
            <a:spLocks noGrp="1"/>
          </p:cNvSpPr>
          <p:nvPr>
            <p:ph type="dt" sz="half" idx="10"/>
          </p:nvPr>
        </p:nvSpPr>
        <p:spPr/>
        <p:txBody>
          <a:bodyPr/>
          <a:lstStyle/>
          <a:p>
            <a:fld id="{AAC06429-1CF7-48BA-87DC-41E7AEDADCCA}" type="datetimeFigureOut">
              <a:rPr lang="fr-FR" smtClean="0"/>
              <a:t>11/10/2021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88F2888-BD1C-4C3B-A590-250D2A906793}" type="slidenum">
              <a:rPr lang="fr-FR" smtClean="0"/>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09600" y="5160336"/>
            <a:ext cx="10972800" cy="1143000"/>
          </a:xfrm>
        </p:spPr>
        <p:txBody>
          <a:bodyPr anchor="ctr"/>
          <a:lstStyle>
            <a:lvl1pPr algn="ctr">
              <a:defRPr sz="4500" b="1" cap="none" baseline="0"/>
            </a:lvl1pPr>
            <a:extLst/>
          </a:lstStyle>
          <a:p>
            <a:r>
              <a:rPr kumimoji="0" lang="fr-FR"/>
              <a:t>Modifiez le style du titre</a:t>
            </a:r>
            <a:endParaRPr kumimoji="0" lang="en-US"/>
          </a:p>
        </p:txBody>
      </p:sp>
      <p:sp>
        <p:nvSpPr>
          <p:cNvPr id="3" name="Espace réservé du texte 2"/>
          <p:cNvSpPr>
            <a:spLocks noGrp="1"/>
          </p:cNvSpPr>
          <p:nvPr>
            <p:ph type="body" idx="1"/>
          </p:nvPr>
        </p:nvSpPr>
        <p:spPr>
          <a:xfrm>
            <a:off x="609600" y="328278"/>
            <a:ext cx="536448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a:t>Modifiez les styles du texte du masque</a:t>
            </a:r>
          </a:p>
        </p:txBody>
      </p:sp>
      <p:sp>
        <p:nvSpPr>
          <p:cNvPr id="4" name="Espace réservé du texte 3"/>
          <p:cNvSpPr>
            <a:spLocks noGrp="1"/>
          </p:cNvSpPr>
          <p:nvPr>
            <p:ph type="body" sz="half" idx="3"/>
          </p:nvPr>
        </p:nvSpPr>
        <p:spPr>
          <a:xfrm>
            <a:off x="6217920" y="328278"/>
            <a:ext cx="536448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a:t>Modifiez les styles du texte du masque</a:t>
            </a:r>
          </a:p>
        </p:txBody>
      </p:sp>
      <p:sp>
        <p:nvSpPr>
          <p:cNvPr id="5" name="Espace réservé du contenu 4"/>
          <p:cNvSpPr>
            <a:spLocks noGrp="1"/>
          </p:cNvSpPr>
          <p:nvPr>
            <p:ph sz="quarter" idx="2"/>
          </p:nvPr>
        </p:nvSpPr>
        <p:spPr>
          <a:xfrm>
            <a:off x="609600" y="969336"/>
            <a:ext cx="536448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6" name="Espace réservé du contenu 5"/>
          <p:cNvSpPr>
            <a:spLocks noGrp="1"/>
          </p:cNvSpPr>
          <p:nvPr>
            <p:ph sz="quarter" idx="4"/>
          </p:nvPr>
        </p:nvSpPr>
        <p:spPr>
          <a:xfrm>
            <a:off x="6217920" y="969336"/>
            <a:ext cx="536448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7" name="Espace réservé de la date 6"/>
          <p:cNvSpPr>
            <a:spLocks noGrp="1"/>
          </p:cNvSpPr>
          <p:nvPr>
            <p:ph type="dt" sz="half" idx="10"/>
          </p:nvPr>
        </p:nvSpPr>
        <p:spPr/>
        <p:txBody>
          <a:bodyPr/>
          <a:lstStyle/>
          <a:p>
            <a:fld id="{AAC06429-1CF7-48BA-87DC-41E7AEDADCCA}" type="datetimeFigureOut">
              <a:rPr lang="fr-FR" smtClean="0"/>
              <a:t>11/10/2021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988F2888-BD1C-4C3B-A590-250D2A906793}" type="slidenum">
              <a:rPr lang="fr-FR" smtClean="0"/>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1914144" y="274320"/>
            <a:ext cx="9997440" cy="1143000"/>
          </a:xfrm>
        </p:spPr>
        <p:txBody>
          <a:bodyPr anchor="ctr"/>
          <a:lstStyle/>
          <a:p>
            <a:r>
              <a:rPr kumimoji="0" lang="fr-FR"/>
              <a:t>Modifiez le style du titre</a:t>
            </a:r>
            <a:endParaRPr kumimoji="0" lang="en-US"/>
          </a:p>
        </p:txBody>
      </p:sp>
      <p:sp>
        <p:nvSpPr>
          <p:cNvPr id="3" name="Espace réservé de la date 2"/>
          <p:cNvSpPr>
            <a:spLocks noGrp="1"/>
          </p:cNvSpPr>
          <p:nvPr>
            <p:ph type="dt" sz="half" idx="10"/>
          </p:nvPr>
        </p:nvSpPr>
        <p:spPr/>
        <p:txBody>
          <a:bodyPr/>
          <a:lstStyle/>
          <a:p>
            <a:fld id="{AAC06429-1CF7-48BA-87DC-41E7AEDADCCA}" type="datetimeFigureOut">
              <a:rPr lang="fr-FR" smtClean="0"/>
              <a:t>11/10/2021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988F2888-BD1C-4C3B-A590-250D2A906793}" type="slidenum">
              <a:rPr lang="fr-FR" smtClean="0"/>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5" name="Rectangle 4"/>
          <p:cNvSpPr/>
          <p:nvPr/>
        </p:nvSpPr>
        <p:spPr>
          <a:xfrm>
            <a:off x="1353312" y="0"/>
            <a:ext cx="10838688"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Espace réservé de la date 1"/>
          <p:cNvSpPr>
            <a:spLocks noGrp="1"/>
          </p:cNvSpPr>
          <p:nvPr>
            <p:ph type="dt" sz="half" idx="10"/>
          </p:nvPr>
        </p:nvSpPr>
        <p:spPr/>
        <p:txBody>
          <a:bodyPr/>
          <a:lstStyle/>
          <a:p>
            <a:fld id="{AAC06429-1CF7-48BA-87DC-41E7AEDADCCA}" type="datetimeFigureOut">
              <a:rPr lang="fr-FR" smtClean="0"/>
              <a:t>11/10/2021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988F2888-BD1C-4C3B-A590-250D2A906793}" type="slidenum">
              <a:rPr lang="fr-FR" smtClean="0"/>
              <a:t>‹N°›</a:t>
            </a:fld>
            <a:endParaRPr lang="fr-FR"/>
          </a:p>
        </p:txBody>
      </p:sp>
      <p:sp>
        <p:nvSpPr>
          <p:cNvPr id="6" name="Rectangle 5"/>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0" y="216778"/>
            <a:ext cx="5080000" cy="1162050"/>
          </a:xfrm>
          <a:ln>
            <a:noFill/>
          </a:ln>
        </p:spPr>
        <p:txBody>
          <a:bodyPr anchor="b"/>
          <a:lstStyle>
            <a:lvl1pPr algn="l">
              <a:lnSpc>
                <a:spcPts val="2000"/>
              </a:lnSpc>
              <a:buNone/>
              <a:defRPr sz="2200" b="1" cap="all" baseline="0"/>
            </a:lvl1pPr>
            <a:extLst/>
          </a:lstStyle>
          <a:p>
            <a:r>
              <a:rPr kumimoji="0" lang="fr-FR"/>
              <a:t>Modifiez le style du titre</a:t>
            </a:r>
            <a:endParaRPr kumimoji="0" lang="en-US"/>
          </a:p>
        </p:txBody>
      </p:sp>
      <p:sp>
        <p:nvSpPr>
          <p:cNvPr id="3" name="Espace réservé du texte 2"/>
          <p:cNvSpPr>
            <a:spLocks noGrp="1"/>
          </p:cNvSpPr>
          <p:nvPr>
            <p:ph type="body" idx="2"/>
          </p:nvPr>
        </p:nvSpPr>
        <p:spPr>
          <a:xfrm>
            <a:off x="609600" y="1406964"/>
            <a:ext cx="508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fr-FR"/>
              <a:t>Modifiez les styles du texte du masque</a:t>
            </a:r>
          </a:p>
        </p:txBody>
      </p:sp>
      <p:sp>
        <p:nvSpPr>
          <p:cNvPr id="4" name="Espace réservé du contenu 3"/>
          <p:cNvSpPr>
            <a:spLocks noGrp="1"/>
          </p:cNvSpPr>
          <p:nvPr>
            <p:ph sz="half" idx="1"/>
          </p:nvPr>
        </p:nvSpPr>
        <p:spPr>
          <a:xfrm>
            <a:off x="609600" y="2133601"/>
            <a:ext cx="108712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5" name="Espace réservé de la date 4"/>
          <p:cNvSpPr>
            <a:spLocks noGrp="1"/>
          </p:cNvSpPr>
          <p:nvPr>
            <p:ph type="dt" sz="half" idx="10"/>
          </p:nvPr>
        </p:nvSpPr>
        <p:spPr/>
        <p:txBody>
          <a:bodyPr/>
          <a:lstStyle/>
          <a:p>
            <a:fld id="{AAC06429-1CF7-48BA-87DC-41E7AEDADCCA}" type="datetimeFigureOut">
              <a:rPr lang="fr-FR" smtClean="0"/>
              <a:t>11/10/2021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88F2888-BD1C-4C3B-A590-250D2A906793}" type="slidenum">
              <a:rPr lang="fr-FR" smtClean="0"/>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7849195" y="1066800"/>
            <a:ext cx="3657600" cy="1981200"/>
          </a:xfrm>
        </p:spPr>
        <p:txBody>
          <a:bodyPr anchor="b">
            <a:noAutofit/>
          </a:bodyPr>
          <a:lstStyle>
            <a:lvl1pPr algn="l">
              <a:buNone/>
              <a:defRPr sz="2100" b="1">
                <a:effectLst/>
              </a:defRPr>
            </a:lvl1pPr>
            <a:extLst/>
          </a:lstStyle>
          <a:p>
            <a:r>
              <a:rPr kumimoji="0" lang="fr-FR"/>
              <a:t>Modifiez le style du titre</a:t>
            </a:r>
            <a:endParaRPr kumimoji="0" lang="en-US"/>
          </a:p>
        </p:txBody>
      </p:sp>
      <p:sp>
        <p:nvSpPr>
          <p:cNvPr id="5" name="Espace réservé de la date 4"/>
          <p:cNvSpPr>
            <a:spLocks noGrp="1"/>
          </p:cNvSpPr>
          <p:nvPr>
            <p:ph type="dt" sz="half" idx="10"/>
          </p:nvPr>
        </p:nvSpPr>
        <p:spPr/>
        <p:txBody>
          <a:bodyPr/>
          <a:lstStyle/>
          <a:p>
            <a:fld id="{AAC06429-1CF7-48BA-87DC-41E7AEDADCCA}" type="datetimeFigureOut">
              <a:rPr lang="fr-FR" smtClean="0"/>
              <a:t>11/10/2021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88F2888-BD1C-4C3B-A590-250D2A906793}" type="slidenum">
              <a:rPr lang="fr-FR" smtClean="0"/>
              <a:t>‹N°›</a:t>
            </a:fld>
            <a:endParaRPr lang="fr-FR"/>
          </a:p>
        </p:txBody>
      </p:sp>
      <p:sp>
        <p:nvSpPr>
          <p:cNvPr id="8" name="Rectangle 7"/>
          <p:cNvSpPr/>
          <p:nvPr/>
        </p:nvSpPr>
        <p:spPr>
          <a:xfrm>
            <a:off x="1016000" y="1066800"/>
            <a:ext cx="6096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Espace réservé pour une image  2"/>
          <p:cNvSpPr>
            <a:spLocks noGrp="1"/>
          </p:cNvSpPr>
          <p:nvPr>
            <p:ph type="pic" idx="1"/>
          </p:nvPr>
        </p:nvSpPr>
        <p:spPr>
          <a:xfrm>
            <a:off x="1117600" y="1143004"/>
            <a:ext cx="5892800" cy="3514531"/>
          </a:xfrm>
          <a:prstGeom prst="roundRect">
            <a:avLst>
              <a:gd name="adj" fmla="val 783"/>
            </a:avLst>
          </a:prstGeom>
          <a:solidFill>
            <a:schemeClr val="bg2"/>
          </a:solidFill>
          <a:ln w="127000">
            <a:noFill/>
            <a:miter lim="800000"/>
          </a:ln>
          <a:effectLst/>
        </p:spPr>
        <p:txBody>
          <a:bodyPr lIns="91440" tIns="274320" anchor="t"/>
          <a:lstStyle>
            <a:lvl1pPr marL="0" indent="0" algn="l" eaLnBrk="1" latinLnBrk="0" hangingPunct="1">
              <a:buNone/>
              <a:defRPr sz="3200"/>
            </a:lvl1pPr>
            <a:extLst/>
          </a:lstStyle>
          <a:p>
            <a:pPr marL="0" algn="l" eaLnBrk="1" latinLnBrk="0" hangingPunct="1"/>
            <a:r>
              <a:rPr kumimoji="0" lang="fr-FR"/>
              <a:t>Cliquez sur l'icône pour ajouter une image</a:t>
            </a:r>
            <a:endParaRPr kumimoji="0" lang="en-US" dirty="0"/>
          </a:p>
        </p:txBody>
      </p:sp>
      <p:sp>
        <p:nvSpPr>
          <p:cNvPr id="9" name="Organigramme : Processus 8"/>
          <p:cNvSpPr/>
          <p:nvPr/>
        </p:nvSpPr>
        <p:spPr>
          <a:xfrm rot="19468671">
            <a:off x="528967" y="954341"/>
            <a:ext cx="9144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Organigramme : Processus 9"/>
          <p:cNvSpPr/>
          <p:nvPr/>
        </p:nvSpPr>
        <p:spPr>
          <a:xfrm rot="2103354" flipH="1">
            <a:off x="6671556" y="936786"/>
            <a:ext cx="865632"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4" name="Espace réservé du texte 3"/>
          <p:cNvSpPr>
            <a:spLocks noGrp="1"/>
          </p:cNvSpPr>
          <p:nvPr>
            <p:ph type="body" sz="half" idx="2"/>
          </p:nvPr>
        </p:nvSpPr>
        <p:spPr>
          <a:xfrm>
            <a:off x="1117600" y="4800600"/>
            <a:ext cx="58928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fr-FR"/>
              <a:t>Modifiez les styles du texte du masque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ecteurs 6"/>
          <p:cNvSpPr/>
          <p:nvPr/>
        </p:nvSpPr>
        <p:spPr>
          <a:xfrm>
            <a:off x="-1087902" y="-815922"/>
            <a:ext cx="2185183"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Ellipse 7"/>
          <p:cNvSpPr/>
          <p:nvPr/>
        </p:nvSpPr>
        <p:spPr>
          <a:xfrm>
            <a:off x="225089" y="21103"/>
            <a:ext cx="2269588"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Bouée 10"/>
          <p:cNvSpPr/>
          <p:nvPr/>
        </p:nvSpPr>
        <p:spPr>
          <a:xfrm rot="2315675">
            <a:off x="243842" y="1055077"/>
            <a:ext cx="1500956"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Rectangle 11"/>
          <p:cNvSpPr/>
          <p:nvPr/>
        </p:nvSpPr>
        <p:spPr>
          <a:xfrm>
            <a:off x="1350498" y="-54"/>
            <a:ext cx="10841503"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5" name="Espace réservé du titre 4"/>
          <p:cNvSpPr>
            <a:spLocks noGrp="1"/>
          </p:cNvSpPr>
          <p:nvPr>
            <p:ph type="title"/>
          </p:nvPr>
        </p:nvSpPr>
        <p:spPr>
          <a:xfrm>
            <a:off x="1914144" y="274638"/>
            <a:ext cx="9997440" cy="1143000"/>
          </a:xfrm>
          <a:prstGeom prst="rect">
            <a:avLst/>
          </a:prstGeom>
        </p:spPr>
        <p:txBody>
          <a:bodyPr anchor="ctr">
            <a:normAutofit/>
          </a:bodyPr>
          <a:lstStyle/>
          <a:p>
            <a:r>
              <a:rPr kumimoji="0" lang="fr-FR"/>
              <a:t>Modifiez le style du titre</a:t>
            </a:r>
            <a:endParaRPr kumimoji="0" lang="en-US"/>
          </a:p>
        </p:txBody>
      </p:sp>
      <p:sp>
        <p:nvSpPr>
          <p:cNvPr id="9" name="Espace réservé du texte 8"/>
          <p:cNvSpPr>
            <a:spLocks noGrp="1"/>
          </p:cNvSpPr>
          <p:nvPr>
            <p:ph type="body" idx="1"/>
          </p:nvPr>
        </p:nvSpPr>
        <p:spPr>
          <a:xfrm>
            <a:off x="1914144" y="1447800"/>
            <a:ext cx="9997440" cy="4800600"/>
          </a:xfrm>
          <a:prstGeom prst="rect">
            <a:avLst/>
          </a:prstGeom>
        </p:spPr>
        <p:txBody>
          <a:bodyPr>
            <a:normAutofit/>
          </a:bodyPr>
          <a:lstStyle/>
          <a:p>
            <a:pPr lvl="0" eaLnBrk="1" latinLnBrk="0" hangingPunct="1"/>
            <a:r>
              <a:rPr kumimoji="0" lang="fr-FR"/>
              <a:t>Modifiez les styles du texte du masque</a:t>
            </a:r>
          </a:p>
          <a:p>
            <a:pPr lvl="1" eaLnBrk="1" latinLnBrk="0" hangingPunct="1"/>
            <a:r>
              <a:rPr kumimoji="0" lang="fr-FR"/>
              <a:t>Deuxième niveau</a:t>
            </a:r>
          </a:p>
          <a:p>
            <a:pPr lvl="2" eaLnBrk="1" latinLnBrk="0" hangingPunct="1"/>
            <a:r>
              <a:rPr kumimoji="0" lang="fr-FR"/>
              <a:t>Troisième niveau</a:t>
            </a:r>
          </a:p>
          <a:p>
            <a:pPr lvl="3" eaLnBrk="1" latinLnBrk="0" hangingPunct="1"/>
            <a:r>
              <a:rPr kumimoji="0" lang="fr-FR"/>
              <a:t>Quatrième niveau</a:t>
            </a:r>
          </a:p>
          <a:p>
            <a:pPr lvl="4" eaLnBrk="1" latinLnBrk="0" hangingPunct="1"/>
            <a:r>
              <a:rPr kumimoji="0" lang="fr-FR"/>
              <a:t>Cinquième niveau</a:t>
            </a:r>
            <a:endParaRPr kumimoji="0" lang="en-US"/>
          </a:p>
        </p:txBody>
      </p:sp>
      <p:sp>
        <p:nvSpPr>
          <p:cNvPr id="24" name="Espace réservé de la date 23"/>
          <p:cNvSpPr>
            <a:spLocks noGrp="1"/>
          </p:cNvSpPr>
          <p:nvPr>
            <p:ph type="dt" sz="half" idx="2"/>
          </p:nvPr>
        </p:nvSpPr>
        <p:spPr>
          <a:xfrm>
            <a:off x="4775200" y="6305550"/>
            <a:ext cx="28448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AAC06429-1CF7-48BA-87DC-41E7AEDADCCA}" type="datetimeFigureOut">
              <a:rPr lang="fr-FR" smtClean="0"/>
              <a:t>11/10/2021</a:t>
            </a:fld>
            <a:endParaRPr lang="fr-FR"/>
          </a:p>
        </p:txBody>
      </p:sp>
      <p:sp>
        <p:nvSpPr>
          <p:cNvPr id="10" name="Espace réservé du pied de page 9"/>
          <p:cNvSpPr>
            <a:spLocks noGrp="1"/>
          </p:cNvSpPr>
          <p:nvPr>
            <p:ph type="ftr" sz="quarter" idx="3"/>
          </p:nvPr>
        </p:nvSpPr>
        <p:spPr>
          <a:xfrm>
            <a:off x="7620000" y="6305550"/>
            <a:ext cx="38608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fr-FR"/>
          </a:p>
        </p:txBody>
      </p:sp>
      <p:sp>
        <p:nvSpPr>
          <p:cNvPr id="22" name="Espace réservé du numéro de diapositive 21"/>
          <p:cNvSpPr>
            <a:spLocks noGrp="1"/>
          </p:cNvSpPr>
          <p:nvPr>
            <p:ph type="sldNum" sz="quarter" idx="4"/>
          </p:nvPr>
        </p:nvSpPr>
        <p:spPr>
          <a:xfrm>
            <a:off x="11484864" y="6305550"/>
            <a:ext cx="6096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988F2888-BD1C-4C3B-A590-250D2A906793}" type="slidenum">
              <a:rPr lang="fr-FR" smtClean="0"/>
              <a:t>‹N°›</a:t>
            </a:fld>
            <a:endParaRPr lang="fr-FR"/>
          </a:p>
        </p:txBody>
      </p:sp>
      <p:sp>
        <p:nvSpPr>
          <p:cNvPr id="15" name="Rectangle 14"/>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6.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6.xml"/><Relationship Id="rId1" Type="http://schemas.openxmlformats.org/officeDocument/2006/relationships/tags" Target="../tags/tag10.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6.xml"/><Relationship Id="rId1" Type="http://schemas.openxmlformats.org/officeDocument/2006/relationships/tags" Target="../tags/tag11.xml"/><Relationship Id="rId5" Type="http://schemas.openxmlformats.org/officeDocument/2006/relationships/image" Target="../media/image25.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6.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6.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6.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6.xml"/><Relationship Id="rId1" Type="http://schemas.openxmlformats.org/officeDocument/2006/relationships/tags" Target="../tags/tag15.xml"/><Relationship Id="rId5" Type="http://schemas.openxmlformats.org/officeDocument/2006/relationships/image" Target="../media/image27.jpg"/><Relationship Id="rId4" Type="http://schemas.openxmlformats.org/officeDocument/2006/relationships/image" Target="../media/image26.jp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6.xml"/><Relationship Id="rId1" Type="http://schemas.openxmlformats.org/officeDocument/2006/relationships/tags" Target="../tags/tag16.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6.xml"/><Relationship Id="rId1" Type="http://schemas.openxmlformats.org/officeDocument/2006/relationships/tags" Target="../tags/tag17.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6.xml"/><Relationship Id="rId1" Type="http://schemas.openxmlformats.org/officeDocument/2006/relationships/tags" Target="../tags/tag18.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6.xml"/><Relationship Id="rId1" Type="http://schemas.openxmlformats.org/officeDocument/2006/relationships/tags" Target="../tags/tag19.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6.xml"/><Relationship Id="rId1" Type="http://schemas.openxmlformats.org/officeDocument/2006/relationships/tags" Target="../tags/tag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6.xml"/><Relationship Id="rId1" Type="http://schemas.openxmlformats.org/officeDocument/2006/relationships/tags" Target="../tags/tag20.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6.xml"/><Relationship Id="rId1" Type="http://schemas.openxmlformats.org/officeDocument/2006/relationships/tags" Target="../tags/tag21.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6.xml"/><Relationship Id="rId1" Type="http://schemas.openxmlformats.org/officeDocument/2006/relationships/tags" Target="../tags/tag22.xml"/></Relationships>
</file>

<file path=ppt/slides/_rels/slide3.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5.jpg"/><Relationship Id="rId7" Type="http://schemas.openxmlformats.org/officeDocument/2006/relationships/image" Target="../media/image8.jpeg"/><Relationship Id="rId2" Type="http://schemas.openxmlformats.org/officeDocument/2006/relationships/slideLayout" Target="../slideLayouts/slideLayout6.xml"/><Relationship Id="rId1" Type="http://schemas.openxmlformats.org/officeDocument/2006/relationships/tags" Target="../tags/tag3.xml"/><Relationship Id="rId6" Type="http://schemas.openxmlformats.org/officeDocument/2006/relationships/image" Target="../media/image3.png"/><Relationship Id="rId5" Type="http://schemas.openxmlformats.org/officeDocument/2006/relationships/image" Target="../media/image7.jpg"/><Relationship Id="rId4" Type="http://schemas.openxmlformats.org/officeDocument/2006/relationships/image" Target="../media/image6.jpg"/><Relationship Id="rId9" Type="http://schemas.openxmlformats.org/officeDocument/2006/relationships/image" Target="../media/image10.jp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6.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6.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6.xml"/><Relationship Id="rId1" Type="http://schemas.openxmlformats.org/officeDocument/2006/relationships/tags" Target="../tags/tag6.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slideLayout" Target="../slideLayouts/slideLayout6.xml"/><Relationship Id="rId1" Type="http://schemas.openxmlformats.org/officeDocument/2006/relationships/tags" Target="../tags/tag7.xml"/><Relationship Id="rId6" Type="http://schemas.openxmlformats.org/officeDocument/2006/relationships/image" Target="../media/image16.jpeg"/><Relationship Id="rId5" Type="http://schemas.openxmlformats.org/officeDocument/2006/relationships/image" Target="../media/image15.jpe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6.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6.xml"/><Relationship Id="rId1" Type="http://schemas.openxmlformats.org/officeDocument/2006/relationships/tags" Target="../tags/tag9.xml"/><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e 2">
            <a:extLst>
              <a:ext uri="{FF2B5EF4-FFF2-40B4-BE49-F238E27FC236}">
                <a16:creationId xmlns:a16="http://schemas.microsoft.com/office/drawing/2014/main" id="{BF0BCFE8-2C3B-410E-A4B1-81282132C570}"/>
              </a:ext>
            </a:extLst>
          </p:cNvPr>
          <p:cNvGrpSpPr/>
          <p:nvPr/>
        </p:nvGrpSpPr>
        <p:grpSpPr>
          <a:xfrm>
            <a:off x="1470296" y="2650834"/>
            <a:ext cx="10235715" cy="853565"/>
            <a:chOff x="1470296" y="2650834"/>
            <a:chExt cx="10235715" cy="853565"/>
          </a:xfrm>
        </p:grpSpPr>
        <p:sp>
          <p:nvSpPr>
            <p:cNvPr id="26" name="Titre 1">
              <a:extLst>
                <a:ext uri="{FF2B5EF4-FFF2-40B4-BE49-F238E27FC236}">
                  <a16:creationId xmlns:a16="http://schemas.microsoft.com/office/drawing/2014/main" id="{B32DE3AB-0A83-47C5-A937-7E64119FEDB3}"/>
                </a:ext>
              </a:extLst>
            </p:cNvPr>
            <p:cNvSpPr txBox="1">
              <a:spLocks/>
            </p:cNvSpPr>
            <p:nvPr/>
          </p:nvSpPr>
          <p:spPr>
            <a:xfrm>
              <a:off x="1599485" y="2650834"/>
              <a:ext cx="10106526" cy="853565"/>
            </a:xfrm>
            <a:prstGeom prst="rect">
              <a:avLst/>
            </a:prstGeom>
            <a:ln w="28575">
              <a:solidFill>
                <a:schemeClr val="tx2">
                  <a:lumMod val="75000"/>
                </a:schemeClr>
              </a:solidFill>
            </a:ln>
          </p:spPr>
          <p:txBody>
            <a:bodyPr anchor="ctr">
              <a:normAutofit fontScale="97500"/>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ctr"/>
              <a:endParaRPr lang="fr-FR" sz="2400" dirty="0">
                <a:latin typeface="Calligraph421 BT" panose="03060702050402020204" pitchFamily="66" charset="0"/>
              </a:endParaRPr>
            </a:p>
          </p:txBody>
        </p:sp>
        <p:sp>
          <p:nvSpPr>
            <p:cNvPr id="8" name="Titre 1">
              <a:extLst>
                <a:ext uri="{FF2B5EF4-FFF2-40B4-BE49-F238E27FC236}">
                  <a16:creationId xmlns:a16="http://schemas.microsoft.com/office/drawing/2014/main" id="{28A21C7E-E5EA-4804-99FA-8748451A336D}"/>
                </a:ext>
              </a:extLst>
            </p:cNvPr>
            <p:cNvSpPr txBox="1">
              <a:spLocks/>
            </p:cNvSpPr>
            <p:nvPr/>
          </p:nvSpPr>
          <p:spPr>
            <a:xfrm>
              <a:off x="1470296" y="2763055"/>
              <a:ext cx="10227075" cy="559659"/>
            </a:xfrm>
            <a:prstGeom prst="rect">
              <a:avLst/>
            </a:prstGeom>
          </p:spPr>
          <p:txBody>
            <a:bodyPr anchor="b">
              <a:no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ctr"/>
              <a:r>
                <a:rPr lang="fr-FR" sz="3600" dirty="0">
                  <a:effectLst/>
                  <a:latin typeface="Bell MT" panose="02020503060305020303" pitchFamily="18" charset="0"/>
                </a:rPr>
                <a:t>Centre hospitalier de Limoux-Quillan</a:t>
              </a:r>
              <a:endParaRPr lang="fr-FR" sz="4000" dirty="0">
                <a:effectLst/>
                <a:latin typeface="Bell MT" panose="02020503060305020303" pitchFamily="18" charset="0"/>
              </a:endParaRPr>
            </a:p>
          </p:txBody>
        </p:sp>
      </p:grpSp>
      <p:pic>
        <p:nvPicPr>
          <p:cNvPr id="9" name="Image 8">
            <a:extLst>
              <a:ext uri="{FF2B5EF4-FFF2-40B4-BE49-F238E27FC236}">
                <a16:creationId xmlns:a16="http://schemas.microsoft.com/office/drawing/2014/main" id="{9989D5BB-C411-4B2C-B956-A1A5505A9132}"/>
              </a:ext>
            </a:extLst>
          </p:cNvPr>
          <p:cNvPicPr>
            <a:picLocks noChangeAspect="1"/>
          </p:cNvPicPr>
          <p:nvPr/>
        </p:nvPicPr>
        <p:blipFill>
          <a:blip r:embed="rId3"/>
          <a:stretch>
            <a:fillRect/>
          </a:stretch>
        </p:blipFill>
        <p:spPr>
          <a:xfrm>
            <a:off x="170933" y="222370"/>
            <a:ext cx="813980" cy="755752"/>
          </a:xfrm>
          <a:prstGeom prst="rect">
            <a:avLst/>
          </a:prstGeom>
        </p:spPr>
      </p:pic>
    </p:spTree>
    <p:custDataLst>
      <p:tags r:id="rId1"/>
    </p:custDataLst>
    <p:extLst>
      <p:ext uri="{BB962C8B-B14F-4D97-AF65-F5344CB8AC3E}">
        <p14:creationId xmlns:p14="http://schemas.microsoft.com/office/powerpoint/2010/main" val="840318600"/>
      </p:ext>
    </p:extLst>
  </p:cSld>
  <p:clrMapOvr>
    <a:masterClrMapping/>
  </p:clrMapOvr>
  <mc:AlternateContent xmlns:mc="http://schemas.openxmlformats.org/markup-compatibility/2006" xmlns:p14="http://schemas.microsoft.com/office/powerpoint/2010/main">
    <mc:Choice Requires="p14">
      <p:transition spd="slow" p14:dur="2000" advTm="9870"/>
    </mc:Choice>
    <mc:Fallback xmlns="">
      <p:transition spd="slow" advTm="987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FDAF54F-DD75-4954-995E-EEF7314FA258}"/>
              </a:ext>
            </a:extLst>
          </p:cNvPr>
          <p:cNvSpPr/>
          <p:nvPr/>
        </p:nvSpPr>
        <p:spPr>
          <a:xfrm>
            <a:off x="0" y="-106325"/>
            <a:ext cx="12599581" cy="70812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itre 1">
            <a:extLst>
              <a:ext uri="{FF2B5EF4-FFF2-40B4-BE49-F238E27FC236}">
                <a16:creationId xmlns:a16="http://schemas.microsoft.com/office/drawing/2014/main" id="{DC86D1F1-7FB4-4D50-B8A8-DB27CFEF91FE}"/>
              </a:ext>
            </a:extLst>
          </p:cNvPr>
          <p:cNvSpPr txBox="1">
            <a:spLocks/>
          </p:cNvSpPr>
          <p:nvPr/>
        </p:nvSpPr>
        <p:spPr>
          <a:xfrm>
            <a:off x="81213" y="0"/>
            <a:ext cx="12438285" cy="1000471"/>
          </a:xfrm>
          <a:prstGeom prst="rect">
            <a:avLst/>
          </a:prstGeom>
          <a:ln>
            <a:solidFill>
              <a:schemeClr val="accent1">
                <a:lumMod val="50000"/>
              </a:schemeClr>
            </a:solidFill>
          </a:ln>
        </p:spPr>
        <p:txBody>
          <a:bodyPr anchor="b">
            <a:no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r>
              <a:rPr lang="fr-FR" sz="2000" dirty="0">
                <a:effectLst/>
              </a:rPr>
              <a:t>Cette polyvalence d’approches correspond bien avec ce qui est conseillé pour la prise en charge  des symptômes psychologiques et comportementaux des UHR. C’est ce qui ressort par à exemple d’une des dernières </a:t>
            </a:r>
            <a:r>
              <a:rPr lang="fr-FR" sz="2000" u="sng" dirty="0">
                <a:effectLst/>
              </a:rPr>
              <a:t>publications de la fondation Médéric </a:t>
            </a:r>
            <a:r>
              <a:rPr lang="fr-FR" sz="2000" dirty="0">
                <a:effectLst/>
              </a:rPr>
              <a:t>sur les  </a:t>
            </a:r>
            <a:r>
              <a:rPr lang="fr-FR" sz="2000" u="sng" dirty="0">
                <a:effectLst/>
              </a:rPr>
              <a:t>Interventions dites non-médicamenteuses </a:t>
            </a:r>
            <a:r>
              <a:rPr lang="fr-FR" sz="2000" dirty="0">
                <a:effectLst/>
              </a:rPr>
              <a:t>(INM).</a:t>
            </a:r>
          </a:p>
        </p:txBody>
      </p:sp>
      <p:grpSp>
        <p:nvGrpSpPr>
          <p:cNvPr id="7" name="Groupe 6">
            <a:extLst>
              <a:ext uri="{FF2B5EF4-FFF2-40B4-BE49-F238E27FC236}">
                <a16:creationId xmlns:a16="http://schemas.microsoft.com/office/drawing/2014/main" id="{CE69CB22-B763-4545-ABFF-229B78115949}"/>
              </a:ext>
            </a:extLst>
          </p:cNvPr>
          <p:cNvGrpSpPr/>
          <p:nvPr/>
        </p:nvGrpSpPr>
        <p:grpSpPr>
          <a:xfrm>
            <a:off x="0" y="1063256"/>
            <a:ext cx="12349832" cy="5794744"/>
            <a:chOff x="0" y="1063256"/>
            <a:chExt cx="12349832" cy="5794744"/>
          </a:xfrm>
        </p:grpSpPr>
        <p:pic>
          <p:nvPicPr>
            <p:cNvPr id="2" name="Image 1">
              <a:extLst>
                <a:ext uri="{FF2B5EF4-FFF2-40B4-BE49-F238E27FC236}">
                  <a16:creationId xmlns:a16="http://schemas.microsoft.com/office/drawing/2014/main" id="{4E6BF17E-2C54-49D1-9BDF-A9DADD36767C}"/>
                </a:ext>
              </a:extLst>
            </p:cNvPr>
            <p:cNvPicPr>
              <a:picLocks noChangeAspect="1"/>
            </p:cNvPicPr>
            <p:nvPr/>
          </p:nvPicPr>
          <p:blipFill>
            <a:blip r:embed="rId3"/>
            <a:stretch>
              <a:fillRect/>
            </a:stretch>
          </p:blipFill>
          <p:spPr>
            <a:xfrm>
              <a:off x="0" y="1063256"/>
              <a:ext cx="9473609" cy="5794744"/>
            </a:xfrm>
            <a:prstGeom prst="rect">
              <a:avLst/>
            </a:prstGeom>
            <a:ln>
              <a:solidFill>
                <a:srgbClr val="405180"/>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pic>
        <p:pic>
          <p:nvPicPr>
            <p:cNvPr id="5" name="Image 4">
              <a:extLst>
                <a:ext uri="{FF2B5EF4-FFF2-40B4-BE49-F238E27FC236}">
                  <a16:creationId xmlns:a16="http://schemas.microsoft.com/office/drawing/2014/main" id="{602D5F38-1D44-433E-9BD6-F0CFD944A5D9}"/>
                </a:ext>
              </a:extLst>
            </p:cNvPr>
            <p:cNvPicPr>
              <a:picLocks noChangeAspect="1"/>
            </p:cNvPicPr>
            <p:nvPr/>
          </p:nvPicPr>
          <p:blipFill>
            <a:blip r:embed="rId4"/>
            <a:stretch>
              <a:fillRect/>
            </a:stretch>
          </p:blipFill>
          <p:spPr>
            <a:xfrm>
              <a:off x="9161257" y="2658139"/>
              <a:ext cx="3188575" cy="4061637"/>
            </a:xfrm>
            <a:prstGeom prst="rect">
              <a:avLst/>
            </a:prstGeom>
          </p:spPr>
        </p:pic>
        <p:sp>
          <p:nvSpPr>
            <p:cNvPr id="10" name="Rectangle : coins arrondis 9">
              <a:extLst>
                <a:ext uri="{FF2B5EF4-FFF2-40B4-BE49-F238E27FC236}">
                  <a16:creationId xmlns:a16="http://schemas.microsoft.com/office/drawing/2014/main" id="{BD516D7D-F960-405C-B208-135908FF5C42}"/>
                </a:ext>
              </a:extLst>
            </p:cNvPr>
            <p:cNvSpPr/>
            <p:nvPr/>
          </p:nvSpPr>
          <p:spPr>
            <a:xfrm rot="6662919">
              <a:off x="3792131" y="2982939"/>
              <a:ext cx="905812" cy="2935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 coins arrondis 10">
              <a:extLst>
                <a:ext uri="{FF2B5EF4-FFF2-40B4-BE49-F238E27FC236}">
                  <a16:creationId xmlns:a16="http://schemas.microsoft.com/office/drawing/2014/main" id="{927A61FA-64FB-406A-9E76-646705933ECE}"/>
                </a:ext>
              </a:extLst>
            </p:cNvPr>
            <p:cNvSpPr/>
            <p:nvPr/>
          </p:nvSpPr>
          <p:spPr>
            <a:xfrm rot="6662919">
              <a:off x="5782654" y="2875255"/>
              <a:ext cx="1075815" cy="2935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 coins arrondis 12">
              <a:extLst>
                <a:ext uri="{FF2B5EF4-FFF2-40B4-BE49-F238E27FC236}">
                  <a16:creationId xmlns:a16="http://schemas.microsoft.com/office/drawing/2014/main" id="{352AFFA4-00CC-4FCD-B66E-3505BB7D5A2D}"/>
                </a:ext>
              </a:extLst>
            </p:cNvPr>
            <p:cNvSpPr/>
            <p:nvPr/>
          </p:nvSpPr>
          <p:spPr>
            <a:xfrm rot="6662919">
              <a:off x="5965747" y="1750123"/>
              <a:ext cx="597983" cy="2935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 name="Rectangle : coins arrondis 5">
            <a:extLst>
              <a:ext uri="{FF2B5EF4-FFF2-40B4-BE49-F238E27FC236}">
                <a16:creationId xmlns:a16="http://schemas.microsoft.com/office/drawing/2014/main" id="{A9FEF1C6-B285-4884-A3B7-7952B2851869}"/>
              </a:ext>
            </a:extLst>
          </p:cNvPr>
          <p:cNvSpPr/>
          <p:nvPr/>
        </p:nvSpPr>
        <p:spPr>
          <a:xfrm>
            <a:off x="0" y="4346906"/>
            <a:ext cx="8665535" cy="404037"/>
          </a:xfrm>
          <a:prstGeom prst="roundRect">
            <a:avLst/>
          </a:prstGeom>
          <a:noFill/>
          <a:ln w="381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176679930"/>
      </p:ext>
    </p:extLst>
  </p:cSld>
  <p:clrMapOvr>
    <a:masterClrMapping/>
  </p:clrMapOvr>
  <mc:AlternateContent xmlns:mc="http://schemas.openxmlformats.org/markup-compatibility/2006" xmlns:p14="http://schemas.microsoft.com/office/powerpoint/2010/main">
    <mc:Choice Requires="p14">
      <p:transition spd="slow" p14:dur="2000" advTm="9870"/>
    </mc:Choice>
    <mc:Fallback xmlns="">
      <p:transition spd="slow" advTm="987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1250" fill="hold"/>
                                        <p:tgtEl>
                                          <p:spTgt spid="7"/>
                                        </p:tgtEl>
                                        <p:attrNameLst>
                                          <p:attrName>ppt_x</p:attrName>
                                        </p:attrNameLst>
                                      </p:cBhvr>
                                      <p:tavLst>
                                        <p:tav tm="0">
                                          <p:val>
                                            <p:strVal val="0-#ppt_w/2"/>
                                          </p:val>
                                        </p:tav>
                                        <p:tav tm="100000">
                                          <p:val>
                                            <p:strVal val="#ppt_x"/>
                                          </p:val>
                                        </p:tav>
                                      </p:tavLst>
                                    </p:anim>
                                    <p:anim calcmode="lin" valueType="num">
                                      <p:cBhvr additive="base">
                                        <p:cTn id="15" dur="125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9989D5BB-C411-4B2C-B956-A1A5505A9132}"/>
              </a:ext>
            </a:extLst>
          </p:cNvPr>
          <p:cNvPicPr>
            <a:picLocks noChangeAspect="1"/>
          </p:cNvPicPr>
          <p:nvPr/>
        </p:nvPicPr>
        <p:blipFill>
          <a:blip r:embed="rId3"/>
          <a:stretch>
            <a:fillRect/>
          </a:stretch>
        </p:blipFill>
        <p:spPr>
          <a:xfrm>
            <a:off x="100230" y="74449"/>
            <a:ext cx="813980" cy="755752"/>
          </a:xfrm>
          <a:prstGeom prst="rect">
            <a:avLst/>
          </a:prstGeom>
        </p:spPr>
      </p:pic>
      <p:sp>
        <p:nvSpPr>
          <p:cNvPr id="4" name="ZoneTexte 3">
            <a:extLst>
              <a:ext uri="{FF2B5EF4-FFF2-40B4-BE49-F238E27FC236}">
                <a16:creationId xmlns:a16="http://schemas.microsoft.com/office/drawing/2014/main" id="{8938F50F-C84D-4DA0-8995-49262D83E191}"/>
              </a:ext>
            </a:extLst>
          </p:cNvPr>
          <p:cNvSpPr txBox="1"/>
          <p:nvPr/>
        </p:nvSpPr>
        <p:spPr>
          <a:xfrm>
            <a:off x="577516" y="2478064"/>
            <a:ext cx="11225462" cy="1754326"/>
          </a:xfrm>
          <a:prstGeom prst="rect">
            <a:avLst/>
          </a:prstGeom>
          <a:noFill/>
        </p:spPr>
        <p:txBody>
          <a:bodyPr wrap="square">
            <a:spAutoFit/>
          </a:bodyPr>
          <a:lstStyle/>
          <a:p>
            <a:r>
              <a:rPr lang="fr-FR" sz="1600" b="1" dirty="0"/>
              <a:t>	</a:t>
            </a:r>
            <a:r>
              <a:rPr lang="fr-FR" b="1" dirty="0">
                <a:solidFill>
                  <a:schemeClr val="tx2">
                    <a:satMod val="130000"/>
                  </a:schemeClr>
                </a:solidFill>
                <a:latin typeface="+mj-lt"/>
                <a:ea typeface="+mj-ea"/>
                <a:cs typeface="+mj-cs"/>
              </a:rPr>
              <a:t>– Le principe</a:t>
            </a:r>
          </a:p>
          <a:p>
            <a:r>
              <a:rPr lang="fr-FR" dirty="0">
                <a:solidFill>
                  <a:schemeClr val="tx2">
                    <a:satMod val="130000"/>
                  </a:schemeClr>
                </a:solidFill>
                <a:latin typeface="+mj-lt"/>
                <a:ea typeface="+mj-ea"/>
                <a:cs typeface="+mj-cs"/>
              </a:rPr>
              <a:t>		• L’art-thérapie est une forme d’accompagnement par le biais d’activités ludiques et adaptées aux 			   intérêts des personnes.</a:t>
            </a:r>
          </a:p>
          <a:p>
            <a:r>
              <a:rPr lang="fr-FR" dirty="0">
                <a:solidFill>
                  <a:schemeClr val="tx2">
                    <a:satMod val="130000"/>
                  </a:schemeClr>
                </a:solidFill>
                <a:latin typeface="+mj-lt"/>
                <a:ea typeface="+mj-ea"/>
                <a:cs typeface="+mj-cs"/>
              </a:rPr>
              <a:t>		• Elle n’impose </a:t>
            </a:r>
            <a:r>
              <a:rPr lang="fr-FR" b="1" dirty="0">
                <a:solidFill>
                  <a:schemeClr val="tx2">
                    <a:satMod val="130000"/>
                  </a:schemeClr>
                </a:solidFill>
                <a:latin typeface="+mj-lt"/>
                <a:ea typeface="+mj-ea"/>
                <a:cs typeface="+mj-cs"/>
              </a:rPr>
              <a:t>aucune exigence de technicité ou d’esthétique</a:t>
            </a:r>
            <a:r>
              <a:rPr lang="fr-FR" dirty="0">
                <a:solidFill>
                  <a:schemeClr val="tx2">
                    <a:satMod val="130000"/>
                  </a:schemeClr>
                </a:solidFill>
                <a:latin typeface="+mj-lt"/>
                <a:ea typeface="+mj-ea"/>
                <a:cs typeface="+mj-cs"/>
              </a:rPr>
              <a:t>.</a:t>
            </a:r>
          </a:p>
          <a:p>
            <a:r>
              <a:rPr lang="fr-FR" dirty="0">
                <a:solidFill>
                  <a:schemeClr val="tx2">
                    <a:satMod val="130000"/>
                  </a:schemeClr>
                </a:solidFill>
                <a:latin typeface="+mj-lt"/>
                <a:ea typeface="+mj-ea"/>
                <a:cs typeface="+mj-cs"/>
              </a:rPr>
              <a:t>		• </a:t>
            </a:r>
            <a:r>
              <a:rPr lang="fr-FR" b="1" dirty="0">
                <a:solidFill>
                  <a:schemeClr val="tx2">
                    <a:satMod val="130000"/>
                  </a:schemeClr>
                </a:solidFill>
                <a:latin typeface="+mj-lt"/>
                <a:ea typeface="+mj-ea"/>
                <a:cs typeface="+mj-cs"/>
              </a:rPr>
              <a:t>Il s’agit d’aider chacun à exprimer son monde intérieur par le biais d’activités </a:t>
            </a:r>
            <a:r>
              <a:rPr lang="fr-FR" dirty="0">
                <a:solidFill>
                  <a:schemeClr val="tx2">
                    <a:satMod val="130000"/>
                  </a:schemeClr>
                </a:solidFill>
                <a:latin typeface="+mj-lt"/>
                <a:ea typeface="+mj-ea"/>
                <a:cs typeface="+mj-cs"/>
              </a:rPr>
              <a:t>			   	  	  			</a:t>
            </a:r>
            <a:r>
              <a:rPr lang="fr-FR" b="1" dirty="0">
                <a:solidFill>
                  <a:schemeClr val="tx2">
                    <a:satMod val="130000"/>
                  </a:schemeClr>
                </a:solidFill>
                <a:latin typeface="+mj-lt"/>
                <a:ea typeface="+mj-ea"/>
                <a:cs typeface="+mj-cs"/>
              </a:rPr>
              <a:t>artistiques le plus souvent non verbales.</a:t>
            </a:r>
          </a:p>
        </p:txBody>
      </p:sp>
      <p:pic>
        <p:nvPicPr>
          <p:cNvPr id="6" name="Image 5">
            <a:extLst>
              <a:ext uri="{FF2B5EF4-FFF2-40B4-BE49-F238E27FC236}">
                <a16:creationId xmlns:a16="http://schemas.microsoft.com/office/drawing/2014/main" id="{3A9A4180-F7E3-4A93-BCC3-19B57EAC3D89}"/>
              </a:ext>
            </a:extLst>
          </p:cNvPr>
          <p:cNvPicPr>
            <a:picLocks noChangeAspect="1"/>
          </p:cNvPicPr>
          <p:nvPr/>
        </p:nvPicPr>
        <p:blipFill>
          <a:blip r:embed="rId4"/>
          <a:stretch>
            <a:fillRect/>
          </a:stretch>
        </p:blipFill>
        <p:spPr>
          <a:xfrm>
            <a:off x="1365298" y="126433"/>
            <a:ext cx="10826702" cy="651783"/>
          </a:xfrm>
          <a:prstGeom prst="rect">
            <a:avLst/>
          </a:prstGeom>
        </p:spPr>
      </p:pic>
      <p:sp>
        <p:nvSpPr>
          <p:cNvPr id="8" name="ZoneTexte 7">
            <a:extLst>
              <a:ext uri="{FF2B5EF4-FFF2-40B4-BE49-F238E27FC236}">
                <a16:creationId xmlns:a16="http://schemas.microsoft.com/office/drawing/2014/main" id="{CE5ACAB9-8BE0-4967-9CD9-A50912DF0D28}"/>
              </a:ext>
            </a:extLst>
          </p:cNvPr>
          <p:cNvSpPr txBox="1"/>
          <p:nvPr/>
        </p:nvSpPr>
        <p:spPr>
          <a:xfrm>
            <a:off x="1381583" y="1980760"/>
            <a:ext cx="4143727" cy="461665"/>
          </a:xfrm>
          <a:prstGeom prst="rect">
            <a:avLst/>
          </a:prstGeom>
          <a:noFill/>
          <a:ln>
            <a:solidFill>
              <a:schemeClr val="accent1">
                <a:lumMod val="50000"/>
              </a:schemeClr>
            </a:solidFill>
          </a:ln>
        </p:spPr>
        <p:txBody>
          <a:bodyPr wrap="square">
            <a:spAutoFit/>
          </a:bodyPr>
          <a:lstStyle/>
          <a:p>
            <a:r>
              <a:rPr lang="fr-FR" sz="2400" b="1" dirty="0">
                <a:solidFill>
                  <a:srgbClr val="0070C0"/>
                </a:solidFill>
              </a:rPr>
              <a:t>• L’art-thérapie c’est quoi ?</a:t>
            </a:r>
          </a:p>
        </p:txBody>
      </p:sp>
      <p:sp>
        <p:nvSpPr>
          <p:cNvPr id="10" name="ZoneTexte 9">
            <a:extLst>
              <a:ext uri="{FF2B5EF4-FFF2-40B4-BE49-F238E27FC236}">
                <a16:creationId xmlns:a16="http://schemas.microsoft.com/office/drawing/2014/main" id="{5D1B294F-B94F-4BBD-83F5-9A886988B7A0}"/>
              </a:ext>
            </a:extLst>
          </p:cNvPr>
          <p:cNvSpPr txBox="1"/>
          <p:nvPr/>
        </p:nvSpPr>
        <p:spPr>
          <a:xfrm>
            <a:off x="550661" y="4039950"/>
            <a:ext cx="10591060" cy="923330"/>
          </a:xfrm>
          <a:prstGeom prst="rect">
            <a:avLst/>
          </a:prstGeom>
          <a:noFill/>
        </p:spPr>
        <p:txBody>
          <a:bodyPr wrap="square">
            <a:spAutoFit/>
          </a:bodyPr>
          <a:lstStyle/>
          <a:p>
            <a:r>
              <a:rPr lang="fr-FR" dirty="0">
                <a:solidFill>
                  <a:schemeClr val="tx2">
                    <a:satMod val="130000"/>
                  </a:schemeClr>
                </a:solidFill>
                <a:latin typeface="+mj-lt"/>
                <a:ea typeface="+mj-ea"/>
                <a:cs typeface="+mj-cs"/>
              </a:rPr>
              <a:t>	</a:t>
            </a:r>
            <a:r>
              <a:rPr lang="fr-FR" b="1" dirty="0">
                <a:solidFill>
                  <a:schemeClr val="tx2">
                    <a:satMod val="130000"/>
                  </a:schemeClr>
                </a:solidFill>
                <a:latin typeface="+mj-lt"/>
                <a:ea typeface="+mj-ea"/>
                <a:cs typeface="+mj-cs"/>
              </a:rPr>
              <a:t>– Les objectifs</a:t>
            </a:r>
          </a:p>
          <a:p>
            <a:r>
              <a:rPr lang="fr-FR" dirty="0">
                <a:solidFill>
                  <a:schemeClr val="tx2">
                    <a:satMod val="130000"/>
                  </a:schemeClr>
                </a:solidFill>
                <a:latin typeface="+mj-lt"/>
                <a:ea typeface="+mj-ea"/>
                <a:cs typeface="+mj-cs"/>
              </a:rPr>
              <a:t>		• Stimuler des ressources praxiques, </a:t>
            </a:r>
            <a:r>
              <a:rPr lang="fr-FR" b="1" dirty="0">
                <a:solidFill>
                  <a:schemeClr val="tx2">
                    <a:satMod val="130000"/>
                  </a:schemeClr>
                </a:solidFill>
                <a:latin typeface="+mj-lt"/>
                <a:ea typeface="+mj-ea"/>
                <a:cs typeface="+mj-cs"/>
              </a:rPr>
              <a:t>cognitives, psychologiques et sociales</a:t>
            </a:r>
            <a:r>
              <a:rPr lang="fr-FR" dirty="0">
                <a:solidFill>
                  <a:schemeClr val="tx2">
                    <a:satMod val="130000"/>
                  </a:schemeClr>
                </a:solidFill>
                <a:latin typeface="+mj-lt"/>
                <a:ea typeface="+mj-ea"/>
                <a:cs typeface="+mj-cs"/>
              </a:rPr>
              <a:t>.</a:t>
            </a:r>
          </a:p>
          <a:p>
            <a:r>
              <a:rPr lang="fr-FR" dirty="0">
                <a:solidFill>
                  <a:schemeClr val="tx2">
                    <a:satMod val="130000"/>
                  </a:schemeClr>
                </a:solidFill>
                <a:latin typeface="+mj-lt"/>
                <a:ea typeface="+mj-ea"/>
                <a:cs typeface="+mj-cs"/>
              </a:rPr>
              <a:t>		• </a:t>
            </a:r>
            <a:r>
              <a:rPr lang="fr-FR" b="1" dirty="0">
                <a:solidFill>
                  <a:schemeClr val="tx2">
                    <a:satMod val="130000"/>
                  </a:schemeClr>
                </a:solidFill>
                <a:latin typeface="+mj-lt"/>
                <a:ea typeface="+mj-ea"/>
                <a:cs typeface="+mj-cs"/>
              </a:rPr>
              <a:t>Améliorer l’estime de soi, stimuler les capacités de socialisation.</a:t>
            </a:r>
          </a:p>
        </p:txBody>
      </p:sp>
      <p:sp>
        <p:nvSpPr>
          <p:cNvPr id="11" name="ZoneTexte 10">
            <a:extLst>
              <a:ext uri="{FF2B5EF4-FFF2-40B4-BE49-F238E27FC236}">
                <a16:creationId xmlns:a16="http://schemas.microsoft.com/office/drawing/2014/main" id="{B419E8F4-D6C4-4830-B3DD-D235E079684A}"/>
              </a:ext>
            </a:extLst>
          </p:cNvPr>
          <p:cNvSpPr txBox="1"/>
          <p:nvPr/>
        </p:nvSpPr>
        <p:spPr>
          <a:xfrm>
            <a:off x="488797" y="4961348"/>
            <a:ext cx="11879666" cy="1754326"/>
          </a:xfrm>
          <a:prstGeom prst="rect">
            <a:avLst/>
          </a:prstGeom>
          <a:noFill/>
        </p:spPr>
        <p:txBody>
          <a:bodyPr wrap="square">
            <a:spAutoFit/>
          </a:bodyPr>
          <a:lstStyle/>
          <a:p>
            <a:r>
              <a:rPr lang="fr-FR" dirty="0">
                <a:solidFill>
                  <a:schemeClr val="tx2">
                    <a:satMod val="130000"/>
                  </a:schemeClr>
                </a:solidFill>
                <a:latin typeface="+mj-lt"/>
                <a:ea typeface="+mj-ea"/>
                <a:cs typeface="+mj-cs"/>
              </a:rPr>
              <a:t>	</a:t>
            </a:r>
            <a:r>
              <a:rPr lang="fr-FR" b="1" dirty="0">
                <a:solidFill>
                  <a:schemeClr val="tx2">
                    <a:satMod val="130000"/>
                  </a:schemeClr>
                </a:solidFill>
                <a:latin typeface="+mj-lt"/>
                <a:ea typeface="+mj-ea"/>
                <a:cs typeface="+mj-cs"/>
              </a:rPr>
              <a:t>– La méthodologie</a:t>
            </a:r>
          </a:p>
          <a:p>
            <a:r>
              <a:rPr lang="fr-FR" dirty="0">
                <a:solidFill>
                  <a:schemeClr val="tx2">
                    <a:satMod val="130000"/>
                  </a:schemeClr>
                </a:solidFill>
                <a:latin typeface="+mj-lt"/>
                <a:ea typeface="+mj-ea"/>
                <a:cs typeface="+mj-cs"/>
              </a:rPr>
              <a:t>		• Différentes approches sont possibles : </a:t>
            </a:r>
            <a:r>
              <a:rPr lang="fr-FR" b="1" dirty="0">
                <a:solidFill>
                  <a:schemeClr val="tx2">
                    <a:satMod val="130000"/>
                  </a:schemeClr>
                </a:solidFill>
                <a:latin typeface="+mj-lt"/>
                <a:ea typeface="+mj-ea"/>
                <a:cs typeface="+mj-cs"/>
              </a:rPr>
              <a:t>théâtre et danse, musique et chant,  écriture, dessin et 		  peinture, </a:t>
            </a:r>
            <a:r>
              <a:rPr lang="fr-FR" b="1" dirty="0" err="1">
                <a:solidFill>
                  <a:schemeClr val="tx2">
                    <a:satMod val="130000"/>
                  </a:schemeClr>
                </a:solidFill>
                <a:latin typeface="+mj-lt"/>
                <a:ea typeface="+mj-ea"/>
                <a:cs typeface="+mj-cs"/>
              </a:rPr>
              <a:t>etc</a:t>
            </a:r>
            <a:endParaRPr lang="fr-FR" b="1" dirty="0">
              <a:solidFill>
                <a:schemeClr val="tx2">
                  <a:satMod val="130000"/>
                </a:schemeClr>
              </a:solidFill>
              <a:latin typeface="+mj-lt"/>
              <a:ea typeface="+mj-ea"/>
              <a:cs typeface="+mj-cs"/>
            </a:endParaRPr>
          </a:p>
          <a:p>
            <a:r>
              <a:rPr lang="fr-FR" dirty="0">
                <a:solidFill>
                  <a:schemeClr val="tx2">
                    <a:satMod val="130000"/>
                  </a:schemeClr>
                </a:solidFill>
                <a:latin typeface="+mj-lt"/>
                <a:ea typeface="+mj-ea"/>
                <a:cs typeface="+mj-cs"/>
              </a:rPr>
              <a:t>		• Les ateliers sont </a:t>
            </a:r>
            <a:r>
              <a:rPr lang="fr-FR" b="1" dirty="0">
                <a:solidFill>
                  <a:schemeClr val="tx2">
                    <a:satMod val="130000"/>
                  </a:schemeClr>
                </a:solidFill>
                <a:latin typeface="+mj-lt"/>
                <a:ea typeface="+mj-ea"/>
                <a:cs typeface="+mj-cs"/>
              </a:rPr>
              <a:t>individuels collectifs, </a:t>
            </a:r>
            <a:r>
              <a:rPr lang="fr-FR" dirty="0">
                <a:solidFill>
                  <a:schemeClr val="tx2">
                    <a:satMod val="130000"/>
                  </a:schemeClr>
                </a:solidFill>
                <a:latin typeface="+mj-lt"/>
                <a:ea typeface="+mj-ea"/>
                <a:cs typeface="+mj-cs"/>
              </a:rPr>
              <a:t>de préférence au moins hebdomadaires</a:t>
            </a:r>
          </a:p>
          <a:p>
            <a:r>
              <a:rPr lang="fr-FR" dirty="0">
                <a:solidFill>
                  <a:schemeClr val="tx2">
                    <a:satMod val="130000"/>
                  </a:schemeClr>
                </a:solidFill>
                <a:latin typeface="+mj-lt"/>
                <a:ea typeface="+mj-ea"/>
                <a:cs typeface="+mj-cs"/>
              </a:rPr>
              <a:t>		• Ils peuvent être animés par </a:t>
            </a:r>
            <a:r>
              <a:rPr lang="fr-FR" b="1" dirty="0">
                <a:solidFill>
                  <a:schemeClr val="tx2">
                    <a:satMod val="130000"/>
                  </a:schemeClr>
                </a:solidFill>
                <a:latin typeface="+mj-lt"/>
                <a:ea typeface="+mj-ea"/>
                <a:cs typeface="+mj-cs"/>
              </a:rPr>
              <a:t>des artistes professionnels </a:t>
            </a:r>
            <a:r>
              <a:rPr lang="fr-FR" dirty="0">
                <a:solidFill>
                  <a:schemeClr val="tx2">
                    <a:satMod val="130000"/>
                  </a:schemeClr>
                </a:solidFill>
                <a:latin typeface="+mj-lt"/>
                <a:ea typeface="+mj-ea"/>
                <a:cs typeface="+mj-cs"/>
              </a:rPr>
              <a:t>ou toute personne </a:t>
            </a:r>
          </a:p>
          <a:p>
            <a:r>
              <a:rPr lang="fr-FR" dirty="0">
                <a:solidFill>
                  <a:schemeClr val="tx2">
                    <a:satMod val="130000"/>
                  </a:schemeClr>
                </a:solidFill>
                <a:latin typeface="+mj-lt"/>
                <a:ea typeface="+mj-ea"/>
                <a:cs typeface="+mj-cs"/>
              </a:rPr>
              <a:t>		  maitrisant la technique, et formés à la maladie d’Alzheimer ou apparentée</a:t>
            </a:r>
          </a:p>
        </p:txBody>
      </p:sp>
      <p:sp>
        <p:nvSpPr>
          <p:cNvPr id="5" name="Rectangle 4">
            <a:extLst>
              <a:ext uri="{FF2B5EF4-FFF2-40B4-BE49-F238E27FC236}">
                <a16:creationId xmlns:a16="http://schemas.microsoft.com/office/drawing/2014/main" id="{EC3C8D10-CF91-47C8-8799-1AD04BD01306}"/>
              </a:ext>
            </a:extLst>
          </p:cNvPr>
          <p:cNvSpPr/>
          <p:nvPr/>
        </p:nvSpPr>
        <p:spPr>
          <a:xfrm>
            <a:off x="1352145" y="0"/>
            <a:ext cx="10839855" cy="11575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 name="Groupe 2">
            <a:extLst>
              <a:ext uri="{FF2B5EF4-FFF2-40B4-BE49-F238E27FC236}">
                <a16:creationId xmlns:a16="http://schemas.microsoft.com/office/drawing/2014/main" id="{DB436DE9-8CCD-4ABE-ACCE-0E4221B7A5A6}"/>
              </a:ext>
            </a:extLst>
          </p:cNvPr>
          <p:cNvGrpSpPr/>
          <p:nvPr/>
        </p:nvGrpSpPr>
        <p:grpSpPr>
          <a:xfrm>
            <a:off x="1448536" y="0"/>
            <a:ext cx="10743464" cy="2546237"/>
            <a:chOff x="1348307" y="29183"/>
            <a:chExt cx="10743464" cy="2546237"/>
          </a:xfrm>
        </p:grpSpPr>
        <p:pic>
          <p:nvPicPr>
            <p:cNvPr id="7" name="Image 6">
              <a:extLst>
                <a:ext uri="{FF2B5EF4-FFF2-40B4-BE49-F238E27FC236}">
                  <a16:creationId xmlns:a16="http://schemas.microsoft.com/office/drawing/2014/main" id="{C548F2E0-C76E-4887-A0EA-3B422CACCFE6}"/>
                </a:ext>
              </a:extLst>
            </p:cNvPr>
            <p:cNvPicPr>
              <a:picLocks noChangeAspect="1"/>
            </p:cNvPicPr>
            <p:nvPr/>
          </p:nvPicPr>
          <p:blipFill>
            <a:blip r:embed="rId5"/>
            <a:stretch>
              <a:fillRect/>
            </a:stretch>
          </p:blipFill>
          <p:spPr>
            <a:xfrm>
              <a:off x="7534224" y="122170"/>
              <a:ext cx="4557547" cy="2453250"/>
            </a:xfrm>
            <a:prstGeom prst="rect">
              <a:avLst/>
            </a:prstGeom>
            <a:ln>
              <a:solidFill>
                <a:schemeClr val="accent1"/>
              </a:solidFill>
            </a:ln>
          </p:spPr>
        </p:pic>
        <p:sp>
          <p:nvSpPr>
            <p:cNvPr id="2" name="ZoneTexte 1">
              <a:extLst>
                <a:ext uri="{FF2B5EF4-FFF2-40B4-BE49-F238E27FC236}">
                  <a16:creationId xmlns:a16="http://schemas.microsoft.com/office/drawing/2014/main" id="{6625CBE2-15EB-4023-AE9D-37138BA6D737}"/>
                </a:ext>
              </a:extLst>
            </p:cNvPr>
            <p:cNvSpPr txBox="1"/>
            <p:nvPr/>
          </p:nvSpPr>
          <p:spPr>
            <a:xfrm>
              <a:off x="1348307" y="29183"/>
              <a:ext cx="6161446" cy="1877437"/>
            </a:xfrm>
            <a:prstGeom prst="rect">
              <a:avLst/>
            </a:prstGeom>
            <a:solidFill>
              <a:schemeClr val="bg1"/>
            </a:solidFill>
          </p:spPr>
          <p:txBody>
            <a:bodyPr wrap="square" rtlCol="0">
              <a:spAutoFit/>
            </a:bodyPr>
            <a:lstStyle/>
            <a:p>
              <a:endParaRPr lang="fr-FR" sz="2000" dirty="0">
                <a:solidFill>
                  <a:schemeClr val="tx2">
                    <a:satMod val="130000"/>
                  </a:schemeClr>
                </a:solidFill>
                <a:latin typeface="+mj-lt"/>
                <a:ea typeface="+mj-ea"/>
                <a:cs typeface="+mj-cs"/>
              </a:endParaRPr>
            </a:p>
            <a:p>
              <a:r>
                <a:rPr lang="fr-FR" sz="2000" dirty="0">
                  <a:solidFill>
                    <a:schemeClr val="tx2">
                      <a:satMod val="130000"/>
                    </a:schemeClr>
                  </a:solidFill>
                  <a:latin typeface="+mj-lt"/>
                  <a:ea typeface="+mj-ea"/>
                  <a:cs typeface="+mj-cs"/>
                </a:rPr>
                <a:t>La catégorisation des INM (interventions non médicamenteuses) varie selon les sources. Voici parmi ces INM </a:t>
              </a:r>
              <a:r>
                <a:rPr lang="fr-FR" sz="2000" b="1" dirty="0">
                  <a:solidFill>
                    <a:schemeClr val="tx2">
                      <a:satMod val="130000"/>
                    </a:schemeClr>
                  </a:solidFill>
                  <a:latin typeface="+mj-lt"/>
                  <a:ea typeface="+mj-ea"/>
                  <a:cs typeface="+mj-cs"/>
                </a:rPr>
                <a:t>les contour de l’art-thérapie </a:t>
              </a:r>
              <a:r>
                <a:rPr lang="fr-FR" sz="2000" dirty="0">
                  <a:solidFill>
                    <a:schemeClr val="tx2">
                      <a:satMod val="130000"/>
                    </a:schemeClr>
                  </a:solidFill>
                  <a:latin typeface="+mj-lt"/>
                  <a:ea typeface="+mj-ea"/>
                  <a:cs typeface="+mj-cs"/>
                </a:rPr>
                <a:t>proposée par la Société Française de Gériatrie et Gérontologie.</a:t>
              </a:r>
            </a:p>
            <a:p>
              <a:r>
                <a:rPr lang="fr-FR" sz="1600" dirty="0">
                  <a:solidFill>
                    <a:schemeClr val="tx2">
                      <a:satMod val="130000"/>
                    </a:schemeClr>
                  </a:solidFill>
                  <a:latin typeface="+mj-lt"/>
                  <a:ea typeface="+mj-ea"/>
                  <a:cs typeface="+mj-cs"/>
                </a:rPr>
                <a:t>(Plan Alzheimer 2008-2012)  </a:t>
              </a:r>
              <a:endParaRPr lang="en-GB" sz="1600" dirty="0">
                <a:solidFill>
                  <a:schemeClr val="tx2">
                    <a:satMod val="130000"/>
                  </a:schemeClr>
                </a:solidFill>
                <a:latin typeface="+mj-lt"/>
                <a:ea typeface="+mj-ea"/>
                <a:cs typeface="+mj-cs"/>
              </a:endParaRPr>
            </a:p>
          </p:txBody>
        </p:sp>
      </p:grpSp>
    </p:spTree>
    <p:custDataLst>
      <p:tags r:id="rId1"/>
    </p:custDataLst>
    <p:extLst>
      <p:ext uri="{BB962C8B-B14F-4D97-AF65-F5344CB8AC3E}">
        <p14:creationId xmlns:p14="http://schemas.microsoft.com/office/powerpoint/2010/main" val="1523149260"/>
      </p:ext>
    </p:extLst>
  </p:cSld>
  <p:clrMapOvr>
    <a:masterClrMapping/>
  </p:clrMapOvr>
  <mc:AlternateContent xmlns:mc="http://schemas.openxmlformats.org/markup-compatibility/2006" xmlns:p14="http://schemas.microsoft.com/office/powerpoint/2010/main">
    <mc:Choice Requires="p14">
      <p:transition spd="slow" p14:dur="2000" advTm="9870"/>
    </mc:Choice>
    <mc:Fallback xmlns="">
      <p:transition spd="slow" advTm="987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250" fill="hold"/>
                                        <p:tgtEl>
                                          <p:spTgt spid="3"/>
                                        </p:tgtEl>
                                        <p:attrNameLst>
                                          <p:attrName>ppt_x</p:attrName>
                                        </p:attrNameLst>
                                      </p:cBhvr>
                                      <p:tavLst>
                                        <p:tav tm="0">
                                          <p:val>
                                            <p:strVal val="0-#ppt_w/2"/>
                                          </p:val>
                                        </p:tav>
                                        <p:tav tm="100000">
                                          <p:val>
                                            <p:strVal val="#ppt_x"/>
                                          </p:val>
                                        </p:tav>
                                      </p:tavLst>
                                    </p:anim>
                                    <p:anim calcmode="lin" valueType="num">
                                      <p:cBhvr additive="base">
                                        <p:cTn id="8" dur="125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1250" fill="hold"/>
                                        <p:tgtEl>
                                          <p:spTgt spid="8"/>
                                        </p:tgtEl>
                                        <p:attrNameLst>
                                          <p:attrName>ppt_x</p:attrName>
                                        </p:attrNameLst>
                                      </p:cBhvr>
                                      <p:tavLst>
                                        <p:tav tm="0">
                                          <p:val>
                                            <p:strVal val="1+#ppt_w/2"/>
                                          </p:val>
                                        </p:tav>
                                        <p:tav tm="100000">
                                          <p:val>
                                            <p:strVal val="#ppt_x"/>
                                          </p:val>
                                        </p:tav>
                                      </p:tavLst>
                                    </p:anim>
                                    <p:anim calcmode="lin" valueType="num">
                                      <p:cBhvr additive="base">
                                        <p:cTn id="14" dur="125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1000"/>
                                        <p:tgtEl>
                                          <p:spTgt spid="11"/>
                                        </p:tgtEl>
                                      </p:cBhvr>
                                    </p:animEffect>
                                    <p:anim calcmode="lin" valueType="num">
                                      <p:cBhvr>
                                        <p:cTn id="34" dur="1000" fill="hold"/>
                                        <p:tgtEl>
                                          <p:spTgt spid="11"/>
                                        </p:tgtEl>
                                        <p:attrNameLst>
                                          <p:attrName>ppt_x</p:attrName>
                                        </p:attrNameLst>
                                      </p:cBhvr>
                                      <p:tavLst>
                                        <p:tav tm="0">
                                          <p:val>
                                            <p:strVal val="#ppt_x"/>
                                          </p:val>
                                        </p:tav>
                                        <p:tav tm="100000">
                                          <p:val>
                                            <p:strVal val="#ppt_x"/>
                                          </p:val>
                                        </p:tav>
                                      </p:tavLst>
                                    </p:anim>
                                    <p:anim calcmode="lin" valueType="num">
                                      <p:cBhvr>
                                        <p:cTn id="3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P spid="10"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9989D5BB-C411-4B2C-B956-A1A5505A9132}"/>
              </a:ext>
            </a:extLst>
          </p:cNvPr>
          <p:cNvPicPr>
            <a:picLocks noChangeAspect="1"/>
          </p:cNvPicPr>
          <p:nvPr/>
        </p:nvPicPr>
        <p:blipFill>
          <a:blip r:embed="rId3"/>
          <a:stretch>
            <a:fillRect/>
          </a:stretch>
        </p:blipFill>
        <p:spPr>
          <a:xfrm>
            <a:off x="170933" y="222370"/>
            <a:ext cx="813980" cy="755752"/>
          </a:xfrm>
          <a:prstGeom prst="rect">
            <a:avLst/>
          </a:prstGeom>
        </p:spPr>
      </p:pic>
      <p:sp>
        <p:nvSpPr>
          <p:cNvPr id="3" name="Titre 1">
            <a:extLst>
              <a:ext uri="{FF2B5EF4-FFF2-40B4-BE49-F238E27FC236}">
                <a16:creationId xmlns:a16="http://schemas.microsoft.com/office/drawing/2014/main" id="{DC86D1F1-7FB4-4D50-B8A8-DB27CFEF91FE}"/>
              </a:ext>
            </a:extLst>
          </p:cNvPr>
          <p:cNvSpPr txBox="1">
            <a:spLocks/>
          </p:cNvSpPr>
          <p:nvPr/>
        </p:nvSpPr>
        <p:spPr>
          <a:xfrm>
            <a:off x="1367761" y="165369"/>
            <a:ext cx="10694537" cy="530482"/>
          </a:xfrm>
          <a:prstGeom prst="rect">
            <a:avLst/>
          </a:prstGeom>
          <a:ln>
            <a:solidFill>
              <a:schemeClr val="accent1">
                <a:lumMod val="50000"/>
              </a:schemeClr>
            </a:solidFill>
          </a:ln>
        </p:spPr>
        <p:txBody>
          <a:bodyPr anchor="b">
            <a:no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ctr"/>
            <a:r>
              <a:rPr lang="fr-FR" sz="2800" dirty="0">
                <a:effectLst/>
              </a:rPr>
              <a:t>Le projet UHR du CH de Limoux;  place de l’art dans la prise en charge.</a:t>
            </a:r>
          </a:p>
        </p:txBody>
      </p:sp>
      <p:sp>
        <p:nvSpPr>
          <p:cNvPr id="12" name="Titre 1">
            <a:extLst>
              <a:ext uri="{FF2B5EF4-FFF2-40B4-BE49-F238E27FC236}">
                <a16:creationId xmlns:a16="http://schemas.microsoft.com/office/drawing/2014/main" id="{82CF9B7F-30F3-47DA-AC2F-F5065280CC7B}"/>
              </a:ext>
            </a:extLst>
          </p:cNvPr>
          <p:cNvSpPr txBox="1">
            <a:spLocks/>
          </p:cNvSpPr>
          <p:nvPr/>
        </p:nvSpPr>
        <p:spPr>
          <a:xfrm>
            <a:off x="1463114" y="717394"/>
            <a:ext cx="10402350" cy="1068990"/>
          </a:xfrm>
          <a:prstGeom prst="rect">
            <a:avLst/>
          </a:prstGeom>
          <a:ln>
            <a:noFill/>
          </a:ln>
        </p:spPr>
        <p:txBody>
          <a:bodyPr anchor="b">
            <a:no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marL="342900" indent="-342900">
              <a:lnSpc>
                <a:spcPct val="107000"/>
              </a:lnSpc>
              <a:spcAft>
                <a:spcPts val="800"/>
              </a:spcAft>
              <a:buFont typeface="Arial" panose="020B0604020202020204" pitchFamily="34" charset="0"/>
              <a:buChar char="•"/>
            </a:pPr>
            <a:r>
              <a:rPr lang="fr-FR" sz="2000" dirty="0">
                <a:effectLst/>
              </a:rPr>
              <a:t>Les prétentions initiales pour indiquer, l’atelier le mieux adapté à un patient particulier en fonction de tel ou tel critère, se sont vite avérées, inopérantes, compte tenu notamment de la diversité des profils psychologiques, cognitifs et des préférences.</a:t>
            </a:r>
            <a:endParaRPr lang="en-GB" sz="2000" dirty="0">
              <a:effectLst/>
            </a:endParaRPr>
          </a:p>
        </p:txBody>
      </p:sp>
      <p:sp>
        <p:nvSpPr>
          <p:cNvPr id="16" name="Titre 1">
            <a:extLst>
              <a:ext uri="{FF2B5EF4-FFF2-40B4-BE49-F238E27FC236}">
                <a16:creationId xmlns:a16="http://schemas.microsoft.com/office/drawing/2014/main" id="{FFE91A3B-6C59-43BF-B206-E5FA79585846}"/>
              </a:ext>
            </a:extLst>
          </p:cNvPr>
          <p:cNvSpPr txBox="1">
            <a:spLocks/>
          </p:cNvSpPr>
          <p:nvPr/>
        </p:nvSpPr>
        <p:spPr>
          <a:xfrm>
            <a:off x="1480565" y="1755987"/>
            <a:ext cx="10402350" cy="668847"/>
          </a:xfrm>
          <a:prstGeom prst="rect">
            <a:avLst/>
          </a:prstGeom>
          <a:ln>
            <a:noFill/>
          </a:ln>
        </p:spPr>
        <p:txBody>
          <a:bodyPr anchor="b">
            <a:no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marL="342900" indent="-342900">
              <a:lnSpc>
                <a:spcPct val="107000"/>
              </a:lnSpc>
              <a:spcAft>
                <a:spcPts val="800"/>
              </a:spcAft>
              <a:buFont typeface="Arial" panose="020B0604020202020204" pitchFamily="34" charset="0"/>
              <a:buChar char="•"/>
            </a:pPr>
            <a:r>
              <a:rPr lang="fr-FR" sz="2000" dirty="0">
                <a:effectLst/>
              </a:rPr>
              <a:t>Nous avons fini par adopter une méthode plus pragmatique qui consiste à aller vers les nouveaux arrivants  pour leurs proposer une activité artistique.</a:t>
            </a:r>
            <a:endParaRPr lang="en-GB" sz="2000" dirty="0">
              <a:effectLst/>
            </a:endParaRPr>
          </a:p>
        </p:txBody>
      </p:sp>
      <p:sp>
        <p:nvSpPr>
          <p:cNvPr id="21" name="Titre 1">
            <a:extLst>
              <a:ext uri="{FF2B5EF4-FFF2-40B4-BE49-F238E27FC236}">
                <a16:creationId xmlns:a16="http://schemas.microsoft.com/office/drawing/2014/main" id="{B73B531F-007A-43A9-B111-5E6245524750}"/>
              </a:ext>
            </a:extLst>
          </p:cNvPr>
          <p:cNvSpPr txBox="1">
            <a:spLocks/>
          </p:cNvSpPr>
          <p:nvPr/>
        </p:nvSpPr>
        <p:spPr>
          <a:xfrm>
            <a:off x="1363488" y="3246272"/>
            <a:ext cx="10402350" cy="1000163"/>
          </a:xfrm>
          <a:prstGeom prst="rect">
            <a:avLst/>
          </a:prstGeom>
        </p:spPr>
        <p:txBody>
          <a:bodyPr anchor="b">
            <a:no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marL="342900" indent="-342900">
              <a:lnSpc>
                <a:spcPct val="107000"/>
              </a:lnSpc>
              <a:spcAft>
                <a:spcPts val="800"/>
              </a:spcAft>
              <a:buFont typeface="Arial" panose="020B0604020202020204" pitchFamily="34" charset="0"/>
              <a:buChar char="•"/>
            </a:pPr>
            <a:r>
              <a:rPr lang="fr-FR" sz="2000" dirty="0">
                <a:effectLst/>
              </a:rPr>
              <a:t>L’atelier est par </a:t>
            </a:r>
            <a:r>
              <a:rPr lang="fr-FR" sz="2000" dirty="0" err="1">
                <a:effectLst/>
              </a:rPr>
              <a:t>ailleur</a:t>
            </a:r>
            <a:r>
              <a:rPr lang="fr-FR" sz="2000" dirty="0">
                <a:effectLst/>
              </a:rPr>
              <a:t> </a:t>
            </a:r>
            <a:r>
              <a:rPr lang="fr-FR" sz="2000" u="sng" dirty="0">
                <a:effectLst/>
              </a:rPr>
              <a:t>un lieu accueillant et ouvert sans contraintes ni obligations</a:t>
            </a:r>
            <a:r>
              <a:rPr lang="fr-FR" sz="2000" dirty="0">
                <a:effectLst/>
              </a:rPr>
              <a:t>, favorisant des  rapports détendus, C’est un parti pris qui  n’empêche pas un travail de qualité </a:t>
            </a:r>
            <a:r>
              <a:rPr lang="fr-FR" sz="2000" i="1" dirty="0">
                <a:effectLst/>
              </a:rPr>
              <a:t>(les contraintes sont largement compensés par le bénéfice). </a:t>
            </a:r>
            <a:endParaRPr lang="en-GB" sz="2000" i="1" dirty="0">
              <a:effectLst/>
            </a:endParaRPr>
          </a:p>
        </p:txBody>
      </p:sp>
      <p:sp>
        <p:nvSpPr>
          <p:cNvPr id="22" name="Titre 1">
            <a:extLst>
              <a:ext uri="{FF2B5EF4-FFF2-40B4-BE49-F238E27FC236}">
                <a16:creationId xmlns:a16="http://schemas.microsoft.com/office/drawing/2014/main" id="{8E949FAD-2B3D-482A-826D-140556A1B5B4}"/>
              </a:ext>
            </a:extLst>
          </p:cNvPr>
          <p:cNvSpPr txBox="1">
            <a:spLocks/>
          </p:cNvSpPr>
          <p:nvPr/>
        </p:nvSpPr>
        <p:spPr>
          <a:xfrm>
            <a:off x="1405611" y="4534199"/>
            <a:ext cx="10786389" cy="1058994"/>
          </a:xfrm>
          <a:prstGeom prst="rect">
            <a:avLst/>
          </a:prstGeom>
        </p:spPr>
        <p:txBody>
          <a:bodyPr anchor="b">
            <a:no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marL="342900" indent="-342900">
              <a:lnSpc>
                <a:spcPct val="107000"/>
              </a:lnSpc>
              <a:spcAft>
                <a:spcPts val="800"/>
              </a:spcAft>
              <a:buFont typeface="Arial" panose="020B0604020202020204" pitchFamily="34" charset="0"/>
              <a:buChar char="•"/>
            </a:pPr>
            <a:r>
              <a:rPr lang="fr-FR" sz="2000" b="1" dirty="0">
                <a:effectLst/>
              </a:rPr>
              <a:t>Dans les ateliers, deux catégories de patients </a:t>
            </a:r>
            <a:r>
              <a:rPr lang="fr-FR" sz="2000" dirty="0">
                <a:effectLst/>
              </a:rPr>
              <a:t>: les participants actifs (les assidus) et les passifs (qui picorent).  Ces passifs  sont souvent d’ailleurs de faux passifs  qui ne font pas l'action mais y participent par un avis, un geste si ténu soit-il,  (qui profitent aussi en tant qu’observateur de ce qui se passe). </a:t>
            </a:r>
          </a:p>
        </p:txBody>
      </p:sp>
      <p:sp>
        <p:nvSpPr>
          <p:cNvPr id="13" name="Titre 1">
            <a:extLst>
              <a:ext uri="{FF2B5EF4-FFF2-40B4-BE49-F238E27FC236}">
                <a16:creationId xmlns:a16="http://schemas.microsoft.com/office/drawing/2014/main" id="{DFD979DB-60F9-47A1-AB5B-1DBA8ACC2048}"/>
              </a:ext>
            </a:extLst>
          </p:cNvPr>
          <p:cNvSpPr txBox="1">
            <a:spLocks/>
          </p:cNvSpPr>
          <p:nvPr/>
        </p:nvSpPr>
        <p:spPr>
          <a:xfrm>
            <a:off x="1475063" y="2439157"/>
            <a:ext cx="10716937" cy="720578"/>
          </a:xfrm>
          <a:prstGeom prst="rect">
            <a:avLst/>
          </a:prstGeom>
          <a:ln>
            <a:noFill/>
          </a:ln>
        </p:spPr>
        <p:txBody>
          <a:bodyPr anchor="b">
            <a:no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marL="342900" indent="-342900">
              <a:lnSpc>
                <a:spcPct val="107000"/>
              </a:lnSpc>
              <a:spcAft>
                <a:spcPts val="800"/>
              </a:spcAft>
              <a:buFont typeface="Arial" panose="020B0604020202020204" pitchFamily="34" charset="0"/>
              <a:buChar char="•"/>
            </a:pPr>
            <a:r>
              <a:rPr lang="fr-FR" sz="2000" dirty="0">
                <a:effectLst/>
              </a:rPr>
              <a:t>Ces prises en charge sont soit collectives (UHR) soit individuelles (UVS) . Une adaptation au cas par </a:t>
            </a:r>
            <a:r>
              <a:rPr lang="fr-FR" sz="2000" dirty="0" err="1">
                <a:effectLst/>
              </a:rPr>
              <a:t>casest</a:t>
            </a:r>
            <a:r>
              <a:rPr lang="fr-FR" sz="2000" dirty="0">
                <a:effectLst/>
              </a:rPr>
              <a:t> possible</a:t>
            </a:r>
            <a:endParaRPr lang="en-GB" sz="2000" dirty="0">
              <a:effectLst/>
            </a:endParaRPr>
          </a:p>
        </p:txBody>
      </p:sp>
      <p:sp>
        <p:nvSpPr>
          <p:cNvPr id="10" name="Titre 1">
            <a:extLst>
              <a:ext uri="{FF2B5EF4-FFF2-40B4-BE49-F238E27FC236}">
                <a16:creationId xmlns:a16="http://schemas.microsoft.com/office/drawing/2014/main" id="{26FEC95A-A72B-4C5F-8545-A402F955E525}"/>
              </a:ext>
            </a:extLst>
          </p:cNvPr>
          <p:cNvSpPr txBox="1">
            <a:spLocks/>
          </p:cNvSpPr>
          <p:nvPr/>
        </p:nvSpPr>
        <p:spPr>
          <a:xfrm>
            <a:off x="1405611" y="5538115"/>
            <a:ext cx="10786389" cy="1129385"/>
          </a:xfrm>
          <a:prstGeom prst="rect">
            <a:avLst/>
          </a:prstGeom>
        </p:spPr>
        <p:txBody>
          <a:bodyPr anchor="b">
            <a:no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marL="342900" indent="-342900">
              <a:lnSpc>
                <a:spcPct val="107000"/>
              </a:lnSpc>
              <a:spcAft>
                <a:spcPts val="800"/>
              </a:spcAft>
              <a:buFont typeface="Arial" panose="020B0604020202020204" pitchFamily="34" charset="0"/>
              <a:buChar char="•"/>
            </a:pPr>
            <a:r>
              <a:rPr lang="fr-FR" sz="2000" dirty="0">
                <a:effectLst/>
              </a:rPr>
              <a:t>Ces ateliers sont souvent accompagnés de musique. Ils  contribuent à jalonner le temps qui passe et à </a:t>
            </a:r>
            <a:r>
              <a:rPr lang="fr-FR" sz="2000" u="sng" dirty="0">
                <a:effectLst/>
              </a:rPr>
              <a:t>induire dans le service, une atmosphère amicale et paisible</a:t>
            </a:r>
            <a:r>
              <a:rPr lang="fr-FR" sz="2000" dirty="0">
                <a:effectLst/>
              </a:rPr>
              <a:t>, favorisant le lien social</a:t>
            </a:r>
          </a:p>
          <a:p>
            <a:pPr>
              <a:lnSpc>
                <a:spcPct val="107000"/>
              </a:lnSpc>
              <a:spcAft>
                <a:spcPts val="800"/>
              </a:spcAft>
            </a:pPr>
            <a:r>
              <a:rPr lang="fr-FR" sz="2000" dirty="0">
                <a:effectLst/>
              </a:rPr>
              <a:t>    ( nous avons ainsi observé la naissance de liens de proximité sans paroles entre deux résidentes).</a:t>
            </a:r>
          </a:p>
        </p:txBody>
      </p:sp>
    </p:spTree>
    <p:custDataLst>
      <p:tags r:id="rId1"/>
    </p:custDataLst>
    <p:extLst>
      <p:ext uri="{BB962C8B-B14F-4D97-AF65-F5344CB8AC3E}">
        <p14:creationId xmlns:p14="http://schemas.microsoft.com/office/powerpoint/2010/main" val="3373464030"/>
      </p:ext>
    </p:extLst>
  </p:cSld>
  <p:clrMapOvr>
    <a:masterClrMapping/>
  </p:clrMapOvr>
  <mc:AlternateContent xmlns:mc="http://schemas.openxmlformats.org/markup-compatibility/2006" xmlns:p14="http://schemas.microsoft.com/office/powerpoint/2010/main">
    <mc:Choice Requires="p14">
      <p:transition spd="slow" p14:dur="2000" advTm="9870"/>
    </mc:Choice>
    <mc:Fallback xmlns="">
      <p:transition spd="slow" advTm="987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left)">
                                      <p:cBhvr>
                                        <p:cTn id="14" dur="10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1000"/>
                                        <p:tgtEl>
                                          <p:spTgt spid="16"/>
                                        </p:tgtEl>
                                      </p:cBhvr>
                                    </p:animEffect>
                                    <p:anim calcmode="lin" valueType="num">
                                      <p:cBhvr>
                                        <p:cTn id="20" dur="1000" fill="hold"/>
                                        <p:tgtEl>
                                          <p:spTgt spid="16"/>
                                        </p:tgtEl>
                                        <p:attrNameLst>
                                          <p:attrName>ppt_x</p:attrName>
                                        </p:attrNameLst>
                                      </p:cBhvr>
                                      <p:tavLst>
                                        <p:tav tm="0">
                                          <p:val>
                                            <p:strVal val="#ppt_x"/>
                                          </p:val>
                                        </p:tav>
                                        <p:tav tm="100000">
                                          <p:val>
                                            <p:strVal val="#ppt_x"/>
                                          </p:val>
                                        </p:tav>
                                      </p:tavLst>
                                    </p:anim>
                                    <p:anim calcmode="lin" valueType="num">
                                      <p:cBhvr>
                                        <p:cTn id="2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left)">
                                      <p:cBhvr>
                                        <p:cTn id="26" dur="10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1000"/>
                                        <p:tgtEl>
                                          <p:spTgt spid="21"/>
                                        </p:tgtEl>
                                      </p:cBhvr>
                                    </p:animEffect>
                                    <p:anim calcmode="lin" valueType="num">
                                      <p:cBhvr>
                                        <p:cTn id="32" dur="1000" fill="hold"/>
                                        <p:tgtEl>
                                          <p:spTgt spid="21"/>
                                        </p:tgtEl>
                                        <p:attrNameLst>
                                          <p:attrName>ppt_x</p:attrName>
                                        </p:attrNameLst>
                                      </p:cBhvr>
                                      <p:tavLst>
                                        <p:tav tm="0">
                                          <p:val>
                                            <p:strVal val="#ppt_x"/>
                                          </p:val>
                                        </p:tav>
                                        <p:tav tm="100000">
                                          <p:val>
                                            <p:strVal val="#ppt_x"/>
                                          </p:val>
                                        </p:tav>
                                      </p:tavLst>
                                    </p:anim>
                                    <p:anim calcmode="lin" valueType="num">
                                      <p:cBhvr>
                                        <p:cTn id="3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1000"/>
                                        <p:tgtEl>
                                          <p:spTgt spid="22"/>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1000"/>
                                        <p:tgtEl>
                                          <p:spTgt spid="10"/>
                                        </p:tgtEl>
                                      </p:cBhvr>
                                    </p:animEffect>
                                    <p:anim calcmode="lin" valueType="num">
                                      <p:cBhvr>
                                        <p:cTn id="44" dur="1000" fill="hold"/>
                                        <p:tgtEl>
                                          <p:spTgt spid="10"/>
                                        </p:tgtEl>
                                        <p:attrNameLst>
                                          <p:attrName>ppt_x</p:attrName>
                                        </p:attrNameLst>
                                      </p:cBhvr>
                                      <p:tavLst>
                                        <p:tav tm="0">
                                          <p:val>
                                            <p:strVal val="#ppt_x"/>
                                          </p:val>
                                        </p:tav>
                                        <p:tav tm="100000">
                                          <p:val>
                                            <p:strVal val="#ppt_x"/>
                                          </p:val>
                                        </p:tav>
                                      </p:tavLst>
                                    </p:anim>
                                    <p:anim calcmode="lin" valueType="num">
                                      <p:cBhvr>
                                        <p:cTn id="4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p:bldP spid="16" grpId="0"/>
      <p:bldP spid="21" grpId="0"/>
      <p:bldP spid="22" grpId="0"/>
      <p:bldP spid="13"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9989D5BB-C411-4B2C-B956-A1A5505A9132}"/>
              </a:ext>
            </a:extLst>
          </p:cNvPr>
          <p:cNvPicPr>
            <a:picLocks noChangeAspect="1"/>
          </p:cNvPicPr>
          <p:nvPr/>
        </p:nvPicPr>
        <p:blipFill>
          <a:blip r:embed="rId3"/>
          <a:stretch>
            <a:fillRect/>
          </a:stretch>
        </p:blipFill>
        <p:spPr>
          <a:xfrm>
            <a:off x="170933" y="222370"/>
            <a:ext cx="813980" cy="755752"/>
          </a:xfrm>
          <a:prstGeom prst="rect">
            <a:avLst/>
          </a:prstGeom>
        </p:spPr>
      </p:pic>
      <p:sp>
        <p:nvSpPr>
          <p:cNvPr id="3" name="Titre 1">
            <a:extLst>
              <a:ext uri="{FF2B5EF4-FFF2-40B4-BE49-F238E27FC236}">
                <a16:creationId xmlns:a16="http://schemas.microsoft.com/office/drawing/2014/main" id="{DC86D1F1-7FB4-4D50-B8A8-DB27CFEF91FE}"/>
              </a:ext>
            </a:extLst>
          </p:cNvPr>
          <p:cNvSpPr txBox="1">
            <a:spLocks/>
          </p:cNvSpPr>
          <p:nvPr/>
        </p:nvSpPr>
        <p:spPr>
          <a:xfrm>
            <a:off x="1900524" y="74302"/>
            <a:ext cx="8651400" cy="500866"/>
          </a:xfrm>
          <a:prstGeom prst="rect">
            <a:avLst/>
          </a:prstGeom>
          <a:ln>
            <a:solidFill>
              <a:schemeClr val="accent1">
                <a:lumMod val="50000"/>
              </a:schemeClr>
            </a:solidFill>
          </a:ln>
        </p:spPr>
        <p:txBody>
          <a:bodyPr anchor="b">
            <a:no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ctr"/>
            <a:r>
              <a:rPr lang="fr-FR" sz="2400" dirty="0">
                <a:effectLst/>
              </a:rPr>
              <a:t>Ces ateliers d’art sont ils thérapeutiques ?</a:t>
            </a:r>
          </a:p>
        </p:txBody>
      </p:sp>
      <p:sp>
        <p:nvSpPr>
          <p:cNvPr id="19" name="Titre 1">
            <a:extLst>
              <a:ext uri="{FF2B5EF4-FFF2-40B4-BE49-F238E27FC236}">
                <a16:creationId xmlns:a16="http://schemas.microsoft.com/office/drawing/2014/main" id="{502B0ADC-F780-46C3-9D48-D4DC9DC79F52}"/>
              </a:ext>
            </a:extLst>
          </p:cNvPr>
          <p:cNvSpPr txBox="1">
            <a:spLocks/>
          </p:cNvSpPr>
          <p:nvPr/>
        </p:nvSpPr>
        <p:spPr>
          <a:xfrm>
            <a:off x="1458200" y="531892"/>
            <a:ext cx="10619500" cy="770912"/>
          </a:xfrm>
          <a:prstGeom prst="rect">
            <a:avLst/>
          </a:prstGeom>
          <a:ln>
            <a:noFill/>
          </a:ln>
        </p:spPr>
        <p:txBody>
          <a:bodyPr anchor="b">
            <a:no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marL="342900" indent="-342900">
              <a:lnSpc>
                <a:spcPct val="107000"/>
              </a:lnSpc>
              <a:spcAft>
                <a:spcPts val="800"/>
              </a:spcAft>
              <a:buFont typeface="Arial" panose="020B0604020202020204" pitchFamily="34" charset="0"/>
              <a:buChar char="•"/>
            </a:pPr>
            <a:r>
              <a:rPr lang="fr-FR" sz="2000" dirty="0">
                <a:effectLst/>
              </a:rPr>
              <a:t>Ces ateliers </a:t>
            </a:r>
            <a:r>
              <a:rPr lang="fr-FR" sz="2000" u="sng" dirty="0">
                <a:effectLst/>
              </a:rPr>
              <a:t>recherchent et visent avant tout  le plaisir, le partage, l’échange </a:t>
            </a:r>
            <a:r>
              <a:rPr lang="fr-FR" sz="2000" dirty="0">
                <a:effectLst/>
              </a:rPr>
              <a:t>par le regard, la voix, les mots, le toucher, les formes et des couleurs.  Ils contribue à la détente et à la bonne humeur.</a:t>
            </a:r>
            <a:endParaRPr lang="en-GB" sz="2000" dirty="0">
              <a:effectLst/>
            </a:endParaRPr>
          </a:p>
        </p:txBody>
      </p:sp>
      <p:sp>
        <p:nvSpPr>
          <p:cNvPr id="15" name="Titre 1">
            <a:extLst>
              <a:ext uri="{FF2B5EF4-FFF2-40B4-BE49-F238E27FC236}">
                <a16:creationId xmlns:a16="http://schemas.microsoft.com/office/drawing/2014/main" id="{8D348B23-B3EB-4B71-BD13-3C98DB30A94D}"/>
              </a:ext>
            </a:extLst>
          </p:cNvPr>
          <p:cNvSpPr txBox="1">
            <a:spLocks/>
          </p:cNvSpPr>
          <p:nvPr/>
        </p:nvSpPr>
        <p:spPr>
          <a:xfrm>
            <a:off x="1505824" y="1354476"/>
            <a:ext cx="10686175" cy="680031"/>
          </a:xfrm>
          <a:prstGeom prst="rect">
            <a:avLst/>
          </a:prstGeom>
          <a:ln>
            <a:noFill/>
          </a:ln>
        </p:spPr>
        <p:txBody>
          <a:bodyPr anchor="b">
            <a:no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marL="342900" indent="-342900">
              <a:lnSpc>
                <a:spcPct val="107000"/>
              </a:lnSpc>
              <a:spcAft>
                <a:spcPts val="800"/>
              </a:spcAft>
              <a:buFont typeface="Arial" panose="020B0604020202020204" pitchFamily="34" charset="0"/>
              <a:buChar char="•"/>
            </a:pPr>
            <a:r>
              <a:rPr lang="fr-FR" sz="2000" dirty="0">
                <a:effectLst/>
              </a:rPr>
              <a:t>Les patients se perçoivent capables de produire de leurs propres gestes, des dessins, des peintures et des objets, contribuant ainsi à augmenter leur estime d’eux mêmes.</a:t>
            </a:r>
            <a:endParaRPr lang="en-GB" sz="2000" dirty="0">
              <a:effectLst/>
            </a:endParaRPr>
          </a:p>
        </p:txBody>
      </p:sp>
      <p:sp>
        <p:nvSpPr>
          <p:cNvPr id="20" name="Titre 1">
            <a:extLst>
              <a:ext uri="{FF2B5EF4-FFF2-40B4-BE49-F238E27FC236}">
                <a16:creationId xmlns:a16="http://schemas.microsoft.com/office/drawing/2014/main" id="{98B8B3EB-C833-4FC7-8758-CEE1BCDCA602}"/>
              </a:ext>
            </a:extLst>
          </p:cNvPr>
          <p:cNvSpPr txBox="1">
            <a:spLocks/>
          </p:cNvSpPr>
          <p:nvPr/>
        </p:nvSpPr>
        <p:spPr>
          <a:xfrm>
            <a:off x="1505825" y="2085284"/>
            <a:ext cx="10402350" cy="755009"/>
          </a:xfrm>
          <a:prstGeom prst="rect">
            <a:avLst/>
          </a:prstGeom>
          <a:ln>
            <a:noFill/>
          </a:ln>
        </p:spPr>
        <p:txBody>
          <a:bodyPr anchor="b">
            <a:no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marL="342900" indent="-342900">
              <a:lnSpc>
                <a:spcPct val="107000"/>
              </a:lnSpc>
              <a:spcAft>
                <a:spcPts val="800"/>
              </a:spcAft>
              <a:buFont typeface="Arial" panose="020B0604020202020204" pitchFamily="34" charset="0"/>
              <a:buChar char="•"/>
            </a:pPr>
            <a:r>
              <a:rPr lang="fr-FR" sz="2000" dirty="0">
                <a:effectLst/>
              </a:rPr>
              <a:t>Ils s’entraident et  partagent avec les autres participants ; des affinités peuvent ainsi naître, créant une socialisation nouvelle et le sens d’un groupe humain.</a:t>
            </a:r>
            <a:endParaRPr lang="en-GB" sz="2000" dirty="0">
              <a:effectLst/>
            </a:endParaRPr>
          </a:p>
        </p:txBody>
      </p:sp>
      <p:sp>
        <p:nvSpPr>
          <p:cNvPr id="22" name="Titre 1">
            <a:extLst>
              <a:ext uri="{FF2B5EF4-FFF2-40B4-BE49-F238E27FC236}">
                <a16:creationId xmlns:a16="http://schemas.microsoft.com/office/drawing/2014/main" id="{CC59B1BC-9DB4-473B-B230-DD9FD89C1DD4}"/>
              </a:ext>
            </a:extLst>
          </p:cNvPr>
          <p:cNvSpPr txBox="1">
            <a:spLocks/>
          </p:cNvSpPr>
          <p:nvPr/>
        </p:nvSpPr>
        <p:spPr>
          <a:xfrm>
            <a:off x="2235401" y="6042998"/>
            <a:ext cx="10402350" cy="446015"/>
          </a:xfrm>
          <a:prstGeom prst="rect">
            <a:avLst/>
          </a:prstGeom>
          <a:ln>
            <a:noFill/>
          </a:ln>
        </p:spPr>
        <p:txBody>
          <a:bodyPr anchor="b">
            <a:no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nSpc>
                <a:spcPct val="107000"/>
              </a:lnSpc>
              <a:spcAft>
                <a:spcPts val="800"/>
              </a:spcAft>
            </a:pPr>
            <a:r>
              <a:rPr lang="fr-FR" sz="2000" b="1" dirty="0">
                <a:effectLst/>
              </a:rPr>
              <a:t>Dans ce sens, ces activités ont bel et bien une dimension thérapeutique. </a:t>
            </a:r>
            <a:endParaRPr lang="en-GB" sz="2000" b="1" dirty="0">
              <a:effectLst/>
            </a:endParaRPr>
          </a:p>
        </p:txBody>
      </p:sp>
      <p:sp>
        <p:nvSpPr>
          <p:cNvPr id="24" name="Titre 1">
            <a:extLst>
              <a:ext uri="{FF2B5EF4-FFF2-40B4-BE49-F238E27FC236}">
                <a16:creationId xmlns:a16="http://schemas.microsoft.com/office/drawing/2014/main" id="{685E380E-2814-484B-92CB-60E2CA45FDA7}"/>
              </a:ext>
            </a:extLst>
          </p:cNvPr>
          <p:cNvSpPr txBox="1">
            <a:spLocks/>
          </p:cNvSpPr>
          <p:nvPr/>
        </p:nvSpPr>
        <p:spPr>
          <a:xfrm>
            <a:off x="1505825" y="2891851"/>
            <a:ext cx="10402350" cy="755009"/>
          </a:xfrm>
          <a:prstGeom prst="rect">
            <a:avLst/>
          </a:prstGeom>
          <a:ln>
            <a:noFill/>
          </a:ln>
        </p:spPr>
        <p:txBody>
          <a:bodyPr anchor="b">
            <a:no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marL="342900" indent="-342900">
              <a:lnSpc>
                <a:spcPct val="107000"/>
              </a:lnSpc>
              <a:spcAft>
                <a:spcPts val="800"/>
              </a:spcAft>
              <a:buFont typeface="Arial" panose="020B0604020202020204" pitchFamily="34" charset="0"/>
              <a:buChar char="•"/>
            </a:pPr>
            <a:r>
              <a:rPr lang="fr-FR" sz="2000" dirty="0">
                <a:effectLst/>
              </a:rPr>
              <a:t>Une réminiscence de sensations, des souvenirs passés peuvent émerger réveillant en eux, la mémoire à forte valeur affective.</a:t>
            </a:r>
            <a:endParaRPr lang="en-GB" sz="2000" dirty="0">
              <a:effectLst/>
            </a:endParaRPr>
          </a:p>
        </p:txBody>
      </p:sp>
      <p:sp>
        <p:nvSpPr>
          <p:cNvPr id="25" name="Titre 1">
            <a:extLst>
              <a:ext uri="{FF2B5EF4-FFF2-40B4-BE49-F238E27FC236}">
                <a16:creationId xmlns:a16="http://schemas.microsoft.com/office/drawing/2014/main" id="{627FB684-FD28-42EF-B59B-131760A79DBB}"/>
              </a:ext>
            </a:extLst>
          </p:cNvPr>
          <p:cNvSpPr txBox="1">
            <a:spLocks/>
          </p:cNvSpPr>
          <p:nvPr/>
        </p:nvSpPr>
        <p:spPr>
          <a:xfrm>
            <a:off x="1553450" y="5299395"/>
            <a:ext cx="10402350" cy="755009"/>
          </a:xfrm>
          <a:prstGeom prst="rect">
            <a:avLst/>
          </a:prstGeom>
          <a:ln>
            <a:noFill/>
          </a:ln>
        </p:spPr>
        <p:txBody>
          <a:bodyPr anchor="b">
            <a:no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marL="342900" indent="-342900">
              <a:lnSpc>
                <a:spcPct val="107000"/>
              </a:lnSpc>
              <a:spcAft>
                <a:spcPts val="800"/>
              </a:spcAft>
              <a:buFont typeface="Arial" panose="020B0604020202020204" pitchFamily="34" charset="0"/>
              <a:buChar char="•"/>
            </a:pPr>
            <a:r>
              <a:rPr lang="fr-FR" sz="2000" dirty="0">
                <a:effectLst/>
              </a:rPr>
              <a:t>Nous sommes les témoins quotidiens de moments étonnants et si singuliers au cours desquels, nous </a:t>
            </a:r>
            <a:r>
              <a:rPr lang="fr-FR" sz="2000" u="sng" dirty="0">
                <a:effectLst/>
              </a:rPr>
              <a:t>redécouvrons </a:t>
            </a:r>
            <a:r>
              <a:rPr lang="fr-FR" sz="2000" dirty="0">
                <a:effectLst/>
              </a:rPr>
              <a:t>le patient, avec un regard nouveau. </a:t>
            </a:r>
            <a:endParaRPr lang="en-GB" sz="2000" dirty="0">
              <a:effectLst/>
            </a:endParaRPr>
          </a:p>
        </p:txBody>
      </p:sp>
      <p:sp>
        <p:nvSpPr>
          <p:cNvPr id="11" name="Titre 1">
            <a:extLst>
              <a:ext uri="{FF2B5EF4-FFF2-40B4-BE49-F238E27FC236}">
                <a16:creationId xmlns:a16="http://schemas.microsoft.com/office/drawing/2014/main" id="{BC85805C-CFAD-43E6-976D-F9AE9A440CD8}"/>
              </a:ext>
            </a:extLst>
          </p:cNvPr>
          <p:cNvSpPr txBox="1">
            <a:spLocks/>
          </p:cNvSpPr>
          <p:nvPr/>
        </p:nvSpPr>
        <p:spPr>
          <a:xfrm>
            <a:off x="1486775" y="3832274"/>
            <a:ext cx="10402350" cy="666536"/>
          </a:xfrm>
          <a:prstGeom prst="rect">
            <a:avLst/>
          </a:prstGeom>
          <a:ln>
            <a:noFill/>
          </a:ln>
        </p:spPr>
        <p:txBody>
          <a:bodyPr anchor="b">
            <a:no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marL="342900" indent="-342900">
              <a:lnSpc>
                <a:spcPct val="107000"/>
              </a:lnSpc>
              <a:spcAft>
                <a:spcPts val="800"/>
              </a:spcAft>
              <a:buFont typeface="Arial" panose="020B0604020202020204" pitchFamily="34" charset="0"/>
              <a:buChar char="•"/>
            </a:pPr>
            <a:r>
              <a:rPr lang="fr-FR" sz="2000" dirty="0">
                <a:effectLst/>
              </a:rPr>
              <a:t>De part la diversité des ateliers, </a:t>
            </a:r>
            <a:r>
              <a:rPr lang="fr-FR" sz="2000" u="sng" dirty="0">
                <a:effectLst/>
              </a:rPr>
              <a:t>c’est l’ensemble des composantes de la cognition </a:t>
            </a:r>
            <a:r>
              <a:rPr lang="fr-FR" sz="2000" dirty="0">
                <a:effectLst/>
              </a:rPr>
              <a:t>(perception, initiative, gestuelle qui sont sollicitées). </a:t>
            </a:r>
            <a:endParaRPr lang="en-GB" sz="2000" dirty="0">
              <a:effectLst/>
            </a:endParaRPr>
          </a:p>
        </p:txBody>
      </p:sp>
      <p:sp>
        <p:nvSpPr>
          <p:cNvPr id="14" name="Titre 1">
            <a:extLst>
              <a:ext uri="{FF2B5EF4-FFF2-40B4-BE49-F238E27FC236}">
                <a16:creationId xmlns:a16="http://schemas.microsoft.com/office/drawing/2014/main" id="{AF9F6E2A-7C6D-4C56-B19C-6ACB42320FF9}"/>
              </a:ext>
            </a:extLst>
          </p:cNvPr>
          <p:cNvSpPr txBox="1">
            <a:spLocks/>
          </p:cNvSpPr>
          <p:nvPr/>
        </p:nvSpPr>
        <p:spPr>
          <a:xfrm>
            <a:off x="1496300" y="4606047"/>
            <a:ext cx="10402350" cy="718745"/>
          </a:xfrm>
          <a:prstGeom prst="rect">
            <a:avLst/>
          </a:prstGeom>
          <a:ln>
            <a:noFill/>
          </a:ln>
        </p:spPr>
        <p:txBody>
          <a:bodyPr anchor="b">
            <a:no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marL="342900" indent="-342900">
              <a:lnSpc>
                <a:spcPct val="107000"/>
              </a:lnSpc>
              <a:spcAft>
                <a:spcPts val="800"/>
              </a:spcAft>
              <a:buFont typeface="Arial" panose="020B0604020202020204" pitchFamily="34" charset="0"/>
              <a:buChar char="•"/>
            </a:pPr>
            <a:r>
              <a:rPr lang="fr-FR" sz="2000" dirty="0">
                <a:effectLst/>
              </a:rPr>
              <a:t>L’altération souvent précoce du langage trouve dans l’expression artistique une sorte de langage de substitution.</a:t>
            </a:r>
            <a:endParaRPr lang="en-GB" sz="2000" dirty="0">
              <a:effectLst/>
            </a:endParaRPr>
          </a:p>
        </p:txBody>
      </p:sp>
    </p:spTree>
    <p:custDataLst>
      <p:tags r:id="rId1"/>
    </p:custDataLst>
    <p:extLst>
      <p:ext uri="{BB962C8B-B14F-4D97-AF65-F5344CB8AC3E}">
        <p14:creationId xmlns:p14="http://schemas.microsoft.com/office/powerpoint/2010/main" val="172799727"/>
      </p:ext>
    </p:extLst>
  </p:cSld>
  <p:clrMapOvr>
    <a:masterClrMapping/>
  </p:clrMapOvr>
  <mc:AlternateContent xmlns:mc="http://schemas.openxmlformats.org/markup-compatibility/2006" xmlns:p14="http://schemas.microsoft.com/office/powerpoint/2010/main">
    <mc:Choice Requires="p14">
      <p:transition spd="slow" p14:dur="2000" advTm="9870"/>
    </mc:Choice>
    <mc:Fallback xmlns="">
      <p:transition spd="slow" advTm="987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wipe(left)">
                                      <p:cBhvr>
                                        <p:cTn id="14" dur="1000"/>
                                        <p:tgtEl>
                                          <p:spTgt spid="19"/>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anim calcmode="lin" valueType="num">
                                      <p:cBhvr>
                                        <p:cTn id="20" dur="1000" fill="hold"/>
                                        <p:tgtEl>
                                          <p:spTgt spid="15"/>
                                        </p:tgtEl>
                                        <p:attrNameLst>
                                          <p:attrName>ppt_x</p:attrName>
                                        </p:attrNameLst>
                                      </p:cBhvr>
                                      <p:tavLst>
                                        <p:tav tm="0">
                                          <p:val>
                                            <p:strVal val="#ppt_x"/>
                                          </p:val>
                                        </p:tav>
                                        <p:tav tm="100000">
                                          <p:val>
                                            <p:strVal val="#ppt_x"/>
                                          </p:val>
                                        </p:tav>
                                      </p:tavLst>
                                    </p:anim>
                                    <p:anim calcmode="lin" valueType="num">
                                      <p:cBhvr>
                                        <p:cTn id="2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wipe(left)">
                                      <p:cBhvr>
                                        <p:cTn id="26" dur="1000"/>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1000"/>
                                        <p:tgtEl>
                                          <p:spTgt spid="24"/>
                                        </p:tgtEl>
                                      </p:cBhvr>
                                    </p:animEffect>
                                    <p:anim calcmode="lin" valueType="num">
                                      <p:cBhvr>
                                        <p:cTn id="32" dur="1000" fill="hold"/>
                                        <p:tgtEl>
                                          <p:spTgt spid="24"/>
                                        </p:tgtEl>
                                        <p:attrNameLst>
                                          <p:attrName>ppt_x</p:attrName>
                                        </p:attrNameLst>
                                      </p:cBhvr>
                                      <p:tavLst>
                                        <p:tav tm="0">
                                          <p:val>
                                            <p:strVal val="#ppt_x"/>
                                          </p:val>
                                        </p:tav>
                                        <p:tav tm="100000">
                                          <p:val>
                                            <p:strVal val="#ppt_x"/>
                                          </p:val>
                                        </p:tav>
                                      </p:tavLst>
                                    </p:anim>
                                    <p:anim calcmode="lin" valueType="num">
                                      <p:cBhvr>
                                        <p:cTn id="33"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left)">
                                      <p:cBhvr>
                                        <p:cTn id="50" dur="1000"/>
                                        <p:tgtEl>
                                          <p:spTgt spid="25"/>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p:cTn id="55" dur="1000" fill="hold"/>
                                        <p:tgtEl>
                                          <p:spTgt spid="22"/>
                                        </p:tgtEl>
                                        <p:attrNameLst>
                                          <p:attrName>ppt_w</p:attrName>
                                        </p:attrNameLst>
                                      </p:cBhvr>
                                      <p:tavLst>
                                        <p:tav tm="0">
                                          <p:val>
                                            <p:fltVal val="0"/>
                                          </p:val>
                                        </p:tav>
                                        <p:tav tm="100000">
                                          <p:val>
                                            <p:strVal val="#ppt_w"/>
                                          </p:val>
                                        </p:tav>
                                      </p:tavLst>
                                    </p:anim>
                                    <p:anim calcmode="lin" valueType="num">
                                      <p:cBhvr>
                                        <p:cTn id="56" dur="1000" fill="hold"/>
                                        <p:tgtEl>
                                          <p:spTgt spid="22"/>
                                        </p:tgtEl>
                                        <p:attrNameLst>
                                          <p:attrName>ppt_h</p:attrName>
                                        </p:attrNameLst>
                                      </p:cBhvr>
                                      <p:tavLst>
                                        <p:tav tm="0">
                                          <p:val>
                                            <p:fltVal val="0"/>
                                          </p:val>
                                        </p:tav>
                                        <p:tav tm="100000">
                                          <p:val>
                                            <p:strVal val="#ppt_h"/>
                                          </p:val>
                                        </p:tav>
                                      </p:tavLst>
                                    </p:anim>
                                    <p:animEffect transition="in" filter="fade">
                                      <p:cBhvr>
                                        <p:cTn id="57"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9" grpId="0"/>
      <p:bldP spid="15" grpId="0"/>
      <p:bldP spid="20" grpId="0"/>
      <p:bldP spid="22" grpId="0"/>
      <p:bldP spid="24" grpId="0"/>
      <p:bldP spid="25" grpId="0"/>
      <p:bldP spid="11"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9989D5BB-C411-4B2C-B956-A1A5505A9132}"/>
              </a:ext>
            </a:extLst>
          </p:cNvPr>
          <p:cNvPicPr>
            <a:picLocks noChangeAspect="1"/>
          </p:cNvPicPr>
          <p:nvPr/>
        </p:nvPicPr>
        <p:blipFill>
          <a:blip r:embed="rId3"/>
          <a:stretch>
            <a:fillRect/>
          </a:stretch>
        </p:blipFill>
        <p:spPr>
          <a:xfrm>
            <a:off x="170933" y="222370"/>
            <a:ext cx="813980" cy="755752"/>
          </a:xfrm>
          <a:prstGeom prst="rect">
            <a:avLst/>
          </a:prstGeom>
        </p:spPr>
      </p:pic>
      <p:sp>
        <p:nvSpPr>
          <p:cNvPr id="8" name="ZoneTexte 7">
            <a:extLst>
              <a:ext uri="{FF2B5EF4-FFF2-40B4-BE49-F238E27FC236}">
                <a16:creationId xmlns:a16="http://schemas.microsoft.com/office/drawing/2014/main" id="{C97ECC97-C623-4289-ACB4-696D4D9F6ED8}"/>
              </a:ext>
            </a:extLst>
          </p:cNvPr>
          <p:cNvSpPr txBox="1"/>
          <p:nvPr/>
        </p:nvSpPr>
        <p:spPr>
          <a:xfrm>
            <a:off x="4642639" y="3078749"/>
            <a:ext cx="3655056" cy="400110"/>
          </a:xfrm>
          <a:prstGeom prst="rect">
            <a:avLst/>
          </a:prstGeom>
          <a:noFill/>
          <a:ln>
            <a:solidFill>
              <a:schemeClr val="accent1">
                <a:lumMod val="50000"/>
              </a:schemeClr>
            </a:solidFill>
          </a:ln>
        </p:spPr>
        <p:txBody>
          <a:bodyPr wrap="square">
            <a:spAutoFit/>
          </a:bodyPr>
          <a:lstStyle/>
          <a:p>
            <a:pPr algn="ctr"/>
            <a:r>
              <a:rPr lang="en-GB" sz="2000" dirty="0">
                <a:latin typeface="Arial" panose="020B0604020202020204" pitchFamily="34" charset="0"/>
                <a:cs typeface="Arial" panose="020B0604020202020204" pitchFamily="34" charset="0"/>
              </a:rPr>
              <a:t>PARENTHESE</a:t>
            </a:r>
          </a:p>
        </p:txBody>
      </p:sp>
    </p:spTree>
    <p:custDataLst>
      <p:tags r:id="rId1"/>
    </p:custDataLst>
    <p:extLst>
      <p:ext uri="{BB962C8B-B14F-4D97-AF65-F5344CB8AC3E}">
        <p14:creationId xmlns:p14="http://schemas.microsoft.com/office/powerpoint/2010/main" val="2448923445"/>
      </p:ext>
    </p:extLst>
  </p:cSld>
  <p:clrMapOvr>
    <a:masterClrMapping/>
  </p:clrMapOvr>
  <mc:AlternateContent xmlns:mc="http://schemas.openxmlformats.org/markup-compatibility/2006" xmlns:p14="http://schemas.microsoft.com/office/powerpoint/2010/main">
    <mc:Choice Requires="p14">
      <p:transition spd="slow" p14:dur="2000" advTm="9870"/>
    </mc:Choice>
    <mc:Fallback xmlns="">
      <p:transition spd="slow" advTm="987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9989D5BB-C411-4B2C-B956-A1A5505A9132}"/>
              </a:ext>
            </a:extLst>
          </p:cNvPr>
          <p:cNvPicPr>
            <a:picLocks noChangeAspect="1"/>
          </p:cNvPicPr>
          <p:nvPr/>
        </p:nvPicPr>
        <p:blipFill>
          <a:blip r:embed="rId3"/>
          <a:stretch>
            <a:fillRect/>
          </a:stretch>
        </p:blipFill>
        <p:spPr>
          <a:xfrm>
            <a:off x="170933" y="222370"/>
            <a:ext cx="813980" cy="755752"/>
          </a:xfrm>
          <a:prstGeom prst="rect">
            <a:avLst/>
          </a:prstGeom>
        </p:spPr>
      </p:pic>
      <p:sp>
        <p:nvSpPr>
          <p:cNvPr id="3" name="Titre 1">
            <a:extLst>
              <a:ext uri="{FF2B5EF4-FFF2-40B4-BE49-F238E27FC236}">
                <a16:creationId xmlns:a16="http://schemas.microsoft.com/office/drawing/2014/main" id="{DC86D1F1-7FB4-4D50-B8A8-DB27CFEF91FE}"/>
              </a:ext>
            </a:extLst>
          </p:cNvPr>
          <p:cNvSpPr txBox="1">
            <a:spLocks/>
          </p:cNvSpPr>
          <p:nvPr/>
        </p:nvSpPr>
        <p:spPr>
          <a:xfrm>
            <a:off x="1507787" y="85457"/>
            <a:ext cx="10501084" cy="731038"/>
          </a:xfrm>
          <a:prstGeom prst="rect">
            <a:avLst/>
          </a:prstGeom>
          <a:ln>
            <a:solidFill>
              <a:schemeClr val="accent1">
                <a:lumMod val="50000"/>
              </a:schemeClr>
            </a:solidFill>
          </a:ln>
        </p:spPr>
        <p:txBody>
          <a:bodyPr anchor="b">
            <a:no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ctr"/>
            <a:r>
              <a:rPr lang="fr-FR" sz="2000" b="1" dirty="0">
                <a:effectLst/>
              </a:rPr>
              <a:t>La prise en charge dite psycho-sociale est elle compatible avec les modèles du fonctionnement cognitif actuels ?</a:t>
            </a:r>
          </a:p>
        </p:txBody>
      </p:sp>
      <p:sp>
        <p:nvSpPr>
          <p:cNvPr id="16" name="Titre 1">
            <a:extLst>
              <a:ext uri="{FF2B5EF4-FFF2-40B4-BE49-F238E27FC236}">
                <a16:creationId xmlns:a16="http://schemas.microsoft.com/office/drawing/2014/main" id="{E5610687-2253-473C-92FB-2CBFBF7D55A6}"/>
              </a:ext>
            </a:extLst>
          </p:cNvPr>
          <p:cNvSpPr txBox="1">
            <a:spLocks/>
          </p:cNvSpPr>
          <p:nvPr/>
        </p:nvSpPr>
        <p:spPr>
          <a:xfrm>
            <a:off x="1452559" y="1051808"/>
            <a:ext cx="10402350" cy="500866"/>
          </a:xfrm>
          <a:prstGeom prst="rect">
            <a:avLst/>
          </a:prstGeom>
          <a:ln>
            <a:noFill/>
          </a:ln>
        </p:spPr>
        <p:txBody>
          <a:bodyPr anchor="b">
            <a:no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nSpc>
                <a:spcPct val="107000"/>
              </a:lnSpc>
              <a:spcAft>
                <a:spcPts val="800"/>
              </a:spcAft>
            </a:pPr>
            <a:endParaRPr lang="en-GB" sz="2000" dirty="0">
              <a:effectLst/>
            </a:endParaRPr>
          </a:p>
        </p:txBody>
      </p:sp>
      <p:sp>
        <p:nvSpPr>
          <p:cNvPr id="2" name="ZoneTexte 1">
            <a:extLst>
              <a:ext uri="{FF2B5EF4-FFF2-40B4-BE49-F238E27FC236}">
                <a16:creationId xmlns:a16="http://schemas.microsoft.com/office/drawing/2014/main" id="{8CCEEC47-AE11-44FF-819D-624EF1A2FB2D}"/>
              </a:ext>
            </a:extLst>
          </p:cNvPr>
          <p:cNvSpPr txBox="1"/>
          <p:nvPr/>
        </p:nvSpPr>
        <p:spPr>
          <a:xfrm>
            <a:off x="1406485" y="831597"/>
            <a:ext cx="10078465" cy="400110"/>
          </a:xfrm>
          <a:prstGeom prst="rect">
            <a:avLst/>
          </a:prstGeom>
        </p:spPr>
        <p:txBody>
          <a:bodyPr wrap="none" rtlCol="0">
            <a:spAutoFit/>
          </a:bodyPr>
          <a:lstStyle/>
          <a:p>
            <a:r>
              <a:rPr lang="fr-FR" sz="2000" dirty="0"/>
              <a:t>De nombreux modèles du fonctionnement cognitif humain ont vu le jour ces dernières années.</a:t>
            </a:r>
          </a:p>
        </p:txBody>
      </p:sp>
      <p:sp>
        <p:nvSpPr>
          <p:cNvPr id="17" name="ZoneTexte 16">
            <a:extLst>
              <a:ext uri="{FF2B5EF4-FFF2-40B4-BE49-F238E27FC236}">
                <a16:creationId xmlns:a16="http://schemas.microsoft.com/office/drawing/2014/main" id="{10ED9FBE-97A6-45A5-B28B-C5D092CCEA25}"/>
              </a:ext>
            </a:extLst>
          </p:cNvPr>
          <p:cNvSpPr txBox="1"/>
          <p:nvPr/>
        </p:nvSpPr>
        <p:spPr>
          <a:xfrm>
            <a:off x="1426083" y="1366619"/>
            <a:ext cx="7132734" cy="1015663"/>
          </a:xfrm>
          <a:prstGeom prst="rect">
            <a:avLst/>
          </a:prstGeom>
          <a:noFill/>
          <a:ln>
            <a:solidFill>
              <a:schemeClr val="accent1"/>
            </a:solidFill>
          </a:ln>
        </p:spPr>
        <p:txBody>
          <a:bodyPr wrap="square" rtlCol="0">
            <a:spAutoFit/>
          </a:bodyPr>
          <a:lstStyle/>
          <a:p>
            <a:r>
              <a:rPr lang="fr-FR" sz="2000" dirty="0"/>
              <a:t>Au centre de ces modèles : les théories sur la mémoire de travail qualifiées de sujet brûlant  de la cognition humaine. </a:t>
            </a:r>
          </a:p>
          <a:p>
            <a:r>
              <a:rPr lang="fr-FR" sz="2000" dirty="0"/>
              <a:t>Son fonctionnement implique l’intentionnalité et la conscience. </a:t>
            </a:r>
          </a:p>
        </p:txBody>
      </p:sp>
      <p:sp>
        <p:nvSpPr>
          <p:cNvPr id="12" name="ZoneTexte 11">
            <a:extLst>
              <a:ext uri="{FF2B5EF4-FFF2-40B4-BE49-F238E27FC236}">
                <a16:creationId xmlns:a16="http://schemas.microsoft.com/office/drawing/2014/main" id="{966EC54D-92DB-4639-8986-77ADDF6666DB}"/>
              </a:ext>
            </a:extLst>
          </p:cNvPr>
          <p:cNvSpPr txBox="1"/>
          <p:nvPr/>
        </p:nvSpPr>
        <p:spPr>
          <a:xfrm>
            <a:off x="1446535" y="3301803"/>
            <a:ext cx="7177091" cy="1631216"/>
          </a:xfrm>
          <a:prstGeom prst="rect">
            <a:avLst/>
          </a:prstGeom>
          <a:noFill/>
          <a:ln>
            <a:solidFill>
              <a:schemeClr val="accent1"/>
            </a:solidFill>
          </a:ln>
        </p:spPr>
        <p:txBody>
          <a:bodyPr wrap="square" rtlCol="0">
            <a:spAutoFit/>
          </a:bodyPr>
          <a:lstStyle/>
          <a:p>
            <a:r>
              <a:rPr lang="fr-FR" sz="2000" dirty="0"/>
              <a:t>Elle est donc impliquée dans toute activité mentale consciente et volontaire de haut niveau tel la compréhension </a:t>
            </a:r>
            <a:r>
              <a:rPr lang="fr-FR" dirty="0"/>
              <a:t>(qui stipule un processus actif de traitement préalable et conditionne son intégration) et</a:t>
            </a:r>
            <a:r>
              <a:rPr lang="fr-FR" sz="2000" dirty="0"/>
              <a:t> le raisonnement, C’est aussi le cas dans l’élaboration de stratégies d’action.  </a:t>
            </a:r>
          </a:p>
        </p:txBody>
      </p:sp>
      <p:grpSp>
        <p:nvGrpSpPr>
          <p:cNvPr id="4" name="Groupe 3">
            <a:extLst>
              <a:ext uri="{FF2B5EF4-FFF2-40B4-BE49-F238E27FC236}">
                <a16:creationId xmlns:a16="http://schemas.microsoft.com/office/drawing/2014/main" id="{52831AAB-E191-45A6-B0B3-17417E53B1F2}"/>
              </a:ext>
            </a:extLst>
          </p:cNvPr>
          <p:cNvGrpSpPr/>
          <p:nvPr/>
        </p:nvGrpSpPr>
        <p:grpSpPr>
          <a:xfrm>
            <a:off x="1455819" y="1306282"/>
            <a:ext cx="10515836" cy="5013223"/>
            <a:chOff x="1426636" y="1423014"/>
            <a:chExt cx="10515836" cy="5013223"/>
          </a:xfrm>
        </p:grpSpPr>
        <p:sp>
          <p:nvSpPr>
            <p:cNvPr id="18" name="ZoneTexte 17">
              <a:extLst>
                <a:ext uri="{FF2B5EF4-FFF2-40B4-BE49-F238E27FC236}">
                  <a16:creationId xmlns:a16="http://schemas.microsoft.com/office/drawing/2014/main" id="{13A711BD-0D87-4412-AC47-0650984DD3D3}"/>
                </a:ext>
              </a:extLst>
            </p:cNvPr>
            <p:cNvSpPr txBox="1"/>
            <p:nvPr/>
          </p:nvSpPr>
          <p:spPr>
            <a:xfrm>
              <a:off x="1426636" y="5112798"/>
              <a:ext cx="7208010" cy="1323439"/>
            </a:xfrm>
            <a:prstGeom prst="rect">
              <a:avLst/>
            </a:prstGeom>
            <a:noFill/>
            <a:ln>
              <a:solidFill>
                <a:schemeClr val="accent1"/>
              </a:solidFill>
            </a:ln>
          </p:spPr>
          <p:txBody>
            <a:bodyPr wrap="square" rtlCol="0">
              <a:spAutoFit/>
            </a:bodyPr>
            <a:lstStyle/>
            <a:p>
              <a:r>
                <a:rPr lang="fr-FR" sz="2000" dirty="0"/>
                <a:t>En avril 1999, est paru « </a:t>
              </a:r>
              <a:r>
                <a:rPr lang="fr-FR" sz="2000" dirty="0" err="1"/>
                <a:t>Models</a:t>
              </a:r>
              <a:r>
                <a:rPr lang="fr-FR" sz="2000" dirty="0"/>
                <a:t> of </a:t>
              </a:r>
              <a:r>
                <a:rPr lang="fr-FR" sz="2000" dirty="0" err="1"/>
                <a:t>Working</a:t>
              </a:r>
              <a:r>
                <a:rPr lang="fr-FR" sz="2000" dirty="0"/>
                <a:t> Memory d’Akira </a:t>
              </a:r>
              <a:r>
                <a:rPr lang="fr-FR" sz="2000" dirty="0" err="1"/>
                <a:t>Myake</a:t>
              </a:r>
              <a:r>
                <a:rPr lang="fr-FR" sz="2000" dirty="0"/>
                <a:t> et </a:t>
              </a:r>
              <a:r>
                <a:rPr lang="fr-FR" sz="2000" dirty="0" err="1"/>
                <a:t>Priti</a:t>
              </a:r>
              <a:r>
                <a:rPr lang="fr-FR" sz="2000" dirty="0"/>
                <a:t> Shah »  répertoriant les principaux  modèles de mémoire de travail (une dizaine).  D’autres publications sont sorties depuis mais ce livre de référence reste encore d’actualité aujourd'hui,</a:t>
              </a:r>
            </a:p>
          </p:txBody>
        </p:sp>
        <p:pic>
          <p:nvPicPr>
            <p:cNvPr id="5" name="Image 4">
              <a:extLst>
                <a:ext uri="{FF2B5EF4-FFF2-40B4-BE49-F238E27FC236}">
                  <a16:creationId xmlns:a16="http://schemas.microsoft.com/office/drawing/2014/main" id="{9AD595B6-BC0B-40EA-B1CC-EA53055C21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2239" y="1423014"/>
              <a:ext cx="3230233" cy="4793425"/>
            </a:xfrm>
            <a:prstGeom prst="rect">
              <a:avLst/>
            </a:prstGeom>
          </p:spPr>
        </p:pic>
        <p:pic>
          <p:nvPicPr>
            <p:cNvPr id="7" name="Image 6">
              <a:extLst>
                <a:ext uri="{FF2B5EF4-FFF2-40B4-BE49-F238E27FC236}">
                  <a16:creationId xmlns:a16="http://schemas.microsoft.com/office/drawing/2014/main" id="{398CD6E7-6416-4912-A6B3-F7070EF39A2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89073" y="6233020"/>
              <a:ext cx="3064570" cy="202629"/>
            </a:xfrm>
            <a:prstGeom prst="rect">
              <a:avLst/>
            </a:prstGeom>
            <a:ln>
              <a:solidFill>
                <a:schemeClr val="accent1"/>
              </a:solidFill>
            </a:ln>
          </p:spPr>
        </p:pic>
      </p:grpSp>
      <p:sp>
        <p:nvSpPr>
          <p:cNvPr id="11" name="ZoneTexte 10">
            <a:extLst>
              <a:ext uri="{FF2B5EF4-FFF2-40B4-BE49-F238E27FC236}">
                <a16:creationId xmlns:a16="http://schemas.microsoft.com/office/drawing/2014/main" id="{60684841-6BCC-4FFA-B4B5-406A7D007675}"/>
              </a:ext>
            </a:extLst>
          </p:cNvPr>
          <p:cNvSpPr txBox="1"/>
          <p:nvPr/>
        </p:nvSpPr>
        <p:spPr>
          <a:xfrm>
            <a:off x="1443294" y="2492514"/>
            <a:ext cx="7107319" cy="707886"/>
          </a:xfrm>
          <a:prstGeom prst="rect">
            <a:avLst/>
          </a:prstGeom>
          <a:solidFill>
            <a:schemeClr val="bg1"/>
          </a:solidFill>
          <a:ln>
            <a:solidFill>
              <a:schemeClr val="accent1"/>
            </a:solidFill>
          </a:ln>
        </p:spPr>
        <p:txBody>
          <a:bodyPr wrap="square" rtlCol="0">
            <a:spAutoFit/>
          </a:bodyPr>
          <a:lstStyle/>
          <a:p>
            <a:r>
              <a:rPr lang="fr-FR" sz="2000" dirty="0"/>
              <a:t>La mémoire de travail a un rôle central dans la cognition humaine. Elle est le socle même du fonctionnement exécutif.  </a:t>
            </a:r>
          </a:p>
        </p:txBody>
      </p:sp>
    </p:spTree>
    <p:custDataLst>
      <p:tags r:id="rId1"/>
    </p:custDataLst>
    <p:extLst>
      <p:ext uri="{BB962C8B-B14F-4D97-AF65-F5344CB8AC3E}">
        <p14:creationId xmlns:p14="http://schemas.microsoft.com/office/powerpoint/2010/main" val="593080881"/>
      </p:ext>
    </p:extLst>
  </p:cSld>
  <p:clrMapOvr>
    <a:masterClrMapping/>
  </p:clrMapOvr>
  <mc:AlternateContent xmlns:mc="http://schemas.openxmlformats.org/markup-compatibility/2006" xmlns:p14="http://schemas.microsoft.com/office/powerpoint/2010/main">
    <mc:Choice Requires="p14">
      <p:transition spd="slow" p14:dur="2000" advTm="9870"/>
    </mc:Choice>
    <mc:Fallback xmlns="">
      <p:transition spd="slow" advTm="987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10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1000"/>
                                        <p:tgtEl>
                                          <p:spTgt spid="17"/>
                                        </p:tgtEl>
                                      </p:cBhvr>
                                    </p:animEffect>
                                    <p:anim calcmode="lin" valueType="num">
                                      <p:cBhvr>
                                        <p:cTn id="20" dur="1000" fill="hold"/>
                                        <p:tgtEl>
                                          <p:spTgt spid="17"/>
                                        </p:tgtEl>
                                        <p:attrNameLst>
                                          <p:attrName>ppt_x</p:attrName>
                                        </p:attrNameLst>
                                      </p:cBhvr>
                                      <p:tavLst>
                                        <p:tav tm="0">
                                          <p:val>
                                            <p:strVal val="#ppt_x"/>
                                          </p:val>
                                        </p:tav>
                                        <p:tav tm="100000">
                                          <p:val>
                                            <p:strVal val="#ppt_x"/>
                                          </p:val>
                                        </p:tav>
                                      </p:tavLst>
                                    </p:anim>
                                    <p:anim calcmode="lin" valueType="num">
                                      <p:cBhvr>
                                        <p:cTn id="2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left)">
                                      <p:cBhvr>
                                        <p:cTn id="26" dur="10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2" fill="hold" nodeType="click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additive="base">
                                        <p:cTn id="38" dur="1250" fill="hold"/>
                                        <p:tgtEl>
                                          <p:spTgt spid="4"/>
                                        </p:tgtEl>
                                        <p:attrNameLst>
                                          <p:attrName>ppt_x</p:attrName>
                                        </p:attrNameLst>
                                      </p:cBhvr>
                                      <p:tavLst>
                                        <p:tav tm="0">
                                          <p:val>
                                            <p:strVal val="1+#ppt_w/2"/>
                                          </p:val>
                                        </p:tav>
                                        <p:tav tm="100000">
                                          <p:val>
                                            <p:strVal val="#ppt_x"/>
                                          </p:val>
                                        </p:tav>
                                      </p:tavLst>
                                    </p:anim>
                                    <p:anim calcmode="lin" valueType="num">
                                      <p:cBhvr additive="base">
                                        <p:cTn id="39" dur="12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P spid="17" grpId="0" animBg="1"/>
      <p:bldP spid="12"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9989D5BB-C411-4B2C-B956-A1A5505A9132}"/>
              </a:ext>
            </a:extLst>
          </p:cNvPr>
          <p:cNvPicPr>
            <a:picLocks noChangeAspect="1"/>
          </p:cNvPicPr>
          <p:nvPr/>
        </p:nvPicPr>
        <p:blipFill>
          <a:blip r:embed="rId3"/>
          <a:stretch>
            <a:fillRect/>
          </a:stretch>
        </p:blipFill>
        <p:spPr>
          <a:xfrm>
            <a:off x="170933" y="222370"/>
            <a:ext cx="813980" cy="755752"/>
          </a:xfrm>
          <a:prstGeom prst="rect">
            <a:avLst/>
          </a:prstGeom>
        </p:spPr>
      </p:pic>
      <p:sp>
        <p:nvSpPr>
          <p:cNvPr id="26" name="ZoneTexte 25">
            <a:extLst>
              <a:ext uri="{FF2B5EF4-FFF2-40B4-BE49-F238E27FC236}">
                <a16:creationId xmlns:a16="http://schemas.microsoft.com/office/drawing/2014/main" id="{E7088644-3191-4AB2-8DAC-D908EE96ED98}"/>
              </a:ext>
            </a:extLst>
          </p:cNvPr>
          <p:cNvSpPr txBox="1"/>
          <p:nvPr/>
        </p:nvSpPr>
        <p:spPr>
          <a:xfrm>
            <a:off x="1390650" y="1334915"/>
            <a:ext cx="10687981" cy="1077218"/>
          </a:xfrm>
          <a:prstGeom prst="rect">
            <a:avLst/>
          </a:prstGeom>
        </p:spPr>
        <p:txBody>
          <a:bodyPr wrap="square" rtlCol="0">
            <a:spAutoFit/>
          </a:bodyPr>
          <a:lstStyle/>
          <a:p>
            <a:r>
              <a:rPr lang="fr-FR" sz="2400" dirty="0">
                <a:solidFill>
                  <a:schemeClr val="tx2">
                    <a:satMod val="130000"/>
                  </a:schemeClr>
                </a:solidFill>
                <a:latin typeface="+mj-lt"/>
                <a:ea typeface="+mj-ea"/>
                <a:cs typeface="+mj-cs"/>
              </a:rPr>
              <a:t>On oppose classiquement deux modèle </a:t>
            </a:r>
            <a:r>
              <a:rPr lang="fr-FR" sz="2000" dirty="0">
                <a:solidFill>
                  <a:schemeClr val="tx2">
                    <a:satMod val="130000"/>
                  </a:schemeClr>
                </a:solidFill>
                <a:latin typeface="+mj-lt"/>
                <a:ea typeface="+mj-ea"/>
                <a:cs typeface="+mj-cs"/>
              </a:rPr>
              <a:t>(en lien notamment avec  la place attribuée à la </a:t>
            </a:r>
            <a:r>
              <a:rPr lang="fr-FR" sz="2000" b="1" dirty="0">
                <a:solidFill>
                  <a:schemeClr val="tx2">
                    <a:satMod val="130000"/>
                  </a:schemeClr>
                </a:solidFill>
                <a:latin typeface="+mj-lt"/>
                <a:ea typeface="+mj-ea"/>
                <a:cs typeface="+mj-cs"/>
              </a:rPr>
              <a:t>M</a:t>
            </a:r>
            <a:r>
              <a:rPr lang="fr-FR" sz="2000" dirty="0">
                <a:solidFill>
                  <a:schemeClr val="tx2">
                    <a:satMod val="130000"/>
                  </a:schemeClr>
                </a:solidFill>
                <a:latin typeface="+mj-lt"/>
                <a:ea typeface="+mj-ea"/>
                <a:cs typeface="+mj-cs"/>
              </a:rPr>
              <a:t>émoire à </a:t>
            </a:r>
            <a:r>
              <a:rPr lang="fr-FR" sz="2000" b="1" dirty="0">
                <a:solidFill>
                  <a:schemeClr val="tx2">
                    <a:satMod val="130000"/>
                  </a:schemeClr>
                </a:solidFill>
                <a:latin typeface="+mj-lt"/>
                <a:ea typeface="+mj-ea"/>
                <a:cs typeface="+mj-cs"/>
              </a:rPr>
              <a:t>L</a:t>
            </a:r>
            <a:r>
              <a:rPr lang="fr-FR" sz="2000" dirty="0">
                <a:solidFill>
                  <a:schemeClr val="tx2">
                    <a:satMod val="130000"/>
                  </a:schemeClr>
                </a:solidFill>
                <a:latin typeface="+mj-lt"/>
                <a:ea typeface="+mj-ea"/>
                <a:cs typeface="+mj-cs"/>
              </a:rPr>
              <a:t>ong </a:t>
            </a:r>
            <a:r>
              <a:rPr lang="fr-FR" sz="2000" b="1" dirty="0">
                <a:solidFill>
                  <a:schemeClr val="tx2">
                    <a:satMod val="130000"/>
                  </a:schemeClr>
                </a:solidFill>
                <a:latin typeface="+mj-lt"/>
                <a:ea typeface="+mj-ea"/>
                <a:cs typeface="+mj-cs"/>
              </a:rPr>
              <a:t>T</a:t>
            </a:r>
            <a:r>
              <a:rPr lang="fr-FR" sz="2000" dirty="0">
                <a:solidFill>
                  <a:schemeClr val="tx2">
                    <a:satMod val="130000"/>
                  </a:schemeClr>
                </a:solidFill>
                <a:latin typeface="+mj-lt"/>
                <a:ea typeface="+mj-ea"/>
                <a:cs typeface="+mj-cs"/>
              </a:rPr>
              <a:t>erme) : </a:t>
            </a:r>
          </a:p>
          <a:p>
            <a:r>
              <a:rPr lang="fr-FR" sz="2000" dirty="0">
                <a:solidFill>
                  <a:schemeClr val="tx2">
                    <a:satMod val="130000"/>
                  </a:schemeClr>
                </a:solidFill>
                <a:latin typeface="+mj-lt"/>
                <a:ea typeface="+mj-ea"/>
                <a:cs typeface="+mj-cs"/>
              </a:rPr>
              <a:t>( </a:t>
            </a:r>
            <a:r>
              <a:rPr lang="fr-FR" sz="2000" i="1" dirty="0">
                <a:solidFill>
                  <a:schemeClr val="tx2">
                    <a:satMod val="130000"/>
                  </a:schemeClr>
                </a:solidFill>
                <a:latin typeface="+mj-lt"/>
                <a:ea typeface="+mj-ea"/>
                <a:cs typeface="+mj-cs"/>
              </a:rPr>
              <a:t>MLT&gt;&gt; Mémoire du nos connaissance et surtout mémoire de nous même)</a:t>
            </a:r>
            <a:endParaRPr lang="fr-FR" sz="2400" i="1" dirty="0">
              <a:solidFill>
                <a:schemeClr val="tx2">
                  <a:satMod val="130000"/>
                </a:schemeClr>
              </a:solidFill>
              <a:latin typeface="+mj-lt"/>
              <a:ea typeface="+mj-ea"/>
              <a:cs typeface="+mj-cs"/>
            </a:endParaRPr>
          </a:p>
        </p:txBody>
      </p:sp>
      <p:sp>
        <p:nvSpPr>
          <p:cNvPr id="27" name="ZoneTexte 26">
            <a:extLst>
              <a:ext uri="{FF2B5EF4-FFF2-40B4-BE49-F238E27FC236}">
                <a16:creationId xmlns:a16="http://schemas.microsoft.com/office/drawing/2014/main" id="{7A1DC107-86AB-44A8-92D7-C95812623F6A}"/>
              </a:ext>
            </a:extLst>
          </p:cNvPr>
          <p:cNvSpPr txBox="1"/>
          <p:nvPr/>
        </p:nvSpPr>
        <p:spPr>
          <a:xfrm>
            <a:off x="1557481" y="2747066"/>
            <a:ext cx="10472594" cy="1015663"/>
          </a:xfrm>
          <a:prstGeom prst="rect">
            <a:avLst/>
          </a:prstGeom>
        </p:spPr>
        <p:txBody>
          <a:bodyPr wrap="square" rtlCol="0">
            <a:spAutoFit/>
          </a:bodyPr>
          <a:lstStyle/>
          <a:p>
            <a:pPr marL="342900" indent="-342900">
              <a:buFont typeface="Arial" panose="020B0604020202020204" pitchFamily="34" charset="0"/>
              <a:buChar char="•"/>
            </a:pPr>
            <a:r>
              <a:rPr lang="fr-FR" sz="2000" dirty="0">
                <a:solidFill>
                  <a:schemeClr val="tx2">
                    <a:satMod val="130000"/>
                  </a:schemeClr>
                </a:solidFill>
                <a:latin typeface="+mj-lt"/>
                <a:ea typeface="+mj-ea"/>
                <a:cs typeface="+mj-cs"/>
              </a:rPr>
              <a:t>Le modèle  décrit par </a:t>
            </a:r>
            <a:r>
              <a:rPr lang="fr-FR" sz="2000" b="1" dirty="0">
                <a:solidFill>
                  <a:schemeClr val="tx2">
                    <a:satMod val="130000"/>
                  </a:schemeClr>
                </a:solidFill>
                <a:latin typeface="+mj-lt"/>
                <a:ea typeface="+mj-ea"/>
                <a:cs typeface="+mj-cs"/>
              </a:rPr>
              <a:t>Allan Baddeley </a:t>
            </a:r>
            <a:r>
              <a:rPr lang="fr-FR" sz="2000" dirty="0">
                <a:solidFill>
                  <a:schemeClr val="tx2">
                    <a:satMod val="130000"/>
                  </a:schemeClr>
                </a:solidFill>
                <a:latin typeface="+mj-lt"/>
                <a:ea typeface="+mj-ea"/>
                <a:cs typeface="+mj-cs"/>
              </a:rPr>
              <a:t>(MAJ en 2000) qui considère la  </a:t>
            </a:r>
            <a:r>
              <a:rPr lang="fr-FR" sz="2000" b="1" dirty="0">
                <a:solidFill>
                  <a:schemeClr val="tx2">
                    <a:satMod val="130000"/>
                  </a:schemeClr>
                </a:solidFill>
                <a:latin typeface="+mj-lt"/>
                <a:ea typeface="+mj-ea"/>
                <a:cs typeface="+mj-cs"/>
              </a:rPr>
              <a:t>M</a:t>
            </a:r>
            <a:r>
              <a:rPr lang="fr-FR" sz="2000" dirty="0">
                <a:solidFill>
                  <a:schemeClr val="tx2">
                    <a:satMod val="130000"/>
                  </a:schemeClr>
                </a:solidFill>
                <a:latin typeface="+mj-lt"/>
                <a:ea typeface="+mj-ea"/>
                <a:cs typeface="+mj-cs"/>
              </a:rPr>
              <a:t>émoire</a:t>
            </a:r>
            <a:r>
              <a:rPr lang="fr-FR" sz="2000" b="1" dirty="0">
                <a:solidFill>
                  <a:schemeClr val="tx2">
                    <a:satMod val="130000"/>
                  </a:schemeClr>
                </a:solidFill>
                <a:latin typeface="+mj-lt"/>
                <a:ea typeface="+mj-ea"/>
                <a:cs typeface="+mj-cs"/>
              </a:rPr>
              <a:t> </a:t>
            </a:r>
            <a:r>
              <a:rPr lang="fr-FR" sz="2000" dirty="0">
                <a:solidFill>
                  <a:schemeClr val="tx2">
                    <a:satMod val="130000"/>
                  </a:schemeClr>
                </a:solidFill>
                <a:latin typeface="+mj-lt"/>
                <a:ea typeface="+mj-ea"/>
                <a:cs typeface="+mj-cs"/>
              </a:rPr>
              <a:t>à</a:t>
            </a:r>
            <a:r>
              <a:rPr lang="fr-FR" sz="2000" b="1" dirty="0">
                <a:solidFill>
                  <a:schemeClr val="tx2">
                    <a:satMod val="130000"/>
                  </a:schemeClr>
                </a:solidFill>
                <a:latin typeface="+mj-lt"/>
                <a:ea typeface="+mj-ea"/>
                <a:cs typeface="+mj-cs"/>
              </a:rPr>
              <a:t> L</a:t>
            </a:r>
            <a:r>
              <a:rPr lang="fr-FR" sz="2000" dirty="0">
                <a:solidFill>
                  <a:schemeClr val="tx2">
                    <a:satMod val="130000"/>
                  </a:schemeClr>
                </a:solidFill>
                <a:latin typeface="+mj-lt"/>
                <a:ea typeface="+mj-ea"/>
                <a:cs typeface="+mj-cs"/>
              </a:rPr>
              <a:t>ong</a:t>
            </a:r>
            <a:r>
              <a:rPr lang="fr-FR" sz="2000" b="1" dirty="0">
                <a:solidFill>
                  <a:schemeClr val="tx2">
                    <a:satMod val="130000"/>
                  </a:schemeClr>
                </a:solidFill>
                <a:latin typeface="+mj-lt"/>
                <a:ea typeface="+mj-ea"/>
                <a:cs typeface="+mj-cs"/>
              </a:rPr>
              <a:t> T</a:t>
            </a:r>
            <a:r>
              <a:rPr lang="fr-FR" sz="2000" dirty="0">
                <a:solidFill>
                  <a:schemeClr val="tx2">
                    <a:satMod val="130000"/>
                  </a:schemeClr>
                </a:solidFill>
                <a:latin typeface="+mj-lt"/>
                <a:ea typeface="+mj-ea"/>
                <a:cs typeface="+mj-cs"/>
              </a:rPr>
              <a:t>erme</a:t>
            </a:r>
            <a:r>
              <a:rPr lang="fr-FR" sz="2000" b="1" dirty="0">
                <a:solidFill>
                  <a:schemeClr val="tx2">
                    <a:satMod val="130000"/>
                  </a:schemeClr>
                </a:solidFill>
                <a:latin typeface="+mj-lt"/>
                <a:ea typeface="+mj-ea"/>
                <a:cs typeface="+mj-cs"/>
              </a:rPr>
              <a:t> </a:t>
            </a:r>
            <a:r>
              <a:rPr lang="fr-FR" sz="2000" dirty="0">
                <a:solidFill>
                  <a:schemeClr val="tx2">
                    <a:satMod val="130000"/>
                  </a:schemeClr>
                </a:solidFill>
                <a:latin typeface="+mj-lt"/>
                <a:ea typeface="+mj-ea"/>
                <a:cs typeface="+mj-cs"/>
              </a:rPr>
              <a:t>comme un module asservi parmi d’autres.  Pour lui, ces modules sont totalement gérés par </a:t>
            </a:r>
            <a:r>
              <a:rPr lang="fr-FR" sz="2000" b="1" dirty="0">
                <a:solidFill>
                  <a:schemeClr val="tx2">
                    <a:satMod val="130000"/>
                  </a:schemeClr>
                </a:solidFill>
                <a:latin typeface="+mj-lt"/>
                <a:ea typeface="+mj-ea"/>
                <a:cs typeface="+mj-cs"/>
              </a:rPr>
              <a:t>l’Administrateur Central </a:t>
            </a:r>
            <a:r>
              <a:rPr lang="fr-FR" sz="2000" dirty="0">
                <a:solidFill>
                  <a:schemeClr val="tx2">
                    <a:satMod val="130000"/>
                  </a:schemeClr>
                </a:solidFill>
                <a:latin typeface="+mj-lt"/>
                <a:ea typeface="+mj-ea"/>
                <a:cs typeface="+mj-cs"/>
              </a:rPr>
              <a:t>(C’est  le modèle de référence).</a:t>
            </a:r>
          </a:p>
        </p:txBody>
      </p:sp>
      <p:sp>
        <p:nvSpPr>
          <p:cNvPr id="28" name="ZoneTexte 27">
            <a:extLst>
              <a:ext uri="{FF2B5EF4-FFF2-40B4-BE49-F238E27FC236}">
                <a16:creationId xmlns:a16="http://schemas.microsoft.com/office/drawing/2014/main" id="{0602CF96-2D7B-497B-AC71-3314F467C204}"/>
              </a:ext>
            </a:extLst>
          </p:cNvPr>
          <p:cNvSpPr txBox="1"/>
          <p:nvPr/>
        </p:nvSpPr>
        <p:spPr>
          <a:xfrm>
            <a:off x="1590767" y="3969456"/>
            <a:ext cx="10484688" cy="1323439"/>
          </a:xfrm>
          <a:prstGeom prst="rect">
            <a:avLst/>
          </a:prstGeom>
        </p:spPr>
        <p:txBody>
          <a:bodyPr wrap="square" rtlCol="0">
            <a:spAutoFit/>
          </a:bodyPr>
          <a:lstStyle/>
          <a:p>
            <a:pPr marL="342900" indent="-342900">
              <a:buFont typeface="Arial" panose="020B0604020202020204" pitchFamily="34" charset="0"/>
              <a:buChar char="•"/>
            </a:pPr>
            <a:r>
              <a:rPr lang="fr-FR" sz="2000" dirty="0">
                <a:solidFill>
                  <a:schemeClr val="tx2">
                    <a:satMod val="130000"/>
                  </a:schemeClr>
                </a:solidFill>
                <a:latin typeface="+mj-lt"/>
                <a:ea typeface="+mj-ea"/>
                <a:cs typeface="+mj-cs"/>
              </a:rPr>
              <a:t>Le modèle de </a:t>
            </a:r>
            <a:r>
              <a:rPr lang="fr-FR" sz="2000" b="1" dirty="0">
                <a:solidFill>
                  <a:schemeClr val="tx2">
                    <a:satMod val="130000"/>
                  </a:schemeClr>
                </a:solidFill>
                <a:latin typeface="+mj-lt"/>
                <a:ea typeface="+mj-ea"/>
                <a:cs typeface="+mj-cs"/>
              </a:rPr>
              <a:t>Nelson COWAN</a:t>
            </a:r>
            <a:r>
              <a:rPr lang="fr-FR" sz="2000" dirty="0">
                <a:solidFill>
                  <a:schemeClr val="tx2">
                    <a:satMod val="130000"/>
                  </a:schemeClr>
                </a:solidFill>
                <a:latin typeface="+mj-lt"/>
                <a:ea typeface="+mj-ea"/>
                <a:cs typeface="+mj-cs"/>
              </a:rPr>
              <a:t>,  quant à lui intègre également </a:t>
            </a:r>
            <a:r>
              <a:rPr lang="fr-FR" sz="2000" b="1" dirty="0">
                <a:solidFill>
                  <a:schemeClr val="tx2">
                    <a:satMod val="130000"/>
                  </a:schemeClr>
                </a:solidFill>
                <a:latin typeface="+mj-lt"/>
                <a:ea typeface="+mj-ea"/>
                <a:cs typeface="+mj-cs"/>
              </a:rPr>
              <a:t>un administrateur central</a:t>
            </a:r>
            <a:r>
              <a:rPr lang="fr-FR" sz="2000" dirty="0">
                <a:solidFill>
                  <a:schemeClr val="tx2">
                    <a:satMod val="130000"/>
                  </a:schemeClr>
                </a:solidFill>
                <a:latin typeface="+mj-lt"/>
                <a:ea typeface="+mj-ea"/>
                <a:cs typeface="+mj-cs"/>
              </a:rPr>
              <a:t>, mais considère que l’activité cognitive est déportée au sein même de  la  </a:t>
            </a:r>
            <a:r>
              <a:rPr lang="fr-FR" sz="2000" b="1" dirty="0">
                <a:solidFill>
                  <a:schemeClr val="tx2">
                    <a:satMod val="130000"/>
                  </a:schemeClr>
                </a:solidFill>
                <a:latin typeface="+mj-lt"/>
                <a:ea typeface="+mj-ea"/>
                <a:cs typeface="+mj-cs"/>
              </a:rPr>
              <a:t>M</a:t>
            </a:r>
            <a:r>
              <a:rPr lang="fr-FR" sz="2000" dirty="0">
                <a:solidFill>
                  <a:schemeClr val="tx2">
                    <a:satMod val="130000"/>
                  </a:schemeClr>
                </a:solidFill>
                <a:latin typeface="+mj-lt"/>
                <a:ea typeface="+mj-ea"/>
                <a:cs typeface="+mj-cs"/>
              </a:rPr>
              <a:t>émoire à </a:t>
            </a:r>
            <a:r>
              <a:rPr lang="fr-FR" sz="2000" b="1" dirty="0">
                <a:solidFill>
                  <a:schemeClr val="tx2">
                    <a:satMod val="130000"/>
                  </a:schemeClr>
                </a:solidFill>
                <a:latin typeface="+mj-lt"/>
                <a:ea typeface="+mj-ea"/>
                <a:cs typeface="+mj-cs"/>
              </a:rPr>
              <a:t>L</a:t>
            </a:r>
            <a:r>
              <a:rPr lang="fr-FR" sz="2000" dirty="0">
                <a:solidFill>
                  <a:schemeClr val="tx2">
                    <a:satMod val="130000"/>
                  </a:schemeClr>
                </a:solidFill>
                <a:latin typeface="+mj-lt"/>
                <a:ea typeface="+mj-ea"/>
                <a:cs typeface="+mj-cs"/>
              </a:rPr>
              <a:t>ong </a:t>
            </a:r>
            <a:r>
              <a:rPr lang="fr-FR" sz="2000" b="1" dirty="0">
                <a:solidFill>
                  <a:schemeClr val="tx2">
                    <a:satMod val="130000"/>
                  </a:schemeClr>
                </a:solidFill>
                <a:latin typeface="+mj-lt"/>
                <a:ea typeface="+mj-ea"/>
                <a:cs typeface="+mj-cs"/>
              </a:rPr>
              <a:t>T</a:t>
            </a:r>
            <a:r>
              <a:rPr lang="fr-FR" sz="2000" dirty="0">
                <a:solidFill>
                  <a:schemeClr val="tx2">
                    <a:satMod val="130000"/>
                  </a:schemeClr>
                </a:solidFill>
                <a:latin typeface="+mj-lt"/>
                <a:ea typeface="+mj-ea"/>
                <a:cs typeface="+mj-cs"/>
              </a:rPr>
              <a:t>erme, moyennant  </a:t>
            </a:r>
            <a:r>
              <a:rPr lang="fr-FR" sz="2000" u="sng" dirty="0">
                <a:solidFill>
                  <a:schemeClr val="tx2">
                    <a:satMod val="130000"/>
                  </a:schemeClr>
                </a:solidFill>
                <a:latin typeface="+mj-lt"/>
                <a:ea typeface="+mj-ea"/>
                <a:cs typeface="+mj-cs"/>
              </a:rPr>
              <a:t>l’activation de la partie du champ mnésique </a:t>
            </a:r>
            <a:r>
              <a:rPr lang="fr-FR" sz="2000" dirty="0">
                <a:solidFill>
                  <a:schemeClr val="tx2">
                    <a:satMod val="130000"/>
                  </a:schemeClr>
                </a:solidFill>
                <a:latin typeface="+mj-lt"/>
                <a:ea typeface="+mj-ea"/>
                <a:cs typeface="+mj-cs"/>
              </a:rPr>
              <a:t>(du sujet, de la thématique) que nous nous apprêtons à traiter.</a:t>
            </a:r>
          </a:p>
        </p:txBody>
      </p:sp>
      <p:sp>
        <p:nvSpPr>
          <p:cNvPr id="8" name="ZoneTexte 7">
            <a:extLst>
              <a:ext uri="{FF2B5EF4-FFF2-40B4-BE49-F238E27FC236}">
                <a16:creationId xmlns:a16="http://schemas.microsoft.com/office/drawing/2014/main" id="{756F138C-E9ED-4EAF-970C-EAAE3AF76109}"/>
              </a:ext>
            </a:extLst>
          </p:cNvPr>
          <p:cNvSpPr txBox="1"/>
          <p:nvPr/>
        </p:nvSpPr>
        <p:spPr>
          <a:xfrm>
            <a:off x="1609817" y="5541081"/>
            <a:ext cx="10484688" cy="707886"/>
          </a:xfrm>
          <a:prstGeom prst="rect">
            <a:avLst/>
          </a:prstGeom>
        </p:spPr>
        <p:txBody>
          <a:bodyPr wrap="square" rtlCol="0">
            <a:spAutoFit/>
          </a:bodyPr>
          <a:lstStyle/>
          <a:p>
            <a:pPr marL="342900" indent="-342900">
              <a:buFont typeface="Arial" panose="020B0604020202020204" pitchFamily="34" charset="0"/>
              <a:buChar char="•"/>
            </a:pPr>
            <a:r>
              <a:rPr lang="fr-FR" sz="2000" dirty="0">
                <a:solidFill>
                  <a:schemeClr val="tx2">
                    <a:satMod val="130000"/>
                  </a:schemeClr>
                </a:solidFill>
                <a:latin typeface="+mj-lt"/>
                <a:ea typeface="+mj-ea"/>
                <a:cs typeface="+mj-cs"/>
              </a:rPr>
              <a:t>Il est important de signaler que des similitudes existent entre les </a:t>
            </a:r>
            <a:r>
              <a:rPr lang="fr-FR" sz="2000" dirty="0" err="1">
                <a:solidFill>
                  <a:schemeClr val="tx2">
                    <a:satMod val="130000"/>
                  </a:schemeClr>
                </a:solidFill>
                <a:latin typeface="+mj-lt"/>
                <a:ea typeface="+mj-ea"/>
                <a:cs typeface="+mj-cs"/>
              </a:rPr>
              <a:t>differents</a:t>
            </a:r>
            <a:r>
              <a:rPr lang="fr-FR" sz="2000" dirty="0">
                <a:solidFill>
                  <a:schemeClr val="tx2">
                    <a:satMod val="130000"/>
                  </a:schemeClr>
                </a:solidFill>
                <a:latin typeface="+mj-lt"/>
                <a:ea typeface="+mj-ea"/>
                <a:cs typeface="+mj-cs"/>
              </a:rPr>
              <a:t> modèles et que le modèle parfait n’existe pas encore.</a:t>
            </a:r>
          </a:p>
        </p:txBody>
      </p:sp>
    </p:spTree>
    <p:custDataLst>
      <p:tags r:id="rId1"/>
    </p:custDataLst>
    <p:extLst>
      <p:ext uri="{BB962C8B-B14F-4D97-AF65-F5344CB8AC3E}">
        <p14:creationId xmlns:p14="http://schemas.microsoft.com/office/powerpoint/2010/main" val="3150221980"/>
      </p:ext>
    </p:extLst>
  </p:cSld>
  <p:clrMapOvr>
    <a:masterClrMapping/>
  </p:clrMapOvr>
  <mc:AlternateContent xmlns:mc="http://schemas.openxmlformats.org/markup-compatibility/2006" xmlns:p14="http://schemas.microsoft.com/office/powerpoint/2010/main">
    <mc:Choice Requires="p14">
      <p:transition spd="slow" p14:dur="2000" advTm="9870"/>
    </mc:Choice>
    <mc:Fallback xmlns="">
      <p:transition spd="slow" advTm="987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wipe(left)">
                                      <p:cBhvr>
                                        <p:cTn id="14" dur="1500"/>
                                        <p:tgtEl>
                                          <p:spTgt spid="2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wipe(left)">
                                      <p:cBhvr>
                                        <p:cTn id="19" dur="1500"/>
                                        <p:tgtEl>
                                          <p:spTgt spid="2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left)">
                                      <p:cBhvr>
                                        <p:cTn id="24" dur="1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649330D1-4551-4DA3-83E4-B8FB83334290}"/>
              </a:ext>
            </a:extLst>
          </p:cNvPr>
          <p:cNvSpPr/>
          <p:nvPr/>
        </p:nvSpPr>
        <p:spPr>
          <a:xfrm>
            <a:off x="5420353" y="4582703"/>
            <a:ext cx="4990744" cy="922946"/>
          </a:xfrm>
          <a:prstGeom prst="rect">
            <a:avLst/>
          </a:prstGeom>
          <a:solidFill>
            <a:schemeClr val="accent6">
              <a:lumMod val="20000"/>
              <a:lumOff val="80000"/>
            </a:schemeClr>
          </a:solidFill>
          <a:ln>
            <a:solidFill>
              <a:schemeClr val="accent6">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ZoneTexte 28">
            <a:extLst>
              <a:ext uri="{FF2B5EF4-FFF2-40B4-BE49-F238E27FC236}">
                <a16:creationId xmlns:a16="http://schemas.microsoft.com/office/drawing/2014/main" id="{E63ECEC9-CFB0-4890-AD86-4FD7BA6293FB}"/>
              </a:ext>
            </a:extLst>
          </p:cNvPr>
          <p:cNvSpPr txBox="1"/>
          <p:nvPr/>
        </p:nvSpPr>
        <p:spPr>
          <a:xfrm>
            <a:off x="178278" y="623324"/>
            <a:ext cx="5193822" cy="1754326"/>
          </a:xfrm>
          <a:prstGeom prst="rect">
            <a:avLst/>
          </a:prstGeom>
          <a:solidFill>
            <a:schemeClr val="bg1"/>
          </a:solidFill>
          <a:ln>
            <a:solidFill>
              <a:srgbClr val="405180"/>
            </a:solidFill>
          </a:ln>
        </p:spPr>
        <p:txBody>
          <a:bodyPr wrap="square" rtlCol="0">
            <a:spAutoFit/>
          </a:bodyPr>
          <a:lstStyle/>
          <a:p>
            <a:r>
              <a:rPr lang="fr-FR" dirty="0">
                <a:solidFill>
                  <a:schemeClr val="tx2">
                    <a:satMod val="130000"/>
                  </a:schemeClr>
                </a:solidFill>
                <a:latin typeface="+mj-lt"/>
                <a:ea typeface="+mj-ea"/>
                <a:cs typeface="+mj-cs"/>
              </a:rPr>
              <a:t>Le modèle d’Allan  Baddeley (2000) du fonctionnement cognitif humain, est marqué par l’importance hiérarchique l’Administrateur Central (contrôle exécutif) moyennant l’utilisation des modules asservies, </a:t>
            </a:r>
            <a:r>
              <a:rPr lang="fr-FR" b="1" dirty="0">
                <a:solidFill>
                  <a:schemeClr val="tx2">
                    <a:satMod val="130000"/>
                  </a:schemeClr>
                </a:solidFill>
                <a:latin typeface="+mj-lt"/>
                <a:ea typeface="+mj-ea"/>
                <a:cs typeface="+mj-cs"/>
              </a:rPr>
              <a:t>dont la mémoire à long terme. </a:t>
            </a:r>
          </a:p>
        </p:txBody>
      </p:sp>
      <p:sp>
        <p:nvSpPr>
          <p:cNvPr id="11" name="ZoneTexte 10">
            <a:extLst>
              <a:ext uri="{FF2B5EF4-FFF2-40B4-BE49-F238E27FC236}">
                <a16:creationId xmlns:a16="http://schemas.microsoft.com/office/drawing/2014/main" id="{7A3C8984-EF46-473B-890A-3F4A55759C28}"/>
              </a:ext>
            </a:extLst>
          </p:cNvPr>
          <p:cNvSpPr txBox="1"/>
          <p:nvPr/>
        </p:nvSpPr>
        <p:spPr>
          <a:xfrm>
            <a:off x="7362998" y="704945"/>
            <a:ext cx="1024639" cy="1015663"/>
          </a:xfrm>
          <a:prstGeom prst="rect">
            <a:avLst/>
          </a:prstGeom>
          <a:noFill/>
        </p:spPr>
        <p:txBody>
          <a:bodyPr wrap="none" rtlCol="0">
            <a:spAutoFit/>
          </a:bodyPr>
          <a:lstStyle/>
          <a:p>
            <a:pPr algn="ctr"/>
            <a:r>
              <a:rPr lang="fr-FR" sz="2000" dirty="0" err="1">
                <a:solidFill>
                  <a:schemeClr val="accent1">
                    <a:lumMod val="75000"/>
                  </a:schemeClr>
                </a:solidFill>
              </a:rPr>
              <a:t>Adminis</a:t>
            </a:r>
            <a:endParaRPr lang="fr-FR" sz="2000" dirty="0">
              <a:solidFill>
                <a:schemeClr val="accent1">
                  <a:lumMod val="75000"/>
                </a:schemeClr>
              </a:solidFill>
            </a:endParaRPr>
          </a:p>
          <a:p>
            <a:pPr algn="ctr"/>
            <a:r>
              <a:rPr lang="fr-FR" sz="2000" dirty="0">
                <a:solidFill>
                  <a:schemeClr val="accent1">
                    <a:lumMod val="75000"/>
                  </a:schemeClr>
                </a:solidFill>
              </a:rPr>
              <a:t>-</a:t>
            </a:r>
            <a:r>
              <a:rPr lang="fr-FR" sz="2000" dirty="0" err="1">
                <a:solidFill>
                  <a:schemeClr val="accent1">
                    <a:lumMod val="75000"/>
                  </a:schemeClr>
                </a:solidFill>
              </a:rPr>
              <a:t>trateur</a:t>
            </a:r>
            <a:endParaRPr lang="fr-FR" sz="2000" dirty="0">
              <a:solidFill>
                <a:schemeClr val="accent1">
                  <a:lumMod val="75000"/>
                </a:schemeClr>
              </a:solidFill>
            </a:endParaRPr>
          </a:p>
          <a:p>
            <a:pPr algn="ctr"/>
            <a:r>
              <a:rPr lang="fr-FR" sz="2000" dirty="0">
                <a:solidFill>
                  <a:schemeClr val="accent1">
                    <a:lumMod val="75000"/>
                  </a:schemeClr>
                </a:solidFill>
              </a:rPr>
              <a:t>Central</a:t>
            </a:r>
            <a:endParaRPr lang="en-GB" sz="2000" dirty="0">
              <a:solidFill>
                <a:schemeClr val="accent1">
                  <a:lumMod val="75000"/>
                </a:schemeClr>
              </a:solidFill>
            </a:endParaRPr>
          </a:p>
        </p:txBody>
      </p:sp>
      <p:sp>
        <p:nvSpPr>
          <p:cNvPr id="8" name="ZoneTexte 7">
            <a:extLst>
              <a:ext uri="{FF2B5EF4-FFF2-40B4-BE49-F238E27FC236}">
                <a16:creationId xmlns:a16="http://schemas.microsoft.com/office/drawing/2014/main" id="{E2FA5990-856C-4E09-B119-F0F1460012CC}"/>
              </a:ext>
            </a:extLst>
          </p:cNvPr>
          <p:cNvSpPr txBox="1"/>
          <p:nvPr/>
        </p:nvSpPr>
        <p:spPr>
          <a:xfrm>
            <a:off x="5793468" y="5000820"/>
            <a:ext cx="4311941" cy="638636"/>
          </a:xfrm>
          <a:prstGeom prst="rect">
            <a:avLst/>
          </a:prstGeom>
          <a:noFill/>
          <a:ln>
            <a:noFill/>
          </a:ln>
        </p:spPr>
        <p:txBody>
          <a:bodyPr wrap="square" rtlCol="0">
            <a:spAutoFit/>
          </a:bodyPr>
          <a:lstStyle/>
          <a:p>
            <a:pPr algn="ctr"/>
            <a:endParaRPr lang="fr-FR" sz="700" dirty="0"/>
          </a:p>
          <a:p>
            <a:pPr algn="ctr"/>
            <a:r>
              <a:rPr lang="fr-FR" b="1" dirty="0">
                <a:solidFill>
                  <a:schemeClr val="accent1">
                    <a:lumMod val="75000"/>
                  </a:schemeClr>
                </a:solidFill>
              </a:rPr>
              <a:t>Les  mémoires à long terme</a:t>
            </a:r>
          </a:p>
          <a:p>
            <a:pPr algn="ctr"/>
            <a:endParaRPr lang="fr-FR" sz="1050" dirty="0"/>
          </a:p>
        </p:txBody>
      </p:sp>
      <p:sp>
        <p:nvSpPr>
          <p:cNvPr id="15" name="ZoneTexte 14">
            <a:extLst>
              <a:ext uri="{FF2B5EF4-FFF2-40B4-BE49-F238E27FC236}">
                <a16:creationId xmlns:a16="http://schemas.microsoft.com/office/drawing/2014/main" id="{8586A941-0A56-4781-82DD-0DD7E5F6F223}"/>
              </a:ext>
            </a:extLst>
          </p:cNvPr>
          <p:cNvSpPr txBox="1"/>
          <p:nvPr/>
        </p:nvSpPr>
        <p:spPr>
          <a:xfrm>
            <a:off x="5975830" y="3854885"/>
            <a:ext cx="1196412" cy="523220"/>
          </a:xfrm>
          <a:prstGeom prst="rect">
            <a:avLst/>
          </a:prstGeom>
          <a:noFill/>
          <a:ln>
            <a:solidFill>
              <a:schemeClr val="accent1">
                <a:lumMod val="75000"/>
              </a:schemeClr>
            </a:solidFill>
          </a:ln>
        </p:spPr>
        <p:txBody>
          <a:bodyPr wrap="square" rtlCol="0">
            <a:spAutoFit/>
          </a:bodyPr>
          <a:lstStyle/>
          <a:p>
            <a:pPr algn="ctr"/>
            <a:r>
              <a:rPr lang="fr-FR" sz="1400" dirty="0">
                <a:solidFill>
                  <a:schemeClr val="accent1">
                    <a:lumMod val="75000"/>
                  </a:schemeClr>
                </a:solidFill>
              </a:rPr>
              <a:t>Boucle phonologique</a:t>
            </a:r>
            <a:endParaRPr lang="en-GB" sz="1400" dirty="0">
              <a:solidFill>
                <a:schemeClr val="accent1">
                  <a:lumMod val="75000"/>
                </a:schemeClr>
              </a:solidFill>
            </a:endParaRPr>
          </a:p>
        </p:txBody>
      </p:sp>
      <p:sp>
        <p:nvSpPr>
          <p:cNvPr id="16" name="ZoneTexte 15">
            <a:extLst>
              <a:ext uri="{FF2B5EF4-FFF2-40B4-BE49-F238E27FC236}">
                <a16:creationId xmlns:a16="http://schemas.microsoft.com/office/drawing/2014/main" id="{084FF1E6-E291-436E-94FA-240D21463F2D}"/>
              </a:ext>
            </a:extLst>
          </p:cNvPr>
          <p:cNvSpPr txBox="1"/>
          <p:nvPr/>
        </p:nvSpPr>
        <p:spPr>
          <a:xfrm>
            <a:off x="7358825" y="3853460"/>
            <a:ext cx="1196412" cy="523220"/>
          </a:xfrm>
          <a:prstGeom prst="rect">
            <a:avLst/>
          </a:prstGeom>
          <a:noFill/>
          <a:ln>
            <a:solidFill>
              <a:schemeClr val="accent1">
                <a:lumMod val="75000"/>
              </a:schemeClr>
            </a:solidFill>
          </a:ln>
        </p:spPr>
        <p:txBody>
          <a:bodyPr wrap="square" rtlCol="0">
            <a:spAutoFit/>
          </a:bodyPr>
          <a:lstStyle/>
          <a:p>
            <a:pPr algn="ctr"/>
            <a:r>
              <a:rPr lang="fr-FR" sz="1400" dirty="0">
                <a:solidFill>
                  <a:schemeClr val="accent1">
                    <a:lumMod val="75000"/>
                  </a:schemeClr>
                </a:solidFill>
              </a:rPr>
              <a:t>Calepin</a:t>
            </a:r>
          </a:p>
          <a:p>
            <a:pPr algn="ctr"/>
            <a:r>
              <a:rPr lang="fr-FR" sz="1400" dirty="0">
                <a:solidFill>
                  <a:schemeClr val="accent1">
                    <a:lumMod val="75000"/>
                  </a:schemeClr>
                </a:solidFill>
              </a:rPr>
              <a:t>Visuo-spatial</a:t>
            </a:r>
            <a:endParaRPr lang="en-GB" sz="1400" dirty="0">
              <a:solidFill>
                <a:schemeClr val="accent1">
                  <a:lumMod val="75000"/>
                </a:schemeClr>
              </a:solidFill>
            </a:endParaRPr>
          </a:p>
        </p:txBody>
      </p:sp>
      <p:sp>
        <p:nvSpPr>
          <p:cNvPr id="17" name="ZoneTexte 16">
            <a:extLst>
              <a:ext uri="{FF2B5EF4-FFF2-40B4-BE49-F238E27FC236}">
                <a16:creationId xmlns:a16="http://schemas.microsoft.com/office/drawing/2014/main" id="{CDC9E171-7FA0-4753-8A5C-017A5A77A7D0}"/>
              </a:ext>
            </a:extLst>
          </p:cNvPr>
          <p:cNvSpPr txBox="1"/>
          <p:nvPr/>
        </p:nvSpPr>
        <p:spPr>
          <a:xfrm>
            <a:off x="8733272" y="3860582"/>
            <a:ext cx="1196412" cy="523220"/>
          </a:xfrm>
          <a:prstGeom prst="rect">
            <a:avLst/>
          </a:prstGeom>
          <a:noFill/>
          <a:ln>
            <a:solidFill>
              <a:schemeClr val="accent1">
                <a:lumMod val="75000"/>
              </a:schemeClr>
            </a:solidFill>
          </a:ln>
        </p:spPr>
        <p:txBody>
          <a:bodyPr wrap="square" rtlCol="0">
            <a:spAutoFit/>
          </a:bodyPr>
          <a:lstStyle/>
          <a:p>
            <a:pPr algn="ctr"/>
            <a:r>
              <a:rPr lang="fr-FR" sz="1400" dirty="0">
                <a:solidFill>
                  <a:schemeClr val="accent1">
                    <a:lumMod val="75000"/>
                  </a:schemeClr>
                </a:solidFill>
              </a:rPr>
              <a:t>Tampon épisodique</a:t>
            </a:r>
            <a:endParaRPr lang="en-GB" sz="1400" dirty="0">
              <a:solidFill>
                <a:schemeClr val="accent1">
                  <a:lumMod val="75000"/>
                </a:schemeClr>
              </a:solidFill>
            </a:endParaRPr>
          </a:p>
        </p:txBody>
      </p:sp>
      <p:sp>
        <p:nvSpPr>
          <p:cNvPr id="19" name="ZoneTexte 18">
            <a:extLst>
              <a:ext uri="{FF2B5EF4-FFF2-40B4-BE49-F238E27FC236}">
                <a16:creationId xmlns:a16="http://schemas.microsoft.com/office/drawing/2014/main" id="{E6ADB845-BEC0-4601-A275-2F275B0337F7}"/>
              </a:ext>
            </a:extLst>
          </p:cNvPr>
          <p:cNvSpPr txBox="1"/>
          <p:nvPr/>
        </p:nvSpPr>
        <p:spPr>
          <a:xfrm>
            <a:off x="7383037" y="4621158"/>
            <a:ext cx="1196412" cy="523220"/>
          </a:xfrm>
          <a:prstGeom prst="rect">
            <a:avLst/>
          </a:prstGeom>
          <a:noFill/>
          <a:ln>
            <a:solidFill>
              <a:schemeClr val="accent1">
                <a:lumMod val="75000"/>
              </a:schemeClr>
            </a:solidFill>
          </a:ln>
        </p:spPr>
        <p:txBody>
          <a:bodyPr wrap="square" rtlCol="0">
            <a:spAutoFit/>
          </a:bodyPr>
          <a:lstStyle/>
          <a:p>
            <a:pPr algn="ctr"/>
            <a:r>
              <a:rPr lang="fr-FR" sz="1400" dirty="0">
                <a:solidFill>
                  <a:schemeClr val="accent1">
                    <a:lumMod val="75000"/>
                  </a:schemeClr>
                </a:solidFill>
              </a:rPr>
              <a:t>Sémantique visuelle</a:t>
            </a:r>
            <a:endParaRPr lang="en-GB" sz="1400" dirty="0">
              <a:solidFill>
                <a:schemeClr val="accent1">
                  <a:lumMod val="75000"/>
                </a:schemeClr>
              </a:solidFill>
            </a:endParaRPr>
          </a:p>
        </p:txBody>
      </p:sp>
      <p:sp>
        <p:nvSpPr>
          <p:cNvPr id="20" name="ZoneTexte 19">
            <a:extLst>
              <a:ext uri="{FF2B5EF4-FFF2-40B4-BE49-F238E27FC236}">
                <a16:creationId xmlns:a16="http://schemas.microsoft.com/office/drawing/2014/main" id="{80360F70-29A8-4092-81F2-083BF8CF8744}"/>
              </a:ext>
            </a:extLst>
          </p:cNvPr>
          <p:cNvSpPr txBox="1"/>
          <p:nvPr/>
        </p:nvSpPr>
        <p:spPr>
          <a:xfrm>
            <a:off x="9167685" y="4636825"/>
            <a:ext cx="1196412" cy="523220"/>
          </a:xfrm>
          <a:prstGeom prst="rect">
            <a:avLst/>
          </a:prstGeom>
          <a:noFill/>
          <a:ln>
            <a:solidFill>
              <a:schemeClr val="accent1">
                <a:lumMod val="75000"/>
              </a:schemeClr>
            </a:solidFill>
          </a:ln>
        </p:spPr>
        <p:txBody>
          <a:bodyPr wrap="square" rtlCol="0">
            <a:spAutoFit/>
          </a:bodyPr>
          <a:lstStyle/>
          <a:p>
            <a:pPr algn="ctr"/>
            <a:r>
              <a:rPr lang="fr-FR" sz="1400" dirty="0">
                <a:solidFill>
                  <a:schemeClr val="accent1">
                    <a:lumMod val="75000"/>
                  </a:schemeClr>
                </a:solidFill>
              </a:rPr>
              <a:t>Mémoire épisodique</a:t>
            </a:r>
            <a:endParaRPr lang="en-GB" sz="1400" dirty="0">
              <a:solidFill>
                <a:schemeClr val="accent1">
                  <a:lumMod val="75000"/>
                </a:schemeClr>
              </a:solidFill>
            </a:endParaRPr>
          </a:p>
        </p:txBody>
      </p:sp>
      <p:grpSp>
        <p:nvGrpSpPr>
          <p:cNvPr id="2" name="Groupe 1">
            <a:extLst>
              <a:ext uri="{FF2B5EF4-FFF2-40B4-BE49-F238E27FC236}">
                <a16:creationId xmlns:a16="http://schemas.microsoft.com/office/drawing/2014/main" id="{49928538-3BDB-447B-B151-BE998DFC96FE}"/>
              </a:ext>
            </a:extLst>
          </p:cNvPr>
          <p:cNvGrpSpPr/>
          <p:nvPr/>
        </p:nvGrpSpPr>
        <p:grpSpPr>
          <a:xfrm>
            <a:off x="5485870" y="4706618"/>
            <a:ext cx="1264949" cy="307790"/>
            <a:chOff x="3464123" y="3381157"/>
            <a:chExt cx="1264949" cy="307790"/>
          </a:xfrm>
        </p:grpSpPr>
        <p:sp>
          <p:nvSpPr>
            <p:cNvPr id="18" name="ZoneTexte 17">
              <a:extLst>
                <a:ext uri="{FF2B5EF4-FFF2-40B4-BE49-F238E27FC236}">
                  <a16:creationId xmlns:a16="http://schemas.microsoft.com/office/drawing/2014/main" id="{517039A0-B730-4B20-BC9D-772170392950}"/>
                </a:ext>
              </a:extLst>
            </p:cNvPr>
            <p:cNvSpPr txBox="1"/>
            <p:nvPr/>
          </p:nvSpPr>
          <p:spPr>
            <a:xfrm>
              <a:off x="3532660" y="3381170"/>
              <a:ext cx="1196412" cy="307777"/>
            </a:xfrm>
            <a:prstGeom prst="rect">
              <a:avLst/>
            </a:prstGeom>
            <a:noFill/>
            <a:ln>
              <a:solidFill>
                <a:schemeClr val="accent1">
                  <a:lumMod val="75000"/>
                </a:schemeClr>
              </a:solidFill>
            </a:ln>
          </p:spPr>
          <p:txBody>
            <a:bodyPr wrap="square" rtlCol="0">
              <a:spAutoFit/>
            </a:bodyPr>
            <a:lstStyle/>
            <a:p>
              <a:pPr algn="ctr"/>
              <a:endParaRPr lang="fr-FR" sz="1400" dirty="0">
                <a:solidFill>
                  <a:schemeClr val="bg1"/>
                </a:solidFill>
              </a:endParaRPr>
            </a:p>
          </p:txBody>
        </p:sp>
        <p:sp>
          <p:nvSpPr>
            <p:cNvPr id="21" name="ZoneTexte 20">
              <a:extLst>
                <a:ext uri="{FF2B5EF4-FFF2-40B4-BE49-F238E27FC236}">
                  <a16:creationId xmlns:a16="http://schemas.microsoft.com/office/drawing/2014/main" id="{3A0A9369-2D65-49AC-A9EF-A96301294635}"/>
                </a:ext>
              </a:extLst>
            </p:cNvPr>
            <p:cNvSpPr txBox="1"/>
            <p:nvPr/>
          </p:nvSpPr>
          <p:spPr>
            <a:xfrm>
              <a:off x="3464123" y="3381157"/>
              <a:ext cx="1196412" cy="307777"/>
            </a:xfrm>
            <a:prstGeom prst="rect">
              <a:avLst/>
            </a:prstGeom>
            <a:noFill/>
            <a:ln>
              <a:noFill/>
            </a:ln>
          </p:spPr>
          <p:txBody>
            <a:bodyPr wrap="square" rtlCol="0">
              <a:spAutoFit/>
            </a:bodyPr>
            <a:lstStyle/>
            <a:p>
              <a:pPr algn="ctr"/>
              <a:r>
                <a:rPr lang="fr-FR" sz="1400" dirty="0">
                  <a:solidFill>
                    <a:schemeClr val="accent1">
                      <a:lumMod val="75000"/>
                    </a:schemeClr>
                  </a:solidFill>
                </a:rPr>
                <a:t>Langage</a:t>
              </a:r>
            </a:p>
          </p:txBody>
        </p:sp>
      </p:grpSp>
      <p:cxnSp>
        <p:nvCxnSpPr>
          <p:cNvPr id="25" name="Connecteur droit avec flèche 24">
            <a:extLst>
              <a:ext uri="{FF2B5EF4-FFF2-40B4-BE49-F238E27FC236}">
                <a16:creationId xmlns:a16="http://schemas.microsoft.com/office/drawing/2014/main" id="{6E897FD9-4117-4BFB-A9EE-1FFC4A606911}"/>
              </a:ext>
            </a:extLst>
          </p:cNvPr>
          <p:cNvCxnSpPr>
            <a:cxnSpLocks/>
          </p:cNvCxnSpPr>
          <p:nvPr/>
        </p:nvCxnSpPr>
        <p:spPr>
          <a:xfrm flipV="1">
            <a:off x="6431161" y="2791326"/>
            <a:ext cx="884039" cy="1049271"/>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Connecteur droit avec flèche 31">
            <a:extLst>
              <a:ext uri="{FF2B5EF4-FFF2-40B4-BE49-F238E27FC236}">
                <a16:creationId xmlns:a16="http://schemas.microsoft.com/office/drawing/2014/main" id="{A021D7BE-CEE8-4E7B-B290-77260A2C4E4D}"/>
              </a:ext>
            </a:extLst>
          </p:cNvPr>
          <p:cNvCxnSpPr>
            <a:cxnSpLocks/>
          </p:cNvCxnSpPr>
          <p:nvPr/>
        </p:nvCxnSpPr>
        <p:spPr>
          <a:xfrm rot="5400000" flipV="1">
            <a:off x="7024115" y="4631129"/>
            <a:ext cx="0" cy="511322"/>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3" name="Connecteur droit avec flèche 32">
            <a:extLst>
              <a:ext uri="{FF2B5EF4-FFF2-40B4-BE49-F238E27FC236}">
                <a16:creationId xmlns:a16="http://schemas.microsoft.com/office/drawing/2014/main" id="{D196D541-1F7A-4F67-ADEB-4C45C8D597F7}"/>
              </a:ext>
            </a:extLst>
          </p:cNvPr>
          <p:cNvCxnSpPr>
            <a:cxnSpLocks/>
          </p:cNvCxnSpPr>
          <p:nvPr/>
        </p:nvCxnSpPr>
        <p:spPr>
          <a:xfrm rot="5400000" flipV="1">
            <a:off x="8877128" y="4621159"/>
            <a:ext cx="0" cy="511322"/>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5" name="Connecteur droit 34">
            <a:extLst>
              <a:ext uri="{FF2B5EF4-FFF2-40B4-BE49-F238E27FC236}">
                <a16:creationId xmlns:a16="http://schemas.microsoft.com/office/drawing/2014/main" id="{F7E03676-EF45-43F0-B91B-EC613933D5EB}"/>
              </a:ext>
            </a:extLst>
          </p:cNvPr>
          <p:cNvCxnSpPr>
            <a:cxnSpLocks/>
          </p:cNvCxnSpPr>
          <p:nvPr/>
        </p:nvCxnSpPr>
        <p:spPr>
          <a:xfrm>
            <a:off x="6538428" y="4394696"/>
            <a:ext cx="0" cy="21221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1" name="Connecteur droit 40">
            <a:extLst>
              <a:ext uri="{FF2B5EF4-FFF2-40B4-BE49-F238E27FC236}">
                <a16:creationId xmlns:a16="http://schemas.microsoft.com/office/drawing/2014/main" id="{B30C826D-214B-4228-9107-026D6B909C67}"/>
              </a:ext>
            </a:extLst>
          </p:cNvPr>
          <p:cNvCxnSpPr>
            <a:cxnSpLocks/>
          </p:cNvCxnSpPr>
          <p:nvPr/>
        </p:nvCxnSpPr>
        <p:spPr>
          <a:xfrm>
            <a:off x="9263112" y="4401818"/>
            <a:ext cx="0" cy="21221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2" name="Connecteur droit 41">
            <a:extLst>
              <a:ext uri="{FF2B5EF4-FFF2-40B4-BE49-F238E27FC236}">
                <a16:creationId xmlns:a16="http://schemas.microsoft.com/office/drawing/2014/main" id="{5E179AF7-AF8B-464D-8B31-194CEEC61A04}"/>
              </a:ext>
            </a:extLst>
          </p:cNvPr>
          <p:cNvCxnSpPr>
            <a:cxnSpLocks/>
          </p:cNvCxnSpPr>
          <p:nvPr/>
        </p:nvCxnSpPr>
        <p:spPr>
          <a:xfrm>
            <a:off x="7877270" y="4391847"/>
            <a:ext cx="0" cy="212218"/>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4" name="ZoneTexte 43">
            <a:extLst>
              <a:ext uri="{FF2B5EF4-FFF2-40B4-BE49-F238E27FC236}">
                <a16:creationId xmlns:a16="http://schemas.microsoft.com/office/drawing/2014/main" id="{26CCFC64-509E-4425-8474-0C9CE69CDDEE}"/>
              </a:ext>
            </a:extLst>
          </p:cNvPr>
          <p:cNvSpPr txBox="1"/>
          <p:nvPr/>
        </p:nvSpPr>
        <p:spPr>
          <a:xfrm rot="18462833">
            <a:off x="3822195" y="4054752"/>
            <a:ext cx="2621764" cy="669414"/>
          </a:xfrm>
          <a:prstGeom prst="rect">
            <a:avLst/>
          </a:prstGeom>
          <a:noFill/>
          <a:ln>
            <a:noFill/>
          </a:ln>
        </p:spPr>
        <p:txBody>
          <a:bodyPr wrap="square" rtlCol="0">
            <a:spAutoFit/>
          </a:bodyPr>
          <a:lstStyle/>
          <a:p>
            <a:pPr algn="ctr"/>
            <a:endParaRPr lang="fr-FR" sz="700" dirty="0"/>
          </a:p>
          <a:p>
            <a:pPr algn="ctr"/>
            <a:r>
              <a:rPr lang="fr-FR" sz="2000" dirty="0">
                <a:solidFill>
                  <a:schemeClr val="accent1">
                    <a:lumMod val="60000"/>
                    <a:lumOff val="40000"/>
                  </a:schemeClr>
                </a:solidFill>
              </a:rPr>
              <a:t>Systèmes asservis</a:t>
            </a:r>
          </a:p>
          <a:p>
            <a:pPr algn="ctr"/>
            <a:endParaRPr lang="fr-FR" sz="1050" dirty="0"/>
          </a:p>
        </p:txBody>
      </p:sp>
      <p:sp>
        <p:nvSpPr>
          <p:cNvPr id="45" name="ZoneTexte 44">
            <a:extLst>
              <a:ext uri="{FF2B5EF4-FFF2-40B4-BE49-F238E27FC236}">
                <a16:creationId xmlns:a16="http://schemas.microsoft.com/office/drawing/2014/main" id="{9E18D923-DD89-4E8E-80AA-4B41DAEA21DB}"/>
              </a:ext>
            </a:extLst>
          </p:cNvPr>
          <p:cNvSpPr txBox="1"/>
          <p:nvPr/>
        </p:nvSpPr>
        <p:spPr>
          <a:xfrm>
            <a:off x="3732364" y="5800709"/>
            <a:ext cx="8173941" cy="607859"/>
          </a:xfrm>
          <a:prstGeom prst="rect">
            <a:avLst/>
          </a:prstGeom>
          <a:solidFill>
            <a:schemeClr val="bg1"/>
          </a:solidFill>
          <a:ln>
            <a:noFill/>
          </a:ln>
        </p:spPr>
        <p:txBody>
          <a:bodyPr wrap="square" rtlCol="0">
            <a:spAutoFit/>
          </a:bodyPr>
          <a:lstStyle/>
          <a:p>
            <a:pPr algn="ctr"/>
            <a:endParaRPr lang="fr-FR" sz="700" dirty="0"/>
          </a:p>
          <a:p>
            <a:pPr algn="ctr"/>
            <a:r>
              <a:rPr lang="fr-FR" sz="1600" dirty="0">
                <a:solidFill>
                  <a:schemeClr val="accent1">
                    <a:lumMod val="75000"/>
                  </a:schemeClr>
                </a:solidFill>
              </a:rPr>
              <a:t>Allan Baddeley (2000)  : Adaptation  du Système modulaire de </a:t>
            </a:r>
            <a:r>
              <a:rPr lang="fr-FR" sz="1600" b="1" dirty="0">
                <a:solidFill>
                  <a:schemeClr val="accent1">
                    <a:lumMod val="75000"/>
                  </a:schemeClr>
                </a:solidFill>
              </a:rPr>
              <a:t>la mémoire de travail</a:t>
            </a:r>
          </a:p>
          <a:p>
            <a:pPr algn="ctr"/>
            <a:endParaRPr lang="fr-FR" sz="1050" dirty="0"/>
          </a:p>
        </p:txBody>
      </p:sp>
      <p:sp>
        <p:nvSpPr>
          <p:cNvPr id="51" name="Triangle isocèle 50">
            <a:extLst>
              <a:ext uri="{FF2B5EF4-FFF2-40B4-BE49-F238E27FC236}">
                <a16:creationId xmlns:a16="http://schemas.microsoft.com/office/drawing/2014/main" id="{2BF614DD-C967-4983-A644-BA2439BA9442}"/>
              </a:ext>
            </a:extLst>
          </p:cNvPr>
          <p:cNvSpPr/>
          <p:nvPr/>
        </p:nvSpPr>
        <p:spPr>
          <a:xfrm>
            <a:off x="5811253" y="96253"/>
            <a:ext cx="4150893" cy="3032691"/>
          </a:xfrm>
          <a:prstGeom prst="triangle">
            <a:avLst>
              <a:gd name="adj" fmla="val 5000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Trapèze 51">
            <a:extLst>
              <a:ext uri="{FF2B5EF4-FFF2-40B4-BE49-F238E27FC236}">
                <a16:creationId xmlns:a16="http://schemas.microsoft.com/office/drawing/2014/main" id="{221EC2AB-459F-4E01-97A5-AE7A778744ED}"/>
              </a:ext>
            </a:extLst>
          </p:cNvPr>
          <p:cNvSpPr/>
          <p:nvPr/>
        </p:nvSpPr>
        <p:spPr>
          <a:xfrm>
            <a:off x="3876676" y="3281420"/>
            <a:ext cx="8048624" cy="2371459"/>
          </a:xfrm>
          <a:prstGeom prst="trapezoid">
            <a:avLst>
              <a:gd name="adj" fmla="val 78061"/>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4" name="Connecteur droit avec flèche 53">
            <a:extLst>
              <a:ext uri="{FF2B5EF4-FFF2-40B4-BE49-F238E27FC236}">
                <a16:creationId xmlns:a16="http://schemas.microsoft.com/office/drawing/2014/main" id="{704B4057-8BC4-47F9-A1D8-6AD00BAE04FD}"/>
              </a:ext>
            </a:extLst>
          </p:cNvPr>
          <p:cNvCxnSpPr>
            <a:cxnSpLocks/>
          </p:cNvCxnSpPr>
          <p:nvPr/>
        </p:nvCxnSpPr>
        <p:spPr>
          <a:xfrm flipV="1">
            <a:off x="7931781" y="2990209"/>
            <a:ext cx="0" cy="850821"/>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8" name="Connecteur droit avec flèche 57">
            <a:extLst>
              <a:ext uri="{FF2B5EF4-FFF2-40B4-BE49-F238E27FC236}">
                <a16:creationId xmlns:a16="http://schemas.microsoft.com/office/drawing/2014/main" id="{BEC37EEF-92C1-427B-9D83-F53207ACEBC4}"/>
              </a:ext>
            </a:extLst>
          </p:cNvPr>
          <p:cNvCxnSpPr>
            <a:cxnSpLocks/>
          </p:cNvCxnSpPr>
          <p:nvPr/>
        </p:nvCxnSpPr>
        <p:spPr>
          <a:xfrm flipH="1" flipV="1">
            <a:off x="8638674" y="2815389"/>
            <a:ext cx="712273" cy="1049021"/>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sp>
        <p:nvSpPr>
          <p:cNvPr id="60" name="ZoneTexte 59">
            <a:extLst>
              <a:ext uri="{FF2B5EF4-FFF2-40B4-BE49-F238E27FC236}">
                <a16:creationId xmlns:a16="http://schemas.microsoft.com/office/drawing/2014/main" id="{44B32F95-DCB9-40D6-81F2-40CCD4259446}"/>
              </a:ext>
            </a:extLst>
          </p:cNvPr>
          <p:cNvSpPr txBox="1"/>
          <p:nvPr/>
        </p:nvSpPr>
        <p:spPr>
          <a:xfrm rot="18292319">
            <a:off x="5489216" y="2099237"/>
            <a:ext cx="2167129" cy="307777"/>
          </a:xfrm>
          <a:prstGeom prst="rect">
            <a:avLst/>
          </a:prstGeom>
          <a:noFill/>
          <a:ln>
            <a:noFill/>
          </a:ln>
        </p:spPr>
        <p:txBody>
          <a:bodyPr wrap="square" rtlCol="0">
            <a:spAutoFit/>
          </a:bodyPr>
          <a:lstStyle/>
          <a:p>
            <a:pPr algn="ctr"/>
            <a:r>
              <a:rPr lang="fr-FR" sz="1400" b="1" dirty="0">
                <a:solidFill>
                  <a:schemeClr val="accent1">
                    <a:lumMod val="75000"/>
                  </a:schemeClr>
                </a:solidFill>
                <a:latin typeface="Bell MT" panose="02020503060305020303" pitchFamily="18" charset="0"/>
              </a:rPr>
              <a:t>Champ de conscience</a:t>
            </a:r>
            <a:endParaRPr lang="fr-FR" sz="3600" b="1" dirty="0">
              <a:solidFill>
                <a:schemeClr val="accent1">
                  <a:lumMod val="75000"/>
                </a:schemeClr>
              </a:solidFill>
              <a:latin typeface="Bell MT" panose="02020503060305020303" pitchFamily="18" charset="0"/>
            </a:endParaRPr>
          </a:p>
        </p:txBody>
      </p:sp>
      <p:sp>
        <p:nvSpPr>
          <p:cNvPr id="63" name="ZoneTexte 62">
            <a:extLst>
              <a:ext uri="{FF2B5EF4-FFF2-40B4-BE49-F238E27FC236}">
                <a16:creationId xmlns:a16="http://schemas.microsoft.com/office/drawing/2014/main" id="{D1C0B6B8-9F3D-4E89-8FE8-4214AC1DE7AC}"/>
              </a:ext>
            </a:extLst>
          </p:cNvPr>
          <p:cNvSpPr txBox="1"/>
          <p:nvPr/>
        </p:nvSpPr>
        <p:spPr>
          <a:xfrm rot="3380123">
            <a:off x="8071995" y="2083195"/>
            <a:ext cx="2167129" cy="307777"/>
          </a:xfrm>
          <a:prstGeom prst="rect">
            <a:avLst/>
          </a:prstGeom>
          <a:noFill/>
          <a:ln>
            <a:noFill/>
          </a:ln>
        </p:spPr>
        <p:txBody>
          <a:bodyPr wrap="square" rtlCol="0">
            <a:spAutoFit/>
          </a:bodyPr>
          <a:lstStyle/>
          <a:p>
            <a:pPr algn="ctr"/>
            <a:r>
              <a:rPr lang="fr-FR" sz="1400" b="1" dirty="0">
                <a:solidFill>
                  <a:schemeClr val="accent1">
                    <a:lumMod val="75000"/>
                  </a:schemeClr>
                </a:solidFill>
                <a:latin typeface="Bell MT" panose="02020503060305020303" pitchFamily="18" charset="0"/>
              </a:rPr>
              <a:t>Champ de conscience</a:t>
            </a:r>
            <a:endParaRPr lang="fr-FR" sz="3600" b="1" dirty="0">
              <a:solidFill>
                <a:schemeClr val="accent1">
                  <a:lumMod val="75000"/>
                </a:schemeClr>
              </a:solidFill>
              <a:latin typeface="Bell MT" panose="02020503060305020303" pitchFamily="18" charset="0"/>
            </a:endParaRPr>
          </a:p>
        </p:txBody>
      </p:sp>
      <p:grpSp>
        <p:nvGrpSpPr>
          <p:cNvPr id="67" name="Groupe 66">
            <a:extLst>
              <a:ext uri="{FF2B5EF4-FFF2-40B4-BE49-F238E27FC236}">
                <a16:creationId xmlns:a16="http://schemas.microsoft.com/office/drawing/2014/main" id="{00AF5090-AE97-49BE-A7E2-525CC0D398DF}"/>
              </a:ext>
            </a:extLst>
          </p:cNvPr>
          <p:cNvGrpSpPr/>
          <p:nvPr/>
        </p:nvGrpSpPr>
        <p:grpSpPr>
          <a:xfrm>
            <a:off x="7666819" y="2429500"/>
            <a:ext cx="469339" cy="457200"/>
            <a:chOff x="4017367" y="2697651"/>
            <a:chExt cx="790196" cy="676392"/>
          </a:xfrm>
        </p:grpSpPr>
        <p:pic>
          <p:nvPicPr>
            <p:cNvPr id="36" name="Image 35">
              <a:extLst>
                <a:ext uri="{FF2B5EF4-FFF2-40B4-BE49-F238E27FC236}">
                  <a16:creationId xmlns:a16="http://schemas.microsoft.com/office/drawing/2014/main" id="{8A711A2F-B580-44CA-A83B-5E88178CB4E9}"/>
                </a:ext>
              </a:extLst>
            </p:cNvPr>
            <p:cNvPicPr>
              <a:picLocks noChangeAspect="1"/>
            </p:cNvPicPr>
            <p:nvPr/>
          </p:nvPicPr>
          <p:blipFill>
            <a:blip r:embed="rId3"/>
            <a:stretch>
              <a:fillRect/>
            </a:stretch>
          </p:blipFill>
          <p:spPr>
            <a:xfrm>
              <a:off x="4069080" y="2697651"/>
              <a:ext cx="738483" cy="676392"/>
            </a:xfrm>
            <a:prstGeom prst="rect">
              <a:avLst/>
            </a:prstGeom>
          </p:spPr>
        </p:pic>
        <p:sp>
          <p:nvSpPr>
            <p:cNvPr id="40" name="Rectangle 39">
              <a:extLst>
                <a:ext uri="{FF2B5EF4-FFF2-40B4-BE49-F238E27FC236}">
                  <a16:creationId xmlns:a16="http://schemas.microsoft.com/office/drawing/2014/main" id="{88F52FA3-7093-4B7F-8DA9-B1F9E3EB8ABD}"/>
                </a:ext>
              </a:extLst>
            </p:cNvPr>
            <p:cNvSpPr/>
            <p:nvPr/>
          </p:nvSpPr>
          <p:spPr>
            <a:xfrm>
              <a:off x="4195483" y="2950670"/>
              <a:ext cx="353466" cy="18441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 name="ZoneTexte 94">
              <a:extLst>
                <a:ext uri="{FF2B5EF4-FFF2-40B4-BE49-F238E27FC236}">
                  <a16:creationId xmlns:a16="http://schemas.microsoft.com/office/drawing/2014/main" id="{8452BAEE-747A-4C21-BA9D-63A30490EEA4}"/>
                </a:ext>
              </a:extLst>
            </p:cNvPr>
            <p:cNvSpPr txBox="1"/>
            <p:nvPr/>
          </p:nvSpPr>
          <p:spPr>
            <a:xfrm>
              <a:off x="4017367" y="2884934"/>
              <a:ext cx="589394" cy="238605"/>
            </a:xfrm>
            <a:prstGeom prst="rect">
              <a:avLst/>
            </a:prstGeom>
            <a:noFill/>
          </p:spPr>
          <p:txBody>
            <a:bodyPr wrap="none" rtlCol="0">
              <a:spAutoFit/>
            </a:bodyPr>
            <a:lstStyle/>
            <a:p>
              <a:r>
                <a:rPr lang="fr-FR" sz="700" b="1" dirty="0" err="1">
                  <a:solidFill>
                    <a:schemeClr val="bg1"/>
                  </a:solidFill>
                  <a:latin typeface="Garamond" panose="02020404030301010803" pitchFamily="18" charset="0"/>
                </a:rPr>
                <a:t>Ttment</a:t>
              </a:r>
              <a:endParaRPr lang="en-GB" sz="700" b="1" dirty="0">
                <a:solidFill>
                  <a:schemeClr val="bg1"/>
                </a:solidFill>
                <a:latin typeface="Garamond" panose="02020404030301010803" pitchFamily="18" charset="0"/>
              </a:endParaRPr>
            </a:p>
          </p:txBody>
        </p:sp>
      </p:grpSp>
      <p:grpSp>
        <p:nvGrpSpPr>
          <p:cNvPr id="66" name="Groupe 65">
            <a:extLst>
              <a:ext uri="{FF2B5EF4-FFF2-40B4-BE49-F238E27FC236}">
                <a16:creationId xmlns:a16="http://schemas.microsoft.com/office/drawing/2014/main" id="{ECB169A3-0F48-461F-A3B8-2B5BDB629E13}"/>
              </a:ext>
            </a:extLst>
          </p:cNvPr>
          <p:cNvGrpSpPr/>
          <p:nvPr/>
        </p:nvGrpSpPr>
        <p:grpSpPr>
          <a:xfrm>
            <a:off x="7874696" y="1778741"/>
            <a:ext cx="565149" cy="595605"/>
            <a:chOff x="3992119" y="1742500"/>
            <a:chExt cx="628095" cy="593074"/>
          </a:xfrm>
        </p:grpSpPr>
        <p:pic>
          <p:nvPicPr>
            <p:cNvPr id="80" name="Image 79">
              <a:extLst>
                <a:ext uri="{FF2B5EF4-FFF2-40B4-BE49-F238E27FC236}">
                  <a16:creationId xmlns:a16="http://schemas.microsoft.com/office/drawing/2014/main" id="{FEA1A25E-4351-4A9B-9C06-8D3DBB4AB54B}"/>
                </a:ext>
              </a:extLst>
            </p:cNvPr>
            <p:cNvPicPr>
              <a:picLocks noChangeAspect="1"/>
            </p:cNvPicPr>
            <p:nvPr/>
          </p:nvPicPr>
          <p:blipFill>
            <a:blip r:embed="rId3"/>
            <a:stretch>
              <a:fillRect/>
            </a:stretch>
          </p:blipFill>
          <p:spPr>
            <a:xfrm>
              <a:off x="3992119" y="1742500"/>
              <a:ext cx="628095" cy="593074"/>
            </a:xfrm>
            <a:prstGeom prst="rect">
              <a:avLst/>
            </a:prstGeom>
          </p:spPr>
        </p:pic>
        <p:sp>
          <p:nvSpPr>
            <p:cNvPr id="96" name="Rectangle 95">
              <a:extLst>
                <a:ext uri="{FF2B5EF4-FFF2-40B4-BE49-F238E27FC236}">
                  <a16:creationId xmlns:a16="http://schemas.microsoft.com/office/drawing/2014/main" id="{33E7FEE6-5974-4996-96D0-0782E18E8DC2}"/>
                </a:ext>
              </a:extLst>
            </p:cNvPr>
            <p:cNvSpPr/>
            <p:nvPr/>
          </p:nvSpPr>
          <p:spPr>
            <a:xfrm>
              <a:off x="4126326" y="1965833"/>
              <a:ext cx="238205" cy="18441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ZoneTexte 36">
              <a:extLst>
                <a:ext uri="{FF2B5EF4-FFF2-40B4-BE49-F238E27FC236}">
                  <a16:creationId xmlns:a16="http://schemas.microsoft.com/office/drawing/2014/main" id="{A549A835-CB99-4F3D-BCDB-528862D93686}"/>
                </a:ext>
              </a:extLst>
            </p:cNvPr>
            <p:cNvSpPr txBox="1"/>
            <p:nvPr/>
          </p:nvSpPr>
          <p:spPr>
            <a:xfrm>
              <a:off x="3999506" y="1943130"/>
              <a:ext cx="480544" cy="187680"/>
            </a:xfrm>
            <a:prstGeom prst="rect">
              <a:avLst/>
            </a:prstGeom>
            <a:noFill/>
          </p:spPr>
          <p:txBody>
            <a:bodyPr wrap="none" rtlCol="0">
              <a:spAutoFit/>
            </a:bodyPr>
            <a:lstStyle/>
            <a:p>
              <a:r>
                <a:rPr lang="fr-FR" sz="700" b="1" dirty="0" err="1">
                  <a:solidFill>
                    <a:schemeClr val="bg1"/>
                  </a:solidFill>
                  <a:latin typeface="Garamond" panose="02020404030301010803" pitchFamily="18" charset="0"/>
                </a:rPr>
                <a:t>Ttment</a:t>
              </a:r>
              <a:endParaRPr lang="en-GB" sz="700" b="1" dirty="0">
                <a:solidFill>
                  <a:schemeClr val="bg1"/>
                </a:solidFill>
                <a:latin typeface="Garamond" panose="02020404030301010803" pitchFamily="18" charset="0"/>
              </a:endParaRPr>
            </a:p>
          </p:txBody>
        </p:sp>
      </p:grpSp>
      <p:grpSp>
        <p:nvGrpSpPr>
          <p:cNvPr id="65" name="Groupe 64">
            <a:extLst>
              <a:ext uri="{FF2B5EF4-FFF2-40B4-BE49-F238E27FC236}">
                <a16:creationId xmlns:a16="http://schemas.microsoft.com/office/drawing/2014/main" id="{CA89B94A-8892-4699-A8A1-77B0865CE806}"/>
              </a:ext>
            </a:extLst>
          </p:cNvPr>
          <p:cNvGrpSpPr/>
          <p:nvPr/>
        </p:nvGrpSpPr>
        <p:grpSpPr>
          <a:xfrm>
            <a:off x="7218825" y="2049057"/>
            <a:ext cx="523539" cy="531020"/>
            <a:chOff x="4568469" y="1324598"/>
            <a:chExt cx="516248" cy="488258"/>
          </a:xfrm>
        </p:grpSpPr>
        <p:pic>
          <p:nvPicPr>
            <p:cNvPr id="91" name="Image 90">
              <a:extLst>
                <a:ext uri="{FF2B5EF4-FFF2-40B4-BE49-F238E27FC236}">
                  <a16:creationId xmlns:a16="http://schemas.microsoft.com/office/drawing/2014/main" id="{D3BD62C3-48C1-4B1F-B2C8-014669EF556C}"/>
                </a:ext>
              </a:extLst>
            </p:cNvPr>
            <p:cNvPicPr>
              <a:picLocks noChangeAspect="1"/>
            </p:cNvPicPr>
            <p:nvPr/>
          </p:nvPicPr>
          <p:blipFill>
            <a:blip r:embed="rId3"/>
            <a:stretch>
              <a:fillRect/>
            </a:stretch>
          </p:blipFill>
          <p:spPr>
            <a:xfrm>
              <a:off x="4597446" y="1324598"/>
              <a:ext cx="487271" cy="488258"/>
            </a:xfrm>
            <a:prstGeom prst="rect">
              <a:avLst/>
            </a:prstGeom>
          </p:spPr>
        </p:pic>
        <p:sp>
          <p:nvSpPr>
            <p:cNvPr id="97" name="Rectangle 96">
              <a:extLst>
                <a:ext uri="{FF2B5EF4-FFF2-40B4-BE49-F238E27FC236}">
                  <a16:creationId xmlns:a16="http://schemas.microsoft.com/office/drawing/2014/main" id="{7B7BC689-5C61-42D6-AE1D-066399725E57}"/>
                </a:ext>
              </a:extLst>
            </p:cNvPr>
            <p:cNvSpPr/>
            <p:nvPr/>
          </p:nvSpPr>
          <p:spPr>
            <a:xfrm>
              <a:off x="4685980" y="1480459"/>
              <a:ext cx="238205" cy="18441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 name="ZoneTexte 97">
              <a:extLst>
                <a:ext uri="{FF2B5EF4-FFF2-40B4-BE49-F238E27FC236}">
                  <a16:creationId xmlns:a16="http://schemas.microsoft.com/office/drawing/2014/main" id="{1B42AF4B-1D48-43AA-BA2F-156A01B15A6B}"/>
                </a:ext>
              </a:extLst>
            </p:cNvPr>
            <p:cNvSpPr txBox="1"/>
            <p:nvPr/>
          </p:nvSpPr>
          <p:spPr>
            <a:xfrm>
              <a:off x="4568469" y="1467315"/>
              <a:ext cx="480544" cy="187680"/>
            </a:xfrm>
            <a:prstGeom prst="rect">
              <a:avLst/>
            </a:prstGeom>
            <a:noFill/>
          </p:spPr>
          <p:txBody>
            <a:bodyPr wrap="none" rtlCol="0">
              <a:spAutoFit/>
            </a:bodyPr>
            <a:lstStyle/>
            <a:p>
              <a:r>
                <a:rPr lang="fr-FR" sz="700" b="1" dirty="0" err="1">
                  <a:solidFill>
                    <a:schemeClr val="bg1"/>
                  </a:solidFill>
                  <a:latin typeface="Garamond" panose="02020404030301010803" pitchFamily="18" charset="0"/>
                </a:rPr>
                <a:t>Ttment</a:t>
              </a:r>
              <a:endParaRPr lang="en-GB" sz="700" b="1" dirty="0">
                <a:solidFill>
                  <a:schemeClr val="bg1"/>
                </a:solidFill>
                <a:latin typeface="Garamond" panose="02020404030301010803" pitchFamily="18" charset="0"/>
              </a:endParaRPr>
            </a:p>
          </p:txBody>
        </p:sp>
      </p:grpSp>
      <p:sp>
        <p:nvSpPr>
          <p:cNvPr id="43" name="ZoneTexte 42">
            <a:extLst>
              <a:ext uri="{FF2B5EF4-FFF2-40B4-BE49-F238E27FC236}">
                <a16:creationId xmlns:a16="http://schemas.microsoft.com/office/drawing/2014/main" id="{2CF20F44-8A1B-46F2-A2FE-D6875114AA4D}"/>
              </a:ext>
            </a:extLst>
          </p:cNvPr>
          <p:cNvSpPr txBox="1"/>
          <p:nvPr/>
        </p:nvSpPr>
        <p:spPr>
          <a:xfrm rot="3113115" flipH="1">
            <a:off x="9523221" y="4269375"/>
            <a:ext cx="2621764" cy="669414"/>
          </a:xfrm>
          <a:prstGeom prst="rect">
            <a:avLst/>
          </a:prstGeom>
          <a:noFill/>
          <a:ln>
            <a:noFill/>
          </a:ln>
        </p:spPr>
        <p:txBody>
          <a:bodyPr wrap="square" rtlCol="0">
            <a:spAutoFit/>
          </a:bodyPr>
          <a:lstStyle/>
          <a:p>
            <a:pPr algn="ctr"/>
            <a:endParaRPr lang="fr-FR" sz="700" dirty="0"/>
          </a:p>
          <a:p>
            <a:pPr algn="ctr"/>
            <a:r>
              <a:rPr lang="fr-FR" sz="2000" dirty="0">
                <a:solidFill>
                  <a:schemeClr val="accent1">
                    <a:lumMod val="60000"/>
                    <a:lumOff val="40000"/>
                  </a:schemeClr>
                </a:solidFill>
              </a:rPr>
              <a:t>Systèmes asservis</a:t>
            </a:r>
          </a:p>
          <a:p>
            <a:pPr algn="ctr"/>
            <a:endParaRPr lang="fr-FR" sz="1050" dirty="0"/>
          </a:p>
        </p:txBody>
      </p:sp>
      <p:sp>
        <p:nvSpPr>
          <p:cNvPr id="46" name="ZoneTexte 45">
            <a:extLst>
              <a:ext uri="{FF2B5EF4-FFF2-40B4-BE49-F238E27FC236}">
                <a16:creationId xmlns:a16="http://schemas.microsoft.com/office/drawing/2014/main" id="{E6A96DD6-7EEA-4DCD-B536-9BE92CE337E8}"/>
              </a:ext>
            </a:extLst>
          </p:cNvPr>
          <p:cNvSpPr txBox="1"/>
          <p:nvPr/>
        </p:nvSpPr>
        <p:spPr>
          <a:xfrm>
            <a:off x="219074" y="2469790"/>
            <a:ext cx="4596765" cy="1200329"/>
          </a:xfrm>
          <a:prstGeom prst="rect">
            <a:avLst/>
          </a:prstGeom>
          <a:solidFill>
            <a:schemeClr val="bg1"/>
          </a:solidFill>
          <a:ln>
            <a:solidFill>
              <a:srgbClr val="405180"/>
            </a:solidFill>
          </a:ln>
        </p:spPr>
        <p:txBody>
          <a:bodyPr wrap="square" rtlCol="0">
            <a:spAutoFit/>
          </a:bodyPr>
          <a:lstStyle/>
          <a:p>
            <a:r>
              <a:rPr lang="fr-FR" dirty="0">
                <a:solidFill>
                  <a:schemeClr val="tx2">
                    <a:satMod val="130000"/>
                  </a:schemeClr>
                </a:solidFill>
                <a:latin typeface="+mj-lt"/>
                <a:ea typeface="+mj-ea"/>
                <a:cs typeface="+mj-cs"/>
              </a:rPr>
              <a:t>Il s’agit d’une </a:t>
            </a:r>
            <a:r>
              <a:rPr lang="fr-FR" b="1" dirty="0">
                <a:solidFill>
                  <a:schemeClr val="tx2">
                    <a:satMod val="130000"/>
                  </a:schemeClr>
                </a:solidFill>
                <a:latin typeface="+mj-lt"/>
                <a:ea typeface="+mj-ea"/>
                <a:cs typeface="+mj-cs"/>
              </a:rPr>
              <a:t>vision modulaire</a:t>
            </a:r>
            <a:r>
              <a:rPr lang="fr-FR" dirty="0">
                <a:solidFill>
                  <a:schemeClr val="tx2">
                    <a:satMod val="130000"/>
                  </a:schemeClr>
                </a:solidFill>
                <a:latin typeface="+mj-lt"/>
                <a:ea typeface="+mj-ea"/>
                <a:cs typeface="+mj-cs"/>
              </a:rPr>
              <a:t>, telle les composantes d’un PC. </a:t>
            </a:r>
          </a:p>
          <a:p>
            <a:r>
              <a:rPr lang="fr-FR" dirty="0">
                <a:solidFill>
                  <a:schemeClr val="tx2">
                    <a:satMod val="130000"/>
                  </a:schemeClr>
                </a:solidFill>
                <a:latin typeface="+mj-lt"/>
                <a:ea typeface="+mj-ea"/>
                <a:cs typeface="+mj-cs"/>
              </a:rPr>
              <a:t>C’est le modèle dominant, qui fait référence. Il cadre  bien  avec des données expérimentales</a:t>
            </a:r>
            <a:r>
              <a:rPr lang="fr-FR" dirty="0">
                <a:solidFill>
                  <a:srgbClr val="FF0000"/>
                </a:solidFill>
                <a:latin typeface="+mj-lt"/>
                <a:ea typeface="+mj-ea"/>
                <a:cs typeface="+mj-cs"/>
              </a:rPr>
              <a:t>.</a:t>
            </a:r>
          </a:p>
        </p:txBody>
      </p:sp>
      <p:sp>
        <p:nvSpPr>
          <p:cNvPr id="48" name="ZoneTexte 47">
            <a:extLst>
              <a:ext uri="{FF2B5EF4-FFF2-40B4-BE49-F238E27FC236}">
                <a16:creationId xmlns:a16="http://schemas.microsoft.com/office/drawing/2014/main" id="{C14AAF58-3ADD-4600-BDBA-1A6723D6E628}"/>
              </a:ext>
            </a:extLst>
          </p:cNvPr>
          <p:cNvSpPr txBox="1"/>
          <p:nvPr/>
        </p:nvSpPr>
        <p:spPr>
          <a:xfrm>
            <a:off x="225063" y="3727363"/>
            <a:ext cx="3326674" cy="2031325"/>
          </a:xfrm>
          <a:prstGeom prst="rect">
            <a:avLst/>
          </a:prstGeom>
          <a:solidFill>
            <a:schemeClr val="bg1"/>
          </a:solidFill>
          <a:ln>
            <a:solidFill>
              <a:srgbClr val="405180"/>
            </a:solidFill>
          </a:ln>
        </p:spPr>
        <p:txBody>
          <a:bodyPr wrap="square" rtlCol="0">
            <a:spAutoFit/>
          </a:bodyPr>
          <a:lstStyle/>
          <a:p>
            <a:r>
              <a:rPr lang="fr-FR" dirty="0">
                <a:solidFill>
                  <a:schemeClr val="tx2">
                    <a:satMod val="130000"/>
                  </a:schemeClr>
                </a:solidFill>
                <a:latin typeface="+mj-lt"/>
                <a:ea typeface="+mj-ea"/>
                <a:cs typeface="+mj-cs"/>
              </a:rPr>
              <a:t>Or, ce modèle ne rend pas suffisamment compte (hors conditions expérimentales) de la complexité du fonctionnement cognitif humain, </a:t>
            </a:r>
            <a:r>
              <a:rPr lang="fr-FR" u="sng" dirty="0">
                <a:solidFill>
                  <a:schemeClr val="tx2">
                    <a:satMod val="130000"/>
                  </a:schemeClr>
                </a:solidFill>
                <a:latin typeface="+mj-lt"/>
                <a:ea typeface="+mj-ea"/>
                <a:cs typeface="+mj-cs"/>
              </a:rPr>
              <a:t>donnant par exemple à la mémoire un rôle de simple contenant (stockage). </a:t>
            </a:r>
          </a:p>
        </p:txBody>
      </p:sp>
      <p:sp>
        <p:nvSpPr>
          <p:cNvPr id="3" name="ZoneTexte 2">
            <a:extLst>
              <a:ext uri="{FF2B5EF4-FFF2-40B4-BE49-F238E27FC236}">
                <a16:creationId xmlns:a16="http://schemas.microsoft.com/office/drawing/2014/main" id="{026A2C4C-5ACD-4E3A-8A56-CDAF526AD530}"/>
              </a:ext>
            </a:extLst>
          </p:cNvPr>
          <p:cNvSpPr txBox="1"/>
          <p:nvPr/>
        </p:nvSpPr>
        <p:spPr>
          <a:xfrm>
            <a:off x="1327511" y="0"/>
            <a:ext cx="6493124" cy="461665"/>
          </a:xfrm>
          <a:prstGeom prst="rect">
            <a:avLst/>
          </a:prstGeom>
          <a:noFill/>
        </p:spPr>
        <p:txBody>
          <a:bodyPr wrap="none" rtlCol="0">
            <a:spAutoFit/>
          </a:bodyPr>
          <a:lstStyle/>
          <a:p>
            <a:r>
              <a:rPr lang="fr-FR" sz="2400" dirty="0"/>
              <a:t>La mémoire de travail selon Allan  Baddeley (2000)</a:t>
            </a:r>
            <a:endParaRPr lang="en-GB" sz="2400" dirty="0"/>
          </a:p>
        </p:txBody>
      </p:sp>
    </p:spTree>
    <p:custDataLst>
      <p:tags r:id="rId1"/>
    </p:custDataLst>
    <p:extLst>
      <p:ext uri="{BB962C8B-B14F-4D97-AF65-F5344CB8AC3E}">
        <p14:creationId xmlns:p14="http://schemas.microsoft.com/office/powerpoint/2010/main" val="1232883804"/>
      </p:ext>
    </p:extLst>
  </p:cSld>
  <p:clrMapOvr>
    <a:masterClrMapping/>
  </p:clrMapOvr>
  <mc:AlternateContent xmlns:mc="http://schemas.openxmlformats.org/markup-compatibility/2006" xmlns:p14="http://schemas.microsoft.com/office/powerpoint/2010/main">
    <mc:Choice Requires="p14">
      <p:transition spd="slow" p14:dur="2000" advTm="9870"/>
    </mc:Choice>
    <mc:Fallback xmlns="">
      <p:transition spd="slow" advTm="987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fade">
                                      <p:cBhvr>
                                        <p:cTn id="14" dur="1000"/>
                                        <p:tgtEl>
                                          <p:spTgt spid="29"/>
                                        </p:tgtEl>
                                      </p:cBhvr>
                                    </p:animEffect>
                                    <p:anim calcmode="lin" valueType="num">
                                      <p:cBhvr>
                                        <p:cTn id="15" dur="1000" fill="hold"/>
                                        <p:tgtEl>
                                          <p:spTgt spid="29"/>
                                        </p:tgtEl>
                                        <p:attrNameLst>
                                          <p:attrName>ppt_x</p:attrName>
                                        </p:attrNameLst>
                                      </p:cBhvr>
                                      <p:tavLst>
                                        <p:tav tm="0">
                                          <p:val>
                                            <p:strVal val="#ppt_x"/>
                                          </p:val>
                                        </p:tav>
                                        <p:tav tm="100000">
                                          <p:val>
                                            <p:strVal val="#ppt_x"/>
                                          </p:val>
                                        </p:tav>
                                      </p:tavLst>
                                    </p:anim>
                                    <p:anim calcmode="lin" valueType="num">
                                      <p:cBhvr>
                                        <p:cTn id="16"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fade">
                                      <p:cBhvr>
                                        <p:cTn id="21" dur="1000"/>
                                        <p:tgtEl>
                                          <p:spTgt spid="46"/>
                                        </p:tgtEl>
                                      </p:cBhvr>
                                    </p:animEffect>
                                    <p:anim calcmode="lin" valueType="num">
                                      <p:cBhvr>
                                        <p:cTn id="22" dur="1000" fill="hold"/>
                                        <p:tgtEl>
                                          <p:spTgt spid="46"/>
                                        </p:tgtEl>
                                        <p:attrNameLst>
                                          <p:attrName>ppt_x</p:attrName>
                                        </p:attrNameLst>
                                      </p:cBhvr>
                                      <p:tavLst>
                                        <p:tav tm="0">
                                          <p:val>
                                            <p:strVal val="#ppt_x"/>
                                          </p:val>
                                        </p:tav>
                                        <p:tav tm="100000">
                                          <p:val>
                                            <p:strVal val="#ppt_x"/>
                                          </p:val>
                                        </p:tav>
                                      </p:tavLst>
                                    </p:anim>
                                    <p:anim calcmode="lin" valueType="num">
                                      <p:cBhvr>
                                        <p:cTn id="23"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8"/>
                                        </p:tgtEl>
                                        <p:attrNameLst>
                                          <p:attrName>style.visibility</p:attrName>
                                        </p:attrNameLst>
                                      </p:cBhvr>
                                      <p:to>
                                        <p:strVal val="visible"/>
                                      </p:to>
                                    </p:set>
                                    <p:animEffect transition="in" filter="fade">
                                      <p:cBhvr>
                                        <p:cTn id="28" dur="1000"/>
                                        <p:tgtEl>
                                          <p:spTgt spid="48"/>
                                        </p:tgtEl>
                                      </p:cBhvr>
                                    </p:animEffect>
                                    <p:anim calcmode="lin" valueType="num">
                                      <p:cBhvr>
                                        <p:cTn id="29" dur="1000" fill="hold"/>
                                        <p:tgtEl>
                                          <p:spTgt spid="48"/>
                                        </p:tgtEl>
                                        <p:attrNameLst>
                                          <p:attrName>ppt_x</p:attrName>
                                        </p:attrNameLst>
                                      </p:cBhvr>
                                      <p:tavLst>
                                        <p:tav tm="0">
                                          <p:val>
                                            <p:strVal val="#ppt_x"/>
                                          </p:val>
                                        </p:tav>
                                        <p:tav tm="100000">
                                          <p:val>
                                            <p:strVal val="#ppt_x"/>
                                          </p:val>
                                        </p:tav>
                                      </p:tavLst>
                                    </p:anim>
                                    <p:anim calcmode="lin" valueType="num">
                                      <p:cBhvr>
                                        <p:cTn id="30"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8" presetClass="emph" presetSubtype="0" fill="hold" nodeType="clickEffect">
                                  <p:stCondLst>
                                    <p:cond delay="0"/>
                                  </p:stCondLst>
                                  <p:childTnLst>
                                    <p:animRot by="21600000">
                                      <p:cBhvr>
                                        <p:cTn id="34" dur="7000" fill="hold"/>
                                        <p:tgtEl>
                                          <p:spTgt spid="67"/>
                                        </p:tgtEl>
                                        <p:attrNameLst>
                                          <p:attrName>r</p:attrName>
                                        </p:attrNameLst>
                                      </p:cBhvr>
                                    </p:animRot>
                                  </p:childTnLst>
                                </p:cTn>
                              </p:par>
                              <p:par>
                                <p:cTn id="35" presetID="8" presetClass="emph" presetSubtype="0" fill="hold" nodeType="withEffect">
                                  <p:stCondLst>
                                    <p:cond delay="0"/>
                                  </p:stCondLst>
                                  <p:childTnLst>
                                    <p:animRot by="21600000">
                                      <p:cBhvr>
                                        <p:cTn id="36" dur="5000" fill="hold"/>
                                        <p:tgtEl>
                                          <p:spTgt spid="66"/>
                                        </p:tgtEl>
                                        <p:attrNameLst>
                                          <p:attrName>r</p:attrName>
                                        </p:attrNameLst>
                                      </p:cBhvr>
                                    </p:animRot>
                                  </p:childTnLst>
                                </p:cTn>
                              </p:par>
                              <p:par>
                                <p:cTn id="37" presetID="8" presetClass="emph" presetSubtype="0" fill="hold" nodeType="withEffect">
                                  <p:stCondLst>
                                    <p:cond delay="0"/>
                                  </p:stCondLst>
                                  <p:childTnLst>
                                    <p:animRot by="21600000">
                                      <p:cBhvr>
                                        <p:cTn id="38" dur="6000" fill="hold"/>
                                        <p:tgtEl>
                                          <p:spTgt spid="6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6" grpId="0" animBg="1"/>
      <p:bldP spid="48" grpId="0" animBg="1"/>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rapèze 49">
            <a:extLst>
              <a:ext uri="{FF2B5EF4-FFF2-40B4-BE49-F238E27FC236}">
                <a16:creationId xmlns:a16="http://schemas.microsoft.com/office/drawing/2014/main" id="{939D9D94-5D6B-44BE-9CC6-E4185322097C}"/>
              </a:ext>
            </a:extLst>
          </p:cNvPr>
          <p:cNvSpPr/>
          <p:nvPr/>
        </p:nvSpPr>
        <p:spPr>
          <a:xfrm>
            <a:off x="4285430" y="3079915"/>
            <a:ext cx="7703127" cy="2371459"/>
          </a:xfrm>
          <a:prstGeom prst="trapezoid">
            <a:avLst>
              <a:gd name="adj" fmla="val 78061"/>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ZoneTexte 48">
            <a:extLst>
              <a:ext uri="{FF2B5EF4-FFF2-40B4-BE49-F238E27FC236}">
                <a16:creationId xmlns:a16="http://schemas.microsoft.com/office/drawing/2014/main" id="{F333E224-71E9-4DFA-8F35-BBD7B68BE61B}"/>
              </a:ext>
            </a:extLst>
          </p:cNvPr>
          <p:cNvSpPr txBox="1"/>
          <p:nvPr/>
        </p:nvSpPr>
        <p:spPr>
          <a:xfrm>
            <a:off x="4616762" y="4405864"/>
            <a:ext cx="1570598" cy="1215717"/>
          </a:xfrm>
          <a:prstGeom prst="rect">
            <a:avLst/>
          </a:prstGeom>
          <a:noFill/>
          <a:ln>
            <a:noFill/>
          </a:ln>
        </p:spPr>
        <p:txBody>
          <a:bodyPr wrap="square" rtlCol="0">
            <a:spAutoFit/>
          </a:bodyPr>
          <a:lstStyle/>
          <a:p>
            <a:pPr algn="ctr"/>
            <a:endParaRPr lang="fr-FR" sz="800" dirty="0"/>
          </a:p>
          <a:p>
            <a:pPr algn="ctr"/>
            <a:r>
              <a:rPr lang="fr-FR" b="1" dirty="0">
                <a:solidFill>
                  <a:schemeClr val="accent1">
                    <a:lumMod val="75000"/>
                  </a:schemeClr>
                </a:solidFill>
              </a:rPr>
              <a:t>MLT</a:t>
            </a:r>
          </a:p>
          <a:p>
            <a:pPr algn="ctr"/>
            <a:r>
              <a:rPr lang="fr-FR" dirty="0">
                <a:solidFill>
                  <a:schemeClr val="accent1">
                    <a:lumMod val="75000"/>
                  </a:schemeClr>
                </a:solidFill>
              </a:rPr>
              <a:t>Mémoires à long terme</a:t>
            </a:r>
          </a:p>
          <a:p>
            <a:pPr algn="ctr"/>
            <a:endParaRPr lang="fr-FR" sz="1100" dirty="0"/>
          </a:p>
        </p:txBody>
      </p:sp>
      <p:sp>
        <p:nvSpPr>
          <p:cNvPr id="46" name="Triangle isocèle 45">
            <a:extLst>
              <a:ext uri="{FF2B5EF4-FFF2-40B4-BE49-F238E27FC236}">
                <a16:creationId xmlns:a16="http://schemas.microsoft.com/office/drawing/2014/main" id="{3FA0252D-02F7-4B73-89C8-1C40B857D002}"/>
              </a:ext>
            </a:extLst>
          </p:cNvPr>
          <p:cNvSpPr/>
          <p:nvPr/>
        </p:nvSpPr>
        <p:spPr>
          <a:xfrm>
            <a:off x="6155793" y="312374"/>
            <a:ext cx="3948546" cy="2672889"/>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ZoneTexte 46">
            <a:extLst>
              <a:ext uri="{FF2B5EF4-FFF2-40B4-BE49-F238E27FC236}">
                <a16:creationId xmlns:a16="http://schemas.microsoft.com/office/drawing/2014/main" id="{885F29FC-7898-4B74-BC80-9541FD2075D2}"/>
              </a:ext>
            </a:extLst>
          </p:cNvPr>
          <p:cNvSpPr txBox="1"/>
          <p:nvPr/>
        </p:nvSpPr>
        <p:spPr>
          <a:xfrm>
            <a:off x="6749351" y="1316447"/>
            <a:ext cx="2743200" cy="1200329"/>
          </a:xfrm>
          <a:prstGeom prst="rect">
            <a:avLst/>
          </a:prstGeom>
          <a:noFill/>
        </p:spPr>
        <p:txBody>
          <a:bodyPr wrap="square" rtlCol="0">
            <a:spAutoFit/>
          </a:bodyPr>
          <a:lstStyle/>
          <a:p>
            <a:pPr algn="ctr"/>
            <a:r>
              <a:rPr lang="fr-FR" sz="2000" dirty="0">
                <a:solidFill>
                  <a:schemeClr val="accent1">
                    <a:lumMod val="75000"/>
                  </a:schemeClr>
                </a:solidFill>
              </a:rPr>
              <a:t>Système</a:t>
            </a:r>
          </a:p>
          <a:p>
            <a:pPr algn="ctr"/>
            <a:r>
              <a:rPr lang="fr-FR" sz="2000" dirty="0">
                <a:solidFill>
                  <a:schemeClr val="accent1">
                    <a:lumMod val="75000"/>
                  </a:schemeClr>
                </a:solidFill>
              </a:rPr>
              <a:t>exécutif central</a:t>
            </a:r>
          </a:p>
          <a:p>
            <a:pPr algn="ctr"/>
            <a:r>
              <a:rPr lang="fr-FR" sz="1600" dirty="0">
                <a:solidFill>
                  <a:schemeClr val="accent1">
                    <a:lumMod val="75000"/>
                  </a:schemeClr>
                </a:solidFill>
              </a:rPr>
              <a:t>(Dirige l’attention et contrôle les traitements volontaires)</a:t>
            </a:r>
            <a:endParaRPr lang="en-GB" sz="1600" dirty="0">
              <a:solidFill>
                <a:schemeClr val="accent1">
                  <a:lumMod val="75000"/>
                </a:schemeClr>
              </a:solidFill>
            </a:endParaRPr>
          </a:p>
        </p:txBody>
      </p:sp>
      <p:sp>
        <p:nvSpPr>
          <p:cNvPr id="79" name="Rectangle : coins arrondis 78">
            <a:extLst>
              <a:ext uri="{FF2B5EF4-FFF2-40B4-BE49-F238E27FC236}">
                <a16:creationId xmlns:a16="http://schemas.microsoft.com/office/drawing/2014/main" id="{8AD68DC3-6549-4D34-8337-2A53D5E9D14D}"/>
              </a:ext>
            </a:extLst>
          </p:cNvPr>
          <p:cNvSpPr/>
          <p:nvPr/>
        </p:nvSpPr>
        <p:spPr>
          <a:xfrm>
            <a:off x="6058811" y="3191625"/>
            <a:ext cx="4087091" cy="2174125"/>
          </a:xfrm>
          <a:prstGeom prst="roundRect">
            <a:avLst/>
          </a:prstGeom>
          <a:solidFill>
            <a:schemeClr val="bg1"/>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87" name="Groupe 86">
            <a:extLst>
              <a:ext uri="{FF2B5EF4-FFF2-40B4-BE49-F238E27FC236}">
                <a16:creationId xmlns:a16="http://schemas.microsoft.com/office/drawing/2014/main" id="{CC97EE33-C533-4F8C-91DE-AFFCE3E2D3C1}"/>
              </a:ext>
            </a:extLst>
          </p:cNvPr>
          <p:cNvGrpSpPr/>
          <p:nvPr/>
        </p:nvGrpSpPr>
        <p:grpSpPr>
          <a:xfrm>
            <a:off x="6383369" y="5654817"/>
            <a:ext cx="3342521" cy="553453"/>
            <a:chOff x="6824163" y="4764505"/>
            <a:chExt cx="3342521" cy="553453"/>
          </a:xfrm>
        </p:grpSpPr>
        <p:sp>
          <p:nvSpPr>
            <p:cNvPr id="85" name="Rectangle 84">
              <a:extLst>
                <a:ext uri="{FF2B5EF4-FFF2-40B4-BE49-F238E27FC236}">
                  <a16:creationId xmlns:a16="http://schemas.microsoft.com/office/drawing/2014/main" id="{680B890F-57E2-4555-AAD5-37FC5744ECC2}"/>
                </a:ext>
              </a:extLst>
            </p:cNvPr>
            <p:cNvSpPr/>
            <p:nvPr/>
          </p:nvSpPr>
          <p:spPr>
            <a:xfrm>
              <a:off x="7098632" y="4764505"/>
              <a:ext cx="2803357" cy="55345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ZoneTexte 85">
              <a:extLst>
                <a:ext uri="{FF2B5EF4-FFF2-40B4-BE49-F238E27FC236}">
                  <a16:creationId xmlns:a16="http://schemas.microsoft.com/office/drawing/2014/main" id="{D4CE141B-F670-4290-87D9-CD6364DE3AC0}"/>
                </a:ext>
              </a:extLst>
            </p:cNvPr>
            <p:cNvSpPr txBox="1"/>
            <p:nvPr/>
          </p:nvSpPr>
          <p:spPr>
            <a:xfrm>
              <a:off x="6824163" y="4859849"/>
              <a:ext cx="3342521" cy="369332"/>
            </a:xfrm>
            <a:prstGeom prst="rect">
              <a:avLst/>
            </a:prstGeom>
            <a:noFill/>
            <a:ln>
              <a:noFill/>
            </a:ln>
          </p:spPr>
          <p:txBody>
            <a:bodyPr wrap="square" rtlCol="0">
              <a:spAutoFit/>
            </a:bodyPr>
            <a:lstStyle/>
            <a:p>
              <a:pPr algn="ctr"/>
              <a:r>
                <a:rPr lang="fr-FR" dirty="0">
                  <a:solidFill>
                    <a:schemeClr val="accent1">
                      <a:lumMod val="75000"/>
                    </a:schemeClr>
                  </a:solidFill>
                </a:rPr>
                <a:t>Registre sensoriel</a:t>
              </a:r>
            </a:p>
          </p:txBody>
        </p:sp>
      </p:grpSp>
      <p:sp>
        <p:nvSpPr>
          <p:cNvPr id="88" name="ZoneTexte 87">
            <a:extLst>
              <a:ext uri="{FF2B5EF4-FFF2-40B4-BE49-F238E27FC236}">
                <a16:creationId xmlns:a16="http://schemas.microsoft.com/office/drawing/2014/main" id="{0712A06A-D8EA-4901-B8A8-26BCEB66F447}"/>
              </a:ext>
            </a:extLst>
          </p:cNvPr>
          <p:cNvSpPr txBox="1"/>
          <p:nvPr/>
        </p:nvSpPr>
        <p:spPr>
          <a:xfrm>
            <a:off x="5102068" y="6144895"/>
            <a:ext cx="6223799" cy="607859"/>
          </a:xfrm>
          <a:prstGeom prst="rect">
            <a:avLst/>
          </a:prstGeom>
          <a:noFill/>
          <a:ln>
            <a:noFill/>
          </a:ln>
        </p:spPr>
        <p:txBody>
          <a:bodyPr wrap="square" rtlCol="0">
            <a:spAutoFit/>
          </a:bodyPr>
          <a:lstStyle/>
          <a:p>
            <a:pPr algn="ctr"/>
            <a:endParaRPr lang="fr-FR" sz="700" dirty="0"/>
          </a:p>
          <a:p>
            <a:pPr algn="ctr"/>
            <a:r>
              <a:rPr lang="fr-FR" sz="1600" dirty="0">
                <a:solidFill>
                  <a:schemeClr val="accent1">
                    <a:lumMod val="75000"/>
                  </a:schemeClr>
                </a:solidFill>
              </a:rPr>
              <a:t>Représentation schématique du modèle d’activation </a:t>
            </a:r>
            <a:r>
              <a:rPr lang="fr-FR" sz="1600" b="1" dirty="0">
                <a:solidFill>
                  <a:schemeClr val="accent1">
                    <a:lumMod val="75000"/>
                  </a:schemeClr>
                </a:solidFill>
              </a:rPr>
              <a:t>de Nelson Cowan</a:t>
            </a:r>
          </a:p>
          <a:p>
            <a:pPr algn="ctr"/>
            <a:endParaRPr lang="fr-FR" sz="1050" dirty="0"/>
          </a:p>
        </p:txBody>
      </p:sp>
      <p:sp>
        <p:nvSpPr>
          <p:cNvPr id="94" name="ZoneTexte 93">
            <a:extLst>
              <a:ext uri="{FF2B5EF4-FFF2-40B4-BE49-F238E27FC236}">
                <a16:creationId xmlns:a16="http://schemas.microsoft.com/office/drawing/2014/main" id="{01E8A718-5BBC-4559-95CB-F8D52DA812F5}"/>
              </a:ext>
            </a:extLst>
          </p:cNvPr>
          <p:cNvSpPr txBox="1"/>
          <p:nvPr/>
        </p:nvSpPr>
        <p:spPr>
          <a:xfrm>
            <a:off x="10001120" y="4383335"/>
            <a:ext cx="1570598" cy="1215717"/>
          </a:xfrm>
          <a:prstGeom prst="rect">
            <a:avLst/>
          </a:prstGeom>
          <a:noFill/>
          <a:ln>
            <a:noFill/>
          </a:ln>
        </p:spPr>
        <p:txBody>
          <a:bodyPr wrap="square" rtlCol="0">
            <a:spAutoFit/>
          </a:bodyPr>
          <a:lstStyle/>
          <a:p>
            <a:pPr algn="ctr"/>
            <a:endParaRPr lang="fr-FR" sz="800" dirty="0"/>
          </a:p>
          <a:p>
            <a:pPr algn="ctr"/>
            <a:r>
              <a:rPr lang="fr-FR" b="1" dirty="0">
                <a:solidFill>
                  <a:schemeClr val="accent1">
                    <a:lumMod val="75000"/>
                  </a:schemeClr>
                </a:solidFill>
              </a:rPr>
              <a:t>MLT</a:t>
            </a:r>
          </a:p>
          <a:p>
            <a:pPr algn="ctr"/>
            <a:r>
              <a:rPr lang="fr-FR" dirty="0">
                <a:solidFill>
                  <a:schemeClr val="accent1">
                    <a:lumMod val="75000"/>
                  </a:schemeClr>
                </a:solidFill>
              </a:rPr>
              <a:t>Mémoires à long terme</a:t>
            </a:r>
          </a:p>
          <a:p>
            <a:pPr algn="ctr"/>
            <a:endParaRPr lang="fr-FR" sz="1100" dirty="0"/>
          </a:p>
        </p:txBody>
      </p:sp>
      <p:sp>
        <p:nvSpPr>
          <p:cNvPr id="30" name="ZoneTexte 29">
            <a:extLst>
              <a:ext uri="{FF2B5EF4-FFF2-40B4-BE49-F238E27FC236}">
                <a16:creationId xmlns:a16="http://schemas.microsoft.com/office/drawing/2014/main" id="{2CD2AF31-BE56-41E2-B7E1-B241ACA5E427}"/>
              </a:ext>
            </a:extLst>
          </p:cNvPr>
          <p:cNvSpPr txBox="1"/>
          <p:nvPr/>
        </p:nvSpPr>
        <p:spPr>
          <a:xfrm>
            <a:off x="6256228" y="4537956"/>
            <a:ext cx="2167129" cy="338554"/>
          </a:xfrm>
          <a:prstGeom prst="rect">
            <a:avLst/>
          </a:prstGeom>
          <a:noFill/>
          <a:ln>
            <a:noFill/>
          </a:ln>
        </p:spPr>
        <p:txBody>
          <a:bodyPr wrap="square" rtlCol="0">
            <a:spAutoFit/>
          </a:bodyPr>
          <a:lstStyle/>
          <a:p>
            <a:pPr algn="ctr"/>
            <a:r>
              <a:rPr lang="fr-FR" sz="1600" b="1" dirty="0">
                <a:solidFill>
                  <a:schemeClr val="accent1">
                    <a:lumMod val="75000"/>
                  </a:schemeClr>
                </a:solidFill>
                <a:latin typeface="Bell MT" panose="02020503060305020303" pitchFamily="18" charset="0"/>
              </a:rPr>
              <a:t>Champ de conscience</a:t>
            </a:r>
            <a:endParaRPr lang="fr-FR" sz="4000" b="1" dirty="0">
              <a:solidFill>
                <a:schemeClr val="accent1">
                  <a:lumMod val="75000"/>
                </a:schemeClr>
              </a:solidFill>
              <a:latin typeface="Bell MT" panose="02020503060305020303" pitchFamily="18" charset="0"/>
            </a:endParaRPr>
          </a:p>
        </p:txBody>
      </p:sp>
      <p:sp>
        <p:nvSpPr>
          <p:cNvPr id="31" name="ZoneTexte 30">
            <a:extLst>
              <a:ext uri="{FF2B5EF4-FFF2-40B4-BE49-F238E27FC236}">
                <a16:creationId xmlns:a16="http://schemas.microsoft.com/office/drawing/2014/main" id="{517EA47B-BF73-4219-AC5B-870818261617}"/>
              </a:ext>
            </a:extLst>
          </p:cNvPr>
          <p:cNvSpPr txBox="1"/>
          <p:nvPr/>
        </p:nvSpPr>
        <p:spPr>
          <a:xfrm>
            <a:off x="120198" y="669090"/>
            <a:ext cx="6575877" cy="1323439"/>
          </a:xfrm>
          <a:prstGeom prst="rect">
            <a:avLst/>
          </a:prstGeom>
          <a:solidFill>
            <a:schemeClr val="bg1"/>
          </a:solidFill>
          <a:ln>
            <a:solidFill>
              <a:srgbClr val="405180"/>
            </a:solidFill>
          </a:ln>
        </p:spPr>
        <p:txBody>
          <a:bodyPr wrap="square" rtlCol="0">
            <a:spAutoFit/>
          </a:bodyPr>
          <a:lstStyle>
            <a:defPPr>
              <a:defRPr lang="fr-FR"/>
            </a:defPPr>
            <a:lvl1pPr>
              <a:defRPr sz="1600">
                <a:solidFill>
                  <a:srgbClr val="FF0000"/>
                </a:solidFill>
              </a:defRPr>
            </a:lvl1pPr>
          </a:lstStyle>
          <a:p>
            <a:r>
              <a:rPr lang="fr-FR" b="1" dirty="0">
                <a:solidFill>
                  <a:schemeClr val="tx1"/>
                </a:solidFill>
              </a:rPr>
              <a:t>La Mémoire à Long Terme de nous-même </a:t>
            </a:r>
            <a:r>
              <a:rPr lang="fr-FR" dirty="0">
                <a:solidFill>
                  <a:schemeClr val="tx1"/>
                </a:solidFill>
              </a:rPr>
              <a:t>(base de la conscience de soi) ne peut être simplement considérée comme un cumul de connaissances,  ou une simple collection accessible de souvenirs (bref, une base de données). </a:t>
            </a:r>
          </a:p>
          <a:p>
            <a:r>
              <a:rPr lang="fr-FR" dirty="0">
                <a:solidFill>
                  <a:schemeClr val="tx1"/>
                </a:solidFill>
              </a:rPr>
              <a:t>Pour certains auteurs*, cette mémoire n’est pas juste un simple appui dans notre passé, il est constitutif de nous ici et maintenant. </a:t>
            </a:r>
          </a:p>
        </p:txBody>
      </p:sp>
      <p:grpSp>
        <p:nvGrpSpPr>
          <p:cNvPr id="32" name="Groupe 31">
            <a:extLst>
              <a:ext uri="{FF2B5EF4-FFF2-40B4-BE49-F238E27FC236}">
                <a16:creationId xmlns:a16="http://schemas.microsoft.com/office/drawing/2014/main" id="{10733F41-068F-448C-97FB-373007F793FD}"/>
              </a:ext>
            </a:extLst>
          </p:cNvPr>
          <p:cNvGrpSpPr/>
          <p:nvPr/>
        </p:nvGrpSpPr>
        <p:grpSpPr>
          <a:xfrm>
            <a:off x="9436066" y="4197889"/>
            <a:ext cx="469339" cy="457200"/>
            <a:chOff x="4017367" y="2697651"/>
            <a:chExt cx="790196" cy="676392"/>
          </a:xfrm>
        </p:grpSpPr>
        <p:pic>
          <p:nvPicPr>
            <p:cNvPr id="33" name="Image 32">
              <a:extLst>
                <a:ext uri="{FF2B5EF4-FFF2-40B4-BE49-F238E27FC236}">
                  <a16:creationId xmlns:a16="http://schemas.microsoft.com/office/drawing/2014/main" id="{9FBAA9CB-6CA1-470D-8BFE-B6D2EEEB0FBA}"/>
                </a:ext>
              </a:extLst>
            </p:cNvPr>
            <p:cNvPicPr>
              <a:picLocks noChangeAspect="1"/>
            </p:cNvPicPr>
            <p:nvPr/>
          </p:nvPicPr>
          <p:blipFill>
            <a:blip r:embed="rId3"/>
            <a:stretch>
              <a:fillRect/>
            </a:stretch>
          </p:blipFill>
          <p:spPr>
            <a:xfrm>
              <a:off x="4069080" y="2697651"/>
              <a:ext cx="738483" cy="676392"/>
            </a:xfrm>
            <a:prstGeom prst="rect">
              <a:avLst/>
            </a:prstGeom>
          </p:spPr>
        </p:pic>
        <p:sp>
          <p:nvSpPr>
            <p:cNvPr id="34" name="Rectangle 33">
              <a:extLst>
                <a:ext uri="{FF2B5EF4-FFF2-40B4-BE49-F238E27FC236}">
                  <a16:creationId xmlns:a16="http://schemas.microsoft.com/office/drawing/2014/main" id="{073FE766-1B3B-4175-A0E1-CD1342B34D34}"/>
                </a:ext>
              </a:extLst>
            </p:cNvPr>
            <p:cNvSpPr/>
            <p:nvPr/>
          </p:nvSpPr>
          <p:spPr>
            <a:xfrm>
              <a:off x="4195483" y="2950670"/>
              <a:ext cx="353466" cy="18441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ZoneTexte 34">
              <a:extLst>
                <a:ext uri="{FF2B5EF4-FFF2-40B4-BE49-F238E27FC236}">
                  <a16:creationId xmlns:a16="http://schemas.microsoft.com/office/drawing/2014/main" id="{23EB84F2-03D4-41FD-8791-FF88115CBBDC}"/>
                </a:ext>
              </a:extLst>
            </p:cNvPr>
            <p:cNvSpPr txBox="1"/>
            <p:nvPr/>
          </p:nvSpPr>
          <p:spPr>
            <a:xfrm>
              <a:off x="4017367" y="2884934"/>
              <a:ext cx="589394" cy="238605"/>
            </a:xfrm>
            <a:prstGeom prst="rect">
              <a:avLst/>
            </a:prstGeom>
            <a:noFill/>
          </p:spPr>
          <p:txBody>
            <a:bodyPr wrap="none" rtlCol="0">
              <a:spAutoFit/>
            </a:bodyPr>
            <a:lstStyle/>
            <a:p>
              <a:r>
                <a:rPr lang="fr-FR" sz="700" b="1" dirty="0" err="1">
                  <a:solidFill>
                    <a:schemeClr val="bg1"/>
                  </a:solidFill>
                  <a:latin typeface="Garamond" panose="02020404030301010803" pitchFamily="18" charset="0"/>
                </a:rPr>
                <a:t>Ttment</a:t>
              </a:r>
              <a:endParaRPr lang="en-GB" sz="700" b="1" dirty="0">
                <a:solidFill>
                  <a:schemeClr val="bg1"/>
                </a:solidFill>
                <a:latin typeface="Garamond" panose="02020404030301010803" pitchFamily="18" charset="0"/>
              </a:endParaRPr>
            </a:p>
          </p:txBody>
        </p:sp>
      </p:grpSp>
      <p:grpSp>
        <p:nvGrpSpPr>
          <p:cNvPr id="36" name="Groupe 35">
            <a:extLst>
              <a:ext uri="{FF2B5EF4-FFF2-40B4-BE49-F238E27FC236}">
                <a16:creationId xmlns:a16="http://schemas.microsoft.com/office/drawing/2014/main" id="{E2CBB460-33E5-4D07-9413-836BA477F93E}"/>
              </a:ext>
            </a:extLst>
          </p:cNvPr>
          <p:cNvGrpSpPr/>
          <p:nvPr/>
        </p:nvGrpSpPr>
        <p:grpSpPr>
          <a:xfrm>
            <a:off x="9466143" y="4683780"/>
            <a:ext cx="565149" cy="595605"/>
            <a:chOff x="3992119" y="1742500"/>
            <a:chExt cx="628095" cy="593074"/>
          </a:xfrm>
        </p:grpSpPr>
        <p:pic>
          <p:nvPicPr>
            <p:cNvPr id="37" name="Image 36">
              <a:extLst>
                <a:ext uri="{FF2B5EF4-FFF2-40B4-BE49-F238E27FC236}">
                  <a16:creationId xmlns:a16="http://schemas.microsoft.com/office/drawing/2014/main" id="{FC44C721-420C-455B-A0F0-D3BDF51BB1F2}"/>
                </a:ext>
              </a:extLst>
            </p:cNvPr>
            <p:cNvPicPr>
              <a:picLocks noChangeAspect="1"/>
            </p:cNvPicPr>
            <p:nvPr/>
          </p:nvPicPr>
          <p:blipFill>
            <a:blip r:embed="rId3"/>
            <a:stretch>
              <a:fillRect/>
            </a:stretch>
          </p:blipFill>
          <p:spPr>
            <a:xfrm>
              <a:off x="3992119" y="1742500"/>
              <a:ext cx="628095" cy="593074"/>
            </a:xfrm>
            <a:prstGeom prst="rect">
              <a:avLst/>
            </a:prstGeom>
          </p:spPr>
        </p:pic>
        <p:sp>
          <p:nvSpPr>
            <p:cNvPr id="38" name="Rectangle 37">
              <a:extLst>
                <a:ext uri="{FF2B5EF4-FFF2-40B4-BE49-F238E27FC236}">
                  <a16:creationId xmlns:a16="http://schemas.microsoft.com/office/drawing/2014/main" id="{9089728C-FB0A-4442-AD3A-A31EA6B7A4ED}"/>
                </a:ext>
              </a:extLst>
            </p:cNvPr>
            <p:cNvSpPr/>
            <p:nvPr/>
          </p:nvSpPr>
          <p:spPr>
            <a:xfrm>
              <a:off x="4126326" y="1965833"/>
              <a:ext cx="238205" cy="18441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ZoneTexte 38">
              <a:extLst>
                <a:ext uri="{FF2B5EF4-FFF2-40B4-BE49-F238E27FC236}">
                  <a16:creationId xmlns:a16="http://schemas.microsoft.com/office/drawing/2014/main" id="{2E4A3160-6559-4C83-A06D-83CFF66FA0F8}"/>
                </a:ext>
              </a:extLst>
            </p:cNvPr>
            <p:cNvSpPr txBox="1"/>
            <p:nvPr/>
          </p:nvSpPr>
          <p:spPr>
            <a:xfrm>
              <a:off x="3999506" y="1943130"/>
              <a:ext cx="480544" cy="187680"/>
            </a:xfrm>
            <a:prstGeom prst="rect">
              <a:avLst/>
            </a:prstGeom>
            <a:noFill/>
          </p:spPr>
          <p:txBody>
            <a:bodyPr wrap="none" rtlCol="0">
              <a:spAutoFit/>
            </a:bodyPr>
            <a:lstStyle/>
            <a:p>
              <a:r>
                <a:rPr lang="fr-FR" sz="700" b="1" dirty="0" err="1">
                  <a:solidFill>
                    <a:schemeClr val="bg1"/>
                  </a:solidFill>
                  <a:latin typeface="Garamond" panose="02020404030301010803" pitchFamily="18" charset="0"/>
                </a:rPr>
                <a:t>Ttment</a:t>
              </a:r>
              <a:endParaRPr lang="en-GB" sz="700" b="1" dirty="0">
                <a:solidFill>
                  <a:schemeClr val="bg1"/>
                </a:solidFill>
                <a:latin typeface="Garamond" panose="02020404030301010803" pitchFamily="18" charset="0"/>
              </a:endParaRPr>
            </a:p>
          </p:txBody>
        </p:sp>
      </p:grpSp>
      <p:grpSp>
        <p:nvGrpSpPr>
          <p:cNvPr id="40" name="Groupe 39">
            <a:extLst>
              <a:ext uri="{FF2B5EF4-FFF2-40B4-BE49-F238E27FC236}">
                <a16:creationId xmlns:a16="http://schemas.microsoft.com/office/drawing/2014/main" id="{34B85E60-5FBD-4F35-B86D-2E5C386AFE10}"/>
              </a:ext>
            </a:extLst>
          </p:cNvPr>
          <p:cNvGrpSpPr/>
          <p:nvPr/>
        </p:nvGrpSpPr>
        <p:grpSpPr>
          <a:xfrm>
            <a:off x="8956322" y="4427046"/>
            <a:ext cx="523539" cy="531020"/>
            <a:chOff x="4568469" y="1324598"/>
            <a:chExt cx="516248" cy="488258"/>
          </a:xfrm>
        </p:grpSpPr>
        <p:pic>
          <p:nvPicPr>
            <p:cNvPr id="41" name="Image 40">
              <a:extLst>
                <a:ext uri="{FF2B5EF4-FFF2-40B4-BE49-F238E27FC236}">
                  <a16:creationId xmlns:a16="http://schemas.microsoft.com/office/drawing/2014/main" id="{5B06D9FE-132B-450E-B2CC-1EDFBBA9DABC}"/>
                </a:ext>
              </a:extLst>
            </p:cNvPr>
            <p:cNvPicPr>
              <a:picLocks noChangeAspect="1"/>
            </p:cNvPicPr>
            <p:nvPr/>
          </p:nvPicPr>
          <p:blipFill>
            <a:blip r:embed="rId3"/>
            <a:stretch>
              <a:fillRect/>
            </a:stretch>
          </p:blipFill>
          <p:spPr>
            <a:xfrm>
              <a:off x="4597446" y="1324598"/>
              <a:ext cx="487271" cy="488258"/>
            </a:xfrm>
            <a:prstGeom prst="rect">
              <a:avLst/>
            </a:prstGeom>
          </p:spPr>
        </p:pic>
        <p:sp>
          <p:nvSpPr>
            <p:cNvPr id="42" name="Rectangle 41">
              <a:extLst>
                <a:ext uri="{FF2B5EF4-FFF2-40B4-BE49-F238E27FC236}">
                  <a16:creationId xmlns:a16="http://schemas.microsoft.com/office/drawing/2014/main" id="{BDFF4D61-F154-4969-93B5-9D5D0DF2A73A}"/>
                </a:ext>
              </a:extLst>
            </p:cNvPr>
            <p:cNvSpPr/>
            <p:nvPr/>
          </p:nvSpPr>
          <p:spPr>
            <a:xfrm>
              <a:off x="4685980" y="1480459"/>
              <a:ext cx="238205" cy="18441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ZoneTexte 42">
              <a:extLst>
                <a:ext uri="{FF2B5EF4-FFF2-40B4-BE49-F238E27FC236}">
                  <a16:creationId xmlns:a16="http://schemas.microsoft.com/office/drawing/2014/main" id="{81CF425C-B001-4BB0-ACBA-C332F6154BA6}"/>
                </a:ext>
              </a:extLst>
            </p:cNvPr>
            <p:cNvSpPr txBox="1"/>
            <p:nvPr/>
          </p:nvSpPr>
          <p:spPr>
            <a:xfrm>
              <a:off x="4568469" y="1467315"/>
              <a:ext cx="480544" cy="187680"/>
            </a:xfrm>
            <a:prstGeom prst="rect">
              <a:avLst/>
            </a:prstGeom>
            <a:noFill/>
          </p:spPr>
          <p:txBody>
            <a:bodyPr wrap="none" rtlCol="0">
              <a:spAutoFit/>
            </a:bodyPr>
            <a:lstStyle/>
            <a:p>
              <a:r>
                <a:rPr lang="fr-FR" sz="700" b="1" dirty="0" err="1">
                  <a:solidFill>
                    <a:schemeClr val="bg1"/>
                  </a:solidFill>
                  <a:latin typeface="Garamond" panose="02020404030301010803" pitchFamily="18" charset="0"/>
                </a:rPr>
                <a:t>Ttment</a:t>
              </a:r>
              <a:endParaRPr lang="en-GB" sz="700" b="1" dirty="0">
                <a:solidFill>
                  <a:schemeClr val="bg1"/>
                </a:solidFill>
                <a:latin typeface="Garamond" panose="02020404030301010803" pitchFamily="18" charset="0"/>
              </a:endParaRPr>
            </a:p>
          </p:txBody>
        </p:sp>
      </p:grpSp>
      <p:cxnSp>
        <p:nvCxnSpPr>
          <p:cNvPr id="44" name="Connecteur droit avec flèche 43">
            <a:extLst>
              <a:ext uri="{FF2B5EF4-FFF2-40B4-BE49-F238E27FC236}">
                <a16:creationId xmlns:a16="http://schemas.microsoft.com/office/drawing/2014/main" id="{1A14133D-70D3-4F91-8917-B634DC18E90C}"/>
              </a:ext>
            </a:extLst>
          </p:cNvPr>
          <p:cNvCxnSpPr>
            <a:cxnSpLocks/>
          </p:cNvCxnSpPr>
          <p:nvPr/>
        </p:nvCxnSpPr>
        <p:spPr>
          <a:xfrm flipV="1">
            <a:off x="8977237" y="5209953"/>
            <a:ext cx="0" cy="427975"/>
          </a:xfrm>
          <a:prstGeom prst="straightConnector1">
            <a:avLst/>
          </a:prstGeom>
          <a:ln w="38100">
            <a:prstDash val="sysDot"/>
            <a:tailEnd type="triangle"/>
          </a:ln>
        </p:spPr>
        <p:style>
          <a:lnRef idx="1">
            <a:schemeClr val="accent1"/>
          </a:lnRef>
          <a:fillRef idx="0">
            <a:schemeClr val="accent1"/>
          </a:fillRef>
          <a:effectRef idx="0">
            <a:schemeClr val="accent1"/>
          </a:effectRef>
          <a:fontRef idx="minor">
            <a:schemeClr val="tx1"/>
          </a:fontRef>
        </p:style>
      </p:cxnSp>
      <p:grpSp>
        <p:nvGrpSpPr>
          <p:cNvPr id="2" name="Groupe 1">
            <a:extLst>
              <a:ext uri="{FF2B5EF4-FFF2-40B4-BE49-F238E27FC236}">
                <a16:creationId xmlns:a16="http://schemas.microsoft.com/office/drawing/2014/main" id="{0ED103CA-8498-43C0-9C77-C55C6142A07D}"/>
              </a:ext>
            </a:extLst>
          </p:cNvPr>
          <p:cNvGrpSpPr/>
          <p:nvPr/>
        </p:nvGrpSpPr>
        <p:grpSpPr>
          <a:xfrm>
            <a:off x="6071237" y="3237827"/>
            <a:ext cx="1265067" cy="950496"/>
            <a:chOff x="4949426" y="3269982"/>
            <a:chExt cx="1265067" cy="950496"/>
          </a:xfrm>
        </p:grpSpPr>
        <p:sp>
          <p:nvSpPr>
            <p:cNvPr id="70" name="Ellipse 69">
              <a:extLst>
                <a:ext uri="{FF2B5EF4-FFF2-40B4-BE49-F238E27FC236}">
                  <a16:creationId xmlns:a16="http://schemas.microsoft.com/office/drawing/2014/main" id="{F5620948-7A88-4A53-AEB1-419EA0D014CC}"/>
                </a:ext>
              </a:extLst>
            </p:cNvPr>
            <p:cNvSpPr/>
            <p:nvPr/>
          </p:nvSpPr>
          <p:spPr>
            <a:xfrm>
              <a:off x="5078578" y="3269982"/>
              <a:ext cx="1015600" cy="95049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ZoneTexte 77">
              <a:extLst>
                <a:ext uri="{FF2B5EF4-FFF2-40B4-BE49-F238E27FC236}">
                  <a16:creationId xmlns:a16="http://schemas.microsoft.com/office/drawing/2014/main" id="{554E8C17-137D-4B03-ABAE-099E1482B776}"/>
                </a:ext>
              </a:extLst>
            </p:cNvPr>
            <p:cNvSpPr txBox="1"/>
            <p:nvPr/>
          </p:nvSpPr>
          <p:spPr>
            <a:xfrm>
              <a:off x="4949426" y="3369002"/>
              <a:ext cx="1265067" cy="769441"/>
            </a:xfrm>
            <a:prstGeom prst="rect">
              <a:avLst/>
            </a:prstGeom>
            <a:noFill/>
            <a:ln>
              <a:noFill/>
            </a:ln>
          </p:spPr>
          <p:txBody>
            <a:bodyPr wrap="square" rtlCol="0">
              <a:spAutoFit/>
            </a:bodyPr>
            <a:lstStyle/>
            <a:p>
              <a:pPr algn="ctr"/>
              <a:endParaRPr lang="fr-FR" sz="600" dirty="0"/>
            </a:p>
            <a:p>
              <a:pPr algn="ctr"/>
              <a:r>
                <a:rPr lang="fr-FR" sz="1400" dirty="0">
                  <a:solidFill>
                    <a:schemeClr val="accent1">
                      <a:lumMod val="75000"/>
                    </a:schemeClr>
                  </a:solidFill>
                </a:rPr>
                <a:t>Focus attentionnel</a:t>
              </a:r>
            </a:p>
            <a:p>
              <a:pPr algn="ctr"/>
              <a:endParaRPr lang="fr-FR" sz="1000" dirty="0"/>
            </a:p>
          </p:txBody>
        </p:sp>
      </p:grpSp>
      <p:cxnSp>
        <p:nvCxnSpPr>
          <p:cNvPr id="76" name="Connecteur droit avec flèche 75">
            <a:extLst>
              <a:ext uri="{FF2B5EF4-FFF2-40B4-BE49-F238E27FC236}">
                <a16:creationId xmlns:a16="http://schemas.microsoft.com/office/drawing/2014/main" id="{9CBFE879-4BA4-430D-B74E-5DFB9FF50D51}"/>
              </a:ext>
            </a:extLst>
          </p:cNvPr>
          <p:cNvCxnSpPr>
            <a:cxnSpLocks/>
          </p:cNvCxnSpPr>
          <p:nvPr/>
        </p:nvCxnSpPr>
        <p:spPr>
          <a:xfrm flipH="1">
            <a:off x="6848475" y="2441670"/>
            <a:ext cx="433895" cy="1015905"/>
          </a:xfrm>
          <a:prstGeom prst="straightConnector1">
            <a:avLst/>
          </a:prstGeom>
          <a:ln w="38100">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77" name="Connecteur droit avec flèche 76">
            <a:extLst>
              <a:ext uri="{FF2B5EF4-FFF2-40B4-BE49-F238E27FC236}">
                <a16:creationId xmlns:a16="http://schemas.microsoft.com/office/drawing/2014/main" id="{72E173A4-AC53-443A-9B80-9D9A786DC9B8}"/>
              </a:ext>
            </a:extLst>
          </p:cNvPr>
          <p:cNvCxnSpPr>
            <a:cxnSpLocks/>
          </p:cNvCxnSpPr>
          <p:nvPr/>
        </p:nvCxnSpPr>
        <p:spPr>
          <a:xfrm flipH="1" flipV="1">
            <a:off x="8957696" y="2411015"/>
            <a:ext cx="325641" cy="967911"/>
          </a:xfrm>
          <a:prstGeom prst="straightConnector1">
            <a:avLst/>
          </a:prstGeom>
          <a:ln w="38100">
            <a:prstDash val="sysDot"/>
            <a:tailEnd type="triangle"/>
          </a:ln>
        </p:spPr>
        <p:style>
          <a:lnRef idx="1">
            <a:schemeClr val="accent1"/>
          </a:lnRef>
          <a:fillRef idx="0">
            <a:schemeClr val="accent1"/>
          </a:fillRef>
          <a:effectRef idx="0">
            <a:schemeClr val="accent1"/>
          </a:effectRef>
          <a:fontRef idx="minor">
            <a:schemeClr val="tx1"/>
          </a:fontRef>
        </p:style>
      </p:cxnSp>
      <p:sp>
        <p:nvSpPr>
          <p:cNvPr id="71" name="ZoneTexte 70">
            <a:extLst>
              <a:ext uri="{FF2B5EF4-FFF2-40B4-BE49-F238E27FC236}">
                <a16:creationId xmlns:a16="http://schemas.microsoft.com/office/drawing/2014/main" id="{311457F4-6E3A-4458-8FD7-4740976C6EED}"/>
              </a:ext>
            </a:extLst>
          </p:cNvPr>
          <p:cNvSpPr txBox="1"/>
          <p:nvPr/>
        </p:nvSpPr>
        <p:spPr>
          <a:xfrm>
            <a:off x="5545643" y="4914436"/>
            <a:ext cx="3959750" cy="492443"/>
          </a:xfrm>
          <a:prstGeom prst="rect">
            <a:avLst/>
          </a:prstGeom>
          <a:noFill/>
          <a:ln>
            <a:noFill/>
          </a:ln>
        </p:spPr>
        <p:txBody>
          <a:bodyPr wrap="square" rtlCol="0">
            <a:spAutoFit/>
          </a:bodyPr>
          <a:lstStyle/>
          <a:p>
            <a:pPr algn="ctr"/>
            <a:r>
              <a:rPr lang="fr-FR" sz="1400" b="1" dirty="0">
                <a:solidFill>
                  <a:schemeClr val="accent1">
                    <a:lumMod val="75000"/>
                  </a:schemeClr>
                </a:solidFill>
              </a:rPr>
              <a:t>Zone activée de la MLT </a:t>
            </a:r>
            <a:r>
              <a:rPr lang="fr-FR" sz="1400" dirty="0">
                <a:solidFill>
                  <a:schemeClr val="accent1">
                    <a:lumMod val="75000"/>
                  </a:schemeClr>
                </a:solidFill>
              </a:rPr>
              <a:t>(MCT)</a:t>
            </a:r>
          </a:p>
          <a:p>
            <a:pPr algn="ctr"/>
            <a:endParaRPr lang="fr-FR" sz="1200" dirty="0"/>
          </a:p>
        </p:txBody>
      </p:sp>
      <p:sp>
        <p:nvSpPr>
          <p:cNvPr id="45" name="ZoneTexte 44">
            <a:extLst>
              <a:ext uri="{FF2B5EF4-FFF2-40B4-BE49-F238E27FC236}">
                <a16:creationId xmlns:a16="http://schemas.microsoft.com/office/drawing/2014/main" id="{0E7A7FFA-D2AC-40B7-9B42-43E63FFC0764}"/>
              </a:ext>
            </a:extLst>
          </p:cNvPr>
          <p:cNvSpPr txBox="1"/>
          <p:nvPr/>
        </p:nvSpPr>
        <p:spPr>
          <a:xfrm>
            <a:off x="109182" y="2067048"/>
            <a:ext cx="5772151" cy="1077218"/>
          </a:xfrm>
          <a:prstGeom prst="rect">
            <a:avLst/>
          </a:prstGeom>
          <a:solidFill>
            <a:schemeClr val="bg1"/>
          </a:solidFill>
          <a:ln>
            <a:solidFill>
              <a:srgbClr val="405180"/>
            </a:solidFill>
          </a:ln>
        </p:spPr>
        <p:txBody>
          <a:bodyPr wrap="square" rtlCol="0">
            <a:spAutoFit/>
          </a:bodyPr>
          <a:lstStyle/>
          <a:p>
            <a:r>
              <a:rPr lang="fr-FR" sz="1600" dirty="0"/>
              <a:t>Nous serions le produit sans cesse actualisé de nos expériences de vie. Sous la forme d’un construit, un édifice patiemment constitué, jour après jour, brique après brique garant de  notre unité et de notre permanence, de notre identité.</a:t>
            </a:r>
          </a:p>
        </p:txBody>
      </p:sp>
      <p:sp>
        <p:nvSpPr>
          <p:cNvPr id="51" name="ZoneTexte 50">
            <a:extLst>
              <a:ext uri="{FF2B5EF4-FFF2-40B4-BE49-F238E27FC236}">
                <a16:creationId xmlns:a16="http://schemas.microsoft.com/office/drawing/2014/main" id="{63C16A63-A8BA-4235-98B4-C467B0EBBB7F}"/>
              </a:ext>
            </a:extLst>
          </p:cNvPr>
          <p:cNvSpPr txBox="1"/>
          <p:nvPr/>
        </p:nvSpPr>
        <p:spPr>
          <a:xfrm>
            <a:off x="122830" y="3316387"/>
            <a:ext cx="4715870" cy="830997"/>
          </a:xfrm>
          <a:prstGeom prst="rect">
            <a:avLst/>
          </a:prstGeom>
          <a:solidFill>
            <a:schemeClr val="bg1"/>
          </a:solidFill>
          <a:ln>
            <a:solidFill>
              <a:srgbClr val="405180"/>
            </a:solidFill>
          </a:ln>
        </p:spPr>
        <p:txBody>
          <a:bodyPr wrap="square" rtlCol="0">
            <a:spAutoFit/>
          </a:bodyPr>
          <a:lstStyle/>
          <a:p>
            <a:r>
              <a:rPr lang="fr-FR" sz="1600" dirty="0"/>
              <a:t>Ce modèle cognitif plus unitaire est compatible avec des données expérimentales ou  empiriques venant de disciplines variées notamment des sciences humaines.</a:t>
            </a:r>
          </a:p>
        </p:txBody>
      </p:sp>
      <p:sp>
        <p:nvSpPr>
          <p:cNvPr id="52" name="ZoneTexte 51">
            <a:extLst>
              <a:ext uri="{FF2B5EF4-FFF2-40B4-BE49-F238E27FC236}">
                <a16:creationId xmlns:a16="http://schemas.microsoft.com/office/drawing/2014/main" id="{2A1DFA10-317A-4F65-B736-3AC6152D761A}"/>
              </a:ext>
            </a:extLst>
          </p:cNvPr>
          <p:cNvSpPr txBox="1"/>
          <p:nvPr/>
        </p:nvSpPr>
        <p:spPr>
          <a:xfrm>
            <a:off x="146714" y="4245172"/>
            <a:ext cx="3834736" cy="1815882"/>
          </a:xfrm>
          <a:prstGeom prst="rect">
            <a:avLst/>
          </a:prstGeom>
          <a:solidFill>
            <a:schemeClr val="bg1"/>
          </a:solidFill>
          <a:ln>
            <a:solidFill>
              <a:srgbClr val="405180"/>
            </a:solidFill>
          </a:ln>
        </p:spPr>
        <p:txBody>
          <a:bodyPr wrap="square" rtlCol="0">
            <a:spAutoFit/>
          </a:bodyPr>
          <a:lstStyle/>
          <a:p>
            <a:r>
              <a:rPr lang="fr-FR" sz="1600" dirty="0"/>
              <a:t>Or, la Mémoire à Long Terme, notamment celle liée à nos émotions, à nos goûts, comme à nos aversions,  est longtemps conservée au cours des pathologies neurodégénératives. </a:t>
            </a:r>
          </a:p>
          <a:p>
            <a:r>
              <a:rPr lang="fr-FR" sz="1600" dirty="0"/>
              <a:t>Cette mémoire est  la base même, de  la prise en charge dans l’Art-thérapie.</a:t>
            </a:r>
          </a:p>
        </p:txBody>
      </p:sp>
      <p:sp>
        <p:nvSpPr>
          <p:cNvPr id="9" name="ZoneTexte 8">
            <a:extLst>
              <a:ext uri="{FF2B5EF4-FFF2-40B4-BE49-F238E27FC236}">
                <a16:creationId xmlns:a16="http://schemas.microsoft.com/office/drawing/2014/main" id="{4F5C86B6-8317-4D22-A88E-FE2CD421BA21}"/>
              </a:ext>
            </a:extLst>
          </p:cNvPr>
          <p:cNvSpPr txBox="1"/>
          <p:nvPr/>
        </p:nvSpPr>
        <p:spPr>
          <a:xfrm>
            <a:off x="1555845" y="95534"/>
            <a:ext cx="4941481" cy="400110"/>
          </a:xfrm>
          <a:prstGeom prst="rect">
            <a:avLst/>
          </a:prstGeom>
          <a:noFill/>
          <a:ln>
            <a:solidFill>
              <a:srgbClr val="4B5F97"/>
            </a:solidFill>
          </a:ln>
        </p:spPr>
        <p:txBody>
          <a:bodyPr wrap="none" rtlCol="0">
            <a:spAutoFit/>
          </a:bodyPr>
          <a:lstStyle/>
          <a:p>
            <a:r>
              <a:rPr lang="fr-FR" sz="2000" dirty="0"/>
              <a:t>Modèle se basant sur la MLT (Nelson Cowan)</a:t>
            </a:r>
          </a:p>
        </p:txBody>
      </p:sp>
      <p:grpSp>
        <p:nvGrpSpPr>
          <p:cNvPr id="3" name="Groupe 2">
            <a:extLst>
              <a:ext uri="{FF2B5EF4-FFF2-40B4-BE49-F238E27FC236}">
                <a16:creationId xmlns:a16="http://schemas.microsoft.com/office/drawing/2014/main" id="{0577D1BA-B664-44AF-963F-5BD8AE05DD52}"/>
              </a:ext>
            </a:extLst>
          </p:cNvPr>
          <p:cNvGrpSpPr/>
          <p:nvPr/>
        </p:nvGrpSpPr>
        <p:grpSpPr>
          <a:xfrm>
            <a:off x="9016778" y="232131"/>
            <a:ext cx="3175222" cy="1569660"/>
            <a:chOff x="9016778" y="232131"/>
            <a:chExt cx="3175222" cy="1569660"/>
          </a:xfrm>
        </p:grpSpPr>
        <p:sp>
          <p:nvSpPr>
            <p:cNvPr id="54" name="ZoneTexte 53">
              <a:extLst>
                <a:ext uri="{FF2B5EF4-FFF2-40B4-BE49-F238E27FC236}">
                  <a16:creationId xmlns:a16="http://schemas.microsoft.com/office/drawing/2014/main" id="{2687FDAE-5CD8-41EF-8E45-BB66360D385C}"/>
                </a:ext>
              </a:extLst>
            </p:cNvPr>
            <p:cNvSpPr txBox="1"/>
            <p:nvPr/>
          </p:nvSpPr>
          <p:spPr>
            <a:xfrm>
              <a:off x="9539786" y="232131"/>
              <a:ext cx="2652214" cy="1569660"/>
            </a:xfrm>
            <a:prstGeom prst="rect">
              <a:avLst/>
            </a:prstGeom>
            <a:noFill/>
            <a:ln>
              <a:noFill/>
            </a:ln>
          </p:spPr>
          <p:txBody>
            <a:bodyPr wrap="square">
              <a:spAutoFit/>
            </a:bodyPr>
            <a:lstStyle/>
            <a:p>
              <a:pPr algn="ctr"/>
              <a:r>
                <a:rPr lang="fr-FR" sz="1600" i="1" dirty="0"/>
                <a:t>Pour Cowan Le rôle du  Système exécutif central est de diriger l’attention (Un focus attentionnel comme la lumière d’un mirador) sur telle ou telle partie de nos souvenirs en MLT.</a:t>
              </a:r>
              <a:endParaRPr lang="en-GB" sz="1600" b="1" i="1" dirty="0"/>
            </a:p>
          </p:txBody>
        </p:sp>
        <p:sp>
          <p:nvSpPr>
            <p:cNvPr id="10" name="Flèche : droite 9">
              <a:extLst>
                <a:ext uri="{FF2B5EF4-FFF2-40B4-BE49-F238E27FC236}">
                  <a16:creationId xmlns:a16="http://schemas.microsoft.com/office/drawing/2014/main" id="{2425C6A8-C68F-4E93-B12D-80AA9F2C2697}"/>
                </a:ext>
              </a:extLst>
            </p:cNvPr>
            <p:cNvSpPr/>
            <p:nvPr/>
          </p:nvSpPr>
          <p:spPr>
            <a:xfrm flipH="1">
              <a:off x="9016778" y="1280161"/>
              <a:ext cx="604299" cy="246492"/>
            </a:xfrm>
            <a:prstGeom prst="rightArrow">
              <a:avLst>
                <a:gd name="adj1" fmla="val 50000"/>
                <a:gd name="adj2" fmla="val 114706"/>
              </a:avLst>
            </a:prstGeom>
            <a:solidFill>
              <a:schemeClr val="bg1"/>
            </a:solidFill>
            <a:ln w="63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5" name="Groupe 14">
            <a:extLst>
              <a:ext uri="{FF2B5EF4-FFF2-40B4-BE49-F238E27FC236}">
                <a16:creationId xmlns:a16="http://schemas.microsoft.com/office/drawing/2014/main" id="{2B39BC92-11CC-4A02-84A9-EAC23BBFE5B8}"/>
              </a:ext>
            </a:extLst>
          </p:cNvPr>
          <p:cNvGrpSpPr/>
          <p:nvPr/>
        </p:nvGrpSpPr>
        <p:grpSpPr>
          <a:xfrm>
            <a:off x="10074303" y="1787572"/>
            <a:ext cx="2117697" cy="1805735"/>
            <a:chOff x="10074303" y="1787572"/>
            <a:chExt cx="2117697" cy="1805735"/>
          </a:xfrm>
        </p:grpSpPr>
        <p:sp>
          <p:nvSpPr>
            <p:cNvPr id="48" name="ZoneTexte 47">
              <a:extLst>
                <a:ext uri="{FF2B5EF4-FFF2-40B4-BE49-F238E27FC236}">
                  <a16:creationId xmlns:a16="http://schemas.microsoft.com/office/drawing/2014/main" id="{B6D6AAD6-17CC-4D6C-BC49-A544C5E4E493}"/>
                </a:ext>
              </a:extLst>
            </p:cNvPr>
            <p:cNvSpPr txBox="1"/>
            <p:nvPr/>
          </p:nvSpPr>
          <p:spPr>
            <a:xfrm>
              <a:off x="10074303" y="1787572"/>
              <a:ext cx="2117697" cy="1323439"/>
            </a:xfrm>
            <a:prstGeom prst="rect">
              <a:avLst/>
            </a:prstGeom>
            <a:noFill/>
            <a:ln>
              <a:noFill/>
            </a:ln>
          </p:spPr>
          <p:txBody>
            <a:bodyPr wrap="square">
              <a:spAutoFit/>
            </a:bodyPr>
            <a:lstStyle/>
            <a:p>
              <a:r>
                <a:rPr lang="fr-FR" sz="1600" b="1" i="1" dirty="0"/>
                <a:t>Pour lui, l’activité mentale se situe au sein même de  la MLT </a:t>
              </a:r>
              <a:r>
                <a:rPr lang="fr-FR" sz="1600" i="1" dirty="0"/>
                <a:t>dans une zone activée    de celle-ci </a:t>
              </a:r>
            </a:p>
          </p:txBody>
        </p:sp>
        <p:grpSp>
          <p:nvGrpSpPr>
            <p:cNvPr id="14" name="Groupe 13">
              <a:extLst>
                <a:ext uri="{FF2B5EF4-FFF2-40B4-BE49-F238E27FC236}">
                  <a16:creationId xmlns:a16="http://schemas.microsoft.com/office/drawing/2014/main" id="{6A08B8D7-7CDA-4615-BC8E-7364298915A6}"/>
                </a:ext>
              </a:extLst>
            </p:cNvPr>
            <p:cNvGrpSpPr/>
            <p:nvPr/>
          </p:nvGrpSpPr>
          <p:grpSpPr>
            <a:xfrm>
              <a:off x="10190812" y="2905125"/>
              <a:ext cx="658163" cy="688182"/>
              <a:chOff x="10190812" y="2905125"/>
              <a:chExt cx="674832" cy="688182"/>
            </a:xfrm>
          </p:grpSpPr>
          <p:sp>
            <p:nvSpPr>
              <p:cNvPr id="11" name="Rectangle 10">
                <a:extLst>
                  <a:ext uri="{FF2B5EF4-FFF2-40B4-BE49-F238E27FC236}">
                    <a16:creationId xmlns:a16="http://schemas.microsoft.com/office/drawing/2014/main" id="{DDDB200D-6CA1-4309-94C7-2627C63A44F8}"/>
                  </a:ext>
                </a:extLst>
              </p:cNvPr>
              <p:cNvSpPr/>
              <p:nvPr/>
            </p:nvSpPr>
            <p:spPr>
              <a:xfrm>
                <a:off x="10750871" y="2905125"/>
                <a:ext cx="114773" cy="637603"/>
              </a:xfrm>
              <a:prstGeom prst="rect">
                <a:avLst/>
              </a:prstGeom>
              <a:solidFill>
                <a:schemeClr val="bg1"/>
              </a:solidFill>
              <a:ln w="63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Flèche : droite 55">
                <a:extLst>
                  <a:ext uri="{FF2B5EF4-FFF2-40B4-BE49-F238E27FC236}">
                    <a16:creationId xmlns:a16="http://schemas.microsoft.com/office/drawing/2014/main" id="{3691285A-6B72-47F1-9E20-771767C7514F}"/>
                  </a:ext>
                </a:extLst>
              </p:cNvPr>
              <p:cNvSpPr/>
              <p:nvPr/>
            </p:nvSpPr>
            <p:spPr>
              <a:xfrm flipH="1">
                <a:off x="10190812" y="3409951"/>
                <a:ext cx="674829" cy="183356"/>
              </a:xfrm>
              <a:prstGeom prst="rightArrow">
                <a:avLst>
                  <a:gd name="adj1" fmla="val 50000"/>
                  <a:gd name="adj2" fmla="val 95351"/>
                </a:avLst>
              </a:prstGeom>
              <a:solidFill>
                <a:schemeClr val="bg1"/>
              </a:solidFill>
              <a:ln w="63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335D4D55-E48D-419A-B8B2-31AE53E47289}"/>
                  </a:ext>
                </a:extLst>
              </p:cNvPr>
              <p:cNvSpPr/>
              <p:nvPr/>
            </p:nvSpPr>
            <p:spPr>
              <a:xfrm>
                <a:off x="10758487" y="3389860"/>
                <a:ext cx="103337" cy="884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53" name="ZoneTexte 52">
            <a:extLst>
              <a:ext uri="{FF2B5EF4-FFF2-40B4-BE49-F238E27FC236}">
                <a16:creationId xmlns:a16="http://schemas.microsoft.com/office/drawing/2014/main" id="{35EBF645-35B8-4D8B-8266-458BEA9B4161}"/>
              </a:ext>
            </a:extLst>
          </p:cNvPr>
          <p:cNvSpPr txBox="1"/>
          <p:nvPr/>
        </p:nvSpPr>
        <p:spPr>
          <a:xfrm>
            <a:off x="0" y="6581001"/>
            <a:ext cx="8764398" cy="276999"/>
          </a:xfrm>
          <a:prstGeom prst="rect">
            <a:avLst/>
          </a:prstGeom>
          <a:noFill/>
        </p:spPr>
        <p:txBody>
          <a:bodyPr wrap="square">
            <a:spAutoFit/>
          </a:bodyPr>
          <a:lstStyle/>
          <a:p>
            <a:r>
              <a:rPr lang="en-GB" sz="1200" dirty="0">
                <a:solidFill>
                  <a:schemeClr val="tx1">
                    <a:lumMod val="65000"/>
                    <a:lumOff val="35000"/>
                  </a:schemeClr>
                </a:solidFill>
              </a:rPr>
              <a:t>*Conway, M.A. (2005). Memory and the self. Journal of Memory and Language, 53, 594–628.</a:t>
            </a:r>
          </a:p>
        </p:txBody>
      </p:sp>
      <p:grpSp>
        <p:nvGrpSpPr>
          <p:cNvPr id="8" name="Groupe 7">
            <a:extLst>
              <a:ext uri="{FF2B5EF4-FFF2-40B4-BE49-F238E27FC236}">
                <a16:creationId xmlns:a16="http://schemas.microsoft.com/office/drawing/2014/main" id="{3D8F10F9-FBFA-43E0-9D69-530DDAED5370}"/>
              </a:ext>
            </a:extLst>
          </p:cNvPr>
          <p:cNvGrpSpPr/>
          <p:nvPr/>
        </p:nvGrpSpPr>
        <p:grpSpPr>
          <a:xfrm>
            <a:off x="6736268" y="3599986"/>
            <a:ext cx="2664907" cy="592470"/>
            <a:chOff x="6707693" y="3599986"/>
            <a:chExt cx="2664907" cy="592470"/>
          </a:xfrm>
        </p:grpSpPr>
        <p:cxnSp>
          <p:nvCxnSpPr>
            <p:cNvPr id="74" name="Connecteur droit avec flèche 73">
              <a:extLst>
                <a:ext uri="{FF2B5EF4-FFF2-40B4-BE49-F238E27FC236}">
                  <a16:creationId xmlns:a16="http://schemas.microsoft.com/office/drawing/2014/main" id="{83C0A698-DA15-4B0B-9112-23E4185D6500}"/>
                </a:ext>
              </a:extLst>
            </p:cNvPr>
            <p:cNvCxnSpPr>
              <a:cxnSpLocks/>
            </p:cNvCxnSpPr>
            <p:nvPr/>
          </p:nvCxnSpPr>
          <p:spPr>
            <a:xfrm>
              <a:off x="7360581" y="3836057"/>
              <a:ext cx="1602413" cy="0"/>
            </a:xfrm>
            <a:prstGeom prst="straightConnector1">
              <a:avLst/>
            </a:prstGeom>
            <a:ln w="38100">
              <a:prstDash val="sysDot"/>
              <a:tailEnd type="triangle"/>
            </a:ln>
          </p:spPr>
          <p:style>
            <a:lnRef idx="1">
              <a:schemeClr val="accent1"/>
            </a:lnRef>
            <a:fillRef idx="0">
              <a:schemeClr val="accent1"/>
            </a:fillRef>
            <a:effectRef idx="0">
              <a:schemeClr val="accent1"/>
            </a:effectRef>
            <a:fontRef idx="minor">
              <a:schemeClr val="tx1"/>
            </a:fontRef>
          </p:style>
        </p:cxnSp>
        <p:sp>
          <p:nvSpPr>
            <p:cNvPr id="57" name="ZoneTexte 56">
              <a:extLst>
                <a:ext uri="{FF2B5EF4-FFF2-40B4-BE49-F238E27FC236}">
                  <a16:creationId xmlns:a16="http://schemas.microsoft.com/office/drawing/2014/main" id="{1CA0749B-DE81-429E-A30B-AA5F856C8650}"/>
                </a:ext>
              </a:extLst>
            </p:cNvPr>
            <p:cNvSpPr txBox="1"/>
            <p:nvPr/>
          </p:nvSpPr>
          <p:spPr>
            <a:xfrm>
              <a:off x="6707693" y="3599986"/>
              <a:ext cx="2664907" cy="592470"/>
            </a:xfrm>
            <a:prstGeom prst="rect">
              <a:avLst/>
            </a:prstGeom>
            <a:noFill/>
            <a:ln>
              <a:noFill/>
            </a:ln>
          </p:spPr>
          <p:txBody>
            <a:bodyPr wrap="square" rtlCol="0">
              <a:spAutoFit/>
            </a:bodyPr>
            <a:lstStyle/>
            <a:p>
              <a:pPr algn="ctr"/>
              <a:r>
                <a:rPr lang="fr-FR" sz="1100" b="1" dirty="0">
                  <a:solidFill>
                    <a:schemeClr val="accent1">
                      <a:lumMod val="75000"/>
                    </a:schemeClr>
                  </a:solidFill>
                </a:rPr>
                <a:t>Séquence </a:t>
              </a:r>
            </a:p>
            <a:p>
              <a:pPr algn="ctr"/>
              <a:r>
                <a:rPr lang="fr-FR" sz="1100" b="1" dirty="0">
                  <a:solidFill>
                    <a:schemeClr val="accent1">
                      <a:lumMod val="75000"/>
                    </a:schemeClr>
                  </a:solidFill>
                </a:rPr>
                <a:t>d’un raisonnement</a:t>
              </a:r>
              <a:endParaRPr lang="fr-FR" sz="1100" dirty="0">
                <a:solidFill>
                  <a:schemeClr val="accent1">
                    <a:lumMod val="75000"/>
                  </a:schemeClr>
                </a:solidFill>
              </a:endParaRPr>
            </a:p>
            <a:p>
              <a:pPr algn="ctr"/>
              <a:endParaRPr lang="fr-FR" sz="1050" dirty="0"/>
            </a:p>
          </p:txBody>
        </p:sp>
      </p:grpSp>
    </p:spTree>
    <p:custDataLst>
      <p:tags r:id="rId1"/>
    </p:custDataLst>
    <p:extLst>
      <p:ext uri="{BB962C8B-B14F-4D97-AF65-F5344CB8AC3E}">
        <p14:creationId xmlns:p14="http://schemas.microsoft.com/office/powerpoint/2010/main" val="739880614"/>
      </p:ext>
    </p:extLst>
  </p:cSld>
  <p:clrMapOvr>
    <a:masterClrMapping/>
  </p:clrMapOvr>
  <mc:AlternateContent xmlns:mc="http://schemas.openxmlformats.org/markup-compatibility/2006" xmlns:p14="http://schemas.microsoft.com/office/powerpoint/2010/main">
    <mc:Choice Requires="p14">
      <p:transition spd="slow" p14:dur="2000" advTm="9870"/>
    </mc:Choice>
    <mc:Fallback xmlns="">
      <p:transition spd="slow" advTm="987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wipe(up)">
                                      <p:cBhvr>
                                        <p:cTn id="21" dur="500"/>
                                        <p:tgtEl>
                                          <p:spTgt spid="76"/>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63" presetClass="path" presetSubtype="0" accel="50000" decel="50000" fill="hold" nodeType="clickEffect">
                                  <p:stCondLst>
                                    <p:cond delay="0"/>
                                  </p:stCondLst>
                                  <p:childTnLst>
                                    <p:animMotion origin="layout" path="M 4.16667E-7 4.81481E-6 L 0.22773 -0.00325 " pathEditMode="relative" rAng="0" ptsTypes="AA">
                                      <p:cBhvr>
                                        <p:cTn id="32" dur="7000" fill="hold"/>
                                        <p:tgtEl>
                                          <p:spTgt spid="2"/>
                                        </p:tgtEl>
                                        <p:attrNameLst>
                                          <p:attrName>ppt_x</p:attrName>
                                          <p:attrName>ppt_y</p:attrName>
                                        </p:attrNameLst>
                                      </p:cBhvr>
                                      <p:rCtr x="11380" y="-162"/>
                                    </p:animMotion>
                                  </p:childTnLst>
                                </p:cTn>
                              </p:par>
                              <p:par>
                                <p:cTn id="33" presetID="8" presetClass="emph" presetSubtype="0" fill="hold" nodeType="withEffect">
                                  <p:stCondLst>
                                    <p:cond delay="0"/>
                                  </p:stCondLst>
                                  <p:childTnLst>
                                    <p:animRot by="21600000">
                                      <p:cBhvr>
                                        <p:cTn id="34" dur="7000" fill="hold"/>
                                        <p:tgtEl>
                                          <p:spTgt spid="32"/>
                                        </p:tgtEl>
                                        <p:attrNameLst>
                                          <p:attrName>r</p:attrName>
                                        </p:attrNameLst>
                                      </p:cBhvr>
                                    </p:animRot>
                                  </p:childTnLst>
                                </p:cTn>
                              </p:par>
                              <p:par>
                                <p:cTn id="35" presetID="8" presetClass="emph" presetSubtype="0" fill="hold" nodeType="withEffect">
                                  <p:stCondLst>
                                    <p:cond delay="0"/>
                                  </p:stCondLst>
                                  <p:childTnLst>
                                    <p:animRot by="21600000">
                                      <p:cBhvr>
                                        <p:cTn id="36" dur="4000" fill="hold"/>
                                        <p:tgtEl>
                                          <p:spTgt spid="36"/>
                                        </p:tgtEl>
                                        <p:attrNameLst>
                                          <p:attrName>r</p:attrName>
                                        </p:attrNameLst>
                                      </p:cBhvr>
                                    </p:animRot>
                                  </p:childTnLst>
                                </p:cTn>
                              </p:par>
                              <p:par>
                                <p:cTn id="37" presetID="8" presetClass="emph" presetSubtype="0" fill="hold" nodeType="withEffect">
                                  <p:stCondLst>
                                    <p:cond delay="0"/>
                                  </p:stCondLst>
                                  <p:childTnLst>
                                    <p:animRot by="21600000">
                                      <p:cBhvr>
                                        <p:cTn id="38" dur="5500" fill="hold"/>
                                        <p:tgtEl>
                                          <p:spTgt spid="40"/>
                                        </p:tgtEl>
                                        <p:attrNameLst>
                                          <p:attrName>r</p:attrName>
                                        </p:attrNameLst>
                                      </p:cBhvr>
                                    </p:animRo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fade">
                                      <p:cBhvr>
                                        <p:cTn id="43" dur="1000"/>
                                        <p:tgtEl>
                                          <p:spTgt spid="31"/>
                                        </p:tgtEl>
                                      </p:cBhvr>
                                    </p:animEffect>
                                    <p:anim calcmode="lin" valueType="num">
                                      <p:cBhvr>
                                        <p:cTn id="44" dur="1000" fill="hold"/>
                                        <p:tgtEl>
                                          <p:spTgt spid="31"/>
                                        </p:tgtEl>
                                        <p:attrNameLst>
                                          <p:attrName>ppt_x</p:attrName>
                                        </p:attrNameLst>
                                      </p:cBhvr>
                                      <p:tavLst>
                                        <p:tav tm="0">
                                          <p:val>
                                            <p:strVal val="#ppt_x"/>
                                          </p:val>
                                        </p:tav>
                                        <p:tav tm="100000">
                                          <p:val>
                                            <p:strVal val="#ppt_x"/>
                                          </p:val>
                                        </p:tav>
                                      </p:tavLst>
                                    </p:anim>
                                    <p:anim calcmode="lin" valueType="num">
                                      <p:cBhvr>
                                        <p:cTn id="45"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45"/>
                                        </p:tgtEl>
                                        <p:attrNameLst>
                                          <p:attrName>style.visibility</p:attrName>
                                        </p:attrNameLst>
                                      </p:cBhvr>
                                      <p:to>
                                        <p:strVal val="visible"/>
                                      </p:to>
                                    </p:set>
                                    <p:animEffect transition="in" filter="fade">
                                      <p:cBhvr>
                                        <p:cTn id="50" dur="1000"/>
                                        <p:tgtEl>
                                          <p:spTgt spid="45"/>
                                        </p:tgtEl>
                                      </p:cBhvr>
                                    </p:animEffect>
                                    <p:anim calcmode="lin" valueType="num">
                                      <p:cBhvr>
                                        <p:cTn id="51" dur="1000" fill="hold"/>
                                        <p:tgtEl>
                                          <p:spTgt spid="45"/>
                                        </p:tgtEl>
                                        <p:attrNameLst>
                                          <p:attrName>ppt_x</p:attrName>
                                        </p:attrNameLst>
                                      </p:cBhvr>
                                      <p:tavLst>
                                        <p:tav tm="0">
                                          <p:val>
                                            <p:strVal val="#ppt_x"/>
                                          </p:val>
                                        </p:tav>
                                        <p:tav tm="100000">
                                          <p:val>
                                            <p:strVal val="#ppt_x"/>
                                          </p:val>
                                        </p:tav>
                                      </p:tavLst>
                                    </p:anim>
                                    <p:anim calcmode="lin" valueType="num">
                                      <p:cBhvr>
                                        <p:cTn id="52"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fade">
                                      <p:cBhvr>
                                        <p:cTn id="64" dur="1000"/>
                                        <p:tgtEl>
                                          <p:spTgt spid="52"/>
                                        </p:tgtEl>
                                      </p:cBhvr>
                                    </p:animEffect>
                                    <p:anim calcmode="lin" valueType="num">
                                      <p:cBhvr>
                                        <p:cTn id="65" dur="1000" fill="hold"/>
                                        <p:tgtEl>
                                          <p:spTgt spid="52"/>
                                        </p:tgtEl>
                                        <p:attrNameLst>
                                          <p:attrName>ppt_x</p:attrName>
                                        </p:attrNameLst>
                                      </p:cBhvr>
                                      <p:tavLst>
                                        <p:tav tm="0">
                                          <p:val>
                                            <p:strVal val="#ppt_x"/>
                                          </p:val>
                                        </p:tav>
                                        <p:tav tm="100000">
                                          <p:val>
                                            <p:strVal val="#ppt_x"/>
                                          </p:val>
                                        </p:tav>
                                      </p:tavLst>
                                    </p:anim>
                                    <p:anim calcmode="lin" valueType="num">
                                      <p:cBhvr>
                                        <p:cTn id="6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45" grpId="0" animBg="1"/>
      <p:bldP spid="51" grpId="0" animBg="1"/>
      <p:bldP spid="52"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9989D5BB-C411-4B2C-B956-A1A5505A9132}"/>
              </a:ext>
            </a:extLst>
          </p:cNvPr>
          <p:cNvPicPr>
            <a:picLocks noChangeAspect="1"/>
          </p:cNvPicPr>
          <p:nvPr/>
        </p:nvPicPr>
        <p:blipFill>
          <a:blip r:embed="rId3"/>
          <a:stretch>
            <a:fillRect/>
          </a:stretch>
        </p:blipFill>
        <p:spPr>
          <a:xfrm>
            <a:off x="170933" y="222370"/>
            <a:ext cx="813980" cy="755752"/>
          </a:xfrm>
          <a:prstGeom prst="rect">
            <a:avLst/>
          </a:prstGeom>
        </p:spPr>
      </p:pic>
      <p:sp>
        <p:nvSpPr>
          <p:cNvPr id="3" name="Titre 1">
            <a:extLst>
              <a:ext uri="{FF2B5EF4-FFF2-40B4-BE49-F238E27FC236}">
                <a16:creationId xmlns:a16="http://schemas.microsoft.com/office/drawing/2014/main" id="{DC86D1F1-7FB4-4D50-B8A8-DB27CFEF91FE}"/>
              </a:ext>
            </a:extLst>
          </p:cNvPr>
          <p:cNvSpPr txBox="1">
            <a:spLocks/>
          </p:cNvSpPr>
          <p:nvPr/>
        </p:nvSpPr>
        <p:spPr>
          <a:xfrm>
            <a:off x="1507787" y="243191"/>
            <a:ext cx="10415626" cy="533060"/>
          </a:xfrm>
          <a:prstGeom prst="rect">
            <a:avLst/>
          </a:prstGeom>
          <a:ln>
            <a:solidFill>
              <a:schemeClr val="accent1">
                <a:lumMod val="50000"/>
              </a:schemeClr>
            </a:solidFill>
          </a:ln>
        </p:spPr>
        <p:txBody>
          <a:bodyPr anchor="b">
            <a:no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ctr"/>
            <a:r>
              <a:rPr lang="fr-FR" sz="2400" dirty="0">
                <a:effectLst/>
              </a:rPr>
              <a:t>Parenthèse :  Les patients « Alzheimer » et la théorie de l’esprit*. </a:t>
            </a:r>
          </a:p>
        </p:txBody>
      </p:sp>
      <p:sp>
        <p:nvSpPr>
          <p:cNvPr id="7" name="Titre 1">
            <a:extLst>
              <a:ext uri="{FF2B5EF4-FFF2-40B4-BE49-F238E27FC236}">
                <a16:creationId xmlns:a16="http://schemas.microsoft.com/office/drawing/2014/main" id="{7A4ACF66-683F-41DA-B2FE-D074731BF4EF}"/>
              </a:ext>
            </a:extLst>
          </p:cNvPr>
          <p:cNvSpPr txBox="1">
            <a:spLocks/>
          </p:cNvSpPr>
          <p:nvPr/>
        </p:nvSpPr>
        <p:spPr>
          <a:xfrm>
            <a:off x="1386242" y="1070043"/>
            <a:ext cx="10604562" cy="1063472"/>
          </a:xfrm>
          <a:prstGeom prst="rect">
            <a:avLst/>
          </a:prstGeom>
          <a:ln>
            <a:noFill/>
          </a:ln>
        </p:spPr>
        <p:txBody>
          <a:bodyPr anchor="b">
            <a:no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marL="342900" indent="-342900">
              <a:lnSpc>
                <a:spcPct val="107000"/>
              </a:lnSpc>
              <a:spcAft>
                <a:spcPts val="800"/>
              </a:spcAft>
              <a:buFont typeface="Arial" panose="020B0604020202020204" pitchFamily="34" charset="0"/>
              <a:buChar char="•"/>
            </a:pPr>
            <a:r>
              <a:rPr lang="fr-FR" sz="2000" dirty="0">
                <a:effectLst/>
              </a:rPr>
              <a:t>La théorie de l’esprit est la capacité que nous avons pour inférer (deviner) les états mentaux des autres, Il s’agit d’une faculté centrale dans l’empathie, elle est donc centrale dans nos capacités d’interactions sociales.</a:t>
            </a:r>
            <a:endParaRPr lang="en-GB" sz="2000" dirty="0">
              <a:effectLst/>
            </a:endParaRPr>
          </a:p>
        </p:txBody>
      </p:sp>
      <p:sp>
        <p:nvSpPr>
          <p:cNvPr id="8" name="Titre 1">
            <a:extLst>
              <a:ext uri="{FF2B5EF4-FFF2-40B4-BE49-F238E27FC236}">
                <a16:creationId xmlns:a16="http://schemas.microsoft.com/office/drawing/2014/main" id="{5D12A22A-EB18-404A-9B05-4C09866667E5}"/>
              </a:ext>
            </a:extLst>
          </p:cNvPr>
          <p:cNvSpPr txBox="1">
            <a:spLocks/>
          </p:cNvSpPr>
          <p:nvPr/>
        </p:nvSpPr>
        <p:spPr>
          <a:xfrm>
            <a:off x="1399377" y="2133512"/>
            <a:ext cx="10643646" cy="770912"/>
          </a:xfrm>
          <a:prstGeom prst="rect">
            <a:avLst/>
          </a:prstGeom>
          <a:ln>
            <a:noFill/>
          </a:ln>
        </p:spPr>
        <p:txBody>
          <a:bodyPr anchor="b">
            <a:no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marL="342900" indent="-342900">
              <a:lnSpc>
                <a:spcPct val="107000"/>
              </a:lnSpc>
              <a:spcAft>
                <a:spcPts val="800"/>
              </a:spcAft>
              <a:buFont typeface="Arial" panose="020B0604020202020204" pitchFamily="34" charset="0"/>
              <a:buChar char="•"/>
            </a:pPr>
            <a:r>
              <a:rPr lang="fr-FR" sz="2000" dirty="0">
                <a:effectLst/>
              </a:rPr>
              <a:t>On incrimine un déficit de ce fonctionnement dans de nombreuses pathologies mentales (schizophrénie, autisme). </a:t>
            </a:r>
            <a:endParaRPr lang="en-GB" sz="2000" dirty="0">
              <a:effectLst/>
            </a:endParaRPr>
          </a:p>
        </p:txBody>
      </p:sp>
      <p:sp>
        <p:nvSpPr>
          <p:cNvPr id="10" name="Titre 1">
            <a:extLst>
              <a:ext uri="{FF2B5EF4-FFF2-40B4-BE49-F238E27FC236}">
                <a16:creationId xmlns:a16="http://schemas.microsoft.com/office/drawing/2014/main" id="{B2135D46-EB28-4C3C-91FB-5303772D8DDD}"/>
              </a:ext>
            </a:extLst>
          </p:cNvPr>
          <p:cNvSpPr txBox="1">
            <a:spLocks/>
          </p:cNvSpPr>
          <p:nvPr/>
        </p:nvSpPr>
        <p:spPr>
          <a:xfrm>
            <a:off x="1400524" y="3097460"/>
            <a:ext cx="10643646" cy="435715"/>
          </a:xfrm>
          <a:prstGeom prst="rect">
            <a:avLst/>
          </a:prstGeom>
          <a:ln>
            <a:noFill/>
          </a:ln>
        </p:spPr>
        <p:txBody>
          <a:bodyPr anchor="b">
            <a:no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marL="342900" indent="-342900">
              <a:lnSpc>
                <a:spcPct val="107000"/>
              </a:lnSpc>
              <a:spcAft>
                <a:spcPts val="800"/>
              </a:spcAft>
              <a:buFont typeface="Arial" panose="020B0604020202020204" pitchFamily="34" charset="0"/>
              <a:buChar char="•"/>
            </a:pPr>
            <a:r>
              <a:rPr lang="fr-FR" sz="2000" dirty="0">
                <a:effectLst/>
              </a:rPr>
              <a:t>C’est également le cas pour des pathologies neurodégénératives. </a:t>
            </a:r>
            <a:endParaRPr lang="en-GB" sz="2000" dirty="0">
              <a:effectLst/>
            </a:endParaRPr>
          </a:p>
        </p:txBody>
      </p:sp>
      <p:sp>
        <p:nvSpPr>
          <p:cNvPr id="11" name="Titre 1">
            <a:extLst>
              <a:ext uri="{FF2B5EF4-FFF2-40B4-BE49-F238E27FC236}">
                <a16:creationId xmlns:a16="http://schemas.microsoft.com/office/drawing/2014/main" id="{0ABE9C02-746C-4AD1-BC6A-97BE6F504FFA}"/>
              </a:ext>
            </a:extLst>
          </p:cNvPr>
          <p:cNvSpPr txBox="1">
            <a:spLocks/>
          </p:cNvSpPr>
          <p:nvPr/>
        </p:nvSpPr>
        <p:spPr>
          <a:xfrm>
            <a:off x="1395068" y="3671464"/>
            <a:ext cx="10643646" cy="737062"/>
          </a:xfrm>
          <a:prstGeom prst="rect">
            <a:avLst/>
          </a:prstGeom>
          <a:ln>
            <a:noFill/>
          </a:ln>
        </p:spPr>
        <p:txBody>
          <a:bodyPr anchor="b">
            <a:no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marL="342900" indent="-342900">
              <a:lnSpc>
                <a:spcPct val="107000"/>
              </a:lnSpc>
              <a:spcAft>
                <a:spcPts val="800"/>
              </a:spcAft>
              <a:buFont typeface="Arial" panose="020B0604020202020204" pitchFamily="34" charset="0"/>
              <a:buChar char="•"/>
            </a:pPr>
            <a:r>
              <a:rPr lang="fr-FR" sz="2000" dirty="0">
                <a:effectLst/>
              </a:rPr>
              <a:t>Or des données sont venues moduler ce constat. Il s’agit de l’identification de deux composantes dans la théorie de l’esprit, une composante cognitive et une composante affective.</a:t>
            </a:r>
            <a:endParaRPr lang="en-GB" sz="2000" dirty="0">
              <a:effectLst/>
            </a:endParaRPr>
          </a:p>
        </p:txBody>
      </p:sp>
      <p:sp>
        <p:nvSpPr>
          <p:cNvPr id="15" name="Titre 1">
            <a:extLst>
              <a:ext uri="{FF2B5EF4-FFF2-40B4-BE49-F238E27FC236}">
                <a16:creationId xmlns:a16="http://schemas.microsoft.com/office/drawing/2014/main" id="{368267ED-CC30-4AE4-A1E8-A8B6D4CD5BEB}"/>
              </a:ext>
            </a:extLst>
          </p:cNvPr>
          <p:cNvSpPr txBox="1">
            <a:spLocks/>
          </p:cNvSpPr>
          <p:nvPr/>
        </p:nvSpPr>
        <p:spPr>
          <a:xfrm>
            <a:off x="1382984" y="5505651"/>
            <a:ext cx="10643646" cy="435805"/>
          </a:xfrm>
          <a:prstGeom prst="rect">
            <a:avLst/>
          </a:prstGeom>
          <a:ln>
            <a:noFill/>
          </a:ln>
        </p:spPr>
        <p:txBody>
          <a:bodyPr anchor="b">
            <a:no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marL="342900" indent="-342900">
              <a:lnSpc>
                <a:spcPct val="107000"/>
              </a:lnSpc>
              <a:spcAft>
                <a:spcPts val="800"/>
              </a:spcAft>
              <a:buFont typeface="Arial" panose="020B0604020202020204" pitchFamily="34" charset="0"/>
              <a:buChar char="•"/>
            </a:pPr>
            <a:r>
              <a:rPr lang="fr-FR" sz="2000" dirty="0">
                <a:effectLst/>
              </a:rPr>
              <a:t>Cela est d’une importance capitale dans l’accompagnement et la prise en charge de ces patients.</a:t>
            </a:r>
            <a:endParaRPr lang="en-GB" sz="2000" dirty="0">
              <a:effectLst/>
            </a:endParaRPr>
          </a:p>
        </p:txBody>
      </p:sp>
      <p:grpSp>
        <p:nvGrpSpPr>
          <p:cNvPr id="4" name="Groupe 3">
            <a:extLst>
              <a:ext uri="{FF2B5EF4-FFF2-40B4-BE49-F238E27FC236}">
                <a16:creationId xmlns:a16="http://schemas.microsoft.com/office/drawing/2014/main" id="{A6E634BA-67F9-4462-A1EA-6C83D1EB7AC1}"/>
              </a:ext>
            </a:extLst>
          </p:cNvPr>
          <p:cNvGrpSpPr/>
          <p:nvPr/>
        </p:nvGrpSpPr>
        <p:grpSpPr>
          <a:xfrm>
            <a:off x="1400516" y="4533089"/>
            <a:ext cx="10648773" cy="2257799"/>
            <a:chOff x="1400516" y="4533089"/>
            <a:chExt cx="10648773" cy="2257799"/>
          </a:xfrm>
        </p:grpSpPr>
        <p:sp>
          <p:nvSpPr>
            <p:cNvPr id="12" name="Titre 1">
              <a:extLst>
                <a:ext uri="{FF2B5EF4-FFF2-40B4-BE49-F238E27FC236}">
                  <a16:creationId xmlns:a16="http://schemas.microsoft.com/office/drawing/2014/main" id="{B612A857-7D4D-44C4-9E0A-621FC648DEAE}"/>
                </a:ext>
              </a:extLst>
            </p:cNvPr>
            <p:cNvSpPr txBox="1">
              <a:spLocks/>
            </p:cNvSpPr>
            <p:nvPr/>
          </p:nvSpPr>
          <p:spPr>
            <a:xfrm>
              <a:off x="1400516" y="4533089"/>
              <a:ext cx="10643646" cy="967195"/>
            </a:xfrm>
            <a:prstGeom prst="rect">
              <a:avLst/>
            </a:prstGeom>
            <a:ln>
              <a:noFill/>
            </a:ln>
          </p:spPr>
          <p:txBody>
            <a:bodyPr anchor="b">
              <a:no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marL="342900" indent="-342900">
                <a:lnSpc>
                  <a:spcPct val="107000"/>
                </a:lnSpc>
                <a:spcAft>
                  <a:spcPts val="800"/>
                </a:spcAft>
                <a:buFont typeface="Arial" panose="020B0604020202020204" pitchFamily="34" charset="0"/>
                <a:buChar char="•"/>
              </a:pPr>
              <a:r>
                <a:rPr lang="fr-FR" sz="2000" dirty="0">
                  <a:effectLst/>
                </a:rPr>
                <a:t>D’après certains auteurs , chez les patients  Alzheimer, la composante cognitive (inférer les pensées) serait  plus atteinte comparativement à  la composante affective  (inférer l’état émotionnel de l’interlocuteur)*. </a:t>
              </a:r>
              <a:endParaRPr lang="en-GB" sz="2000" dirty="0">
                <a:effectLst/>
              </a:endParaRPr>
            </a:p>
          </p:txBody>
        </p:sp>
        <p:sp>
          <p:nvSpPr>
            <p:cNvPr id="16" name="Titre 1">
              <a:extLst>
                <a:ext uri="{FF2B5EF4-FFF2-40B4-BE49-F238E27FC236}">
                  <a16:creationId xmlns:a16="http://schemas.microsoft.com/office/drawing/2014/main" id="{46C470D2-0124-4657-9C4D-EC361F769036}"/>
                </a:ext>
              </a:extLst>
            </p:cNvPr>
            <p:cNvSpPr txBox="1">
              <a:spLocks/>
            </p:cNvSpPr>
            <p:nvPr/>
          </p:nvSpPr>
          <p:spPr>
            <a:xfrm>
              <a:off x="1405643" y="6400800"/>
              <a:ext cx="10643646" cy="390088"/>
            </a:xfrm>
            <a:prstGeom prst="rect">
              <a:avLst/>
            </a:prstGeom>
            <a:ln>
              <a:solidFill>
                <a:schemeClr val="accent1"/>
              </a:solidFill>
            </a:ln>
          </p:spPr>
          <p:txBody>
            <a:bodyPr anchor="b">
              <a:no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r>
                <a:rPr lang="fr-FR" sz="1200" dirty="0">
                  <a:effectLst/>
                </a:rPr>
                <a:t>* </a:t>
              </a:r>
              <a:r>
                <a:rPr lang="fr-FR" sz="1200" dirty="0" err="1">
                  <a:effectLst/>
                </a:rPr>
                <a:t>Rafika</a:t>
              </a:r>
              <a:r>
                <a:rPr lang="fr-FR" sz="1200" dirty="0">
                  <a:effectLst/>
                </a:rPr>
                <a:t> FLISS Cognition et Interactions Sociales dans la Maladie d’Alzheimer:  Contributions cliniques à l'étude des processus d'adaptation à autrui chez les patients atteints de la Maladie d'Alzheimer Mémoire de Doctorat de l’Université d’Angers Soutenue le 6 Décembre 2013 à ANGERS Thèse N°: 1382</a:t>
              </a:r>
            </a:p>
          </p:txBody>
        </p:sp>
      </p:grpSp>
    </p:spTree>
    <p:custDataLst>
      <p:tags r:id="rId1"/>
    </p:custDataLst>
    <p:extLst>
      <p:ext uri="{BB962C8B-B14F-4D97-AF65-F5344CB8AC3E}">
        <p14:creationId xmlns:p14="http://schemas.microsoft.com/office/powerpoint/2010/main" val="2120176116"/>
      </p:ext>
    </p:extLst>
  </p:cSld>
  <p:clrMapOvr>
    <a:masterClrMapping/>
  </p:clrMapOvr>
  <mc:AlternateContent xmlns:mc="http://schemas.openxmlformats.org/markup-compatibility/2006" xmlns:p14="http://schemas.microsoft.com/office/powerpoint/2010/main">
    <mc:Choice Requires="p14">
      <p:transition spd="slow" p14:dur="2000" advTm="9870"/>
    </mc:Choice>
    <mc:Fallback xmlns="">
      <p:transition spd="slow" advTm="987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10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left)">
                                      <p:cBhvr>
                                        <p:cTn id="26" dur="10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wipe(left)">
                                      <p:cBhvr>
                                        <p:cTn id="45"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P spid="8" grpId="0"/>
      <p:bldP spid="10" grpId="0"/>
      <p:bldP spid="11"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E8878EF8-8F2F-4F43-A93D-C8A04E46BEBA}"/>
              </a:ext>
            </a:extLst>
          </p:cNvPr>
          <p:cNvPicPr>
            <a:picLocks noChangeAspect="1"/>
          </p:cNvPicPr>
          <p:nvPr/>
        </p:nvPicPr>
        <p:blipFill>
          <a:blip r:embed="rId3"/>
          <a:stretch>
            <a:fillRect/>
          </a:stretch>
        </p:blipFill>
        <p:spPr>
          <a:xfrm>
            <a:off x="186431" y="189741"/>
            <a:ext cx="880351" cy="1002833"/>
          </a:xfrm>
          <a:prstGeom prst="rect">
            <a:avLst/>
          </a:prstGeom>
        </p:spPr>
      </p:pic>
      <p:grpSp>
        <p:nvGrpSpPr>
          <p:cNvPr id="9" name="Groupe 8">
            <a:extLst>
              <a:ext uri="{FF2B5EF4-FFF2-40B4-BE49-F238E27FC236}">
                <a16:creationId xmlns:a16="http://schemas.microsoft.com/office/drawing/2014/main" id="{1EC972E2-07AF-46A5-BD14-363B28F7191E}"/>
              </a:ext>
            </a:extLst>
          </p:cNvPr>
          <p:cNvGrpSpPr/>
          <p:nvPr/>
        </p:nvGrpSpPr>
        <p:grpSpPr>
          <a:xfrm>
            <a:off x="1349320" y="763441"/>
            <a:ext cx="10771658" cy="1772458"/>
            <a:chOff x="1349320" y="763441"/>
            <a:chExt cx="10771658" cy="1772458"/>
          </a:xfrm>
        </p:grpSpPr>
        <p:sp>
          <p:nvSpPr>
            <p:cNvPr id="10" name="Titre 1">
              <a:extLst>
                <a:ext uri="{FF2B5EF4-FFF2-40B4-BE49-F238E27FC236}">
                  <a16:creationId xmlns:a16="http://schemas.microsoft.com/office/drawing/2014/main" id="{4E7D79C6-A2B6-4325-8E97-A24AA71C3A38}"/>
                </a:ext>
              </a:extLst>
            </p:cNvPr>
            <p:cNvSpPr txBox="1">
              <a:spLocks/>
            </p:cNvSpPr>
            <p:nvPr/>
          </p:nvSpPr>
          <p:spPr>
            <a:xfrm>
              <a:off x="1349320" y="1846967"/>
              <a:ext cx="10703293" cy="688932"/>
            </a:xfrm>
            <a:prstGeom prst="rect">
              <a:avLst/>
            </a:prstGeom>
          </p:spPr>
          <p:txBody>
            <a:bodyPr anchor="b">
              <a:no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ctr"/>
              <a:r>
                <a:rPr lang="fr-FR" sz="3200" dirty="0">
                  <a:effectLst/>
                </a:rPr>
                <a:t>Les ateliers d’expression artistique dans les unités Alzheimer.</a:t>
              </a:r>
            </a:p>
          </p:txBody>
        </p:sp>
        <p:sp>
          <p:nvSpPr>
            <p:cNvPr id="8" name="Titre 1">
              <a:extLst>
                <a:ext uri="{FF2B5EF4-FFF2-40B4-BE49-F238E27FC236}">
                  <a16:creationId xmlns:a16="http://schemas.microsoft.com/office/drawing/2014/main" id="{4E5648EA-6E47-4E42-8256-B8CE35EB0B33}"/>
                </a:ext>
              </a:extLst>
            </p:cNvPr>
            <p:cNvSpPr txBox="1">
              <a:spLocks/>
            </p:cNvSpPr>
            <p:nvPr/>
          </p:nvSpPr>
          <p:spPr>
            <a:xfrm>
              <a:off x="1417685" y="763441"/>
              <a:ext cx="10703293" cy="897826"/>
            </a:xfrm>
            <a:prstGeom prst="rect">
              <a:avLst/>
            </a:prstGeom>
            <a:ln w="19050">
              <a:solidFill>
                <a:schemeClr val="accent2">
                  <a:lumMod val="50000"/>
                </a:schemeClr>
              </a:solidFill>
            </a:ln>
          </p:spPr>
          <p:txBody>
            <a:bodyPr anchor="ctr">
              <a:no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ctr"/>
              <a:r>
                <a:rPr lang="fr-FR" sz="3200" dirty="0">
                  <a:effectLst/>
                </a:rPr>
                <a:t> </a:t>
              </a:r>
              <a:r>
                <a:rPr lang="fr-FR" sz="3600" dirty="0">
                  <a:effectLst>
                    <a:outerShdw blurRad="38100" dist="38100" dir="2700000" algn="tl">
                      <a:srgbClr val="000000">
                        <a:alpha val="43137"/>
                      </a:srgbClr>
                    </a:outerShdw>
                  </a:effectLst>
                  <a:latin typeface="Bell MT" panose="02020503060305020303" pitchFamily="18" charset="0"/>
                </a:rPr>
                <a:t>Ehpad Chénier </a:t>
              </a:r>
              <a:endParaRPr lang="fr-FR" sz="3200" dirty="0">
                <a:effectLst>
                  <a:outerShdw blurRad="38100" dist="38100" dir="2700000" algn="tl">
                    <a:srgbClr val="000000">
                      <a:alpha val="43137"/>
                    </a:srgbClr>
                  </a:outerShdw>
                </a:effectLst>
                <a:latin typeface="Bell MT" panose="02020503060305020303" pitchFamily="18" charset="0"/>
              </a:endParaRPr>
            </a:p>
          </p:txBody>
        </p:sp>
      </p:grpSp>
      <p:grpSp>
        <p:nvGrpSpPr>
          <p:cNvPr id="7" name="Groupe 6">
            <a:extLst>
              <a:ext uri="{FF2B5EF4-FFF2-40B4-BE49-F238E27FC236}">
                <a16:creationId xmlns:a16="http://schemas.microsoft.com/office/drawing/2014/main" id="{D04D8CB5-84BD-45D1-878D-91782A261D28}"/>
              </a:ext>
            </a:extLst>
          </p:cNvPr>
          <p:cNvGrpSpPr/>
          <p:nvPr/>
        </p:nvGrpSpPr>
        <p:grpSpPr>
          <a:xfrm>
            <a:off x="1742449" y="5021889"/>
            <a:ext cx="10114221" cy="1219129"/>
            <a:chOff x="1742449" y="5021889"/>
            <a:chExt cx="10114221" cy="1219129"/>
          </a:xfrm>
        </p:grpSpPr>
        <p:sp>
          <p:nvSpPr>
            <p:cNvPr id="11" name="Titre 1">
              <a:extLst>
                <a:ext uri="{FF2B5EF4-FFF2-40B4-BE49-F238E27FC236}">
                  <a16:creationId xmlns:a16="http://schemas.microsoft.com/office/drawing/2014/main" id="{6D919E2B-AD3A-4C5B-935E-4B960CE47325}"/>
                </a:ext>
              </a:extLst>
            </p:cNvPr>
            <p:cNvSpPr txBox="1">
              <a:spLocks/>
            </p:cNvSpPr>
            <p:nvPr/>
          </p:nvSpPr>
          <p:spPr>
            <a:xfrm>
              <a:off x="1742449" y="5478852"/>
              <a:ext cx="4042220" cy="688932"/>
            </a:xfrm>
            <a:prstGeom prst="rect">
              <a:avLst/>
            </a:prstGeom>
          </p:spPr>
          <p:txBody>
            <a:bodyPr anchor="b">
              <a:no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ctr"/>
              <a:r>
                <a:rPr lang="fr-FR" sz="1800" dirty="0">
                  <a:effectLst/>
                </a:rPr>
                <a:t>Docteur Anton SALEH</a:t>
              </a:r>
            </a:p>
            <a:p>
              <a:pPr algn="ctr"/>
              <a:r>
                <a:rPr lang="fr-FR" sz="1800" dirty="0">
                  <a:effectLst/>
                </a:rPr>
                <a:t>Gériatre</a:t>
              </a:r>
            </a:p>
            <a:p>
              <a:pPr algn="ctr"/>
              <a:r>
                <a:rPr lang="fr-FR" sz="1800" dirty="0">
                  <a:effectLst/>
                </a:rPr>
                <a:t>UHR-CH de Limoux-Quillan</a:t>
              </a:r>
            </a:p>
          </p:txBody>
        </p:sp>
        <p:sp>
          <p:nvSpPr>
            <p:cNvPr id="14" name="Titre 1">
              <a:extLst>
                <a:ext uri="{FF2B5EF4-FFF2-40B4-BE49-F238E27FC236}">
                  <a16:creationId xmlns:a16="http://schemas.microsoft.com/office/drawing/2014/main" id="{34A0B1D0-8CA0-47AF-A16C-40FB9F43CBDA}"/>
                </a:ext>
              </a:extLst>
            </p:cNvPr>
            <p:cNvSpPr txBox="1">
              <a:spLocks/>
            </p:cNvSpPr>
            <p:nvPr/>
          </p:nvSpPr>
          <p:spPr>
            <a:xfrm>
              <a:off x="7483856" y="5021889"/>
              <a:ext cx="4372814" cy="1219129"/>
            </a:xfrm>
            <a:prstGeom prst="rect">
              <a:avLst/>
            </a:prstGeom>
          </p:spPr>
          <p:txBody>
            <a:bodyPr anchor="b">
              <a:no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ctr"/>
              <a:endParaRPr lang="fr-FR" sz="2400" dirty="0">
                <a:effectLst/>
              </a:endParaRPr>
            </a:p>
            <a:p>
              <a:pPr algn="ctr"/>
              <a:endParaRPr lang="fr-FR" sz="2400" dirty="0">
                <a:effectLst/>
              </a:endParaRPr>
            </a:p>
            <a:p>
              <a:pPr algn="ctr"/>
              <a:r>
                <a:rPr lang="fr-FR" sz="1800" dirty="0">
                  <a:effectLst/>
                </a:rPr>
                <a:t>Madame Françoise STRANO</a:t>
              </a:r>
            </a:p>
            <a:p>
              <a:pPr algn="ctr"/>
              <a:r>
                <a:rPr lang="fr-FR" sz="1800" dirty="0">
                  <a:effectLst/>
                </a:rPr>
                <a:t>Coordinatrice Art-thérapeutes</a:t>
              </a:r>
            </a:p>
            <a:p>
              <a:pPr algn="ctr"/>
              <a:r>
                <a:rPr lang="fr-FR" sz="1800" dirty="0">
                  <a:effectLst/>
                </a:rPr>
                <a:t>CH de Limoux -Quillan</a:t>
              </a:r>
            </a:p>
          </p:txBody>
        </p:sp>
      </p:grpSp>
      <p:grpSp>
        <p:nvGrpSpPr>
          <p:cNvPr id="6" name="Groupe 5">
            <a:extLst>
              <a:ext uri="{FF2B5EF4-FFF2-40B4-BE49-F238E27FC236}">
                <a16:creationId xmlns:a16="http://schemas.microsoft.com/office/drawing/2014/main" id="{A0DD7180-613E-45BE-ABAC-9462B51EE6F3}"/>
              </a:ext>
            </a:extLst>
          </p:cNvPr>
          <p:cNvGrpSpPr/>
          <p:nvPr/>
        </p:nvGrpSpPr>
        <p:grpSpPr>
          <a:xfrm>
            <a:off x="66956" y="2727832"/>
            <a:ext cx="10606742" cy="1806558"/>
            <a:chOff x="66956" y="2727832"/>
            <a:chExt cx="10606742" cy="1806558"/>
          </a:xfrm>
        </p:grpSpPr>
        <p:pic>
          <p:nvPicPr>
            <p:cNvPr id="2" name="Image 1">
              <a:extLst>
                <a:ext uri="{FF2B5EF4-FFF2-40B4-BE49-F238E27FC236}">
                  <a16:creationId xmlns:a16="http://schemas.microsoft.com/office/drawing/2014/main" id="{A7B92C27-FE82-4A4D-828E-CC40C667A2DF}"/>
                </a:ext>
              </a:extLst>
            </p:cNvPr>
            <p:cNvPicPr>
              <a:picLocks noChangeAspect="1"/>
            </p:cNvPicPr>
            <p:nvPr/>
          </p:nvPicPr>
          <p:blipFill>
            <a:blip r:embed="rId4"/>
            <a:stretch>
              <a:fillRect/>
            </a:stretch>
          </p:blipFill>
          <p:spPr>
            <a:xfrm>
              <a:off x="66956" y="2727832"/>
              <a:ext cx="1242263" cy="1806558"/>
            </a:xfrm>
            <a:prstGeom prst="rect">
              <a:avLst/>
            </a:prstGeom>
          </p:spPr>
        </p:pic>
        <p:sp>
          <p:nvSpPr>
            <p:cNvPr id="5" name="ZoneTexte 4">
              <a:extLst>
                <a:ext uri="{FF2B5EF4-FFF2-40B4-BE49-F238E27FC236}">
                  <a16:creationId xmlns:a16="http://schemas.microsoft.com/office/drawing/2014/main" id="{97DABB18-D409-4151-AA79-499B2BE889A6}"/>
                </a:ext>
              </a:extLst>
            </p:cNvPr>
            <p:cNvSpPr txBox="1"/>
            <p:nvPr/>
          </p:nvSpPr>
          <p:spPr>
            <a:xfrm>
              <a:off x="2674442" y="3105492"/>
              <a:ext cx="7999256" cy="954107"/>
            </a:xfrm>
            <a:prstGeom prst="rect">
              <a:avLst/>
            </a:prstGeom>
            <a:noFill/>
            <a:ln>
              <a:solidFill>
                <a:schemeClr val="accent1"/>
              </a:solidFill>
            </a:ln>
          </p:spPr>
          <p:txBody>
            <a:bodyPr wrap="square" rtlCol="0">
              <a:spAutoFit/>
            </a:bodyPr>
            <a:lstStyle/>
            <a:p>
              <a:pPr algn="ctr"/>
              <a:r>
                <a:rPr lang="fr-FR" sz="2800" dirty="0"/>
                <a:t>L’art dans l’accompagnement des personnes présentant des troubles cognitifs </a:t>
              </a:r>
              <a:endParaRPr lang="en-GB" sz="2800" dirty="0"/>
            </a:p>
          </p:txBody>
        </p:sp>
      </p:grpSp>
    </p:spTree>
    <p:custDataLst>
      <p:tags r:id="rId1"/>
    </p:custDataLst>
    <p:extLst>
      <p:ext uri="{BB962C8B-B14F-4D97-AF65-F5344CB8AC3E}">
        <p14:creationId xmlns:p14="http://schemas.microsoft.com/office/powerpoint/2010/main" val="2507136313"/>
      </p:ext>
    </p:extLst>
  </p:cSld>
  <p:clrMapOvr>
    <a:masterClrMapping/>
  </p:clrMapOvr>
  <mc:AlternateContent xmlns:mc="http://schemas.openxmlformats.org/markup-compatibility/2006" xmlns:p14="http://schemas.microsoft.com/office/powerpoint/2010/main">
    <mc:Choice Requires="p14">
      <p:transition spd="slow" p14:dur="2000" advTm="18240"/>
    </mc:Choice>
    <mc:Fallback xmlns="">
      <p:transition spd="slow" advTm="1824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9989D5BB-C411-4B2C-B956-A1A5505A9132}"/>
              </a:ext>
            </a:extLst>
          </p:cNvPr>
          <p:cNvPicPr>
            <a:picLocks noChangeAspect="1"/>
          </p:cNvPicPr>
          <p:nvPr/>
        </p:nvPicPr>
        <p:blipFill>
          <a:blip r:embed="rId3"/>
          <a:stretch>
            <a:fillRect/>
          </a:stretch>
        </p:blipFill>
        <p:spPr>
          <a:xfrm>
            <a:off x="170933" y="222370"/>
            <a:ext cx="813980" cy="755752"/>
          </a:xfrm>
          <a:prstGeom prst="rect">
            <a:avLst/>
          </a:prstGeom>
        </p:spPr>
      </p:pic>
      <p:sp>
        <p:nvSpPr>
          <p:cNvPr id="8" name="ZoneTexte 7">
            <a:extLst>
              <a:ext uri="{FF2B5EF4-FFF2-40B4-BE49-F238E27FC236}">
                <a16:creationId xmlns:a16="http://schemas.microsoft.com/office/drawing/2014/main" id="{C97ECC97-C623-4289-ACB4-696D4D9F6ED8}"/>
              </a:ext>
            </a:extLst>
          </p:cNvPr>
          <p:cNvSpPr txBox="1"/>
          <p:nvPr/>
        </p:nvSpPr>
        <p:spPr>
          <a:xfrm>
            <a:off x="4506451" y="3224664"/>
            <a:ext cx="3655056" cy="369332"/>
          </a:xfrm>
          <a:prstGeom prst="rect">
            <a:avLst/>
          </a:prstGeom>
          <a:noFill/>
        </p:spPr>
        <p:txBody>
          <a:bodyPr wrap="square">
            <a:spAutoFit/>
          </a:bodyPr>
          <a:lstStyle/>
          <a:p>
            <a:r>
              <a:rPr lang="en-GB" dirty="0"/>
              <a:t>MERCI POUR VOTRE ATTENTION</a:t>
            </a:r>
          </a:p>
        </p:txBody>
      </p:sp>
    </p:spTree>
    <p:custDataLst>
      <p:tags r:id="rId1"/>
    </p:custDataLst>
    <p:extLst>
      <p:ext uri="{BB962C8B-B14F-4D97-AF65-F5344CB8AC3E}">
        <p14:creationId xmlns:p14="http://schemas.microsoft.com/office/powerpoint/2010/main" val="2169598865"/>
      </p:ext>
    </p:extLst>
  </p:cSld>
  <p:clrMapOvr>
    <a:masterClrMapping/>
  </p:clrMapOvr>
  <mc:AlternateContent xmlns:mc="http://schemas.openxmlformats.org/markup-compatibility/2006" xmlns:p14="http://schemas.microsoft.com/office/powerpoint/2010/main">
    <mc:Choice Requires="p14">
      <p:transition spd="slow" p14:dur="2000" advTm="9870"/>
    </mc:Choice>
    <mc:Fallback xmlns="">
      <p:transition spd="slow" advTm="987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9989D5BB-C411-4B2C-B956-A1A5505A9132}"/>
              </a:ext>
            </a:extLst>
          </p:cNvPr>
          <p:cNvPicPr>
            <a:picLocks noChangeAspect="1"/>
          </p:cNvPicPr>
          <p:nvPr/>
        </p:nvPicPr>
        <p:blipFill>
          <a:blip r:embed="rId3"/>
          <a:stretch>
            <a:fillRect/>
          </a:stretch>
        </p:blipFill>
        <p:spPr>
          <a:xfrm>
            <a:off x="170933" y="222370"/>
            <a:ext cx="813980" cy="755752"/>
          </a:xfrm>
          <a:prstGeom prst="rect">
            <a:avLst/>
          </a:prstGeom>
        </p:spPr>
      </p:pic>
      <p:sp>
        <p:nvSpPr>
          <p:cNvPr id="3" name="Titre 1">
            <a:extLst>
              <a:ext uri="{FF2B5EF4-FFF2-40B4-BE49-F238E27FC236}">
                <a16:creationId xmlns:a16="http://schemas.microsoft.com/office/drawing/2014/main" id="{DC86D1F1-7FB4-4D50-B8A8-DB27CFEF91FE}"/>
              </a:ext>
            </a:extLst>
          </p:cNvPr>
          <p:cNvSpPr txBox="1">
            <a:spLocks/>
          </p:cNvSpPr>
          <p:nvPr/>
        </p:nvSpPr>
        <p:spPr>
          <a:xfrm>
            <a:off x="2093471" y="359528"/>
            <a:ext cx="8651400" cy="500866"/>
          </a:xfrm>
          <a:prstGeom prst="rect">
            <a:avLst/>
          </a:prstGeom>
          <a:ln>
            <a:solidFill>
              <a:schemeClr val="accent1">
                <a:lumMod val="50000"/>
              </a:schemeClr>
            </a:solidFill>
          </a:ln>
        </p:spPr>
        <p:txBody>
          <a:bodyPr anchor="b">
            <a:no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ctr"/>
            <a:r>
              <a:rPr lang="fr-FR" sz="2800" dirty="0">
                <a:effectLst/>
              </a:rPr>
              <a:t>Evaluations et suivi des ateliers en UHR. </a:t>
            </a:r>
          </a:p>
        </p:txBody>
      </p:sp>
      <p:sp>
        <p:nvSpPr>
          <p:cNvPr id="19" name="Titre 1">
            <a:extLst>
              <a:ext uri="{FF2B5EF4-FFF2-40B4-BE49-F238E27FC236}">
                <a16:creationId xmlns:a16="http://schemas.microsoft.com/office/drawing/2014/main" id="{502B0ADC-F780-46C3-9D48-D4DC9DC79F52}"/>
              </a:ext>
            </a:extLst>
          </p:cNvPr>
          <p:cNvSpPr txBox="1">
            <a:spLocks/>
          </p:cNvSpPr>
          <p:nvPr/>
        </p:nvSpPr>
        <p:spPr>
          <a:xfrm>
            <a:off x="1543397" y="994006"/>
            <a:ext cx="10402350" cy="826902"/>
          </a:xfrm>
          <a:prstGeom prst="rect">
            <a:avLst/>
          </a:prstGeom>
          <a:ln>
            <a:noFill/>
          </a:ln>
        </p:spPr>
        <p:txBody>
          <a:bodyPr anchor="b">
            <a:no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marL="342900" indent="-342900">
              <a:lnSpc>
                <a:spcPct val="107000"/>
              </a:lnSpc>
              <a:spcAft>
                <a:spcPts val="800"/>
              </a:spcAft>
              <a:buFont typeface="Arial" panose="020B0604020202020204" pitchFamily="34" charset="0"/>
              <a:buChar char="•"/>
            </a:pPr>
            <a:r>
              <a:rPr lang="fr-FR" sz="2000" dirty="0">
                <a:effectLst/>
              </a:rPr>
              <a:t>Nous avons mis en place une fiche d’évaluation individuelle  sur cinq critères communs à l’ensemble des ateliers de même qu’un critère spécifique à chaque atelier.  </a:t>
            </a:r>
            <a:endParaRPr lang="en-GB" sz="2000" dirty="0">
              <a:effectLst/>
            </a:endParaRPr>
          </a:p>
        </p:txBody>
      </p:sp>
      <p:sp>
        <p:nvSpPr>
          <p:cNvPr id="16" name="Titre 1">
            <a:extLst>
              <a:ext uri="{FF2B5EF4-FFF2-40B4-BE49-F238E27FC236}">
                <a16:creationId xmlns:a16="http://schemas.microsoft.com/office/drawing/2014/main" id="{66EEB7FF-53AF-4067-865B-00BF83DDABAC}"/>
              </a:ext>
            </a:extLst>
          </p:cNvPr>
          <p:cNvSpPr txBox="1">
            <a:spLocks/>
          </p:cNvSpPr>
          <p:nvPr/>
        </p:nvSpPr>
        <p:spPr>
          <a:xfrm>
            <a:off x="1508562" y="2033081"/>
            <a:ext cx="10402350" cy="1084433"/>
          </a:xfrm>
          <a:prstGeom prst="rect">
            <a:avLst/>
          </a:prstGeom>
          <a:ln>
            <a:noFill/>
          </a:ln>
        </p:spPr>
        <p:txBody>
          <a:bodyPr anchor="b">
            <a:no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marL="342900" indent="-342900">
              <a:lnSpc>
                <a:spcPct val="107000"/>
              </a:lnSpc>
              <a:spcAft>
                <a:spcPts val="800"/>
              </a:spcAft>
              <a:buFont typeface="Arial" panose="020B0604020202020204" pitchFamily="34" charset="0"/>
              <a:buChar char="•"/>
            </a:pPr>
            <a:r>
              <a:rPr lang="fr-FR" sz="2000" dirty="0">
                <a:effectLst/>
              </a:rPr>
              <a:t>Cette fiche a bien été intégrée en 2019  au dossier patient informatisé du CH et devait nous donner, déjà pour 2020, nos premières statistiques (du fait de la pandémie COVID actuelle, ce projet est en stand by).  </a:t>
            </a:r>
            <a:endParaRPr lang="en-GB" sz="2000" dirty="0">
              <a:effectLst/>
            </a:endParaRPr>
          </a:p>
        </p:txBody>
      </p:sp>
      <p:sp>
        <p:nvSpPr>
          <p:cNvPr id="17" name="Titre 1">
            <a:extLst>
              <a:ext uri="{FF2B5EF4-FFF2-40B4-BE49-F238E27FC236}">
                <a16:creationId xmlns:a16="http://schemas.microsoft.com/office/drawing/2014/main" id="{0CA90284-B6B8-4140-9E3A-1B923CD0CB4E}"/>
              </a:ext>
            </a:extLst>
          </p:cNvPr>
          <p:cNvSpPr txBox="1">
            <a:spLocks/>
          </p:cNvSpPr>
          <p:nvPr/>
        </p:nvSpPr>
        <p:spPr>
          <a:xfrm>
            <a:off x="1517011" y="3281493"/>
            <a:ext cx="10402350" cy="727632"/>
          </a:xfrm>
          <a:prstGeom prst="rect">
            <a:avLst/>
          </a:prstGeom>
          <a:ln>
            <a:noFill/>
          </a:ln>
        </p:spPr>
        <p:txBody>
          <a:bodyPr anchor="b">
            <a:no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marL="342900" indent="-342900">
              <a:lnSpc>
                <a:spcPct val="107000"/>
              </a:lnSpc>
              <a:spcAft>
                <a:spcPts val="800"/>
              </a:spcAft>
              <a:buFont typeface="Arial" panose="020B0604020202020204" pitchFamily="34" charset="0"/>
              <a:buChar char="•"/>
            </a:pPr>
            <a:r>
              <a:rPr lang="fr-FR" sz="2000" dirty="0">
                <a:effectLst/>
              </a:rPr>
              <a:t>Nous avions aussi, comme objectif, de communiquer cette fiche lors de la sortie des patients de l’UHR, afin d’assurer un meilleur suivi d’aval.</a:t>
            </a:r>
            <a:endParaRPr lang="en-GB" sz="2000" dirty="0">
              <a:effectLst/>
            </a:endParaRPr>
          </a:p>
        </p:txBody>
      </p:sp>
      <p:sp>
        <p:nvSpPr>
          <p:cNvPr id="18" name="Titre 1">
            <a:extLst>
              <a:ext uri="{FF2B5EF4-FFF2-40B4-BE49-F238E27FC236}">
                <a16:creationId xmlns:a16="http://schemas.microsoft.com/office/drawing/2014/main" id="{2CB124E6-D989-4DA5-BE3D-7872579E3ED1}"/>
              </a:ext>
            </a:extLst>
          </p:cNvPr>
          <p:cNvSpPr txBox="1">
            <a:spLocks/>
          </p:cNvSpPr>
          <p:nvPr/>
        </p:nvSpPr>
        <p:spPr>
          <a:xfrm>
            <a:off x="1500231" y="4211274"/>
            <a:ext cx="10402350" cy="670305"/>
          </a:xfrm>
          <a:prstGeom prst="rect">
            <a:avLst/>
          </a:prstGeom>
          <a:ln>
            <a:noFill/>
          </a:ln>
        </p:spPr>
        <p:txBody>
          <a:bodyPr anchor="b">
            <a:no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marL="342900" indent="-342900">
              <a:lnSpc>
                <a:spcPct val="107000"/>
              </a:lnSpc>
              <a:spcAft>
                <a:spcPts val="800"/>
              </a:spcAft>
              <a:buFont typeface="Arial" panose="020B0604020202020204" pitchFamily="34" charset="0"/>
              <a:buChar char="•"/>
            </a:pPr>
            <a:r>
              <a:rPr lang="fr-FR" sz="2000" dirty="0">
                <a:effectLst/>
              </a:rPr>
              <a:t>Concernant l’activité des ateliers, nous organisons </a:t>
            </a:r>
            <a:r>
              <a:rPr lang="fr-FR" sz="2000" b="1" dirty="0">
                <a:effectLst/>
              </a:rPr>
              <a:t>des réunions trimestrielles régulières,</a:t>
            </a:r>
            <a:r>
              <a:rPr lang="fr-FR" sz="2000" dirty="0">
                <a:effectLst/>
              </a:rPr>
              <a:t> au cours desquelles nous échangeons nos observations, avec l’encadrement et la direction.</a:t>
            </a:r>
            <a:endParaRPr lang="en-GB" sz="2000" dirty="0">
              <a:effectLst/>
            </a:endParaRPr>
          </a:p>
        </p:txBody>
      </p:sp>
      <p:sp>
        <p:nvSpPr>
          <p:cNvPr id="21" name="Titre 1">
            <a:extLst>
              <a:ext uri="{FF2B5EF4-FFF2-40B4-BE49-F238E27FC236}">
                <a16:creationId xmlns:a16="http://schemas.microsoft.com/office/drawing/2014/main" id="{45476A53-0A84-42EF-BD2C-0238FA98E9B4}"/>
              </a:ext>
            </a:extLst>
          </p:cNvPr>
          <p:cNvSpPr txBox="1">
            <a:spLocks/>
          </p:cNvSpPr>
          <p:nvPr/>
        </p:nvSpPr>
        <p:spPr>
          <a:xfrm>
            <a:off x="1501629" y="5033395"/>
            <a:ext cx="10402350" cy="478756"/>
          </a:xfrm>
          <a:prstGeom prst="rect">
            <a:avLst/>
          </a:prstGeom>
          <a:ln>
            <a:noFill/>
          </a:ln>
        </p:spPr>
        <p:txBody>
          <a:bodyPr anchor="b">
            <a:no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marL="342900" indent="-342900">
              <a:lnSpc>
                <a:spcPct val="107000"/>
              </a:lnSpc>
              <a:spcAft>
                <a:spcPts val="800"/>
              </a:spcAft>
              <a:buFont typeface="Arial" panose="020B0604020202020204" pitchFamily="34" charset="0"/>
              <a:buChar char="•"/>
            </a:pPr>
            <a:r>
              <a:rPr lang="fr-FR" sz="2000" dirty="0">
                <a:effectLst/>
              </a:rPr>
              <a:t>Une  synthèse du trimestre est réalisée par chacun des animateurs d’ateliers.</a:t>
            </a:r>
            <a:endParaRPr lang="en-GB" sz="2000" dirty="0">
              <a:effectLst/>
            </a:endParaRPr>
          </a:p>
        </p:txBody>
      </p:sp>
      <p:sp>
        <p:nvSpPr>
          <p:cNvPr id="10" name="Titre 1">
            <a:extLst>
              <a:ext uri="{FF2B5EF4-FFF2-40B4-BE49-F238E27FC236}">
                <a16:creationId xmlns:a16="http://schemas.microsoft.com/office/drawing/2014/main" id="{BCD64417-0A39-4C1B-9DDB-399CF8460989}"/>
              </a:ext>
            </a:extLst>
          </p:cNvPr>
          <p:cNvSpPr txBox="1">
            <a:spLocks/>
          </p:cNvSpPr>
          <p:nvPr/>
        </p:nvSpPr>
        <p:spPr>
          <a:xfrm>
            <a:off x="1519806" y="5739468"/>
            <a:ext cx="10402350" cy="478756"/>
          </a:xfrm>
          <a:prstGeom prst="rect">
            <a:avLst/>
          </a:prstGeom>
          <a:ln>
            <a:noFill/>
          </a:ln>
        </p:spPr>
        <p:txBody>
          <a:bodyPr anchor="b">
            <a:no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marL="342900" indent="-342900">
              <a:lnSpc>
                <a:spcPct val="107000"/>
              </a:lnSpc>
              <a:spcAft>
                <a:spcPts val="800"/>
              </a:spcAft>
              <a:buFont typeface="Arial" panose="020B0604020202020204" pitchFamily="34" charset="0"/>
              <a:buChar char="•"/>
            </a:pPr>
            <a:r>
              <a:rPr lang="fr-FR" sz="2000" dirty="0">
                <a:effectLst/>
              </a:rPr>
              <a:t>Des présentations sur des sujets variés en lien avec la maladie d’Alzheimer sont proposées.</a:t>
            </a:r>
            <a:endParaRPr lang="en-GB" sz="2000" dirty="0">
              <a:effectLst/>
            </a:endParaRPr>
          </a:p>
        </p:txBody>
      </p:sp>
    </p:spTree>
    <p:custDataLst>
      <p:tags r:id="rId1"/>
    </p:custDataLst>
    <p:extLst>
      <p:ext uri="{BB962C8B-B14F-4D97-AF65-F5344CB8AC3E}">
        <p14:creationId xmlns:p14="http://schemas.microsoft.com/office/powerpoint/2010/main" val="3239816778"/>
      </p:ext>
    </p:extLst>
  </p:cSld>
  <p:clrMapOvr>
    <a:masterClrMapping/>
  </p:clrMapOvr>
  <mc:AlternateContent xmlns:mc="http://schemas.openxmlformats.org/markup-compatibility/2006" xmlns:p14="http://schemas.microsoft.com/office/powerpoint/2010/main">
    <mc:Choice Requires="p14">
      <p:transition spd="slow" p14:dur="2000" advTm="9870"/>
    </mc:Choice>
    <mc:Fallback xmlns="">
      <p:transition spd="slow" advTm="987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wipe(left)">
                                      <p:cBhvr>
                                        <p:cTn id="14" dur="1000"/>
                                        <p:tgtEl>
                                          <p:spTgt spid="19"/>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1000"/>
                                        <p:tgtEl>
                                          <p:spTgt spid="16"/>
                                        </p:tgtEl>
                                      </p:cBhvr>
                                    </p:animEffect>
                                    <p:anim calcmode="lin" valueType="num">
                                      <p:cBhvr>
                                        <p:cTn id="20" dur="1000" fill="hold"/>
                                        <p:tgtEl>
                                          <p:spTgt spid="16"/>
                                        </p:tgtEl>
                                        <p:attrNameLst>
                                          <p:attrName>ppt_x</p:attrName>
                                        </p:attrNameLst>
                                      </p:cBhvr>
                                      <p:tavLst>
                                        <p:tav tm="0">
                                          <p:val>
                                            <p:strVal val="#ppt_x"/>
                                          </p:val>
                                        </p:tav>
                                        <p:tav tm="100000">
                                          <p:val>
                                            <p:strVal val="#ppt_x"/>
                                          </p:val>
                                        </p:tav>
                                      </p:tavLst>
                                    </p:anim>
                                    <p:anim calcmode="lin" valueType="num">
                                      <p:cBhvr>
                                        <p:cTn id="2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10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1000"/>
                                        <p:tgtEl>
                                          <p:spTgt spid="18"/>
                                        </p:tgtEl>
                                      </p:cBhvr>
                                    </p:animEffect>
                                    <p:anim calcmode="lin" valueType="num">
                                      <p:cBhvr>
                                        <p:cTn id="32" dur="1000" fill="hold"/>
                                        <p:tgtEl>
                                          <p:spTgt spid="18"/>
                                        </p:tgtEl>
                                        <p:attrNameLst>
                                          <p:attrName>ppt_x</p:attrName>
                                        </p:attrNameLst>
                                      </p:cBhvr>
                                      <p:tavLst>
                                        <p:tav tm="0">
                                          <p:val>
                                            <p:strVal val="#ppt_x"/>
                                          </p:val>
                                        </p:tav>
                                        <p:tav tm="100000">
                                          <p:val>
                                            <p:strVal val="#ppt_x"/>
                                          </p:val>
                                        </p:tav>
                                      </p:tavLst>
                                    </p:anim>
                                    <p:anim calcmode="lin" valueType="num">
                                      <p:cBhvr>
                                        <p:cTn id="3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left)">
                                      <p:cBhvr>
                                        <p:cTn id="38" dur="1000"/>
                                        <p:tgtEl>
                                          <p:spTgt spid="21"/>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1000"/>
                                        <p:tgtEl>
                                          <p:spTgt spid="10"/>
                                        </p:tgtEl>
                                      </p:cBhvr>
                                    </p:animEffect>
                                    <p:anim calcmode="lin" valueType="num">
                                      <p:cBhvr>
                                        <p:cTn id="44" dur="1000" fill="hold"/>
                                        <p:tgtEl>
                                          <p:spTgt spid="10"/>
                                        </p:tgtEl>
                                        <p:attrNameLst>
                                          <p:attrName>ppt_x</p:attrName>
                                        </p:attrNameLst>
                                      </p:cBhvr>
                                      <p:tavLst>
                                        <p:tav tm="0">
                                          <p:val>
                                            <p:strVal val="#ppt_x"/>
                                          </p:val>
                                        </p:tav>
                                        <p:tav tm="100000">
                                          <p:val>
                                            <p:strVal val="#ppt_x"/>
                                          </p:val>
                                        </p:tav>
                                      </p:tavLst>
                                    </p:anim>
                                    <p:anim calcmode="lin" valueType="num">
                                      <p:cBhvr>
                                        <p:cTn id="4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9" grpId="0"/>
      <p:bldP spid="16" grpId="0"/>
      <p:bldP spid="17" grpId="0"/>
      <p:bldP spid="18" grpId="0"/>
      <p:bldP spid="21" grpId="0"/>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Image 21">
            <a:extLst>
              <a:ext uri="{FF2B5EF4-FFF2-40B4-BE49-F238E27FC236}">
                <a16:creationId xmlns:a16="http://schemas.microsoft.com/office/drawing/2014/main" id="{879661D3-90FE-4C1A-9125-DE3F3F0D8446}"/>
              </a:ext>
            </a:extLst>
          </p:cNvPr>
          <p:cNvPicPr>
            <a:picLocks noChangeAspect="1"/>
          </p:cNvPicPr>
          <p:nvPr/>
        </p:nvPicPr>
        <p:blipFill>
          <a:blip r:embed="rId3"/>
          <a:stretch>
            <a:fillRect/>
          </a:stretch>
        </p:blipFill>
        <p:spPr>
          <a:xfrm>
            <a:off x="-583474" y="0"/>
            <a:ext cx="420188" cy="6948390"/>
          </a:xfrm>
          <a:prstGeom prst="rect">
            <a:avLst/>
          </a:prstGeom>
        </p:spPr>
      </p:pic>
      <p:sp>
        <p:nvSpPr>
          <p:cNvPr id="49" name="ZoneTexte 48">
            <a:extLst>
              <a:ext uri="{FF2B5EF4-FFF2-40B4-BE49-F238E27FC236}">
                <a16:creationId xmlns:a16="http://schemas.microsoft.com/office/drawing/2014/main" id="{67E46DC3-863F-4341-8A1E-40FCF78515C7}"/>
              </a:ext>
            </a:extLst>
          </p:cNvPr>
          <p:cNvSpPr txBox="1"/>
          <p:nvPr/>
        </p:nvSpPr>
        <p:spPr>
          <a:xfrm flipH="1">
            <a:off x="2458456" y="5128800"/>
            <a:ext cx="1660021" cy="461665"/>
          </a:xfrm>
          <a:prstGeom prst="rect">
            <a:avLst/>
          </a:prstGeom>
          <a:noFill/>
        </p:spPr>
        <p:txBody>
          <a:bodyPr wrap="square" rtlCol="0">
            <a:spAutoFit/>
          </a:bodyPr>
          <a:lstStyle/>
          <a:p>
            <a:pPr algn="ctr"/>
            <a:r>
              <a:rPr lang="fr-FR" sz="2400" dirty="0">
                <a:solidFill>
                  <a:schemeClr val="accent1">
                    <a:lumMod val="75000"/>
                  </a:schemeClr>
                </a:solidFill>
                <a:latin typeface="Bookman Old Style" panose="02050604050505020204" pitchFamily="18" charset="0"/>
              </a:rPr>
              <a:t>UHR</a:t>
            </a:r>
            <a:endParaRPr lang="en-GB" sz="2400" dirty="0">
              <a:solidFill>
                <a:schemeClr val="accent1">
                  <a:lumMod val="75000"/>
                </a:schemeClr>
              </a:solidFill>
              <a:latin typeface="Bookman Old Style" panose="02050604050505020204" pitchFamily="18" charset="0"/>
            </a:endParaRPr>
          </a:p>
        </p:txBody>
      </p:sp>
      <p:grpSp>
        <p:nvGrpSpPr>
          <p:cNvPr id="7171" name="Groupe 7170">
            <a:extLst>
              <a:ext uri="{FF2B5EF4-FFF2-40B4-BE49-F238E27FC236}">
                <a16:creationId xmlns:a16="http://schemas.microsoft.com/office/drawing/2014/main" id="{E9D7D3C1-4EB5-4B0B-B8A2-C32C21C656AE}"/>
              </a:ext>
            </a:extLst>
          </p:cNvPr>
          <p:cNvGrpSpPr/>
          <p:nvPr/>
        </p:nvGrpSpPr>
        <p:grpSpPr>
          <a:xfrm>
            <a:off x="2313338" y="490455"/>
            <a:ext cx="5220747" cy="5437096"/>
            <a:chOff x="68904" y="710452"/>
            <a:chExt cx="5220747" cy="5437096"/>
          </a:xfrm>
        </p:grpSpPr>
        <p:sp>
          <p:nvSpPr>
            <p:cNvPr id="6" name="Rectangle 5">
              <a:extLst>
                <a:ext uri="{FF2B5EF4-FFF2-40B4-BE49-F238E27FC236}">
                  <a16:creationId xmlns:a16="http://schemas.microsoft.com/office/drawing/2014/main" id="{5507B55C-9E46-42BB-963F-7BD296E104DD}"/>
                </a:ext>
              </a:extLst>
            </p:cNvPr>
            <p:cNvSpPr/>
            <p:nvPr/>
          </p:nvSpPr>
          <p:spPr>
            <a:xfrm>
              <a:off x="2679278" y="2366836"/>
              <a:ext cx="360040" cy="254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7" name="Groupe 26">
              <a:extLst>
                <a:ext uri="{FF2B5EF4-FFF2-40B4-BE49-F238E27FC236}">
                  <a16:creationId xmlns:a16="http://schemas.microsoft.com/office/drawing/2014/main" id="{EA98B779-7556-4462-B181-4CC1E8EB5395}"/>
                </a:ext>
              </a:extLst>
            </p:cNvPr>
            <p:cNvGrpSpPr/>
            <p:nvPr/>
          </p:nvGrpSpPr>
          <p:grpSpPr>
            <a:xfrm>
              <a:off x="68904" y="710452"/>
              <a:ext cx="5220747" cy="5437096"/>
              <a:chOff x="3629631" y="586181"/>
              <a:chExt cx="5220747" cy="5437096"/>
            </a:xfrm>
          </p:grpSpPr>
          <p:sp>
            <p:nvSpPr>
              <p:cNvPr id="5" name="Rectangle 4">
                <a:extLst>
                  <a:ext uri="{FF2B5EF4-FFF2-40B4-BE49-F238E27FC236}">
                    <a16:creationId xmlns:a16="http://schemas.microsoft.com/office/drawing/2014/main" id="{8DF11719-1ABB-4EAE-BC04-8D47D1F5D1CB}"/>
                  </a:ext>
                </a:extLst>
              </p:cNvPr>
              <p:cNvSpPr/>
              <p:nvPr/>
            </p:nvSpPr>
            <p:spPr>
              <a:xfrm>
                <a:off x="3995673" y="597238"/>
                <a:ext cx="3576980" cy="444849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Rectangle 24">
                <a:extLst>
                  <a:ext uri="{FF2B5EF4-FFF2-40B4-BE49-F238E27FC236}">
                    <a16:creationId xmlns:a16="http://schemas.microsoft.com/office/drawing/2014/main" id="{FD0A95D9-18A8-466C-A5CE-B704FFF4D0FF}"/>
                  </a:ext>
                </a:extLst>
              </p:cNvPr>
              <p:cNvSpPr/>
              <p:nvPr/>
            </p:nvSpPr>
            <p:spPr>
              <a:xfrm>
                <a:off x="5361456" y="1135995"/>
                <a:ext cx="814877" cy="2027175"/>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4" name="Groupe 13">
                <a:extLst>
                  <a:ext uri="{FF2B5EF4-FFF2-40B4-BE49-F238E27FC236}">
                    <a16:creationId xmlns:a16="http://schemas.microsoft.com/office/drawing/2014/main" id="{7FCB0797-F715-4C89-81AB-6F3B7EB0F1AB}"/>
                  </a:ext>
                </a:extLst>
              </p:cNvPr>
              <p:cNvGrpSpPr/>
              <p:nvPr/>
            </p:nvGrpSpPr>
            <p:grpSpPr>
              <a:xfrm>
                <a:off x="3985551" y="602328"/>
                <a:ext cx="1165672" cy="4431257"/>
                <a:chOff x="4271159" y="597238"/>
                <a:chExt cx="1075896" cy="4431257"/>
              </a:xfrm>
              <a:solidFill>
                <a:schemeClr val="accent2">
                  <a:lumMod val="20000"/>
                  <a:lumOff val="80000"/>
                </a:schemeClr>
              </a:solidFill>
            </p:grpSpPr>
            <p:sp>
              <p:nvSpPr>
                <p:cNvPr id="26" name="Rectangle 25">
                  <a:extLst>
                    <a:ext uri="{FF2B5EF4-FFF2-40B4-BE49-F238E27FC236}">
                      <a16:creationId xmlns:a16="http://schemas.microsoft.com/office/drawing/2014/main" id="{E4269352-67C8-4264-B492-6CDFA9B98960}"/>
                    </a:ext>
                  </a:extLst>
                </p:cNvPr>
                <p:cNvSpPr/>
                <p:nvPr/>
              </p:nvSpPr>
              <p:spPr>
                <a:xfrm>
                  <a:off x="4286435" y="597238"/>
                  <a:ext cx="1045344" cy="4431257"/>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8" name="Connecteur droit 7">
                  <a:extLst>
                    <a:ext uri="{FF2B5EF4-FFF2-40B4-BE49-F238E27FC236}">
                      <a16:creationId xmlns:a16="http://schemas.microsoft.com/office/drawing/2014/main" id="{18E9830B-8C64-4FFF-BDD5-86842C6F88DC}"/>
                    </a:ext>
                  </a:extLst>
                </p:cNvPr>
                <p:cNvCxnSpPr>
                  <a:cxnSpLocks/>
                </p:cNvCxnSpPr>
                <p:nvPr/>
              </p:nvCxnSpPr>
              <p:spPr>
                <a:xfrm>
                  <a:off x="4286435" y="1305017"/>
                  <a:ext cx="1060620" cy="0"/>
                </a:xfrm>
                <a:prstGeom prst="line">
                  <a:avLst/>
                </a:prstGeom>
                <a:grpFill/>
                <a:ln w="28575"/>
              </p:spPr>
              <p:style>
                <a:lnRef idx="1">
                  <a:schemeClr val="accent1"/>
                </a:lnRef>
                <a:fillRef idx="0">
                  <a:schemeClr val="accent1"/>
                </a:fillRef>
                <a:effectRef idx="0">
                  <a:schemeClr val="accent1"/>
                </a:effectRef>
                <a:fontRef idx="minor">
                  <a:schemeClr val="tx1"/>
                </a:fontRef>
              </p:style>
            </p:cxnSp>
            <p:cxnSp>
              <p:nvCxnSpPr>
                <p:cNvPr id="29" name="Connecteur droit 28">
                  <a:extLst>
                    <a:ext uri="{FF2B5EF4-FFF2-40B4-BE49-F238E27FC236}">
                      <a16:creationId xmlns:a16="http://schemas.microsoft.com/office/drawing/2014/main" id="{0529472B-4EE4-4713-800F-7F9995909236}"/>
                    </a:ext>
                  </a:extLst>
                </p:cNvPr>
                <p:cNvCxnSpPr>
                  <a:cxnSpLocks/>
                </p:cNvCxnSpPr>
                <p:nvPr/>
              </p:nvCxnSpPr>
              <p:spPr>
                <a:xfrm>
                  <a:off x="4271159" y="1963444"/>
                  <a:ext cx="1060620" cy="0"/>
                </a:xfrm>
                <a:prstGeom prst="line">
                  <a:avLst/>
                </a:prstGeom>
                <a:grpFill/>
                <a:ln w="28575"/>
              </p:spPr>
              <p:style>
                <a:lnRef idx="1">
                  <a:schemeClr val="accent1"/>
                </a:lnRef>
                <a:fillRef idx="0">
                  <a:schemeClr val="accent1"/>
                </a:fillRef>
                <a:effectRef idx="0">
                  <a:schemeClr val="accent1"/>
                </a:effectRef>
                <a:fontRef idx="minor">
                  <a:schemeClr val="tx1"/>
                </a:fontRef>
              </p:style>
            </p:cxnSp>
            <p:cxnSp>
              <p:nvCxnSpPr>
                <p:cNvPr id="32" name="Connecteur droit 31">
                  <a:extLst>
                    <a:ext uri="{FF2B5EF4-FFF2-40B4-BE49-F238E27FC236}">
                      <a16:creationId xmlns:a16="http://schemas.microsoft.com/office/drawing/2014/main" id="{4D4DDAE0-C5AB-4B5A-B32C-A24F7321E4AC}"/>
                    </a:ext>
                  </a:extLst>
                </p:cNvPr>
                <p:cNvCxnSpPr>
                  <a:cxnSpLocks/>
                </p:cNvCxnSpPr>
                <p:nvPr/>
              </p:nvCxnSpPr>
              <p:spPr>
                <a:xfrm>
                  <a:off x="4286435" y="2523594"/>
                  <a:ext cx="1060620" cy="0"/>
                </a:xfrm>
                <a:prstGeom prst="line">
                  <a:avLst/>
                </a:prstGeom>
                <a:grpFill/>
                <a:ln w="28575"/>
              </p:spPr>
              <p:style>
                <a:lnRef idx="1">
                  <a:schemeClr val="accent1"/>
                </a:lnRef>
                <a:fillRef idx="0">
                  <a:schemeClr val="accent1"/>
                </a:fillRef>
                <a:effectRef idx="0">
                  <a:schemeClr val="accent1"/>
                </a:effectRef>
                <a:fontRef idx="minor">
                  <a:schemeClr val="tx1"/>
                </a:fontRef>
              </p:style>
            </p:cxnSp>
            <p:cxnSp>
              <p:nvCxnSpPr>
                <p:cNvPr id="33" name="Connecteur droit 32">
                  <a:extLst>
                    <a:ext uri="{FF2B5EF4-FFF2-40B4-BE49-F238E27FC236}">
                      <a16:creationId xmlns:a16="http://schemas.microsoft.com/office/drawing/2014/main" id="{4A134164-4D91-4865-B95F-B8AC7633A0A9}"/>
                    </a:ext>
                  </a:extLst>
                </p:cNvPr>
                <p:cNvCxnSpPr>
                  <a:cxnSpLocks/>
                </p:cNvCxnSpPr>
                <p:nvPr/>
              </p:nvCxnSpPr>
              <p:spPr>
                <a:xfrm>
                  <a:off x="4286435" y="3236128"/>
                  <a:ext cx="1060620" cy="0"/>
                </a:xfrm>
                <a:prstGeom prst="line">
                  <a:avLst/>
                </a:prstGeom>
                <a:grpFill/>
                <a:ln w="28575"/>
              </p:spPr>
              <p:style>
                <a:lnRef idx="1">
                  <a:schemeClr val="accent1"/>
                </a:lnRef>
                <a:fillRef idx="0">
                  <a:schemeClr val="accent1"/>
                </a:fillRef>
                <a:effectRef idx="0">
                  <a:schemeClr val="accent1"/>
                </a:effectRef>
                <a:fontRef idx="minor">
                  <a:schemeClr val="tx1"/>
                </a:fontRef>
              </p:style>
            </p:cxnSp>
            <p:cxnSp>
              <p:nvCxnSpPr>
                <p:cNvPr id="34" name="Connecteur droit 33">
                  <a:extLst>
                    <a:ext uri="{FF2B5EF4-FFF2-40B4-BE49-F238E27FC236}">
                      <a16:creationId xmlns:a16="http://schemas.microsoft.com/office/drawing/2014/main" id="{90DE0D73-358E-4917-805D-010782E113C8}"/>
                    </a:ext>
                  </a:extLst>
                </p:cNvPr>
                <p:cNvCxnSpPr>
                  <a:cxnSpLocks/>
                </p:cNvCxnSpPr>
                <p:nvPr/>
              </p:nvCxnSpPr>
              <p:spPr>
                <a:xfrm>
                  <a:off x="4271159" y="3832411"/>
                  <a:ext cx="1060620" cy="0"/>
                </a:xfrm>
                <a:prstGeom prst="line">
                  <a:avLst/>
                </a:prstGeom>
                <a:grpFill/>
                <a:ln w="28575"/>
              </p:spPr>
              <p:style>
                <a:lnRef idx="1">
                  <a:schemeClr val="accent1"/>
                </a:lnRef>
                <a:fillRef idx="0">
                  <a:schemeClr val="accent1"/>
                </a:fillRef>
                <a:effectRef idx="0">
                  <a:schemeClr val="accent1"/>
                </a:effectRef>
                <a:fontRef idx="minor">
                  <a:schemeClr val="tx1"/>
                </a:fontRef>
              </p:style>
            </p:cxnSp>
            <p:cxnSp>
              <p:nvCxnSpPr>
                <p:cNvPr id="35" name="Connecteur droit 34">
                  <a:extLst>
                    <a:ext uri="{FF2B5EF4-FFF2-40B4-BE49-F238E27FC236}">
                      <a16:creationId xmlns:a16="http://schemas.microsoft.com/office/drawing/2014/main" id="{EFF1EF93-D974-469D-A2A2-F39C98B3639F}"/>
                    </a:ext>
                  </a:extLst>
                </p:cNvPr>
                <p:cNvCxnSpPr>
                  <a:cxnSpLocks/>
                </p:cNvCxnSpPr>
                <p:nvPr/>
              </p:nvCxnSpPr>
              <p:spPr>
                <a:xfrm>
                  <a:off x="4286435" y="4490839"/>
                  <a:ext cx="1060620" cy="0"/>
                </a:xfrm>
                <a:prstGeom prst="line">
                  <a:avLst/>
                </a:prstGeom>
                <a:grpFill/>
                <a:ln w="28575"/>
              </p:spPr>
              <p:style>
                <a:lnRef idx="1">
                  <a:schemeClr val="accent1"/>
                </a:lnRef>
                <a:fillRef idx="0">
                  <a:schemeClr val="accent1"/>
                </a:fillRef>
                <a:effectRef idx="0">
                  <a:schemeClr val="accent1"/>
                </a:effectRef>
                <a:fontRef idx="minor">
                  <a:schemeClr val="tx1"/>
                </a:fontRef>
              </p:style>
            </p:cxnSp>
          </p:grpSp>
          <p:sp>
            <p:nvSpPr>
              <p:cNvPr id="37" name="Rectangle 36">
                <a:extLst>
                  <a:ext uri="{FF2B5EF4-FFF2-40B4-BE49-F238E27FC236}">
                    <a16:creationId xmlns:a16="http://schemas.microsoft.com/office/drawing/2014/main" id="{2F9EF86C-CA96-4EAB-9A7F-3D92D3405B7D}"/>
                  </a:ext>
                </a:extLst>
              </p:cNvPr>
              <p:cNvSpPr/>
              <p:nvPr/>
            </p:nvSpPr>
            <p:spPr>
              <a:xfrm>
                <a:off x="6431169" y="590180"/>
                <a:ext cx="1132571" cy="4455554"/>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38" name="Connecteur droit 37">
                <a:extLst>
                  <a:ext uri="{FF2B5EF4-FFF2-40B4-BE49-F238E27FC236}">
                    <a16:creationId xmlns:a16="http://schemas.microsoft.com/office/drawing/2014/main" id="{5C5D03D2-8B23-4D7C-B785-DBA79CABD031}"/>
                  </a:ext>
                </a:extLst>
              </p:cNvPr>
              <p:cNvCxnSpPr>
                <a:cxnSpLocks/>
              </p:cNvCxnSpPr>
              <p:nvPr/>
            </p:nvCxnSpPr>
            <p:spPr>
              <a:xfrm>
                <a:off x="6431169" y="1301840"/>
                <a:ext cx="1149121"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9" name="Connecteur droit 38">
                <a:extLst>
                  <a:ext uri="{FF2B5EF4-FFF2-40B4-BE49-F238E27FC236}">
                    <a16:creationId xmlns:a16="http://schemas.microsoft.com/office/drawing/2014/main" id="{D253AD52-4EF2-4317-8C7F-134D39810874}"/>
                  </a:ext>
                </a:extLst>
              </p:cNvPr>
              <p:cNvCxnSpPr>
                <a:cxnSpLocks/>
              </p:cNvCxnSpPr>
              <p:nvPr/>
            </p:nvCxnSpPr>
            <p:spPr>
              <a:xfrm>
                <a:off x="6414618" y="1963877"/>
                <a:ext cx="1149121"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0" name="Connecteur droit 39">
                <a:extLst>
                  <a:ext uri="{FF2B5EF4-FFF2-40B4-BE49-F238E27FC236}">
                    <a16:creationId xmlns:a16="http://schemas.microsoft.com/office/drawing/2014/main" id="{DF9859BE-88CF-4386-854E-63CD2EF8CDD0}"/>
                  </a:ext>
                </a:extLst>
              </p:cNvPr>
              <p:cNvCxnSpPr>
                <a:cxnSpLocks/>
              </p:cNvCxnSpPr>
              <p:nvPr/>
            </p:nvCxnSpPr>
            <p:spPr>
              <a:xfrm>
                <a:off x="6431169" y="2527098"/>
                <a:ext cx="1149121"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1" name="Connecteur droit 40">
                <a:extLst>
                  <a:ext uri="{FF2B5EF4-FFF2-40B4-BE49-F238E27FC236}">
                    <a16:creationId xmlns:a16="http://schemas.microsoft.com/office/drawing/2014/main" id="{41BCEFA6-8375-4B6A-B3A0-A2A384745CD0}"/>
                  </a:ext>
                </a:extLst>
              </p:cNvPr>
              <p:cNvCxnSpPr>
                <a:cxnSpLocks/>
              </p:cNvCxnSpPr>
              <p:nvPr/>
            </p:nvCxnSpPr>
            <p:spPr>
              <a:xfrm>
                <a:off x="6431169" y="3243539"/>
                <a:ext cx="1149121"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2" name="Connecteur droit 41">
                <a:extLst>
                  <a:ext uri="{FF2B5EF4-FFF2-40B4-BE49-F238E27FC236}">
                    <a16:creationId xmlns:a16="http://schemas.microsoft.com/office/drawing/2014/main" id="{9E84AA51-8EDC-4EED-B314-3CC4D798A4A1}"/>
                  </a:ext>
                </a:extLst>
              </p:cNvPr>
              <p:cNvCxnSpPr>
                <a:cxnSpLocks/>
              </p:cNvCxnSpPr>
              <p:nvPr/>
            </p:nvCxnSpPr>
            <p:spPr>
              <a:xfrm>
                <a:off x="6414618" y="3843092"/>
                <a:ext cx="1149121"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1" name="Rectangle 50">
                <a:extLst>
                  <a:ext uri="{FF2B5EF4-FFF2-40B4-BE49-F238E27FC236}">
                    <a16:creationId xmlns:a16="http://schemas.microsoft.com/office/drawing/2014/main" id="{BBC23ACB-BDE6-4395-8AC1-F0D533C82E96}"/>
                  </a:ext>
                </a:extLst>
              </p:cNvPr>
              <p:cNvSpPr/>
              <p:nvPr/>
            </p:nvSpPr>
            <p:spPr>
              <a:xfrm>
                <a:off x="5765749" y="5042384"/>
                <a:ext cx="3084629" cy="98089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a:extLst>
                  <a:ext uri="{FF2B5EF4-FFF2-40B4-BE49-F238E27FC236}">
                    <a16:creationId xmlns:a16="http://schemas.microsoft.com/office/drawing/2014/main" id="{C30A405E-B0E9-4D38-A843-4EC825B09F10}"/>
                  </a:ext>
                </a:extLst>
              </p:cNvPr>
              <p:cNvSpPr/>
              <p:nvPr/>
            </p:nvSpPr>
            <p:spPr>
              <a:xfrm>
                <a:off x="5968079" y="4805964"/>
                <a:ext cx="227896" cy="254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52" name="Connecteur droit 51">
                <a:extLst>
                  <a:ext uri="{FF2B5EF4-FFF2-40B4-BE49-F238E27FC236}">
                    <a16:creationId xmlns:a16="http://schemas.microsoft.com/office/drawing/2014/main" id="{4B9BCCAC-69D0-4299-8D28-DE962D0195F8}"/>
                  </a:ext>
                </a:extLst>
              </p:cNvPr>
              <p:cNvCxnSpPr>
                <a:cxnSpLocks/>
              </p:cNvCxnSpPr>
              <p:nvPr/>
            </p:nvCxnSpPr>
            <p:spPr>
              <a:xfrm>
                <a:off x="5361456" y="2621168"/>
                <a:ext cx="814877"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4" name="Rectangle 53">
                <a:extLst>
                  <a:ext uri="{FF2B5EF4-FFF2-40B4-BE49-F238E27FC236}">
                    <a16:creationId xmlns:a16="http://schemas.microsoft.com/office/drawing/2014/main" id="{E21B9F7D-14D6-470B-8312-E69455CD3749}"/>
                  </a:ext>
                </a:extLst>
              </p:cNvPr>
              <p:cNvSpPr/>
              <p:nvPr/>
            </p:nvSpPr>
            <p:spPr>
              <a:xfrm>
                <a:off x="8274766" y="3845182"/>
                <a:ext cx="407270" cy="5050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 name="Rectangle 54">
                <a:extLst>
                  <a:ext uri="{FF2B5EF4-FFF2-40B4-BE49-F238E27FC236}">
                    <a16:creationId xmlns:a16="http://schemas.microsoft.com/office/drawing/2014/main" id="{4948884D-8D38-4EC4-83FA-90A850BA8CD1}"/>
                  </a:ext>
                </a:extLst>
              </p:cNvPr>
              <p:cNvSpPr/>
              <p:nvPr/>
            </p:nvSpPr>
            <p:spPr>
              <a:xfrm>
                <a:off x="6422256" y="3845182"/>
                <a:ext cx="1141483" cy="1193673"/>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 name="Rectangle 55">
                <a:extLst>
                  <a:ext uri="{FF2B5EF4-FFF2-40B4-BE49-F238E27FC236}">
                    <a16:creationId xmlns:a16="http://schemas.microsoft.com/office/drawing/2014/main" id="{F764EFD9-4F64-4D48-A525-8F67B938C134}"/>
                  </a:ext>
                </a:extLst>
              </p:cNvPr>
              <p:cNvSpPr/>
              <p:nvPr/>
            </p:nvSpPr>
            <p:spPr>
              <a:xfrm>
                <a:off x="5361456" y="2591762"/>
                <a:ext cx="824999" cy="626761"/>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 name="Rectangle 56">
                <a:extLst>
                  <a:ext uri="{FF2B5EF4-FFF2-40B4-BE49-F238E27FC236}">
                    <a16:creationId xmlns:a16="http://schemas.microsoft.com/office/drawing/2014/main" id="{3B860AE5-4338-435E-A205-D0029D13918E}"/>
                  </a:ext>
                </a:extLst>
              </p:cNvPr>
              <p:cNvSpPr/>
              <p:nvPr/>
            </p:nvSpPr>
            <p:spPr>
              <a:xfrm>
                <a:off x="5322740" y="4878105"/>
                <a:ext cx="227896" cy="254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ZoneTexte 44">
                <a:extLst>
                  <a:ext uri="{FF2B5EF4-FFF2-40B4-BE49-F238E27FC236}">
                    <a16:creationId xmlns:a16="http://schemas.microsoft.com/office/drawing/2014/main" id="{80AFD269-0A86-4F4D-9FF0-FF06C1D01E14}"/>
                  </a:ext>
                </a:extLst>
              </p:cNvPr>
              <p:cNvSpPr txBox="1"/>
              <p:nvPr/>
            </p:nvSpPr>
            <p:spPr>
              <a:xfrm flipH="1">
                <a:off x="5717985" y="5334450"/>
                <a:ext cx="3048000" cy="461665"/>
              </a:xfrm>
              <a:prstGeom prst="rect">
                <a:avLst/>
              </a:prstGeom>
              <a:noFill/>
            </p:spPr>
            <p:txBody>
              <a:bodyPr wrap="square" rtlCol="0">
                <a:spAutoFit/>
              </a:bodyPr>
              <a:lstStyle/>
              <a:p>
                <a:pPr algn="ctr"/>
                <a:r>
                  <a:rPr lang="fr-FR" sz="2400" dirty="0">
                    <a:solidFill>
                      <a:schemeClr val="tx2">
                        <a:satMod val="130000"/>
                      </a:schemeClr>
                    </a:solidFill>
                    <a:latin typeface="+mj-lt"/>
                    <a:ea typeface="+mj-ea"/>
                    <a:cs typeface="+mj-cs"/>
                  </a:rPr>
                  <a:t>Accueil de Jour</a:t>
                </a:r>
                <a:endParaRPr lang="en-GB" sz="2400" dirty="0">
                  <a:solidFill>
                    <a:schemeClr val="tx2">
                      <a:satMod val="130000"/>
                    </a:schemeClr>
                  </a:solidFill>
                  <a:latin typeface="+mj-lt"/>
                  <a:ea typeface="+mj-ea"/>
                  <a:cs typeface="+mj-cs"/>
                </a:endParaRPr>
              </a:p>
            </p:txBody>
          </p:sp>
          <p:sp>
            <p:nvSpPr>
              <p:cNvPr id="58" name="ZoneTexte 57">
                <a:extLst>
                  <a:ext uri="{FF2B5EF4-FFF2-40B4-BE49-F238E27FC236}">
                    <a16:creationId xmlns:a16="http://schemas.microsoft.com/office/drawing/2014/main" id="{6457018A-3EFB-4EE4-AF69-50206A1B9DA0}"/>
                  </a:ext>
                </a:extLst>
              </p:cNvPr>
              <p:cNvSpPr txBox="1"/>
              <p:nvPr/>
            </p:nvSpPr>
            <p:spPr>
              <a:xfrm flipH="1">
                <a:off x="6540371" y="4264375"/>
                <a:ext cx="965990" cy="400110"/>
              </a:xfrm>
              <a:prstGeom prst="rect">
                <a:avLst/>
              </a:prstGeom>
              <a:noFill/>
            </p:spPr>
            <p:txBody>
              <a:bodyPr wrap="square" rtlCol="0">
                <a:spAutoFit/>
              </a:bodyPr>
              <a:lstStyle/>
              <a:p>
                <a:pPr algn="ctr"/>
                <a:r>
                  <a:rPr lang="fr-FR" sz="2000" dirty="0">
                    <a:solidFill>
                      <a:schemeClr val="tx2">
                        <a:satMod val="130000"/>
                      </a:schemeClr>
                    </a:solidFill>
                    <a:latin typeface="+mj-lt"/>
                    <a:ea typeface="+mj-ea"/>
                    <a:cs typeface="+mj-cs"/>
                  </a:rPr>
                  <a:t>Atelier</a:t>
                </a:r>
              </a:p>
            </p:txBody>
          </p:sp>
          <p:sp>
            <p:nvSpPr>
              <p:cNvPr id="59" name="ZoneTexte 58">
                <a:extLst>
                  <a:ext uri="{FF2B5EF4-FFF2-40B4-BE49-F238E27FC236}">
                    <a16:creationId xmlns:a16="http://schemas.microsoft.com/office/drawing/2014/main" id="{8EE9B6EC-FA2A-43EB-9679-BC4E40606596}"/>
                  </a:ext>
                </a:extLst>
              </p:cNvPr>
              <p:cNvSpPr txBox="1"/>
              <p:nvPr/>
            </p:nvSpPr>
            <p:spPr>
              <a:xfrm flipH="1">
                <a:off x="5284618" y="2729746"/>
                <a:ext cx="965990" cy="400110"/>
              </a:xfrm>
              <a:prstGeom prst="rect">
                <a:avLst/>
              </a:prstGeom>
              <a:noFill/>
            </p:spPr>
            <p:txBody>
              <a:bodyPr wrap="square" rtlCol="0">
                <a:spAutoFit/>
              </a:bodyPr>
              <a:lstStyle/>
              <a:p>
                <a:pPr algn="ctr"/>
                <a:r>
                  <a:rPr lang="fr-FR" sz="2000" dirty="0">
                    <a:solidFill>
                      <a:schemeClr val="tx2">
                        <a:satMod val="130000"/>
                      </a:schemeClr>
                    </a:solidFill>
                    <a:latin typeface="+mj-lt"/>
                    <a:ea typeface="+mj-ea"/>
                    <a:cs typeface="+mj-cs"/>
                  </a:rPr>
                  <a:t>Office</a:t>
                </a:r>
              </a:p>
            </p:txBody>
          </p:sp>
          <p:cxnSp>
            <p:nvCxnSpPr>
              <p:cNvPr id="60" name="Connecteur droit 59">
                <a:extLst>
                  <a:ext uri="{FF2B5EF4-FFF2-40B4-BE49-F238E27FC236}">
                    <a16:creationId xmlns:a16="http://schemas.microsoft.com/office/drawing/2014/main" id="{06C152AC-BA25-45A0-A049-AF0651EB0612}"/>
                  </a:ext>
                </a:extLst>
              </p:cNvPr>
              <p:cNvCxnSpPr>
                <a:cxnSpLocks/>
              </p:cNvCxnSpPr>
              <p:nvPr/>
            </p:nvCxnSpPr>
            <p:spPr>
              <a:xfrm>
                <a:off x="5407117" y="3878703"/>
                <a:ext cx="717263" cy="0"/>
              </a:xfrm>
              <a:prstGeom prst="line">
                <a:avLst/>
              </a:prstGeom>
              <a:ln w="57150">
                <a:prstDash val="sysDot"/>
              </a:ln>
            </p:spPr>
            <p:style>
              <a:lnRef idx="1">
                <a:schemeClr val="accent1"/>
              </a:lnRef>
              <a:fillRef idx="0">
                <a:schemeClr val="accent1"/>
              </a:fillRef>
              <a:effectRef idx="0">
                <a:schemeClr val="accent1"/>
              </a:effectRef>
              <a:fontRef idx="minor">
                <a:schemeClr val="tx1"/>
              </a:fontRef>
            </p:style>
          </p:cxnSp>
          <p:sp>
            <p:nvSpPr>
              <p:cNvPr id="61" name="ZoneTexte 60">
                <a:extLst>
                  <a:ext uri="{FF2B5EF4-FFF2-40B4-BE49-F238E27FC236}">
                    <a16:creationId xmlns:a16="http://schemas.microsoft.com/office/drawing/2014/main" id="{4D105E3D-0789-451F-9353-394D4BB1ACAF}"/>
                  </a:ext>
                </a:extLst>
              </p:cNvPr>
              <p:cNvSpPr txBox="1"/>
              <p:nvPr/>
            </p:nvSpPr>
            <p:spPr>
              <a:xfrm flipH="1">
                <a:off x="5246061" y="3386022"/>
                <a:ext cx="965990" cy="369332"/>
              </a:xfrm>
              <a:prstGeom prst="rect">
                <a:avLst/>
              </a:prstGeom>
              <a:noFill/>
            </p:spPr>
            <p:txBody>
              <a:bodyPr wrap="square" rtlCol="0">
                <a:spAutoFit/>
              </a:bodyPr>
              <a:lstStyle/>
              <a:p>
                <a:pPr algn="ctr"/>
                <a:r>
                  <a:rPr lang="fr-FR" dirty="0">
                    <a:solidFill>
                      <a:schemeClr val="tx2">
                        <a:satMod val="130000"/>
                      </a:schemeClr>
                    </a:solidFill>
                    <a:latin typeface="+mj-lt"/>
                    <a:ea typeface="+mj-ea"/>
                    <a:cs typeface="+mj-cs"/>
                  </a:rPr>
                  <a:t>SAM</a:t>
                </a:r>
              </a:p>
            </p:txBody>
          </p:sp>
          <p:sp>
            <p:nvSpPr>
              <p:cNvPr id="62" name="ZoneTexte 61">
                <a:extLst>
                  <a:ext uri="{FF2B5EF4-FFF2-40B4-BE49-F238E27FC236}">
                    <a16:creationId xmlns:a16="http://schemas.microsoft.com/office/drawing/2014/main" id="{40D737FF-2E8E-44D6-8843-B4D4536D1BAD}"/>
                  </a:ext>
                </a:extLst>
              </p:cNvPr>
              <p:cNvSpPr txBox="1"/>
              <p:nvPr/>
            </p:nvSpPr>
            <p:spPr>
              <a:xfrm flipH="1">
                <a:off x="5307090" y="4162275"/>
                <a:ext cx="965990" cy="400110"/>
              </a:xfrm>
              <a:prstGeom prst="rect">
                <a:avLst/>
              </a:prstGeom>
              <a:noFill/>
            </p:spPr>
            <p:txBody>
              <a:bodyPr wrap="square" rtlCol="0">
                <a:spAutoFit/>
              </a:bodyPr>
              <a:lstStyle/>
              <a:p>
                <a:pPr algn="ctr"/>
                <a:r>
                  <a:rPr lang="fr-FR" sz="2000" dirty="0">
                    <a:solidFill>
                      <a:schemeClr val="tx2">
                        <a:satMod val="130000"/>
                      </a:schemeClr>
                    </a:solidFill>
                    <a:latin typeface="+mj-lt"/>
                    <a:ea typeface="+mj-ea"/>
                    <a:cs typeface="+mj-cs"/>
                  </a:rPr>
                  <a:t>Séjour</a:t>
                </a:r>
              </a:p>
            </p:txBody>
          </p:sp>
          <p:sp>
            <p:nvSpPr>
              <p:cNvPr id="63" name="Rectangle 62">
                <a:extLst>
                  <a:ext uri="{FF2B5EF4-FFF2-40B4-BE49-F238E27FC236}">
                    <a16:creationId xmlns:a16="http://schemas.microsoft.com/office/drawing/2014/main" id="{06657B86-F391-428B-83FC-4A05448894C8}"/>
                  </a:ext>
                </a:extLst>
              </p:cNvPr>
              <p:cNvSpPr/>
              <p:nvPr/>
            </p:nvSpPr>
            <p:spPr>
              <a:xfrm>
                <a:off x="5134672" y="586181"/>
                <a:ext cx="1296497" cy="210236"/>
              </a:xfrm>
              <a:prstGeom prst="rect">
                <a:avLst/>
              </a:prstGeom>
              <a:solidFill>
                <a:schemeClr val="accent1">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5" name="Flèche : angle droit à deux pointes 64">
                <a:extLst>
                  <a:ext uri="{FF2B5EF4-FFF2-40B4-BE49-F238E27FC236}">
                    <a16:creationId xmlns:a16="http://schemas.microsoft.com/office/drawing/2014/main" id="{EA86DEFD-6654-4E33-BC04-58B6020FC94D}"/>
                  </a:ext>
                </a:extLst>
              </p:cNvPr>
              <p:cNvSpPr/>
              <p:nvPr/>
            </p:nvSpPr>
            <p:spPr>
              <a:xfrm flipH="1" flipV="1">
                <a:off x="5205310" y="934097"/>
                <a:ext cx="190627" cy="464966"/>
              </a:xfrm>
              <a:prstGeom prst="leftUpArrow">
                <a:avLst/>
              </a:prstGeom>
              <a:noFill/>
              <a:ln w="9525">
                <a:solidFill>
                  <a:srgbClr val="4B5F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6" name="Flèche : angle droit à deux pointes 65">
                <a:extLst>
                  <a:ext uri="{FF2B5EF4-FFF2-40B4-BE49-F238E27FC236}">
                    <a16:creationId xmlns:a16="http://schemas.microsoft.com/office/drawing/2014/main" id="{F9C28FC1-4117-4D64-AFD3-649085C8923A}"/>
                  </a:ext>
                </a:extLst>
              </p:cNvPr>
              <p:cNvSpPr/>
              <p:nvPr/>
            </p:nvSpPr>
            <p:spPr>
              <a:xfrm flipV="1">
                <a:off x="6161733" y="942508"/>
                <a:ext cx="190627" cy="464966"/>
              </a:xfrm>
              <a:prstGeom prst="leftUpArrow">
                <a:avLst/>
              </a:prstGeom>
              <a:noFill/>
              <a:ln w="9525">
                <a:solidFill>
                  <a:srgbClr val="4B5F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7" name="ZoneTexte 66">
                <a:extLst>
                  <a:ext uri="{FF2B5EF4-FFF2-40B4-BE49-F238E27FC236}">
                    <a16:creationId xmlns:a16="http://schemas.microsoft.com/office/drawing/2014/main" id="{1D1719A1-DD6C-4325-92AC-2111101F6DEC}"/>
                  </a:ext>
                </a:extLst>
              </p:cNvPr>
              <p:cNvSpPr txBox="1"/>
              <p:nvPr/>
            </p:nvSpPr>
            <p:spPr>
              <a:xfrm rot="16200000" flipH="1">
                <a:off x="2952821" y="2702963"/>
                <a:ext cx="1753729" cy="400110"/>
              </a:xfrm>
              <a:prstGeom prst="rect">
                <a:avLst/>
              </a:prstGeom>
              <a:noFill/>
            </p:spPr>
            <p:txBody>
              <a:bodyPr wrap="square" rtlCol="0">
                <a:spAutoFit/>
              </a:bodyPr>
              <a:lstStyle/>
              <a:p>
                <a:pPr algn="ctr"/>
                <a:r>
                  <a:rPr lang="fr-FR" sz="2000" dirty="0">
                    <a:solidFill>
                      <a:schemeClr val="tx2">
                        <a:satMod val="130000"/>
                      </a:schemeClr>
                    </a:solidFill>
                    <a:latin typeface="+mj-lt"/>
                    <a:ea typeface="+mj-ea"/>
                    <a:cs typeface="+mj-cs"/>
                  </a:rPr>
                  <a:t>Chambres</a:t>
                </a:r>
              </a:p>
            </p:txBody>
          </p:sp>
          <p:sp>
            <p:nvSpPr>
              <p:cNvPr id="68" name="ZoneTexte 67">
                <a:extLst>
                  <a:ext uri="{FF2B5EF4-FFF2-40B4-BE49-F238E27FC236}">
                    <a16:creationId xmlns:a16="http://schemas.microsoft.com/office/drawing/2014/main" id="{73823187-AAC0-4232-8747-29A99F98C97B}"/>
                  </a:ext>
                </a:extLst>
              </p:cNvPr>
              <p:cNvSpPr txBox="1"/>
              <p:nvPr/>
            </p:nvSpPr>
            <p:spPr>
              <a:xfrm rot="5400000">
                <a:off x="7053313" y="2228879"/>
                <a:ext cx="1420961" cy="400110"/>
              </a:xfrm>
              <a:prstGeom prst="rect">
                <a:avLst/>
              </a:prstGeom>
              <a:noFill/>
            </p:spPr>
            <p:txBody>
              <a:bodyPr wrap="square" rtlCol="0">
                <a:spAutoFit/>
              </a:bodyPr>
              <a:lstStyle/>
              <a:p>
                <a:pPr algn="ctr"/>
                <a:r>
                  <a:rPr lang="fr-FR" sz="2000" dirty="0">
                    <a:solidFill>
                      <a:schemeClr val="tx2">
                        <a:satMod val="130000"/>
                      </a:schemeClr>
                    </a:solidFill>
                    <a:latin typeface="+mj-lt"/>
                    <a:ea typeface="+mj-ea"/>
                    <a:cs typeface="+mj-cs"/>
                  </a:rPr>
                  <a:t>Chambres</a:t>
                </a:r>
              </a:p>
            </p:txBody>
          </p:sp>
        </p:grpSp>
        <p:sp>
          <p:nvSpPr>
            <p:cNvPr id="7169" name="Rectangle 7168">
              <a:extLst>
                <a:ext uri="{FF2B5EF4-FFF2-40B4-BE49-F238E27FC236}">
                  <a16:creationId xmlns:a16="http://schemas.microsoft.com/office/drawing/2014/main" id="{F5F2036D-D9D5-4AA7-936A-66EC976C45C3}"/>
                </a:ext>
              </a:extLst>
            </p:cNvPr>
            <p:cNvSpPr/>
            <p:nvPr/>
          </p:nvSpPr>
          <p:spPr>
            <a:xfrm>
              <a:off x="4003670" y="4091246"/>
              <a:ext cx="82843" cy="7107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2" name="Rectangle 71">
              <a:extLst>
                <a:ext uri="{FF2B5EF4-FFF2-40B4-BE49-F238E27FC236}">
                  <a16:creationId xmlns:a16="http://schemas.microsoft.com/office/drawing/2014/main" id="{108C26B7-730B-4F8E-85FF-447C51B3F3E0}"/>
                </a:ext>
              </a:extLst>
            </p:cNvPr>
            <p:cNvSpPr/>
            <p:nvPr/>
          </p:nvSpPr>
          <p:spPr>
            <a:xfrm>
              <a:off x="2795236" y="4119004"/>
              <a:ext cx="82843" cy="5950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53" name="ZoneTexte 52">
            <a:extLst>
              <a:ext uri="{FF2B5EF4-FFF2-40B4-BE49-F238E27FC236}">
                <a16:creationId xmlns:a16="http://schemas.microsoft.com/office/drawing/2014/main" id="{37C3AD83-0D30-4BD6-84C9-8B0D86C84CF7}"/>
              </a:ext>
            </a:extLst>
          </p:cNvPr>
          <p:cNvSpPr txBox="1"/>
          <p:nvPr/>
        </p:nvSpPr>
        <p:spPr>
          <a:xfrm rot="16200000" flipH="1">
            <a:off x="3279580" y="5207074"/>
            <a:ext cx="1753729" cy="338554"/>
          </a:xfrm>
          <a:prstGeom prst="rect">
            <a:avLst/>
          </a:prstGeom>
          <a:noFill/>
        </p:spPr>
        <p:txBody>
          <a:bodyPr wrap="square" rtlCol="0">
            <a:spAutoFit/>
          </a:bodyPr>
          <a:lstStyle/>
          <a:p>
            <a:pPr algn="ctr"/>
            <a:r>
              <a:rPr lang="fr-FR" sz="1600" dirty="0">
                <a:solidFill>
                  <a:schemeClr val="tx2">
                    <a:satMod val="130000"/>
                  </a:schemeClr>
                </a:solidFill>
                <a:latin typeface="+mj-lt"/>
                <a:ea typeface="+mj-ea"/>
                <a:cs typeface="+mj-cs"/>
              </a:rPr>
              <a:t>Entrée</a:t>
            </a:r>
          </a:p>
        </p:txBody>
      </p:sp>
      <p:cxnSp>
        <p:nvCxnSpPr>
          <p:cNvPr id="64" name="Connecteur droit avec flèche 63">
            <a:extLst>
              <a:ext uri="{FF2B5EF4-FFF2-40B4-BE49-F238E27FC236}">
                <a16:creationId xmlns:a16="http://schemas.microsoft.com/office/drawing/2014/main" id="{5B4BB4B2-72F5-4650-908F-E0E87CB2037E}"/>
              </a:ext>
            </a:extLst>
          </p:cNvPr>
          <p:cNvCxnSpPr>
            <a:cxnSpLocks/>
          </p:cNvCxnSpPr>
          <p:nvPr/>
        </p:nvCxnSpPr>
        <p:spPr>
          <a:xfrm flipH="1" flipV="1">
            <a:off x="4881072" y="4143026"/>
            <a:ext cx="463639" cy="2"/>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4" name="Groupe 3">
            <a:extLst>
              <a:ext uri="{FF2B5EF4-FFF2-40B4-BE49-F238E27FC236}">
                <a16:creationId xmlns:a16="http://schemas.microsoft.com/office/drawing/2014/main" id="{FBBACA4C-83A5-4FB5-958B-4DBF7A5FB8AF}"/>
              </a:ext>
            </a:extLst>
          </p:cNvPr>
          <p:cNvGrpSpPr/>
          <p:nvPr/>
        </p:nvGrpSpPr>
        <p:grpSpPr>
          <a:xfrm>
            <a:off x="11129343" y="-2688562"/>
            <a:ext cx="7753346" cy="2834919"/>
            <a:chOff x="7879958" y="-3096777"/>
            <a:chExt cx="7753346" cy="2834919"/>
          </a:xfrm>
        </p:grpSpPr>
        <p:sp>
          <p:nvSpPr>
            <p:cNvPr id="74" name="Titre 1">
              <a:extLst>
                <a:ext uri="{FF2B5EF4-FFF2-40B4-BE49-F238E27FC236}">
                  <a16:creationId xmlns:a16="http://schemas.microsoft.com/office/drawing/2014/main" id="{247F7844-5624-478B-86DB-7E7E44AF03AF}"/>
                </a:ext>
              </a:extLst>
            </p:cNvPr>
            <p:cNvSpPr txBox="1">
              <a:spLocks/>
            </p:cNvSpPr>
            <p:nvPr/>
          </p:nvSpPr>
          <p:spPr>
            <a:xfrm>
              <a:off x="8047036" y="-3096777"/>
              <a:ext cx="7586268" cy="825173"/>
            </a:xfrm>
            <a:prstGeom prst="rect">
              <a:avLst/>
            </a:prstGeom>
            <a:ln>
              <a:noFill/>
            </a:ln>
          </p:spPr>
          <p:txBody>
            <a:bodyPr anchor="b">
              <a:no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marL="342900" indent="-342900">
                <a:buFont typeface="Wingdings" panose="05000000000000000000" pitchFamily="2" charset="2"/>
                <a:buChar char="§"/>
              </a:pPr>
              <a:r>
                <a:rPr lang="fr-FR" sz="2000" dirty="0">
                  <a:effectLst/>
                </a:rPr>
                <a:t>L’UHR comme l’UVS sont </a:t>
              </a:r>
              <a:r>
                <a:rPr lang="fr-FR" sz="2000" b="1" dirty="0">
                  <a:effectLst/>
                </a:rPr>
                <a:t>des unités de vie contenantes de taille humaine </a:t>
              </a:r>
              <a:r>
                <a:rPr lang="fr-FR" sz="2000" dirty="0">
                  <a:effectLst/>
                </a:rPr>
                <a:t>autorisant une circulation sécurisée.</a:t>
              </a:r>
            </a:p>
          </p:txBody>
        </p:sp>
        <p:sp>
          <p:nvSpPr>
            <p:cNvPr id="69" name="Titre 1">
              <a:extLst>
                <a:ext uri="{FF2B5EF4-FFF2-40B4-BE49-F238E27FC236}">
                  <a16:creationId xmlns:a16="http://schemas.microsoft.com/office/drawing/2014/main" id="{9E2E6FD9-36C6-4D6A-81F7-63A5046EDDFC}"/>
                </a:ext>
              </a:extLst>
            </p:cNvPr>
            <p:cNvSpPr txBox="1">
              <a:spLocks/>
            </p:cNvSpPr>
            <p:nvPr/>
          </p:nvSpPr>
          <p:spPr>
            <a:xfrm>
              <a:off x="8000377" y="-2297185"/>
              <a:ext cx="7382136" cy="767847"/>
            </a:xfrm>
            <a:prstGeom prst="rect">
              <a:avLst/>
            </a:prstGeom>
            <a:ln>
              <a:noFill/>
            </a:ln>
          </p:spPr>
          <p:txBody>
            <a:bodyPr anchor="b">
              <a:noAutofit/>
            </a:bodyPr>
            <a:lstStyle>
              <a:defPPr>
                <a:defRPr lang="fr-FR"/>
              </a:defPPr>
              <a:lvl1pPr marL="342900" indent="-342900">
                <a:spcBef>
                  <a:spcPct val="0"/>
                </a:spcBef>
                <a:buFont typeface="Wingdings" panose="05000000000000000000" pitchFamily="2" charset="2"/>
                <a:buChar char="§"/>
                <a:defRPr kumimoji="0" sz="2400">
                  <a:solidFill>
                    <a:schemeClr val="tx2">
                      <a:satMod val="130000"/>
                    </a:schemeClr>
                  </a:solidFill>
                  <a:effectLst/>
                  <a:latin typeface="+mj-lt"/>
                  <a:ea typeface="+mj-ea"/>
                  <a:cs typeface="+mj-cs"/>
                </a:defRPr>
              </a:lvl1pPr>
              <a:extLst/>
            </a:lstStyle>
            <a:p>
              <a:r>
                <a:rPr lang="fr-FR" sz="2000" dirty="0"/>
                <a:t>L’équipe se compose d’AS et d’ASG de la psychologue,  du cadre et du médecin référent (IDE partagées avec l’EHPAD).</a:t>
              </a:r>
            </a:p>
          </p:txBody>
        </p:sp>
        <p:sp>
          <p:nvSpPr>
            <p:cNvPr id="70" name="Titre 1">
              <a:extLst>
                <a:ext uri="{FF2B5EF4-FFF2-40B4-BE49-F238E27FC236}">
                  <a16:creationId xmlns:a16="http://schemas.microsoft.com/office/drawing/2014/main" id="{D392A5A8-6381-4548-B97D-FEC24A2BB0AE}"/>
                </a:ext>
              </a:extLst>
            </p:cNvPr>
            <p:cNvSpPr txBox="1">
              <a:spLocks/>
            </p:cNvSpPr>
            <p:nvPr/>
          </p:nvSpPr>
          <p:spPr>
            <a:xfrm>
              <a:off x="7989464" y="-1583272"/>
              <a:ext cx="7633981" cy="1104803"/>
            </a:xfrm>
            <a:prstGeom prst="rect">
              <a:avLst/>
            </a:prstGeom>
            <a:ln>
              <a:noFill/>
            </a:ln>
          </p:spPr>
          <p:txBody>
            <a:bodyPr anchor="b">
              <a:noAutofit/>
            </a:bodyPr>
            <a:lstStyle>
              <a:defPPr>
                <a:defRPr lang="fr-FR"/>
              </a:defPPr>
              <a:lvl1pPr marL="342900" indent="-342900">
                <a:spcBef>
                  <a:spcPct val="0"/>
                </a:spcBef>
                <a:buFont typeface="Wingdings" panose="05000000000000000000" pitchFamily="2" charset="2"/>
                <a:buChar char="§"/>
                <a:defRPr kumimoji="0" sz="2400">
                  <a:solidFill>
                    <a:schemeClr val="tx2">
                      <a:satMod val="130000"/>
                    </a:schemeClr>
                  </a:solidFill>
                  <a:effectLst/>
                  <a:latin typeface="+mj-lt"/>
                  <a:ea typeface="+mj-ea"/>
                  <a:cs typeface="+mj-cs"/>
                </a:defRPr>
              </a:lvl1pPr>
              <a:extLst/>
            </a:lstStyle>
            <a:p>
              <a:r>
                <a:rPr lang="fr-FR" sz="2000" dirty="0"/>
                <a:t>En sus des visites quotidiennes, une réunion formelle est organisée une semaine /deux (+pédagogie concrète autour des situations problématiques).</a:t>
              </a:r>
            </a:p>
          </p:txBody>
        </p:sp>
        <p:sp>
          <p:nvSpPr>
            <p:cNvPr id="2" name="Rectangle 1">
              <a:extLst>
                <a:ext uri="{FF2B5EF4-FFF2-40B4-BE49-F238E27FC236}">
                  <a16:creationId xmlns:a16="http://schemas.microsoft.com/office/drawing/2014/main" id="{F5B025D9-81FA-4F13-B6D5-EFA1736D9ADB}"/>
                </a:ext>
              </a:extLst>
            </p:cNvPr>
            <p:cNvSpPr/>
            <p:nvPr/>
          </p:nvSpPr>
          <p:spPr>
            <a:xfrm>
              <a:off x="7879958" y="-2988129"/>
              <a:ext cx="7751428" cy="27262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grpSp>
      <p:grpSp>
        <p:nvGrpSpPr>
          <p:cNvPr id="19" name="Groupe 18">
            <a:extLst>
              <a:ext uri="{FF2B5EF4-FFF2-40B4-BE49-F238E27FC236}">
                <a16:creationId xmlns:a16="http://schemas.microsoft.com/office/drawing/2014/main" id="{40EB0293-833D-486C-8C1D-11016FEDCE87}"/>
              </a:ext>
            </a:extLst>
          </p:cNvPr>
          <p:cNvGrpSpPr/>
          <p:nvPr/>
        </p:nvGrpSpPr>
        <p:grpSpPr>
          <a:xfrm>
            <a:off x="11078560" y="2898546"/>
            <a:ext cx="8402859" cy="899019"/>
            <a:chOff x="4138918" y="3486375"/>
            <a:chExt cx="8402859" cy="899019"/>
          </a:xfrm>
        </p:grpSpPr>
        <p:grpSp>
          <p:nvGrpSpPr>
            <p:cNvPr id="18" name="Groupe 17">
              <a:extLst>
                <a:ext uri="{FF2B5EF4-FFF2-40B4-BE49-F238E27FC236}">
                  <a16:creationId xmlns:a16="http://schemas.microsoft.com/office/drawing/2014/main" id="{23CCC687-0E20-4BE3-8E6A-421B7B2DA233}"/>
                </a:ext>
              </a:extLst>
            </p:cNvPr>
            <p:cNvGrpSpPr/>
            <p:nvPr/>
          </p:nvGrpSpPr>
          <p:grpSpPr>
            <a:xfrm>
              <a:off x="4487436" y="3486375"/>
              <a:ext cx="8054341" cy="899019"/>
              <a:chOff x="4487436" y="3486375"/>
              <a:chExt cx="8054341" cy="899019"/>
            </a:xfrm>
          </p:grpSpPr>
          <p:sp>
            <p:nvSpPr>
              <p:cNvPr id="78" name="Titre 1">
                <a:extLst>
                  <a:ext uri="{FF2B5EF4-FFF2-40B4-BE49-F238E27FC236}">
                    <a16:creationId xmlns:a16="http://schemas.microsoft.com/office/drawing/2014/main" id="{79D83B22-A740-4263-B006-1D6FDB3AFBB3}"/>
                  </a:ext>
                </a:extLst>
              </p:cNvPr>
              <p:cNvSpPr txBox="1">
                <a:spLocks/>
              </p:cNvSpPr>
              <p:nvPr/>
            </p:nvSpPr>
            <p:spPr>
              <a:xfrm>
                <a:off x="5114823" y="3486375"/>
                <a:ext cx="7426954" cy="802948"/>
              </a:xfrm>
              <a:prstGeom prst="rect">
                <a:avLst/>
              </a:prstGeom>
              <a:ln>
                <a:noFill/>
              </a:ln>
            </p:spPr>
            <p:txBody>
              <a:bodyPr anchor="b">
                <a:no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r>
                  <a:rPr lang="fr-FR" sz="2000" dirty="0">
                    <a:effectLst/>
                  </a:rPr>
                  <a:t>L’espace atelier est un espace ouvert facilitant  l’intégration des patients « hésitants ». </a:t>
                </a:r>
              </a:p>
            </p:txBody>
          </p:sp>
          <p:sp>
            <p:nvSpPr>
              <p:cNvPr id="71" name="Rectangle 70">
                <a:extLst>
                  <a:ext uri="{FF2B5EF4-FFF2-40B4-BE49-F238E27FC236}">
                    <a16:creationId xmlns:a16="http://schemas.microsoft.com/office/drawing/2014/main" id="{375185F2-E4CF-4910-8FA0-86734325CEBF}"/>
                  </a:ext>
                </a:extLst>
              </p:cNvPr>
              <p:cNvSpPr/>
              <p:nvPr/>
            </p:nvSpPr>
            <p:spPr>
              <a:xfrm>
                <a:off x="4487436" y="3624944"/>
                <a:ext cx="7504539" cy="7604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grpSp>
        <p:sp>
          <p:nvSpPr>
            <p:cNvPr id="13" name="Triangle isocèle 12">
              <a:extLst>
                <a:ext uri="{FF2B5EF4-FFF2-40B4-BE49-F238E27FC236}">
                  <a16:creationId xmlns:a16="http://schemas.microsoft.com/office/drawing/2014/main" id="{6C2ECA7D-5199-482A-A496-FE5BF5D3325D}"/>
                </a:ext>
              </a:extLst>
            </p:cNvPr>
            <p:cNvSpPr/>
            <p:nvPr/>
          </p:nvSpPr>
          <p:spPr>
            <a:xfrm rot="16200000">
              <a:off x="4156088" y="3884611"/>
              <a:ext cx="201336" cy="235675"/>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grpSp>
      <p:grpSp>
        <p:nvGrpSpPr>
          <p:cNvPr id="21" name="Groupe 20">
            <a:extLst>
              <a:ext uri="{FF2B5EF4-FFF2-40B4-BE49-F238E27FC236}">
                <a16:creationId xmlns:a16="http://schemas.microsoft.com/office/drawing/2014/main" id="{0ACC4589-2E53-4CC2-B1BA-2696999A57E5}"/>
              </a:ext>
            </a:extLst>
          </p:cNvPr>
          <p:cNvGrpSpPr/>
          <p:nvPr/>
        </p:nvGrpSpPr>
        <p:grpSpPr>
          <a:xfrm>
            <a:off x="11248190" y="4473249"/>
            <a:ext cx="7269137" cy="1705522"/>
            <a:chOff x="5402561" y="4309963"/>
            <a:chExt cx="7269137" cy="1705522"/>
          </a:xfrm>
        </p:grpSpPr>
        <p:grpSp>
          <p:nvGrpSpPr>
            <p:cNvPr id="20" name="Groupe 19">
              <a:extLst>
                <a:ext uri="{FF2B5EF4-FFF2-40B4-BE49-F238E27FC236}">
                  <a16:creationId xmlns:a16="http://schemas.microsoft.com/office/drawing/2014/main" id="{8B293386-A1E8-48BF-ABAE-21E0DD35E666}"/>
                </a:ext>
              </a:extLst>
            </p:cNvPr>
            <p:cNvGrpSpPr/>
            <p:nvPr/>
          </p:nvGrpSpPr>
          <p:grpSpPr>
            <a:xfrm>
              <a:off x="5778218" y="4309963"/>
              <a:ext cx="6893480" cy="1705522"/>
              <a:chOff x="5778218" y="4309963"/>
              <a:chExt cx="6893480" cy="1705522"/>
            </a:xfrm>
          </p:grpSpPr>
          <p:sp>
            <p:nvSpPr>
              <p:cNvPr id="76" name="Titre 1">
                <a:extLst>
                  <a:ext uri="{FF2B5EF4-FFF2-40B4-BE49-F238E27FC236}">
                    <a16:creationId xmlns:a16="http://schemas.microsoft.com/office/drawing/2014/main" id="{5D5539CE-C85C-4258-BE0F-4C126908AB73}"/>
                  </a:ext>
                </a:extLst>
              </p:cNvPr>
              <p:cNvSpPr txBox="1">
                <a:spLocks/>
              </p:cNvSpPr>
              <p:nvPr/>
            </p:nvSpPr>
            <p:spPr>
              <a:xfrm>
                <a:off x="5804772" y="4309963"/>
                <a:ext cx="6866926" cy="1705522"/>
              </a:xfrm>
              <a:prstGeom prst="rect">
                <a:avLst/>
              </a:prstGeom>
              <a:ln>
                <a:noFill/>
              </a:ln>
            </p:spPr>
            <p:txBody>
              <a:bodyPr anchor="b">
                <a:no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r>
                  <a:rPr lang="fr-FR" sz="2000" dirty="0">
                    <a:effectLst/>
                  </a:rPr>
                  <a:t>Entre l’Accueil de jour et l’UHR, un accès a été ouvert permettant si besoin, une progressivité de  transfert d’un résident  de l’AJ à l’UHR.         </a:t>
                </a:r>
              </a:p>
            </p:txBody>
          </p:sp>
          <p:sp>
            <p:nvSpPr>
              <p:cNvPr id="73" name="Rectangle 72">
                <a:extLst>
                  <a:ext uri="{FF2B5EF4-FFF2-40B4-BE49-F238E27FC236}">
                    <a16:creationId xmlns:a16="http://schemas.microsoft.com/office/drawing/2014/main" id="{ADA48509-F025-46C0-8B81-344EB4D61759}"/>
                  </a:ext>
                </a:extLst>
              </p:cNvPr>
              <p:cNvSpPr/>
              <p:nvPr/>
            </p:nvSpPr>
            <p:spPr>
              <a:xfrm>
                <a:off x="5778218" y="4963885"/>
                <a:ext cx="6283354" cy="104278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grpSp>
        <p:sp>
          <p:nvSpPr>
            <p:cNvPr id="77" name="Triangle isocèle 76">
              <a:extLst>
                <a:ext uri="{FF2B5EF4-FFF2-40B4-BE49-F238E27FC236}">
                  <a16:creationId xmlns:a16="http://schemas.microsoft.com/office/drawing/2014/main" id="{8C81CCC3-871F-425F-A385-7A1DFBDDC2ED}"/>
                </a:ext>
              </a:extLst>
            </p:cNvPr>
            <p:cNvSpPr/>
            <p:nvPr/>
          </p:nvSpPr>
          <p:spPr>
            <a:xfrm rot="16200000">
              <a:off x="5419339" y="5191737"/>
              <a:ext cx="201336" cy="234891"/>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custDataLst>
      <p:tags r:id="rId1"/>
    </p:custDataLst>
    <p:extLst>
      <p:ext uri="{BB962C8B-B14F-4D97-AF65-F5344CB8AC3E}">
        <p14:creationId xmlns:p14="http://schemas.microsoft.com/office/powerpoint/2010/main" val="1015413603"/>
      </p:ext>
    </p:extLst>
  </p:cSld>
  <p:clrMapOvr>
    <a:masterClrMapping/>
  </p:clrMapOvr>
  <mc:AlternateContent xmlns:mc="http://schemas.openxmlformats.org/markup-compatibility/2006" xmlns:p14="http://schemas.microsoft.com/office/powerpoint/2010/main">
    <mc:Choice Requires="p14">
      <p:transition spd="slow" p14:dur="2000" advTm="18240"/>
    </mc:Choice>
    <mc:Fallback xmlns="">
      <p:transition spd="slow" advTm="1824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507B55C-9E46-42BB-963F-7BD296E104DD}"/>
              </a:ext>
            </a:extLst>
          </p:cNvPr>
          <p:cNvSpPr/>
          <p:nvPr/>
        </p:nvSpPr>
        <p:spPr>
          <a:xfrm>
            <a:off x="1952094" y="4477556"/>
            <a:ext cx="360040"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4" name="Groupe 3">
            <a:extLst>
              <a:ext uri="{FF2B5EF4-FFF2-40B4-BE49-F238E27FC236}">
                <a16:creationId xmlns:a16="http://schemas.microsoft.com/office/drawing/2014/main" id="{4A0A62AA-C37D-4095-A882-2E482A2D1F62}"/>
              </a:ext>
            </a:extLst>
          </p:cNvPr>
          <p:cNvGrpSpPr/>
          <p:nvPr/>
        </p:nvGrpSpPr>
        <p:grpSpPr>
          <a:xfrm>
            <a:off x="1358284" y="112734"/>
            <a:ext cx="10833715" cy="6572152"/>
            <a:chOff x="1358284" y="112734"/>
            <a:chExt cx="10833715" cy="6572152"/>
          </a:xfrm>
        </p:grpSpPr>
        <p:sp>
          <p:nvSpPr>
            <p:cNvPr id="11" name="ZoneTexte 10">
              <a:extLst>
                <a:ext uri="{FF2B5EF4-FFF2-40B4-BE49-F238E27FC236}">
                  <a16:creationId xmlns:a16="http://schemas.microsoft.com/office/drawing/2014/main" id="{099C3514-E6D5-42DC-919B-84A2BB26731D}"/>
                </a:ext>
              </a:extLst>
            </p:cNvPr>
            <p:cNvSpPr txBox="1"/>
            <p:nvPr/>
          </p:nvSpPr>
          <p:spPr>
            <a:xfrm>
              <a:off x="1358284" y="125510"/>
              <a:ext cx="7306322" cy="461665"/>
            </a:xfrm>
            <a:prstGeom prst="rect">
              <a:avLst/>
            </a:prstGeom>
            <a:noFill/>
            <a:ln w="28575">
              <a:solidFill>
                <a:schemeClr val="accent6">
                  <a:lumMod val="75000"/>
                </a:schemeClr>
              </a:solidFill>
            </a:ln>
          </p:spPr>
          <p:txBody>
            <a:bodyPr wrap="square" rtlCol="0">
              <a:spAutoFit/>
            </a:bodyPr>
            <a:lstStyle>
              <a:defPPr>
                <a:defRPr lang="fr-FR"/>
              </a:defPPr>
              <a:lvl1pPr algn="ctr">
                <a:defRPr sz="1400" b="1">
                  <a:solidFill>
                    <a:schemeClr val="accent1">
                      <a:lumMod val="75000"/>
                    </a:schemeClr>
                  </a:solidFill>
                  <a:latin typeface="Bookman Old Style" panose="02050604050505020204" pitchFamily="18" charset="0"/>
                </a:defRPr>
              </a:lvl1pPr>
            </a:lstStyle>
            <a:p>
              <a:r>
                <a:rPr lang="fr-FR" sz="2400" dirty="0"/>
                <a:t>EHPAD CHENIER</a:t>
              </a:r>
            </a:p>
          </p:txBody>
        </p:sp>
        <p:grpSp>
          <p:nvGrpSpPr>
            <p:cNvPr id="7187" name="Groupe 7186">
              <a:extLst>
                <a:ext uri="{FF2B5EF4-FFF2-40B4-BE49-F238E27FC236}">
                  <a16:creationId xmlns:a16="http://schemas.microsoft.com/office/drawing/2014/main" id="{9997906D-F063-4007-A2E9-7E7E5BA9B8E9}"/>
                </a:ext>
              </a:extLst>
            </p:cNvPr>
            <p:cNvGrpSpPr/>
            <p:nvPr/>
          </p:nvGrpSpPr>
          <p:grpSpPr>
            <a:xfrm>
              <a:off x="1384074" y="665826"/>
              <a:ext cx="10807925" cy="6019060"/>
              <a:chOff x="1375437" y="727969"/>
              <a:chExt cx="10807925" cy="6019060"/>
            </a:xfrm>
          </p:grpSpPr>
          <p:sp>
            <p:nvSpPr>
              <p:cNvPr id="34" name="ZoneTexte 33">
                <a:extLst>
                  <a:ext uri="{FF2B5EF4-FFF2-40B4-BE49-F238E27FC236}">
                    <a16:creationId xmlns:a16="http://schemas.microsoft.com/office/drawing/2014/main" id="{64D397A6-BB75-4162-B508-6430E7C4E7EA}"/>
                  </a:ext>
                </a:extLst>
              </p:cNvPr>
              <p:cNvSpPr txBox="1"/>
              <p:nvPr/>
            </p:nvSpPr>
            <p:spPr>
              <a:xfrm flipH="1">
                <a:off x="7111012" y="738654"/>
                <a:ext cx="5072350" cy="923330"/>
              </a:xfrm>
              <a:prstGeom prst="rect">
                <a:avLst/>
              </a:prstGeom>
              <a:noFill/>
              <a:ln w="28575">
                <a:solidFill>
                  <a:schemeClr val="accent1">
                    <a:lumMod val="60000"/>
                    <a:lumOff val="40000"/>
                  </a:schemeClr>
                </a:solidFill>
              </a:ln>
            </p:spPr>
            <p:txBody>
              <a:bodyPr wrap="square" rtlCol="0">
                <a:spAutoFit/>
              </a:bodyPr>
              <a:lstStyle/>
              <a:p>
                <a:r>
                  <a:rPr lang="fr-FR" dirty="0" err="1">
                    <a:solidFill>
                      <a:schemeClr val="accent6">
                        <a:lumMod val="75000"/>
                      </a:schemeClr>
                    </a:solidFill>
                  </a:rPr>
                  <a:t>l’Ehpad</a:t>
                </a:r>
                <a:r>
                  <a:rPr lang="fr-FR" dirty="0">
                    <a:solidFill>
                      <a:schemeClr val="accent6">
                        <a:lumMod val="75000"/>
                      </a:schemeClr>
                    </a:solidFill>
                  </a:rPr>
                  <a:t> Chénier (2010) est un établissement plaisant composé de 5 unités séparés </a:t>
                </a:r>
                <a:r>
                  <a:rPr lang="fr-FR" i="1" dirty="0">
                    <a:solidFill>
                      <a:schemeClr val="accent6">
                        <a:lumMod val="75000"/>
                      </a:schemeClr>
                    </a:solidFill>
                  </a:rPr>
                  <a:t>(les quartier) </a:t>
                </a:r>
                <a:r>
                  <a:rPr lang="fr-FR" dirty="0">
                    <a:solidFill>
                      <a:schemeClr val="accent6">
                        <a:lumMod val="75000"/>
                      </a:schemeClr>
                    </a:solidFill>
                  </a:rPr>
                  <a:t>et une salle centrale de rencontres  </a:t>
                </a:r>
                <a:r>
                  <a:rPr lang="fr-FR" i="1" dirty="0">
                    <a:solidFill>
                      <a:schemeClr val="accent6">
                        <a:lumMod val="75000"/>
                      </a:schemeClr>
                    </a:solidFill>
                  </a:rPr>
                  <a:t>(la place du village).</a:t>
                </a:r>
              </a:p>
            </p:txBody>
          </p:sp>
          <p:pic>
            <p:nvPicPr>
              <p:cNvPr id="24" name="Image 23">
                <a:extLst>
                  <a:ext uri="{FF2B5EF4-FFF2-40B4-BE49-F238E27FC236}">
                    <a16:creationId xmlns:a16="http://schemas.microsoft.com/office/drawing/2014/main" id="{76F88789-C261-4F89-A9FE-FA0C432CE3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5437" y="727969"/>
                <a:ext cx="5675679" cy="2830312"/>
              </a:xfrm>
              <a:prstGeom prst="rect">
                <a:avLst/>
              </a:prstGeom>
            </p:spPr>
          </p:pic>
          <p:pic>
            <p:nvPicPr>
              <p:cNvPr id="7168" name="Image 7167">
                <a:extLst>
                  <a:ext uri="{FF2B5EF4-FFF2-40B4-BE49-F238E27FC236}">
                    <a16:creationId xmlns:a16="http://schemas.microsoft.com/office/drawing/2014/main" id="{96B70A02-F69F-4C09-A784-3B37B2F1746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22392" y="1731144"/>
                <a:ext cx="4981072" cy="2592281"/>
              </a:xfrm>
              <a:prstGeom prst="rect">
                <a:avLst/>
              </a:prstGeom>
            </p:spPr>
          </p:pic>
          <p:pic>
            <p:nvPicPr>
              <p:cNvPr id="7177" name="Image 7176">
                <a:extLst>
                  <a:ext uri="{FF2B5EF4-FFF2-40B4-BE49-F238E27FC236}">
                    <a16:creationId xmlns:a16="http://schemas.microsoft.com/office/drawing/2014/main" id="{B927D51F-B91B-4055-B782-C46448EFCAF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06601" y="3624401"/>
                <a:ext cx="5633391" cy="3122628"/>
              </a:xfrm>
              <a:prstGeom prst="rect">
                <a:avLst/>
              </a:prstGeom>
            </p:spPr>
          </p:pic>
          <p:sp>
            <p:nvSpPr>
              <p:cNvPr id="48" name="ZoneTexte 47">
                <a:extLst>
                  <a:ext uri="{FF2B5EF4-FFF2-40B4-BE49-F238E27FC236}">
                    <a16:creationId xmlns:a16="http://schemas.microsoft.com/office/drawing/2014/main" id="{CF22E911-6345-423A-9E10-CF3B645BA42A}"/>
                  </a:ext>
                </a:extLst>
              </p:cNvPr>
              <p:cNvSpPr txBox="1"/>
              <p:nvPr/>
            </p:nvSpPr>
            <p:spPr>
              <a:xfrm flipH="1">
                <a:off x="1414509" y="6352302"/>
                <a:ext cx="3331733" cy="369332"/>
              </a:xfrm>
              <a:prstGeom prst="rect">
                <a:avLst/>
              </a:prstGeom>
              <a:noFill/>
              <a:ln w="28575">
                <a:solidFill>
                  <a:schemeClr val="accent1">
                    <a:lumMod val="60000"/>
                    <a:lumOff val="40000"/>
                  </a:schemeClr>
                </a:solidFill>
              </a:ln>
            </p:spPr>
            <p:txBody>
              <a:bodyPr wrap="square" rtlCol="0">
                <a:spAutoFit/>
              </a:bodyPr>
              <a:lstStyle/>
              <a:p>
                <a:r>
                  <a:rPr lang="fr-FR" dirty="0">
                    <a:solidFill>
                      <a:schemeClr val="bg1"/>
                    </a:solidFill>
                  </a:rPr>
                  <a:t>Salle des Quatre Âges</a:t>
                </a:r>
              </a:p>
            </p:txBody>
          </p:sp>
        </p:grpSp>
        <p:sp>
          <p:nvSpPr>
            <p:cNvPr id="7190" name="ZoneTexte 7189">
              <a:extLst>
                <a:ext uri="{FF2B5EF4-FFF2-40B4-BE49-F238E27FC236}">
                  <a16:creationId xmlns:a16="http://schemas.microsoft.com/office/drawing/2014/main" id="{D2B38206-B5B2-46CA-A4B4-95D8885F5E69}"/>
                </a:ext>
              </a:extLst>
            </p:cNvPr>
            <p:cNvSpPr txBox="1"/>
            <p:nvPr/>
          </p:nvSpPr>
          <p:spPr>
            <a:xfrm>
              <a:off x="8662625" y="112734"/>
              <a:ext cx="2735301" cy="461665"/>
            </a:xfrm>
            <a:prstGeom prst="rect">
              <a:avLst/>
            </a:prstGeom>
            <a:noFill/>
          </p:spPr>
          <p:txBody>
            <a:bodyPr wrap="none" rtlCol="0">
              <a:spAutoFit/>
            </a:bodyPr>
            <a:lstStyle/>
            <a:p>
              <a:r>
                <a:rPr lang="fr-FR" sz="2400" i="1" dirty="0"/>
                <a:t>&lt;&lt; avant le  Covid-19</a:t>
              </a:r>
            </a:p>
          </p:txBody>
        </p:sp>
      </p:grpSp>
      <p:pic>
        <p:nvPicPr>
          <p:cNvPr id="16" name="Image 15">
            <a:extLst>
              <a:ext uri="{FF2B5EF4-FFF2-40B4-BE49-F238E27FC236}">
                <a16:creationId xmlns:a16="http://schemas.microsoft.com/office/drawing/2014/main" id="{E0E20603-002A-442C-B26C-A16962918B24}"/>
              </a:ext>
            </a:extLst>
          </p:cNvPr>
          <p:cNvPicPr>
            <a:picLocks noChangeAspect="1"/>
          </p:cNvPicPr>
          <p:nvPr/>
        </p:nvPicPr>
        <p:blipFill>
          <a:blip r:embed="rId6"/>
          <a:stretch>
            <a:fillRect/>
          </a:stretch>
        </p:blipFill>
        <p:spPr>
          <a:xfrm>
            <a:off x="195309" y="83209"/>
            <a:ext cx="880351" cy="1002833"/>
          </a:xfrm>
          <a:prstGeom prst="rect">
            <a:avLst/>
          </a:prstGeom>
        </p:spPr>
      </p:pic>
      <p:sp>
        <p:nvSpPr>
          <p:cNvPr id="19" name="Rectangle 18">
            <a:extLst>
              <a:ext uri="{FF2B5EF4-FFF2-40B4-BE49-F238E27FC236}">
                <a16:creationId xmlns:a16="http://schemas.microsoft.com/office/drawing/2014/main" id="{AE05ACCA-71CB-4DC2-AA12-849CA98EDF72}"/>
              </a:ext>
            </a:extLst>
          </p:cNvPr>
          <p:cNvSpPr/>
          <p:nvPr/>
        </p:nvSpPr>
        <p:spPr>
          <a:xfrm>
            <a:off x="465746" y="6300216"/>
            <a:ext cx="485230" cy="347472"/>
          </a:xfrm>
          <a:prstGeom prst="rect">
            <a:avLst/>
          </a:prstGeom>
          <a:no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5" name="Groupe 4">
            <a:extLst>
              <a:ext uri="{FF2B5EF4-FFF2-40B4-BE49-F238E27FC236}">
                <a16:creationId xmlns:a16="http://schemas.microsoft.com/office/drawing/2014/main" id="{9A49B8C0-1FFD-4A04-9966-A37328B432BB}"/>
              </a:ext>
            </a:extLst>
          </p:cNvPr>
          <p:cNvGrpSpPr/>
          <p:nvPr/>
        </p:nvGrpSpPr>
        <p:grpSpPr>
          <a:xfrm>
            <a:off x="3082679" y="4296793"/>
            <a:ext cx="9109321" cy="2597319"/>
            <a:chOff x="3082679" y="4296793"/>
            <a:chExt cx="9109321" cy="2597319"/>
          </a:xfrm>
        </p:grpSpPr>
        <p:sp>
          <p:nvSpPr>
            <p:cNvPr id="46" name="ZoneTexte 45">
              <a:extLst>
                <a:ext uri="{FF2B5EF4-FFF2-40B4-BE49-F238E27FC236}">
                  <a16:creationId xmlns:a16="http://schemas.microsoft.com/office/drawing/2014/main" id="{FB4790E3-133B-47A0-868C-6DF992992DBA}"/>
                </a:ext>
              </a:extLst>
            </p:cNvPr>
            <p:cNvSpPr txBox="1"/>
            <p:nvPr/>
          </p:nvSpPr>
          <p:spPr>
            <a:xfrm flipH="1">
              <a:off x="7131728" y="5970782"/>
              <a:ext cx="5060272" cy="923330"/>
            </a:xfrm>
            <a:prstGeom prst="rect">
              <a:avLst/>
            </a:prstGeom>
            <a:noFill/>
            <a:ln w="28575">
              <a:solidFill>
                <a:schemeClr val="accent1">
                  <a:lumMod val="60000"/>
                  <a:lumOff val="40000"/>
                </a:schemeClr>
              </a:solidFill>
            </a:ln>
          </p:spPr>
          <p:txBody>
            <a:bodyPr wrap="square" rtlCol="0">
              <a:spAutoFit/>
            </a:bodyPr>
            <a:lstStyle/>
            <a:p>
              <a:r>
                <a:rPr lang="fr-FR" dirty="0">
                  <a:solidFill>
                    <a:schemeClr val="accent6">
                      <a:lumMod val="75000"/>
                    </a:schemeClr>
                  </a:solidFill>
                </a:rPr>
                <a:t>L’EHPAD a aussi été, dès ses origines, conçu comme un espace ouvert,  animé accueillant des expositions d’art régulières </a:t>
              </a:r>
            </a:p>
          </p:txBody>
        </p:sp>
        <p:grpSp>
          <p:nvGrpSpPr>
            <p:cNvPr id="3" name="Groupe 2">
              <a:extLst>
                <a:ext uri="{FF2B5EF4-FFF2-40B4-BE49-F238E27FC236}">
                  <a16:creationId xmlns:a16="http://schemas.microsoft.com/office/drawing/2014/main" id="{E0681F9E-15A1-4D05-9322-26C3A54B2FF8}"/>
                </a:ext>
              </a:extLst>
            </p:cNvPr>
            <p:cNvGrpSpPr/>
            <p:nvPr/>
          </p:nvGrpSpPr>
          <p:grpSpPr>
            <a:xfrm>
              <a:off x="3082679" y="4296793"/>
              <a:ext cx="9026463" cy="1871833"/>
              <a:chOff x="3082679" y="4296793"/>
              <a:chExt cx="9026463" cy="1871833"/>
            </a:xfrm>
          </p:grpSpPr>
          <p:grpSp>
            <p:nvGrpSpPr>
              <p:cNvPr id="2" name="Groupe 1">
                <a:extLst>
                  <a:ext uri="{FF2B5EF4-FFF2-40B4-BE49-F238E27FC236}">
                    <a16:creationId xmlns:a16="http://schemas.microsoft.com/office/drawing/2014/main" id="{13383D28-CD07-4B36-B49A-3E0DA158AEA0}"/>
                  </a:ext>
                </a:extLst>
              </p:cNvPr>
              <p:cNvGrpSpPr/>
              <p:nvPr/>
            </p:nvGrpSpPr>
            <p:grpSpPr>
              <a:xfrm>
                <a:off x="3082679" y="4296793"/>
                <a:ext cx="6232123" cy="1871833"/>
                <a:chOff x="3082679" y="4296793"/>
                <a:chExt cx="6232123" cy="1871833"/>
              </a:xfrm>
            </p:grpSpPr>
            <p:pic>
              <p:nvPicPr>
                <p:cNvPr id="7180" name="Image 7179">
                  <a:extLst>
                    <a:ext uri="{FF2B5EF4-FFF2-40B4-BE49-F238E27FC236}">
                      <a16:creationId xmlns:a16="http://schemas.microsoft.com/office/drawing/2014/main" id="{339ABD18-93F0-4AFE-BCA0-CE55BBC7706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3082679" y="5202096"/>
                  <a:ext cx="1827494" cy="966530"/>
                </a:xfrm>
                <a:prstGeom prst="rect">
                  <a:avLst/>
                </a:prstGeom>
                <a:ln w="19050">
                  <a:solidFill>
                    <a:schemeClr val="accent1">
                      <a:lumMod val="60000"/>
                      <a:lumOff val="40000"/>
                    </a:schemeClr>
                  </a:solidFill>
                </a:ln>
              </p:spPr>
            </p:pic>
            <p:pic>
              <p:nvPicPr>
                <p:cNvPr id="7184" name="Image 7183">
                  <a:extLst>
                    <a:ext uri="{FF2B5EF4-FFF2-40B4-BE49-F238E27FC236}">
                      <a16:creationId xmlns:a16="http://schemas.microsoft.com/office/drawing/2014/main" id="{6D291B0A-D11C-487C-B401-FB14DC64E83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119891" y="4296793"/>
                  <a:ext cx="2194911" cy="1603570"/>
                </a:xfrm>
                <a:prstGeom prst="rect">
                  <a:avLst/>
                </a:prstGeom>
              </p:spPr>
            </p:pic>
          </p:grpSp>
          <p:pic>
            <p:nvPicPr>
              <p:cNvPr id="7186" name="Image 7185">
                <a:extLst>
                  <a:ext uri="{FF2B5EF4-FFF2-40B4-BE49-F238E27FC236}">
                    <a16:creationId xmlns:a16="http://schemas.microsoft.com/office/drawing/2014/main" id="{22CF398C-5CB8-4193-B192-5D03F98663C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361040" y="4298519"/>
                <a:ext cx="2748102" cy="1604307"/>
              </a:xfrm>
              <a:prstGeom prst="rect">
                <a:avLst/>
              </a:prstGeom>
            </p:spPr>
          </p:pic>
        </p:grpSp>
      </p:grpSp>
    </p:spTree>
    <p:custDataLst>
      <p:tags r:id="rId1"/>
    </p:custDataLst>
    <p:extLst>
      <p:ext uri="{BB962C8B-B14F-4D97-AF65-F5344CB8AC3E}">
        <p14:creationId xmlns:p14="http://schemas.microsoft.com/office/powerpoint/2010/main" val="2010113714"/>
      </p:ext>
    </p:extLst>
  </p:cSld>
  <p:clrMapOvr>
    <a:masterClrMapping/>
  </p:clrMapOvr>
  <mc:AlternateContent xmlns:mc="http://schemas.openxmlformats.org/markup-compatibility/2006" xmlns:p14="http://schemas.microsoft.com/office/powerpoint/2010/main">
    <mc:Choice Requires="p14">
      <p:transition spd="slow" p14:dur="2000" advTm="18240"/>
    </mc:Choice>
    <mc:Fallback xmlns="">
      <p:transition spd="slow" advTm="1824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2"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2000" fill="hold"/>
                                        <p:tgtEl>
                                          <p:spTgt spid="5"/>
                                        </p:tgtEl>
                                        <p:attrNameLst>
                                          <p:attrName>ppt_x</p:attrName>
                                        </p:attrNameLst>
                                      </p:cBhvr>
                                      <p:tavLst>
                                        <p:tav tm="0">
                                          <p:val>
                                            <p:strVal val="1+#ppt_w/2"/>
                                          </p:val>
                                        </p:tav>
                                        <p:tav tm="100000">
                                          <p:val>
                                            <p:strVal val="#ppt_x"/>
                                          </p:val>
                                        </p:tav>
                                      </p:tavLst>
                                    </p:anim>
                                    <p:anim calcmode="lin" valueType="num">
                                      <p:cBhvr additive="base">
                                        <p:cTn id="15" dur="2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e 2">
            <a:extLst>
              <a:ext uri="{FF2B5EF4-FFF2-40B4-BE49-F238E27FC236}">
                <a16:creationId xmlns:a16="http://schemas.microsoft.com/office/drawing/2014/main" id="{9A4D6AE4-0FCD-4749-852E-B02FF4209F81}"/>
              </a:ext>
            </a:extLst>
          </p:cNvPr>
          <p:cNvGrpSpPr/>
          <p:nvPr/>
        </p:nvGrpSpPr>
        <p:grpSpPr>
          <a:xfrm>
            <a:off x="3517030" y="0"/>
            <a:ext cx="5406333" cy="6485567"/>
            <a:chOff x="3141473" y="80211"/>
            <a:chExt cx="5406333" cy="6485567"/>
          </a:xfrm>
        </p:grpSpPr>
        <p:pic>
          <p:nvPicPr>
            <p:cNvPr id="13" name="Image 12">
              <a:extLst>
                <a:ext uri="{FF2B5EF4-FFF2-40B4-BE49-F238E27FC236}">
                  <a16:creationId xmlns:a16="http://schemas.microsoft.com/office/drawing/2014/main" id="{AB1BCB43-E33A-44DA-AB0D-5EB845968822}"/>
                </a:ext>
              </a:extLst>
            </p:cNvPr>
            <p:cNvPicPr>
              <a:picLocks noChangeAspect="1"/>
            </p:cNvPicPr>
            <p:nvPr/>
          </p:nvPicPr>
          <p:blipFill>
            <a:blip r:embed="rId3"/>
            <a:stretch>
              <a:fillRect/>
            </a:stretch>
          </p:blipFill>
          <p:spPr>
            <a:xfrm>
              <a:off x="3141473" y="80211"/>
              <a:ext cx="5406333" cy="6472989"/>
            </a:xfrm>
            <a:prstGeom prst="rect">
              <a:avLst/>
            </a:prstGeom>
            <a:ln w="19050">
              <a:solidFill>
                <a:schemeClr val="accent1"/>
              </a:solidFill>
            </a:ln>
          </p:spPr>
        </p:pic>
        <p:sp>
          <p:nvSpPr>
            <p:cNvPr id="2" name="ZoneTexte 1">
              <a:extLst>
                <a:ext uri="{FF2B5EF4-FFF2-40B4-BE49-F238E27FC236}">
                  <a16:creationId xmlns:a16="http://schemas.microsoft.com/office/drawing/2014/main" id="{1F4B8C68-2720-43A6-84EF-A44A38C9DD81}"/>
                </a:ext>
              </a:extLst>
            </p:cNvPr>
            <p:cNvSpPr txBox="1"/>
            <p:nvPr/>
          </p:nvSpPr>
          <p:spPr>
            <a:xfrm flipH="1">
              <a:off x="4565465" y="6165668"/>
              <a:ext cx="3446419" cy="400110"/>
            </a:xfrm>
            <a:prstGeom prst="rect">
              <a:avLst/>
            </a:prstGeom>
            <a:noFill/>
          </p:spPr>
          <p:txBody>
            <a:bodyPr wrap="square" rtlCol="0">
              <a:spAutoFit/>
            </a:bodyPr>
            <a:lstStyle/>
            <a:p>
              <a:r>
                <a:rPr lang="fr-FR" sz="2000" b="1" dirty="0">
                  <a:solidFill>
                    <a:schemeClr val="accent1">
                      <a:lumMod val="75000"/>
                    </a:schemeClr>
                  </a:solidFill>
                </a:rPr>
                <a:t>EHPAD CHENIER</a:t>
              </a:r>
              <a:endParaRPr lang="en-GB" sz="2000" b="1" dirty="0">
                <a:solidFill>
                  <a:schemeClr val="accent1">
                    <a:lumMod val="75000"/>
                  </a:schemeClr>
                </a:solidFill>
              </a:endParaRPr>
            </a:p>
          </p:txBody>
        </p:sp>
      </p:grpSp>
      <p:grpSp>
        <p:nvGrpSpPr>
          <p:cNvPr id="19" name="Groupe 18">
            <a:extLst>
              <a:ext uri="{FF2B5EF4-FFF2-40B4-BE49-F238E27FC236}">
                <a16:creationId xmlns:a16="http://schemas.microsoft.com/office/drawing/2014/main" id="{101A6E97-3FF5-4784-8EFF-7194E920BF96}"/>
              </a:ext>
            </a:extLst>
          </p:cNvPr>
          <p:cNvGrpSpPr/>
          <p:nvPr/>
        </p:nvGrpSpPr>
        <p:grpSpPr>
          <a:xfrm>
            <a:off x="6566564" y="679338"/>
            <a:ext cx="3966463" cy="1426990"/>
            <a:chOff x="6566564" y="679338"/>
            <a:chExt cx="3966463" cy="1426990"/>
          </a:xfrm>
        </p:grpSpPr>
        <p:sp>
          <p:nvSpPr>
            <p:cNvPr id="24" name="ZoneTexte 23">
              <a:extLst>
                <a:ext uri="{FF2B5EF4-FFF2-40B4-BE49-F238E27FC236}">
                  <a16:creationId xmlns:a16="http://schemas.microsoft.com/office/drawing/2014/main" id="{6327D045-FF0C-499E-BEEA-7E2B6C85522E}"/>
                </a:ext>
              </a:extLst>
            </p:cNvPr>
            <p:cNvSpPr txBox="1"/>
            <p:nvPr/>
          </p:nvSpPr>
          <p:spPr>
            <a:xfrm flipH="1">
              <a:off x="9243714" y="1063019"/>
              <a:ext cx="1289313" cy="523220"/>
            </a:xfrm>
            <a:prstGeom prst="rect">
              <a:avLst/>
            </a:prstGeom>
            <a:noFill/>
          </p:spPr>
          <p:txBody>
            <a:bodyPr wrap="square" rtlCol="0">
              <a:spAutoFit/>
            </a:bodyPr>
            <a:lstStyle/>
            <a:p>
              <a:pPr algn="ctr"/>
              <a:r>
                <a:rPr lang="fr-FR" sz="2800" b="1" dirty="0">
                  <a:solidFill>
                    <a:schemeClr val="accent1">
                      <a:lumMod val="75000"/>
                    </a:schemeClr>
                  </a:solidFill>
                  <a:latin typeface="Bookman Old Style" panose="02050604050505020204" pitchFamily="18" charset="0"/>
                </a:rPr>
                <a:t>UHR</a:t>
              </a:r>
              <a:endParaRPr lang="en-GB" sz="2800" b="1" dirty="0">
                <a:solidFill>
                  <a:schemeClr val="accent1">
                    <a:lumMod val="75000"/>
                  </a:schemeClr>
                </a:solidFill>
                <a:latin typeface="Bookman Old Style" panose="02050604050505020204" pitchFamily="18" charset="0"/>
              </a:endParaRPr>
            </a:p>
          </p:txBody>
        </p:sp>
        <p:sp>
          <p:nvSpPr>
            <p:cNvPr id="4" name="Rectangle 3">
              <a:extLst>
                <a:ext uri="{FF2B5EF4-FFF2-40B4-BE49-F238E27FC236}">
                  <a16:creationId xmlns:a16="http://schemas.microsoft.com/office/drawing/2014/main" id="{EAFAB248-F005-44DE-8868-41C303D80BDB}"/>
                </a:ext>
              </a:extLst>
            </p:cNvPr>
            <p:cNvSpPr/>
            <p:nvPr/>
          </p:nvSpPr>
          <p:spPr>
            <a:xfrm>
              <a:off x="6566564" y="679338"/>
              <a:ext cx="1085234" cy="1426990"/>
            </a:xfrm>
            <a:prstGeom prst="rect">
              <a:avLst/>
            </a:prstGeom>
            <a:noFill/>
            <a:ln w="762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accent1">
                    <a:lumMod val="75000"/>
                  </a:schemeClr>
                </a:solidFill>
              </a:endParaRPr>
            </a:p>
          </p:txBody>
        </p:sp>
        <p:cxnSp>
          <p:nvCxnSpPr>
            <p:cNvPr id="11" name="Connecteur droit 10">
              <a:extLst>
                <a:ext uri="{FF2B5EF4-FFF2-40B4-BE49-F238E27FC236}">
                  <a16:creationId xmlns:a16="http://schemas.microsoft.com/office/drawing/2014/main" id="{5312E2D9-A231-49AB-B680-815A2DC02D65}"/>
                </a:ext>
              </a:extLst>
            </p:cNvPr>
            <p:cNvCxnSpPr>
              <a:cxnSpLocks/>
            </p:cNvCxnSpPr>
            <p:nvPr/>
          </p:nvCxnSpPr>
          <p:spPr>
            <a:xfrm>
              <a:off x="7739742" y="1355272"/>
              <a:ext cx="1616529"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5" name="Groupe 14">
            <a:extLst>
              <a:ext uri="{FF2B5EF4-FFF2-40B4-BE49-F238E27FC236}">
                <a16:creationId xmlns:a16="http://schemas.microsoft.com/office/drawing/2014/main" id="{81FEE03A-37ED-46A3-BC1A-F876A710B6A8}"/>
              </a:ext>
            </a:extLst>
          </p:cNvPr>
          <p:cNvGrpSpPr/>
          <p:nvPr/>
        </p:nvGrpSpPr>
        <p:grpSpPr>
          <a:xfrm>
            <a:off x="1954310" y="701109"/>
            <a:ext cx="3890460" cy="1426990"/>
            <a:chOff x="1954310" y="701109"/>
            <a:chExt cx="3890460" cy="1426990"/>
          </a:xfrm>
        </p:grpSpPr>
        <p:sp>
          <p:nvSpPr>
            <p:cNvPr id="44" name="ZoneTexte 43">
              <a:extLst>
                <a:ext uri="{FF2B5EF4-FFF2-40B4-BE49-F238E27FC236}">
                  <a16:creationId xmlns:a16="http://schemas.microsoft.com/office/drawing/2014/main" id="{A0EDDE14-F309-4F4A-BDD9-1CCCA33381DC}"/>
                </a:ext>
              </a:extLst>
            </p:cNvPr>
            <p:cNvSpPr txBox="1"/>
            <p:nvPr/>
          </p:nvSpPr>
          <p:spPr>
            <a:xfrm flipH="1">
              <a:off x="1954310" y="1173307"/>
              <a:ext cx="1289313" cy="523220"/>
            </a:xfrm>
            <a:prstGeom prst="rect">
              <a:avLst/>
            </a:prstGeom>
            <a:noFill/>
          </p:spPr>
          <p:txBody>
            <a:bodyPr wrap="square" rtlCol="0">
              <a:spAutoFit/>
            </a:bodyPr>
            <a:lstStyle/>
            <a:p>
              <a:pPr algn="ctr"/>
              <a:r>
                <a:rPr lang="fr-FR" sz="2800" b="1" dirty="0">
                  <a:solidFill>
                    <a:schemeClr val="accent1">
                      <a:lumMod val="75000"/>
                    </a:schemeClr>
                  </a:solidFill>
                  <a:latin typeface="Bookman Old Style" panose="02050604050505020204" pitchFamily="18" charset="0"/>
                </a:rPr>
                <a:t>UVS</a:t>
              </a:r>
              <a:endParaRPr lang="en-GB" sz="2800" b="1" dirty="0">
                <a:solidFill>
                  <a:schemeClr val="accent1">
                    <a:lumMod val="75000"/>
                  </a:schemeClr>
                </a:solidFill>
                <a:latin typeface="Bookman Old Style" panose="02050604050505020204" pitchFamily="18" charset="0"/>
              </a:endParaRPr>
            </a:p>
          </p:txBody>
        </p:sp>
        <p:sp>
          <p:nvSpPr>
            <p:cNvPr id="25" name="Rectangle 24">
              <a:extLst>
                <a:ext uri="{FF2B5EF4-FFF2-40B4-BE49-F238E27FC236}">
                  <a16:creationId xmlns:a16="http://schemas.microsoft.com/office/drawing/2014/main" id="{157EDB81-C28D-408D-BD94-5E238EFFECB8}"/>
                </a:ext>
              </a:extLst>
            </p:cNvPr>
            <p:cNvSpPr/>
            <p:nvPr/>
          </p:nvSpPr>
          <p:spPr>
            <a:xfrm>
              <a:off x="4759536" y="701109"/>
              <a:ext cx="1085234" cy="1426990"/>
            </a:xfrm>
            <a:prstGeom prst="rect">
              <a:avLst/>
            </a:prstGeom>
            <a:noFill/>
            <a:ln w="762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accent1">
                    <a:lumMod val="75000"/>
                  </a:schemeClr>
                </a:solidFill>
              </a:endParaRPr>
            </a:p>
          </p:txBody>
        </p:sp>
        <p:cxnSp>
          <p:nvCxnSpPr>
            <p:cNvPr id="29" name="Connecteur droit 28">
              <a:extLst>
                <a:ext uri="{FF2B5EF4-FFF2-40B4-BE49-F238E27FC236}">
                  <a16:creationId xmlns:a16="http://schemas.microsoft.com/office/drawing/2014/main" id="{0F4424A8-3554-403E-890D-520DA62D452C}"/>
                </a:ext>
              </a:extLst>
            </p:cNvPr>
            <p:cNvCxnSpPr>
              <a:cxnSpLocks/>
            </p:cNvCxnSpPr>
            <p:nvPr/>
          </p:nvCxnSpPr>
          <p:spPr>
            <a:xfrm>
              <a:off x="3075213" y="1442358"/>
              <a:ext cx="1616529"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0" name="Groupe 19">
            <a:extLst>
              <a:ext uri="{FF2B5EF4-FFF2-40B4-BE49-F238E27FC236}">
                <a16:creationId xmlns:a16="http://schemas.microsoft.com/office/drawing/2014/main" id="{914F9941-2883-406F-AEAD-F83E302CCC92}"/>
              </a:ext>
            </a:extLst>
          </p:cNvPr>
          <p:cNvGrpSpPr/>
          <p:nvPr/>
        </p:nvGrpSpPr>
        <p:grpSpPr>
          <a:xfrm>
            <a:off x="7119258" y="2139042"/>
            <a:ext cx="4618595" cy="454483"/>
            <a:chOff x="7119258" y="2139042"/>
            <a:chExt cx="4618595" cy="454483"/>
          </a:xfrm>
        </p:grpSpPr>
        <p:sp>
          <p:nvSpPr>
            <p:cNvPr id="45" name="ZoneTexte 44">
              <a:extLst>
                <a:ext uri="{FF2B5EF4-FFF2-40B4-BE49-F238E27FC236}">
                  <a16:creationId xmlns:a16="http://schemas.microsoft.com/office/drawing/2014/main" id="{80AFD269-0A86-4F4D-9FF0-FF06C1D01E14}"/>
                </a:ext>
              </a:extLst>
            </p:cNvPr>
            <p:cNvSpPr txBox="1"/>
            <p:nvPr/>
          </p:nvSpPr>
          <p:spPr>
            <a:xfrm flipH="1">
              <a:off x="8773918" y="2193415"/>
              <a:ext cx="2963935" cy="400110"/>
            </a:xfrm>
            <a:prstGeom prst="rect">
              <a:avLst/>
            </a:prstGeom>
            <a:noFill/>
          </p:spPr>
          <p:txBody>
            <a:bodyPr wrap="square" rtlCol="0">
              <a:spAutoFit/>
            </a:bodyPr>
            <a:lstStyle/>
            <a:p>
              <a:pPr algn="ctr"/>
              <a:r>
                <a:rPr lang="fr-FR" sz="2000" b="1" dirty="0">
                  <a:solidFill>
                    <a:schemeClr val="accent1">
                      <a:lumMod val="75000"/>
                    </a:schemeClr>
                  </a:solidFill>
                  <a:latin typeface="Bookman Old Style" panose="02050604050505020204" pitchFamily="18" charset="0"/>
                </a:rPr>
                <a:t>Accueil de Jour</a:t>
              </a:r>
              <a:endParaRPr lang="en-GB" sz="2000" b="1" dirty="0">
                <a:solidFill>
                  <a:schemeClr val="accent1">
                    <a:lumMod val="75000"/>
                  </a:schemeClr>
                </a:solidFill>
                <a:latin typeface="Bookman Old Style" panose="02050604050505020204" pitchFamily="18" charset="0"/>
              </a:endParaRPr>
            </a:p>
          </p:txBody>
        </p:sp>
        <p:sp>
          <p:nvSpPr>
            <p:cNvPr id="17" name="Rectangle 16">
              <a:extLst>
                <a:ext uri="{FF2B5EF4-FFF2-40B4-BE49-F238E27FC236}">
                  <a16:creationId xmlns:a16="http://schemas.microsoft.com/office/drawing/2014/main" id="{99E68485-0AA8-4DC4-B871-EBC94533DAC8}"/>
                </a:ext>
              </a:extLst>
            </p:cNvPr>
            <p:cNvSpPr/>
            <p:nvPr/>
          </p:nvSpPr>
          <p:spPr>
            <a:xfrm>
              <a:off x="7119258" y="2139042"/>
              <a:ext cx="1240971" cy="424544"/>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3" name="Connecteur droit 32">
              <a:extLst>
                <a:ext uri="{FF2B5EF4-FFF2-40B4-BE49-F238E27FC236}">
                  <a16:creationId xmlns:a16="http://schemas.microsoft.com/office/drawing/2014/main" id="{2FBF11B0-E26B-47FE-8977-486FC89C1726}"/>
                </a:ext>
              </a:extLst>
            </p:cNvPr>
            <p:cNvCxnSpPr>
              <a:cxnSpLocks/>
            </p:cNvCxnSpPr>
            <p:nvPr/>
          </p:nvCxnSpPr>
          <p:spPr>
            <a:xfrm>
              <a:off x="8365670" y="2389415"/>
              <a:ext cx="843644"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2072251894"/>
      </p:ext>
    </p:extLst>
  </p:cSld>
  <p:clrMapOvr>
    <a:masterClrMapping/>
  </p:clrMapOvr>
  <mc:AlternateContent xmlns:mc="http://schemas.openxmlformats.org/markup-compatibility/2006" xmlns:p14="http://schemas.microsoft.com/office/powerpoint/2010/main">
    <mc:Choice Requires="p14">
      <p:transition spd="slow" p14:dur="2000" advTm="18240"/>
    </mc:Choice>
    <mc:Fallback xmlns="">
      <p:transition spd="slow" advTm="1824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750" fill="hold"/>
                                        <p:tgtEl>
                                          <p:spTgt spid="3"/>
                                        </p:tgtEl>
                                        <p:attrNameLst>
                                          <p:attrName>ppt_w</p:attrName>
                                        </p:attrNameLst>
                                      </p:cBhvr>
                                      <p:tavLst>
                                        <p:tav tm="0">
                                          <p:val>
                                            <p:fltVal val="0"/>
                                          </p:val>
                                        </p:tav>
                                        <p:tav tm="100000">
                                          <p:val>
                                            <p:strVal val="#ppt_w"/>
                                          </p:val>
                                        </p:tav>
                                      </p:tavLst>
                                    </p:anim>
                                    <p:anim calcmode="lin" valueType="num">
                                      <p:cBhvr>
                                        <p:cTn id="8" dur="750" fill="hold"/>
                                        <p:tgtEl>
                                          <p:spTgt spid="3"/>
                                        </p:tgtEl>
                                        <p:attrNameLst>
                                          <p:attrName>ppt_h</p:attrName>
                                        </p:attrNameLst>
                                      </p:cBhvr>
                                      <p:tavLst>
                                        <p:tav tm="0">
                                          <p:val>
                                            <p:fltVal val="0"/>
                                          </p:val>
                                        </p:tav>
                                        <p:tav tm="100000">
                                          <p:val>
                                            <p:strVal val="#ppt_h"/>
                                          </p:val>
                                        </p:tav>
                                      </p:tavLst>
                                    </p:anim>
                                    <p:animEffect transition="in" filter="fade">
                                      <p:cBhvr>
                                        <p:cTn id="9" dur="75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additive="base">
                                        <p:cTn id="14" dur="750" fill="hold"/>
                                        <p:tgtEl>
                                          <p:spTgt spid="15"/>
                                        </p:tgtEl>
                                        <p:attrNameLst>
                                          <p:attrName>ppt_x</p:attrName>
                                        </p:attrNameLst>
                                      </p:cBhvr>
                                      <p:tavLst>
                                        <p:tav tm="0">
                                          <p:val>
                                            <p:strVal val="0-#ppt_w/2"/>
                                          </p:val>
                                        </p:tav>
                                        <p:tav tm="100000">
                                          <p:val>
                                            <p:strVal val="#ppt_x"/>
                                          </p:val>
                                        </p:tav>
                                      </p:tavLst>
                                    </p:anim>
                                    <p:anim calcmode="lin" valueType="num">
                                      <p:cBhvr additive="base">
                                        <p:cTn id="15" dur="75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2" fill="hold" nodeType="click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additive="base">
                                        <p:cTn id="20" dur="750" fill="hold"/>
                                        <p:tgtEl>
                                          <p:spTgt spid="19"/>
                                        </p:tgtEl>
                                        <p:attrNameLst>
                                          <p:attrName>ppt_x</p:attrName>
                                        </p:attrNameLst>
                                      </p:cBhvr>
                                      <p:tavLst>
                                        <p:tav tm="0">
                                          <p:val>
                                            <p:strVal val="1+#ppt_w/2"/>
                                          </p:val>
                                        </p:tav>
                                        <p:tav tm="100000">
                                          <p:val>
                                            <p:strVal val="#ppt_x"/>
                                          </p:val>
                                        </p:tav>
                                      </p:tavLst>
                                    </p:anim>
                                    <p:anim calcmode="lin" valueType="num">
                                      <p:cBhvr additive="base">
                                        <p:cTn id="21" dur="75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20"/>
                                        </p:tgtEl>
                                        <p:attrNameLst>
                                          <p:attrName>style.visibility</p:attrName>
                                        </p:attrNameLst>
                                      </p:cBhvr>
                                      <p:to>
                                        <p:strVal val="visible"/>
                                      </p:to>
                                    </p:set>
                                    <p:anim calcmode="lin" valueType="num">
                                      <p:cBhvr additive="base">
                                        <p:cTn id="26" dur="750" fill="hold"/>
                                        <p:tgtEl>
                                          <p:spTgt spid="20"/>
                                        </p:tgtEl>
                                        <p:attrNameLst>
                                          <p:attrName>ppt_x</p:attrName>
                                        </p:attrNameLst>
                                      </p:cBhvr>
                                      <p:tavLst>
                                        <p:tav tm="0">
                                          <p:val>
                                            <p:strVal val="#ppt_x"/>
                                          </p:val>
                                        </p:tav>
                                        <p:tav tm="100000">
                                          <p:val>
                                            <p:strVal val="#ppt_x"/>
                                          </p:val>
                                        </p:tav>
                                      </p:tavLst>
                                    </p:anim>
                                    <p:anim calcmode="lin" valueType="num">
                                      <p:cBhvr additive="base">
                                        <p:cTn id="27" dur="75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9989D5BB-C411-4B2C-B956-A1A5505A9132}"/>
              </a:ext>
            </a:extLst>
          </p:cNvPr>
          <p:cNvPicPr>
            <a:picLocks noChangeAspect="1"/>
          </p:cNvPicPr>
          <p:nvPr/>
        </p:nvPicPr>
        <p:blipFill>
          <a:blip r:embed="rId3"/>
          <a:stretch>
            <a:fillRect/>
          </a:stretch>
        </p:blipFill>
        <p:spPr>
          <a:xfrm>
            <a:off x="170933" y="222370"/>
            <a:ext cx="813980" cy="755752"/>
          </a:xfrm>
          <a:prstGeom prst="rect">
            <a:avLst/>
          </a:prstGeom>
        </p:spPr>
      </p:pic>
      <p:sp>
        <p:nvSpPr>
          <p:cNvPr id="3" name="Titre 1">
            <a:extLst>
              <a:ext uri="{FF2B5EF4-FFF2-40B4-BE49-F238E27FC236}">
                <a16:creationId xmlns:a16="http://schemas.microsoft.com/office/drawing/2014/main" id="{DC86D1F1-7FB4-4D50-B8A8-DB27CFEF91FE}"/>
              </a:ext>
            </a:extLst>
          </p:cNvPr>
          <p:cNvSpPr txBox="1">
            <a:spLocks/>
          </p:cNvSpPr>
          <p:nvPr/>
        </p:nvSpPr>
        <p:spPr>
          <a:xfrm>
            <a:off x="1391055" y="267249"/>
            <a:ext cx="10632332" cy="500866"/>
          </a:xfrm>
          <a:prstGeom prst="rect">
            <a:avLst/>
          </a:prstGeom>
          <a:ln>
            <a:solidFill>
              <a:schemeClr val="accent1">
                <a:lumMod val="50000"/>
              </a:schemeClr>
            </a:solidFill>
          </a:ln>
        </p:spPr>
        <p:txBody>
          <a:bodyPr anchor="b">
            <a:no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ctr"/>
            <a:r>
              <a:rPr lang="fr-FR" sz="2800" dirty="0">
                <a:effectLst/>
              </a:rPr>
              <a:t>Le projet UHR de l’EHPAD Chénier</a:t>
            </a:r>
          </a:p>
        </p:txBody>
      </p:sp>
      <p:sp>
        <p:nvSpPr>
          <p:cNvPr id="4" name="Titre 1">
            <a:extLst>
              <a:ext uri="{FF2B5EF4-FFF2-40B4-BE49-F238E27FC236}">
                <a16:creationId xmlns:a16="http://schemas.microsoft.com/office/drawing/2014/main" id="{9560A1A6-4C67-46C0-B262-01AFF9B2EB98}"/>
              </a:ext>
            </a:extLst>
          </p:cNvPr>
          <p:cNvSpPr txBox="1">
            <a:spLocks/>
          </p:cNvSpPr>
          <p:nvPr/>
        </p:nvSpPr>
        <p:spPr>
          <a:xfrm>
            <a:off x="953813" y="2239859"/>
            <a:ext cx="8651400" cy="308119"/>
          </a:xfrm>
          <a:prstGeom prst="rect">
            <a:avLst/>
          </a:prstGeom>
          <a:ln>
            <a:noFill/>
          </a:ln>
        </p:spPr>
        <p:txBody>
          <a:bodyPr anchor="b">
            <a:no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ctr"/>
            <a:endParaRPr lang="fr-FR" sz="1600" dirty="0">
              <a:effectLst/>
            </a:endParaRPr>
          </a:p>
        </p:txBody>
      </p:sp>
      <p:sp>
        <p:nvSpPr>
          <p:cNvPr id="6" name="Titre 1">
            <a:extLst>
              <a:ext uri="{FF2B5EF4-FFF2-40B4-BE49-F238E27FC236}">
                <a16:creationId xmlns:a16="http://schemas.microsoft.com/office/drawing/2014/main" id="{53F4C2DC-C0F1-425A-8A3B-B2B7122668F4}"/>
              </a:ext>
            </a:extLst>
          </p:cNvPr>
          <p:cNvSpPr txBox="1">
            <a:spLocks/>
          </p:cNvSpPr>
          <p:nvPr/>
        </p:nvSpPr>
        <p:spPr>
          <a:xfrm>
            <a:off x="1560197" y="847503"/>
            <a:ext cx="10631803" cy="1272638"/>
          </a:xfrm>
          <a:prstGeom prst="rect">
            <a:avLst/>
          </a:prstGeom>
          <a:ln>
            <a:noFill/>
          </a:ln>
        </p:spPr>
        <p:txBody>
          <a:bodyPr anchor="b">
            <a:no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marL="342900" indent="-342900">
              <a:buFont typeface="Arial" panose="020B0604020202020204" pitchFamily="34" charset="0"/>
              <a:buChar char="•"/>
            </a:pPr>
            <a:r>
              <a:rPr lang="fr-FR" sz="2400" dirty="0">
                <a:effectLst/>
              </a:rPr>
              <a:t>Le Centre hospitalier de Limoux, a été dès ces débuts, parmi les premiers à promouvoir le travail en réseau multi-partenarial en direction du maintien à domicile de la personne âgée.</a:t>
            </a:r>
          </a:p>
        </p:txBody>
      </p:sp>
      <p:sp>
        <p:nvSpPr>
          <p:cNvPr id="7" name="Titre 1">
            <a:extLst>
              <a:ext uri="{FF2B5EF4-FFF2-40B4-BE49-F238E27FC236}">
                <a16:creationId xmlns:a16="http://schemas.microsoft.com/office/drawing/2014/main" id="{7C2DBF61-AEF7-4034-8B7A-4B0952784317}"/>
              </a:ext>
            </a:extLst>
          </p:cNvPr>
          <p:cNvSpPr txBox="1">
            <a:spLocks/>
          </p:cNvSpPr>
          <p:nvPr/>
        </p:nvSpPr>
        <p:spPr>
          <a:xfrm>
            <a:off x="1553148" y="2110009"/>
            <a:ext cx="10402350" cy="825133"/>
          </a:xfrm>
          <a:prstGeom prst="rect">
            <a:avLst/>
          </a:prstGeom>
          <a:ln>
            <a:noFill/>
          </a:ln>
        </p:spPr>
        <p:txBody>
          <a:bodyPr anchor="b">
            <a:no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marL="342900" indent="-342900">
              <a:buFont typeface="Arial" panose="020B0604020202020204" pitchFamily="34" charset="0"/>
              <a:buChar char="•"/>
            </a:pPr>
            <a:r>
              <a:rPr lang="fr-FR" sz="2400" dirty="0">
                <a:effectLst/>
              </a:rPr>
              <a:t>Il a ainsi contribué à la mise en place en 2000, du Réseau Gérontologique (actuelle PTA:  plateforme territoriale d’appui).</a:t>
            </a:r>
          </a:p>
        </p:txBody>
      </p:sp>
      <p:sp>
        <p:nvSpPr>
          <p:cNvPr id="8" name="Titre 1">
            <a:extLst>
              <a:ext uri="{FF2B5EF4-FFF2-40B4-BE49-F238E27FC236}">
                <a16:creationId xmlns:a16="http://schemas.microsoft.com/office/drawing/2014/main" id="{15D2D210-1647-4DBB-BE13-471D92EA16D6}"/>
              </a:ext>
            </a:extLst>
          </p:cNvPr>
          <p:cNvSpPr txBox="1">
            <a:spLocks/>
          </p:cNvSpPr>
          <p:nvPr/>
        </p:nvSpPr>
        <p:spPr>
          <a:xfrm>
            <a:off x="1560198" y="3180542"/>
            <a:ext cx="10402350" cy="643678"/>
          </a:xfrm>
          <a:prstGeom prst="rect">
            <a:avLst/>
          </a:prstGeom>
          <a:ln>
            <a:noFill/>
          </a:ln>
        </p:spPr>
        <p:txBody>
          <a:bodyPr anchor="b">
            <a:no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marL="342900" indent="-342900">
              <a:buFont typeface="Arial" panose="020B0604020202020204" pitchFamily="34" charset="0"/>
              <a:buChar char="•"/>
            </a:pPr>
            <a:r>
              <a:rPr lang="fr-FR" sz="2400" dirty="0">
                <a:effectLst/>
              </a:rPr>
              <a:t>Il continue à ce jour à soutenir l’action du département dans le programme d’aide aux aidants.</a:t>
            </a:r>
          </a:p>
        </p:txBody>
      </p:sp>
      <p:sp>
        <p:nvSpPr>
          <p:cNvPr id="10" name="Titre 1">
            <a:extLst>
              <a:ext uri="{FF2B5EF4-FFF2-40B4-BE49-F238E27FC236}">
                <a16:creationId xmlns:a16="http://schemas.microsoft.com/office/drawing/2014/main" id="{D45D2AC3-A1D3-414C-9522-36AE4790C9BA}"/>
              </a:ext>
            </a:extLst>
          </p:cNvPr>
          <p:cNvSpPr txBox="1">
            <a:spLocks/>
          </p:cNvSpPr>
          <p:nvPr/>
        </p:nvSpPr>
        <p:spPr>
          <a:xfrm>
            <a:off x="1554487" y="4116860"/>
            <a:ext cx="10402350" cy="643678"/>
          </a:xfrm>
          <a:prstGeom prst="rect">
            <a:avLst/>
          </a:prstGeom>
          <a:ln>
            <a:noFill/>
          </a:ln>
        </p:spPr>
        <p:txBody>
          <a:bodyPr anchor="b">
            <a:no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marL="342900" indent="-342900">
              <a:buFont typeface="Arial" panose="020B0604020202020204" pitchFamily="34" charset="0"/>
              <a:buChar char="•"/>
            </a:pPr>
            <a:r>
              <a:rPr lang="fr-FR" sz="2400" dirty="0">
                <a:effectLst/>
              </a:rPr>
              <a:t>Le projet UHR mis en place en 2014, s’intègre donc dans ce rationnel de parcours notamment avec le service  psycho-gériatrique de la ville. </a:t>
            </a:r>
          </a:p>
        </p:txBody>
      </p:sp>
      <p:sp>
        <p:nvSpPr>
          <p:cNvPr id="11" name="Titre 1">
            <a:extLst>
              <a:ext uri="{FF2B5EF4-FFF2-40B4-BE49-F238E27FC236}">
                <a16:creationId xmlns:a16="http://schemas.microsoft.com/office/drawing/2014/main" id="{126F0CBD-CCD3-4286-BEE5-86C844602298}"/>
              </a:ext>
            </a:extLst>
          </p:cNvPr>
          <p:cNvSpPr txBox="1">
            <a:spLocks/>
          </p:cNvSpPr>
          <p:nvPr/>
        </p:nvSpPr>
        <p:spPr>
          <a:xfrm>
            <a:off x="1614608" y="4882394"/>
            <a:ext cx="10402350" cy="793943"/>
          </a:xfrm>
          <a:prstGeom prst="rect">
            <a:avLst/>
          </a:prstGeom>
        </p:spPr>
        <p:txBody>
          <a:bodyPr anchor="b">
            <a:no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marL="342900" indent="-342900">
              <a:buFont typeface="Arial" panose="020B0604020202020204" pitchFamily="34" charset="0"/>
              <a:buChar char="•"/>
            </a:pPr>
            <a:r>
              <a:rPr lang="fr-FR" sz="2400" dirty="0">
                <a:effectLst/>
              </a:rPr>
              <a:t>Le maintien de la vie et du lien social ont toujours été une grande priorité de notre établissement.  </a:t>
            </a:r>
          </a:p>
        </p:txBody>
      </p:sp>
      <p:sp>
        <p:nvSpPr>
          <p:cNvPr id="2" name="ZoneTexte 1">
            <a:extLst>
              <a:ext uri="{FF2B5EF4-FFF2-40B4-BE49-F238E27FC236}">
                <a16:creationId xmlns:a16="http://schemas.microsoft.com/office/drawing/2014/main" id="{EAC683D1-B920-4836-9F93-E9B6B91A2A32}"/>
              </a:ext>
            </a:extLst>
          </p:cNvPr>
          <p:cNvSpPr txBox="1"/>
          <p:nvPr/>
        </p:nvSpPr>
        <p:spPr>
          <a:xfrm>
            <a:off x="1629658" y="5750004"/>
            <a:ext cx="10630656" cy="830997"/>
          </a:xfrm>
          <a:prstGeom prst="rect">
            <a:avLst/>
          </a:prstGeom>
        </p:spPr>
        <p:txBody>
          <a:bodyPr wrap="square" rtlCol="0">
            <a:spAutoFit/>
          </a:bodyPr>
          <a:lstStyle/>
          <a:p>
            <a:pPr marL="342900" indent="-342900">
              <a:buFont typeface="Arial" panose="020B0604020202020204" pitchFamily="34" charset="0"/>
              <a:buChar char="•"/>
            </a:pPr>
            <a:r>
              <a:rPr lang="fr-FR" sz="2400" dirty="0">
                <a:solidFill>
                  <a:schemeClr val="tx2">
                    <a:satMod val="130000"/>
                  </a:schemeClr>
                </a:solidFill>
                <a:latin typeface="+mj-lt"/>
                <a:ea typeface="+mj-ea"/>
                <a:cs typeface="+mj-cs"/>
              </a:rPr>
              <a:t>C’est le cas de  L’EHPAD Chénier,  véritable espace d’art et de culture, un espace vivant ouvert vers la ville et donc vers les autres.</a:t>
            </a:r>
            <a:endParaRPr lang="en-GB" sz="2400" dirty="0">
              <a:solidFill>
                <a:schemeClr val="tx2">
                  <a:satMod val="130000"/>
                </a:schemeClr>
              </a:solidFill>
              <a:latin typeface="+mj-lt"/>
              <a:ea typeface="+mj-ea"/>
              <a:cs typeface="+mj-cs"/>
            </a:endParaRPr>
          </a:p>
        </p:txBody>
      </p:sp>
    </p:spTree>
    <p:custDataLst>
      <p:tags r:id="rId1"/>
    </p:custDataLst>
    <p:extLst>
      <p:ext uri="{BB962C8B-B14F-4D97-AF65-F5344CB8AC3E}">
        <p14:creationId xmlns:p14="http://schemas.microsoft.com/office/powerpoint/2010/main" val="1925750403"/>
      </p:ext>
    </p:extLst>
  </p:cSld>
  <p:clrMapOvr>
    <a:masterClrMapping/>
  </p:clrMapOvr>
  <mc:AlternateContent xmlns:mc="http://schemas.openxmlformats.org/markup-compatibility/2006" xmlns:p14="http://schemas.microsoft.com/office/powerpoint/2010/main">
    <mc:Choice Requires="p14">
      <p:transition spd="slow" p14:dur="2000" advTm="9870"/>
    </mc:Choice>
    <mc:Fallback xmlns="">
      <p:transition spd="slow" advTm="987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1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10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left)">
                                      <p:cBhvr>
                                        <p:cTn id="38" dur="10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fade">
                                      <p:cBhvr>
                                        <p:cTn id="43" dur="1000"/>
                                        <p:tgtEl>
                                          <p:spTgt spid="2"/>
                                        </p:tgtEl>
                                      </p:cBhvr>
                                    </p:animEffect>
                                    <p:anim calcmode="lin" valueType="num">
                                      <p:cBhvr>
                                        <p:cTn id="44" dur="1000" fill="hold"/>
                                        <p:tgtEl>
                                          <p:spTgt spid="2"/>
                                        </p:tgtEl>
                                        <p:attrNameLst>
                                          <p:attrName>ppt_x</p:attrName>
                                        </p:attrNameLst>
                                      </p:cBhvr>
                                      <p:tavLst>
                                        <p:tav tm="0">
                                          <p:val>
                                            <p:strVal val="#ppt_x"/>
                                          </p:val>
                                        </p:tav>
                                        <p:tav tm="100000">
                                          <p:val>
                                            <p:strVal val="#ppt_x"/>
                                          </p:val>
                                        </p:tav>
                                      </p:tavLst>
                                    </p:anim>
                                    <p:anim calcmode="lin" valueType="num">
                                      <p:cBhvr>
                                        <p:cTn id="4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P spid="7" grpId="0"/>
      <p:bldP spid="8" grpId="0"/>
      <p:bldP spid="10" grpId="0"/>
      <p:bldP spid="11" grpId="0"/>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9989D5BB-C411-4B2C-B956-A1A5505A9132}"/>
              </a:ext>
            </a:extLst>
          </p:cNvPr>
          <p:cNvPicPr>
            <a:picLocks noChangeAspect="1"/>
          </p:cNvPicPr>
          <p:nvPr/>
        </p:nvPicPr>
        <p:blipFill>
          <a:blip r:embed="rId3"/>
          <a:stretch>
            <a:fillRect/>
          </a:stretch>
        </p:blipFill>
        <p:spPr>
          <a:xfrm>
            <a:off x="170933" y="222370"/>
            <a:ext cx="813980" cy="755752"/>
          </a:xfrm>
          <a:prstGeom prst="rect">
            <a:avLst/>
          </a:prstGeom>
        </p:spPr>
      </p:pic>
      <p:grpSp>
        <p:nvGrpSpPr>
          <p:cNvPr id="17" name="Groupe 16">
            <a:extLst>
              <a:ext uri="{FF2B5EF4-FFF2-40B4-BE49-F238E27FC236}">
                <a16:creationId xmlns:a16="http://schemas.microsoft.com/office/drawing/2014/main" id="{5B1F5BA8-4052-4935-AA6B-93AC73FDC903}"/>
              </a:ext>
            </a:extLst>
          </p:cNvPr>
          <p:cNvGrpSpPr/>
          <p:nvPr/>
        </p:nvGrpSpPr>
        <p:grpSpPr>
          <a:xfrm>
            <a:off x="3474440" y="222370"/>
            <a:ext cx="5243119" cy="6423324"/>
            <a:chOff x="3900881" y="218113"/>
            <a:chExt cx="5243119" cy="6423324"/>
          </a:xfrm>
        </p:grpSpPr>
        <p:grpSp>
          <p:nvGrpSpPr>
            <p:cNvPr id="16" name="Groupe 15">
              <a:extLst>
                <a:ext uri="{FF2B5EF4-FFF2-40B4-BE49-F238E27FC236}">
                  <a16:creationId xmlns:a16="http://schemas.microsoft.com/office/drawing/2014/main" id="{EDBF1EEC-777D-4F9C-8585-02627AA0C7A4}"/>
                </a:ext>
              </a:extLst>
            </p:cNvPr>
            <p:cNvGrpSpPr/>
            <p:nvPr/>
          </p:nvGrpSpPr>
          <p:grpSpPr>
            <a:xfrm>
              <a:off x="3900881" y="844645"/>
              <a:ext cx="5243119" cy="5796792"/>
              <a:chOff x="3900881" y="844645"/>
              <a:chExt cx="5243119" cy="5796792"/>
            </a:xfrm>
          </p:grpSpPr>
          <p:pic>
            <p:nvPicPr>
              <p:cNvPr id="3" name="Image 2">
                <a:extLst>
                  <a:ext uri="{FF2B5EF4-FFF2-40B4-BE49-F238E27FC236}">
                    <a16:creationId xmlns:a16="http://schemas.microsoft.com/office/drawing/2014/main" id="{6A1DD458-9377-4E8D-B3FD-B20C6D5C9B68}"/>
                  </a:ext>
                </a:extLst>
              </p:cNvPr>
              <p:cNvPicPr>
                <a:picLocks noChangeAspect="1"/>
              </p:cNvPicPr>
              <p:nvPr/>
            </p:nvPicPr>
            <p:blipFill>
              <a:blip r:embed="rId4"/>
              <a:stretch>
                <a:fillRect/>
              </a:stretch>
            </p:blipFill>
            <p:spPr>
              <a:xfrm>
                <a:off x="3900881" y="844645"/>
                <a:ext cx="5243119" cy="5796792"/>
              </a:xfrm>
              <a:prstGeom prst="rect">
                <a:avLst/>
              </a:prstGeom>
            </p:spPr>
          </p:pic>
          <p:cxnSp>
            <p:nvCxnSpPr>
              <p:cNvPr id="10" name="Connecteur droit avec flèche 9">
                <a:extLst>
                  <a:ext uri="{FF2B5EF4-FFF2-40B4-BE49-F238E27FC236}">
                    <a16:creationId xmlns:a16="http://schemas.microsoft.com/office/drawing/2014/main" id="{E0845BC6-2C7B-4CA5-ABDB-E9F3D508626F}"/>
                  </a:ext>
                </a:extLst>
              </p:cNvPr>
              <p:cNvCxnSpPr>
                <a:cxnSpLocks/>
              </p:cNvCxnSpPr>
              <p:nvPr/>
            </p:nvCxnSpPr>
            <p:spPr>
              <a:xfrm>
                <a:off x="6561589" y="2367094"/>
                <a:ext cx="0" cy="359328"/>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13" name="ZoneTexte 12">
              <a:extLst>
                <a:ext uri="{FF2B5EF4-FFF2-40B4-BE49-F238E27FC236}">
                  <a16:creationId xmlns:a16="http://schemas.microsoft.com/office/drawing/2014/main" id="{5EA1049D-7386-4C54-AB0C-965F6A59B829}"/>
                </a:ext>
              </a:extLst>
            </p:cNvPr>
            <p:cNvSpPr txBox="1"/>
            <p:nvPr/>
          </p:nvSpPr>
          <p:spPr>
            <a:xfrm>
              <a:off x="4882394" y="218113"/>
              <a:ext cx="3749231" cy="461665"/>
            </a:xfrm>
            <a:prstGeom prst="rect">
              <a:avLst/>
            </a:prstGeom>
            <a:noFill/>
            <a:ln>
              <a:solidFill>
                <a:schemeClr val="accent1">
                  <a:lumMod val="50000"/>
                </a:schemeClr>
              </a:solidFill>
            </a:ln>
          </p:spPr>
          <p:txBody>
            <a:bodyPr wrap="none" rtlCol="0">
              <a:spAutoFit/>
            </a:bodyPr>
            <a:lstStyle/>
            <a:p>
              <a:r>
                <a:rPr lang="fr-FR" sz="2400" dirty="0">
                  <a:solidFill>
                    <a:schemeClr val="accent1">
                      <a:lumMod val="75000"/>
                    </a:schemeClr>
                  </a:solidFill>
                </a:rPr>
                <a:t>Articulations et partenariat  </a:t>
              </a:r>
              <a:endParaRPr lang="en-GB" sz="2400" dirty="0">
                <a:solidFill>
                  <a:schemeClr val="accent1">
                    <a:lumMod val="75000"/>
                  </a:schemeClr>
                </a:solidFill>
              </a:endParaRPr>
            </a:p>
          </p:txBody>
        </p:sp>
      </p:grpSp>
      <p:grpSp>
        <p:nvGrpSpPr>
          <p:cNvPr id="15" name="Groupe 14">
            <a:extLst>
              <a:ext uri="{FF2B5EF4-FFF2-40B4-BE49-F238E27FC236}">
                <a16:creationId xmlns:a16="http://schemas.microsoft.com/office/drawing/2014/main" id="{CFA78E32-4C3C-4373-B7CF-90211B46472D}"/>
              </a:ext>
            </a:extLst>
          </p:cNvPr>
          <p:cNvGrpSpPr/>
          <p:nvPr/>
        </p:nvGrpSpPr>
        <p:grpSpPr>
          <a:xfrm>
            <a:off x="1419785" y="2227849"/>
            <a:ext cx="3803381" cy="1046051"/>
            <a:chOff x="2225128" y="2244626"/>
            <a:chExt cx="3803381" cy="1046051"/>
          </a:xfrm>
        </p:grpSpPr>
        <p:cxnSp>
          <p:nvCxnSpPr>
            <p:cNvPr id="5" name="Connecteur droit avec flèche 4">
              <a:extLst>
                <a:ext uri="{FF2B5EF4-FFF2-40B4-BE49-F238E27FC236}">
                  <a16:creationId xmlns:a16="http://schemas.microsoft.com/office/drawing/2014/main" id="{B12AD5F2-990D-4FBE-8365-4618A39D32D0}"/>
                </a:ext>
              </a:extLst>
            </p:cNvPr>
            <p:cNvCxnSpPr>
              <a:cxnSpLocks/>
            </p:cNvCxnSpPr>
            <p:nvPr/>
          </p:nvCxnSpPr>
          <p:spPr>
            <a:xfrm>
              <a:off x="5676171" y="3097731"/>
              <a:ext cx="352338" cy="192946"/>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
          <p:nvSpPr>
            <p:cNvPr id="14" name="ZoneTexte 13">
              <a:extLst>
                <a:ext uri="{FF2B5EF4-FFF2-40B4-BE49-F238E27FC236}">
                  <a16:creationId xmlns:a16="http://schemas.microsoft.com/office/drawing/2014/main" id="{9D163591-7DF0-4FDC-88BF-BC58D7D1CF29}"/>
                </a:ext>
              </a:extLst>
            </p:cNvPr>
            <p:cNvSpPr txBox="1"/>
            <p:nvPr/>
          </p:nvSpPr>
          <p:spPr>
            <a:xfrm>
              <a:off x="2225128" y="2244626"/>
              <a:ext cx="2274983" cy="646331"/>
            </a:xfrm>
            <a:prstGeom prst="rect">
              <a:avLst/>
            </a:prstGeom>
            <a:noFill/>
          </p:spPr>
          <p:txBody>
            <a:bodyPr wrap="none" rtlCol="0">
              <a:spAutoFit/>
            </a:bodyPr>
            <a:lstStyle/>
            <a:p>
              <a:pPr algn="ctr"/>
              <a:r>
                <a:rPr lang="fr-FR" b="1" dirty="0">
                  <a:solidFill>
                    <a:schemeClr val="accent1">
                      <a:lumMod val="75000"/>
                    </a:schemeClr>
                  </a:solidFill>
                </a:rPr>
                <a:t>Filière</a:t>
              </a:r>
            </a:p>
            <a:p>
              <a:pPr algn="ctr"/>
              <a:r>
                <a:rPr lang="fr-FR" b="1" dirty="0">
                  <a:solidFill>
                    <a:schemeClr val="accent1">
                      <a:lumMod val="75000"/>
                    </a:schemeClr>
                  </a:solidFill>
                </a:rPr>
                <a:t>Psycho-gériatrique</a:t>
              </a:r>
              <a:endParaRPr lang="en-GB" b="1" dirty="0">
                <a:solidFill>
                  <a:schemeClr val="accent1">
                    <a:lumMod val="75000"/>
                  </a:schemeClr>
                </a:solidFill>
              </a:endParaRPr>
            </a:p>
          </p:txBody>
        </p:sp>
      </p:grpSp>
    </p:spTree>
    <p:custDataLst>
      <p:tags r:id="rId1"/>
    </p:custDataLst>
    <p:extLst>
      <p:ext uri="{BB962C8B-B14F-4D97-AF65-F5344CB8AC3E}">
        <p14:creationId xmlns:p14="http://schemas.microsoft.com/office/powerpoint/2010/main" val="3545502566"/>
      </p:ext>
    </p:extLst>
  </p:cSld>
  <p:clrMapOvr>
    <a:masterClrMapping/>
  </p:clrMapOvr>
  <mc:AlternateContent xmlns:mc="http://schemas.openxmlformats.org/markup-compatibility/2006" xmlns:p14="http://schemas.microsoft.com/office/powerpoint/2010/main">
    <mc:Choice Requires="p14">
      <p:transition spd="slow" p14:dur="2000" advTm="9870"/>
    </mc:Choice>
    <mc:Fallback xmlns="">
      <p:transition spd="slow" advTm="987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barn(inVertical)">
                                      <p:cBhvr>
                                        <p:cTn id="1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98" name="Groupe 7197">
            <a:extLst>
              <a:ext uri="{FF2B5EF4-FFF2-40B4-BE49-F238E27FC236}">
                <a16:creationId xmlns:a16="http://schemas.microsoft.com/office/drawing/2014/main" id="{770DE2C7-088C-4497-A89B-1EBE0AA64F6A}"/>
              </a:ext>
            </a:extLst>
          </p:cNvPr>
          <p:cNvGrpSpPr/>
          <p:nvPr/>
        </p:nvGrpSpPr>
        <p:grpSpPr>
          <a:xfrm>
            <a:off x="3274108" y="146956"/>
            <a:ext cx="8917892" cy="4327913"/>
            <a:chOff x="3274108" y="146956"/>
            <a:chExt cx="8917892" cy="4327913"/>
          </a:xfrm>
        </p:grpSpPr>
        <p:pic>
          <p:nvPicPr>
            <p:cNvPr id="28" name="Image 27">
              <a:extLst>
                <a:ext uri="{FF2B5EF4-FFF2-40B4-BE49-F238E27FC236}">
                  <a16:creationId xmlns:a16="http://schemas.microsoft.com/office/drawing/2014/main" id="{15364A95-DEC9-482B-AFD0-87BF5B34D01E}"/>
                </a:ext>
              </a:extLst>
            </p:cNvPr>
            <p:cNvPicPr>
              <a:picLocks noChangeAspect="1"/>
            </p:cNvPicPr>
            <p:nvPr/>
          </p:nvPicPr>
          <p:blipFill>
            <a:blip r:embed="rId3"/>
            <a:stretch>
              <a:fillRect/>
            </a:stretch>
          </p:blipFill>
          <p:spPr>
            <a:xfrm>
              <a:off x="3274108" y="831668"/>
              <a:ext cx="3484555" cy="3643201"/>
            </a:xfrm>
            <a:prstGeom prst="rect">
              <a:avLst/>
            </a:prstGeom>
          </p:spPr>
        </p:pic>
        <p:grpSp>
          <p:nvGrpSpPr>
            <p:cNvPr id="7172" name="Groupe 7171">
              <a:extLst>
                <a:ext uri="{FF2B5EF4-FFF2-40B4-BE49-F238E27FC236}">
                  <a16:creationId xmlns:a16="http://schemas.microsoft.com/office/drawing/2014/main" id="{EB96ABAC-13A5-4940-9632-DB98D1549C82}"/>
                </a:ext>
              </a:extLst>
            </p:cNvPr>
            <p:cNvGrpSpPr/>
            <p:nvPr/>
          </p:nvGrpSpPr>
          <p:grpSpPr>
            <a:xfrm>
              <a:off x="6606329" y="146956"/>
              <a:ext cx="5585671" cy="2759530"/>
              <a:chOff x="6606329" y="146956"/>
              <a:chExt cx="5585671" cy="2759530"/>
            </a:xfrm>
          </p:grpSpPr>
          <p:sp>
            <p:nvSpPr>
              <p:cNvPr id="2" name="Rectangle 1">
                <a:extLst>
                  <a:ext uri="{FF2B5EF4-FFF2-40B4-BE49-F238E27FC236}">
                    <a16:creationId xmlns:a16="http://schemas.microsoft.com/office/drawing/2014/main" id="{F5B025D9-81FA-4F13-B6D5-EFA1736D9ADB}"/>
                  </a:ext>
                </a:extLst>
              </p:cNvPr>
              <p:cNvSpPr/>
              <p:nvPr/>
            </p:nvSpPr>
            <p:spPr>
              <a:xfrm>
                <a:off x="6606329" y="146956"/>
                <a:ext cx="5460485" cy="275953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74" name="Titre 1">
                <a:extLst>
                  <a:ext uri="{FF2B5EF4-FFF2-40B4-BE49-F238E27FC236}">
                    <a16:creationId xmlns:a16="http://schemas.microsoft.com/office/drawing/2014/main" id="{247F7844-5624-478B-86DB-7E7E44AF03AF}"/>
                  </a:ext>
                </a:extLst>
              </p:cNvPr>
              <p:cNvSpPr txBox="1">
                <a:spLocks/>
              </p:cNvSpPr>
              <p:nvPr/>
            </p:nvSpPr>
            <p:spPr>
              <a:xfrm>
                <a:off x="6691764" y="217924"/>
                <a:ext cx="5130122" cy="825173"/>
              </a:xfrm>
              <a:prstGeom prst="rect">
                <a:avLst/>
              </a:prstGeom>
              <a:ln>
                <a:noFill/>
              </a:ln>
            </p:spPr>
            <p:txBody>
              <a:bodyPr anchor="b">
                <a:no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marL="342900" indent="-342900">
                  <a:buFont typeface="Wingdings" panose="05000000000000000000" pitchFamily="2" charset="2"/>
                  <a:buChar char="§"/>
                </a:pPr>
                <a:r>
                  <a:rPr lang="fr-FR" sz="1800" dirty="0">
                    <a:effectLst/>
                  </a:rPr>
                  <a:t>L’UHR comme l’UVS sont des </a:t>
                </a:r>
                <a:r>
                  <a:rPr lang="fr-FR" sz="1800" b="1" dirty="0">
                    <a:effectLst/>
                  </a:rPr>
                  <a:t>unités de vie  contenantes de taille humaine </a:t>
                </a:r>
                <a:r>
                  <a:rPr lang="fr-FR" sz="1800" dirty="0">
                    <a:effectLst/>
                  </a:rPr>
                  <a:t>autorisant une circulation sécurisée.</a:t>
                </a:r>
              </a:p>
            </p:txBody>
          </p:sp>
          <p:sp>
            <p:nvSpPr>
              <p:cNvPr id="69" name="Titre 1">
                <a:extLst>
                  <a:ext uri="{FF2B5EF4-FFF2-40B4-BE49-F238E27FC236}">
                    <a16:creationId xmlns:a16="http://schemas.microsoft.com/office/drawing/2014/main" id="{9E2E6FD9-36C6-4D6A-81F7-63A5046EDDFC}"/>
                  </a:ext>
                </a:extLst>
              </p:cNvPr>
              <p:cNvSpPr txBox="1">
                <a:spLocks/>
              </p:cNvSpPr>
              <p:nvPr/>
            </p:nvSpPr>
            <p:spPr>
              <a:xfrm>
                <a:off x="6645104" y="1131816"/>
                <a:ext cx="5350953" cy="767847"/>
              </a:xfrm>
              <a:prstGeom prst="rect">
                <a:avLst/>
              </a:prstGeom>
              <a:ln>
                <a:noFill/>
              </a:ln>
            </p:spPr>
            <p:txBody>
              <a:bodyPr anchor="b">
                <a:noAutofit/>
              </a:bodyPr>
              <a:lstStyle>
                <a:defPPr>
                  <a:defRPr lang="fr-FR"/>
                </a:defPPr>
                <a:lvl1pPr marL="342900" indent="-342900">
                  <a:spcBef>
                    <a:spcPct val="0"/>
                  </a:spcBef>
                  <a:buFont typeface="Wingdings" panose="05000000000000000000" pitchFamily="2" charset="2"/>
                  <a:buChar char="§"/>
                  <a:defRPr kumimoji="0" sz="2400">
                    <a:solidFill>
                      <a:schemeClr val="tx2">
                        <a:satMod val="130000"/>
                      </a:schemeClr>
                    </a:solidFill>
                    <a:effectLst/>
                    <a:latin typeface="+mj-lt"/>
                    <a:ea typeface="+mj-ea"/>
                    <a:cs typeface="+mj-cs"/>
                  </a:defRPr>
                </a:lvl1pPr>
                <a:extLst/>
              </a:lstStyle>
              <a:p>
                <a:r>
                  <a:rPr lang="fr-FR" sz="1800" dirty="0"/>
                  <a:t>L’équipe se compose d’AS et d’ASG de la psychologue,  du cadre et du médecin référent (IDE partagées avec l’EHPAD).</a:t>
                </a:r>
              </a:p>
            </p:txBody>
          </p:sp>
          <p:sp>
            <p:nvSpPr>
              <p:cNvPr id="70" name="Titre 1">
                <a:extLst>
                  <a:ext uri="{FF2B5EF4-FFF2-40B4-BE49-F238E27FC236}">
                    <a16:creationId xmlns:a16="http://schemas.microsoft.com/office/drawing/2014/main" id="{D392A5A8-6381-4548-B97D-FEC24A2BB0AE}"/>
                  </a:ext>
                </a:extLst>
              </p:cNvPr>
              <p:cNvSpPr txBox="1">
                <a:spLocks/>
              </p:cNvSpPr>
              <p:nvPr/>
            </p:nvSpPr>
            <p:spPr>
              <a:xfrm>
                <a:off x="6666851" y="1796142"/>
                <a:ext cx="5525149" cy="991103"/>
              </a:xfrm>
              <a:prstGeom prst="rect">
                <a:avLst/>
              </a:prstGeom>
              <a:ln>
                <a:noFill/>
              </a:ln>
            </p:spPr>
            <p:txBody>
              <a:bodyPr anchor="b">
                <a:noAutofit/>
              </a:bodyPr>
              <a:lstStyle>
                <a:defPPr>
                  <a:defRPr lang="fr-FR"/>
                </a:defPPr>
                <a:lvl1pPr marL="342900" indent="-342900">
                  <a:spcBef>
                    <a:spcPct val="0"/>
                  </a:spcBef>
                  <a:buFont typeface="Wingdings" panose="05000000000000000000" pitchFamily="2" charset="2"/>
                  <a:buChar char="§"/>
                  <a:defRPr kumimoji="0" sz="2400">
                    <a:solidFill>
                      <a:schemeClr val="tx2">
                        <a:satMod val="130000"/>
                      </a:schemeClr>
                    </a:solidFill>
                    <a:effectLst/>
                    <a:latin typeface="+mj-lt"/>
                    <a:ea typeface="+mj-ea"/>
                    <a:cs typeface="+mj-cs"/>
                  </a:defRPr>
                </a:lvl1pPr>
                <a:extLst/>
              </a:lstStyle>
              <a:p>
                <a:r>
                  <a:rPr lang="fr-FR" sz="1800" dirty="0"/>
                  <a:t>En sus des visites quotidiennes, une réunion formelle est organisée une semaine /deux (+pédagogie concrète autour des situations problématiques).</a:t>
                </a:r>
              </a:p>
            </p:txBody>
          </p:sp>
        </p:grpSp>
      </p:grpSp>
      <p:pic>
        <p:nvPicPr>
          <p:cNvPr id="22" name="Image 21">
            <a:extLst>
              <a:ext uri="{FF2B5EF4-FFF2-40B4-BE49-F238E27FC236}">
                <a16:creationId xmlns:a16="http://schemas.microsoft.com/office/drawing/2014/main" id="{879661D3-90FE-4C1A-9125-DE3F3F0D8446}"/>
              </a:ext>
            </a:extLst>
          </p:cNvPr>
          <p:cNvPicPr>
            <a:picLocks noChangeAspect="1"/>
          </p:cNvPicPr>
          <p:nvPr/>
        </p:nvPicPr>
        <p:blipFill>
          <a:blip r:embed="rId4"/>
          <a:stretch>
            <a:fillRect/>
          </a:stretch>
        </p:blipFill>
        <p:spPr>
          <a:xfrm>
            <a:off x="-2595154" y="579120"/>
            <a:ext cx="420188" cy="6948390"/>
          </a:xfrm>
          <a:prstGeom prst="rect">
            <a:avLst/>
          </a:prstGeom>
        </p:spPr>
      </p:pic>
      <p:grpSp>
        <p:nvGrpSpPr>
          <p:cNvPr id="7175" name="Groupe 7174">
            <a:extLst>
              <a:ext uri="{FF2B5EF4-FFF2-40B4-BE49-F238E27FC236}">
                <a16:creationId xmlns:a16="http://schemas.microsoft.com/office/drawing/2014/main" id="{3AEC4607-7422-4968-841B-AC663447C2B7}"/>
              </a:ext>
            </a:extLst>
          </p:cNvPr>
          <p:cNvGrpSpPr/>
          <p:nvPr/>
        </p:nvGrpSpPr>
        <p:grpSpPr>
          <a:xfrm>
            <a:off x="6751403" y="3754086"/>
            <a:ext cx="5064050" cy="1094016"/>
            <a:chOff x="6806821" y="3837213"/>
            <a:chExt cx="5064050" cy="1094016"/>
          </a:xfrm>
        </p:grpSpPr>
        <p:grpSp>
          <p:nvGrpSpPr>
            <p:cNvPr id="7174" name="Groupe 7173">
              <a:extLst>
                <a:ext uri="{FF2B5EF4-FFF2-40B4-BE49-F238E27FC236}">
                  <a16:creationId xmlns:a16="http://schemas.microsoft.com/office/drawing/2014/main" id="{91F24F52-768D-4963-A5E1-64196B9EC0F9}"/>
                </a:ext>
              </a:extLst>
            </p:cNvPr>
            <p:cNvGrpSpPr/>
            <p:nvPr/>
          </p:nvGrpSpPr>
          <p:grpSpPr>
            <a:xfrm>
              <a:off x="7149818" y="3837213"/>
              <a:ext cx="4721053" cy="1094016"/>
              <a:chOff x="7819290" y="5617027"/>
              <a:chExt cx="4721053" cy="1094016"/>
            </a:xfrm>
          </p:grpSpPr>
          <p:sp>
            <p:nvSpPr>
              <p:cNvPr id="76" name="Titre 1">
                <a:extLst>
                  <a:ext uri="{FF2B5EF4-FFF2-40B4-BE49-F238E27FC236}">
                    <a16:creationId xmlns:a16="http://schemas.microsoft.com/office/drawing/2014/main" id="{5D5539CE-C85C-4258-BE0F-4C126908AB73}"/>
                  </a:ext>
                </a:extLst>
              </p:cNvPr>
              <p:cNvSpPr txBox="1">
                <a:spLocks/>
              </p:cNvSpPr>
              <p:nvPr/>
            </p:nvSpPr>
            <p:spPr>
              <a:xfrm>
                <a:off x="7894830" y="5698670"/>
                <a:ext cx="4629184" cy="920971"/>
              </a:xfrm>
              <a:prstGeom prst="rect">
                <a:avLst/>
              </a:prstGeom>
              <a:ln>
                <a:noFill/>
              </a:ln>
            </p:spPr>
            <p:txBody>
              <a:bodyPr anchor="b">
                <a:no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r>
                  <a:rPr lang="fr-FR" sz="1800" dirty="0">
                    <a:effectLst/>
                  </a:rPr>
                  <a:t>Entre l’Accueil de jour et l’UHR, un accès a été ouvert permettant si besoin, une progressivité de  transfert d’un résident  de l’AJ à l’UHR.         </a:t>
                </a:r>
              </a:p>
            </p:txBody>
          </p:sp>
          <p:sp>
            <p:nvSpPr>
              <p:cNvPr id="73" name="Rectangle 72">
                <a:extLst>
                  <a:ext uri="{FF2B5EF4-FFF2-40B4-BE49-F238E27FC236}">
                    <a16:creationId xmlns:a16="http://schemas.microsoft.com/office/drawing/2014/main" id="{ADA48509-F025-46C0-8B81-344EB4D61759}"/>
                  </a:ext>
                </a:extLst>
              </p:cNvPr>
              <p:cNvSpPr/>
              <p:nvPr/>
            </p:nvSpPr>
            <p:spPr>
              <a:xfrm>
                <a:off x="7819290" y="5617027"/>
                <a:ext cx="4721053" cy="109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grpSp>
        <p:sp>
          <p:nvSpPr>
            <p:cNvPr id="77" name="Triangle isocèle 76">
              <a:extLst>
                <a:ext uri="{FF2B5EF4-FFF2-40B4-BE49-F238E27FC236}">
                  <a16:creationId xmlns:a16="http://schemas.microsoft.com/office/drawing/2014/main" id="{8C81CCC3-871F-425F-A385-7A1DFBDDC2ED}"/>
                </a:ext>
              </a:extLst>
            </p:cNvPr>
            <p:cNvSpPr/>
            <p:nvPr/>
          </p:nvSpPr>
          <p:spPr>
            <a:xfrm rot="16200000">
              <a:off x="6823599" y="4130380"/>
              <a:ext cx="201336" cy="234891"/>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7170" name="Groupe 7169">
            <a:extLst>
              <a:ext uri="{FF2B5EF4-FFF2-40B4-BE49-F238E27FC236}">
                <a16:creationId xmlns:a16="http://schemas.microsoft.com/office/drawing/2014/main" id="{B98EF69D-EE32-4BA0-B312-A8E38E3FDCCA}"/>
              </a:ext>
            </a:extLst>
          </p:cNvPr>
          <p:cNvGrpSpPr/>
          <p:nvPr/>
        </p:nvGrpSpPr>
        <p:grpSpPr>
          <a:xfrm>
            <a:off x="6246214" y="2829386"/>
            <a:ext cx="5147683" cy="850032"/>
            <a:chOff x="6821160" y="3361189"/>
            <a:chExt cx="5147683" cy="850032"/>
          </a:xfrm>
        </p:grpSpPr>
        <p:grpSp>
          <p:nvGrpSpPr>
            <p:cNvPr id="31" name="Groupe 30">
              <a:extLst>
                <a:ext uri="{FF2B5EF4-FFF2-40B4-BE49-F238E27FC236}">
                  <a16:creationId xmlns:a16="http://schemas.microsoft.com/office/drawing/2014/main" id="{32295C53-6010-4E11-8040-217F7C4D5733}"/>
                </a:ext>
              </a:extLst>
            </p:cNvPr>
            <p:cNvGrpSpPr/>
            <p:nvPr/>
          </p:nvGrpSpPr>
          <p:grpSpPr>
            <a:xfrm>
              <a:off x="7218662" y="3361189"/>
              <a:ext cx="4750181" cy="850032"/>
              <a:chOff x="7218662" y="3361189"/>
              <a:chExt cx="4750181" cy="850032"/>
            </a:xfrm>
          </p:grpSpPr>
          <p:sp>
            <p:nvSpPr>
              <p:cNvPr id="78" name="Titre 1">
                <a:extLst>
                  <a:ext uri="{FF2B5EF4-FFF2-40B4-BE49-F238E27FC236}">
                    <a16:creationId xmlns:a16="http://schemas.microsoft.com/office/drawing/2014/main" id="{79D83B22-A740-4263-B006-1D6FDB3AFBB3}"/>
                  </a:ext>
                </a:extLst>
              </p:cNvPr>
              <p:cNvSpPr txBox="1">
                <a:spLocks/>
              </p:cNvSpPr>
              <p:nvPr/>
            </p:nvSpPr>
            <p:spPr>
              <a:xfrm>
                <a:off x="7307206" y="3361189"/>
                <a:ext cx="4661637" cy="802948"/>
              </a:xfrm>
              <a:prstGeom prst="rect">
                <a:avLst/>
              </a:prstGeom>
              <a:ln>
                <a:noFill/>
              </a:ln>
            </p:spPr>
            <p:txBody>
              <a:bodyPr anchor="b">
                <a:no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r>
                  <a:rPr lang="fr-FR" sz="1800" dirty="0">
                    <a:effectLst/>
                  </a:rPr>
                  <a:t>L’espace atelier est un espace ouvert facilitant  l’intégration des patients « hésitants ». </a:t>
                </a:r>
              </a:p>
            </p:txBody>
          </p:sp>
          <p:sp>
            <p:nvSpPr>
              <p:cNvPr id="71" name="Rectangle 70">
                <a:extLst>
                  <a:ext uri="{FF2B5EF4-FFF2-40B4-BE49-F238E27FC236}">
                    <a16:creationId xmlns:a16="http://schemas.microsoft.com/office/drawing/2014/main" id="{375185F2-E4CF-4910-8FA0-86734325CEBF}"/>
                  </a:ext>
                </a:extLst>
              </p:cNvPr>
              <p:cNvSpPr/>
              <p:nvPr/>
            </p:nvSpPr>
            <p:spPr>
              <a:xfrm>
                <a:off x="7218662" y="3510642"/>
                <a:ext cx="4521581" cy="70057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grpSp>
        <p:sp>
          <p:nvSpPr>
            <p:cNvPr id="13" name="Triangle isocèle 12">
              <a:extLst>
                <a:ext uri="{FF2B5EF4-FFF2-40B4-BE49-F238E27FC236}">
                  <a16:creationId xmlns:a16="http://schemas.microsoft.com/office/drawing/2014/main" id="{6C2ECA7D-5199-482A-A496-FE5BF5D3325D}"/>
                </a:ext>
              </a:extLst>
            </p:cNvPr>
            <p:cNvSpPr/>
            <p:nvPr/>
          </p:nvSpPr>
          <p:spPr>
            <a:xfrm rot="16200000">
              <a:off x="6838330" y="3857396"/>
              <a:ext cx="201336" cy="235675"/>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grpSp>
      <p:grpSp>
        <p:nvGrpSpPr>
          <p:cNvPr id="7197" name="Groupe 7196">
            <a:extLst>
              <a:ext uri="{FF2B5EF4-FFF2-40B4-BE49-F238E27FC236}">
                <a16:creationId xmlns:a16="http://schemas.microsoft.com/office/drawing/2014/main" id="{F2324A52-BA3F-420D-A880-231EF2F0C24B}"/>
              </a:ext>
            </a:extLst>
          </p:cNvPr>
          <p:cNvGrpSpPr/>
          <p:nvPr/>
        </p:nvGrpSpPr>
        <p:grpSpPr>
          <a:xfrm>
            <a:off x="0" y="0"/>
            <a:ext cx="3050784" cy="4927776"/>
            <a:chOff x="0" y="0"/>
            <a:chExt cx="3050784" cy="4927776"/>
          </a:xfrm>
        </p:grpSpPr>
        <p:pic>
          <p:nvPicPr>
            <p:cNvPr id="29" name="Image 28">
              <a:extLst>
                <a:ext uri="{FF2B5EF4-FFF2-40B4-BE49-F238E27FC236}">
                  <a16:creationId xmlns:a16="http://schemas.microsoft.com/office/drawing/2014/main" id="{23E12C3A-5194-4F15-9D30-C7BC6017298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3640398"/>
              <a:ext cx="1716504" cy="1287378"/>
            </a:xfrm>
            <a:prstGeom prst="rect">
              <a:avLst/>
            </a:prstGeom>
            <a:ln>
              <a:solidFill>
                <a:schemeClr val="bg1"/>
              </a:solidFill>
            </a:ln>
          </p:spPr>
        </p:pic>
        <p:pic>
          <p:nvPicPr>
            <p:cNvPr id="7171" name="Image 7170">
              <a:extLst>
                <a:ext uri="{FF2B5EF4-FFF2-40B4-BE49-F238E27FC236}">
                  <a16:creationId xmlns:a16="http://schemas.microsoft.com/office/drawing/2014/main" id="{40A85ED5-7EE4-46C0-A15A-AEB3536BF25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1399665"/>
              <a:ext cx="1720158" cy="2234095"/>
            </a:xfrm>
            <a:prstGeom prst="rect">
              <a:avLst/>
            </a:prstGeom>
            <a:ln>
              <a:solidFill>
                <a:schemeClr val="bg1"/>
              </a:solidFill>
            </a:ln>
          </p:spPr>
        </p:pic>
        <p:pic>
          <p:nvPicPr>
            <p:cNvPr id="7190" name="Image 7189">
              <a:extLst>
                <a:ext uri="{FF2B5EF4-FFF2-40B4-BE49-F238E27FC236}">
                  <a16:creationId xmlns:a16="http://schemas.microsoft.com/office/drawing/2014/main" id="{3262D9E1-7364-4790-B9E8-76D248511E3E}"/>
                </a:ext>
              </a:extLst>
            </p:cNvPr>
            <p:cNvPicPr>
              <a:picLocks noChangeAspect="1"/>
            </p:cNvPicPr>
            <p:nvPr/>
          </p:nvPicPr>
          <p:blipFill>
            <a:blip r:embed="rId7"/>
            <a:stretch>
              <a:fillRect/>
            </a:stretch>
          </p:blipFill>
          <p:spPr>
            <a:xfrm>
              <a:off x="0" y="0"/>
              <a:ext cx="3050784" cy="1453243"/>
            </a:xfrm>
            <a:prstGeom prst="rect">
              <a:avLst/>
            </a:prstGeom>
            <a:ln>
              <a:solidFill>
                <a:schemeClr val="bg1"/>
              </a:solidFill>
            </a:ln>
          </p:spPr>
        </p:pic>
      </p:grpSp>
      <p:grpSp>
        <p:nvGrpSpPr>
          <p:cNvPr id="7196" name="Groupe 7195">
            <a:extLst>
              <a:ext uri="{FF2B5EF4-FFF2-40B4-BE49-F238E27FC236}">
                <a16:creationId xmlns:a16="http://schemas.microsoft.com/office/drawing/2014/main" id="{203B8CB0-C753-413F-98DD-4E57D6D05333}"/>
              </a:ext>
            </a:extLst>
          </p:cNvPr>
          <p:cNvGrpSpPr/>
          <p:nvPr/>
        </p:nvGrpSpPr>
        <p:grpSpPr>
          <a:xfrm>
            <a:off x="0" y="4937600"/>
            <a:ext cx="12192000" cy="1988301"/>
            <a:chOff x="0" y="4937600"/>
            <a:chExt cx="12192000" cy="1988301"/>
          </a:xfrm>
        </p:grpSpPr>
        <p:pic>
          <p:nvPicPr>
            <p:cNvPr id="4" name="Image 3">
              <a:extLst>
                <a:ext uri="{FF2B5EF4-FFF2-40B4-BE49-F238E27FC236}">
                  <a16:creationId xmlns:a16="http://schemas.microsoft.com/office/drawing/2014/main" id="{CD180BC4-04BE-4DD5-AD4E-5B038283C37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939128" y="4943193"/>
              <a:ext cx="3564740" cy="1914808"/>
            </a:xfrm>
            <a:prstGeom prst="rect">
              <a:avLst/>
            </a:prstGeom>
            <a:ln>
              <a:solidFill>
                <a:schemeClr val="bg1"/>
              </a:solidFill>
            </a:ln>
          </p:spPr>
        </p:pic>
        <p:pic>
          <p:nvPicPr>
            <p:cNvPr id="7189" name="Image 7188">
              <a:extLst>
                <a:ext uri="{FF2B5EF4-FFF2-40B4-BE49-F238E27FC236}">
                  <a16:creationId xmlns:a16="http://schemas.microsoft.com/office/drawing/2014/main" id="{42D9DC80-B9B2-4211-8497-F74721E4E2E8}"/>
                </a:ext>
              </a:extLst>
            </p:cNvPr>
            <p:cNvPicPr>
              <a:picLocks noChangeAspect="1"/>
            </p:cNvPicPr>
            <p:nvPr/>
          </p:nvPicPr>
          <p:blipFill>
            <a:blip r:embed="rId9"/>
            <a:stretch>
              <a:fillRect/>
            </a:stretch>
          </p:blipFill>
          <p:spPr>
            <a:xfrm>
              <a:off x="7528560" y="4947557"/>
              <a:ext cx="4663440" cy="1910443"/>
            </a:xfrm>
            <a:prstGeom prst="rect">
              <a:avLst/>
            </a:prstGeom>
          </p:spPr>
        </p:pic>
        <p:pic>
          <p:nvPicPr>
            <p:cNvPr id="7191" name="Image 7190">
              <a:extLst>
                <a:ext uri="{FF2B5EF4-FFF2-40B4-BE49-F238E27FC236}">
                  <a16:creationId xmlns:a16="http://schemas.microsoft.com/office/drawing/2014/main" id="{7241B3F9-D776-45D9-A20A-2CCDBD018FE0}"/>
                </a:ext>
              </a:extLst>
            </p:cNvPr>
            <p:cNvPicPr>
              <a:picLocks noChangeAspect="1"/>
            </p:cNvPicPr>
            <p:nvPr/>
          </p:nvPicPr>
          <p:blipFill>
            <a:blip r:embed="rId10"/>
            <a:stretch>
              <a:fillRect/>
            </a:stretch>
          </p:blipFill>
          <p:spPr>
            <a:xfrm>
              <a:off x="0" y="4937600"/>
              <a:ext cx="3918858" cy="1988301"/>
            </a:xfrm>
            <a:prstGeom prst="rect">
              <a:avLst/>
            </a:prstGeom>
          </p:spPr>
        </p:pic>
      </p:grpSp>
    </p:spTree>
    <p:custDataLst>
      <p:tags r:id="rId1"/>
    </p:custDataLst>
    <p:extLst>
      <p:ext uri="{BB962C8B-B14F-4D97-AF65-F5344CB8AC3E}">
        <p14:creationId xmlns:p14="http://schemas.microsoft.com/office/powerpoint/2010/main" val="2365195158"/>
      </p:ext>
    </p:extLst>
  </p:cSld>
  <p:clrMapOvr>
    <a:masterClrMapping/>
  </p:clrMapOvr>
  <mc:AlternateContent xmlns:mc="http://schemas.openxmlformats.org/markup-compatibility/2006" xmlns:p14="http://schemas.microsoft.com/office/powerpoint/2010/main">
    <mc:Choice Requires="p14">
      <p:transition spd="slow" p14:dur="2000" advTm="18240"/>
    </mc:Choice>
    <mc:Fallback xmlns="">
      <p:transition spd="slow" advTm="1824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98"/>
                                        </p:tgtEl>
                                        <p:attrNameLst>
                                          <p:attrName>style.visibility</p:attrName>
                                        </p:attrNameLst>
                                      </p:cBhvr>
                                      <p:to>
                                        <p:strVal val="visible"/>
                                      </p:to>
                                    </p:set>
                                    <p:animEffect transition="in" filter="fade">
                                      <p:cBhvr>
                                        <p:cTn id="7" dur="1000"/>
                                        <p:tgtEl>
                                          <p:spTgt spid="7198"/>
                                        </p:tgtEl>
                                      </p:cBhvr>
                                    </p:animEffect>
                                    <p:anim calcmode="lin" valueType="num">
                                      <p:cBhvr>
                                        <p:cTn id="8" dur="1000" fill="hold"/>
                                        <p:tgtEl>
                                          <p:spTgt spid="7198"/>
                                        </p:tgtEl>
                                        <p:attrNameLst>
                                          <p:attrName>ppt_x</p:attrName>
                                        </p:attrNameLst>
                                      </p:cBhvr>
                                      <p:tavLst>
                                        <p:tav tm="0">
                                          <p:val>
                                            <p:strVal val="#ppt_x"/>
                                          </p:val>
                                        </p:tav>
                                        <p:tav tm="100000">
                                          <p:val>
                                            <p:strVal val="#ppt_x"/>
                                          </p:val>
                                        </p:tav>
                                      </p:tavLst>
                                    </p:anim>
                                    <p:anim calcmode="lin" valueType="num">
                                      <p:cBhvr>
                                        <p:cTn id="9" dur="1000" fill="hold"/>
                                        <p:tgtEl>
                                          <p:spTgt spid="719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2" fill="hold" nodeType="clickEffect">
                                  <p:stCondLst>
                                    <p:cond delay="0"/>
                                  </p:stCondLst>
                                  <p:childTnLst>
                                    <p:set>
                                      <p:cBhvr>
                                        <p:cTn id="13" dur="1" fill="hold">
                                          <p:stCondLst>
                                            <p:cond delay="0"/>
                                          </p:stCondLst>
                                        </p:cTn>
                                        <p:tgtEl>
                                          <p:spTgt spid="7170"/>
                                        </p:tgtEl>
                                        <p:attrNameLst>
                                          <p:attrName>style.visibility</p:attrName>
                                        </p:attrNameLst>
                                      </p:cBhvr>
                                      <p:to>
                                        <p:strVal val="visible"/>
                                      </p:to>
                                    </p:set>
                                    <p:anim calcmode="lin" valueType="num">
                                      <p:cBhvr additive="base">
                                        <p:cTn id="14" dur="1000" fill="hold"/>
                                        <p:tgtEl>
                                          <p:spTgt spid="7170"/>
                                        </p:tgtEl>
                                        <p:attrNameLst>
                                          <p:attrName>ppt_x</p:attrName>
                                        </p:attrNameLst>
                                      </p:cBhvr>
                                      <p:tavLst>
                                        <p:tav tm="0">
                                          <p:val>
                                            <p:strVal val="1+#ppt_w/2"/>
                                          </p:val>
                                        </p:tav>
                                        <p:tav tm="100000">
                                          <p:val>
                                            <p:strVal val="#ppt_x"/>
                                          </p:val>
                                        </p:tav>
                                      </p:tavLst>
                                    </p:anim>
                                    <p:anim calcmode="lin" valueType="num">
                                      <p:cBhvr additive="base">
                                        <p:cTn id="15" dur="1000" fill="hold"/>
                                        <p:tgtEl>
                                          <p:spTgt spid="7170"/>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2" fill="hold" nodeType="clickEffect">
                                  <p:stCondLst>
                                    <p:cond delay="0"/>
                                  </p:stCondLst>
                                  <p:childTnLst>
                                    <p:set>
                                      <p:cBhvr>
                                        <p:cTn id="19" dur="1" fill="hold">
                                          <p:stCondLst>
                                            <p:cond delay="0"/>
                                          </p:stCondLst>
                                        </p:cTn>
                                        <p:tgtEl>
                                          <p:spTgt spid="7175"/>
                                        </p:tgtEl>
                                        <p:attrNameLst>
                                          <p:attrName>style.visibility</p:attrName>
                                        </p:attrNameLst>
                                      </p:cBhvr>
                                      <p:to>
                                        <p:strVal val="visible"/>
                                      </p:to>
                                    </p:set>
                                    <p:anim calcmode="lin" valueType="num">
                                      <p:cBhvr additive="base">
                                        <p:cTn id="20" dur="1000" fill="hold"/>
                                        <p:tgtEl>
                                          <p:spTgt spid="7175"/>
                                        </p:tgtEl>
                                        <p:attrNameLst>
                                          <p:attrName>ppt_x</p:attrName>
                                        </p:attrNameLst>
                                      </p:cBhvr>
                                      <p:tavLst>
                                        <p:tav tm="0">
                                          <p:val>
                                            <p:strVal val="1+#ppt_w/2"/>
                                          </p:val>
                                        </p:tav>
                                        <p:tav tm="100000">
                                          <p:val>
                                            <p:strVal val="#ppt_x"/>
                                          </p:val>
                                        </p:tav>
                                      </p:tavLst>
                                    </p:anim>
                                    <p:anim calcmode="lin" valueType="num">
                                      <p:cBhvr additive="base">
                                        <p:cTn id="21" dur="1000" fill="hold"/>
                                        <p:tgtEl>
                                          <p:spTgt spid="7175"/>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2" fill="hold" nodeType="clickEffect">
                                  <p:stCondLst>
                                    <p:cond delay="0"/>
                                  </p:stCondLst>
                                  <p:childTnLst>
                                    <p:set>
                                      <p:cBhvr>
                                        <p:cTn id="25" dur="1" fill="hold">
                                          <p:stCondLst>
                                            <p:cond delay="0"/>
                                          </p:stCondLst>
                                        </p:cTn>
                                        <p:tgtEl>
                                          <p:spTgt spid="7196"/>
                                        </p:tgtEl>
                                        <p:attrNameLst>
                                          <p:attrName>style.visibility</p:attrName>
                                        </p:attrNameLst>
                                      </p:cBhvr>
                                      <p:to>
                                        <p:strVal val="visible"/>
                                      </p:to>
                                    </p:set>
                                    <p:anim calcmode="lin" valueType="num">
                                      <p:cBhvr additive="base">
                                        <p:cTn id="26" dur="1500" fill="hold"/>
                                        <p:tgtEl>
                                          <p:spTgt spid="7196"/>
                                        </p:tgtEl>
                                        <p:attrNameLst>
                                          <p:attrName>ppt_x</p:attrName>
                                        </p:attrNameLst>
                                      </p:cBhvr>
                                      <p:tavLst>
                                        <p:tav tm="0">
                                          <p:val>
                                            <p:strVal val="1+#ppt_w/2"/>
                                          </p:val>
                                        </p:tav>
                                        <p:tav tm="100000">
                                          <p:val>
                                            <p:strVal val="#ppt_x"/>
                                          </p:val>
                                        </p:tav>
                                      </p:tavLst>
                                    </p:anim>
                                    <p:anim calcmode="lin" valueType="num">
                                      <p:cBhvr additive="base">
                                        <p:cTn id="27" dur="1500" fill="hold"/>
                                        <p:tgtEl>
                                          <p:spTgt spid="7196"/>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7197"/>
                                        </p:tgtEl>
                                        <p:attrNameLst>
                                          <p:attrName>style.visibility</p:attrName>
                                        </p:attrNameLst>
                                      </p:cBhvr>
                                      <p:to>
                                        <p:strVal val="visible"/>
                                      </p:to>
                                    </p:set>
                                    <p:anim calcmode="lin" valueType="num">
                                      <p:cBhvr additive="base">
                                        <p:cTn id="32" dur="1500" fill="hold"/>
                                        <p:tgtEl>
                                          <p:spTgt spid="7197"/>
                                        </p:tgtEl>
                                        <p:attrNameLst>
                                          <p:attrName>ppt_x</p:attrName>
                                        </p:attrNameLst>
                                      </p:cBhvr>
                                      <p:tavLst>
                                        <p:tav tm="0">
                                          <p:val>
                                            <p:strVal val="#ppt_x"/>
                                          </p:val>
                                        </p:tav>
                                        <p:tav tm="100000">
                                          <p:val>
                                            <p:strVal val="#ppt_x"/>
                                          </p:val>
                                        </p:tav>
                                      </p:tavLst>
                                    </p:anim>
                                    <p:anim calcmode="lin" valueType="num">
                                      <p:cBhvr additive="base">
                                        <p:cTn id="33" dur="1500" fill="hold"/>
                                        <p:tgtEl>
                                          <p:spTgt spid="719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9989D5BB-C411-4B2C-B956-A1A5505A9132}"/>
              </a:ext>
            </a:extLst>
          </p:cNvPr>
          <p:cNvPicPr>
            <a:picLocks noChangeAspect="1"/>
          </p:cNvPicPr>
          <p:nvPr/>
        </p:nvPicPr>
        <p:blipFill>
          <a:blip r:embed="rId3"/>
          <a:stretch>
            <a:fillRect/>
          </a:stretch>
        </p:blipFill>
        <p:spPr>
          <a:xfrm>
            <a:off x="170933" y="222370"/>
            <a:ext cx="813980" cy="755752"/>
          </a:xfrm>
          <a:prstGeom prst="rect">
            <a:avLst/>
          </a:prstGeom>
        </p:spPr>
      </p:pic>
      <p:sp>
        <p:nvSpPr>
          <p:cNvPr id="3" name="Titre 1">
            <a:extLst>
              <a:ext uri="{FF2B5EF4-FFF2-40B4-BE49-F238E27FC236}">
                <a16:creationId xmlns:a16="http://schemas.microsoft.com/office/drawing/2014/main" id="{DC86D1F1-7FB4-4D50-B8A8-DB27CFEF91FE}"/>
              </a:ext>
            </a:extLst>
          </p:cNvPr>
          <p:cNvSpPr txBox="1">
            <a:spLocks/>
          </p:cNvSpPr>
          <p:nvPr/>
        </p:nvSpPr>
        <p:spPr>
          <a:xfrm>
            <a:off x="1900524" y="74302"/>
            <a:ext cx="8651400" cy="500866"/>
          </a:xfrm>
          <a:prstGeom prst="rect">
            <a:avLst/>
          </a:prstGeom>
          <a:ln>
            <a:solidFill>
              <a:schemeClr val="accent1">
                <a:lumMod val="50000"/>
              </a:schemeClr>
            </a:solidFill>
          </a:ln>
        </p:spPr>
        <p:txBody>
          <a:bodyPr anchor="b">
            <a:no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ctr"/>
            <a:r>
              <a:rPr lang="fr-FR" sz="2800" dirty="0">
                <a:effectLst/>
              </a:rPr>
              <a:t>Stratégies thérapeutiques en UHR </a:t>
            </a:r>
          </a:p>
        </p:txBody>
      </p:sp>
      <p:sp>
        <p:nvSpPr>
          <p:cNvPr id="12" name="Titre 1">
            <a:extLst>
              <a:ext uri="{FF2B5EF4-FFF2-40B4-BE49-F238E27FC236}">
                <a16:creationId xmlns:a16="http://schemas.microsoft.com/office/drawing/2014/main" id="{137B29DE-C81F-4419-A69C-5B1B02E54E0C}"/>
              </a:ext>
            </a:extLst>
          </p:cNvPr>
          <p:cNvSpPr txBox="1">
            <a:spLocks/>
          </p:cNvSpPr>
          <p:nvPr/>
        </p:nvSpPr>
        <p:spPr>
          <a:xfrm>
            <a:off x="1408548" y="689518"/>
            <a:ext cx="10402350" cy="770912"/>
          </a:xfrm>
          <a:prstGeom prst="rect">
            <a:avLst/>
          </a:prstGeom>
          <a:ln>
            <a:noFill/>
          </a:ln>
        </p:spPr>
        <p:txBody>
          <a:bodyPr anchor="b">
            <a:no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marL="342900" indent="-342900">
              <a:lnSpc>
                <a:spcPct val="107000"/>
              </a:lnSpc>
              <a:spcAft>
                <a:spcPts val="800"/>
              </a:spcAft>
              <a:buFont typeface="Arial" panose="020B0604020202020204" pitchFamily="34" charset="0"/>
              <a:buChar char="•"/>
            </a:pPr>
            <a:r>
              <a:rPr lang="fr-FR" sz="2400" dirty="0">
                <a:effectLst/>
              </a:rPr>
              <a:t>Le cahier de charge des UHR réserve l’accès de ces unités, aux patients Alzheimer et apparentés présentant des troubles psycho-comportementaux.</a:t>
            </a:r>
            <a:endParaRPr lang="en-GB" sz="2400" dirty="0">
              <a:effectLst/>
            </a:endParaRPr>
          </a:p>
        </p:txBody>
      </p:sp>
      <p:sp>
        <p:nvSpPr>
          <p:cNvPr id="14" name="Titre 1">
            <a:extLst>
              <a:ext uri="{FF2B5EF4-FFF2-40B4-BE49-F238E27FC236}">
                <a16:creationId xmlns:a16="http://schemas.microsoft.com/office/drawing/2014/main" id="{07C1DB07-017F-4253-A492-6B292FECCA70}"/>
              </a:ext>
            </a:extLst>
          </p:cNvPr>
          <p:cNvSpPr txBox="1">
            <a:spLocks/>
          </p:cNvSpPr>
          <p:nvPr/>
        </p:nvSpPr>
        <p:spPr>
          <a:xfrm>
            <a:off x="1447460" y="1665081"/>
            <a:ext cx="10402350" cy="377568"/>
          </a:xfrm>
          <a:prstGeom prst="rect">
            <a:avLst/>
          </a:prstGeom>
          <a:ln>
            <a:noFill/>
          </a:ln>
        </p:spPr>
        <p:txBody>
          <a:bodyPr anchor="b">
            <a:no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marL="342900" indent="-342900">
              <a:lnSpc>
                <a:spcPct val="107000"/>
              </a:lnSpc>
              <a:spcAft>
                <a:spcPts val="800"/>
              </a:spcAft>
              <a:buFont typeface="Arial" panose="020B0604020202020204" pitchFamily="34" charset="0"/>
              <a:buChar char="•"/>
            </a:pPr>
            <a:r>
              <a:rPr lang="fr-FR" sz="2400" dirty="0">
                <a:effectLst/>
              </a:rPr>
              <a:t>Or, Il existe une grande diversité des troubles (NPI-ES). </a:t>
            </a:r>
            <a:endParaRPr lang="en-GB" sz="2400" dirty="0">
              <a:effectLst/>
            </a:endParaRPr>
          </a:p>
        </p:txBody>
      </p:sp>
      <p:sp>
        <p:nvSpPr>
          <p:cNvPr id="16" name="Titre 1">
            <a:extLst>
              <a:ext uri="{FF2B5EF4-FFF2-40B4-BE49-F238E27FC236}">
                <a16:creationId xmlns:a16="http://schemas.microsoft.com/office/drawing/2014/main" id="{05EAD550-5ED1-4545-8D2C-84CC23CEBE70}"/>
              </a:ext>
            </a:extLst>
          </p:cNvPr>
          <p:cNvSpPr txBox="1">
            <a:spLocks/>
          </p:cNvSpPr>
          <p:nvPr/>
        </p:nvSpPr>
        <p:spPr>
          <a:xfrm>
            <a:off x="1418276" y="2256817"/>
            <a:ext cx="10686175" cy="1187607"/>
          </a:xfrm>
          <a:prstGeom prst="rect">
            <a:avLst/>
          </a:prstGeom>
          <a:ln>
            <a:noFill/>
          </a:ln>
        </p:spPr>
        <p:txBody>
          <a:bodyPr anchor="b">
            <a:no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marL="342900" indent="-342900">
              <a:lnSpc>
                <a:spcPct val="107000"/>
              </a:lnSpc>
              <a:spcAft>
                <a:spcPts val="800"/>
              </a:spcAft>
              <a:buFont typeface="Arial" panose="020B0604020202020204" pitchFamily="34" charset="0"/>
              <a:buChar char="•"/>
            </a:pPr>
            <a:r>
              <a:rPr lang="fr-FR" sz="2400" dirty="0">
                <a:effectLst/>
              </a:rPr>
              <a:t>Les pathologies neurodégénératives à l’origine du trouble sont également très diverses, </a:t>
            </a:r>
            <a:r>
              <a:rPr lang="fr-FR" sz="2400" u="sng" dirty="0">
                <a:effectLst/>
              </a:rPr>
              <a:t>sans même mentionner </a:t>
            </a:r>
            <a:r>
              <a:rPr lang="fr-FR" sz="2400" dirty="0">
                <a:effectLst/>
              </a:rPr>
              <a:t>les traits de personnalité et l’histoire de vie qui ont un impact majeur, sur le comportement observable.</a:t>
            </a:r>
            <a:endParaRPr lang="en-GB" sz="2400" dirty="0">
              <a:effectLst/>
            </a:endParaRPr>
          </a:p>
        </p:txBody>
      </p:sp>
      <p:sp>
        <p:nvSpPr>
          <p:cNvPr id="17" name="Titre 1">
            <a:extLst>
              <a:ext uri="{FF2B5EF4-FFF2-40B4-BE49-F238E27FC236}">
                <a16:creationId xmlns:a16="http://schemas.microsoft.com/office/drawing/2014/main" id="{C2471896-4DA2-416C-9F9A-D770AC8526B4}"/>
              </a:ext>
            </a:extLst>
          </p:cNvPr>
          <p:cNvSpPr txBox="1">
            <a:spLocks/>
          </p:cNvSpPr>
          <p:nvPr/>
        </p:nvSpPr>
        <p:spPr>
          <a:xfrm>
            <a:off x="1435655" y="3560324"/>
            <a:ext cx="10402350" cy="1210738"/>
          </a:xfrm>
          <a:prstGeom prst="rect">
            <a:avLst/>
          </a:prstGeom>
          <a:ln>
            <a:noFill/>
          </a:ln>
        </p:spPr>
        <p:txBody>
          <a:bodyPr anchor="b">
            <a:no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marL="342900" indent="-342900">
              <a:lnSpc>
                <a:spcPct val="107000"/>
              </a:lnSpc>
              <a:spcAft>
                <a:spcPts val="800"/>
              </a:spcAft>
              <a:buFont typeface="Arial" panose="020B0604020202020204" pitchFamily="34" charset="0"/>
              <a:buChar char="•"/>
            </a:pPr>
            <a:r>
              <a:rPr lang="fr-FR" sz="2400" dirty="0">
                <a:effectLst/>
              </a:rPr>
              <a:t>Après des années d’errance à la recherche de preuves d’efficacité « absolue » concernant les </a:t>
            </a:r>
            <a:r>
              <a:rPr lang="fr-FR" sz="2400" u="sng" dirty="0">
                <a:effectLst/>
              </a:rPr>
              <a:t>« interventions non-médicamenteuses » </a:t>
            </a:r>
            <a:r>
              <a:rPr lang="fr-FR" sz="2400" dirty="0">
                <a:effectLst/>
              </a:rPr>
              <a:t>nous sommes devenus plus raisonnables en acceptant des preuves plus accessibles (Avis d’Expert).</a:t>
            </a:r>
            <a:endParaRPr lang="en-GB" sz="2400" dirty="0">
              <a:effectLst/>
            </a:endParaRPr>
          </a:p>
        </p:txBody>
      </p:sp>
      <p:sp>
        <p:nvSpPr>
          <p:cNvPr id="18" name="Titre 1">
            <a:extLst>
              <a:ext uri="{FF2B5EF4-FFF2-40B4-BE49-F238E27FC236}">
                <a16:creationId xmlns:a16="http://schemas.microsoft.com/office/drawing/2014/main" id="{8C63A9E8-760E-4218-AF22-09BAACB2C9E5}"/>
              </a:ext>
            </a:extLst>
          </p:cNvPr>
          <p:cNvSpPr txBox="1">
            <a:spLocks/>
          </p:cNvSpPr>
          <p:nvPr/>
        </p:nvSpPr>
        <p:spPr>
          <a:xfrm>
            <a:off x="1443559" y="4961107"/>
            <a:ext cx="10402350" cy="1227502"/>
          </a:xfrm>
          <a:prstGeom prst="rect">
            <a:avLst/>
          </a:prstGeom>
          <a:ln>
            <a:noFill/>
          </a:ln>
        </p:spPr>
        <p:txBody>
          <a:bodyPr anchor="b">
            <a:no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marL="342900" indent="-342900">
              <a:lnSpc>
                <a:spcPct val="107000"/>
              </a:lnSpc>
              <a:spcAft>
                <a:spcPts val="800"/>
              </a:spcAft>
              <a:buFont typeface="Arial" panose="020B0604020202020204" pitchFamily="34" charset="0"/>
              <a:buChar char="•"/>
            </a:pPr>
            <a:r>
              <a:rPr lang="fr-FR" sz="2400" dirty="0">
                <a:effectLst/>
              </a:rPr>
              <a:t>Aujourd’hui, un consensus largement partagé existe, en faveur de ces INM, qui doivent être priorisées, chaque fois que possible (l’alternative médicamenteuse  étant jugée  trop à risque). </a:t>
            </a:r>
            <a:endParaRPr lang="en-GB" sz="2400" dirty="0">
              <a:effectLst/>
            </a:endParaRPr>
          </a:p>
        </p:txBody>
      </p:sp>
      <p:sp>
        <p:nvSpPr>
          <p:cNvPr id="10" name="Titre 1">
            <a:extLst>
              <a:ext uri="{FF2B5EF4-FFF2-40B4-BE49-F238E27FC236}">
                <a16:creationId xmlns:a16="http://schemas.microsoft.com/office/drawing/2014/main" id="{BF2D1605-4C4C-438D-A799-CDCCD1DF386A}"/>
              </a:ext>
            </a:extLst>
          </p:cNvPr>
          <p:cNvSpPr txBox="1">
            <a:spLocks/>
          </p:cNvSpPr>
          <p:nvPr/>
        </p:nvSpPr>
        <p:spPr>
          <a:xfrm>
            <a:off x="1425926" y="5716597"/>
            <a:ext cx="10402350" cy="849103"/>
          </a:xfrm>
          <a:prstGeom prst="rect">
            <a:avLst/>
          </a:prstGeom>
          <a:ln>
            <a:noFill/>
          </a:ln>
        </p:spPr>
        <p:txBody>
          <a:bodyPr anchor="b">
            <a:no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nSpc>
                <a:spcPct val="107000"/>
              </a:lnSpc>
              <a:spcAft>
                <a:spcPts val="800"/>
              </a:spcAft>
            </a:pPr>
            <a:endParaRPr lang="en-GB" sz="2400" dirty="0">
              <a:effectLst/>
            </a:endParaRPr>
          </a:p>
        </p:txBody>
      </p:sp>
    </p:spTree>
    <p:custDataLst>
      <p:tags r:id="rId1"/>
    </p:custDataLst>
    <p:extLst>
      <p:ext uri="{BB962C8B-B14F-4D97-AF65-F5344CB8AC3E}">
        <p14:creationId xmlns:p14="http://schemas.microsoft.com/office/powerpoint/2010/main" val="3587622410"/>
      </p:ext>
    </p:extLst>
  </p:cSld>
  <p:clrMapOvr>
    <a:masterClrMapping/>
  </p:clrMapOvr>
  <mc:AlternateContent xmlns:mc="http://schemas.openxmlformats.org/markup-compatibility/2006" xmlns:p14="http://schemas.microsoft.com/office/powerpoint/2010/main">
    <mc:Choice Requires="p14">
      <p:transition spd="slow" p14:dur="2000" advTm="9870"/>
    </mc:Choice>
    <mc:Fallback xmlns="">
      <p:transition spd="slow" advTm="987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left)">
                                      <p:cBhvr>
                                        <p:cTn id="14" dur="10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10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1000"/>
                                        <p:tgtEl>
                                          <p:spTgt spid="17"/>
                                        </p:tgtEl>
                                      </p:cBhvr>
                                    </p:animEffect>
                                    <p:anim calcmode="lin" valueType="num">
                                      <p:cBhvr>
                                        <p:cTn id="32" dur="1000" fill="hold"/>
                                        <p:tgtEl>
                                          <p:spTgt spid="17"/>
                                        </p:tgtEl>
                                        <p:attrNameLst>
                                          <p:attrName>ppt_x</p:attrName>
                                        </p:attrNameLst>
                                      </p:cBhvr>
                                      <p:tavLst>
                                        <p:tav tm="0">
                                          <p:val>
                                            <p:strVal val="#ppt_x"/>
                                          </p:val>
                                        </p:tav>
                                        <p:tav tm="100000">
                                          <p:val>
                                            <p:strVal val="#ppt_x"/>
                                          </p:val>
                                        </p:tav>
                                      </p:tavLst>
                                    </p:anim>
                                    <p:anim calcmode="lin" valueType="num">
                                      <p:cBhvr>
                                        <p:cTn id="3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1000"/>
                                        <p:tgtEl>
                                          <p:spTgt spid="18"/>
                                        </p:tgtEl>
                                      </p:cBhvr>
                                    </p:animEffect>
                                    <p:anim calcmode="lin" valueType="num">
                                      <p:cBhvr>
                                        <p:cTn id="39" dur="1000" fill="hold"/>
                                        <p:tgtEl>
                                          <p:spTgt spid="18"/>
                                        </p:tgtEl>
                                        <p:attrNameLst>
                                          <p:attrName>ppt_x</p:attrName>
                                        </p:attrNameLst>
                                      </p:cBhvr>
                                      <p:tavLst>
                                        <p:tav tm="0">
                                          <p:val>
                                            <p:strVal val="#ppt_x"/>
                                          </p:val>
                                        </p:tav>
                                        <p:tav tm="100000">
                                          <p:val>
                                            <p:strVal val="#ppt_x"/>
                                          </p:val>
                                        </p:tav>
                                      </p:tavLst>
                                    </p:anim>
                                    <p:anim calcmode="lin" valueType="num">
                                      <p:cBhvr>
                                        <p:cTn id="4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p:bldP spid="14" grpId="0"/>
      <p:bldP spid="16" grpId="0"/>
      <p:bldP spid="17"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B72432-6F1B-43C7-8179-EBE28FA8E617}"/>
              </a:ext>
            </a:extLst>
          </p:cNvPr>
          <p:cNvSpPr/>
          <p:nvPr/>
        </p:nvSpPr>
        <p:spPr>
          <a:xfrm>
            <a:off x="0" y="0"/>
            <a:ext cx="12192000" cy="692091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 name="Image 8">
            <a:extLst>
              <a:ext uri="{FF2B5EF4-FFF2-40B4-BE49-F238E27FC236}">
                <a16:creationId xmlns:a16="http://schemas.microsoft.com/office/drawing/2014/main" id="{9989D5BB-C411-4B2C-B956-A1A5505A9132}"/>
              </a:ext>
            </a:extLst>
          </p:cNvPr>
          <p:cNvPicPr>
            <a:picLocks noChangeAspect="1"/>
          </p:cNvPicPr>
          <p:nvPr/>
        </p:nvPicPr>
        <p:blipFill>
          <a:blip r:embed="rId3"/>
          <a:stretch>
            <a:fillRect/>
          </a:stretch>
        </p:blipFill>
        <p:spPr>
          <a:xfrm>
            <a:off x="170933" y="222370"/>
            <a:ext cx="813980" cy="755752"/>
          </a:xfrm>
          <a:prstGeom prst="rect">
            <a:avLst/>
          </a:prstGeom>
        </p:spPr>
      </p:pic>
      <p:sp>
        <p:nvSpPr>
          <p:cNvPr id="3" name="Titre 1">
            <a:extLst>
              <a:ext uri="{FF2B5EF4-FFF2-40B4-BE49-F238E27FC236}">
                <a16:creationId xmlns:a16="http://schemas.microsoft.com/office/drawing/2014/main" id="{DC86D1F1-7FB4-4D50-B8A8-DB27CFEF91FE}"/>
              </a:ext>
            </a:extLst>
          </p:cNvPr>
          <p:cNvSpPr txBox="1">
            <a:spLocks/>
          </p:cNvSpPr>
          <p:nvPr/>
        </p:nvSpPr>
        <p:spPr>
          <a:xfrm>
            <a:off x="1426127" y="107437"/>
            <a:ext cx="10250057" cy="500866"/>
          </a:xfrm>
          <a:prstGeom prst="rect">
            <a:avLst/>
          </a:prstGeom>
          <a:ln>
            <a:solidFill>
              <a:schemeClr val="accent1"/>
            </a:solidFill>
          </a:ln>
        </p:spPr>
        <p:txBody>
          <a:bodyPr anchor="b">
            <a:no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ctr"/>
            <a:r>
              <a:rPr lang="fr-FR" sz="2400" dirty="0">
                <a:effectLst/>
              </a:rPr>
              <a:t>Le projet UHR du CH de Limoux ; Place de l’art dans la prise en charge</a:t>
            </a:r>
          </a:p>
        </p:txBody>
      </p:sp>
      <p:sp>
        <p:nvSpPr>
          <p:cNvPr id="11" name="Titre 1">
            <a:extLst>
              <a:ext uri="{FF2B5EF4-FFF2-40B4-BE49-F238E27FC236}">
                <a16:creationId xmlns:a16="http://schemas.microsoft.com/office/drawing/2014/main" id="{AABA0E10-CAD1-4450-B836-5E1FA1D9B8AF}"/>
              </a:ext>
            </a:extLst>
          </p:cNvPr>
          <p:cNvSpPr txBox="1">
            <a:spLocks/>
          </p:cNvSpPr>
          <p:nvPr/>
        </p:nvSpPr>
        <p:spPr>
          <a:xfrm>
            <a:off x="77821" y="1193825"/>
            <a:ext cx="4404220" cy="2226403"/>
          </a:xfrm>
          <a:prstGeom prst="rect">
            <a:avLst/>
          </a:prstGeom>
          <a:ln>
            <a:noFill/>
          </a:ln>
        </p:spPr>
        <p:txBody>
          <a:bodyPr anchor="b">
            <a:no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marL="342900" indent="-342900">
              <a:lnSpc>
                <a:spcPct val="107000"/>
              </a:lnSpc>
              <a:spcAft>
                <a:spcPts val="800"/>
              </a:spcAft>
              <a:buFont typeface="Arial" panose="020B0604020202020204" pitchFamily="34" charset="0"/>
              <a:buChar char="•"/>
            </a:pPr>
            <a:r>
              <a:rPr lang="fr-FR" sz="2000" dirty="0">
                <a:effectLst/>
              </a:rPr>
              <a:t>Le choix initial,  lors du montage du projet,  a été </a:t>
            </a:r>
            <a:r>
              <a:rPr lang="fr-FR" sz="2000" dirty="0">
                <a:solidFill>
                  <a:srgbClr val="572314"/>
                </a:solidFill>
                <a:effectLst/>
              </a:rPr>
              <a:t>délibérément axé sur l’apport de l’art dans la prise en charge,</a:t>
            </a:r>
            <a:r>
              <a:rPr lang="fr-FR" sz="2000" dirty="0">
                <a:effectLst/>
              </a:rPr>
              <a:t>, en tant que moyen, pour faciliter l’expression émotionnelle </a:t>
            </a:r>
            <a:r>
              <a:rPr lang="fr-FR" sz="2000" dirty="0">
                <a:solidFill>
                  <a:srgbClr val="572314"/>
                </a:solidFill>
                <a:effectLst/>
              </a:rPr>
              <a:t>(conforme avec le projet de l’EHPAD</a:t>
            </a:r>
            <a:r>
              <a:rPr lang="fr-FR" sz="2000" dirty="0">
                <a:effectLst/>
              </a:rPr>
              <a:t>).</a:t>
            </a:r>
            <a:endParaRPr lang="en-GB" sz="2000" dirty="0">
              <a:effectLst/>
            </a:endParaRPr>
          </a:p>
        </p:txBody>
      </p:sp>
      <p:sp>
        <p:nvSpPr>
          <p:cNvPr id="14" name="Titre 1">
            <a:extLst>
              <a:ext uri="{FF2B5EF4-FFF2-40B4-BE49-F238E27FC236}">
                <a16:creationId xmlns:a16="http://schemas.microsoft.com/office/drawing/2014/main" id="{B5FA3EA8-3823-4281-85C4-F548812A873E}"/>
              </a:ext>
            </a:extLst>
          </p:cNvPr>
          <p:cNvSpPr txBox="1">
            <a:spLocks/>
          </p:cNvSpPr>
          <p:nvPr/>
        </p:nvSpPr>
        <p:spPr>
          <a:xfrm>
            <a:off x="0" y="3492764"/>
            <a:ext cx="4286774" cy="2357307"/>
          </a:xfrm>
          <a:prstGeom prst="rect">
            <a:avLst/>
          </a:prstGeom>
          <a:ln>
            <a:noFill/>
          </a:ln>
        </p:spPr>
        <p:txBody>
          <a:bodyPr anchor="b">
            <a:no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marL="342900" indent="-342900">
              <a:lnSpc>
                <a:spcPct val="107000"/>
              </a:lnSpc>
              <a:spcAft>
                <a:spcPts val="800"/>
              </a:spcAft>
              <a:buFont typeface="Arial" panose="020B0604020202020204" pitchFamily="34" charset="0"/>
              <a:buChar char="•"/>
            </a:pPr>
            <a:r>
              <a:rPr lang="fr-FR" sz="2000" dirty="0">
                <a:effectLst/>
              </a:rPr>
              <a:t>Compte tenu de la diversité des personnalités, des préférences, de la typologie d’atteinte cognitive, (canaux disponibles), </a:t>
            </a:r>
            <a:r>
              <a:rPr lang="fr-FR" sz="2000" u="sng" dirty="0">
                <a:effectLst/>
              </a:rPr>
              <a:t>le recrutement </a:t>
            </a:r>
            <a:r>
              <a:rPr lang="fr-FR" sz="2000" dirty="0">
                <a:effectLst/>
              </a:rPr>
              <a:t>des « thérapeutes »  s’est porté sur une </a:t>
            </a:r>
            <a:r>
              <a:rPr lang="fr-FR" sz="2000" u="sng" dirty="0">
                <a:effectLst/>
              </a:rPr>
              <a:t>équipe pluridisciplinaire </a:t>
            </a:r>
            <a:r>
              <a:rPr lang="fr-FR" sz="2000" dirty="0">
                <a:effectLst/>
              </a:rPr>
              <a:t>avec un apport technique très diversifié.  </a:t>
            </a:r>
            <a:endParaRPr lang="en-GB" sz="2000" dirty="0">
              <a:effectLst/>
            </a:endParaRPr>
          </a:p>
        </p:txBody>
      </p:sp>
      <p:grpSp>
        <p:nvGrpSpPr>
          <p:cNvPr id="8" name="Groupe 7">
            <a:extLst>
              <a:ext uri="{FF2B5EF4-FFF2-40B4-BE49-F238E27FC236}">
                <a16:creationId xmlns:a16="http://schemas.microsoft.com/office/drawing/2014/main" id="{92C9DA62-2E9E-410E-8F90-996B05C1C3B0}"/>
              </a:ext>
            </a:extLst>
          </p:cNvPr>
          <p:cNvGrpSpPr/>
          <p:nvPr/>
        </p:nvGrpSpPr>
        <p:grpSpPr>
          <a:xfrm>
            <a:off x="92278" y="751323"/>
            <a:ext cx="12099722" cy="5901146"/>
            <a:chOff x="92278" y="751323"/>
            <a:chExt cx="12099722" cy="5901146"/>
          </a:xfrm>
        </p:grpSpPr>
        <p:pic>
          <p:nvPicPr>
            <p:cNvPr id="1026" name="Picture 2">
              <a:extLst>
                <a:ext uri="{FF2B5EF4-FFF2-40B4-BE49-F238E27FC236}">
                  <a16:creationId xmlns:a16="http://schemas.microsoft.com/office/drawing/2014/main" id="{C0378B71-A3DA-49BE-A6AE-0D98CC1FB56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1607" y="751323"/>
              <a:ext cx="7930393" cy="590114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nvGrpSpPr>
            <p:cNvPr id="7" name="Groupe 6">
              <a:extLst>
                <a:ext uri="{FF2B5EF4-FFF2-40B4-BE49-F238E27FC236}">
                  <a16:creationId xmlns:a16="http://schemas.microsoft.com/office/drawing/2014/main" id="{FD74E3B0-A6C4-4DA4-B01C-8E1EB6B53E18}"/>
                </a:ext>
              </a:extLst>
            </p:cNvPr>
            <p:cNvGrpSpPr/>
            <p:nvPr/>
          </p:nvGrpSpPr>
          <p:grpSpPr>
            <a:xfrm>
              <a:off x="92278" y="6065240"/>
              <a:ext cx="3976383" cy="368238"/>
              <a:chOff x="92278" y="6065240"/>
              <a:chExt cx="3976383" cy="368238"/>
            </a:xfrm>
          </p:grpSpPr>
          <p:sp>
            <p:nvSpPr>
              <p:cNvPr id="15" name="Titre 1">
                <a:extLst>
                  <a:ext uri="{FF2B5EF4-FFF2-40B4-BE49-F238E27FC236}">
                    <a16:creationId xmlns:a16="http://schemas.microsoft.com/office/drawing/2014/main" id="{87501CAF-CDD5-4136-BFBB-F017B0D56B67}"/>
                  </a:ext>
                </a:extLst>
              </p:cNvPr>
              <p:cNvSpPr txBox="1">
                <a:spLocks/>
              </p:cNvSpPr>
              <p:nvPr/>
            </p:nvSpPr>
            <p:spPr>
              <a:xfrm>
                <a:off x="92278" y="6065240"/>
                <a:ext cx="3976383" cy="368238"/>
              </a:xfrm>
              <a:prstGeom prst="rect">
                <a:avLst/>
              </a:prstGeom>
              <a:ln>
                <a:solidFill>
                  <a:schemeClr val="bg2">
                    <a:lumMod val="25000"/>
                  </a:schemeClr>
                </a:solidFill>
              </a:ln>
            </p:spPr>
            <p:txBody>
              <a:bodyPr anchor="b">
                <a:no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nSpc>
                    <a:spcPct val="107000"/>
                  </a:lnSpc>
                  <a:spcAft>
                    <a:spcPts val="800"/>
                  </a:spcAft>
                </a:pPr>
                <a:r>
                  <a:rPr lang="fr-FR" sz="2000" dirty="0">
                    <a:effectLst/>
                  </a:rPr>
                  <a:t>Composition initiale de l’équipe</a:t>
                </a:r>
                <a:endParaRPr lang="en-GB" sz="2000" dirty="0">
                  <a:effectLst/>
                </a:endParaRPr>
              </a:p>
            </p:txBody>
          </p:sp>
          <p:sp>
            <p:nvSpPr>
              <p:cNvPr id="4" name="Triangle isocèle 3">
                <a:extLst>
                  <a:ext uri="{FF2B5EF4-FFF2-40B4-BE49-F238E27FC236}">
                    <a16:creationId xmlns:a16="http://schemas.microsoft.com/office/drawing/2014/main" id="{43EF71CB-2359-4F71-ACE2-FD26CD9A6F0A}"/>
                  </a:ext>
                </a:extLst>
              </p:cNvPr>
              <p:cNvSpPr/>
              <p:nvPr/>
            </p:nvSpPr>
            <p:spPr>
              <a:xfrm rot="5400000">
                <a:off x="3607648" y="6166146"/>
                <a:ext cx="121641" cy="196680"/>
              </a:xfrm>
              <a:prstGeom prst="triangle">
                <a:avLst/>
              </a:prstGeom>
              <a:no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riangle isocèle 16">
                <a:extLst>
                  <a:ext uri="{FF2B5EF4-FFF2-40B4-BE49-F238E27FC236}">
                    <a16:creationId xmlns:a16="http://schemas.microsoft.com/office/drawing/2014/main" id="{3FCF2153-907C-4AF3-9D5E-CE3AD350932A}"/>
                  </a:ext>
                </a:extLst>
              </p:cNvPr>
              <p:cNvSpPr/>
              <p:nvPr/>
            </p:nvSpPr>
            <p:spPr>
              <a:xfrm rot="5400000">
                <a:off x="3844064" y="6167544"/>
                <a:ext cx="121641" cy="196680"/>
              </a:xfrm>
              <a:prstGeom prst="triangle">
                <a:avLst/>
              </a:prstGeom>
              <a:no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Tree>
    <p:custDataLst>
      <p:tags r:id="rId1"/>
    </p:custDataLst>
    <p:extLst>
      <p:ext uri="{BB962C8B-B14F-4D97-AF65-F5344CB8AC3E}">
        <p14:creationId xmlns:p14="http://schemas.microsoft.com/office/powerpoint/2010/main" val="3265258113"/>
      </p:ext>
    </p:extLst>
  </p:cSld>
  <p:clrMapOvr>
    <a:masterClrMapping/>
  </p:clrMapOvr>
  <mc:AlternateContent xmlns:mc="http://schemas.openxmlformats.org/markup-compatibility/2006" xmlns:p14="http://schemas.microsoft.com/office/powerpoint/2010/main">
    <mc:Choice Requires="p14">
      <p:transition spd="slow" p14:dur="2000" advTm="9870"/>
    </mc:Choice>
    <mc:Fallback xmlns="">
      <p:transition spd="slow" advTm="987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2"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1500" fill="hold"/>
                                        <p:tgtEl>
                                          <p:spTgt spid="8"/>
                                        </p:tgtEl>
                                        <p:attrNameLst>
                                          <p:attrName>ppt_x</p:attrName>
                                        </p:attrNameLst>
                                      </p:cBhvr>
                                      <p:tavLst>
                                        <p:tav tm="0">
                                          <p:val>
                                            <p:strVal val="1+#ppt_w/2"/>
                                          </p:val>
                                        </p:tav>
                                        <p:tav tm="100000">
                                          <p:val>
                                            <p:strVal val="#ppt_x"/>
                                          </p:val>
                                        </p:tav>
                                      </p:tavLst>
                                    </p:anim>
                                    <p:anim calcmode="lin" valueType="num">
                                      <p:cBhvr additive="base">
                                        <p:cTn id="29" dur="1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P spid="14"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7|2.7|2.9"/>
</p:tagLst>
</file>

<file path=ppt/tags/tag10.xml><?xml version="1.0" encoding="utf-8"?>
<p:tagLst xmlns:a="http://schemas.openxmlformats.org/drawingml/2006/main" xmlns:r="http://schemas.openxmlformats.org/officeDocument/2006/relationships" xmlns:p="http://schemas.openxmlformats.org/presentationml/2006/main">
  <p:tag name="TIMING" val="|1.7|2.7|2.9"/>
</p:tagLst>
</file>

<file path=ppt/tags/tag11.xml><?xml version="1.0" encoding="utf-8"?>
<p:tagLst xmlns:a="http://schemas.openxmlformats.org/drawingml/2006/main" xmlns:r="http://schemas.openxmlformats.org/officeDocument/2006/relationships" xmlns:p="http://schemas.openxmlformats.org/presentationml/2006/main">
  <p:tag name="TIMING" val="|1.7|2.7|2.9"/>
</p:tagLst>
</file>

<file path=ppt/tags/tag12.xml><?xml version="1.0" encoding="utf-8"?>
<p:tagLst xmlns:a="http://schemas.openxmlformats.org/drawingml/2006/main" xmlns:r="http://schemas.openxmlformats.org/officeDocument/2006/relationships" xmlns:p="http://schemas.openxmlformats.org/presentationml/2006/main">
  <p:tag name="TIMING" val="|1.7|2.7|2.9"/>
</p:tagLst>
</file>

<file path=ppt/tags/tag13.xml><?xml version="1.0" encoding="utf-8"?>
<p:tagLst xmlns:a="http://schemas.openxmlformats.org/drawingml/2006/main" xmlns:r="http://schemas.openxmlformats.org/officeDocument/2006/relationships" xmlns:p="http://schemas.openxmlformats.org/presentationml/2006/main">
  <p:tag name="TIMING" val="|1.7|2.7|2.9"/>
</p:tagLst>
</file>

<file path=ppt/tags/tag14.xml><?xml version="1.0" encoding="utf-8"?>
<p:tagLst xmlns:a="http://schemas.openxmlformats.org/drawingml/2006/main" xmlns:r="http://schemas.openxmlformats.org/officeDocument/2006/relationships" xmlns:p="http://schemas.openxmlformats.org/presentationml/2006/main">
  <p:tag name="TIMING" val="|1.7|2.7|2.9"/>
</p:tagLst>
</file>

<file path=ppt/tags/tag15.xml><?xml version="1.0" encoding="utf-8"?>
<p:tagLst xmlns:a="http://schemas.openxmlformats.org/drawingml/2006/main" xmlns:r="http://schemas.openxmlformats.org/officeDocument/2006/relationships" xmlns:p="http://schemas.openxmlformats.org/presentationml/2006/main">
  <p:tag name="TIMING" val="|1.7|2.7|2.9"/>
</p:tagLst>
</file>

<file path=ppt/tags/tag16.xml><?xml version="1.0" encoding="utf-8"?>
<p:tagLst xmlns:a="http://schemas.openxmlformats.org/drawingml/2006/main" xmlns:r="http://schemas.openxmlformats.org/officeDocument/2006/relationships" xmlns:p="http://schemas.openxmlformats.org/presentationml/2006/main">
  <p:tag name="TIMING" val="|1.7|2.7|2.9"/>
</p:tagLst>
</file>

<file path=ppt/tags/tag17.xml><?xml version="1.0" encoding="utf-8"?>
<p:tagLst xmlns:a="http://schemas.openxmlformats.org/drawingml/2006/main" xmlns:r="http://schemas.openxmlformats.org/officeDocument/2006/relationships" xmlns:p="http://schemas.openxmlformats.org/presentationml/2006/main">
  <p:tag name="TIMING" val="|1.7|2.7|2.9"/>
</p:tagLst>
</file>

<file path=ppt/tags/tag18.xml><?xml version="1.0" encoding="utf-8"?>
<p:tagLst xmlns:a="http://schemas.openxmlformats.org/drawingml/2006/main" xmlns:r="http://schemas.openxmlformats.org/officeDocument/2006/relationships" xmlns:p="http://schemas.openxmlformats.org/presentationml/2006/main">
  <p:tag name="TIMING" val="|1.7|2.7|2.9"/>
</p:tagLst>
</file>

<file path=ppt/tags/tag19.xml><?xml version="1.0" encoding="utf-8"?>
<p:tagLst xmlns:a="http://schemas.openxmlformats.org/drawingml/2006/main" xmlns:r="http://schemas.openxmlformats.org/officeDocument/2006/relationships" xmlns:p="http://schemas.openxmlformats.org/presentationml/2006/main">
  <p:tag name="TIMING" val="|1.7|2.7|2.9"/>
</p:tagLst>
</file>

<file path=ppt/tags/tag2.xml><?xml version="1.0" encoding="utf-8"?>
<p:tagLst xmlns:a="http://schemas.openxmlformats.org/drawingml/2006/main" xmlns:r="http://schemas.openxmlformats.org/officeDocument/2006/relationships" xmlns:p="http://schemas.openxmlformats.org/presentationml/2006/main">
  <p:tag name="TIMING" val="|0.8|2.5|2.3|6.1"/>
</p:tagLst>
</file>

<file path=ppt/tags/tag20.xml><?xml version="1.0" encoding="utf-8"?>
<p:tagLst xmlns:a="http://schemas.openxmlformats.org/drawingml/2006/main" xmlns:r="http://schemas.openxmlformats.org/officeDocument/2006/relationships" xmlns:p="http://schemas.openxmlformats.org/presentationml/2006/main">
  <p:tag name="TIMING" val="|1.7|2.7|2.9"/>
</p:tagLst>
</file>

<file path=ppt/tags/tag21.xml><?xml version="1.0" encoding="utf-8"?>
<p:tagLst xmlns:a="http://schemas.openxmlformats.org/drawingml/2006/main" xmlns:r="http://schemas.openxmlformats.org/officeDocument/2006/relationships" xmlns:p="http://schemas.openxmlformats.org/presentationml/2006/main">
  <p:tag name="TIMING" val="|1.7|2.7|2.9"/>
</p:tagLst>
</file>

<file path=ppt/tags/tag22.xml><?xml version="1.0" encoding="utf-8"?>
<p:tagLst xmlns:a="http://schemas.openxmlformats.org/drawingml/2006/main" xmlns:r="http://schemas.openxmlformats.org/officeDocument/2006/relationships" xmlns:p="http://schemas.openxmlformats.org/presentationml/2006/main">
  <p:tag name="TIMING" val="|0.8|2.5|2.3|6.1"/>
</p:tagLst>
</file>

<file path=ppt/tags/tag3.xml><?xml version="1.0" encoding="utf-8"?>
<p:tagLst xmlns:a="http://schemas.openxmlformats.org/drawingml/2006/main" xmlns:r="http://schemas.openxmlformats.org/officeDocument/2006/relationships" xmlns:p="http://schemas.openxmlformats.org/presentationml/2006/main">
  <p:tag name="TIMING" val="|0.8|2.5|2.3|6.1"/>
</p:tagLst>
</file>

<file path=ppt/tags/tag4.xml><?xml version="1.0" encoding="utf-8"?>
<p:tagLst xmlns:a="http://schemas.openxmlformats.org/drawingml/2006/main" xmlns:r="http://schemas.openxmlformats.org/officeDocument/2006/relationships" xmlns:p="http://schemas.openxmlformats.org/presentationml/2006/main">
  <p:tag name="TIMING" val="|0.8|2.5|2.3|6.1"/>
</p:tagLst>
</file>

<file path=ppt/tags/tag5.xml><?xml version="1.0" encoding="utf-8"?>
<p:tagLst xmlns:a="http://schemas.openxmlformats.org/drawingml/2006/main" xmlns:r="http://schemas.openxmlformats.org/officeDocument/2006/relationships" xmlns:p="http://schemas.openxmlformats.org/presentationml/2006/main">
  <p:tag name="TIMING" val="|1.7|2.7|2.9"/>
</p:tagLst>
</file>

<file path=ppt/tags/tag6.xml><?xml version="1.0" encoding="utf-8"?>
<p:tagLst xmlns:a="http://schemas.openxmlformats.org/drawingml/2006/main" xmlns:r="http://schemas.openxmlformats.org/officeDocument/2006/relationships" xmlns:p="http://schemas.openxmlformats.org/presentationml/2006/main">
  <p:tag name="TIMING" val="|1.7|2.7|2.9"/>
</p:tagLst>
</file>

<file path=ppt/tags/tag7.xml><?xml version="1.0" encoding="utf-8"?>
<p:tagLst xmlns:a="http://schemas.openxmlformats.org/drawingml/2006/main" xmlns:r="http://schemas.openxmlformats.org/officeDocument/2006/relationships" xmlns:p="http://schemas.openxmlformats.org/presentationml/2006/main">
  <p:tag name="TIMING" val="|0.8|2.5|2.3|6.1"/>
</p:tagLst>
</file>

<file path=ppt/tags/tag8.xml><?xml version="1.0" encoding="utf-8"?>
<p:tagLst xmlns:a="http://schemas.openxmlformats.org/drawingml/2006/main" xmlns:r="http://schemas.openxmlformats.org/officeDocument/2006/relationships" xmlns:p="http://schemas.openxmlformats.org/presentationml/2006/main">
  <p:tag name="TIMING" val="|1.7|2.7|2.9"/>
</p:tagLst>
</file>

<file path=ppt/tags/tag9.xml><?xml version="1.0" encoding="utf-8"?>
<p:tagLst xmlns:a="http://schemas.openxmlformats.org/drawingml/2006/main" xmlns:r="http://schemas.openxmlformats.org/officeDocument/2006/relationships" xmlns:p="http://schemas.openxmlformats.org/presentationml/2006/main">
  <p:tag name="TIMING" val="|1.7|2.7|2.9"/>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Solstice</Template>
  <TotalTime>14050</TotalTime>
  <Words>2622</Words>
  <Application>Microsoft Office PowerPoint</Application>
  <PresentationFormat>Grand écran</PresentationFormat>
  <Paragraphs>182</Paragraphs>
  <Slides>22</Slides>
  <Notes>0</Notes>
  <HiddenSlides>0</HiddenSlides>
  <MMClips>0</MMClips>
  <ScaleCrop>false</ScaleCrop>
  <HeadingPairs>
    <vt:vector size="6" baseType="variant">
      <vt:variant>
        <vt:lpstr>Polices utilisées</vt:lpstr>
      </vt:variant>
      <vt:variant>
        <vt:i4>10</vt:i4>
      </vt:variant>
      <vt:variant>
        <vt:lpstr>Thème</vt:lpstr>
      </vt:variant>
      <vt:variant>
        <vt:i4>1</vt:i4>
      </vt:variant>
      <vt:variant>
        <vt:lpstr>Titres des diapositives</vt:lpstr>
      </vt:variant>
      <vt:variant>
        <vt:i4>22</vt:i4>
      </vt:variant>
    </vt:vector>
  </HeadingPairs>
  <TitlesOfParts>
    <vt:vector size="33" baseType="lpstr">
      <vt:lpstr>Arial</vt:lpstr>
      <vt:lpstr>Bell MT</vt:lpstr>
      <vt:lpstr>Bookman Old Style</vt:lpstr>
      <vt:lpstr>Calibri</vt:lpstr>
      <vt:lpstr>Calligraph421 BT</vt:lpstr>
      <vt:lpstr>Garamond</vt:lpstr>
      <vt:lpstr>Gill Sans MT</vt:lpstr>
      <vt:lpstr>Verdana</vt:lpstr>
      <vt:lpstr>Wingdings</vt:lpstr>
      <vt:lpstr>Wingdings 2</vt:lpstr>
      <vt:lpstr>Solstice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Volition en ehpad,</dc:title>
  <dc:creator>toni</dc:creator>
  <cp:lastModifiedBy>Anton SALEH</cp:lastModifiedBy>
  <cp:revision>1095</cp:revision>
  <cp:lastPrinted>2021-05-02T09:38:58Z</cp:lastPrinted>
  <dcterms:created xsi:type="dcterms:W3CDTF">2014-05-16T11:18:31Z</dcterms:created>
  <dcterms:modified xsi:type="dcterms:W3CDTF">2021-10-11T21:51:51Z</dcterms:modified>
</cp:coreProperties>
</file>