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  <p:sldMasterId id="2147483658" r:id="rId2"/>
  </p:sldMasterIdLst>
  <p:notesMasterIdLst>
    <p:notesMasterId r:id="rId18"/>
  </p:notesMasterIdLst>
  <p:handoutMasterIdLst>
    <p:handoutMasterId r:id="rId19"/>
  </p:handoutMasterIdLst>
  <p:sldIdLst>
    <p:sldId id="289" r:id="rId3"/>
    <p:sldId id="291" r:id="rId4"/>
    <p:sldId id="290" r:id="rId5"/>
    <p:sldId id="292" r:id="rId6"/>
    <p:sldId id="293" r:id="rId7"/>
    <p:sldId id="294" r:id="rId8"/>
    <p:sldId id="302" r:id="rId9"/>
    <p:sldId id="307" r:id="rId10"/>
    <p:sldId id="304" r:id="rId11"/>
    <p:sldId id="305" r:id="rId12"/>
    <p:sldId id="306" r:id="rId13"/>
    <p:sldId id="295" r:id="rId14"/>
    <p:sldId id="296" r:id="rId15"/>
    <p:sldId id="303" r:id="rId16"/>
    <p:sldId id="288" r:id="rId17"/>
  </p:sldIdLst>
  <p:sldSz cx="12192000" cy="6858000"/>
  <p:notesSz cx="6797675" cy="99266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46FB8"/>
    <a:srgbClr val="47B1C5"/>
    <a:srgbClr val="1EA1FA"/>
    <a:srgbClr val="51BFBF"/>
    <a:srgbClr val="58388A"/>
    <a:srgbClr val="4B7594"/>
    <a:srgbClr val="86BD5B"/>
    <a:srgbClr val="97C00E"/>
    <a:srgbClr val="316A8C"/>
    <a:srgbClr val="ABCC3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13" d="100"/>
          <a:sy n="113" d="100"/>
        </p:scale>
        <p:origin x="372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84" d="100"/>
          <a:sy n="84" d="100"/>
        </p:scale>
        <p:origin x="1962" y="102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1.xml"/><Relationship Id="rId21" Type="http://schemas.openxmlformats.org/officeDocument/2006/relationships/viewProps" Target="viewProp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tableStyles" Target="tableStyles.xml"/><Relationship Id="rId10" Type="http://schemas.openxmlformats.org/officeDocument/2006/relationships/slide" Target="slides/slide8.xml"/><Relationship Id="rId19" Type="http://schemas.openxmlformats.org/officeDocument/2006/relationships/handoutMaster" Target="handoutMasters/handoutMaster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theme" Target="theme/theme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B8308412-06E6-4926-B994-E29A8A5DF06B}" type="doc">
      <dgm:prSet loTypeId="urn:microsoft.com/office/officeart/2005/8/layout/default" loCatId="list" qsTypeId="urn:microsoft.com/office/officeart/2005/8/quickstyle/simple5" qsCatId="simple" csTypeId="urn:microsoft.com/office/officeart/2005/8/colors/colorful5" csCatId="colorful" phldr="1"/>
      <dgm:spPr/>
      <dgm:t>
        <a:bodyPr/>
        <a:lstStyle/>
        <a:p>
          <a:endParaRPr lang="fr-FR"/>
        </a:p>
      </dgm:t>
    </dgm:pt>
    <dgm:pt modelId="{F8BA22A0-FEFA-47D3-B29A-598284E3D322}">
      <dgm:prSet phldrT="[Texte]"/>
      <dgm:spPr/>
      <dgm:t>
        <a:bodyPr/>
        <a:lstStyle/>
        <a:p>
          <a:r>
            <a:rPr lang="fr-FR" dirty="0"/>
            <a:t>TELE-EXPERTISE</a:t>
          </a:r>
        </a:p>
      </dgm:t>
    </dgm:pt>
    <dgm:pt modelId="{FD7A9DD4-B0F9-43B3-8211-09B4515BAFD6}" type="parTrans" cxnId="{732D0C66-1806-4BFF-8113-7ACAD85ABF60}">
      <dgm:prSet/>
      <dgm:spPr/>
      <dgm:t>
        <a:bodyPr/>
        <a:lstStyle/>
        <a:p>
          <a:endParaRPr lang="fr-FR"/>
        </a:p>
      </dgm:t>
    </dgm:pt>
    <dgm:pt modelId="{C276E4EB-9F64-4A28-B37C-627EBF2FB9D1}" type="sibTrans" cxnId="{732D0C66-1806-4BFF-8113-7ACAD85ABF60}">
      <dgm:prSet/>
      <dgm:spPr/>
      <dgm:t>
        <a:bodyPr/>
        <a:lstStyle/>
        <a:p>
          <a:endParaRPr lang="fr-FR"/>
        </a:p>
      </dgm:t>
    </dgm:pt>
    <dgm:pt modelId="{4703857E-773D-4A78-A271-44D860B349D5}">
      <dgm:prSet phldrT="[Texte]"/>
      <dgm:spPr/>
      <dgm:t>
        <a:bodyPr/>
        <a:lstStyle/>
        <a:p>
          <a:r>
            <a:rPr lang="fr-FR" dirty="0"/>
            <a:t>TELECONSULTATION</a:t>
          </a:r>
        </a:p>
      </dgm:t>
    </dgm:pt>
    <dgm:pt modelId="{BAC1DB7D-9E6E-4AD0-88FD-85E34A3B28C9}" type="parTrans" cxnId="{934AAF66-7A1A-4C01-A1DD-DE31057BDB6E}">
      <dgm:prSet/>
      <dgm:spPr/>
      <dgm:t>
        <a:bodyPr/>
        <a:lstStyle/>
        <a:p>
          <a:endParaRPr lang="fr-FR"/>
        </a:p>
      </dgm:t>
    </dgm:pt>
    <dgm:pt modelId="{256A05B8-6E01-415D-B784-BB15BE535758}" type="sibTrans" cxnId="{934AAF66-7A1A-4C01-A1DD-DE31057BDB6E}">
      <dgm:prSet/>
      <dgm:spPr/>
      <dgm:t>
        <a:bodyPr/>
        <a:lstStyle/>
        <a:p>
          <a:endParaRPr lang="fr-FR"/>
        </a:p>
      </dgm:t>
    </dgm:pt>
    <dgm:pt modelId="{FE789748-EB87-4481-988F-945D9AD876F1}">
      <dgm:prSet phldrT="[Texte]"/>
      <dgm:spPr/>
      <dgm:t>
        <a:bodyPr/>
        <a:lstStyle/>
        <a:p>
          <a:r>
            <a:rPr lang="fr-FR" dirty="0"/>
            <a:t>TELESURVEILLANCE MEDICALE</a:t>
          </a:r>
        </a:p>
      </dgm:t>
    </dgm:pt>
    <dgm:pt modelId="{86A95027-2CDE-474D-827F-5BD47B75FDBA}" type="parTrans" cxnId="{30DFF1AE-C73E-4997-B238-BA999B538DA3}">
      <dgm:prSet/>
      <dgm:spPr/>
      <dgm:t>
        <a:bodyPr/>
        <a:lstStyle/>
        <a:p>
          <a:endParaRPr lang="fr-FR"/>
        </a:p>
      </dgm:t>
    </dgm:pt>
    <dgm:pt modelId="{C9394155-CB65-4F38-813F-14977C2AF7C0}" type="sibTrans" cxnId="{30DFF1AE-C73E-4997-B238-BA999B538DA3}">
      <dgm:prSet/>
      <dgm:spPr/>
      <dgm:t>
        <a:bodyPr/>
        <a:lstStyle/>
        <a:p>
          <a:endParaRPr lang="fr-FR"/>
        </a:p>
      </dgm:t>
    </dgm:pt>
    <dgm:pt modelId="{B46CE990-426C-4ED0-AC4E-899142A8090B}">
      <dgm:prSet phldrT="[Texte]"/>
      <dgm:spPr/>
      <dgm:t>
        <a:bodyPr/>
        <a:lstStyle/>
        <a:p>
          <a:r>
            <a:rPr lang="fr-FR" dirty="0"/>
            <a:t>REGULATION</a:t>
          </a:r>
        </a:p>
      </dgm:t>
    </dgm:pt>
    <dgm:pt modelId="{B7237870-1E6C-424B-B78F-7DFD69F3B84F}" type="parTrans" cxnId="{234D5319-603D-4CB3-A1D5-A4D4932066E6}">
      <dgm:prSet/>
      <dgm:spPr/>
      <dgm:t>
        <a:bodyPr/>
        <a:lstStyle/>
        <a:p>
          <a:endParaRPr lang="fr-FR"/>
        </a:p>
      </dgm:t>
    </dgm:pt>
    <dgm:pt modelId="{FEF066A6-1150-422F-B2F2-106580D92B64}" type="sibTrans" cxnId="{234D5319-603D-4CB3-A1D5-A4D4932066E6}">
      <dgm:prSet/>
      <dgm:spPr/>
      <dgm:t>
        <a:bodyPr/>
        <a:lstStyle/>
        <a:p>
          <a:endParaRPr lang="fr-FR"/>
        </a:p>
      </dgm:t>
    </dgm:pt>
    <dgm:pt modelId="{49F4BBD6-E571-40F2-A1A2-943AB4C01EB1}">
      <dgm:prSet phldrT="[Texte]"/>
      <dgm:spPr/>
      <dgm:t>
        <a:bodyPr/>
        <a:lstStyle/>
        <a:p>
          <a:r>
            <a:rPr lang="fr-FR" dirty="0"/>
            <a:t>TELEASSISTANCE MEDICALE</a:t>
          </a:r>
        </a:p>
      </dgm:t>
    </dgm:pt>
    <dgm:pt modelId="{9CA4BDBB-0A80-4BEA-B344-E241C0524A26}" type="parTrans" cxnId="{7D584CED-65DD-4347-8A72-C2B8729DF959}">
      <dgm:prSet/>
      <dgm:spPr/>
      <dgm:t>
        <a:bodyPr/>
        <a:lstStyle/>
        <a:p>
          <a:endParaRPr lang="fr-FR"/>
        </a:p>
      </dgm:t>
    </dgm:pt>
    <dgm:pt modelId="{3CCA0BE9-42B7-40EB-A3BD-EA541FF89615}" type="sibTrans" cxnId="{7D584CED-65DD-4347-8A72-C2B8729DF959}">
      <dgm:prSet/>
      <dgm:spPr/>
      <dgm:t>
        <a:bodyPr/>
        <a:lstStyle/>
        <a:p>
          <a:endParaRPr lang="fr-FR"/>
        </a:p>
      </dgm:t>
    </dgm:pt>
    <dgm:pt modelId="{9885CA63-8DA3-4678-83CD-A498C6E1CB14}" type="pres">
      <dgm:prSet presAssocID="{B8308412-06E6-4926-B994-E29A8A5DF06B}" presName="diagram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fr-FR"/>
        </a:p>
      </dgm:t>
    </dgm:pt>
    <dgm:pt modelId="{9C521B98-DA06-4B17-9422-8AB0BB7EE555}" type="pres">
      <dgm:prSet presAssocID="{F8BA22A0-FEFA-47D3-B29A-598284E3D322}" presName="node" presStyleLbl="node1" presStyleIdx="0" presStyleCnt="5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7CAF23D7-6614-43DF-90BF-6CD3D1905969}" type="pres">
      <dgm:prSet presAssocID="{C276E4EB-9F64-4A28-B37C-627EBF2FB9D1}" presName="sibTrans" presStyleCnt="0"/>
      <dgm:spPr/>
    </dgm:pt>
    <dgm:pt modelId="{5374B482-154F-4B55-A234-0B25EDF82564}" type="pres">
      <dgm:prSet presAssocID="{4703857E-773D-4A78-A271-44D860B349D5}" presName="node" presStyleLbl="node1" presStyleIdx="1" presStyleCnt="5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5FAE1A0F-093D-4075-8B3E-317633F2B83C}" type="pres">
      <dgm:prSet presAssocID="{256A05B8-6E01-415D-B784-BB15BE535758}" presName="sibTrans" presStyleCnt="0"/>
      <dgm:spPr/>
    </dgm:pt>
    <dgm:pt modelId="{D4D1A64C-DCD9-4F99-BA0E-9AE889CC51F4}" type="pres">
      <dgm:prSet presAssocID="{FE789748-EB87-4481-988F-945D9AD876F1}" presName="node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73854C11-D4CD-48A6-8F52-B68E6D7013E5}" type="pres">
      <dgm:prSet presAssocID="{C9394155-CB65-4F38-813F-14977C2AF7C0}" presName="sibTrans" presStyleCnt="0"/>
      <dgm:spPr/>
    </dgm:pt>
    <dgm:pt modelId="{D60578D1-E6AE-468B-8924-E5F5E22A5D29}" type="pres">
      <dgm:prSet presAssocID="{49F4BBD6-E571-40F2-A1A2-943AB4C01EB1}" presName="node" presStyleLbl="node1" presStyleIdx="3" presStyleCnt="5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60EDEB4F-C5EF-43C1-A08D-2DA00AD3E152}" type="pres">
      <dgm:prSet presAssocID="{3CCA0BE9-42B7-40EB-A3BD-EA541FF89615}" presName="sibTrans" presStyleCnt="0"/>
      <dgm:spPr/>
    </dgm:pt>
    <dgm:pt modelId="{24220A21-F787-4A55-87E7-930D5FCD32D8}" type="pres">
      <dgm:prSet presAssocID="{B46CE990-426C-4ED0-AC4E-899142A8090B}" presName="node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</dgm:ptLst>
  <dgm:cxnLst>
    <dgm:cxn modelId="{B7166DB7-B666-4CE2-A17C-1F4059ED6B2D}" type="presOf" srcId="{F8BA22A0-FEFA-47D3-B29A-598284E3D322}" destId="{9C521B98-DA06-4B17-9422-8AB0BB7EE555}" srcOrd="0" destOrd="0" presId="urn:microsoft.com/office/officeart/2005/8/layout/default"/>
    <dgm:cxn modelId="{B933DFE1-9693-4552-8B46-48793088AEE1}" type="presOf" srcId="{B8308412-06E6-4926-B994-E29A8A5DF06B}" destId="{9885CA63-8DA3-4678-83CD-A498C6E1CB14}" srcOrd="0" destOrd="0" presId="urn:microsoft.com/office/officeart/2005/8/layout/default"/>
    <dgm:cxn modelId="{234D5319-603D-4CB3-A1D5-A4D4932066E6}" srcId="{B8308412-06E6-4926-B994-E29A8A5DF06B}" destId="{B46CE990-426C-4ED0-AC4E-899142A8090B}" srcOrd="4" destOrd="0" parTransId="{B7237870-1E6C-424B-B78F-7DFD69F3B84F}" sibTransId="{FEF066A6-1150-422F-B2F2-106580D92B64}"/>
    <dgm:cxn modelId="{932F8BA4-8EDB-46C4-85C1-5B2791E5545C}" type="presOf" srcId="{FE789748-EB87-4481-988F-945D9AD876F1}" destId="{D4D1A64C-DCD9-4F99-BA0E-9AE889CC51F4}" srcOrd="0" destOrd="0" presId="urn:microsoft.com/office/officeart/2005/8/layout/default"/>
    <dgm:cxn modelId="{732D0C66-1806-4BFF-8113-7ACAD85ABF60}" srcId="{B8308412-06E6-4926-B994-E29A8A5DF06B}" destId="{F8BA22A0-FEFA-47D3-B29A-598284E3D322}" srcOrd="0" destOrd="0" parTransId="{FD7A9DD4-B0F9-43B3-8211-09B4515BAFD6}" sibTransId="{C276E4EB-9F64-4A28-B37C-627EBF2FB9D1}"/>
    <dgm:cxn modelId="{30DFF1AE-C73E-4997-B238-BA999B538DA3}" srcId="{B8308412-06E6-4926-B994-E29A8A5DF06B}" destId="{FE789748-EB87-4481-988F-945D9AD876F1}" srcOrd="2" destOrd="0" parTransId="{86A95027-2CDE-474D-827F-5BD47B75FDBA}" sibTransId="{C9394155-CB65-4F38-813F-14977C2AF7C0}"/>
    <dgm:cxn modelId="{C5912297-929B-4101-8D81-A819F6DA2D73}" type="presOf" srcId="{4703857E-773D-4A78-A271-44D860B349D5}" destId="{5374B482-154F-4B55-A234-0B25EDF82564}" srcOrd="0" destOrd="0" presId="urn:microsoft.com/office/officeart/2005/8/layout/default"/>
    <dgm:cxn modelId="{934AAF66-7A1A-4C01-A1DD-DE31057BDB6E}" srcId="{B8308412-06E6-4926-B994-E29A8A5DF06B}" destId="{4703857E-773D-4A78-A271-44D860B349D5}" srcOrd="1" destOrd="0" parTransId="{BAC1DB7D-9E6E-4AD0-88FD-85E34A3B28C9}" sibTransId="{256A05B8-6E01-415D-B784-BB15BE535758}"/>
    <dgm:cxn modelId="{F1544630-0C23-463A-AE72-CFCF4DB41387}" type="presOf" srcId="{B46CE990-426C-4ED0-AC4E-899142A8090B}" destId="{24220A21-F787-4A55-87E7-930D5FCD32D8}" srcOrd="0" destOrd="0" presId="urn:microsoft.com/office/officeart/2005/8/layout/default"/>
    <dgm:cxn modelId="{9E5A67C8-E6DE-4316-9B63-A9C0955C5F8F}" type="presOf" srcId="{49F4BBD6-E571-40F2-A1A2-943AB4C01EB1}" destId="{D60578D1-E6AE-468B-8924-E5F5E22A5D29}" srcOrd="0" destOrd="0" presId="urn:microsoft.com/office/officeart/2005/8/layout/default"/>
    <dgm:cxn modelId="{7D584CED-65DD-4347-8A72-C2B8729DF959}" srcId="{B8308412-06E6-4926-B994-E29A8A5DF06B}" destId="{49F4BBD6-E571-40F2-A1A2-943AB4C01EB1}" srcOrd="3" destOrd="0" parTransId="{9CA4BDBB-0A80-4BEA-B344-E241C0524A26}" sibTransId="{3CCA0BE9-42B7-40EB-A3BD-EA541FF89615}"/>
    <dgm:cxn modelId="{FF19D6E7-F6F3-4176-ACC5-20FC56C1B758}" type="presParOf" srcId="{9885CA63-8DA3-4678-83CD-A498C6E1CB14}" destId="{9C521B98-DA06-4B17-9422-8AB0BB7EE555}" srcOrd="0" destOrd="0" presId="urn:microsoft.com/office/officeart/2005/8/layout/default"/>
    <dgm:cxn modelId="{AC7143D5-4FB2-4697-9F90-5965F0EA4E88}" type="presParOf" srcId="{9885CA63-8DA3-4678-83CD-A498C6E1CB14}" destId="{7CAF23D7-6614-43DF-90BF-6CD3D1905969}" srcOrd="1" destOrd="0" presId="urn:microsoft.com/office/officeart/2005/8/layout/default"/>
    <dgm:cxn modelId="{163BDA18-7A98-4285-B3D3-7551569AA2DA}" type="presParOf" srcId="{9885CA63-8DA3-4678-83CD-A498C6E1CB14}" destId="{5374B482-154F-4B55-A234-0B25EDF82564}" srcOrd="2" destOrd="0" presId="urn:microsoft.com/office/officeart/2005/8/layout/default"/>
    <dgm:cxn modelId="{27411D8A-535D-4277-9784-718A7A464268}" type="presParOf" srcId="{9885CA63-8DA3-4678-83CD-A498C6E1CB14}" destId="{5FAE1A0F-093D-4075-8B3E-317633F2B83C}" srcOrd="3" destOrd="0" presId="urn:microsoft.com/office/officeart/2005/8/layout/default"/>
    <dgm:cxn modelId="{F9F03F04-B7AA-484B-8A9E-819F8D8F9F84}" type="presParOf" srcId="{9885CA63-8DA3-4678-83CD-A498C6E1CB14}" destId="{D4D1A64C-DCD9-4F99-BA0E-9AE889CC51F4}" srcOrd="4" destOrd="0" presId="urn:microsoft.com/office/officeart/2005/8/layout/default"/>
    <dgm:cxn modelId="{094B1707-8719-44D0-878E-C676913E2D50}" type="presParOf" srcId="{9885CA63-8DA3-4678-83CD-A498C6E1CB14}" destId="{73854C11-D4CD-48A6-8F52-B68E6D7013E5}" srcOrd="5" destOrd="0" presId="urn:microsoft.com/office/officeart/2005/8/layout/default"/>
    <dgm:cxn modelId="{2397BD50-A854-4D1A-8DFF-F0893F31F9D5}" type="presParOf" srcId="{9885CA63-8DA3-4678-83CD-A498C6E1CB14}" destId="{D60578D1-E6AE-468B-8924-E5F5E22A5D29}" srcOrd="6" destOrd="0" presId="urn:microsoft.com/office/officeart/2005/8/layout/default"/>
    <dgm:cxn modelId="{AD6C4C35-58E6-4990-A99A-AA75848F0AC8}" type="presParOf" srcId="{9885CA63-8DA3-4678-83CD-A498C6E1CB14}" destId="{60EDEB4F-C5EF-43C1-A08D-2DA00AD3E152}" srcOrd="7" destOrd="0" presId="urn:microsoft.com/office/officeart/2005/8/layout/default"/>
    <dgm:cxn modelId="{2A180AB5-B67B-440E-BC34-0DEF5F9727DB}" type="presParOf" srcId="{9885CA63-8DA3-4678-83CD-A498C6E1CB14}" destId="{24220A21-F787-4A55-87E7-930D5FCD32D8}" srcOrd="8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B6692B49-2B7D-4658-8BDA-258ED630410D}" type="doc">
      <dgm:prSet loTypeId="urn:microsoft.com/office/officeart/2005/8/layout/lProcess2" loCatId="list" qsTypeId="urn:microsoft.com/office/officeart/2005/8/quickstyle/simple1" qsCatId="simple" csTypeId="urn:microsoft.com/office/officeart/2005/8/colors/colorful5" csCatId="colorful" phldr="1"/>
      <dgm:spPr/>
      <dgm:t>
        <a:bodyPr/>
        <a:lstStyle/>
        <a:p>
          <a:endParaRPr lang="fr-FR"/>
        </a:p>
      </dgm:t>
    </dgm:pt>
    <dgm:pt modelId="{B5DB86B4-1792-4992-9158-70C7ACC39AED}">
      <dgm:prSet phldrT="[Texte]"/>
      <dgm:spPr/>
      <dgm:t>
        <a:bodyPr/>
        <a:lstStyle/>
        <a:p>
          <a:r>
            <a:rPr lang="fr-FR" b="1" dirty="0"/>
            <a:t>Demandes d’avis</a:t>
          </a:r>
        </a:p>
        <a:p>
          <a:r>
            <a:rPr lang="fr-FR" dirty="0"/>
            <a:t>Infos patient</a:t>
          </a:r>
          <a:br>
            <a:rPr lang="fr-FR" dirty="0"/>
          </a:br>
          <a:r>
            <a:rPr lang="fr-FR" dirty="0"/>
            <a:t>Photos</a:t>
          </a:r>
          <a:br>
            <a:rPr lang="fr-FR" dirty="0"/>
          </a:br>
          <a:r>
            <a:rPr lang="fr-FR" dirty="0"/>
            <a:t>Examens imagerie </a:t>
          </a:r>
        </a:p>
      </dgm:t>
    </dgm:pt>
    <dgm:pt modelId="{AEDB8175-5A02-4DB6-B7B8-DDA16D5730D7}" type="parTrans" cxnId="{79E26646-9342-473B-8850-F6F191C9EA8E}">
      <dgm:prSet/>
      <dgm:spPr/>
      <dgm:t>
        <a:bodyPr/>
        <a:lstStyle/>
        <a:p>
          <a:endParaRPr lang="fr-FR"/>
        </a:p>
      </dgm:t>
    </dgm:pt>
    <dgm:pt modelId="{26010B4F-ADC0-43FC-AD53-B934037BDF0B}" type="sibTrans" cxnId="{79E26646-9342-473B-8850-F6F191C9EA8E}">
      <dgm:prSet/>
      <dgm:spPr/>
      <dgm:t>
        <a:bodyPr/>
        <a:lstStyle/>
        <a:p>
          <a:endParaRPr lang="fr-FR"/>
        </a:p>
      </dgm:t>
    </dgm:pt>
    <dgm:pt modelId="{E4C464E3-573A-4E5E-93C0-0433D35CEC6E}">
      <dgm:prSet phldrT="[Texte]" custT="1"/>
      <dgm:spPr/>
      <dgm:t>
        <a:bodyPr/>
        <a:lstStyle/>
        <a:p>
          <a:r>
            <a:rPr lang="fr-FR" sz="2400" dirty="0">
              <a:solidFill>
                <a:schemeClr val="accent5">
                  <a:lumMod val="50000"/>
                </a:schemeClr>
              </a:solidFill>
            </a:rPr>
            <a:t>TLC, TLA et TLX</a:t>
          </a:r>
          <a:br>
            <a:rPr lang="fr-FR" sz="2400" dirty="0">
              <a:solidFill>
                <a:schemeClr val="accent5">
                  <a:lumMod val="50000"/>
                </a:schemeClr>
              </a:solidFill>
            </a:rPr>
          </a:br>
          <a:r>
            <a:rPr lang="fr-FR" sz="2400" dirty="0">
              <a:solidFill>
                <a:schemeClr val="accent5">
                  <a:lumMod val="50000"/>
                </a:schemeClr>
              </a:solidFill>
            </a:rPr>
            <a:t>mode synchrone</a:t>
          </a:r>
        </a:p>
      </dgm:t>
    </dgm:pt>
    <dgm:pt modelId="{04B314A0-BF7D-4B5D-A84C-20AEEB68976E}" type="parTrans" cxnId="{08945180-B56C-4467-AD6A-06FE0D2A2550}">
      <dgm:prSet/>
      <dgm:spPr/>
      <dgm:t>
        <a:bodyPr/>
        <a:lstStyle/>
        <a:p>
          <a:endParaRPr lang="fr-FR"/>
        </a:p>
      </dgm:t>
    </dgm:pt>
    <dgm:pt modelId="{79AAED6F-1517-4CAD-8B84-4D238E92F0C6}" type="sibTrans" cxnId="{08945180-B56C-4467-AD6A-06FE0D2A2550}">
      <dgm:prSet/>
      <dgm:spPr/>
      <dgm:t>
        <a:bodyPr/>
        <a:lstStyle/>
        <a:p>
          <a:endParaRPr lang="fr-FR"/>
        </a:p>
      </dgm:t>
    </dgm:pt>
    <dgm:pt modelId="{71E98264-8CBE-4D69-A93B-4E8311800650}">
      <dgm:prSet phldrT="[Texte]"/>
      <dgm:spPr/>
      <dgm:t>
        <a:bodyPr/>
        <a:lstStyle/>
        <a:p>
          <a:r>
            <a:rPr lang="fr-FR" dirty="0"/>
            <a:t>TLX asynchrone + </a:t>
          </a:r>
          <a:r>
            <a:rPr lang="fr-FR" b="1" dirty="0"/>
            <a:t>visioconférence</a:t>
          </a:r>
        </a:p>
      </dgm:t>
    </dgm:pt>
    <dgm:pt modelId="{C61D0003-B042-4DCF-A3BF-431AE769571C}" type="parTrans" cxnId="{8D48B552-260B-49A8-A25D-E1158118E8DD}">
      <dgm:prSet/>
      <dgm:spPr/>
      <dgm:t>
        <a:bodyPr/>
        <a:lstStyle/>
        <a:p>
          <a:endParaRPr lang="fr-FR"/>
        </a:p>
      </dgm:t>
    </dgm:pt>
    <dgm:pt modelId="{1CFA5843-0B06-4E02-A9CC-143DBB1132DF}" type="sibTrans" cxnId="{8D48B552-260B-49A8-A25D-E1158118E8DD}">
      <dgm:prSet/>
      <dgm:spPr/>
      <dgm:t>
        <a:bodyPr/>
        <a:lstStyle/>
        <a:p>
          <a:endParaRPr lang="fr-FR"/>
        </a:p>
      </dgm:t>
    </dgm:pt>
    <dgm:pt modelId="{A5969F69-275C-49E9-A1BE-28DA2C943CC4}">
      <dgm:prSet phldrT="[Texte]"/>
      <dgm:spPr/>
      <dgm:t>
        <a:bodyPr/>
        <a:lstStyle/>
        <a:p>
          <a:r>
            <a:rPr lang="fr-FR" dirty="0"/>
            <a:t>1/Messagerie sécurisée </a:t>
          </a:r>
          <a:r>
            <a:rPr lang="fr-FR" dirty="0" err="1"/>
            <a:t>MonSisra</a:t>
          </a:r>
          <a:endParaRPr lang="fr-FR" dirty="0"/>
        </a:p>
        <a:p>
          <a:r>
            <a:rPr lang="fr-FR" dirty="0"/>
            <a:t>2/Plateforme régionale de télémédecine</a:t>
          </a:r>
        </a:p>
      </dgm:t>
    </dgm:pt>
    <dgm:pt modelId="{9F1A8BAA-329E-4901-A324-4D893BEA80BE}" type="parTrans" cxnId="{D259D61E-F55A-49EE-8FEF-DD2C954121D1}">
      <dgm:prSet/>
      <dgm:spPr/>
      <dgm:t>
        <a:bodyPr/>
        <a:lstStyle/>
        <a:p>
          <a:endParaRPr lang="fr-FR"/>
        </a:p>
      </dgm:t>
    </dgm:pt>
    <dgm:pt modelId="{AF2B197A-47BC-42DB-9468-95FE95498B8F}" type="sibTrans" cxnId="{D259D61E-F55A-49EE-8FEF-DD2C954121D1}">
      <dgm:prSet/>
      <dgm:spPr/>
      <dgm:t>
        <a:bodyPr/>
        <a:lstStyle/>
        <a:p>
          <a:endParaRPr lang="fr-FR"/>
        </a:p>
      </dgm:t>
    </dgm:pt>
    <dgm:pt modelId="{1C9423BC-CC88-466D-A2AB-A88C8002A05A}">
      <dgm:prSet phldrT="[Texte]"/>
      <dgm:spPr/>
      <dgm:t>
        <a:bodyPr/>
        <a:lstStyle/>
        <a:p>
          <a:r>
            <a:rPr lang="fr-FR" dirty="0">
              <a:solidFill>
                <a:schemeClr val="accent5">
                  <a:lumMod val="50000"/>
                </a:schemeClr>
              </a:solidFill>
            </a:rPr>
            <a:t>Télésurveillance</a:t>
          </a:r>
        </a:p>
      </dgm:t>
    </dgm:pt>
    <dgm:pt modelId="{3D0D223A-2092-4FC7-85D8-EFCA59006B66}" type="parTrans" cxnId="{00A21CC4-E89A-4563-952E-EBDE5303A989}">
      <dgm:prSet/>
      <dgm:spPr/>
      <dgm:t>
        <a:bodyPr/>
        <a:lstStyle/>
        <a:p>
          <a:endParaRPr lang="fr-FR"/>
        </a:p>
      </dgm:t>
    </dgm:pt>
    <dgm:pt modelId="{A36B88D3-1967-4951-A5FA-056189F12B4A}" type="sibTrans" cxnId="{00A21CC4-E89A-4563-952E-EBDE5303A989}">
      <dgm:prSet/>
      <dgm:spPr/>
      <dgm:t>
        <a:bodyPr/>
        <a:lstStyle/>
        <a:p>
          <a:endParaRPr lang="fr-FR"/>
        </a:p>
      </dgm:t>
    </dgm:pt>
    <dgm:pt modelId="{21C2EE17-3A55-4687-846D-1A8B6090A194}">
      <dgm:prSet phldrT="[Texte]"/>
      <dgm:spPr/>
      <dgm:t>
        <a:bodyPr/>
        <a:lstStyle/>
        <a:p>
          <a:r>
            <a:rPr lang="fr-FR" dirty="0"/>
            <a:t>Dispositif médical connecté</a:t>
          </a:r>
        </a:p>
        <a:p>
          <a:r>
            <a:rPr lang="fr-FR" dirty="0"/>
            <a:t>Questionnaire en ligne, accessible par le patient</a:t>
          </a:r>
        </a:p>
      </dgm:t>
    </dgm:pt>
    <dgm:pt modelId="{3B4CC573-D50A-4B33-93A8-53EA17C635FB}" type="parTrans" cxnId="{14B4EA2E-5E3A-49FD-BD37-54B9992F694E}">
      <dgm:prSet/>
      <dgm:spPr/>
      <dgm:t>
        <a:bodyPr/>
        <a:lstStyle/>
        <a:p>
          <a:endParaRPr lang="fr-FR"/>
        </a:p>
      </dgm:t>
    </dgm:pt>
    <dgm:pt modelId="{2BC732B8-A545-4DEE-9ECE-E509093819DA}" type="sibTrans" cxnId="{14B4EA2E-5E3A-49FD-BD37-54B9992F694E}">
      <dgm:prSet/>
      <dgm:spPr/>
      <dgm:t>
        <a:bodyPr/>
        <a:lstStyle/>
        <a:p>
          <a:endParaRPr lang="fr-FR"/>
        </a:p>
      </dgm:t>
    </dgm:pt>
    <dgm:pt modelId="{1CE24D85-D537-4CF3-886A-692A1E352CAC}">
      <dgm:prSet phldrT="[Texte]"/>
      <dgm:spPr/>
      <dgm:t>
        <a:bodyPr/>
        <a:lstStyle/>
        <a:p>
          <a:r>
            <a:rPr lang="fr-FR" dirty="0"/>
            <a:t>Outils spécifiques à chaque filière</a:t>
          </a:r>
        </a:p>
        <a:p>
          <a:r>
            <a:rPr lang="fr-FR" b="1" dirty="0"/>
            <a:t>A insérer dans un portail de service numérique</a:t>
          </a:r>
        </a:p>
      </dgm:t>
    </dgm:pt>
    <dgm:pt modelId="{B63F9A4B-BCF3-43C3-B992-FF11F0F7BDE8}" type="parTrans" cxnId="{270F4211-AB30-411C-A12E-96D43EA0022A}">
      <dgm:prSet/>
      <dgm:spPr/>
      <dgm:t>
        <a:bodyPr/>
        <a:lstStyle/>
        <a:p>
          <a:endParaRPr lang="fr-FR"/>
        </a:p>
      </dgm:t>
    </dgm:pt>
    <dgm:pt modelId="{2908CCE5-FF1D-4A3C-B0AA-35065FA965FD}" type="sibTrans" cxnId="{270F4211-AB30-411C-A12E-96D43EA0022A}">
      <dgm:prSet/>
      <dgm:spPr/>
      <dgm:t>
        <a:bodyPr/>
        <a:lstStyle/>
        <a:p>
          <a:endParaRPr lang="fr-FR"/>
        </a:p>
      </dgm:t>
    </dgm:pt>
    <dgm:pt modelId="{1A85471F-657C-4A70-BBA5-777B5B4888F7}">
      <dgm:prSet phldrT="[Texte]"/>
      <dgm:spPr/>
      <dgm:t>
        <a:bodyPr/>
        <a:lstStyle/>
        <a:p>
          <a:r>
            <a:rPr lang="fr-FR" dirty="0"/>
            <a:t>1/Messagerie sécurisée </a:t>
          </a:r>
          <a:r>
            <a:rPr lang="fr-FR" dirty="0" err="1"/>
            <a:t>MonSisra</a:t>
          </a:r>
          <a:endParaRPr lang="fr-FR" dirty="0"/>
        </a:p>
        <a:p>
          <a:r>
            <a:rPr lang="fr-FR" dirty="0"/>
            <a:t>2/Plateforme régionale de télémédecine</a:t>
          </a:r>
        </a:p>
      </dgm:t>
    </dgm:pt>
    <dgm:pt modelId="{9C535131-BD3C-40B5-B070-80338EC1A6DA}" type="parTrans" cxnId="{9AF71016-4F61-4C9F-B339-D1A07295166A}">
      <dgm:prSet/>
      <dgm:spPr/>
      <dgm:t>
        <a:bodyPr/>
        <a:lstStyle/>
        <a:p>
          <a:endParaRPr lang="fr-FR"/>
        </a:p>
      </dgm:t>
    </dgm:pt>
    <dgm:pt modelId="{36CFE62D-C716-4F96-B559-63E9678C33C2}" type="sibTrans" cxnId="{9AF71016-4F61-4C9F-B339-D1A07295166A}">
      <dgm:prSet/>
      <dgm:spPr/>
      <dgm:t>
        <a:bodyPr/>
        <a:lstStyle/>
        <a:p>
          <a:endParaRPr lang="fr-FR"/>
        </a:p>
      </dgm:t>
    </dgm:pt>
    <dgm:pt modelId="{A5A87982-9826-437F-A6A2-E6C8F964731E}">
      <dgm:prSet phldrT="[Texte]"/>
      <dgm:spPr/>
      <dgm:t>
        <a:bodyPr/>
        <a:lstStyle/>
        <a:p>
          <a:r>
            <a:rPr lang="fr-FR" dirty="0">
              <a:solidFill>
                <a:schemeClr val="accent5">
                  <a:lumMod val="50000"/>
                </a:schemeClr>
              </a:solidFill>
            </a:rPr>
            <a:t>Régulation</a:t>
          </a:r>
          <a:endParaRPr lang="fr-FR" dirty="0"/>
        </a:p>
      </dgm:t>
    </dgm:pt>
    <dgm:pt modelId="{954B3A87-EC30-4626-ACE0-F130832F2F66}" type="parTrans" cxnId="{51779090-715F-4C03-B9A1-C175A243AC48}">
      <dgm:prSet/>
      <dgm:spPr/>
      <dgm:t>
        <a:bodyPr/>
        <a:lstStyle/>
        <a:p>
          <a:endParaRPr lang="fr-FR"/>
        </a:p>
      </dgm:t>
    </dgm:pt>
    <dgm:pt modelId="{1863509F-4BCB-4819-A816-CE52FB7A417D}" type="sibTrans" cxnId="{51779090-715F-4C03-B9A1-C175A243AC48}">
      <dgm:prSet/>
      <dgm:spPr/>
      <dgm:t>
        <a:bodyPr/>
        <a:lstStyle/>
        <a:p>
          <a:endParaRPr lang="fr-FR"/>
        </a:p>
      </dgm:t>
    </dgm:pt>
    <dgm:pt modelId="{C61BB2FA-89B0-4D90-A665-4E75415CC492}">
      <dgm:prSet phldrT="[Texte]"/>
      <dgm:spPr/>
      <dgm:t>
        <a:bodyPr/>
        <a:lstStyle/>
        <a:p>
          <a:r>
            <a:rPr lang="fr-FR" dirty="0"/>
            <a:t>Téléphone </a:t>
          </a:r>
        </a:p>
        <a:p>
          <a:r>
            <a:rPr lang="fr-FR" dirty="0"/>
            <a:t>ou</a:t>
          </a:r>
        </a:p>
        <a:p>
          <a:r>
            <a:rPr lang="fr-FR" dirty="0"/>
            <a:t>TLX asynchrone + visioconférence </a:t>
          </a:r>
          <a:br>
            <a:rPr lang="fr-FR" dirty="0"/>
          </a:br>
          <a:r>
            <a:rPr lang="fr-FR" b="1" dirty="0"/>
            <a:t>en mobilité</a:t>
          </a:r>
        </a:p>
      </dgm:t>
    </dgm:pt>
    <dgm:pt modelId="{4FC10763-6786-459A-9324-A1C0E38FDA7D}" type="parTrans" cxnId="{5560214F-9D46-4374-B1DB-47982FD5F8A9}">
      <dgm:prSet/>
      <dgm:spPr/>
      <dgm:t>
        <a:bodyPr/>
        <a:lstStyle/>
        <a:p>
          <a:endParaRPr lang="fr-FR"/>
        </a:p>
      </dgm:t>
    </dgm:pt>
    <dgm:pt modelId="{F0649B58-9F8D-4CB2-8443-51551294315C}" type="sibTrans" cxnId="{5560214F-9D46-4374-B1DB-47982FD5F8A9}">
      <dgm:prSet/>
      <dgm:spPr/>
      <dgm:t>
        <a:bodyPr/>
        <a:lstStyle/>
        <a:p>
          <a:endParaRPr lang="fr-FR"/>
        </a:p>
      </dgm:t>
    </dgm:pt>
    <dgm:pt modelId="{24A13F57-BABF-4CE0-8E6A-68D59185E2F3}">
      <dgm:prSet phldrT="[Texte]"/>
      <dgm:spPr/>
      <dgm:t>
        <a:bodyPr/>
        <a:lstStyle/>
        <a:p>
          <a:r>
            <a:rPr lang="fr-FR" dirty="0"/>
            <a:t>Messagerie sécurisée </a:t>
          </a:r>
          <a:r>
            <a:rPr lang="fr-FR" b="1" dirty="0" err="1"/>
            <a:t>MonSisra</a:t>
          </a:r>
          <a:r>
            <a:rPr lang="fr-FR" b="1" dirty="0"/>
            <a:t> version mobile</a:t>
          </a:r>
        </a:p>
      </dgm:t>
    </dgm:pt>
    <dgm:pt modelId="{D2707A84-FE26-462F-991D-8F84601965C1}" type="parTrans" cxnId="{92455F67-A19D-4662-A6FB-38A2C45644A2}">
      <dgm:prSet/>
      <dgm:spPr/>
      <dgm:t>
        <a:bodyPr/>
        <a:lstStyle/>
        <a:p>
          <a:endParaRPr lang="fr-FR"/>
        </a:p>
      </dgm:t>
    </dgm:pt>
    <dgm:pt modelId="{431F94CC-DCFC-47AB-B43E-2431F1656458}" type="sibTrans" cxnId="{92455F67-A19D-4662-A6FB-38A2C45644A2}">
      <dgm:prSet/>
      <dgm:spPr/>
      <dgm:t>
        <a:bodyPr/>
        <a:lstStyle/>
        <a:p>
          <a:endParaRPr lang="fr-FR"/>
        </a:p>
      </dgm:t>
    </dgm:pt>
    <dgm:pt modelId="{757F9E98-40D6-4928-A169-9AC5898010C4}">
      <dgm:prSet phldrT="[Texte]" custT="1"/>
      <dgm:spPr/>
      <dgm:t>
        <a:bodyPr/>
        <a:lstStyle/>
        <a:p>
          <a:r>
            <a:rPr lang="fr-FR" sz="2400" dirty="0" err="1">
              <a:solidFill>
                <a:schemeClr val="accent5">
                  <a:lumMod val="50000"/>
                </a:schemeClr>
              </a:solidFill>
            </a:rPr>
            <a:t>Tele</a:t>
          </a:r>
          <a:r>
            <a:rPr lang="fr-FR" sz="2400" dirty="0">
              <a:solidFill>
                <a:schemeClr val="accent5">
                  <a:lumMod val="50000"/>
                </a:schemeClr>
              </a:solidFill>
            </a:rPr>
            <a:t>-expertise </a:t>
          </a:r>
        </a:p>
        <a:p>
          <a:r>
            <a:rPr lang="fr-FR" sz="2400" dirty="0">
              <a:solidFill>
                <a:schemeClr val="accent5">
                  <a:lumMod val="50000"/>
                </a:schemeClr>
              </a:solidFill>
            </a:rPr>
            <a:t>mode asynchrone</a:t>
          </a:r>
        </a:p>
      </dgm:t>
    </dgm:pt>
    <dgm:pt modelId="{4152161F-9BBF-478B-8058-2D71EDFEABAC}" type="parTrans" cxnId="{984178C9-F20A-49CD-A4F4-AD7541E4CB46}">
      <dgm:prSet/>
      <dgm:spPr/>
      <dgm:t>
        <a:bodyPr/>
        <a:lstStyle/>
        <a:p>
          <a:endParaRPr lang="fr-FR"/>
        </a:p>
      </dgm:t>
    </dgm:pt>
    <dgm:pt modelId="{89C0CEF4-C6FD-44CB-95C0-88628D0CDB06}" type="sibTrans" cxnId="{984178C9-F20A-49CD-A4F4-AD7541E4CB46}">
      <dgm:prSet/>
      <dgm:spPr/>
      <dgm:t>
        <a:bodyPr/>
        <a:lstStyle/>
        <a:p>
          <a:endParaRPr lang="fr-FR"/>
        </a:p>
      </dgm:t>
    </dgm:pt>
    <dgm:pt modelId="{3DEEC7CE-056B-4084-9D4B-CBDFF449AC59}" type="pres">
      <dgm:prSet presAssocID="{B6692B49-2B7D-4658-8BDA-258ED630410D}" presName="theList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fr-FR"/>
        </a:p>
      </dgm:t>
    </dgm:pt>
    <dgm:pt modelId="{A590A690-4229-454F-A913-25D33EFD596A}" type="pres">
      <dgm:prSet presAssocID="{757F9E98-40D6-4928-A169-9AC5898010C4}" presName="compNode" presStyleCnt="0"/>
      <dgm:spPr/>
    </dgm:pt>
    <dgm:pt modelId="{FDCD0B1B-0096-4391-AF6C-447A89FC8007}" type="pres">
      <dgm:prSet presAssocID="{757F9E98-40D6-4928-A169-9AC5898010C4}" presName="aNode" presStyleLbl="bgShp" presStyleIdx="0" presStyleCnt="4"/>
      <dgm:spPr/>
      <dgm:t>
        <a:bodyPr/>
        <a:lstStyle/>
        <a:p>
          <a:endParaRPr lang="fr-FR"/>
        </a:p>
      </dgm:t>
    </dgm:pt>
    <dgm:pt modelId="{C8B56DAC-EE6B-416E-AA42-A4F1296F5528}" type="pres">
      <dgm:prSet presAssocID="{757F9E98-40D6-4928-A169-9AC5898010C4}" presName="textNode" presStyleLbl="bgShp" presStyleIdx="0" presStyleCnt="4"/>
      <dgm:spPr/>
      <dgm:t>
        <a:bodyPr/>
        <a:lstStyle/>
        <a:p>
          <a:endParaRPr lang="fr-FR"/>
        </a:p>
      </dgm:t>
    </dgm:pt>
    <dgm:pt modelId="{763420F2-0CF3-49A5-A1CA-31BF1E25F1B0}" type="pres">
      <dgm:prSet presAssocID="{757F9E98-40D6-4928-A169-9AC5898010C4}" presName="compChildNode" presStyleCnt="0"/>
      <dgm:spPr/>
    </dgm:pt>
    <dgm:pt modelId="{0099A4EC-E50E-40E8-99DD-3D051EDEB4F5}" type="pres">
      <dgm:prSet presAssocID="{757F9E98-40D6-4928-A169-9AC5898010C4}" presName="theInnerList" presStyleCnt="0"/>
      <dgm:spPr/>
    </dgm:pt>
    <dgm:pt modelId="{8447FF08-B327-4827-906A-9369B622342A}" type="pres">
      <dgm:prSet presAssocID="{B5DB86B4-1792-4992-9158-70C7ACC39AED}" presName="childNode" presStyleLbl="node1" presStyleIdx="0" presStyleCnt="8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EBEC2856-8FD0-4632-BBCF-54B6ABDFC47C}" type="pres">
      <dgm:prSet presAssocID="{B5DB86B4-1792-4992-9158-70C7ACC39AED}" presName="aSpace2" presStyleCnt="0"/>
      <dgm:spPr/>
    </dgm:pt>
    <dgm:pt modelId="{D9BC693F-7AC0-4B78-8A27-B348BE4669EA}" type="pres">
      <dgm:prSet presAssocID="{1A85471F-657C-4A70-BBA5-777B5B4888F7}" presName="childNode" presStyleLbl="node1" presStyleIdx="1" presStyleCnt="8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BABDFC2B-8133-49B9-BF5E-772EB3C27682}" type="pres">
      <dgm:prSet presAssocID="{757F9E98-40D6-4928-A169-9AC5898010C4}" presName="aSpace" presStyleCnt="0"/>
      <dgm:spPr/>
    </dgm:pt>
    <dgm:pt modelId="{F3E4FF13-88FF-4541-8A39-EA9EF831A46C}" type="pres">
      <dgm:prSet presAssocID="{E4C464E3-573A-4E5E-93C0-0433D35CEC6E}" presName="compNode" presStyleCnt="0"/>
      <dgm:spPr/>
    </dgm:pt>
    <dgm:pt modelId="{4AEBA856-1CF2-4596-87B0-207960255D37}" type="pres">
      <dgm:prSet presAssocID="{E4C464E3-573A-4E5E-93C0-0433D35CEC6E}" presName="aNode" presStyleLbl="bgShp" presStyleIdx="1" presStyleCnt="4"/>
      <dgm:spPr/>
      <dgm:t>
        <a:bodyPr/>
        <a:lstStyle/>
        <a:p>
          <a:endParaRPr lang="fr-FR"/>
        </a:p>
      </dgm:t>
    </dgm:pt>
    <dgm:pt modelId="{7FD67AE7-E6A8-4446-8545-B1C5C7603A2A}" type="pres">
      <dgm:prSet presAssocID="{E4C464E3-573A-4E5E-93C0-0433D35CEC6E}" presName="textNode" presStyleLbl="bgShp" presStyleIdx="1" presStyleCnt="4"/>
      <dgm:spPr/>
      <dgm:t>
        <a:bodyPr/>
        <a:lstStyle/>
        <a:p>
          <a:endParaRPr lang="fr-FR"/>
        </a:p>
      </dgm:t>
    </dgm:pt>
    <dgm:pt modelId="{6E2B4A45-642A-43C9-84D0-C839F43CEEE2}" type="pres">
      <dgm:prSet presAssocID="{E4C464E3-573A-4E5E-93C0-0433D35CEC6E}" presName="compChildNode" presStyleCnt="0"/>
      <dgm:spPr/>
    </dgm:pt>
    <dgm:pt modelId="{39A7F7B9-2754-452E-8F06-257FC321CFB8}" type="pres">
      <dgm:prSet presAssocID="{E4C464E3-573A-4E5E-93C0-0433D35CEC6E}" presName="theInnerList" presStyleCnt="0"/>
      <dgm:spPr/>
    </dgm:pt>
    <dgm:pt modelId="{1C99C10A-40AB-48DB-B9AF-849D16F0D896}" type="pres">
      <dgm:prSet presAssocID="{71E98264-8CBE-4D69-A93B-4E8311800650}" presName="childNode" presStyleLbl="node1" presStyleIdx="2" presStyleCnt="8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CCDF06D7-578F-4B5A-8AE1-796CE02929AE}" type="pres">
      <dgm:prSet presAssocID="{71E98264-8CBE-4D69-A93B-4E8311800650}" presName="aSpace2" presStyleCnt="0"/>
      <dgm:spPr/>
    </dgm:pt>
    <dgm:pt modelId="{28CC1F2D-39DD-4379-9202-D8388A14585E}" type="pres">
      <dgm:prSet presAssocID="{A5969F69-275C-49E9-A1BE-28DA2C943CC4}" presName="childNode" presStyleLbl="node1" presStyleIdx="3" presStyleCnt="8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2FB53B84-552C-4B02-8ED7-2C6ECBA38FB6}" type="pres">
      <dgm:prSet presAssocID="{E4C464E3-573A-4E5E-93C0-0433D35CEC6E}" presName="aSpace" presStyleCnt="0"/>
      <dgm:spPr/>
    </dgm:pt>
    <dgm:pt modelId="{2F4C3475-1776-412E-96FB-BC73BE8566A3}" type="pres">
      <dgm:prSet presAssocID="{A5A87982-9826-437F-A6A2-E6C8F964731E}" presName="compNode" presStyleCnt="0"/>
      <dgm:spPr/>
    </dgm:pt>
    <dgm:pt modelId="{A012CCD5-3AB3-4B80-A8D7-FB6A0F92DBBC}" type="pres">
      <dgm:prSet presAssocID="{A5A87982-9826-437F-A6A2-E6C8F964731E}" presName="aNode" presStyleLbl="bgShp" presStyleIdx="2" presStyleCnt="4"/>
      <dgm:spPr/>
      <dgm:t>
        <a:bodyPr/>
        <a:lstStyle/>
        <a:p>
          <a:endParaRPr lang="fr-FR"/>
        </a:p>
      </dgm:t>
    </dgm:pt>
    <dgm:pt modelId="{9D030C2C-208E-4437-A009-FE2940FC0F3C}" type="pres">
      <dgm:prSet presAssocID="{A5A87982-9826-437F-A6A2-E6C8F964731E}" presName="textNode" presStyleLbl="bgShp" presStyleIdx="2" presStyleCnt="4"/>
      <dgm:spPr/>
      <dgm:t>
        <a:bodyPr/>
        <a:lstStyle/>
        <a:p>
          <a:endParaRPr lang="fr-FR"/>
        </a:p>
      </dgm:t>
    </dgm:pt>
    <dgm:pt modelId="{0A9D6CE0-CD87-46D3-9A4C-525E39A717CC}" type="pres">
      <dgm:prSet presAssocID="{A5A87982-9826-437F-A6A2-E6C8F964731E}" presName="compChildNode" presStyleCnt="0"/>
      <dgm:spPr/>
    </dgm:pt>
    <dgm:pt modelId="{4643FDB9-DEF1-4444-9DE4-084AEBC91CD1}" type="pres">
      <dgm:prSet presAssocID="{A5A87982-9826-437F-A6A2-E6C8F964731E}" presName="theInnerList" presStyleCnt="0"/>
      <dgm:spPr/>
    </dgm:pt>
    <dgm:pt modelId="{5308A884-0C52-45D5-A31E-73EF7B072F08}" type="pres">
      <dgm:prSet presAssocID="{C61BB2FA-89B0-4D90-A665-4E75415CC492}" presName="childNode" presStyleLbl="node1" presStyleIdx="4" presStyleCnt="8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EC1DD771-BC3E-48C9-B93F-C1581B22392F}" type="pres">
      <dgm:prSet presAssocID="{C61BB2FA-89B0-4D90-A665-4E75415CC492}" presName="aSpace2" presStyleCnt="0"/>
      <dgm:spPr/>
    </dgm:pt>
    <dgm:pt modelId="{580B8F14-93EF-482A-B7E2-2587C90A8DCC}" type="pres">
      <dgm:prSet presAssocID="{24A13F57-BABF-4CE0-8E6A-68D59185E2F3}" presName="childNode" presStyleLbl="node1" presStyleIdx="5" presStyleCnt="8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BE12232F-B253-420B-9530-ACF80468167E}" type="pres">
      <dgm:prSet presAssocID="{A5A87982-9826-437F-A6A2-E6C8F964731E}" presName="aSpace" presStyleCnt="0"/>
      <dgm:spPr/>
    </dgm:pt>
    <dgm:pt modelId="{BE63973A-FD7E-428A-9D74-F62FE29B8D01}" type="pres">
      <dgm:prSet presAssocID="{1C9423BC-CC88-466D-A2AB-A88C8002A05A}" presName="compNode" presStyleCnt="0"/>
      <dgm:spPr/>
    </dgm:pt>
    <dgm:pt modelId="{0BA64D6B-B816-4ACE-8E1F-8A8FE1B80E86}" type="pres">
      <dgm:prSet presAssocID="{1C9423BC-CC88-466D-A2AB-A88C8002A05A}" presName="aNode" presStyleLbl="bgShp" presStyleIdx="3" presStyleCnt="4"/>
      <dgm:spPr/>
      <dgm:t>
        <a:bodyPr/>
        <a:lstStyle/>
        <a:p>
          <a:endParaRPr lang="fr-FR"/>
        </a:p>
      </dgm:t>
    </dgm:pt>
    <dgm:pt modelId="{24348821-6146-4531-B610-6B8EA7D41A5D}" type="pres">
      <dgm:prSet presAssocID="{1C9423BC-CC88-466D-A2AB-A88C8002A05A}" presName="textNode" presStyleLbl="bgShp" presStyleIdx="3" presStyleCnt="4"/>
      <dgm:spPr/>
      <dgm:t>
        <a:bodyPr/>
        <a:lstStyle/>
        <a:p>
          <a:endParaRPr lang="fr-FR"/>
        </a:p>
      </dgm:t>
    </dgm:pt>
    <dgm:pt modelId="{CA8E73AD-75BC-434E-85E0-5C948284BABC}" type="pres">
      <dgm:prSet presAssocID="{1C9423BC-CC88-466D-A2AB-A88C8002A05A}" presName="compChildNode" presStyleCnt="0"/>
      <dgm:spPr/>
    </dgm:pt>
    <dgm:pt modelId="{01140B36-0569-4CE1-BF05-BBD7E1D3AA37}" type="pres">
      <dgm:prSet presAssocID="{1C9423BC-CC88-466D-A2AB-A88C8002A05A}" presName="theInnerList" presStyleCnt="0"/>
      <dgm:spPr/>
    </dgm:pt>
    <dgm:pt modelId="{BC4A097D-68ED-4F3C-BA73-85ABE0EE87C4}" type="pres">
      <dgm:prSet presAssocID="{21C2EE17-3A55-4687-846D-1A8B6090A194}" presName="childNode" presStyleLbl="node1" presStyleIdx="6" presStyleCnt="8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7C338618-938F-4234-9C9D-2D1A7C535B20}" type="pres">
      <dgm:prSet presAssocID="{21C2EE17-3A55-4687-846D-1A8B6090A194}" presName="aSpace2" presStyleCnt="0"/>
      <dgm:spPr/>
    </dgm:pt>
    <dgm:pt modelId="{86050253-CFCD-41B2-851C-4A7B0CE2F1C4}" type="pres">
      <dgm:prSet presAssocID="{1CE24D85-D537-4CF3-886A-692A1E352CAC}" presName="childNode" presStyleLbl="node1" presStyleIdx="7" presStyleCnt="8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</dgm:ptLst>
  <dgm:cxnLst>
    <dgm:cxn modelId="{C568665F-F46E-4ABA-8FAB-A71A246E7AEC}" type="presOf" srcId="{1A85471F-657C-4A70-BBA5-777B5B4888F7}" destId="{D9BC693F-7AC0-4B78-8A27-B348BE4669EA}" srcOrd="0" destOrd="0" presId="urn:microsoft.com/office/officeart/2005/8/layout/lProcess2"/>
    <dgm:cxn modelId="{AE8E1DA7-016C-4CC3-82A8-111EFABCDC29}" type="presOf" srcId="{24A13F57-BABF-4CE0-8E6A-68D59185E2F3}" destId="{580B8F14-93EF-482A-B7E2-2587C90A8DCC}" srcOrd="0" destOrd="0" presId="urn:microsoft.com/office/officeart/2005/8/layout/lProcess2"/>
    <dgm:cxn modelId="{14701D9A-C380-4FD6-A5D8-7127B7E9E0D5}" type="presOf" srcId="{E4C464E3-573A-4E5E-93C0-0433D35CEC6E}" destId="{7FD67AE7-E6A8-4446-8545-B1C5C7603A2A}" srcOrd="1" destOrd="0" presId="urn:microsoft.com/office/officeart/2005/8/layout/lProcess2"/>
    <dgm:cxn modelId="{921BF2C9-C5FA-4E64-B570-F63A116A9B68}" type="presOf" srcId="{A5A87982-9826-437F-A6A2-E6C8F964731E}" destId="{9D030C2C-208E-4437-A009-FE2940FC0F3C}" srcOrd="1" destOrd="0" presId="urn:microsoft.com/office/officeart/2005/8/layout/lProcess2"/>
    <dgm:cxn modelId="{C13B92DA-A6EB-4E60-A21D-4D0F9ED0A85A}" type="presOf" srcId="{21C2EE17-3A55-4687-846D-1A8B6090A194}" destId="{BC4A097D-68ED-4F3C-BA73-85ABE0EE87C4}" srcOrd="0" destOrd="0" presId="urn:microsoft.com/office/officeart/2005/8/layout/lProcess2"/>
    <dgm:cxn modelId="{AE63E21E-39B6-4158-AB20-2B75CB7A565C}" type="presOf" srcId="{1C9423BC-CC88-466D-A2AB-A88C8002A05A}" destId="{24348821-6146-4531-B610-6B8EA7D41A5D}" srcOrd="1" destOrd="0" presId="urn:microsoft.com/office/officeart/2005/8/layout/lProcess2"/>
    <dgm:cxn modelId="{D259D61E-F55A-49EE-8FEF-DD2C954121D1}" srcId="{E4C464E3-573A-4E5E-93C0-0433D35CEC6E}" destId="{A5969F69-275C-49E9-A1BE-28DA2C943CC4}" srcOrd="1" destOrd="0" parTransId="{9F1A8BAA-329E-4901-A324-4D893BEA80BE}" sibTransId="{AF2B197A-47BC-42DB-9468-95FE95498B8F}"/>
    <dgm:cxn modelId="{22E51325-3B05-41DB-9A6A-27731BFB1146}" type="presOf" srcId="{B5DB86B4-1792-4992-9158-70C7ACC39AED}" destId="{8447FF08-B327-4827-906A-9369B622342A}" srcOrd="0" destOrd="0" presId="urn:microsoft.com/office/officeart/2005/8/layout/lProcess2"/>
    <dgm:cxn modelId="{C32036DF-F540-4C09-B1A1-0528C70DCEEF}" type="presOf" srcId="{B6692B49-2B7D-4658-8BDA-258ED630410D}" destId="{3DEEC7CE-056B-4084-9D4B-CBDFF449AC59}" srcOrd="0" destOrd="0" presId="urn:microsoft.com/office/officeart/2005/8/layout/lProcess2"/>
    <dgm:cxn modelId="{984178C9-F20A-49CD-A4F4-AD7541E4CB46}" srcId="{B6692B49-2B7D-4658-8BDA-258ED630410D}" destId="{757F9E98-40D6-4928-A169-9AC5898010C4}" srcOrd="0" destOrd="0" parTransId="{4152161F-9BBF-478B-8058-2D71EDFEABAC}" sibTransId="{89C0CEF4-C6FD-44CB-95C0-88628D0CDB06}"/>
    <dgm:cxn modelId="{00A21CC4-E89A-4563-952E-EBDE5303A989}" srcId="{B6692B49-2B7D-4658-8BDA-258ED630410D}" destId="{1C9423BC-CC88-466D-A2AB-A88C8002A05A}" srcOrd="3" destOrd="0" parTransId="{3D0D223A-2092-4FC7-85D8-EFCA59006B66}" sibTransId="{A36B88D3-1967-4951-A5FA-056189F12B4A}"/>
    <dgm:cxn modelId="{9AF71016-4F61-4C9F-B339-D1A07295166A}" srcId="{757F9E98-40D6-4928-A169-9AC5898010C4}" destId="{1A85471F-657C-4A70-BBA5-777B5B4888F7}" srcOrd="1" destOrd="0" parTransId="{9C535131-BD3C-40B5-B070-80338EC1A6DA}" sibTransId="{36CFE62D-C716-4F96-B559-63E9678C33C2}"/>
    <dgm:cxn modelId="{34AD8425-3956-4685-9F66-8F86D77D9405}" type="presOf" srcId="{71E98264-8CBE-4D69-A93B-4E8311800650}" destId="{1C99C10A-40AB-48DB-B9AF-849D16F0D896}" srcOrd="0" destOrd="0" presId="urn:microsoft.com/office/officeart/2005/8/layout/lProcess2"/>
    <dgm:cxn modelId="{5560214F-9D46-4374-B1DB-47982FD5F8A9}" srcId="{A5A87982-9826-437F-A6A2-E6C8F964731E}" destId="{C61BB2FA-89B0-4D90-A665-4E75415CC492}" srcOrd="0" destOrd="0" parTransId="{4FC10763-6786-459A-9324-A1C0E38FDA7D}" sibTransId="{F0649B58-9F8D-4CB2-8443-51551294315C}"/>
    <dgm:cxn modelId="{92455F67-A19D-4662-A6FB-38A2C45644A2}" srcId="{A5A87982-9826-437F-A6A2-E6C8F964731E}" destId="{24A13F57-BABF-4CE0-8E6A-68D59185E2F3}" srcOrd="1" destOrd="0" parTransId="{D2707A84-FE26-462F-991D-8F84601965C1}" sibTransId="{431F94CC-DCFC-47AB-B43E-2431F1656458}"/>
    <dgm:cxn modelId="{8D48B552-260B-49A8-A25D-E1158118E8DD}" srcId="{E4C464E3-573A-4E5E-93C0-0433D35CEC6E}" destId="{71E98264-8CBE-4D69-A93B-4E8311800650}" srcOrd="0" destOrd="0" parTransId="{C61D0003-B042-4DCF-A3BF-431AE769571C}" sibTransId="{1CFA5843-0B06-4E02-A9CC-143DBB1132DF}"/>
    <dgm:cxn modelId="{3EFCFA4A-6F24-431C-9A9E-57146C76F9A8}" type="presOf" srcId="{757F9E98-40D6-4928-A169-9AC5898010C4}" destId="{C8B56DAC-EE6B-416E-AA42-A4F1296F5528}" srcOrd="1" destOrd="0" presId="urn:microsoft.com/office/officeart/2005/8/layout/lProcess2"/>
    <dgm:cxn modelId="{5736CE3F-6E1C-485E-819C-86A84F3E69FF}" type="presOf" srcId="{E4C464E3-573A-4E5E-93C0-0433D35CEC6E}" destId="{4AEBA856-1CF2-4596-87B0-207960255D37}" srcOrd="0" destOrd="0" presId="urn:microsoft.com/office/officeart/2005/8/layout/lProcess2"/>
    <dgm:cxn modelId="{226413FB-A84A-421C-93EE-4D433271CFB1}" type="presOf" srcId="{C61BB2FA-89B0-4D90-A665-4E75415CC492}" destId="{5308A884-0C52-45D5-A31E-73EF7B072F08}" srcOrd="0" destOrd="0" presId="urn:microsoft.com/office/officeart/2005/8/layout/lProcess2"/>
    <dgm:cxn modelId="{79E26646-9342-473B-8850-F6F191C9EA8E}" srcId="{757F9E98-40D6-4928-A169-9AC5898010C4}" destId="{B5DB86B4-1792-4992-9158-70C7ACC39AED}" srcOrd="0" destOrd="0" parTransId="{AEDB8175-5A02-4DB6-B7B8-DDA16D5730D7}" sibTransId="{26010B4F-ADC0-43FC-AD53-B934037BDF0B}"/>
    <dgm:cxn modelId="{270F4211-AB30-411C-A12E-96D43EA0022A}" srcId="{1C9423BC-CC88-466D-A2AB-A88C8002A05A}" destId="{1CE24D85-D537-4CF3-886A-692A1E352CAC}" srcOrd="1" destOrd="0" parTransId="{B63F9A4B-BCF3-43C3-B992-FF11F0F7BDE8}" sibTransId="{2908CCE5-FF1D-4A3C-B0AA-35065FA965FD}"/>
    <dgm:cxn modelId="{FD0C3901-635E-4E4A-903D-396D94396247}" type="presOf" srcId="{A5969F69-275C-49E9-A1BE-28DA2C943CC4}" destId="{28CC1F2D-39DD-4379-9202-D8388A14585E}" srcOrd="0" destOrd="0" presId="urn:microsoft.com/office/officeart/2005/8/layout/lProcess2"/>
    <dgm:cxn modelId="{0085EF28-AB1F-4213-9697-3A05E588818F}" type="presOf" srcId="{1CE24D85-D537-4CF3-886A-692A1E352CAC}" destId="{86050253-CFCD-41B2-851C-4A7B0CE2F1C4}" srcOrd="0" destOrd="0" presId="urn:microsoft.com/office/officeart/2005/8/layout/lProcess2"/>
    <dgm:cxn modelId="{14B4EA2E-5E3A-49FD-BD37-54B9992F694E}" srcId="{1C9423BC-CC88-466D-A2AB-A88C8002A05A}" destId="{21C2EE17-3A55-4687-846D-1A8B6090A194}" srcOrd="0" destOrd="0" parTransId="{3B4CC573-D50A-4B33-93A8-53EA17C635FB}" sibTransId="{2BC732B8-A545-4DEE-9ECE-E509093819DA}"/>
    <dgm:cxn modelId="{4C2E81F5-153F-4F15-83CA-116A88AE0BF8}" type="presOf" srcId="{757F9E98-40D6-4928-A169-9AC5898010C4}" destId="{FDCD0B1B-0096-4391-AF6C-447A89FC8007}" srcOrd="0" destOrd="0" presId="urn:microsoft.com/office/officeart/2005/8/layout/lProcess2"/>
    <dgm:cxn modelId="{51779090-715F-4C03-B9A1-C175A243AC48}" srcId="{B6692B49-2B7D-4658-8BDA-258ED630410D}" destId="{A5A87982-9826-437F-A6A2-E6C8F964731E}" srcOrd="2" destOrd="0" parTransId="{954B3A87-EC30-4626-ACE0-F130832F2F66}" sibTransId="{1863509F-4BCB-4819-A816-CE52FB7A417D}"/>
    <dgm:cxn modelId="{78BBD4D3-EE28-4A49-8858-105F858AD073}" type="presOf" srcId="{1C9423BC-CC88-466D-A2AB-A88C8002A05A}" destId="{0BA64D6B-B816-4ACE-8E1F-8A8FE1B80E86}" srcOrd="0" destOrd="0" presId="urn:microsoft.com/office/officeart/2005/8/layout/lProcess2"/>
    <dgm:cxn modelId="{78D754C9-9980-4496-BC8C-FF5B931860D6}" type="presOf" srcId="{A5A87982-9826-437F-A6A2-E6C8F964731E}" destId="{A012CCD5-3AB3-4B80-A8D7-FB6A0F92DBBC}" srcOrd="0" destOrd="0" presId="urn:microsoft.com/office/officeart/2005/8/layout/lProcess2"/>
    <dgm:cxn modelId="{08945180-B56C-4467-AD6A-06FE0D2A2550}" srcId="{B6692B49-2B7D-4658-8BDA-258ED630410D}" destId="{E4C464E3-573A-4E5E-93C0-0433D35CEC6E}" srcOrd="1" destOrd="0" parTransId="{04B314A0-BF7D-4B5D-A84C-20AEEB68976E}" sibTransId="{79AAED6F-1517-4CAD-8B84-4D238E92F0C6}"/>
    <dgm:cxn modelId="{137F82C9-A912-43E4-B026-911054E44A92}" type="presParOf" srcId="{3DEEC7CE-056B-4084-9D4B-CBDFF449AC59}" destId="{A590A690-4229-454F-A913-25D33EFD596A}" srcOrd="0" destOrd="0" presId="urn:microsoft.com/office/officeart/2005/8/layout/lProcess2"/>
    <dgm:cxn modelId="{369C2C18-529C-4776-9F46-664C76F37BF5}" type="presParOf" srcId="{A590A690-4229-454F-A913-25D33EFD596A}" destId="{FDCD0B1B-0096-4391-AF6C-447A89FC8007}" srcOrd="0" destOrd="0" presId="urn:microsoft.com/office/officeart/2005/8/layout/lProcess2"/>
    <dgm:cxn modelId="{34D7282C-25D8-4DC6-B715-69075388FFB5}" type="presParOf" srcId="{A590A690-4229-454F-A913-25D33EFD596A}" destId="{C8B56DAC-EE6B-416E-AA42-A4F1296F5528}" srcOrd="1" destOrd="0" presId="urn:microsoft.com/office/officeart/2005/8/layout/lProcess2"/>
    <dgm:cxn modelId="{9B88618B-B1E6-48BF-A28F-BFEC87F8F568}" type="presParOf" srcId="{A590A690-4229-454F-A913-25D33EFD596A}" destId="{763420F2-0CF3-49A5-A1CA-31BF1E25F1B0}" srcOrd="2" destOrd="0" presId="urn:microsoft.com/office/officeart/2005/8/layout/lProcess2"/>
    <dgm:cxn modelId="{6A8D279A-6BA6-464A-99ED-0EF2E670ADC8}" type="presParOf" srcId="{763420F2-0CF3-49A5-A1CA-31BF1E25F1B0}" destId="{0099A4EC-E50E-40E8-99DD-3D051EDEB4F5}" srcOrd="0" destOrd="0" presId="urn:microsoft.com/office/officeart/2005/8/layout/lProcess2"/>
    <dgm:cxn modelId="{27D7B020-C515-4AFB-A6FD-2366A74C7AF6}" type="presParOf" srcId="{0099A4EC-E50E-40E8-99DD-3D051EDEB4F5}" destId="{8447FF08-B327-4827-906A-9369B622342A}" srcOrd="0" destOrd="0" presId="urn:microsoft.com/office/officeart/2005/8/layout/lProcess2"/>
    <dgm:cxn modelId="{153901B0-C175-4CA2-BC1A-6F1F216DFBBD}" type="presParOf" srcId="{0099A4EC-E50E-40E8-99DD-3D051EDEB4F5}" destId="{EBEC2856-8FD0-4632-BBCF-54B6ABDFC47C}" srcOrd="1" destOrd="0" presId="urn:microsoft.com/office/officeart/2005/8/layout/lProcess2"/>
    <dgm:cxn modelId="{C93E9550-20B7-469F-87ED-AD90CCBC80C9}" type="presParOf" srcId="{0099A4EC-E50E-40E8-99DD-3D051EDEB4F5}" destId="{D9BC693F-7AC0-4B78-8A27-B348BE4669EA}" srcOrd="2" destOrd="0" presId="urn:microsoft.com/office/officeart/2005/8/layout/lProcess2"/>
    <dgm:cxn modelId="{DAECA0C4-22E4-4F58-8561-505C5D2FE66E}" type="presParOf" srcId="{3DEEC7CE-056B-4084-9D4B-CBDFF449AC59}" destId="{BABDFC2B-8133-49B9-BF5E-772EB3C27682}" srcOrd="1" destOrd="0" presId="urn:microsoft.com/office/officeart/2005/8/layout/lProcess2"/>
    <dgm:cxn modelId="{91CEE22C-5249-47CC-BA65-E471A9C75B9E}" type="presParOf" srcId="{3DEEC7CE-056B-4084-9D4B-CBDFF449AC59}" destId="{F3E4FF13-88FF-4541-8A39-EA9EF831A46C}" srcOrd="2" destOrd="0" presId="urn:microsoft.com/office/officeart/2005/8/layout/lProcess2"/>
    <dgm:cxn modelId="{C3337EE6-4FEB-4D9A-9DE6-D23BB48C58AC}" type="presParOf" srcId="{F3E4FF13-88FF-4541-8A39-EA9EF831A46C}" destId="{4AEBA856-1CF2-4596-87B0-207960255D37}" srcOrd="0" destOrd="0" presId="urn:microsoft.com/office/officeart/2005/8/layout/lProcess2"/>
    <dgm:cxn modelId="{49FDD579-DFB5-4EE6-B4A9-90A61795C210}" type="presParOf" srcId="{F3E4FF13-88FF-4541-8A39-EA9EF831A46C}" destId="{7FD67AE7-E6A8-4446-8545-B1C5C7603A2A}" srcOrd="1" destOrd="0" presId="urn:microsoft.com/office/officeart/2005/8/layout/lProcess2"/>
    <dgm:cxn modelId="{9BDA41E3-36CA-49DB-B5DE-1B4791F33179}" type="presParOf" srcId="{F3E4FF13-88FF-4541-8A39-EA9EF831A46C}" destId="{6E2B4A45-642A-43C9-84D0-C839F43CEEE2}" srcOrd="2" destOrd="0" presId="urn:microsoft.com/office/officeart/2005/8/layout/lProcess2"/>
    <dgm:cxn modelId="{711FC0B0-759F-4757-8B90-9239164A0D31}" type="presParOf" srcId="{6E2B4A45-642A-43C9-84D0-C839F43CEEE2}" destId="{39A7F7B9-2754-452E-8F06-257FC321CFB8}" srcOrd="0" destOrd="0" presId="urn:microsoft.com/office/officeart/2005/8/layout/lProcess2"/>
    <dgm:cxn modelId="{921D87C6-6144-4A92-83FF-F7E0E6F34895}" type="presParOf" srcId="{39A7F7B9-2754-452E-8F06-257FC321CFB8}" destId="{1C99C10A-40AB-48DB-B9AF-849D16F0D896}" srcOrd="0" destOrd="0" presId="urn:microsoft.com/office/officeart/2005/8/layout/lProcess2"/>
    <dgm:cxn modelId="{D7AFEBC3-D84C-4D23-9D1A-2D292577D762}" type="presParOf" srcId="{39A7F7B9-2754-452E-8F06-257FC321CFB8}" destId="{CCDF06D7-578F-4B5A-8AE1-796CE02929AE}" srcOrd="1" destOrd="0" presId="urn:microsoft.com/office/officeart/2005/8/layout/lProcess2"/>
    <dgm:cxn modelId="{C2F1281F-ABBF-49C3-9108-A4026474027A}" type="presParOf" srcId="{39A7F7B9-2754-452E-8F06-257FC321CFB8}" destId="{28CC1F2D-39DD-4379-9202-D8388A14585E}" srcOrd="2" destOrd="0" presId="urn:microsoft.com/office/officeart/2005/8/layout/lProcess2"/>
    <dgm:cxn modelId="{999C7728-3C4B-4332-802C-FFA58BBE9EA2}" type="presParOf" srcId="{3DEEC7CE-056B-4084-9D4B-CBDFF449AC59}" destId="{2FB53B84-552C-4B02-8ED7-2C6ECBA38FB6}" srcOrd="3" destOrd="0" presId="urn:microsoft.com/office/officeart/2005/8/layout/lProcess2"/>
    <dgm:cxn modelId="{A2995A00-09C6-46C5-BB65-321CC8595124}" type="presParOf" srcId="{3DEEC7CE-056B-4084-9D4B-CBDFF449AC59}" destId="{2F4C3475-1776-412E-96FB-BC73BE8566A3}" srcOrd="4" destOrd="0" presId="urn:microsoft.com/office/officeart/2005/8/layout/lProcess2"/>
    <dgm:cxn modelId="{F4360BEE-0A21-4BB1-81E1-66401F662F85}" type="presParOf" srcId="{2F4C3475-1776-412E-96FB-BC73BE8566A3}" destId="{A012CCD5-3AB3-4B80-A8D7-FB6A0F92DBBC}" srcOrd="0" destOrd="0" presId="urn:microsoft.com/office/officeart/2005/8/layout/lProcess2"/>
    <dgm:cxn modelId="{C9169BF7-87D5-474A-A9A6-B1B0B6FF7BF9}" type="presParOf" srcId="{2F4C3475-1776-412E-96FB-BC73BE8566A3}" destId="{9D030C2C-208E-4437-A009-FE2940FC0F3C}" srcOrd="1" destOrd="0" presId="urn:microsoft.com/office/officeart/2005/8/layout/lProcess2"/>
    <dgm:cxn modelId="{3E7FA212-DEE3-42D3-8306-F824B06F8253}" type="presParOf" srcId="{2F4C3475-1776-412E-96FB-BC73BE8566A3}" destId="{0A9D6CE0-CD87-46D3-9A4C-525E39A717CC}" srcOrd="2" destOrd="0" presId="urn:microsoft.com/office/officeart/2005/8/layout/lProcess2"/>
    <dgm:cxn modelId="{1CF7D9F4-7C06-4F2B-B6D4-B1AD82CF91DD}" type="presParOf" srcId="{0A9D6CE0-CD87-46D3-9A4C-525E39A717CC}" destId="{4643FDB9-DEF1-4444-9DE4-084AEBC91CD1}" srcOrd="0" destOrd="0" presId="urn:microsoft.com/office/officeart/2005/8/layout/lProcess2"/>
    <dgm:cxn modelId="{5099332E-B39E-451B-BCC0-A042E026E9E4}" type="presParOf" srcId="{4643FDB9-DEF1-4444-9DE4-084AEBC91CD1}" destId="{5308A884-0C52-45D5-A31E-73EF7B072F08}" srcOrd="0" destOrd="0" presId="urn:microsoft.com/office/officeart/2005/8/layout/lProcess2"/>
    <dgm:cxn modelId="{83E337ED-771E-41E6-B87B-03EB6BA47818}" type="presParOf" srcId="{4643FDB9-DEF1-4444-9DE4-084AEBC91CD1}" destId="{EC1DD771-BC3E-48C9-B93F-C1581B22392F}" srcOrd="1" destOrd="0" presId="urn:microsoft.com/office/officeart/2005/8/layout/lProcess2"/>
    <dgm:cxn modelId="{AA61EC0A-3735-4431-92FC-50C1FE663DFC}" type="presParOf" srcId="{4643FDB9-DEF1-4444-9DE4-084AEBC91CD1}" destId="{580B8F14-93EF-482A-B7E2-2587C90A8DCC}" srcOrd="2" destOrd="0" presId="urn:microsoft.com/office/officeart/2005/8/layout/lProcess2"/>
    <dgm:cxn modelId="{6C04C4B5-A483-4E74-BD03-AAB892DB0C39}" type="presParOf" srcId="{3DEEC7CE-056B-4084-9D4B-CBDFF449AC59}" destId="{BE12232F-B253-420B-9530-ACF80468167E}" srcOrd="5" destOrd="0" presId="urn:microsoft.com/office/officeart/2005/8/layout/lProcess2"/>
    <dgm:cxn modelId="{6E997B61-4A70-4554-A338-A58BE3F8C683}" type="presParOf" srcId="{3DEEC7CE-056B-4084-9D4B-CBDFF449AC59}" destId="{BE63973A-FD7E-428A-9D74-F62FE29B8D01}" srcOrd="6" destOrd="0" presId="urn:microsoft.com/office/officeart/2005/8/layout/lProcess2"/>
    <dgm:cxn modelId="{612D440F-2FA6-410A-B64B-128AD7DFE7AA}" type="presParOf" srcId="{BE63973A-FD7E-428A-9D74-F62FE29B8D01}" destId="{0BA64D6B-B816-4ACE-8E1F-8A8FE1B80E86}" srcOrd="0" destOrd="0" presId="urn:microsoft.com/office/officeart/2005/8/layout/lProcess2"/>
    <dgm:cxn modelId="{2FF54677-E62F-4E8F-97B8-6F4158512E6F}" type="presParOf" srcId="{BE63973A-FD7E-428A-9D74-F62FE29B8D01}" destId="{24348821-6146-4531-B610-6B8EA7D41A5D}" srcOrd="1" destOrd="0" presId="urn:microsoft.com/office/officeart/2005/8/layout/lProcess2"/>
    <dgm:cxn modelId="{3476992A-FB5B-46F4-91F1-DCD8BACD3BEE}" type="presParOf" srcId="{BE63973A-FD7E-428A-9D74-F62FE29B8D01}" destId="{CA8E73AD-75BC-434E-85E0-5C948284BABC}" srcOrd="2" destOrd="0" presId="urn:microsoft.com/office/officeart/2005/8/layout/lProcess2"/>
    <dgm:cxn modelId="{5AB0EF2F-B9EB-4476-8C14-FD04DD2DF08D}" type="presParOf" srcId="{CA8E73AD-75BC-434E-85E0-5C948284BABC}" destId="{01140B36-0569-4CE1-BF05-BBD7E1D3AA37}" srcOrd="0" destOrd="0" presId="urn:microsoft.com/office/officeart/2005/8/layout/lProcess2"/>
    <dgm:cxn modelId="{E836A10A-0C86-478D-810B-39D50F3FB1C7}" type="presParOf" srcId="{01140B36-0569-4CE1-BF05-BBD7E1D3AA37}" destId="{BC4A097D-68ED-4F3C-BA73-85ABE0EE87C4}" srcOrd="0" destOrd="0" presId="urn:microsoft.com/office/officeart/2005/8/layout/lProcess2"/>
    <dgm:cxn modelId="{4BC83317-0E23-4CA7-B245-6B21EA16CD02}" type="presParOf" srcId="{01140B36-0569-4CE1-BF05-BBD7E1D3AA37}" destId="{7C338618-938F-4234-9C9D-2D1A7C535B20}" srcOrd="1" destOrd="0" presId="urn:microsoft.com/office/officeart/2005/8/layout/lProcess2"/>
    <dgm:cxn modelId="{EDDDFC2E-9051-4B1A-A5EB-E11294735EE9}" type="presParOf" srcId="{01140B36-0569-4CE1-BF05-BBD7E1D3AA37}" destId="{86050253-CFCD-41B2-851C-4A7B0CE2F1C4}" srcOrd="2" destOrd="0" presId="urn:microsoft.com/office/officeart/2005/8/layout/lProcess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lProcess2">
  <dgm:title val=""/>
  <dgm:desc val=""/>
  <dgm:catLst>
    <dgm:cat type="list" pri="10000"/>
    <dgm:cat type="relationship" pri="13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  <dgm:cxn modelId="33" srcId="3" destId="31" srcOrd="0" destOrd="0"/>
        <dgm:cxn modelId="34" srcId="3" destId="32" srcOrd="0" destOrd="0"/>
      </dgm:cxnLst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theList">
    <dgm:varLst>
      <dgm:dir/>
      <dgm:animLvl val="lvl"/>
      <dgm:resizeHandles val="exact"/>
    </dgm:varLst>
    <dgm:choose name="Name0">
      <dgm:if name="Name1" func="var" arg="dir" op="equ" val="norm">
        <dgm:alg type="lin"/>
      </dgm:if>
      <dgm:else name="Name2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Node" refType="w"/>
      <dgm:constr type="h" for="ch" forName="compNode" refType="h"/>
      <dgm:constr type="w" for="ch" forName="aSpace" refType="w" fact="0.075"/>
      <dgm:constr type="h" for="des" forName="aSpace2" refType="h" fact="0.1"/>
      <dgm:constr type="primFontSz" for="des" forName="textNode" op="equ"/>
      <dgm:constr type="primFontSz" for="des" forName="childNode" op="equ"/>
    </dgm:constrLst>
    <dgm:ruleLst/>
    <dgm:forEach name="aNodeForEach" axis="ch" ptType="node">
      <dgm:layoutNode name="compNode">
        <dgm:alg type="composite"/>
        <dgm:shape xmlns:r="http://schemas.openxmlformats.org/officeDocument/2006/relationships" r:blip="">
          <dgm:adjLst/>
        </dgm:shape>
        <dgm:presOf/>
        <dgm:constrLst>
          <dgm:constr type="w" for="ch" forName="aNode" refType="w"/>
          <dgm:constr type="h" for="ch" forName="aNode" refType="h"/>
          <dgm:constr type="w" for="ch" forName="textNode" refType="w"/>
          <dgm:constr type="h" for="ch" forName="textNode" refType="h" fact="0.3"/>
          <dgm:constr type="ctrX" for="ch" forName="textNode" refType="w" fact="0.5"/>
          <dgm:constr type="w" for="ch" forName="compChildNode" refType="w" fact="0.8"/>
          <dgm:constr type="h" for="ch" forName="compChildNode" refType="h" fact="0.65"/>
          <dgm:constr type="t" for="ch" forName="compChildNode" refType="h" fact="0.3"/>
          <dgm:constr type="ctrX" for="ch" forName="compChildNode" refType="w" fact="0.5"/>
        </dgm:constrLst>
        <dgm:ruleLst/>
        <dgm:layoutNode name="aNode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self"/>
          <dgm:constrLst/>
          <dgm:ruleLst/>
        </dgm:layoutNode>
        <dgm:layoutNode name="textNode" styleLbl="bgShp">
          <dgm:alg type="tx"/>
          <dgm:shape xmlns:r="http://schemas.openxmlformats.org/officeDocument/2006/relationships" type="rect" r:blip="" hideGeom="1">
            <dgm:adjLst>
              <dgm:adj idx="1" val="0.1"/>
            </dgm:adjLst>
          </dgm:shape>
          <dgm:presOf axis="self"/>
          <dgm:constrLst>
            <dgm:constr type="primFontSz" val="65"/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ompChildNode">
          <dgm:alg type="composite"/>
          <dgm:shape xmlns:r="http://schemas.openxmlformats.org/officeDocument/2006/relationships" r:blip="">
            <dgm:adjLst/>
          </dgm:shape>
          <dgm:presOf/>
          <dgm:constrLst>
            <dgm:constr type="w" for="des" forName="childNode" refType="w"/>
            <dgm:constr type="h" for="des" forName="childNode" refType="h"/>
          </dgm:constrLst>
          <dgm:ruleLst/>
          <dgm:layoutNode name="theInnerList">
            <dgm:alg type="lin"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childNodeForEach" axis="ch" ptType="node">
              <dgm:layoutNode name="childNode" styleLbl="node1">
                <dgm:varLst>
                  <dgm:bulletEnabled val="1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desOrSelf" ptType="node"/>
                <dgm:constrLst>
                  <dgm:constr type="primFontSz" val="65"/>
                  <dgm:constr type="tMarg" refType="primFontSz" fact="0.15"/>
                  <dgm:constr type="bMarg" refType="primFontSz" fact="0.15"/>
                  <dgm:constr type="lMarg" refType="primFontSz" fact="0.2"/>
                  <dgm:constr type="rMarg" refType="primFontSz" fact="0.2"/>
                </dgm:constrLst>
                <dgm:ruleLst>
                  <dgm:rule type="primFontSz" val="5" fact="NaN" max="NaN"/>
                </dgm:ruleLst>
              </dgm:layoutNode>
              <dgm:choose name="Name3">
                <dgm:if name="Name4" axis="self" ptType="node" func="revPos" op="equ" val="1"/>
                <dgm:else name="Name5">
                  <dgm:layoutNode name="aSpace2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else>
              </dgm:choose>
            </dgm:forEach>
          </dgm:layoutNode>
        </dgm:layoutNode>
      </dgm:layoutNode>
      <dgm:choose name="Name6">
        <dgm:if name="Name7" axis="self" ptType="node" func="revPos" op="equ" val="1"/>
        <dgm:else name="Name8">
          <dgm:layoutNode name="a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5">
  <dgm:title val=""/>
  <dgm:desc val=""/>
  <dgm:catLst>
    <dgm:cat type="simple" pri="105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quarter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505A3C2-2338-47E6-AB03-9E1F5A4DE2CF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2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3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6A95685-DA7E-498B-80F1-9DF75FEBA39A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7365870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383592A-4655-45D1-B633-30EBC1BFD8A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notes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AFB76CB-7026-456E-B6CF-A4A8ADABC1C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2632294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FB76CB-7026-456E-B6CF-A4A8ADABC1CE}" type="slidenum">
              <a:rPr lang="fr-FR" smtClean="0"/>
              <a:t>10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6517117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/>
          <p:cNvGrpSpPr/>
          <p:nvPr userDrawn="1"/>
        </p:nvGrpSpPr>
        <p:grpSpPr>
          <a:xfrm>
            <a:off x="-31152" y="-1"/>
            <a:ext cx="1971676" cy="6858001"/>
            <a:chOff x="333375" y="0"/>
            <a:chExt cx="1971676" cy="6858001"/>
          </a:xfrm>
          <a:gradFill flip="none" rotWithShape="1">
            <a:gsLst>
              <a:gs pos="3000">
                <a:srgbClr val="B1FBFC"/>
              </a:gs>
              <a:gs pos="100000">
                <a:srgbClr val="316A8C"/>
              </a:gs>
            </a:gsLst>
            <a:lin ang="5400000" scaled="0"/>
            <a:tileRect/>
          </a:gradFill>
        </p:grpSpPr>
        <p:sp>
          <p:nvSpPr>
            <p:cNvPr id="12" name="Rectangle 5"/>
            <p:cNvSpPr>
              <a:spLocks noChangeArrowheads="1"/>
            </p:cNvSpPr>
            <p:nvPr/>
          </p:nvSpPr>
          <p:spPr bwMode="auto">
            <a:xfrm>
              <a:off x="1209675" y="4763"/>
              <a:ext cx="23813" cy="2181225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sp>
        <p:sp>
          <p:nvSpPr>
            <p:cNvPr id="13" name="Freeform 6"/>
            <p:cNvSpPr>
              <a:spLocks noEditPoints="1"/>
            </p:cNvSpPr>
            <p:nvPr/>
          </p:nvSpPr>
          <p:spPr bwMode="auto">
            <a:xfrm>
              <a:off x="1128713" y="217646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14" name="Freeform 7"/>
            <p:cNvSpPr>
              <a:spLocks noEditPoints="1"/>
            </p:cNvSpPr>
            <p:nvPr/>
          </p:nvSpPr>
          <p:spPr bwMode="auto">
            <a:xfrm>
              <a:off x="1123950" y="4021138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15" name="Rectangle 8"/>
            <p:cNvSpPr>
              <a:spLocks noChangeArrowheads="1"/>
            </p:cNvSpPr>
            <p:nvPr/>
          </p:nvSpPr>
          <p:spPr bwMode="auto">
            <a:xfrm>
              <a:off x="414338" y="9525"/>
              <a:ext cx="28575" cy="4481513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sp>
        <p:sp>
          <p:nvSpPr>
            <p:cNvPr id="16" name="Freeform 9"/>
            <p:cNvSpPr>
              <a:spLocks noEditPoints="1"/>
            </p:cNvSpPr>
            <p:nvPr/>
          </p:nvSpPr>
          <p:spPr bwMode="auto">
            <a:xfrm>
              <a:off x="333375" y="44815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18" name="Freeform 11"/>
            <p:cNvSpPr/>
            <p:nvPr/>
          </p:nvSpPr>
          <p:spPr bwMode="auto">
            <a:xfrm>
              <a:off x="1290638" y="14288"/>
              <a:ext cx="376238" cy="1801813"/>
            </a:xfrm>
            <a:custGeom>
              <a:avLst/>
              <a:gdLst/>
              <a:ahLst/>
              <a:cxnLst/>
              <a:rect l="0" t="0" r="r" b="b"/>
              <a:pathLst>
                <a:path w="237" h="1135">
                  <a:moveTo>
                    <a:pt x="222" y="1135"/>
                  </a:moveTo>
                  <a:lnTo>
                    <a:pt x="0" y="620"/>
                  </a:lnTo>
                  <a:lnTo>
                    <a:pt x="0" y="0"/>
                  </a:lnTo>
                  <a:lnTo>
                    <a:pt x="18" y="0"/>
                  </a:lnTo>
                  <a:lnTo>
                    <a:pt x="18" y="617"/>
                  </a:lnTo>
                  <a:lnTo>
                    <a:pt x="237" y="1129"/>
                  </a:lnTo>
                  <a:lnTo>
                    <a:pt x="222" y="113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19" name="Freeform 12"/>
            <p:cNvSpPr>
              <a:spLocks noEditPoints="1"/>
            </p:cNvSpPr>
            <p:nvPr/>
          </p:nvSpPr>
          <p:spPr bwMode="auto">
            <a:xfrm>
              <a:off x="1600200" y="1801813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0" name="Freeform 13"/>
            <p:cNvSpPr/>
            <p:nvPr/>
          </p:nvSpPr>
          <p:spPr bwMode="auto">
            <a:xfrm>
              <a:off x="1381125" y="9525"/>
              <a:ext cx="371475" cy="1425575"/>
            </a:xfrm>
            <a:custGeom>
              <a:avLst/>
              <a:gdLst/>
              <a:ahLst/>
              <a:cxnLst/>
              <a:rect l="0" t="0" r="r" b="b"/>
              <a:pathLst>
                <a:path w="234" h="898">
                  <a:moveTo>
                    <a:pt x="219" y="898"/>
                  </a:moveTo>
                  <a:lnTo>
                    <a:pt x="0" y="383"/>
                  </a:lnTo>
                  <a:lnTo>
                    <a:pt x="0" y="0"/>
                  </a:lnTo>
                  <a:lnTo>
                    <a:pt x="15" y="0"/>
                  </a:lnTo>
                  <a:lnTo>
                    <a:pt x="15" y="380"/>
                  </a:lnTo>
                  <a:lnTo>
                    <a:pt x="234" y="892"/>
                  </a:lnTo>
                  <a:lnTo>
                    <a:pt x="219" y="89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1" name="Freeform 14"/>
            <p:cNvSpPr/>
            <p:nvPr/>
          </p:nvSpPr>
          <p:spPr bwMode="auto">
            <a:xfrm>
              <a:off x="1643063" y="0"/>
              <a:ext cx="152400" cy="912813"/>
            </a:xfrm>
            <a:custGeom>
              <a:avLst/>
              <a:gdLst/>
              <a:ahLst/>
              <a:cxnLst/>
              <a:rect l="0" t="0" r="r" b="b"/>
              <a:pathLst>
                <a:path w="96" h="575">
                  <a:moveTo>
                    <a:pt x="96" y="575"/>
                  </a:moveTo>
                  <a:lnTo>
                    <a:pt x="78" y="575"/>
                  </a:lnTo>
                  <a:lnTo>
                    <a:pt x="78" y="192"/>
                  </a:lnTo>
                  <a:lnTo>
                    <a:pt x="0" y="6"/>
                  </a:lnTo>
                  <a:lnTo>
                    <a:pt x="15" y="0"/>
                  </a:lnTo>
                  <a:lnTo>
                    <a:pt x="96" y="189"/>
                  </a:lnTo>
                  <a:lnTo>
                    <a:pt x="96" y="57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2" name="Freeform 15"/>
            <p:cNvSpPr>
              <a:spLocks noEditPoints="1"/>
            </p:cNvSpPr>
            <p:nvPr/>
          </p:nvSpPr>
          <p:spPr bwMode="auto">
            <a:xfrm>
              <a:off x="1685925" y="14208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3" name="Freeform 16"/>
            <p:cNvSpPr>
              <a:spLocks noEditPoints="1"/>
            </p:cNvSpPr>
            <p:nvPr/>
          </p:nvSpPr>
          <p:spPr bwMode="auto">
            <a:xfrm>
              <a:off x="1685925" y="90328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4" name="Freeform 17"/>
            <p:cNvSpPr/>
            <p:nvPr/>
          </p:nvSpPr>
          <p:spPr bwMode="auto">
            <a:xfrm>
              <a:off x="1743075" y="4763"/>
              <a:ext cx="419100" cy="522288"/>
            </a:xfrm>
            <a:custGeom>
              <a:avLst/>
              <a:gdLst/>
              <a:ahLst/>
              <a:cxnLst/>
              <a:rect l="0" t="0" r="r" b="b"/>
              <a:pathLst>
                <a:path w="264" h="329">
                  <a:moveTo>
                    <a:pt x="252" y="329"/>
                  </a:moveTo>
                  <a:lnTo>
                    <a:pt x="45" y="120"/>
                  </a:lnTo>
                  <a:lnTo>
                    <a:pt x="0" y="6"/>
                  </a:lnTo>
                  <a:lnTo>
                    <a:pt x="15" y="0"/>
                  </a:lnTo>
                  <a:lnTo>
                    <a:pt x="60" y="111"/>
                  </a:lnTo>
                  <a:lnTo>
                    <a:pt x="264" y="317"/>
                  </a:lnTo>
                  <a:lnTo>
                    <a:pt x="252" y="32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5" name="Freeform 18"/>
            <p:cNvSpPr>
              <a:spLocks noEditPoints="1"/>
            </p:cNvSpPr>
            <p:nvPr/>
          </p:nvSpPr>
          <p:spPr bwMode="auto">
            <a:xfrm>
              <a:off x="2119313" y="488950"/>
              <a:ext cx="161925" cy="147638"/>
            </a:xfrm>
            <a:custGeom>
              <a:avLst/>
              <a:gdLst/>
              <a:ahLst/>
              <a:cxnLst/>
              <a:rect l="0" t="0" r="r" b="b"/>
              <a:pathLst>
                <a:path w="34" h="31">
                  <a:moveTo>
                    <a:pt x="17" y="31"/>
                  </a:moveTo>
                  <a:cubicBezTo>
                    <a:pt x="13" y="31"/>
                    <a:pt x="9" y="30"/>
                    <a:pt x="6" y="27"/>
                  </a:cubicBezTo>
                  <a:cubicBezTo>
                    <a:pt x="0" y="20"/>
                    <a:pt x="0" y="10"/>
                    <a:pt x="6" y="4"/>
                  </a:cubicBezTo>
                  <a:cubicBezTo>
                    <a:pt x="9" y="1"/>
                    <a:pt x="13" y="0"/>
                    <a:pt x="17" y="0"/>
                  </a:cubicBezTo>
                  <a:cubicBezTo>
                    <a:pt x="21" y="0"/>
                    <a:pt x="25" y="1"/>
                    <a:pt x="28" y="4"/>
                  </a:cubicBezTo>
                  <a:cubicBezTo>
                    <a:pt x="34" y="10"/>
                    <a:pt x="34" y="20"/>
                    <a:pt x="28" y="27"/>
                  </a:cubicBezTo>
                  <a:cubicBezTo>
                    <a:pt x="25" y="30"/>
                    <a:pt x="21" y="31"/>
                    <a:pt x="17" y="31"/>
                  </a:cubicBezTo>
                  <a:close/>
                  <a:moveTo>
                    <a:pt x="17" y="4"/>
                  </a:moveTo>
                  <a:cubicBezTo>
                    <a:pt x="14" y="4"/>
                    <a:pt x="11" y="5"/>
                    <a:pt x="9" y="7"/>
                  </a:cubicBezTo>
                  <a:cubicBezTo>
                    <a:pt x="4" y="12"/>
                    <a:pt x="4" y="19"/>
                    <a:pt x="9" y="24"/>
                  </a:cubicBezTo>
                  <a:cubicBezTo>
                    <a:pt x="11" y="26"/>
                    <a:pt x="14" y="27"/>
                    <a:pt x="17" y="27"/>
                  </a:cubicBezTo>
                  <a:cubicBezTo>
                    <a:pt x="20" y="27"/>
                    <a:pt x="23" y="26"/>
                    <a:pt x="25" y="24"/>
                  </a:cubicBezTo>
                  <a:cubicBezTo>
                    <a:pt x="30" y="19"/>
                    <a:pt x="30" y="12"/>
                    <a:pt x="25" y="7"/>
                  </a:cubicBezTo>
                  <a:cubicBezTo>
                    <a:pt x="23" y="5"/>
                    <a:pt x="20" y="4"/>
                    <a:pt x="17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6" name="Freeform 19"/>
            <p:cNvSpPr/>
            <p:nvPr/>
          </p:nvSpPr>
          <p:spPr bwMode="auto">
            <a:xfrm>
              <a:off x="952500" y="4763"/>
              <a:ext cx="152400" cy="908050"/>
            </a:xfrm>
            <a:custGeom>
              <a:avLst/>
              <a:gdLst/>
              <a:ahLst/>
              <a:cxnLst/>
              <a:rect l="0" t="0" r="r" b="b"/>
              <a:pathLst>
                <a:path w="96" h="572">
                  <a:moveTo>
                    <a:pt x="15" y="572"/>
                  </a:moveTo>
                  <a:lnTo>
                    <a:pt x="0" y="572"/>
                  </a:lnTo>
                  <a:lnTo>
                    <a:pt x="0" y="189"/>
                  </a:lnTo>
                  <a:lnTo>
                    <a:pt x="81" y="0"/>
                  </a:lnTo>
                  <a:lnTo>
                    <a:pt x="96" y="6"/>
                  </a:lnTo>
                  <a:lnTo>
                    <a:pt x="15" y="192"/>
                  </a:lnTo>
                  <a:lnTo>
                    <a:pt x="15" y="57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7" name="Freeform 20"/>
            <p:cNvSpPr>
              <a:spLocks noEditPoints="1"/>
            </p:cNvSpPr>
            <p:nvPr/>
          </p:nvSpPr>
          <p:spPr bwMode="auto">
            <a:xfrm>
              <a:off x="866775" y="90328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2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2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8" name="Freeform 21"/>
            <p:cNvSpPr>
              <a:spLocks noEditPoints="1"/>
            </p:cNvSpPr>
            <p:nvPr/>
          </p:nvSpPr>
          <p:spPr bwMode="auto">
            <a:xfrm>
              <a:off x="890588" y="155416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8"/>
                    <a:pt x="11" y="36"/>
                    <a:pt x="20" y="36"/>
                  </a:cubicBezTo>
                  <a:cubicBezTo>
                    <a:pt x="29" y="36"/>
                    <a:pt x="36" y="28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9" name="Freeform 22"/>
            <p:cNvSpPr/>
            <p:nvPr/>
          </p:nvSpPr>
          <p:spPr bwMode="auto">
            <a:xfrm>
              <a:off x="738188" y="5622925"/>
              <a:ext cx="338138" cy="1216025"/>
            </a:xfrm>
            <a:custGeom>
              <a:avLst/>
              <a:gdLst/>
              <a:ahLst/>
              <a:cxnLst/>
              <a:rect l="0" t="0" r="r" b="b"/>
              <a:pathLst>
                <a:path w="213" h="766">
                  <a:moveTo>
                    <a:pt x="213" y="766"/>
                  </a:moveTo>
                  <a:lnTo>
                    <a:pt x="195" y="766"/>
                  </a:lnTo>
                  <a:lnTo>
                    <a:pt x="195" y="464"/>
                  </a:lnTo>
                  <a:lnTo>
                    <a:pt x="0" y="6"/>
                  </a:lnTo>
                  <a:lnTo>
                    <a:pt x="12" y="0"/>
                  </a:lnTo>
                  <a:lnTo>
                    <a:pt x="213" y="461"/>
                  </a:lnTo>
                  <a:lnTo>
                    <a:pt x="213" y="76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0" name="Freeform 23"/>
            <p:cNvSpPr>
              <a:spLocks noEditPoints="1"/>
            </p:cNvSpPr>
            <p:nvPr/>
          </p:nvSpPr>
          <p:spPr bwMode="auto">
            <a:xfrm>
              <a:off x="647700" y="5480050"/>
              <a:ext cx="157163" cy="157163"/>
            </a:xfrm>
            <a:custGeom>
              <a:avLst/>
              <a:gdLst/>
              <a:ahLst/>
              <a:cxnLst/>
              <a:rect l="0" t="0" r="r" b="b"/>
              <a:pathLst>
                <a:path w="33" h="33">
                  <a:moveTo>
                    <a:pt x="17" y="33"/>
                  </a:moveTo>
                  <a:cubicBezTo>
                    <a:pt x="8" y="33"/>
                    <a:pt x="0" y="26"/>
                    <a:pt x="0" y="17"/>
                  </a:cubicBezTo>
                  <a:cubicBezTo>
                    <a:pt x="0" y="8"/>
                    <a:pt x="8" y="0"/>
                    <a:pt x="17" y="0"/>
                  </a:cubicBezTo>
                  <a:cubicBezTo>
                    <a:pt x="26" y="0"/>
                    <a:pt x="33" y="8"/>
                    <a:pt x="33" y="17"/>
                  </a:cubicBezTo>
                  <a:cubicBezTo>
                    <a:pt x="33" y="26"/>
                    <a:pt x="26" y="33"/>
                    <a:pt x="17" y="33"/>
                  </a:cubicBezTo>
                  <a:close/>
                  <a:moveTo>
                    <a:pt x="17" y="4"/>
                  </a:moveTo>
                  <a:cubicBezTo>
                    <a:pt x="10" y="4"/>
                    <a:pt x="4" y="10"/>
                    <a:pt x="4" y="17"/>
                  </a:cubicBezTo>
                  <a:cubicBezTo>
                    <a:pt x="4" y="24"/>
                    <a:pt x="10" y="29"/>
                    <a:pt x="17" y="29"/>
                  </a:cubicBezTo>
                  <a:cubicBezTo>
                    <a:pt x="23" y="29"/>
                    <a:pt x="29" y="24"/>
                    <a:pt x="29" y="17"/>
                  </a:cubicBezTo>
                  <a:cubicBezTo>
                    <a:pt x="29" y="10"/>
                    <a:pt x="23" y="4"/>
                    <a:pt x="17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6" name="Freeform 29"/>
            <p:cNvSpPr/>
            <p:nvPr/>
          </p:nvSpPr>
          <p:spPr bwMode="auto">
            <a:xfrm>
              <a:off x="695325" y="4763"/>
              <a:ext cx="309563" cy="1558925"/>
            </a:xfrm>
            <a:custGeom>
              <a:avLst/>
              <a:gdLst/>
              <a:ahLst/>
              <a:cxnLst/>
              <a:rect l="0" t="0" r="r" b="b"/>
              <a:pathLst>
                <a:path w="195" h="982">
                  <a:moveTo>
                    <a:pt x="195" y="982"/>
                  </a:moveTo>
                  <a:lnTo>
                    <a:pt x="177" y="982"/>
                  </a:lnTo>
                  <a:lnTo>
                    <a:pt x="177" y="805"/>
                  </a:lnTo>
                  <a:lnTo>
                    <a:pt x="0" y="629"/>
                  </a:lnTo>
                  <a:lnTo>
                    <a:pt x="0" y="0"/>
                  </a:lnTo>
                  <a:lnTo>
                    <a:pt x="18" y="0"/>
                  </a:lnTo>
                  <a:lnTo>
                    <a:pt x="18" y="623"/>
                  </a:lnTo>
                  <a:lnTo>
                    <a:pt x="195" y="796"/>
                  </a:lnTo>
                  <a:lnTo>
                    <a:pt x="195" y="98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9" name="Freeform 32"/>
            <p:cNvSpPr>
              <a:spLocks noEditPoints="1"/>
            </p:cNvSpPr>
            <p:nvPr/>
          </p:nvSpPr>
          <p:spPr bwMode="auto">
            <a:xfrm>
              <a:off x="561975" y="6430963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2" y="4"/>
                    <a:pt x="4" y="11"/>
                    <a:pt x="4" y="20"/>
                  </a:cubicBezTo>
                  <a:cubicBezTo>
                    <a:pt x="4" y="29"/>
                    <a:pt x="12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0" name="Rectangle 33"/>
            <p:cNvSpPr>
              <a:spLocks noChangeArrowheads="1"/>
            </p:cNvSpPr>
            <p:nvPr/>
          </p:nvSpPr>
          <p:spPr bwMode="auto">
            <a:xfrm>
              <a:off x="642938" y="6610350"/>
              <a:ext cx="23813" cy="242888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sp>
        <p:sp>
          <p:nvSpPr>
            <p:cNvPr id="43" name="Freeform 36"/>
            <p:cNvSpPr/>
            <p:nvPr/>
          </p:nvSpPr>
          <p:spPr bwMode="auto">
            <a:xfrm>
              <a:off x="1014413" y="1801813"/>
              <a:ext cx="214313" cy="755650"/>
            </a:xfrm>
            <a:custGeom>
              <a:avLst/>
              <a:gdLst/>
              <a:ahLst/>
              <a:cxnLst/>
              <a:rect l="0" t="0" r="r" b="b"/>
              <a:pathLst>
                <a:path w="135" h="476">
                  <a:moveTo>
                    <a:pt x="12" y="476"/>
                  </a:moveTo>
                  <a:lnTo>
                    <a:pt x="0" y="476"/>
                  </a:lnTo>
                  <a:lnTo>
                    <a:pt x="0" y="128"/>
                  </a:lnTo>
                  <a:lnTo>
                    <a:pt x="126" y="0"/>
                  </a:lnTo>
                  <a:lnTo>
                    <a:pt x="135" y="9"/>
                  </a:lnTo>
                  <a:lnTo>
                    <a:pt x="12" y="131"/>
                  </a:lnTo>
                  <a:lnTo>
                    <a:pt x="12" y="47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4" name="Freeform 37"/>
            <p:cNvSpPr>
              <a:spLocks noEditPoints="1"/>
            </p:cNvSpPr>
            <p:nvPr/>
          </p:nvSpPr>
          <p:spPr bwMode="auto">
            <a:xfrm>
              <a:off x="938213" y="2547938"/>
              <a:ext cx="166688" cy="160338"/>
            </a:xfrm>
            <a:custGeom>
              <a:avLst/>
              <a:gdLst/>
              <a:ahLst/>
              <a:cxnLst/>
              <a:rect l="0" t="0" r="r" b="b"/>
              <a:pathLst>
                <a:path w="35" h="34">
                  <a:moveTo>
                    <a:pt x="18" y="34"/>
                  </a:moveTo>
                  <a:cubicBezTo>
                    <a:pt x="8" y="34"/>
                    <a:pt x="0" y="26"/>
                    <a:pt x="0" y="17"/>
                  </a:cubicBezTo>
                  <a:cubicBezTo>
                    <a:pt x="0" y="7"/>
                    <a:pt x="8" y="0"/>
                    <a:pt x="18" y="0"/>
                  </a:cubicBezTo>
                  <a:cubicBezTo>
                    <a:pt x="27" y="0"/>
                    <a:pt x="35" y="7"/>
                    <a:pt x="35" y="17"/>
                  </a:cubicBezTo>
                  <a:cubicBezTo>
                    <a:pt x="35" y="26"/>
                    <a:pt x="27" y="34"/>
                    <a:pt x="18" y="34"/>
                  </a:cubicBezTo>
                  <a:close/>
                  <a:moveTo>
                    <a:pt x="18" y="4"/>
                  </a:moveTo>
                  <a:cubicBezTo>
                    <a:pt x="10" y="4"/>
                    <a:pt x="4" y="10"/>
                    <a:pt x="4" y="17"/>
                  </a:cubicBezTo>
                  <a:cubicBezTo>
                    <a:pt x="4" y="24"/>
                    <a:pt x="10" y="30"/>
                    <a:pt x="18" y="30"/>
                  </a:cubicBezTo>
                  <a:cubicBezTo>
                    <a:pt x="25" y="30"/>
                    <a:pt x="31" y="24"/>
                    <a:pt x="31" y="17"/>
                  </a:cubicBezTo>
                  <a:cubicBezTo>
                    <a:pt x="31" y="10"/>
                    <a:pt x="25" y="4"/>
                    <a:pt x="18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5" name="Freeform 38"/>
            <p:cNvSpPr/>
            <p:nvPr/>
          </p:nvSpPr>
          <p:spPr bwMode="auto">
            <a:xfrm>
              <a:off x="595313" y="4763"/>
              <a:ext cx="638175" cy="4025900"/>
            </a:xfrm>
            <a:custGeom>
              <a:avLst/>
              <a:gdLst/>
              <a:ahLst/>
              <a:cxnLst/>
              <a:rect l="0" t="0" r="r" b="b"/>
              <a:pathLst>
                <a:path w="402" h="2536">
                  <a:moveTo>
                    <a:pt x="402" y="2536"/>
                  </a:moveTo>
                  <a:lnTo>
                    <a:pt x="387" y="2536"/>
                  </a:lnTo>
                  <a:lnTo>
                    <a:pt x="387" y="2311"/>
                  </a:lnTo>
                  <a:lnTo>
                    <a:pt x="0" y="1925"/>
                  </a:lnTo>
                  <a:lnTo>
                    <a:pt x="0" y="0"/>
                  </a:lnTo>
                  <a:lnTo>
                    <a:pt x="15" y="0"/>
                  </a:lnTo>
                  <a:lnTo>
                    <a:pt x="15" y="1916"/>
                  </a:lnTo>
                  <a:lnTo>
                    <a:pt x="402" y="2302"/>
                  </a:lnTo>
                  <a:lnTo>
                    <a:pt x="402" y="253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6" name="Freeform 39"/>
            <p:cNvSpPr/>
            <p:nvPr/>
          </p:nvSpPr>
          <p:spPr bwMode="auto">
            <a:xfrm>
              <a:off x="1223963" y="1382713"/>
              <a:ext cx="142875" cy="476250"/>
            </a:xfrm>
            <a:custGeom>
              <a:avLst/>
              <a:gdLst/>
              <a:ahLst/>
              <a:cxnLst/>
              <a:rect l="0" t="0" r="r" b="b"/>
              <a:pathLst>
                <a:path w="90" h="300">
                  <a:moveTo>
                    <a:pt x="90" y="300"/>
                  </a:moveTo>
                  <a:lnTo>
                    <a:pt x="78" y="300"/>
                  </a:lnTo>
                  <a:lnTo>
                    <a:pt x="78" y="84"/>
                  </a:lnTo>
                  <a:lnTo>
                    <a:pt x="0" y="9"/>
                  </a:lnTo>
                  <a:lnTo>
                    <a:pt x="9" y="0"/>
                  </a:lnTo>
                  <a:lnTo>
                    <a:pt x="90" y="81"/>
                  </a:lnTo>
                  <a:lnTo>
                    <a:pt x="90" y="30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7" name="Freeform 40"/>
            <p:cNvSpPr>
              <a:spLocks noEditPoints="1"/>
            </p:cNvSpPr>
            <p:nvPr/>
          </p:nvSpPr>
          <p:spPr bwMode="auto">
            <a:xfrm>
              <a:off x="1300163" y="1849438"/>
              <a:ext cx="109538" cy="107950"/>
            </a:xfrm>
            <a:custGeom>
              <a:avLst/>
              <a:gdLst/>
              <a:ahLst/>
              <a:cxnLst/>
              <a:rect l="0" t="0" r="r" b="b"/>
              <a:pathLst>
                <a:path w="23" h="23">
                  <a:moveTo>
                    <a:pt x="12" y="23"/>
                  </a:moveTo>
                  <a:cubicBezTo>
                    <a:pt x="5" y="23"/>
                    <a:pt x="0" y="18"/>
                    <a:pt x="0" y="12"/>
                  </a:cubicBezTo>
                  <a:cubicBezTo>
                    <a:pt x="0" y="5"/>
                    <a:pt x="5" y="0"/>
                    <a:pt x="12" y="0"/>
                  </a:cubicBezTo>
                  <a:cubicBezTo>
                    <a:pt x="18" y="0"/>
                    <a:pt x="23" y="5"/>
                    <a:pt x="23" y="12"/>
                  </a:cubicBezTo>
                  <a:cubicBezTo>
                    <a:pt x="23" y="18"/>
                    <a:pt x="18" y="23"/>
                    <a:pt x="12" y="23"/>
                  </a:cubicBezTo>
                  <a:close/>
                  <a:moveTo>
                    <a:pt x="12" y="4"/>
                  </a:moveTo>
                  <a:cubicBezTo>
                    <a:pt x="8" y="4"/>
                    <a:pt x="4" y="8"/>
                    <a:pt x="4" y="12"/>
                  </a:cubicBezTo>
                  <a:cubicBezTo>
                    <a:pt x="4" y="16"/>
                    <a:pt x="8" y="19"/>
                    <a:pt x="12" y="19"/>
                  </a:cubicBezTo>
                  <a:cubicBezTo>
                    <a:pt x="16" y="19"/>
                    <a:pt x="19" y="16"/>
                    <a:pt x="19" y="12"/>
                  </a:cubicBezTo>
                  <a:cubicBezTo>
                    <a:pt x="19" y="8"/>
                    <a:pt x="16" y="4"/>
                    <a:pt x="12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2" name="Rectangle 45"/>
            <p:cNvSpPr>
              <a:spLocks noChangeArrowheads="1"/>
            </p:cNvSpPr>
            <p:nvPr/>
          </p:nvSpPr>
          <p:spPr bwMode="auto">
            <a:xfrm>
              <a:off x="1228725" y="4662488"/>
              <a:ext cx="23813" cy="2181225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sp>
        <p:sp>
          <p:nvSpPr>
            <p:cNvPr id="53" name="Freeform 46"/>
            <p:cNvSpPr/>
            <p:nvPr/>
          </p:nvSpPr>
          <p:spPr bwMode="auto">
            <a:xfrm>
              <a:off x="1319213" y="5041900"/>
              <a:ext cx="371475" cy="1801813"/>
            </a:xfrm>
            <a:custGeom>
              <a:avLst/>
              <a:gdLst/>
              <a:ahLst/>
              <a:cxnLst/>
              <a:rect l="0" t="0" r="r" b="b"/>
              <a:pathLst>
                <a:path w="234" h="1135">
                  <a:moveTo>
                    <a:pt x="15" y="1135"/>
                  </a:moveTo>
                  <a:lnTo>
                    <a:pt x="0" y="1135"/>
                  </a:lnTo>
                  <a:lnTo>
                    <a:pt x="0" y="515"/>
                  </a:lnTo>
                  <a:lnTo>
                    <a:pt x="0" y="512"/>
                  </a:lnTo>
                  <a:lnTo>
                    <a:pt x="219" y="0"/>
                  </a:lnTo>
                  <a:lnTo>
                    <a:pt x="234" y="6"/>
                  </a:lnTo>
                  <a:lnTo>
                    <a:pt x="15" y="518"/>
                  </a:lnTo>
                  <a:lnTo>
                    <a:pt x="15" y="113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4" name="Freeform 47"/>
            <p:cNvSpPr>
              <a:spLocks noEditPoints="1"/>
            </p:cNvSpPr>
            <p:nvPr/>
          </p:nvSpPr>
          <p:spPr bwMode="auto">
            <a:xfrm>
              <a:off x="1147763" y="44815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5" name="Freeform 48"/>
            <p:cNvSpPr/>
            <p:nvPr/>
          </p:nvSpPr>
          <p:spPr bwMode="auto">
            <a:xfrm>
              <a:off x="819150" y="3983038"/>
              <a:ext cx="347663" cy="2860675"/>
            </a:xfrm>
            <a:custGeom>
              <a:avLst/>
              <a:gdLst/>
              <a:ahLst/>
              <a:cxnLst/>
              <a:rect l="0" t="0" r="r" b="b"/>
              <a:pathLst>
                <a:path w="219" h="1802">
                  <a:moveTo>
                    <a:pt x="219" y="1802"/>
                  </a:moveTo>
                  <a:lnTo>
                    <a:pt x="201" y="1802"/>
                  </a:lnTo>
                  <a:lnTo>
                    <a:pt x="201" y="1185"/>
                  </a:lnTo>
                  <a:lnTo>
                    <a:pt x="0" y="3"/>
                  </a:lnTo>
                  <a:lnTo>
                    <a:pt x="15" y="0"/>
                  </a:lnTo>
                  <a:lnTo>
                    <a:pt x="219" y="1185"/>
                  </a:lnTo>
                  <a:lnTo>
                    <a:pt x="219" y="180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6" name="Freeform 49"/>
            <p:cNvSpPr>
              <a:spLocks noEditPoints="1"/>
            </p:cNvSpPr>
            <p:nvPr/>
          </p:nvSpPr>
          <p:spPr bwMode="auto">
            <a:xfrm>
              <a:off x="728663" y="3806825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8"/>
                    <a:pt x="11" y="36"/>
                    <a:pt x="20" y="36"/>
                  </a:cubicBezTo>
                  <a:cubicBezTo>
                    <a:pt x="29" y="36"/>
                    <a:pt x="36" y="28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7" name="Freeform 50"/>
            <p:cNvSpPr>
              <a:spLocks noEditPoints="1"/>
            </p:cNvSpPr>
            <p:nvPr/>
          </p:nvSpPr>
          <p:spPr bwMode="auto">
            <a:xfrm>
              <a:off x="1624013" y="4867275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8" name="Freeform 51"/>
            <p:cNvSpPr/>
            <p:nvPr/>
          </p:nvSpPr>
          <p:spPr bwMode="auto">
            <a:xfrm>
              <a:off x="1404938" y="5422900"/>
              <a:ext cx="371475" cy="1425575"/>
            </a:xfrm>
            <a:custGeom>
              <a:avLst/>
              <a:gdLst/>
              <a:ahLst/>
              <a:cxnLst/>
              <a:rect l="0" t="0" r="r" b="b"/>
              <a:pathLst>
                <a:path w="234" h="898">
                  <a:moveTo>
                    <a:pt x="18" y="898"/>
                  </a:moveTo>
                  <a:lnTo>
                    <a:pt x="0" y="898"/>
                  </a:lnTo>
                  <a:lnTo>
                    <a:pt x="0" y="515"/>
                  </a:lnTo>
                  <a:lnTo>
                    <a:pt x="0" y="512"/>
                  </a:lnTo>
                  <a:lnTo>
                    <a:pt x="222" y="0"/>
                  </a:lnTo>
                  <a:lnTo>
                    <a:pt x="234" y="6"/>
                  </a:lnTo>
                  <a:lnTo>
                    <a:pt x="18" y="518"/>
                  </a:lnTo>
                  <a:lnTo>
                    <a:pt x="18" y="89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9" name="Freeform 52"/>
            <p:cNvSpPr/>
            <p:nvPr/>
          </p:nvSpPr>
          <p:spPr bwMode="auto">
            <a:xfrm>
              <a:off x="1666875" y="5945188"/>
              <a:ext cx="152400" cy="912813"/>
            </a:xfrm>
            <a:custGeom>
              <a:avLst/>
              <a:gdLst/>
              <a:ahLst/>
              <a:cxnLst/>
              <a:rect l="0" t="0" r="r" b="b"/>
              <a:pathLst>
                <a:path w="96" h="575">
                  <a:moveTo>
                    <a:pt x="15" y="575"/>
                  </a:moveTo>
                  <a:lnTo>
                    <a:pt x="0" y="569"/>
                  </a:lnTo>
                  <a:lnTo>
                    <a:pt x="81" y="383"/>
                  </a:lnTo>
                  <a:lnTo>
                    <a:pt x="81" y="0"/>
                  </a:lnTo>
                  <a:lnTo>
                    <a:pt x="96" y="0"/>
                  </a:lnTo>
                  <a:lnTo>
                    <a:pt x="96" y="386"/>
                  </a:lnTo>
                  <a:lnTo>
                    <a:pt x="15" y="57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0" name="Freeform 53"/>
            <p:cNvSpPr>
              <a:spLocks noEditPoints="1"/>
            </p:cNvSpPr>
            <p:nvPr/>
          </p:nvSpPr>
          <p:spPr bwMode="auto">
            <a:xfrm>
              <a:off x="1709738" y="524668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1" name="Freeform 54"/>
            <p:cNvSpPr>
              <a:spLocks noEditPoints="1"/>
            </p:cNvSpPr>
            <p:nvPr/>
          </p:nvSpPr>
          <p:spPr bwMode="auto">
            <a:xfrm>
              <a:off x="1709738" y="57642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2" name="Freeform 55"/>
            <p:cNvSpPr/>
            <p:nvPr/>
          </p:nvSpPr>
          <p:spPr bwMode="auto">
            <a:xfrm>
              <a:off x="1766888" y="6330950"/>
              <a:ext cx="419100" cy="527050"/>
            </a:xfrm>
            <a:custGeom>
              <a:avLst/>
              <a:gdLst/>
              <a:ahLst/>
              <a:cxnLst/>
              <a:rect l="0" t="0" r="r" b="b"/>
              <a:pathLst>
                <a:path w="264" h="332">
                  <a:moveTo>
                    <a:pt x="12" y="332"/>
                  </a:moveTo>
                  <a:lnTo>
                    <a:pt x="0" y="326"/>
                  </a:lnTo>
                  <a:lnTo>
                    <a:pt x="45" y="206"/>
                  </a:lnTo>
                  <a:lnTo>
                    <a:pt x="255" y="0"/>
                  </a:lnTo>
                  <a:lnTo>
                    <a:pt x="264" y="12"/>
                  </a:lnTo>
                  <a:lnTo>
                    <a:pt x="60" y="215"/>
                  </a:lnTo>
                  <a:lnTo>
                    <a:pt x="12" y="33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3" name="Freeform 56"/>
            <p:cNvSpPr>
              <a:spLocks noEditPoints="1"/>
            </p:cNvSpPr>
            <p:nvPr/>
          </p:nvSpPr>
          <p:spPr bwMode="auto">
            <a:xfrm>
              <a:off x="2147888" y="6221413"/>
              <a:ext cx="157163" cy="147638"/>
            </a:xfrm>
            <a:custGeom>
              <a:avLst/>
              <a:gdLst/>
              <a:ahLst/>
              <a:cxnLst/>
              <a:rect l="0" t="0" r="r" b="b"/>
              <a:pathLst>
                <a:path w="33" h="31">
                  <a:moveTo>
                    <a:pt x="16" y="31"/>
                  </a:moveTo>
                  <a:cubicBezTo>
                    <a:pt x="12" y="31"/>
                    <a:pt x="8" y="29"/>
                    <a:pt x="5" y="26"/>
                  </a:cubicBezTo>
                  <a:cubicBezTo>
                    <a:pt x="2" y="24"/>
                    <a:pt x="0" y="20"/>
                    <a:pt x="0" y="15"/>
                  </a:cubicBezTo>
                  <a:cubicBezTo>
                    <a:pt x="0" y="11"/>
                    <a:pt x="2" y="7"/>
                    <a:pt x="5" y="4"/>
                  </a:cubicBezTo>
                  <a:cubicBezTo>
                    <a:pt x="8" y="1"/>
                    <a:pt x="12" y="0"/>
                    <a:pt x="16" y="0"/>
                  </a:cubicBezTo>
                  <a:cubicBezTo>
                    <a:pt x="20" y="0"/>
                    <a:pt x="24" y="1"/>
                    <a:pt x="27" y="4"/>
                  </a:cubicBezTo>
                  <a:cubicBezTo>
                    <a:pt x="33" y="10"/>
                    <a:pt x="33" y="20"/>
                    <a:pt x="27" y="26"/>
                  </a:cubicBezTo>
                  <a:cubicBezTo>
                    <a:pt x="24" y="29"/>
                    <a:pt x="20" y="31"/>
                    <a:pt x="16" y="31"/>
                  </a:cubicBezTo>
                  <a:close/>
                  <a:moveTo>
                    <a:pt x="16" y="4"/>
                  </a:moveTo>
                  <a:cubicBezTo>
                    <a:pt x="13" y="4"/>
                    <a:pt x="10" y="5"/>
                    <a:pt x="8" y="7"/>
                  </a:cubicBezTo>
                  <a:cubicBezTo>
                    <a:pt x="6" y="9"/>
                    <a:pt x="4" y="12"/>
                    <a:pt x="4" y="15"/>
                  </a:cubicBezTo>
                  <a:cubicBezTo>
                    <a:pt x="4" y="19"/>
                    <a:pt x="6" y="21"/>
                    <a:pt x="8" y="24"/>
                  </a:cubicBezTo>
                  <a:cubicBezTo>
                    <a:pt x="10" y="26"/>
                    <a:pt x="13" y="27"/>
                    <a:pt x="16" y="27"/>
                  </a:cubicBezTo>
                  <a:cubicBezTo>
                    <a:pt x="19" y="27"/>
                    <a:pt x="22" y="26"/>
                    <a:pt x="24" y="24"/>
                  </a:cubicBezTo>
                  <a:cubicBezTo>
                    <a:pt x="29" y="19"/>
                    <a:pt x="29" y="12"/>
                    <a:pt x="24" y="7"/>
                  </a:cubicBezTo>
                  <a:cubicBezTo>
                    <a:pt x="22" y="5"/>
                    <a:pt x="19" y="4"/>
                    <a:pt x="16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4" name="Freeform 57"/>
            <p:cNvSpPr/>
            <p:nvPr/>
          </p:nvSpPr>
          <p:spPr bwMode="auto">
            <a:xfrm>
              <a:off x="504825" y="9525"/>
              <a:ext cx="233363" cy="5103813"/>
            </a:xfrm>
            <a:custGeom>
              <a:avLst/>
              <a:gdLst/>
              <a:ahLst/>
              <a:cxnLst/>
              <a:rect l="0" t="0" r="r" b="b"/>
              <a:pathLst>
                <a:path w="147" h="3215">
                  <a:moveTo>
                    <a:pt x="132" y="3215"/>
                  </a:moveTo>
                  <a:lnTo>
                    <a:pt x="129" y="2754"/>
                  </a:lnTo>
                  <a:lnTo>
                    <a:pt x="0" y="1901"/>
                  </a:lnTo>
                  <a:lnTo>
                    <a:pt x="0" y="0"/>
                  </a:lnTo>
                  <a:lnTo>
                    <a:pt x="15" y="0"/>
                  </a:lnTo>
                  <a:lnTo>
                    <a:pt x="15" y="1898"/>
                  </a:lnTo>
                  <a:lnTo>
                    <a:pt x="144" y="2754"/>
                  </a:lnTo>
                  <a:lnTo>
                    <a:pt x="147" y="3215"/>
                  </a:lnTo>
                  <a:lnTo>
                    <a:pt x="132" y="321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5" name="Freeform 58"/>
            <p:cNvSpPr>
              <a:spLocks noEditPoints="1"/>
            </p:cNvSpPr>
            <p:nvPr/>
          </p:nvSpPr>
          <p:spPr bwMode="auto">
            <a:xfrm>
              <a:off x="633413" y="5103813"/>
              <a:ext cx="185738" cy="185738"/>
            </a:xfrm>
            <a:custGeom>
              <a:avLst/>
              <a:gdLst/>
              <a:ahLst/>
              <a:cxnLst/>
              <a:rect l="0" t="0" r="r" b="b"/>
              <a:pathLst>
                <a:path w="39" h="39">
                  <a:moveTo>
                    <a:pt x="20" y="39"/>
                  </a:moveTo>
                  <a:cubicBezTo>
                    <a:pt x="9" y="39"/>
                    <a:pt x="0" y="30"/>
                    <a:pt x="0" y="19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0" y="0"/>
                    <a:pt x="39" y="9"/>
                    <a:pt x="39" y="19"/>
                  </a:cubicBezTo>
                  <a:cubicBezTo>
                    <a:pt x="39" y="30"/>
                    <a:pt x="30" y="39"/>
                    <a:pt x="20" y="39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19"/>
                  </a:cubicBezTo>
                  <a:cubicBezTo>
                    <a:pt x="4" y="28"/>
                    <a:pt x="11" y="35"/>
                    <a:pt x="20" y="35"/>
                  </a:cubicBezTo>
                  <a:cubicBezTo>
                    <a:pt x="28" y="35"/>
                    <a:pt x="35" y="28"/>
                    <a:pt x="35" y="19"/>
                  </a:cubicBezTo>
                  <a:cubicBezTo>
                    <a:pt x="35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876424" y="1122363"/>
            <a:ext cx="8791575" cy="2387600"/>
          </a:xfrm>
        </p:spPr>
        <p:txBody>
          <a:bodyPr anchor="b">
            <a:normAutofit/>
          </a:bodyPr>
          <a:lstStyle>
            <a:lvl1pPr algn="ctr">
              <a:defRPr sz="4800">
                <a:solidFill>
                  <a:srgbClr val="215379"/>
                </a:solidFill>
              </a:defRPr>
            </a:lvl1pPr>
          </a:lstStyle>
          <a:p>
            <a:r>
              <a:rPr lang="fr-FR" dirty="0"/>
              <a:t>Modifiez le style du titre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76424" y="3602038"/>
            <a:ext cx="8791575" cy="1655762"/>
          </a:xfrm>
        </p:spPr>
        <p:txBody>
          <a:bodyPr>
            <a:normAutofit/>
          </a:bodyPr>
          <a:lstStyle>
            <a:lvl1pPr marL="0" indent="0" algn="ctr">
              <a:buNone/>
              <a:defRPr sz="2000" cap="all" baseline="0">
                <a:solidFill>
                  <a:srgbClr val="44AFC5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 dirty="0"/>
              <a:t>Modifier le style des sous-titres du masque</a:t>
            </a:r>
            <a:endParaRPr lang="en-US" dirty="0"/>
          </a:p>
        </p:txBody>
      </p:sp>
      <p:pic>
        <p:nvPicPr>
          <p:cNvPr id="7" name="Image 6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8827008" y="9526"/>
            <a:ext cx="2416127" cy="1254222"/>
          </a:xfrm>
          <a:prstGeom prst="rect">
            <a:avLst/>
          </a:prstGeom>
        </p:spPr>
      </p:pic>
      <p:pic>
        <p:nvPicPr>
          <p:cNvPr id="8" name="Image 7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037514" y="38894"/>
            <a:ext cx="2370484" cy="1366836"/>
          </a:xfrm>
          <a:prstGeom prst="rect">
            <a:avLst/>
          </a:prstGeom>
        </p:spPr>
      </p:pic>
      <p:sp>
        <p:nvSpPr>
          <p:cNvPr id="10" name="Espace réservé du pied de page 9"/>
          <p:cNvSpPr>
            <a:spLocks noGrp="1"/>
          </p:cNvSpPr>
          <p:nvPr>
            <p:ph type="ftr" sz="quarter" idx="11"/>
          </p:nvPr>
        </p:nvSpPr>
        <p:spPr>
          <a:xfrm>
            <a:off x="9788682" y="6430963"/>
            <a:ext cx="1758633" cy="365125"/>
          </a:xfrm>
        </p:spPr>
        <p:txBody>
          <a:bodyPr/>
          <a:lstStyle>
            <a:lvl1pPr>
              <a:defRPr b="1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HIT – 24 AU 26 MAI 2016</a:t>
            </a: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effectLst>
            <a:glow rad="127000">
              <a:srgbClr val="215379"/>
            </a:glow>
          </a:effectLst>
        </p:spPr>
        <p:txBody>
          <a:bodyPr/>
          <a:lstStyle>
            <a:lvl1pPr>
              <a:defRPr>
                <a:solidFill>
                  <a:srgbClr val="215379"/>
                </a:solidFill>
                <a:latin typeface="Roboto" pitchFamily="2" charset="0"/>
                <a:ea typeface="Roboto" pitchFamily="2" charset="0"/>
              </a:defRPr>
            </a:lvl1pPr>
          </a:lstStyle>
          <a:p>
            <a:r>
              <a:rPr lang="fr-FR" dirty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68CB8"/>
                </a:solidFill>
              </a:defRPr>
            </a:lvl1pPr>
            <a:lvl2pPr>
              <a:defRPr b="1"/>
            </a:lvl2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4/4/2018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4/4/2018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‹N°›</a:t>
            </a:fld>
            <a:endParaRPr lang="en-US" dirty="0"/>
          </a:p>
        </p:txBody>
      </p:sp>
      <p:sp>
        <p:nvSpPr>
          <p:cNvPr id="5" name="Title 1"/>
          <p:cNvSpPr>
            <a:spLocks noGrp="1"/>
          </p:cNvSpPr>
          <p:nvPr>
            <p:ph type="ctrTitle"/>
          </p:nvPr>
        </p:nvSpPr>
        <p:spPr>
          <a:xfrm>
            <a:off x="1876424" y="1122363"/>
            <a:ext cx="8791575" cy="2387600"/>
          </a:xfrm>
        </p:spPr>
        <p:txBody>
          <a:bodyPr anchor="b">
            <a:normAutofit/>
          </a:bodyPr>
          <a:lstStyle>
            <a:lvl1pPr algn="ctr">
              <a:defRPr sz="4800">
                <a:solidFill>
                  <a:srgbClr val="215379"/>
                </a:solidFill>
              </a:defRPr>
            </a:lvl1pPr>
          </a:lstStyle>
          <a:p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re et sous titre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Shape 22"/>
          <p:cNvSpPr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 lvl="0">
              <a:defRPr sz="1800" cap="none">
                <a:solidFill>
                  <a:srgbClr val="000000"/>
                </a:solidFill>
              </a:defRPr>
            </a:pPr>
            <a:r>
              <a:rPr lang="fr-FR" sz="3100" cap="all">
                <a:solidFill>
                  <a:srgbClr val="473B66"/>
                </a:solidFill>
              </a:rPr>
              <a:t>Modifiez le style du titre</a:t>
            </a:r>
            <a:endParaRPr sz="3100" cap="all">
              <a:solidFill>
                <a:srgbClr val="473B66"/>
              </a:solidFill>
            </a:endParaRPr>
          </a:p>
        </p:txBody>
      </p:sp>
      <p:sp>
        <p:nvSpPr>
          <p:cNvPr id="23" name="Shape 23"/>
          <p:cNvSpPr>
            <a:spLocks noGrp="1"/>
          </p:cNvSpPr>
          <p:nvPr>
            <p:ph type="body" idx="1"/>
          </p:nvPr>
        </p:nvSpPr>
        <p:spPr>
          <a:xfrm>
            <a:off x="478427" y="1668364"/>
            <a:ext cx="11239500" cy="3000490"/>
          </a:xfrm>
          <a:prstGeom prst="rect">
            <a:avLst/>
          </a:prstGeom>
        </p:spPr>
        <p:txBody>
          <a:bodyPr/>
          <a:lstStyle>
            <a:lvl2pPr>
              <a:buSzPct val="100000"/>
            </a:lvl2pPr>
            <a:lvl3pPr>
              <a:buSzPct val="100000"/>
            </a:lvl3pPr>
            <a:lvl4pPr>
              <a:buSzPct val="100000"/>
            </a:lvl4pPr>
            <a:lvl5pPr>
              <a:buSzPct val="100000"/>
            </a:lvl5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fr-FR" sz="2100">
                <a:solidFill>
                  <a:srgbClr val="303332"/>
                </a:solidFill>
              </a:rPr>
              <a:t>Modifiez les styles du texte du masque</a:t>
            </a:r>
          </a:p>
          <a:p>
            <a:pPr lvl="1">
              <a:defRPr sz="1800">
                <a:solidFill>
                  <a:srgbClr val="000000"/>
                </a:solidFill>
              </a:defRPr>
            </a:pPr>
            <a:r>
              <a:rPr lang="fr-FR" sz="2100">
                <a:solidFill>
                  <a:srgbClr val="303332"/>
                </a:solidFill>
              </a:rPr>
              <a:t>Deuxième niveau</a:t>
            </a:r>
          </a:p>
          <a:p>
            <a:pPr lvl="2">
              <a:defRPr sz="1800">
                <a:solidFill>
                  <a:srgbClr val="000000"/>
                </a:solidFill>
              </a:defRPr>
            </a:pPr>
            <a:r>
              <a:rPr lang="fr-FR" sz="2100">
                <a:solidFill>
                  <a:srgbClr val="303332"/>
                </a:solidFill>
              </a:rPr>
              <a:t>Troisième niveau</a:t>
            </a:r>
          </a:p>
          <a:p>
            <a:pPr lvl="3">
              <a:defRPr sz="1800">
                <a:solidFill>
                  <a:srgbClr val="000000"/>
                </a:solidFill>
              </a:defRPr>
            </a:pPr>
            <a:r>
              <a:rPr lang="fr-FR" sz="2100">
                <a:solidFill>
                  <a:srgbClr val="303332"/>
                </a:solidFill>
              </a:rPr>
              <a:t>Quatrième niveau</a:t>
            </a:r>
          </a:p>
          <a:p>
            <a:pPr lvl="4">
              <a:defRPr sz="1800">
                <a:solidFill>
                  <a:srgbClr val="000000"/>
                </a:solidFill>
              </a:defRPr>
            </a:pPr>
            <a:r>
              <a:rPr lang="fr-FR" sz="2100">
                <a:solidFill>
                  <a:srgbClr val="303332"/>
                </a:solidFill>
              </a:rPr>
              <a:t>Cinquième niveau</a:t>
            </a:r>
            <a:endParaRPr sz="2100" dirty="0">
              <a:solidFill>
                <a:srgbClr val="303332"/>
              </a:solidFill>
            </a:endParaRPr>
          </a:p>
        </p:txBody>
      </p:sp>
      <p:sp>
        <p:nvSpPr>
          <p:cNvPr id="19" name="Espace réservé du pied de page 7"/>
          <p:cNvSpPr>
            <a:spLocks noGrp="1"/>
          </p:cNvSpPr>
          <p:nvPr>
            <p:ph type="ftr" sz="quarter" idx="3"/>
          </p:nvPr>
        </p:nvSpPr>
        <p:spPr>
          <a:xfrm>
            <a:off x="488156" y="6287621"/>
            <a:ext cx="6619875" cy="365001"/>
          </a:xfrm>
          <a:prstGeom prst="rect">
            <a:avLst/>
          </a:prstGeom>
          <a:ln>
            <a:noFill/>
          </a:ln>
        </p:spPr>
        <p:txBody>
          <a:bodyPr vert="horz" lIns="64277" tIns="32139" rIns="64277" bIns="32139" rtlCol="0" anchor="ctr"/>
          <a:lstStyle>
            <a:lvl1pPr marL="0" indent="0" algn="ctr">
              <a:buNone/>
              <a:defRPr sz="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>
                <a:solidFill>
                  <a:srgbClr val="FFFFFF">
                    <a:tint val="75000"/>
                  </a:srgbClr>
                </a:solidFill>
              </a:rPr>
              <a:t>Titre / date ou version</a:t>
            </a:r>
            <a:endParaRPr lang="fr-FR" dirty="0">
              <a:solidFill>
                <a:srgbClr val="FFFFFF">
                  <a:tint val="75000"/>
                </a:srgbClr>
              </a:solidFill>
            </a:endParaRPr>
          </a:p>
        </p:txBody>
      </p:sp>
      <p:sp>
        <p:nvSpPr>
          <p:cNvPr id="2" name="ZoneTexte 1"/>
          <p:cNvSpPr txBox="1"/>
          <p:nvPr userDrawn="1"/>
        </p:nvSpPr>
        <p:spPr>
          <a:xfrm>
            <a:off x="11144249" y="6429375"/>
            <a:ext cx="857251" cy="642938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35709" tIns="35709" rIns="35709" bIns="35709" numCol="1" spcCol="26782" rtlCol="0" anchor="ctr">
            <a:normAutofit/>
          </a:bodyPr>
          <a:lstStyle/>
          <a:p>
            <a:pPr marL="200870" indent="-200870" defTabSz="410667" latinLnBrk="1" hangingPunct="0">
              <a:spcBef>
                <a:spcPts val="844"/>
              </a:spcBef>
              <a:buClr>
                <a:srgbClr val="473B66"/>
              </a:buClr>
              <a:buSzPct val="100000"/>
              <a:buFontTx/>
              <a:buChar char="•"/>
            </a:pPr>
            <a:endParaRPr lang="fr-FR" sz="2100" kern="0" dirty="0">
              <a:solidFill>
                <a:srgbClr val="303332"/>
              </a:solidFill>
              <a:latin typeface="Helvetica Light"/>
              <a:ea typeface="Helvetica Light"/>
              <a:cs typeface="Helvetica Light"/>
              <a:sym typeface="Helvetica Light"/>
            </a:endParaRPr>
          </a:p>
        </p:txBody>
      </p:sp>
      <p:sp>
        <p:nvSpPr>
          <p:cNvPr id="4" name="ZoneTexte 3"/>
          <p:cNvSpPr txBox="1"/>
          <p:nvPr userDrawn="1"/>
        </p:nvSpPr>
        <p:spPr>
          <a:xfrm flipH="1">
            <a:off x="11811000" y="6375799"/>
            <a:ext cx="1071563" cy="48220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35709" tIns="35709" rIns="35709" bIns="35709" numCol="1" spcCol="26782" rtlCol="0" anchor="ctr">
            <a:normAutofit lnSpcReduction="10000"/>
          </a:bodyPr>
          <a:lstStyle/>
          <a:p>
            <a:pPr marL="200870" indent="-200870" defTabSz="410667" latinLnBrk="1" hangingPunct="0">
              <a:spcBef>
                <a:spcPts val="844"/>
              </a:spcBef>
              <a:buClr>
                <a:srgbClr val="473B66"/>
              </a:buClr>
              <a:buSzPct val="100000"/>
              <a:buFontTx/>
              <a:buChar char="•"/>
            </a:pPr>
            <a:endParaRPr lang="fr-FR" sz="2100" kern="0" dirty="0">
              <a:solidFill>
                <a:srgbClr val="303332"/>
              </a:solidFill>
              <a:latin typeface="Helvetica Light"/>
              <a:ea typeface="Helvetica Light"/>
              <a:cs typeface="Helvetica Light"/>
              <a:sym typeface="Helvetica Light"/>
            </a:endParaRPr>
          </a:p>
        </p:txBody>
      </p:sp>
    </p:spTree>
    <p:extLst>
      <p:ext uri="{BB962C8B-B14F-4D97-AF65-F5344CB8AC3E}">
        <p14:creationId xmlns:p14="http://schemas.microsoft.com/office/powerpoint/2010/main" val="348976938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ransition spd="med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Disposition personnalisé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lIns="129965" tIns="64983" rIns="129965" bIns="64983"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>
          <a:xfrm>
            <a:off x="609600" y="6356363"/>
            <a:ext cx="2844800" cy="365125"/>
          </a:xfrm>
          <a:prstGeom prst="rect">
            <a:avLst/>
          </a:prstGeom>
        </p:spPr>
        <p:txBody>
          <a:bodyPr lIns="129965" tIns="64983" rIns="129965" bIns="64983"/>
          <a:lstStyle/>
          <a:p>
            <a:pPr algn="l" defTabSz="913790"/>
            <a:fld id="{7271E55A-8DF0-4FBE-A9D2-753EF6C28FA0}" type="datetimeFigureOut">
              <a:rPr lang="fr-FR" sz="1828" smtClean="0">
                <a:solidFill>
                  <a:prstClr val="black"/>
                </a:solidFill>
              </a:rPr>
              <a:pPr algn="l" defTabSz="913790"/>
              <a:t>04/04/2018</a:t>
            </a:fld>
            <a:endParaRPr lang="fr-FR" sz="1828">
              <a:solidFill>
                <a:prstClr val="black"/>
              </a:solidFill>
            </a:endParaRPr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>
          <a:xfrm>
            <a:off x="4165602" y="6356363"/>
            <a:ext cx="3860800" cy="365125"/>
          </a:xfrm>
          <a:prstGeom prst="rect">
            <a:avLst/>
          </a:prstGeom>
        </p:spPr>
        <p:txBody>
          <a:bodyPr lIns="129965" tIns="64983" rIns="129965" bIns="64983"/>
          <a:lstStyle/>
          <a:p>
            <a:pPr defTabSz="913790"/>
            <a:endParaRPr lang="fr-FR" sz="1828">
              <a:solidFill>
                <a:prstClr val="black"/>
              </a:solidFill>
            </a:endParaRPr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>
          <a:xfrm>
            <a:off x="8737601" y="6356363"/>
            <a:ext cx="2844800" cy="365125"/>
          </a:xfrm>
          <a:prstGeom prst="rect">
            <a:avLst/>
          </a:prstGeom>
        </p:spPr>
        <p:txBody>
          <a:bodyPr lIns="129965" tIns="64983" rIns="129965" bIns="64983"/>
          <a:lstStyle/>
          <a:p>
            <a:pPr algn="l" defTabSz="913790"/>
            <a:fld id="{D17A557E-2F30-4E51-979E-F9AC817A4887}" type="slidenum">
              <a:rPr lang="fr-FR" sz="1828" smtClean="0">
                <a:solidFill>
                  <a:prstClr val="black"/>
                </a:solidFill>
              </a:rPr>
              <a:pPr algn="l" defTabSz="913790"/>
              <a:t>‹N°›</a:t>
            </a:fld>
            <a:endParaRPr lang="fr-FR" sz="1828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5521732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/>
              <a:t>Modifier le style des sous-titres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44374645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4173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07060222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9096562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00091380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4334662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5426775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83419760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3003932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25407253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2289591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microsoft.com/office/2007/relationships/hdphoto" Target="../media/hdphoto1.wdp"/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2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7">
            <a:alphaModFix amt="90000"/>
            <a:duotone>
              <a:schemeClr val="bg2">
                <a:shade val="88000"/>
                <a:hueMod val="106000"/>
                <a:satMod val="140000"/>
                <a:lumMod val="54000"/>
              </a:schemeClr>
              <a:schemeClr val="bg2">
                <a:tint val="98000"/>
                <a:hueMod val="90000"/>
                <a:satMod val="150000"/>
                <a:lumMod val="160000"/>
              </a:schemeClr>
            </a:duotone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brightnessContrast bright="55000"/>
                    </a14:imgEffect>
                  </a14:imgLayer>
                </a14:imgProps>
              </a:ext>
            </a:extLst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 rot="10800000">
            <a:off x="138112" y="-1"/>
            <a:ext cx="12053888" cy="6858001"/>
            <a:chOff x="-14288" y="0"/>
            <a:chExt cx="12053888" cy="6858001"/>
          </a:xfrm>
        </p:grpSpPr>
        <p:grpSp>
          <p:nvGrpSpPr>
            <p:cNvPr id="9" name="Group 8"/>
            <p:cNvGrpSpPr/>
            <p:nvPr/>
          </p:nvGrpSpPr>
          <p:grpSpPr>
            <a:xfrm>
              <a:off x="-14288" y="0"/>
              <a:ext cx="1196975" cy="6858001"/>
              <a:chOff x="-14288" y="0"/>
              <a:chExt cx="1196975" cy="6858001"/>
            </a:xfrm>
            <a:gradFill flip="none" rotWithShape="1">
              <a:gsLst>
                <a:gs pos="0">
                  <a:schemeClr val="tx2"/>
                </a:gs>
                <a:gs pos="100000">
                  <a:schemeClr val="bg2">
                    <a:lumMod val="60000"/>
                    <a:lumOff val="40000"/>
                  </a:schemeClr>
                </a:gs>
              </a:gsLst>
              <a:lin ang="5400000" scaled="0"/>
              <a:tileRect/>
            </a:gradFill>
          </p:grpSpPr>
          <p:sp>
            <p:nvSpPr>
              <p:cNvPr id="21" name="Rectangle 5"/>
              <p:cNvSpPr>
                <a:spLocks noChangeArrowheads="1"/>
              </p:cNvSpPr>
              <p:nvPr/>
            </p:nvSpPr>
            <p:spPr bwMode="auto">
              <a:xfrm>
                <a:off x="114300" y="4763"/>
                <a:ext cx="23813" cy="2181225"/>
              </a:xfrm>
              <a:prstGeom prst="rect">
                <a:avLst/>
              </a:pr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sp>
          <p:sp>
            <p:nvSpPr>
              <p:cNvPr id="22" name="Freeform 6"/>
              <p:cNvSpPr>
                <a:spLocks noEditPoints="1"/>
              </p:cNvSpPr>
              <p:nvPr/>
            </p:nvSpPr>
            <p:spPr bwMode="auto">
              <a:xfrm>
                <a:off x="33337" y="2176463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8" y="36"/>
                      <a:pt x="36" y="29"/>
                      <a:pt x="36" y="20"/>
                    </a:cubicBezTo>
                    <a:cubicBezTo>
                      <a:pt x="36" y="11"/>
                      <a:pt x="28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3" name="Freeform 7"/>
              <p:cNvSpPr>
                <a:spLocks noEditPoints="1"/>
              </p:cNvSpPr>
              <p:nvPr/>
            </p:nvSpPr>
            <p:spPr bwMode="auto">
              <a:xfrm>
                <a:off x="28575" y="4021138"/>
                <a:ext cx="190500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2" y="4"/>
                      <a:pt x="4" y="11"/>
                      <a:pt x="4" y="20"/>
                    </a:cubicBezTo>
                    <a:cubicBezTo>
                      <a:pt x="4" y="29"/>
                      <a:pt x="12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4" name="Freeform 8"/>
              <p:cNvSpPr/>
              <p:nvPr/>
            </p:nvSpPr>
            <p:spPr bwMode="auto">
              <a:xfrm>
                <a:off x="200025" y="4763"/>
                <a:ext cx="369888" cy="1811338"/>
              </a:xfrm>
              <a:custGeom>
                <a:avLst/>
                <a:gdLst/>
                <a:ahLst/>
                <a:cxnLst/>
                <a:rect l="0" t="0" r="r" b="b"/>
                <a:pathLst>
                  <a:path w="233" h="1141">
                    <a:moveTo>
                      <a:pt x="218" y="1141"/>
                    </a:moveTo>
                    <a:lnTo>
                      <a:pt x="0" y="626"/>
                    </a:lnTo>
                    <a:lnTo>
                      <a:pt x="0" y="0"/>
                    </a:lnTo>
                    <a:lnTo>
                      <a:pt x="15" y="0"/>
                    </a:lnTo>
                    <a:lnTo>
                      <a:pt x="15" y="623"/>
                    </a:lnTo>
                    <a:lnTo>
                      <a:pt x="233" y="1135"/>
                    </a:lnTo>
                    <a:lnTo>
                      <a:pt x="218" y="1141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5" name="Freeform 9"/>
              <p:cNvSpPr>
                <a:spLocks noEditPoints="1"/>
              </p:cNvSpPr>
              <p:nvPr/>
            </p:nvSpPr>
            <p:spPr bwMode="auto">
              <a:xfrm>
                <a:off x="503237" y="1801813"/>
                <a:ext cx="190500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3" y="0"/>
                      <a:pt x="40" y="6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8" y="36"/>
                      <a:pt x="36" y="29"/>
                      <a:pt x="36" y="20"/>
                    </a:cubicBezTo>
                    <a:cubicBezTo>
                      <a:pt x="36" y="9"/>
                      <a:pt x="31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6" name="Freeform 10"/>
              <p:cNvSpPr/>
              <p:nvPr/>
            </p:nvSpPr>
            <p:spPr bwMode="auto">
              <a:xfrm>
                <a:off x="285750" y="4763"/>
                <a:ext cx="369888" cy="1430338"/>
              </a:xfrm>
              <a:custGeom>
                <a:avLst/>
                <a:gdLst/>
                <a:ahLst/>
                <a:cxnLst/>
                <a:rect l="0" t="0" r="r" b="b"/>
                <a:pathLst>
                  <a:path w="233" h="901">
                    <a:moveTo>
                      <a:pt x="221" y="901"/>
                    </a:moveTo>
                    <a:lnTo>
                      <a:pt x="0" y="383"/>
                    </a:lnTo>
                    <a:lnTo>
                      <a:pt x="0" y="0"/>
                    </a:lnTo>
                    <a:lnTo>
                      <a:pt x="18" y="0"/>
                    </a:lnTo>
                    <a:lnTo>
                      <a:pt x="18" y="380"/>
                    </a:lnTo>
                    <a:lnTo>
                      <a:pt x="233" y="895"/>
                    </a:lnTo>
                    <a:lnTo>
                      <a:pt x="221" y="901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7" name="Freeform 11"/>
              <p:cNvSpPr/>
              <p:nvPr/>
            </p:nvSpPr>
            <p:spPr bwMode="auto">
              <a:xfrm>
                <a:off x="546100" y="0"/>
                <a:ext cx="152400" cy="912813"/>
              </a:xfrm>
              <a:custGeom>
                <a:avLst/>
                <a:gdLst/>
                <a:ahLst/>
                <a:cxnLst/>
                <a:rect l="0" t="0" r="r" b="b"/>
                <a:pathLst>
                  <a:path w="96" h="575">
                    <a:moveTo>
                      <a:pt x="96" y="575"/>
                    </a:moveTo>
                    <a:lnTo>
                      <a:pt x="78" y="575"/>
                    </a:lnTo>
                    <a:lnTo>
                      <a:pt x="78" y="192"/>
                    </a:lnTo>
                    <a:lnTo>
                      <a:pt x="0" y="6"/>
                    </a:lnTo>
                    <a:lnTo>
                      <a:pt x="15" y="0"/>
                    </a:lnTo>
                    <a:lnTo>
                      <a:pt x="96" y="189"/>
                    </a:lnTo>
                    <a:lnTo>
                      <a:pt x="96" y="575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8" name="Freeform 12"/>
              <p:cNvSpPr>
                <a:spLocks noEditPoints="1"/>
              </p:cNvSpPr>
              <p:nvPr/>
            </p:nvSpPr>
            <p:spPr bwMode="auto">
              <a:xfrm>
                <a:off x="588962" y="1420813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3" y="0"/>
                      <a:pt x="40" y="7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9"/>
                      <a:pt x="31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9" name="Freeform 13"/>
              <p:cNvSpPr>
                <a:spLocks noEditPoints="1"/>
              </p:cNvSpPr>
              <p:nvPr/>
            </p:nvSpPr>
            <p:spPr bwMode="auto">
              <a:xfrm>
                <a:off x="588962" y="903288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0" name="Freeform 14"/>
              <p:cNvSpPr/>
              <p:nvPr/>
            </p:nvSpPr>
            <p:spPr bwMode="auto">
              <a:xfrm>
                <a:off x="641350" y="0"/>
                <a:ext cx="422275" cy="527050"/>
              </a:xfrm>
              <a:custGeom>
                <a:avLst/>
                <a:gdLst/>
                <a:ahLst/>
                <a:cxnLst/>
                <a:rect l="0" t="0" r="r" b="b"/>
                <a:pathLst>
                  <a:path w="266" h="332">
                    <a:moveTo>
                      <a:pt x="257" y="332"/>
                    </a:moveTo>
                    <a:lnTo>
                      <a:pt x="48" y="123"/>
                    </a:lnTo>
                    <a:lnTo>
                      <a:pt x="0" y="6"/>
                    </a:lnTo>
                    <a:lnTo>
                      <a:pt x="15" y="0"/>
                    </a:lnTo>
                    <a:lnTo>
                      <a:pt x="63" y="114"/>
                    </a:lnTo>
                    <a:lnTo>
                      <a:pt x="266" y="320"/>
                    </a:lnTo>
                    <a:lnTo>
                      <a:pt x="257" y="332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1" name="Freeform 15"/>
              <p:cNvSpPr>
                <a:spLocks noEditPoints="1"/>
              </p:cNvSpPr>
              <p:nvPr/>
            </p:nvSpPr>
            <p:spPr bwMode="auto">
              <a:xfrm>
                <a:off x="1020762" y="488950"/>
                <a:ext cx="161925" cy="147638"/>
              </a:xfrm>
              <a:custGeom>
                <a:avLst/>
                <a:gdLst/>
                <a:ahLst/>
                <a:cxnLst/>
                <a:rect l="0" t="0" r="r" b="b"/>
                <a:pathLst>
                  <a:path w="34" h="31">
                    <a:moveTo>
                      <a:pt x="17" y="31"/>
                    </a:moveTo>
                    <a:cubicBezTo>
                      <a:pt x="13" y="31"/>
                      <a:pt x="9" y="30"/>
                      <a:pt x="6" y="27"/>
                    </a:cubicBezTo>
                    <a:cubicBezTo>
                      <a:pt x="0" y="20"/>
                      <a:pt x="0" y="10"/>
                      <a:pt x="6" y="4"/>
                    </a:cubicBezTo>
                    <a:cubicBezTo>
                      <a:pt x="9" y="1"/>
                      <a:pt x="13" y="0"/>
                      <a:pt x="17" y="0"/>
                    </a:cubicBezTo>
                    <a:cubicBezTo>
                      <a:pt x="21" y="0"/>
                      <a:pt x="25" y="1"/>
                      <a:pt x="28" y="4"/>
                    </a:cubicBezTo>
                    <a:cubicBezTo>
                      <a:pt x="34" y="10"/>
                      <a:pt x="34" y="20"/>
                      <a:pt x="28" y="27"/>
                    </a:cubicBezTo>
                    <a:cubicBezTo>
                      <a:pt x="25" y="30"/>
                      <a:pt x="21" y="31"/>
                      <a:pt x="17" y="31"/>
                    </a:cubicBezTo>
                    <a:close/>
                    <a:moveTo>
                      <a:pt x="17" y="4"/>
                    </a:moveTo>
                    <a:cubicBezTo>
                      <a:pt x="14" y="4"/>
                      <a:pt x="11" y="5"/>
                      <a:pt x="9" y="7"/>
                    </a:cubicBezTo>
                    <a:cubicBezTo>
                      <a:pt x="4" y="12"/>
                      <a:pt x="4" y="19"/>
                      <a:pt x="9" y="24"/>
                    </a:cubicBezTo>
                    <a:cubicBezTo>
                      <a:pt x="11" y="26"/>
                      <a:pt x="14" y="27"/>
                      <a:pt x="17" y="27"/>
                    </a:cubicBezTo>
                    <a:cubicBezTo>
                      <a:pt x="20" y="27"/>
                      <a:pt x="23" y="26"/>
                      <a:pt x="25" y="24"/>
                    </a:cubicBezTo>
                    <a:cubicBezTo>
                      <a:pt x="30" y="19"/>
                      <a:pt x="30" y="12"/>
                      <a:pt x="25" y="7"/>
                    </a:cubicBezTo>
                    <a:cubicBezTo>
                      <a:pt x="23" y="5"/>
                      <a:pt x="20" y="4"/>
                      <a:pt x="17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2" name="Line 16"/>
              <p:cNvSpPr>
                <a:spLocks noChangeShapeType="1"/>
              </p:cNvSpPr>
              <p:nvPr/>
            </p:nvSpPr>
            <p:spPr bwMode="auto">
              <a:xfrm>
                <a:off x="-4763" y="9525"/>
                <a:ext cx="0" cy="0"/>
              </a:xfrm>
              <a:prstGeom prst="line">
                <a:avLst/>
              </a:prstGeom>
              <a:grpFill/>
              <a:ln w="15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</p:spPr>
          </p:sp>
          <p:sp>
            <p:nvSpPr>
              <p:cNvPr id="33" name="Freeform 17"/>
              <p:cNvSpPr/>
              <p:nvPr/>
            </p:nvSpPr>
            <p:spPr bwMode="auto">
              <a:xfrm>
                <a:off x="9525" y="1801813"/>
                <a:ext cx="123825" cy="127000"/>
              </a:xfrm>
              <a:custGeom>
                <a:avLst/>
                <a:gdLst/>
                <a:ahLst/>
                <a:cxnLst/>
                <a:rect l="0" t="0" r="r" b="b"/>
                <a:pathLst>
                  <a:path w="78" h="80">
                    <a:moveTo>
                      <a:pt x="6" y="80"/>
                    </a:moveTo>
                    <a:lnTo>
                      <a:pt x="0" y="71"/>
                    </a:lnTo>
                    <a:lnTo>
                      <a:pt x="69" y="0"/>
                    </a:lnTo>
                    <a:lnTo>
                      <a:pt x="78" y="9"/>
                    </a:lnTo>
                    <a:lnTo>
                      <a:pt x="6" y="80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4" name="Freeform 18"/>
              <p:cNvSpPr/>
              <p:nvPr/>
            </p:nvSpPr>
            <p:spPr bwMode="auto">
              <a:xfrm>
                <a:off x="-9525" y="3549650"/>
                <a:ext cx="147638" cy="481013"/>
              </a:xfrm>
              <a:custGeom>
                <a:avLst/>
                <a:gdLst/>
                <a:ahLst/>
                <a:cxnLst/>
                <a:rect l="0" t="0" r="r" b="b"/>
                <a:pathLst>
                  <a:path w="93" h="303">
                    <a:moveTo>
                      <a:pt x="93" y="303"/>
                    </a:moveTo>
                    <a:lnTo>
                      <a:pt x="78" y="303"/>
                    </a:lnTo>
                    <a:lnTo>
                      <a:pt x="78" y="78"/>
                    </a:lnTo>
                    <a:lnTo>
                      <a:pt x="0" y="12"/>
                    </a:lnTo>
                    <a:lnTo>
                      <a:pt x="12" y="0"/>
                    </a:lnTo>
                    <a:lnTo>
                      <a:pt x="93" y="69"/>
                    </a:lnTo>
                    <a:lnTo>
                      <a:pt x="93" y="303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5" name="Freeform 19"/>
              <p:cNvSpPr/>
              <p:nvPr/>
            </p:nvSpPr>
            <p:spPr bwMode="auto">
              <a:xfrm>
                <a:off x="128587" y="1382713"/>
                <a:ext cx="142875" cy="476250"/>
              </a:xfrm>
              <a:custGeom>
                <a:avLst/>
                <a:gdLst/>
                <a:ahLst/>
                <a:cxnLst/>
                <a:rect l="0" t="0" r="r" b="b"/>
                <a:pathLst>
                  <a:path w="90" h="300">
                    <a:moveTo>
                      <a:pt x="90" y="300"/>
                    </a:moveTo>
                    <a:lnTo>
                      <a:pt x="78" y="300"/>
                    </a:lnTo>
                    <a:lnTo>
                      <a:pt x="78" y="84"/>
                    </a:lnTo>
                    <a:lnTo>
                      <a:pt x="0" y="9"/>
                    </a:lnTo>
                    <a:lnTo>
                      <a:pt x="9" y="0"/>
                    </a:lnTo>
                    <a:lnTo>
                      <a:pt x="90" y="81"/>
                    </a:lnTo>
                    <a:lnTo>
                      <a:pt x="90" y="300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6" name="Freeform 20"/>
              <p:cNvSpPr>
                <a:spLocks noEditPoints="1"/>
              </p:cNvSpPr>
              <p:nvPr/>
            </p:nvSpPr>
            <p:spPr bwMode="auto">
              <a:xfrm>
                <a:off x="204787" y="1849438"/>
                <a:ext cx="114300" cy="107950"/>
              </a:xfrm>
              <a:custGeom>
                <a:avLst/>
                <a:gdLst/>
                <a:ahLst/>
                <a:cxnLst/>
                <a:rect l="0" t="0" r="r" b="b"/>
                <a:pathLst>
                  <a:path w="24" h="23">
                    <a:moveTo>
                      <a:pt x="12" y="23"/>
                    </a:moveTo>
                    <a:cubicBezTo>
                      <a:pt x="6" y="23"/>
                      <a:pt x="0" y="18"/>
                      <a:pt x="0" y="12"/>
                    </a:cubicBezTo>
                    <a:cubicBezTo>
                      <a:pt x="0" y="5"/>
                      <a:pt x="6" y="0"/>
                      <a:pt x="12" y="0"/>
                    </a:cubicBezTo>
                    <a:cubicBezTo>
                      <a:pt x="18" y="0"/>
                      <a:pt x="24" y="5"/>
                      <a:pt x="24" y="12"/>
                    </a:cubicBezTo>
                    <a:cubicBezTo>
                      <a:pt x="24" y="18"/>
                      <a:pt x="18" y="23"/>
                      <a:pt x="12" y="23"/>
                    </a:cubicBezTo>
                    <a:close/>
                    <a:moveTo>
                      <a:pt x="12" y="4"/>
                    </a:moveTo>
                    <a:cubicBezTo>
                      <a:pt x="8" y="4"/>
                      <a:pt x="4" y="8"/>
                      <a:pt x="4" y="12"/>
                    </a:cubicBezTo>
                    <a:cubicBezTo>
                      <a:pt x="4" y="16"/>
                      <a:pt x="8" y="19"/>
                      <a:pt x="12" y="19"/>
                    </a:cubicBezTo>
                    <a:cubicBezTo>
                      <a:pt x="16" y="19"/>
                      <a:pt x="20" y="16"/>
                      <a:pt x="20" y="12"/>
                    </a:cubicBezTo>
                    <a:cubicBezTo>
                      <a:pt x="20" y="8"/>
                      <a:pt x="16" y="4"/>
                      <a:pt x="12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7" name="Rectangle 21"/>
              <p:cNvSpPr>
                <a:spLocks noChangeArrowheads="1"/>
              </p:cNvSpPr>
              <p:nvPr/>
            </p:nvSpPr>
            <p:spPr bwMode="auto">
              <a:xfrm>
                <a:off x="133350" y="4662488"/>
                <a:ext cx="23813" cy="2181225"/>
              </a:xfrm>
              <a:prstGeom prst="rect">
                <a:avLst/>
              </a:pr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sp>
          <p:sp>
            <p:nvSpPr>
              <p:cNvPr id="38" name="Freeform 22"/>
              <p:cNvSpPr/>
              <p:nvPr/>
            </p:nvSpPr>
            <p:spPr bwMode="auto">
              <a:xfrm>
                <a:off x="223837" y="5041900"/>
                <a:ext cx="369888" cy="1801813"/>
              </a:xfrm>
              <a:custGeom>
                <a:avLst/>
                <a:gdLst/>
                <a:ahLst/>
                <a:cxnLst/>
                <a:rect l="0" t="0" r="r" b="b"/>
                <a:pathLst>
                  <a:path w="233" h="1135">
                    <a:moveTo>
                      <a:pt x="15" y="1135"/>
                    </a:moveTo>
                    <a:lnTo>
                      <a:pt x="0" y="1135"/>
                    </a:lnTo>
                    <a:lnTo>
                      <a:pt x="0" y="515"/>
                    </a:lnTo>
                    <a:lnTo>
                      <a:pt x="0" y="512"/>
                    </a:lnTo>
                    <a:lnTo>
                      <a:pt x="218" y="0"/>
                    </a:lnTo>
                    <a:lnTo>
                      <a:pt x="233" y="6"/>
                    </a:lnTo>
                    <a:lnTo>
                      <a:pt x="15" y="518"/>
                    </a:lnTo>
                    <a:lnTo>
                      <a:pt x="15" y="1135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9" name="Freeform 23"/>
              <p:cNvSpPr>
                <a:spLocks noEditPoints="1"/>
              </p:cNvSpPr>
              <p:nvPr/>
            </p:nvSpPr>
            <p:spPr bwMode="auto">
              <a:xfrm>
                <a:off x="52387" y="4481513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8" y="36"/>
                      <a:pt x="36" y="29"/>
                      <a:pt x="36" y="20"/>
                    </a:cubicBezTo>
                    <a:cubicBezTo>
                      <a:pt x="36" y="11"/>
                      <a:pt x="28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0" name="Freeform 24"/>
              <p:cNvSpPr/>
              <p:nvPr/>
            </p:nvSpPr>
            <p:spPr bwMode="auto">
              <a:xfrm>
                <a:off x="-14288" y="5627688"/>
                <a:ext cx="85725" cy="1216025"/>
              </a:xfrm>
              <a:custGeom>
                <a:avLst/>
                <a:gdLst/>
                <a:ahLst/>
                <a:cxnLst/>
                <a:rect l="0" t="0" r="r" b="b"/>
                <a:pathLst>
                  <a:path w="54" h="766">
                    <a:moveTo>
                      <a:pt x="54" y="766"/>
                    </a:moveTo>
                    <a:lnTo>
                      <a:pt x="36" y="766"/>
                    </a:lnTo>
                    <a:lnTo>
                      <a:pt x="36" y="149"/>
                    </a:lnTo>
                    <a:lnTo>
                      <a:pt x="0" y="3"/>
                    </a:lnTo>
                    <a:lnTo>
                      <a:pt x="18" y="0"/>
                    </a:lnTo>
                    <a:lnTo>
                      <a:pt x="54" y="146"/>
                    </a:lnTo>
                    <a:lnTo>
                      <a:pt x="54" y="766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1" name="Freeform 25"/>
              <p:cNvSpPr>
                <a:spLocks noEditPoints="1"/>
              </p:cNvSpPr>
              <p:nvPr/>
            </p:nvSpPr>
            <p:spPr bwMode="auto">
              <a:xfrm>
                <a:off x="527050" y="4867275"/>
                <a:ext cx="190500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2" name="Freeform 26"/>
              <p:cNvSpPr/>
              <p:nvPr/>
            </p:nvSpPr>
            <p:spPr bwMode="auto">
              <a:xfrm>
                <a:off x="309562" y="5422900"/>
                <a:ext cx="374650" cy="1425575"/>
              </a:xfrm>
              <a:custGeom>
                <a:avLst/>
                <a:gdLst/>
                <a:ahLst/>
                <a:cxnLst/>
                <a:rect l="0" t="0" r="r" b="b"/>
                <a:pathLst>
                  <a:path w="236" h="898">
                    <a:moveTo>
                      <a:pt x="18" y="898"/>
                    </a:moveTo>
                    <a:lnTo>
                      <a:pt x="0" y="898"/>
                    </a:lnTo>
                    <a:lnTo>
                      <a:pt x="0" y="515"/>
                    </a:lnTo>
                    <a:lnTo>
                      <a:pt x="3" y="512"/>
                    </a:lnTo>
                    <a:lnTo>
                      <a:pt x="221" y="0"/>
                    </a:lnTo>
                    <a:lnTo>
                      <a:pt x="236" y="6"/>
                    </a:lnTo>
                    <a:lnTo>
                      <a:pt x="18" y="518"/>
                    </a:lnTo>
                    <a:lnTo>
                      <a:pt x="18" y="898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3" name="Freeform 27"/>
              <p:cNvSpPr/>
              <p:nvPr/>
            </p:nvSpPr>
            <p:spPr bwMode="auto">
              <a:xfrm>
                <a:off x="569912" y="5945188"/>
                <a:ext cx="152400" cy="912813"/>
              </a:xfrm>
              <a:custGeom>
                <a:avLst/>
                <a:gdLst/>
                <a:ahLst/>
                <a:cxnLst/>
                <a:rect l="0" t="0" r="r" b="b"/>
                <a:pathLst>
                  <a:path w="96" h="575">
                    <a:moveTo>
                      <a:pt x="15" y="575"/>
                    </a:moveTo>
                    <a:lnTo>
                      <a:pt x="0" y="569"/>
                    </a:lnTo>
                    <a:lnTo>
                      <a:pt x="81" y="383"/>
                    </a:lnTo>
                    <a:lnTo>
                      <a:pt x="81" y="0"/>
                    </a:lnTo>
                    <a:lnTo>
                      <a:pt x="96" y="0"/>
                    </a:lnTo>
                    <a:lnTo>
                      <a:pt x="96" y="386"/>
                    </a:lnTo>
                    <a:lnTo>
                      <a:pt x="15" y="575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4" name="Freeform 28"/>
              <p:cNvSpPr>
                <a:spLocks noEditPoints="1"/>
              </p:cNvSpPr>
              <p:nvPr/>
            </p:nvSpPr>
            <p:spPr bwMode="auto">
              <a:xfrm>
                <a:off x="612775" y="5246688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2" y="4"/>
                      <a:pt x="4" y="11"/>
                      <a:pt x="4" y="20"/>
                    </a:cubicBezTo>
                    <a:cubicBezTo>
                      <a:pt x="4" y="29"/>
                      <a:pt x="12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5" name="Freeform 29"/>
              <p:cNvSpPr>
                <a:spLocks noEditPoints="1"/>
              </p:cNvSpPr>
              <p:nvPr/>
            </p:nvSpPr>
            <p:spPr bwMode="auto">
              <a:xfrm>
                <a:off x="612775" y="5764213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2" y="4"/>
                      <a:pt x="4" y="11"/>
                      <a:pt x="4" y="20"/>
                    </a:cubicBezTo>
                    <a:cubicBezTo>
                      <a:pt x="4" y="29"/>
                      <a:pt x="12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</p:grpSp>
        <p:grpSp>
          <p:nvGrpSpPr>
            <p:cNvPr id="10" name="Group 9"/>
            <p:cNvGrpSpPr/>
            <p:nvPr/>
          </p:nvGrpSpPr>
          <p:grpSpPr>
            <a:xfrm>
              <a:off x="11364912" y="0"/>
              <a:ext cx="674688" cy="6848476"/>
              <a:chOff x="11364912" y="0"/>
              <a:chExt cx="674688" cy="6848476"/>
            </a:xfrm>
            <a:gradFill flip="none" rotWithShape="1">
              <a:gsLst>
                <a:gs pos="0">
                  <a:schemeClr val="tx2">
                    <a:alpha val="80000"/>
                  </a:schemeClr>
                </a:gs>
                <a:gs pos="100000">
                  <a:schemeClr val="bg2">
                    <a:lumMod val="60000"/>
                    <a:lumOff val="40000"/>
                    <a:alpha val="60000"/>
                  </a:schemeClr>
                </a:gs>
              </a:gsLst>
              <a:lin ang="5400000" scaled="0"/>
              <a:tileRect/>
            </a:gradFill>
          </p:grpSpPr>
          <p:sp>
            <p:nvSpPr>
              <p:cNvPr id="11" name="Freeform 32"/>
              <p:cNvSpPr/>
              <p:nvPr/>
            </p:nvSpPr>
            <p:spPr bwMode="auto">
              <a:xfrm>
                <a:off x="11483975" y="0"/>
                <a:ext cx="417513" cy="512763"/>
              </a:xfrm>
              <a:custGeom>
                <a:avLst/>
                <a:gdLst/>
                <a:ahLst/>
                <a:cxnLst/>
                <a:rect l="0" t="0" r="r" b="b"/>
                <a:pathLst>
                  <a:path w="263" h="323">
                    <a:moveTo>
                      <a:pt x="12" y="323"/>
                    </a:moveTo>
                    <a:lnTo>
                      <a:pt x="0" y="314"/>
                    </a:lnTo>
                    <a:lnTo>
                      <a:pt x="203" y="108"/>
                    </a:lnTo>
                    <a:lnTo>
                      <a:pt x="248" y="0"/>
                    </a:lnTo>
                    <a:lnTo>
                      <a:pt x="263" y="6"/>
                    </a:lnTo>
                    <a:lnTo>
                      <a:pt x="218" y="117"/>
                    </a:lnTo>
                    <a:lnTo>
                      <a:pt x="218" y="117"/>
                    </a:lnTo>
                    <a:lnTo>
                      <a:pt x="12" y="323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2" name="Freeform 33"/>
              <p:cNvSpPr>
                <a:spLocks noEditPoints="1"/>
              </p:cNvSpPr>
              <p:nvPr/>
            </p:nvSpPr>
            <p:spPr bwMode="auto">
              <a:xfrm>
                <a:off x="11364912" y="474663"/>
                <a:ext cx="157163" cy="152400"/>
              </a:xfrm>
              <a:custGeom>
                <a:avLst/>
                <a:gdLst/>
                <a:ahLst/>
                <a:cxnLst/>
                <a:rect l="0" t="0" r="r" b="b"/>
                <a:pathLst>
                  <a:path w="33" h="32">
                    <a:moveTo>
                      <a:pt x="17" y="32"/>
                    </a:moveTo>
                    <a:cubicBezTo>
                      <a:pt x="13" y="32"/>
                      <a:pt x="9" y="30"/>
                      <a:pt x="6" y="27"/>
                    </a:cubicBezTo>
                    <a:cubicBezTo>
                      <a:pt x="0" y="21"/>
                      <a:pt x="0" y="11"/>
                      <a:pt x="6" y="5"/>
                    </a:cubicBezTo>
                    <a:cubicBezTo>
                      <a:pt x="9" y="2"/>
                      <a:pt x="13" y="0"/>
                      <a:pt x="17" y="0"/>
                    </a:cubicBezTo>
                    <a:cubicBezTo>
                      <a:pt x="21" y="0"/>
                      <a:pt x="25" y="2"/>
                      <a:pt x="28" y="5"/>
                    </a:cubicBezTo>
                    <a:cubicBezTo>
                      <a:pt x="31" y="8"/>
                      <a:pt x="33" y="12"/>
                      <a:pt x="33" y="16"/>
                    </a:cubicBezTo>
                    <a:cubicBezTo>
                      <a:pt x="33" y="20"/>
                      <a:pt x="31" y="24"/>
                      <a:pt x="28" y="27"/>
                    </a:cubicBezTo>
                    <a:cubicBezTo>
                      <a:pt x="25" y="30"/>
                      <a:pt x="21" y="32"/>
                      <a:pt x="17" y="32"/>
                    </a:cubicBezTo>
                    <a:close/>
                    <a:moveTo>
                      <a:pt x="17" y="4"/>
                    </a:moveTo>
                    <a:cubicBezTo>
                      <a:pt x="14" y="4"/>
                      <a:pt x="11" y="6"/>
                      <a:pt x="9" y="8"/>
                    </a:cubicBezTo>
                    <a:cubicBezTo>
                      <a:pt x="4" y="12"/>
                      <a:pt x="4" y="20"/>
                      <a:pt x="9" y="24"/>
                    </a:cubicBezTo>
                    <a:cubicBezTo>
                      <a:pt x="11" y="27"/>
                      <a:pt x="14" y="28"/>
                      <a:pt x="17" y="28"/>
                    </a:cubicBezTo>
                    <a:cubicBezTo>
                      <a:pt x="20" y="28"/>
                      <a:pt x="23" y="27"/>
                      <a:pt x="26" y="24"/>
                    </a:cubicBezTo>
                    <a:cubicBezTo>
                      <a:pt x="30" y="20"/>
                      <a:pt x="30" y="12"/>
                      <a:pt x="26" y="8"/>
                    </a:cubicBezTo>
                    <a:cubicBezTo>
                      <a:pt x="23" y="6"/>
                      <a:pt x="20" y="4"/>
                      <a:pt x="17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3" name="Freeform 34"/>
              <p:cNvSpPr>
                <a:spLocks noEditPoints="1"/>
              </p:cNvSpPr>
              <p:nvPr/>
            </p:nvSpPr>
            <p:spPr bwMode="auto">
              <a:xfrm>
                <a:off x="11631612" y="1539875"/>
                <a:ext cx="188913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4" name="Freeform 35"/>
              <p:cNvSpPr/>
              <p:nvPr/>
            </p:nvSpPr>
            <p:spPr bwMode="auto">
              <a:xfrm>
                <a:off x="11531600" y="5694363"/>
                <a:ext cx="298450" cy="1154113"/>
              </a:xfrm>
              <a:custGeom>
                <a:avLst/>
                <a:gdLst/>
                <a:ahLst/>
                <a:cxnLst/>
                <a:rect l="0" t="0" r="r" b="b"/>
                <a:pathLst>
                  <a:path w="188" h="727">
                    <a:moveTo>
                      <a:pt x="15" y="727"/>
                    </a:moveTo>
                    <a:lnTo>
                      <a:pt x="0" y="727"/>
                    </a:lnTo>
                    <a:lnTo>
                      <a:pt x="0" y="407"/>
                    </a:lnTo>
                    <a:lnTo>
                      <a:pt x="0" y="407"/>
                    </a:lnTo>
                    <a:lnTo>
                      <a:pt x="176" y="0"/>
                    </a:lnTo>
                    <a:lnTo>
                      <a:pt x="188" y="6"/>
                    </a:lnTo>
                    <a:lnTo>
                      <a:pt x="15" y="410"/>
                    </a:lnTo>
                    <a:lnTo>
                      <a:pt x="15" y="727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5" name="Freeform 36"/>
              <p:cNvSpPr>
                <a:spLocks noEditPoints="1"/>
              </p:cNvSpPr>
              <p:nvPr/>
            </p:nvSpPr>
            <p:spPr bwMode="auto">
              <a:xfrm>
                <a:off x="11772900" y="5551488"/>
                <a:ext cx="157163" cy="155575"/>
              </a:xfrm>
              <a:custGeom>
                <a:avLst/>
                <a:gdLst/>
                <a:ahLst/>
                <a:cxnLst/>
                <a:rect l="0" t="0" r="r" b="b"/>
                <a:pathLst>
                  <a:path w="33" h="33">
                    <a:moveTo>
                      <a:pt x="17" y="33"/>
                    </a:moveTo>
                    <a:cubicBezTo>
                      <a:pt x="8" y="33"/>
                      <a:pt x="0" y="25"/>
                      <a:pt x="0" y="16"/>
                    </a:cubicBezTo>
                    <a:cubicBezTo>
                      <a:pt x="0" y="7"/>
                      <a:pt x="8" y="0"/>
                      <a:pt x="17" y="0"/>
                    </a:cubicBezTo>
                    <a:cubicBezTo>
                      <a:pt x="26" y="0"/>
                      <a:pt x="33" y="7"/>
                      <a:pt x="33" y="16"/>
                    </a:cubicBezTo>
                    <a:cubicBezTo>
                      <a:pt x="33" y="25"/>
                      <a:pt x="26" y="33"/>
                      <a:pt x="17" y="33"/>
                    </a:cubicBezTo>
                    <a:close/>
                    <a:moveTo>
                      <a:pt x="17" y="4"/>
                    </a:moveTo>
                    <a:cubicBezTo>
                      <a:pt x="10" y="4"/>
                      <a:pt x="4" y="9"/>
                      <a:pt x="4" y="16"/>
                    </a:cubicBezTo>
                    <a:cubicBezTo>
                      <a:pt x="4" y="23"/>
                      <a:pt x="10" y="29"/>
                      <a:pt x="17" y="29"/>
                    </a:cubicBezTo>
                    <a:cubicBezTo>
                      <a:pt x="23" y="29"/>
                      <a:pt x="29" y="23"/>
                      <a:pt x="29" y="16"/>
                    </a:cubicBezTo>
                    <a:cubicBezTo>
                      <a:pt x="29" y="9"/>
                      <a:pt x="23" y="4"/>
                      <a:pt x="17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6" name="Freeform 37"/>
              <p:cNvSpPr/>
              <p:nvPr/>
            </p:nvSpPr>
            <p:spPr bwMode="auto">
              <a:xfrm>
                <a:off x="11710987" y="4763"/>
                <a:ext cx="304800" cy="1544638"/>
              </a:xfrm>
              <a:custGeom>
                <a:avLst/>
                <a:gdLst/>
                <a:ahLst/>
                <a:cxnLst/>
                <a:rect l="0" t="0" r="r" b="b"/>
                <a:pathLst>
                  <a:path w="192" h="973">
                    <a:moveTo>
                      <a:pt x="15" y="973"/>
                    </a:moveTo>
                    <a:lnTo>
                      <a:pt x="0" y="973"/>
                    </a:lnTo>
                    <a:lnTo>
                      <a:pt x="0" y="790"/>
                    </a:lnTo>
                    <a:lnTo>
                      <a:pt x="174" y="614"/>
                    </a:lnTo>
                    <a:lnTo>
                      <a:pt x="174" y="0"/>
                    </a:lnTo>
                    <a:lnTo>
                      <a:pt x="192" y="0"/>
                    </a:lnTo>
                    <a:lnTo>
                      <a:pt x="192" y="620"/>
                    </a:lnTo>
                    <a:lnTo>
                      <a:pt x="15" y="796"/>
                    </a:lnTo>
                    <a:lnTo>
                      <a:pt x="15" y="973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7" name="Freeform 38"/>
              <p:cNvSpPr>
                <a:spLocks noEditPoints="1"/>
              </p:cNvSpPr>
              <p:nvPr/>
            </p:nvSpPr>
            <p:spPr bwMode="auto">
              <a:xfrm>
                <a:off x="11636375" y="4867275"/>
                <a:ext cx="188913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8" name="Freeform 39"/>
              <p:cNvSpPr/>
              <p:nvPr/>
            </p:nvSpPr>
            <p:spPr bwMode="auto">
              <a:xfrm>
                <a:off x="11441112" y="5046663"/>
                <a:ext cx="307975" cy="1801813"/>
              </a:xfrm>
              <a:custGeom>
                <a:avLst/>
                <a:gdLst/>
                <a:ahLst/>
                <a:cxnLst/>
                <a:rect l="0" t="0" r="r" b="b"/>
                <a:pathLst>
                  <a:path w="194" h="1135">
                    <a:moveTo>
                      <a:pt x="18" y="1135"/>
                    </a:moveTo>
                    <a:lnTo>
                      <a:pt x="0" y="1135"/>
                    </a:lnTo>
                    <a:lnTo>
                      <a:pt x="0" y="354"/>
                    </a:lnTo>
                    <a:lnTo>
                      <a:pt x="176" y="177"/>
                    </a:lnTo>
                    <a:lnTo>
                      <a:pt x="176" y="0"/>
                    </a:lnTo>
                    <a:lnTo>
                      <a:pt x="194" y="0"/>
                    </a:lnTo>
                    <a:lnTo>
                      <a:pt x="194" y="183"/>
                    </a:lnTo>
                    <a:lnTo>
                      <a:pt x="18" y="360"/>
                    </a:lnTo>
                    <a:lnTo>
                      <a:pt x="18" y="1135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9" name="Freeform 40"/>
              <p:cNvSpPr>
                <a:spLocks noEditPoints="1"/>
              </p:cNvSpPr>
              <p:nvPr/>
            </p:nvSpPr>
            <p:spPr bwMode="auto">
              <a:xfrm>
                <a:off x="11849100" y="6416675"/>
                <a:ext cx="190500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2" y="4"/>
                      <a:pt x="4" y="11"/>
                      <a:pt x="4" y="20"/>
                    </a:cubicBezTo>
                    <a:cubicBezTo>
                      <a:pt x="4" y="29"/>
                      <a:pt x="12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0" name="Rectangle 41"/>
              <p:cNvSpPr>
                <a:spLocks noChangeArrowheads="1"/>
              </p:cNvSpPr>
              <p:nvPr/>
            </p:nvSpPr>
            <p:spPr bwMode="auto">
              <a:xfrm>
                <a:off x="11939587" y="6596063"/>
                <a:ext cx="23813" cy="252413"/>
              </a:xfrm>
              <a:prstGeom prst="rect">
                <a:avLst/>
              </a:pr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xmlns="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sp>
        </p:grp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108870" y="667727"/>
            <a:ext cx="9905998" cy="147857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412" y="2249487"/>
            <a:ext cx="9905999" cy="354171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456921" y="5883276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8A87A34-81AB-432B-8DAE-1953F412C126}" type="datetimeFigureOut">
              <a:rPr lang="en-US" dirty="0"/>
              <a:pPr/>
              <a:t>4/4/2018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141411" y="5883275"/>
            <a:ext cx="623930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 cap="all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276321" y="5883274"/>
            <a:ext cx="77108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D22F896-40B5-4ADD-8801-0D06FADFA095}" type="slidenum">
              <a:rPr lang="en-US" dirty="0"/>
              <a:pPr/>
              <a:t>‹N°›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5" r:id="rId3"/>
    <p:sldLayoutId id="2147483671" r:id="rId4"/>
    <p:sldLayoutId id="2147483672" r:id="rId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kern="1200" cap="all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SzPct val="125000"/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8F6559F-F994-4EB8-9378-ACEC827F6880}" type="datetimeFigureOut">
              <a:rPr lang="fr-FR" smtClean="0"/>
              <a:t>04/04/2018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FD9FD80-38FC-4DAC-8773-AB46242DD73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7418548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60" r:id="rId2"/>
    <p:sldLayoutId id="2147483661" r:id="rId3"/>
    <p:sldLayoutId id="2147483662" r:id="rId4"/>
    <p:sldLayoutId id="2147483663" r:id="rId5"/>
    <p:sldLayoutId id="2147483664" r:id="rId6"/>
    <p:sldLayoutId id="2147483665" r:id="rId7"/>
    <p:sldLayoutId id="2147483666" r:id="rId8"/>
    <p:sldLayoutId id="2147483667" r:id="rId9"/>
    <p:sldLayoutId id="2147483668" r:id="rId10"/>
    <p:sldLayoutId id="214748366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7" Type="http://schemas.openxmlformats.org/officeDocument/2006/relationships/image" Target="../media/image11.gif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jp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21.png"/><Relationship Id="rId4" Type="http://schemas.openxmlformats.org/officeDocument/2006/relationships/image" Target="../media/image20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jpg"/><Relationship Id="rId3" Type="http://schemas.openxmlformats.org/officeDocument/2006/relationships/image" Target="../media/image22.png"/><Relationship Id="rId7" Type="http://schemas.openxmlformats.org/officeDocument/2006/relationships/image" Target="../media/image2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5.png"/><Relationship Id="rId5" Type="http://schemas.openxmlformats.org/officeDocument/2006/relationships/image" Target="../media/image24.png"/><Relationship Id="rId4" Type="http://schemas.openxmlformats.org/officeDocument/2006/relationships/image" Target="../media/image23.png"/><Relationship Id="rId9" Type="http://schemas.openxmlformats.org/officeDocument/2006/relationships/image" Target="../media/image27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g"/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re 4">
            <a:extLst>
              <a:ext uri="{FF2B5EF4-FFF2-40B4-BE49-F238E27FC236}">
                <a16:creationId xmlns:a16="http://schemas.microsoft.com/office/drawing/2014/main" xmlns="" id="{CF21DA80-F002-4548-8A20-248D085889A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r-FR" i="1" dirty="0">
                <a:latin typeface="Roboto" pitchFamily="2" charset="0"/>
                <a:ea typeface="Roboto" pitchFamily="2" charset="0"/>
              </a:rPr>
              <a:t>LA Télémédecine : </a:t>
            </a:r>
            <a:br>
              <a:rPr lang="fr-FR" i="1" dirty="0">
                <a:latin typeface="Roboto" pitchFamily="2" charset="0"/>
                <a:ea typeface="Roboto" pitchFamily="2" charset="0"/>
              </a:rPr>
            </a:br>
            <a:r>
              <a:rPr lang="fr-FR" i="1" dirty="0">
                <a:latin typeface="Roboto" pitchFamily="2" charset="0"/>
                <a:ea typeface="Roboto" pitchFamily="2" charset="0"/>
              </a:rPr>
              <a:t>Enjeux ET Témoignages</a:t>
            </a:r>
            <a:endParaRPr lang="fr-FR" dirty="0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/>
        <p:txBody>
          <a:bodyPr>
            <a:noAutofit/>
          </a:bodyPr>
          <a:lstStyle/>
          <a:p>
            <a:pPr algn="r"/>
            <a:r>
              <a:rPr lang="fr-FR" sz="2800" i="1" cap="none" dirty="0">
                <a:latin typeface="Roboto" pitchFamily="2" charset="0"/>
                <a:ea typeface="Roboto" pitchFamily="2" charset="0"/>
              </a:rPr>
              <a:t>Mathieu ESIVAL</a:t>
            </a:r>
            <a:br>
              <a:rPr lang="fr-FR" sz="2800" i="1" cap="none" dirty="0">
                <a:latin typeface="Roboto" pitchFamily="2" charset="0"/>
                <a:ea typeface="Roboto" pitchFamily="2" charset="0"/>
              </a:rPr>
            </a:br>
            <a:r>
              <a:rPr lang="fr-FR" sz="1600" i="1" cap="none" dirty="0">
                <a:latin typeface="Roboto" pitchFamily="2" charset="0"/>
                <a:ea typeface="Roboto" pitchFamily="2" charset="0"/>
              </a:rPr>
              <a:t>Chef de projet émergence e-santé</a:t>
            </a:r>
          </a:p>
          <a:p>
            <a:pPr algn="r"/>
            <a:endParaRPr lang="fr-FR" sz="1600" i="1" cap="none" dirty="0">
              <a:latin typeface="Roboto" pitchFamily="2" charset="0"/>
              <a:ea typeface="Roboto" pitchFamily="2" charset="0"/>
            </a:endParaRPr>
          </a:p>
        </p:txBody>
      </p:sp>
      <p:sp>
        <p:nvSpPr>
          <p:cNvPr id="4" name="Titre 1">
            <a:extLst>
              <a:ext uri="{FF2B5EF4-FFF2-40B4-BE49-F238E27FC236}">
                <a16:creationId xmlns:a16="http://schemas.microsoft.com/office/drawing/2014/main" xmlns="" id="{13DD41EE-2C15-46A2-9D03-79696EFF2B9C}"/>
              </a:ext>
            </a:extLst>
          </p:cNvPr>
          <p:cNvSpPr txBox="1">
            <a:spLocks/>
          </p:cNvSpPr>
          <p:nvPr/>
        </p:nvSpPr>
        <p:spPr>
          <a:xfrm>
            <a:off x="1557838" y="4244712"/>
            <a:ext cx="9905998" cy="1345321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600" kern="1200" cap="all" baseline="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fr-FR" sz="4800" i="1" dirty="0">
              <a:solidFill>
                <a:srgbClr val="47B1C5"/>
              </a:solidFill>
              <a:latin typeface="Roboto" pitchFamily="2" charset="0"/>
              <a:cs typeface="+mn-cs"/>
            </a:endParaRP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xmlns="" id="{28A717A4-BC6E-408A-A07B-6D4CE2EFE055}"/>
              </a:ext>
            </a:extLst>
          </p:cNvPr>
          <p:cNvSpPr txBox="1"/>
          <p:nvPr/>
        </p:nvSpPr>
        <p:spPr>
          <a:xfrm>
            <a:off x="9092243" y="6310222"/>
            <a:ext cx="345056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Clermont-Ferrand, 5 Avril 2018</a:t>
            </a:r>
          </a:p>
        </p:txBody>
      </p:sp>
      <p:pic>
        <p:nvPicPr>
          <p:cNvPr id="6" name="Picture 2" descr="http://www.anfh.fr/sites/all/themes/tssks/img/website-logo.png">
            <a:extLst>
              <a:ext uri="{FF2B5EF4-FFF2-40B4-BE49-F238E27FC236}">
                <a16:creationId xmlns:a16="http://schemas.microsoft.com/office/drawing/2014/main" xmlns="" id="{0D48742F-ACE2-431D-BD68-E0D69D5531B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28014" y="5191154"/>
            <a:ext cx="2397336" cy="80139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938407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 advClick="0"/>
    </mc:Choice>
    <mc:Fallback xmlns="">
      <p:transition advClick="0"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xmlns="" id="{C1499744-C08A-4FFB-840B-459B02C9630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86928" y="481296"/>
            <a:ext cx="9905998" cy="1478570"/>
          </a:xfrm>
        </p:spPr>
        <p:txBody>
          <a:bodyPr/>
          <a:lstStyle/>
          <a:p>
            <a:r>
              <a:rPr lang="fr-FR" dirty="0"/>
              <a:t>LE GCS SIMPA et la E-SANTE EN AUVERGNE-</a:t>
            </a:r>
            <a:r>
              <a:rPr lang="fr-FR" dirty="0" err="1"/>
              <a:t>RHôNE-ALPES</a:t>
            </a:r>
            <a:endParaRPr lang="fr-FR" dirty="0"/>
          </a:p>
        </p:txBody>
      </p:sp>
      <p:sp>
        <p:nvSpPr>
          <p:cNvPr id="5" name="Espace réservé du contenu 2">
            <a:extLst>
              <a:ext uri="{FF2B5EF4-FFF2-40B4-BE49-F238E27FC236}">
                <a16:creationId xmlns:a16="http://schemas.microsoft.com/office/drawing/2014/main" xmlns="" id="{9641FC9F-A29A-4D88-99E1-EA6C3B3EAB4F}"/>
              </a:ext>
            </a:extLst>
          </p:cNvPr>
          <p:cNvSpPr txBox="1">
            <a:spLocks/>
          </p:cNvSpPr>
          <p:nvPr/>
        </p:nvSpPr>
        <p:spPr>
          <a:xfrm>
            <a:off x="747821" y="1847393"/>
            <a:ext cx="7586554" cy="3343793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228600" indent="-228600" algn="l" defTabSz="914400" rtl="0" eaLnBrk="1" latinLnBrk="0" hangingPunct="1">
              <a:lnSpc>
                <a:spcPct val="120000"/>
              </a:lnSpc>
              <a:spcBef>
                <a:spcPts val="1000"/>
              </a:spcBef>
              <a:buSzPct val="125000"/>
              <a:buFont typeface="Arial" panose="020B0604020202020204" pitchFamily="34" charset="0"/>
              <a:buChar char="•"/>
              <a:defRPr sz="2400" kern="1200">
                <a:solidFill>
                  <a:srgbClr val="068CB8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20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FR" sz="1800" dirty="0"/>
              <a:t>Deux groupements de moyens au service des acteurs de santé régionaux : </a:t>
            </a:r>
          </a:p>
          <a:p>
            <a:pPr lvl="1"/>
            <a:r>
              <a:rPr lang="fr-FR" sz="1600" b="0" dirty="0"/>
              <a:t>GCS Système d’Information de Santé Rhône Alpes  (SISRA)</a:t>
            </a:r>
          </a:p>
          <a:p>
            <a:pPr lvl="1"/>
            <a:r>
              <a:rPr lang="fr-FR" sz="1600" b="0" dirty="0"/>
              <a:t>GCS Système d’Information Médicale Partagée en Auvergne (SIMPA)</a:t>
            </a:r>
            <a:endParaRPr lang="fr-FR" sz="1800" b="0" dirty="0"/>
          </a:p>
          <a:p>
            <a:pPr marL="200025" lvl="1" indent="-200025"/>
            <a:r>
              <a:rPr lang="fr-FR" sz="1600" b="0" dirty="0">
                <a:solidFill>
                  <a:srgbClr val="068CB8"/>
                </a:solidFill>
              </a:rPr>
              <a:t>Des objectifs communs :</a:t>
            </a:r>
          </a:p>
          <a:p>
            <a:pPr marL="542925" lvl="2" indent="-200025"/>
            <a:r>
              <a:rPr lang="fr-FR" sz="1600" b="1" dirty="0">
                <a:solidFill>
                  <a:schemeClr val="tx1">
                    <a:lumMod val="95000"/>
                    <a:lumOff val="5000"/>
                  </a:schemeClr>
                </a:solidFill>
              </a:rPr>
              <a:t>Mettre en œuvre la politique e-santé régionale </a:t>
            </a:r>
            <a:r>
              <a:rPr lang="fr-FR" sz="1600" dirty="0">
                <a:solidFill>
                  <a:schemeClr val="tx1">
                    <a:lumMod val="95000"/>
                    <a:lumOff val="5000"/>
                  </a:schemeClr>
                </a:solidFill>
              </a:rPr>
              <a:t>en lien avec l’ARS</a:t>
            </a:r>
          </a:p>
          <a:p>
            <a:pPr marL="542925" lvl="2" indent="-200025"/>
            <a:r>
              <a:rPr lang="fr-FR" sz="1600" dirty="0">
                <a:solidFill>
                  <a:schemeClr val="tx1">
                    <a:lumMod val="95000"/>
                    <a:lumOff val="5000"/>
                  </a:schemeClr>
                </a:solidFill>
              </a:rPr>
              <a:t>Assurer le </a:t>
            </a:r>
            <a:r>
              <a:rPr lang="fr-FR" sz="1600" b="1" dirty="0">
                <a:solidFill>
                  <a:schemeClr val="tx1">
                    <a:lumMod val="95000"/>
                    <a:lumOff val="5000"/>
                  </a:schemeClr>
                </a:solidFill>
              </a:rPr>
              <a:t>développement des systèmes d’information partagés de santé</a:t>
            </a:r>
          </a:p>
          <a:p>
            <a:pPr marL="542925" lvl="2" indent="-200025"/>
            <a:r>
              <a:rPr lang="fr-FR" sz="1600" b="1" dirty="0">
                <a:solidFill>
                  <a:schemeClr val="tx1">
                    <a:lumMod val="95000"/>
                    <a:lumOff val="5000"/>
                  </a:schemeClr>
                </a:solidFill>
              </a:rPr>
              <a:t>Coordonner l’action de l’ensemble des acteurs de santé </a:t>
            </a:r>
            <a:r>
              <a:rPr lang="fr-FR" sz="1600" dirty="0">
                <a:solidFill>
                  <a:schemeClr val="tx1">
                    <a:lumMod val="95000"/>
                    <a:lumOff val="5000"/>
                  </a:schemeClr>
                </a:solidFill>
              </a:rPr>
              <a:t>sur les territoires</a:t>
            </a:r>
          </a:p>
          <a:p>
            <a:pPr marL="228600" lvl="1">
              <a:spcBef>
                <a:spcPts val="1000"/>
              </a:spcBef>
            </a:pPr>
            <a:r>
              <a:rPr lang="fr-FR" sz="1800" dirty="0">
                <a:solidFill>
                  <a:srgbClr val="068CB8"/>
                </a:solidFill>
              </a:rPr>
              <a:t>Des projets déjà communs</a:t>
            </a:r>
          </a:p>
          <a:p>
            <a:pPr marL="342900" lvl="2" indent="0" algn="r">
              <a:buFont typeface="Arial" panose="020B0604020202020204" pitchFamily="34" charset="0"/>
              <a:buNone/>
            </a:pPr>
            <a:r>
              <a:rPr lang="fr-FR" sz="1600" dirty="0">
                <a:solidFill>
                  <a:schemeClr val="tx1">
                    <a:lumMod val="95000"/>
                    <a:lumOff val="5000"/>
                  </a:schemeClr>
                </a:solidFill>
              </a:rPr>
              <a:t>… dans le </a:t>
            </a:r>
            <a:r>
              <a:rPr lang="fr-FR" sz="1600" b="1" dirty="0">
                <a:solidFill>
                  <a:schemeClr val="tx1">
                    <a:lumMod val="95000"/>
                    <a:lumOff val="5000"/>
                  </a:schemeClr>
                </a:solidFill>
              </a:rPr>
              <a:t>respect des droits des patients</a:t>
            </a:r>
          </a:p>
        </p:txBody>
      </p:sp>
      <p:sp>
        <p:nvSpPr>
          <p:cNvPr id="6" name="Rectangle à coins arrondis 3">
            <a:extLst>
              <a:ext uri="{FF2B5EF4-FFF2-40B4-BE49-F238E27FC236}">
                <a16:creationId xmlns:a16="http://schemas.microsoft.com/office/drawing/2014/main" xmlns="" id="{22BCBEA2-E3C6-4FDF-920F-53FD8B5203DA}"/>
              </a:ext>
            </a:extLst>
          </p:cNvPr>
          <p:cNvSpPr/>
          <p:nvPr/>
        </p:nvSpPr>
        <p:spPr>
          <a:xfrm>
            <a:off x="8591550" y="1704976"/>
            <a:ext cx="3276600" cy="2752724"/>
          </a:xfrm>
          <a:prstGeom prst="roundRect">
            <a:avLst/>
          </a:prstGeom>
          <a:solidFill>
            <a:srgbClr val="47B1C5"/>
          </a:solidFill>
          <a:ln>
            <a:solidFill>
              <a:schemeClr val="bg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dirty="0"/>
              <a:t>Les GCS SIMPA et SISRA sont les </a:t>
            </a:r>
            <a:r>
              <a:rPr lang="fr-FR" b="1" dirty="0"/>
              <a:t>maîtrises d’ouvrage </a:t>
            </a:r>
            <a:br>
              <a:rPr lang="fr-FR" b="1" dirty="0"/>
            </a:br>
            <a:r>
              <a:rPr lang="fr-FR" b="1" dirty="0"/>
              <a:t>e-santé </a:t>
            </a:r>
            <a:r>
              <a:rPr lang="fr-FR" dirty="0"/>
              <a:t>de leurs membres :</a:t>
            </a:r>
          </a:p>
          <a:p>
            <a:pPr algn="ctr"/>
            <a:r>
              <a:rPr lang="fr-FR" i="1" dirty="0"/>
              <a:t>Établissements de santé publics et privés, établissements médico-sociaux, </a:t>
            </a:r>
            <a:br>
              <a:rPr lang="fr-FR" i="1" dirty="0"/>
            </a:br>
            <a:r>
              <a:rPr lang="fr-FR" i="1" dirty="0"/>
              <a:t>réseaux de santé, professionnels libéraux,…</a:t>
            </a:r>
          </a:p>
        </p:txBody>
      </p:sp>
      <p:sp>
        <p:nvSpPr>
          <p:cNvPr id="7" name="Rectangle à coins arrondis 9">
            <a:extLst>
              <a:ext uri="{FF2B5EF4-FFF2-40B4-BE49-F238E27FC236}">
                <a16:creationId xmlns:a16="http://schemas.microsoft.com/office/drawing/2014/main" xmlns="" id="{75D6041C-2288-4CAA-87B6-4B24AF576831}"/>
              </a:ext>
            </a:extLst>
          </p:cNvPr>
          <p:cNvSpPr/>
          <p:nvPr/>
        </p:nvSpPr>
        <p:spPr>
          <a:xfrm>
            <a:off x="2833032" y="5241353"/>
            <a:ext cx="6547450" cy="704962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fr-FR" sz="1350" b="1" dirty="0">
                <a:solidFill>
                  <a:srgbClr val="97C00E"/>
                </a:solidFill>
              </a:rPr>
              <a:t>Fondateurs</a:t>
            </a:r>
            <a:br>
              <a:rPr lang="fr-FR" sz="1350" b="1" dirty="0">
                <a:solidFill>
                  <a:srgbClr val="97C00E"/>
                </a:solidFill>
              </a:rPr>
            </a:br>
            <a:endParaRPr lang="fr-FR" sz="1350" b="1" dirty="0">
              <a:solidFill>
                <a:srgbClr val="97C00E"/>
              </a:solidFill>
            </a:endParaRPr>
          </a:p>
          <a:p>
            <a:endParaRPr lang="fr-FR" sz="1350" dirty="0">
              <a:solidFill>
                <a:schemeClr val="tx1"/>
              </a:solidFill>
            </a:endParaRPr>
          </a:p>
        </p:txBody>
      </p:sp>
      <p:grpSp>
        <p:nvGrpSpPr>
          <p:cNvPr id="8" name="Groupe 7">
            <a:extLst>
              <a:ext uri="{FF2B5EF4-FFF2-40B4-BE49-F238E27FC236}">
                <a16:creationId xmlns:a16="http://schemas.microsoft.com/office/drawing/2014/main" xmlns="" id="{1ED8DFDC-3EF1-4E83-AAB8-F935C0070836}"/>
              </a:ext>
            </a:extLst>
          </p:cNvPr>
          <p:cNvGrpSpPr/>
          <p:nvPr/>
        </p:nvGrpSpPr>
        <p:grpSpPr>
          <a:xfrm>
            <a:off x="3906497" y="5288839"/>
            <a:ext cx="4616998" cy="609989"/>
            <a:chOff x="2556682" y="5905441"/>
            <a:chExt cx="6155997" cy="813319"/>
          </a:xfrm>
        </p:grpSpPr>
        <p:pic>
          <p:nvPicPr>
            <p:cNvPr id="9" name="Image 8">
              <a:extLst>
                <a:ext uri="{FF2B5EF4-FFF2-40B4-BE49-F238E27FC236}">
                  <a16:creationId xmlns:a16="http://schemas.microsoft.com/office/drawing/2014/main" xmlns="" id="{34EE6380-C1BC-4AA8-980B-8B09010C4187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126608" y="5905441"/>
              <a:ext cx="1463974" cy="813319"/>
            </a:xfrm>
            <a:prstGeom prst="rect">
              <a:avLst/>
            </a:prstGeom>
          </p:spPr>
        </p:pic>
        <p:pic>
          <p:nvPicPr>
            <p:cNvPr id="10" name="Image 9">
              <a:extLst>
                <a:ext uri="{FF2B5EF4-FFF2-40B4-BE49-F238E27FC236}">
                  <a16:creationId xmlns:a16="http://schemas.microsoft.com/office/drawing/2014/main" xmlns="" id="{DFC0258F-59FA-4273-876F-B14E7A6D1F6F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2556682" y="5905441"/>
              <a:ext cx="1549492" cy="809745"/>
            </a:xfrm>
            <a:prstGeom prst="rect">
              <a:avLst/>
            </a:prstGeom>
          </p:spPr>
        </p:pic>
        <p:pic>
          <p:nvPicPr>
            <p:cNvPr id="11" name="Image 10">
              <a:extLst>
                <a:ext uri="{FF2B5EF4-FFF2-40B4-BE49-F238E27FC236}">
                  <a16:creationId xmlns:a16="http://schemas.microsoft.com/office/drawing/2014/main" xmlns="" id="{F12CBB09-FDC7-4FBB-A58F-61DF2DA9765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7448276" y="5948571"/>
              <a:ext cx="1264403" cy="667392"/>
            </a:xfrm>
            <a:prstGeom prst="rect">
              <a:avLst/>
            </a:prstGeom>
          </p:spPr>
        </p:pic>
      </p:grpSp>
      <p:pic>
        <p:nvPicPr>
          <p:cNvPr id="12" name="Picture 2">
            <a:extLst>
              <a:ext uri="{FF2B5EF4-FFF2-40B4-BE49-F238E27FC236}">
                <a16:creationId xmlns:a16="http://schemas.microsoft.com/office/drawing/2014/main" xmlns="" id="{95A13A40-EFE8-4897-8235-EF02010AEE7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5973"/>
          <a:stretch/>
        </p:blipFill>
        <p:spPr bwMode="auto">
          <a:xfrm>
            <a:off x="2811517" y="5993801"/>
            <a:ext cx="6568965" cy="8115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" name="Capture d'écran 2016-03-22 10.34.34.png">
            <a:extLst>
              <a:ext uri="{FF2B5EF4-FFF2-40B4-BE49-F238E27FC236}">
                <a16:creationId xmlns:a16="http://schemas.microsoft.com/office/drawing/2014/main" xmlns="" id="{BD2D6AB9-E859-450D-A805-34E6ADA77D10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2014508" y="6175114"/>
            <a:ext cx="754999" cy="448901"/>
          </a:xfrm>
          <a:prstGeom prst="rect">
            <a:avLst/>
          </a:prstGeom>
          <a:ln w="12700">
            <a:miter lim="400000"/>
          </a:ln>
        </p:spPr>
      </p:pic>
      <p:pic>
        <p:nvPicPr>
          <p:cNvPr id="14" name="Image 13">
            <a:extLst>
              <a:ext uri="{FF2B5EF4-FFF2-40B4-BE49-F238E27FC236}">
                <a16:creationId xmlns:a16="http://schemas.microsoft.com/office/drawing/2014/main" xmlns="" id="{4986A364-AFF5-4CCB-8CA9-E913D5FEBA0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067706" y="5421048"/>
            <a:ext cx="646650" cy="3728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510899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xmlns="" id="{C1499744-C08A-4FFB-840B-459B02C963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TELEMEDECINE : DEFINITION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xmlns="" id="{3256F4EF-BDC8-4DC5-96CF-969AC4D3129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1412" y="2249487"/>
            <a:ext cx="7243463" cy="3541714"/>
          </a:xfrm>
        </p:spPr>
        <p:txBody>
          <a:bodyPr/>
          <a:lstStyle/>
          <a:p>
            <a:r>
              <a:rPr lang="fr-FR" b="1" dirty="0"/>
              <a:t>Texte de référence </a:t>
            </a:r>
            <a:r>
              <a:rPr lang="fr-FR" dirty="0"/>
              <a:t>: décret du 19 Octobre 2010</a:t>
            </a:r>
          </a:p>
          <a:p>
            <a:r>
              <a:rPr lang="fr-FR" dirty="0"/>
              <a:t>5 types d’actes, tous médicaux</a:t>
            </a:r>
          </a:p>
          <a:p>
            <a:r>
              <a:rPr lang="fr-FR" dirty="0"/>
              <a:t>Différents niveaux d’implication du patient et de la technique</a:t>
            </a:r>
          </a:p>
          <a:p>
            <a:r>
              <a:rPr lang="fr-FR" dirty="0"/>
              <a:t>Une organisation à définir pour chaque filière</a:t>
            </a:r>
          </a:p>
          <a:p>
            <a:endParaRPr lang="fr-FR" dirty="0"/>
          </a:p>
          <a:p>
            <a:endParaRPr lang="fr-FR" dirty="0"/>
          </a:p>
          <a:p>
            <a:endParaRPr lang="fr-FR" dirty="0"/>
          </a:p>
        </p:txBody>
      </p:sp>
      <p:sp>
        <p:nvSpPr>
          <p:cNvPr id="4" name="Rectangle : coins arrondis 3">
            <a:extLst>
              <a:ext uri="{FF2B5EF4-FFF2-40B4-BE49-F238E27FC236}">
                <a16:creationId xmlns:a16="http://schemas.microsoft.com/office/drawing/2014/main" xmlns="" id="{BDA82A04-3A56-4C93-8085-D9729D758602}"/>
              </a:ext>
            </a:extLst>
          </p:cNvPr>
          <p:cNvSpPr/>
          <p:nvPr/>
        </p:nvSpPr>
        <p:spPr>
          <a:xfrm>
            <a:off x="8919893" y="1747225"/>
            <a:ext cx="2958860" cy="4043976"/>
          </a:xfrm>
          <a:prstGeom prst="round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t" anchorCtr="0"/>
          <a:lstStyle/>
          <a:p>
            <a:pPr algn="ctr"/>
            <a:r>
              <a:rPr lang="fr-FR" sz="2800" dirty="0">
                <a:solidFill>
                  <a:srgbClr val="046FB8"/>
                </a:solidFill>
              </a:rPr>
              <a:t>TELEMEDECINE</a:t>
            </a:r>
          </a:p>
        </p:txBody>
      </p:sp>
      <p:graphicFrame>
        <p:nvGraphicFramePr>
          <p:cNvPr id="5" name="Diagramme 4">
            <a:extLst>
              <a:ext uri="{FF2B5EF4-FFF2-40B4-BE49-F238E27FC236}">
                <a16:creationId xmlns:a16="http://schemas.microsoft.com/office/drawing/2014/main" xmlns="" id="{C8BD5ADD-041D-47B6-BE24-C8E51BA96ABA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718920752"/>
              </p:ext>
            </p:extLst>
          </p:nvPr>
        </p:nvGraphicFramePr>
        <p:xfrm>
          <a:off x="9082357" y="2171548"/>
          <a:ext cx="2633932" cy="377871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98078308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xmlns="" id="{C1499744-C08A-4FFB-840B-459B02C963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INTERET DE LA TELEMEDECINE POUR UN ETABLISSEMENT DE SANTE ET UN GHT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xmlns="" id="{3256F4EF-BDC8-4DC5-96CF-969AC4D3129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1412" y="2249487"/>
            <a:ext cx="9905999" cy="4332288"/>
          </a:xfrm>
        </p:spPr>
        <p:txBody>
          <a:bodyPr>
            <a:normAutofit fontScale="85000" lnSpcReduction="20000"/>
          </a:bodyPr>
          <a:lstStyle/>
          <a:p>
            <a:r>
              <a:rPr lang="fr-FR" dirty="0"/>
              <a:t>La mutualisation des compétences entre établissements</a:t>
            </a:r>
          </a:p>
          <a:p>
            <a:pPr lvl="1"/>
            <a:r>
              <a:rPr lang="fr-FR" dirty="0"/>
              <a:t>Eviter les déplacements du patient, en urgence ou en programmé</a:t>
            </a:r>
          </a:p>
          <a:p>
            <a:pPr lvl="1"/>
            <a:r>
              <a:rPr lang="fr-FR" dirty="0"/>
              <a:t>Gagner du temps médical en évitant les transports</a:t>
            </a:r>
          </a:p>
          <a:p>
            <a:r>
              <a:rPr lang="fr-FR" dirty="0"/>
              <a:t>Améliorer le suivi des maladies chroniques et réussir le virage de l’ambulatoire</a:t>
            </a:r>
          </a:p>
          <a:p>
            <a:pPr lvl="1"/>
            <a:r>
              <a:rPr lang="fr-FR" dirty="0"/>
              <a:t>Eviter les consultations inutiles, tant que les données physiologiques surveillées à distance ne montrent pas d’alerte</a:t>
            </a:r>
          </a:p>
          <a:p>
            <a:pPr lvl="1"/>
            <a:r>
              <a:rPr lang="fr-FR" dirty="0"/>
              <a:t>Permettre au patient de retourner au plus tôt à son domicile après une chirurgie, tout en garantissant sa sécurité post-opératoire en suivant ses données physiologiques</a:t>
            </a:r>
          </a:p>
          <a:p>
            <a:r>
              <a:rPr lang="fr-FR" dirty="0"/>
              <a:t>Faciliter le lien ville-hôpital</a:t>
            </a:r>
          </a:p>
          <a:p>
            <a:pPr lvl="1"/>
            <a:r>
              <a:rPr lang="fr-FR" dirty="0"/>
              <a:t>Optimiser le recours aux consultations externes</a:t>
            </a:r>
          </a:p>
          <a:p>
            <a:pPr lvl="1"/>
            <a:r>
              <a:rPr lang="fr-FR" dirty="0"/>
              <a:t>Prévenir les situations d’urgence, aider la régulation</a:t>
            </a:r>
          </a:p>
          <a:p>
            <a:pPr lvl="1"/>
            <a:r>
              <a:rPr lang="fr-FR" dirty="0"/>
              <a:t>Ouvrir l’hôpital sur la ville</a:t>
            </a:r>
          </a:p>
          <a:p>
            <a:pPr lvl="1"/>
            <a:endParaRPr lang="fr-FR" dirty="0"/>
          </a:p>
          <a:p>
            <a:pPr lvl="1"/>
            <a:endParaRPr lang="fr-FR" dirty="0"/>
          </a:p>
          <a:p>
            <a:endParaRPr lang="fr-FR" dirty="0"/>
          </a:p>
          <a:p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93848744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xmlns="" id="{C1499744-C08A-4FFB-840B-459B02C963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ENJEUX Du déploiement de LA TELEMEDECINE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xmlns="" id="{3256F4EF-BDC8-4DC5-96CF-969AC4D3129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r>
              <a:rPr lang="fr-FR" dirty="0"/>
              <a:t>Un maillage territorial cohérent</a:t>
            </a:r>
          </a:p>
          <a:p>
            <a:pPr lvl="1"/>
            <a:r>
              <a:rPr lang="fr-FR" dirty="0"/>
              <a:t>Répartition des experts et gradation des soins,</a:t>
            </a:r>
          </a:p>
          <a:p>
            <a:pPr lvl="1"/>
            <a:r>
              <a:rPr lang="fr-FR" dirty="0"/>
              <a:t>Des outils mutualisés.</a:t>
            </a:r>
          </a:p>
          <a:p>
            <a:r>
              <a:rPr lang="fr-FR" dirty="0"/>
              <a:t>Une organisation facilitatrice mais nouvelle</a:t>
            </a:r>
          </a:p>
          <a:p>
            <a:pPr lvl="1"/>
            <a:r>
              <a:rPr lang="fr-FR" dirty="0"/>
              <a:t>Chaque acteur doit voir un bénéfice dans la réorganisation des prises en charge par télémédecine</a:t>
            </a:r>
          </a:p>
          <a:p>
            <a:pPr lvl="1"/>
            <a:r>
              <a:rPr lang="fr-FR" dirty="0"/>
              <a:t>Chaque acteur doit accepter de changer légèrement ses pratiques </a:t>
            </a:r>
          </a:p>
          <a:p>
            <a:r>
              <a:rPr lang="fr-FR" dirty="0"/>
              <a:t>Des usages fondus dans les pratiques médicales quotidiennes</a:t>
            </a:r>
          </a:p>
          <a:p>
            <a:pPr lvl="1"/>
            <a:r>
              <a:rPr lang="fr-FR" dirty="0"/>
              <a:t>Sécurisation des échanges « sauvages » actuels</a:t>
            </a:r>
          </a:p>
          <a:p>
            <a:pPr lvl="1"/>
            <a:r>
              <a:rPr lang="fr-FR" dirty="0"/>
              <a:t>La télémédecine doit être associée à une pratique médicale et non à un outil technique</a:t>
            </a:r>
          </a:p>
          <a:p>
            <a:pPr marL="0" indent="0">
              <a:buNone/>
            </a:pP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8491900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xmlns="" id="{C1499744-C08A-4FFB-840B-459B02C963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LES OUTILS ET LES USAGES</a:t>
            </a:r>
          </a:p>
        </p:txBody>
      </p:sp>
      <p:graphicFrame>
        <p:nvGraphicFramePr>
          <p:cNvPr id="6" name="Espace réservé du contenu 5">
            <a:extLst>
              <a:ext uri="{FF2B5EF4-FFF2-40B4-BE49-F238E27FC236}">
                <a16:creationId xmlns:a16="http://schemas.microsoft.com/office/drawing/2014/main" xmlns="" id="{29FB26BD-9538-4738-BDB4-EFCEF0CF8629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806080363"/>
              </p:ext>
            </p:extLst>
          </p:nvPr>
        </p:nvGraphicFramePr>
        <p:xfrm>
          <a:off x="523876" y="2124075"/>
          <a:ext cx="11306174" cy="445769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7" name="Rectangle : coins arrondis 6">
            <a:extLst>
              <a:ext uri="{FF2B5EF4-FFF2-40B4-BE49-F238E27FC236}">
                <a16:creationId xmlns:a16="http://schemas.microsoft.com/office/drawing/2014/main" xmlns="" id="{F068A960-9145-46AE-AC27-F8FF9227313E}"/>
              </a:ext>
            </a:extLst>
          </p:cNvPr>
          <p:cNvSpPr/>
          <p:nvPr/>
        </p:nvSpPr>
        <p:spPr>
          <a:xfrm>
            <a:off x="447675" y="1993897"/>
            <a:ext cx="8648700" cy="4711703"/>
          </a:xfrm>
          <a:prstGeom prst="roundRect">
            <a:avLst>
              <a:gd name="adj" fmla="val 2718"/>
            </a:avLst>
          </a:prstGeom>
          <a:noFill/>
          <a:ln w="28575"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8" name="Bulle narrative : rectangle à coins arrondis 7">
            <a:extLst>
              <a:ext uri="{FF2B5EF4-FFF2-40B4-BE49-F238E27FC236}">
                <a16:creationId xmlns:a16="http://schemas.microsoft.com/office/drawing/2014/main" xmlns="" id="{D74F88D4-CA32-44DD-B11C-E759F5DB8621}"/>
              </a:ext>
            </a:extLst>
          </p:cNvPr>
          <p:cNvSpPr/>
          <p:nvPr/>
        </p:nvSpPr>
        <p:spPr>
          <a:xfrm>
            <a:off x="8229600" y="238125"/>
            <a:ext cx="2590800" cy="1478570"/>
          </a:xfrm>
          <a:prstGeom prst="wedgeRoundRectCallout">
            <a:avLst>
              <a:gd name="adj1" fmla="val -42309"/>
              <a:gd name="adj2" fmla="val 67467"/>
              <a:gd name="adj3" fmla="val 16667"/>
            </a:avLst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b="1" dirty="0"/>
              <a:t>Objectifs ARS : </a:t>
            </a:r>
            <a:r>
              <a:rPr lang="fr-FR" b="1" u="sng" dirty="0"/>
              <a:t>mutualiser et rendre cohérents les outils régionaux</a:t>
            </a:r>
          </a:p>
        </p:txBody>
      </p:sp>
    </p:spTree>
    <p:extLst>
      <p:ext uri="{BB962C8B-B14F-4D97-AF65-F5344CB8AC3E}">
        <p14:creationId xmlns:p14="http://schemas.microsoft.com/office/powerpoint/2010/main" val="40435382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xmlns="" id="{3FEB7D9A-26B4-4CBD-BF05-E206A750F1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L’OFFRE REGIONALE </a:t>
            </a:r>
            <a:br>
              <a:rPr lang="fr-FR" dirty="0"/>
            </a:br>
            <a:r>
              <a:rPr lang="fr-FR" dirty="0"/>
              <a:t>AUVERGNE-RHÔNE-ALPES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xmlns="" id="{D5CEE25B-FBA2-4F56-A5C0-231DEABE35C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1412" y="2066926"/>
            <a:ext cx="10450513" cy="4476750"/>
          </a:xfrm>
        </p:spPr>
        <p:txBody>
          <a:bodyPr>
            <a:normAutofit fontScale="85000" lnSpcReduction="20000"/>
          </a:bodyPr>
          <a:lstStyle/>
          <a:p>
            <a:r>
              <a:rPr lang="fr-FR" dirty="0"/>
              <a:t>2 outils de référence proposés pour TLX, TLC, TLA, régulation</a:t>
            </a:r>
          </a:p>
          <a:p>
            <a:pPr lvl="1"/>
            <a:r>
              <a:rPr lang="fr-FR" dirty="0"/>
              <a:t>Télémédecine de premier recours </a:t>
            </a:r>
            <a:r>
              <a:rPr lang="fr-FR" dirty="0" err="1"/>
              <a:t>MonSisra</a:t>
            </a:r>
            <a:endParaRPr lang="fr-FR" dirty="0"/>
          </a:p>
          <a:p>
            <a:pPr lvl="2"/>
            <a:r>
              <a:rPr lang="fr-FR" dirty="0"/>
              <a:t>Déjà largement diffusé sur la médecine de ville, diffusion en cours sur les autres professions et en ESMS,</a:t>
            </a:r>
          </a:p>
          <a:p>
            <a:pPr lvl="2"/>
            <a:r>
              <a:rPr lang="fr-FR" dirty="0"/>
              <a:t>Facilement déployable en établissement de santé et sur smartphone,</a:t>
            </a:r>
          </a:p>
          <a:p>
            <a:pPr lvl="2"/>
            <a:r>
              <a:rPr lang="fr-FR" dirty="0"/>
              <a:t>Utilisation aussi simple qu’une application de messagerie instantanée, </a:t>
            </a:r>
          </a:p>
          <a:p>
            <a:pPr lvl="2"/>
            <a:r>
              <a:rPr lang="fr-FR" dirty="0"/>
              <a:t>Accès à un annuaire d’expertise,</a:t>
            </a:r>
          </a:p>
          <a:p>
            <a:pPr lvl="2"/>
            <a:r>
              <a:rPr lang="fr-FR" dirty="0"/>
              <a:t>Mutualisation de la fonctionnalité « télémédecine » avec les autres outils du quotidien  : messagerie sécurisée, portail de services, réception des CR hospitaliers … </a:t>
            </a:r>
          </a:p>
          <a:p>
            <a:pPr lvl="1"/>
            <a:r>
              <a:rPr lang="fr-FR" dirty="0"/>
              <a:t>Plateforme de télémédecine Haute-Performance Estela</a:t>
            </a:r>
          </a:p>
          <a:p>
            <a:pPr lvl="2"/>
            <a:r>
              <a:rPr lang="fr-FR" dirty="0"/>
              <a:t>Principalement pour les filières de télémédecine d’urgence inter-hospitalière</a:t>
            </a:r>
          </a:p>
          <a:p>
            <a:pPr lvl="2"/>
            <a:r>
              <a:rPr lang="fr-FR" dirty="0"/>
              <a:t>Utile pour les filières nécessitant un haut niveau de </a:t>
            </a:r>
            <a:r>
              <a:rPr lang="fr-FR" dirty="0" err="1"/>
              <a:t>visio</a:t>
            </a:r>
            <a:r>
              <a:rPr lang="fr-FR" dirty="0"/>
              <a:t> conférence et de transfert d’image DICOM</a:t>
            </a:r>
          </a:p>
          <a:p>
            <a:r>
              <a:rPr lang="fr-FR" dirty="0"/>
              <a:t>Un portail de services e-santé accessible par le patient </a:t>
            </a:r>
            <a:r>
              <a:rPr lang="fr-FR" dirty="0" err="1"/>
              <a:t>MyHop</a:t>
            </a:r>
            <a:endParaRPr lang="fr-FR" dirty="0"/>
          </a:p>
          <a:p>
            <a:pPr lvl="1"/>
            <a:r>
              <a:rPr lang="fr-FR" dirty="0"/>
              <a:t>Proposé à chaque ES ou GHT</a:t>
            </a:r>
          </a:p>
          <a:p>
            <a:pPr lvl="1"/>
            <a:r>
              <a:rPr lang="fr-FR" dirty="0"/>
              <a:t>Personnalisable, les structures peuvent y insérer leur outils de TLS</a:t>
            </a:r>
          </a:p>
        </p:txBody>
      </p:sp>
      <p:pic>
        <p:nvPicPr>
          <p:cNvPr id="4" name="Picture 9" descr="Z:\PROJETS\Télémédecine\Communication\Logo ESTELA\Estelabigssbaseline.gif">
            <a:extLst>
              <a:ext uri="{FF2B5EF4-FFF2-40B4-BE49-F238E27FC236}">
                <a16:creationId xmlns:a16="http://schemas.microsoft.com/office/drawing/2014/main" xmlns="" id="{830EE14A-5C02-4077-BEBC-9491E865F0E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 t="39244" b="26129"/>
          <a:stretch>
            <a:fillRect/>
          </a:stretch>
        </p:blipFill>
        <p:spPr bwMode="auto">
          <a:xfrm>
            <a:off x="463427" y="4617229"/>
            <a:ext cx="1355970" cy="72528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Image 4">
            <a:extLst>
              <a:ext uri="{FF2B5EF4-FFF2-40B4-BE49-F238E27FC236}">
                <a16:creationId xmlns:a16="http://schemas.microsoft.com/office/drawing/2014/main" xmlns="" id="{23408F7A-6C26-45F2-97E5-C8967671DD7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5744" y="5852631"/>
            <a:ext cx="786251" cy="454392"/>
          </a:xfrm>
          <a:prstGeom prst="rect">
            <a:avLst/>
          </a:prstGeom>
        </p:spPr>
      </p:pic>
      <p:pic>
        <p:nvPicPr>
          <p:cNvPr id="6" name="Image 5">
            <a:extLst>
              <a:ext uri="{FF2B5EF4-FFF2-40B4-BE49-F238E27FC236}">
                <a16:creationId xmlns:a16="http://schemas.microsoft.com/office/drawing/2014/main" xmlns="" id="{D41668DC-BE84-4C8B-9B75-8F3771E7B44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80988" y="3245793"/>
            <a:ext cx="1443038" cy="3664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7336500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 3">
            <a:extLst>
              <a:ext uri="{FF2B5EF4-FFF2-40B4-BE49-F238E27FC236}">
                <a16:creationId xmlns:a16="http://schemas.microsoft.com/office/drawing/2014/main" xmlns="" id="{B881607F-A3B4-44B6-A203-0BBE7D2AA48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89050" y="995438"/>
            <a:ext cx="5138599" cy="2924175"/>
          </a:xfrm>
          <a:prstGeom prst="rect">
            <a:avLst/>
          </a:prstGeom>
        </p:spPr>
      </p:pic>
      <p:pic>
        <p:nvPicPr>
          <p:cNvPr id="5" name="Image 4">
            <a:extLst>
              <a:ext uri="{FF2B5EF4-FFF2-40B4-BE49-F238E27FC236}">
                <a16:creationId xmlns:a16="http://schemas.microsoft.com/office/drawing/2014/main" xmlns="" id="{1A94AA96-37AB-4F91-BF2F-CE29DCC57B2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7350" y="3029645"/>
            <a:ext cx="6771241" cy="3828355"/>
          </a:xfrm>
          <a:prstGeom prst="rect">
            <a:avLst/>
          </a:prstGeom>
        </p:spPr>
      </p:pic>
      <p:pic>
        <p:nvPicPr>
          <p:cNvPr id="6" name="Image 5">
            <a:extLst>
              <a:ext uri="{FF2B5EF4-FFF2-40B4-BE49-F238E27FC236}">
                <a16:creationId xmlns:a16="http://schemas.microsoft.com/office/drawing/2014/main" xmlns="" id="{A3A1D399-F7B6-4208-A62C-55635E7D544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124700" y="3919613"/>
            <a:ext cx="5067300" cy="2924175"/>
          </a:xfrm>
          <a:prstGeom prst="rect">
            <a:avLst/>
          </a:prstGeom>
        </p:spPr>
      </p:pic>
      <p:sp>
        <p:nvSpPr>
          <p:cNvPr id="7" name="Titre 1">
            <a:extLst>
              <a:ext uri="{FF2B5EF4-FFF2-40B4-BE49-F238E27FC236}">
                <a16:creationId xmlns:a16="http://schemas.microsoft.com/office/drawing/2014/main" xmlns="" id="{6D369E03-16BE-41BD-AA8C-31DE8BFC45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0567" y="978955"/>
            <a:ext cx="9905998" cy="1478570"/>
          </a:xfrm>
        </p:spPr>
        <p:txBody>
          <a:bodyPr>
            <a:normAutofit/>
          </a:bodyPr>
          <a:lstStyle/>
          <a:p>
            <a:r>
              <a:rPr lang="fr-FR" dirty="0"/>
              <a:t>LA TELEMEDECINE EN </a:t>
            </a:r>
            <a:br>
              <a:rPr lang="fr-FR" dirty="0"/>
            </a:br>
            <a:r>
              <a:rPr lang="fr-FR" dirty="0"/>
              <a:t>AUVERGNE, UNE REALITE</a:t>
            </a:r>
          </a:p>
        </p:txBody>
      </p:sp>
      <p:sp>
        <p:nvSpPr>
          <p:cNvPr id="8" name="ZoneTexte 7">
            <a:extLst>
              <a:ext uri="{FF2B5EF4-FFF2-40B4-BE49-F238E27FC236}">
                <a16:creationId xmlns:a16="http://schemas.microsoft.com/office/drawing/2014/main" xmlns="" id="{130ECB2E-71FD-483A-B621-C4AA6668E56E}"/>
              </a:ext>
            </a:extLst>
          </p:cNvPr>
          <p:cNvSpPr txBox="1"/>
          <p:nvPr/>
        </p:nvSpPr>
        <p:spPr>
          <a:xfrm>
            <a:off x="8538073" y="693714"/>
            <a:ext cx="344827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200" i="1" dirty="0"/>
              <a:t>Chiffres au 30/09/2017</a:t>
            </a:r>
          </a:p>
        </p:txBody>
      </p:sp>
    </p:spTree>
    <p:extLst>
      <p:ext uri="{BB962C8B-B14F-4D97-AF65-F5344CB8AC3E}">
        <p14:creationId xmlns:p14="http://schemas.microsoft.com/office/powerpoint/2010/main" val="334050793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pied de page 3"/>
          <p:cNvSpPr>
            <a:spLocks noGrp="1"/>
          </p:cNvSpPr>
          <p:nvPr>
            <p:ph type="ftr" sz="quarter" idx="3"/>
          </p:nvPr>
        </p:nvSpPr>
        <p:spPr>
          <a:xfrm>
            <a:off x="281122" y="6897584"/>
            <a:ext cx="6619875" cy="365001"/>
          </a:xfrm>
        </p:spPr>
        <p:txBody>
          <a:bodyPr/>
          <a:lstStyle/>
          <a:p>
            <a:r>
              <a:rPr lang="fr-FR">
                <a:solidFill>
                  <a:srgbClr val="FFFFFF">
                    <a:tint val="75000"/>
                  </a:srgbClr>
                </a:solidFill>
              </a:rPr>
              <a:t>Titre / date ou version</a:t>
            </a:r>
            <a:endParaRPr lang="fr-FR" dirty="0">
              <a:solidFill>
                <a:srgbClr val="FFFFFF">
                  <a:tint val="75000"/>
                </a:srgbClr>
              </a:solidFill>
            </a:endParaRPr>
          </a:p>
        </p:txBody>
      </p:sp>
      <p:pic>
        <p:nvPicPr>
          <p:cNvPr id="10" name="Image 9" descr="X:\Système d'information\Télé-expertise DA\maquettes\annuaireMonSisra\ecran3.png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79564" y="2482498"/>
            <a:ext cx="2759273" cy="4018359"/>
          </a:xfrm>
          <a:prstGeom prst="rect">
            <a:avLst/>
          </a:prstGeom>
          <a:noFill/>
          <a:ln>
            <a:noFill/>
          </a:ln>
        </p:spPr>
      </p:pic>
      <p:sp>
        <p:nvSpPr>
          <p:cNvPr id="20" name="Rectangle 19"/>
          <p:cNvSpPr/>
          <p:nvPr/>
        </p:nvSpPr>
        <p:spPr>
          <a:xfrm>
            <a:off x="5924534" y="3778032"/>
            <a:ext cx="2589739" cy="461818"/>
          </a:xfrm>
          <a:prstGeom prst="rect">
            <a:avLst/>
          </a:prstGeom>
          <a:solidFill>
            <a:srgbClr val="FAB13C">
              <a:alpha val="2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34" tIns="45717" rIns="91434" bIns="45717" rtlCol="0" anchor="ctr"/>
          <a:lstStyle/>
          <a:p>
            <a:pPr algn="ctr" defTabSz="913180"/>
            <a:endParaRPr lang="fr-FR" sz="1828">
              <a:solidFill>
                <a:srgbClr val="FFFFFF"/>
              </a:solidFill>
            </a:endParaRPr>
          </a:p>
        </p:txBody>
      </p:sp>
      <p:sp>
        <p:nvSpPr>
          <p:cNvPr id="21" name="ZoneTexte 20"/>
          <p:cNvSpPr txBox="1"/>
          <p:nvPr/>
        </p:nvSpPr>
        <p:spPr>
          <a:xfrm>
            <a:off x="6095417" y="3822130"/>
            <a:ext cx="2327564" cy="373622"/>
          </a:xfrm>
          <a:prstGeom prst="rect">
            <a:avLst/>
          </a:prstGeom>
          <a:noFill/>
        </p:spPr>
        <p:txBody>
          <a:bodyPr wrap="square" lIns="91434" tIns="45717" rIns="91434" bIns="45717" rtlCol="0">
            <a:spAutoFit/>
          </a:bodyPr>
          <a:lstStyle/>
          <a:p>
            <a:pPr defTabSz="913180"/>
            <a:r>
              <a:rPr lang="fr-FR" sz="1828" i="1" dirty="0">
                <a:solidFill>
                  <a:srgbClr val="C00000"/>
                </a:solidFill>
                <a:latin typeface="Arial"/>
              </a:rPr>
              <a:t>description de l’offre</a:t>
            </a:r>
          </a:p>
        </p:txBody>
      </p:sp>
      <p:sp>
        <p:nvSpPr>
          <p:cNvPr id="22" name="ZoneTexte 21"/>
          <p:cNvSpPr txBox="1"/>
          <p:nvPr/>
        </p:nvSpPr>
        <p:spPr>
          <a:xfrm>
            <a:off x="6095417" y="1968499"/>
            <a:ext cx="2327564" cy="373622"/>
          </a:xfrm>
          <a:prstGeom prst="rect">
            <a:avLst/>
          </a:prstGeom>
          <a:noFill/>
        </p:spPr>
        <p:txBody>
          <a:bodyPr wrap="square" lIns="91434" tIns="45717" rIns="91434" bIns="45717" rtlCol="0">
            <a:spAutoFit/>
          </a:bodyPr>
          <a:lstStyle/>
          <a:p>
            <a:pPr algn="ctr" defTabSz="913180"/>
            <a:r>
              <a:rPr lang="fr-FR" sz="1828" i="1" dirty="0">
                <a:solidFill>
                  <a:srgbClr val="C00000"/>
                </a:solidFill>
                <a:latin typeface="Arial"/>
              </a:rPr>
              <a:t>Choix de l’expert</a:t>
            </a:r>
          </a:p>
        </p:txBody>
      </p:sp>
      <p:sp>
        <p:nvSpPr>
          <p:cNvPr id="23" name="ZoneTexte 22"/>
          <p:cNvSpPr txBox="1"/>
          <p:nvPr/>
        </p:nvSpPr>
        <p:spPr>
          <a:xfrm>
            <a:off x="2902585" y="1968499"/>
            <a:ext cx="2578994" cy="373622"/>
          </a:xfrm>
          <a:prstGeom prst="rect">
            <a:avLst/>
          </a:prstGeom>
          <a:noFill/>
        </p:spPr>
        <p:txBody>
          <a:bodyPr wrap="square" lIns="91434" tIns="45717" rIns="91434" bIns="45717" rtlCol="0">
            <a:spAutoFit/>
          </a:bodyPr>
          <a:lstStyle/>
          <a:p>
            <a:pPr algn="ctr" defTabSz="913180"/>
            <a:r>
              <a:rPr lang="fr-FR" sz="1828" i="1" dirty="0">
                <a:solidFill>
                  <a:srgbClr val="C00000"/>
                </a:solidFill>
                <a:latin typeface="Arial"/>
              </a:rPr>
              <a:t>Demande d’expertise</a:t>
            </a:r>
          </a:p>
        </p:txBody>
      </p:sp>
      <p:sp>
        <p:nvSpPr>
          <p:cNvPr id="24" name="ZoneTexte 23"/>
          <p:cNvSpPr txBox="1"/>
          <p:nvPr/>
        </p:nvSpPr>
        <p:spPr>
          <a:xfrm>
            <a:off x="8957617" y="1968499"/>
            <a:ext cx="2666102" cy="373622"/>
          </a:xfrm>
          <a:prstGeom prst="rect">
            <a:avLst/>
          </a:prstGeom>
          <a:noFill/>
        </p:spPr>
        <p:txBody>
          <a:bodyPr wrap="square" lIns="91434" tIns="45717" rIns="91434" bIns="45717" rtlCol="0">
            <a:spAutoFit/>
          </a:bodyPr>
          <a:lstStyle/>
          <a:p>
            <a:pPr algn="ctr" defTabSz="913180"/>
            <a:r>
              <a:rPr lang="fr-FR" sz="1828" i="1" dirty="0">
                <a:solidFill>
                  <a:srgbClr val="C00000"/>
                </a:solidFill>
                <a:latin typeface="Arial"/>
              </a:rPr>
              <a:t>Saisie de la demande</a:t>
            </a:r>
          </a:p>
        </p:txBody>
      </p:sp>
      <p:cxnSp>
        <p:nvCxnSpPr>
          <p:cNvPr id="28" name="Connecteur droit avec flèche 27"/>
          <p:cNvCxnSpPr/>
          <p:nvPr/>
        </p:nvCxnSpPr>
        <p:spPr>
          <a:xfrm>
            <a:off x="5648655" y="2170901"/>
            <a:ext cx="369455" cy="0"/>
          </a:xfrm>
          <a:prstGeom prst="straightConnector1">
            <a:avLst/>
          </a:prstGeom>
          <a:ln w="28575"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Connecteur droit avec flèche 28"/>
          <p:cNvCxnSpPr/>
          <p:nvPr/>
        </p:nvCxnSpPr>
        <p:spPr>
          <a:xfrm>
            <a:off x="8461000" y="2170901"/>
            <a:ext cx="369455" cy="0"/>
          </a:xfrm>
          <a:prstGeom prst="straightConnector1">
            <a:avLst/>
          </a:prstGeom>
          <a:ln w="28575"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" name="Imag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63651" y="2542695"/>
            <a:ext cx="2860069" cy="3773055"/>
          </a:xfrm>
          <a:prstGeom prst="rect">
            <a:avLst/>
          </a:prstGeom>
        </p:spPr>
      </p:pic>
      <p:sp>
        <p:nvSpPr>
          <p:cNvPr id="30" name="Rectangle 29"/>
          <p:cNvSpPr/>
          <p:nvPr/>
        </p:nvSpPr>
        <p:spPr>
          <a:xfrm>
            <a:off x="9059221" y="3108874"/>
            <a:ext cx="2344072" cy="419783"/>
          </a:xfrm>
          <a:prstGeom prst="rect">
            <a:avLst/>
          </a:prstGeom>
          <a:solidFill>
            <a:srgbClr val="FAB13C">
              <a:alpha val="2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34" tIns="45717" rIns="91434" bIns="45717" rtlCol="0" anchor="ctr"/>
          <a:lstStyle/>
          <a:p>
            <a:pPr algn="ctr" defTabSz="913180"/>
            <a:endParaRPr lang="fr-FR" sz="1828">
              <a:solidFill>
                <a:srgbClr val="FFFFFF"/>
              </a:solidFill>
            </a:endParaRPr>
          </a:p>
        </p:txBody>
      </p:sp>
      <p:sp>
        <p:nvSpPr>
          <p:cNvPr id="31" name="ZoneTexte 30"/>
          <p:cNvSpPr txBox="1"/>
          <p:nvPr/>
        </p:nvSpPr>
        <p:spPr>
          <a:xfrm>
            <a:off x="9086929" y="3565600"/>
            <a:ext cx="2327564" cy="936212"/>
          </a:xfrm>
          <a:prstGeom prst="rect">
            <a:avLst/>
          </a:prstGeom>
          <a:noFill/>
        </p:spPr>
        <p:txBody>
          <a:bodyPr wrap="square" lIns="91434" tIns="45717" rIns="91434" bIns="45717" rtlCol="0">
            <a:spAutoFit/>
          </a:bodyPr>
          <a:lstStyle/>
          <a:p>
            <a:pPr defTabSz="913180"/>
            <a:r>
              <a:rPr lang="fr-FR" sz="1828" i="1" dirty="0">
                <a:solidFill>
                  <a:srgbClr val="C00000"/>
                </a:solidFill>
                <a:latin typeface="Arial"/>
              </a:rPr>
              <a:t>prérequis de l’expert</a:t>
            </a:r>
          </a:p>
          <a:p>
            <a:pPr defTabSz="913180"/>
            <a:r>
              <a:rPr lang="fr-FR" sz="1828" i="1" dirty="0">
                <a:solidFill>
                  <a:srgbClr val="C00000"/>
                </a:solidFill>
                <a:latin typeface="Arial"/>
              </a:rPr>
              <a:t>avec pièces jointes possibles</a:t>
            </a:r>
          </a:p>
        </p:txBody>
      </p:sp>
      <p:pic>
        <p:nvPicPr>
          <p:cNvPr id="19" name="Image 18" descr="X:\Système d'information\Télé-expertise DA\Evolutions MonSisra Téléexpertise\choixplus.png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2427" y="2592551"/>
            <a:ext cx="2406203" cy="3447184"/>
          </a:xfrm>
          <a:prstGeom prst="rect">
            <a:avLst/>
          </a:prstGeom>
          <a:noFill/>
          <a:ln>
            <a:noFill/>
          </a:ln>
        </p:spPr>
      </p:pic>
      <p:sp>
        <p:nvSpPr>
          <p:cNvPr id="32" name="Rectangle 31"/>
          <p:cNvSpPr/>
          <p:nvPr/>
        </p:nvSpPr>
        <p:spPr>
          <a:xfrm>
            <a:off x="3725924" y="4971969"/>
            <a:ext cx="1632401" cy="319613"/>
          </a:xfrm>
          <a:prstGeom prst="rect">
            <a:avLst/>
          </a:prstGeom>
          <a:solidFill>
            <a:srgbClr val="FAB13C">
              <a:alpha val="2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34" tIns="45717" rIns="91434" bIns="45717" rtlCol="0" anchor="ctr"/>
          <a:lstStyle/>
          <a:p>
            <a:pPr algn="ctr" defTabSz="913180"/>
            <a:endParaRPr lang="fr-FR" sz="1828">
              <a:solidFill>
                <a:srgbClr val="FFFFFF"/>
              </a:solidFill>
            </a:endParaRPr>
          </a:p>
        </p:txBody>
      </p:sp>
      <p:sp>
        <p:nvSpPr>
          <p:cNvPr id="25" name="Titre 1">
            <a:extLst>
              <a:ext uri="{FF2B5EF4-FFF2-40B4-BE49-F238E27FC236}">
                <a16:creationId xmlns:a16="http://schemas.microsoft.com/office/drawing/2014/main" xmlns="" id="{AC5A1A1A-4FB3-4B4D-A43C-4B8E3B240975}"/>
              </a:ext>
            </a:extLst>
          </p:cNvPr>
          <p:cNvSpPr txBox="1">
            <a:spLocks/>
          </p:cNvSpPr>
          <p:nvPr/>
        </p:nvSpPr>
        <p:spPr>
          <a:xfrm>
            <a:off x="917530" y="642937"/>
            <a:ext cx="8999838" cy="132556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600" kern="1200" cap="all" baseline="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sz="2400" dirty="0"/>
              <a:t>TELEMEDECINE : TLX </a:t>
            </a:r>
            <a:r>
              <a:rPr lang="fr-FR" sz="2400" dirty="0" err="1"/>
              <a:t>asyNchrone</a:t>
            </a:r>
            <a:r>
              <a:rPr lang="fr-FR" sz="2400" dirty="0"/>
              <a:t> et synchrone</a:t>
            </a:r>
          </a:p>
        </p:txBody>
      </p:sp>
      <p:sp>
        <p:nvSpPr>
          <p:cNvPr id="26" name="Titre 1">
            <a:extLst>
              <a:ext uri="{FF2B5EF4-FFF2-40B4-BE49-F238E27FC236}">
                <a16:creationId xmlns:a16="http://schemas.microsoft.com/office/drawing/2014/main" xmlns="" id="{67EE5738-6679-4E27-A72B-63564CC83939}"/>
              </a:ext>
            </a:extLst>
          </p:cNvPr>
          <p:cNvSpPr txBox="1">
            <a:spLocks/>
          </p:cNvSpPr>
          <p:nvPr/>
        </p:nvSpPr>
        <p:spPr>
          <a:xfrm>
            <a:off x="853601" y="-29723"/>
            <a:ext cx="9905998" cy="1345321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600" kern="1200" cap="all" baseline="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>
                <a:solidFill>
                  <a:srgbClr val="046FB8"/>
                </a:solidFill>
              </a:rPr>
              <a:t>Le lien ville-</a:t>
            </a:r>
            <a:r>
              <a:rPr lang="fr-FR" dirty="0" err="1">
                <a:solidFill>
                  <a:srgbClr val="046FB8"/>
                </a:solidFill>
              </a:rPr>
              <a:t>hopital</a:t>
            </a:r>
            <a:r>
              <a:rPr lang="fr-FR" dirty="0">
                <a:solidFill>
                  <a:srgbClr val="046FB8"/>
                </a:solidFill>
              </a:rPr>
              <a:t> via </a:t>
            </a:r>
            <a:r>
              <a:rPr lang="fr-FR" dirty="0" err="1">
                <a:solidFill>
                  <a:srgbClr val="046FB8"/>
                </a:solidFill>
              </a:rPr>
              <a:t>monsira</a:t>
            </a:r>
            <a:endParaRPr lang="fr-FR" dirty="0">
              <a:solidFill>
                <a:srgbClr val="046FB8"/>
              </a:solidFill>
            </a:endParaRPr>
          </a:p>
        </p:txBody>
      </p:sp>
      <p:sp>
        <p:nvSpPr>
          <p:cNvPr id="27" name="Espace réservé du contenu 2">
            <a:extLst>
              <a:ext uri="{FF2B5EF4-FFF2-40B4-BE49-F238E27FC236}">
                <a16:creationId xmlns:a16="http://schemas.microsoft.com/office/drawing/2014/main" xmlns="" id="{3BCE9CD0-A162-4242-A838-FD1F24B663F1}"/>
              </a:ext>
            </a:extLst>
          </p:cNvPr>
          <p:cNvSpPr txBox="1">
            <a:spLocks/>
          </p:cNvSpPr>
          <p:nvPr/>
        </p:nvSpPr>
        <p:spPr>
          <a:xfrm>
            <a:off x="2001399" y="2070561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120000"/>
              </a:lnSpc>
              <a:spcBef>
                <a:spcPts val="1000"/>
              </a:spcBef>
              <a:buSzPct val="125000"/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00000"/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00000"/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120000"/>
              </a:lnSpc>
              <a:spcBef>
                <a:spcPts val="500"/>
              </a:spcBef>
              <a:buSzPct val="125000"/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fr-FR" dirty="0"/>
          </a:p>
        </p:txBody>
      </p:sp>
      <p:sp>
        <p:nvSpPr>
          <p:cNvPr id="7" name="Rectangle : coins arrondis 6">
            <a:extLst>
              <a:ext uri="{FF2B5EF4-FFF2-40B4-BE49-F238E27FC236}">
                <a16:creationId xmlns:a16="http://schemas.microsoft.com/office/drawing/2014/main" xmlns="" id="{AE209B70-8873-436F-8FAA-99BE2FBCCF9B}"/>
              </a:ext>
            </a:extLst>
          </p:cNvPr>
          <p:cNvSpPr/>
          <p:nvPr/>
        </p:nvSpPr>
        <p:spPr>
          <a:xfrm>
            <a:off x="189245" y="2165758"/>
            <a:ext cx="2602248" cy="3881665"/>
          </a:xfrm>
          <a:prstGeom prst="round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dirty="0"/>
              <a:t>Annuaire des experts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dirty="0"/>
              <a:t>Prérequis, préférences et Pièces jointes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dirty="0"/>
              <a:t>Synthèse de conversation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b="1" dirty="0"/>
              <a:t>Flux vidéo dédié</a:t>
            </a:r>
          </a:p>
          <a:p>
            <a:endParaRPr lang="fr-FR" dirty="0"/>
          </a:p>
        </p:txBody>
      </p:sp>
      <p:pic>
        <p:nvPicPr>
          <p:cNvPr id="2" name="Image 1">
            <a:extLst>
              <a:ext uri="{FF2B5EF4-FFF2-40B4-BE49-F238E27FC236}">
                <a16:creationId xmlns:a16="http://schemas.microsoft.com/office/drawing/2014/main" xmlns="" id="{509B8F72-4CE6-4341-B96D-52C59794371C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r="35609"/>
          <a:stretch/>
        </p:blipFill>
        <p:spPr>
          <a:xfrm>
            <a:off x="8587460" y="54552"/>
            <a:ext cx="3502047" cy="1895475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3787628386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 animBg="1"/>
      <p:bldP spid="21" grpId="0"/>
      <p:bldP spid="22" grpId="0"/>
      <p:bldP spid="23" grpId="0"/>
      <p:bldP spid="24" grpId="0"/>
      <p:bldP spid="30" grpId="0" animBg="1"/>
      <p:bldP spid="31" grpId="0"/>
      <p:bldP spid="32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re 3">
            <a:extLst>
              <a:ext uri="{FF2B5EF4-FFF2-40B4-BE49-F238E27FC236}">
                <a16:creationId xmlns:a16="http://schemas.microsoft.com/office/drawing/2014/main" xmlns="" id="{D9C0C02F-F01E-42D4-B22B-DF9C7A18E24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TRAVAILLER </a:t>
            </a:r>
            <a:br>
              <a:rPr lang="fr-FR" dirty="0"/>
            </a:br>
            <a:r>
              <a:rPr lang="fr-FR" dirty="0"/>
              <a:t>AVEC LE PATIENT</a:t>
            </a:r>
          </a:p>
        </p:txBody>
      </p:sp>
      <p:sp>
        <p:nvSpPr>
          <p:cNvPr id="5" name="Espace réservé du contenu 4">
            <a:extLst>
              <a:ext uri="{FF2B5EF4-FFF2-40B4-BE49-F238E27FC236}">
                <a16:creationId xmlns:a16="http://schemas.microsoft.com/office/drawing/2014/main" xmlns="" id="{D90B077C-989F-4E23-9E47-BB221694A0F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4173" y="2113514"/>
            <a:ext cx="5142850" cy="4926264"/>
          </a:xfrm>
        </p:spPr>
        <p:txBody>
          <a:bodyPr>
            <a:normAutofit fontScale="92500" lnSpcReduction="20000"/>
          </a:bodyPr>
          <a:lstStyle/>
          <a:p>
            <a:r>
              <a:rPr lang="fr-FR" sz="2800" dirty="0"/>
              <a:t>Un portail patient avec : </a:t>
            </a:r>
          </a:p>
          <a:p>
            <a:pPr lvl="1"/>
            <a:r>
              <a:rPr lang="fr-FR" sz="2100" dirty="0"/>
              <a:t>Des informations générales du CH</a:t>
            </a:r>
          </a:p>
          <a:p>
            <a:pPr lvl="1"/>
            <a:r>
              <a:rPr lang="fr-FR" sz="2100" dirty="0"/>
              <a:t>Des services individualisés</a:t>
            </a:r>
          </a:p>
          <a:p>
            <a:pPr lvl="2"/>
            <a:r>
              <a:rPr lang="fr-FR" sz="1900" dirty="0" err="1"/>
              <a:t>Pré-admission</a:t>
            </a:r>
            <a:endParaRPr lang="fr-FR" sz="1900" dirty="0"/>
          </a:p>
          <a:p>
            <a:pPr lvl="2"/>
            <a:r>
              <a:rPr lang="fr-FR" sz="1900" dirty="0"/>
              <a:t>E-paiement</a:t>
            </a:r>
          </a:p>
          <a:p>
            <a:pPr lvl="1"/>
            <a:r>
              <a:rPr lang="fr-FR" sz="2100" dirty="0"/>
              <a:t>Une relation privilégiée avec l’équipe soignante et médicale</a:t>
            </a:r>
          </a:p>
          <a:p>
            <a:pPr lvl="2"/>
            <a:r>
              <a:rPr lang="fr-FR" sz="1900" dirty="0"/>
              <a:t>L’accès à ses données de santé personnelles</a:t>
            </a:r>
          </a:p>
          <a:p>
            <a:pPr lvl="2"/>
            <a:r>
              <a:rPr lang="fr-FR" sz="1900" dirty="0"/>
              <a:t>Question/réponse avec l’équipe soignante/médicale</a:t>
            </a:r>
          </a:p>
          <a:p>
            <a:pPr lvl="2"/>
            <a:r>
              <a:rPr lang="fr-FR" sz="1900" dirty="0"/>
              <a:t>Préparation et suivi des chirurgies en ambulatoire</a:t>
            </a:r>
          </a:p>
          <a:p>
            <a:pPr lvl="2"/>
            <a:r>
              <a:rPr lang="fr-FR" sz="1900" dirty="0" err="1"/>
              <a:t>Télésuivi</a:t>
            </a:r>
            <a:r>
              <a:rPr lang="fr-FR" sz="1900" dirty="0"/>
              <a:t>  au domicile</a:t>
            </a:r>
          </a:p>
          <a:p>
            <a:pPr lvl="2"/>
            <a:endParaRPr lang="fr-FR" dirty="0"/>
          </a:p>
        </p:txBody>
      </p:sp>
      <p:sp>
        <p:nvSpPr>
          <p:cNvPr id="8" name="Flèche : droite 7">
            <a:extLst>
              <a:ext uri="{FF2B5EF4-FFF2-40B4-BE49-F238E27FC236}">
                <a16:creationId xmlns:a16="http://schemas.microsoft.com/office/drawing/2014/main" xmlns="" id="{92BEFBA9-B618-4220-8FD7-93C629E5BB45}"/>
              </a:ext>
            </a:extLst>
          </p:cNvPr>
          <p:cNvSpPr/>
          <p:nvPr/>
        </p:nvSpPr>
        <p:spPr>
          <a:xfrm>
            <a:off x="4680032" y="5489675"/>
            <a:ext cx="661013" cy="286439"/>
          </a:xfrm>
          <a:prstGeom prst="rightArrow">
            <a:avLst/>
          </a:prstGeom>
          <a:solidFill>
            <a:schemeClr val="bg1">
              <a:lumMod val="7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9" name="Flèche : droite 8">
            <a:extLst>
              <a:ext uri="{FF2B5EF4-FFF2-40B4-BE49-F238E27FC236}">
                <a16:creationId xmlns:a16="http://schemas.microsoft.com/office/drawing/2014/main" xmlns="" id="{27ECE430-04B2-472B-B8B6-8CDBD4F1B189}"/>
              </a:ext>
            </a:extLst>
          </p:cNvPr>
          <p:cNvSpPr/>
          <p:nvPr/>
        </p:nvSpPr>
        <p:spPr>
          <a:xfrm>
            <a:off x="4650891" y="6017025"/>
            <a:ext cx="661013" cy="286439"/>
          </a:xfrm>
          <a:prstGeom prst="rightArrow">
            <a:avLst/>
          </a:prstGeom>
          <a:solidFill>
            <a:schemeClr val="bg1">
              <a:lumMod val="7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0" name="Flèche : droite 9">
            <a:extLst>
              <a:ext uri="{FF2B5EF4-FFF2-40B4-BE49-F238E27FC236}">
                <a16:creationId xmlns:a16="http://schemas.microsoft.com/office/drawing/2014/main" xmlns="" id="{DE7C9638-66A9-4CD2-81F8-1BC1E4679B38}"/>
              </a:ext>
            </a:extLst>
          </p:cNvPr>
          <p:cNvSpPr/>
          <p:nvPr/>
        </p:nvSpPr>
        <p:spPr>
          <a:xfrm>
            <a:off x="4650890" y="6544375"/>
            <a:ext cx="661013" cy="286439"/>
          </a:xfrm>
          <a:prstGeom prst="rightArrow">
            <a:avLst/>
          </a:prstGeom>
          <a:solidFill>
            <a:schemeClr val="bg1">
              <a:lumMod val="7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pic>
        <p:nvPicPr>
          <p:cNvPr id="13" name="Image 12">
            <a:extLst>
              <a:ext uri="{FF2B5EF4-FFF2-40B4-BE49-F238E27FC236}">
                <a16:creationId xmlns:a16="http://schemas.microsoft.com/office/drawing/2014/main" xmlns="" id="{30DD2D67-E471-4728-9A63-612B9B5CC68C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68314" y="5801580"/>
            <a:ext cx="650734" cy="513674"/>
          </a:xfrm>
          <a:prstGeom prst="rect">
            <a:avLst/>
          </a:prstGeom>
        </p:spPr>
      </p:pic>
      <p:sp>
        <p:nvSpPr>
          <p:cNvPr id="16" name="Nuage 15">
            <a:extLst>
              <a:ext uri="{FF2B5EF4-FFF2-40B4-BE49-F238E27FC236}">
                <a16:creationId xmlns:a16="http://schemas.microsoft.com/office/drawing/2014/main" xmlns="" id="{8B4B14D2-5A71-47DF-8719-E7B5C3458BB7}"/>
              </a:ext>
            </a:extLst>
          </p:cNvPr>
          <p:cNvSpPr/>
          <p:nvPr/>
        </p:nvSpPr>
        <p:spPr>
          <a:xfrm>
            <a:off x="7388384" y="3771248"/>
            <a:ext cx="2787527" cy="1863306"/>
          </a:xfrm>
          <a:prstGeom prst="cloud">
            <a:avLst/>
          </a:prstGeom>
          <a:solidFill>
            <a:schemeClr val="accent1">
              <a:lumMod val="20000"/>
              <a:lumOff val="80000"/>
            </a:schemeClr>
          </a:solidFill>
          <a:ln w="381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b="1" dirty="0">
                <a:solidFill>
                  <a:schemeClr val="tx1"/>
                </a:solidFill>
              </a:rPr>
              <a:t>ECOSYSTEME </a:t>
            </a:r>
          </a:p>
          <a:p>
            <a:pPr algn="ctr"/>
            <a:r>
              <a:rPr lang="fr-FR" b="1" dirty="0">
                <a:solidFill>
                  <a:schemeClr val="tx1"/>
                </a:solidFill>
              </a:rPr>
              <a:t>e-santé</a:t>
            </a:r>
          </a:p>
          <a:p>
            <a:pPr algn="ctr"/>
            <a:r>
              <a:rPr lang="fr-FR" b="1" dirty="0">
                <a:solidFill>
                  <a:schemeClr val="tx1"/>
                </a:solidFill>
              </a:rPr>
              <a:t>régional</a:t>
            </a:r>
          </a:p>
        </p:txBody>
      </p:sp>
      <p:pic>
        <p:nvPicPr>
          <p:cNvPr id="17" name="Image 16">
            <a:extLst>
              <a:ext uri="{FF2B5EF4-FFF2-40B4-BE49-F238E27FC236}">
                <a16:creationId xmlns:a16="http://schemas.microsoft.com/office/drawing/2014/main" xmlns="" id="{34532B76-4B5D-4FFF-A34D-856CFD83DE3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82561" y="1780113"/>
            <a:ext cx="1046425" cy="1046425"/>
          </a:xfrm>
          <a:prstGeom prst="rect">
            <a:avLst/>
          </a:prstGeom>
        </p:spPr>
      </p:pic>
      <p:pic>
        <p:nvPicPr>
          <p:cNvPr id="18" name="Image 17">
            <a:extLst>
              <a:ext uri="{FF2B5EF4-FFF2-40B4-BE49-F238E27FC236}">
                <a16:creationId xmlns:a16="http://schemas.microsoft.com/office/drawing/2014/main" xmlns="" id="{836C8157-D1B5-4BF0-9332-F9787DC6453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82561" y="93248"/>
            <a:ext cx="1500995" cy="1500995"/>
          </a:xfrm>
          <a:prstGeom prst="rect">
            <a:avLst/>
          </a:prstGeom>
        </p:spPr>
      </p:pic>
      <p:sp>
        <p:nvSpPr>
          <p:cNvPr id="19" name="Flèche : gauche 18">
            <a:extLst>
              <a:ext uri="{FF2B5EF4-FFF2-40B4-BE49-F238E27FC236}">
                <a16:creationId xmlns:a16="http://schemas.microsoft.com/office/drawing/2014/main" xmlns="" id="{77C4890E-EBB8-4261-98D7-F00538C2DF5B}"/>
              </a:ext>
            </a:extLst>
          </p:cNvPr>
          <p:cNvSpPr/>
          <p:nvPr/>
        </p:nvSpPr>
        <p:spPr>
          <a:xfrm rot="7942898">
            <a:off x="8645216" y="3465339"/>
            <a:ext cx="818853" cy="173817"/>
          </a:xfrm>
          <a:prstGeom prst="leftArrow">
            <a:avLst/>
          </a:prstGeom>
          <a:noFill/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0" name="Flèche : gauche 19">
            <a:extLst>
              <a:ext uri="{FF2B5EF4-FFF2-40B4-BE49-F238E27FC236}">
                <a16:creationId xmlns:a16="http://schemas.microsoft.com/office/drawing/2014/main" xmlns="" id="{E75F6EF2-556E-4203-98C8-3EEDD8E1193F}"/>
              </a:ext>
            </a:extLst>
          </p:cNvPr>
          <p:cNvSpPr/>
          <p:nvPr/>
        </p:nvSpPr>
        <p:spPr>
          <a:xfrm rot="18742898">
            <a:off x="8875650" y="3465339"/>
            <a:ext cx="818853" cy="173817"/>
          </a:xfrm>
          <a:prstGeom prst="leftArrow">
            <a:avLst/>
          </a:prstGeom>
          <a:noFill/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1" name="Bulle narrative : rectangle à coins arrondis 20">
            <a:extLst>
              <a:ext uri="{FF2B5EF4-FFF2-40B4-BE49-F238E27FC236}">
                <a16:creationId xmlns:a16="http://schemas.microsoft.com/office/drawing/2014/main" xmlns="" id="{E9368111-DEFF-4E15-B16A-7F78E70C9270}"/>
              </a:ext>
            </a:extLst>
          </p:cNvPr>
          <p:cNvSpPr/>
          <p:nvPr/>
        </p:nvSpPr>
        <p:spPr>
          <a:xfrm>
            <a:off x="10293681" y="3444840"/>
            <a:ext cx="1719299" cy="1871933"/>
          </a:xfrm>
          <a:prstGeom prst="wedgeRoundRectCallout">
            <a:avLst>
              <a:gd name="adj1" fmla="val 15122"/>
              <a:gd name="adj2" fmla="val -76177"/>
              <a:gd name="adj3" fmla="val 16667"/>
            </a:avLst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sz="1400" i="1" dirty="0"/>
              <a:t>J’ASSURE UN MEILLEUR SUIVI DE MES PATIENTS AVANT LEUR VENUE ET APRES LEUR RETOUR A DOMICILE</a:t>
            </a:r>
            <a:endParaRPr lang="fr-FR" sz="1400" b="1" i="1" dirty="0"/>
          </a:p>
        </p:txBody>
      </p:sp>
      <p:pic>
        <p:nvPicPr>
          <p:cNvPr id="22" name="Image 21">
            <a:extLst>
              <a:ext uri="{FF2B5EF4-FFF2-40B4-BE49-F238E27FC236}">
                <a16:creationId xmlns:a16="http://schemas.microsoft.com/office/drawing/2014/main" xmlns="" id="{CBD35329-D7A7-4E9C-8BA6-58162E1AAA79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22812" y="1720300"/>
            <a:ext cx="1048453" cy="1048453"/>
          </a:xfrm>
          <a:prstGeom prst="rect">
            <a:avLst/>
          </a:prstGeom>
        </p:spPr>
      </p:pic>
      <p:sp>
        <p:nvSpPr>
          <p:cNvPr id="23" name="ZoneTexte 22">
            <a:extLst>
              <a:ext uri="{FF2B5EF4-FFF2-40B4-BE49-F238E27FC236}">
                <a16:creationId xmlns:a16="http://schemas.microsoft.com/office/drawing/2014/main" xmlns="" id="{E6B2E884-FF9D-48E6-9818-76AE2ECD09CE}"/>
              </a:ext>
            </a:extLst>
          </p:cNvPr>
          <p:cNvSpPr txBox="1"/>
          <p:nvPr/>
        </p:nvSpPr>
        <p:spPr>
          <a:xfrm>
            <a:off x="10728572" y="2807820"/>
            <a:ext cx="115440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PRATICIEN</a:t>
            </a:r>
          </a:p>
        </p:txBody>
      </p:sp>
      <p:sp>
        <p:nvSpPr>
          <p:cNvPr id="24" name="ZoneTexte 23">
            <a:extLst>
              <a:ext uri="{FF2B5EF4-FFF2-40B4-BE49-F238E27FC236}">
                <a16:creationId xmlns:a16="http://schemas.microsoft.com/office/drawing/2014/main" xmlns="" id="{00D2C594-C35C-4996-8F7F-C5FA0DE85CE1}"/>
              </a:ext>
            </a:extLst>
          </p:cNvPr>
          <p:cNvSpPr txBox="1"/>
          <p:nvPr/>
        </p:nvSpPr>
        <p:spPr>
          <a:xfrm>
            <a:off x="9587520" y="2610545"/>
            <a:ext cx="180512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ADMINISTRATIFS</a:t>
            </a:r>
          </a:p>
        </p:txBody>
      </p:sp>
      <p:sp>
        <p:nvSpPr>
          <p:cNvPr id="25" name="Bulle narrative : rectangle à coins arrondis 24">
            <a:extLst>
              <a:ext uri="{FF2B5EF4-FFF2-40B4-BE49-F238E27FC236}">
                <a16:creationId xmlns:a16="http://schemas.microsoft.com/office/drawing/2014/main" xmlns="" id="{ADDDB517-F918-4FD6-8DCD-67DD780BB652}"/>
              </a:ext>
            </a:extLst>
          </p:cNvPr>
          <p:cNvSpPr/>
          <p:nvPr/>
        </p:nvSpPr>
        <p:spPr>
          <a:xfrm>
            <a:off x="9316261" y="123540"/>
            <a:ext cx="1719299" cy="1194808"/>
          </a:xfrm>
          <a:prstGeom prst="wedgeRoundRectCallout">
            <a:avLst>
              <a:gd name="adj1" fmla="val 14549"/>
              <a:gd name="adj2" fmla="val 90214"/>
              <a:gd name="adj3" fmla="val 16667"/>
            </a:avLst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sz="1400" i="1" dirty="0"/>
              <a:t>JE FACILITE L’ACCUEIL DU PATIENT </a:t>
            </a:r>
            <a:endParaRPr lang="fr-FR" sz="1400" b="1" i="1" dirty="0"/>
          </a:p>
        </p:txBody>
      </p:sp>
      <p:pic>
        <p:nvPicPr>
          <p:cNvPr id="27" name="Image 26">
            <a:extLst>
              <a:ext uri="{FF2B5EF4-FFF2-40B4-BE49-F238E27FC236}">
                <a16:creationId xmlns:a16="http://schemas.microsoft.com/office/drawing/2014/main" xmlns="" id="{A7888DA4-C51F-401C-8829-7AF5AAF318DF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87520" y="5938275"/>
            <a:ext cx="632728" cy="632728"/>
          </a:xfrm>
          <a:prstGeom prst="rect">
            <a:avLst/>
          </a:prstGeom>
        </p:spPr>
      </p:pic>
      <p:sp>
        <p:nvSpPr>
          <p:cNvPr id="28" name="Flèche : gauche 27">
            <a:extLst>
              <a:ext uri="{FF2B5EF4-FFF2-40B4-BE49-F238E27FC236}">
                <a16:creationId xmlns:a16="http://schemas.microsoft.com/office/drawing/2014/main" xmlns="" id="{9553FD51-E665-432C-AF01-2D576E987CD9}"/>
              </a:ext>
            </a:extLst>
          </p:cNvPr>
          <p:cNvSpPr/>
          <p:nvPr/>
        </p:nvSpPr>
        <p:spPr>
          <a:xfrm rot="2325261">
            <a:off x="9254528" y="5546598"/>
            <a:ext cx="457982" cy="175913"/>
          </a:xfrm>
          <a:prstGeom prst="leftArrow">
            <a:avLst/>
          </a:prstGeom>
          <a:noFill/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9" name="Flèche : gauche 28">
            <a:extLst>
              <a:ext uri="{FF2B5EF4-FFF2-40B4-BE49-F238E27FC236}">
                <a16:creationId xmlns:a16="http://schemas.microsoft.com/office/drawing/2014/main" xmlns="" id="{9AA9A38B-E5C9-4131-8BFA-D0959DF009CE}"/>
              </a:ext>
            </a:extLst>
          </p:cNvPr>
          <p:cNvSpPr/>
          <p:nvPr/>
        </p:nvSpPr>
        <p:spPr>
          <a:xfrm rot="13346071">
            <a:off x="9081495" y="5763925"/>
            <a:ext cx="502976" cy="143610"/>
          </a:xfrm>
          <a:prstGeom prst="leftArrow">
            <a:avLst/>
          </a:prstGeom>
          <a:noFill/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1" name="Rectangle : coins arrondis 30">
            <a:extLst>
              <a:ext uri="{FF2B5EF4-FFF2-40B4-BE49-F238E27FC236}">
                <a16:creationId xmlns:a16="http://schemas.microsoft.com/office/drawing/2014/main" xmlns="" id="{1C4CA34E-210D-4728-86FC-425359860A9B}"/>
              </a:ext>
            </a:extLst>
          </p:cNvPr>
          <p:cNvSpPr/>
          <p:nvPr/>
        </p:nvSpPr>
        <p:spPr>
          <a:xfrm>
            <a:off x="5457499" y="5648671"/>
            <a:ext cx="2293859" cy="1131796"/>
          </a:xfrm>
          <a:prstGeom prst="roundRect">
            <a:avLst/>
          </a:prstGeom>
          <a:solidFill>
            <a:schemeClr val="bg1">
              <a:lumMod val="7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dirty="0"/>
              <a:t>Gestion des échanges avec des formulaires structurés</a:t>
            </a:r>
          </a:p>
        </p:txBody>
      </p:sp>
      <p:pic>
        <p:nvPicPr>
          <p:cNvPr id="32" name="Image 31">
            <a:extLst>
              <a:ext uri="{FF2B5EF4-FFF2-40B4-BE49-F238E27FC236}">
                <a16:creationId xmlns:a16="http://schemas.microsoft.com/office/drawing/2014/main" xmlns="" id="{8FA06C34-D4EC-497F-8F37-945FBD04D6A6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77680" y="1965446"/>
            <a:ext cx="2087556" cy="1647870"/>
          </a:xfrm>
          <a:prstGeom prst="rect">
            <a:avLst/>
          </a:prstGeom>
        </p:spPr>
      </p:pic>
      <p:pic>
        <p:nvPicPr>
          <p:cNvPr id="33" name="Image 32">
            <a:extLst>
              <a:ext uri="{FF2B5EF4-FFF2-40B4-BE49-F238E27FC236}">
                <a16:creationId xmlns:a16="http://schemas.microsoft.com/office/drawing/2014/main" xmlns="" id="{58E86465-5CC4-4EFF-BE24-3B6216C69708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70113" y="2159804"/>
            <a:ext cx="786251" cy="454392"/>
          </a:xfrm>
          <a:prstGeom prst="rect">
            <a:avLst/>
          </a:prstGeom>
        </p:spPr>
      </p:pic>
      <p:pic>
        <p:nvPicPr>
          <p:cNvPr id="34" name="Image 33">
            <a:extLst>
              <a:ext uri="{FF2B5EF4-FFF2-40B4-BE49-F238E27FC236}">
                <a16:creationId xmlns:a16="http://schemas.microsoft.com/office/drawing/2014/main" xmlns="" id="{8F3C67A7-63FC-4EB4-B755-45A1B61DDBDB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49390" y="2690484"/>
            <a:ext cx="1427698" cy="1427698"/>
          </a:xfrm>
          <a:prstGeom prst="rect">
            <a:avLst/>
          </a:prstGeom>
        </p:spPr>
      </p:pic>
      <p:sp>
        <p:nvSpPr>
          <p:cNvPr id="35" name="Bulle narrative : rectangle à coins arrondis 34">
            <a:extLst>
              <a:ext uri="{FF2B5EF4-FFF2-40B4-BE49-F238E27FC236}">
                <a16:creationId xmlns:a16="http://schemas.microsoft.com/office/drawing/2014/main" xmlns="" id="{1C529198-4B37-4680-9527-4215B73A7334}"/>
              </a:ext>
            </a:extLst>
          </p:cNvPr>
          <p:cNvSpPr/>
          <p:nvPr/>
        </p:nvSpPr>
        <p:spPr>
          <a:xfrm>
            <a:off x="5812629" y="-64419"/>
            <a:ext cx="3151510" cy="1871933"/>
          </a:xfrm>
          <a:prstGeom prst="wedgeRoundRectCallout">
            <a:avLst>
              <a:gd name="adj1" fmla="val -14633"/>
              <a:gd name="adj2" fmla="val 65425"/>
              <a:gd name="adj3" fmla="val 16667"/>
            </a:avLst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sz="1600" i="1" dirty="0"/>
              <a:t>JE SOUHAITE DISPOSER D’UN ESPACE FACILITANT MES ECHANGES AVEC LES ETABLISSEMENTS DE SANTE QUI ME PRENNENT EN CHARGE, </a:t>
            </a:r>
          </a:p>
          <a:p>
            <a:pPr algn="ctr"/>
            <a:r>
              <a:rPr lang="fr-FR" sz="1600" i="1" dirty="0"/>
              <a:t>ET </a:t>
            </a:r>
            <a:r>
              <a:rPr lang="fr-FR" sz="1600" b="1" i="1" dirty="0"/>
              <a:t>DEVENIR ACTEUR DE MA PROPRE PRISE EN CHARGE</a:t>
            </a:r>
          </a:p>
        </p:txBody>
      </p:sp>
      <p:sp>
        <p:nvSpPr>
          <p:cNvPr id="36" name="ZoneTexte 35">
            <a:extLst>
              <a:ext uri="{FF2B5EF4-FFF2-40B4-BE49-F238E27FC236}">
                <a16:creationId xmlns:a16="http://schemas.microsoft.com/office/drawing/2014/main" xmlns="" id="{0DCF7589-58BD-4B7F-B04E-444068A69C28}"/>
              </a:ext>
            </a:extLst>
          </p:cNvPr>
          <p:cNvSpPr txBox="1"/>
          <p:nvPr/>
        </p:nvSpPr>
        <p:spPr>
          <a:xfrm>
            <a:off x="6002625" y="4101895"/>
            <a:ext cx="132122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400" dirty="0"/>
              <a:t>PATIENT</a:t>
            </a:r>
          </a:p>
        </p:txBody>
      </p:sp>
      <p:sp>
        <p:nvSpPr>
          <p:cNvPr id="37" name="Flèche : gauche 36">
            <a:extLst>
              <a:ext uri="{FF2B5EF4-FFF2-40B4-BE49-F238E27FC236}">
                <a16:creationId xmlns:a16="http://schemas.microsoft.com/office/drawing/2014/main" xmlns="" id="{2445B64F-8C7C-4063-B86E-0A0789258C8C}"/>
              </a:ext>
            </a:extLst>
          </p:cNvPr>
          <p:cNvSpPr/>
          <p:nvPr/>
        </p:nvSpPr>
        <p:spPr>
          <a:xfrm rot="13111455">
            <a:off x="7356783" y="3588073"/>
            <a:ext cx="1067025" cy="191273"/>
          </a:xfrm>
          <a:prstGeom prst="leftArrow">
            <a:avLst/>
          </a:prstGeom>
          <a:noFill/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8" name="Flèche : gauche 37">
            <a:extLst>
              <a:ext uri="{FF2B5EF4-FFF2-40B4-BE49-F238E27FC236}">
                <a16:creationId xmlns:a16="http://schemas.microsoft.com/office/drawing/2014/main" xmlns="" id="{C132D9B0-3DDB-4926-BF76-DDFE5DF4D9B9}"/>
              </a:ext>
            </a:extLst>
          </p:cNvPr>
          <p:cNvSpPr/>
          <p:nvPr/>
        </p:nvSpPr>
        <p:spPr>
          <a:xfrm rot="2311455">
            <a:off x="7356782" y="3824989"/>
            <a:ext cx="1067025" cy="191273"/>
          </a:xfrm>
          <a:prstGeom prst="leftArrow">
            <a:avLst/>
          </a:prstGeom>
          <a:noFill/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75373891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 2">
            <a:extLst>
              <a:ext uri="{FF2B5EF4-FFF2-40B4-BE49-F238E27FC236}">
                <a16:creationId xmlns:a16="http://schemas.microsoft.com/office/drawing/2014/main" xmlns="" id="{B3622909-2801-47F1-A234-F93145C176B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73500" y="0"/>
            <a:ext cx="9045000" cy="6858000"/>
          </a:xfrm>
          <a:prstGeom prst="rect">
            <a:avLst/>
          </a:prstGeom>
        </p:spPr>
      </p:pic>
      <p:grpSp>
        <p:nvGrpSpPr>
          <p:cNvPr id="7" name="Groupe 6">
            <a:extLst>
              <a:ext uri="{FF2B5EF4-FFF2-40B4-BE49-F238E27FC236}">
                <a16:creationId xmlns:a16="http://schemas.microsoft.com/office/drawing/2014/main" xmlns="" id="{A8EDEA05-800D-43EC-9134-EC8A01FDE9D0}"/>
              </a:ext>
            </a:extLst>
          </p:cNvPr>
          <p:cNvGrpSpPr/>
          <p:nvPr/>
        </p:nvGrpSpPr>
        <p:grpSpPr>
          <a:xfrm>
            <a:off x="8882683" y="5096859"/>
            <a:ext cx="3163296" cy="550751"/>
            <a:chOff x="8882683" y="5096859"/>
            <a:chExt cx="3163296" cy="550751"/>
          </a:xfrm>
        </p:grpSpPr>
        <p:sp>
          <p:nvSpPr>
            <p:cNvPr id="4" name="Rectangle 3"/>
            <p:cNvSpPr/>
            <p:nvPr/>
          </p:nvSpPr>
          <p:spPr>
            <a:xfrm>
              <a:off x="8882683" y="5096859"/>
              <a:ext cx="3163296" cy="550751"/>
            </a:xfrm>
            <a:prstGeom prst="rect">
              <a:avLst/>
            </a:prstGeom>
            <a:ln w="12700">
              <a:solidFill>
                <a:srgbClr val="002060"/>
              </a:solidFill>
            </a:ln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marL="200786" indent="-200786" algn="ctr" defTabSz="913274"/>
              <a:r>
                <a:rPr lang="fr-FR" sz="1400" b="1">
                  <a:solidFill>
                    <a:srgbClr val="9BBB59">
                      <a:lumMod val="50000"/>
                    </a:srgbClr>
                  </a:solidFill>
                </a:rPr>
                <a:t>Sites </a:t>
              </a:r>
              <a:r>
                <a:rPr lang="fr-FR" sz="1400" b="1" dirty="0" err="1">
                  <a:solidFill>
                    <a:srgbClr val="9BBB59">
                      <a:lumMod val="50000"/>
                    </a:srgbClr>
                  </a:solidFill>
                </a:rPr>
                <a:t>myHOP</a:t>
              </a:r>
              <a:endParaRPr lang="fr-FR" sz="1400" b="1" dirty="0">
                <a:solidFill>
                  <a:srgbClr val="9BBB59">
                    <a:lumMod val="50000"/>
                  </a:srgbClr>
                </a:solidFill>
              </a:endParaRPr>
            </a:p>
          </p:txBody>
        </p:sp>
        <p:sp>
          <p:nvSpPr>
            <p:cNvPr id="12" name="Ellipse 11"/>
            <p:cNvSpPr/>
            <p:nvPr/>
          </p:nvSpPr>
          <p:spPr>
            <a:xfrm>
              <a:off x="9281197" y="5256377"/>
              <a:ext cx="225449" cy="231713"/>
            </a:xfrm>
            <a:prstGeom prst="ellipse">
              <a:avLst/>
            </a:prstGeom>
            <a:ln/>
          </p:spPr>
          <p:style>
            <a:lnRef idx="1">
              <a:schemeClr val="accent3"/>
            </a:lnRef>
            <a:fillRef idx="3">
              <a:schemeClr val="accent3"/>
            </a:fillRef>
            <a:effectRef idx="2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200786" indent="-200786" algn="ctr" defTabSz="913274"/>
              <a:endParaRPr lang="fr-FR" sz="1266">
                <a:solidFill>
                  <a:prstClr val="white"/>
                </a:solidFill>
              </a:endParaRPr>
            </a:p>
          </p:txBody>
        </p:sp>
      </p:grpSp>
      <p:sp>
        <p:nvSpPr>
          <p:cNvPr id="13" name="Ellipse 12"/>
          <p:cNvSpPr/>
          <p:nvPr/>
        </p:nvSpPr>
        <p:spPr>
          <a:xfrm>
            <a:off x="6353185" y="2389364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14" name="Ellipse 13"/>
          <p:cNvSpPr/>
          <p:nvPr/>
        </p:nvSpPr>
        <p:spPr>
          <a:xfrm>
            <a:off x="6460341" y="2621077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15" name="Ellipse 14"/>
          <p:cNvSpPr/>
          <p:nvPr/>
        </p:nvSpPr>
        <p:spPr>
          <a:xfrm>
            <a:off x="5561159" y="3411866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16" name="Ellipse 15"/>
          <p:cNvSpPr/>
          <p:nvPr/>
        </p:nvSpPr>
        <p:spPr>
          <a:xfrm>
            <a:off x="7780758" y="3775265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17" name="Ellipse 16"/>
          <p:cNvSpPr/>
          <p:nvPr/>
        </p:nvSpPr>
        <p:spPr>
          <a:xfrm>
            <a:off x="8051527" y="3896651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26" name="Ellipse 25"/>
          <p:cNvSpPr/>
          <p:nvPr/>
        </p:nvSpPr>
        <p:spPr>
          <a:xfrm>
            <a:off x="7168145" y="3147316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30" name="ZoneTexte 29"/>
          <p:cNvSpPr txBox="1"/>
          <p:nvPr/>
        </p:nvSpPr>
        <p:spPr>
          <a:xfrm>
            <a:off x="3686461" y="768663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CH Moulins</a:t>
            </a:r>
          </a:p>
        </p:txBody>
      </p:sp>
      <p:sp>
        <p:nvSpPr>
          <p:cNvPr id="31" name="ZoneTexte 30"/>
          <p:cNvSpPr txBox="1"/>
          <p:nvPr/>
        </p:nvSpPr>
        <p:spPr>
          <a:xfrm>
            <a:off x="4882530" y="4368716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CH Emile Roux</a:t>
            </a:r>
          </a:p>
        </p:txBody>
      </p:sp>
      <p:sp>
        <p:nvSpPr>
          <p:cNvPr id="34" name="ZoneTexte 33"/>
          <p:cNvSpPr txBox="1"/>
          <p:nvPr/>
        </p:nvSpPr>
        <p:spPr>
          <a:xfrm>
            <a:off x="6405842" y="3195448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CH Vienne</a:t>
            </a:r>
          </a:p>
        </p:txBody>
      </p:sp>
      <p:sp>
        <p:nvSpPr>
          <p:cNvPr id="35" name="ZoneTexte 34"/>
          <p:cNvSpPr txBox="1"/>
          <p:nvPr/>
        </p:nvSpPr>
        <p:spPr>
          <a:xfrm>
            <a:off x="6362406" y="1824283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HNO</a:t>
            </a:r>
          </a:p>
        </p:txBody>
      </p:sp>
      <p:sp>
        <p:nvSpPr>
          <p:cNvPr id="36" name="ZoneTexte 35"/>
          <p:cNvSpPr txBox="1"/>
          <p:nvPr/>
        </p:nvSpPr>
        <p:spPr>
          <a:xfrm>
            <a:off x="9368380" y="1025383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HDL</a:t>
            </a:r>
          </a:p>
        </p:txBody>
      </p:sp>
      <p:sp>
        <p:nvSpPr>
          <p:cNvPr id="37" name="ZoneTexte 36"/>
          <p:cNvSpPr txBox="1"/>
          <p:nvPr/>
        </p:nvSpPr>
        <p:spPr>
          <a:xfrm>
            <a:off x="9950744" y="1929212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HPMB</a:t>
            </a:r>
          </a:p>
        </p:txBody>
      </p:sp>
      <p:sp>
        <p:nvSpPr>
          <p:cNvPr id="38" name="ZoneTexte 37"/>
          <p:cNvSpPr txBox="1"/>
          <p:nvPr/>
        </p:nvSpPr>
        <p:spPr>
          <a:xfrm>
            <a:off x="8882683" y="1485765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CHAL</a:t>
            </a:r>
          </a:p>
        </p:txBody>
      </p:sp>
      <p:sp>
        <p:nvSpPr>
          <p:cNvPr id="39" name="ZoneTexte 38"/>
          <p:cNvSpPr txBox="1"/>
          <p:nvPr/>
        </p:nvSpPr>
        <p:spPr>
          <a:xfrm>
            <a:off x="8315538" y="3932245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CHUGA</a:t>
            </a:r>
          </a:p>
        </p:txBody>
      </p:sp>
      <p:sp>
        <p:nvSpPr>
          <p:cNvPr id="40" name="ZoneTexte 39"/>
          <p:cNvSpPr txBox="1"/>
          <p:nvPr/>
        </p:nvSpPr>
        <p:spPr>
          <a:xfrm>
            <a:off x="8019564" y="3643567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GHM Grenoble</a:t>
            </a:r>
          </a:p>
        </p:txBody>
      </p:sp>
      <p:sp>
        <p:nvSpPr>
          <p:cNvPr id="41" name="ZoneTexte 40"/>
          <p:cNvSpPr txBox="1"/>
          <p:nvPr/>
        </p:nvSpPr>
        <p:spPr>
          <a:xfrm>
            <a:off x="7434167" y="3138482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CHPO</a:t>
            </a:r>
          </a:p>
        </p:txBody>
      </p:sp>
      <p:sp>
        <p:nvSpPr>
          <p:cNvPr id="42" name="ZoneTexte 41"/>
          <p:cNvSpPr txBox="1"/>
          <p:nvPr/>
        </p:nvSpPr>
        <p:spPr>
          <a:xfrm>
            <a:off x="6628074" y="2376864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HCL</a:t>
            </a:r>
          </a:p>
        </p:txBody>
      </p:sp>
      <p:sp>
        <p:nvSpPr>
          <p:cNvPr id="43" name="ZoneTexte 42"/>
          <p:cNvSpPr txBox="1"/>
          <p:nvPr/>
        </p:nvSpPr>
        <p:spPr>
          <a:xfrm>
            <a:off x="6741666" y="2637049"/>
            <a:ext cx="1277899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Centre Léon Bérard</a:t>
            </a:r>
          </a:p>
        </p:txBody>
      </p:sp>
      <p:sp>
        <p:nvSpPr>
          <p:cNvPr id="44" name="ZoneTexte 43"/>
          <p:cNvSpPr txBox="1"/>
          <p:nvPr/>
        </p:nvSpPr>
        <p:spPr>
          <a:xfrm>
            <a:off x="4873258" y="2528847"/>
            <a:ext cx="1277899" cy="367783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Hôpital Saint Joseph Saint Luc</a:t>
            </a:r>
          </a:p>
        </p:txBody>
      </p:sp>
      <p:sp>
        <p:nvSpPr>
          <p:cNvPr id="45" name="ZoneTexte 44"/>
          <p:cNvSpPr txBox="1"/>
          <p:nvPr/>
        </p:nvSpPr>
        <p:spPr>
          <a:xfrm>
            <a:off x="5786608" y="3439807"/>
            <a:ext cx="1078384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CHU SE</a:t>
            </a:r>
          </a:p>
        </p:txBody>
      </p:sp>
      <p:sp>
        <p:nvSpPr>
          <p:cNvPr id="47" name="ZoneTexte 46"/>
          <p:cNvSpPr txBox="1"/>
          <p:nvPr/>
        </p:nvSpPr>
        <p:spPr>
          <a:xfrm>
            <a:off x="3408362" y="2582424"/>
            <a:ext cx="1277899" cy="216331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Centre Jean Perrin</a:t>
            </a:r>
          </a:p>
        </p:txBody>
      </p:sp>
      <p:sp>
        <p:nvSpPr>
          <p:cNvPr id="53" name="Ellipse 52"/>
          <p:cNvSpPr/>
          <p:nvPr/>
        </p:nvSpPr>
        <p:spPr>
          <a:xfrm>
            <a:off x="4657081" y="4337024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54" name="Ellipse 53"/>
          <p:cNvSpPr/>
          <p:nvPr/>
        </p:nvSpPr>
        <p:spPr>
          <a:xfrm>
            <a:off x="3182914" y="2574021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55" name="Ellipse 54"/>
          <p:cNvSpPr/>
          <p:nvPr/>
        </p:nvSpPr>
        <p:spPr>
          <a:xfrm>
            <a:off x="3686461" y="536950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56" name="Ellipse 55"/>
          <p:cNvSpPr/>
          <p:nvPr/>
        </p:nvSpPr>
        <p:spPr>
          <a:xfrm>
            <a:off x="6109004" y="2561572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57" name="Ellipse 56"/>
          <p:cNvSpPr/>
          <p:nvPr/>
        </p:nvSpPr>
        <p:spPr>
          <a:xfrm>
            <a:off x="6112328" y="1824283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58" name="Ellipse 57"/>
          <p:cNvSpPr/>
          <p:nvPr/>
        </p:nvSpPr>
        <p:spPr>
          <a:xfrm>
            <a:off x="9393923" y="2535969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59" name="ZoneTexte 58"/>
          <p:cNvSpPr txBox="1"/>
          <p:nvPr/>
        </p:nvSpPr>
        <p:spPr>
          <a:xfrm>
            <a:off x="9639633" y="2531806"/>
            <a:ext cx="1325981" cy="367783"/>
          </a:xfrm>
          <a:prstGeom prst="rect">
            <a:avLst/>
          </a:prstGeom>
          <a:noFill/>
        </p:spPr>
        <p:txBody>
          <a:bodyPr wrap="square" lIns="64254" tIns="32126" rIns="64254" bIns="32126" rtlCol="0">
            <a:spAutoFit/>
          </a:bodyPr>
          <a:lstStyle/>
          <a:p>
            <a:pPr defTabSz="410499"/>
            <a:r>
              <a:rPr lang="fr-FR" sz="984" dirty="0"/>
              <a:t>CH Bourg Saint Maurice</a:t>
            </a:r>
          </a:p>
        </p:txBody>
      </p:sp>
      <p:sp>
        <p:nvSpPr>
          <p:cNvPr id="60" name="Ellipse 59"/>
          <p:cNvSpPr/>
          <p:nvPr/>
        </p:nvSpPr>
        <p:spPr>
          <a:xfrm>
            <a:off x="6185972" y="3147315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61" name="Ellipse 60"/>
          <p:cNvSpPr/>
          <p:nvPr/>
        </p:nvSpPr>
        <p:spPr>
          <a:xfrm>
            <a:off x="8657234" y="1453100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62" name="Ellipse 61"/>
          <p:cNvSpPr/>
          <p:nvPr/>
        </p:nvSpPr>
        <p:spPr>
          <a:xfrm>
            <a:off x="9142931" y="993962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sp>
        <p:nvSpPr>
          <p:cNvPr id="63" name="Ellipse 62"/>
          <p:cNvSpPr/>
          <p:nvPr/>
        </p:nvSpPr>
        <p:spPr>
          <a:xfrm>
            <a:off x="9735618" y="1862538"/>
            <a:ext cx="225449" cy="231713"/>
          </a:xfrm>
          <a:prstGeom prst="ellipse">
            <a:avLst/>
          </a:prstGeom>
          <a:ln/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lIns="64254" tIns="32126" rIns="64254" bIns="32126" rtlCol="0" anchor="ctr"/>
          <a:lstStyle/>
          <a:p>
            <a:pPr marL="200786" indent="-200786" algn="ctr" defTabSz="913274"/>
            <a:endParaRPr lang="fr-FR" sz="1266">
              <a:solidFill>
                <a:prstClr val="white"/>
              </a:solidFill>
            </a:endParaRPr>
          </a:p>
        </p:txBody>
      </p:sp>
      <p:grpSp>
        <p:nvGrpSpPr>
          <p:cNvPr id="46" name="Groupe 45">
            <a:extLst>
              <a:ext uri="{FF2B5EF4-FFF2-40B4-BE49-F238E27FC236}">
                <a16:creationId xmlns:a16="http://schemas.microsoft.com/office/drawing/2014/main" xmlns="" id="{5FA5934B-D5A9-4972-8CC2-DB5DDF5DBEBF}"/>
              </a:ext>
            </a:extLst>
          </p:cNvPr>
          <p:cNvGrpSpPr/>
          <p:nvPr/>
        </p:nvGrpSpPr>
        <p:grpSpPr>
          <a:xfrm>
            <a:off x="820015" y="5826494"/>
            <a:ext cx="5640326" cy="831427"/>
            <a:chOff x="4667047" y="591541"/>
            <a:chExt cx="5640326" cy="831427"/>
          </a:xfrm>
        </p:grpSpPr>
        <p:pic>
          <p:nvPicPr>
            <p:cNvPr id="48" name="Image 47">
              <a:extLst>
                <a:ext uri="{FF2B5EF4-FFF2-40B4-BE49-F238E27FC236}">
                  <a16:creationId xmlns:a16="http://schemas.microsoft.com/office/drawing/2014/main" xmlns="" id="{E21C98F5-DA61-4325-AA72-82A4BCCAF4F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667047" y="749952"/>
              <a:ext cx="685714" cy="673016"/>
            </a:xfrm>
            <a:prstGeom prst="rect">
              <a:avLst/>
            </a:prstGeom>
          </p:spPr>
        </p:pic>
        <p:sp>
          <p:nvSpPr>
            <p:cNvPr id="49" name="ZoneTexte 48">
              <a:extLst>
                <a:ext uri="{FF2B5EF4-FFF2-40B4-BE49-F238E27FC236}">
                  <a16:creationId xmlns:a16="http://schemas.microsoft.com/office/drawing/2014/main" xmlns="" id="{7A74A024-32FD-48AF-862B-12B0752C75FC}"/>
                </a:ext>
              </a:extLst>
            </p:cNvPr>
            <p:cNvSpPr txBox="1"/>
            <p:nvPr/>
          </p:nvSpPr>
          <p:spPr>
            <a:xfrm>
              <a:off x="5459148" y="591541"/>
              <a:ext cx="4848225" cy="769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4400" dirty="0" err="1">
                  <a:solidFill>
                    <a:schemeClr val="tx1">
                      <a:lumMod val="65000"/>
                      <a:lumOff val="35000"/>
                    </a:schemeClr>
                  </a:solidFill>
                  <a:latin typeface="Roboto" pitchFamily="2" charset="0"/>
                  <a:ea typeface="Roboto" pitchFamily="2" charset="0"/>
                </a:rPr>
                <a:t>MyHop</a:t>
              </a:r>
              <a:endParaRPr lang="fr-FR" sz="4400" dirty="0">
                <a:solidFill>
                  <a:schemeClr val="tx1">
                    <a:lumMod val="65000"/>
                    <a:lumOff val="35000"/>
                  </a:schemeClr>
                </a:solidFill>
                <a:latin typeface="Roboto" pitchFamily="2" charset="0"/>
                <a:ea typeface="Roboto" pitchFamily="2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55873057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xmlns="" id="{C1499744-C08A-4FFB-840B-459B02C963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PERSPECTIVES ACTUELLES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xmlns="" id="{3256F4EF-BDC8-4DC5-96CF-969AC4D3129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fr-FR" dirty="0"/>
              <a:t>Nationales : Art. 54 de la LFSS 2018</a:t>
            </a:r>
          </a:p>
          <a:p>
            <a:pPr lvl="1"/>
            <a:r>
              <a:rPr lang="fr-FR" dirty="0"/>
              <a:t>Bascule de certains actes dans le droit commun</a:t>
            </a:r>
          </a:p>
          <a:p>
            <a:pPr lvl="1"/>
            <a:r>
              <a:rPr lang="fr-FR" dirty="0"/>
              <a:t>Négociation conventionnelle sur les actes de TLC et de TLX</a:t>
            </a:r>
          </a:p>
          <a:p>
            <a:pPr lvl="1"/>
            <a:r>
              <a:rPr lang="fr-FR" dirty="0"/>
              <a:t>Continuité du cadre expérimental pour la TLS par pathologie</a:t>
            </a:r>
          </a:p>
          <a:p>
            <a:r>
              <a:rPr lang="fr-FR" dirty="0"/>
              <a:t>Régionales : des initiatives sur </a:t>
            </a:r>
            <a:r>
              <a:rPr lang="fr-FR" dirty="0" err="1"/>
              <a:t>MonSisra</a:t>
            </a:r>
            <a:endParaRPr lang="fr-FR" dirty="0"/>
          </a:p>
          <a:p>
            <a:pPr lvl="1"/>
            <a:r>
              <a:rPr lang="fr-FR" dirty="0"/>
              <a:t>Prise en compte des déclarations d’activités par l’ARS</a:t>
            </a:r>
          </a:p>
          <a:p>
            <a:pPr lvl="1"/>
            <a:r>
              <a:rPr lang="fr-FR" dirty="0"/>
              <a:t>Un annuaire d’expertise en cours de constitution</a:t>
            </a:r>
          </a:p>
          <a:p>
            <a:pPr lvl="1"/>
            <a:endParaRPr lang="fr-FR" dirty="0"/>
          </a:p>
          <a:p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84109382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xmlns="" id="{C1499744-C08A-4FFB-840B-459B02C963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COMMENT MONTER UN PROJET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xmlns="" id="{3256F4EF-BDC8-4DC5-96CF-969AC4D3129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dirty="0"/>
              <a:t>Elaborer le projet médical </a:t>
            </a:r>
          </a:p>
          <a:p>
            <a:pPr lvl="1"/>
            <a:r>
              <a:rPr lang="fr-FR" dirty="0"/>
              <a:t>L’expert médical doit obligatoirement être impliqué dans l’élaboration du projet</a:t>
            </a:r>
          </a:p>
          <a:p>
            <a:r>
              <a:rPr lang="fr-FR" dirty="0"/>
              <a:t>Elaborer précisément le périmètre et l’organisation autour de l’acte</a:t>
            </a:r>
          </a:p>
          <a:p>
            <a:r>
              <a:rPr lang="fr-FR" dirty="0"/>
              <a:t>Définir l’outil approprié à la filière et s ’équiper</a:t>
            </a:r>
          </a:p>
          <a:p>
            <a:r>
              <a:rPr lang="fr-FR" dirty="0"/>
              <a:t>Déclarer l’activité</a:t>
            </a:r>
          </a:p>
          <a:p>
            <a:r>
              <a:rPr lang="fr-FR" dirty="0"/>
              <a:t>Communiquer</a:t>
            </a:r>
          </a:p>
        </p:txBody>
      </p:sp>
      <p:sp>
        <p:nvSpPr>
          <p:cNvPr id="4" name="Rectangle : coins arrondis 3">
            <a:extLst>
              <a:ext uri="{FF2B5EF4-FFF2-40B4-BE49-F238E27FC236}">
                <a16:creationId xmlns:a16="http://schemas.microsoft.com/office/drawing/2014/main" xmlns="" id="{4A33D1DA-729E-4C6A-BCC9-0EF61BD8D824}"/>
              </a:ext>
            </a:extLst>
          </p:cNvPr>
          <p:cNvSpPr/>
          <p:nvPr/>
        </p:nvSpPr>
        <p:spPr>
          <a:xfrm>
            <a:off x="758030" y="2146298"/>
            <a:ext cx="9905998" cy="3644904"/>
          </a:xfrm>
          <a:prstGeom prst="roundRect">
            <a:avLst>
              <a:gd name="adj" fmla="val 2718"/>
            </a:avLst>
          </a:prstGeom>
          <a:noFill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5" name="Bulle narrative : rectangle à coins arrondis 4">
            <a:extLst>
              <a:ext uri="{FF2B5EF4-FFF2-40B4-BE49-F238E27FC236}">
                <a16:creationId xmlns:a16="http://schemas.microsoft.com/office/drawing/2014/main" xmlns="" id="{AA4FEEAA-A443-45C1-824E-53985B2BB725}"/>
              </a:ext>
            </a:extLst>
          </p:cNvPr>
          <p:cNvSpPr/>
          <p:nvPr/>
        </p:nvSpPr>
        <p:spPr>
          <a:xfrm>
            <a:off x="8692355" y="762001"/>
            <a:ext cx="2967436" cy="1143800"/>
          </a:xfrm>
          <a:prstGeom prst="wedgeRoundRectCallout">
            <a:avLst>
              <a:gd name="adj1" fmla="val -42309"/>
              <a:gd name="adj2" fmla="val 67467"/>
              <a:gd name="adj3" fmla="val 16667"/>
            </a:avLst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sz="2000" b="1" i="1" u="sng" dirty="0"/>
              <a:t>Se faire accompagner : </a:t>
            </a:r>
          </a:p>
          <a:p>
            <a:pPr algn="ctr"/>
            <a:r>
              <a:rPr lang="fr-FR" sz="2000" dirty="0"/>
              <a:t>les équipes des GCS sont à votre disposition</a:t>
            </a:r>
          </a:p>
        </p:txBody>
      </p:sp>
    </p:spTree>
    <p:extLst>
      <p:ext uri="{BB962C8B-B14F-4D97-AF65-F5344CB8AC3E}">
        <p14:creationId xmlns:p14="http://schemas.microsoft.com/office/powerpoint/2010/main" val="195695837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oneTexte 3"/>
          <p:cNvSpPr txBox="1"/>
          <p:nvPr/>
        </p:nvSpPr>
        <p:spPr>
          <a:xfrm>
            <a:off x="5753819" y="0"/>
            <a:ext cx="5529532" cy="1477328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fr-FR" dirty="0"/>
          </a:p>
          <a:p>
            <a:endParaRPr lang="fr-FR" dirty="0"/>
          </a:p>
          <a:p>
            <a:endParaRPr lang="fr-FR" dirty="0"/>
          </a:p>
          <a:p>
            <a:endParaRPr lang="fr-FR" dirty="0"/>
          </a:p>
          <a:p>
            <a:endParaRPr lang="fr-FR" dirty="0"/>
          </a:p>
        </p:txBody>
      </p:sp>
      <p:sp>
        <p:nvSpPr>
          <p:cNvPr id="3" name="Titre 2">
            <a:extLst>
              <a:ext uri="{FF2B5EF4-FFF2-40B4-BE49-F238E27FC236}">
                <a16:creationId xmlns:a16="http://schemas.microsoft.com/office/drawing/2014/main" xmlns="" id="{0E593200-D88C-46B0-8421-97CC0DF1391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21038" y="148114"/>
            <a:ext cx="8791575" cy="975836"/>
          </a:xfrm>
        </p:spPr>
        <p:txBody>
          <a:bodyPr/>
          <a:lstStyle/>
          <a:p>
            <a:pPr algn="l"/>
            <a:r>
              <a:rPr lang="fr-FR" dirty="0"/>
              <a:t>Vos contacts</a:t>
            </a:r>
          </a:p>
        </p:txBody>
      </p:sp>
      <p:pic>
        <p:nvPicPr>
          <p:cNvPr id="8" name="Image 7">
            <a:extLst>
              <a:ext uri="{FF2B5EF4-FFF2-40B4-BE49-F238E27FC236}">
                <a16:creationId xmlns:a16="http://schemas.microsoft.com/office/drawing/2014/main" xmlns="" id="{E37DF174-576D-4595-8257-95C64A180D3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57323" y="1895475"/>
            <a:ext cx="8734425" cy="1895475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5" name="Image 14">
            <a:extLst>
              <a:ext uri="{FF2B5EF4-FFF2-40B4-BE49-F238E27FC236}">
                <a16:creationId xmlns:a16="http://schemas.microsoft.com/office/drawing/2014/main" xmlns="" id="{13DBF92F-FF23-4AAF-B77D-486956E9EDD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86606" y="4343400"/>
            <a:ext cx="8734425" cy="1895475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38265637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41300"/>
    </mc:Choice>
    <mc:Fallback xmlns="">
      <p:transition spd="slow" advTm="41300"/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oneTexte 3"/>
          <p:cNvSpPr txBox="1"/>
          <p:nvPr/>
        </p:nvSpPr>
        <p:spPr>
          <a:xfrm>
            <a:off x="5753819" y="0"/>
            <a:ext cx="5529532" cy="1477328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fr-FR" dirty="0"/>
          </a:p>
          <a:p>
            <a:endParaRPr lang="fr-FR" dirty="0"/>
          </a:p>
          <a:p>
            <a:endParaRPr lang="fr-FR" dirty="0"/>
          </a:p>
          <a:p>
            <a:endParaRPr lang="fr-FR" dirty="0"/>
          </a:p>
          <a:p>
            <a:endParaRPr lang="fr-FR" dirty="0"/>
          </a:p>
        </p:txBody>
      </p:sp>
      <p:sp>
        <p:nvSpPr>
          <p:cNvPr id="6" name="Titre 3"/>
          <p:cNvSpPr>
            <a:spLocks noGrp="1"/>
          </p:cNvSpPr>
          <p:nvPr>
            <p:ph type="ctrTitle"/>
          </p:nvPr>
        </p:nvSpPr>
        <p:spPr>
          <a:xfrm>
            <a:off x="437438" y="523352"/>
            <a:ext cx="6779896" cy="2387600"/>
          </a:xfrm>
        </p:spPr>
        <p:txBody>
          <a:bodyPr/>
          <a:lstStyle/>
          <a:p>
            <a:r>
              <a:rPr lang="fr-FR" cap="none" dirty="0"/>
              <a:t>GCS SIMPA</a:t>
            </a:r>
            <a:br>
              <a:rPr lang="fr-FR" cap="none" dirty="0"/>
            </a:br>
            <a:r>
              <a:rPr lang="fr-FR" cap="none" dirty="0">
                <a:solidFill>
                  <a:srgbClr val="48BDCE"/>
                </a:solidFill>
              </a:rPr>
              <a:t>esante-auvergne.fr</a:t>
            </a:r>
          </a:p>
        </p:txBody>
      </p:sp>
      <p:pic>
        <p:nvPicPr>
          <p:cNvPr id="7" name="Imag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73696" y="1067943"/>
            <a:ext cx="2801635" cy="1615440"/>
          </a:xfrm>
          <a:prstGeom prst="rect">
            <a:avLst/>
          </a:prstGeom>
        </p:spPr>
      </p:pic>
      <p:sp>
        <p:nvSpPr>
          <p:cNvPr id="9" name="Titre 3"/>
          <p:cNvSpPr txBox="1">
            <a:spLocks/>
          </p:cNvSpPr>
          <p:nvPr/>
        </p:nvSpPr>
        <p:spPr>
          <a:xfrm>
            <a:off x="5341691" y="2823306"/>
            <a:ext cx="6779896" cy="2387600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800" kern="1200" cap="all" baseline="0">
                <a:solidFill>
                  <a:srgbClr val="215379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cap="none" dirty="0"/>
              <a:t>GCS SISRA</a:t>
            </a:r>
            <a:br>
              <a:rPr lang="fr-FR" cap="none" dirty="0"/>
            </a:br>
            <a:r>
              <a:rPr lang="fr-FR" cap="none" dirty="0">
                <a:solidFill>
                  <a:srgbClr val="48BDCE"/>
                </a:solidFill>
              </a:rPr>
              <a:t>sante-ra.fr</a:t>
            </a:r>
          </a:p>
        </p:txBody>
      </p:sp>
      <p:pic>
        <p:nvPicPr>
          <p:cNvPr id="10" name="Image 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82369" y="4017106"/>
            <a:ext cx="2852646" cy="14808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64694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41300"/>
    </mc:Choice>
    <mc:Fallback xmlns="">
      <p:transition spd="slow" advTm="41300"/>
    </mc:Fallback>
  </mc:AlternateContent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ircuit">
  <a:themeElements>
    <a:clrScheme name="Personnalisé 6">
      <a:dk1>
        <a:sysClr val="windowText" lastClr="000000"/>
      </a:dk1>
      <a:lt1>
        <a:sysClr val="window" lastClr="FFFFFF"/>
      </a:lt1>
      <a:dk2>
        <a:srgbClr val="134770"/>
      </a:dk2>
      <a:lt2>
        <a:srgbClr val="82FFFF"/>
      </a:lt2>
      <a:accent1>
        <a:srgbClr val="9ACD4C"/>
      </a:accent1>
      <a:accent2>
        <a:srgbClr val="FAA93A"/>
      </a:accent2>
      <a:accent3>
        <a:srgbClr val="D35940"/>
      </a:accent3>
      <a:accent4>
        <a:srgbClr val="B258D3"/>
      </a:accent4>
      <a:accent5>
        <a:srgbClr val="63A0CC"/>
      </a:accent5>
      <a:accent6>
        <a:srgbClr val="8AC4A7"/>
      </a:accent6>
      <a:hlink>
        <a:srgbClr val="B8FA56"/>
      </a:hlink>
      <a:folHlink>
        <a:srgbClr val="7AF8CC"/>
      </a:folHlink>
    </a:clrScheme>
    <a:fontScheme name="Personnalisé 1">
      <a:majorFont>
        <a:latin typeface="Myriad Pro"/>
        <a:ea typeface=""/>
        <a:cs typeface=""/>
      </a:majorFont>
      <a:minorFont>
        <a:latin typeface="Calibri"/>
        <a:ea typeface=""/>
        <a:cs typeface=""/>
      </a:minorFont>
    </a:fontScheme>
    <a:fmtScheme name="Circuit">
      <a:fillStyleLst>
        <a:solidFill>
          <a:schemeClr val="phClr"/>
        </a:solidFill>
        <a:gradFill rotWithShape="1">
          <a:gsLst>
            <a:gs pos="0">
              <a:schemeClr val="phClr">
                <a:tint val="58000"/>
                <a:satMod val="108000"/>
                <a:lumMod val="110000"/>
              </a:schemeClr>
            </a:gs>
            <a:gs pos="100000">
              <a:schemeClr val="phClr">
                <a:tint val="81000"/>
                <a:satMod val="109000"/>
                <a:lumMod val="105000"/>
              </a:schemeClr>
            </a:gs>
          </a:gsLst>
          <a:lin ang="5040000" scaled="0"/>
        </a:gradFill>
        <a:gradFill rotWithShape="1">
          <a:gsLst>
            <a:gs pos="0">
              <a:schemeClr val="phClr">
                <a:tint val="94000"/>
                <a:satMod val="105000"/>
                <a:lumMod val="102000"/>
              </a:schemeClr>
            </a:gs>
            <a:gs pos="100000">
              <a:schemeClr val="phClr">
                <a:shade val="74000"/>
                <a:satMod val="128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hueMod val="94000"/>
                <a:satMod val="148000"/>
                <a:lumMod val="150000"/>
              </a:schemeClr>
            </a:gs>
            <a:gs pos="100000">
              <a:schemeClr val="phClr">
                <a:shade val="92000"/>
                <a:hueMod val="104000"/>
                <a:satMod val="140000"/>
                <a:lumMod val="68000"/>
              </a:schemeClr>
            </a:gs>
          </a:gsLst>
          <a:lin ang="5040000" scaled="0"/>
        </a:gradFill>
        <a:blipFill>
          <a:blip xmlns:r="http://schemas.openxmlformats.org/officeDocument/2006/relationships" r:embed="rId1">
            <a:duotone>
              <a:schemeClr val="phClr">
                <a:shade val="88000"/>
                <a:hueMod val="106000"/>
                <a:satMod val="140000"/>
                <a:lumMod val="54000"/>
              </a:schemeClr>
              <a:schemeClr val="phClr">
                <a:tint val="98000"/>
                <a:hueMod val="90000"/>
                <a:satMod val="150000"/>
                <a:lumMod val="160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ircuit" id="{0AC2F7E7-15F5-431C-B2A2-456FE929F56C}" vid="{0911B802-464C-4241-8DD9-B60FF88E379F}"/>
    </a:ext>
  </a:extLst>
</a:theme>
</file>

<file path=ppt/theme/theme2.xml><?xml version="1.0" encoding="utf-8"?>
<a:theme xmlns:a="http://schemas.openxmlformats.org/drawingml/2006/main" name="Conception personnalisé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TM04033919[[fn=Circuit]]</Template>
  <TotalTime>4027</TotalTime>
  <Words>791</Words>
  <Application>Microsoft Office PowerPoint</Application>
  <PresentationFormat>Grand écran</PresentationFormat>
  <Paragraphs>169</Paragraphs>
  <Slides>15</Slides>
  <Notes>1</Notes>
  <HiddenSlides>0</HiddenSlides>
  <MMClips>0</MMClips>
  <ScaleCrop>false</ScaleCrop>
  <HeadingPairs>
    <vt:vector size="6" baseType="variant">
      <vt:variant>
        <vt:lpstr>Polices utilisées</vt:lpstr>
      </vt:variant>
      <vt:variant>
        <vt:i4>6</vt:i4>
      </vt:variant>
      <vt:variant>
        <vt:lpstr>Thème</vt:lpstr>
      </vt:variant>
      <vt:variant>
        <vt:i4>2</vt:i4>
      </vt:variant>
      <vt:variant>
        <vt:lpstr>Titres des diapositives</vt:lpstr>
      </vt:variant>
      <vt:variant>
        <vt:i4>15</vt:i4>
      </vt:variant>
    </vt:vector>
  </HeadingPairs>
  <TitlesOfParts>
    <vt:vector size="23" baseType="lpstr">
      <vt:lpstr>Arial</vt:lpstr>
      <vt:lpstr>Calibri</vt:lpstr>
      <vt:lpstr>Calibri Light</vt:lpstr>
      <vt:lpstr>Helvetica Light</vt:lpstr>
      <vt:lpstr>Myriad Pro</vt:lpstr>
      <vt:lpstr>Roboto</vt:lpstr>
      <vt:lpstr>Circuit</vt:lpstr>
      <vt:lpstr>Conception personnalisée</vt:lpstr>
      <vt:lpstr>LA Télémédecine :  Enjeux ET Témoignages</vt:lpstr>
      <vt:lpstr>LE GCS SIMPA et la E-SANTE EN AUVERGNE-RHôNE-ALPES</vt:lpstr>
      <vt:lpstr>TELEMEDECINE : DEFINITION</vt:lpstr>
      <vt:lpstr>INTERET DE LA TELEMEDECINE POUR UN ETABLISSEMENT DE SANTE ET UN GHT</vt:lpstr>
      <vt:lpstr>ENJEUX Du déploiement de LA TELEMEDECINE</vt:lpstr>
      <vt:lpstr>LES OUTILS ET LES USAGES</vt:lpstr>
      <vt:lpstr>L’OFFRE REGIONALE  AUVERGNE-RHÔNE-ALPES</vt:lpstr>
      <vt:lpstr>LA TELEMEDECINE EN  AUVERGNE, UNE REALITE</vt:lpstr>
      <vt:lpstr>Présentation PowerPoint</vt:lpstr>
      <vt:lpstr>TRAVAILLER  AVEC LE PATIENT</vt:lpstr>
      <vt:lpstr>Présentation PowerPoint</vt:lpstr>
      <vt:lpstr>PERSPECTIVES ACTUELLES</vt:lpstr>
      <vt:lpstr>COMMENT MONTER UN PROJET</vt:lpstr>
      <vt:lpstr>Vos contacts</vt:lpstr>
      <vt:lpstr>GCS SIMPA esante-auvergne.fr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 numerique  au service de la sante</dc:title>
  <dc:creator>Sylviane PIEDALLU</dc:creator>
  <cp:lastModifiedBy>FRAISSE Christelle</cp:lastModifiedBy>
  <cp:revision>196</cp:revision>
  <cp:lastPrinted>2018-04-04T12:05:15Z</cp:lastPrinted>
  <dcterms:created xsi:type="dcterms:W3CDTF">2016-05-10T08:43:37Z</dcterms:created>
  <dcterms:modified xsi:type="dcterms:W3CDTF">2018-04-04T12:44:45Z</dcterms:modified>
</cp:coreProperties>
</file>