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25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7"/>
          <p:cNvSpPr txBox="1"/>
          <p:nvPr/>
        </p:nvSpPr>
        <p:spPr>
          <a:xfrm>
            <a:off x="307274" y="8701040"/>
            <a:ext cx="5562897" cy="393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>
              <a:defRPr sz="1000">
                <a:solidFill>
                  <a:srgbClr val="888888"/>
                </a:solidFill>
              </a:defRPr>
            </a:pPr>
            <a:r>
              <a:t>Document établi dans le cadre du Club CPF, la communauté apprenante de l’Anfh Normandie.</a:t>
            </a:r>
          </a:p>
          <a:p>
            <a:pPr>
              <a:defRPr sz="1000">
                <a:solidFill>
                  <a:srgbClr val="888888"/>
                </a:solidFill>
              </a:defRPr>
            </a:pPr>
            <a:r>
              <a:t>Conception : Vincent CIBOIS, Consultant-juriste en droit de la formation professionnelle, Cabinet Confluo.</a:t>
            </a:r>
          </a:p>
        </p:txBody>
      </p:sp>
      <p:sp>
        <p:nvSpPr>
          <p:cNvPr id="3" name="Texte du titre"/>
          <p:cNvSpPr txBox="1">
            <a:spLocks noGrp="1"/>
          </p:cNvSpPr>
          <p:nvPr>
            <p:ph type="title"/>
          </p:nvPr>
        </p:nvSpPr>
        <p:spPr>
          <a:xfrm>
            <a:off x="514350" y="2840570"/>
            <a:ext cx="5829300" cy="1960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4" name="Texte niveau 1…"/>
          <p:cNvSpPr txBox="1">
            <a:spLocks noGrp="1"/>
          </p:cNvSpPr>
          <p:nvPr>
            <p:ph type="body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256476" y="8594401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0" marR="0" indent="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888888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4572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888888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9144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888888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13716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888888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18288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888888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22860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888888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27432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888888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32004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888888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36576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888888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u pied de page 7"/>
          <p:cNvSpPr txBox="1"/>
          <p:nvPr/>
        </p:nvSpPr>
        <p:spPr>
          <a:xfrm>
            <a:off x="6573366" y="8862921"/>
            <a:ext cx="246746" cy="248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1</a:t>
            </a:r>
          </a:p>
        </p:txBody>
      </p:sp>
      <p:sp>
        <p:nvSpPr>
          <p:cNvPr id="22" name="Rectangle à coins arrondis 6"/>
          <p:cNvSpPr/>
          <p:nvPr/>
        </p:nvSpPr>
        <p:spPr>
          <a:xfrm>
            <a:off x="341562" y="1483454"/>
            <a:ext cx="6174876" cy="328347"/>
          </a:xfrm>
          <a:prstGeom prst="roundRect">
            <a:avLst>
              <a:gd name="adj" fmla="val 16667"/>
            </a:avLst>
          </a:prstGeom>
          <a:solidFill>
            <a:srgbClr val="13455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ZoneTexte 9"/>
          <p:cNvSpPr txBox="1"/>
          <p:nvPr/>
        </p:nvSpPr>
        <p:spPr>
          <a:xfrm>
            <a:off x="368291" y="3050692"/>
            <a:ext cx="6117527" cy="3833371"/>
          </a:xfrm>
          <a:prstGeom prst="rect">
            <a:avLst/>
          </a:prstGeom>
          <a:solidFill>
            <a:srgbClr val="FFFFFF"/>
          </a:solidFill>
          <a:ln w="12700">
            <a:solidFill>
              <a:srgbClr val="134555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Nom :                                                             Prénom :</a:t>
            </a: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Grade / Fonction :</a:t>
            </a: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Statut :                                                           Matricule :</a:t>
            </a:r>
          </a:p>
          <a:p>
            <a:pPr marL="171450" indent="-171450">
              <a:buSzPct val="100000"/>
              <a:buChar char="❑"/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Titulaire 			</a:t>
            </a:r>
          </a:p>
          <a:p>
            <a:pPr marL="171450" indent="-171450">
              <a:buSzPct val="100000"/>
              <a:buChar char="❑"/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Titulaire Stagiaire</a:t>
            </a:r>
          </a:p>
          <a:p>
            <a:pPr marL="171450" indent="-171450">
              <a:buSzPct val="100000"/>
              <a:buChar char="❑"/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Contractuel (CDD/CDI/alternant/emploi aidé)</a:t>
            </a:r>
          </a:p>
          <a:p>
            <a:pPr marL="171450" indent="-171450">
              <a:buSzPct val="100000"/>
              <a:buChar char="❑"/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Autres :</a:t>
            </a:r>
          </a:p>
          <a:p>
            <a:pPr marL="171450" indent="-171450">
              <a:buSzPct val="100000"/>
              <a:buChar char="❑"/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Date d’entrée dans l’établissement :</a:t>
            </a: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N° Téléphone Portable :                                 Adresse Mail :</a:t>
            </a: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Service :</a:t>
            </a: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Nom et Prénom du cadre :</a:t>
            </a: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Nombre d’heures acquises au titre du CPF :</a:t>
            </a: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Avez-vous déjà demandé cette formation précédemment : 	Oui  /   Non</a:t>
            </a: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Si OUI combien de fois en précisant les années :</a:t>
            </a: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Dernier diplôme obtenu (en précisant la spécialité et l’année d’obtention) : 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26" name="Arrondir un rectangle avec un coin diagonal 6"/>
          <p:cNvGrpSpPr/>
          <p:nvPr/>
        </p:nvGrpSpPr>
        <p:grpSpPr>
          <a:xfrm>
            <a:off x="357729" y="7047777"/>
            <a:ext cx="6142542" cy="1572100"/>
            <a:chOff x="0" y="0"/>
            <a:chExt cx="6142540" cy="1572098"/>
          </a:xfrm>
        </p:grpSpPr>
        <p:sp>
          <p:nvSpPr>
            <p:cNvPr id="24" name="Figure"/>
            <p:cNvSpPr/>
            <p:nvPr/>
          </p:nvSpPr>
          <p:spPr>
            <a:xfrm>
              <a:off x="0" y="-1"/>
              <a:ext cx="6142541" cy="157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4" y="0"/>
                  </a:moveTo>
                  <a:lnTo>
                    <a:pt x="21600" y="0"/>
                  </a:lnTo>
                  <a:lnTo>
                    <a:pt x="21600" y="18000"/>
                  </a:lnTo>
                  <a:cubicBezTo>
                    <a:pt x="21600" y="19988"/>
                    <a:pt x="21245" y="21600"/>
                    <a:pt x="20806" y="21600"/>
                  </a:cubicBezTo>
                  <a:lnTo>
                    <a:pt x="0" y="21600"/>
                  </a:lnTo>
                  <a:lnTo>
                    <a:pt x="0" y="3600"/>
                  </a:lnTo>
                  <a:cubicBezTo>
                    <a:pt x="0" y="1612"/>
                    <a:pt x="355" y="0"/>
                    <a:pt x="79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134555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just"/>
              <a:endParaRPr/>
            </a:p>
          </p:txBody>
        </p:sp>
        <p:sp>
          <p:nvSpPr>
            <p:cNvPr id="25" name="PIÈCES A FOURNIR AVEC LE DOSSIER :…"/>
            <p:cNvSpPr txBox="1"/>
            <p:nvPr/>
          </p:nvSpPr>
          <p:spPr>
            <a:xfrm>
              <a:off x="109142" y="21450"/>
              <a:ext cx="5924256" cy="15295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b="1" u="sng">
                  <a:latin typeface="Arial"/>
                  <a:ea typeface="Arial"/>
                  <a:cs typeface="Arial"/>
                  <a:sym typeface="Arial"/>
                </a:defRPr>
              </a:pPr>
              <a:r>
                <a:t>PIÈCES A FOURNIR AVEC LE DOSSIER :</a:t>
              </a:r>
            </a:p>
            <a:p>
              <a:pPr algn="ctr">
                <a:defRPr sz="1200" u="sng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 marL="285750" indent="-285750" algn="just">
                <a:buSzPct val="100000"/>
                <a:buChar char="❑"/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t>Plusieurs devis, accompagnés des programmes et plannings associés </a:t>
              </a:r>
            </a:p>
            <a:p>
              <a:pPr marL="285750" indent="-285750" algn="just">
                <a:buSzPct val="100000"/>
                <a:buChar char="❑"/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t>Le Curriculum Vitae (CV) de l’agent</a:t>
              </a:r>
            </a:p>
            <a:p>
              <a:pPr marL="285750" indent="-285750" algn="just">
                <a:buSzPct val="100000"/>
                <a:buChar char="❑"/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t>L’attestation des droits acquis au titre du CPF, téléchargée sur le site (ou copie écran)</a:t>
              </a:r>
            </a:p>
            <a:p>
              <a:pPr marL="285750" indent="-285750" algn="just">
                <a:buSzPct val="100000"/>
                <a:buChar char="❑"/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t>L’avis du médecin du travail ou de prévention en cas de projet permettant de prévenir une situation d’inaptitude, le cas échéant</a:t>
              </a:r>
            </a:p>
          </p:txBody>
        </p:sp>
      </p:grpSp>
      <p:grpSp>
        <p:nvGrpSpPr>
          <p:cNvPr id="29" name="Arrondir un rectangle avec un coin diagonal 6"/>
          <p:cNvGrpSpPr/>
          <p:nvPr/>
        </p:nvGrpSpPr>
        <p:grpSpPr>
          <a:xfrm>
            <a:off x="352665" y="1945321"/>
            <a:ext cx="6152669" cy="949894"/>
            <a:chOff x="0" y="0"/>
            <a:chExt cx="6152667" cy="949892"/>
          </a:xfrm>
        </p:grpSpPr>
        <p:sp>
          <p:nvSpPr>
            <p:cNvPr id="27" name="Figure"/>
            <p:cNvSpPr/>
            <p:nvPr/>
          </p:nvSpPr>
          <p:spPr>
            <a:xfrm>
              <a:off x="0" y="-1"/>
              <a:ext cx="6152669" cy="949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6" y="0"/>
                  </a:moveTo>
                  <a:lnTo>
                    <a:pt x="21600" y="0"/>
                  </a:lnTo>
                  <a:lnTo>
                    <a:pt x="21600" y="18000"/>
                  </a:lnTo>
                  <a:cubicBezTo>
                    <a:pt x="21600" y="19988"/>
                    <a:pt x="21351" y="21600"/>
                    <a:pt x="21044" y="21600"/>
                  </a:cubicBezTo>
                  <a:lnTo>
                    <a:pt x="0" y="21600"/>
                  </a:lnTo>
                  <a:lnTo>
                    <a:pt x="0" y="3600"/>
                  </a:lnTo>
                  <a:cubicBezTo>
                    <a:pt x="0" y="1612"/>
                    <a:pt x="249" y="0"/>
                    <a:pt x="556" y="0"/>
                  </a:cubicBezTo>
                  <a:close/>
                </a:path>
              </a:pathLst>
            </a:custGeom>
            <a:solidFill>
              <a:srgbClr val="D9D9D9"/>
            </a:solidFill>
            <a:ln w="12700" cap="flat">
              <a:solidFill>
                <a:srgbClr val="134555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8" name="CADRE RESERVE A L’ADMINISTRATION :…"/>
            <p:cNvSpPr txBox="1"/>
            <p:nvPr/>
          </p:nvSpPr>
          <p:spPr>
            <a:xfrm>
              <a:off x="89449" y="24933"/>
              <a:ext cx="5973770" cy="9000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b="1" u="sng">
                  <a:latin typeface="Arial"/>
                  <a:ea typeface="Arial"/>
                  <a:cs typeface="Arial"/>
                  <a:sym typeface="Arial"/>
                </a:defRPr>
              </a:pPr>
              <a:r>
                <a:t>CADRE RESERVE A L’ADMINISTRATION :</a:t>
              </a:r>
            </a:p>
            <a:p>
              <a:pPr algn="ctr">
                <a:defRPr sz="1000" b="1" u="sng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200" b="1">
                  <a:latin typeface="Arial"/>
                  <a:ea typeface="Arial"/>
                  <a:cs typeface="Arial"/>
                  <a:sym typeface="Arial"/>
                </a:defRPr>
              </a:pPr>
              <a:r>
                <a:t>Date de la commission formation :</a:t>
              </a:r>
            </a:p>
            <a:p>
              <a:pPr>
                <a:defRPr sz="1200" b="1">
                  <a:latin typeface="Arial"/>
                  <a:ea typeface="Arial"/>
                  <a:cs typeface="Arial"/>
                  <a:sym typeface="Arial"/>
                </a:defRPr>
              </a:pPr>
              <a:r>
                <a:t>Avis de la commission formation :</a:t>
              </a:r>
            </a:p>
            <a:p>
              <a:pPr marL="628650" lvl="1" indent="-171450">
                <a:buSzPct val="100000"/>
                <a:buChar char="❑"/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t>FAVORABLE		</a:t>
              </a:r>
              <a:r>
                <a:rPr>
                  <a:latin typeface="Wingdings"/>
                  <a:ea typeface="Wingdings"/>
                  <a:cs typeface="Wingdings"/>
                  <a:sym typeface="Wingdings"/>
                </a:rPr>
                <a:t>□ </a:t>
              </a:r>
              <a:r>
                <a:t>DEFAVORABLE</a:t>
              </a:r>
            </a:p>
          </p:txBody>
        </p:sp>
      </p:grpSp>
      <p:grpSp>
        <p:nvGrpSpPr>
          <p:cNvPr id="32" name="Rectangle 1"/>
          <p:cNvGrpSpPr/>
          <p:nvPr/>
        </p:nvGrpSpPr>
        <p:grpSpPr>
          <a:xfrm>
            <a:off x="5229199" y="421973"/>
            <a:ext cx="1296145" cy="649861"/>
            <a:chOff x="0" y="0"/>
            <a:chExt cx="1296144" cy="649859"/>
          </a:xfrm>
        </p:grpSpPr>
        <p:sp>
          <p:nvSpPr>
            <p:cNvPr id="30" name="Rectangle"/>
            <p:cNvSpPr/>
            <p:nvPr/>
          </p:nvSpPr>
          <p:spPr>
            <a:xfrm>
              <a:off x="-1" y="0"/>
              <a:ext cx="1296146" cy="649860"/>
            </a:xfrm>
            <a:prstGeom prst="rect">
              <a:avLst/>
            </a:prstGeom>
            <a:solidFill>
              <a:srgbClr val="13455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" name="Logo de l’établissement"/>
            <p:cNvSpPr txBox="1"/>
            <p:nvPr/>
          </p:nvSpPr>
          <p:spPr>
            <a:xfrm>
              <a:off x="45719" y="105527"/>
              <a:ext cx="1204706" cy="4388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</a:defRPr>
              </a:lvl1pPr>
            </a:lstStyle>
            <a:p>
              <a:r>
                <a:t>Logo de l’établissement</a:t>
              </a:r>
            </a:p>
          </p:txBody>
        </p:sp>
      </p:grpSp>
      <p:sp>
        <p:nvSpPr>
          <p:cNvPr id="33" name="Dossier de demande de mobilisation des droits CPF"/>
          <p:cNvSpPr txBox="1"/>
          <p:nvPr/>
        </p:nvSpPr>
        <p:spPr>
          <a:xfrm>
            <a:off x="251150" y="1503215"/>
            <a:ext cx="6355700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Dossier de demande de mobilisation des droits CPF</a:t>
            </a:r>
          </a:p>
        </p:txBody>
      </p:sp>
      <p:grpSp>
        <p:nvGrpSpPr>
          <p:cNvPr id="36" name="Rectangle 1"/>
          <p:cNvGrpSpPr/>
          <p:nvPr/>
        </p:nvGrpSpPr>
        <p:grpSpPr>
          <a:xfrm>
            <a:off x="377799" y="244822"/>
            <a:ext cx="2604670" cy="1155046"/>
            <a:chOff x="0" y="0"/>
            <a:chExt cx="2604668" cy="1155044"/>
          </a:xfrm>
        </p:grpSpPr>
        <p:sp>
          <p:nvSpPr>
            <p:cNvPr id="34" name="Rectangle"/>
            <p:cNvSpPr/>
            <p:nvPr/>
          </p:nvSpPr>
          <p:spPr>
            <a:xfrm>
              <a:off x="-1" y="0"/>
              <a:ext cx="2604670" cy="1155045"/>
            </a:xfrm>
            <a:prstGeom prst="rect">
              <a:avLst/>
            </a:prstGeom>
            <a:solidFill>
              <a:srgbClr val="13455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Etablissement ……"/>
            <p:cNvSpPr txBox="1"/>
            <p:nvPr/>
          </p:nvSpPr>
          <p:spPr>
            <a:xfrm>
              <a:off x="91876" y="83506"/>
              <a:ext cx="2420916" cy="10299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200" b="1">
                  <a:solidFill>
                    <a:srgbClr val="FFFFFF"/>
                  </a:solidFill>
                </a:defRPr>
              </a:pPr>
              <a:r>
                <a:t>Etablissement …</a:t>
              </a:r>
            </a:p>
            <a:p>
              <a:pPr>
                <a:defRPr sz="1200">
                  <a:solidFill>
                    <a:srgbClr val="FFFFFF"/>
                  </a:solidFill>
                </a:defRPr>
              </a:pPr>
              <a:r>
                <a:t>Service formation</a:t>
              </a:r>
            </a:p>
            <a:p>
              <a:pPr>
                <a:defRPr sz="1200">
                  <a:solidFill>
                    <a:srgbClr val="FFFFFF"/>
                  </a:solidFill>
                </a:defRPr>
              </a:pPr>
              <a:endParaRPr/>
            </a:p>
            <a:p>
              <a:pPr>
                <a:defRPr sz="1200" b="1">
                  <a:solidFill>
                    <a:srgbClr val="FFFFFF"/>
                  </a:solidFill>
                </a:defRPr>
              </a:pPr>
              <a:r>
                <a:t>Interlocuteur référent sur le CPF :</a:t>
              </a:r>
            </a:p>
          </p:txBody>
        </p: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8"/>
          <p:cNvSpPr txBox="1"/>
          <p:nvPr/>
        </p:nvSpPr>
        <p:spPr>
          <a:xfrm>
            <a:off x="209848" y="251519"/>
            <a:ext cx="6480720" cy="8207088"/>
          </a:xfrm>
          <a:prstGeom prst="rect">
            <a:avLst/>
          </a:prstGeom>
          <a:ln w="12700">
            <a:solidFill>
              <a:srgbClr val="134555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VOTRE PROJET D’EVOLUTION PROFESSIONNELLE :</a:t>
            </a:r>
          </a:p>
          <a:p>
            <a:pPr algn="ctr"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Vos fonctions actuelles :</a:t>
            </a:r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171450" indent="-171450">
              <a:buSzPct val="100000"/>
              <a:buChar char="❑"/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 marL="171450" indent="-171450">
              <a:buSzPct val="100000"/>
              <a:buChar char="❑"/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 marL="171450" indent="-171450">
              <a:buSzPct val="100000"/>
              <a:buChar char="❑"/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Types de fonctions, d’activités, de responsabilités ou promotions visées :</a:t>
            </a:r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171450" indent="-171450">
              <a:buSzPct val="100000"/>
              <a:buChar char="❑"/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 marL="171450" indent="-171450">
              <a:buSzPct val="100000"/>
              <a:buChar char="❑"/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 marL="171450" indent="-171450">
              <a:buSzPct val="100000"/>
              <a:buChar char="❑"/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 marL="171450" indent="-171450">
              <a:buSzPct val="100000"/>
              <a:buChar char="❑"/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Les compétences que vous souhaitez acquérir :</a:t>
            </a:r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171450" indent="-171450">
              <a:buSzPct val="100000"/>
              <a:buChar char="❑"/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 marL="171450" indent="-171450">
              <a:buSzPct val="100000"/>
              <a:buChar char="❑"/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 marL="171450" indent="-171450">
              <a:buSzPct val="100000"/>
              <a:buChar char="❑"/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endParaRPr/>
          </a:p>
          <a:p>
            <a:endParaRPr/>
          </a:p>
          <a:p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Avez-vous bénéficié d’un conseil en évolution professionnelle (CEP) ?</a:t>
            </a:r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indent="-171450">
              <a:buSzPct val="100000"/>
              <a:buChar char="❑"/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t> Oui : par qui ? </a:t>
            </a:r>
          </a:p>
          <a:p>
            <a:pPr indent="-171450">
              <a:buSzPct val="100000"/>
              <a:buChar char="❑"/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t> Non : souhaitez-vous en bénéficier ?</a:t>
            </a:r>
          </a:p>
          <a:p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Calendrier de réalisation de votre projet :</a:t>
            </a:r>
          </a:p>
          <a:p>
            <a:endParaRPr/>
          </a:p>
        </p:txBody>
      </p:sp>
      <p:sp>
        <p:nvSpPr>
          <p:cNvPr id="39" name="Espace réservé du pied de page 7"/>
          <p:cNvSpPr txBox="1"/>
          <p:nvPr/>
        </p:nvSpPr>
        <p:spPr>
          <a:xfrm>
            <a:off x="6573366" y="8862922"/>
            <a:ext cx="246746" cy="248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2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ZoneTexte 8"/>
          <p:cNvSpPr txBox="1"/>
          <p:nvPr/>
        </p:nvSpPr>
        <p:spPr>
          <a:xfrm>
            <a:off x="199244" y="219402"/>
            <a:ext cx="6443754" cy="8455756"/>
          </a:xfrm>
          <a:prstGeom prst="rect">
            <a:avLst/>
          </a:prstGeom>
          <a:ln w="12700">
            <a:solidFill>
              <a:srgbClr val="134555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t>Décrire votre projet d’évolution professionnelle, ses motivations, et justifier en quoi cette formation est-elle nécessaire ? </a:t>
            </a:r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t>Quels liens faites-vous éventuellement avec les besoins de l’établissement ?</a:t>
            </a:r>
          </a:p>
          <a:p>
            <a:pPr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(pages libres supplémentaires possibles)</a:t>
            </a:r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171450" indent="-171450">
              <a:buSzPct val="100000"/>
              <a:buChar char="❑"/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171450" indent="-171450">
              <a:buSzPct val="100000"/>
              <a:buChar char="❑"/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171450" indent="-171450">
              <a:buSzPct val="100000"/>
              <a:buChar char="❑"/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134555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2" name="Espace réservé du pied de page 7"/>
          <p:cNvSpPr txBox="1"/>
          <p:nvPr/>
        </p:nvSpPr>
        <p:spPr>
          <a:xfrm>
            <a:off x="6573366" y="8862922"/>
            <a:ext cx="246746" cy="248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3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Arrondir un rectangle avec un coin diagonal 2"/>
          <p:cNvGrpSpPr/>
          <p:nvPr/>
        </p:nvGrpSpPr>
        <p:grpSpPr>
          <a:xfrm>
            <a:off x="201700" y="5940224"/>
            <a:ext cx="6467661" cy="2677049"/>
            <a:chOff x="0" y="0"/>
            <a:chExt cx="6467659" cy="2677047"/>
          </a:xfrm>
        </p:grpSpPr>
        <p:sp>
          <p:nvSpPr>
            <p:cNvPr id="44" name="Figure"/>
            <p:cNvSpPr/>
            <p:nvPr/>
          </p:nvSpPr>
          <p:spPr>
            <a:xfrm>
              <a:off x="-1" y="-1"/>
              <a:ext cx="6467661" cy="2677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90" y="0"/>
                  </a:moveTo>
                  <a:lnTo>
                    <a:pt x="21600" y="0"/>
                  </a:lnTo>
                  <a:lnTo>
                    <a:pt x="21600" y="18000"/>
                  </a:lnTo>
                  <a:cubicBezTo>
                    <a:pt x="21600" y="19988"/>
                    <a:pt x="20933" y="21600"/>
                    <a:pt x="20110" y="21600"/>
                  </a:cubicBezTo>
                  <a:lnTo>
                    <a:pt x="0" y="21600"/>
                  </a:lnTo>
                  <a:lnTo>
                    <a:pt x="0" y="3600"/>
                  </a:lnTo>
                  <a:cubicBezTo>
                    <a:pt x="0" y="1612"/>
                    <a:pt x="667" y="0"/>
                    <a:pt x="149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134555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5" name="DÉTAILS DU DEVIS N°3 :…"/>
            <p:cNvSpPr txBox="1"/>
            <p:nvPr/>
          </p:nvSpPr>
          <p:spPr>
            <a:xfrm>
              <a:off x="176402" y="152088"/>
              <a:ext cx="6114855" cy="23728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100" b="1" u="sng">
                  <a:latin typeface="Arial"/>
                  <a:ea typeface="Arial"/>
                  <a:cs typeface="Arial"/>
                  <a:sym typeface="Arial"/>
                </a:defRPr>
              </a:pPr>
              <a:r>
                <a:t>DÉTAILS DU DEVIS N°3 </a:t>
              </a:r>
              <a:r>
                <a:rPr u="none"/>
                <a:t>:</a:t>
              </a:r>
            </a:p>
            <a:p>
              <a:pPr algn="ctr">
                <a:defRPr sz="1100" b="1">
                  <a:latin typeface="Arial"/>
                  <a:ea typeface="Arial"/>
                  <a:cs typeface="Arial"/>
                  <a:sym typeface="Arial"/>
                </a:defRPr>
              </a:pPr>
              <a:endParaRPr u="none"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Intitulé de la formation : 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Type de formation (VAE, préparation concours, diplôme…)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Nom de l’école / de l’organisme / de l’institut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Lieu de la formation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Dates prévisionnelles de la formation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Durée (en heures) :	</a:t>
              </a:r>
            </a:p>
            <a:p>
              <a:pPr lvl="1"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dont durée sur le temps de travail :</a:t>
              </a:r>
            </a:p>
            <a:p>
              <a:pPr lvl="1"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dont durée hors temps de travail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Coût pédagogique de la formation (joindre un devis) :</a:t>
              </a:r>
            </a:p>
          </p:txBody>
        </p:sp>
      </p:grpSp>
      <p:grpSp>
        <p:nvGrpSpPr>
          <p:cNvPr id="49" name="Arrondir un rectangle avec un coin diagonal 2"/>
          <p:cNvGrpSpPr/>
          <p:nvPr/>
        </p:nvGrpSpPr>
        <p:grpSpPr>
          <a:xfrm>
            <a:off x="173472" y="3089497"/>
            <a:ext cx="6467661" cy="2677048"/>
            <a:chOff x="0" y="0"/>
            <a:chExt cx="6467659" cy="2677047"/>
          </a:xfrm>
        </p:grpSpPr>
        <p:sp>
          <p:nvSpPr>
            <p:cNvPr id="47" name="Figure"/>
            <p:cNvSpPr/>
            <p:nvPr/>
          </p:nvSpPr>
          <p:spPr>
            <a:xfrm>
              <a:off x="-1" y="-1"/>
              <a:ext cx="6467661" cy="2677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90" y="0"/>
                  </a:moveTo>
                  <a:lnTo>
                    <a:pt x="21600" y="0"/>
                  </a:lnTo>
                  <a:lnTo>
                    <a:pt x="21600" y="18000"/>
                  </a:lnTo>
                  <a:cubicBezTo>
                    <a:pt x="21600" y="19988"/>
                    <a:pt x="20933" y="21600"/>
                    <a:pt x="20110" y="21600"/>
                  </a:cubicBezTo>
                  <a:lnTo>
                    <a:pt x="0" y="21600"/>
                  </a:lnTo>
                  <a:lnTo>
                    <a:pt x="0" y="3600"/>
                  </a:lnTo>
                  <a:cubicBezTo>
                    <a:pt x="0" y="1612"/>
                    <a:pt x="667" y="0"/>
                    <a:pt x="149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134555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8" name="DÉTAILS DU DEVIS N°2 :…"/>
            <p:cNvSpPr txBox="1"/>
            <p:nvPr/>
          </p:nvSpPr>
          <p:spPr>
            <a:xfrm>
              <a:off x="176402" y="152088"/>
              <a:ext cx="6114855" cy="23728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100" b="1" u="sng">
                  <a:latin typeface="Arial"/>
                  <a:ea typeface="Arial"/>
                  <a:cs typeface="Arial"/>
                  <a:sym typeface="Arial"/>
                </a:defRPr>
              </a:pPr>
              <a:r>
                <a:t>DÉTAILS DU DEVIS N°2 </a:t>
              </a:r>
              <a:r>
                <a:rPr u="none"/>
                <a:t>:</a:t>
              </a:r>
            </a:p>
            <a:p>
              <a:pPr algn="ctr">
                <a:defRPr sz="1100" b="1">
                  <a:latin typeface="Arial"/>
                  <a:ea typeface="Arial"/>
                  <a:cs typeface="Arial"/>
                  <a:sym typeface="Arial"/>
                </a:defRPr>
              </a:pPr>
              <a:endParaRPr u="none"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Intitulé de la formation : 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Type de formation (VAE, préparation concours, diplôme…)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Nom de l’école / de l’organisme / de l’institut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Lieu de la formation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Dates prévisionnelles de la formation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Durée (en heures) :	</a:t>
              </a:r>
            </a:p>
            <a:p>
              <a:pPr lvl="1"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dont durée sur le temps de travail :</a:t>
              </a:r>
            </a:p>
            <a:p>
              <a:pPr lvl="1"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dont durée hors temps de travail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Coût pédagogique de la formation (joindre un devis) :</a:t>
              </a:r>
            </a:p>
          </p:txBody>
        </p:sp>
      </p:grpSp>
      <p:grpSp>
        <p:nvGrpSpPr>
          <p:cNvPr id="52" name="Arrondir un rectangle avec un coin diagonal 2"/>
          <p:cNvGrpSpPr/>
          <p:nvPr/>
        </p:nvGrpSpPr>
        <p:grpSpPr>
          <a:xfrm>
            <a:off x="173471" y="251519"/>
            <a:ext cx="6467661" cy="2677049"/>
            <a:chOff x="0" y="0"/>
            <a:chExt cx="6467659" cy="2677047"/>
          </a:xfrm>
        </p:grpSpPr>
        <p:sp>
          <p:nvSpPr>
            <p:cNvPr id="50" name="Figure"/>
            <p:cNvSpPr/>
            <p:nvPr/>
          </p:nvSpPr>
          <p:spPr>
            <a:xfrm>
              <a:off x="-1" y="-1"/>
              <a:ext cx="6467661" cy="2677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90" y="0"/>
                  </a:moveTo>
                  <a:lnTo>
                    <a:pt x="21600" y="0"/>
                  </a:lnTo>
                  <a:lnTo>
                    <a:pt x="21600" y="18000"/>
                  </a:lnTo>
                  <a:cubicBezTo>
                    <a:pt x="21600" y="19988"/>
                    <a:pt x="20933" y="21600"/>
                    <a:pt x="20110" y="21600"/>
                  </a:cubicBezTo>
                  <a:lnTo>
                    <a:pt x="0" y="21600"/>
                  </a:lnTo>
                  <a:lnTo>
                    <a:pt x="0" y="3600"/>
                  </a:lnTo>
                  <a:cubicBezTo>
                    <a:pt x="0" y="1612"/>
                    <a:pt x="667" y="0"/>
                    <a:pt x="149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134555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1" name="DÉTAILS DU DEVIS N°1 :…"/>
            <p:cNvSpPr txBox="1"/>
            <p:nvPr/>
          </p:nvSpPr>
          <p:spPr>
            <a:xfrm>
              <a:off x="176402" y="152088"/>
              <a:ext cx="6114855" cy="23728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100" b="1" u="sng">
                  <a:latin typeface="Arial"/>
                  <a:ea typeface="Arial"/>
                  <a:cs typeface="Arial"/>
                  <a:sym typeface="Arial"/>
                </a:defRPr>
              </a:pPr>
              <a:r>
                <a:t>DÉTAILS DU DEVIS N°1 </a:t>
              </a:r>
              <a:r>
                <a:rPr u="none"/>
                <a:t>:</a:t>
              </a:r>
            </a:p>
            <a:p>
              <a:pPr algn="ctr">
                <a:defRPr sz="1100" b="1">
                  <a:latin typeface="Arial"/>
                  <a:ea typeface="Arial"/>
                  <a:cs typeface="Arial"/>
                  <a:sym typeface="Arial"/>
                </a:defRPr>
              </a:pPr>
              <a:endParaRPr u="none"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Intitulé de la formation : 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Type de formation (VAE, préparation concours, diplôme…)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Nom de l’école / de l’organisme / de l’institut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Lieu de la formation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Dates prévisionnelles de la formation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Durée (en heures) :	</a:t>
              </a:r>
            </a:p>
            <a:p>
              <a:pPr lvl="1"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dont durée sur le temps de travail :</a:t>
              </a:r>
            </a:p>
            <a:p>
              <a:pPr lvl="1"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dont durée hors temps de travail :</a:t>
              </a:r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>
                <a:defRPr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Coût pédagogique de la formation (joindre un devis) :</a:t>
              </a:r>
            </a:p>
          </p:txBody>
        </p:sp>
      </p:grpSp>
      <p:sp>
        <p:nvSpPr>
          <p:cNvPr id="53" name="Espace réservé du pied de page 7"/>
          <p:cNvSpPr txBox="1"/>
          <p:nvPr/>
        </p:nvSpPr>
        <p:spPr>
          <a:xfrm>
            <a:off x="6573366" y="8862922"/>
            <a:ext cx="246746" cy="248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4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1"/>
          <p:cNvSpPr txBox="1"/>
          <p:nvPr/>
        </p:nvSpPr>
        <p:spPr>
          <a:xfrm>
            <a:off x="188585" y="168827"/>
            <a:ext cx="6461289" cy="1331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>
              <a:defRPr sz="1200" b="1" u="sng">
                <a:solidFill>
                  <a:srgbClr val="2C2A2A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SIGNATURE DE L’AGENT DEMANDEUR</a:t>
            </a:r>
          </a:p>
          <a:p>
            <a:pPr>
              <a:defRPr sz="1200">
                <a:solidFill>
                  <a:srgbClr val="2C2A2A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solidFill>
                  <a:srgbClr val="2C2A2A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À :                                                  Le :  …  /       /20…</a:t>
            </a:r>
          </a:p>
          <a:p>
            <a:pPr>
              <a:defRPr sz="1200" b="1">
                <a:solidFill>
                  <a:srgbClr val="2C2A2A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>
                <a:solidFill>
                  <a:srgbClr val="2C2A2A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Signature</a:t>
            </a:r>
          </a:p>
          <a:p>
            <a:pPr>
              <a:defRPr sz="1200">
                <a:solidFill>
                  <a:srgbClr val="2C2A2A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En signant, j’accepte la mobilisation de mes droits CPF</a:t>
            </a:r>
          </a:p>
        </p:txBody>
      </p:sp>
      <p:sp>
        <p:nvSpPr>
          <p:cNvPr id="56" name="ZoneTexte 1"/>
          <p:cNvSpPr txBox="1"/>
          <p:nvPr/>
        </p:nvSpPr>
        <p:spPr>
          <a:xfrm>
            <a:off x="131602" y="7869635"/>
            <a:ext cx="6575253" cy="810355"/>
          </a:xfrm>
          <a:prstGeom prst="rect">
            <a:avLst/>
          </a:prstGeom>
          <a:ln w="12700">
            <a:solidFill>
              <a:srgbClr val="134555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t>VISA de réception du dossier au service formation </a:t>
            </a:r>
          </a:p>
          <a:p>
            <a:pPr algn="ctr">
              <a:defRPr sz="12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Date de réception de la demande :</a:t>
            </a:r>
          </a:p>
        </p:txBody>
      </p:sp>
      <p:sp>
        <p:nvSpPr>
          <p:cNvPr id="57" name="ZoneTexte 6"/>
          <p:cNvSpPr txBox="1"/>
          <p:nvPr/>
        </p:nvSpPr>
        <p:spPr>
          <a:xfrm>
            <a:off x="131602" y="1695016"/>
            <a:ext cx="6575253" cy="3850790"/>
          </a:xfrm>
          <a:prstGeom prst="rect">
            <a:avLst/>
          </a:prstGeom>
          <a:ln w="12700">
            <a:solidFill>
              <a:srgbClr val="134555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AVIS DU CADRE DE PROXIMITE</a:t>
            </a:r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t>Merci de cocher la case correspondant au projet de formation :</a:t>
            </a:r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171450" indent="-171450">
              <a:buSzPct val="100000"/>
              <a:buChar char="❑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Formation relevant d’un projet de pôle ou de service. </a:t>
            </a:r>
          </a:p>
          <a:p>
            <a:pPr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Si oui, à préciser par le cadre de pôle ou le directeur fonctionnel :</a:t>
            </a:r>
          </a:p>
          <a:p>
            <a:pPr>
              <a:defRPr sz="12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171450" indent="-171450">
              <a:buSzPct val="100000"/>
              <a:buChar char="❑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 Formation relevant des études promotionnelles au sens de l’arrêté du 23 novembre 2009 et de l’arrêté modificatif du 19 juillet 2019</a:t>
            </a:r>
          </a:p>
          <a:p>
            <a:pPr marL="171450" indent="-171450">
              <a:buSzPct val="100000"/>
              <a:buChar char="❑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Formation relevant d’un projet à l’initiative de l’agent, soumis à l’avis de la commission de formation (hors EP)</a:t>
            </a:r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t>Concernant l’absence sur le temps de travail :</a:t>
            </a:r>
          </a:p>
          <a:p>
            <a:pPr marL="628650" lvl="1" indent="-171450">
              <a:buSzPct val="100000"/>
              <a:buChar char="❑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FAVORABLE		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□ </a:t>
            </a:r>
            <a:r>
              <a:t>DEFAVORABLE</a:t>
            </a:r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Motivations de l’avis :</a:t>
            </a:r>
          </a:p>
          <a:p>
            <a:pPr>
              <a:defRPr sz="12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t>Date, Nom, Prénom et Signature :</a:t>
            </a:r>
          </a:p>
        </p:txBody>
      </p:sp>
      <p:sp>
        <p:nvSpPr>
          <p:cNvPr id="58" name="ZoneTexte 8"/>
          <p:cNvSpPr txBox="1"/>
          <p:nvPr/>
        </p:nvSpPr>
        <p:spPr>
          <a:xfrm>
            <a:off x="131602" y="5665068"/>
            <a:ext cx="6575254" cy="2072789"/>
          </a:xfrm>
          <a:prstGeom prst="rect">
            <a:avLst/>
          </a:prstGeom>
          <a:ln w="12700">
            <a:solidFill>
              <a:srgbClr val="134555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200" b="1" u="sng">
                <a:latin typeface="Arial"/>
                <a:ea typeface="Arial"/>
                <a:cs typeface="Arial"/>
                <a:sym typeface="Arial"/>
              </a:defRPr>
            </a:pPr>
            <a:r>
              <a:t>AVIS DU CADRE DE POLE ET/OU DU DIRECTEUR FONCTIONNEL</a:t>
            </a:r>
          </a:p>
          <a:p>
            <a:pPr>
              <a:defRPr sz="12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t>Concernant le projet d’évolution professionnelle, </a:t>
            </a:r>
            <a:r>
              <a:rPr u="sng"/>
              <a:t>lorsque celui-ci est prévu dans l’établissement </a:t>
            </a:r>
            <a:r>
              <a:t>:</a:t>
            </a:r>
          </a:p>
          <a:p>
            <a:pPr marL="628650" lvl="1" indent="-171450">
              <a:buSzPct val="100000"/>
              <a:buChar char="❑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FAVORABLE		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□ </a:t>
            </a:r>
            <a:r>
              <a:t>DEFAVORABLE</a:t>
            </a:r>
          </a:p>
          <a:p>
            <a:pPr>
              <a:defRPr sz="12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Motivations de l’avis :</a:t>
            </a:r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t>Date, Nom, Prénom et Signature :</a:t>
            </a:r>
          </a:p>
        </p:txBody>
      </p:sp>
      <p:sp>
        <p:nvSpPr>
          <p:cNvPr id="59" name="Espace réservé du pied de page 7"/>
          <p:cNvSpPr txBox="1"/>
          <p:nvPr/>
        </p:nvSpPr>
        <p:spPr>
          <a:xfrm>
            <a:off x="6573366" y="8862922"/>
            <a:ext cx="246746" cy="248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5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èm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èm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731</Words>
  <Application>Microsoft Office PowerPoint</Application>
  <PresentationFormat>Affichage à l'écran (4:3)</PresentationFormat>
  <Paragraphs>210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CRAPART Marine</dc:creator>
  <cp:lastModifiedBy>CRAPART Marine</cp:lastModifiedBy>
  <cp:revision>1</cp:revision>
  <dcterms:modified xsi:type="dcterms:W3CDTF">2023-09-05T09:25:46Z</dcterms:modified>
</cp:coreProperties>
</file>