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65" r:id="rId6"/>
    <p:sldMasterId id="2147483663" r:id="rId7"/>
    <p:sldMasterId id="2147483670" r:id="rId8"/>
  </p:sldMasterIdLst>
  <p:notesMasterIdLst>
    <p:notesMasterId r:id="rId63"/>
  </p:notesMasterIdLst>
  <p:sldIdLst>
    <p:sldId id="257" r:id="rId9"/>
    <p:sldId id="997" r:id="rId10"/>
    <p:sldId id="1002" r:id="rId11"/>
    <p:sldId id="1026" r:id="rId12"/>
    <p:sldId id="994" r:id="rId13"/>
    <p:sldId id="995" r:id="rId14"/>
    <p:sldId id="977" r:id="rId15"/>
    <p:sldId id="974" r:id="rId16"/>
    <p:sldId id="985" r:id="rId17"/>
    <p:sldId id="1003" r:id="rId18"/>
    <p:sldId id="996" r:id="rId19"/>
    <p:sldId id="999" r:id="rId20"/>
    <p:sldId id="970" r:id="rId21"/>
    <p:sldId id="900" r:id="rId22"/>
    <p:sldId id="1014" r:id="rId23"/>
    <p:sldId id="394" r:id="rId24"/>
    <p:sldId id="1028" r:id="rId25"/>
    <p:sldId id="419" r:id="rId26"/>
    <p:sldId id="1029" r:id="rId27"/>
    <p:sldId id="1032" r:id="rId28"/>
    <p:sldId id="410" r:id="rId29"/>
    <p:sldId id="420" r:id="rId30"/>
    <p:sldId id="975" r:id="rId31"/>
    <p:sldId id="976" r:id="rId32"/>
    <p:sldId id="979" r:id="rId33"/>
    <p:sldId id="1030" r:id="rId34"/>
    <p:sldId id="1031" r:id="rId35"/>
    <p:sldId id="895" r:id="rId36"/>
    <p:sldId id="902" r:id="rId37"/>
    <p:sldId id="960" r:id="rId38"/>
    <p:sldId id="1016" r:id="rId39"/>
    <p:sldId id="1027" r:id="rId40"/>
    <p:sldId id="1018" r:id="rId41"/>
    <p:sldId id="441" r:id="rId42"/>
    <p:sldId id="261" r:id="rId43"/>
    <p:sldId id="1015" r:id="rId44"/>
    <p:sldId id="1013" r:id="rId45"/>
    <p:sldId id="443" r:id="rId46"/>
    <p:sldId id="971" r:id="rId47"/>
    <p:sldId id="344" r:id="rId48"/>
    <p:sldId id="452" r:id="rId49"/>
    <p:sldId id="1023" r:id="rId50"/>
    <p:sldId id="1024" r:id="rId51"/>
    <p:sldId id="426" r:id="rId52"/>
    <p:sldId id="258" r:id="rId53"/>
    <p:sldId id="421" r:id="rId54"/>
    <p:sldId id="422" r:id="rId55"/>
    <p:sldId id="423" r:id="rId56"/>
    <p:sldId id="1025" r:id="rId57"/>
    <p:sldId id="263" r:id="rId58"/>
    <p:sldId id="1021" r:id="rId59"/>
    <p:sldId id="1019" r:id="rId60"/>
    <p:sldId id="1022" r:id="rId61"/>
    <p:sldId id="972" r:id="rId6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278E"/>
    <a:srgbClr val="DE3782"/>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58DBCF-0504-C346-BD32-82C992FA2845}" v="15" dt="2023-06-27T14:06:44.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15"/>
    <p:restoredTop sz="94615"/>
  </p:normalViewPr>
  <p:slideViewPr>
    <p:cSldViewPr snapToGrid="0">
      <p:cViewPr varScale="1">
        <p:scale>
          <a:sx n="128" d="100"/>
          <a:sy n="128" d="100"/>
        </p:scale>
        <p:origin x="1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6D2C7D-3A94-8D42-BB53-2E8D27CD9F8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FR"/>
        </a:p>
      </dgm:t>
    </dgm:pt>
    <dgm:pt modelId="{9D2BED8F-5AF1-EC49-A089-EA81FCEEA807}">
      <dgm:prSet custT="1"/>
      <dgm:spPr>
        <a:solidFill>
          <a:srgbClr val="DE3782"/>
        </a:solidFill>
      </dgm:spPr>
      <dgm:t>
        <a:bodyPr/>
        <a:lstStyle/>
        <a:p>
          <a:r>
            <a:rPr lang="fr-FR" sz="2400" b="0" i="0">
              <a:latin typeface="Montserrat" pitchFamily="2" charset="77"/>
            </a:rPr>
            <a:t>Les </a:t>
          </a:r>
          <a:r>
            <a:rPr lang="fr-FR" sz="2400" b="1" i="0">
              <a:latin typeface="Montserrat" pitchFamily="2" charset="77"/>
            </a:rPr>
            <a:t>objectifs généraux </a:t>
          </a:r>
          <a:r>
            <a:rPr lang="fr-FR" sz="2400" b="0" i="0">
              <a:latin typeface="Montserrat" pitchFamily="2" charset="77"/>
            </a:rPr>
            <a:t>sont de permettre à tous les acteurs de : </a:t>
          </a:r>
          <a:endParaRPr lang="fr-FR" sz="2400">
            <a:latin typeface="Montserrat" pitchFamily="2" charset="77"/>
          </a:endParaRPr>
        </a:p>
      </dgm:t>
    </dgm:pt>
    <dgm:pt modelId="{30C1B5F6-D49E-0443-A73B-ED8FA1CC4C33}" type="parTrans" cxnId="{7A7F86CC-DA25-3247-A651-749584E6B891}">
      <dgm:prSet/>
      <dgm:spPr/>
      <dgm:t>
        <a:bodyPr/>
        <a:lstStyle/>
        <a:p>
          <a:endParaRPr lang="fr-FR">
            <a:latin typeface="Montserrat" pitchFamily="2" charset="77"/>
          </a:endParaRPr>
        </a:p>
      </dgm:t>
    </dgm:pt>
    <dgm:pt modelId="{C4BC3755-0620-914D-946C-D4920A1A5352}" type="sibTrans" cxnId="{7A7F86CC-DA25-3247-A651-749584E6B891}">
      <dgm:prSet/>
      <dgm:spPr/>
      <dgm:t>
        <a:bodyPr/>
        <a:lstStyle/>
        <a:p>
          <a:endParaRPr lang="fr-FR">
            <a:latin typeface="Montserrat" pitchFamily="2" charset="77"/>
          </a:endParaRPr>
        </a:p>
      </dgm:t>
    </dgm:pt>
    <dgm:pt modelId="{1F38EEDA-186A-9949-B6A3-5D23FF7AF854}">
      <dgm:prSet custT="1"/>
      <dgm:spPr/>
      <dgm:t>
        <a:bodyPr/>
        <a:lstStyle/>
        <a:p>
          <a:r>
            <a:rPr lang="fr-FR" sz="1800" b="0" i="0">
              <a:latin typeface="Montserrat" pitchFamily="2" charset="77"/>
            </a:rPr>
            <a:t>Être </a:t>
          </a:r>
          <a:r>
            <a:rPr lang="fr-FR" sz="1800" b="1" i="0">
              <a:latin typeface="Montserrat" pitchFamily="2" charset="77"/>
            </a:rPr>
            <a:t>sensibilisé-e aux enjeux et objectifs de l’égalité pro</a:t>
          </a:r>
          <a:endParaRPr lang="fr-FR" sz="1800" b="1">
            <a:latin typeface="Montserrat" pitchFamily="2" charset="77"/>
          </a:endParaRPr>
        </a:p>
      </dgm:t>
    </dgm:pt>
    <dgm:pt modelId="{ED31580B-7DD7-AC49-9250-78FE5CB9B264}" type="parTrans" cxnId="{4865871F-C3DC-794F-B85F-5E5407623321}">
      <dgm:prSet/>
      <dgm:spPr/>
      <dgm:t>
        <a:bodyPr/>
        <a:lstStyle/>
        <a:p>
          <a:endParaRPr lang="fr-FR">
            <a:latin typeface="Montserrat" pitchFamily="2" charset="77"/>
          </a:endParaRPr>
        </a:p>
      </dgm:t>
    </dgm:pt>
    <dgm:pt modelId="{82CEBC19-7576-C143-A314-FF40B903FF5C}" type="sibTrans" cxnId="{4865871F-C3DC-794F-B85F-5E5407623321}">
      <dgm:prSet/>
      <dgm:spPr/>
      <dgm:t>
        <a:bodyPr/>
        <a:lstStyle/>
        <a:p>
          <a:endParaRPr lang="fr-FR">
            <a:latin typeface="Montserrat" pitchFamily="2" charset="77"/>
          </a:endParaRPr>
        </a:p>
      </dgm:t>
    </dgm:pt>
    <dgm:pt modelId="{A94F9678-C02A-984F-96F5-1585A67451C2}">
      <dgm:prSet custT="1"/>
      <dgm:spPr/>
      <dgm:t>
        <a:bodyPr/>
        <a:lstStyle/>
        <a:p>
          <a:r>
            <a:rPr lang="fr-FR" sz="1800" b="1" i="0">
              <a:latin typeface="Montserrat" pitchFamily="2" charset="77"/>
            </a:rPr>
            <a:t>Connaître la démarche égalité </a:t>
          </a:r>
          <a:r>
            <a:rPr lang="fr-FR" sz="1800" b="0" i="0">
              <a:latin typeface="Montserrat" pitchFamily="2" charset="77"/>
            </a:rPr>
            <a:t>dans son ensemble, ses process, ses acteurs</a:t>
          </a:r>
          <a:endParaRPr lang="fr-FR" sz="1800">
            <a:latin typeface="Montserrat" pitchFamily="2" charset="77"/>
          </a:endParaRPr>
        </a:p>
      </dgm:t>
    </dgm:pt>
    <dgm:pt modelId="{4E85FDA3-5BC6-6341-9388-87E6F6E65E92}" type="parTrans" cxnId="{80BA5B23-1BFC-6043-AA0A-F227A22DC00B}">
      <dgm:prSet/>
      <dgm:spPr/>
      <dgm:t>
        <a:bodyPr/>
        <a:lstStyle/>
        <a:p>
          <a:endParaRPr lang="fr-FR">
            <a:latin typeface="Montserrat" pitchFamily="2" charset="77"/>
          </a:endParaRPr>
        </a:p>
      </dgm:t>
    </dgm:pt>
    <dgm:pt modelId="{B7D2457F-CCCE-4746-9DD4-C28A4660EB14}" type="sibTrans" cxnId="{80BA5B23-1BFC-6043-AA0A-F227A22DC00B}">
      <dgm:prSet/>
      <dgm:spPr/>
      <dgm:t>
        <a:bodyPr/>
        <a:lstStyle/>
        <a:p>
          <a:endParaRPr lang="fr-FR">
            <a:latin typeface="Montserrat" pitchFamily="2" charset="77"/>
          </a:endParaRPr>
        </a:p>
      </dgm:t>
    </dgm:pt>
    <dgm:pt modelId="{AAD7D0B0-DB4F-514E-B2FE-BF5726C40E88}">
      <dgm:prSet custT="1"/>
      <dgm:spPr/>
      <dgm:t>
        <a:bodyPr/>
        <a:lstStyle/>
        <a:p>
          <a:r>
            <a:rPr lang="fr-FR" sz="1800" b="1" i="0">
              <a:latin typeface="Montserrat" pitchFamily="2" charset="77"/>
            </a:rPr>
            <a:t>Se saisir de la démarche </a:t>
          </a:r>
          <a:r>
            <a:rPr lang="fr-FR" sz="1800" b="0" i="0">
              <a:latin typeface="Montserrat" pitchFamily="2" charset="77"/>
            </a:rPr>
            <a:t>qui est déployée dans son établissement,</a:t>
          </a:r>
          <a:endParaRPr lang="fr-FR" sz="1800">
            <a:latin typeface="Montserrat" pitchFamily="2" charset="77"/>
          </a:endParaRPr>
        </a:p>
      </dgm:t>
    </dgm:pt>
    <dgm:pt modelId="{E220EDC4-9841-6443-B799-6CC950277BC6}" type="parTrans" cxnId="{577E56EC-BFF1-5044-AA1D-9C6E3BA37C15}">
      <dgm:prSet/>
      <dgm:spPr/>
      <dgm:t>
        <a:bodyPr/>
        <a:lstStyle/>
        <a:p>
          <a:endParaRPr lang="fr-FR">
            <a:latin typeface="Montserrat" pitchFamily="2" charset="77"/>
          </a:endParaRPr>
        </a:p>
      </dgm:t>
    </dgm:pt>
    <dgm:pt modelId="{61BBA14B-0D06-BE4E-B655-74DA9BFCC11E}" type="sibTrans" cxnId="{577E56EC-BFF1-5044-AA1D-9C6E3BA37C15}">
      <dgm:prSet/>
      <dgm:spPr/>
      <dgm:t>
        <a:bodyPr/>
        <a:lstStyle/>
        <a:p>
          <a:endParaRPr lang="fr-FR">
            <a:latin typeface="Montserrat" pitchFamily="2" charset="77"/>
          </a:endParaRPr>
        </a:p>
      </dgm:t>
    </dgm:pt>
    <dgm:pt modelId="{EC9CAEB3-6ABB-F44A-A676-9DFAF8F049E9}">
      <dgm:prSet custT="1"/>
      <dgm:spPr/>
      <dgm:t>
        <a:bodyPr/>
        <a:lstStyle/>
        <a:p>
          <a:r>
            <a:rPr lang="fr-FR" sz="1800" b="1" i="0">
              <a:latin typeface="Montserrat" pitchFamily="2" charset="77"/>
            </a:rPr>
            <a:t>Diffuser la bonne parole </a:t>
          </a:r>
          <a:r>
            <a:rPr lang="fr-FR" sz="1800" b="0" i="0">
              <a:latin typeface="Montserrat" pitchFamily="2" charset="77"/>
            </a:rPr>
            <a:t>auprès de leurs collègues !</a:t>
          </a:r>
          <a:endParaRPr lang="fr-FR" sz="1800">
            <a:latin typeface="Montserrat" pitchFamily="2" charset="77"/>
          </a:endParaRPr>
        </a:p>
      </dgm:t>
    </dgm:pt>
    <dgm:pt modelId="{EFBFCFAE-DA8C-1D48-8E69-2DB06D68D7CB}" type="parTrans" cxnId="{69D4AE32-70CB-CE4C-BEC1-F006C2034DC5}">
      <dgm:prSet/>
      <dgm:spPr/>
      <dgm:t>
        <a:bodyPr/>
        <a:lstStyle/>
        <a:p>
          <a:endParaRPr lang="fr-FR">
            <a:latin typeface="Montserrat" pitchFamily="2" charset="77"/>
          </a:endParaRPr>
        </a:p>
      </dgm:t>
    </dgm:pt>
    <dgm:pt modelId="{FCAD3423-5D94-BC4F-BB15-7EBB56AA00A2}" type="sibTrans" cxnId="{69D4AE32-70CB-CE4C-BEC1-F006C2034DC5}">
      <dgm:prSet/>
      <dgm:spPr/>
      <dgm:t>
        <a:bodyPr/>
        <a:lstStyle/>
        <a:p>
          <a:endParaRPr lang="fr-FR">
            <a:latin typeface="Montserrat" pitchFamily="2" charset="77"/>
          </a:endParaRPr>
        </a:p>
      </dgm:t>
    </dgm:pt>
    <dgm:pt modelId="{683D3AA7-C430-4C48-86B9-385E0B2E2425}">
      <dgm:prSet custT="1"/>
      <dgm:spPr>
        <a:solidFill>
          <a:srgbClr val="DE3782"/>
        </a:solidFill>
      </dgm:spPr>
      <dgm:t>
        <a:bodyPr/>
        <a:lstStyle/>
        <a:p>
          <a:r>
            <a:rPr lang="fr-FR" sz="2400" b="0" i="0">
              <a:latin typeface="Montserrat" pitchFamily="2" charset="77"/>
            </a:rPr>
            <a:t>Les </a:t>
          </a:r>
          <a:r>
            <a:rPr lang="fr-FR" sz="2400" b="1" i="0">
              <a:latin typeface="Montserrat" pitchFamily="2" charset="77"/>
            </a:rPr>
            <a:t>modalités d’animation privilégiées </a:t>
          </a:r>
          <a:r>
            <a:rPr lang="fr-FR" sz="3800" b="0" i="0">
              <a:latin typeface="Montserrat" pitchFamily="2" charset="77"/>
            </a:rPr>
            <a:t>:</a:t>
          </a:r>
          <a:endParaRPr lang="fr-FR" sz="3800">
            <a:latin typeface="Montserrat" pitchFamily="2" charset="77"/>
          </a:endParaRPr>
        </a:p>
      </dgm:t>
    </dgm:pt>
    <dgm:pt modelId="{CA8AD8C2-7F02-0149-BFF5-5BBA99AD6374}" type="parTrans" cxnId="{369463CD-BC64-9B4F-91AA-9538099AB5BB}">
      <dgm:prSet/>
      <dgm:spPr/>
      <dgm:t>
        <a:bodyPr/>
        <a:lstStyle/>
        <a:p>
          <a:endParaRPr lang="fr-FR">
            <a:latin typeface="Montserrat" pitchFamily="2" charset="77"/>
          </a:endParaRPr>
        </a:p>
      </dgm:t>
    </dgm:pt>
    <dgm:pt modelId="{CF5632E7-AF19-5B4C-82B9-0910436E4277}" type="sibTrans" cxnId="{369463CD-BC64-9B4F-91AA-9538099AB5BB}">
      <dgm:prSet/>
      <dgm:spPr/>
      <dgm:t>
        <a:bodyPr/>
        <a:lstStyle/>
        <a:p>
          <a:endParaRPr lang="fr-FR">
            <a:latin typeface="Montserrat" pitchFamily="2" charset="77"/>
          </a:endParaRPr>
        </a:p>
      </dgm:t>
    </dgm:pt>
    <dgm:pt modelId="{499F64C0-86C0-2A40-AD3E-46AC9E19060D}">
      <dgm:prSet custT="1"/>
      <dgm:spPr/>
      <dgm:t>
        <a:bodyPr/>
        <a:lstStyle/>
        <a:p>
          <a:r>
            <a:rPr lang="fr-FR" sz="1800" b="0" i="0">
              <a:latin typeface="Montserrat" pitchFamily="2" charset="77"/>
            </a:rPr>
            <a:t>Le partage de pratiques</a:t>
          </a:r>
          <a:endParaRPr lang="fr-FR" sz="1800">
            <a:latin typeface="Montserrat" pitchFamily="2" charset="77"/>
          </a:endParaRPr>
        </a:p>
      </dgm:t>
    </dgm:pt>
    <dgm:pt modelId="{C96DE159-C081-8C4D-B299-DEF239E6B96F}" type="parTrans" cxnId="{8235F82C-F436-1046-A5C0-B0DAE4AA3977}">
      <dgm:prSet/>
      <dgm:spPr/>
      <dgm:t>
        <a:bodyPr/>
        <a:lstStyle/>
        <a:p>
          <a:endParaRPr lang="fr-FR">
            <a:latin typeface="Montserrat" pitchFamily="2" charset="77"/>
          </a:endParaRPr>
        </a:p>
      </dgm:t>
    </dgm:pt>
    <dgm:pt modelId="{E918D3CF-B35E-9846-86EF-989332C38ABA}" type="sibTrans" cxnId="{8235F82C-F436-1046-A5C0-B0DAE4AA3977}">
      <dgm:prSet/>
      <dgm:spPr/>
      <dgm:t>
        <a:bodyPr/>
        <a:lstStyle/>
        <a:p>
          <a:endParaRPr lang="fr-FR">
            <a:latin typeface="Montserrat" pitchFamily="2" charset="77"/>
          </a:endParaRPr>
        </a:p>
      </dgm:t>
    </dgm:pt>
    <dgm:pt modelId="{C9C3C495-591F-B948-B9B3-0F95BD5C381B}">
      <dgm:prSet custT="1"/>
      <dgm:spPr/>
      <dgm:t>
        <a:bodyPr/>
        <a:lstStyle/>
        <a:p>
          <a:r>
            <a:rPr lang="fr-FR" sz="1800" b="0" i="0">
              <a:latin typeface="Montserrat" pitchFamily="2" charset="77"/>
            </a:rPr>
            <a:t>L’échange</a:t>
          </a:r>
          <a:endParaRPr lang="fr-FR" sz="1800">
            <a:latin typeface="Montserrat" pitchFamily="2" charset="77"/>
          </a:endParaRPr>
        </a:p>
      </dgm:t>
    </dgm:pt>
    <dgm:pt modelId="{0D24B38F-D4BD-014C-BC8F-A3A744DCA1C9}" type="parTrans" cxnId="{737D3AD0-6606-0A42-BA42-4FFC2BA5C4E4}">
      <dgm:prSet/>
      <dgm:spPr/>
      <dgm:t>
        <a:bodyPr/>
        <a:lstStyle/>
        <a:p>
          <a:endParaRPr lang="fr-FR">
            <a:latin typeface="Montserrat" pitchFamily="2" charset="77"/>
          </a:endParaRPr>
        </a:p>
      </dgm:t>
    </dgm:pt>
    <dgm:pt modelId="{202FF1D0-284C-744C-B33D-FCFE7B1D9268}" type="sibTrans" cxnId="{737D3AD0-6606-0A42-BA42-4FFC2BA5C4E4}">
      <dgm:prSet/>
      <dgm:spPr/>
      <dgm:t>
        <a:bodyPr/>
        <a:lstStyle/>
        <a:p>
          <a:endParaRPr lang="fr-FR">
            <a:latin typeface="Montserrat" pitchFamily="2" charset="77"/>
          </a:endParaRPr>
        </a:p>
      </dgm:t>
    </dgm:pt>
    <dgm:pt modelId="{36AD3399-3E0A-6349-8595-A416167F4774}">
      <dgm:prSet custT="1"/>
      <dgm:spPr/>
      <dgm:t>
        <a:bodyPr/>
        <a:lstStyle/>
        <a:p>
          <a:r>
            <a:rPr lang="fr-FR" sz="1800" b="0" i="0">
              <a:latin typeface="Montserrat" pitchFamily="2" charset="77"/>
            </a:rPr>
            <a:t>La co-construction</a:t>
          </a:r>
          <a:endParaRPr lang="fr-FR" sz="1800">
            <a:latin typeface="Montserrat" pitchFamily="2" charset="77"/>
          </a:endParaRPr>
        </a:p>
      </dgm:t>
    </dgm:pt>
    <dgm:pt modelId="{0BCD8454-AF39-C041-9494-C19320BA198B}" type="parTrans" cxnId="{4402EA9D-735E-B54C-A049-0CFC9EA8A76A}">
      <dgm:prSet/>
      <dgm:spPr/>
      <dgm:t>
        <a:bodyPr/>
        <a:lstStyle/>
        <a:p>
          <a:endParaRPr lang="fr-FR">
            <a:latin typeface="Montserrat" pitchFamily="2" charset="77"/>
          </a:endParaRPr>
        </a:p>
      </dgm:t>
    </dgm:pt>
    <dgm:pt modelId="{FDC7C399-471C-9347-86CF-A21D76DC49F4}" type="sibTrans" cxnId="{4402EA9D-735E-B54C-A049-0CFC9EA8A76A}">
      <dgm:prSet/>
      <dgm:spPr/>
      <dgm:t>
        <a:bodyPr/>
        <a:lstStyle/>
        <a:p>
          <a:endParaRPr lang="fr-FR">
            <a:latin typeface="Montserrat" pitchFamily="2" charset="77"/>
          </a:endParaRPr>
        </a:p>
      </dgm:t>
    </dgm:pt>
    <dgm:pt modelId="{7AAE340B-B571-614E-9C3D-64427764A5FD}" type="pres">
      <dgm:prSet presAssocID="{EE6D2C7D-3A94-8D42-BB53-2E8D27CD9F8B}" presName="Name0" presStyleCnt="0">
        <dgm:presLayoutVars>
          <dgm:dir/>
          <dgm:animLvl val="lvl"/>
          <dgm:resizeHandles val="exact"/>
        </dgm:presLayoutVars>
      </dgm:prSet>
      <dgm:spPr/>
    </dgm:pt>
    <dgm:pt modelId="{264B05D0-F8CB-4F45-988D-34CC435422F9}" type="pres">
      <dgm:prSet presAssocID="{9D2BED8F-5AF1-EC49-A089-EA81FCEEA807}" presName="composite" presStyleCnt="0"/>
      <dgm:spPr/>
    </dgm:pt>
    <dgm:pt modelId="{BAF00724-ED49-1944-8B46-D6BAC037A161}" type="pres">
      <dgm:prSet presAssocID="{9D2BED8F-5AF1-EC49-A089-EA81FCEEA807}" presName="parTx" presStyleLbl="alignNode1" presStyleIdx="0" presStyleCnt="2" custLinFactNeighborX="0">
        <dgm:presLayoutVars>
          <dgm:chMax val="0"/>
          <dgm:chPref val="0"/>
          <dgm:bulletEnabled val="1"/>
        </dgm:presLayoutVars>
      </dgm:prSet>
      <dgm:spPr/>
    </dgm:pt>
    <dgm:pt modelId="{0FCC08BB-71B4-1C43-BE59-58F36AC3672E}" type="pres">
      <dgm:prSet presAssocID="{9D2BED8F-5AF1-EC49-A089-EA81FCEEA807}" presName="desTx" presStyleLbl="alignAccFollowNode1" presStyleIdx="0" presStyleCnt="2">
        <dgm:presLayoutVars>
          <dgm:bulletEnabled val="1"/>
        </dgm:presLayoutVars>
      </dgm:prSet>
      <dgm:spPr/>
    </dgm:pt>
    <dgm:pt modelId="{B7362BD6-C317-DF4F-A17D-41BB727DF24C}" type="pres">
      <dgm:prSet presAssocID="{C4BC3755-0620-914D-946C-D4920A1A5352}" presName="space" presStyleCnt="0"/>
      <dgm:spPr/>
    </dgm:pt>
    <dgm:pt modelId="{9A961BC2-9CAA-F446-8F5F-5319943D931D}" type="pres">
      <dgm:prSet presAssocID="{683D3AA7-C430-4C48-86B9-385E0B2E2425}" presName="composite" presStyleCnt="0"/>
      <dgm:spPr/>
    </dgm:pt>
    <dgm:pt modelId="{6E9BBC06-C32B-184A-8CE1-02007A1E1933}" type="pres">
      <dgm:prSet presAssocID="{683D3AA7-C430-4C48-86B9-385E0B2E2425}" presName="parTx" presStyleLbl="alignNode1" presStyleIdx="1" presStyleCnt="2">
        <dgm:presLayoutVars>
          <dgm:chMax val="0"/>
          <dgm:chPref val="0"/>
          <dgm:bulletEnabled val="1"/>
        </dgm:presLayoutVars>
      </dgm:prSet>
      <dgm:spPr/>
    </dgm:pt>
    <dgm:pt modelId="{4D7ECF32-3B01-9F4F-8E22-371FB8024205}" type="pres">
      <dgm:prSet presAssocID="{683D3AA7-C430-4C48-86B9-385E0B2E2425}" presName="desTx" presStyleLbl="alignAccFollowNode1" presStyleIdx="1" presStyleCnt="2">
        <dgm:presLayoutVars>
          <dgm:bulletEnabled val="1"/>
        </dgm:presLayoutVars>
      </dgm:prSet>
      <dgm:spPr/>
    </dgm:pt>
  </dgm:ptLst>
  <dgm:cxnLst>
    <dgm:cxn modelId="{4865871F-C3DC-794F-B85F-5E5407623321}" srcId="{9D2BED8F-5AF1-EC49-A089-EA81FCEEA807}" destId="{1F38EEDA-186A-9949-B6A3-5D23FF7AF854}" srcOrd="0" destOrd="0" parTransId="{ED31580B-7DD7-AC49-9250-78FE5CB9B264}" sibTransId="{82CEBC19-7576-C143-A314-FF40B903FF5C}"/>
    <dgm:cxn modelId="{80BA5B23-1BFC-6043-AA0A-F227A22DC00B}" srcId="{9D2BED8F-5AF1-EC49-A089-EA81FCEEA807}" destId="{A94F9678-C02A-984F-96F5-1585A67451C2}" srcOrd="1" destOrd="0" parTransId="{4E85FDA3-5BC6-6341-9388-87E6F6E65E92}" sibTransId="{B7D2457F-CCCE-4746-9DD4-C28A4660EB14}"/>
    <dgm:cxn modelId="{8235F82C-F436-1046-A5C0-B0DAE4AA3977}" srcId="{683D3AA7-C430-4C48-86B9-385E0B2E2425}" destId="{499F64C0-86C0-2A40-AD3E-46AC9E19060D}" srcOrd="0" destOrd="0" parTransId="{C96DE159-C081-8C4D-B299-DEF239E6B96F}" sibTransId="{E918D3CF-B35E-9846-86EF-989332C38ABA}"/>
    <dgm:cxn modelId="{69D4AE32-70CB-CE4C-BEC1-F006C2034DC5}" srcId="{9D2BED8F-5AF1-EC49-A089-EA81FCEEA807}" destId="{EC9CAEB3-6ABB-F44A-A676-9DFAF8F049E9}" srcOrd="3" destOrd="0" parTransId="{EFBFCFAE-DA8C-1D48-8E69-2DB06D68D7CB}" sibTransId="{FCAD3423-5D94-BC4F-BB15-7EBB56AA00A2}"/>
    <dgm:cxn modelId="{959E0E3F-162B-504E-A882-025F1B990BFF}" type="presOf" srcId="{1F38EEDA-186A-9949-B6A3-5D23FF7AF854}" destId="{0FCC08BB-71B4-1C43-BE59-58F36AC3672E}" srcOrd="0" destOrd="0" presId="urn:microsoft.com/office/officeart/2005/8/layout/hList1"/>
    <dgm:cxn modelId="{0B7C264F-8B09-5940-9512-A365C775FCDF}" type="presOf" srcId="{C9C3C495-591F-B948-B9B3-0F95BD5C381B}" destId="{4D7ECF32-3B01-9F4F-8E22-371FB8024205}" srcOrd="0" destOrd="1" presId="urn:microsoft.com/office/officeart/2005/8/layout/hList1"/>
    <dgm:cxn modelId="{F406765B-D3D3-AF45-883F-A225DE52B2ED}" type="presOf" srcId="{36AD3399-3E0A-6349-8595-A416167F4774}" destId="{4D7ECF32-3B01-9F4F-8E22-371FB8024205}" srcOrd="0" destOrd="2" presId="urn:microsoft.com/office/officeart/2005/8/layout/hList1"/>
    <dgm:cxn modelId="{C72A0672-E09E-4647-BD2C-A89561EE19B2}" type="presOf" srcId="{EC9CAEB3-6ABB-F44A-A676-9DFAF8F049E9}" destId="{0FCC08BB-71B4-1C43-BE59-58F36AC3672E}" srcOrd="0" destOrd="3" presId="urn:microsoft.com/office/officeart/2005/8/layout/hList1"/>
    <dgm:cxn modelId="{72912E91-1537-9540-8566-2697671746CC}" type="presOf" srcId="{AAD7D0B0-DB4F-514E-B2FE-BF5726C40E88}" destId="{0FCC08BB-71B4-1C43-BE59-58F36AC3672E}" srcOrd="0" destOrd="2" presId="urn:microsoft.com/office/officeart/2005/8/layout/hList1"/>
    <dgm:cxn modelId="{4402EA9D-735E-B54C-A049-0CFC9EA8A76A}" srcId="{683D3AA7-C430-4C48-86B9-385E0B2E2425}" destId="{36AD3399-3E0A-6349-8595-A416167F4774}" srcOrd="2" destOrd="0" parTransId="{0BCD8454-AF39-C041-9494-C19320BA198B}" sibTransId="{FDC7C399-471C-9347-86CF-A21D76DC49F4}"/>
    <dgm:cxn modelId="{89CC16A1-D33E-5F4C-B21D-CDE02677214F}" type="presOf" srcId="{683D3AA7-C430-4C48-86B9-385E0B2E2425}" destId="{6E9BBC06-C32B-184A-8CE1-02007A1E1933}" srcOrd="0" destOrd="0" presId="urn:microsoft.com/office/officeart/2005/8/layout/hList1"/>
    <dgm:cxn modelId="{82EE95C0-3925-5F44-B59D-26D02B0A4553}" type="presOf" srcId="{A94F9678-C02A-984F-96F5-1585A67451C2}" destId="{0FCC08BB-71B4-1C43-BE59-58F36AC3672E}" srcOrd="0" destOrd="1" presId="urn:microsoft.com/office/officeart/2005/8/layout/hList1"/>
    <dgm:cxn modelId="{7A7F86CC-DA25-3247-A651-749584E6B891}" srcId="{EE6D2C7D-3A94-8D42-BB53-2E8D27CD9F8B}" destId="{9D2BED8F-5AF1-EC49-A089-EA81FCEEA807}" srcOrd="0" destOrd="0" parTransId="{30C1B5F6-D49E-0443-A73B-ED8FA1CC4C33}" sibTransId="{C4BC3755-0620-914D-946C-D4920A1A5352}"/>
    <dgm:cxn modelId="{369463CD-BC64-9B4F-91AA-9538099AB5BB}" srcId="{EE6D2C7D-3A94-8D42-BB53-2E8D27CD9F8B}" destId="{683D3AA7-C430-4C48-86B9-385E0B2E2425}" srcOrd="1" destOrd="0" parTransId="{CA8AD8C2-7F02-0149-BFF5-5BBA99AD6374}" sibTransId="{CF5632E7-AF19-5B4C-82B9-0910436E4277}"/>
    <dgm:cxn modelId="{737D3AD0-6606-0A42-BA42-4FFC2BA5C4E4}" srcId="{683D3AA7-C430-4C48-86B9-385E0B2E2425}" destId="{C9C3C495-591F-B948-B9B3-0F95BD5C381B}" srcOrd="1" destOrd="0" parTransId="{0D24B38F-D4BD-014C-BC8F-A3A744DCA1C9}" sibTransId="{202FF1D0-284C-744C-B33D-FCFE7B1D9268}"/>
    <dgm:cxn modelId="{46F831D6-AEB5-6C43-A552-1D824740B7BF}" type="presOf" srcId="{EE6D2C7D-3A94-8D42-BB53-2E8D27CD9F8B}" destId="{7AAE340B-B571-614E-9C3D-64427764A5FD}" srcOrd="0" destOrd="0" presId="urn:microsoft.com/office/officeart/2005/8/layout/hList1"/>
    <dgm:cxn modelId="{8F8C43E5-1FDC-E746-9C7B-185C878E313A}" type="presOf" srcId="{9D2BED8F-5AF1-EC49-A089-EA81FCEEA807}" destId="{BAF00724-ED49-1944-8B46-D6BAC037A161}" srcOrd="0" destOrd="0" presId="urn:microsoft.com/office/officeart/2005/8/layout/hList1"/>
    <dgm:cxn modelId="{577E56EC-BFF1-5044-AA1D-9C6E3BA37C15}" srcId="{9D2BED8F-5AF1-EC49-A089-EA81FCEEA807}" destId="{AAD7D0B0-DB4F-514E-B2FE-BF5726C40E88}" srcOrd="2" destOrd="0" parTransId="{E220EDC4-9841-6443-B799-6CC950277BC6}" sibTransId="{61BBA14B-0D06-BE4E-B655-74DA9BFCC11E}"/>
    <dgm:cxn modelId="{F341AEFB-2164-1343-8DFA-DD7807810412}" type="presOf" srcId="{499F64C0-86C0-2A40-AD3E-46AC9E19060D}" destId="{4D7ECF32-3B01-9F4F-8E22-371FB8024205}" srcOrd="0" destOrd="0" presId="urn:microsoft.com/office/officeart/2005/8/layout/hList1"/>
    <dgm:cxn modelId="{C933C589-E901-7942-82D7-5F57A99E8F2E}" type="presParOf" srcId="{7AAE340B-B571-614E-9C3D-64427764A5FD}" destId="{264B05D0-F8CB-4F45-988D-34CC435422F9}" srcOrd="0" destOrd="0" presId="urn:microsoft.com/office/officeart/2005/8/layout/hList1"/>
    <dgm:cxn modelId="{F221C9A9-1599-0D47-86D5-166775F735BD}" type="presParOf" srcId="{264B05D0-F8CB-4F45-988D-34CC435422F9}" destId="{BAF00724-ED49-1944-8B46-D6BAC037A161}" srcOrd="0" destOrd="0" presId="urn:microsoft.com/office/officeart/2005/8/layout/hList1"/>
    <dgm:cxn modelId="{05D8091D-F25C-A94C-BDB5-FBA1A32A8F17}" type="presParOf" srcId="{264B05D0-F8CB-4F45-988D-34CC435422F9}" destId="{0FCC08BB-71B4-1C43-BE59-58F36AC3672E}" srcOrd="1" destOrd="0" presId="urn:microsoft.com/office/officeart/2005/8/layout/hList1"/>
    <dgm:cxn modelId="{FC175DC4-0595-1947-9850-CEEBE59BFD8D}" type="presParOf" srcId="{7AAE340B-B571-614E-9C3D-64427764A5FD}" destId="{B7362BD6-C317-DF4F-A17D-41BB727DF24C}" srcOrd="1" destOrd="0" presId="urn:microsoft.com/office/officeart/2005/8/layout/hList1"/>
    <dgm:cxn modelId="{55DF05DF-CF76-9045-8358-3068273945C5}" type="presParOf" srcId="{7AAE340B-B571-614E-9C3D-64427764A5FD}" destId="{9A961BC2-9CAA-F446-8F5F-5319943D931D}" srcOrd="2" destOrd="0" presId="urn:microsoft.com/office/officeart/2005/8/layout/hList1"/>
    <dgm:cxn modelId="{CB3B8B88-DB8E-F543-AABF-890173DD4E62}" type="presParOf" srcId="{9A961BC2-9CAA-F446-8F5F-5319943D931D}" destId="{6E9BBC06-C32B-184A-8CE1-02007A1E1933}" srcOrd="0" destOrd="0" presId="urn:microsoft.com/office/officeart/2005/8/layout/hList1"/>
    <dgm:cxn modelId="{FA5E0B36-2277-3840-8954-9A23F8D6CEA8}" type="presParOf" srcId="{9A961BC2-9CAA-F446-8F5F-5319943D931D}" destId="{4D7ECF32-3B01-9F4F-8E22-371FB802420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B60504-B7BF-514A-BC4D-87AC12C37A81}"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fr-FR"/>
        </a:p>
      </dgm:t>
    </dgm:pt>
    <dgm:pt modelId="{86AD9BB5-B093-3D42-BA50-A7DFD133784C}">
      <dgm:prSet/>
      <dgm:spPr>
        <a:solidFill>
          <a:srgbClr val="DE3782"/>
        </a:solidFill>
        <a:ln>
          <a:noFill/>
        </a:ln>
      </dgm:spPr>
      <dgm:t>
        <a:bodyPr/>
        <a:lstStyle/>
        <a:p>
          <a:r>
            <a:rPr lang="fr-FR" b="0" i="0">
              <a:latin typeface="Montserrat" pitchFamily="2" charset="77"/>
            </a:rPr>
            <a:t>Pour les </a:t>
          </a:r>
          <a:r>
            <a:rPr lang="fr-FR" b="1" i="0" u="none">
              <a:latin typeface="Montserrat" pitchFamily="2" charset="77"/>
            </a:rPr>
            <a:t>ENCADRANTS</a:t>
          </a:r>
          <a:endParaRPr lang="fr-FR" u="none">
            <a:latin typeface="Montserrat" pitchFamily="2" charset="77"/>
          </a:endParaRPr>
        </a:p>
      </dgm:t>
    </dgm:pt>
    <dgm:pt modelId="{7527E787-826D-8D44-9DB8-9AD569DAF011}" type="parTrans" cxnId="{58B99B2A-CAAC-5A47-99CC-B49F53E0AAEE}">
      <dgm:prSet/>
      <dgm:spPr/>
      <dgm:t>
        <a:bodyPr/>
        <a:lstStyle/>
        <a:p>
          <a:endParaRPr lang="fr-FR">
            <a:latin typeface="Montserrat" pitchFamily="2" charset="77"/>
          </a:endParaRPr>
        </a:p>
      </dgm:t>
    </dgm:pt>
    <dgm:pt modelId="{44BD4957-5C7C-C346-A1C1-C1FD108AD064}" type="sibTrans" cxnId="{58B99B2A-CAAC-5A47-99CC-B49F53E0AAEE}">
      <dgm:prSet/>
      <dgm:spPr/>
      <dgm:t>
        <a:bodyPr/>
        <a:lstStyle/>
        <a:p>
          <a:endParaRPr lang="fr-FR">
            <a:latin typeface="Montserrat" pitchFamily="2" charset="77"/>
          </a:endParaRPr>
        </a:p>
      </dgm:t>
    </dgm:pt>
    <dgm:pt modelId="{8545C4EB-2653-5F4F-8525-22D6C5110B99}">
      <dgm:prSet/>
      <dgm:spPr/>
      <dgm:t>
        <a:bodyPr/>
        <a:lstStyle/>
        <a:p>
          <a:r>
            <a:rPr lang="fr-FR" b="0" i="0">
              <a:latin typeface="Montserrat" pitchFamily="2" charset="77"/>
            </a:rPr>
            <a:t>Apprendre à </a:t>
          </a:r>
          <a:r>
            <a:rPr lang="fr-FR" b="1" i="0">
              <a:latin typeface="Montserrat" pitchFamily="2" charset="77"/>
            </a:rPr>
            <a:t>Repérer</a:t>
          </a:r>
          <a:r>
            <a:rPr lang="fr-FR" b="0" i="0">
              <a:latin typeface="Montserrat" pitchFamily="2" charset="77"/>
            </a:rPr>
            <a:t> les situations potentiellement inégalitaires et discriminatoires</a:t>
          </a:r>
          <a:endParaRPr lang="fr-FR">
            <a:latin typeface="Montserrat" pitchFamily="2" charset="77"/>
          </a:endParaRPr>
        </a:p>
      </dgm:t>
    </dgm:pt>
    <dgm:pt modelId="{60227614-1276-EA49-B186-E3B281792C92}" type="parTrans" cxnId="{CC5B687D-2F30-5141-88EF-07E9DA936128}">
      <dgm:prSet/>
      <dgm:spPr/>
      <dgm:t>
        <a:bodyPr/>
        <a:lstStyle/>
        <a:p>
          <a:endParaRPr lang="fr-FR">
            <a:latin typeface="Montserrat" pitchFamily="2" charset="77"/>
          </a:endParaRPr>
        </a:p>
      </dgm:t>
    </dgm:pt>
    <dgm:pt modelId="{436EADA7-DA5D-4942-9A23-BF6140DDE757}" type="sibTrans" cxnId="{CC5B687D-2F30-5141-88EF-07E9DA936128}">
      <dgm:prSet/>
      <dgm:spPr/>
      <dgm:t>
        <a:bodyPr/>
        <a:lstStyle/>
        <a:p>
          <a:endParaRPr lang="fr-FR">
            <a:latin typeface="Montserrat" pitchFamily="2" charset="77"/>
          </a:endParaRPr>
        </a:p>
      </dgm:t>
    </dgm:pt>
    <dgm:pt modelId="{F2D11C45-E5BF-424F-A869-838C4EA6522F}">
      <dgm:prSet/>
      <dgm:spPr/>
      <dgm:t>
        <a:bodyPr/>
        <a:lstStyle/>
        <a:p>
          <a:r>
            <a:rPr lang="fr-FR" b="0" i="0">
              <a:latin typeface="Montserrat" pitchFamily="2" charset="77"/>
            </a:rPr>
            <a:t>Appliquer et </a:t>
          </a:r>
          <a:r>
            <a:rPr lang="fr-FR" b="1" i="0">
              <a:latin typeface="Montserrat" pitchFamily="2" charset="77"/>
            </a:rPr>
            <a:t>Mettre en œuvre </a:t>
          </a:r>
          <a:r>
            <a:rPr lang="fr-FR" b="0" i="0">
              <a:latin typeface="Montserrat" pitchFamily="2" charset="77"/>
            </a:rPr>
            <a:t>la politique d’Égalité Professionnelle de son établissement</a:t>
          </a:r>
          <a:endParaRPr lang="fr-FR">
            <a:latin typeface="Montserrat" pitchFamily="2" charset="77"/>
          </a:endParaRPr>
        </a:p>
      </dgm:t>
    </dgm:pt>
    <dgm:pt modelId="{CF463FCB-17F4-204E-94A6-2A0F49CA6487}" type="parTrans" cxnId="{821295C0-A872-9240-81F9-671A3EF9F5B2}">
      <dgm:prSet/>
      <dgm:spPr/>
      <dgm:t>
        <a:bodyPr/>
        <a:lstStyle/>
        <a:p>
          <a:endParaRPr lang="fr-FR">
            <a:latin typeface="Montserrat" pitchFamily="2" charset="77"/>
          </a:endParaRPr>
        </a:p>
      </dgm:t>
    </dgm:pt>
    <dgm:pt modelId="{49E9100A-F9E4-264E-A0CA-27909601FFF4}" type="sibTrans" cxnId="{821295C0-A872-9240-81F9-671A3EF9F5B2}">
      <dgm:prSet/>
      <dgm:spPr/>
      <dgm:t>
        <a:bodyPr/>
        <a:lstStyle/>
        <a:p>
          <a:endParaRPr lang="fr-FR">
            <a:latin typeface="Montserrat" pitchFamily="2" charset="77"/>
          </a:endParaRPr>
        </a:p>
      </dgm:t>
    </dgm:pt>
    <dgm:pt modelId="{35060B5C-9C29-2146-A51E-38513D2C9C79}">
      <dgm:prSet/>
      <dgm:spPr/>
      <dgm:t>
        <a:bodyPr/>
        <a:lstStyle/>
        <a:p>
          <a:r>
            <a:rPr lang="fr-FR" b="0" i="0">
              <a:latin typeface="Montserrat" pitchFamily="2" charset="77"/>
            </a:rPr>
            <a:t>Porter et </a:t>
          </a:r>
          <a:r>
            <a:rPr lang="fr-FR" b="1" i="0">
              <a:latin typeface="Montserrat" pitchFamily="2" charset="77"/>
            </a:rPr>
            <a:t>Incarner</a:t>
          </a:r>
          <a:r>
            <a:rPr lang="fr-FR" b="0" i="0">
              <a:latin typeface="Montserrat" pitchFamily="2" charset="77"/>
            </a:rPr>
            <a:t> cette politique Égalité</a:t>
          </a:r>
          <a:endParaRPr lang="fr-FR">
            <a:latin typeface="Montserrat" pitchFamily="2" charset="77"/>
          </a:endParaRPr>
        </a:p>
      </dgm:t>
    </dgm:pt>
    <dgm:pt modelId="{2894EE33-8BAC-1446-BF2C-F4AEF00E7A3F}" type="parTrans" cxnId="{4CB8F996-551A-D645-8F86-234178E83145}">
      <dgm:prSet/>
      <dgm:spPr/>
      <dgm:t>
        <a:bodyPr/>
        <a:lstStyle/>
        <a:p>
          <a:endParaRPr lang="fr-FR">
            <a:latin typeface="Montserrat" pitchFamily="2" charset="77"/>
          </a:endParaRPr>
        </a:p>
      </dgm:t>
    </dgm:pt>
    <dgm:pt modelId="{519E52EA-F503-0F4A-BBC6-24E770338B26}" type="sibTrans" cxnId="{4CB8F996-551A-D645-8F86-234178E83145}">
      <dgm:prSet/>
      <dgm:spPr/>
      <dgm:t>
        <a:bodyPr/>
        <a:lstStyle/>
        <a:p>
          <a:endParaRPr lang="fr-FR">
            <a:latin typeface="Montserrat" pitchFamily="2" charset="77"/>
          </a:endParaRPr>
        </a:p>
      </dgm:t>
    </dgm:pt>
    <dgm:pt modelId="{E8D13BF1-AF15-6843-AC83-11C1DE8EA5E0}">
      <dgm:prSet/>
      <dgm:spPr>
        <a:solidFill>
          <a:srgbClr val="DE3782"/>
        </a:solidFill>
        <a:ln>
          <a:noFill/>
        </a:ln>
      </dgm:spPr>
      <dgm:t>
        <a:bodyPr/>
        <a:lstStyle/>
        <a:p>
          <a:r>
            <a:rPr lang="fr-FR" b="0" i="0">
              <a:latin typeface="Montserrat" pitchFamily="2" charset="77"/>
            </a:rPr>
            <a:t>Pour les </a:t>
          </a:r>
          <a:r>
            <a:rPr lang="fr-FR" b="1" i="0" u="none">
              <a:latin typeface="Montserrat" pitchFamily="2" charset="77"/>
            </a:rPr>
            <a:t>RH</a:t>
          </a:r>
          <a:endParaRPr lang="fr-FR" u="none">
            <a:latin typeface="Montserrat" pitchFamily="2" charset="77"/>
          </a:endParaRPr>
        </a:p>
      </dgm:t>
    </dgm:pt>
    <dgm:pt modelId="{812A8078-AB16-7346-BBA4-6B47000467EE}" type="parTrans" cxnId="{8D00578E-8471-0447-B28A-200484BC4E59}">
      <dgm:prSet/>
      <dgm:spPr/>
      <dgm:t>
        <a:bodyPr/>
        <a:lstStyle/>
        <a:p>
          <a:endParaRPr lang="fr-FR">
            <a:latin typeface="Montserrat" pitchFamily="2" charset="77"/>
          </a:endParaRPr>
        </a:p>
      </dgm:t>
    </dgm:pt>
    <dgm:pt modelId="{94D5EEC8-6D69-5E4E-8419-4E1D9F401B39}" type="sibTrans" cxnId="{8D00578E-8471-0447-B28A-200484BC4E59}">
      <dgm:prSet/>
      <dgm:spPr/>
      <dgm:t>
        <a:bodyPr/>
        <a:lstStyle/>
        <a:p>
          <a:endParaRPr lang="fr-FR">
            <a:latin typeface="Montserrat" pitchFamily="2" charset="77"/>
          </a:endParaRPr>
        </a:p>
      </dgm:t>
    </dgm:pt>
    <dgm:pt modelId="{563ED9B3-A2A9-294A-A038-931A4A591DF4}">
      <dgm:prSet/>
      <dgm:spPr/>
      <dgm:t>
        <a:bodyPr/>
        <a:lstStyle/>
        <a:p>
          <a:r>
            <a:rPr lang="fr-FR" b="0" i="0">
              <a:latin typeface="Montserrat" pitchFamily="2" charset="77"/>
            </a:rPr>
            <a:t>Comprendre les Enjeux et les Impacts du </a:t>
          </a:r>
          <a:r>
            <a:rPr lang="fr-FR" b="1" i="0">
              <a:latin typeface="Montserrat" pitchFamily="2" charset="77"/>
            </a:rPr>
            <a:t>cadre légal </a:t>
          </a:r>
          <a:r>
            <a:rPr lang="fr-FR" b="0" i="0">
              <a:latin typeface="Montserrat" pitchFamily="2" charset="77"/>
            </a:rPr>
            <a:t>de l’égalité professionnelle sur la gestion des RH</a:t>
          </a:r>
          <a:endParaRPr lang="fr-FR">
            <a:latin typeface="Montserrat" pitchFamily="2" charset="77"/>
          </a:endParaRPr>
        </a:p>
      </dgm:t>
    </dgm:pt>
    <dgm:pt modelId="{0AC79B78-8988-AC4A-AA9B-CE68ACC9E523}" type="sibTrans" cxnId="{6C290BF3-BF1D-5542-93BF-4C7E452ED414}">
      <dgm:prSet/>
      <dgm:spPr/>
      <dgm:t>
        <a:bodyPr/>
        <a:lstStyle/>
        <a:p>
          <a:endParaRPr lang="fr-FR">
            <a:latin typeface="Montserrat" pitchFamily="2" charset="77"/>
          </a:endParaRPr>
        </a:p>
      </dgm:t>
    </dgm:pt>
    <dgm:pt modelId="{34DA6806-EE91-3149-9122-90882221A3B7}" type="parTrans" cxnId="{6C290BF3-BF1D-5542-93BF-4C7E452ED414}">
      <dgm:prSet/>
      <dgm:spPr/>
      <dgm:t>
        <a:bodyPr/>
        <a:lstStyle/>
        <a:p>
          <a:endParaRPr lang="fr-FR">
            <a:latin typeface="Montserrat" pitchFamily="2" charset="77"/>
          </a:endParaRPr>
        </a:p>
      </dgm:t>
    </dgm:pt>
    <dgm:pt modelId="{B72536AC-A3B8-C74E-AF94-A95CDFEEFBE1}">
      <dgm:prSet/>
      <dgm:spPr/>
      <dgm:t>
        <a:bodyPr/>
        <a:lstStyle/>
        <a:p>
          <a:r>
            <a:rPr lang="fr-FR" b="1" i="0">
              <a:latin typeface="Montserrat" pitchFamily="2" charset="77"/>
            </a:rPr>
            <a:t>Intégrer</a:t>
          </a:r>
          <a:r>
            <a:rPr lang="fr-FR" b="0" i="0">
              <a:latin typeface="Montserrat" pitchFamily="2" charset="77"/>
            </a:rPr>
            <a:t> efficacement la</a:t>
          </a:r>
          <a:r>
            <a:rPr lang="fr-FR" b="1" i="0">
              <a:latin typeface="Montserrat" pitchFamily="2" charset="77"/>
            </a:rPr>
            <a:t> </a:t>
          </a:r>
          <a:r>
            <a:rPr lang="fr-FR" b="0" i="0">
              <a:latin typeface="Montserrat" pitchFamily="2" charset="77"/>
            </a:rPr>
            <a:t>politique Égalité </a:t>
          </a:r>
          <a:r>
            <a:rPr lang="fr-FR" b="1" i="0">
              <a:latin typeface="Montserrat" pitchFamily="2" charset="77"/>
            </a:rPr>
            <a:t>dans le quotidien </a:t>
          </a:r>
          <a:r>
            <a:rPr lang="fr-FR" b="0" i="0">
              <a:latin typeface="Montserrat" pitchFamily="2" charset="77"/>
            </a:rPr>
            <a:t>de l’établissement et du service RH</a:t>
          </a:r>
          <a:endParaRPr lang="fr-FR">
            <a:latin typeface="Montserrat" pitchFamily="2" charset="77"/>
          </a:endParaRPr>
        </a:p>
      </dgm:t>
    </dgm:pt>
    <dgm:pt modelId="{7FA20F49-7D69-B640-ADF6-FBA173FA1022}" type="sibTrans" cxnId="{734BF0FD-A330-D94B-85F6-9F1C9131F1F2}">
      <dgm:prSet/>
      <dgm:spPr/>
      <dgm:t>
        <a:bodyPr/>
        <a:lstStyle/>
        <a:p>
          <a:endParaRPr lang="fr-FR">
            <a:latin typeface="Montserrat" pitchFamily="2" charset="77"/>
          </a:endParaRPr>
        </a:p>
      </dgm:t>
    </dgm:pt>
    <dgm:pt modelId="{E1386850-F890-8749-A731-2DB817D9589A}" type="parTrans" cxnId="{734BF0FD-A330-D94B-85F6-9F1C9131F1F2}">
      <dgm:prSet/>
      <dgm:spPr/>
      <dgm:t>
        <a:bodyPr/>
        <a:lstStyle/>
        <a:p>
          <a:endParaRPr lang="fr-FR">
            <a:latin typeface="Montserrat" pitchFamily="2" charset="77"/>
          </a:endParaRPr>
        </a:p>
      </dgm:t>
    </dgm:pt>
    <dgm:pt modelId="{8997B911-6859-9C4E-83C9-984C5A85B15C}">
      <dgm:prSet/>
      <dgm:spPr/>
      <dgm:t>
        <a:bodyPr/>
        <a:lstStyle/>
        <a:p>
          <a:r>
            <a:rPr lang="fr-FR" b="1" i="0">
              <a:latin typeface="Montserrat" pitchFamily="2" charset="77"/>
            </a:rPr>
            <a:t>Initier et Accompagner </a:t>
          </a:r>
          <a:r>
            <a:rPr lang="fr-FR" b="0" i="0">
              <a:latin typeface="Montserrat" pitchFamily="2" charset="77"/>
            </a:rPr>
            <a:t>le déploiement de la démarche Égalité</a:t>
          </a:r>
          <a:endParaRPr lang="fr-FR">
            <a:latin typeface="Montserrat" pitchFamily="2" charset="77"/>
          </a:endParaRPr>
        </a:p>
      </dgm:t>
    </dgm:pt>
    <dgm:pt modelId="{5162ECAA-B731-A748-B972-EBCA542DAE65}" type="sibTrans" cxnId="{1DF3EEE7-234B-8242-B301-9FE61F52CC0C}">
      <dgm:prSet/>
      <dgm:spPr/>
      <dgm:t>
        <a:bodyPr/>
        <a:lstStyle/>
        <a:p>
          <a:endParaRPr lang="fr-FR">
            <a:latin typeface="Montserrat" pitchFamily="2" charset="77"/>
          </a:endParaRPr>
        </a:p>
      </dgm:t>
    </dgm:pt>
    <dgm:pt modelId="{C1117429-4ED0-B640-87A1-C507D1A12BF4}" type="parTrans" cxnId="{1DF3EEE7-234B-8242-B301-9FE61F52CC0C}">
      <dgm:prSet/>
      <dgm:spPr/>
      <dgm:t>
        <a:bodyPr/>
        <a:lstStyle/>
        <a:p>
          <a:endParaRPr lang="fr-FR">
            <a:latin typeface="Montserrat" pitchFamily="2" charset="77"/>
          </a:endParaRPr>
        </a:p>
      </dgm:t>
    </dgm:pt>
    <dgm:pt modelId="{AD03C1DE-CB92-484C-BE63-2060F04B31D8}">
      <dgm:prSet/>
      <dgm:spPr/>
      <dgm:t>
        <a:bodyPr/>
        <a:lstStyle/>
        <a:p>
          <a:r>
            <a:rPr lang="fr-FR" b="1" i="0">
              <a:latin typeface="Montserrat" pitchFamily="2" charset="77"/>
            </a:rPr>
            <a:t>Incarner</a:t>
          </a:r>
          <a:r>
            <a:rPr lang="fr-FR" b="0" i="0">
              <a:latin typeface="Montserrat" pitchFamily="2" charset="77"/>
            </a:rPr>
            <a:t> l’Égalité dans les pratiques RH</a:t>
          </a:r>
          <a:endParaRPr lang="fr-FR">
            <a:latin typeface="Montserrat" pitchFamily="2" charset="77"/>
          </a:endParaRPr>
        </a:p>
      </dgm:t>
    </dgm:pt>
    <dgm:pt modelId="{C51DF196-244C-1543-8ECD-70DA280C14E7}" type="sibTrans" cxnId="{47FCD57A-37CC-4345-A1AF-C21A3DB4DED2}">
      <dgm:prSet/>
      <dgm:spPr/>
      <dgm:t>
        <a:bodyPr/>
        <a:lstStyle/>
        <a:p>
          <a:endParaRPr lang="fr-FR">
            <a:latin typeface="Montserrat" pitchFamily="2" charset="77"/>
          </a:endParaRPr>
        </a:p>
      </dgm:t>
    </dgm:pt>
    <dgm:pt modelId="{7632B4AC-26EA-064A-94A1-9A5B9207A5F6}" type="parTrans" cxnId="{47FCD57A-37CC-4345-A1AF-C21A3DB4DED2}">
      <dgm:prSet/>
      <dgm:spPr/>
      <dgm:t>
        <a:bodyPr/>
        <a:lstStyle/>
        <a:p>
          <a:endParaRPr lang="fr-FR">
            <a:latin typeface="Montserrat" pitchFamily="2" charset="77"/>
          </a:endParaRPr>
        </a:p>
      </dgm:t>
    </dgm:pt>
    <dgm:pt modelId="{84B9D096-E968-7046-A23E-5BA2D367E7CD}">
      <dgm:prSet/>
      <dgm:spPr/>
      <dgm:t>
        <a:bodyPr/>
        <a:lstStyle/>
        <a:p>
          <a:endParaRPr lang="fr-FR">
            <a:latin typeface="Montserrat" pitchFamily="2" charset="77"/>
          </a:endParaRPr>
        </a:p>
      </dgm:t>
    </dgm:pt>
    <dgm:pt modelId="{16D64786-B72C-8D4F-ADE2-7D4DFF679614}" type="parTrans" cxnId="{EF995CF4-2523-1F42-A552-CC160FB5BB11}">
      <dgm:prSet/>
      <dgm:spPr/>
      <dgm:t>
        <a:bodyPr/>
        <a:lstStyle/>
        <a:p>
          <a:endParaRPr lang="fr-FR"/>
        </a:p>
      </dgm:t>
    </dgm:pt>
    <dgm:pt modelId="{63D1D0EE-8C6B-E443-A952-BF8D3708EBC7}" type="sibTrans" cxnId="{EF995CF4-2523-1F42-A552-CC160FB5BB11}">
      <dgm:prSet/>
      <dgm:spPr/>
      <dgm:t>
        <a:bodyPr/>
        <a:lstStyle/>
        <a:p>
          <a:endParaRPr lang="fr-FR"/>
        </a:p>
      </dgm:t>
    </dgm:pt>
    <dgm:pt modelId="{9448CDEB-0666-064D-916D-0AB43C1526CF}" type="pres">
      <dgm:prSet presAssocID="{34B60504-B7BF-514A-BC4D-87AC12C37A81}" presName="linear" presStyleCnt="0">
        <dgm:presLayoutVars>
          <dgm:animLvl val="lvl"/>
          <dgm:resizeHandles val="exact"/>
        </dgm:presLayoutVars>
      </dgm:prSet>
      <dgm:spPr/>
    </dgm:pt>
    <dgm:pt modelId="{460785F1-EBE3-5B48-94B6-2A4FDBF7FF3E}" type="pres">
      <dgm:prSet presAssocID="{86AD9BB5-B093-3D42-BA50-A7DFD133784C}" presName="parentText" presStyleLbl="node1" presStyleIdx="0" presStyleCnt="2">
        <dgm:presLayoutVars>
          <dgm:chMax val="0"/>
          <dgm:bulletEnabled val="1"/>
        </dgm:presLayoutVars>
      </dgm:prSet>
      <dgm:spPr/>
    </dgm:pt>
    <dgm:pt modelId="{3A555717-4304-6F40-B15E-5F12EC25D3E6}" type="pres">
      <dgm:prSet presAssocID="{86AD9BB5-B093-3D42-BA50-A7DFD133784C}" presName="childText" presStyleLbl="revTx" presStyleIdx="0" presStyleCnt="2">
        <dgm:presLayoutVars>
          <dgm:bulletEnabled val="1"/>
        </dgm:presLayoutVars>
      </dgm:prSet>
      <dgm:spPr/>
    </dgm:pt>
    <dgm:pt modelId="{E1867451-A8AF-D949-831D-442D69B1C96D}" type="pres">
      <dgm:prSet presAssocID="{E8D13BF1-AF15-6843-AC83-11C1DE8EA5E0}" presName="parentText" presStyleLbl="node1" presStyleIdx="1" presStyleCnt="2">
        <dgm:presLayoutVars>
          <dgm:chMax val="0"/>
          <dgm:bulletEnabled val="1"/>
        </dgm:presLayoutVars>
      </dgm:prSet>
      <dgm:spPr/>
    </dgm:pt>
    <dgm:pt modelId="{8BFEB6F3-D08F-5A4E-9757-D78EAE2FA967}" type="pres">
      <dgm:prSet presAssocID="{E8D13BF1-AF15-6843-AC83-11C1DE8EA5E0}" presName="childText" presStyleLbl="revTx" presStyleIdx="1" presStyleCnt="2">
        <dgm:presLayoutVars>
          <dgm:bulletEnabled val="1"/>
        </dgm:presLayoutVars>
      </dgm:prSet>
      <dgm:spPr/>
    </dgm:pt>
  </dgm:ptLst>
  <dgm:cxnLst>
    <dgm:cxn modelId="{4940CD18-1976-A343-803D-6DCB6CDA620F}" type="presOf" srcId="{AD03C1DE-CB92-484C-BE63-2060F04B31D8}" destId="{8BFEB6F3-D08F-5A4E-9757-D78EAE2FA967}" srcOrd="0" destOrd="3" presId="urn:microsoft.com/office/officeart/2005/8/layout/vList2"/>
    <dgm:cxn modelId="{9D863A1A-77F5-E349-ADB7-B9AAA9F30D42}" type="presOf" srcId="{563ED9B3-A2A9-294A-A038-931A4A591DF4}" destId="{8BFEB6F3-D08F-5A4E-9757-D78EAE2FA967}" srcOrd="0" destOrd="0" presId="urn:microsoft.com/office/officeart/2005/8/layout/vList2"/>
    <dgm:cxn modelId="{58B99B2A-CAAC-5A47-99CC-B49F53E0AAEE}" srcId="{34B60504-B7BF-514A-BC4D-87AC12C37A81}" destId="{86AD9BB5-B093-3D42-BA50-A7DFD133784C}" srcOrd="0" destOrd="0" parTransId="{7527E787-826D-8D44-9DB8-9AD569DAF011}" sibTransId="{44BD4957-5C7C-C346-A1C1-C1FD108AD064}"/>
    <dgm:cxn modelId="{0E0B5F39-0E6D-3941-9500-2F214C601545}" type="presOf" srcId="{E8D13BF1-AF15-6843-AC83-11C1DE8EA5E0}" destId="{E1867451-A8AF-D949-831D-442D69B1C96D}" srcOrd="0" destOrd="0" presId="urn:microsoft.com/office/officeart/2005/8/layout/vList2"/>
    <dgm:cxn modelId="{D26C9D3A-BFCE-FE47-94CD-09DE53691AF3}" type="presOf" srcId="{35060B5C-9C29-2146-A51E-38513D2C9C79}" destId="{3A555717-4304-6F40-B15E-5F12EC25D3E6}" srcOrd="0" destOrd="2" presId="urn:microsoft.com/office/officeart/2005/8/layout/vList2"/>
    <dgm:cxn modelId="{18CAB861-CA30-C547-AD19-4E7D4ECBB978}" type="presOf" srcId="{34B60504-B7BF-514A-BC4D-87AC12C37A81}" destId="{9448CDEB-0666-064D-916D-0AB43C1526CF}" srcOrd="0" destOrd="0" presId="urn:microsoft.com/office/officeart/2005/8/layout/vList2"/>
    <dgm:cxn modelId="{47FCD57A-37CC-4345-A1AF-C21A3DB4DED2}" srcId="{E8D13BF1-AF15-6843-AC83-11C1DE8EA5E0}" destId="{AD03C1DE-CB92-484C-BE63-2060F04B31D8}" srcOrd="3" destOrd="0" parTransId="{7632B4AC-26EA-064A-94A1-9A5B9207A5F6}" sibTransId="{C51DF196-244C-1543-8ECD-70DA280C14E7}"/>
    <dgm:cxn modelId="{CC5B687D-2F30-5141-88EF-07E9DA936128}" srcId="{86AD9BB5-B093-3D42-BA50-A7DFD133784C}" destId="{8545C4EB-2653-5F4F-8525-22D6C5110B99}" srcOrd="0" destOrd="0" parTransId="{60227614-1276-EA49-B186-E3B281792C92}" sibTransId="{436EADA7-DA5D-4942-9A23-BF6140DDE757}"/>
    <dgm:cxn modelId="{8D00578E-8471-0447-B28A-200484BC4E59}" srcId="{34B60504-B7BF-514A-BC4D-87AC12C37A81}" destId="{E8D13BF1-AF15-6843-AC83-11C1DE8EA5E0}" srcOrd="1" destOrd="0" parTransId="{812A8078-AB16-7346-BBA4-6B47000467EE}" sibTransId="{94D5EEC8-6D69-5E4E-8419-4E1D9F401B39}"/>
    <dgm:cxn modelId="{4CB8F996-551A-D645-8F86-234178E83145}" srcId="{86AD9BB5-B093-3D42-BA50-A7DFD133784C}" destId="{35060B5C-9C29-2146-A51E-38513D2C9C79}" srcOrd="2" destOrd="0" parTransId="{2894EE33-8BAC-1446-BF2C-F4AEF00E7A3F}" sibTransId="{519E52EA-F503-0F4A-BBC6-24E770338B26}"/>
    <dgm:cxn modelId="{342FA79A-7563-5143-9F18-EC4AEDDA5D0A}" type="presOf" srcId="{B72536AC-A3B8-C74E-AF94-A95CDFEEFBE1}" destId="{8BFEB6F3-D08F-5A4E-9757-D78EAE2FA967}" srcOrd="0" destOrd="1" presId="urn:microsoft.com/office/officeart/2005/8/layout/vList2"/>
    <dgm:cxn modelId="{3DB2E39E-38C6-B144-A0C4-0EFA27B7DCEE}" type="presOf" srcId="{8545C4EB-2653-5F4F-8525-22D6C5110B99}" destId="{3A555717-4304-6F40-B15E-5F12EC25D3E6}" srcOrd="0" destOrd="0" presId="urn:microsoft.com/office/officeart/2005/8/layout/vList2"/>
    <dgm:cxn modelId="{A0E58BBC-EFB1-C245-B6DA-CF715CE111EC}" type="presOf" srcId="{F2D11C45-E5BF-424F-A869-838C4EA6522F}" destId="{3A555717-4304-6F40-B15E-5F12EC25D3E6}" srcOrd="0" destOrd="1" presId="urn:microsoft.com/office/officeart/2005/8/layout/vList2"/>
    <dgm:cxn modelId="{821295C0-A872-9240-81F9-671A3EF9F5B2}" srcId="{86AD9BB5-B093-3D42-BA50-A7DFD133784C}" destId="{F2D11C45-E5BF-424F-A869-838C4EA6522F}" srcOrd="1" destOrd="0" parTransId="{CF463FCB-17F4-204E-94A6-2A0F49CA6487}" sibTransId="{49E9100A-F9E4-264E-A0CA-27909601FFF4}"/>
    <dgm:cxn modelId="{D1CC2BCA-2179-434C-9613-1064F8BEB4A2}" type="presOf" srcId="{84B9D096-E968-7046-A23E-5BA2D367E7CD}" destId="{3A555717-4304-6F40-B15E-5F12EC25D3E6}" srcOrd="0" destOrd="3" presId="urn:microsoft.com/office/officeart/2005/8/layout/vList2"/>
    <dgm:cxn modelId="{AD5D64E1-D589-F647-96AA-CCA560E8976A}" type="presOf" srcId="{86AD9BB5-B093-3D42-BA50-A7DFD133784C}" destId="{460785F1-EBE3-5B48-94B6-2A4FDBF7FF3E}" srcOrd="0" destOrd="0" presId="urn:microsoft.com/office/officeart/2005/8/layout/vList2"/>
    <dgm:cxn modelId="{1DF3EEE7-234B-8242-B301-9FE61F52CC0C}" srcId="{E8D13BF1-AF15-6843-AC83-11C1DE8EA5E0}" destId="{8997B911-6859-9C4E-83C9-984C5A85B15C}" srcOrd="2" destOrd="0" parTransId="{C1117429-4ED0-B640-87A1-C507D1A12BF4}" sibTransId="{5162ECAA-B731-A748-B972-EBCA542DAE65}"/>
    <dgm:cxn modelId="{6C290BF3-BF1D-5542-93BF-4C7E452ED414}" srcId="{E8D13BF1-AF15-6843-AC83-11C1DE8EA5E0}" destId="{563ED9B3-A2A9-294A-A038-931A4A591DF4}" srcOrd="0" destOrd="0" parTransId="{34DA6806-EE91-3149-9122-90882221A3B7}" sibTransId="{0AC79B78-8988-AC4A-AA9B-CE68ACC9E523}"/>
    <dgm:cxn modelId="{EF995CF4-2523-1F42-A552-CC160FB5BB11}" srcId="{86AD9BB5-B093-3D42-BA50-A7DFD133784C}" destId="{84B9D096-E968-7046-A23E-5BA2D367E7CD}" srcOrd="3" destOrd="0" parTransId="{16D64786-B72C-8D4F-ADE2-7D4DFF679614}" sibTransId="{63D1D0EE-8C6B-E443-A952-BF8D3708EBC7}"/>
    <dgm:cxn modelId="{B00BCCF8-C538-D443-AB6D-7A66FE5E9CBB}" type="presOf" srcId="{8997B911-6859-9C4E-83C9-984C5A85B15C}" destId="{8BFEB6F3-D08F-5A4E-9757-D78EAE2FA967}" srcOrd="0" destOrd="2" presId="urn:microsoft.com/office/officeart/2005/8/layout/vList2"/>
    <dgm:cxn modelId="{734BF0FD-A330-D94B-85F6-9F1C9131F1F2}" srcId="{E8D13BF1-AF15-6843-AC83-11C1DE8EA5E0}" destId="{B72536AC-A3B8-C74E-AF94-A95CDFEEFBE1}" srcOrd="1" destOrd="0" parTransId="{E1386850-F890-8749-A731-2DB817D9589A}" sibTransId="{7FA20F49-7D69-B640-ADF6-FBA173FA1022}"/>
    <dgm:cxn modelId="{7D890D56-1B9D-3048-9CDD-177D164B880A}" type="presParOf" srcId="{9448CDEB-0666-064D-916D-0AB43C1526CF}" destId="{460785F1-EBE3-5B48-94B6-2A4FDBF7FF3E}" srcOrd="0" destOrd="0" presId="urn:microsoft.com/office/officeart/2005/8/layout/vList2"/>
    <dgm:cxn modelId="{36320A58-1CF2-FA48-A329-C684A3EE5605}" type="presParOf" srcId="{9448CDEB-0666-064D-916D-0AB43C1526CF}" destId="{3A555717-4304-6F40-B15E-5F12EC25D3E6}" srcOrd="1" destOrd="0" presId="urn:microsoft.com/office/officeart/2005/8/layout/vList2"/>
    <dgm:cxn modelId="{D1892EFB-DAF8-D748-8E1A-3C937AE0F6D7}" type="presParOf" srcId="{9448CDEB-0666-064D-916D-0AB43C1526CF}" destId="{E1867451-A8AF-D949-831D-442D69B1C96D}" srcOrd="2" destOrd="0" presId="urn:microsoft.com/office/officeart/2005/8/layout/vList2"/>
    <dgm:cxn modelId="{2EE3CD83-CF7B-AD42-8C1F-C18C6F0B5E0C}" type="presParOf" srcId="{9448CDEB-0666-064D-916D-0AB43C1526CF}" destId="{8BFEB6F3-D08F-5A4E-9757-D78EAE2FA96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B60504-B7BF-514A-BC4D-87AC12C37A81}"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fr-FR"/>
        </a:p>
      </dgm:t>
    </dgm:pt>
    <dgm:pt modelId="{C1A770A1-4916-E84E-AE75-B5EA4F3C7B83}">
      <dgm:prSet custT="1"/>
      <dgm:spPr>
        <a:solidFill>
          <a:srgbClr val="DE3782"/>
        </a:solidFill>
        <a:ln>
          <a:noFill/>
        </a:ln>
      </dgm:spPr>
      <dgm:t>
        <a:bodyPr/>
        <a:lstStyle/>
        <a:p>
          <a:r>
            <a:rPr lang="fr-FR" sz="2400" b="0" i="0">
              <a:latin typeface="Montserrat" pitchFamily="2" charset="77"/>
            </a:rPr>
            <a:t>Pour les </a:t>
          </a:r>
          <a:r>
            <a:rPr lang="fr-FR" sz="2400" b="1" i="0" u="none">
              <a:latin typeface="Montserrat" pitchFamily="2" charset="77"/>
            </a:rPr>
            <a:t>REFERENTS EGALITE</a:t>
          </a:r>
          <a:endParaRPr lang="fr-FR" sz="2400" u="none">
            <a:latin typeface="Montserrat" pitchFamily="2" charset="77"/>
          </a:endParaRPr>
        </a:p>
      </dgm:t>
    </dgm:pt>
    <dgm:pt modelId="{BBE95723-1A40-0A46-A428-FBF84EFF3797}" type="parTrans" cxnId="{9B0A266A-C714-7440-8D67-348F6F4528D5}">
      <dgm:prSet/>
      <dgm:spPr/>
      <dgm:t>
        <a:bodyPr/>
        <a:lstStyle/>
        <a:p>
          <a:endParaRPr lang="fr-FR">
            <a:latin typeface="Montserrat" pitchFamily="2" charset="77"/>
          </a:endParaRPr>
        </a:p>
      </dgm:t>
    </dgm:pt>
    <dgm:pt modelId="{C5074411-9261-E442-83EA-F7DF5A755CDE}" type="sibTrans" cxnId="{9B0A266A-C714-7440-8D67-348F6F4528D5}">
      <dgm:prSet/>
      <dgm:spPr/>
      <dgm:t>
        <a:bodyPr/>
        <a:lstStyle/>
        <a:p>
          <a:endParaRPr lang="fr-FR">
            <a:latin typeface="Montserrat" pitchFamily="2" charset="77"/>
          </a:endParaRPr>
        </a:p>
      </dgm:t>
    </dgm:pt>
    <dgm:pt modelId="{E13AD70A-F892-6C48-9881-95E888A1CA8D}">
      <dgm:prSet/>
      <dgm:spPr/>
      <dgm:t>
        <a:bodyPr/>
        <a:lstStyle/>
        <a:p>
          <a:r>
            <a:rPr lang="fr-FR" b="0" i="0" dirty="0">
              <a:latin typeface="Montserrat" pitchFamily="2" charset="77"/>
            </a:rPr>
            <a:t>Appréhender et </a:t>
          </a:r>
          <a:r>
            <a:rPr lang="fr-FR" b="1" i="0" dirty="0">
              <a:latin typeface="Montserrat" pitchFamily="2" charset="77"/>
            </a:rPr>
            <a:t>comprendre le cadre, les rôles et les missions </a:t>
          </a:r>
          <a:r>
            <a:rPr lang="fr-FR" b="0" i="0" dirty="0">
              <a:latin typeface="Montserrat" pitchFamily="2" charset="77"/>
            </a:rPr>
            <a:t>du Référent Égalité.</a:t>
          </a:r>
          <a:endParaRPr lang="fr-FR" dirty="0">
            <a:latin typeface="Montserrat" pitchFamily="2" charset="77"/>
          </a:endParaRPr>
        </a:p>
      </dgm:t>
    </dgm:pt>
    <dgm:pt modelId="{021A5FFC-FAC7-A64F-AE1A-83E2D77A81B9}" type="parTrans" cxnId="{E15F772C-1C56-914E-A7BF-FAC57C82F6C0}">
      <dgm:prSet/>
      <dgm:spPr/>
      <dgm:t>
        <a:bodyPr/>
        <a:lstStyle/>
        <a:p>
          <a:endParaRPr lang="fr-FR">
            <a:latin typeface="Montserrat" pitchFamily="2" charset="77"/>
          </a:endParaRPr>
        </a:p>
      </dgm:t>
    </dgm:pt>
    <dgm:pt modelId="{FA4D9ADE-EB72-F641-957F-375A9254C8AF}" type="sibTrans" cxnId="{E15F772C-1C56-914E-A7BF-FAC57C82F6C0}">
      <dgm:prSet/>
      <dgm:spPr/>
      <dgm:t>
        <a:bodyPr/>
        <a:lstStyle/>
        <a:p>
          <a:endParaRPr lang="fr-FR">
            <a:latin typeface="Montserrat" pitchFamily="2" charset="77"/>
          </a:endParaRPr>
        </a:p>
      </dgm:t>
    </dgm:pt>
    <dgm:pt modelId="{2C16DA85-D86A-6C4F-A5BF-88137B60DE2B}">
      <dgm:prSet/>
      <dgm:spPr/>
      <dgm:t>
        <a:bodyPr/>
        <a:lstStyle/>
        <a:p>
          <a:r>
            <a:rPr lang="fr-FR" b="1" i="0">
              <a:latin typeface="Montserrat" pitchFamily="2" charset="77"/>
            </a:rPr>
            <a:t>Contribuer</a:t>
          </a:r>
          <a:r>
            <a:rPr lang="fr-FR" b="0" i="0">
              <a:latin typeface="Montserrat" pitchFamily="2" charset="77"/>
            </a:rPr>
            <a:t> à la construction et au déploiement d’une politique Égalité concrète et opérationnelle.</a:t>
          </a:r>
          <a:endParaRPr lang="fr-FR">
            <a:latin typeface="Montserrat" pitchFamily="2" charset="77"/>
          </a:endParaRPr>
        </a:p>
      </dgm:t>
    </dgm:pt>
    <dgm:pt modelId="{E045D882-47E5-AB44-8B0E-A2E3DAD52D60}" type="parTrans" cxnId="{A13AFDF9-2F5B-1E46-B4A0-5668EAF87F0E}">
      <dgm:prSet/>
      <dgm:spPr/>
      <dgm:t>
        <a:bodyPr/>
        <a:lstStyle/>
        <a:p>
          <a:endParaRPr lang="fr-FR">
            <a:latin typeface="Montserrat" pitchFamily="2" charset="77"/>
          </a:endParaRPr>
        </a:p>
      </dgm:t>
    </dgm:pt>
    <dgm:pt modelId="{97FBC3C1-F616-8247-BD08-C51EB646E52E}" type="sibTrans" cxnId="{A13AFDF9-2F5B-1E46-B4A0-5668EAF87F0E}">
      <dgm:prSet/>
      <dgm:spPr/>
      <dgm:t>
        <a:bodyPr/>
        <a:lstStyle/>
        <a:p>
          <a:endParaRPr lang="fr-FR">
            <a:latin typeface="Montserrat" pitchFamily="2" charset="77"/>
          </a:endParaRPr>
        </a:p>
      </dgm:t>
    </dgm:pt>
    <dgm:pt modelId="{3C9DB0F1-3846-1649-9C2A-78DB23A154BA}">
      <dgm:prSet/>
      <dgm:spPr/>
      <dgm:t>
        <a:bodyPr/>
        <a:lstStyle/>
        <a:p>
          <a:r>
            <a:rPr lang="fr-FR" b="0" i="0">
              <a:latin typeface="Montserrat" pitchFamily="2" charset="77"/>
            </a:rPr>
            <a:t>Développer sa </a:t>
          </a:r>
          <a:r>
            <a:rPr lang="fr-FR" b="1" i="0">
              <a:latin typeface="Montserrat" pitchFamily="2" charset="77"/>
            </a:rPr>
            <a:t>posture de facilitateur-trice </a:t>
          </a:r>
          <a:r>
            <a:rPr lang="fr-FR" b="0" i="0">
              <a:latin typeface="Montserrat" pitchFamily="2" charset="77"/>
            </a:rPr>
            <a:t>en proximité.</a:t>
          </a:r>
          <a:endParaRPr lang="fr-FR">
            <a:latin typeface="Montserrat" pitchFamily="2" charset="77"/>
          </a:endParaRPr>
        </a:p>
      </dgm:t>
    </dgm:pt>
    <dgm:pt modelId="{9D048720-3D1F-2646-9A9E-8AF12513F4F9}" type="parTrans" cxnId="{59FCC765-F2C6-394A-B82D-4A796660B949}">
      <dgm:prSet/>
      <dgm:spPr/>
      <dgm:t>
        <a:bodyPr/>
        <a:lstStyle/>
        <a:p>
          <a:endParaRPr lang="fr-FR">
            <a:latin typeface="Montserrat" pitchFamily="2" charset="77"/>
          </a:endParaRPr>
        </a:p>
      </dgm:t>
    </dgm:pt>
    <dgm:pt modelId="{22F8985B-2A36-E741-8F59-C68FAE917185}" type="sibTrans" cxnId="{59FCC765-F2C6-394A-B82D-4A796660B949}">
      <dgm:prSet/>
      <dgm:spPr/>
      <dgm:t>
        <a:bodyPr/>
        <a:lstStyle/>
        <a:p>
          <a:endParaRPr lang="fr-FR">
            <a:latin typeface="Montserrat" pitchFamily="2" charset="77"/>
          </a:endParaRPr>
        </a:p>
      </dgm:t>
    </dgm:pt>
    <dgm:pt modelId="{E6F6C0D9-123D-0A4E-BA69-939E724A17CA}">
      <dgm:prSet/>
      <dgm:spPr/>
      <dgm:t>
        <a:bodyPr/>
        <a:lstStyle/>
        <a:p>
          <a:r>
            <a:rPr lang="fr-FR" b="0" i="0">
              <a:latin typeface="Montserrat" pitchFamily="2" charset="77"/>
            </a:rPr>
            <a:t>Comprendre </a:t>
          </a:r>
          <a:r>
            <a:rPr lang="fr-FR" b="1" i="0">
              <a:latin typeface="Montserrat" pitchFamily="2" charset="77"/>
            </a:rPr>
            <a:t>les enjeux du réseau </a:t>
          </a:r>
          <a:r>
            <a:rPr lang="fr-FR" b="0" i="0">
              <a:latin typeface="Montserrat" pitchFamily="2" charset="77"/>
            </a:rPr>
            <a:t>de référents, et s’y impliquer. </a:t>
          </a:r>
          <a:endParaRPr lang="fr-FR">
            <a:latin typeface="Montserrat" pitchFamily="2" charset="77"/>
          </a:endParaRPr>
        </a:p>
      </dgm:t>
    </dgm:pt>
    <dgm:pt modelId="{919E8D41-9D0B-584D-A1CD-414D66BD19AD}" type="parTrans" cxnId="{010F8FE0-9C57-4F47-B218-4CF677AD87FA}">
      <dgm:prSet/>
      <dgm:spPr/>
      <dgm:t>
        <a:bodyPr/>
        <a:lstStyle/>
        <a:p>
          <a:endParaRPr lang="fr-FR">
            <a:latin typeface="Montserrat" pitchFamily="2" charset="77"/>
          </a:endParaRPr>
        </a:p>
      </dgm:t>
    </dgm:pt>
    <dgm:pt modelId="{82E51C95-659E-334D-8BAC-6AFC88CC49B3}" type="sibTrans" cxnId="{010F8FE0-9C57-4F47-B218-4CF677AD87FA}">
      <dgm:prSet/>
      <dgm:spPr/>
      <dgm:t>
        <a:bodyPr/>
        <a:lstStyle/>
        <a:p>
          <a:endParaRPr lang="fr-FR">
            <a:latin typeface="Montserrat" pitchFamily="2" charset="77"/>
          </a:endParaRPr>
        </a:p>
      </dgm:t>
    </dgm:pt>
    <dgm:pt modelId="{9448CDEB-0666-064D-916D-0AB43C1526CF}" type="pres">
      <dgm:prSet presAssocID="{34B60504-B7BF-514A-BC4D-87AC12C37A81}" presName="linear" presStyleCnt="0">
        <dgm:presLayoutVars>
          <dgm:animLvl val="lvl"/>
          <dgm:resizeHandles val="exact"/>
        </dgm:presLayoutVars>
      </dgm:prSet>
      <dgm:spPr/>
    </dgm:pt>
    <dgm:pt modelId="{AD4828EB-BBFE-6F46-B4AD-8408DCF55EC7}" type="pres">
      <dgm:prSet presAssocID="{C1A770A1-4916-E84E-AE75-B5EA4F3C7B83}" presName="parentText" presStyleLbl="node1" presStyleIdx="0" presStyleCnt="1">
        <dgm:presLayoutVars>
          <dgm:chMax val="0"/>
          <dgm:bulletEnabled val="1"/>
        </dgm:presLayoutVars>
      </dgm:prSet>
      <dgm:spPr/>
    </dgm:pt>
    <dgm:pt modelId="{149AC3EE-0505-3347-BCA7-6F490A6758D1}" type="pres">
      <dgm:prSet presAssocID="{C1A770A1-4916-E84E-AE75-B5EA4F3C7B83}" presName="childText" presStyleLbl="revTx" presStyleIdx="0" presStyleCnt="1">
        <dgm:presLayoutVars>
          <dgm:bulletEnabled val="1"/>
        </dgm:presLayoutVars>
      </dgm:prSet>
      <dgm:spPr/>
    </dgm:pt>
  </dgm:ptLst>
  <dgm:cxnLst>
    <dgm:cxn modelId="{3A627507-44E5-0648-A94B-4FCBBDD06A23}" type="presOf" srcId="{E13AD70A-F892-6C48-9881-95E888A1CA8D}" destId="{149AC3EE-0505-3347-BCA7-6F490A6758D1}" srcOrd="0" destOrd="0" presId="urn:microsoft.com/office/officeart/2005/8/layout/vList2"/>
    <dgm:cxn modelId="{E15F772C-1C56-914E-A7BF-FAC57C82F6C0}" srcId="{C1A770A1-4916-E84E-AE75-B5EA4F3C7B83}" destId="{E13AD70A-F892-6C48-9881-95E888A1CA8D}" srcOrd="0" destOrd="0" parTransId="{021A5FFC-FAC7-A64F-AE1A-83E2D77A81B9}" sibTransId="{FA4D9ADE-EB72-F641-957F-375A9254C8AF}"/>
    <dgm:cxn modelId="{18CAB861-CA30-C547-AD19-4E7D4ECBB978}" type="presOf" srcId="{34B60504-B7BF-514A-BC4D-87AC12C37A81}" destId="{9448CDEB-0666-064D-916D-0AB43C1526CF}" srcOrd="0" destOrd="0" presId="urn:microsoft.com/office/officeart/2005/8/layout/vList2"/>
    <dgm:cxn modelId="{59FCC765-F2C6-394A-B82D-4A796660B949}" srcId="{C1A770A1-4916-E84E-AE75-B5EA4F3C7B83}" destId="{3C9DB0F1-3846-1649-9C2A-78DB23A154BA}" srcOrd="2" destOrd="0" parTransId="{9D048720-3D1F-2646-9A9E-8AF12513F4F9}" sibTransId="{22F8985B-2A36-E741-8F59-C68FAE917185}"/>
    <dgm:cxn modelId="{9B0A266A-C714-7440-8D67-348F6F4528D5}" srcId="{34B60504-B7BF-514A-BC4D-87AC12C37A81}" destId="{C1A770A1-4916-E84E-AE75-B5EA4F3C7B83}" srcOrd="0" destOrd="0" parTransId="{BBE95723-1A40-0A46-A428-FBF84EFF3797}" sibTransId="{C5074411-9261-E442-83EA-F7DF5A755CDE}"/>
    <dgm:cxn modelId="{AC4D8A6F-9789-1B43-A4B5-A00BB1C73A81}" type="presOf" srcId="{C1A770A1-4916-E84E-AE75-B5EA4F3C7B83}" destId="{AD4828EB-BBFE-6F46-B4AD-8408DCF55EC7}" srcOrd="0" destOrd="0" presId="urn:microsoft.com/office/officeart/2005/8/layout/vList2"/>
    <dgm:cxn modelId="{F8295DA5-69F4-0147-A4A5-6A21A6D75443}" type="presOf" srcId="{3C9DB0F1-3846-1649-9C2A-78DB23A154BA}" destId="{149AC3EE-0505-3347-BCA7-6F490A6758D1}" srcOrd="0" destOrd="2" presId="urn:microsoft.com/office/officeart/2005/8/layout/vList2"/>
    <dgm:cxn modelId="{C9B102DB-422D-0441-B152-36D683B2F408}" type="presOf" srcId="{2C16DA85-D86A-6C4F-A5BF-88137B60DE2B}" destId="{149AC3EE-0505-3347-BCA7-6F490A6758D1}" srcOrd="0" destOrd="1" presId="urn:microsoft.com/office/officeart/2005/8/layout/vList2"/>
    <dgm:cxn modelId="{010F8FE0-9C57-4F47-B218-4CF677AD87FA}" srcId="{C1A770A1-4916-E84E-AE75-B5EA4F3C7B83}" destId="{E6F6C0D9-123D-0A4E-BA69-939E724A17CA}" srcOrd="3" destOrd="0" parTransId="{919E8D41-9D0B-584D-A1CD-414D66BD19AD}" sibTransId="{82E51C95-659E-334D-8BAC-6AFC88CC49B3}"/>
    <dgm:cxn modelId="{06DB67F7-A589-FF4F-A8B3-0496309964FF}" type="presOf" srcId="{E6F6C0D9-123D-0A4E-BA69-939E724A17CA}" destId="{149AC3EE-0505-3347-BCA7-6F490A6758D1}" srcOrd="0" destOrd="3" presId="urn:microsoft.com/office/officeart/2005/8/layout/vList2"/>
    <dgm:cxn modelId="{A13AFDF9-2F5B-1E46-B4A0-5668EAF87F0E}" srcId="{C1A770A1-4916-E84E-AE75-B5EA4F3C7B83}" destId="{2C16DA85-D86A-6C4F-A5BF-88137B60DE2B}" srcOrd="1" destOrd="0" parTransId="{E045D882-47E5-AB44-8B0E-A2E3DAD52D60}" sibTransId="{97FBC3C1-F616-8247-BD08-C51EB646E52E}"/>
    <dgm:cxn modelId="{3D89F885-B4FA-4943-9576-69ADCE1C0CA2}" type="presParOf" srcId="{9448CDEB-0666-064D-916D-0AB43C1526CF}" destId="{AD4828EB-BBFE-6F46-B4AD-8408DCF55EC7}" srcOrd="0" destOrd="0" presId="urn:microsoft.com/office/officeart/2005/8/layout/vList2"/>
    <dgm:cxn modelId="{15379739-5CFF-5445-BFAA-436DC22A83B1}" type="presParOf" srcId="{9448CDEB-0666-064D-916D-0AB43C1526CF}" destId="{149AC3EE-0505-3347-BCA7-6F490A6758D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00724-ED49-1944-8B46-D6BAC037A161}">
      <dsp:nvSpPr>
        <dsp:cNvPr id="0" name=""/>
        <dsp:cNvSpPr/>
      </dsp:nvSpPr>
      <dsp:spPr>
        <a:xfrm>
          <a:off x="50" y="26497"/>
          <a:ext cx="4855921" cy="1872000"/>
        </a:xfrm>
        <a:prstGeom prst="rect">
          <a:avLst/>
        </a:prstGeom>
        <a:solidFill>
          <a:srgbClr val="DE378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r-FR" sz="2400" b="0" i="0" kern="1200">
              <a:latin typeface="Montserrat" pitchFamily="2" charset="77"/>
            </a:rPr>
            <a:t>Les </a:t>
          </a:r>
          <a:r>
            <a:rPr lang="fr-FR" sz="2400" b="1" i="0" kern="1200">
              <a:latin typeface="Montserrat" pitchFamily="2" charset="77"/>
            </a:rPr>
            <a:t>objectifs généraux </a:t>
          </a:r>
          <a:r>
            <a:rPr lang="fr-FR" sz="2400" b="0" i="0" kern="1200">
              <a:latin typeface="Montserrat" pitchFamily="2" charset="77"/>
            </a:rPr>
            <a:t>sont de permettre à tous les acteurs de : </a:t>
          </a:r>
          <a:endParaRPr lang="fr-FR" sz="2400" kern="1200">
            <a:latin typeface="Montserrat" pitchFamily="2" charset="77"/>
          </a:endParaRPr>
        </a:p>
      </dsp:txBody>
      <dsp:txXfrm>
        <a:off x="50" y="26497"/>
        <a:ext cx="4855921" cy="1872000"/>
      </dsp:txXfrm>
    </dsp:sp>
    <dsp:sp modelId="{0FCC08BB-71B4-1C43-BE59-58F36AC3672E}">
      <dsp:nvSpPr>
        <dsp:cNvPr id="0" name=""/>
        <dsp:cNvSpPr/>
      </dsp:nvSpPr>
      <dsp:spPr>
        <a:xfrm>
          <a:off x="50" y="1898497"/>
          <a:ext cx="4855921"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b="0" i="0" kern="1200">
              <a:latin typeface="Montserrat" pitchFamily="2" charset="77"/>
            </a:rPr>
            <a:t>Être </a:t>
          </a:r>
          <a:r>
            <a:rPr lang="fr-FR" sz="1800" b="1" i="0" kern="1200">
              <a:latin typeface="Montserrat" pitchFamily="2" charset="77"/>
            </a:rPr>
            <a:t>sensibilisé-e aux enjeux et objectifs de l’égalité pro</a:t>
          </a:r>
          <a:endParaRPr lang="fr-FR" sz="1800" b="1" kern="1200">
            <a:latin typeface="Montserrat" pitchFamily="2" charset="77"/>
          </a:endParaRPr>
        </a:p>
        <a:p>
          <a:pPr marL="171450" lvl="1" indent="-171450" algn="l" defTabSz="800100">
            <a:lnSpc>
              <a:spcPct val="90000"/>
            </a:lnSpc>
            <a:spcBef>
              <a:spcPct val="0"/>
            </a:spcBef>
            <a:spcAft>
              <a:spcPct val="15000"/>
            </a:spcAft>
            <a:buChar char="•"/>
          </a:pPr>
          <a:r>
            <a:rPr lang="fr-FR" sz="1800" b="1" i="0" kern="1200">
              <a:latin typeface="Montserrat" pitchFamily="2" charset="77"/>
            </a:rPr>
            <a:t>Connaître la démarche égalité </a:t>
          </a:r>
          <a:r>
            <a:rPr lang="fr-FR" sz="1800" b="0" i="0" kern="1200">
              <a:latin typeface="Montserrat" pitchFamily="2" charset="77"/>
            </a:rPr>
            <a:t>dans son ensemble, ses process, ses acteurs</a:t>
          </a:r>
          <a:endParaRPr lang="fr-FR" sz="1800" kern="1200">
            <a:latin typeface="Montserrat" pitchFamily="2" charset="77"/>
          </a:endParaRPr>
        </a:p>
        <a:p>
          <a:pPr marL="171450" lvl="1" indent="-171450" algn="l" defTabSz="800100">
            <a:lnSpc>
              <a:spcPct val="90000"/>
            </a:lnSpc>
            <a:spcBef>
              <a:spcPct val="0"/>
            </a:spcBef>
            <a:spcAft>
              <a:spcPct val="15000"/>
            </a:spcAft>
            <a:buChar char="•"/>
          </a:pPr>
          <a:r>
            <a:rPr lang="fr-FR" sz="1800" b="1" i="0" kern="1200">
              <a:latin typeface="Montserrat" pitchFamily="2" charset="77"/>
            </a:rPr>
            <a:t>Se saisir de la démarche </a:t>
          </a:r>
          <a:r>
            <a:rPr lang="fr-FR" sz="1800" b="0" i="0" kern="1200">
              <a:latin typeface="Montserrat" pitchFamily="2" charset="77"/>
            </a:rPr>
            <a:t>qui est déployée dans son établissement,</a:t>
          </a:r>
          <a:endParaRPr lang="fr-FR" sz="1800" kern="1200">
            <a:latin typeface="Montserrat" pitchFamily="2" charset="77"/>
          </a:endParaRPr>
        </a:p>
        <a:p>
          <a:pPr marL="171450" lvl="1" indent="-171450" algn="l" defTabSz="800100">
            <a:lnSpc>
              <a:spcPct val="90000"/>
            </a:lnSpc>
            <a:spcBef>
              <a:spcPct val="0"/>
            </a:spcBef>
            <a:spcAft>
              <a:spcPct val="15000"/>
            </a:spcAft>
            <a:buChar char="•"/>
          </a:pPr>
          <a:r>
            <a:rPr lang="fr-FR" sz="1800" b="1" i="0" kern="1200">
              <a:latin typeface="Montserrat" pitchFamily="2" charset="77"/>
            </a:rPr>
            <a:t>Diffuser la bonne parole </a:t>
          </a:r>
          <a:r>
            <a:rPr lang="fr-FR" sz="1800" b="0" i="0" kern="1200">
              <a:latin typeface="Montserrat" pitchFamily="2" charset="77"/>
            </a:rPr>
            <a:t>auprès de leurs collègues !</a:t>
          </a:r>
          <a:endParaRPr lang="fr-FR" sz="1800" kern="1200">
            <a:latin typeface="Montserrat" pitchFamily="2" charset="77"/>
          </a:endParaRPr>
        </a:p>
      </dsp:txBody>
      <dsp:txXfrm>
        <a:off x="50" y="1898497"/>
        <a:ext cx="4855921" cy="2854800"/>
      </dsp:txXfrm>
    </dsp:sp>
    <dsp:sp modelId="{6E9BBC06-C32B-184A-8CE1-02007A1E1933}">
      <dsp:nvSpPr>
        <dsp:cNvPr id="0" name=""/>
        <dsp:cNvSpPr/>
      </dsp:nvSpPr>
      <dsp:spPr>
        <a:xfrm>
          <a:off x="5535801" y="26497"/>
          <a:ext cx="4855921" cy="1872000"/>
        </a:xfrm>
        <a:prstGeom prst="rect">
          <a:avLst/>
        </a:prstGeom>
        <a:solidFill>
          <a:srgbClr val="DE378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r-FR" sz="2400" b="0" i="0" kern="1200">
              <a:latin typeface="Montserrat" pitchFamily="2" charset="77"/>
            </a:rPr>
            <a:t>Les </a:t>
          </a:r>
          <a:r>
            <a:rPr lang="fr-FR" sz="2400" b="1" i="0" kern="1200">
              <a:latin typeface="Montserrat" pitchFamily="2" charset="77"/>
            </a:rPr>
            <a:t>modalités d’animation privilégiées </a:t>
          </a:r>
          <a:r>
            <a:rPr lang="fr-FR" sz="3800" b="0" i="0" kern="1200">
              <a:latin typeface="Montserrat" pitchFamily="2" charset="77"/>
            </a:rPr>
            <a:t>:</a:t>
          </a:r>
          <a:endParaRPr lang="fr-FR" sz="3800" kern="1200">
            <a:latin typeface="Montserrat" pitchFamily="2" charset="77"/>
          </a:endParaRPr>
        </a:p>
      </dsp:txBody>
      <dsp:txXfrm>
        <a:off x="5535801" y="26497"/>
        <a:ext cx="4855921" cy="1872000"/>
      </dsp:txXfrm>
    </dsp:sp>
    <dsp:sp modelId="{4D7ECF32-3B01-9F4F-8E22-371FB8024205}">
      <dsp:nvSpPr>
        <dsp:cNvPr id="0" name=""/>
        <dsp:cNvSpPr/>
      </dsp:nvSpPr>
      <dsp:spPr>
        <a:xfrm>
          <a:off x="5535801" y="1898497"/>
          <a:ext cx="4855921"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b="0" i="0" kern="1200">
              <a:latin typeface="Montserrat" pitchFamily="2" charset="77"/>
            </a:rPr>
            <a:t>Le partage de pratiques</a:t>
          </a:r>
          <a:endParaRPr lang="fr-FR" sz="1800" kern="1200">
            <a:latin typeface="Montserrat" pitchFamily="2" charset="77"/>
          </a:endParaRPr>
        </a:p>
        <a:p>
          <a:pPr marL="171450" lvl="1" indent="-171450" algn="l" defTabSz="800100">
            <a:lnSpc>
              <a:spcPct val="90000"/>
            </a:lnSpc>
            <a:spcBef>
              <a:spcPct val="0"/>
            </a:spcBef>
            <a:spcAft>
              <a:spcPct val="15000"/>
            </a:spcAft>
            <a:buChar char="•"/>
          </a:pPr>
          <a:r>
            <a:rPr lang="fr-FR" sz="1800" b="0" i="0" kern="1200">
              <a:latin typeface="Montserrat" pitchFamily="2" charset="77"/>
            </a:rPr>
            <a:t>L’échange</a:t>
          </a:r>
          <a:endParaRPr lang="fr-FR" sz="1800" kern="1200">
            <a:latin typeface="Montserrat" pitchFamily="2" charset="77"/>
          </a:endParaRPr>
        </a:p>
        <a:p>
          <a:pPr marL="171450" lvl="1" indent="-171450" algn="l" defTabSz="800100">
            <a:lnSpc>
              <a:spcPct val="90000"/>
            </a:lnSpc>
            <a:spcBef>
              <a:spcPct val="0"/>
            </a:spcBef>
            <a:spcAft>
              <a:spcPct val="15000"/>
            </a:spcAft>
            <a:buChar char="•"/>
          </a:pPr>
          <a:r>
            <a:rPr lang="fr-FR" sz="1800" b="0" i="0" kern="1200">
              <a:latin typeface="Montserrat" pitchFamily="2" charset="77"/>
            </a:rPr>
            <a:t>La co-construction</a:t>
          </a:r>
          <a:endParaRPr lang="fr-FR" sz="1800" kern="1200">
            <a:latin typeface="Montserrat" pitchFamily="2" charset="77"/>
          </a:endParaRPr>
        </a:p>
      </dsp:txBody>
      <dsp:txXfrm>
        <a:off x="5535801" y="1898497"/>
        <a:ext cx="4855921" cy="285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785F1-EBE3-5B48-94B6-2A4FDBF7FF3E}">
      <dsp:nvSpPr>
        <dsp:cNvPr id="0" name=""/>
        <dsp:cNvSpPr/>
      </dsp:nvSpPr>
      <dsp:spPr>
        <a:xfrm>
          <a:off x="0" y="207599"/>
          <a:ext cx="10391773" cy="551655"/>
        </a:xfrm>
        <a:prstGeom prst="roundRect">
          <a:avLst/>
        </a:prstGeom>
        <a:solidFill>
          <a:srgbClr val="DE378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FR" sz="2300" b="0" i="0" kern="1200">
              <a:latin typeface="Montserrat" pitchFamily="2" charset="77"/>
            </a:rPr>
            <a:t>Pour les </a:t>
          </a:r>
          <a:r>
            <a:rPr lang="fr-FR" sz="2300" b="1" i="0" u="none" kern="1200">
              <a:latin typeface="Montserrat" pitchFamily="2" charset="77"/>
            </a:rPr>
            <a:t>ENCADRANTS</a:t>
          </a:r>
          <a:endParaRPr lang="fr-FR" sz="2300" u="none" kern="1200">
            <a:latin typeface="Montserrat" pitchFamily="2" charset="77"/>
          </a:endParaRPr>
        </a:p>
      </dsp:txBody>
      <dsp:txXfrm>
        <a:off x="26930" y="234529"/>
        <a:ext cx="10337913" cy="497795"/>
      </dsp:txXfrm>
    </dsp:sp>
    <dsp:sp modelId="{3A555717-4304-6F40-B15E-5F12EC25D3E6}">
      <dsp:nvSpPr>
        <dsp:cNvPr id="0" name=""/>
        <dsp:cNvSpPr/>
      </dsp:nvSpPr>
      <dsp:spPr>
        <a:xfrm>
          <a:off x="0" y="759255"/>
          <a:ext cx="10391773" cy="1499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93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fr-FR" sz="1800" b="0" i="0" kern="1200">
              <a:latin typeface="Montserrat" pitchFamily="2" charset="77"/>
            </a:rPr>
            <a:t>Apprendre à </a:t>
          </a:r>
          <a:r>
            <a:rPr lang="fr-FR" sz="1800" b="1" i="0" kern="1200">
              <a:latin typeface="Montserrat" pitchFamily="2" charset="77"/>
            </a:rPr>
            <a:t>Repérer</a:t>
          </a:r>
          <a:r>
            <a:rPr lang="fr-FR" sz="1800" b="0" i="0" kern="1200">
              <a:latin typeface="Montserrat" pitchFamily="2" charset="77"/>
            </a:rPr>
            <a:t> les situations potentiellement inégalitaires et discriminatoires</a:t>
          </a:r>
          <a:endParaRPr lang="fr-FR" sz="1800" kern="1200">
            <a:latin typeface="Montserrat" pitchFamily="2" charset="77"/>
          </a:endParaRPr>
        </a:p>
        <a:p>
          <a:pPr marL="171450" lvl="1" indent="-171450" algn="l" defTabSz="800100">
            <a:lnSpc>
              <a:spcPct val="90000"/>
            </a:lnSpc>
            <a:spcBef>
              <a:spcPct val="0"/>
            </a:spcBef>
            <a:spcAft>
              <a:spcPct val="20000"/>
            </a:spcAft>
            <a:buChar char="•"/>
          </a:pPr>
          <a:r>
            <a:rPr lang="fr-FR" sz="1800" b="0" i="0" kern="1200">
              <a:latin typeface="Montserrat" pitchFamily="2" charset="77"/>
            </a:rPr>
            <a:t>Appliquer et </a:t>
          </a:r>
          <a:r>
            <a:rPr lang="fr-FR" sz="1800" b="1" i="0" kern="1200">
              <a:latin typeface="Montserrat" pitchFamily="2" charset="77"/>
            </a:rPr>
            <a:t>Mettre en œuvre </a:t>
          </a:r>
          <a:r>
            <a:rPr lang="fr-FR" sz="1800" b="0" i="0" kern="1200">
              <a:latin typeface="Montserrat" pitchFamily="2" charset="77"/>
            </a:rPr>
            <a:t>la politique d’Égalité Professionnelle de son établissement</a:t>
          </a:r>
          <a:endParaRPr lang="fr-FR" sz="1800" kern="1200">
            <a:latin typeface="Montserrat" pitchFamily="2" charset="77"/>
          </a:endParaRPr>
        </a:p>
        <a:p>
          <a:pPr marL="171450" lvl="1" indent="-171450" algn="l" defTabSz="800100">
            <a:lnSpc>
              <a:spcPct val="90000"/>
            </a:lnSpc>
            <a:spcBef>
              <a:spcPct val="0"/>
            </a:spcBef>
            <a:spcAft>
              <a:spcPct val="20000"/>
            </a:spcAft>
            <a:buChar char="•"/>
          </a:pPr>
          <a:r>
            <a:rPr lang="fr-FR" sz="1800" b="0" i="0" kern="1200">
              <a:latin typeface="Montserrat" pitchFamily="2" charset="77"/>
            </a:rPr>
            <a:t>Porter et </a:t>
          </a:r>
          <a:r>
            <a:rPr lang="fr-FR" sz="1800" b="1" i="0" kern="1200">
              <a:latin typeface="Montserrat" pitchFamily="2" charset="77"/>
            </a:rPr>
            <a:t>Incarner</a:t>
          </a:r>
          <a:r>
            <a:rPr lang="fr-FR" sz="1800" b="0" i="0" kern="1200">
              <a:latin typeface="Montserrat" pitchFamily="2" charset="77"/>
            </a:rPr>
            <a:t> cette politique Égalité</a:t>
          </a:r>
          <a:endParaRPr lang="fr-FR" sz="1800" kern="1200">
            <a:latin typeface="Montserrat" pitchFamily="2" charset="77"/>
          </a:endParaRPr>
        </a:p>
        <a:p>
          <a:pPr marL="171450" lvl="1" indent="-171450" algn="l" defTabSz="800100">
            <a:lnSpc>
              <a:spcPct val="90000"/>
            </a:lnSpc>
            <a:spcBef>
              <a:spcPct val="0"/>
            </a:spcBef>
            <a:spcAft>
              <a:spcPct val="20000"/>
            </a:spcAft>
            <a:buChar char="•"/>
          </a:pPr>
          <a:endParaRPr lang="fr-FR" sz="1800" kern="1200">
            <a:latin typeface="Montserrat" pitchFamily="2" charset="77"/>
          </a:endParaRPr>
        </a:p>
      </dsp:txBody>
      <dsp:txXfrm>
        <a:off x="0" y="759255"/>
        <a:ext cx="10391773" cy="1499715"/>
      </dsp:txXfrm>
    </dsp:sp>
    <dsp:sp modelId="{E1867451-A8AF-D949-831D-442D69B1C96D}">
      <dsp:nvSpPr>
        <dsp:cNvPr id="0" name=""/>
        <dsp:cNvSpPr/>
      </dsp:nvSpPr>
      <dsp:spPr>
        <a:xfrm>
          <a:off x="0" y="2258970"/>
          <a:ext cx="10391773" cy="551655"/>
        </a:xfrm>
        <a:prstGeom prst="roundRect">
          <a:avLst/>
        </a:prstGeom>
        <a:solidFill>
          <a:srgbClr val="DE378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FR" sz="2300" b="0" i="0" kern="1200">
              <a:latin typeface="Montserrat" pitchFamily="2" charset="77"/>
            </a:rPr>
            <a:t>Pour les </a:t>
          </a:r>
          <a:r>
            <a:rPr lang="fr-FR" sz="2300" b="1" i="0" u="none" kern="1200">
              <a:latin typeface="Montserrat" pitchFamily="2" charset="77"/>
            </a:rPr>
            <a:t>RH</a:t>
          </a:r>
          <a:endParaRPr lang="fr-FR" sz="2300" u="none" kern="1200">
            <a:latin typeface="Montserrat" pitchFamily="2" charset="77"/>
          </a:endParaRPr>
        </a:p>
      </dsp:txBody>
      <dsp:txXfrm>
        <a:off x="26930" y="2285900"/>
        <a:ext cx="10337913" cy="497795"/>
      </dsp:txXfrm>
    </dsp:sp>
    <dsp:sp modelId="{8BFEB6F3-D08F-5A4E-9757-D78EAE2FA967}">
      <dsp:nvSpPr>
        <dsp:cNvPr id="0" name=""/>
        <dsp:cNvSpPr/>
      </dsp:nvSpPr>
      <dsp:spPr>
        <a:xfrm>
          <a:off x="0" y="2810625"/>
          <a:ext cx="10391773" cy="176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93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fr-FR" sz="1800" b="0" i="0" kern="1200">
              <a:latin typeface="Montserrat" pitchFamily="2" charset="77"/>
            </a:rPr>
            <a:t>Comprendre les Enjeux et les Impacts du </a:t>
          </a:r>
          <a:r>
            <a:rPr lang="fr-FR" sz="1800" b="1" i="0" kern="1200">
              <a:latin typeface="Montserrat" pitchFamily="2" charset="77"/>
            </a:rPr>
            <a:t>cadre légal </a:t>
          </a:r>
          <a:r>
            <a:rPr lang="fr-FR" sz="1800" b="0" i="0" kern="1200">
              <a:latin typeface="Montserrat" pitchFamily="2" charset="77"/>
            </a:rPr>
            <a:t>de l’égalité professionnelle sur la gestion des RH</a:t>
          </a:r>
          <a:endParaRPr lang="fr-FR" sz="1800" kern="1200">
            <a:latin typeface="Montserrat" pitchFamily="2" charset="77"/>
          </a:endParaRPr>
        </a:p>
        <a:p>
          <a:pPr marL="171450" lvl="1" indent="-171450" algn="l" defTabSz="800100">
            <a:lnSpc>
              <a:spcPct val="90000"/>
            </a:lnSpc>
            <a:spcBef>
              <a:spcPct val="0"/>
            </a:spcBef>
            <a:spcAft>
              <a:spcPct val="20000"/>
            </a:spcAft>
            <a:buChar char="•"/>
          </a:pPr>
          <a:r>
            <a:rPr lang="fr-FR" sz="1800" b="1" i="0" kern="1200">
              <a:latin typeface="Montserrat" pitchFamily="2" charset="77"/>
            </a:rPr>
            <a:t>Intégrer</a:t>
          </a:r>
          <a:r>
            <a:rPr lang="fr-FR" sz="1800" b="0" i="0" kern="1200">
              <a:latin typeface="Montserrat" pitchFamily="2" charset="77"/>
            </a:rPr>
            <a:t> efficacement la</a:t>
          </a:r>
          <a:r>
            <a:rPr lang="fr-FR" sz="1800" b="1" i="0" kern="1200">
              <a:latin typeface="Montserrat" pitchFamily="2" charset="77"/>
            </a:rPr>
            <a:t> </a:t>
          </a:r>
          <a:r>
            <a:rPr lang="fr-FR" sz="1800" b="0" i="0" kern="1200">
              <a:latin typeface="Montserrat" pitchFamily="2" charset="77"/>
            </a:rPr>
            <a:t>politique Égalité </a:t>
          </a:r>
          <a:r>
            <a:rPr lang="fr-FR" sz="1800" b="1" i="0" kern="1200">
              <a:latin typeface="Montserrat" pitchFamily="2" charset="77"/>
            </a:rPr>
            <a:t>dans le quotidien </a:t>
          </a:r>
          <a:r>
            <a:rPr lang="fr-FR" sz="1800" b="0" i="0" kern="1200">
              <a:latin typeface="Montserrat" pitchFamily="2" charset="77"/>
            </a:rPr>
            <a:t>de l’établissement et du service RH</a:t>
          </a:r>
          <a:endParaRPr lang="fr-FR" sz="1800" kern="1200">
            <a:latin typeface="Montserrat" pitchFamily="2" charset="77"/>
          </a:endParaRPr>
        </a:p>
        <a:p>
          <a:pPr marL="171450" lvl="1" indent="-171450" algn="l" defTabSz="800100">
            <a:lnSpc>
              <a:spcPct val="90000"/>
            </a:lnSpc>
            <a:spcBef>
              <a:spcPct val="0"/>
            </a:spcBef>
            <a:spcAft>
              <a:spcPct val="20000"/>
            </a:spcAft>
            <a:buChar char="•"/>
          </a:pPr>
          <a:r>
            <a:rPr lang="fr-FR" sz="1800" b="1" i="0" kern="1200">
              <a:latin typeface="Montserrat" pitchFamily="2" charset="77"/>
            </a:rPr>
            <a:t>Initier et Accompagner </a:t>
          </a:r>
          <a:r>
            <a:rPr lang="fr-FR" sz="1800" b="0" i="0" kern="1200">
              <a:latin typeface="Montserrat" pitchFamily="2" charset="77"/>
            </a:rPr>
            <a:t>le déploiement de la démarche Égalité</a:t>
          </a:r>
          <a:endParaRPr lang="fr-FR" sz="1800" kern="1200">
            <a:latin typeface="Montserrat" pitchFamily="2" charset="77"/>
          </a:endParaRPr>
        </a:p>
        <a:p>
          <a:pPr marL="171450" lvl="1" indent="-171450" algn="l" defTabSz="800100">
            <a:lnSpc>
              <a:spcPct val="90000"/>
            </a:lnSpc>
            <a:spcBef>
              <a:spcPct val="0"/>
            </a:spcBef>
            <a:spcAft>
              <a:spcPct val="20000"/>
            </a:spcAft>
            <a:buChar char="•"/>
          </a:pPr>
          <a:r>
            <a:rPr lang="fr-FR" sz="1800" b="1" i="0" kern="1200">
              <a:latin typeface="Montserrat" pitchFamily="2" charset="77"/>
            </a:rPr>
            <a:t>Incarner</a:t>
          </a:r>
          <a:r>
            <a:rPr lang="fr-FR" sz="1800" b="0" i="0" kern="1200">
              <a:latin typeface="Montserrat" pitchFamily="2" charset="77"/>
            </a:rPr>
            <a:t> l’Égalité dans les pratiques RH</a:t>
          </a:r>
          <a:endParaRPr lang="fr-FR" sz="1800" kern="1200">
            <a:latin typeface="Montserrat" pitchFamily="2" charset="77"/>
          </a:endParaRPr>
        </a:p>
      </dsp:txBody>
      <dsp:txXfrm>
        <a:off x="0" y="2810625"/>
        <a:ext cx="10391773" cy="17615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828EB-BBFE-6F46-B4AD-8408DCF55EC7}">
      <dsp:nvSpPr>
        <dsp:cNvPr id="0" name=""/>
        <dsp:cNvSpPr/>
      </dsp:nvSpPr>
      <dsp:spPr>
        <a:xfrm>
          <a:off x="0" y="243712"/>
          <a:ext cx="10391773" cy="692640"/>
        </a:xfrm>
        <a:prstGeom prst="roundRect">
          <a:avLst/>
        </a:prstGeom>
        <a:solidFill>
          <a:srgbClr val="DE378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b="0" i="0" kern="1200">
              <a:latin typeface="Montserrat" pitchFamily="2" charset="77"/>
            </a:rPr>
            <a:t>Pour les </a:t>
          </a:r>
          <a:r>
            <a:rPr lang="fr-FR" sz="2400" b="1" i="0" u="none" kern="1200">
              <a:latin typeface="Montserrat" pitchFamily="2" charset="77"/>
            </a:rPr>
            <a:t>REFERENTS EGALITE</a:t>
          </a:r>
          <a:endParaRPr lang="fr-FR" sz="2400" u="none" kern="1200">
            <a:latin typeface="Montserrat" pitchFamily="2" charset="77"/>
          </a:endParaRPr>
        </a:p>
      </dsp:txBody>
      <dsp:txXfrm>
        <a:off x="33812" y="277524"/>
        <a:ext cx="10324149" cy="625016"/>
      </dsp:txXfrm>
    </dsp:sp>
    <dsp:sp modelId="{149AC3EE-0505-3347-BCA7-6F490A6758D1}">
      <dsp:nvSpPr>
        <dsp:cNvPr id="0" name=""/>
        <dsp:cNvSpPr/>
      </dsp:nvSpPr>
      <dsp:spPr>
        <a:xfrm>
          <a:off x="0" y="936352"/>
          <a:ext cx="10391773" cy="359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939"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fr-FR" sz="2900" b="0" i="0" kern="1200" dirty="0">
              <a:latin typeface="Montserrat" pitchFamily="2" charset="77"/>
            </a:rPr>
            <a:t>Appréhender et </a:t>
          </a:r>
          <a:r>
            <a:rPr lang="fr-FR" sz="2900" b="1" i="0" kern="1200" dirty="0">
              <a:latin typeface="Montserrat" pitchFamily="2" charset="77"/>
            </a:rPr>
            <a:t>comprendre le cadre, les rôles et les missions </a:t>
          </a:r>
          <a:r>
            <a:rPr lang="fr-FR" sz="2900" b="0" i="0" kern="1200" dirty="0">
              <a:latin typeface="Montserrat" pitchFamily="2" charset="77"/>
            </a:rPr>
            <a:t>du Référent Égalité.</a:t>
          </a:r>
          <a:endParaRPr lang="fr-FR" sz="2900" kern="1200" dirty="0">
            <a:latin typeface="Montserrat" pitchFamily="2" charset="77"/>
          </a:endParaRPr>
        </a:p>
        <a:p>
          <a:pPr marL="285750" lvl="1" indent="-285750" algn="l" defTabSz="1289050">
            <a:lnSpc>
              <a:spcPct val="90000"/>
            </a:lnSpc>
            <a:spcBef>
              <a:spcPct val="0"/>
            </a:spcBef>
            <a:spcAft>
              <a:spcPct val="20000"/>
            </a:spcAft>
            <a:buChar char="•"/>
          </a:pPr>
          <a:r>
            <a:rPr lang="fr-FR" sz="2900" b="1" i="0" kern="1200">
              <a:latin typeface="Montserrat" pitchFamily="2" charset="77"/>
            </a:rPr>
            <a:t>Contribuer</a:t>
          </a:r>
          <a:r>
            <a:rPr lang="fr-FR" sz="2900" b="0" i="0" kern="1200">
              <a:latin typeface="Montserrat" pitchFamily="2" charset="77"/>
            </a:rPr>
            <a:t> à la construction et au déploiement d’une politique Égalité concrète et opérationnelle.</a:t>
          </a:r>
          <a:endParaRPr lang="fr-FR" sz="2900" kern="1200">
            <a:latin typeface="Montserrat" pitchFamily="2" charset="77"/>
          </a:endParaRPr>
        </a:p>
        <a:p>
          <a:pPr marL="285750" lvl="1" indent="-285750" algn="l" defTabSz="1289050">
            <a:lnSpc>
              <a:spcPct val="90000"/>
            </a:lnSpc>
            <a:spcBef>
              <a:spcPct val="0"/>
            </a:spcBef>
            <a:spcAft>
              <a:spcPct val="20000"/>
            </a:spcAft>
            <a:buChar char="•"/>
          </a:pPr>
          <a:r>
            <a:rPr lang="fr-FR" sz="2900" b="0" i="0" kern="1200">
              <a:latin typeface="Montserrat" pitchFamily="2" charset="77"/>
            </a:rPr>
            <a:t>Développer sa </a:t>
          </a:r>
          <a:r>
            <a:rPr lang="fr-FR" sz="2900" b="1" i="0" kern="1200">
              <a:latin typeface="Montserrat" pitchFamily="2" charset="77"/>
            </a:rPr>
            <a:t>posture de facilitateur-trice </a:t>
          </a:r>
          <a:r>
            <a:rPr lang="fr-FR" sz="2900" b="0" i="0" kern="1200">
              <a:latin typeface="Montserrat" pitchFamily="2" charset="77"/>
            </a:rPr>
            <a:t>en proximité.</a:t>
          </a:r>
          <a:endParaRPr lang="fr-FR" sz="2900" kern="1200">
            <a:latin typeface="Montserrat" pitchFamily="2" charset="77"/>
          </a:endParaRPr>
        </a:p>
        <a:p>
          <a:pPr marL="285750" lvl="1" indent="-285750" algn="l" defTabSz="1289050">
            <a:lnSpc>
              <a:spcPct val="90000"/>
            </a:lnSpc>
            <a:spcBef>
              <a:spcPct val="0"/>
            </a:spcBef>
            <a:spcAft>
              <a:spcPct val="20000"/>
            </a:spcAft>
            <a:buChar char="•"/>
          </a:pPr>
          <a:r>
            <a:rPr lang="fr-FR" sz="2900" b="0" i="0" kern="1200">
              <a:latin typeface="Montserrat" pitchFamily="2" charset="77"/>
            </a:rPr>
            <a:t>Comprendre </a:t>
          </a:r>
          <a:r>
            <a:rPr lang="fr-FR" sz="2900" b="1" i="0" kern="1200">
              <a:latin typeface="Montserrat" pitchFamily="2" charset="77"/>
            </a:rPr>
            <a:t>les enjeux du réseau </a:t>
          </a:r>
          <a:r>
            <a:rPr lang="fr-FR" sz="2900" b="0" i="0" kern="1200">
              <a:latin typeface="Montserrat" pitchFamily="2" charset="77"/>
            </a:rPr>
            <a:t>de référents, et s’y impliquer. </a:t>
          </a:r>
          <a:endParaRPr lang="fr-FR" sz="2900" kern="1200">
            <a:latin typeface="Montserrat" pitchFamily="2" charset="77"/>
          </a:endParaRPr>
        </a:p>
      </dsp:txBody>
      <dsp:txXfrm>
        <a:off x="0" y="936352"/>
        <a:ext cx="10391773" cy="359973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14CDE-4507-004F-AC58-565C2DF60D90}" type="datetimeFigureOut">
              <a:rPr lang="fr-FR" smtClean="0"/>
              <a:t>26/06/2023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13F28-4887-4348-B173-A01A87E79686}" type="slidenum">
              <a:rPr lang="fr-FR" smtClean="0"/>
              <a:t>‹N°›</a:t>
            </a:fld>
            <a:endParaRPr lang="fr-FR"/>
          </a:p>
        </p:txBody>
      </p:sp>
    </p:spTree>
    <p:extLst>
      <p:ext uri="{BB962C8B-B14F-4D97-AF65-F5344CB8AC3E}">
        <p14:creationId xmlns:p14="http://schemas.microsoft.com/office/powerpoint/2010/main" val="4130404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nfh.fr/actualites/thematiques/egalite-femmes-homme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a:solidFill>
                  <a:srgbClr val="000000"/>
                </a:solidFill>
                <a:effectLst/>
                <a:latin typeface="Montserrat" pitchFamily="2" charset="77"/>
              </a:rPr>
              <a:t>Bisexuel </a:t>
            </a:r>
            <a:r>
              <a:rPr lang="fr-FR" sz="1200" b="0" i="0">
                <a:solidFill>
                  <a:srgbClr val="000000"/>
                </a:solidFill>
                <a:effectLst/>
                <a:latin typeface="Montserrat" pitchFamily="2" charset="77"/>
              </a:rPr>
              <a:t>Certains critiquent le fait que le terme cimente le dogme selon lequel il y a uniquement deux sexes et qu'il n'inclut pas les autres identités de genre. </a:t>
            </a:r>
            <a:endParaRPr lang="fr-FR" sz="1200" b="1" i="0">
              <a:solidFill>
                <a:srgbClr val="000000"/>
              </a:solidFill>
              <a:effectLst/>
              <a:latin typeface="Montserrat" pitchFamily="2" charset="77"/>
            </a:endParaRPr>
          </a:p>
          <a:p>
            <a:r>
              <a:rPr lang="fr-FR" sz="1200" b="1" i="0">
                <a:solidFill>
                  <a:srgbClr val="000000"/>
                </a:solidFill>
                <a:effectLst/>
                <a:latin typeface="Montserrat" pitchFamily="2" charset="77"/>
              </a:rPr>
              <a:t>Pansexuel</a:t>
            </a:r>
            <a:r>
              <a:rPr lang="fr-FR" sz="1200" b="0" i="0">
                <a:solidFill>
                  <a:srgbClr val="000000"/>
                </a:solidFill>
                <a:effectLst/>
                <a:latin typeface="Montserrat" pitchFamily="2" charset="77"/>
              </a:rPr>
              <a:t> est également utilisé couramment pour désigner ceux qui peuvent éprouver des sentiments romantiques ou sexuels </a:t>
            </a:r>
          </a:p>
          <a:p>
            <a:r>
              <a:rPr lang="fr-FR" sz="1200" b="0" i="0">
                <a:solidFill>
                  <a:srgbClr val="000000"/>
                </a:solidFill>
                <a:effectLst/>
                <a:latin typeface="Montserrat"/>
              </a:rPr>
              <a:t>pour tout le monde, indépendamment du fait qu'ils soient par exemple transgenre ou non binaires (voir </a:t>
            </a:r>
            <a:r>
              <a:rPr lang="fr-FR" sz="1200" b="0" i="0" err="1">
                <a:solidFill>
                  <a:srgbClr val="000000"/>
                </a:solidFill>
                <a:effectLst/>
                <a:latin typeface="Montserrat"/>
              </a:rPr>
              <a:t>T</a:t>
            </a:r>
            <a:r>
              <a:rPr lang="fr-FR" sz="1200" b="0" i="0">
                <a:solidFill>
                  <a:srgbClr val="000000"/>
                </a:solidFill>
                <a:effectLst/>
                <a:latin typeface="Montserrat"/>
              </a:rPr>
              <a:t> et Q).</a:t>
            </a:r>
            <a:endParaRPr lang="fr-FR" sz="1200">
              <a:latin typeface="Montserrat"/>
            </a:endParaRPr>
          </a:p>
          <a:p>
            <a:r>
              <a:rPr lang="fr-FR" b="1"/>
              <a:t>Travestis</a:t>
            </a:r>
            <a:r>
              <a:rPr lang="fr-FR"/>
              <a:t> </a:t>
            </a:r>
            <a:r>
              <a:rPr lang="fr-FR" sz="1200" b="0" i="0">
                <a:solidFill>
                  <a:srgbClr val="000000"/>
                </a:solidFill>
                <a:effectLst/>
                <a:latin typeface="Montserrat" pitchFamily="2" charset="77"/>
              </a:rPr>
              <a:t>Les </a:t>
            </a:r>
            <a:r>
              <a:rPr lang="fr-FR" sz="1200" b="0" i="0" err="1">
                <a:solidFill>
                  <a:srgbClr val="000000"/>
                </a:solidFill>
                <a:effectLst/>
                <a:latin typeface="Montserrat" pitchFamily="2" charset="77"/>
              </a:rPr>
              <a:t>dragqueens</a:t>
            </a:r>
            <a:r>
              <a:rPr lang="fr-FR" sz="1200" b="0" i="0">
                <a:solidFill>
                  <a:srgbClr val="000000"/>
                </a:solidFill>
                <a:effectLst/>
                <a:latin typeface="Montserrat" pitchFamily="2" charset="77"/>
              </a:rPr>
              <a:t> sont des hommes qui portent des vêtements féminins. Ils s'habillent et se maquillent en femmes, artistiquement et de façon outrancière, souvent dans le cadre d'un spectacle. Lorsqu'une femme s'habille comme un homme et imite les stéréotypes masculins, c'est un </a:t>
            </a:r>
            <a:r>
              <a:rPr lang="fr-FR" sz="1200" b="0" i="0" err="1">
                <a:solidFill>
                  <a:srgbClr val="000000"/>
                </a:solidFill>
                <a:effectLst/>
                <a:latin typeface="Montserrat" pitchFamily="2" charset="77"/>
              </a:rPr>
              <a:t>dragking</a:t>
            </a:r>
            <a:r>
              <a:rPr lang="fr-FR" sz="1200" b="0" i="0">
                <a:solidFill>
                  <a:srgbClr val="000000"/>
                </a:solidFill>
                <a:effectLst/>
                <a:latin typeface="Montserrat" pitchFamily="2" charset="77"/>
              </a:rPr>
              <a:t>. </a:t>
            </a:r>
            <a:endParaRPr lang="fr-FR"/>
          </a:p>
        </p:txBody>
      </p:sp>
      <p:sp>
        <p:nvSpPr>
          <p:cNvPr id="4" name="Espace réservé du numéro de diapositive 3"/>
          <p:cNvSpPr>
            <a:spLocks noGrp="1"/>
          </p:cNvSpPr>
          <p:nvPr>
            <p:ph type="sldNum" sz="quarter" idx="5"/>
          </p:nvPr>
        </p:nvSpPr>
        <p:spPr/>
        <p:txBody>
          <a:bodyPr/>
          <a:lstStyle/>
          <a:p>
            <a:fld id="{4A413F28-4887-4348-B173-A01A87E79686}" type="slidenum">
              <a:rPr lang="fr-FR" smtClean="0"/>
              <a:t>11</a:t>
            </a:fld>
            <a:endParaRPr lang="fr-FR"/>
          </a:p>
        </p:txBody>
      </p:sp>
    </p:spTree>
    <p:extLst>
      <p:ext uri="{BB962C8B-B14F-4D97-AF65-F5344CB8AC3E}">
        <p14:creationId xmlns:p14="http://schemas.microsoft.com/office/powerpoint/2010/main" val="403958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hlinkClick r:id="rId3"/>
              </a:rPr>
              <a:t>https://www.anfh.fr/actualites/thematiques/egalite-femmes-hommes</a:t>
            </a:r>
            <a:r>
              <a:rPr lang="fr-FR" sz="1200"/>
              <a:t> </a:t>
            </a:r>
          </a:p>
          <a:p>
            <a:r>
              <a:rPr lang="fr-FR"/>
              <a:t> </a:t>
            </a:r>
          </a:p>
        </p:txBody>
      </p:sp>
      <p:sp>
        <p:nvSpPr>
          <p:cNvPr id="4" name="Espace réservé du numéro de diapositive 3"/>
          <p:cNvSpPr>
            <a:spLocks noGrp="1"/>
          </p:cNvSpPr>
          <p:nvPr>
            <p:ph type="sldNum" sz="quarter" idx="5"/>
          </p:nvPr>
        </p:nvSpPr>
        <p:spPr/>
        <p:txBody>
          <a:bodyPr/>
          <a:lstStyle/>
          <a:p>
            <a:fld id="{4A413F28-4887-4348-B173-A01A87E79686}" type="slidenum">
              <a:rPr lang="fr-FR" smtClean="0"/>
              <a:t>53</a:t>
            </a:fld>
            <a:endParaRPr lang="fr-FR"/>
          </a:p>
        </p:txBody>
      </p:sp>
    </p:spTree>
    <p:extLst>
      <p:ext uri="{BB962C8B-B14F-4D97-AF65-F5344CB8AC3E}">
        <p14:creationId xmlns:p14="http://schemas.microsoft.com/office/powerpoint/2010/main" val="2453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auto"/>
            <a:r>
              <a:rPr lang="fr-FR" b="0" i="0">
                <a:solidFill>
                  <a:srgbClr val="000000"/>
                </a:solidFill>
                <a:effectLst/>
                <a:latin typeface="Montserrat" pitchFamily="2" charset="77"/>
              </a:rPr>
              <a:t>Mais Q peut ici également faire référence à </a:t>
            </a:r>
            <a:r>
              <a:rPr lang="fr-FR" b="0" i="0" err="1">
                <a:solidFill>
                  <a:srgbClr val="000000"/>
                </a:solidFill>
                <a:effectLst/>
                <a:latin typeface="Montserrat" pitchFamily="2" charset="77"/>
              </a:rPr>
              <a:t>questioning</a:t>
            </a:r>
            <a:r>
              <a:rPr lang="fr-FR" b="0" i="0">
                <a:solidFill>
                  <a:srgbClr val="000000"/>
                </a:solidFill>
                <a:effectLst/>
                <a:latin typeface="Montserrat" pitchFamily="2" charset="77"/>
              </a:rPr>
              <a:t> («questionner») – et donc à tous ceux qui ne sont pas (encore) sûrs de leur orientation sexuelle ou leur genre.</a:t>
            </a:r>
          </a:p>
          <a:p>
            <a:pPr algn="l" fontAlgn="auto"/>
            <a:r>
              <a:rPr lang="fr-FR" b="0" i="0">
                <a:solidFill>
                  <a:srgbClr val="000000"/>
                </a:solidFill>
                <a:effectLst/>
                <a:latin typeface="Montserrat" pitchFamily="2" charset="77"/>
              </a:rPr>
              <a:t>Les hétérosexuels peuvent également être queer, par exemple s'ils aiment plus d'un partenaire (polyamour) et s'écartent ainsi de la norme.</a:t>
            </a:r>
          </a:p>
          <a:p>
            <a:r>
              <a:rPr lang="fr-FR"/>
              <a:t>ASEXUES </a:t>
            </a:r>
            <a:r>
              <a:rPr lang="fr-FR" b="0" i="0">
                <a:solidFill>
                  <a:srgbClr val="000000"/>
                </a:solidFill>
                <a:effectLst/>
                <a:latin typeface="Montserrat" pitchFamily="2" charset="77"/>
              </a:rPr>
              <a:t>ne doivent pas être confondus avec les personnes aromantiques qui n'éprouvent pas d'attirance romantique. Le terme demisexuel désigne des personnes qui ne ressentent habituellement pas d'attirance sexuelle – à moins qu'elles n'aient développé un lien émotionnel fort, pas nécessairement romantique, avec quelqu'un.</a:t>
            </a:r>
            <a:endParaRPr lang="fr-FR"/>
          </a:p>
        </p:txBody>
      </p:sp>
      <p:sp>
        <p:nvSpPr>
          <p:cNvPr id="4" name="Espace réservé du numéro de diapositive 3"/>
          <p:cNvSpPr>
            <a:spLocks noGrp="1"/>
          </p:cNvSpPr>
          <p:nvPr>
            <p:ph type="sldNum" sz="quarter" idx="5"/>
          </p:nvPr>
        </p:nvSpPr>
        <p:spPr/>
        <p:txBody>
          <a:bodyPr/>
          <a:lstStyle/>
          <a:p>
            <a:fld id="{4A413F28-4887-4348-B173-A01A87E79686}" type="slidenum">
              <a:rPr lang="fr-FR" smtClean="0"/>
              <a:t>12</a:t>
            </a:fld>
            <a:endParaRPr lang="fr-FR"/>
          </a:p>
        </p:txBody>
      </p:sp>
    </p:spTree>
    <p:extLst>
      <p:ext uri="{BB962C8B-B14F-4D97-AF65-F5344CB8AC3E}">
        <p14:creationId xmlns:p14="http://schemas.microsoft.com/office/powerpoint/2010/main" val="2399303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1F67FDD-1C30-A24E-8AA2-B0696AA93F13}" type="slidenum">
              <a:rPr lang="fr-FR" smtClean="0"/>
              <a:t>14</a:t>
            </a:fld>
            <a:endParaRPr lang="fr-FR"/>
          </a:p>
        </p:txBody>
      </p:sp>
    </p:spTree>
    <p:extLst>
      <p:ext uri="{BB962C8B-B14F-4D97-AF65-F5344CB8AC3E}">
        <p14:creationId xmlns:p14="http://schemas.microsoft.com/office/powerpoint/2010/main" val="3968020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Publicité Uber de 2018</a:t>
            </a:r>
          </a:p>
        </p:txBody>
      </p:sp>
      <p:sp>
        <p:nvSpPr>
          <p:cNvPr id="4" name="Espace réservé du numéro de diapositive 3"/>
          <p:cNvSpPr>
            <a:spLocks noGrp="1"/>
          </p:cNvSpPr>
          <p:nvPr>
            <p:ph type="sldNum" sz="quarter" idx="5"/>
          </p:nvPr>
        </p:nvSpPr>
        <p:spPr/>
        <p:txBody>
          <a:bodyPr/>
          <a:lstStyle/>
          <a:p>
            <a:fld id="{4A413F28-4887-4348-B173-A01A87E79686}" type="slidenum">
              <a:rPr lang="fr-FR" smtClean="0"/>
              <a:t>23</a:t>
            </a:fld>
            <a:endParaRPr lang="fr-FR"/>
          </a:p>
        </p:txBody>
      </p:sp>
    </p:spTree>
    <p:extLst>
      <p:ext uri="{BB962C8B-B14F-4D97-AF65-F5344CB8AC3E}">
        <p14:creationId xmlns:p14="http://schemas.microsoft.com/office/powerpoint/2010/main" val="416578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1F67FDD-1C30-A24E-8AA2-B0696AA93F13}" type="slidenum">
              <a:rPr lang="fr-FR" smtClean="0"/>
              <a:t>28</a:t>
            </a:fld>
            <a:endParaRPr lang="fr-FR"/>
          </a:p>
        </p:txBody>
      </p:sp>
    </p:spTree>
    <p:extLst>
      <p:ext uri="{BB962C8B-B14F-4D97-AF65-F5344CB8AC3E}">
        <p14:creationId xmlns:p14="http://schemas.microsoft.com/office/powerpoint/2010/main" val="3577469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Attention : les stéréotypes étant issus de notre éducation et de nos expériences sociales, nous en avons tous !</a:t>
            </a:r>
          </a:p>
        </p:txBody>
      </p:sp>
      <p:sp>
        <p:nvSpPr>
          <p:cNvPr id="4" name="Espace réservé du numéro de diapositive 3"/>
          <p:cNvSpPr>
            <a:spLocks noGrp="1"/>
          </p:cNvSpPr>
          <p:nvPr>
            <p:ph type="sldNum" sz="quarter" idx="5"/>
          </p:nvPr>
        </p:nvSpPr>
        <p:spPr/>
        <p:txBody>
          <a:bodyPr/>
          <a:lstStyle/>
          <a:p>
            <a:fld id="{C1F67FDD-1C30-A24E-8AA2-B0696AA93F13}" type="slidenum">
              <a:rPr lang="fr-FR" smtClean="0"/>
              <a:t>29</a:t>
            </a:fld>
            <a:endParaRPr lang="fr-FR"/>
          </a:p>
        </p:txBody>
      </p:sp>
    </p:spTree>
    <p:extLst>
      <p:ext uri="{BB962C8B-B14F-4D97-AF65-F5344CB8AC3E}">
        <p14:creationId xmlns:p14="http://schemas.microsoft.com/office/powerpoint/2010/main" val="3530593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rgbClr val="C00000"/>
                </a:solidFill>
              </a:rPr>
              <a:t>Chaque année la DGAFP publie un Rapport National Egalité Professionnelle entre les femmes et les hommes dans la fonction publique.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i="1">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solidFill>
                <a:srgbClr val="C00000"/>
              </a:solidFill>
            </a:endParaRPr>
          </a:p>
          <a:p>
            <a:endParaRPr lang="fr-FR"/>
          </a:p>
        </p:txBody>
      </p:sp>
      <p:sp>
        <p:nvSpPr>
          <p:cNvPr id="4" name="Espace réservé du numéro de diapositive 3"/>
          <p:cNvSpPr>
            <a:spLocks noGrp="1"/>
          </p:cNvSpPr>
          <p:nvPr>
            <p:ph type="sldNum" sz="quarter" idx="5"/>
          </p:nvPr>
        </p:nvSpPr>
        <p:spPr/>
        <p:txBody>
          <a:bodyPr/>
          <a:lstStyle/>
          <a:p>
            <a:fld id="{4A413F28-4887-4348-B173-A01A87E79686}" type="slidenum">
              <a:rPr lang="fr-FR" smtClean="0"/>
              <a:t>34</a:t>
            </a:fld>
            <a:endParaRPr lang="fr-FR"/>
          </a:p>
        </p:txBody>
      </p:sp>
    </p:spTree>
    <p:extLst>
      <p:ext uri="{BB962C8B-B14F-4D97-AF65-F5344CB8AC3E}">
        <p14:creationId xmlns:p14="http://schemas.microsoft.com/office/powerpoint/2010/main" val="1198286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a:solidFill>
                  <a:srgbClr val="212121"/>
                </a:solidFill>
                <a:effectLst/>
                <a:latin typeface="Source Sans Pro" panose="020F0502020204030204" pitchFamily="34" charset="0"/>
              </a:rPr>
              <a:t>Si les étudiants en médecine sont désormais à 60 % des étudiantes, les femmes ne représentent que 20 % des professeurs des universités-praticiens hospitaliers (PU-PH) et 13 % des doyennes de faculté. </a:t>
            </a:r>
          </a:p>
        </p:txBody>
      </p:sp>
      <p:sp>
        <p:nvSpPr>
          <p:cNvPr id="4" name="Espace réservé du numéro de diapositive 3"/>
          <p:cNvSpPr>
            <a:spLocks noGrp="1"/>
          </p:cNvSpPr>
          <p:nvPr>
            <p:ph type="sldNum" sz="quarter" idx="5"/>
          </p:nvPr>
        </p:nvSpPr>
        <p:spPr/>
        <p:txBody>
          <a:bodyPr/>
          <a:lstStyle/>
          <a:p>
            <a:fld id="{4A413F28-4887-4348-B173-A01A87E79686}" type="slidenum">
              <a:rPr lang="fr-FR" smtClean="0"/>
              <a:t>35</a:t>
            </a:fld>
            <a:endParaRPr lang="fr-FR"/>
          </a:p>
        </p:txBody>
      </p:sp>
    </p:spTree>
    <p:extLst>
      <p:ext uri="{BB962C8B-B14F-4D97-AF65-F5344CB8AC3E}">
        <p14:creationId xmlns:p14="http://schemas.microsoft.com/office/powerpoint/2010/main" val="863840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effectLst/>
                <a:latin typeface="Helvetica" pitchFamily="2" charset="0"/>
              </a:rPr>
              <a:t>caractéristiques observables associées au niveau de salaire temps plein = diplôme, âge, situation familiale, part du tps partiel dans l’</a:t>
            </a:r>
            <a:r>
              <a:rPr lang="fr-FR" err="1">
                <a:effectLst/>
                <a:latin typeface="Helvetica" pitchFamily="2" charset="0"/>
              </a:rPr>
              <a:t>exp</a:t>
            </a:r>
            <a:r>
              <a:rPr lang="fr-FR">
                <a:effectLst/>
                <a:latin typeface="Helvetica" pitchFamily="2" charset="0"/>
              </a:rPr>
              <a:t> antérieure et région de travail.</a:t>
            </a:r>
          </a:p>
          <a:p>
            <a:r>
              <a:rPr lang="fr-FR">
                <a:effectLst/>
                <a:latin typeface="Helvetica" pitchFamily="2" charset="0"/>
              </a:rPr>
              <a:t>Ces caractéristiques expliquent les 2/3 de la différence de salaire constatée dans la FPH.</a:t>
            </a:r>
            <a:endParaRPr lang="fr-FR"/>
          </a:p>
          <a:p>
            <a:r>
              <a:rPr lang="fr-FR"/>
              <a:t>Dans la FP le salaire net en ETP des femmes est inférieur en moyenne de 12,6% à celui des hommes en 2017.</a:t>
            </a:r>
          </a:p>
          <a:p>
            <a:r>
              <a:rPr lang="fr-FR"/>
              <a:t>Les écarts de </a:t>
            </a:r>
            <a:r>
              <a:rPr lang="fr-FR" err="1"/>
              <a:t>rém</a:t>
            </a:r>
            <a:r>
              <a:rPr lang="fr-FR"/>
              <a:t> : 13,5% dans la FPE et 9,1% dans la FPT</a:t>
            </a:r>
          </a:p>
        </p:txBody>
      </p:sp>
      <p:sp>
        <p:nvSpPr>
          <p:cNvPr id="4" name="Espace réservé du numéro de diapositive 3"/>
          <p:cNvSpPr>
            <a:spLocks noGrp="1"/>
          </p:cNvSpPr>
          <p:nvPr>
            <p:ph type="sldNum" sz="quarter" idx="5"/>
          </p:nvPr>
        </p:nvSpPr>
        <p:spPr/>
        <p:txBody>
          <a:bodyPr/>
          <a:lstStyle/>
          <a:p>
            <a:fld id="{4A413F28-4887-4348-B173-A01A87E79686}" type="slidenum">
              <a:rPr lang="fr-FR" smtClean="0"/>
              <a:t>38</a:t>
            </a:fld>
            <a:endParaRPr lang="fr-FR"/>
          </a:p>
        </p:txBody>
      </p:sp>
    </p:spTree>
    <p:extLst>
      <p:ext uri="{BB962C8B-B14F-4D97-AF65-F5344CB8AC3E}">
        <p14:creationId xmlns:p14="http://schemas.microsoft.com/office/powerpoint/2010/main" val="62475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A7D39C-A5A8-7490-9095-D0EA65D638F7}"/>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A004E547-27D3-2B88-F213-F29422CD8498}"/>
              </a:ext>
            </a:extLst>
          </p:cNvPr>
          <p:cNvSpPr>
            <a:spLocks noGrp="1"/>
          </p:cNvSpPr>
          <p:nvPr>
            <p:ph type="sldNum" sz="quarter" idx="10"/>
          </p:nvPr>
        </p:nvSpPr>
        <p:spPr/>
        <p:txBody>
          <a:bodyPr/>
          <a:lstStyle/>
          <a:p>
            <a:fld id="{2D139B73-DD32-3741-A2DC-10E3530C6BB8}" type="slidenum">
              <a:rPr lang="fr-FR" smtClean="0"/>
              <a:pPr/>
              <a:t>‹N°›</a:t>
            </a:fld>
            <a:endParaRPr lang="fr-FR"/>
          </a:p>
        </p:txBody>
      </p:sp>
      <p:sp>
        <p:nvSpPr>
          <p:cNvPr id="6" name="Espace réservé du texte 5">
            <a:extLst>
              <a:ext uri="{FF2B5EF4-FFF2-40B4-BE49-F238E27FC236}">
                <a16:creationId xmlns:a16="http://schemas.microsoft.com/office/drawing/2014/main" id="{05D2B883-AB97-6068-8B33-017B4F5D045B}"/>
              </a:ext>
            </a:extLst>
          </p:cNvPr>
          <p:cNvSpPr>
            <a:spLocks noGrp="1"/>
          </p:cNvSpPr>
          <p:nvPr>
            <p:ph type="body" sz="quarter" idx="11"/>
          </p:nvPr>
        </p:nvSpPr>
        <p:spPr>
          <a:xfrm>
            <a:off x="962025" y="1604963"/>
            <a:ext cx="10391774" cy="4779795"/>
          </a:xfrm>
        </p:spPr>
        <p:txBody>
          <a:bodyPr>
            <a:normAutofit/>
          </a:bodyPr>
          <a:lstStyle>
            <a:lvl1pPr>
              <a:defRPr sz="1800"/>
            </a:lvl1pPr>
            <a:lvl2pPr>
              <a:defRPr sz="16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9838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138559"/>
            <a:ext cx="10972800" cy="619461"/>
          </a:xfrm>
          <a:prstGeom prst="rect">
            <a:avLst/>
          </a:prstGeom>
        </p:spPr>
        <p:txBody>
          <a:bodyPr/>
          <a:lstStyle>
            <a:lvl1pPr>
              <a:defRPr sz="2400" b="1">
                <a:solidFill>
                  <a:srgbClr val="000090"/>
                </a:solidFill>
              </a:defRPr>
            </a:lvl1pPr>
          </a:lstStyle>
          <a:p>
            <a:r>
              <a:rPr lang="fr-FR"/>
              <a:t>Cliquez et modifiez le titre</a:t>
            </a:r>
          </a:p>
        </p:txBody>
      </p:sp>
      <p:sp>
        <p:nvSpPr>
          <p:cNvPr id="3" name="Espace réservé du contenu 2"/>
          <p:cNvSpPr>
            <a:spLocks noGrp="1"/>
          </p:cNvSpPr>
          <p:nvPr>
            <p:ph idx="1"/>
          </p:nvPr>
        </p:nvSpPr>
        <p:spPr>
          <a:xfrm>
            <a:off x="609600" y="1166216"/>
            <a:ext cx="10972800" cy="4959947"/>
          </a:xfrm>
          <a:prstGeom prst="rect">
            <a:avLst/>
          </a:prstGeom>
        </p:spPr>
        <p:txBody>
          <a:bodyPr/>
          <a:lstStyle>
            <a:lvl1pPr>
              <a:defRPr sz="1600"/>
            </a:lvl1pPr>
            <a:lvl2pPr>
              <a:defRPr sz="16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76120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17BDA-E7DB-074E-9C25-810527E64560}"/>
              </a:ext>
            </a:extLst>
          </p:cNvPr>
          <p:cNvSpPr>
            <a:spLocks noGrp="1"/>
          </p:cNvSpPr>
          <p:nvPr>
            <p:ph type="ctrTitle" hasCustomPrompt="1"/>
          </p:nvPr>
        </p:nvSpPr>
        <p:spPr>
          <a:xfrm>
            <a:off x="5383481" y="2236849"/>
            <a:ext cx="6539345" cy="883392"/>
          </a:xfrm>
        </p:spPr>
        <p:txBody>
          <a:bodyPr anchor="ctr">
            <a:normAutofit/>
          </a:bodyPr>
          <a:lstStyle>
            <a:lvl1pPr algn="r">
              <a:defRPr sz="3600"/>
            </a:lvl1pPr>
          </a:lstStyle>
          <a:p>
            <a:r>
              <a:rPr lang="fr-FR"/>
              <a:t>MODIFIEZ LE STYLE DU TITRE</a:t>
            </a:r>
          </a:p>
        </p:txBody>
      </p:sp>
      <p:sp>
        <p:nvSpPr>
          <p:cNvPr id="3" name="Sous-titre 2">
            <a:extLst>
              <a:ext uri="{FF2B5EF4-FFF2-40B4-BE49-F238E27FC236}">
                <a16:creationId xmlns:a16="http://schemas.microsoft.com/office/drawing/2014/main" id="{25CBB538-2CD7-DB41-AF4A-A91E40C18349}"/>
              </a:ext>
            </a:extLst>
          </p:cNvPr>
          <p:cNvSpPr>
            <a:spLocks noGrp="1"/>
          </p:cNvSpPr>
          <p:nvPr>
            <p:ph type="subTitle" idx="1"/>
          </p:nvPr>
        </p:nvSpPr>
        <p:spPr>
          <a:xfrm>
            <a:off x="5383481" y="3138095"/>
            <a:ext cx="6539345" cy="1655762"/>
          </a:xfrm>
          <a:prstGeom prst="rect">
            <a:avLst/>
          </a:prstGeom>
        </p:spPr>
        <p:txBody>
          <a:bodyPr anchor="ctr"/>
          <a:lstStyle>
            <a:lvl1pPr marL="0" indent="0" algn="r">
              <a:buNone/>
              <a:defRPr sz="24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u numéro de diapositive 5">
            <a:extLst>
              <a:ext uri="{FF2B5EF4-FFF2-40B4-BE49-F238E27FC236}">
                <a16:creationId xmlns:a16="http://schemas.microsoft.com/office/drawing/2014/main" id="{E34FEBAB-C0BC-9F4C-8F0E-49EE62740772}"/>
              </a:ext>
            </a:extLst>
          </p:cNvPr>
          <p:cNvSpPr>
            <a:spLocks noGrp="1"/>
          </p:cNvSpPr>
          <p:nvPr>
            <p:ph type="sldNum" sz="quarter" idx="4"/>
          </p:nvPr>
        </p:nvSpPr>
        <p:spPr>
          <a:xfrm>
            <a:off x="11499511" y="0"/>
            <a:ext cx="597131" cy="365125"/>
          </a:xfrm>
          <a:prstGeom prst="rect">
            <a:avLst/>
          </a:prstGeom>
        </p:spPr>
        <p:txBody>
          <a:bodyPr vert="horz" lIns="91440" tIns="45720" rIns="91440" bIns="45720" rtlCol="0" anchor="ctr"/>
          <a:lstStyle>
            <a:lvl1pPr algn="r">
              <a:defRPr sz="1000" b="0" i="0">
                <a:solidFill>
                  <a:schemeClr val="bg1">
                    <a:lumMod val="95000"/>
                  </a:schemeClr>
                </a:solidFill>
                <a:latin typeface="Montserrat" pitchFamily="2" charset="77"/>
              </a:defRPr>
            </a:lvl1pPr>
          </a:lstStyle>
          <a:p>
            <a:fld id="{2D139B73-DD32-3741-A2DC-10E3530C6BB8}" type="slidenum">
              <a:rPr lang="fr-FR" smtClean="0"/>
              <a:pPr/>
              <a:t>‹N°›</a:t>
            </a:fld>
            <a:endParaRPr lang="fr-FR"/>
          </a:p>
        </p:txBody>
      </p:sp>
    </p:spTree>
    <p:extLst>
      <p:ext uri="{BB962C8B-B14F-4D97-AF65-F5344CB8AC3E}">
        <p14:creationId xmlns:p14="http://schemas.microsoft.com/office/powerpoint/2010/main" val="2450585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53801-FC89-3348-997F-25B4E7D979B7}"/>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241332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71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067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75AAFE-19C3-1C40-8AD4-20B543EA1377}"/>
              </a:ext>
            </a:extLst>
          </p:cNvPr>
          <p:cNvSpPr>
            <a:spLocks noGrp="1"/>
          </p:cNvSpPr>
          <p:nvPr>
            <p:ph type="title"/>
          </p:nvPr>
        </p:nvSpPr>
        <p:spPr>
          <a:xfrm>
            <a:off x="676275" y="2851482"/>
            <a:ext cx="7628481" cy="995915"/>
          </a:xfrm>
        </p:spPr>
        <p:txBody>
          <a:bodyPr/>
          <a:lstStyle/>
          <a:p>
            <a:r>
              <a:rPr lang="fr-FR"/>
              <a:t>Modifiez le style du titre</a:t>
            </a:r>
          </a:p>
        </p:txBody>
      </p:sp>
    </p:spTree>
    <p:extLst>
      <p:ext uri="{BB962C8B-B14F-4D97-AF65-F5344CB8AC3E}">
        <p14:creationId xmlns:p14="http://schemas.microsoft.com/office/powerpoint/2010/main" val="4086168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A7D39C-A5A8-7490-9095-D0EA65D638F7}"/>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A004E547-27D3-2B88-F213-F29422CD8498}"/>
              </a:ext>
            </a:extLst>
          </p:cNvPr>
          <p:cNvSpPr>
            <a:spLocks noGrp="1"/>
          </p:cNvSpPr>
          <p:nvPr>
            <p:ph type="sldNum" sz="quarter" idx="10"/>
          </p:nvPr>
        </p:nvSpPr>
        <p:spPr/>
        <p:txBody>
          <a:bodyPr/>
          <a:lstStyle/>
          <a:p>
            <a:fld id="{2D139B73-DD32-3741-A2DC-10E3530C6BB8}" type="slidenum">
              <a:rPr lang="fr-FR" smtClean="0"/>
              <a:pPr/>
              <a:t>‹N°›</a:t>
            </a:fld>
            <a:endParaRPr lang="fr-FR"/>
          </a:p>
        </p:txBody>
      </p:sp>
      <p:sp>
        <p:nvSpPr>
          <p:cNvPr id="6" name="Espace réservé du texte 5">
            <a:extLst>
              <a:ext uri="{FF2B5EF4-FFF2-40B4-BE49-F238E27FC236}">
                <a16:creationId xmlns:a16="http://schemas.microsoft.com/office/drawing/2014/main" id="{05D2B883-AB97-6068-8B33-017B4F5D045B}"/>
              </a:ext>
            </a:extLst>
          </p:cNvPr>
          <p:cNvSpPr>
            <a:spLocks noGrp="1"/>
          </p:cNvSpPr>
          <p:nvPr>
            <p:ph type="body" sz="quarter" idx="11"/>
          </p:nvPr>
        </p:nvSpPr>
        <p:spPr>
          <a:xfrm>
            <a:off x="962025" y="1604963"/>
            <a:ext cx="10391774" cy="4779795"/>
          </a:xfrm>
        </p:spPr>
        <p:txBody>
          <a:bodyPr>
            <a:normAutofit/>
          </a:bodyPr>
          <a:lstStyle>
            <a:lvl1pPr>
              <a:defRPr sz="1800"/>
            </a:lvl1pPr>
            <a:lvl2pPr>
              <a:defRPr sz="16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71387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138559"/>
            <a:ext cx="10972800" cy="619461"/>
          </a:xfrm>
          <a:prstGeom prst="rect">
            <a:avLst/>
          </a:prstGeom>
        </p:spPr>
        <p:txBody>
          <a:bodyPr/>
          <a:lstStyle>
            <a:lvl1pPr>
              <a:defRPr sz="2400" b="1">
                <a:solidFill>
                  <a:srgbClr val="000090"/>
                </a:solidFill>
              </a:defRPr>
            </a:lvl1pPr>
          </a:lstStyle>
          <a:p>
            <a:r>
              <a:rPr lang="fr-FR"/>
              <a:t>Cliquez et modifiez le titre</a:t>
            </a:r>
          </a:p>
        </p:txBody>
      </p:sp>
      <p:sp>
        <p:nvSpPr>
          <p:cNvPr id="3" name="Espace réservé du contenu 2"/>
          <p:cNvSpPr>
            <a:spLocks noGrp="1"/>
          </p:cNvSpPr>
          <p:nvPr>
            <p:ph idx="1"/>
          </p:nvPr>
        </p:nvSpPr>
        <p:spPr>
          <a:xfrm>
            <a:off x="609600" y="1166216"/>
            <a:ext cx="10972800" cy="4959947"/>
          </a:xfrm>
          <a:prstGeom prst="rect">
            <a:avLst/>
          </a:prstGeom>
        </p:spPr>
        <p:txBody>
          <a:bodyPr/>
          <a:lstStyle>
            <a:lvl1pPr>
              <a:defRPr sz="1600"/>
            </a:lvl1pPr>
            <a:lvl2pPr>
              <a:defRPr sz="16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4067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75AAFE-19C3-1C40-8AD4-20B543EA1377}"/>
              </a:ext>
            </a:extLst>
          </p:cNvPr>
          <p:cNvSpPr>
            <a:spLocks noGrp="1"/>
          </p:cNvSpPr>
          <p:nvPr>
            <p:ph type="title"/>
          </p:nvPr>
        </p:nvSpPr>
        <p:spPr>
          <a:xfrm>
            <a:off x="676275" y="2851482"/>
            <a:ext cx="7628481" cy="995915"/>
          </a:xfrm>
        </p:spPr>
        <p:txBody>
          <a:bodyPr/>
          <a:lstStyle/>
          <a:p>
            <a:r>
              <a:rPr lang="fr-FR"/>
              <a:t>Modifiez le style du titre</a:t>
            </a:r>
          </a:p>
        </p:txBody>
      </p:sp>
    </p:spTree>
    <p:extLst>
      <p:ext uri="{BB962C8B-B14F-4D97-AF65-F5344CB8AC3E}">
        <p14:creationId xmlns:p14="http://schemas.microsoft.com/office/powerpoint/2010/main" val="202144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000473" y="345245"/>
            <a:ext cx="9857095" cy="912000"/>
          </a:xfrm>
          <a:noFill/>
        </p:spPr>
        <p:txBody>
          <a:bodyPr>
            <a:normAutofit/>
          </a:bodyPr>
          <a:lstStyle>
            <a:lvl1pPr marL="271456" indent="0" algn="ctr">
              <a:defRPr sz="2667" b="1">
                <a:solidFill>
                  <a:srgbClr val="15568E"/>
                </a:solidFill>
                <a:latin typeface="+mn-lt"/>
              </a:defRPr>
            </a:lvl1pPr>
          </a:lstStyle>
          <a:p>
            <a:r>
              <a:rPr lang="fr-FR"/>
              <a:t>Saisissez le titre de la diapo</a:t>
            </a:r>
          </a:p>
        </p:txBody>
      </p:sp>
      <p:sp>
        <p:nvSpPr>
          <p:cNvPr id="6" name="Espace réservé du numéro de diapositive 5"/>
          <p:cNvSpPr>
            <a:spLocks noGrp="1"/>
          </p:cNvSpPr>
          <p:nvPr>
            <p:ph type="sldNum" sz="quarter" idx="12"/>
          </p:nvPr>
        </p:nvSpPr>
        <p:spPr/>
        <p:txBody>
          <a:bodyPr/>
          <a:lstStyle>
            <a:lvl1pPr>
              <a:defRPr sz="1000"/>
            </a:lvl1pPr>
          </a:lstStyle>
          <a:p>
            <a:fld id="{624B0786-168C-443E-B8BC-3DB0CD33266E}" type="slidenum">
              <a:rPr lang="fr-FR" smtClean="0"/>
              <a:pPr/>
              <a:t>‹N°›</a:t>
            </a:fld>
            <a:endParaRPr lang="fr-FR"/>
          </a:p>
        </p:txBody>
      </p:sp>
      <p:sp>
        <p:nvSpPr>
          <p:cNvPr id="11" name="Espace réservé du texte 10"/>
          <p:cNvSpPr>
            <a:spLocks noGrp="1"/>
          </p:cNvSpPr>
          <p:nvPr>
            <p:ph type="body" sz="quarter" idx="13" hasCustomPrompt="1"/>
          </p:nvPr>
        </p:nvSpPr>
        <p:spPr>
          <a:xfrm>
            <a:off x="335360" y="1772931"/>
            <a:ext cx="11425269" cy="575733"/>
          </a:xfrm>
        </p:spPr>
        <p:txBody>
          <a:bodyPr>
            <a:normAutofit/>
          </a:bodyPr>
          <a:lstStyle>
            <a:lvl1pPr marL="0" indent="0">
              <a:buFontTx/>
              <a:buNone/>
              <a:defRPr sz="2667" baseline="0">
                <a:solidFill>
                  <a:srgbClr val="15568E"/>
                </a:solidFill>
              </a:defRPr>
            </a:lvl1pPr>
          </a:lstStyle>
          <a:p>
            <a:pPr lvl="0"/>
            <a:r>
              <a:rPr lang="fr-FR"/>
              <a:t>Saisissez votre texte</a:t>
            </a:r>
          </a:p>
        </p:txBody>
      </p:sp>
      <p:sp>
        <p:nvSpPr>
          <p:cNvPr id="20" name="Espace réservé du texte 19"/>
          <p:cNvSpPr>
            <a:spLocks noGrp="1"/>
          </p:cNvSpPr>
          <p:nvPr>
            <p:ph type="body" sz="quarter" idx="14"/>
          </p:nvPr>
        </p:nvSpPr>
        <p:spPr>
          <a:xfrm>
            <a:off x="431801" y="2468036"/>
            <a:ext cx="11425767" cy="1633041"/>
          </a:xfrm>
        </p:spPr>
        <p:txBody>
          <a:bodyPr>
            <a:normAutofit/>
          </a:bodyPr>
          <a:lstStyle>
            <a:lvl1pPr marL="361942" indent="-361942">
              <a:buClr>
                <a:srgbClr val="15568E"/>
              </a:buClr>
              <a:buFont typeface="Wingdings" panose="05000000000000000000" pitchFamily="2" charset="2"/>
              <a:buChar char="Ø"/>
              <a:defRPr sz="2400" baseline="0">
                <a:solidFill>
                  <a:srgbClr val="15568E"/>
                </a:solidFill>
              </a:defRPr>
            </a:lvl1pPr>
            <a:lvl2pPr marL="721766" indent="-366175">
              <a:buSzPct val="80000"/>
              <a:buFont typeface="Wingdings" panose="05000000000000000000" pitchFamily="2" charset="2"/>
              <a:buChar char="v"/>
              <a:defRPr sz="2400">
                <a:solidFill>
                  <a:srgbClr val="15568E"/>
                </a:solidFill>
              </a:defRPr>
            </a:lvl2pPr>
            <a:lvl3pPr marL="960943" indent="-245527">
              <a:defRPr sz="2400">
                <a:solidFill>
                  <a:srgbClr val="15568E"/>
                </a:solidFill>
              </a:defRPr>
            </a:lvl3pPr>
            <a:lvl4pPr>
              <a:defRPr>
                <a:solidFill>
                  <a:srgbClr val="15568E"/>
                </a:solidFill>
              </a:defRPr>
            </a:lvl4pPr>
            <a:lvl5pPr>
              <a:defRPr>
                <a:solidFill>
                  <a:srgbClr val="15568E"/>
                </a:solidFill>
              </a:defRPr>
            </a:lvl5pPr>
          </a:lstStyle>
          <a:p>
            <a:pPr lvl="0"/>
            <a:r>
              <a:rPr lang="fr-FR"/>
              <a:t>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366064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17BDA-E7DB-074E-9C25-810527E64560}"/>
              </a:ext>
            </a:extLst>
          </p:cNvPr>
          <p:cNvSpPr>
            <a:spLocks noGrp="1"/>
          </p:cNvSpPr>
          <p:nvPr>
            <p:ph type="ctrTitle" hasCustomPrompt="1"/>
          </p:nvPr>
        </p:nvSpPr>
        <p:spPr>
          <a:xfrm>
            <a:off x="1595252" y="2545608"/>
            <a:ext cx="6539345" cy="883392"/>
          </a:xfrm>
        </p:spPr>
        <p:txBody>
          <a:bodyPr anchor="ctr">
            <a:normAutofit/>
          </a:bodyPr>
          <a:lstStyle>
            <a:lvl1pPr algn="ctr">
              <a:defRPr sz="3600"/>
            </a:lvl1pPr>
          </a:lstStyle>
          <a:p>
            <a:r>
              <a:rPr lang="fr-FR"/>
              <a:t>MODIFIEZ LE STYLE DU TITRE</a:t>
            </a:r>
          </a:p>
        </p:txBody>
      </p:sp>
      <p:sp>
        <p:nvSpPr>
          <p:cNvPr id="3" name="Sous-titre 2">
            <a:extLst>
              <a:ext uri="{FF2B5EF4-FFF2-40B4-BE49-F238E27FC236}">
                <a16:creationId xmlns:a16="http://schemas.microsoft.com/office/drawing/2014/main" id="{25CBB538-2CD7-DB41-AF4A-A91E40C18349}"/>
              </a:ext>
            </a:extLst>
          </p:cNvPr>
          <p:cNvSpPr>
            <a:spLocks noGrp="1"/>
          </p:cNvSpPr>
          <p:nvPr>
            <p:ph type="subTitle" idx="1"/>
          </p:nvPr>
        </p:nvSpPr>
        <p:spPr>
          <a:xfrm>
            <a:off x="1595252" y="3429000"/>
            <a:ext cx="6539345" cy="1655762"/>
          </a:xfrm>
          <a:prstGeom prst="rect">
            <a:avLst/>
          </a:prstGeom>
        </p:spPr>
        <p:txBody>
          <a:bodyPr anchor="ctr"/>
          <a:lstStyle>
            <a:lvl1pPr marL="0" indent="0" algn="ctr">
              <a:buNone/>
              <a:defRPr sz="24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7" name="Espace réservé du numéro de diapositive 5">
            <a:extLst>
              <a:ext uri="{FF2B5EF4-FFF2-40B4-BE49-F238E27FC236}">
                <a16:creationId xmlns:a16="http://schemas.microsoft.com/office/drawing/2014/main" id="{0F4E98CC-C5ED-AB41-B814-2875F7214C6E}"/>
              </a:ext>
            </a:extLst>
          </p:cNvPr>
          <p:cNvSpPr>
            <a:spLocks noGrp="1"/>
          </p:cNvSpPr>
          <p:nvPr>
            <p:ph type="sldNum" sz="quarter" idx="4"/>
          </p:nvPr>
        </p:nvSpPr>
        <p:spPr>
          <a:xfrm>
            <a:off x="11499511" y="0"/>
            <a:ext cx="597131" cy="365125"/>
          </a:xfrm>
          <a:prstGeom prst="rect">
            <a:avLst/>
          </a:prstGeom>
        </p:spPr>
        <p:txBody>
          <a:bodyPr vert="horz" lIns="91440" tIns="45720" rIns="91440" bIns="45720" rtlCol="0" anchor="ctr"/>
          <a:lstStyle>
            <a:lvl1pPr algn="r">
              <a:defRPr sz="1000" b="0" i="0">
                <a:solidFill>
                  <a:schemeClr val="tx1">
                    <a:lumMod val="50000"/>
                    <a:lumOff val="50000"/>
                  </a:schemeClr>
                </a:solidFill>
                <a:latin typeface="Montserrat" pitchFamily="2" charset="77"/>
              </a:defRPr>
            </a:lvl1pPr>
          </a:lstStyle>
          <a:p>
            <a:fld id="{2D139B73-DD32-3741-A2DC-10E3530C6BB8}" type="slidenum">
              <a:rPr lang="fr-FR" smtClean="0"/>
              <a:pPr/>
              <a:t>‹N°›</a:t>
            </a:fld>
            <a:endParaRPr lang="fr-FR"/>
          </a:p>
        </p:txBody>
      </p:sp>
    </p:spTree>
    <p:extLst>
      <p:ext uri="{BB962C8B-B14F-4D97-AF65-F5344CB8AC3E}">
        <p14:creationId xmlns:p14="http://schemas.microsoft.com/office/powerpoint/2010/main" val="406744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63A9BB-EEFF-564B-8ADB-E9C9DCF8369E}"/>
              </a:ext>
            </a:extLst>
          </p:cNvPr>
          <p:cNvSpPr>
            <a:spLocks noGrp="1"/>
          </p:cNvSpPr>
          <p:nvPr>
            <p:ph type="title"/>
          </p:nvPr>
        </p:nvSpPr>
        <p:spPr>
          <a:xfrm>
            <a:off x="676275" y="2851482"/>
            <a:ext cx="7340383" cy="995915"/>
          </a:xfrm>
        </p:spPr>
        <p:txBody>
          <a:bodyPr/>
          <a:lstStyle>
            <a:lvl1pPr>
              <a:defRPr>
                <a:solidFill>
                  <a:schemeClr val="bg1"/>
                </a:solidFill>
              </a:defRPr>
            </a:lvl1pPr>
          </a:lstStyle>
          <a:p>
            <a:r>
              <a:rPr lang="fr-FR"/>
              <a:t>Modifiez le style du titre</a:t>
            </a:r>
          </a:p>
        </p:txBody>
      </p:sp>
    </p:spTree>
    <p:extLst>
      <p:ext uri="{BB962C8B-B14F-4D97-AF65-F5344CB8AC3E}">
        <p14:creationId xmlns:p14="http://schemas.microsoft.com/office/powerpoint/2010/main" val="769226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17BDA-E7DB-074E-9C25-810527E64560}"/>
              </a:ext>
            </a:extLst>
          </p:cNvPr>
          <p:cNvSpPr>
            <a:spLocks noGrp="1"/>
          </p:cNvSpPr>
          <p:nvPr>
            <p:ph type="ctrTitle" hasCustomPrompt="1"/>
          </p:nvPr>
        </p:nvSpPr>
        <p:spPr>
          <a:xfrm>
            <a:off x="1595252" y="2545608"/>
            <a:ext cx="6539345" cy="883392"/>
          </a:xfrm>
        </p:spPr>
        <p:txBody>
          <a:bodyPr anchor="ctr">
            <a:normAutofit/>
          </a:bodyPr>
          <a:lstStyle>
            <a:lvl1pPr algn="ctr">
              <a:defRPr sz="3600"/>
            </a:lvl1pPr>
          </a:lstStyle>
          <a:p>
            <a:r>
              <a:rPr lang="fr-FR"/>
              <a:t>MODIFIEZ LE STYLE DU TITRE</a:t>
            </a:r>
          </a:p>
        </p:txBody>
      </p:sp>
      <p:sp>
        <p:nvSpPr>
          <p:cNvPr id="3" name="Sous-titre 2">
            <a:extLst>
              <a:ext uri="{FF2B5EF4-FFF2-40B4-BE49-F238E27FC236}">
                <a16:creationId xmlns:a16="http://schemas.microsoft.com/office/drawing/2014/main" id="{25CBB538-2CD7-DB41-AF4A-A91E40C18349}"/>
              </a:ext>
            </a:extLst>
          </p:cNvPr>
          <p:cNvSpPr>
            <a:spLocks noGrp="1"/>
          </p:cNvSpPr>
          <p:nvPr>
            <p:ph type="subTitle" idx="1"/>
          </p:nvPr>
        </p:nvSpPr>
        <p:spPr>
          <a:xfrm>
            <a:off x="1595252" y="3429000"/>
            <a:ext cx="6539345" cy="1655762"/>
          </a:xfrm>
          <a:prstGeom prst="rect">
            <a:avLst/>
          </a:prstGeom>
        </p:spPr>
        <p:txBody>
          <a:bodyPr anchor="ctr"/>
          <a:lstStyle>
            <a:lvl1pPr marL="0" indent="0" algn="ctr">
              <a:buNone/>
              <a:defRPr sz="2400" b="0" i="0">
                <a:solidFill>
                  <a:srgbClr val="16278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u numéro de diapositive 5">
            <a:extLst>
              <a:ext uri="{FF2B5EF4-FFF2-40B4-BE49-F238E27FC236}">
                <a16:creationId xmlns:a16="http://schemas.microsoft.com/office/drawing/2014/main" id="{C8A8C947-E21E-5D4D-998B-BA880FB0E380}"/>
              </a:ext>
            </a:extLst>
          </p:cNvPr>
          <p:cNvSpPr>
            <a:spLocks noGrp="1"/>
          </p:cNvSpPr>
          <p:nvPr>
            <p:ph type="sldNum" sz="quarter" idx="4"/>
          </p:nvPr>
        </p:nvSpPr>
        <p:spPr>
          <a:xfrm>
            <a:off x="11499511" y="0"/>
            <a:ext cx="597131" cy="365125"/>
          </a:xfrm>
          <a:prstGeom prst="rect">
            <a:avLst/>
          </a:prstGeom>
        </p:spPr>
        <p:txBody>
          <a:bodyPr vert="horz" lIns="91440" tIns="45720" rIns="91440" bIns="45720" rtlCol="0" anchor="ctr"/>
          <a:lstStyle>
            <a:lvl1pPr algn="r">
              <a:defRPr sz="1000" b="0" i="0">
                <a:solidFill>
                  <a:schemeClr val="bg1">
                    <a:lumMod val="95000"/>
                  </a:schemeClr>
                </a:solidFill>
                <a:latin typeface="Montserrat" pitchFamily="2" charset="77"/>
              </a:defRPr>
            </a:lvl1pPr>
          </a:lstStyle>
          <a:p>
            <a:fld id="{2D139B73-DD32-3741-A2DC-10E3530C6BB8}" type="slidenum">
              <a:rPr lang="fr-FR" smtClean="0"/>
              <a:pPr/>
              <a:t>‹N°›</a:t>
            </a:fld>
            <a:endParaRPr lang="fr-FR"/>
          </a:p>
        </p:txBody>
      </p:sp>
    </p:spTree>
    <p:extLst>
      <p:ext uri="{BB962C8B-B14F-4D97-AF65-F5344CB8AC3E}">
        <p14:creationId xmlns:p14="http://schemas.microsoft.com/office/powerpoint/2010/main" val="63189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75AAFE-19C3-1C40-8AD4-20B543EA1377}"/>
              </a:ext>
            </a:extLst>
          </p:cNvPr>
          <p:cNvSpPr>
            <a:spLocks noGrp="1"/>
          </p:cNvSpPr>
          <p:nvPr>
            <p:ph type="title"/>
          </p:nvPr>
        </p:nvSpPr>
        <p:spPr>
          <a:xfrm>
            <a:off x="676275" y="2851482"/>
            <a:ext cx="7628481" cy="995915"/>
          </a:xfrm>
        </p:spPr>
        <p:txBody>
          <a:bodyPr/>
          <a:lstStyle/>
          <a:p>
            <a:r>
              <a:rPr lang="fr-FR"/>
              <a:t>Modifiez le style du titre</a:t>
            </a:r>
          </a:p>
        </p:txBody>
      </p:sp>
    </p:spTree>
    <p:extLst>
      <p:ext uri="{BB962C8B-B14F-4D97-AF65-F5344CB8AC3E}">
        <p14:creationId xmlns:p14="http://schemas.microsoft.com/office/powerpoint/2010/main" val="16216750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38E3278-19B1-D84C-B96E-1C6854853C4B}"/>
              </a:ext>
            </a:extLst>
          </p:cNvPr>
          <p:cNvSpPr>
            <a:spLocks noGrp="1"/>
          </p:cNvSpPr>
          <p:nvPr>
            <p:ph type="title"/>
          </p:nvPr>
        </p:nvSpPr>
        <p:spPr>
          <a:xfrm>
            <a:off x="2734886" y="136525"/>
            <a:ext cx="8618913" cy="1135322"/>
          </a:xfrm>
          <a:prstGeom prst="rect">
            <a:avLst/>
          </a:prstGeom>
        </p:spPr>
        <p:txBody>
          <a:bodyPr vert="horz" lIns="91440" tIns="45720" rIns="91440" bIns="45720" rtlCol="0" anchor="ctr">
            <a:noAutofit/>
          </a:bodyPr>
          <a:lstStyle/>
          <a:p>
            <a:r>
              <a:rPr lang="fr-FR"/>
              <a:t>MODIFIEZ LE STYLE DU TITRE</a:t>
            </a:r>
          </a:p>
        </p:txBody>
      </p:sp>
      <p:sp>
        <p:nvSpPr>
          <p:cNvPr id="3" name="Espace réservé du texte 2">
            <a:extLst>
              <a:ext uri="{FF2B5EF4-FFF2-40B4-BE49-F238E27FC236}">
                <a16:creationId xmlns:a16="http://schemas.microsoft.com/office/drawing/2014/main" id="{53D51C38-FFE5-FD45-BFAE-15E425834E28}"/>
              </a:ext>
            </a:extLst>
          </p:cNvPr>
          <p:cNvSpPr>
            <a:spLocks noGrp="1"/>
          </p:cNvSpPr>
          <p:nvPr>
            <p:ph type="body" idx="1"/>
          </p:nvPr>
        </p:nvSpPr>
        <p:spPr>
          <a:xfrm>
            <a:off x="838200" y="1825625"/>
            <a:ext cx="10515600" cy="474974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AD2F0E9C-2B40-1748-A592-6E0F1F3B43A0}"/>
              </a:ext>
            </a:extLst>
          </p:cNvPr>
          <p:cNvSpPr>
            <a:spLocks noGrp="1"/>
          </p:cNvSpPr>
          <p:nvPr>
            <p:ph type="sldNum" sz="quarter" idx="4"/>
          </p:nvPr>
        </p:nvSpPr>
        <p:spPr>
          <a:xfrm>
            <a:off x="11499511" y="0"/>
            <a:ext cx="597131" cy="365125"/>
          </a:xfrm>
          <a:prstGeom prst="rect">
            <a:avLst/>
          </a:prstGeom>
        </p:spPr>
        <p:txBody>
          <a:bodyPr vert="horz" lIns="91440" tIns="45720" rIns="91440" bIns="45720" rtlCol="0" anchor="ctr"/>
          <a:lstStyle>
            <a:lvl1pPr algn="r">
              <a:defRPr sz="1000" b="0" i="0">
                <a:solidFill>
                  <a:schemeClr val="tx1">
                    <a:lumMod val="50000"/>
                    <a:lumOff val="50000"/>
                  </a:schemeClr>
                </a:solidFill>
                <a:latin typeface="Montserrat" pitchFamily="2" charset="77"/>
              </a:defRPr>
            </a:lvl1pPr>
          </a:lstStyle>
          <a:p>
            <a:fld id="{2D139B73-DD32-3741-A2DC-10E3530C6BB8}" type="slidenum">
              <a:rPr lang="fr-FR" smtClean="0"/>
              <a:pPr/>
              <a:t>‹N°›</a:t>
            </a:fld>
            <a:endParaRPr lang="fr-FR"/>
          </a:p>
        </p:txBody>
      </p:sp>
      <p:pic>
        <p:nvPicPr>
          <p:cNvPr id="8" name="Image 7">
            <a:extLst>
              <a:ext uri="{FF2B5EF4-FFF2-40B4-BE49-F238E27FC236}">
                <a16:creationId xmlns:a16="http://schemas.microsoft.com/office/drawing/2014/main" id="{289BF7D0-1992-0D43-8D4C-C70BAFD4920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149311"/>
            <a:ext cx="2537910" cy="1795549"/>
          </a:xfrm>
          <a:prstGeom prst="rect">
            <a:avLst/>
          </a:prstGeom>
        </p:spPr>
      </p:pic>
    </p:spTree>
    <p:extLst>
      <p:ext uri="{BB962C8B-B14F-4D97-AF65-F5344CB8AC3E}">
        <p14:creationId xmlns:p14="http://schemas.microsoft.com/office/powerpoint/2010/main" val="3240881828"/>
      </p:ext>
    </p:extLst>
  </p:cSld>
  <p:clrMap bg1="lt1" tx1="dk1" bg2="lt2" tx2="dk2" accent1="accent1" accent2="accent2" accent3="accent3" accent4="accent4" accent5="accent5" accent6="accent6" hlink="hlink" folHlink="folHlink"/>
  <p:sldLayoutIdLst>
    <p:sldLayoutId id="2147483651" r:id="rId1"/>
    <p:sldLayoutId id="2147483678" r:id="rId2"/>
    <p:sldLayoutId id="2147483679" r:id="rId3"/>
    <p:sldLayoutId id="2147483681" r:id="rId4"/>
    <p:sldLayoutId id="2147483684" r:id="rId5"/>
  </p:sldLayoutIdLst>
  <p:txStyles>
    <p:titleStyle>
      <a:lvl1pPr algn="l" defTabSz="914400" rtl="0" eaLnBrk="1" latinLnBrk="0" hangingPunct="1">
        <a:lnSpc>
          <a:spcPct val="90000"/>
        </a:lnSpc>
        <a:spcBef>
          <a:spcPct val="0"/>
        </a:spcBef>
        <a:buNone/>
        <a:defRPr sz="2800" b="1" i="0" kern="1200">
          <a:solidFill>
            <a:srgbClr val="DE3782"/>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16278E"/>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20F0BE-B962-C04D-982E-E90A34EB340C}"/>
              </a:ext>
            </a:extLst>
          </p:cNvPr>
          <p:cNvSpPr/>
          <p:nvPr userDrawn="1"/>
        </p:nvSpPr>
        <p:spPr>
          <a:xfrm>
            <a:off x="-113071" y="-125362"/>
            <a:ext cx="12418142" cy="7108723"/>
          </a:xfrm>
          <a:prstGeom prst="rect">
            <a:avLst/>
          </a:prstGeom>
          <a:solidFill>
            <a:srgbClr val="162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6278E"/>
              </a:solidFill>
            </a:endParaRPr>
          </a:p>
        </p:txBody>
      </p:sp>
      <p:sp>
        <p:nvSpPr>
          <p:cNvPr id="2" name="Espace réservé du titre 1">
            <a:extLst>
              <a:ext uri="{FF2B5EF4-FFF2-40B4-BE49-F238E27FC236}">
                <a16:creationId xmlns:a16="http://schemas.microsoft.com/office/drawing/2014/main" id="{4F3CA484-F6C4-274E-9CEC-E8B759039197}"/>
              </a:ext>
            </a:extLst>
          </p:cNvPr>
          <p:cNvSpPr>
            <a:spLocks noGrp="1"/>
          </p:cNvSpPr>
          <p:nvPr>
            <p:ph type="title"/>
          </p:nvPr>
        </p:nvSpPr>
        <p:spPr>
          <a:xfrm>
            <a:off x="676275" y="2851482"/>
            <a:ext cx="7528273" cy="995915"/>
          </a:xfrm>
          <a:prstGeom prst="rect">
            <a:avLst/>
          </a:prstGeom>
        </p:spPr>
        <p:txBody>
          <a:bodyPr vert="horz" lIns="91440" tIns="45720" rIns="91440" bIns="45720" rtlCol="0" anchor="ctr">
            <a:normAutofit/>
          </a:bodyPr>
          <a:lstStyle/>
          <a:p>
            <a:r>
              <a:rPr lang="fr-FR"/>
              <a:t>MODIFIEZ LE STYLE</a:t>
            </a:r>
            <a:br>
              <a:rPr lang="fr-FR"/>
            </a:br>
            <a:r>
              <a:rPr lang="fr-FR"/>
              <a:t>DU TITRE</a:t>
            </a:r>
          </a:p>
        </p:txBody>
      </p:sp>
      <p:pic>
        <p:nvPicPr>
          <p:cNvPr id="10" name="Image 9" descr="Une image contenant texte&#10;&#10;Description générée automatiquement">
            <a:extLst>
              <a:ext uri="{FF2B5EF4-FFF2-40B4-BE49-F238E27FC236}">
                <a16:creationId xmlns:a16="http://schemas.microsoft.com/office/drawing/2014/main" id="{8A8D0BBF-E08E-1F42-B995-EBEB4579F7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922" y="-210627"/>
            <a:ext cx="4207607" cy="2976844"/>
          </a:xfrm>
          <a:prstGeom prst="rect">
            <a:avLst/>
          </a:prstGeom>
        </p:spPr>
      </p:pic>
      <p:sp>
        <p:nvSpPr>
          <p:cNvPr id="13" name="Rectangle 12">
            <a:extLst>
              <a:ext uri="{FF2B5EF4-FFF2-40B4-BE49-F238E27FC236}">
                <a16:creationId xmlns:a16="http://schemas.microsoft.com/office/drawing/2014/main" id="{C925C9FE-72B9-F142-8536-6D0782FFD82C}"/>
              </a:ext>
            </a:extLst>
          </p:cNvPr>
          <p:cNvSpPr/>
          <p:nvPr userDrawn="1"/>
        </p:nvSpPr>
        <p:spPr>
          <a:xfrm>
            <a:off x="-238125" y="6544751"/>
            <a:ext cx="13639800" cy="523875"/>
          </a:xfrm>
          <a:prstGeom prst="rect">
            <a:avLst/>
          </a:prstGeom>
          <a:solidFill>
            <a:srgbClr val="DE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4A90DBC5-F157-F44F-83FC-5EB67A7E3DEB}"/>
              </a:ext>
            </a:extLst>
          </p:cNvPr>
          <p:cNvSpPr/>
          <p:nvPr userDrawn="1"/>
        </p:nvSpPr>
        <p:spPr>
          <a:xfrm>
            <a:off x="8293509" y="-469492"/>
            <a:ext cx="7796981" cy="77969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86971343"/>
      </p:ext>
    </p:extLst>
  </p:cSld>
  <p:clrMap bg1="lt1" tx1="dk1" bg2="lt2" tx2="dk2" accent1="accent1" accent2="accent2" accent3="accent3" accent4="accent4" accent5="accent5" accent6="accent6" hlink="hlink" folHlink="folHlink"/>
  <p:sldLayoutIdLst>
    <p:sldLayoutId id="2147483662" r:id="rId1"/>
    <p:sldLayoutId id="2147483667" r:id="rId2"/>
  </p:sldLayoutIdLst>
  <p:txStyles>
    <p:titleStyle>
      <a:lvl1pPr algn="l" defTabSz="914400" rtl="0" eaLnBrk="1" latinLnBrk="0" hangingPunct="1">
        <a:lnSpc>
          <a:spcPct val="90000"/>
        </a:lnSpc>
        <a:spcBef>
          <a:spcPct val="0"/>
        </a:spcBef>
        <a:buNone/>
        <a:defRPr sz="3600" b="1" i="0" kern="1200">
          <a:solidFill>
            <a:schemeClr val="bg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20F0BE-B962-C04D-982E-E90A34EB340C}"/>
              </a:ext>
            </a:extLst>
          </p:cNvPr>
          <p:cNvSpPr/>
          <p:nvPr userDrawn="1"/>
        </p:nvSpPr>
        <p:spPr>
          <a:xfrm>
            <a:off x="-113071" y="-125362"/>
            <a:ext cx="12418142" cy="710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6278E"/>
              </a:solidFill>
            </a:endParaRPr>
          </a:p>
        </p:txBody>
      </p:sp>
      <p:sp>
        <p:nvSpPr>
          <p:cNvPr id="2" name="Espace réservé du titre 1">
            <a:extLst>
              <a:ext uri="{FF2B5EF4-FFF2-40B4-BE49-F238E27FC236}">
                <a16:creationId xmlns:a16="http://schemas.microsoft.com/office/drawing/2014/main" id="{4F3CA484-F6C4-274E-9CEC-E8B759039197}"/>
              </a:ext>
            </a:extLst>
          </p:cNvPr>
          <p:cNvSpPr>
            <a:spLocks noGrp="1"/>
          </p:cNvSpPr>
          <p:nvPr>
            <p:ph type="title"/>
          </p:nvPr>
        </p:nvSpPr>
        <p:spPr>
          <a:xfrm>
            <a:off x="676275" y="2851482"/>
            <a:ext cx="10515600" cy="995915"/>
          </a:xfrm>
          <a:prstGeom prst="rect">
            <a:avLst/>
          </a:prstGeom>
        </p:spPr>
        <p:txBody>
          <a:bodyPr vert="horz" lIns="91440" tIns="45720" rIns="91440" bIns="45720" rtlCol="0" anchor="ctr">
            <a:normAutofit/>
          </a:bodyPr>
          <a:lstStyle/>
          <a:p>
            <a:r>
              <a:rPr lang="fr-FR"/>
              <a:t>MODIFIEZ LE STYLE</a:t>
            </a:r>
            <a:br>
              <a:rPr lang="fr-FR"/>
            </a:br>
            <a:r>
              <a:rPr lang="fr-FR"/>
              <a:t>DU TITRE</a:t>
            </a:r>
          </a:p>
        </p:txBody>
      </p:sp>
      <p:sp>
        <p:nvSpPr>
          <p:cNvPr id="13" name="Rectangle 12">
            <a:extLst>
              <a:ext uri="{FF2B5EF4-FFF2-40B4-BE49-F238E27FC236}">
                <a16:creationId xmlns:a16="http://schemas.microsoft.com/office/drawing/2014/main" id="{C925C9FE-72B9-F142-8536-6D0782FFD82C}"/>
              </a:ext>
            </a:extLst>
          </p:cNvPr>
          <p:cNvSpPr/>
          <p:nvPr userDrawn="1"/>
        </p:nvSpPr>
        <p:spPr>
          <a:xfrm>
            <a:off x="-238125" y="6544751"/>
            <a:ext cx="13639800" cy="523875"/>
          </a:xfrm>
          <a:prstGeom prst="rect">
            <a:avLst/>
          </a:prstGeom>
          <a:solidFill>
            <a:srgbClr val="DE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4A90DBC5-F157-F44F-83FC-5EB67A7E3DEB}"/>
              </a:ext>
            </a:extLst>
          </p:cNvPr>
          <p:cNvSpPr/>
          <p:nvPr userDrawn="1"/>
        </p:nvSpPr>
        <p:spPr>
          <a:xfrm>
            <a:off x="8293509" y="-469492"/>
            <a:ext cx="7796981" cy="7796981"/>
          </a:xfrm>
          <a:prstGeom prst="ellipse">
            <a:avLst/>
          </a:prstGeom>
          <a:solidFill>
            <a:srgbClr val="162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6278E"/>
              </a:solidFill>
            </a:endParaRPr>
          </a:p>
        </p:txBody>
      </p:sp>
      <p:pic>
        <p:nvPicPr>
          <p:cNvPr id="7" name="Image 6">
            <a:extLst>
              <a:ext uri="{FF2B5EF4-FFF2-40B4-BE49-F238E27FC236}">
                <a16:creationId xmlns:a16="http://schemas.microsoft.com/office/drawing/2014/main" id="{33A9534D-79DD-2944-824C-BC69BDBC77A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877" y="-226881"/>
            <a:ext cx="4306530" cy="3046832"/>
          </a:xfrm>
          <a:prstGeom prst="rect">
            <a:avLst/>
          </a:prstGeom>
        </p:spPr>
      </p:pic>
    </p:spTree>
    <p:extLst>
      <p:ext uri="{BB962C8B-B14F-4D97-AF65-F5344CB8AC3E}">
        <p14:creationId xmlns:p14="http://schemas.microsoft.com/office/powerpoint/2010/main" val="3219657048"/>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85" r:id="rId3"/>
  </p:sldLayoutIdLst>
  <p:txStyles>
    <p:titleStyle>
      <a:lvl1pPr algn="l" defTabSz="914400" rtl="0" eaLnBrk="1" latinLnBrk="0" hangingPunct="1">
        <a:lnSpc>
          <a:spcPct val="90000"/>
        </a:lnSpc>
        <a:spcBef>
          <a:spcPct val="0"/>
        </a:spcBef>
        <a:buNone/>
        <a:defRPr sz="3600" b="1" i="0" kern="1200">
          <a:solidFill>
            <a:srgbClr val="DE3782"/>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20F0BE-B962-C04D-982E-E90A34EB340C}"/>
              </a:ext>
            </a:extLst>
          </p:cNvPr>
          <p:cNvSpPr/>
          <p:nvPr userDrawn="1"/>
        </p:nvSpPr>
        <p:spPr>
          <a:xfrm>
            <a:off x="-113071" y="-125362"/>
            <a:ext cx="12418142" cy="7108723"/>
          </a:xfrm>
          <a:prstGeom prst="rect">
            <a:avLst/>
          </a:prstGeom>
          <a:solidFill>
            <a:srgbClr val="162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6278E"/>
              </a:solidFill>
            </a:endParaRPr>
          </a:p>
        </p:txBody>
      </p:sp>
      <p:pic>
        <p:nvPicPr>
          <p:cNvPr id="10" name="Image 9" descr="Une image contenant texte&#10;&#10;Description générée automatiquement">
            <a:extLst>
              <a:ext uri="{FF2B5EF4-FFF2-40B4-BE49-F238E27FC236}">
                <a16:creationId xmlns:a16="http://schemas.microsoft.com/office/drawing/2014/main" id="{8A8D0BBF-E08E-1F42-B995-EBEB4579F79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922" y="-210627"/>
            <a:ext cx="4207607" cy="2976844"/>
          </a:xfrm>
          <a:prstGeom prst="rect">
            <a:avLst/>
          </a:prstGeom>
        </p:spPr>
      </p:pic>
      <p:sp>
        <p:nvSpPr>
          <p:cNvPr id="12" name="Ellipse 11">
            <a:extLst>
              <a:ext uri="{FF2B5EF4-FFF2-40B4-BE49-F238E27FC236}">
                <a16:creationId xmlns:a16="http://schemas.microsoft.com/office/drawing/2014/main" id="{4A90DBC5-F157-F44F-83FC-5EB67A7E3DEB}"/>
              </a:ext>
            </a:extLst>
          </p:cNvPr>
          <p:cNvSpPr/>
          <p:nvPr userDrawn="1"/>
        </p:nvSpPr>
        <p:spPr>
          <a:xfrm>
            <a:off x="5095875" y="-1294409"/>
            <a:ext cx="9773806" cy="9773806"/>
          </a:xfrm>
          <a:prstGeom prst="ellipse">
            <a:avLst/>
          </a:prstGeom>
          <a:solidFill>
            <a:srgbClr val="DE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a:extLst>
              <a:ext uri="{FF2B5EF4-FFF2-40B4-BE49-F238E27FC236}">
                <a16:creationId xmlns:a16="http://schemas.microsoft.com/office/drawing/2014/main" id="{4F3CA484-F6C4-274E-9CEC-E8B759039197}"/>
              </a:ext>
            </a:extLst>
          </p:cNvPr>
          <p:cNvSpPr>
            <a:spLocks noGrp="1"/>
          </p:cNvSpPr>
          <p:nvPr>
            <p:ph type="title"/>
          </p:nvPr>
        </p:nvSpPr>
        <p:spPr>
          <a:xfrm>
            <a:off x="5260769" y="2851482"/>
            <a:ext cx="5931106" cy="1720518"/>
          </a:xfrm>
          <a:prstGeom prst="rect">
            <a:avLst/>
          </a:prstGeom>
        </p:spPr>
        <p:txBody>
          <a:bodyPr vert="horz" lIns="91440" tIns="45720" rIns="91440" bIns="45720" rtlCol="0" anchor="ctr">
            <a:normAutofit/>
          </a:bodyPr>
          <a:lstStyle/>
          <a:p>
            <a:r>
              <a:rPr lang="fr-FR"/>
              <a:t>MODIFIEZ LE STYLE</a:t>
            </a:r>
            <a:br>
              <a:rPr lang="fr-FR"/>
            </a:br>
            <a:r>
              <a:rPr lang="fr-FR"/>
              <a:t>DU TITRE</a:t>
            </a:r>
          </a:p>
        </p:txBody>
      </p:sp>
    </p:spTree>
    <p:extLst>
      <p:ext uri="{BB962C8B-B14F-4D97-AF65-F5344CB8AC3E}">
        <p14:creationId xmlns:p14="http://schemas.microsoft.com/office/powerpoint/2010/main" val="3888143218"/>
      </p:ext>
    </p:extLst>
  </p:cSld>
  <p:clrMap bg1="lt1" tx1="dk1" bg2="lt2" tx2="dk2" accent1="accent1" accent2="accent2" accent3="accent3" accent4="accent4" accent5="accent5" accent6="accent6" hlink="hlink" folHlink="folHlink"/>
  <p:sldLayoutIdLst>
    <p:sldLayoutId id="2147483664" r:id="rId1"/>
    <p:sldLayoutId id="2147483669" r:id="rId2"/>
    <p:sldLayoutId id="2147483682" r:id="rId3"/>
  </p:sldLayoutIdLst>
  <p:txStyles>
    <p:titleStyle>
      <a:lvl1pPr algn="r" defTabSz="914400" rtl="0" eaLnBrk="1" latinLnBrk="0" hangingPunct="1">
        <a:lnSpc>
          <a:spcPct val="90000"/>
        </a:lnSpc>
        <a:spcBef>
          <a:spcPct val="0"/>
        </a:spcBef>
        <a:buNone/>
        <a:defRPr sz="3600" b="1" i="0" kern="1200">
          <a:solidFill>
            <a:schemeClr val="bg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20F0BE-B962-C04D-982E-E90A34EB340C}"/>
              </a:ext>
            </a:extLst>
          </p:cNvPr>
          <p:cNvSpPr/>
          <p:nvPr userDrawn="1"/>
        </p:nvSpPr>
        <p:spPr>
          <a:xfrm>
            <a:off x="0" y="87350"/>
            <a:ext cx="12418142" cy="7108723"/>
          </a:xfrm>
          <a:prstGeom prst="rect">
            <a:avLst/>
          </a:prstGeom>
          <a:solidFill>
            <a:srgbClr val="162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6278E"/>
              </a:solidFill>
            </a:endParaRPr>
          </a:p>
        </p:txBody>
      </p:sp>
      <p:pic>
        <p:nvPicPr>
          <p:cNvPr id="10" name="Image 9" descr="Une image contenant texte&#10;&#10;Description générée automatiquement">
            <a:extLst>
              <a:ext uri="{FF2B5EF4-FFF2-40B4-BE49-F238E27FC236}">
                <a16:creationId xmlns:a16="http://schemas.microsoft.com/office/drawing/2014/main" id="{8A8D0BBF-E08E-1F42-B995-EBEB4579F7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95300" y="1642116"/>
            <a:ext cx="4628368" cy="3274528"/>
          </a:xfrm>
          <a:prstGeom prst="rect">
            <a:avLst/>
          </a:prstGeom>
        </p:spPr>
      </p:pic>
      <p:sp>
        <p:nvSpPr>
          <p:cNvPr id="3" name="ZoneTexte 2">
            <a:extLst>
              <a:ext uri="{FF2B5EF4-FFF2-40B4-BE49-F238E27FC236}">
                <a16:creationId xmlns:a16="http://schemas.microsoft.com/office/drawing/2014/main" id="{9EAEAD23-0962-5B40-9D40-8BE929A1C770}"/>
              </a:ext>
            </a:extLst>
          </p:cNvPr>
          <p:cNvSpPr txBox="1"/>
          <p:nvPr userDrawn="1"/>
        </p:nvSpPr>
        <p:spPr>
          <a:xfrm>
            <a:off x="172036" y="6062764"/>
            <a:ext cx="2274529" cy="707886"/>
          </a:xfrm>
          <a:prstGeom prst="rect">
            <a:avLst/>
          </a:prstGeom>
          <a:noFill/>
        </p:spPr>
        <p:txBody>
          <a:bodyPr wrap="square" rtlCol="0">
            <a:spAutoFit/>
          </a:bodyPr>
          <a:lstStyle/>
          <a:p>
            <a:pPr algn="ctr"/>
            <a:r>
              <a:rPr lang="fr-FR" sz="1000" b="0" i="0" kern="1200">
                <a:solidFill>
                  <a:schemeClr val="bg1">
                    <a:lumMod val="95000"/>
                  </a:schemeClr>
                </a:solidFill>
                <a:effectLst/>
                <a:latin typeface="Montserrat Light" pitchFamily="2" charset="77"/>
                <a:ea typeface="+mn-ea"/>
                <a:cs typeface="+mn-cs"/>
              </a:rPr>
              <a:t>60 Chemin de </a:t>
            </a:r>
            <a:r>
              <a:rPr lang="fr-FR" sz="1000" b="0" i="0" kern="1200" err="1">
                <a:solidFill>
                  <a:schemeClr val="bg1">
                    <a:lumMod val="95000"/>
                  </a:schemeClr>
                </a:solidFill>
                <a:effectLst/>
                <a:latin typeface="Montserrat Light" pitchFamily="2" charset="77"/>
                <a:ea typeface="+mn-ea"/>
                <a:cs typeface="+mn-cs"/>
              </a:rPr>
              <a:t>Fontanille</a:t>
            </a:r>
            <a:endParaRPr lang="fr-FR" sz="1000" b="0" i="0" kern="1200">
              <a:solidFill>
                <a:schemeClr val="bg1">
                  <a:lumMod val="95000"/>
                </a:schemeClr>
              </a:solidFill>
              <a:effectLst/>
              <a:latin typeface="Montserrat Light" pitchFamily="2" charset="77"/>
              <a:ea typeface="+mn-ea"/>
              <a:cs typeface="+mn-cs"/>
            </a:endParaRPr>
          </a:p>
          <a:p>
            <a:pPr algn="ctr"/>
            <a:r>
              <a:rPr lang="fr-FR" sz="1000" b="0" i="0" kern="1200">
                <a:solidFill>
                  <a:schemeClr val="bg1">
                    <a:lumMod val="95000"/>
                  </a:schemeClr>
                </a:solidFill>
                <a:effectLst/>
                <a:latin typeface="Montserrat Light" pitchFamily="2" charset="77"/>
                <a:ea typeface="+mn-ea"/>
                <a:cs typeface="+mn-cs"/>
              </a:rPr>
              <a:t>B.P. 91502</a:t>
            </a:r>
          </a:p>
          <a:p>
            <a:pPr algn="ctr"/>
            <a:r>
              <a:rPr lang="fr-FR" sz="1000" b="0" i="0" kern="1200">
                <a:solidFill>
                  <a:schemeClr val="bg1">
                    <a:lumMod val="95000"/>
                  </a:schemeClr>
                </a:solidFill>
                <a:effectLst/>
                <a:latin typeface="Montserrat Light" pitchFamily="2" charset="77"/>
                <a:ea typeface="+mn-ea"/>
                <a:cs typeface="+mn-cs"/>
              </a:rPr>
              <a:t>84916 AVIGNON Cedex 9</a:t>
            </a:r>
          </a:p>
          <a:p>
            <a:endParaRPr lang="fr-FR" sz="1000"/>
          </a:p>
        </p:txBody>
      </p:sp>
      <p:sp>
        <p:nvSpPr>
          <p:cNvPr id="4" name="ZoneTexte 3">
            <a:extLst>
              <a:ext uri="{FF2B5EF4-FFF2-40B4-BE49-F238E27FC236}">
                <a16:creationId xmlns:a16="http://schemas.microsoft.com/office/drawing/2014/main" id="{7238CC80-283E-4A4E-89CE-BBE51615C614}"/>
              </a:ext>
            </a:extLst>
          </p:cNvPr>
          <p:cNvSpPr txBox="1"/>
          <p:nvPr userDrawn="1"/>
        </p:nvSpPr>
        <p:spPr>
          <a:xfrm>
            <a:off x="318700" y="5693432"/>
            <a:ext cx="1981200" cy="369332"/>
          </a:xfrm>
          <a:prstGeom prst="rect">
            <a:avLst/>
          </a:prstGeom>
          <a:noFill/>
        </p:spPr>
        <p:txBody>
          <a:bodyPr wrap="square" rtlCol="0">
            <a:spAutoFit/>
          </a:bodyPr>
          <a:lstStyle/>
          <a:p>
            <a:pPr algn="ctr"/>
            <a:r>
              <a:rPr lang="fr-FR" b="1" i="0">
                <a:solidFill>
                  <a:srgbClr val="DE3782"/>
                </a:solidFill>
                <a:latin typeface="Daniel Black" panose="020B0500000000000000" pitchFamily="34" charset="0"/>
              </a:rPr>
              <a:t>Sud</a:t>
            </a:r>
          </a:p>
        </p:txBody>
      </p:sp>
      <p:sp>
        <p:nvSpPr>
          <p:cNvPr id="9" name="ZoneTexte 8">
            <a:extLst>
              <a:ext uri="{FF2B5EF4-FFF2-40B4-BE49-F238E27FC236}">
                <a16:creationId xmlns:a16="http://schemas.microsoft.com/office/drawing/2014/main" id="{7D50EFA0-333B-F742-923F-85714CEB4427}"/>
              </a:ext>
            </a:extLst>
          </p:cNvPr>
          <p:cNvSpPr txBox="1"/>
          <p:nvPr userDrawn="1"/>
        </p:nvSpPr>
        <p:spPr>
          <a:xfrm>
            <a:off x="2458036" y="6062764"/>
            <a:ext cx="2274529" cy="400110"/>
          </a:xfrm>
          <a:prstGeom prst="rect">
            <a:avLst/>
          </a:prstGeom>
          <a:noFill/>
        </p:spPr>
        <p:txBody>
          <a:bodyPr wrap="square" rtlCol="0">
            <a:spAutoFit/>
          </a:bodyPr>
          <a:lstStyle/>
          <a:p>
            <a:pPr algn="ctr"/>
            <a:r>
              <a:rPr lang="fr-FR" sz="1000" b="0" i="0" kern="1200">
                <a:solidFill>
                  <a:schemeClr val="bg1">
                    <a:lumMod val="95000"/>
                  </a:schemeClr>
                </a:solidFill>
                <a:effectLst/>
                <a:latin typeface="Montserrat Light" pitchFamily="2" charset="77"/>
                <a:ea typeface="+mn-ea"/>
                <a:cs typeface="+mn-cs"/>
              </a:rPr>
              <a:t>LYON</a:t>
            </a:r>
          </a:p>
          <a:p>
            <a:endParaRPr lang="fr-FR" sz="1000"/>
          </a:p>
        </p:txBody>
      </p:sp>
      <p:sp>
        <p:nvSpPr>
          <p:cNvPr id="11" name="ZoneTexte 10">
            <a:extLst>
              <a:ext uri="{FF2B5EF4-FFF2-40B4-BE49-F238E27FC236}">
                <a16:creationId xmlns:a16="http://schemas.microsoft.com/office/drawing/2014/main" id="{D5D73C26-C372-7547-8D11-886CA5834E58}"/>
              </a:ext>
            </a:extLst>
          </p:cNvPr>
          <p:cNvSpPr txBox="1"/>
          <p:nvPr userDrawn="1"/>
        </p:nvSpPr>
        <p:spPr>
          <a:xfrm>
            <a:off x="2604700" y="5693432"/>
            <a:ext cx="1981200" cy="369332"/>
          </a:xfrm>
          <a:prstGeom prst="rect">
            <a:avLst/>
          </a:prstGeom>
          <a:noFill/>
        </p:spPr>
        <p:txBody>
          <a:bodyPr wrap="square" rtlCol="0">
            <a:spAutoFit/>
          </a:bodyPr>
          <a:lstStyle/>
          <a:p>
            <a:pPr algn="ctr"/>
            <a:r>
              <a:rPr lang="fr-FR" b="1" i="0">
                <a:solidFill>
                  <a:srgbClr val="DE3782"/>
                </a:solidFill>
                <a:latin typeface="Daniel Black" panose="020B0500000000000000" pitchFamily="34" charset="0"/>
              </a:rPr>
              <a:t>Est</a:t>
            </a:r>
          </a:p>
        </p:txBody>
      </p:sp>
      <p:sp>
        <p:nvSpPr>
          <p:cNvPr id="13" name="ZoneTexte 12">
            <a:extLst>
              <a:ext uri="{FF2B5EF4-FFF2-40B4-BE49-F238E27FC236}">
                <a16:creationId xmlns:a16="http://schemas.microsoft.com/office/drawing/2014/main" id="{C41BFBD5-4515-0D4F-BAC2-54AE4C30846A}"/>
              </a:ext>
            </a:extLst>
          </p:cNvPr>
          <p:cNvSpPr txBox="1"/>
          <p:nvPr userDrawn="1"/>
        </p:nvSpPr>
        <p:spPr>
          <a:xfrm>
            <a:off x="4876116" y="6062764"/>
            <a:ext cx="2274529" cy="400110"/>
          </a:xfrm>
          <a:prstGeom prst="rect">
            <a:avLst/>
          </a:prstGeom>
          <a:noFill/>
        </p:spPr>
        <p:txBody>
          <a:bodyPr wrap="square" rtlCol="0">
            <a:spAutoFit/>
          </a:bodyPr>
          <a:lstStyle/>
          <a:p>
            <a:pPr algn="ctr"/>
            <a:r>
              <a:rPr lang="fr-FR" sz="1000" b="0" i="0" kern="1200">
                <a:solidFill>
                  <a:schemeClr val="bg1">
                    <a:lumMod val="95000"/>
                  </a:schemeClr>
                </a:solidFill>
                <a:effectLst/>
                <a:latin typeface="Montserrat Light" pitchFamily="2" charset="77"/>
                <a:ea typeface="+mn-ea"/>
                <a:cs typeface="+mn-cs"/>
              </a:rPr>
              <a:t>NANTES</a:t>
            </a:r>
          </a:p>
          <a:p>
            <a:endParaRPr lang="fr-FR" sz="1000"/>
          </a:p>
        </p:txBody>
      </p:sp>
      <p:sp>
        <p:nvSpPr>
          <p:cNvPr id="14" name="ZoneTexte 13">
            <a:extLst>
              <a:ext uri="{FF2B5EF4-FFF2-40B4-BE49-F238E27FC236}">
                <a16:creationId xmlns:a16="http://schemas.microsoft.com/office/drawing/2014/main" id="{A28DB340-B80B-3F44-99BA-94F0560FC091}"/>
              </a:ext>
            </a:extLst>
          </p:cNvPr>
          <p:cNvSpPr txBox="1"/>
          <p:nvPr userDrawn="1"/>
        </p:nvSpPr>
        <p:spPr>
          <a:xfrm>
            <a:off x="5022780" y="5642632"/>
            <a:ext cx="1981200" cy="461665"/>
          </a:xfrm>
          <a:prstGeom prst="rect">
            <a:avLst/>
          </a:prstGeom>
          <a:noFill/>
        </p:spPr>
        <p:txBody>
          <a:bodyPr wrap="square" rtlCol="0">
            <a:spAutoFit/>
          </a:bodyPr>
          <a:lstStyle/>
          <a:p>
            <a:pPr algn="ctr"/>
            <a:r>
              <a:rPr lang="fr-FR" sz="2400" b="1" i="0">
                <a:solidFill>
                  <a:srgbClr val="DE3782"/>
                </a:solidFill>
                <a:latin typeface="Daniel Black" panose="020B0500000000000000" pitchFamily="34" charset="0"/>
              </a:rPr>
              <a:t>o</a:t>
            </a:r>
            <a:r>
              <a:rPr lang="fr-FR" b="1" i="0">
                <a:solidFill>
                  <a:srgbClr val="DE3782"/>
                </a:solidFill>
                <a:latin typeface="Daniel Black" panose="020B0500000000000000" pitchFamily="34" charset="0"/>
              </a:rPr>
              <a:t>uest</a:t>
            </a:r>
          </a:p>
        </p:txBody>
      </p:sp>
      <p:sp>
        <p:nvSpPr>
          <p:cNvPr id="15" name="ZoneTexte 14">
            <a:extLst>
              <a:ext uri="{FF2B5EF4-FFF2-40B4-BE49-F238E27FC236}">
                <a16:creationId xmlns:a16="http://schemas.microsoft.com/office/drawing/2014/main" id="{EF24A529-DBEA-EC4B-81A6-6A37B33814F4}"/>
              </a:ext>
            </a:extLst>
          </p:cNvPr>
          <p:cNvSpPr txBox="1"/>
          <p:nvPr userDrawn="1"/>
        </p:nvSpPr>
        <p:spPr>
          <a:xfrm>
            <a:off x="7324676" y="6062764"/>
            <a:ext cx="2274529" cy="400110"/>
          </a:xfrm>
          <a:prstGeom prst="rect">
            <a:avLst/>
          </a:prstGeom>
          <a:noFill/>
        </p:spPr>
        <p:txBody>
          <a:bodyPr wrap="square" rtlCol="0">
            <a:spAutoFit/>
          </a:bodyPr>
          <a:lstStyle/>
          <a:p>
            <a:pPr algn="ctr"/>
            <a:r>
              <a:rPr lang="fr-FR" sz="1000" b="0" i="0" kern="1200">
                <a:solidFill>
                  <a:schemeClr val="bg1">
                    <a:lumMod val="95000"/>
                  </a:schemeClr>
                </a:solidFill>
                <a:effectLst/>
                <a:latin typeface="Montserrat Light" pitchFamily="2" charset="77"/>
                <a:ea typeface="+mn-ea"/>
                <a:cs typeface="+mn-cs"/>
              </a:rPr>
              <a:t>CLERMONT FERRAND</a:t>
            </a:r>
          </a:p>
          <a:p>
            <a:endParaRPr lang="fr-FR" sz="1000"/>
          </a:p>
        </p:txBody>
      </p:sp>
      <p:sp>
        <p:nvSpPr>
          <p:cNvPr id="16" name="ZoneTexte 15">
            <a:extLst>
              <a:ext uri="{FF2B5EF4-FFF2-40B4-BE49-F238E27FC236}">
                <a16:creationId xmlns:a16="http://schemas.microsoft.com/office/drawing/2014/main" id="{AA3CF5C3-170E-B944-856E-81958171253D}"/>
              </a:ext>
            </a:extLst>
          </p:cNvPr>
          <p:cNvSpPr txBox="1"/>
          <p:nvPr userDrawn="1"/>
        </p:nvSpPr>
        <p:spPr>
          <a:xfrm>
            <a:off x="7471340" y="5693432"/>
            <a:ext cx="1981200" cy="369332"/>
          </a:xfrm>
          <a:prstGeom prst="rect">
            <a:avLst/>
          </a:prstGeom>
          <a:noFill/>
        </p:spPr>
        <p:txBody>
          <a:bodyPr wrap="square" rtlCol="0">
            <a:spAutoFit/>
          </a:bodyPr>
          <a:lstStyle/>
          <a:p>
            <a:pPr algn="ctr"/>
            <a:r>
              <a:rPr lang="fr-FR" b="1" i="0">
                <a:solidFill>
                  <a:srgbClr val="DE3782"/>
                </a:solidFill>
                <a:latin typeface="Daniel Black" panose="020B0500000000000000" pitchFamily="34" charset="0"/>
              </a:rPr>
              <a:t>Centre</a:t>
            </a:r>
          </a:p>
        </p:txBody>
      </p:sp>
      <p:sp>
        <p:nvSpPr>
          <p:cNvPr id="17" name="ZoneTexte 16">
            <a:extLst>
              <a:ext uri="{FF2B5EF4-FFF2-40B4-BE49-F238E27FC236}">
                <a16:creationId xmlns:a16="http://schemas.microsoft.com/office/drawing/2014/main" id="{63D4A221-FC98-AB40-8F37-1BE0708F4145}"/>
              </a:ext>
            </a:extLst>
          </p:cNvPr>
          <p:cNvSpPr txBox="1"/>
          <p:nvPr userDrawn="1"/>
        </p:nvSpPr>
        <p:spPr>
          <a:xfrm>
            <a:off x="9752916" y="6062764"/>
            <a:ext cx="2274529" cy="400110"/>
          </a:xfrm>
          <a:prstGeom prst="rect">
            <a:avLst/>
          </a:prstGeom>
          <a:noFill/>
        </p:spPr>
        <p:txBody>
          <a:bodyPr wrap="square" rtlCol="0">
            <a:spAutoFit/>
          </a:bodyPr>
          <a:lstStyle/>
          <a:p>
            <a:pPr algn="ctr"/>
            <a:r>
              <a:rPr lang="fr-FR" sz="1000" b="0" i="0" kern="1200">
                <a:solidFill>
                  <a:schemeClr val="bg1">
                    <a:lumMod val="95000"/>
                  </a:schemeClr>
                </a:solidFill>
                <a:effectLst/>
                <a:latin typeface="Montserrat Light" pitchFamily="2" charset="77"/>
                <a:ea typeface="+mn-ea"/>
                <a:cs typeface="+mn-cs"/>
              </a:rPr>
              <a:t>PARIS</a:t>
            </a:r>
          </a:p>
          <a:p>
            <a:endParaRPr lang="fr-FR" sz="1000"/>
          </a:p>
        </p:txBody>
      </p:sp>
      <p:sp>
        <p:nvSpPr>
          <p:cNvPr id="18" name="ZoneTexte 17">
            <a:extLst>
              <a:ext uri="{FF2B5EF4-FFF2-40B4-BE49-F238E27FC236}">
                <a16:creationId xmlns:a16="http://schemas.microsoft.com/office/drawing/2014/main" id="{EE5139E4-D78E-174C-B9ED-E51F0BBAA7C5}"/>
              </a:ext>
            </a:extLst>
          </p:cNvPr>
          <p:cNvSpPr txBox="1"/>
          <p:nvPr userDrawn="1"/>
        </p:nvSpPr>
        <p:spPr>
          <a:xfrm>
            <a:off x="9899580" y="5693432"/>
            <a:ext cx="1981200" cy="369332"/>
          </a:xfrm>
          <a:prstGeom prst="rect">
            <a:avLst/>
          </a:prstGeom>
          <a:noFill/>
        </p:spPr>
        <p:txBody>
          <a:bodyPr wrap="square" rtlCol="0">
            <a:spAutoFit/>
          </a:bodyPr>
          <a:lstStyle/>
          <a:p>
            <a:pPr algn="ctr"/>
            <a:r>
              <a:rPr lang="fr-FR" b="1" i="0">
                <a:solidFill>
                  <a:srgbClr val="DE3782"/>
                </a:solidFill>
                <a:latin typeface="Daniel Black" panose="020B0500000000000000" pitchFamily="34" charset="0"/>
              </a:rPr>
              <a:t>Nord</a:t>
            </a:r>
          </a:p>
        </p:txBody>
      </p:sp>
    </p:spTree>
    <p:extLst>
      <p:ext uri="{BB962C8B-B14F-4D97-AF65-F5344CB8AC3E}">
        <p14:creationId xmlns:p14="http://schemas.microsoft.com/office/powerpoint/2010/main" val="319492225"/>
      </p:ext>
    </p:extLst>
  </p:cSld>
  <p:clrMap bg1="lt1" tx1="dk1" bg2="lt2" tx2="dk2" accent1="accent1" accent2="accent2" accent3="accent3" accent4="accent4" accent5="accent5" accent6="accent6" hlink="hlink" folHlink="folHlink"/>
  <p:sldLayoutIdLst>
    <p:sldLayoutId id="2147483671" r:id="rId1"/>
    <p:sldLayoutId id="2147483683" r:id="rId2"/>
  </p:sldLayoutIdLst>
  <p:txStyles>
    <p:titleStyle>
      <a:lvl1pPr algn="ctr" defTabSz="914400" rtl="0" eaLnBrk="1" latinLnBrk="0" hangingPunct="1">
        <a:lnSpc>
          <a:spcPct val="90000"/>
        </a:lnSpc>
        <a:spcBef>
          <a:spcPct val="0"/>
        </a:spcBef>
        <a:buNone/>
        <a:defRPr lang="fr-FR" sz="1200" b="0" i="0" kern="1200" smtClean="0">
          <a:solidFill>
            <a:schemeClr val="bg1"/>
          </a:solidFill>
          <a:effectLst/>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s://app.wooclap.com/events/FAZOGU/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5.tiff"/><Relationship Id="rId4" Type="http://schemas.openxmlformats.org/officeDocument/2006/relationships/image" Target="../media/image34.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hyperlink" Target="https://youtu.be/Lura6YUBHSQ"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Lura6YUBHSQ"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hyperlink" Target="mailto:knegre@itaque-conseil.fr"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DABCAB-EBE0-3C44-A9F3-2875CAFD9F55}"/>
              </a:ext>
            </a:extLst>
          </p:cNvPr>
          <p:cNvSpPr>
            <a:spLocks noGrp="1"/>
          </p:cNvSpPr>
          <p:nvPr>
            <p:ph type="title"/>
          </p:nvPr>
        </p:nvSpPr>
        <p:spPr>
          <a:xfrm>
            <a:off x="583677" y="3429000"/>
            <a:ext cx="7340383" cy="995915"/>
          </a:xfrm>
        </p:spPr>
        <p:txBody>
          <a:bodyPr>
            <a:normAutofit fontScale="90000"/>
          </a:bodyPr>
          <a:lstStyle/>
          <a:p>
            <a:r>
              <a:rPr lang="fr-FR" dirty="0"/>
              <a:t>Séminaire RFC </a:t>
            </a:r>
            <a:br>
              <a:rPr lang="fr-FR" dirty="0"/>
            </a:br>
            <a:r>
              <a:rPr lang="fr-FR" dirty="0"/>
              <a:t>Nord Pas-de-Calais 2023</a:t>
            </a:r>
            <a:br>
              <a:rPr lang="fr-FR" dirty="0"/>
            </a:br>
            <a:br>
              <a:rPr lang="fr-FR" dirty="0"/>
            </a:br>
            <a:br>
              <a:rPr lang="fr-FR" sz="1100" dirty="0"/>
            </a:br>
            <a:br>
              <a:rPr lang="fr-FR" dirty="0"/>
            </a:br>
            <a:r>
              <a:rPr lang="fr-FR" sz="2700" b="0" dirty="0"/>
              <a:t>Karine Nègre</a:t>
            </a:r>
          </a:p>
        </p:txBody>
      </p:sp>
      <p:pic>
        <p:nvPicPr>
          <p:cNvPr id="3" name="Image 2">
            <a:extLst>
              <a:ext uri="{FF2B5EF4-FFF2-40B4-BE49-F238E27FC236}">
                <a16:creationId xmlns:a16="http://schemas.microsoft.com/office/drawing/2014/main" id="{8627A16F-71F2-ADB0-AB9B-C61B01AD678A}"/>
              </a:ext>
            </a:extLst>
          </p:cNvPr>
          <p:cNvPicPr>
            <a:picLocks noChangeAspect="1"/>
          </p:cNvPicPr>
          <p:nvPr/>
        </p:nvPicPr>
        <p:blipFill>
          <a:blip r:embed="rId2"/>
          <a:stretch>
            <a:fillRect/>
          </a:stretch>
        </p:blipFill>
        <p:spPr>
          <a:xfrm>
            <a:off x="8555275" y="2477022"/>
            <a:ext cx="3995209" cy="1067844"/>
          </a:xfrm>
          <a:prstGeom prst="rect">
            <a:avLst/>
          </a:prstGeom>
        </p:spPr>
      </p:pic>
      <p:sp>
        <p:nvSpPr>
          <p:cNvPr id="4" name="ZoneTexte 3">
            <a:extLst>
              <a:ext uri="{FF2B5EF4-FFF2-40B4-BE49-F238E27FC236}">
                <a16:creationId xmlns:a16="http://schemas.microsoft.com/office/drawing/2014/main" id="{0707A89D-B8BB-1221-22C6-EE0EB5C411EA}"/>
              </a:ext>
            </a:extLst>
          </p:cNvPr>
          <p:cNvSpPr txBox="1"/>
          <p:nvPr/>
        </p:nvSpPr>
        <p:spPr>
          <a:xfrm>
            <a:off x="9398643" y="4525701"/>
            <a:ext cx="1362874" cy="369332"/>
          </a:xfrm>
          <a:prstGeom prst="rect">
            <a:avLst/>
          </a:prstGeom>
          <a:noFill/>
        </p:spPr>
        <p:txBody>
          <a:bodyPr wrap="none" rtlCol="0">
            <a:spAutoFit/>
          </a:bodyPr>
          <a:lstStyle/>
          <a:p>
            <a:r>
              <a:rPr lang="fr-FR" dirty="0"/>
              <a:t>27 Juin 2023</a:t>
            </a:r>
          </a:p>
        </p:txBody>
      </p:sp>
    </p:spTree>
    <p:extLst>
      <p:ext uri="{BB962C8B-B14F-4D97-AF65-F5344CB8AC3E}">
        <p14:creationId xmlns:p14="http://schemas.microsoft.com/office/powerpoint/2010/main" val="1096382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A3A987B-E170-D7D8-92C5-CE4FCF834824}"/>
              </a:ext>
            </a:extLst>
          </p:cNvPr>
          <p:cNvPicPr>
            <a:picLocks noChangeAspect="1"/>
          </p:cNvPicPr>
          <p:nvPr/>
        </p:nvPicPr>
        <p:blipFill>
          <a:blip r:embed="rId2"/>
          <a:stretch>
            <a:fillRect/>
          </a:stretch>
        </p:blipFill>
        <p:spPr>
          <a:xfrm>
            <a:off x="9416599" y="2100311"/>
            <a:ext cx="2006600" cy="2032000"/>
          </a:xfrm>
          <a:prstGeom prst="rect">
            <a:avLst/>
          </a:prstGeom>
        </p:spPr>
      </p:pic>
      <p:pic>
        <p:nvPicPr>
          <p:cNvPr id="6" name="Image 5">
            <a:extLst>
              <a:ext uri="{FF2B5EF4-FFF2-40B4-BE49-F238E27FC236}">
                <a16:creationId xmlns:a16="http://schemas.microsoft.com/office/drawing/2014/main" id="{D2093DF9-BDA9-8F6D-159D-7AD6528FB08C}"/>
              </a:ext>
            </a:extLst>
          </p:cNvPr>
          <p:cNvPicPr>
            <a:picLocks noChangeAspect="1"/>
          </p:cNvPicPr>
          <p:nvPr/>
        </p:nvPicPr>
        <p:blipFill>
          <a:blip r:embed="rId3"/>
          <a:stretch>
            <a:fillRect/>
          </a:stretch>
        </p:blipFill>
        <p:spPr>
          <a:xfrm>
            <a:off x="1932086" y="1089949"/>
            <a:ext cx="7188763" cy="4052725"/>
          </a:xfrm>
          <a:prstGeom prst="rect">
            <a:avLst/>
          </a:prstGeom>
        </p:spPr>
      </p:pic>
    </p:spTree>
    <p:extLst>
      <p:ext uri="{BB962C8B-B14F-4D97-AF65-F5344CB8AC3E}">
        <p14:creationId xmlns:p14="http://schemas.microsoft.com/office/powerpoint/2010/main" val="711646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12462AD-8521-27B4-0897-7BA2F36CD770}"/>
              </a:ext>
            </a:extLst>
          </p:cNvPr>
          <p:cNvSpPr>
            <a:spLocks noGrp="1"/>
          </p:cNvSpPr>
          <p:nvPr>
            <p:ph type="title"/>
          </p:nvPr>
        </p:nvSpPr>
        <p:spPr>
          <a:xfrm>
            <a:off x="2734886" y="136525"/>
            <a:ext cx="8618913" cy="1135322"/>
          </a:xfrm>
        </p:spPr>
        <p:txBody>
          <a:bodyPr/>
          <a:lstStyle/>
          <a:p>
            <a:r>
              <a:rPr lang="fr-FR">
                <a:latin typeface="Montserrat"/>
              </a:rPr>
              <a:t>Les identités de genre et orientations sexuelles - Définitions</a:t>
            </a:r>
          </a:p>
        </p:txBody>
      </p:sp>
      <p:grpSp>
        <p:nvGrpSpPr>
          <p:cNvPr id="4" name="Groupe 3">
            <a:extLst>
              <a:ext uri="{FF2B5EF4-FFF2-40B4-BE49-F238E27FC236}">
                <a16:creationId xmlns:a16="http://schemas.microsoft.com/office/drawing/2014/main" id="{CB8C68C1-1E25-1B99-4A89-3B98BABF4051}"/>
              </a:ext>
            </a:extLst>
          </p:cNvPr>
          <p:cNvGrpSpPr/>
          <p:nvPr/>
        </p:nvGrpSpPr>
        <p:grpSpPr>
          <a:xfrm>
            <a:off x="615512" y="1475105"/>
            <a:ext cx="11171040" cy="4370427"/>
            <a:chOff x="590799" y="1351538"/>
            <a:chExt cx="11171040" cy="4370427"/>
          </a:xfrm>
        </p:grpSpPr>
        <p:sp>
          <p:nvSpPr>
            <p:cNvPr id="2" name="ZoneTexte 1">
              <a:extLst>
                <a:ext uri="{FF2B5EF4-FFF2-40B4-BE49-F238E27FC236}">
                  <a16:creationId xmlns:a16="http://schemas.microsoft.com/office/drawing/2014/main" id="{D0F765EF-F7F8-7DC8-B436-E86C29BD5A15}"/>
                </a:ext>
              </a:extLst>
            </p:cNvPr>
            <p:cNvSpPr txBox="1"/>
            <p:nvPr/>
          </p:nvSpPr>
          <p:spPr>
            <a:xfrm>
              <a:off x="1246239" y="1351538"/>
              <a:ext cx="10515600" cy="4370427"/>
            </a:xfrm>
            <a:prstGeom prst="rect">
              <a:avLst/>
            </a:prstGeom>
            <a:noFill/>
          </p:spPr>
          <p:txBody>
            <a:bodyPr wrap="square" lIns="91440" tIns="45720" rIns="91440" bIns="45720" rtlCol="0" anchor="t">
              <a:spAutoFit/>
            </a:bodyPr>
            <a:lstStyle/>
            <a:p>
              <a:r>
                <a:rPr lang="fr-FR" b="1">
                  <a:solidFill>
                    <a:srgbClr val="DE3782"/>
                  </a:solidFill>
                  <a:latin typeface="Montserrat"/>
                </a:rPr>
                <a:t>L</a:t>
              </a:r>
              <a:r>
                <a:rPr lang="fr-FR" b="1">
                  <a:latin typeface="Montserrat"/>
                </a:rPr>
                <a:t>ESBIENNES</a:t>
              </a:r>
              <a:r>
                <a:rPr lang="fr-FR">
                  <a:latin typeface="Montserrat"/>
                </a:rPr>
                <a:t> – Homosexuelles</a:t>
              </a:r>
            </a:p>
            <a:p>
              <a:endParaRPr lang="fr-FR" sz="1400">
                <a:latin typeface="Montserrat" pitchFamily="2" charset="77"/>
              </a:endParaRPr>
            </a:p>
            <a:p>
              <a:r>
                <a:rPr lang="fr-FR" b="1">
                  <a:solidFill>
                    <a:srgbClr val="DE3782"/>
                  </a:solidFill>
                  <a:latin typeface="Montserrat"/>
                </a:rPr>
                <a:t>G</a:t>
              </a:r>
              <a:r>
                <a:rPr lang="fr-FR" b="1">
                  <a:latin typeface="Montserrat"/>
                </a:rPr>
                <a:t>AYS</a:t>
              </a:r>
              <a:r>
                <a:rPr lang="fr-FR">
                  <a:latin typeface="Montserrat"/>
                </a:rPr>
                <a:t> – Homosexuels</a:t>
              </a:r>
            </a:p>
            <a:p>
              <a:endParaRPr lang="fr-FR" sz="1400">
                <a:latin typeface="Montserrat" pitchFamily="2" charset="77"/>
              </a:endParaRPr>
            </a:p>
            <a:p>
              <a:r>
                <a:rPr lang="fr-FR" b="1">
                  <a:solidFill>
                    <a:srgbClr val="DE3782"/>
                  </a:solidFill>
                  <a:latin typeface="Montserrat" pitchFamily="2" charset="77"/>
                </a:rPr>
                <a:t>B</a:t>
              </a:r>
              <a:r>
                <a:rPr lang="fr-FR" b="1">
                  <a:latin typeface="Montserrat" pitchFamily="2" charset="77"/>
                </a:rPr>
                <a:t>ISEXUEL</a:t>
              </a:r>
              <a:r>
                <a:rPr lang="fr-FR">
                  <a:latin typeface="Montserrat" pitchFamily="2" charset="77"/>
                </a:rPr>
                <a:t> </a:t>
              </a:r>
              <a:r>
                <a:rPr lang="fr-FR" b="0" i="0">
                  <a:solidFill>
                    <a:srgbClr val="000000"/>
                  </a:solidFill>
                  <a:effectLst/>
                  <a:latin typeface="Montserrat" pitchFamily="2" charset="77"/>
                </a:rPr>
                <a:t>une personne qui se sent </a:t>
              </a:r>
              <a:r>
                <a:rPr lang="fr-FR" b="0" i="0" u="sng">
                  <a:solidFill>
                    <a:srgbClr val="16278E"/>
                  </a:solidFill>
                  <a:effectLst/>
                  <a:latin typeface="Montserrat" pitchFamily="2" charset="77"/>
                </a:rPr>
                <a:t>attirée par les deux sexes</a:t>
              </a:r>
              <a:r>
                <a:rPr lang="fr-FR" b="0" i="0">
                  <a:solidFill>
                    <a:srgbClr val="000000"/>
                  </a:solidFill>
                  <a:effectLst/>
                  <a:latin typeface="Montserrat" pitchFamily="2" charset="77"/>
                </a:rPr>
                <a:t>. </a:t>
              </a:r>
            </a:p>
            <a:p>
              <a:endParaRPr lang="fr-FR" sz="1400" b="0" i="0">
                <a:solidFill>
                  <a:srgbClr val="000000"/>
                </a:solidFill>
                <a:effectLst/>
                <a:latin typeface="Montserrat" pitchFamily="2" charset="77"/>
              </a:endParaRPr>
            </a:p>
            <a:p>
              <a:r>
                <a:rPr lang="fr-FR" b="1" i="0">
                  <a:solidFill>
                    <a:srgbClr val="DE3782"/>
                  </a:solidFill>
                  <a:effectLst/>
                  <a:latin typeface="Montserrat"/>
                </a:rPr>
                <a:t>T</a:t>
              </a:r>
              <a:r>
                <a:rPr lang="fr-FR" b="1" i="0">
                  <a:solidFill>
                    <a:srgbClr val="000000"/>
                  </a:solidFill>
                  <a:effectLst/>
                  <a:latin typeface="Montserrat"/>
                </a:rPr>
                <a:t>RANSGENRE</a:t>
              </a:r>
              <a:r>
                <a:rPr lang="fr-FR" b="0" i="0">
                  <a:solidFill>
                    <a:srgbClr val="000000"/>
                  </a:solidFill>
                  <a:effectLst/>
                  <a:latin typeface="Montserrat"/>
                </a:rPr>
                <a:t> ceux qui </a:t>
              </a:r>
              <a:r>
                <a:rPr lang="fr-FR" b="0" i="0" u="sng">
                  <a:solidFill>
                    <a:srgbClr val="16278E"/>
                  </a:solidFill>
                  <a:effectLst/>
                  <a:latin typeface="Montserrat"/>
                </a:rPr>
                <a:t>ne s'identifient pas au sexe qui leur a été attribué à la naissance</a:t>
              </a:r>
              <a:r>
                <a:rPr lang="fr-FR" b="0" i="0">
                  <a:solidFill>
                    <a:srgbClr val="000000"/>
                  </a:solidFill>
                  <a:effectLst/>
                  <a:latin typeface="Montserrat"/>
                </a:rPr>
                <a:t>. </a:t>
              </a:r>
            </a:p>
            <a:p>
              <a:r>
                <a:rPr lang="fr-FR" b="0" i="1">
                  <a:solidFill>
                    <a:srgbClr val="000000"/>
                  </a:solidFill>
                  <a:effectLst/>
                  <a:latin typeface="Montserrat"/>
                </a:rPr>
                <a:t>Cela n'a que rarement un rapport avec l'homosexualité. Une femme qui se sent homme n'entre pas dans une relation avec une femme en tant que lesbienne, mais en tant qu'homme.</a:t>
              </a:r>
            </a:p>
            <a:p>
              <a:pPr>
                <a:spcBef>
                  <a:spcPts val="1200"/>
                </a:spcBef>
                <a:spcAft>
                  <a:spcPts val="1200"/>
                </a:spcAft>
              </a:pPr>
              <a:r>
                <a:rPr lang="fr-FR" b="0" i="0">
                  <a:solidFill>
                    <a:srgbClr val="000000"/>
                  </a:solidFill>
                  <a:effectLst/>
                  <a:latin typeface="Montserrat" pitchFamily="2" charset="77"/>
                  <a:cs typeface="Calibri" panose="020F0502020204030204" pitchFamily="34" charset="0"/>
                </a:rPr>
                <a:t>Les </a:t>
              </a:r>
              <a:r>
                <a:rPr lang="fr-FR" b="1" i="0">
                  <a:solidFill>
                    <a:srgbClr val="000000"/>
                  </a:solidFill>
                  <a:effectLst/>
                  <a:latin typeface="Montserrat" pitchFamily="2" charset="77"/>
                  <a:cs typeface="Calibri" panose="020F0502020204030204" pitchFamily="34" charset="0"/>
                </a:rPr>
                <a:t>transsexuels</a:t>
              </a:r>
              <a:r>
                <a:rPr lang="fr-FR" b="0" i="0">
                  <a:solidFill>
                    <a:srgbClr val="000000"/>
                  </a:solidFill>
                  <a:effectLst/>
                  <a:latin typeface="Montserrat" pitchFamily="2" charset="77"/>
                  <a:cs typeface="Calibri" panose="020F0502020204030204" pitchFamily="34" charset="0"/>
                </a:rPr>
                <a:t> sont des transgenres qui, à l'aide de traitements hormonaux et chirurgicaux</a:t>
              </a:r>
              <a:r>
                <a:rPr lang="fr-FR">
                  <a:solidFill>
                    <a:srgbClr val="000000"/>
                  </a:solidFill>
                  <a:latin typeface="Montserrat" pitchFamily="2" charset="77"/>
                  <a:cs typeface="Calibri" panose="020F0502020204030204" pitchFamily="34" charset="0"/>
                </a:rPr>
                <a:t>, </a:t>
              </a:r>
              <a:r>
                <a:rPr lang="fr-FR" u="sng">
                  <a:solidFill>
                    <a:srgbClr val="16278E"/>
                  </a:solidFill>
                  <a:latin typeface="Montserrat" pitchFamily="2" charset="77"/>
                  <a:cs typeface="Calibri" panose="020F0502020204030204" pitchFamily="34" charset="0"/>
                </a:rPr>
                <a:t>changent de sexe </a:t>
              </a:r>
              <a:r>
                <a:rPr lang="fr-FR">
                  <a:solidFill>
                    <a:srgbClr val="000000"/>
                  </a:solidFill>
                  <a:latin typeface="Montserrat" pitchFamily="2" charset="77"/>
                  <a:cs typeface="Calibri" panose="020F0502020204030204" pitchFamily="34" charset="0"/>
                </a:rPr>
                <a:t>biologique.</a:t>
              </a:r>
              <a:endParaRPr lang="fr-FR" b="0" i="0">
                <a:solidFill>
                  <a:srgbClr val="000000"/>
                </a:solidFill>
                <a:effectLst/>
                <a:latin typeface="Montserrat" pitchFamily="2" charset="77"/>
                <a:cs typeface="Calibri" panose="020F0502020204030204" pitchFamily="34" charset="0"/>
              </a:endParaRPr>
            </a:p>
            <a:p>
              <a:r>
                <a:rPr lang="fr-FR" b="0" i="0">
                  <a:solidFill>
                    <a:srgbClr val="000000"/>
                  </a:solidFill>
                  <a:effectLst/>
                  <a:latin typeface="Montserrat" pitchFamily="2" charset="77"/>
                </a:rPr>
                <a:t>Quant aux </a:t>
              </a:r>
              <a:r>
                <a:rPr lang="fr-FR" b="1" i="0">
                  <a:solidFill>
                    <a:srgbClr val="000000"/>
                  </a:solidFill>
                  <a:effectLst/>
                  <a:latin typeface="Montserrat" pitchFamily="2" charset="77"/>
                </a:rPr>
                <a:t>travestis</a:t>
              </a:r>
              <a:r>
                <a:rPr lang="fr-FR" b="0" i="0">
                  <a:solidFill>
                    <a:srgbClr val="000000"/>
                  </a:solidFill>
                  <a:effectLst/>
                  <a:latin typeface="Montserrat" pitchFamily="2" charset="77"/>
                </a:rPr>
                <a:t>, ce sont des personnes qui </a:t>
              </a:r>
              <a:r>
                <a:rPr lang="fr-FR" b="0" i="0" u="sng">
                  <a:solidFill>
                    <a:srgbClr val="16278E"/>
                  </a:solidFill>
                  <a:effectLst/>
                  <a:latin typeface="Montserrat" pitchFamily="2" charset="77"/>
                </a:rPr>
                <a:t>portent les vêtements de l'autre sexe </a:t>
              </a:r>
              <a:r>
                <a:rPr lang="fr-FR" b="0" i="0">
                  <a:solidFill>
                    <a:srgbClr val="000000"/>
                  </a:solidFill>
                  <a:effectLst/>
                  <a:latin typeface="Montserrat" pitchFamily="2" charset="77"/>
                </a:rPr>
                <a:t>– parfois seulement temporairement. Un terme peut-être plus moderne est cross-dressing. Les </a:t>
              </a:r>
              <a:r>
                <a:rPr lang="fr-FR" i="0">
                  <a:solidFill>
                    <a:srgbClr val="000000"/>
                  </a:solidFill>
                  <a:effectLst/>
                  <a:latin typeface="Montserrat" pitchFamily="2" charset="77"/>
                </a:rPr>
                <a:t>cross-</a:t>
              </a:r>
              <a:r>
                <a:rPr lang="fr-FR" i="0" err="1">
                  <a:solidFill>
                    <a:srgbClr val="000000"/>
                  </a:solidFill>
                  <a:effectLst/>
                  <a:latin typeface="Montserrat" pitchFamily="2" charset="77"/>
                </a:rPr>
                <a:t>dressers</a:t>
              </a:r>
              <a:r>
                <a:rPr lang="fr-FR" b="0" i="0">
                  <a:solidFill>
                    <a:srgbClr val="000000"/>
                  </a:solidFill>
                  <a:effectLst/>
                  <a:latin typeface="Montserrat" pitchFamily="2" charset="77"/>
                </a:rPr>
                <a:t> ne sont pas forcément homosexuels ou transgenre. </a:t>
              </a:r>
            </a:p>
          </p:txBody>
        </p:sp>
        <p:sp>
          <p:nvSpPr>
            <p:cNvPr id="6" name="ZoneTexte 5">
              <a:extLst>
                <a:ext uri="{FF2B5EF4-FFF2-40B4-BE49-F238E27FC236}">
                  <a16:creationId xmlns:a16="http://schemas.microsoft.com/office/drawing/2014/main" id="{9266BDC7-580E-C7F9-E82E-699337B4CB18}"/>
                </a:ext>
              </a:extLst>
            </p:cNvPr>
            <p:cNvSpPr txBox="1"/>
            <p:nvPr/>
          </p:nvSpPr>
          <p:spPr>
            <a:xfrm>
              <a:off x="590799" y="1351538"/>
              <a:ext cx="410097" cy="1846659"/>
            </a:xfrm>
            <a:prstGeom prst="rect">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b="1">
                  <a:solidFill>
                    <a:srgbClr val="DE3782"/>
                  </a:solidFill>
                  <a:latin typeface="Montserrat" pitchFamily="2" charset="77"/>
                  <a:cs typeface="Calibri"/>
                </a:rPr>
                <a:t>L</a:t>
              </a:r>
            </a:p>
            <a:p>
              <a:pPr algn="l"/>
              <a:endParaRPr lang="fr-FR" sz="1400" b="1">
                <a:solidFill>
                  <a:srgbClr val="DE3782"/>
                </a:solidFill>
                <a:latin typeface="Montserrat" pitchFamily="2" charset="77"/>
                <a:cs typeface="Calibri"/>
              </a:endParaRPr>
            </a:p>
            <a:p>
              <a:r>
                <a:rPr lang="fr-FR" b="1">
                  <a:solidFill>
                    <a:srgbClr val="DE3782"/>
                  </a:solidFill>
                  <a:latin typeface="Montserrat" pitchFamily="2" charset="77"/>
                  <a:cs typeface="Calibri"/>
                </a:rPr>
                <a:t>G</a:t>
              </a:r>
            </a:p>
            <a:p>
              <a:endParaRPr lang="fr-FR" sz="1400" b="1">
                <a:solidFill>
                  <a:srgbClr val="DE3782"/>
                </a:solidFill>
                <a:latin typeface="Montserrat" pitchFamily="2" charset="77"/>
                <a:cs typeface="Calibri"/>
              </a:endParaRPr>
            </a:p>
            <a:p>
              <a:r>
                <a:rPr lang="fr-FR" b="1">
                  <a:solidFill>
                    <a:srgbClr val="DE3782"/>
                  </a:solidFill>
                  <a:latin typeface="Montserrat" pitchFamily="2" charset="77"/>
                  <a:cs typeface="Calibri"/>
                </a:rPr>
                <a:t>B</a:t>
              </a:r>
            </a:p>
            <a:p>
              <a:endParaRPr lang="fr-FR" sz="1400" b="1">
                <a:solidFill>
                  <a:srgbClr val="DE3782"/>
                </a:solidFill>
                <a:latin typeface="Montserrat" pitchFamily="2" charset="77"/>
                <a:cs typeface="Calibri"/>
              </a:endParaRPr>
            </a:p>
            <a:p>
              <a:r>
                <a:rPr lang="fr-FR" b="1" err="1">
                  <a:solidFill>
                    <a:srgbClr val="DE3782"/>
                  </a:solidFill>
                  <a:latin typeface="Montserrat" pitchFamily="2" charset="77"/>
                  <a:cs typeface="Calibri"/>
                </a:rPr>
                <a:t>T</a:t>
              </a:r>
              <a:endParaRPr lang="fr-FR" b="1">
                <a:solidFill>
                  <a:srgbClr val="DE3782"/>
                </a:solidFill>
                <a:latin typeface="Montserrat" pitchFamily="2" charset="77"/>
                <a:cs typeface="Calibri"/>
              </a:endParaRPr>
            </a:p>
          </p:txBody>
        </p:sp>
      </p:grpSp>
    </p:spTree>
    <p:extLst>
      <p:ext uri="{BB962C8B-B14F-4D97-AF65-F5344CB8AC3E}">
        <p14:creationId xmlns:p14="http://schemas.microsoft.com/office/powerpoint/2010/main" val="4008092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21CB4C27-C2BE-5A42-9339-37682EBAA890}"/>
              </a:ext>
            </a:extLst>
          </p:cNvPr>
          <p:cNvGrpSpPr/>
          <p:nvPr/>
        </p:nvGrpSpPr>
        <p:grpSpPr>
          <a:xfrm>
            <a:off x="791101" y="1859339"/>
            <a:ext cx="10387380" cy="3139321"/>
            <a:chOff x="791101" y="1859339"/>
            <a:chExt cx="10387380" cy="3139321"/>
          </a:xfrm>
        </p:grpSpPr>
        <p:sp>
          <p:nvSpPr>
            <p:cNvPr id="2" name="ZoneTexte 1">
              <a:extLst>
                <a:ext uri="{FF2B5EF4-FFF2-40B4-BE49-F238E27FC236}">
                  <a16:creationId xmlns:a16="http://schemas.microsoft.com/office/drawing/2014/main" id="{D0F765EF-F7F8-7DC8-B436-E86C29BD5A15}"/>
                </a:ext>
              </a:extLst>
            </p:cNvPr>
            <p:cNvSpPr txBox="1"/>
            <p:nvPr/>
          </p:nvSpPr>
          <p:spPr>
            <a:xfrm>
              <a:off x="1507525" y="1859339"/>
              <a:ext cx="9670956" cy="3139321"/>
            </a:xfrm>
            <a:prstGeom prst="rect">
              <a:avLst/>
            </a:prstGeom>
            <a:noFill/>
          </p:spPr>
          <p:txBody>
            <a:bodyPr wrap="square" rtlCol="0">
              <a:spAutoFit/>
            </a:bodyPr>
            <a:lstStyle/>
            <a:p>
              <a:r>
                <a:rPr lang="fr-FR" b="1">
                  <a:solidFill>
                    <a:srgbClr val="DE3782"/>
                  </a:solidFill>
                  <a:latin typeface="Montserrat" pitchFamily="2" charset="77"/>
                </a:rPr>
                <a:t>Q</a:t>
              </a:r>
              <a:r>
                <a:rPr lang="fr-FR" b="1">
                  <a:latin typeface="Montserrat" pitchFamily="2" charset="77"/>
                </a:rPr>
                <a:t>UEER</a:t>
              </a:r>
              <a:r>
                <a:rPr lang="fr-FR">
                  <a:latin typeface="Montserrat" pitchFamily="2" charset="77"/>
                </a:rPr>
                <a:t> </a:t>
              </a:r>
              <a:r>
                <a:rPr lang="fr-FR" b="0" i="0">
                  <a:solidFill>
                    <a:srgbClr val="000000"/>
                  </a:solidFill>
                  <a:effectLst/>
                  <a:latin typeface="Montserrat" pitchFamily="2" charset="77"/>
                </a:rPr>
                <a:t>Le mot anglais signifie «</a:t>
              </a:r>
              <a:r>
                <a:rPr lang="fr-FR" b="0" i="0">
                  <a:solidFill>
                    <a:srgbClr val="16278E"/>
                  </a:solidFill>
                  <a:effectLst/>
                  <a:latin typeface="Montserrat" pitchFamily="2" charset="77"/>
                </a:rPr>
                <a:t>bizarre</a:t>
              </a:r>
              <a:r>
                <a:rPr lang="fr-FR" b="0" i="0">
                  <a:solidFill>
                    <a:srgbClr val="000000"/>
                  </a:solidFill>
                  <a:effectLst/>
                  <a:latin typeface="Montserrat" pitchFamily="2" charset="77"/>
                </a:rPr>
                <a:t>». Il fait référence à </a:t>
              </a:r>
              <a:r>
                <a:rPr lang="fr-FR" b="0" i="0" u="sng">
                  <a:solidFill>
                    <a:srgbClr val="000000"/>
                  </a:solidFill>
                  <a:effectLst/>
                  <a:latin typeface="Montserrat" pitchFamily="2" charset="77"/>
                </a:rPr>
                <a:t>toutes les orientations et identités sexuelles qui s'éloignent de la norme.</a:t>
              </a:r>
            </a:p>
            <a:p>
              <a:pPr algn="l" fontAlgn="auto"/>
              <a:r>
                <a:rPr lang="fr-FR" b="0" i="0">
                  <a:solidFill>
                    <a:srgbClr val="000000"/>
                  </a:solidFill>
                  <a:effectLst/>
                  <a:latin typeface="Montserrat" pitchFamily="2" charset="77"/>
                </a:rPr>
                <a:t>Ceux qui se désignent genderqueer ne se considèrent pas ou pas exclusivement comme femme ou homme – et </a:t>
              </a:r>
              <a:r>
                <a:rPr lang="fr-FR" b="0" i="0" u="sng">
                  <a:solidFill>
                    <a:srgbClr val="16278E"/>
                  </a:solidFill>
                  <a:effectLst/>
                  <a:latin typeface="Montserrat" pitchFamily="2" charset="77"/>
                </a:rPr>
                <a:t>peuvent s'identifier parfois en tant que femme, parfois en tant qu'homme, selon les circonstances </a:t>
              </a:r>
              <a:r>
                <a:rPr lang="fr-FR" b="0" i="0">
                  <a:solidFill>
                    <a:srgbClr val="000000"/>
                  </a:solidFill>
                  <a:effectLst/>
                  <a:latin typeface="Montserrat" pitchFamily="2" charset="77"/>
                </a:rPr>
                <a:t>(</a:t>
              </a:r>
              <a:r>
                <a:rPr lang="fr-FR" b="1" i="0" err="1">
                  <a:solidFill>
                    <a:srgbClr val="000000"/>
                  </a:solidFill>
                  <a:effectLst/>
                  <a:latin typeface="Montserrat" pitchFamily="2" charset="77"/>
                </a:rPr>
                <a:t>genderfluid</a:t>
              </a:r>
              <a:r>
                <a:rPr lang="fr-FR" b="0" i="0">
                  <a:solidFill>
                    <a:srgbClr val="000000"/>
                  </a:solidFill>
                  <a:effectLst/>
                  <a:latin typeface="Montserrat" pitchFamily="2" charset="77"/>
                </a:rPr>
                <a:t>).</a:t>
              </a:r>
              <a:endParaRPr lang="fr-FR">
                <a:latin typeface="Montserrat" pitchFamily="2" charset="77"/>
              </a:endParaRPr>
            </a:p>
            <a:p>
              <a:r>
                <a:rPr lang="fr-FR" b="0" i="0">
                  <a:solidFill>
                    <a:srgbClr val="000000"/>
                  </a:solidFill>
                  <a:effectLst/>
                  <a:latin typeface="Montserrat" pitchFamily="2" charset="77"/>
                </a:rPr>
                <a:t>D'autres ne s'identifient ni comme homme ni comme femme (</a:t>
              </a:r>
              <a:r>
                <a:rPr lang="fr-FR" b="1" i="0">
                  <a:solidFill>
                    <a:srgbClr val="000000"/>
                  </a:solidFill>
                  <a:effectLst/>
                  <a:latin typeface="Montserrat" pitchFamily="2" charset="77"/>
                </a:rPr>
                <a:t>non binaire</a:t>
              </a:r>
              <a:r>
                <a:rPr lang="fr-FR" b="0" i="0">
                  <a:solidFill>
                    <a:srgbClr val="000000"/>
                  </a:solidFill>
                  <a:effectLst/>
                  <a:latin typeface="Montserrat" pitchFamily="2" charset="77"/>
                </a:rPr>
                <a:t>). </a:t>
              </a:r>
            </a:p>
            <a:p>
              <a:endParaRPr lang="fr-FR">
                <a:solidFill>
                  <a:srgbClr val="000000"/>
                </a:solidFill>
                <a:latin typeface="Montserrat" pitchFamily="2" charset="77"/>
              </a:endParaRPr>
            </a:p>
            <a:p>
              <a:r>
                <a:rPr lang="fr-FR" b="1">
                  <a:solidFill>
                    <a:srgbClr val="DE3782"/>
                  </a:solidFill>
                  <a:latin typeface="Montserrat" pitchFamily="2" charset="77"/>
                </a:rPr>
                <a:t>I</a:t>
              </a:r>
              <a:r>
                <a:rPr lang="fr-FR" b="1">
                  <a:latin typeface="Montserrat" pitchFamily="2" charset="77"/>
                </a:rPr>
                <a:t>NTERSEXUEL</a:t>
              </a:r>
              <a:r>
                <a:rPr lang="fr-FR">
                  <a:latin typeface="Montserrat" pitchFamily="2" charset="77"/>
                </a:rPr>
                <a:t> </a:t>
              </a:r>
              <a:r>
                <a:rPr lang="fr-FR" b="0" i="0">
                  <a:solidFill>
                    <a:srgbClr val="000000"/>
                  </a:solidFill>
                  <a:effectLst/>
                  <a:latin typeface="Montserrat" pitchFamily="2" charset="77"/>
                </a:rPr>
                <a:t>personne intersexuée, </a:t>
              </a:r>
              <a:r>
                <a:rPr lang="fr-FR" b="0" i="0" u="sng">
                  <a:solidFill>
                    <a:srgbClr val="16278E"/>
                  </a:solidFill>
                  <a:effectLst/>
                  <a:latin typeface="Montserrat" pitchFamily="2" charset="77"/>
                </a:rPr>
                <a:t>née avec des caractéristiques sexuelles à la fois féminines et masculines.</a:t>
              </a:r>
            </a:p>
            <a:p>
              <a:endParaRPr lang="fr-FR">
                <a:latin typeface="Montserrat" pitchFamily="2" charset="77"/>
              </a:endParaRPr>
            </a:p>
            <a:p>
              <a:pPr algn="l" fontAlgn="auto"/>
              <a:r>
                <a:rPr lang="fr-FR" b="1">
                  <a:solidFill>
                    <a:srgbClr val="DE3782"/>
                  </a:solidFill>
                  <a:latin typeface="Montserrat" pitchFamily="2" charset="77"/>
                </a:rPr>
                <a:t>A</a:t>
              </a:r>
              <a:r>
                <a:rPr lang="fr-FR" b="1">
                  <a:latin typeface="Montserrat" pitchFamily="2" charset="77"/>
                </a:rPr>
                <a:t>SEXUE </a:t>
              </a:r>
              <a:r>
                <a:rPr lang="fr-FR" b="0" i="0">
                  <a:solidFill>
                    <a:srgbClr val="000000"/>
                  </a:solidFill>
                  <a:effectLst/>
                  <a:latin typeface="Montserrat" pitchFamily="2" charset="77"/>
                </a:rPr>
                <a:t>personne qui </a:t>
              </a:r>
              <a:r>
                <a:rPr lang="fr-FR" b="0" i="0" u="sng">
                  <a:solidFill>
                    <a:srgbClr val="16278E"/>
                  </a:solidFill>
                  <a:effectLst/>
                  <a:latin typeface="Montserrat" pitchFamily="2" charset="77"/>
                </a:rPr>
                <a:t>ressent peu ou pas d'attirance sexuelle</a:t>
              </a:r>
              <a:r>
                <a:rPr lang="fr-FR" b="0" i="0">
                  <a:solidFill>
                    <a:srgbClr val="000000"/>
                  </a:solidFill>
                  <a:effectLst/>
                  <a:latin typeface="Montserrat" pitchFamily="2" charset="77"/>
                </a:rPr>
                <a:t>. </a:t>
              </a:r>
            </a:p>
          </p:txBody>
        </p:sp>
        <p:sp>
          <p:nvSpPr>
            <p:cNvPr id="3" name="ZoneTexte 2">
              <a:extLst>
                <a:ext uri="{FF2B5EF4-FFF2-40B4-BE49-F238E27FC236}">
                  <a16:creationId xmlns:a16="http://schemas.microsoft.com/office/drawing/2014/main" id="{4DBB4FFD-452F-72FD-9888-E7FD49A560F2}"/>
                </a:ext>
              </a:extLst>
            </p:cNvPr>
            <p:cNvSpPr txBox="1"/>
            <p:nvPr/>
          </p:nvSpPr>
          <p:spPr>
            <a:xfrm>
              <a:off x="791101" y="1859339"/>
              <a:ext cx="408039" cy="3139321"/>
            </a:xfrm>
            <a:prstGeom prst="rect">
              <a:avLst/>
            </a:prstGeom>
            <a:noFill/>
            <a:ln w="28575">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b="1">
                  <a:solidFill>
                    <a:srgbClr val="DE3782"/>
                  </a:solidFill>
                  <a:latin typeface="Montserrat" pitchFamily="2" charset="77"/>
                  <a:cs typeface="Calibri"/>
                </a:rPr>
                <a:t>Q</a:t>
              </a:r>
            </a:p>
            <a:p>
              <a:pPr algn="l"/>
              <a:endParaRPr lang="fr-FR" b="1">
                <a:solidFill>
                  <a:srgbClr val="DE3782"/>
                </a:solidFill>
                <a:latin typeface="Montserrat" pitchFamily="2" charset="77"/>
                <a:cs typeface="Calibri"/>
              </a:endParaRPr>
            </a:p>
            <a:p>
              <a:pPr algn="l"/>
              <a:endParaRPr lang="fr-FR" b="1">
                <a:solidFill>
                  <a:srgbClr val="DE3782"/>
                </a:solidFill>
                <a:latin typeface="Montserrat" pitchFamily="2" charset="77"/>
                <a:cs typeface="Calibri"/>
              </a:endParaRPr>
            </a:p>
            <a:p>
              <a:pPr algn="l"/>
              <a:endParaRPr lang="fr-FR" b="1">
                <a:solidFill>
                  <a:srgbClr val="DE3782"/>
                </a:solidFill>
                <a:latin typeface="Montserrat" pitchFamily="2" charset="77"/>
                <a:cs typeface="Calibri"/>
              </a:endParaRPr>
            </a:p>
            <a:p>
              <a:pPr algn="l"/>
              <a:endParaRPr lang="fr-FR" b="1">
                <a:solidFill>
                  <a:srgbClr val="DE3782"/>
                </a:solidFill>
                <a:latin typeface="Montserrat" pitchFamily="2" charset="77"/>
                <a:cs typeface="Calibri"/>
              </a:endParaRPr>
            </a:p>
            <a:p>
              <a:pPr algn="l"/>
              <a:endParaRPr lang="fr-FR" b="1">
                <a:solidFill>
                  <a:srgbClr val="DE3782"/>
                </a:solidFill>
                <a:latin typeface="Montserrat" pitchFamily="2" charset="77"/>
                <a:cs typeface="Calibri"/>
              </a:endParaRPr>
            </a:p>
            <a:p>
              <a:pPr algn="l"/>
              <a:endParaRPr lang="fr-FR" b="1">
                <a:solidFill>
                  <a:srgbClr val="DE3782"/>
                </a:solidFill>
                <a:latin typeface="Montserrat" pitchFamily="2" charset="77"/>
                <a:cs typeface="Calibri"/>
              </a:endParaRPr>
            </a:p>
            <a:p>
              <a:pPr algn="l"/>
              <a:r>
                <a:rPr lang="fr-FR" b="1">
                  <a:solidFill>
                    <a:srgbClr val="DE3782"/>
                  </a:solidFill>
                  <a:latin typeface="Montserrat" pitchFamily="2" charset="77"/>
                  <a:cs typeface="Calibri"/>
                </a:rPr>
                <a:t>I</a:t>
              </a:r>
            </a:p>
            <a:p>
              <a:pPr algn="l"/>
              <a:endParaRPr lang="fr-FR" b="1">
                <a:solidFill>
                  <a:srgbClr val="DE3782"/>
                </a:solidFill>
                <a:latin typeface="Montserrat" pitchFamily="2" charset="77"/>
                <a:cs typeface="Calibri"/>
              </a:endParaRPr>
            </a:p>
            <a:p>
              <a:pPr algn="l"/>
              <a:endParaRPr lang="fr-FR" b="1">
                <a:solidFill>
                  <a:srgbClr val="DE3782"/>
                </a:solidFill>
                <a:latin typeface="Montserrat" pitchFamily="2" charset="77"/>
                <a:cs typeface="Calibri"/>
              </a:endParaRPr>
            </a:p>
            <a:p>
              <a:pPr algn="l"/>
              <a:r>
                <a:rPr lang="fr-FR" b="1">
                  <a:solidFill>
                    <a:srgbClr val="DE3782"/>
                  </a:solidFill>
                  <a:latin typeface="Montserrat" pitchFamily="2" charset="77"/>
                  <a:cs typeface="Calibri"/>
                </a:rPr>
                <a:t>A</a:t>
              </a:r>
            </a:p>
          </p:txBody>
        </p:sp>
      </p:grpSp>
      <p:sp>
        <p:nvSpPr>
          <p:cNvPr id="4" name="Titre 1">
            <a:extLst>
              <a:ext uri="{FF2B5EF4-FFF2-40B4-BE49-F238E27FC236}">
                <a16:creationId xmlns:a16="http://schemas.microsoft.com/office/drawing/2014/main" id="{C93BE318-0363-BE38-6574-47EFC312267C}"/>
              </a:ext>
            </a:extLst>
          </p:cNvPr>
          <p:cNvSpPr>
            <a:spLocks noGrp="1"/>
          </p:cNvSpPr>
          <p:nvPr>
            <p:ph type="title"/>
          </p:nvPr>
        </p:nvSpPr>
        <p:spPr>
          <a:xfrm>
            <a:off x="2734886" y="136525"/>
            <a:ext cx="8618913" cy="1135322"/>
          </a:xfrm>
        </p:spPr>
        <p:txBody>
          <a:bodyPr/>
          <a:lstStyle/>
          <a:p>
            <a:r>
              <a:rPr lang="fr-FR">
                <a:latin typeface="Montserrat"/>
              </a:rPr>
              <a:t>Les identités de genre et orientations sexuelles - Définitions</a:t>
            </a:r>
          </a:p>
        </p:txBody>
      </p:sp>
      <p:sp>
        <p:nvSpPr>
          <p:cNvPr id="5" name="ZoneTexte 4">
            <a:extLst>
              <a:ext uri="{FF2B5EF4-FFF2-40B4-BE49-F238E27FC236}">
                <a16:creationId xmlns:a16="http://schemas.microsoft.com/office/drawing/2014/main" id="{FDF0691F-642E-E149-2893-F51FA661E2DF}"/>
              </a:ext>
            </a:extLst>
          </p:cNvPr>
          <p:cNvSpPr txBox="1"/>
          <p:nvPr/>
        </p:nvSpPr>
        <p:spPr>
          <a:xfrm>
            <a:off x="1147118" y="5586152"/>
            <a:ext cx="10206681" cy="646331"/>
          </a:xfrm>
          <a:prstGeom prst="rect">
            <a:avLst/>
          </a:prstGeom>
          <a:ln w="28575">
            <a:solidFill>
              <a:schemeClr val="accent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i="1">
                <a:solidFill>
                  <a:srgbClr val="16278E"/>
                </a:solidFill>
              </a:rPr>
              <a:t>A NOTER : </a:t>
            </a:r>
            <a:r>
              <a:rPr lang="fr-FR" sz="1800" b="0" i="1">
                <a:solidFill>
                  <a:srgbClr val="16278E"/>
                </a:solidFill>
                <a:effectLst/>
                <a:latin typeface="Montserrat" pitchFamily="2" charset="77"/>
              </a:rPr>
              <a:t>ceux qui s'identifient au sexe qui leur a été attribué à la naissance, sont dénommés </a:t>
            </a:r>
            <a:r>
              <a:rPr lang="fr-FR" sz="1800" b="1" i="1">
                <a:solidFill>
                  <a:srgbClr val="16278E"/>
                </a:solidFill>
                <a:effectLst/>
                <a:latin typeface="Montserrat" pitchFamily="2" charset="77"/>
              </a:rPr>
              <a:t>cisgenre.</a:t>
            </a:r>
            <a:endParaRPr lang="fr-FR" i="1">
              <a:solidFill>
                <a:srgbClr val="16278E"/>
              </a:solidFill>
            </a:endParaRPr>
          </a:p>
        </p:txBody>
      </p:sp>
    </p:spTree>
    <p:extLst>
      <p:ext uri="{BB962C8B-B14F-4D97-AF65-F5344CB8AC3E}">
        <p14:creationId xmlns:p14="http://schemas.microsoft.com/office/powerpoint/2010/main" val="895378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000A192-ADCB-703C-5D5D-64D4E64D9B1C}"/>
              </a:ext>
            </a:extLst>
          </p:cNvPr>
          <p:cNvSpPr>
            <a:spLocks noGrp="1"/>
          </p:cNvSpPr>
          <p:nvPr>
            <p:ph type="title"/>
          </p:nvPr>
        </p:nvSpPr>
        <p:spPr>
          <a:xfrm>
            <a:off x="618400" y="2851482"/>
            <a:ext cx="7628481" cy="995915"/>
          </a:xfrm>
        </p:spPr>
        <p:txBody>
          <a:bodyPr vert="horz" lIns="91440" tIns="45720" rIns="91440" bIns="45720" rtlCol="0" anchor="ctr">
            <a:noAutofit/>
          </a:bodyPr>
          <a:lstStyle/>
          <a:p>
            <a:pPr algn="ctr"/>
            <a:r>
              <a:rPr lang="fr-FR" sz="3200">
                <a:solidFill>
                  <a:srgbClr val="DE3782"/>
                </a:solidFill>
              </a:rPr>
              <a:t>D’où peuvent venir les inégalités ?</a:t>
            </a:r>
          </a:p>
        </p:txBody>
      </p:sp>
    </p:spTree>
    <p:extLst>
      <p:ext uri="{BB962C8B-B14F-4D97-AF65-F5344CB8AC3E}">
        <p14:creationId xmlns:p14="http://schemas.microsoft.com/office/powerpoint/2010/main" val="3873580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21F4A9-E3C7-A33B-5936-4B7E43F43B95}"/>
              </a:ext>
            </a:extLst>
          </p:cNvPr>
          <p:cNvSpPr>
            <a:spLocks noGrp="1"/>
          </p:cNvSpPr>
          <p:nvPr>
            <p:ph type="title"/>
          </p:nvPr>
        </p:nvSpPr>
        <p:spPr>
          <a:xfrm>
            <a:off x="2543908" y="283395"/>
            <a:ext cx="9187428" cy="619461"/>
          </a:xfrm>
        </p:spPr>
        <p:txBody>
          <a:bodyPr vert="horz" lIns="91440" tIns="45720" rIns="91440" bIns="45720" rtlCol="0" anchor="ctr">
            <a:noAutofit/>
          </a:bodyPr>
          <a:lstStyle/>
          <a:p>
            <a:pPr algn="ctr"/>
            <a:r>
              <a:rPr lang="fr-FR" sz="2800">
                <a:solidFill>
                  <a:srgbClr val="DE3782"/>
                </a:solidFill>
              </a:rPr>
              <a:t>Les Stéréotypes - Définitions, critères</a:t>
            </a:r>
            <a:br>
              <a:rPr lang="fr-FR" sz="2800">
                <a:solidFill>
                  <a:srgbClr val="DE3782"/>
                </a:solidFill>
              </a:rPr>
            </a:br>
            <a:r>
              <a:rPr lang="fr-FR" sz="2800">
                <a:solidFill>
                  <a:srgbClr val="DE3782"/>
                </a:solidFill>
              </a:rPr>
              <a:t>et identification</a:t>
            </a:r>
          </a:p>
        </p:txBody>
      </p:sp>
      <p:sp>
        <p:nvSpPr>
          <p:cNvPr id="3" name="Espace réservé du contenu 2">
            <a:extLst>
              <a:ext uri="{FF2B5EF4-FFF2-40B4-BE49-F238E27FC236}">
                <a16:creationId xmlns:a16="http://schemas.microsoft.com/office/drawing/2014/main" id="{31C03B7D-3B6D-59AD-2D0A-0D989A7FD765}"/>
              </a:ext>
            </a:extLst>
          </p:cNvPr>
          <p:cNvSpPr>
            <a:spLocks noGrp="1"/>
          </p:cNvSpPr>
          <p:nvPr>
            <p:ph idx="1"/>
          </p:nvPr>
        </p:nvSpPr>
        <p:spPr>
          <a:xfrm>
            <a:off x="1084118" y="1171890"/>
            <a:ext cx="10023764" cy="5301986"/>
          </a:xfrm>
        </p:spPr>
        <p:txBody>
          <a:bodyPr>
            <a:normAutofit/>
          </a:bodyPr>
          <a:lstStyle/>
          <a:p>
            <a:pPr marL="0" indent="0" algn="ctr">
              <a:buNone/>
            </a:pPr>
            <a:r>
              <a:rPr lang="fr-FR" sz="2000" b="1"/>
              <a:t>Commençons par le début : LE STEREOTYPE</a:t>
            </a:r>
          </a:p>
          <a:p>
            <a:pPr marL="0" indent="0" algn="ctr">
              <a:buNone/>
            </a:pPr>
            <a:r>
              <a:rPr lang="fr-FR" sz="2000" b="1"/>
              <a:t>Qu’est-ce qu’un stéréotype ?</a:t>
            </a:r>
          </a:p>
          <a:p>
            <a:pPr marL="0" indent="0">
              <a:buNone/>
            </a:pPr>
            <a:endParaRPr lang="fr-FR"/>
          </a:p>
          <a:p>
            <a:pPr marL="0" indent="0">
              <a:buNone/>
            </a:pPr>
            <a:r>
              <a:rPr lang="fr-FR" sz="1800"/>
              <a:t>Les stéréotypes sont des </a:t>
            </a:r>
            <a:r>
              <a:rPr lang="fr-FR" sz="1800" u="sng"/>
              <a:t>croyances partagées sur les caractéristiques identifiées comme communes à un groupe de personnes</a:t>
            </a:r>
            <a:r>
              <a:rPr lang="fr-FR" sz="1800"/>
              <a:t>.</a:t>
            </a:r>
          </a:p>
          <a:p>
            <a:pPr marL="0" indent="0">
              <a:buNone/>
            </a:pPr>
            <a:endParaRPr lang="fr-FR" sz="1800"/>
          </a:p>
          <a:p>
            <a:pPr>
              <a:buFont typeface="Wingdings" pitchFamily="2" charset="2"/>
              <a:buChar char="Ø"/>
            </a:pPr>
            <a:r>
              <a:rPr lang="fr-FR" sz="1800"/>
              <a:t>Pour traiter rapidement et facilement toutes les info qu’il reçoit, </a:t>
            </a:r>
            <a:r>
              <a:rPr lang="fr-FR" sz="1800" u="sng"/>
              <a:t>notre cerveau a besoin de</a:t>
            </a:r>
            <a:r>
              <a:rPr lang="fr-FR" sz="1800"/>
              <a:t> les </a:t>
            </a:r>
            <a:r>
              <a:rPr lang="fr-FR" sz="1800" u="sng"/>
              <a:t>simplifier</a:t>
            </a:r>
            <a:r>
              <a:rPr lang="fr-FR" sz="1800"/>
              <a:t> </a:t>
            </a:r>
            <a:r>
              <a:rPr lang="fr-FR" sz="1800" u="sng"/>
              <a:t>et de </a:t>
            </a:r>
            <a:r>
              <a:rPr lang="fr-FR" sz="1800"/>
              <a:t>les </a:t>
            </a:r>
            <a:r>
              <a:rPr lang="fr-FR" sz="1800" u="sng"/>
              <a:t>classer</a:t>
            </a:r>
            <a:r>
              <a:rPr lang="fr-FR" sz="1800"/>
              <a:t>. </a:t>
            </a:r>
          </a:p>
          <a:p>
            <a:pPr>
              <a:buFont typeface="Wingdings" pitchFamily="2" charset="2"/>
              <a:buChar char="Ø"/>
            </a:pPr>
            <a:endParaRPr lang="fr-FR" sz="1800"/>
          </a:p>
          <a:p>
            <a:pPr>
              <a:buFont typeface="Wingdings" pitchFamily="2" charset="2"/>
              <a:buChar char="Ø"/>
            </a:pPr>
            <a:r>
              <a:rPr lang="fr-FR" sz="1800" b="1"/>
              <a:t>Les stéréotypes sont des boites </a:t>
            </a:r>
            <a:r>
              <a:rPr lang="fr-FR" sz="1800"/>
              <a:t>dans lesquelles </a:t>
            </a:r>
          </a:p>
          <a:p>
            <a:pPr lvl="1">
              <a:buFont typeface="Wingdings" pitchFamily="2" charset="2"/>
              <a:buChar char="Ø"/>
            </a:pPr>
            <a:r>
              <a:rPr lang="fr-FR" sz="1800">
                <a:latin typeface="Montserrat" pitchFamily="2" charset="77"/>
              </a:rPr>
              <a:t>nous classons les personnes qui partagent une </a:t>
            </a:r>
            <a:r>
              <a:rPr lang="fr-FR" sz="1800" b="1">
                <a:latin typeface="Montserrat" pitchFamily="2" charset="77"/>
              </a:rPr>
              <a:t>caractéristique commune </a:t>
            </a:r>
            <a:r>
              <a:rPr lang="fr-FR" sz="1800">
                <a:latin typeface="Montserrat" pitchFamily="2" charset="77"/>
              </a:rPr>
              <a:t>; et sur lesquels </a:t>
            </a:r>
          </a:p>
          <a:p>
            <a:pPr lvl="1">
              <a:buFont typeface="Wingdings" pitchFamily="2" charset="2"/>
              <a:buChar char="Ø"/>
            </a:pPr>
            <a:r>
              <a:rPr lang="fr-FR" sz="1800">
                <a:latin typeface="Montserrat" pitchFamily="2" charset="77"/>
              </a:rPr>
              <a:t>nous collons des </a:t>
            </a:r>
            <a:r>
              <a:rPr lang="fr-FR" sz="1800" b="1">
                <a:latin typeface="Montserrat" pitchFamily="2" charset="77"/>
              </a:rPr>
              <a:t>étiquettes résumant leurs comportements ou leurs traits de personnalité. </a:t>
            </a:r>
          </a:p>
        </p:txBody>
      </p:sp>
    </p:spTree>
    <p:extLst>
      <p:ext uri="{BB962C8B-B14F-4D97-AF65-F5344CB8AC3E}">
        <p14:creationId xmlns:p14="http://schemas.microsoft.com/office/powerpoint/2010/main" val="140522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000A192-ADCB-703C-5D5D-64D4E64D9B1C}"/>
              </a:ext>
            </a:extLst>
          </p:cNvPr>
          <p:cNvSpPr>
            <a:spLocks noGrp="1"/>
          </p:cNvSpPr>
          <p:nvPr>
            <p:ph type="title"/>
          </p:nvPr>
        </p:nvSpPr>
        <p:spPr>
          <a:xfrm>
            <a:off x="1950540" y="2263856"/>
            <a:ext cx="8618913" cy="2053502"/>
          </a:xfrm>
        </p:spPr>
        <p:txBody>
          <a:bodyPr vert="horz" lIns="91440" tIns="45720" rIns="91440" bIns="45720" rtlCol="0" anchor="ctr">
            <a:noAutofit/>
          </a:bodyPr>
          <a:lstStyle/>
          <a:p>
            <a:pPr algn="ctr"/>
            <a:r>
              <a:rPr lang="fr-FR" sz="2800">
                <a:solidFill>
                  <a:srgbClr val="DE3782"/>
                </a:solidFill>
              </a:rPr>
              <a:t>TOUT LE MONDE A DES STEREOTYPES !!</a:t>
            </a:r>
          </a:p>
        </p:txBody>
      </p:sp>
    </p:spTree>
    <p:extLst>
      <p:ext uri="{BB962C8B-B14F-4D97-AF65-F5344CB8AC3E}">
        <p14:creationId xmlns:p14="http://schemas.microsoft.com/office/powerpoint/2010/main" val="362925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Lst>
          </a:blip>
          <a:srcRect/>
          <a:stretch>
            <a:fillRect/>
          </a:stretch>
        </p:blipFill>
        <p:spPr bwMode="auto">
          <a:xfrm>
            <a:off x="2314938" y="206908"/>
            <a:ext cx="8580776" cy="64441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6"/>
          <p:cNvSpPr>
            <a:spLocks noGrp="1"/>
          </p:cNvSpPr>
          <p:nvPr>
            <p:ph type="sldNum" sz="quarter" idx="12"/>
          </p:nvPr>
        </p:nvSpPr>
        <p:spPr/>
        <p:txBody>
          <a:bodyPr/>
          <a:lstStyle/>
          <a:p>
            <a:fld id="{624B0786-168C-443E-B8BC-3DB0CD33266E}" type="slidenum">
              <a:rPr lang="fr-FR" smtClean="0"/>
              <a:pPr/>
              <a:t>16</a:t>
            </a:fld>
            <a:endParaRPr lang="fr-FR"/>
          </a:p>
        </p:txBody>
      </p:sp>
    </p:spTree>
    <p:extLst>
      <p:ext uri="{BB962C8B-B14F-4D97-AF65-F5344CB8AC3E}">
        <p14:creationId xmlns:p14="http://schemas.microsoft.com/office/powerpoint/2010/main" val="1372042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p:txBody>
          <a:bodyPr/>
          <a:lstStyle/>
          <a:p>
            <a:fld id="{624B0786-168C-443E-B8BC-3DB0CD33266E}" type="slidenum">
              <a:rPr lang="fr-FR" smtClean="0"/>
              <a:pPr/>
              <a:t>17</a:t>
            </a:fld>
            <a:endParaRPr lang="fr-FR"/>
          </a:p>
        </p:txBody>
      </p:sp>
      <p:pic>
        <p:nvPicPr>
          <p:cNvPr id="2" name="Image 1">
            <a:extLst>
              <a:ext uri="{FF2B5EF4-FFF2-40B4-BE49-F238E27FC236}">
                <a16:creationId xmlns:a16="http://schemas.microsoft.com/office/drawing/2014/main" id="{2F8FD563-D578-733D-C4D9-B52B9943B9D3}"/>
              </a:ext>
            </a:extLst>
          </p:cNvPr>
          <p:cNvPicPr>
            <a:picLocks noChangeAspect="1"/>
          </p:cNvPicPr>
          <p:nvPr/>
        </p:nvPicPr>
        <p:blipFill>
          <a:blip r:embed="rId2"/>
          <a:stretch>
            <a:fillRect/>
          </a:stretch>
        </p:blipFill>
        <p:spPr>
          <a:xfrm>
            <a:off x="3092346" y="322665"/>
            <a:ext cx="6366448" cy="6212669"/>
          </a:xfrm>
          <a:prstGeom prst="rect">
            <a:avLst/>
          </a:prstGeom>
        </p:spPr>
      </p:pic>
    </p:spTree>
    <p:extLst>
      <p:ext uri="{BB962C8B-B14F-4D97-AF65-F5344CB8AC3E}">
        <p14:creationId xmlns:p14="http://schemas.microsoft.com/office/powerpoint/2010/main" val="633779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FFC8ACC-E654-9D03-E044-65A857D2456F}"/>
              </a:ext>
            </a:extLst>
          </p:cNvPr>
          <p:cNvGrpSpPr/>
          <p:nvPr/>
        </p:nvGrpSpPr>
        <p:grpSpPr>
          <a:xfrm>
            <a:off x="2566525" y="283384"/>
            <a:ext cx="8585745" cy="6291231"/>
            <a:chOff x="2913766" y="1796820"/>
            <a:chExt cx="6734831" cy="4772203"/>
          </a:xfrm>
        </p:grpSpPr>
        <p:pic>
          <p:nvPicPr>
            <p:cNvPr id="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13766" y="1796821"/>
              <a:ext cx="3374257" cy="47722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8021" y="1796820"/>
              <a:ext cx="3360576" cy="47722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7" name="Espace réservé du numéro de diapositive 6"/>
          <p:cNvSpPr>
            <a:spLocks noGrp="1"/>
          </p:cNvSpPr>
          <p:nvPr>
            <p:ph type="sldNum" sz="quarter" idx="12"/>
          </p:nvPr>
        </p:nvSpPr>
        <p:spPr/>
        <p:txBody>
          <a:bodyPr/>
          <a:lstStyle/>
          <a:p>
            <a:fld id="{624B0786-168C-443E-B8BC-3DB0CD33266E}" type="slidenum">
              <a:rPr lang="fr-FR" smtClean="0"/>
              <a:pPr/>
              <a:t>18</a:t>
            </a:fld>
            <a:endParaRPr lang="fr-FR"/>
          </a:p>
        </p:txBody>
      </p:sp>
    </p:spTree>
    <p:extLst>
      <p:ext uri="{BB962C8B-B14F-4D97-AF65-F5344CB8AC3E}">
        <p14:creationId xmlns:p14="http://schemas.microsoft.com/office/powerpoint/2010/main" val="1971739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p:txBody>
          <a:bodyPr/>
          <a:lstStyle/>
          <a:p>
            <a:fld id="{624B0786-168C-443E-B8BC-3DB0CD33266E}" type="slidenum">
              <a:rPr lang="fr-FR" smtClean="0"/>
              <a:pPr/>
              <a:t>19</a:t>
            </a:fld>
            <a:endParaRPr lang="fr-FR"/>
          </a:p>
        </p:txBody>
      </p:sp>
      <p:pic>
        <p:nvPicPr>
          <p:cNvPr id="2" name="Image 1">
            <a:extLst>
              <a:ext uri="{FF2B5EF4-FFF2-40B4-BE49-F238E27FC236}">
                <a16:creationId xmlns:a16="http://schemas.microsoft.com/office/drawing/2014/main" id="{4B1579C6-7E8D-0FB4-0DCD-7BAEDA8109EA}"/>
              </a:ext>
            </a:extLst>
          </p:cNvPr>
          <p:cNvPicPr>
            <a:picLocks noChangeAspect="1"/>
          </p:cNvPicPr>
          <p:nvPr/>
        </p:nvPicPr>
        <p:blipFill>
          <a:blip r:embed="rId2"/>
          <a:stretch>
            <a:fillRect/>
          </a:stretch>
        </p:blipFill>
        <p:spPr>
          <a:xfrm>
            <a:off x="2458386" y="-145527"/>
            <a:ext cx="8390482" cy="7640609"/>
          </a:xfrm>
          <a:prstGeom prst="rect">
            <a:avLst/>
          </a:prstGeom>
        </p:spPr>
      </p:pic>
    </p:spTree>
    <p:extLst>
      <p:ext uri="{BB962C8B-B14F-4D97-AF65-F5344CB8AC3E}">
        <p14:creationId xmlns:p14="http://schemas.microsoft.com/office/powerpoint/2010/main" val="2948852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08B666-8C52-D6FA-B34B-040901844B4E}"/>
              </a:ext>
            </a:extLst>
          </p:cNvPr>
          <p:cNvSpPr>
            <a:spLocks noGrp="1"/>
          </p:cNvSpPr>
          <p:nvPr>
            <p:ph type="title"/>
          </p:nvPr>
        </p:nvSpPr>
        <p:spPr/>
        <p:txBody>
          <a:bodyPr/>
          <a:lstStyle/>
          <a:p>
            <a:r>
              <a:rPr lang="fr-FR" dirty="0"/>
              <a:t>Programme de l’intervention</a:t>
            </a:r>
          </a:p>
        </p:txBody>
      </p:sp>
      <p:sp>
        <p:nvSpPr>
          <p:cNvPr id="3" name="Espace réservé du texte 2">
            <a:extLst>
              <a:ext uri="{FF2B5EF4-FFF2-40B4-BE49-F238E27FC236}">
                <a16:creationId xmlns:a16="http://schemas.microsoft.com/office/drawing/2014/main" id="{FBE380C3-DB7F-11B1-6FC1-603EBDA74D07}"/>
              </a:ext>
            </a:extLst>
          </p:cNvPr>
          <p:cNvSpPr>
            <a:spLocks noGrp="1"/>
          </p:cNvSpPr>
          <p:nvPr>
            <p:ph type="body" sz="quarter" idx="11"/>
          </p:nvPr>
        </p:nvSpPr>
        <p:spPr>
          <a:xfrm>
            <a:off x="962025" y="1700265"/>
            <a:ext cx="10391774" cy="3457469"/>
          </a:xfrm>
        </p:spPr>
        <p:txBody>
          <a:bodyPr>
            <a:normAutofit/>
          </a:bodyPr>
          <a:lstStyle/>
          <a:p>
            <a:pPr marL="342900" lvl="0" indent="-342900" algn="just">
              <a:buFont typeface="Symbol" pitchFamily="2" charset="2"/>
              <a:buChar char=""/>
            </a:pPr>
            <a:r>
              <a:rPr lang="fr-FR" b="1" dirty="0">
                <a:solidFill>
                  <a:srgbClr val="DE3782"/>
                </a:solidFill>
                <a:effectLst/>
                <a:ea typeface="Calibri" panose="020F0502020204030204" pitchFamily="34" charset="0"/>
              </a:rPr>
              <a:t>LE CADRE de la démarche Egalité Professionnelle</a:t>
            </a:r>
            <a:endParaRPr lang="fr-FR" dirty="0">
              <a:solidFill>
                <a:srgbClr val="DE3782"/>
              </a:solidFill>
              <a:effectLst/>
              <a:ea typeface="Times New Roman" panose="02020603050405020304" pitchFamily="18" charset="0"/>
            </a:endParaRPr>
          </a:p>
          <a:p>
            <a:pPr marL="742950" lvl="1" indent="-285750" algn="just">
              <a:buFont typeface="Courier New" panose="02070309020205020404" pitchFamily="49" charset="0"/>
              <a:buChar char="o"/>
            </a:pPr>
            <a:r>
              <a:rPr lang="fr-FR" sz="1800" b="1" dirty="0">
                <a:solidFill>
                  <a:srgbClr val="000000"/>
                </a:solidFill>
                <a:effectLst/>
                <a:latin typeface="Montserrat" pitchFamily="2" charset="77"/>
                <a:ea typeface="Calibri" panose="020F0502020204030204" pitchFamily="34" charset="0"/>
              </a:rPr>
              <a:t>C’est quoi </a:t>
            </a:r>
            <a:r>
              <a:rPr lang="fr-FR" sz="1800" dirty="0">
                <a:solidFill>
                  <a:srgbClr val="000000"/>
                </a:solidFill>
                <a:effectLst/>
                <a:latin typeface="Montserrat" pitchFamily="2" charset="77"/>
                <a:ea typeface="Calibri" panose="020F0502020204030204" pitchFamily="34" charset="0"/>
              </a:rPr>
              <a:t>pour vous l’égalité ? </a:t>
            </a:r>
          </a:p>
          <a:p>
            <a:pPr marL="742950" lvl="1" indent="-285750" algn="just">
              <a:buFont typeface="Courier New" panose="02070309020205020404" pitchFamily="49" charset="0"/>
              <a:buChar char="o"/>
            </a:pPr>
            <a:r>
              <a:rPr lang="fr-FR" sz="1800" dirty="0">
                <a:solidFill>
                  <a:srgbClr val="000000"/>
                </a:solidFill>
                <a:effectLst/>
                <a:latin typeface="Montserrat" pitchFamily="2" charset="77"/>
                <a:ea typeface="Calibri" panose="020F0502020204030204" pitchFamily="34" charset="0"/>
              </a:rPr>
              <a:t>Quelle est </a:t>
            </a:r>
            <a:r>
              <a:rPr lang="fr-FR" sz="1800" b="1" dirty="0">
                <a:solidFill>
                  <a:srgbClr val="000000"/>
                </a:solidFill>
                <a:effectLst/>
                <a:latin typeface="Montserrat" pitchFamily="2" charset="77"/>
                <a:ea typeface="Calibri" panose="020F0502020204030204" pitchFamily="34" charset="0"/>
              </a:rPr>
              <a:t>la</a:t>
            </a:r>
            <a:r>
              <a:rPr lang="fr-FR" sz="1800" dirty="0">
                <a:solidFill>
                  <a:srgbClr val="000000"/>
                </a:solidFill>
                <a:effectLst/>
                <a:latin typeface="Montserrat" pitchFamily="2" charset="77"/>
                <a:ea typeface="Calibri" panose="020F0502020204030204" pitchFamily="34" charset="0"/>
              </a:rPr>
              <a:t> </a:t>
            </a:r>
            <a:r>
              <a:rPr lang="fr-FR" sz="1800" b="1" dirty="0">
                <a:solidFill>
                  <a:srgbClr val="000000"/>
                </a:solidFill>
                <a:effectLst/>
                <a:latin typeface="Montserrat" pitchFamily="2" charset="77"/>
                <a:ea typeface="Calibri" panose="020F0502020204030204" pitchFamily="34" charset="0"/>
              </a:rPr>
              <a:t>réalité terrain de la FPH </a:t>
            </a:r>
            <a:r>
              <a:rPr lang="fr-FR" sz="1800" dirty="0">
                <a:solidFill>
                  <a:srgbClr val="000000"/>
                </a:solidFill>
                <a:effectLst/>
                <a:latin typeface="Montserrat" pitchFamily="2" charset="77"/>
                <a:ea typeface="Calibri" panose="020F0502020204030204" pitchFamily="34" charset="0"/>
              </a:rPr>
              <a:t>?</a:t>
            </a:r>
          </a:p>
          <a:p>
            <a:pPr marL="742950" lvl="1" indent="-285750" algn="just">
              <a:buFont typeface="Courier New" panose="02070309020205020404" pitchFamily="49" charset="0"/>
              <a:buChar char="o"/>
            </a:pPr>
            <a:endParaRPr lang="fr-FR" sz="1800" dirty="0">
              <a:effectLst/>
              <a:latin typeface="Montserrat" pitchFamily="2" charset="77"/>
              <a:ea typeface="Times New Roman" panose="02020603050405020304" pitchFamily="18" charset="0"/>
            </a:endParaRPr>
          </a:p>
          <a:p>
            <a:pPr algn="just"/>
            <a:r>
              <a:rPr lang="fr-FR" b="1" dirty="0">
                <a:solidFill>
                  <a:srgbClr val="DE3782"/>
                </a:solidFill>
              </a:rPr>
              <a:t>LES OBLIGATIONS en la matière</a:t>
            </a:r>
          </a:p>
          <a:p>
            <a:pPr algn="just"/>
            <a:endParaRPr lang="fr-FR" b="1" dirty="0">
              <a:solidFill>
                <a:srgbClr val="DE3782"/>
              </a:solidFill>
            </a:endParaRPr>
          </a:p>
          <a:p>
            <a:r>
              <a:rPr lang="fr-FR" b="1" dirty="0">
                <a:solidFill>
                  <a:srgbClr val="DE3782"/>
                </a:solidFill>
                <a:effectLst/>
                <a:ea typeface="Calibri" panose="020F0502020204030204" pitchFamily="34" charset="0"/>
              </a:rPr>
              <a:t>LES APPUIS de l’ANFH </a:t>
            </a:r>
            <a:r>
              <a:rPr lang="fr-FR" b="1" cap="small" dirty="0">
                <a:solidFill>
                  <a:srgbClr val="DE3782"/>
                </a:solidFill>
                <a:effectLst/>
                <a:ea typeface="Calibri" panose="020F0502020204030204" pitchFamily="34" charset="0"/>
              </a:rPr>
              <a:t>pour répondre à ces obligations</a:t>
            </a:r>
            <a:r>
              <a:rPr lang="fr-FR" b="1" dirty="0">
                <a:solidFill>
                  <a:srgbClr val="DE3782"/>
                </a:solidFill>
                <a:effectLst/>
                <a:ea typeface="Calibri" panose="020F0502020204030204" pitchFamily="34" charset="0"/>
              </a:rPr>
              <a:t>, </a:t>
            </a:r>
            <a:r>
              <a:rPr lang="fr-FR" dirty="0">
                <a:solidFill>
                  <a:srgbClr val="DE3782"/>
                </a:solidFill>
                <a:effectLst/>
                <a:ea typeface="Calibri" panose="020F0502020204030204" pitchFamily="34" charset="0"/>
              </a:rPr>
              <a:t>et déployer rapidement et efficacement la démarche</a:t>
            </a:r>
          </a:p>
          <a:p>
            <a:pPr marL="742950" lvl="1" indent="-285750" algn="just">
              <a:buFont typeface="Courier New" panose="02070309020205020404" pitchFamily="49" charset="0"/>
              <a:buChar char="o"/>
            </a:pPr>
            <a:r>
              <a:rPr lang="fr-FR" sz="1800" dirty="0">
                <a:solidFill>
                  <a:srgbClr val="000000"/>
                </a:solidFill>
                <a:latin typeface="Montserrat" pitchFamily="2" charset="77"/>
              </a:rPr>
              <a:t>Les différentes </a:t>
            </a:r>
            <a:r>
              <a:rPr lang="fr-FR" sz="1800" b="1" dirty="0">
                <a:solidFill>
                  <a:srgbClr val="000000"/>
                </a:solidFill>
                <a:latin typeface="Montserrat" pitchFamily="2" charset="77"/>
              </a:rPr>
              <a:t>formations</a:t>
            </a:r>
          </a:p>
          <a:p>
            <a:pPr marL="742950" lvl="1" indent="-285750" algn="just">
              <a:buFont typeface="Courier New" panose="02070309020205020404" pitchFamily="49" charset="0"/>
              <a:buChar char="o"/>
            </a:pPr>
            <a:r>
              <a:rPr lang="fr-FR" sz="1800" dirty="0">
                <a:solidFill>
                  <a:srgbClr val="000000"/>
                </a:solidFill>
                <a:latin typeface="Montserrat" pitchFamily="2" charset="77"/>
              </a:rPr>
              <a:t>Les </a:t>
            </a:r>
            <a:r>
              <a:rPr lang="fr-FR" sz="1800" b="1" dirty="0">
                <a:solidFill>
                  <a:srgbClr val="000000"/>
                </a:solidFill>
                <a:latin typeface="Montserrat" pitchFamily="2" charset="77"/>
              </a:rPr>
              <a:t>accompagnements</a:t>
            </a:r>
            <a:r>
              <a:rPr lang="fr-FR" sz="1800" dirty="0">
                <a:solidFill>
                  <a:srgbClr val="000000"/>
                </a:solidFill>
                <a:latin typeface="Montserrat" pitchFamily="2" charset="77"/>
              </a:rPr>
              <a:t> possibles financés par l’ANFH</a:t>
            </a:r>
          </a:p>
        </p:txBody>
      </p:sp>
    </p:spTree>
    <p:extLst>
      <p:ext uri="{BB962C8B-B14F-4D97-AF65-F5344CB8AC3E}">
        <p14:creationId xmlns:p14="http://schemas.microsoft.com/office/powerpoint/2010/main" val="42902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624B0786-168C-443E-B8BC-3DB0CD33266E}" type="slidenum">
              <a:rPr lang="fr-FR" smtClean="0"/>
              <a:pPr/>
              <a:t>20</a:t>
            </a:fld>
            <a:endParaRPr lang="fr-FR"/>
          </a:p>
        </p:txBody>
      </p:sp>
      <p:pic>
        <p:nvPicPr>
          <p:cNvPr id="2" name="Image 1">
            <a:extLst>
              <a:ext uri="{FF2B5EF4-FFF2-40B4-BE49-F238E27FC236}">
                <a16:creationId xmlns:a16="http://schemas.microsoft.com/office/drawing/2014/main" id="{8249C391-FA80-69BB-4946-F0F3AC8F3DB9}"/>
              </a:ext>
            </a:extLst>
          </p:cNvPr>
          <p:cNvPicPr>
            <a:picLocks noChangeAspect="1"/>
          </p:cNvPicPr>
          <p:nvPr/>
        </p:nvPicPr>
        <p:blipFill>
          <a:blip r:embed="rId2"/>
          <a:stretch>
            <a:fillRect/>
          </a:stretch>
        </p:blipFill>
        <p:spPr>
          <a:xfrm>
            <a:off x="2460885" y="0"/>
            <a:ext cx="7270229" cy="7052122"/>
          </a:xfrm>
          <a:prstGeom prst="rect">
            <a:avLst/>
          </a:prstGeom>
        </p:spPr>
      </p:pic>
    </p:spTree>
    <p:extLst>
      <p:ext uri="{BB962C8B-B14F-4D97-AF65-F5344CB8AC3E}">
        <p14:creationId xmlns:p14="http://schemas.microsoft.com/office/powerpoint/2010/main" val="1759101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427341" y="398804"/>
            <a:ext cx="11337318" cy="5668659"/>
          </a:xfrm>
          <a:prstGeom prst="rect">
            <a:avLst/>
          </a:prstGeom>
        </p:spPr>
      </p:pic>
      <p:sp>
        <p:nvSpPr>
          <p:cNvPr id="6" name="Espace réservé du numéro de diapositive 5"/>
          <p:cNvSpPr>
            <a:spLocks noGrp="1"/>
          </p:cNvSpPr>
          <p:nvPr>
            <p:ph type="sldNum" sz="quarter" idx="12"/>
          </p:nvPr>
        </p:nvSpPr>
        <p:spPr/>
        <p:txBody>
          <a:bodyPr/>
          <a:lstStyle/>
          <a:p>
            <a:fld id="{624B0786-168C-443E-B8BC-3DB0CD33266E}" type="slidenum">
              <a:rPr lang="fr-FR" smtClean="0"/>
              <a:pPr/>
              <a:t>21</a:t>
            </a:fld>
            <a:endParaRPr lang="fr-FR"/>
          </a:p>
        </p:txBody>
      </p:sp>
    </p:spTree>
    <p:extLst>
      <p:ext uri="{BB962C8B-B14F-4D97-AF65-F5344CB8AC3E}">
        <p14:creationId xmlns:p14="http://schemas.microsoft.com/office/powerpoint/2010/main" val="2901239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556624" y="1261641"/>
            <a:ext cx="11078752" cy="4163396"/>
          </a:xfrm>
          <a:prstGeom prst="rect">
            <a:avLst/>
          </a:prstGeom>
        </p:spPr>
      </p:pic>
      <p:sp>
        <p:nvSpPr>
          <p:cNvPr id="6" name="Espace réservé du numéro de diapositive 5"/>
          <p:cNvSpPr>
            <a:spLocks noGrp="1"/>
          </p:cNvSpPr>
          <p:nvPr>
            <p:ph type="sldNum" sz="quarter" idx="12"/>
          </p:nvPr>
        </p:nvSpPr>
        <p:spPr/>
        <p:txBody>
          <a:bodyPr/>
          <a:lstStyle/>
          <a:p>
            <a:fld id="{624B0786-168C-443E-B8BC-3DB0CD33266E}" type="slidenum">
              <a:rPr lang="fr-FR" smtClean="0"/>
              <a:pPr/>
              <a:t>22</a:t>
            </a:fld>
            <a:endParaRPr lang="fr-FR"/>
          </a:p>
        </p:txBody>
      </p:sp>
    </p:spTree>
    <p:extLst>
      <p:ext uri="{BB962C8B-B14F-4D97-AF65-F5344CB8AC3E}">
        <p14:creationId xmlns:p14="http://schemas.microsoft.com/office/powerpoint/2010/main" val="2415097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B103B92-05F7-0BDA-AA40-425A0B7A22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02485" y="105509"/>
            <a:ext cx="9787030" cy="6752492"/>
          </a:xfrm>
          <a:prstGeom prst="rect">
            <a:avLst/>
          </a:prstGeom>
        </p:spPr>
      </p:pic>
    </p:spTree>
    <p:extLst>
      <p:ext uri="{BB962C8B-B14F-4D97-AF65-F5344CB8AC3E}">
        <p14:creationId xmlns:p14="http://schemas.microsoft.com/office/powerpoint/2010/main" val="1112543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2968CFC-1D90-500E-C6D6-CC63DBB61824}"/>
              </a:ext>
            </a:extLst>
          </p:cNvPr>
          <p:cNvPicPr>
            <a:picLocks noChangeAspect="1"/>
          </p:cNvPicPr>
          <p:nvPr/>
        </p:nvPicPr>
        <p:blipFill>
          <a:blip r:embed="rId2"/>
          <a:stretch>
            <a:fillRect/>
          </a:stretch>
        </p:blipFill>
        <p:spPr>
          <a:xfrm>
            <a:off x="93654" y="266219"/>
            <a:ext cx="12004691" cy="5868364"/>
          </a:xfrm>
          <a:prstGeom prst="rect">
            <a:avLst/>
          </a:prstGeom>
        </p:spPr>
      </p:pic>
    </p:spTree>
    <p:extLst>
      <p:ext uri="{BB962C8B-B14F-4D97-AF65-F5344CB8AC3E}">
        <p14:creationId xmlns:p14="http://schemas.microsoft.com/office/powerpoint/2010/main" val="1079664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3134F0C-31C8-D64D-5319-BC540EBB3F7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47764" y="360696"/>
            <a:ext cx="9496472" cy="6136607"/>
          </a:xfrm>
          <a:prstGeom prst="rect">
            <a:avLst/>
          </a:prstGeom>
        </p:spPr>
      </p:pic>
    </p:spTree>
    <p:extLst>
      <p:ext uri="{BB962C8B-B14F-4D97-AF65-F5344CB8AC3E}">
        <p14:creationId xmlns:p14="http://schemas.microsoft.com/office/powerpoint/2010/main" val="179299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3C8418F-D04E-3F2D-562E-6BD1D5C08BDF}"/>
              </a:ext>
            </a:extLst>
          </p:cNvPr>
          <p:cNvPicPr>
            <a:picLocks noChangeAspect="1"/>
          </p:cNvPicPr>
          <p:nvPr/>
        </p:nvPicPr>
        <p:blipFill>
          <a:blip r:embed="rId2"/>
          <a:stretch>
            <a:fillRect/>
          </a:stretch>
        </p:blipFill>
        <p:spPr>
          <a:xfrm>
            <a:off x="2420259" y="138420"/>
            <a:ext cx="8357668" cy="6581159"/>
          </a:xfrm>
          <a:prstGeom prst="rect">
            <a:avLst/>
          </a:prstGeom>
        </p:spPr>
      </p:pic>
    </p:spTree>
    <p:extLst>
      <p:ext uri="{BB962C8B-B14F-4D97-AF65-F5344CB8AC3E}">
        <p14:creationId xmlns:p14="http://schemas.microsoft.com/office/powerpoint/2010/main" val="662943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109763-8FE1-DFA7-8F6B-0438601B89AF}"/>
              </a:ext>
            </a:extLst>
          </p:cNvPr>
          <p:cNvPicPr>
            <a:picLocks noChangeAspect="1"/>
          </p:cNvPicPr>
          <p:nvPr/>
        </p:nvPicPr>
        <p:blipFill>
          <a:blip r:embed="rId2"/>
          <a:stretch>
            <a:fillRect/>
          </a:stretch>
        </p:blipFill>
        <p:spPr>
          <a:xfrm>
            <a:off x="1978702" y="82862"/>
            <a:ext cx="8604354" cy="6692276"/>
          </a:xfrm>
          <a:prstGeom prst="rect">
            <a:avLst/>
          </a:prstGeom>
        </p:spPr>
      </p:pic>
    </p:spTree>
    <p:extLst>
      <p:ext uri="{BB962C8B-B14F-4D97-AF65-F5344CB8AC3E}">
        <p14:creationId xmlns:p14="http://schemas.microsoft.com/office/powerpoint/2010/main" val="1041561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54FEF1BA-396B-2FD4-1404-7ADE5DA44DCC}"/>
              </a:ext>
            </a:extLst>
          </p:cNvPr>
          <p:cNvGrpSpPr/>
          <p:nvPr/>
        </p:nvGrpSpPr>
        <p:grpSpPr>
          <a:xfrm>
            <a:off x="393539" y="231494"/>
            <a:ext cx="10857053" cy="6076709"/>
            <a:chOff x="2514966" y="1803606"/>
            <a:chExt cx="8363415" cy="4324996"/>
          </a:xfrm>
        </p:grpSpPr>
        <p:pic>
          <p:nvPicPr>
            <p:cNvPr id="4" name="Image 3">
              <a:extLst>
                <a:ext uri="{FF2B5EF4-FFF2-40B4-BE49-F238E27FC236}">
                  <a16:creationId xmlns:a16="http://schemas.microsoft.com/office/drawing/2014/main" id="{FC9601C3-A5FE-497E-D9C4-5832A2D1D7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4966" y="1803606"/>
              <a:ext cx="8363415" cy="4324996"/>
            </a:xfrm>
            <a:prstGeom prst="rect">
              <a:avLst/>
            </a:prstGeom>
          </p:spPr>
        </p:pic>
        <p:sp>
          <p:nvSpPr>
            <p:cNvPr id="7" name="ZoneTexte 6">
              <a:extLst>
                <a:ext uri="{FF2B5EF4-FFF2-40B4-BE49-F238E27FC236}">
                  <a16:creationId xmlns:a16="http://schemas.microsoft.com/office/drawing/2014/main" id="{FBF868B8-F2FE-A2F8-4FB0-77736EA57291}"/>
                </a:ext>
              </a:extLst>
            </p:cNvPr>
            <p:cNvSpPr txBox="1"/>
            <p:nvPr/>
          </p:nvSpPr>
          <p:spPr>
            <a:xfrm>
              <a:off x="6904892" y="2224363"/>
              <a:ext cx="1512277" cy="324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fr-FR" b="1">
                  <a:solidFill>
                    <a:schemeClr val="accent4"/>
                  </a:solidFill>
                </a:rPr>
                <a:t>FAINEANTS</a:t>
              </a:r>
            </a:p>
          </p:txBody>
        </p:sp>
        <p:sp>
          <p:nvSpPr>
            <p:cNvPr id="2" name="ZoneTexte 1">
              <a:extLst>
                <a:ext uri="{FF2B5EF4-FFF2-40B4-BE49-F238E27FC236}">
                  <a16:creationId xmlns:a16="http://schemas.microsoft.com/office/drawing/2014/main" id="{F6BFA56E-0E22-D1D1-A934-0F7A2D6F9C85}"/>
                </a:ext>
              </a:extLst>
            </p:cNvPr>
            <p:cNvSpPr txBox="1"/>
            <p:nvPr/>
          </p:nvSpPr>
          <p:spPr>
            <a:xfrm>
              <a:off x="6904892" y="2609951"/>
              <a:ext cx="1512277" cy="324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fr-FR" b="1">
                  <a:solidFill>
                    <a:schemeClr val="accent4"/>
                  </a:solidFill>
                </a:rPr>
                <a:t>INSTABLES</a:t>
              </a:r>
            </a:p>
          </p:txBody>
        </p:sp>
        <p:sp>
          <p:nvSpPr>
            <p:cNvPr id="3" name="ZoneTexte 2">
              <a:extLst>
                <a:ext uri="{FF2B5EF4-FFF2-40B4-BE49-F238E27FC236}">
                  <a16:creationId xmlns:a16="http://schemas.microsoft.com/office/drawing/2014/main" id="{E848E0C7-F41F-7632-36F0-885F5B7A916A}"/>
                </a:ext>
              </a:extLst>
            </p:cNvPr>
            <p:cNvSpPr txBox="1"/>
            <p:nvPr/>
          </p:nvSpPr>
          <p:spPr>
            <a:xfrm>
              <a:off x="4853354" y="2945674"/>
              <a:ext cx="1512277" cy="324000"/>
            </a:xfrm>
            <a:prstGeom prst="rect">
              <a:avLst/>
            </a:prstGeom>
            <a:solidFill>
              <a:schemeClr val="accent4"/>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fr-FR" b="1">
                  <a:solidFill>
                    <a:schemeClr val="accent6">
                      <a:lumMod val="75000"/>
                    </a:schemeClr>
                  </a:solidFill>
                </a:rPr>
                <a:t>EMOTIVES</a:t>
              </a:r>
            </a:p>
          </p:txBody>
        </p:sp>
      </p:grpSp>
    </p:spTree>
    <p:extLst>
      <p:ext uri="{BB962C8B-B14F-4D97-AF65-F5344CB8AC3E}">
        <p14:creationId xmlns:p14="http://schemas.microsoft.com/office/powerpoint/2010/main" val="3987446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8DF8702-44F3-DC78-4524-B8EED9767359}"/>
              </a:ext>
            </a:extLst>
          </p:cNvPr>
          <p:cNvSpPr>
            <a:spLocks noGrp="1"/>
          </p:cNvSpPr>
          <p:nvPr>
            <p:ph idx="1"/>
          </p:nvPr>
        </p:nvSpPr>
        <p:spPr>
          <a:xfrm>
            <a:off x="1088475" y="1327132"/>
            <a:ext cx="10015049" cy="3291168"/>
          </a:xfrm>
        </p:spPr>
        <p:txBody>
          <a:bodyPr>
            <a:noAutofit/>
          </a:bodyPr>
          <a:lstStyle/>
          <a:p>
            <a:pPr marL="0" indent="0">
              <a:buNone/>
            </a:pPr>
            <a:endParaRPr lang="fr-FR" sz="1800"/>
          </a:p>
          <a:p>
            <a:pPr marL="0" indent="0">
              <a:buNone/>
            </a:pPr>
            <a:r>
              <a:rPr lang="fr-FR" sz="1800"/>
              <a:t>Parce que</a:t>
            </a:r>
          </a:p>
          <a:p>
            <a:pPr>
              <a:buFont typeface="Wingdings" pitchFamily="2" charset="2"/>
              <a:buChar char="Ø"/>
            </a:pPr>
            <a:r>
              <a:rPr lang="fr-FR" sz="1800" b="1" u="sng"/>
              <a:t>Ils entraînent des discriminations</a:t>
            </a:r>
          </a:p>
          <a:p>
            <a:pPr>
              <a:buFont typeface="Wingdings" pitchFamily="2" charset="2"/>
              <a:buChar char="Ø"/>
            </a:pPr>
            <a:endParaRPr lang="fr-FR" sz="1800" b="1" u="sng"/>
          </a:p>
          <a:p>
            <a:pPr>
              <a:buFont typeface="Wingdings" pitchFamily="2" charset="2"/>
              <a:buChar char="Ø"/>
            </a:pPr>
            <a:r>
              <a:rPr lang="fr-FR" sz="1800" b="1" u="sng"/>
              <a:t>Ils enferment les gens</a:t>
            </a:r>
            <a:r>
              <a:rPr lang="fr-FR" sz="1800" b="1"/>
              <a:t> </a:t>
            </a:r>
            <a:r>
              <a:rPr lang="fr-FR" sz="1800"/>
              <a:t>dans des schémas et des comportements qui ne leur ressemblent pas </a:t>
            </a:r>
          </a:p>
          <a:p>
            <a:pPr>
              <a:buFont typeface="Wingdings" pitchFamily="2" charset="2"/>
              <a:buChar char="Ø"/>
            </a:pPr>
            <a:endParaRPr lang="fr-FR" sz="1800"/>
          </a:p>
          <a:p>
            <a:pPr>
              <a:buFont typeface="Wingdings" pitchFamily="2" charset="2"/>
              <a:buChar char="Ø"/>
            </a:pPr>
            <a:r>
              <a:rPr lang="fr-FR" sz="1800"/>
              <a:t>En réalité les stéréotypes </a:t>
            </a:r>
            <a:r>
              <a:rPr lang="fr-FR" sz="1800">
                <a:solidFill>
                  <a:srgbClr val="E32D91"/>
                </a:solidFill>
              </a:rPr>
              <a:t>sont à la racine de la plupart des discriminations et des agissements sexistes</a:t>
            </a:r>
            <a:r>
              <a:rPr lang="fr-FR" sz="1800"/>
              <a:t>.</a:t>
            </a:r>
          </a:p>
        </p:txBody>
      </p:sp>
      <p:sp>
        <p:nvSpPr>
          <p:cNvPr id="8" name="Titre 1">
            <a:extLst>
              <a:ext uri="{FF2B5EF4-FFF2-40B4-BE49-F238E27FC236}">
                <a16:creationId xmlns:a16="http://schemas.microsoft.com/office/drawing/2014/main" id="{D9C8C415-83DB-A048-CBB2-387124E2D840}"/>
              </a:ext>
            </a:extLst>
          </p:cNvPr>
          <p:cNvSpPr>
            <a:spLocks noGrp="1"/>
          </p:cNvSpPr>
          <p:nvPr>
            <p:ph type="title"/>
          </p:nvPr>
        </p:nvSpPr>
        <p:spPr>
          <a:xfrm>
            <a:off x="2584102" y="190911"/>
            <a:ext cx="8229600" cy="619461"/>
          </a:xfrm>
        </p:spPr>
        <p:txBody>
          <a:bodyPr vert="horz" lIns="91440" tIns="45720" rIns="91440" bIns="45720" rtlCol="0" anchor="ctr">
            <a:noAutofit/>
          </a:bodyPr>
          <a:lstStyle/>
          <a:p>
            <a:pPr algn="ctr"/>
            <a:r>
              <a:rPr lang="fr-FR" sz="2800">
                <a:solidFill>
                  <a:srgbClr val="DE3782"/>
                </a:solidFill>
              </a:rPr>
              <a:t>Les Stéréotypes, pourquoi lutter contre ?</a:t>
            </a:r>
          </a:p>
        </p:txBody>
      </p:sp>
      <p:sp>
        <p:nvSpPr>
          <p:cNvPr id="2" name="ZoneTexte 1">
            <a:extLst>
              <a:ext uri="{FF2B5EF4-FFF2-40B4-BE49-F238E27FC236}">
                <a16:creationId xmlns:a16="http://schemas.microsoft.com/office/drawing/2014/main" id="{0A907F64-F1BD-30D7-B724-732474F8154A}"/>
              </a:ext>
            </a:extLst>
          </p:cNvPr>
          <p:cNvSpPr txBox="1"/>
          <p:nvPr/>
        </p:nvSpPr>
        <p:spPr>
          <a:xfrm>
            <a:off x="1981199" y="4899905"/>
            <a:ext cx="8229601" cy="707886"/>
          </a:xfrm>
          <a:prstGeom prst="rect">
            <a:avLst/>
          </a:prstGeom>
          <a:noFill/>
        </p:spPr>
        <p:txBody>
          <a:bodyPr wrap="square" rtlCol="0">
            <a:spAutoFit/>
          </a:bodyPr>
          <a:lstStyle/>
          <a:p>
            <a:pPr algn="ctr"/>
            <a:r>
              <a:rPr lang="fr-FR" sz="2000" b="1">
                <a:solidFill>
                  <a:srgbClr val="E32D91"/>
                </a:solidFill>
                <a:latin typeface="Montserrat" pitchFamily="2" charset="77"/>
              </a:rPr>
              <a:t>Rappel : les stéréotypes étant issus de notre éducation et de nos expériences sociales, nous en avons tous !</a:t>
            </a:r>
          </a:p>
        </p:txBody>
      </p:sp>
    </p:spTree>
    <p:extLst>
      <p:ext uri="{BB962C8B-B14F-4D97-AF65-F5344CB8AC3E}">
        <p14:creationId xmlns:p14="http://schemas.microsoft.com/office/powerpoint/2010/main" val="1009476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E9E4AE-2169-F6AE-D92E-6A79FEE0AF98}"/>
              </a:ext>
            </a:extLst>
          </p:cNvPr>
          <p:cNvSpPr>
            <a:spLocks noGrp="1"/>
          </p:cNvSpPr>
          <p:nvPr>
            <p:ph type="title"/>
          </p:nvPr>
        </p:nvSpPr>
        <p:spPr/>
        <p:txBody>
          <a:bodyPr/>
          <a:lstStyle/>
          <a:p>
            <a:r>
              <a:rPr lang="fr-FR" dirty="0"/>
              <a:t>C’est quoi pour vous l’Egalité Pro ?</a:t>
            </a:r>
          </a:p>
        </p:txBody>
      </p:sp>
      <p:sp>
        <p:nvSpPr>
          <p:cNvPr id="7" name="ZoneTexte 6">
            <a:extLst>
              <a:ext uri="{FF2B5EF4-FFF2-40B4-BE49-F238E27FC236}">
                <a16:creationId xmlns:a16="http://schemas.microsoft.com/office/drawing/2014/main" id="{B51DF9D8-D8F2-9F76-240B-31F1367E6DD4}"/>
              </a:ext>
            </a:extLst>
          </p:cNvPr>
          <p:cNvSpPr txBox="1"/>
          <p:nvPr/>
        </p:nvSpPr>
        <p:spPr>
          <a:xfrm>
            <a:off x="2215182" y="1920670"/>
            <a:ext cx="7761634" cy="2031325"/>
          </a:xfrm>
          <a:prstGeom prst="rect">
            <a:avLst/>
          </a:prstGeom>
          <a:noFill/>
        </p:spPr>
        <p:txBody>
          <a:bodyPr wrap="square" rtlCol="0">
            <a:spAutoFit/>
          </a:bodyPr>
          <a:lstStyle/>
          <a:p>
            <a:pPr algn="ctr"/>
            <a:r>
              <a:rPr lang="fr-FR">
                <a:latin typeface="Montserrat" pitchFamily="2" charset="77"/>
              </a:rPr>
              <a:t>Nous vous invitons à prendre votre </a:t>
            </a:r>
          </a:p>
          <a:p>
            <a:pPr algn="ctr"/>
            <a:endParaRPr lang="fr-FR">
              <a:latin typeface="Montserrat" pitchFamily="2" charset="77"/>
            </a:endParaRPr>
          </a:p>
          <a:p>
            <a:pPr algn="ctr"/>
            <a:endParaRPr lang="fr-FR">
              <a:latin typeface="Montserrat" pitchFamily="2" charset="77"/>
            </a:endParaRPr>
          </a:p>
          <a:p>
            <a:pPr algn="ctr"/>
            <a:endParaRPr lang="fr-FR">
              <a:latin typeface="Montserrat" pitchFamily="2" charset="77"/>
            </a:endParaRPr>
          </a:p>
          <a:p>
            <a:pPr algn="ctr"/>
            <a:endParaRPr lang="fr-FR">
              <a:latin typeface="Montserrat" pitchFamily="2" charset="77"/>
            </a:endParaRPr>
          </a:p>
          <a:p>
            <a:pPr algn="ctr"/>
            <a:endParaRPr lang="fr-FR">
              <a:latin typeface="Montserrat" pitchFamily="2" charset="77"/>
            </a:endParaRPr>
          </a:p>
          <a:p>
            <a:pPr algn="ctr"/>
            <a:r>
              <a:rPr lang="fr-FR">
                <a:latin typeface="Montserrat" pitchFamily="2" charset="77"/>
              </a:rPr>
              <a:t>pour aller sur le lien suivant :  </a:t>
            </a:r>
          </a:p>
        </p:txBody>
      </p:sp>
      <p:pic>
        <p:nvPicPr>
          <p:cNvPr id="9" name="Image 8" descr="Une image contenant logo&#10;&#10;Description générée automatiquement">
            <a:extLst>
              <a:ext uri="{FF2B5EF4-FFF2-40B4-BE49-F238E27FC236}">
                <a16:creationId xmlns:a16="http://schemas.microsoft.com/office/drawing/2014/main" id="{4FA6E8F1-0BD6-1E06-86BF-136951A85FCC}"/>
              </a:ext>
            </a:extLst>
          </p:cNvPr>
          <p:cNvPicPr>
            <a:picLocks noChangeAspect="1"/>
          </p:cNvPicPr>
          <p:nvPr/>
        </p:nvPicPr>
        <p:blipFill>
          <a:blip r:embed="rId2"/>
          <a:stretch>
            <a:fillRect/>
          </a:stretch>
        </p:blipFill>
        <p:spPr>
          <a:xfrm rot="20946332">
            <a:off x="993409" y="2498128"/>
            <a:ext cx="3009900" cy="673100"/>
          </a:xfrm>
          <a:prstGeom prst="rect">
            <a:avLst/>
          </a:prstGeom>
        </p:spPr>
      </p:pic>
      <p:pic>
        <p:nvPicPr>
          <p:cNvPr id="13" name="Image 12">
            <a:extLst>
              <a:ext uri="{FF2B5EF4-FFF2-40B4-BE49-F238E27FC236}">
                <a16:creationId xmlns:a16="http://schemas.microsoft.com/office/drawing/2014/main" id="{220F8C3F-EA23-7E3D-DB9D-F42E705760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70444" y="2264464"/>
            <a:ext cx="1257300" cy="1257300"/>
          </a:xfrm>
          <a:prstGeom prst="rect">
            <a:avLst/>
          </a:prstGeom>
        </p:spPr>
      </p:pic>
      <p:pic>
        <p:nvPicPr>
          <p:cNvPr id="3" name="Image 2">
            <a:hlinkClick r:id="rId4"/>
            <a:extLst>
              <a:ext uri="{FF2B5EF4-FFF2-40B4-BE49-F238E27FC236}">
                <a16:creationId xmlns:a16="http://schemas.microsoft.com/office/drawing/2014/main" id="{E775D01B-2B2C-93C3-6D95-266C600F5F34}"/>
              </a:ext>
            </a:extLst>
          </p:cNvPr>
          <p:cNvPicPr>
            <a:picLocks noChangeAspect="1"/>
          </p:cNvPicPr>
          <p:nvPr/>
        </p:nvPicPr>
        <p:blipFill>
          <a:blip r:embed="rId5"/>
          <a:stretch>
            <a:fillRect/>
          </a:stretch>
        </p:blipFill>
        <p:spPr>
          <a:xfrm>
            <a:off x="132227" y="3994984"/>
            <a:ext cx="11919865" cy="1858229"/>
          </a:xfrm>
          <a:prstGeom prst="rect">
            <a:avLst/>
          </a:prstGeom>
        </p:spPr>
      </p:pic>
    </p:spTree>
    <p:extLst>
      <p:ext uri="{BB962C8B-B14F-4D97-AF65-F5344CB8AC3E}">
        <p14:creationId xmlns:p14="http://schemas.microsoft.com/office/powerpoint/2010/main" val="571316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A20354-05E0-7D54-BAE1-A9FD4A119256}"/>
              </a:ext>
            </a:extLst>
          </p:cNvPr>
          <p:cNvSpPr>
            <a:spLocks noGrp="1"/>
          </p:cNvSpPr>
          <p:nvPr>
            <p:ph type="title"/>
          </p:nvPr>
        </p:nvSpPr>
        <p:spPr>
          <a:xfrm>
            <a:off x="901002" y="228994"/>
            <a:ext cx="10972800" cy="619461"/>
          </a:xfrm>
        </p:spPr>
        <p:txBody>
          <a:bodyPr vert="horz" lIns="91440" tIns="45720" rIns="91440" bIns="45720" rtlCol="0" anchor="ctr">
            <a:noAutofit/>
          </a:bodyPr>
          <a:lstStyle/>
          <a:p>
            <a:pPr algn="ctr"/>
            <a:r>
              <a:rPr lang="fr-FR" sz="2800">
                <a:solidFill>
                  <a:srgbClr val="DE3782"/>
                </a:solidFill>
              </a:rPr>
              <a:t>Du stéréotype à l’agissement sexiste</a:t>
            </a:r>
          </a:p>
        </p:txBody>
      </p:sp>
      <p:pic>
        <p:nvPicPr>
          <p:cNvPr id="4" name="Image 3">
            <a:extLst>
              <a:ext uri="{FF2B5EF4-FFF2-40B4-BE49-F238E27FC236}">
                <a16:creationId xmlns:a16="http://schemas.microsoft.com/office/drawing/2014/main" id="{707C14B3-DDC4-2055-2A6B-A57BA3F196E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1002" y="1736813"/>
            <a:ext cx="10256681" cy="3807461"/>
          </a:xfrm>
          <a:prstGeom prst="rect">
            <a:avLst/>
          </a:prstGeom>
        </p:spPr>
      </p:pic>
      <p:sp>
        <p:nvSpPr>
          <p:cNvPr id="5" name="ZoneTexte 4">
            <a:extLst>
              <a:ext uri="{FF2B5EF4-FFF2-40B4-BE49-F238E27FC236}">
                <a16:creationId xmlns:a16="http://schemas.microsoft.com/office/drawing/2014/main" id="{3BCA221E-6687-C68F-E71F-0128E031D786}"/>
              </a:ext>
            </a:extLst>
          </p:cNvPr>
          <p:cNvSpPr txBox="1"/>
          <p:nvPr/>
        </p:nvSpPr>
        <p:spPr>
          <a:xfrm>
            <a:off x="1232002" y="5544274"/>
            <a:ext cx="1440523" cy="276999"/>
          </a:xfrm>
          <a:prstGeom prst="rect">
            <a:avLst/>
          </a:prstGeom>
          <a:noFill/>
        </p:spPr>
        <p:txBody>
          <a:bodyPr wrap="none" rtlCol="0">
            <a:spAutoFit/>
          </a:bodyPr>
          <a:lstStyle/>
          <a:p>
            <a:r>
              <a:rPr lang="fr-FR" sz="1200"/>
              <a:t>*Etude sexisme ISNI</a:t>
            </a:r>
          </a:p>
        </p:txBody>
      </p:sp>
    </p:spTree>
    <p:extLst>
      <p:ext uri="{BB962C8B-B14F-4D97-AF65-F5344CB8AC3E}">
        <p14:creationId xmlns:p14="http://schemas.microsoft.com/office/powerpoint/2010/main" val="3795610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1D14E-41C7-BB3F-1935-91449E25E38C}"/>
              </a:ext>
            </a:extLst>
          </p:cNvPr>
          <p:cNvSpPr>
            <a:spLocks noGrp="1"/>
          </p:cNvSpPr>
          <p:nvPr>
            <p:ph type="title"/>
          </p:nvPr>
        </p:nvSpPr>
        <p:spPr/>
        <p:txBody>
          <a:bodyPr>
            <a:normAutofit fontScale="90000"/>
          </a:bodyPr>
          <a:lstStyle/>
          <a:p>
            <a:r>
              <a:rPr lang="fr-FR"/>
              <a:t>La réalité dans nos établissements</a:t>
            </a:r>
          </a:p>
        </p:txBody>
      </p:sp>
    </p:spTree>
    <p:extLst>
      <p:ext uri="{BB962C8B-B14F-4D97-AF65-F5344CB8AC3E}">
        <p14:creationId xmlns:p14="http://schemas.microsoft.com/office/powerpoint/2010/main" val="661728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44D970-E9A7-41DC-DB88-D6E8A9F470AE}"/>
              </a:ext>
            </a:extLst>
          </p:cNvPr>
          <p:cNvPicPr>
            <a:picLocks noChangeAspect="1"/>
          </p:cNvPicPr>
          <p:nvPr/>
        </p:nvPicPr>
        <p:blipFill>
          <a:blip r:embed="rId2"/>
          <a:stretch>
            <a:fillRect/>
          </a:stretch>
        </p:blipFill>
        <p:spPr>
          <a:xfrm>
            <a:off x="57152" y="1094435"/>
            <a:ext cx="12090129" cy="5763565"/>
          </a:xfrm>
          <a:prstGeom prst="rect">
            <a:avLst/>
          </a:prstGeom>
        </p:spPr>
      </p:pic>
      <p:sp>
        <p:nvSpPr>
          <p:cNvPr id="2" name="Titre 1">
            <a:extLst>
              <a:ext uri="{FF2B5EF4-FFF2-40B4-BE49-F238E27FC236}">
                <a16:creationId xmlns:a16="http://schemas.microsoft.com/office/drawing/2014/main" id="{EFE9E806-C9DF-540E-B6CB-D2F5F79882AF}"/>
              </a:ext>
            </a:extLst>
          </p:cNvPr>
          <p:cNvSpPr>
            <a:spLocks noGrp="1"/>
          </p:cNvSpPr>
          <p:nvPr>
            <p:ph type="title"/>
          </p:nvPr>
        </p:nvSpPr>
        <p:spPr>
          <a:xfrm>
            <a:off x="2734886" y="136525"/>
            <a:ext cx="8618913" cy="1135322"/>
          </a:xfrm>
        </p:spPr>
        <p:txBody>
          <a:bodyPr/>
          <a:lstStyle/>
          <a:p>
            <a:r>
              <a:rPr lang="fr-FR" dirty="0"/>
              <a:t>L’Egalité Pro dans nos établissements ?</a:t>
            </a:r>
          </a:p>
        </p:txBody>
      </p:sp>
    </p:spTree>
    <p:extLst>
      <p:ext uri="{BB962C8B-B14F-4D97-AF65-F5344CB8AC3E}">
        <p14:creationId xmlns:p14="http://schemas.microsoft.com/office/powerpoint/2010/main" val="889031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81E356-797C-0320-095A-28B8E3DC7883}"/>
              </a:ext>
            </a:extLst>
          </p:cNvPr>
          <p:cNvSpPr>
            <a:spLocks noGrp="1"/>
          </p:cNvSpPr>
          <p:nvPr>
            <p:ph type="title"/>
          </p:nvPr>
        </p:nvSpPr>
        <p:spPr/>
        <p:txBody>
          <a:bodyPr/>
          <a:lstStyle/>
          <a:p>
            <a:r>
              <a:rPr lang="fr-FR"/>
              <a:t>Quelques données chiffrées</a:t>
            </a:r>
          </a:p>
        </p:txBody>
      </p:sp>
    </p:spTree>
    <p:extLst>
      <p:ext uri="{BB962C8B-B14F-4D97-AF65-F5344CB8AC3E}">
        <p14:creationId xmlns:p14="http://schemas.microsoft.com/office/powerpoint/2010/main" val="88666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82119" y="2195889"/>
            <a:ext cx="4707542" cy="452897"/>
          </a:xfrm>
        </p:spPr>
        <p:txBody>
          <a:bodyPr>
            <a:normAutofit lnSpcReduction="10000"/>
          </a:bodyPr>
          <a:lstStyle/>
          <a:p>
            <a:pPr marL="0" indent="0">
              <a:buNone/>
            </a:pPr>
            <a:r>
              <a:rPr lang="fr-FR" sz="1400"/>
              <a:t>Part des femmes type d’employeur et catégorie hiérarchique, en %</a:t>
            </a:r>
            <a:endParaRPr lang="fr-FR" sz="1400">
              <a:solidFill>
                <a:schemeClr val="tx1"/>
              </a:solidFill>
            </a:endParaRPr>
          </a:p>
          <a:p>
            <a:pPr marL="0" indent="0">
              <a:buNone/>
            </a:pPr>
            <a:endParaRPr lang="fr-FR"/>
          </a:p>
          <a:p>
            <a:pPr marL="0" indent="0">
              <a:buNone/>
            </a:pPr>
            <a:endParaRPr lang="fr-FR" sz="1400"/>
          </a:p>
          <a:p>
            <a:pPr marL="0" indent="0">
              <a:buNone/>
            </a:pPr>
            <a:endParaRPr lang="fr-FR" sz="1400"/>
          </a:p>
          <a:p>
            <a:pPr marL="0" indent="0">
              <a:buNone/>
            </a:pPr>
            <a:endParaRPr lang="fr-FR" sz="1400"/>
          </a:p>
          <a:p>
            <a:pPr marL="0" indent="0">
              <a:buNone/>
            </a:pPr>
            <a:endParaRPr lang="fr-FR" sz="1400"/>
          </a:p>
          <a:p>
            <a:pPr marL="0" indent="0">
              <a:buNone/>
            </a:pPr>
            <a:endParaRPr lang="fr-FR" sz="800"/>
          </a:p>
          <a:p>
            <a:pPr marL="0" indent="0">
              <a:buNone/>
            </a:pPr>
            <a:endParaRPr lang="fr-FR" sz="1400"/>
          </a:p>
          <a:p>
            <a:pPr marL="0" indent="0">
              <a:buNone/>
            </a:pPr>
            <a:endParaRPr lang="fr-FR" sz="1400"/>
          </a:p>
          <a:p>
            <a:pPr marL="0" indent="0">
              <a:buNone/>
            </a:pPr>
            <a:endParaRPr lang="fr-FR" sz="1400"/>
          </a:p>
          <a:p>
            <a:pPr marL="0" indent="0">
              <a:buNone/>
            </a:pPr>
            <a:endParaRPr lang="fr-FR" sz="1400"/>
          </a:p>
        </p:txBody>
      </p:sp>
      <p:graphicFrame>
        <p:nvGraphicFramePr>
          <p:cNvPr id="2" name="Tableau 1">
            <a:extLst>
              <a:ext uri="{FF2B5EF4-FFF2-40B4-BE49-F238E27FC236}">
                <a16:creationId xmlns:a16="http://schemas.microsoft.com/office/drawing/2014/main" id="{C1CA7ACE-EC14-F48D-50C9-4EDC9B32792A}"/>
              </a:ext>
            </a:extLst>
          </p:cNvPr>
          <p:cNvGraphicFramePr>
            <a:graphicFrameLocks noGrp="1"/>
          </p:cNvGraphicFramePr>
          <p:nvPr>
            <p:extLst>
              <p:ext uri="{D42A27DB-BD31-4B8C-83A1-F6EECF244321}">
                <p14:modId xmlns:p14="http://schemas.microsoft.com/office/powerpoint/2010/main" val="3614658834"/>
              </p:ext>
            </p:extLst>
          </p:nvPr>
        </p:nvGraphicFramePr>
        <p:xfrm>
          <a:off x="455271" y="2702511"/>
          <a:ext cx="8106998" cy="2238041"/>
        </p:xfrm>
        <a:graphic>
          <a:graphicData uri="http://schemas.openxmlformats.org/drawingml/2006/table">
            <a:tbl>
              <a:tblPr firstRow="1" firstCol="1" bandRow="1">
                <a:tableStyleId>{5C22544A-7EE6-4342-B048-85BDC9FD1C3A}</a:tableStyleId>
              </a:tblPr>
              <a:tblGrid>
                <a:gridCol w="1559267">
                  <a:extLst>
                    <a:ext uri="{9D8B030D-6E8A-4147-A177-3AD203B41FA5}">
                      <a16:colId xmlns:a16="http://schemas.microsoft.com/office/drawing/2014/main" val="1571038047"/>
                    </a:ext>
                  </a:extLst>
                </a:gridCol>
                <a:gridCol w="1385887">
                  <a:extLst>
                    <a:ext uri="{9D8B030D-6E8A-4147-A177-3AD203B41FA5}">
                      <a16:colId xmlns:a16="http://schemas.microsoft.com/office/drawing/2014/main" val="281380725"/>
                    </a:ext>
                  </a:extLst>
                </a:gridCol>
                <a:gridCol w="1300163">
                  <a:extLst>
                    <a:ext uri="{9D8B030D-6E8A-4147-A177-3AD203B41FA5}">
                      <a16:colId xmlns:a16="http://schemas.microsoft.com/office/drawing/2014/main" val="4033879559"/>
                    </a:ext>
                  </a:extLst>
                </a:gridCol>
                <a:gridCol w="1300162">
                  <a:extLst>
                    <a:ext uri="{9D8B030D-6E8A-4147-A177-3AD203B41FA5}">
                      <a16:colId xmlns:a16="http://schemas.microsoft.com/office/drawing/2014/main" val="254918944"/>
                    </a:ext>
                  </a:extLst>
                </a:gridCol>
                <a:gridCol w="1437643">
                  <a:extLst>
                    <a:ext uri="{9D8B030D-6E8A-4147-A177-3AD203B41FA5}">
                      <a16:colId xmlns:a16="http://schemas.microsoft.com/office/drawing/2014/main" val="1017766180"/>
                    </a:ext>
                  </a:extLst>
                </a:gridCol>
                <a:gridCol w="1123876">
                  <a:extLst>
                    <a:ext uri="{9D8B030D-6E8A-4147-A177-3AD203B41FA5}">
                      <a16:colId xmlns:a16="http://schemas.microsoft.com/office/drawing/2014/main" val="585317482"/>
                    </a:ext>
                  </a:extLst>
                </a:gridCol>
              </a:tblGrid>
              <a:tr h="429512">
                <a:tc>
                  <a:txBody>
                    <a:bodyPr/>
                    <a:lstStyle/>
                    <a:p>
                      <a:pPr algn="ctr"/>
                      <a:r>
                        <a:rPr lang="fr-FR" sz="1300">
                          <a:effectLst/>
                        </a:rPr>
                        <a:t> </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fr-FR" sz="1300">
                          <a:effectLst/>
                        </a:rPr>
                        <a:t>A</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Dont A+</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B</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C</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Total</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420224"/>
                  </a:ext>
                </a:extLst>
              </a:tr>
              <a:tr h="429512">
                <a:tc>
                  <a:txBody>
                    <a:bodyPr/>
                    <a:lstStyle/>
                    <a:p>
                      <a:r>
                        <a:rPr lang="fr-FR" sz="1300">
                          <a:effectLst/>
                        </a:rPr>
                        <a:t>Hôpitaux</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74,3</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45,9</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82,7</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77,4</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77,3</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855985"/>
                  </a:ext>
                </a:extLst>
              </a:tr>
              <a:tr h="441903">
                <a:tc>
                  <a:txBody>
                    <a:bodyPr/>
                    <a:lstStyle/>
                    <a:p>
                      <a:r>
                        <a:rPr lang="fr-FR" sz="1300">
                          <a:effectLst/>
                        </a:rPr>
                        <a:t>EHPAD</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83,8</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62,3</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84,8</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88,1</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87,4</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8230794"/>
                  </a:ext>
                </a:extLst>
              </a:tr>
              <a:tr h="507602">
                <a:tc>
                  <a:txBody>
                    <a:bodyPr/>
                    <a:lstStyle/>
                    <a:p>
                      <a:r>
                        <a:rPr lang="fr-FR" sz="1300">
                          <a:effectLst/>
                        </a:rPr>
                        <a:t>Autres établ médico-sociaux</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72,5</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56,2</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72,3</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64,8</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67,6</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239843"/>
                  </a:ext>
                </a:extLst>
              </a:tr>
              <a:tr h="429512">
                <a:tc>
                  <a:txBody>
                    <a:bodyPr/>
                    <a:lstStyle/>
                    <a:p>
                      <a:r>
                        <a:rPr lang="fr-FR" sz="1300">
                          <a:effectLst/>
                        </a:rPr>
                        <a:t>Total FPH</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74,6</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46,6</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82,3</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78,4</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r-FR" sz="1300">
                          <a:effectLst/>
                        </a:rPr>
                        <a:t>77,8</a:t>
                      </a:r>
                      <a:endParaRPr lang="fr-F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93081562"/>
                  </a:ext>
                </a:extLst>
              </a:tr>
            </a:tbl>
          </a:graphicData>
        </a:graphic>
      </p:graphicFrame>
      <p:sp>
        <p:nvSpPr>
          <p:cNvPr id="8" name="ZoneTexte 7">
            <a:extLst>
              <a:ext uri="{FF2B5EF4-FFF2-40B4-BE49-F238E27FC236}">
                <a16:creationId xmlns:a16="http://schemas.microsoft.com/office/drawing/2014/main" id="{1FC8C48E-F265-8009-E5A1-5CF5BCF26841}"/>
              </a:ext>
            </a:extLst>
          </p:cNvPr>
          <p:cNvSpPr txBox="1"/>
          <p:nvPr/>
        </p:nvSpPr>
        <p:spPr>
          <a:xfrm>
            <a:off x="455271" y="5314825"/>
            <a:ext cx="9597499" cy="446276"/>
          </a:xfrm>
          <a:prstGeom prst="rect">
            <a:avLst/>
          </a:prstGeom>
          <a:noFill/>
        </p:spPr>
        <p:txBody>
          <a:bodyPr wrap="none" rtlCol="0">
            <a:spAutoFit/>
          </a:bodyPr>
          <a:lstStyle/>
          <a:p>
            <a:r>
              <a:rPr lang="fr-FR" sz="1200" i="1">
                <a:solidFill>
                  <a:srgbClr val="16278E"/>
                </a:solidFill>
                <a:latin typeface="Montserrat" pitchFamily="2" charset="77"/>
              </a:rPr>
              <a:t>Chiffres issus du Rapport national Egalité Professionnelle publié par la DGAFP en 2021 (sur les données 2017) pour la FPH </a:t>
            </a:r>
          </a:p>
          <a:p>
            <a:r>
              <a:rPr lang="fr-FR" sz="1100" i="1">
                <a:solidFill>
                  <a:srgbClr val="DE3782"/>
                </a:solidFill>
                <a:latin typeface="Montserrat" pitchFamily="2" charset="77"/>
              </a:rPr>
              <a:t>*A+ = Emplois supérieurs et de Direction</a:t>
            </a:r>
          </a:p>
        </p:txBody>
      </p:sp>
      <p:sp>
        <p:nvSpPr>
          <p:cNvPr id="9" name="Titre 1">
            <a:extLst>
              <a:ext uri="{FF2B5EF4-FFF2-40B4-BE49-F238E27FC236}">
                <a16:creationId xmlns:a16="http://schemas.microsoft.com/office/drawing/2014/main" id="{796117D6-FA37-D20B-39F6-1965000067E1}"/>
              </a:ext>
            </a:extLst>
          </p:cNvPr>
          <p:cNvSpPr>
            <a:spLocks noGrp="1"/>
          </p:cNvSpPr>
          <p:nvPr>
            <p:ph type="title"/>
          </p:nvPr>
        </p:nvSpPr>
        <p:spPr>
          <a:xfrm>
            <a:off x="2734886" y="136525"/>
            <a:ext cx="8618913" cy="1135322"/>
          </a:xfrm>
        </p:spPr>
        <p:txBody>
          <a:bodyPr/>
          <a:lstStyle/>
          <a:p>
            <a:r>
              <a:rPr lang="fr-FR"/>
              <a:t>Gestion des Parcours et des carrières</a:t>
            </a:r>
          </a:p>
        </p:txBody>
      </p:sp>
      <p:sp>
        <p:nvSpPr>
          <p:cNvPr id="4" name="Ellipse 3">
            <a:extLst>
              <a:ext uri="{FF2B5EF4-FFF2-40B4-BE49-F238E27FC236}">
                <a16:creationId xmlns:a16="http://schemas.microsoft.com/office/drawing/2014/main" id="{D2A8A11D-4AD6-ABFD-346B-57A95CB8EFA7}"/>
              </a:ext>
            </a:extLst>
          </p:cNvPr>
          <p:cNvSpPr/>
          <p:nvPr/>
        </p:nvSpPr>
        <p:spPr>
          <a:xfrm>
            <a:off x="7560527" y="4335521"/>
            <a:ext cx="862811" cy="795596"/>
          </a:xfrm>
          <a:prstGeom prst="ellipse">
            <a:avLst/>
          </a:prstGeom>
          <a:noFill/>
          <a:ln>
            <a:solidFill>
              <a:srgbClr val="DE3782"/>
            </a:solidFill>
          </a:ln>
          <a:scene3d>
            <a:camera prst="orthographicFront"/>
            <a:lightRig rig="chilly"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cxnSp>
        <p:nvCxnSpPr>
          <p:cNvPr id="6" name="Connecteur droit avec flèche 5">
            <a:extLst>
              <a:ext uri="{FF2B5EF4-FFF2-40B4-BE49-F238E27FC236}">
                <a16:creationId xmlns:a16="http://schemas.microsoft.com/office/drawing/2014/main" id="{861FFD06-F325-41AE-519A-DE1DA03FA8DA}"/>
              </a:ext>
            </a:extLst>
          </p:cNvPr>
          <p:cNvCxnSpPr>
            <a:cxnSpLocks/>
          </p:cNvCxnSpPr>
          <p:nvPr/>
        </p:nvCxnSpPr>
        <p:spPr>
          <a:xfrm flipV="1">
            <a:off x="8423338" y="3971921"/>
            <a:ext cx="1106425" cy="671510"/>
          </a:xfrm>
          <a:prstGeom prst="straightConnector1">
            <a:avLst/>
          </a:prstGeom>
          <a:ln w="25400">
            <a:solidFill>
              <a:srgbClr val="DE378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A6D12263-1F42-EA65-915F-0E62EDC88051}"/>
              </a:ext>
            </a:extLst>
          </p:cNvPr>
          <p:cNvSpPr/>
          <p:nvPr/>
        </p:nvSpPr>
        <p:spPr>
          <a:xfrm>
            <a:off x="9575458" y="2957506"/>
            <a:ext cx="1778341" cy="1685925"/>
          </a:xfrm>
          <a:prstGeom prst="ellipse">
            <a:avLst/>
          </a:prstGeom>
          <a:solidFill>
            <a:srgbClr val="DE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t>78%</a:t>
            </a:r>
            <a:r>
              <a:rPr lang="fr-FR"/>
              <a:t> de femmes en FPH au total</a:t>
            </a:r>
          </a:p>
        </p:txBody>
      </p:sp>
      <p:sp>
        <p:nvSpPr>
          <p:cNvPr id="20" name="Ellipse 19">
            <a:extLst>
              <a:ext uri="{FF2B5EF4-FFF2-40B4-BE49-F238E27FC236}">
                <a16:creationId xmlns:a16="http://schemas.microsoft.com/office/drawing/2014/main" id="{73EB02BB-9053-A889-986A-5A1DCD22382A}"/>
              </a:ext>
            </a:extLst>
          </p:cNvPr>
          <p:cNvSpPr/>
          <p:nvPr/>
        </p:nvSpPr>
        <p:spPr>
          <a:xfrm>
            <a:off x="3633166" y="2525337"/>
            <a:ext cx="819772" cy="755910"/>
          </a:xfrm>
          <a:prstGeom prst="ellipse">
            <a:avLst/>
          </a:prstGeom>
          <a:noFill/>
          <a:ln>
            <a:solidFill>
              <a:srgbClr val="DE3782"/>
            </a:solidFill>
          </a:ln>
          <a:scene3d>
            <a:camera prst="orthographicFront"/>
            <a:lightRig rig="chilly"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cxnSp>
        <p:nvCxnSpPr>
          <p:cNvPr id="21" name="Connecteur droit avec flèche 20">
            <a:extLst>
              <a:ext uri="{FF2B5EF4-FFF2-40B4-BE49-F238E27FC236}">
                <a16:creationId xmlns:a16="http://schemas.microsoft.com/office/drawing/2014/main" id="{FED89AC0-2C9B-3F7F-E9AB-8BE7E52B6F3E}"/>
              </a:ext>
            </a:extLst>
          </p:cNvPr>
          <p:cNvCxnSpPr>
            <a:cxnSpLocks/>
            <a:stCxn id="20" idx="7"/>
          </p:cNvCxnSpPr>
          <p:nvPr/>
        </p:nvCxnSpPr>
        <p:spPr>
          <a:xfrm flipV="1">
            <a:off x="4332885" y="2198770"/>
            <a:ext cx="829928" cy="437267"/>
          </a:xfrm>
          <a:prstGeom prst="straightConnector1">
            <a:avLst/>
          </a:prstGeom>
          <a:ln w="25400">
            <a:solidFill>
              <a:srgbClr val="DE378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B15DBEB2-1059-80FB-7F06-10804A9538F7}"/>
              </a:ext>
            </a:extLst>
          </p:cNvPr>
          <p:cNvSpPr/>
          <p:nvPr/>
        </p:nvSpPr>
        <p:spPr>
          <a:xfrm>
            <a:off x="5162813" y="965930"/>
            <a:ext cx="1778341" cy="1685925"/>
          </a:xfrm>
          <a:prstGeom prst="ellipse">
            <a:avLst/>
          </a:prstGeom>
          <a:solidFill>
            <a:srgbClr val="DE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t>46%</a:t>
            </a:r>
            <a:r>
              <a:rPr lang="fr-FR"/>
              <a:t> de femmes en Cat A+</a:t>
            </a:r>
          </a:p>
        </p:txBody>
      </p:sp>
      <p:sp>
        <p:nvSpPr>
          <p:cNvPr id="24" name="ZoneTexte 23">
            <a:extLst>
              <a:ext uri="{FF2B5EF4-FFF2-40B4-BE49-F238E27FC236}">
                <a16:creationId xmlns:a16="http://schemas.microsoft.com/office/drawing/2014/main" id="{7E0D80EA-EF65-8EA8-CA88-50F6D5339D30}"/>
              </a:ext>
            </a:extLst>
          </p:cNvPr>
          <p:cNvSpPr txBox="1"/>
          <p:nvPr/>
        </p:nvSpPr>
        <p:spPr>
          <a:xfrm>
            <a:off x="455270" y="5848837"/>
            <a:ext cx="11060455" cy="830997"/>
          </a:xfrm>
          <a:prstGeom prst="rect">
            <a:avLst/>
          </a:prstGeom>
          <a:noFill/>
        </p:spPr>
        <p:txBody>
          <a:bodyPr wrap="square" rtlCol="0">
            <a:spAutoFit/>
          </a:bodyPr>
          <a:lstStyle/>
          <a:p>
            <a:r>
              <a:rPr lang="fr-FR" sz="1600">
                <a:latin typeface="Montserrat" pitchFamily="2" charset="77"/>
              </a:rPr>
              <a:t>La FPH reste le versant le plus féminisé et où la part de l’emploi féminin continue de s’accroître (+0,1 point par rapport à 2016). La part des femmes dans les établissements d’hébergement pour personnes âgées est encore supérieure avec </a:t>
            </a:r>
            <a:r>
              <a:rPr lang="fr-FR" sz="1600" b="1">
                <a:latin typeface="Montserrat" pitchFamily="2" charset="77"/>
              </a:rPr>
              <a:t>87 %</a:t>
            </a:r>
            <a:r>
              <a:rPr lang="fr-FR" sz="1600">
                <a:latin typeface="Montserrat" pitchFamily="2" charset="77"/>
              </a:rPr>
              <a:t>.</a:t>
            </a:r>
          </a:p>
        </p:txBody>
      </p:sp>
    </p:spTree>
    <p:extLst>
      <p:ext uri="{BB962C8B-B14F-4D97-AF65-F5344CB8AC3E}">
        <p14:creationId xmlns:p14="http://schemas.microsoft.com/office/powerpoint/2010/main" val="1971837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08B666-8C52-D6FA-B34B-040901844B4E}"/>
              </a:ext>
            </a:extLst>
          </p:cNvPr>
          <p:cNvSpPr>
            <a:spLocks noGrp="1"/>
          </p:cNvSpPr>
          <p:nvPr>
            <p:ph type="title"/>
          </p:nvPr>
        </p:nvSpPr>
        <p:spPr/>
        <p:txBody>
          <a:bodyPr/>
          <a:lstStyle/>
          <a:p>
            <a:r>
              <a:rPr lang="fr-FR"/>
              <a:t>Gestion des Parcours et des carrières</a:t>
            </a:r>
          </a:p>
        </p:txBody>
      </p:sp>
      <p:sp>
        <p:nvSpPr>
          <p:cNvPr id="5" name="Ellipse 4">
            <a:extLst>
              <a:ext uri="{FF2B5EF4-FFF2-40B4-BE49-F238E27FC236}">
                <a16:creationId xmlns:a16="http://schemas.microsoft.com/office/drawing/2014/main" id="{A7DD1636-F6FA-B1B6-274F-1E1E565FA738}"/>
              </a:ext>
            </a:extLst>
          </p:cNvPr>
          <p:cNvSpPr/>
          <p:nvPr/>
        </p:nvSpPr>
        <p:spPr>
          <a:xfrm>
            <a:off x="1316736" y="1606398"/>
            <a:ext cx="2319430" cy="2351243"/>
          </a:xfrm>
          <a:prstGeom prst="ellipse">
            <a:avLst/>
          </a:prstGeom>
          <a:solidFill>
            <a:srgbClr val="DE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a:t>60%</a:t>
            </a:r>
            <a:r>
              <a:rPr lang="fr-FR" sz="2000"/>
              <a:t> des étudiantes en médecine sont des femmes</a:t>
            </a:r>
          </a:p>
        </p:txBody>
      </p:sp>
      <p:sp>
        <p:nvSpPr>
          <p:cNvPr id="6" name="Flèche vers le bas 5">
            <a:extLst>
              <a:ext uri="{FF2B5EF4-FFF2-40B4-BE49-F238E27FC236}">
                <a16:creationId xmlns:a16="http://schemas.microsoft.com/office/drawing/2014/main" id="{A501F374-D548-11AB-A253-69F1B66DFC3F}"/>
              </a:ext>
            </a:extLst>
          </p:cNvPr>
          <p:cNvSpPr/>
          <p:nvPr/>
        </p:nvSpPr>
        <p:spPr>
          <a:xfrm rot="16200000">
            <a:off x="4014787" y="2139081"/>
            <a:ext cx="671513" cy="12858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23BB10B2-16D0-A55A-0098-32C59180D0C6}"/>
              </a:ext>
            </a:extLst>
          </p:cNvPr>
          <p:cNvSpPr/>
          <p:nvPr/>
        </p:nvSpPr>
        <p:spPr>
          <a:xfrm>
            <a:off x="5100543" y="1772449"/>
            <a:ext cx="1991821" cy="2019141"/>
          </a:xfrm>
          <a:prstGeom prst="ellipse">
            <a:avLst/>
          </a:prstGeom>
          <a:solidFill>
            <a:srgbClr val="DE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20%</a:t>
            </a:r>
            <a:r>
              <a:rPr lang="fr-FR"/>
              <a:t> des professeurs </a:t>
            </a:r>
            <a:r>
              <a:rPr lang="fr-FR" sz="1400"/>
              <a:t>des Universités-praticiens hospitaliers </a:t>
            </a:r>
            <a:r>
              <a:rPr lang="fr-FR"/>
              <a:t>sont des femmes</a:t>
            </a:r>
          </a:p>
        </p:txBody>
      </p:sp>
      <p:sp>
        <p:nvSpPr>
          <p:cNvPr id="8" name="Flèche vers le bas 7">
            <a:extLst>
              <a:ext uri="{FF2B5EF4-FFF2-40B4-BE49-F238E27FC236}">
                <a16:creationId xmlns:a16="http://schemas.microsoft.com/office/drawing/2014/main" id="{32AD5727-F89E-AE7F-7BC8-7119F2126007}"/>
              </a:ext>
            </a:extLst>
          </p:cNvPr>
          <p:cNvSpPr/>
          <p:nvPr/>
        </p:nvSpPr>
        <p:spPr>
          <a:xfrm rot="16200000">
            <a:off x="7705631" y="2139082"/>
            <a:ext cx="671513" cy="12858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A21370B7-2B0A-EC2B-F259-0DEA2E6C01A5}"/>
              </a:ext>
            </a:extLst>
          </p:cNvPr>
          <p:cNvSpPr/>
          <p:nvPr/>
        </p:nvSpPr>
        <p:spPr>
          <a:xfrm>
            <a:off x="8805862" y="1915425"/>
            <a:ext cx="1709738" cy="1733189"/>
          </a:xfrm>
          <a:prstGeom prst="ellipse">
            <a:avLst/>
          </a:prstGeom>
          <a:solidFill>
            <a:srgbClr val="DE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t>13%</a:t>
            </a:r>
            <a:r>
              <a:rPr lang="fr-FR" sz="1600"/>
              <a:t> des doyennes de facultés sont des femmes</a:t>
            </a:r>
          </a:p>
        </p:txBody>
      </p:sp>
      <p:sp>
        <p:nvSpPr>
          <p:cNvPr id="10" name="ZoneTexte 9">
            <a:extLst>
              <a:ext uri="{FF2B5EF4-FFF2-40B4-BE49-F238E27FC236}">
                <a16:creationId xmlns:a16="http://schemas.microsoft.com/office/drawing/2014/main" id="{CCEECC28-D743-0DD1-716D-1C9FA466B5E0}"/>
              </a:ext>
            </a:extLst>
          </p:cNvPr>
          <p:cNvSpPr txBox="1"/>
          <p:nvPr/>
        </p:nvSpPr>
        <p:spPr>
          <a:xfrm>
            <a:off x="1528763" y="3957641"/>
            <a:ext cx="9495852" cy="923330"/>
          </a:xfrm>
          <a:prstGeom prst="rect">
            <a:avLst/>
          </a:prstGeom>
          <a:noFill/>
        </p:spPr>
        <p:txBody>
          <a:bodyPr wrap="square" rtlCol="0">
            <a:spAutoFit/>
          </a:bodyPr>
          <a:lstStyle/>
          <a:p>
            <a:r>
              <a:rPr lang="fr-FR" b="0" i="0">
                <a:solidFill>
                  <a:srgbClr val="212121"/>
                </a:solidFill>
                <a:effectLst/>
                <a:latin typeface="Montserrat" pitchFamily="2" charset="77"/>
              </a:rPr>
              <a:t>Le réseau des 18 centres régionaux de lutte contre le cancer compte </a:t>
            </a:r>
            <a:r>
              <a:rPr lang="fr-FR" sz="1600" b="1" i="0">
                <a:solidFill>
                  <a:srgbClr val="212121"/>
                </a:solidFill>
                <a:effectLst/>
                <a:latin typeface="Montserrat" pitchFamily="2" charset="77"/>
              </a:rPr>
              <a:t>1 femme médecin directrice générale, </a:t>
            </a:r>
            <a:r>
              <a:rPr lang="fr-FR" b="0" i="0">
                <a:solidFill>
                  <a:srgbClr val="212121"/>
                </a:solidFill>
                <a:effectLst/>
                <a:latin typeface="Montserrat" pitchFamily="2" charset="77"/>
              </a:rPr>
              <a:t>à Clermont-Ferrand.</a:t>
            </a:r>
          </a:p>
          <a:p>
            <a:r>
              <a:rPr lang="fr-FR" sz="1600" i="1">
                <a:solidFill>
                  <a:srgbClr val="16278E"/>
                </a:solidFill>
                <a:latin typeface="Montserrat" pitchFamily="2" charset="77"/>
              </a:rPr>
              <a:t>*Colloque 2022 Association Donner des Ailes à la Santé</a:t>
            </a:r>
          </a:p>
        </p:txBody>
      </p:sp>
      <p:sp>
        <p:nvSpPr>
          <p:cNvPr id="11" name="ZoneTexte 10">
            <a:extLst>
              <a:ext uri="{FF2B5EF4-FFF2-40B4-BE49-F238E27FC236}">
                <a16:creationId xmlns:a16="http://schemas.microsoft.com/office/drawing/2014/main" id="{0E736D3C-530C-1D55-4BB2-57D663A4A5B6}"/>
              </a:ext>
            </a:extLst>
          </p:cNvPr>
          <p:cNvSpPr txBox="1"/>
          <p:nvPr/>
        </p:nvSpPr>
        <p:spPr>
          <a:xfrm>
            <a:off x="252412" y="5202541"/>
            <a:ext cx="11687175" cy="1477328"/>
          </a:xfrm>
          <a:prstGeom prst="rect">
            <a:avLst/>
          </a:prstGeom>
          <a:noFill/>
        </p:spPr>
        <p:txBody>
          <a:bodyPr wrap="square" rtlCol="0">
            <a:spAutoFit/>
          </a:bodyPr>
          <a:lstStyle/>
          <a:p>
            <a:r>
              <a:rPr lang="fr-FR" b="0" i="0">
                <a:solidFill>
                  <a:srgbClr val="212121"/>
                </a:solidFill>
                <a:effectLst/>
                <a:latin typeface="Montserrat" pitchFamily="2" charset="77"/>
              </a:rPr>
              <a:t>Neurologue, le Dr </a:t>
            </a:r>
            <a:r>
              <a:rPr lang="fr-FR" b="0" i="0" err="1">
                <a:solidFill>
                  <a:srgbClr val="212121"/>
                </a:solidFill>
                <a:effectLst/>
                <a:latin typeface="Montserrat" pitchFamily="2" charset="77"/>
              </a:rPr>
              <a:t>Mhanna</a:t>
            </a:r>
            <a:r>
              <a:rPr lang="fr-FR" b="0" i="0">
                <a:solidFill>
                  <a:srgbClr val="212121"/>
                </a:solidFill>
                <a:effectLst/>
                <a:latin typeface="Montserrat" pitchFamily="2" charset="77"/>
              </a:rPr>
              <a:t> témoigne aussi de la </a:t>
            </a:r>
            <a:r>
              <a:rPr lang="fr-FR" b="1" i="0">
                <a:solidFill>
                  <a:srgbClr val="212121"/>
                </a:solidFill>
                <a:effectLst/>
                <a:latin typeface="Montserrat" pitchFamily="2" charset="77"/>
              </a:rPr>
              <a:t>faible place des femmes dans les prises de parole aux congrès des sociétés savantes</a:t>
            </a:r>
            <a:r>
              <a:rPr lang="fr-FR" b="0" i="0">
                <a:solidFill>
                  <a:srgbClr val="212121"/>
                </a:solidFill>
                <a:effectLst/>
                <a:latin typeface="Montserrat" pitchFamily="2" charset="77"/>
              </a:rPr>
              <a:t>, mais aussi d'une plus grande difficulté, pour elles, à faire paraître des travaux scientifiques. « </a:t>
            </a:r>
            <a:r>
              <a:rPr lang="fr-FR" b="0" i="1">
                <a:solidFill>
                  <a:srgbClr val="212121"/>
                </a:solidFill>
                <a:effectLst/>
                <a:latin typeface="Montserrat" pitchFamily="2" charset="77"/>
              </a:rPr>
              <a:t>Il m'est arrivé qu'on me demande d'ajouter le nom d'un coauteur avec l'argument : 't'auras plus de chance de publier'</a:t>
            </a:r>
            <a:r>
              <a:rPr lang="fr-FR" b="0" i="0">
                <a:solidFill>
                  <a:srgbClr val="212121"/>
                </a:solidFill>
                <a:effectLst/>
                <a:latin typeface="Montserrat" pitchFamily="2" charset="77"/>
              </a:rPr>
              <a:t> », raconte-t-elle.*</a:t>
            </a:r>
          </a:p>
          <a:p>
            <a:endParaRPr lang="fr-FR">
              <a:latin typeface="Montserrat" pitchFamily="2" charset="77"/>
            </a:endParaRPr>
          </a:p>
        </p:txBody>
      </p:sp>
    </p:spTree>
    <p:extLst>
      <p:ext uri="{BB962C8B-B14F-4D97-AF65-F5344CB8AC3E}">
        <p14:creationId xmlns:p14="http://schemas.microsoft.com/office/powerpoint/2010/main" val="2218107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CF510DBC-BC95-554F-1C77-9D9EA74B8320}"/>
              </a:ext>
            </a:extLst>
          </p:cNvPr>
          <p:cNvPicPr>
            <a:picLocks noGrp="1" noChangeAspect="1"/>
          </p:cNvPicPr>
          <p:nvPr>
            <p:ph idx="1"/>
          </p:nvPr>
        </p:nvPicPr>
        <p:blipFill>
          <a:blip r:embed="rId2"/>
          <a:stretch>
            <a:fillRect/>
          </a:stretch>
        </p:blipFill>
        <p:spPr>
          <a:xfrm>
            <a:off x="609606" y="1333948"/>
            <a:ext cx="10929762" cy="4643363"/>
          </a:xfrm>
        </p:spPr>
      </p:pic>
    </p:spTree>
    <p:extLst>
      <p:ext uri="{BB962C8B-B14F-4D97-AF65-F5344CB8AC3E}">
        <p14:creationId xmlns:p14="http://schemas.microsoft.com/office/powerpoint/2010/main" val="4139664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06F3FB26-F43D-AB92-C0E9-2734B800DD77}"/>
              </a:ext>
            </a:extLst>
          </p:cNvPr>
          <p:cNvPicPr>
            <a:picLocks noGrp="1" noChangeAspect="1"/>
          </p:cNvPicPr>
          <p:nvPr>
            <p:ph idx="1"/>
          </p:nvPr>
        </p:nvPicPr>
        <p:blipFill>
          <a:blip r:embed="rId2"/>
          <a:stretch>
            <a:fillRect/>
          </a:stretch>
        </p:blipFill>
        <p:spPr>
          <a:xfrm>
            <a:off x="1358900" y="1385888"/>
            <a:ext cx="9474200" cy="4521200"/>
          </a:xfrm>
        </p:spPr>
      </p:pic>
    </p:spTree>
    <p:extLst>
      <p:ext uri="{BB962C8B-B14F-4D97-AF65-F5344CB8AC3E}">
        <p14:creationId xmlns:p14="http://schemas.microsoft.com/office/powerpoint/2010/main" val="3061067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EAC38E19-DA7B-194C-AC95-79BE2B13999A}"/>
              </a:ext>
            </a:extLst>
          </p:cNvPr>
          <p:cNvSpPr>
            <a:spLocks noGrp="1"/>
          </p:cNvSpPr>
          <p:nvPr>
            <p:ph type="title"/>
          </p:nvPr>
        </p:nvSpPr>
        <p:spPr>
          <a:xfrm>
            <a:off x="2547241" y="208761"/>
            <a:ext cx="9380152" cy="619461"/>
          </a:xfrm>
        </p:spPr>
        <p:txBody>
          <a:bodyPr vert="horz" lIns="91440" tIns="45720" rIns="91440" bIns="45720" rtlCol="0" anchor="ctr">
            <a:noAutofit/>
          </a:bodyPr>
          <a:lstStyle/>
          <a:p>
            <a:r>
              <a:rPr lang="fr-FR" sz="2800">
                <a:solidFill>
                  <a:srgbClr val="DE3782"/>
                </a:solidFill>
              </a:rPr>
              <a:t>L’Egalité Pro dans la FPH en quelques chiffres</a:t>
            </a:r>
          </a:p>
        </p:txBody>
      </p:sp>
      <p:pic>
        <p:nvPicPr>
          <p:cNvPr id="15" name="Image 14">
            <a:extLst>
              <a:ext uri="{FF2B5EF4-FFF2-40B4-BE49-F238E27FC236}">
                <a16:creationId xmlns:a16="http://schemas.microsoft.com/office/drawing/2014/main" id="{6A67E47B-E05A-15D7-A416-E3440FD640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001" y="6052463"/>
            <a:ext cx="7171356" cy="447092"/>
          </a:xfrm>
          <a:prstGeom prst="rect">
            <a:avLst/>
          </a:prstGeom>
        </p:spPr>
      </p:pic>
      <p:grpSp>
        <p:nvGrpSpPr>
          <p:cNvPr id="9" name="Groupe 8">
            <a:extLst>
              <a:ext uri="{FF2B5EF4-FFF2-40B4-BE49-F238E27FC236}">
                <a16:creationId xmlns:a16="http://schemas.microsoft.com/office/drawing/2014/main" id="{5BF33CE3-1D8C-E1C4-4EC6-87987C07E707}"/>
              </a:ext>
            </a:extLst>
          </p:cNvPr>
          <p:cNvGrpSpPr/>
          <p:nvPr/>
        </p:nvGrpSpPr>
        <p:grpSpPr>
          <a:xfrm>
            <a:off x="331001" y="1701527"/>
            <a:ext cx="6834696" cy="4218261"/>
            <a:chOff x="2742253" y="2025883"/>
            <a:chExt cx="6834696" cy="4218261"/>
          </a:xfrm>
        </p:grpSpPr>
        <p:grpSp>
          <p:nvGrpSpPr>
            <p:cNvPr id="4" name="Groupe 3">
              <a:extLst>
                <a:ext uri="{FF2B5EF4-FFF2-40B4-BE49-F238E27FC236}">
                  <a16:creationId xmlns:a16="http://schemas.microsoft.com/office/drawing/2014/main" id="{CC334721-89C7-5298-0C8F-D67A1EDC99DF}"/>
                </a:ext>
              </a:extLst>
            </p:cNvPr>
            <p:cNvGrpSpPr/>
            <p:nvPr/>
          </p:nvGrpSpPr>
          <p:grpSpPr>
            <a:xfrm>
              <a:off x="2769813" y="2403143"/>
              <a:ext cx="6807136" cy="3841001"/>
              <a:chOff x="2500349" y="3175051"/>
              <a:chExt cx="4902762" cy="3001462"/>
            </a:xfrm>
          </p:grpSpPr>
          <p:pic>
            <p:nvPicPr>
              <p:cNvPr id="17" name="Image 16" descr="Une image contenant table&#10;&#10;Description générée automatiquement">
                <a:extLst>
                  <a:ext uri="{FF2B5EF4-FFF2-40B4-BE49-F238E27FC236}">
                    <a16:creationId xmlns:a16="http://schemas.microsoft.com/office/drawing/2014/main" id="{046B1A42-45EE-FA25-47ED-FAC9EDE65C9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47241" y="3612390"/>
                <a:ext cx="4850021" cy="2564123"/>
              </a:xfrm>
              <a:prstGeom prst="rect">
                <a:avLst/>
              </a:prstGeom>
            </p:spPr>
          </p:pic>
          <p:pic>
            <p:nvPicPr>
              <p:cNvPr id="2" name="Image 1" descr="Une image contenant table&#10;&#10;Description générée automatiquement">
                <a:extLst>
                  <a:ext uri="{FF2B5EF4-FFF2-40B4-BE49-F238E27FC236}">
                    <a16:creationId xmlns:a16="http://schemas.microsoft.com/office/drawing/2014/main" id="{A294431A-98A4-2B79-A3B8-6120A3B53FE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6579"/>
              <a:stretch/>
            </p:blipFill>
            <p:spPr>
              <a:xfrm>
                <a:off x="2500349" y="3175051"/>
                <a:ext cx="4902762" cy="506181"/>
              </a:xfrm>
              <a:prstGeom prst="rect">
                <a:avLst/>
              </a:prstGeom>
            </p:spPr>
          </p:pic>
        </p:grpSp>
        <p:sp>
          <p:nvSpPr>
            <p:cNvPr id="6" name="ZoneTexte 5">
              <a:extLst>
                <a:ext uri="{FF2B5EF4-FFF2-40B4-BE49-F238E27FC236}">
                  <a16:creationId xmlns:a16="http://schemas.microsoft.com/office/drawing/2014/main" id="{1472F54C-4533-E55F-ECD3-FA40256A1A6B}"/>
                </a:ext>
              </a:extLst>
            </p:cNvPr>
            <p:cNvSpPr txBox="1"/>
            <p:nvPr/>
          </p:nvSpPr>
          <p:spPr>
            <a:xfrm>
              <a:off x="2742253" y="2025883"/>
              <a:ext cx="5187754" cy="523220"/>
            </a:xfrm>
            <a:prstGeom prst="rect">
              <a:avLst/>
            </a:prstGeom>
            <a:noFill/>
          </p:spPr>
          <p:txBody>
            <a:bodyPr wrap="square" rtlCol="0">
              <a:spAutoFit/>
            </a:bodyPr>
            <a:lstStyle/>
            <a:p>
              <a:r>
                <a:rPr lang="fr-FR" sz="1400">
                  <a:solidFill>
                    <a:srgbClr val="16278E"/>
                  </a:solidFill>
                  <a:latin typeface="Montserrat" pitchFamily="2" charset="77"/>
                </a:rPr>
                <a:t>Salaires bruts mensuels dans la FPH selon le statut ou la situation d’emploi en 2017 (en €)</a:t>
              </a:r>
            </a:p>
          </p:txBody>
        </p:sp>
      </p:grpSp>
      <p:sp>
        <p:nvSpPr>
          <p:cNvPr id="8" name="ZoneTexte 7">
            <a:extLst>
              <a:ext uri="{FF2B5EF4-FFF2-40B4-BE49-F238E27FC236}">
                <a16:creationId xmlns:a16="http://schemas.microsoft.com/office/drawing/2014/main" id="{5B471841-1501-2F67-3445-857333E90BB0}"/>
              </a:ext>
            </a:extLst>
          </p:cNvPr>
          <p:cNvSpPr txBox="1"/>
          <p:nvPr/>
        </p:nvSpPr>
        <p:spPr>
          <a:xfrm>
            <a:off x="7458408" y="2523640"/>
            <a:ext cx="4425586" cy="2953950"/>
          </a:xfrm>
          <a:prstGeom prst="rect">
            <a:avLst/>
          </a:prstGeom>
          <a:noFill/>
          <a:ln>
            <a:noFill/>
          </a:ln>
        </p:spPr>
        <p:txBody>
          <a:bodyPr wrap="square" rtlCol="0">
            <a:spAutoFit/>
          </a:bodyPr>
          <a:lstStyle/>
          <a:p>
            <a:pPr>
              <a:lnSpc>
                <a:spcPct val="150000"/>
              </a:lnSpc>
            </a:pPr>
            <a:r>
              <a:rPr lang="fr-FR">
                <a:solidFill>
                  <a:srgbClr val="16278E"/>
                </a:solidFill>
                <a:latin typeface="Montserrat" pitchFamily="2" charset="77"/>
              </a:rPr>
              <a:t>La FPH est la fonction publique qui présente les plus forts écarts de rémunération : </a:t>
            </a:r>
            <a:r>
              <a:rPr lang="fr-FR" b="1">
                <a:solidFill>
                  <a:srgbClr val="16278E"/>
                </a:solidFill>
                <a:latin typeface="Montserrat" pitchFamily="2" charset="77"/>
              </a:rPr>
              <a:t>20,5% en 2017 </a:t>
            </a:r>
            <a:r>
              <a:rPr lang="fr-FR">
                <a:solidFill>
                  <a:srgbClr val="16278E"/>
                </a:solidFill>
                <a:latin typeface="Montserrat" pitchFamily="2" charset="77"/>
              </a:rPr>
              <a:t>; en raison d’écarts importants dans les </a:t>
            </a:r>
            <a:r>
              <a:rPr lang="fr-FR" b="1">
                <a:solidFill>
                  <a:srgbClr val="16278E"/>
                </a:solidFill>
                <a:latin typeface="Montserrat" pitchFamily="2" charset="77"/>
              </a:rPr>
              <a:t>hôpitaux publics </a:t>
            </a:r>
            <a:r>
              <a:rPr lang="fr-FR">
                <a:solidFill>
                  <a:srgbClr val="16278E"/>
                </a:solidFill>
                <a:latin typeface="Montserrat" pitchFamily="2" charset="77"/>
              </a:rPr>
              <a:t>(</a:t>
            </a:r>
            <a:r>
              <a:rPr lang="fr-FR" b="1">
                <a:solidFill>
                  <a:srgbClr val="16278E"/>
                </a:solidFill>
                <a:latin typeface="Montserrat" pitchFamily="2" charset="77"/>
              </a:rPr>
              <a:t>21%</a:t>
            </a:r>
            <a:r>
              <a:rPr lang="fr-FR">
                <a:solidFill>
                  <a:srgbClr val="16278E"/>
                </a:solidFill>
                <a:latin typeface="Montserrat" pitchFamily="2" charset="77"/>
              </a:rPr>
              <a:t>). Alors qu’ils sont réduits à </a:t>
            </a:r>
            <a:r>
              <a:rPr lang="fr-FR" b="1">
                <a:solidFill>
                  <a:srgbClr val="16278E"/>
                </a:solidFill>
                <a:latin typeface="Montserrat" pitchFamily="2" charset="77"/>
              </a:rPr>
              <a:t>7,2%</a:t>
            </a:r>
            <a:r>
              <a:rPr lang="fr-FR">
                <a:solidFill>
                  <a:srgbClr val="16278E"/>
                </a:solidFill>
                <a:latin typeface="Montserrat" pitchFamily="2" charset="77"/>
              </a:rPr>
              <a:t> dans les </a:t>
            </a:r>
            <a:r>
              <a:rPr lang="fr-FR" b="1">
                <a:solidFill>
                  <a:srgbClr val="16278E"/>
                </a:solidFill>
                <a:latin typeface="Montserrat" pitchFamily="2" charset="77"/>
              </a:rPr>
              <a:t>établissements médico-sociaux.</a:t>
            </a:r>
          </a:p>
        </p:txBody>
      </p:sp>
      <p:sp>
        <p:nvSpPr>
          <p:cNvPr id="5" name="Ellipse 4">
            <a:extLst>
              <a:ext uri="{FF2B5EF4-FFF2-40B4-BE49-F238E27FC236}">
                <a16:creationId xmlns:a16="http://schemas.microsoft.com/office/drawing/2014/main" id="{3489F5D1-6A5C-CC9F-29DB-BEF8A3988EE5}"/>
              </a:ext>
            </a:extLst>
          </p:cNvPr>
          <p:cNvSpPr/>
          <p:nvPr/>
        </p:nvSpPr>
        <p:spPr>
          <a:xfrm>
            <a:off x="5372299" y="4445959"/>
            <a:ext cx="885113" cy="466939"/>
          </a:xfrm>
          <a:prstGeom prst="ellipse">
            <a:avLst/>
          </a:prstGeom>
          <a:noFill/>
          <a:ln w="28575">
            <a:solidFill>
              <a:srgbClr val="DE3782"/>
            </a:solidFill>
          </a:ln>
          <a:scene3d>
            <a:camera prst="orthographicFront"/>
            <a:lightRig rig="chilly"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cxnSp>
        <p:nvCxnSpPr>
          <p:cNvPr id="11" name="Connecteur droit avec flèche 10">
            <a:extLst>
              <a:ext uri="{FF2B5EF4-FFF2-40B4-BE49-F238E27FC236}">
                <a16:creationId xmlns:a16="http://schemas.microsoft.com/office/drawing/2014/main" id="{D6205183-2FE0-73F6-0F65-D16432FBE92A}"/>
              </a:ext>
            </a:extLst>
          </p:cNvPr>
          <p:cNvCxnSpPr>
            <a:cxnSpLocks/>
            <a:stCxn id="5" idx="7"/>
          </p:cNvCxnSpPr>
          <p:nvPr/>
        </p:nvCxnSpPr>
        <p:spPr>
          <a:xfrm flipV="1">
            <a:off x="6127790" y="3750365"/>
            <a:ext cx="1374567" cy="763976"/>
          </a:xfrm>
          <a:prstGeom prst="straightConnector1">
            <a:avLst/>
          </a:prstGeom>
          <a:ln w="28575">
            <a:solidFill>
              <a:srgbClr val="DE3782"/>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264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452CDC-A4A8-B448-B46E-41D73DED3C51}"/>
              </a:ext>
            </a:extLst>
          </p:cNvPr>
          <p:cNvSpPr>
            <a:spLocks noGrp="1"/>
          </p:cNvSpPr>
          <p:nvPr>
            <p:ph type="title"/>
          </p:nvPr>
        </p:nvSpPr>
        <p:spPr>
          <a:xfrm>
            <a:off x="664701" y="2429845"/>
            <a:ext cx="7628481" cy="1998310"/>
          </a:xfrm>
        </p:spPr>
        <p:txBody>
          <a:bodyPr>
            <a:normAutofit/>
          </a:bodyPr>
          <a:lstStyle/>
          <a:p>
            <a:r>
              <a:rPr lang="fr-FR"/>
              <a:t>Le Cadre légal </a:t>
            </a:r>
            <a:br>
              <a:rPr lang="fr-FR"/>
            </a:br>
            <a:r>
              <a:rPr lang="fr-FR" sz="2800"/>
              <a:t>de la démarche égalité professionnelle</a:t>
            </a:r>
            <a:endParaRPr lang="fr-FR"/>
          </a:p>
        </p:txBody>
      </p:sp>
    </p:spTree>
    <p:extLst>
      <p:ext uri="{BB962C8B-B14F-4D97-AF65-F5344CB8AC3E}">
        <p14:creationId xmlns:p14="http://schemas.microsoft.com/office/powerpoint/2010/main" val="3275374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286A18D-EB5C-BF1C-7CE3-81C889EE7F04}"/>
              </a:ext>
            </a:extLst>
          </p:cNvPr>
          <p:cNvPicPr>
            <a:picLocks noChangeAspect="1"/>
          </p:cNvPicPr>
          <p:nvPr/>
        </p:nvPicPr>
        <p:blipFill>
          <a:blip r:embed="rId2"/>
          <a:stretch>
            <a:fillRect/>
          </a:stretch>
        </p:blipFill>
        <p:spPr>
          <a:xfrm>
            <a:off x="0" y="1908313"/>
            <a:ext cx="12156350" cy="4263887"/>
          </a:xfrm>
          <a:prstGeom prst="rect">
            <a:avLst/>
          </a:prstGeom>
        </p:spPr>
      </p:pic>
      <p:sp>
        <p:nvSpPr>
          <p:cNvPr id="3" name="Titre 1">
            <a:extLst>
              <a:ext uri="{FF2B5EF4-FFF2-40B4-BE49-F238E27FC236}">
                <a16:creationId xmlns:a16="http://schemas.microsoft.com/office/drawing/2014/main" id="{538773B0-0AD3-5CCC-ADA3-C97DC6519D95}"/>
              </a:ext>
            </a:extLst>
          </p:cNvPr>
          <p:cNvSpPr>
            <a:spLocks noGrp="1"/>
          </p:cNvSpPr>
          <p:nvPr>
            <p:ph type="title"/>
          </p:nvPr>
        </p:nvSpPr>
        <p:spPr>
          <a:xfrm>
            <a:off x="2734886" y="136525"/>
            <a:ext cx="8618913" cy="1135322"/>
          </a:xfrm>
        </p:spPr>
        <p:txBody>
          <a:bodyPr/>
          <a:lstStyle/>
          <a:p>
            <a:r>
              <a:rPr lang="fr-FR" dirty="0"/>
              <a:t>C’est quoi pour vous l’Egalité Pro ?</a:t>
            </a:r>
          </a:p>
        </p:txBody>
      </p:sp>
    </p:spTree>
    <p:extLst>
      <p:ext uri="{BB962C8B-B14F-4D97-AF65-F5344CB8AC3E}">
        <p14:creationId xmlns:p14="http://schemas.microsoft.com/office/powerpoint/2010/main" val="1279195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62001" y="1275219"/>
            <a:ext cx="10783556" cy="5476729"/>
          </a:xfrm>
        </p:spPr>
        <p:txBody>
          <a:bodyPr>
            <a:normAutofit fontScale="92500" lnSpcReduction="10000"/>
          </a:bodyPr>
          <a:lstStyle/>
          <a:p>
            <a:pPr marL="0" indent="0">
              <a:buNone/>
            </a:pPr>
            <a:r>
              <a:rPr lang="fr-FR" sz="2400" b="1">
                <a:solidFill>
                  <a:srgbClr val="DE3782"/>
                </a:solidFill>
              </a:rPr>
              <a:t>L’évolution de la législation et de la règlementation </a:t>
            </a:r>
            <a:r>
              <a:rPr lang="fr-FR" sz="2400">
                <a:solidFill>
                  <a:srgbClr val="DE3782"/>
                </a:solidFill>
              </a:rPr>
              <a:t>en matière d’Egalité Professionnelle Femmes-Hommes</a:t>
            </a:r>
          </a:p>
          <a:p>
            <a:pPr marL="0" indent="0">
              <a:buNone/>
            </a:pPr>
            <a:endParaRPr lang="fr-FR" sz="1400">
              <a:solidFill>
                <a:srgbClr val="C00000"/>
              </a:solidFill>
            </a:endParaRPr>
          </a:p>
          <a:p>
            <a:pPr marL="359461" lvl="1" indent="-142480">
              <a:buFont typeface="+mj-lt"/>
              <a:buAutoNum type="arabicPeriod"/>
            </a:pPr>
            <a:r>
              <a:rPr lang="fr-FR" sz="2200" b="1">
                <a:solidFill>
                  <a:schemeClr val="tx1"/>
                </a:solidFill>
                <a:latin typeface="Montserrat" pitchFamily="2" charset="77"/>
              </a:rPr>
              <a:t>Depuis</a:t>
            </a:r>
            <a:r>
              <a:rPr lang="fr-FR" sz="2200">
                <a:solidFill>
                  <a:schemeClr val="tx1"/>
                </a:solidFill>
                <a:latin typeface="Montserrat" pitchFamily="2" charset="77"/>
              </a:rPr>
              <a:t> </a:t>
            </a:r>
            <a:r>
              <a:rPr lang="fr-FR" sz="2200" b="1">
                <a:solidFill>
                  <a:schemeClr val="tx1"/>
                </a:solidFill>
                <a:latin typeface="Montserrat" pitchFamily="2" charset="77"/>
              </a:rPr>
              <a:t>1946</a:t>
            </a:r>
            <a:r>
              <a:rPr lang="fr-FR" sz="2200">
                <a:solidFill>
                  <a:schemeClr val="tx1"/>
                </a:solidFill>
                <a:latin typeface="Montserrat" pitchFamily="2" charset="77"/>
              </a:rPr>
              <a:t>, </a:t>
            </a:r>
            <a:r>
              <a:rPr lang="fr-FR" sz="2200" b="1">
                <a:solidFill>
                  <a:schemeClr val="tx1"/>
                </a:solidFill>
                <a:latin typeface="Montserrat" pitchFamily="2" charset="77"/>
              </a:rPr>
              <a:t>l’égalité entre les femmes et les hommes est un principe constitutionnel </a:t>
            </a:r>
            <a:r>
              <a:rPr lang="fr-FR" sz="2200">
                <a:solidFill>
                  <a:schemeClr val="tx1"/>
                </a:solidFill>
                <a:latin typeface="Montserrat" pitchFamily="2" charset="77"/>
              </a:rPr>
              <a:t>sur le fondement duquel la loi garantit aux femmes des droits égaux à ceux des hommes dans tous les domaines.</a:t>
            </a:r>
          </a:p>
          <a:p>
            <a:pPr marL="611461" lvl="1" indent="-142480">
              <a:buFont typeface="+mj-lt"/>
              <a:buAutoNum type="arabicPeriod"/>
            </a:pPr>
            <a:endParaRPr lang="fr-FR" sz="1300">
              <a:solidFill>
                <a:schemeClr val="tx1"/>
              </a:solidFill>
              <a:latin typeface="Montserrat" pitchFamily="2" charset="77"/>
            </a:endParaRPr>
          </a:p>
          <a:p>
            <a:pPr marL="360000" lvl="1" indent="-142480">
              <a:buFont typeface="+mj-lt"/>
              <a:buAutoNum type="arabicPeriod"/>
            </a:pPr>
            <a:r>
              <a:rPr lang="fr-FR" sz="2200" b="1">
                <a:solidFill>
                  <a:schemeClr val="tx1"/>
                </a:solidFill>
                <a:latin typeface="Montserrat" pitchFamily="2" charset="77"/>
              </a:rPr>
              <a:t>Ce principe </a:t>
            </a:r>
            <a:r>
              <a:rPr lang="fr-FR" sz="2200">
                <a:solidFill>
                  <a:schemeClr val="tx1"/>
                </a:solidFill>
                <a:latin typeface="Montserrat" pitchFamily="2" charset="77"/>
              </a:rPr>
              <a:t>a notamment été rappelé par </a:t>
            </a:r>
            <a:r>
              <a:rPr lang="fr-FR" sz="2200" b="1">
                <a:solidFill>
                  <a:schemeClr val="tx1"/>
                </a:solidFill>
                <a:latin typeface="Montserrat" pitchFamily="2" charset="77"/>
              </a:rPr>
              <a:t>la</a:t>
            </a:r>
            <a:r>
              <a:rPr lang="fr-FR" sz="2200">
                <a:solidFill>
                  <a:schemeClr val="tx1"/>
                </a:solidFill>
                <a:latin typeface="Montserrat" pitchFamily="2" charset="77"/>
              </a:rPr>
              <a:t> </a:t>
            </a:r>
            <a:r>
              <a:rPr lang="fr-FR" sz="2200" b="1">
                <a:solidFill>
                  <a:schemeClr val="tx1"/>
                </a:solidFill>
                <a:latin typeface="Montserrat" pitchFamily="2" charset="77"/>
              </a:rPr>
              <a:t>"loi </a:t>
            </a:r>
            <a:r>
              <a:rPr lang="fr-FR" sz="2200" b="1" err="1">
                <a:solidFill>
                  <a:schemeClr val="tx1"/>
                </a:solidFill>
                <a:latin typeface="Montserrat" pitchFamily="2" charset="77"/>
              </a:rPr>
              <a:t>Roudy</a:t>
            </a:r>
            <a:r>
              <a:rPr lang="fr-FR" sz="2200" b="1">
                <a:solidFill>
                  <a:schemeClr val="tx1"/>
                </a:solidFill>
                <a:latin typeface="Montserrat" pitchFamily="2" charset="77"/>
              </a:rPr>
              <a:t>", du 13 juillet 1983</a:t>
            </a:r>
            <a:r>
              <a:rPr lang="fr-FR" sz="2200">
                <a:solidFill>
                  <a:schemeClr val="tx1"/>
                </a:solidFill>
                <a:latin typeface="Montserrat" pitchFamily="2" charset="77"/>
              </a:rPr>
              <a:t>, qui réaffirme l'égalité entre les femmes et les hommes dans tout le champ professionnel (recrutement, rémunération, promotion ou formation) ; loi portant  sur les droits et obligations des fonctionnaires en son article 6 bis.</a:t>
            </a:r>
          </a:p>
          <a:p>
            <a:pPr marL="468981" lvl="1" indent="0">
              <a:buNone/>
            </a:pPr>
            <a:endParaRPr lang="fr-FR" sz="1300">
              <a:solidFill>
                <a:schemeClr val="tx1"/>
              </a:solidFill>
              <a:latin typeface="Montserrat" pitchFamily="2" charset="77"/>
            </a:endParaRPr>
          </a:p>
          <a:p>
            <a:pPr marL="360000" lvl="1" indent="-126900">
              <a:buFont typeface="+mj-lt"/>
              <a:buAutoNum type="arabicPeriod" startAt="3"/>
            </a:pPr>
            <a:r>
              <a:rPr lang="fr-FR" sz="2200" b="1">
                <a:solidFill>
                  <a:schemeClr val="tx1"/>
                </a:solidFill>
                <a:latin typeface="Montserrat" pitchFamily="2" charset="77"/>
              </a:rPr>
              <a:t>Un « Protocole d’accord relatif à l’égalité professionnelle entre les femmes et les hommes dans la fonction publique » a été signé le 8 mars 2013</a:t>
            </a:r>
            <a:r>
              <a:rPr lang="fr-FR" sz="2200">
                <a:solidFill>
                  <a:schemeClr val="tx1"/>
                </a:solidFill>
                <a:latin typeface="Montserrat" pitchFamily="2" charset="77"/>
              </a:rPr>
              <a:t>. Le Gouvernement et les signataires de ce protocole, ont la volonté de progresser résolument vers l’égalité réelle entre les femmes et les hommes dans le secteur public</a:t>
            </a:r>
            <a:r>
              <a:rPr lang="fr-FR" sz="2000">
                <a:solidFill>
                  <a:schemeClr val="tx1"/>
                </a:solidFill>
                <a:latin typeface="Montserrat" pitchFamily="2" charset="77"/>
              </a:rPr>
              <a:t>.</a:t>
            </a:r>
            <a:endParaRPr lang="fr-FR" sz="800">
              <a:solidFill>
                <a:schemeClr val="tx1"/>
              </a:solidFill>
              <a:latin typeface="Montserrat" pitchFamily="2" charset="77"/>
            </a:endParaRPr>
          </a:p>
          <a:p>
            <a:pPr marL="468981" lvl="1" indent="0">
              <a:buNone/>
            </a:pPr>
            <a:r>
              <a:rPr lang="fr-FR" sz="2200">
                <a:solidFill>
                  <a:schemeClr val="tx1"/>
                </a:solidFill>
                <a:latin typeface="Montserrat" pitchFamily="2" charset="77"/>
              </a:rPr>
              <a:t>L’enjeu est à la fois de réaffirmer l’exemplarité des employeurs publics et de faire de l’égalité professionnelle un levier réel de transformation de la fonction publique dans les années à venir.</a:t>
            </a:r>
            <a:r>
              <a:rPr lang="fr-FR" sz="2000">
                <a:solidFill>
                  <a:schemeClr val="tx1"/>
                </a:solidFill>
                <a:latin typeface="Montserrat" pitchFamily="2" charset="77"/>
              </a:rPr>
              <a:t> </a:t>
            </a:r>
            <a:endParaRPr lang="fr-FR" sz="800">
              <a:solidFill>
                <a:schemeClr val="tx1"/>
              </a:solidFill>
              <a:latin typeface="Montserrat" pitchFamily="2" charset="77"/>
            </a:endParaRPr>
          </a:p>
        </p:txBody>
      </p:sp>
      <p:sp>
        <p:nvSpPr>
          <p:cNvPr id="7" name="Titre 1">
            <a:extLst>
              <a:ext uri="{FF2B5EF4-FFF2-40B4-BE49-F238E27FC236}">
                <a16:creationId xmlns:a16="http://schemas.microsoft.com/office/drawing/2014/main" id="{EAC38E19-DA7B-194C-AC95-79BE2B13999A}"/>
              </a:ext>
            </a:extLst>
          </p:cNvPr>
          <p:cNvSpPr>
            <a:spLocks noGrp="1"/>
          </p:cNvSpPr>
          <p:nvPr>
            <p:ph type="title"/>
          </p:nvPr>
        </p:nvSpPr>
        <p:spPr>
          <a:xfrm>
            <a:off x="2495794" y="230931"/>
            <a:ext cx="8229600" cy="619461"/>
          </a:xfrm>
        </p:spPr>
        <p:txBody>
          <a:bodyPr vert="horz" lIns="91440" tIns="45720" rIns="91440" bIns="45720" rtlCol="0" anchor="ctr">
            <a:noAutofit/>
          </a:bodyPr>
          <a:lstStyle/>
          <a:p>
            <a:r>
              <a:rPr lang="fr-FR" sz="2800">
                <a:solidFill>
                  <a:srgbClr val="DE3782"/>
                </a:solidFill>
              </a:rPr>
              <a:t>Contexte Législatif &amp; Réglementaire</a:t>
            </a:r>
          </a:p>
        </p:txBody>
      </p:sp>
    </p:spTree>
    <p:extLst>
      <p:ext uri="{BB962C8B-B14F-4D97-AF65-F5344CB8AC3E}">
        <p14:creationId xmlns:p14="http://schemas.microsoft.com/office/powerpoint/2010/main" val="2711926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22173" y="1381272"/>
            <a:ext cx="9687697" cy="4871248"/>
          </a:xfrm>
        </p:spPr>
        <p:txBody>
          <a:bodyPr>
            <a:normAutofit/>
          </a:bodyPr>
          <a:lstStyle/>
          <a:p>
            <a:pPr marL="360000" lvl="1" indent="-142480">
              <a:buFont typeface="+mj-lt"/>
              <a:buAutoNum type="arabicPeriod"/>
            </a:pPr>
            <a:r>
              <a:rPr lang="fr-FR" sz="1800" b="1" u="sng">
                <a:solidFill>
                  <a:srgbClr val="DE3782"/>
                </a:solidFill>
                <a:latin typeface="Montserrat" pitchFamily="2" charset="77"/>
              </a:rPr>
              <a:t>L’Accord </a:t>
            </a:r>
            <a:r>
              <a:rPr lang="fr-FR" sz="1800" u="sng">
                <a:solidFill>
                  <a:srgbClr val="DE3782"/>
                </a:solidFill>
                <a:latin typeface="Montserrat" pitchFamily="2" charset="77"/>
              </a:rPr>
              <a:t>du 30 Novembre 2018 relatif à l’</a:t>
            </a:r>
            <a:r>
              <a:rPr lang="fr-FR" sz="1800" b="1" u="sng">
                <a:solidFill>
                  <a:srgbClr val="DE3782"/>
                </a:solidFill>
                <a:latin typeface="Montserrat" pitchFamily="2" charset="77"/>
              </a:rPr>
              <a:t>Egalité Professionnelle entre les femmes et les hommes dans la Fonction Publique</a:t>
            </a:r>
          </a:p>
          <a:p>
            <a:pPr marL="360000" lvl="1" indent="-142480">
              <a:buFont typeface="+mj-lt"/>
              <a:buAutoNum type="arabicPeriod"/>
            </a:pPr>
            <a:endParaRPr lang="fr-FR" sz="1800" b="1" u="sng">
              <a:solidFill>
                <a:srgbClr val="DE3782"/>
              </a:solidFill>
              <a:latin typeface="Montserrat" pitchFamily="2" charset="77"/>
            </a:endParaRPr>
          </a:p>
          <a:p>
            <a:pPr marL="360000" lvl="1" indent="-142480">
              <a:buFont typeface="+mj-lt"/>
              <a:buAutoNum type="arabicPeriod"/>
            </a:pPr>
            <a:r>
              <a:rPr lang="fr-FR" sz="1800" b="1" u="sng">
                <a:solidFill>
                  <a:srgbClr val="DE3782"/>
                </a:solidFill>
                <a:latin typeface="Montserrat" pitchFamily="2" charset="77"/>
              </a:rPr>
              <a:t>La loi de Transformation de la Fonction Publique </a:t>
            </a:r>
            <a:r>
              <a:rPr lang="fr-FR" sz="1800" u="sng">
                <a:solidFill>
                  <a:srgbClr val="DE3782"/>
                </a:solidFill>
                <a:latin typeface="Montserrat" pitchFamily="2" charset="77"/>
              </a:rPr>
              <a:t>(Loi 2019-828 du 6 Aout 2019) </a:t>
            </a:r>
            <a:r>
              <a:rPr lang="fr-FR" sz="1800" b="1" u="sng">
                <a:solidFill>
                  <a:srgbClr val="DE3782"/>
                </a:solidFill>
                <a:latin typeface="Montserrat" pitchFamily="2" charset="77"/>
              </a:rPr>
              <a:t>impose</a:t>
            </a:r>
          </a:p>
          <a:p>
            <a:pPr marL="648000" lvl="1" indent="-159512" algn="just">
              <a:lnSpc>
                <a:spcPct val="120000"/>
              </a:lnSpc>
              <a:spcBef>
                <a:spcPts val="624"/>
              </a:spcBef>
              <a:buFont typeface="Wingdings" charset="2"/>
              <a:buChar char="Ø"/>
            </a:pPr>
            <a:r>
              <a:rPr lang="fr-FR" sz="1800">
                <a:solidFill>
                  <a:schemeClr val="tx1"/>
                </a:solidFill>
                <a:latin typeface="Montserrat" pitchFamily="2" charset="77"/>
              </a:rPr>
              <a:t>La mise en place d’un </a:t>
            </a:r>
            <a:r>
              <a:rPr lang="fr-FR" sz="1800" b="1">
                <a:solidFill>
                  <a:schemeClr val="tx1"/>
                </a:solidFill>
                <a:latin typeface="Montserrat" pitchFamily="2" charset="77"/>
              </a:rPr>
              <a:t>Rapport Social Unique </a:t>
            </a:r>
            <a:r>
              <a:rPr lang="fr-FR" sz="1800" u="sng">
                <a:solidFill>
                  <a:schemeClr val="tx1"/>
                </a:solidFill>
                <a:latin typeface="Montserrat" pitchFamily="2" charset="77"/>
              </a:rPr>
              <a:t>présentant la situation comparée de femmes et des hommes</a:t>
            </a:r>
            <a:r>
              <a:rPr lang="fr-FR" sz="1800" b="1">
                <a:solidFill>
                  <a:schemeClr val="tx1"/>
                </a:solidFill>
                <a:latin typeface="Montserrat" pitchFamily="2" charset="77"/>
              </a:rPr>
              <a:t> </a:t>
            </a:r>
            <a:r>
              <a:rPr lang="fr-FR" sz="1800">
                <a:solidFill>
                  <a:schemeClr val="tx1"/>
                </a:solidFill>
                <a:latin typeface="Montserrat" pitchFamily="2" charset="77"/>
              </a:rPr>
              <a:t>de l’établissement. </a:t>
            </a:r>
          </a:p>
          <a:p>
            <a:pPr marL="648000" lvl="1" indent="-159512" algn="just">
              <a:lnSpc>
                <a:spcPct val="120000"/>
              </a:lnSpc>
              <a:spcBef>
                <a:spcPts val="624"/>
              </a:spcBef>
              <a:buFont typeface="Wingdings" charset="2"/>
              <a:buChar char="Ø"/>
            </a:pPr>
            <a:r>
              <a:rPr lang="fr-FR" sz="1800" b="1">
                <a:solidFill>
                  <a:schemeClr val="tx1"/>
                </a:solidFill>
                <a:latin typeface="Montserrat" pitchFamily="2" charset="77"/>
              </a:rPr>
              <a:t>La création de lignes directrices de gestion </a:t>
            </a:r>
            <a:r>
              <a:rPr lang="fr-FR" sz="1800">
                <a:solidFill>
                  <a:schemeClr val="tx1"/>
                </a:solidFill>
                <a:latin typeface="Montserrat" pitchFamily="2" charset="77"/>
              </a:rPr>
              <a:t>sur les orientations et les priorités en matière de promotion et de valorisation des parcours professionnels</a:t>
            </a:r>
          </a:p>
          <a:p>
            <a:pPr marL="648000" lvl="1" indent="-159512">
              <a:lnSpc>
                <a:spcPct val="120000"/>
              </a:lnSpc>
              <a:buFont typeface="Wingdings" charset="2"/>
              <a:buChar char="Ø"/>
            </a:pPr>
            <a:r>
              <a:rPr lang="fr-FR" sz="1800">
                <a:solidFill>
                  <a:schemeClr val="tx1"/>
                </a:solidFill>
                <a:latin typeface="Montserrat" pitchFamily="2" charset="77"/>
              </a:rPr>
              <a:t>Droit à </a:t>
            </a:r>
            <a:r>
              <a:rPr lang="fr-FR" sz="1800" b="1">
                <a:solidFill>
                  <a:schemeClr val="tx1"/>
                </a:solidFill>
                <a:latin typeface="Montserrat" pitchFamily="2" charset="77"/>
              </a:rPr>
              <a:t>l’Allaitement</a:t>
            </a:r>
            <a:r>
              <a:rPr lang="fr-FR" sz="1800">
                <a:solidFill>
                  <a:schemeClr val="tx1"/>
                </a:solidFill>
                <a:latin typeface="Montserrat" pitchFamily="2" charset="77"/>
              </a:rPr>
              <a:t> </a:t>
            </a:r>
          </a:p>
          <a:p>
            <a:pPr marL="648000" lvl="1" indent="-159512">
              <a:lnSpc>
                <a:spcPct val="120000"/>
              </a:lnSpc>
              <a:buFont typeface="Wingdings" charset="2"/>
              <a:buChar char="Ø"/>
            </a:pPr>
            <a:r>
              <a:rPr lang="fr-FR" sz="1800">
                <a:solidFill>
                  <a:schemeClr val="tx1"/>
                </a:solidFill>
                <a:latin typeface="Montserrat" pitchFamily="2" charset="77"/>
              </a:rPr>
              <a:t>Recours ponctuel au </a:t>
            </a:r>
            <a:r>
              <a:rPr lang="fr-FR" sz="1800" b="1">
                <a:solidFill>
                  <a:schemeClr val="tx1"/>
                </a:solidFill>
                <a:latin typeface="Montserrat" pitchFamily="2" charset="77"/>
              </a:rPr>
              <a:t>télétravail</a:t>
            </a:r>
            <a:r>
              <a:rPr lang="fr-FR" sz="1800">
                <a:solidFill>
                  <a:schemeClr val="tx1"/>
                </a:solidFill>
                <a:latin typeface="Montserrat" pitchFamily="2" charset="77"/>
              </a:rPr>
              <a:t> </a:t>
            </a:r>
          </a:p>
          <a:p>
            <a:pPr marL="648000" lvl="1" indent="-159512">
              <a:lnSpc>
                <a:spcPct val="120000"/>
              </a:lnSpc>
              <a:buFont typeface="Wingdings" charset="2"/>
              <a:buChar char="Ø"/>
            </a:pPr>
            <a:r>
              <a:rPr lang="fr-FR" sz="1800">
                <a:solidFill>
                  <a:schemeClr val="tx1"/>
                </a:solidFill>
                <a:latin typeface="Montserrat" pitchFamily="2" charset="77"/>
              </a:rPr>
              <a:t>Favoriser l’Egalité pro pour les travailleurs en situation de </a:t>
            </a:r>
            <a:r>
              <a:rPr lang="fr-FR" sz="1800" b="1">
                <a:solidFill>
                  <a:schemeClr val="tx1"/>
                </a:solidFill>
                <a:latin typeface="Montserrat" pitchFamily="2" charset="77"/>
              </a:rPr>
              <a:t>Handicap</a:t>
            </a:r>
          </a:p>
        </p:txBody>
      </p:sp>
      <p:sp>
        <p:nvSpPr>
          <p:cNvPr id="7" name="Titre 1">
            <a:extLst>
              <a:ext uri="{FF2B5EF4-FFF2-40B4-BE49-F238E27FC236}">
                <a16:creationId xmlns:a16="http://schemas.microsoft.com/office/drawing/2014/main" id="{EAC38E19-DA7B-194C-AC95-79BE2B13999A}"/>
              </a:ext>
            </a:extLst>
          </p:cNvPr>
          <p:cNvSpPr>
            <a:spLocks noGrp="1"/>
          </p:cNvSpPr>
          <p:nvPr>
            <p:ph type="title"/>
          </p:nvPr>
        </p:nvSpPr>
        <p:spPr>
          <a:xfrm>
            <a:off x="2513762" y="273920"/>
            <a:ext cx="8229600" cy="619461"/>
          </a:xfrm>
        </p:spPr>
        <p:txBody>
          <a:bodyPr vert="horz" lIns="91440" tIns="45720" rIns="91440" bIns="45720" rtlCol="0" anchor="ctr">
            <a:noAutofit/>
          </a:bodyPr>
          <a:lstStyle/>
          <a:p>
            <a:r>
              <a:rPr lang="fr-FR" sz="2800">
                <a:solidFill>
                  <a:srgbClr val="DE3782"/>
                </a:solidFill>
              </a:rPr>
              <a:t>Contexte Législatif &amp; Réglementaire</a:t>
            </a:r>
          </a:p>
        </p:txBody>
      </p:sp>
    </p:spTree>
    <p:extLst>
      <p:ext uri="{BB962C8B-B14F-4D97-AF65-F5344CB8AC3E}">
        <p14:creationId xmlns:p14="http://schemas.microsoft.com/office/powerpoint/2010/main" val="1268019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26757" y="1381271"/>
            <a:ext cx="10305535" cy="4698253"/>
          </a:xfrm>
        </p:spPr>
        <p:txBody>
          <a:bodyPr>
            <a:noAutofit/>
          </a:bodyPr>
          <a:lstStyle/>
          <a:p>
            <a:pPr marL="217520" lvl="1" indent="0">
              <a:lnSpc>
                <a:spcPct val="110000"/>
              </a:lnSpc>
              <a:buNone/>
            </a:pPr>
            <a:r>
              <a:rPr lang="fr-FR" sz="1800" dirty="0">
                <a:solidFill>
                  <a:srgbClr val="DE3782"/>
                </a:solidFill>
                <a:latin typeface="Montserrat" pitchFamily="2" charset="77"/>
              </a:rPr>
              <a:t>La loi de Transformation impose aussi </a:t>
            </a:r>
            <a:r>
              <a:rPr lang="fr-FR" sz="1800" b="1" dirty="0">
                <a:solidFill>
                  <a:schemeClr val="tx1"/>
                </a:solidFill>
                <a:latin typeface="Montserrat" pitchFamily="2" charset="77"/>
              </a:rPr>
              <a:t>de NOUVELLES OBLIGATIONS en matière d’Egalité Professionnelle </a:t>
            </a:r>
            <a:r>
              <a:rPr lang="fr-FR" sz="1800" dirty="0">
                <a:solidFill>
                  <a:schemeClr val="tx1"/>
                </a:solidFill>
                <a:latin typeface="Montserrat" pitchFamily="2" charset="77"/>
              </a:rPr>
              <a:t>:</a:t>
            </a:r>
          </a:p>
          <a:p>
            <a:pPr marL="217520" lvl="1" indent="0">
              <a:lnSpc>
                <a:spcPct val="110000"/>
              </a:lnSpc>
              <a:buNone/>
            </a:pPr>
            <a:endParaRPr lang="fr-FR" sz="1700" dirty="0">
              <a:solidFill>
                <a:schemeClr val="tx1"/>
              </a:solidFill>
              <a:latin typeface="Montserrat" pitchFamily="2" charset="77"/>
            </a:endParaRPr>
          </a:p>
          <a:p>
            <a:pPr marL="569038" lvl="1" indent="-285750">
              <a:buFont typeface="Wingdings" pitchFamily="2" charset="2"/>
              <a:buChar char="Ø"/>
            </a:pPr>
            <a:r>
              <a:rPr lang="fr-FR" sz="1800" dirty="0">
                <a:solidFill>
                  <a:schemeClr val="tx1"/>
                </a:solidFill>
                <a:latin typeface="Montserrat" pitchFamily="2" charset="77"/>
              </a:rPr>
              <a:t>Mise en place d’un </a:t>
            </a:r>
            <a:r>
              <a:rPr lang="fr-FR" sz="1800" b="1" dirty="0">
                <a:solidFill>
                  <a:srgbClr val="DE3782"/>
                </a:solidFill>
                <a:latin typeface="Montserrat" pitchFamily="2" charset="77"/>
              </a:rPr>
              <a:t>Dispositif</a:t>
            </a:r>
            <a:r>
              <a:rPr lang="fr-FR" sz="1800" b="1" dirty="0">
                <a:solidFill>
                  <a:schemeClr val="tx1"/>
                </a:solidFill>
                <a:latin typeface="Montserrat" pitchFamily="2" charset="77"/>
              </a:rPr>
              <a:t> </a:t>
            </a:r>
            <a:r>
              <a:rPr lang="fr-FR" sz="1800" b="1" dirty="0">
                <a:solidFill>
                  <a:srgbClr val="DE3782"/>
                </a:solidFill>
                <a:latin typeface="Montserrat" pitchFamily="2" charset="77"/>
              </a:rPr>
              <a:t>dédié aux signalements </a:t>
            </a:r>
            <a:r>
              <a:rPr lang="fr-FR" sz="1800" dirty="0">
                <a:solidFill>
                  <a:schemeClr val="tx1"/>
                </a:solidFill>
                <a:latin typeface="Montserrat" pitchFamily="2" charset="77"/>
              </a:rPr>
              <a:t>des actes de violence, de discrimination, de harcèlement moral ou sexuel ou d’agissements sexistes et communication de ce dispositif</a:t>
            </a:r>
          </a:p>
          <a:p>
            <a:pPr marL="569038" lvl="1" indent="-285750">
              <a:buFont typeface="Wingdings" pitchFamily="2" charset="2"/>
              <a:buChar char="Ø"/>
            </a:pPr>
            <a:endParaRPr lang="fr-FR" sz="1700" dirty="0">
              <a:solidFill>
                <a:schemeClr val="tx1"/>
              </a:solidFill>
              <a:latin typeface="Montserrat" pitchFamily="2" charset="77"/>
            </a:endParaRPr>
          </a:p>
          <a:p>
            <a:pPr marL="569038" lvl="1" indent="-285750">
              <a:buFont typeface="Wingdings" pitchFamily="2" charset="2"/>
              <a:buChar char="Ø"/>
            </a:pPr>
            <a:r>
              <a:rPr lang="fr-FR" sz="1800" dirty="0">
                <a:solidFill>
                  <a:schemeClr val="tx1"/>
                </a:solidFill>
                <a:latin typeface="Montserrat" pitchFamily="2" charset="77"/>
              </a:rPr>
              <a:t>Nomination d’</a:t>
            </a:r>
            <a:r>
              <a:rPr lang="fr-FR" sz="1800" dirty="0" err="1">
                <a:solidFill>
                  <a:schemeClr val="tx1"/>
                </a:solidFill>
                <a:latin typeface="Montserrat" pitchFamily="2" charset="77"/>
              </a:rPr>
              <a:t>un-e</a:t>
            </a:r>
            <a:r>
              <a:rPr lang="fr-FR" sz="1800" dirty="0">
                <a:solidFill>
                  <a:schemeClr val="tx1"/>
                </a:solidFill>
                <a:latin typeface="Montserrat" pitchFamily="2" charset="77"/>
              </a:rPr>
              <a:t> ou plusieurs </a:t>
            </a:r>
            <a:r>
              <a:rPr lang="fr-FR" sz="1800" b="1" dirty="0">
                <a:solidFill>
                  <a:srgbClr val="DE3782"/>
                </a:solidFill>
                <a:latin typeface="Montserrat" pitchFamily="2" charset="77"/>
              </a:rPr>
              <a:t>Référent-e-s Egalité Pro</a:t>
            </a:r>
          </a:p>
          <a:p>
            <a:pPr marL="569038" lvl="1" indent="-285750">
              <a:buFont typeface="Wingdings" pitchFamily="2" charset="2"/>
              <a:buChar char="Ø"/>
            </a:pPr>
            <a:endParaRPr lang="fr-FR" sz="1700" b="1" dirty="0">
              <a:solidFill>
                <a:srgbClr val="DE3782"/>
              </a:solidFill>
              <a:latin typeface="Montserrat" pitchFamily="2" charset="77"/>
            </a:endParaRPr>
          </a:p>
          <a:p>
            <a:pPr marL="569038" lvl="1" indent="-285750">
              <a:buFont typeface="Wingdings" pitchFamily="2" charset="2"/>
              <a:buChar char="Ø"/>
            </a:pPr>
            <a:r>
              <a:rPr lang="fr-FR" sz="1800" dirty="0">
                <a:solidFill>
                  <a:schemeClr val="tx1"/>
                </a:solidFill>
                <a:latin typeface="Montserrat" pitchFamily="2" charset="77"/>
              </a:rPr>
              <a:t>Déploiement de </a:t>
            </a:r>
            <a:r>
              <a:rPr lang="fr-FR" sz="1800" b="1" dirty="0">
                <a:solidFill>
                  <a:srgbClr val="DE3782"/>
                </a:solidFill>
                <a:latin typeface="Montserrat" pitchFamily="2" charset="77"/>
              </a:rPr>
              <a:t>formations</a:t>
            </a:r>
            <a:r>
              <a:rPr lang="fr-FR" sz="1800" dirty="0">
                <a:solidFill>
                  <a:schemeClr val="tx1"/>
                </a:solidFill>
                <a:latin typeface="Montserrat" pitchFamily="2" charset="77"/>
              </a:rPr>
              <a:t> dédiées à</a:t>
            </a:r>
          </a:p>
          <a:p>
            <a:pPr marL="1123438" lvl="3" indent="-285750">
              <a:buFont typeface="Courier New" panose="02070309020205020404" pitchFamily="49" charset="0"/>
              <a:buChar char="o"/>
            </a:pPr>
            <a:r>
              <a:rPr lang="fr-FR" sz="1700" dirty="0">
                <a:solidFill>
                  <a:schemeClr val="tx1"/>
                </a:solidFill>
                <a:latin typeface="Montserrat" pitchFamily="2" charset="77"/>
              </a:rPr>
              <a:t>La sensibilisation et la </a:t>
            </a:r>
            <a:r>
              <a:rPr lang="fr-FR" sz="1700" dirty="0">
                <a:solidFill>
                  <a:srgbClr val="16278E"/>
                </a:solidFill>
                <a:latin typeface="Montserrat" pitchFamily="2" charset="77"/>
              </a:rPr>
              <a:t>lutte contre les stéréotypes et les discriminations</a:t>
            </a:r>
          </a:p>
          <a:p>
            <a:pPr marL="1123438" lvl="3" indent="-285750">
              <a:buFont typeface="Courier New" panose="02070309020205020404" pitchFamily="49" charset="0"/>
              <a:buChar char="o"/>
            </a:pPr>
            <a:r>
              <a:rPr lang="fr-FR" sz="1700" dirty="0">
                <a:solidFill>
                  <a:schemeClr val="tx1"/>
                </a:solidFill>
                <a:latin typeface="Montserrat" pitchFamily="2" charset="77"/>
              </a:rPr>
              <a:t>La sensibilisation et la </a:t>
            </a:r>
            <a:r>
              <a:rPr lang="fr-FR" sz="1700" dirty="0">
                <a:solidFill>
                  <a:srgbClr val="16278E"/>
                </a:solidFill>
                <a:latin typeface="Montserrat" pitchFamily="2" charset="77"/>
              </a:rPr>
              <a:t>lutte contre le harcèlement et les violences sexistes et sexuelles</a:t>
            </a:r>
          </a:p>
          <a:p>
            <a:pPr marL="1123438" lvl="3" indent="-285750">
              <a:buFont typeface="Courier New" panose="02070309020205020404" pitchFamily="49" charset="0"/>
              <a:buChar char="o"/>
            </a:pPr>
            <a:endParaRPr lang="fr-FR" sz="1700" dirty="0">
              <a:solidFill>
                <a:schemeClr val="tx1"/>
              </a:solidFill>
              <a:latin typeface="Montserrat" pitchFamily="2" charset="77"/>
            </a:endParaRPr>
          </a:p>
          <a:p>
            <a:pPr marL="569038" lvl="1" indent="-285750">
              <a:buFont typeface="Wingdings" pitchFamily="2" charset="2"/>
              <a:buChar char="Ø"/>
            </a:pPr>
            <a:r>
              <a:rPr lang="fr-FR" sz="1800" dirty="0">
                <a:solidFill>
                  <a:schemeClr val="tx1"/>
                </a:solidFill>
                <a:latin typeface="Montserrat" pitchFamily="2" charset="77"/>
              </a:rPr>
              <a:t>Déploiement d’un </a:t>
            </a:r>
            <a:r>
              <a:rPr lang="fr-FR" sz="1800" b="1" dirty="0">
                <a:solidFill>
                  <a:srgbClr val="DE3782"/>
                </a:solidFill>
                <a:latin typeface="Montserrat" pitchFamily="2" charset="77"/>
              </a:rPr>
              <a:t>Plan d’action </a:t>
            </a:r>
            <a:r>
              <a:rPr lang="fr-FR" sz="1800" dirty="0">
                <a:solidFill>
                  <a:srgbClr val="DE3782"/>
                </a:solidFill>
                <a:latin typeface="Montserrat" pitchFamily="2" charset="77"/>
              </a:rPr>
              <a:t>pluriannuel</a:t>
            </a:r>
            <a:r>
              <a:rPr lang="fr-FR" sz="1800" dirty="0">
                <a:solidFill>
                  <a:schemeClr val="tx1"/>
                </a:solidFill>
                <a:latin typeface="Montserrat" pitchFamily="2" charset="77"/>
              </a:rPr>
              <a:t> relatif à l’égalité professionnelle. Ce plan doit obligatoirement</a:t>
            </a:r>
          </a:p>
        </p:txBody>
      </p:sp>
      <p:sp>
        <p:nvSpPr>
          <p:cNvPr id="7" name="Titre 1">
            <a:extLst>
              <a:ext uri="{FF2B5EF4-FFF2-40B4-BE49-F238E27FC236}">
                <a16:creationId xmlns:a16="http://schemas.microsoft.com/office/drawing/2014/main" id="{EAC38E19-DA7B-194C-AC95-79BE2B13999A}"/>
              </a:ext>
            </a:extLst>
          </p:cNvPr>
          <p:cNvSpPr>
            <a:spLocks noGrp="1"/>
          </p:cNvSpPr>
          <p:nvPr>
            <p:ph type="title"/>
          </p:nvPr>
        </p:nvSpPr>
        <p:spPr>
          <a:xfrm>
            <a:off x="2513762" y="273920"/>
            <a:ext cx="8229600" cy="619461"/>
          </a:xfrm>
        </p:spPr>
        <p:txBody>
          <a:bodyPr vert="horz" lIns="91440" tIns="45720" rIns="91440" bIns="45720" rtlCol="0" anchor="ctr">
            <a:noAutofit/>
          </a:bodyPr>
          <a:lstStyle/>
          <a:p>
            <a:r>
              <a:rPr lang="fr-FR" sz="2800">
                <a:solidFill>
                  <a:srgbClr val="DE3782"/>
                </a:solidFill>
              </a:rPr>
              <a:t>Contexte Législatif &amp; Réglementaire</a:t>
            </a:r>
          </a:p>
        </p:txBody>
      </p:sp>
    </p:spTree>
    <p:extLst>
      <p:ext uri="{BB962C8B-B14F-4D97-AF65-F5344CB8AC3E}">
        <p14:creationId xmlns:p14="http://schemas.microsoft.com/office/powerpoint/2010/main" val="3701283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12108" y="1381271"/>
            <a:ext cx="9631254" cy="4587043"/>
          </a:xfrm>
        </p:spPr>
        <p:txBody>
          <a:bodyPr>
            <a:noAutofit/>
          </a:bodyPr>
          <a:lstStyle/>
          <a:p>
            <a:pPr marL="283288" lvl="1" indent="0">
              <a:buNone/>
            </a:pPr>
            <a:r>
              <a:rPr lang="fr-FR" sz="1800">
                <a:solidFill>
                  <a:schemeClr val="tx1"/>
                </a:solidFill>
                <a:latin typeface="Montserrat" pitchFamily="2" charset="77"/>
              </a:rPr>
              <a:t>Le </a:t>
            </a:r>
            <a:r>
              <a:rPr lang="fr-FR" sz="1800" b="1">
                <a:solidFill>
                  <a:srgbClr val="DE3782"/>
                </a:solidFill>
                <a:latin typeface="Montserrat" pitchFamily="2" charset="77"/>
              </a:rPr>
              <a:t>Plan d’action pluriannuel</a:t>
            </a:r>
            <a:r>
              <a:rPr lang="fr-FR" sz="1800">
                <a:solidFill>
                  <a:schemeClr val="tx1"/>
                </a:solidFill>
                <a:latin typeface="Montserrat" pitchFamily="2" charset="77"/>
              </a:rPr>
              <a:t> relatif à l’égalité professionnelle doit obligatoirement</a:t>
            </a:r>
          </a:p>
          <a:p>
            <a:pPr marL="283288" lvl="1" indent="0">
              <a:buNone/>
            </a:pPr>
            <a:endParaRPr lang="fr-FR" sz="800">
              <a:solidFill>
                <a:schemeClr val="tx1"/>
              </a:solidFill>
              <a:latin typeface="Montserrat" pitchFamily="2" charset="77"/>
            </a:endParaRPr>
          </a:p>
          <a:p>
            <a:pPr marL="1123438" lvl="3" indent="-285750">
              <a:lnSpc>
                <a:spcPct val="150000"/>
              </a:lnSpc>
              <a:buFont typeface="Courier New" panose="02070309020205020404" pitchFamily="49" charset="0"/>
              <a:buChar char="o"/>
            </a:pPr>
            <a:r>
              <a:rPr lang="fr-FR" sz="1800">
                <a:solidFill>
                  <a:schemeClr val="tx1"/>
                </a:solidFill>
                <a:latin typeface="Montserrat" pitchFamily="2" charset="77"/>
              </a:rPr>
              <a:t>Être </a:t>
            </a:r>
            <a:r>
              <a:rPr lang="fr-FR" sz="1800" u="sng">
                <a:solidFill>
                  <a:schemeClr val="tx1"/>
                </a:solidFill>
                <a:latin typeface="Montserrat" pitchFamily="2" charset="77"/>
              </a:rPr>
              <a:t>validé en CSE </a:t>
            </a:r>
            <a:endParaRPr lang="fr-FR" sz="1800">
              <a:solidFill>
                <a:schemeClr val="tx1"/>
              </a:solidFill>
              <a:latin typeface="Montserrat" pitchFamily="2" charset="77"/>
            </a:endParaRPr>
          </a:p>
          <a:p>
            <a:pPr marL="1123438" lvl="3" indent="-285750">
              <a:lnSpc>
                <a:spcPct val="150000"/>
              </a:lnSpc>
              <a:buFont typeface="Courier New" panose="02070309020205020404" pitchFamily="49" charset="0"/>
              <a:buChar char="o"/>
            </a:pPr>
            <a:r>
              <a:rPr lang="fr-FR" sz="1800" u="sng" err="1">
                <a:solidFill>
                  <a:schemeClr val="tx1"/>
                </a:solidFill>
                <a:latin typeface="Montserrat" pitchFamily="2" charset="77"/>
              </a:rPr>
              <a:t>Dépôsé</a:t>
            </a:r>
            <a:r>
              <a:rPr lang="fr-FR" sz="1800" u="sng">
                <a:solidFill>
                  <a:schemeClr val="tx1"/>
                </a:solidFill>
                <a:latin typeface="Montserrat" pitchFamily="2" charset="77"/>
              </a:rPr>
              <a:t> auprès des ARS</a:t>
            </a:r>
          </a:p>
          <a:p>
            <a:pPr marL="1123438" lvl="3" indent="-285750">
              <a:lnSpc>
                <a:spcPct val="150000"/>
              </a:lnSpc>
              <a:buFont typeface="Courier New" panose="02070309020205020404" pitchFamily="49" charset="0"/>
              <a:buChar char="o"/>
            </a:pPr>
            <a:r>
              <a:rPr lang="fr-FR" sz="1800" u="sng">
                <a:solidFill>
                  <a:schemeClr val="tx1"/>
                </a:solidFill>
                <a:latin typeface="Montserrat" pitchFamily="2" charset="77"/>
              </a:rPr>
              <a:t>Suivi annuel de l’état d’avancement </a:t>
            </a:r>
            <a:r>
              <a:rPr lang="fr-FR" sz="1800">
                <a:solidFill>
                  <a:schemeClr val="tx1"/>
                </a:solidFill>
                <a:latin typeface="Montserrat" pitchFamily="2" charset="77"/>
              </a:rPr>
              <a:t>de ce plan envoyé à l’ARS</a:t>
            </a:r>
          </a:p>
          <a:p>
            <a:pPr marL="1123438" lvl="3" indent="-285750">
              <a:lnSpc>
                <a:spcPct val="100000"/>
              </a:lnSpc>
              <a:buFont typeface="Courier New" panose="02070309020205020404" pitchFamily="49" charset="0"/>
              <a:buChar char="o"/>
            </a:pPr>
            <a:endParaRPr lang="fr-FR" sz="800">
              <a:solidFill>
                <a:schemeClr val="tx1"/>
              </a:solidFill>
              <a:latin typeface="Montserrat" pitchFamily="2" charset="77"/>
            </a:endParaRPr>
          </a:p>
          <a:p>
            <a:pPr marL="1123438" lvl="3" indent="-285750">
              <a:lnSpc>
                <a:spcPct val="150000"/>
              </a:lnSpc>
              <a:buFont typeface="Courier New" panose="02070309020205020404" pitchFamily="49" charset="0"/>
              <a:buChar char="o"/>
            </a:pPr>
            <a:r>
              <a:rPr lang="fr-FR" sz="1800" b="1">
                <a:solidFill>
                  <a:schemeClr val="tx1"/>
                </a:solidFill>
                <a:latin typeface="Montserrat" pitchFamily="2" charset="77"/>
              </a:rPr>
              <a:t>4 axes obligatoires </a:t>
            </a:r>
            <a:r>
              <a:rPr lang="fr-FR" sz="1800">
                <a:solidFill>
                  <a:schemeClr val="tx1"/>
                </a:solidFill>
                <a:latin typeface="Montserrat" pitchFamily="2" charset="77"/>
              </a:rPr>
              <a:t>à traiter :</a:t>
            </a:r>
          </a:p>
          <a:p>
            <a:pPr marL="1884888" lvl="5" indent="-285750">
              <a:lnSpc>
                <a:spcPct val="150000"/>
              </a:lnSpc>
              <a:buFont typeface="Wingdings" pitchFamily="2" charset="2"/>
              <a:buChar char="ü"/>
            </a:pPr>
            <a:r>
              <a:rPr lang="fr-FR">
                <a:latin typeface="Montserrat" pitchFamily="2" charset="77"/>
              </a:rPr>
              <a:t>Prévention et traitement des écarts de rémunération</a:t>
            </a:r>
          </a:p>
          <a:p>
            <a:pPr marL="1884888" lvl="5" indent="-285750">
              <a:lnSpc>
                <a:spcPct val="150000"/>
              </a:lnSpc>
              <a:buFont typeface="Wingdings" pitchFamily="2" charset="2"/>
              <a:buChar char="ü"/>
            </a:pPr>
            <a:r>
              <a:rPr lang="fr-FR">
                <a:latin typeface="Montserrat" pitchFamily="2" charset="77"/>
              </a:rPr>
              <a:t>Mixité des Métiers, Parcours Pro et Déroulement de carrière</a:t>
            </a:r>
          </a:p>
          <a:p>
            <a:pPr marL="1884888" lvl="5" indent="-285750">
              <a:lnSpc>
                <a:spcPct val="150000"/>
              </a:lnSpc>
              <a:buFont typeface="Wingdings" pitchFamily="2" charset="2"/>
              <a:buChar char="ü"/>
            </a:pPr>
            <a:r>
              <a:rPr lang="fr-FR">
                <a:latin typeface="Montserrat" pitchFamily="2" charset="77"/>
              </a:rPr>
              <a:t>Articulation Vie Pro / Vie Perso</a:t>
            </a:r>
          </a:p>
          <a:p>
            <a:pPr marL="1884888" lvl="5" indent="-285750">
              <a:lnSpc>
                <a:spcPct val="150000"/>
              </a:lnSpc>
              <a:buFont typeface="Wingdings" pitchFamily="2" charset="2"/>
              <a:buChar char="ü"/>
            </a:pPr>
            <a:r>
              <a:rPr lang="fr-FR">
                <a:latin typeface="Montserrat" pitchFamily="2" charset="77"/>
              </a:rPr>
              <a:t>Lutte contre les violences sexuelles et sexistes</a:t>
            </a:r>
          </a:p>
          <a:p>
            <a:pPr marL="1654888" lvl="4" indent="0">
              <a:buNone/>
            </a:pPr>
            <a:endParaRPr lang="fr-FR" sz="1800">
              <a:solidFill>
                <a:schemeClr val="tx1"/>
              </a:solidFill>
              <a:latin typeface="Montserrat" pitchFamily="2" charset="77"/>
            </a:endParaRPr>
          </a:p>
        </p:txBody>
      </p:sp>
      <p:sp>
        <p:nvSpPr>
          <p:cNvPr id="7" name="Titre 1">
            <a:extLst>
              <a:ext uri="{FF2B5EF4-FFF2-40B4-BE49-F238E27FC236}">
                <a16:creationId xmlns:a16="http://schemas.microsoft.com/office/drawing/2014/main" id="{EAC38E19-DA7B-194C-AC95-79BE2B13999A}"/>
              </a:ext>
            </a:extLst>
          </p:cNvPr>
          <p:cNvSpPr>
            <a:spLocks noGrp="1"/>
          </p:cNvSpPr>
          <p:nvPr>
            <p:ph type="title"/>
          </p:nvPr>
        </p:nvSpPr>
        <p:spPr>
          <a:xfrm>
            <a:off x="2513762" y="273920"/>
            <a:ext cx="8229600" cy="619461"/>
          </a:xfrm>
        </p:spPr>
        <p:txBody>
          <a:bodyPr vert="horz" lIns="91440" tIns="45720" rIns="91440" bIns="45720" rtlCol="0" anchor="ctr">
            <a:noAutofit/>
          </a:bodyPr>
          <a:lstStyle/>
          <a:p>
            <a:r>
              <a:rPr lang="fr-FR" sz="2800">
                <a:solidFill>
                  <a:srgbClr val="DE3782"/>
                </a:solidFill>
              </a:rPr>
              <a:t>Les obligations liées au Plan d’action</a:t>
            </a:r>
          </a:p>
        </p:txBody>
      </p:sp>
    </p:spTree>
    <p:extLst>
      <p:ext uri="{BB962C8B-B14F-4D97-AF65-F5344CB8AC3E}">
        <p14:creationId xmlns:p14="http://schemas.microsoft.com/office/powerpoint/2010/main" val="43268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5F76E8-E5F3-1046-8B94-6FDDA5DC9306}"/>
              </a:ext>
            </a:extLst>
          </p:cNvPr>
          <p:cNvSpPr>
            <a:spLocks noGrp="1"/>
          </p:cNvSpPr>
          <p:nvPr>
            <p:ph type="title"/>
          </p:nvPr>
        </p:nvSpPr>
        <p:spPr>
          <a:xfrm>
            <a:off x="2496736" y="248302"/>
            <a:ext cx="8229600" cy="619461"/>
          </a:xfrm>
        </p:spPr>
        <p:txBody>
          <a:bodyPr/>
          <a:lstStyle/>
          <a:p>
            <a:pPr algn="l"/>
            <a:r>
              <a:rPr lang="fr-FR" sz="2800">
                <a:solidFill>
                  <a:srgbClr val="DE3782"/>
                </a:solidFill>
              </a:rPr>
              <a:t>Les Enjeux clés </a:t>
            </a:r>
            <a:r>
              <a:rPr lang="fr-FR" sz="2800" b="0">
                <a:solidFill>
                  <a:srgbClr val="DE3782"/>
                </a:solidFill>
              </a:rPr>
              <a:t>de la politique EGA PRO</a:t>
            </a:r>
            <a:endParaRPr lang="fr-FR" sz="2800">
              <a:solidFill>
                <a:srgbClr val="DE3782"/>
              </a:solidFill>
            </a:endParaRPr>
          </a:p>
        </p:txBody>
      </p:sp>
      <p:sp>
        <p:nvSpPr>
          <p:cNvPr id="3" name="Espace réservé du contenu 2">
            <a:extLst>
              <a:ext uri="{FF2B5EF4-FFF2-40B4-BE49-F238E27FC236}">
                <a16:creationId xmlns:a16="http://schemas.microsoft.com/office/drawing/2014/main" id="{A429B0EA-909C-9549-8EF5-139EF77BF654}"/>
              </a:ext>
            </a:extLst>
          </p:cNvPr>
          <p:cNvSpPr>
            <a:spLocks noGrp="1"/>
          </p:cNvSpPr>
          <p:nvPr>
            <p:ph idx="1"/>
          </p:nvPr>
        </p:nvSpPr>
        <p:spPr>
          <a:xfrm>
            <a:off x="720810" y="1375254"/>
            <a:ext cx="10750380" cy="4963761"/>
          </a:xfrm>
        </p:spPr>
        <p:txBody>
          <a:bodyPr>
            <a:normAutofit/>
          </a:bodyPr>
          <a:lstStyle/>
          <a:p>
            <a:pPr algn="just"/>
            <a:r>
              <a:rPr lang="fr-FR" sz="1800"/>
              <a:t>Les établissements publics sont des acteurs majeurs de la société. Ils se doivent d’être exemplaires. Ils ont un rôle à jouer pour faire bouger cette société qui a encore beaucoup à faire pour être égalitaire (et pas seulement en termes d’égalité femmes/hommes)</a:t>
            </a:r>
          </a:p>
          <a:p>
            <a:pPr algn="just"/>
            <a:r>
              <a:rPr lang="fr-FR" sz="1800"/>
              <a:t>l’Egalité c’est aussi la mixité et là il y a du boulot !</a:t>
            </a:r>
          </a:p>
          <a:p>
            <a:pPr algn="just"/>
            <a:r>
              <a:rPr lang="fr-FR" sz="1800"/>
              <a:t>Le statut ne protège malheureusement pas des inégalités</a:t>
            </a:r>
          </a:p>
          <a:p>
            <a:pPr algn="just"/>
            <a:r>
              <a:rPr lang="fr-FR" sz="1800"/>
              <a:t>Au travers de la question de l’Egalité on touche des problématiques transverses qui intéressent tous les agents et tous les établissements : </a:t>
            </a:r>
          </a:p>
          <a:p>
            <a:pPr lvl="1" algn="just">
              <a:spcBef>
                <a:spcPts val="200"/>
              </a:spcBef>
            </a:pPr>
            <a:r>
              <a:rPr lang="fr-FR" sz="1800">
                <a:latin typeface="Montserrat" pitchFamily="2" charset="77"/>
              </a:rPr>
              <a:t>La violence dans toutes ses dimensions</a:t>
            </a:r>
          </a:p>
          <a:p>
            <a:pPr lvl="1" algn="just">
              <a:spcBef>
                <a:spcPts val="200"/>
              </a:spcBef>
            </a:pPr>
            <a:r>
              <a:rPr lang="fr-FR" sz="1800">
                <a:latin typeface="Montserrat" pitchFamily="2" charset="77"/>
              </a:rPr>
              <a:t>L’égalité de traitement pour tous</a:t>
            </a:r>
          </a:p>
          <a:p>
            <a:pPr lvl="1" algn="just">
              <a:spcBef>
                <a:spcPts val="200"/>
              </a:spcBef>
            </a:pPr>
            <a:r>
              <a:rPr lang="fr-FR" sz="1800">
                <a:latin typeface="Montserrat" pitchFamily="2" charset="77"/>
              </a:rPr>
              <a:t>La gestion de la parentalité et L’équilibre vie pro-vie perso</a:t>
            </a:r>
          </a:p>
          <a:p>
            <a:pPr lvl="1" algn="just">
              <a:spcBef>
                <a:spcPts val="200"/>
              </a:spcBef>
            </a:pPr>
            <a:r>
              <a:rPr lang="fr-FR" sz="1800">
                <a:latin typeface="Montserrat" pitchFamily="2" charset="77"/>
              </a:rPr>
              <a:t>Les conditions de travail</a:t>
            </a:r>
          </a:p>
          <a:p>
            <a:pPr lvl="1" algn="just">
              <a:spcBef>
                <a:spcPts val="200"/>
              </a:spcBef>
            </a:pPr>
            <a:r>
              <a:rPr lang="fr-FR" sz="1800">
                <a:latin typeface="Montserrat" pitchFamily="2" charset="77"/>
              </a:rPr>
              <a:t>La formation</a:t>
            </a:r>
          </a:p>
          <a:p>
            <a:pPr lvl="1" algn="just">
              <a:spcBef>
                <a:spcPts val="200"/>
              </a:spcBef>
            </a:pPr>
            <a:r>
              <a:rPr lang="fr-FR" sz="1800">
                <a:latin typeface="Montserrat" pitchFamily="2" charset="77"/>
              </a:rPr>
              <a:t>Les rémunérations …</a:t>
            </a:r>
          </a:p>
          <a:p>
            <a:pPr algn="just"/>
            <a:r>
              <a:rPr lang="fr-FR" sz="1800"/>
              <a:t>l’Egalité Pro c’est un des volets de la QVT et un des volets de la RSE</a:t>
            </a:r>
          </a:p>
          <a:p>
            <a:pPr algn="just"/>
            <a:r>
              <a:rPr lang="fr-FR" sz="1800">
                <a:solidFill>
                  <a:srgbClr val="DE3782"/>
                </a:solidFill>
              </a:rPr>
              <a:t>Le monde sanitaire et médico-social manque de bras, faisons de cette démarche un des outils de notre attractivité et de notre exemplarité</a:t>
            </a:r>
          </a:p>
        </p:txBody>
      </p:sp>
    </p:spTree>
    <p:extLst>
      <p:ext uri="{BB962C8B-B14F-4D97-AF65-F5344CB8AC3E}">
        <p14:creationId xmlns:p14="http://schemas.microsoft.com/office/powerpoint/2010/main" val="2918641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452CDC-A4A8-B448-B46E-41D73DED3C51}"/>
              </a:ext>
            </a:extLst>
          </p:cNvPr>
          <p:cNvSpPr>
            <a:spLocks noGrp="1"/>
          </p:cNvSpPr>
          <p:nvPr>
            <p:ph type="title"/>
          </p:nvPr>
        </p:nvSpPr>
        <p:spPr/>
        <p:txBody>
          <a:bodyPr>
            <a:normAutofit fontScale="90000"/>
          </a:bodyPr>
          <a:lstStyle/>
          <a:p>
            <a:r>
              <a:rPr lang="fr-FR"/>
              <a:t>Les Appuis de l’ANFH</a:t>
            </a:r>
            <a:br>
              <a:rPr lang="fr-FR"/>
            </a:br>
            <a:r>
              <a:rPr lang="fr-FR" sz="2800" b="0"/>
              <a:t>pour vous aider à répondre à ces obligations</a:t>
            </a:r>
            <a:endParaRPr lang="fr-FR" b="0"/>
          </a:p>
        </p:txBody>
      </p:sp>
    </p:spTree>
    <p:extLst>
      <p:ext uri="{BB962C8B-B14F-4D97-AF65-F5344CB8AC3E}">
        <p14:creationId xmlns:p14="http://schemas.microsoft.com/office/powerpoint/2010/main" val="3170687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9525E51B-7846-8FF5-8F7C-07B24B766905}"/>
              </a:ext>
            </a:extLst>
          </p:cNvPr>
          <p:cNvSpPr>
            <a:spLocks noGrp="1"/>
          </p:cNvSpPr>
          <p:nvPr>
            <p:ph type="title"/>
          </p:nvPr>
        </p:nvSpPr>
        <p:spPr>
          <a:xfrm>
            <a:off x="2496736" y="248302"/>
            <a:ext cx="8229600" cy="619461"/>
          </a:xfrm>
        </p:spPr>
        <p:txBody>
          <a:bodyPr/>
          <a:lstStyle/>
          <a:p>
            <a:pPr algn="l"/>
            <a:r>
              <a:rPr lang="fr-FR" sz="2800">
                <a:solidFill>
                  <a:srgbClr val="DE3782"/>
                </a:solidFill>
              </a:rPr>
              <a:t>Les Formations</a:t>
            </a:r>
          </a:p>
        </p:txBody>
      </p:sp>
      <p:sp>
        <p:nvSpPr>
          <p:cNvPr id="9" name="Rectangle : coins arrondis 8">
            <a:extLst>
              <a:ext uri="{FF2B5EF4-FFF2-40B4-BE49-F238E27FC236}">
                <a16:creationId xmlns:a16="http://schemas.microsoft.com/office/drawing/2014/main" id="{EC8046EA-3052-F2BE-7474-FBCAD5BBC35A}"/>
              </a:ext>
            </a:extLst>
          </p:cNvPr>
          <p:cNvSpPr/>
          <p:nvPr/>
        </p:nvSpPr>
        <p:spPr>
          <a:xfrm>
            <a:off x="2191934" y="1974550"/>
            <a:ext cx="2274047" cy="1590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atin typeface="Montserrat" pitchFamily="2" charset="77"/>
              </a:rPr>
              <a:t>Pour les </a:t>
            </a:r>
            <a:r>
              <a:rPr lang="fr-FR" b="1">
                <a:latin typeface="Montserrat" pitchFamily="2" charset="77"/>
              </a:rPr>
              <a:t>encadrants intermédiaires</a:t>
            </a:r>
          </a:p>
        </p:txBody>
      </p:sp>
      <p:sp>
        <p:nvSpPr>
          <p:cNvPr id="10" name="Rectangle : coins arrondis 9">
            <a:extLst>
              <a:ext uri="{FF2B5EF4-FFF2-40B4-BE49-F238E27FC236}">
                <a16:creationId xmlns:a16="http://schemas.microsoft.com/office/drawing/2014/main" id="{998A8870-59EE-D59D-92AD-DAA260B0BD09}"/>
              </a:ext>
            </a:extLst>
          </p:cNvPr>
          <p:cNvSpPr/>
          <p:nvPr/>
        </p:nvSpPr>
        <p:spPr>
          <a:xfrm>
            <a:off x="5074282" y="1974550"/>
            <a:ext cx="2274047" cy="1590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atin typeface="Montserrat" pitchFamily="2" charset="77"/>
              </a:rPr>
              <a:t>Pour les agents </a:t>
            </a:r>
            <a:r>
              <a:rPr lang="fr-FR" b="1">
                <a:latin typeface="Montserrat" pitchFamily="2" charset="77"/>
              </a:rPr>
              <a:t>des services RH</a:t>
            </a:r>
          </a:p>
        </p:txBody>
      </p:sp>
      <p:sp>
        <p:nvSpPr>
          <p:cNvPr id="11" name="Rectangle : coins arrondis 10">
            <a:extLst>
              <a:ext uri="{FF2B5EF4-FFF2-40B4-BE49-F238E27FC236}">
                <a16:creationId xmlns:a16="http://schemas.microsoft.com/office/drawing/2014/main" id="{AC0D4B60-D1D2-5E0B-CDB9-4A1B02482071}"/>
              </a:ext>
            </a:extLst>
          </p:cNvPr>
          <p:cNvSpPr/>
          <p:nvPr/>
        </p:nvSpPr>
        <p:spPr>
          <a:xfrm>
            <a:off x="7956630" y="1974550"/>
            <a:ext cx="2274047" cy="1590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atin typeface="Montserrat" pitchFamily="2" charset="77"/>
              </a:rPr>
              <a:t>Pour les </a:t>
            </a:r>
            <a:r>
              <a:rPr lang="fr-FR" b="1">
                <a:latin typeface="Montserrat" pitchFamily="2" charset="77"/>
              </a:rPr>
              <a:t>référent-e-s égalité Pro</a:t>
            </a:r>
          </a:p>
        </p:txBody>
      </p:sp>
      <p:sp>
        <p:nvSpPr>
          <p:cNvPr id="12" name="Rectangle : coins arrondis 11">
            <a:extLst>
              <a:ext uri="{FF2B5EF4-FFF2-40B4-BE49-F238E27FC236}">
                <a16:creationId xmlns:a16="http://schemas.microsoft.com/office/drawing/2014/main" id="{5B73150A-BD0D-82D0-9F34-E1371ED70ED9}"/>
              </a:ext>
            </a:extLst>
          </p:cNvPr>
          <p:cNvSpPr/>
          <p:nvPr/>
        </p:nvSpPr>
        <p:spPr>
          <a:xfrm>
            <a:off x="2191933" y="3631071"/>
            <a:ext cx="2274047" cy="8847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atin typeface="Montserrat" pitchFamily="2" charset="77"/>
              </a:rPr>
              <a:t>½ journée</a:t>
            </a:r>
          </a:p>
          <a:p>
            <a:pPr algn="ctr"/>
            <a:r>
              <a:rPr lang="fr-FR">
                <a:latin typeface="Montserrat" pitchFamily="2" charset="77"/>
              </a:rPr>
              <a:t>3,5 heures</a:t>
            </a:r>
          </a:p>
        </p:txBody>
      </p:sp>
      <p:sp>
        <p:nvSpPr>
          <p:cNvPr id="13" name="Rectangle : coins arrondis 12">
            <a:extLst>
              <a:ext uri="{FF2B5EF4-FFF2-40B4-BE49-F238E27FC236}">
                <a16:creationId xmlns:a16="http://schemas.microsoft.com/office/drawing/2014/main" id="{0C487A18-77DD-3314-B144-AE7E281EFB91}"/>
              </a:ext>
            </a:extLst>
          </p:cNvPr>
          <p:cNvSpPr/>
          <p:nvPr/>
        </p:nvSpPr>
        <p:spPr>
          <a:xfrm>
            <a:off x="5074282" y="3631071"/>
            <a:ext cx="2274047" cy="8847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atin typeface="Montserrat" pitchFamily="2" charset="77"/>
              </a:rPr>
              <a:t>1 journée</a:t>
            </a:r>
          </a:p>
          <a:p>
            <a:pPr algn="ctr"/>
            <a:r>
              <a:rPr lang="fr-FR">
                <a:latin typeface="Montserrat" pitchFamily="2" charset="77"/>
              </a:rPr>
              <a:t>7 heures</a:t>
            </a:r>
          </a:p>
        </p:txBody>
      </p:sp>
      <p:sp>
        <p:nvSpPr>
          <p:cNvPr id="14" name="Rectangle : coins arrondis 13">
            <a:extLst>
              <a:ext uri="{FF2B5EF4-FFF2-40B4-BE49-F238E27FC236}">
                <a16:creationId xmlns:a16="http://schemas.microsoft.com/office/drawing/2014/main" id="{09182C6F-638D-6842-0D86-AB4D3CB6C97D}"/>
              </a:ext>
            </a:extLst>
          </p:cNvPr>
          <p:cNvSpPr/>
          <p:nvPr/>
        </p:nvSpPr>
        <p:spPr>
          <a:xfrm>
            <a:off x="7956630" y="3631071"/>
            <a:ext cx="2274047" cy="8847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atin typeface="Montserrat" pitchFamily="2" charset="77"/>
              </a:rPr>
              <a:t>2 jours</a:t>
            </a:r>
          </a:p>
          <a:p>
            <a:pPr algn="ctr"/>
            <a:r>
              <a:rPr lang="fr-FR">
                <a:latin typeface="Montserrat" pitchFamily="2" charset="77"/>
              </a:rPr>
              <a:t>14 heures</a:t>
            </a:r>
          </a:p>
        </p:txBody>
      </p:sp>
      <p:sp>
        <p:nvSpPr>
          <p:cNvPr id="15" name="ZoneTexte 14">
            <a:extLst>
              <a:ext uri="{FF2B5EF4-FFF2-40B4-BE49-F238E27FC236}">
                <a16:creationId xmlns:a16="http://schemas.microsoft.com/office/drawing/2014/main" id="{470A08F5-E21E-3411-4B61-02F2D33DE2A7}"/>
              </a:ext>
            </a:extLst>
          </p:cNvPr>
          <p:cNvSpPr txBox="1"/>
          <p:nvPr/>
        </p:nvSpPr>
        <p:spPr>
          <a:xfrm>
            <a:off x="857427" y="2538847"/>
            <a:ext cx="1258957" cy="461665"/>
          </a:xfrm>
          <a:prstGeom prst="rect">
            <a:avLst/>
          </a:prstGeom>
          <a:noFill/>
        </p:spPr>
        <p:txBody>
          <a:bodyPr wrap="square" rtlCol="0">
            <a:spAutoFit/>
          </a:bodyPr>
          <a:lstStyle/>
          <a:p>
            <a:r>
              <a:rPr lang="fr-FR" sz="2400" b="1">
                <a:solidFill>
                  <a:srgbClr val="DE3782"/>
                </a:solidFill>
                <a:latin typeface="Montserrat" pitchFamily="2" charset="77"/>
              </a:rPr>
              <a:t>CIBLE</a:t>
            </a:r>
          </a:p>
        </p:txBody>
      </p:sp>
      <p:sp>
        <p:nvSpPr>
          <p:cNvPr id="16" name="ZoneTexte 15">
            <a:extLst>
              <a:ext uri="{FF2B5EF4-FFF2-40B4-BE49-F238E27FC236}">
                <a16:creationId xmlns:a16="http://schemas.microsoft.com/office/drawing/2014/main" id="{2F2D749B-1A0B-E7B8-A0B0-40B92CED0845}"/>
              </a:ext>
            </a:extLst>
          </p:cNvPr>
          <p:cNvSpPr txBox="1"/>
          <p:nvPr/>
        </p:nvSpPr>
        <p:spPr>
          <a:xfrm>
            <a:off x="781877" y="3842629"/>
            <a:ext cx="1334507" cy="461665"/>
          </a:xfrm>
          <a:prstGeom prst="rect">
            <a:avLst/>
          </a:prstGeom>
          <a:noFill/>
        </p:spPr>
        <p:txBody>
          <a:bodyPr wrap="square" rtlCol="0">
            <a:spAutoFit/>
          </a:bodyPr>
          <a:lstStyle/>
          <a:p>
            <a:r>
              <a:rPr lang="fr-FR" sz="2400" b="1">
                <a:solidFill>
                  <a:srgbClr val="DE3782"/>
                </a:solidFill>
                <a:latin typeface="Montserrat" pitchFamily="2" charset="77"/>
              </a:rPr>
              <a:t>DUREE</a:t>
            </a:r>
          </a:p>
        </p:txBody>
      </p:sp>
      <p:sp>
        <p:nvSpPr>
          <p:cNvPr id="17" name="Double flèche horizontale 16">
            <a:extLst>
              <a:ext uri="{FF2B5EF4-FFF2-40B4-BE49-F238E27FC236}">
                <a16:creationId xmlns:a16="http://schemas.microsoft.com/office/drawing/2014/main" id="{63BB655E-695C-264B-A521-4B318E3347E9}"/>
              </a:ext>
            </a:extLst>
          </p:cNvPr>
          <p:cNvSpPr/>
          <p:nvPr/>
        </p:nvSpPr>
        <p:spPr>
          <a:xfrm>
            <a:off x="1199320" y="4983102"/>
            <a:ext cx="10137913" cy="749737"/>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latin typeface="Montserrat" pitchFamily="2" charset="77"/>
              </a:rPr>
              <a:t>PREALABLE/ PREREQUIS : l’e-learning de </a:t>
            </a:r>
            <a:r>
              <a:rPr lang="fr-FR" sz="1400">
                <a:solidFill>
                  <a:schemeClr val="bg1"/>
                </a:solidFill>
                <a:latin typeface="Montserrat" pitchFamily="2" charset="77"/>
              </a:rPr>
              <a:t>sensibilisation </a:t>
            </a:r>
            <a:r>
              <a:rPr lang="fr-FR" sz="1400" b="0" i="0" u="sng">
                <a:solidFill>
                  <a:schemeClr val="bg1"/>
                </a:solidFill>
                <a:latin typeface="Montserrat" pitchFamily="2" charset="77"/>
                <a:hlinkClick r:id="rId2">
                  <a:extLst>
                    <a:ext uri="{A12FA001-AC4F-418D-AE19-62706E023703}">
                      <ahyp:hlinkClr xmlns:ahyp="http://schemas.microsoft.com/office/drawing/2018/hyperlinkcolor" val="tx"/>
                    </a:ext>
                  </a:extLst>
                </a:hlinkClick>
              </a:rPr>
              <a:t>https://youtu.be/Lura6YUBHSQ</a:t>
            </a:r>
            <a:r>
              <a:rPr lang="fr-FR" sz="1400">
                <a:solidFill>
                  <a:schemeClr val="bg1"/>
                </a:solidFill>
                <a:latin typeface="Montserrat" pitchFamily="2" charset="77"/>
              </a:rPr>
              <a:t> </a:t>
            </a:r>
          </a:p>
        </p:txBody>
      </p:sp>
    </p:spTree>
    <p:extLst>
      <p:ext uri="{BB962C8B-B14F-4D97-AF65-F5344CB8AC3E}">
        <p14:creationId xmlns:p14="http://schemas.microsoft.com/office/powerpoint/2010/main" val="132436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e 6">
            <a:extLst>
              <a:ext uri="{FF2B5EF4-FFF2-40B4-BE49-F238E27FC236}">
                <a16:creationId xmlns:a16="http://schemas.microsoft.com/office/drawing/2014/main" id="{17904497-2CE4-6EC3-155C-525E44F68C42}"/>
              </a:ext>
            </a:extLst>
          </p:cNvPr>
          <p:cNvGraphicFramePr/>
          <p:nvPr>
            <p:extLst>
              <p:ext uri="{D42A27DB-BD31-4B8C-83A1-F6EECF244321}">
                <p14:modId xmlns:p14="http://schemas.microsoft.com/office/powerpoint/2010/main" val="3775161808"/>
              </p:ext>
            </p:extLst>
          </p:nvPr>
        </p:nvGraphicFramePr>
        <p:xfrm>
          <a:off x="962025" y="1604963"/>
          <a:ext cx="10391774" cy="4779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1">
            <a:extLst>
              <a:ext uri="{FF2B5EF4-FFF2-40B4-BE49-F238E27FC236}">
                <a16:creationId xmlns:a16="http://schemas.microsoft.com/office/drawing/2014/main" id="{0F818FE6-A4ED-1162-7002-A14D36B682EF}"/>
              </a:ext>
            </a:extLst>
          </p:cNvPr>
          <p:cNvSpPr txBox="1">
            <a:spLocks/>
          </p:cNvSpPr>
          <p:nvPr/>
        </p:nvSpPr>
        <p:spPr>
          <a:xfrm>
            <a:off x="2496736" y="248302"/>
            <a:ext cx="8229600" cy="6194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a:solidFill>
                  <a:srgbClr val="DE3782"/>
                </a:solidFill>
                <a:latin typeface="Montserrat" pitchFamily="2" charset="77"/>
                <a:ea typeface="+mj-ea"/>
                <a:cs typeface="+mj-cs"/>
              </a:defRPr>
            </a:lvl1pPr>
          </a:lstStyle>
          <a:p>
            <a:r>
              <a:rPr lang="fr-FR"/>
              <a:t>Les Objectifs et les Modalités </a:t>
            </a:r>
            <a:r>
              <a:rPr lang="fr-FR" sz="2400"/>
              <a:t>des formations</a:t>
            </a:r>
          </a:p>
        </p:txBody>
      </p:sp>
    </p:spTree>
    <p:extLst>
      <p:ext uri="{BB962C8B-B14F-4D97-AF65-F5344CB8AC3E}">
        <p14:creationId xmlns:p14="http://schemas.microsoft.com/office/powerpoint/2010/main" val="987223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AEA01E-B3DD-B945-932C-5508DD53B2BC}"/>
              </a:ext>
            </a:extLst>
          </p:cNvPr>
          <p:cNvSpPr>
            <a:spLocks noGrp="1"/>
          </p:cNvSpPr>
          <p:nvPr>
            <p:ph type="title"/>
          </p:nvPr>
        </p:nvSpPr>
        <p:spPr/>
        <p:txBody>
          <a:bodyPr/>
          <a:lstStyle/>
          <a:p>
            <a:pPr algn="l"/>
            <a:r>
              <a:rPr lang="fr-FR"/>
              <a:t>Les Objectifs spécifiques de chacune des sessions</a:t>
            </a:r>
          </a:p>
        </p:txBody>
      </p:sp>
      <p:graphicFrame>
        <p:nvGraphicFramePr>
          <p:cNvPr id="4" name="Diagramme 3">
            <a:extLst>
              <a:ext uri="{FF2B5EF4-FFF2-40B4-BE49-F238E27FC236}">
                <a16:creationId xmlns:a16="http://schemas.microsoft.com/office/drawing/2014/main" id="{05AC2A4F-C1C5-5376-6D8A-79681DFE19B8}"/>
              </a:ext>
            </a:extLst>
          </p:cNvPr>
          <p:cNvGraphicFramePr/>
          <p:nvPr>
            <p:extLst>
              <p:ext uri="{D42A27DB-BD31-4B8C-83A1-F6EECF244321}">
                <p14:modId xmlns:p14="http://schemas.microsoft.com/office/powerpoint/2010/main" val="4186454085"/>
              </p:ext>
            </p:extLst>
          </p:nvPr>
        </p:nvGraphicFramePr>
        <p:xfrm>
          <a:off x="962025" y="1456682"/>
          <a:ext cx="10391774" cy="4779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1380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AEA01E-B3DD-B945-932C-5508DD53B2BC}"/>
              </a:ext>
            </a:extLst>
          </p:cNvPr>
          <p:cNvSpPr>
            <a:spLocks noGrp="1"/>
          </p:cNvSpPr>
          <p:nvPr>
            <p:ph type="title"/>
          </p:nvPr>
        </p:nvSpPr>
        <p:spPr/>
        <p:txBody>
          <a:bodyPr/>
          <a:lstStyle/>
          <a:p>
            <a:pPr algn="l"/>
            <a:r>
              <a:rPr lang="fr-FR"/>
              <a:t>Les Objectifs spécifiques de chacune des sessions</a:t>
            </a:r>
          </a:p>
        </p:txBody>
      </p:sp>
      <p:graphicFrame>
        <p:nvGraphicFramePr>
          <p:cNvPr id="4" name="Diagramme 3">
            <a:extLst>
              <a:ext uri="{FF2B5EF4-FFF2-40B4-BE49-F238E27FC236}">
                <a16:creationId xmlns:a16="http://schemas.microsoft.com/office/drawing/2014/main" id="{05AC2A4F-C1C5-5376-6D8A-79681DFE19B8}"/>
              </a:ext>
            </a:extLst>
          </p:cNvPr>
          <p:cNvGraphicFramePr/>
          <p:nvPr>
            <p:extLst>
              <p:ext uri="{D42A27DB-BD31-4B8C-83A1-F6EECF244321}">
                <p14:modId xmlns:p14="http://schemas.microsoft.com/office/powerpoint/2010/main" val="229859649"/>
              </p:ext>
            </p:extLst>
          </p:nvPr>
        </p:nvGraphicFramePr>
        <p:xfrm>
          <a:off x="962025" y="1444323"/>
          <a:ext cx="10391774" cy="4779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1190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E65F4BB-1546-2160-9557-D2F9CA6819B8}"/>
              </a:ext>
            </a:extLst>
          </p:cNvPr>
          <p:cNvSpPr txBox="1"/>
          <p:nvPr/>
        </p:nvSpPr>
        <p:spPr>
          <a:xfrm>
            <a:off x="1207477" y="1600432"/>
            <a:ext cx="9777046" cy="4339650"/>
          </a:xfrm>
          <a:prstGeom prst="rect">
            <a:avLst/>
          </a:prstGeom>
          <a:noFill/>
        </p:spPr>
        <p:txBody>
          <a:bodyPr wrap="square" lIns="91440" tIns="45720" rIns="91440" bIns="45720" anchor="t">
            <a:spAutoFit/>
          </a:bodyPr>
          <a:lstStyle/>
          <a:p>
            <a:r>
              <a:rPr lang="fr-FR" b="1" i="0">
                <a:solidFill>
                  <a:srgbClr val="333333"/>
                </a:solidFill>
                <a:effectLst/>
                <a:latin typeface="Montserrat"/>
              </a:rPr>
              <a:t>L’équité est synonyme de justice</a:t>
            </a:r>
            <a:r>
              <a:rPr lang="fr-FR" b="0" i="0">
                <a:solidFill>
                  <a:srgbClr val="333333"/>
                </a:solidFill>
                <a:effectLst/>
                <a:latin typeface="Montserrat"/>
              </a:rPr>
              <a:t>, c’est-à-dire </a:t>
            </a:r>
            <a:r>
              <a:rPr lang="fr-FR">
                <a:solidFill>
                  <a:srgbClr val="333333"/>
                </a:solidFill>
                <a:latin typeface="Montserrat"/>
                <a:ea typeface="+mn-lt"/>
                <a:cs typeface="+mn-lt"/>
              </a:rPr>
              <a:t>traiter</a:t>
            </a:r>
            <a:r>
              <a:rPr lang="fr-FR">
                <a:solidFill>
                  <a:srgbClr val="333333"/>
                </a:solidFill>
                <a:latin typeface="Montserrat"/>
              </a:rPr>
              <a:t> chaque agent de manière juste ,</a:t>
            </a:r>
            <a:r>
              <a:rPr lang="fr-FR" b="0" i="0">
                <a:solidFill>
                  <a:srgbClr val="333333"/>
                </a:solidFill>
                <a:effectLst/>
                <a:latin typeface="Montserrat"/>
              </a:rPr>
              <a:t> quelle que soit </a:t>
            </a:r>
            <a:r>
              <a:rPr lang="fr-FR">
                <a:solidFill>
                  <a:srgbClr val="333333"/>
                </a:solidFill>
                <a:latin typeface="Montserrat"/>
              </a:rPr>
              <a:t>son identité. </a:t>
            </a:r>
            <a:endParaRPr lang="fr-FR">
              <a:latin typeface="Montserrat"/>
            </a:endParaRPr>
          </a:p>
          <a:p>
            <a:pPr algn="l"/>
            <a:r>
              <a:rPr lang="fr-FR" b="0" i="0">
                <a:solidFill>
                  <a:srgbClr val="333333"/>
                </a:solidFill>
                <a:effectLst/>
                <a:latin typeface="Montserrat"/>
              </a:rPr>
              <a:t>Cela veut dire qu’il faut </a:t>
            </a:r>
            <a:r>
              <a:rPr lang="fr-FR" b="0" i="0" u="sng">
                <a:solidFill>
                  <a:srgbClr val="333333"/>
                </a:solidFill>
                <a:effectLst/>
                <a:latin typeface="Montserrat"/>
              </a:rPr>
              <a:t>veiller à ce que les mécanismes d’affectation des ressources et de prise de décision soient justes pour tous et qu’ils n’introduisent pas de discrimination</a:t>
            </a:r>
            <a:r>
              <a:rPr lang="fr-FR" b="0" i="0">
                <a:solidFill>
                  <a:srgbClr val="333333"/>
                </a:solidFill>
                <a:effectLst/>
                <a:latin typeface="Montserrat"/>
              </a:rPr>
              <a:t> en fonction de l’identité</a:t>
            </a:r>
            <a:r>
              <a:rPr lang="fr-FR">
                <a:solidFill>
                  <a:srgbClr val="333333"/>
                </a:solidFill>
                <a:latin typeface="Montserrat"/>
              </a:rPr>
              <a:t> </a:t>
            </a:r>
            <a:r>
              <a:rPr lang="fr-FR" b="0" i="0">
                <a:solidFill>
                  <a:srgbClr val="333333"/>
                </a:solidFill>
                <a:effectLst/>
                <a:latin typeface="Montserrat"/>
              </a:rPr>
              <a:t>pour garantir, dans la mesure du possible, l’</a:t>
            </a:r>
            <a:r>
              <a:rPr lang="fr-FR" b="1" i="0">
                <a:solidFill>
                  <a:srgbClr val="DE3782"/>
                </a:solidFill>
                <a:effectLst/>
                <a:latin typeface="Montserrat"/>
              </a:rPr>
              <a:t>égalité des chances</a:t>
            </a:r>
            <a:r>
              <a:rPr lang="fr-FR" b="0" i="0">
                <a:solidFill>
                  <a:srgbClr val="333333"/>
                </a:solidFill>
                <a:effectLst/>
                <a:latin typeface="Montserrat"/>
              </a:rPr>
              <a:t>.</a:t>
            </a:r>
            <a:endParaRPr lang="fr-FR">
              <a:latin typeface="Montserrat"/>
            </a:endParaRPr>
          </a:p>
          <a:p>
            <a:pPr algn="l"/>
            <a:endParaRPr lang="fr-FR" b="0" i="0">
              <a:solidFill>
                <a:srgbClr val="333333"/>
              </a:solidFill>
              <a:effectLst/>
              <a:latin typeface="Montserrat" pitchFamily="2" charset="77"/>
            </a:endParaRPr>
          </a:p>
          <a:p>
            <a:pPr algn="l"/>
            <a:r>
              <a:rPr lang="fr-FR" b="0" i="0">
                <a:solidFill>
                  <a:srgbClr val="333333"/>
                </a:solidFill>
                <a:effectLst/>
                <a:latin typeface="Montserrat"/>
              </a:rPr>
              <a:t>Par exemple, il peut s’avérer inéquitable de traiter les gens comme s’ils étaient égaux dans un contexte où le système a longtemps désavantagé certaines personnes, si bien que ces personnes ne pouvaient pas fonctionner comme des égaux.</a:t>
            </a:r>
            <a:endParaRPr lang="fr-FR" b="0" i="0">
              <a:solidFill>
                <a:srgbClr val="333333"/>
              </a:solidFill>
              <a:effectLst/>
              <a:latin typeface="Montserrat" pitchFamily="2" charset="77"/>
            </a:endParaRPr>
          </a:p>
          <a:p>
            <a:endParaRPr lang="fr-FR">
              <a:solidFill>
                <a:srgbClr val="333333"/>
              </a:solidFill>
              <a:latin typeface="Montserrat"/>
            </a:endParaRPr>
          </a:p>
          <a:p>
            <a:pPr algn="ctr"/>
            <a:r>
              <a:rPr lang="fr-FR" sz="2000" b="1" i="0">
                <a:solidFill>
                  <a:srgbClr val="DE3782"/>
                </a:solidFill>
                <a:effectLst/>
                <a:latin typeface="Montserrat"/>
              </a:rPr>
              <a:t>En d’autres mots, il ne s’agit pas d’offrir exactement le même traitement à chaque individu, mais plutôt d’adapter </a:t>
            </a:r>
            <a:r>
              <a:rPr lang="fr-FR" sz="2000" b="1">
                <a:solidFill>
                  <a:srgbClr val="DE3782"/>
                </a:solidFill>
                <a:latin typeface="Montserrat"/>
              </a:rPr>
              <a:t>ce traitement en</a:t>
            </a:r>
            <a:r>
              <a:rPr lang="fr-FR" sz="2000" b="1" i="0">
                <a:solidFill>
                  <a:srgbClr val="DE3782"/>
                </a:solidFill>
                <a:effectLst/>
                <a:latin typeface="Montserrat"/>
              </a:rPr>
              <a:t> fonction </a:t>
            </a:r>
            <a:r>
              <a:rPr lang="fr-FR" sz="2000" b="1">
                <a:solidFill>
                  <a:srgbClr val="DE3782"/>
                </a:solidFill>
                <a:latin typeface="Montserrat"/>
              </a:rPr>
              <a:t>des</a:t>
            </a:r>
            <a:r>
              <a:rPr lang="fr-FR" sz="2000" b="1" i="0">
                <a:solidFill>
                  <a:srgbClr val="DE3782"/>
                </a:solidFill>
                <a:effectLst/>
                <a:latin typeface="Montserrat"/>
              </a:rPr>
              <a:t> besoins spécifiques pour atteindre l’égalité.</a:t>
            </a:r>
          </a:p>
        </p:txBody>
      </p:sp>
      <p:sp>
        <p:nvSpPr>
          <p:cNvPr id="5" name="Titre 1">
            <a:extLst>
              <a:ext uri="{FF2B5EF4-FFF2-40B4-BE49-F238E27FC236}">
                <a16:creationId xmlns:a16="http://schemas.microsoft.com/office/drawing/2014/main" id="{A28A2DC1-D355-3899-1E86-D8F128719E25}"/>
              </a:ext>
            </a:extLst>
          </p:cNvPr>
          <p:cNvSpPr>
            <a:spLocks noGrp="1"/>
          </p:cNvSpPr>
          <p:nvPr>
            <p:ph type="title"/>
          </p:nvPr>
        </p:nvSpPr>
        <p:spPr>
          <a:xfrm>
            <a:off x="2734886" y="136525"/>
            <a:ext cx="8618913" cy="1135322"/>
          </a:xfrm>
        </p:spPr>
        <p:txBody>
          <a:bodyPr/>
          <a:lstStyle/>
          <a:p>
            <a:r>
              <a:rPr lang="fr-FR"/>
              <a:t>Egalité vs Equité</a:t>
            </a:r>
          </a:p>
        </p:txBody>
      </p:sp>
    </p:spTree>
    <p:extLst>
      <p:ext uri="{BB962C8B-B14F-4D97-AF65-F5344CB8AC3E}">
        <p14:creationId xmlns:p14="http://schemas.microsoft.com/office/powerpoint/2010/main" val="3569493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08B666-8C52-D6FA-B34B-040901844B4E}"/>
              </a:ext>
            </a:extLst>
          </p:cNvPr>
          <p:cNvSpPr>
            <a:spLocks noGrp="1"/>
          </p:cNvSpPr>
          <p:nvPr>
            <p:ph type="title"/>
          </p:nvPr>
        </p:nvSpPr>
        <p:spPr/>
        <p:txBody>
          <a:bodyPr/>
          <a:lstStyle/>
          <a:p>
            <a:r>
              <a:rPr lang="fr-FR" dirty="0"/>
              <a:t>Les prochaines Formations Egalité Pro</a:t>
            </a:r>
          </a:p>
        </p:txBody>
      </p:sp>
      <p:sp>
        <p:nvSpPr>
          <p:cNvPr id="3" name="Espace réservé du texte 2">
            <a:extLst>
              <a:ext uri="{FF2B5EF4-FFF2-40B4-BE49-F238E27FC236}">
                <a16:creationId xmlns:a16="http://schemas.microsoft.com/office/drawing/2014/main" id="{FBE380C3-DB7F-11B1-6FC1-603EBDA74D07}"/>
              </a:ext>
            </a:extLst>
          </p:cNvPr>
          <p:cNvSpPr>
            <a:spLocks noGrp="1"/>
          </p:cNvSpPr>
          <p:nvPr>
            <p:ph type="body" sz="quarter" idx="11"/>
          </p:nvPr>
        </p:nvSpPr>
        <p:spPr>
          <a:xfrm>
            <a:off x="962025" y="1633928"/>
            <a:ext cx="10391774" cy="4332157"/>
          </a:xfrm>
        </p:spPr>
        <p:txBody>
          <a:bodyPr>
            <a:noAutofit/>
          </a:bodyPr>
          <a:lstStyle/>
          <a:p>
            <a:pPr marL="0" indent="0" algn="l">
              <a:buNone/>
            </a:pPr>
            <a:r>
              <a:rPr lang="fr-FR" b="1" i="0" u="none" strike="noStrike" dirty="0">
                <a:effectLst/>
              </a:rPr>
              <a:t>2</a:t>
            </a:r>
            <a:r>
              <a:rPr lang="fr-FR" b="1" i="0" u="none" strike="noStrike" baseline="30000" dirty="0">
                <a:effectLst/>
              </a:rPr>
              <a:t>ème</a:t>
            </a:r>
            <a:r>
              <a:rPr lang="fr-FR" b="1" i="0" u="none" strike="noStrike" dirty="0">
                <a:effectLst/>
              </a:rPr>
              <a:t> semestre 2023 JLO : </a:t>
            </a:r>
          </a:p>
          <a:p>
            <a:pPr algn="l">
              <a:buFont typeface="Arial" panose="020B0604020202020204" pitchFamily="34" charset="0"/>
              <a:buChar char="•"/>
            </a:pPr>
            <a:r>
              <a:rPr lang="fr-FR" b="1" i="0" u="none" strike="noStrike" dirty="0">
                <a:solidFill>
                  <a:srgbClr val="0070C0"/>
                </a:solidFill>
                <a:effectLst/>
              </a:rPr>
              <a:t>Formation des référent(e)s égalité et/ou diversité :</a:t>
            </a:r>
            <a:r>
              <a:rPr lang="fr-FR" b="0" i="0" u="none" strike="noStrike" dirty="0">
                <a:solidFill>
                  <a:srgbClr val="0070C0"/>
                </a:solidFill>
                <a:effectLst/>
              </a:rPr>
              <a:t> </a:t>
            </a:r>
            <a:r>
              <a:rPr lang="fr-FR" b="0" i="0" u="none" strike="noStrike" dirty="0">
                <a:solidFill>
                  <a:srgbClr val="333333"/>
                </a:solidFill>
                <a:effectLst/>
              </a:rPr>
              <a:t> </a:t>
            </a:r>
            <a:r>
              <a:rPr lang="fr-FR" b="0" i="0" u="none" strike="noStrike" dirty="0">
                <a:solidFill>
                  <a:srgbClr val="000000"/>
                </a:solidFill>
                <a:effectLst/>
              </a:rPr>
              <a:t>Le</a:t>
            </a:r>
            <a:r>
              <a:rPr lang="fr-FR" b="0" i="0" u="none" strike="noStrike" dirty="0">
                <a:solidFill>
                  <a:srgbClr val="333333"/>
                </a:solidFill>
                <a:effectLst/>
              </a:rPr>
              <a:t>s 16-17 novembre 2023</a:t>
            </a:r>
            <a:endParaRPr lang="fr-FR" dirty="0">
              <a:solidFill>
                <a:srgbClr val="212121"/>
              </a:solidFill>
            </a:endParaRPr>
          </a:p>
          <a:p>
            <a:pPr algn="l">
              <a:buFont typeface="Arial" panose="020B0604020202020204" pitchFamily="34" charset="0"/>
              <a:buChar char="•"/>
            </a:pPr>
            <a:r>
              <a:rPr lang="fr-FR" b="1" i="0" u="none" strike="noStrike" dirty="0">
                <a:solidFill>
                  <a:srgbClr val="0070C0"/>
                </a:solidFill>
                <a:effectLst/>
              </a:rPr>
              <a:t>Formation des encadrants intermédiaires : </a:t>
            </a:r>
            <a:r>
              <a:rPr lang="fr-FR" b="0" i="0" u="none" strike="noStrike" dirty="0">
                <a:solidFill>
                  <a:srgbClr val="333333"/>
                </a:solidFill>
                <a:effectLst/>
              </a:rPr>
              <a:t>Le 05 octobre 2023 (en </a:t>
            </a:r>
            <a:r>
              <a:rPr lang="fr-FR" b="0" i="0" u="none" strike="noStrike" dirty="0" err="1">
                <a:solidFill>
                  <a:srgbClr val="333333"/>
                </a:solidFill>
                <a:effectLst/>
              </a:rPr>
              <a:t>visio</a:t>
            </a:r>
            <a:r>
              <a:rPr lang="fr-FR" b="0" i="0" u="none" strike="noStrike" dirty="0">
                <a:solidFill>
                  <a:srgbClr val="333333"/>
                </a:solidFill>
                <a:effectLst/>
              </a:rPr>
              <a:t>), groupe HDF.</a:t>
            </a:r>
            <a:endParaRPr lang="fr-FR" b="0" i="0" u="none" strike="noStrike" dirty="0">
              <a:solidFill>
                <a:srgbClr val="212121"/>
              </a:solidFill>
              <a:effectLst/>
            </a:endParaRPr>
          </a:p>
          <a:p>
            <a:pPr algn="l">
              <a:buFont typeface="Arial" panose="020B0604020202020204" pitchFamily="34" charset="0"/>
              <a:buChar char="•"/>
            </a:pPr>
            <a:r>
              <a:rPr lang="fr-FR" b="1" i="0" u="none" strike="noStrike" dirty="0">
                <a:solidFill>
                  <a:srgbClr val="0070C0"/>
                </a:solidFill>
                <a:effectLst/>
              </a:rPr>
              <a:t>Formation à destination des professionnels des services de ressources humaines </a:t>
            </a:r>
            <a:r>
              <a:rPr lang="fr-FR" b="0" i="0" u="none" strike="noStrike" dirty="0">
                <a:solidFill>
                  <a:srgbClr val="333333"/>
                </a:solidFill>
                <a:effectLst/>
              </a:rPr>
              <a:t>: (date à définir en fonction des inscriptions recueillies)</a:t>
            </a:r>
            <a:endParaRPr lang="fr-FR" b="0" i="0" u="none" strike="noStrike" dirty="0">
              <a:solidFill>
                <a:srgbClr val="212121"/>
              </a:solidFill>
              <a:effectLst/>
            </a:endParaRPr>
          </a:p>
          <a:p>
            <a:pPr marL="0" indent="0">
              <a:buNone/>
            </a:pPr>
            <a:endParaRPr lang="fr-FR" i="1" dirty="0"/>
          </a:p>
          <a:p>
            <a:pPr marL="0" indent="0">
              <a:buNone/>
            </a:pPr>
            <a:r>
              <a:rPr lang="fr-FR" b="1" dirty="0"/>
              <a:t>Dates 2024 Itaque :</a:t>
            </a:r>
          </a:p>
          <a:p>
            <a:pPr algn="l"/>
            <a:r>
              <a:rPr lang="fr-FR" b="1" dirty="0">
                <a:solidFill>
                  <a:srgbClr val="0070C0"/>
                </a:solidFill>
              </a:rPr>
              <a:t>Encadrants</a:t>
            </a:r>
            <a:r>
              <a:rPr lang="fr-FR" b="0" i="0" u="none" strike="noStrike" dirty="0">
                <a:solidFill>
                  <a:srgbClr val="212121"/>
                </a:solidFill>
                <a:effectLst/>
              </a:rPr>
              <a:t> : 28/05/2024 (matin) et 08/10/2024 (matin) – en </a:t>
            </a:r>
            <a:r>
              <a:rPr lang="fr-FR" b="0" i="0" u="none" strike="noStrike" dirty="0" err="1">
                <a:solidFill>
                  <a:srgbClr val="212121"/>
                </a:solidFill>
                <a:effectLst/>
              </a:rPr>
              <a:t>visio</a:t>
            </a:r>
            <a:r>
              <a:rPr lang="fr-FR" b="0" i="0" u="none" strike="noStrike" dirty="0">
                <a:solidFill>
                  <a:srgbClr val="212121"/>
                </a:solidFill>
                <a:effectLst/>
              </a:rPr>
              <a:t> les 2 </a:t>
            </a:r>
          </a:p>
          <a:p>
            <a:pPr algn="l"/>
            <a:r>
              <a:rPr lang="fr-FR" b="1" dirty="0">
                <a:solidFill>
                  <a:srgbClr val="0070C0"/>
                </a:solidFill>
              </a:rPr>
              <a:t>Référents</a:t>
            </a:r>
            <a:r>
              <a:rPr lang="fr-FR" b="0" i="0" u="none" strike="noStrike" dirty="0">
                <a:solidFill>
                  <a:srgbClr val="212121"/>
                </a:solidFill>
                <a:effectLst/>
              </a:rPr>
              <a:t> : 21 et 22 Mai 2024 </a:t>
            </a:r>
            <a:r>
              <a:rPr lang="fr-FR" dirty="0">
                <a:solidFill>
                  <a:srgbClr val="212121"/>
                </a:solidFill>
              </a:rPr>
              <a:t>ainsi que </a:t>
            </a:r>
            <a:r>
              <a:rPr lang="fr-FR" b="0" i="0" u="none" strike="noStrike" dirty="0">
                <a:solidFill>
                  <a:srgbClr val="212121"/>
                </a:solidFill>
                <a:effectLst/>
              </a:rPr>
              <a:t> 8 et 9 Octobre 2024</a:t>
            </a:r>
          </a:p>
          <a:p>
            <a:pPr algn="l"/>
            <a:r>
              <a:rPr lang="fr-FR" b="1" dirty="0">
                <a:solidFill>
                  <a:srgbClr val="0070C0"/>
                </a:solidFill>
              </a:rPr>
              <a:t>RH</a:t>
            </a:r>
            <a:r>
              <a:rPr lang="fr-FR" b="0" i="0" u="none" strike="noStrike" dirty="0">
                <a:solidFill>
                  <a:srgbClr val="212121"/>
                </a:solidFill>
                <a:effectLst/>
              </a:rPr>
              <a:t> : 23/05/2024 et 11/10/2024</a:t>
            </a:r>
          </a:p>
          <a:p>
            <a:pPr marL="0" indent="0">
              <a:buNone/>
            </a:pPr>
            <a:endParaRPr lang="fr-FR" i="1" dirty="0"/>
          </a:p>
        </p:txBody>
      </p:sp>
    </p:spTree>
    <p:extLst>
      <p:ext uri="{BB962C8B-B14F-4D97-AF65-F5344CB8AC3E}">
        <p14:creationId xmlns:p14="http://schemas.microsoft.com/office/powerpoint/2010/main" val="1966472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08B666-8C52-D6FA-B34B-040901844B4E}"/>
              </a:ext>
            </a:extLst>
          </p:cNvPr>
          <p:cNvSpPr>
            <a:spLocks noGrp="1"/>
          </p:cNvSpPr>
          <p:nvPr>
            <p:ph type="title"/>
          </p:nvPr>
        </p:nvSpPr>
        <p:spPr>
          <a:xfrm>
            <a:off x="2734886" y="50026"/>
            <a:ext cx="8618913" cy="1135322"/>
          </a:xfrm>
        </p:spPr>
        <p:txBody>
          <a:bodyPr/>
          <a:lstStyle/>
          <a:p>
            <a:r>
              <a:rPr lang="fr-FR"/>
              <a:t>Les outils pour construire la démarche…</a:t>
            </a:r>
          </a:p>
        </p:txBody>
      </p:sp>
      <p:pic>
        <p:nvPicPr>
          <p:cNvPr id="4" name="Image 3">
            <a:extLst>
              <a:ext uri="{FF2B5EF4-FFF2-40B4-BE49-F238E27FC236}">
                <a16:creationId xmlns:a16="http://schemas.microsoft.com/office/drawing/2014/main" id="{D0F904A4-7AD6-65FB-B306-097A853C45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65190" y="1055579"/>
            <a:ext cx="7271733" cy="5802421"/>
          </a:xfrm>
          <a:prstGeom prst="rect">
            <a:avLst/>
          </a:prstGeom>
        </p:spPr>
      </p:pic>
      <p:sp>
        <p:nvSpPr>
          <p:cNvPr id="10" name="ZoneTexte 9">
            <a:extLst>
              <a:ext uri="{FF2B5EF4-FFF2-40B4-BE49-F238E27FC236}">
                <a16:creationId xmlns:a16="http://schemas.microsoft.com/office/drawing/2014/main" id="{BF4A2F4A-9401-3BEF-C040-B6F652B4410D}"/>
              </a:ext>
            </a:extLst>
          </p:cNvPr>
          <p:cNvSpPr txBox="1"/>
          <p:nvPr/>
        </p:nvSpPr>
        <p:spPr>
          <a:xfrm>
            <a:off x="120149" y="3244334"/>
            <a:ext cx="2614737" cy="369332"/>
          </a:xfrm>
          <a:prstGeom prst="rect">
            <a:avLst/>
          </a:prstGeom>
          <a:noFill/>
        </p:spPr>
        <p:txBody>
          <a:bodyPr wrap="square" rtlCol="0">
            <a:spAutoFit/>
          </a:bodyPr>
          <a:lstStyle/>
          <a:p>
            <a:r>
              <a:rPr lang="fr-FR">
                <a:solidFill>
                  <a:srgbClr val="16278E"/>
                </a:solidFill>
                <a:latin typeface="Montserrat" pitchFamily="2" charset="77"/>
              </a:rPr>
              <a:t>L’</a:t>
            </a:r>
            <a:r>
              <a:rPr lang="fr-FR" err="1">
                <a:solidFill>
                  <a:srgbClr val="16278E"/>
                </a:solidFill>
                <a:latin typeface="Montserrat" pitchFamily="2" charset="77"/>
              </a:rPr>
              <a:t>auto-diagnostic</a:t>
            </a:r>
            <a:endParaRPr lang="fr-FR">
              <a:solidFill>
                <a:srgbClr val="16278E"/>
              </a:solidFill>
              <a:latin typeface="Montserrat" pitchFamily="2" charset="77"/>
            </a:endParaRPr>
          </a:p>
        </p:txBody>
      </p:sp>
    </p:spTree>
    <p:extLst>
      <p:ext uri="{BB962C8B-B14F-4D97-AF65-F5344CB8AC3E}">
        <p14:creationId xmlns:p14="http://schemas.microsoft.com/office/powerpoint/2010/main" val="3186157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08B666-8C52-D6FA-B34B-040901844B4E}"/>
              </a:ext>
            </a:extLst>
          </p:cNvPr>
          <p:cNvSpPr>
            <a:spLocks noGrp="1"/>
          </p:cNvSpPr>
          <p:nvPr>
            <p:ph type="title"/>
          </p:nvPr>
        </p:nvSpPr>
        <p:spPr/>
        <p:txBody>
          <a:bodyPr/>
          <a:lstStyle/>
          <a:p>
            <a:r>
              <a:rPr lang="fr-FR"/>
              <a:t>Les outils pour construire la démarche…</a:t>
            </a:r>
          </a:p>
        </p:txBody>
      </p:sp>
      <p:grpSp>
        <p:nvGrpSpPr>
          <p:cNvPr id="5" name="Groupe 4">
            <a:extLst>
              <a:ext uri="{FF2B5EF4-FFF2-40B4-BE49-F238E27FC236}">
                <a16:creationId xmlns:a16="http://schemas.microsoft.com/office/drawing/2014/main" id="{62A0CE19-9A24-752D-5D46-F03308C32236}"/>
              </a:ext>
            </a:extLst>
          </p:cNvPr>
          <p:cNvGrpSpPr/>
          <p:nvPr/>
        </p:nvGrpSpPr>
        <p:grpSpPr>
          <a:xfrm>
            <a:off x="2160104" y="1355679"/>
            <a:ext cx="8048129" cy="5029079"/>
            <a:chOff x="0" y="0"/>
            <a:chExt cx="4268177" cy="3023870"/>
          </a:xfrm>
        </p:grpSpPr>
        <p:pic>
          <p:nvPicPr>
            <p:cNvPr id="6" name="Image 5">
              <a:extLst>
                <a:ext uri="{FF2B5EF4-FFF2-40B4-BE49-F238E27FC236}">
                  <a16:creationId xmlns:a16="http://schemas.microsoft.com/office/drawing/2014/main" id="{AF5EBB6B-804F-ACE9-82BA-67393AC761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2132965" cy="3023870"/>
            </a:xfrm>
            <a:prstGeom prst="rect">
              <a:avLst/>
            </a:prstGeom>
            <a:ln>
              <a:solidFill>
                <a:schemeClr val="tx1"/>
              </a:solidFill>
            </a:ln>
          </p:spPr>
        </p:pic>
        <p:pic>
          <p:nvPicPr>
            <p:cNvPr id="7" name="Image 6">
              <a:extLst>
                <a:ext uri="{FF2B5EF4-FFF2-40B4-BE49-F238E27FC236}">
                  <a16:creationId xmlns:a16="http://schemas.microsoft.com/office/drawing/2014/main" id="{E598004A-DEE4-0EB0-B954-8A35A3D936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52357" y="0"/>
              <a:ext cx="2115820" cy="3023870"/>
            </a:xfrm>
            <a:prstGeom prst="rect">
              <a:avLst/>
            </a:prstGeom>
            <a:ln>
              <a:solidFill>
                <a:schemeClr val="tx1"/>
              </a:solidFill>
            </a:ln>
          </p:spPr>
        </p:pic>
      </p:grpSp>
      <p:sp>
        <p:nvSpPr>
          <p:cNvPr id="10" name="ZoneTexte 9">
            <a:extLst>
              <a:ext uri="{FF2B5EF4-FFF2-40B4-BE49-F238E27FC236}">
                <a16:creationId xmlns:a16="http://schemas.microsoft.com/office/drawing/2014/main" id="{B8CB8623-17FF-EDD9-5953-01BB18428CB2}"/>
              </a:ext>
            </a:extLst>
          </p:cNvPr>
          <p:cNvSpPr txBox="1"/>
          <p:nvPr/>
        </p:nvSpPr>
        <p:spPr>
          <a:xfrm>
            <a:off x="340498" y="2946888"/>
            <a:ext cx="1643270" cy="923330"/>
          </a:xfrm>
          <a:prstGeom prst="rect">
            <a:avLst/>
          </a:prstGeom>
          <a:noFill/>
        </p:spPr>
        <p:txBody>
          <a:bodyPr wrap="square" rtlCol="0">
            <a:spAutoFit/>
          </a:bodyPr>
          <a:lstStyle/>
          <a:p>
            <a:r>
              <a:rPr lang="fr-FR">
                <a:solidFill>
                  <a:srgbClr val="16278E"/>
                </a:solidFill>
                <a:latin typeface="Montserrat" pitchFamily="2" charset="77"/>
              </a:rPr>
              <a:t>Le Rapport de Situation Comparée</a:t>
            </a:r>
          </a:p>
        </p:txBody>
      </p:sp>
    </p:spTree>
    <p:extLst>
      <p:ext uri="{BB962C8B-B14F-4D97-AF65-F5344CB8AC3E}">
        <p14:creationId xmlns:p14="http://schemas.microsoft.com/office/powerpoint/2010/main" val="5720153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08B666-8C52-D6FA-B34B-040901844B4E}"/>
              </a:ext>
            </a:extLst>
          </p:cNvPr>
          <p:cNvSpPr>
            <a:spLocks noGrp="1"/>
          </p:cNvSpPr>
          <p:nvPr>
            <p:ph type="title"/>
          </p:nvPr>
        </p:nvSpPr>
        <p:spPr/>
        <p:txBody>
          <a:bodyPr/>
          <a:lstStyle/>
          <a:p>
            <a:r>
              <a:rPr lang="fr-FR"/>
              <a:t>Les outils pour déployer la démarche…</a:t>
            </a:r>
          </a:p>
        </p:txBody>
      </p:sp>
      <p:sp>
        <p:nvSpPr>
          <p:cNvPr id="6" name="Espace réservé du texte 5">
            <a:extLst>
              <a:ext uri="{FF2B5EF4-FFF2-40B4-BE49-F238E27FC236}">
                <a16:creationId xmlns:a16="http://schemas.microsoft.com/office/drawing/2014/main" id="{A81EB8B7-A22F-8018-5FC8-AEE93137A0C5}"/>
              </a:ext>
            </a:extLst>
          </p:cNvPr>
          <p:cNvSpPr>
            <a:spLocks noGrp="1"/>
          </p:cNvSpPr>
          <p:nvPr>
            <p:ph type="body" sz="quarter" idx="11"/>
          </p:nvPr>
        </p:nvSpPr>
        <p:spPr>
          <a:xfrm>
            <a:off x="1932885" y="1172817"/>
            <a:ext cx="8743260" cy="835611"/>
          </a:xfrm>
        </p:spPr>
        <p:txBody>
          <a:bodyPr>
            <a:noAutofit/>
          </a:bodyPr>
          <a:lstStyle/>
          <a:p>
            <a:pPr marL="0" indent="0">
              <a:buNone/>
            </a:pPr>
            <a:r>
              <a:rPr lang="fr-FR" dirty="0"/>
              <a:t>Le socle commun de sensibilisation à l’égalité professionnelle, proposé par l’ANFH, </a:t>
            </a:r>
            <a:r>
              <a:rPr lang="fr-FR" b="1" dirty="0"/>
              <a:t>Teaser du digital </a:t>
            </a:r>
            <a:r>
              <a:rPr lang="fr-FR" b="1" dirty="0" err="1"/>
              <a:t>learning</a:t>
            </a:r>
            <a:r>
              <a:rPr lang="fr-FR" b="1" dirty="0"/>
              <a:t> : https://</a:t>
            </a:r>
            <a:r>
              <a:rPr lang="fr-FR" b="1" dirty="0" err="1"/>
              <a:t>www.youtube.com</a:t>
            </a:r>
            <a:r>
              <a:rPr lang="fr-FR" b="1" dirty="0"/>
              <a:t>/</a:t>
            </a:r>
            <a:r>
              <a:rPr lang="fr-FR" b="1" dirty="0" err="1"/>
              <a:t>watch?v</a:t>
            </a:r>
            <a:r>
              <a:rPr lang="fr-FR" b="1" dirty="0"/>
              <a:t>=Lura6YUBHSQ</a:t>
            </a:r>
            <a:endParaRPr lang="fr-FR" dirty="0"/>
          </a:p>
          <a:p>
            <a:pPr marL="0" indent="0">
              <a:buNone/>
            </a:pPr>
            <a:endParaRPr lang="fr-FR" dirty="0"/>
          </a:p>
        </p:txBody>
      </p:sp>
      <p:pic>
        <p:nvPicPr>
          <p:cNvPr id="8" name="Image 7">
            <a:hlinkClick r:id="rId3"/>
            <a:extLst>
              <a:ext uri="{FF2B5EF4-FFF2-40B4-BE49-F238E27FC236}">
                <a16:creationId xmlns:a16="http://schemas.microsoft.com/office/drawing/2014/main" id="{64D164D0-1097-96D4-1F69-1A0BA02A2178}"/>
              </a:ext>
            </a:extLst>
          </p:cNvPr>
          <p:cNvPicPr>
            <a:picLocks noChangeAspect="1"/>
          </p:cNvPicPr>
          <p:nvPr/>
        </p:nvPicPr>
        <p:blipFill>
          <a:blip r:embed="rId4"/>
          <a:stretch>
            <a:fillRect/>
          </a:stretch>
        </p:blipFill>
        <p:spPr>
          <a:xfrm>
            <a:off x="1932885" y="2008429"/>
            <a:ext cx="7772400" cy="4428768"/>
          </a:xfrm>
          <a:prstGeom prst="rect">
            <a:avLst/>
          </a:prstGeom>
        </p:spPr>
      </p:pic>
    </p:spTree>
    <p:extLst>
      <p:ext uri="{BB962C8B-B14F-4D97-AF65-F5344CB8AC3E}">
        <p14:creationId xmlns:p14="http://schemas.microsoft.com/office/powerpoint/2010/main" val="2315869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C90D5DC-9AB6-2BF7-FC6E-F5C553A0A6DD}"/>
              </a:ext>
            </a:extLst>
          </p:cNvPr>
          <p:cNvSpPr txBox="1"/>
          <p:nvPr/>
        </p:nvSpPr>
        <p:spPr>
          <a:xfrm>
            <a:off x="4261104" y="4462272"/>
            <a:ext cx="5295039" cy="307777"/>
          </a:xfrm>
          <a:prstGeom prst="rect">
            <a:avLst/>
          </a:prstGeom>
          <a:noFill/>
        </p:spPr>
        <p:txBody>
          <a:bodyPr wrap="none" rtlCol="0">
            <a:spAutoFit/>
          </a:bodyPr>
          <a:lstStyle/>
          <a:p>
            <a:r>
              <a:rPr lang="fr-FR" sz="1400" dirty="0">
                <a:solidFill>
                  <a:schemeClr val="bg1"/>
                </a:solidFill>
                <a:latin typeface="Montserrat" pitchFamily="2" charset="77"/>
              </a:rPr>
              <a:t>Karine Nègre – </a:t>
            </a:r>
            <a:r>
              <a:rPr lang="fr-FR" sz="1400" dirty="0">
                <a:solidFill>
                  <a:schemeClr val="bg1"/>
                </a:solidFill>
                <a:latin typeface="Montserrat" pitchFamily="2" charset="77"/>
                <a:hlinkClick r:id="rId2">
                  <a:extLst>
                    <a:ext uri="{A12FA001-AC4F-418D-AE19-62706E023703}">
                      <ahyp:hlinkClr xmlns:ahyp="http://schemas.microsoft.com/office/drawing/2018/hyperlinkcolor" val="tx"/>
                    </a:ext>
                  </a:extLst>
                </a:hlinkClick>
              </a:rPr>
              <a:t>knegre@itaque-conseil.fr</a:t>
            </a:r>
            <a:r>
              <a:rPr lang="fr-FR" sz="1400" dirty="0">
                <a:solidFill>
                  <a:schemeClr val="bg1"/>
                </a:solidFill>
                <a:latin typeface="Montserrat" pitchFamily="2" charset="77"/>
              </a:rPr>
              <a:t> – 06.79.40.04.27</a:t>
            </a:r>
          </a:p>
        </p:txBody>
      </p:sp>
    </p:spTree>
    <p:extLst>
      <p:ext uri="{BB962C8B-B14F-4D97-AF65-F5344CB8AC3E}">
        <p14:creationId xmlns:p14="http://schemas.microsoft.com/office/powerpoint/2010/main" val="966549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C366281-2B8A-C58C-92D5-9F36164375D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96181" y="1238864"/>
            <a:ext cx="9811303" cy="4706234"/>
          </a:xfrm>
          <a:prstGeom prst="rect">
            <a:avLst/>
          </a:prstGeom>
        </p:spPr>
      </p:pic>
    </p:spTree>
    <p:extLst>
      <p:ext uri="{BB962C8B-B14F-4D97-AF65-F5344CB8AC3E}">
        <p14:creationId xmlns:p14="http://schemas.microsoft.com/office/powerpoint/2010/main" val="296621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23BB58D-13D7-78B5-62BA-8F0F711A2427}"/>
              </a:ext>
            </a:extLst>
          </p:cNvPr>
          <p:cNvSpPr txBox="1"/>
          <p:nvPr/>
        </p:nvSpPr>
        <p:spPr>
          <a:xfrm>
            <a:off x="3179349" y="1213621"/>
            <a:ext cx="5532535" cy="6247864"/>
          </a:xfrm>
          <a:prstGeom prst="rect">
            <a:avLst/>
          </a:prstGeom>
          <a:noFill/>
        </p:spPr>
        <p:txBody>
          <a:bodyPr wrap="square">
            <a:spAutoFit/>
          </a:bodyPr>
          <a:lstStyle/>
          <a:p>
            <a:r>
              <a:rPr lang="fr-FR" sz="40000" dirty="0"/>
              <a:t>💸</a:t>
            </a:r>
          </a:p>
        </p:txBody>
      </p:sp>
    </p:spTree>
    <p:extLst>
      <p:ext uri="{BB962C8B-B14F-4D97-AF65-F5344CB8AC3E}">
        <p14:creationId xmlns:p14="http://schemas.microsoft.com/office/powerpoint/2010/main" val="3830836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C26319B-A2D8-42AD-82EB-E6B0ECDA0F09}"/>
              </a:ext>
            </a:extLst>
          </p:cNvPr>
          <p:cNvPicPr>
            <a:picLocks noChangeAspect="1"/>
          </p:cNvPicPr>
          <p:nvPr/>
        </p:nvPicPr>
        <p:blipFill>
          <a:blip r:embed="rId2"/>
          <a:stretch>
            <a:fillRect/>
          </a:stretch>
        </p:blipFill>
        <p:spPr>
          <a:xfrm>
            <a:off x="2824053" y="0"/>
            <a:ext cx="6543893" cy="6858000"/>
          </a:xfrm>
          <a:prstGeom prst="rect">
            <a:avLst/>
          </a:prstGeom>
        </p:spPr>
      </p:pic>
    </p:spTree>
    <p:extLst>
      <p:ext uri="{BB962C8B-B14F-4D97-AF65-F5344CB8AC3E}">
        <p14:creationId xmlns:p14="http://schemas.microsoft.com/office/powerpoint/2010/main" val="1690638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9E1222C-F5A6-285C-984B-600BEA60D87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38086" y="694483"/>
            <a:ext cx="8871178" cy="5745702"/>
          </a:xfrm>
          <a:prstGeom prst="rect">
            <a:avLst/>
          </a:prstGeom>
        </p:spPr>
      </p:pic>
    </p:spTree>
    <p:extLst>
      <p:ext uri="{BB962C8B-B14F-4D97-AF65-F5344CB8AC3E}">
        <p14:creationId xmlns:p14="http://schemas.microsoft.com/office/powerpoint/2010/main" val="2389092262"/>
      </p:ext>
    </p:extLst>
  </p:cSld>
  <p:clrMapOvr>
    <a:masterClrMapping/>
  </p:clrMapOvr>
</p:sld>
</file>

<file path=ppt/theme/theme1.xml><?xml version="1.0" encoding="utf-8"?>
<a:theme xmlns:a="http://schemas.openxmlformats.org/drawingml/2006/main" name="Thème Office">
  <a:themeElements>
    <a:clrScheme name="Ros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0E8E3B768760F4DBC358639E2C2B632" ma:contentTypeVersion="2" ma:contentTypeDescription="Crée un document." ma:contentTypeScope="" ma:versionID="edd01f262cd96cbac7b309b335937386">
  <xsd:schema xmlns:xsd="http://www.w3.org/2001/XMLSchema" xmlns:xs="http://www.w3.org/2001/XMLSchema" xmlns:p="http://schemas.microsoft.com/office/2006/metadata/properties" xmlns:ns2="b31b6971-5af9-403a-a530-001fe65f71cd" targetNamespace="http://schemas.microsoft.com/office/2006/metadata/properties" ma:root="true" ma:fieldsID="4688315b012e7545fdc572a3f3700b0b" ns2:_="">
    <xsd:import namespace="b31b6971-5af9-403a-a530-001fe65f71c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1b6971-5af9-403a-a530-001fe65f71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99F7BD-3307-4F6E-A61E-31361FDEB4B2}">
  <ds:schemaRefs>
    <ds:schemaRef ds:uri="http://purl.org/dc/terms/"/>
    <ds:schemaRef ds:uri="http://www.w3.org/XML/1998/namespace"/>
    <ds:schemaRef ds:uri="http://purl.org/dc/elements/1.1/"/>
    <ds:schemaRef ds:uri="b31b6971-5af9-403a-a530-001fe65f71cd"/>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6D5EEC3F-2757-4DEC-9914-06908A420B1B}">
  <ds:schemaRefs>
    <ds:schemaRef ds:uri="b31b6971-5af9-403a-a530-001fe65f71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BA6067-B0F9-46D0-8396-01A1FA4E56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1347</TotalTime>
  <Words>2561</Words>
  <Application>Microsoft Macintosh PowerPoint</Application>
  <PresentationFormat>Grand écran</PresentationFormat>
  <Paragraphs>301</Paragraphs>
  <Slides>54</Slides>
  <Notes>10</Notes>
  <HiddenSlides>1</HiddenSlides>
  <MMClips>0</MMClips>
  <ScaleCrop>false</ScaleCrop>
  <HeadingPairs>
    <vt:vector size="6" baseType="variant">
      <vt:variant>
        <vt:lpstr>Polices utilisées</vt:lpstr>
      </vt:variant>
      <vt:variant>
        <vt:i4>10</vt:i4>
      </vt:variant>
      <vt:variant>
        <vt:lpstr>Thème</vt:lpstr>
      </vt:variant>
      <vt:variant>
        <vt:i4>5</vt:i4>
      </vt:variant>
      <vt:variant>
        <vt:lpstr>Titres des diapositives</vt:lpstr>
      </vt:variant>
      <vt:variant>
        <vt:i4>54</vt:i4>
      </vt:variant>
    </vt:vector>
  </HeadingPairs>
  <TitlesOfParts>
    <vt:vector size="69" baseType="lpstr">
      <vt:lpstr>Arial</vt:lpstr>
      <vt:lpstr>Calibri</vt:lpstr>
      <vt:lpstr>Courier New</vt:lpstr>
      <vt:lpstr>Daniel Black</vt:lpstr>
      <vt:lpstr>Helvetica</vt:lpstr>
      <vt:lpstr>Montserrat</vt:lpstr>
      <vt:lpstr>Montserrat Light</vt:lpstr>
      <vt:lpstr>Source Sans Pro</vt:lpstr>
      <vt:lpstr>Symbol</vt:lpstr>
      <vt:lpstr>Wingdings</vt:lpstr>
      <vt:lpstr>Thème Office</vt:lpstr>
      <vt:lpstr>Conception personnalisée</vt:lpstr>
      <vt:lpstr>2_Conception personnalisée</vt:lpstr>
      <vt:lpstr>1_Conception personnalisée</vt:lpstr>
      <vt:lpstr>3_Conception personnalisée</vt:lpstr>
      <vt:lpstr>Séminaire RFC  Nord Pas-de-Calais 2023    Karine Nègre</vt:lpstr>
      <vt:lpstr>Programme de l’intervention</vt:lpstr>
      <vt:lpstr>C’est quoi pour vous l’Egalité Pro ?</vt:lpstr>
      <vt:lpstr>C’est quoi pour vous l’Egalité Pro ?</vt:lpstr>
      <vt:lpstr>Egalité vs Equité</vt:lpstr>
      <vt:lpstr>Présentation PowerPoint</vt:lpstr>
      <vt:lpstr>Présentation PowerPoint</vt:lpstr>
      <vt:lpstr>Présentation PowerPoint</vt:lpstr>
      <vt:lpstr>Présentation PowerPoint</vt:lpstr>
      <vt:lpstr>Présentation PowerPoint</vt:lpstr>
      <vt:lpstr>Les identités de genre et orientations sexuelles - Définitions</vt:lpstr>
      <vt:lpstr>Les identités de genre et orientations sexuelles - Définitions</vt:lpstr>
      <vt:lpstr>D’où peuvent venir les inégalités ?</vt:lpstr>
      <vt:lpstr>Les Stéréotypes - Définitions, critères et identification</vt:lpstr>
      <vt:lpstr>TOUT LE MONDE A DES STEREOTYPES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Stéréotypes, pourquoi lutter contre ?</vt:lpstr>
      <vt:lpstr>Du stéréotype à l’agissement sexiste</vt:lpstr>
      <vt:lpstr>La réalité dans nos établissements</vt:lpstr>
      <vt:lpstr>L’Egalité Pro dans nos établissements ?</vt:lpstr>
      <vt:lpstr>Quelques données chiffrées</vt:lpstr>
      <vt:lpstr>Gestion des Parcours et des carrières</vt:lpstr>
      <vt:lpstr>Gestion des Parcours et des carrières</vt:lpstr>
      <vt:lpstr>Présentation PowerPoint</vt:lpstr>
      <vt:lpstr>Présentation PowerPoint</vt:lpstr>
      <vt:lpstr>L’Egalité Pro dans la FPH en quelques chiffres</vt:lpstr>
      <vt:lpstr>Le Cadre légal  de la démarche égalité professionnelle</vt:lpstr>
      <vt:lpstr>Contexte Législatif &amp; Réglementaire</vt:lpstr>
      <vt:lpstr>Contexte Législatif &amp; Réglementaire</vt:lpstr>
      <vt:lpstr>Contexte Législatif &amp; Réglementaire</vt:lpstr>
      <vt:lpstr>Les obligations liées au Plan d’action</vt:lpstr>
      <vt:lpstr>Les Enjeux clés de la politique EGA PRO</vt:lpstr>
      <vt:lpstr>Les Appuis de l’ANFH pour vous aider à répondre à ces obligations</vt:lpstr>
      <vt:lpstr>Les Formations</vt:lpstr>
      <vt:lpstr>Présentation PowerPoint</vt:lpstr>
      <vt:lpstr>Les Objectifs spécifiques de chacune des sessions</vt:lpstr>
      <vt:lpstr>Les Objectifs spécifiques de chacune des sessions</vt:lpstr>
      <vt:lpstr>Les prochaines Formations Egalité Pro</vt:lpstr>
      <vt:lpstr>Les outils pour construire la démarche…</vt:lpstr>
      <vt:lpstr>Les outils pour construire la démarche…</vt:lpstr>
      <vt:lpstr>Les outils pour déployer la démarche…</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ITAQUE Rose E Tatoli</dc:creator>
  <cp:keywords/>
  <dc:description/>
  <cp:lastModifiedBy>Karine NEGRE</cp:lastModifiedBy>
  <cp:revision>3</cp:revision>
  <dcterms:created xsi:type="dcterms:W3CDTF">2022-06-17T08:24:42Z</dcterms:created>
  <dcterms:modified xsi:type="dcterms:W3CDTF">2023-06-27T14:08:41Z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0x010100E0E8E3B768760F4DBC358639E2C2B632</vt:lpwstr>
  </property>
</Properties>
</file>