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handoutMasterIdLst>
    <p:handoutMasterId r:id="rId60"/>
  </p:handoutMasterIdLst>
  <p:sldIdLst>
    <p:sldId id="257" r:id="rId2"/>
    <p:sldId id="258" r:id="rId3"/>
    <p:sldId id="260" r:id="rId4"/>
    <p:sldId id="261" r:id="rId5"/>
    <p:sldId id="263" r:id="rId6"/>
    <p:sldId id="264" r:id="rId7"/>
    <p:sldId id="265" r:id="rId8"/>
    <p:sldId id="267" r:id="rId9"/>
    <p:sldId id="266" r:id="rId10"/>
    <p:sldId id="335" r:id="rId11"/>
    <p:sldId id="269" r:id="rId12"/>
    <p:sldId id="270" r:id="rId13"/>
    <p:sldId id="271" r:id="rId14"/>
    <p:sldId id="276" r:id="rId15"/>
    <p:sldId id="277" r:id="rId16"/>
    <p:sldId id="279" r:id="rId17"/>
    <p:sldId id="280" r:id="rId18"/>
    <p:sldId id="274" r:id="rId19"/>
    <p:sldId id="273" r:id="rId20"/>
    <p:sldId id="281" r:id="rId21"/>
    <p:sldId id="282" r:id="rId22"/>
    <p:sldId id="284" r:id="rId23"/>
    <p:sldId id="339" r:id="rId24"/>
    <p:sldId id="336" r:id="rId25"/>
    <p:sldId id="337" r:id="rId26"/>
    <p:sldId id="288" r:id="rId27"/>
    <p:sldId id="289" r:id="rId28"/>
    <p:sldId id="290" r:id="rId29"/>
    <p:sldId id="292" r:id="rId30"/>
    <p:sldId id="293" r:id="rId31"/>
    <p:sldId id="297" r:id="rId32"/>
    <p:sldId id="296" r:id="rId33"/>
    <p:sldId id="333" r:id="rId34"/>
    <p:sldId id="334" r:id="rId35"/>
    <p:sldId id="298" r:id="rId36"/>
    <p:sldId id="299" r:id="rId37"/>
    <p:sldId id="327" r:id="rId38"/>
    <p:sldId id="328" r:id="rId39"/>
    <p:sldId id="329" r:id="rId40"/>
    <p:sldId id="331" r:id="rId41"/>
    <p:sldId id="332" r:id="rId42"/>
    <p:sldId id="300" r:id="rId43"/>
    <p:sldId id="301" r:id="rId44"/>
    <p:sldId id="302" r:id="rId45"/>
    <p:sldId id="338" r:id="rId46"/>
    <p:sldId id="303" r:id="rId47"/>
    <p:sldId id="304" r:id="rId48"/>
    <p:sldId id="305" r:id="rId49"/>
    <p:sldId id="306" r:id="rId50"/>
    <p:sldId id="307" r:id="rId51"/>
    <p:sldId id="308" r:id="rId52"/>
    <p:sldId id="309" r:id="rId53"/>
    <p:sldId id="310" r:id="rId54"/>
    <p:sldId id="311" r:id="rId55"/>
    <p:sldId id="312" r:id="rId56"/>
    <p:sldId id="320" r:id="rId57"/>
    <p:sldId id="321" r:id="rId58"/>
  </p:sldIdLst>
  <p:sldSz cx="12192000" cy="6858000"/>
  <p:notesSz cx="6669088"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8DCC98-E937-4F10-98FD-C5C50BCB536F}" type="doc">
      <dgm:prSet loTypeId="urn:microsoft.com/office/officeart/2005/8/layout/hList6" loCatId="list" qsTypeId="urn:microsoft.com/office/officeart/2005/8/quickstyle/simple3" qsCatId="simple" csTypeId="urn:microsoft.com/office/officeart/2005/8/colors/colorful3" csCatId="colorful" phldr="1"/>
      <dgm:spPr/>
      <dgm:t>
        <a:bodyPr/>
        <a:lstStyle/>
        <a:p>
          <a:endParaRPr lang="fr-FR"/>
        </a:p>
      </dgm:t>
    </dgm:pt>
    <dgm:pt modelId="{E872DD0A-E5CB-4604-BFBF-600441BEB5D7}">
      <dgm:prSet phldrT="[Texte]" custT="1"/>
      <dgm:spPr/>
      <dgm:t>
        <a:bodyPr/>
        <a:lstStyle/>
        <a:p>
          <a:r>
            <a:rPr lang="fr-FR" sz="2000" b="1" dirty="0"/>
            <a:t>Non usage-professionnel</a:t>
          </a:r>
        </a:p>
        <a:p>
          <a:r>
            <a:rPr lang="fr-FR" sz="1800" dirty="0"/>
            <a:t>les consommations vont respecter le milieu professionnel </a:t>
          </a:r>
          <a:endParaRPr lang="fr-FR" sz="2800" dirty="0"/>
        </a:p>
      </dgm:t>
    </dgm:pt>
    <dgm:pt modelId="{29B3E906-8E00-497A-9B89-10DF3FA48E99}" type="parTrans" cxnId="{7EBCF3DE-EE6A-45FD-B56D-20618D2AEAEC}">
      <dgm:prSet/>
      <dgm:spPr/>
      <dgm:t>
        <a:bodyPr/>
        <a:lstStyle/>
        <a:p>
          <a:endParaRPr lang="fr-FR"/>
        </a:p>
      </dgm:t>
    </dgm:pt>
    <dgm:pt modelId="{F44D2144-AF2A-4A4C-B6C6-53C1E0E7F313}" type="sibTrans" cxnId="{7EBCF3DE-EE6A-45FD-B56D-20618D2AEAEC}">
      <dgm:prSet/>
      <dgm:spPr/>
      <dgm:t>
        <a:bodyPr/>
        <a:lstStyle/>
        <a:p>
          <a:endParaRPr lang="fr-FR"/>
        </a:p>
      </dgm:t>
    </dgm:pt>
    <dgm:pt modelId="{6E82BDC5-F3B2-47AC-9218-7517AB8372EE}">
      <dgm:prSet phldrT="[Texte]" custT="1"/>
      <dgm:spPr/>
      <dgm:t>
        <a:bodyPr/>
        <a:lstStyle/>
        <a:p>
          <a:r>
            <a:rPr lang="fr-FR" sz="2000" b="1" dirty="0"/>
            <a:t>Usagers intégrés</a:t>
          </a:r>
        </a:p>
        <a:p>
          <a:r>
            <a:rPr lang="fr-FR" sz="1600" b="1" dirty="0"/>
            <a:t> </a:t>
          </a:r>
          <a:r>
            <a:rPr lang="fr-FR" sz="1600" dirty="0"/>
            <a:t>Consommation de SPA tout en préservant leur statut et leur image sociale</a:t>
          </a:r>
          <a:endParaRPr lang="fr-FR" sz="1600" b="1" dirty="0"/>
        </a:p>
      </dgm:t>
    </dgm:pt>
    <dgm:pt modelId="{D580A7CC-204B-42DD-A5EE-504D868F92A3}" type="parTrans" cxnId="{AF52C1E6-BA32-4539-9770-251F0FC41EFD}">
      <dgm:prSet/>
      <dgm:spPr/>
      <dgm:t>
        <a:bodyPr/>
        <a:lstStyle/>
        <a:p>
          <a:endParaRPr lang="fr-FR"/>
        </a:p>
      </dgm:t>
    </dgm:pt>
    <dgm:pt modelId="{75E38A3A-DDAE-41DA-BF5D-C64811369D22}" type="sibTrans" cxnId="{AF52C1E6-BA32-4539-9770-251F0FC41EFD}">
      <dgm:prSet/>
      <dgm:spPr/>
      <dgm:t>
        <a:bodyPr/>
        <a:lstStyle/>
        <a:p>
          <a:endParaRPr lang="fr-FR"/>
        </a:p>
      </dgm:t>
    </dgm:pt>
    <dgm:pt modelId="{479141CB-B87F-4A95-A0C3-0E7A5233BA34}">
      <dgm:prSet phldrT="[Texte]" custT="1"/>
      <dgm:spPr/>
      <dgm:t>
        <a:bodyPr/>
        <a:lstStyle/>
        <a:p>
          <a:r>
            <a:rPr lang="fr-FR" sz="2000" b="1" dirty="0"/>
            <a:t>Usagers </a:t>
          </a:r>
        </a:p>
        <a:p>
          <a:r>
            <a:rPr lang="fr-FR" sz="2000" b="1" dirty="0"/>
            <a:t>non-intégrés</a:t>
          </a:r>
        </a:p>
        <a:p>
          <a:r>
            <a:rPr lang="fr-FR" sz="1600" dirty="0"/>
            <a:t>Consommation de SPA avec problèmes relationnels et dégradation de du travail</a:t>
          </a:r>
          <a:endParaRPr lang="fr-FR" sz="1600" b="1" dirty="0"/>
        </a:p>
      </dgm:t>
    </dgm:pt>
    <dgm:pt modelId="{9088EE83-AF8D-4249-9965-7CF2C8C36015}" type="parTrans" cxnId="{D73DF434-591B-4D65-A720-61077B316D53}">
      <dgm:prSet/>
      <dgm:spPr/>
      <dgm:t>
        <a:bodyPr/>
        <a:lstStyle/>
        <a:p>
          <a:endParaRPr lang="fr-FR"/>
        </a:p>
      </dgm:t>
    </dgm:pt>
    <dgm:pt modelId="{CE8AFFC4-73C8-45F5-A089-9D434BEDF80C}" type="sibTrans" cxnId="{D73DF434-591B-4D65-A720-61077B316D53}">
      <dgm:prSet/>
      <dgm:spPr/>
      <dgm:t>
        <a:bodyPr/>
        <a:lstStyle/>
        <a:p>
          <a:endParaRPr lang="fr-FR"/>
        </a:p>
      </dgm:t>
    </dgm:pt>
    <dgm:pt modelId="{21A9E3A6-059F-4124-9063-9C9111BBADF4}" type="pres">
      <dgm:prSet presAssocID="{A18DCC98-E937-4F10-98FD-C5C50BCB536F}" presName="Name0" presStyleCnt="0">
        <dgm:presLayoutVars>
          <dgm:dir/>
          <dgm:resizeHandles val="exact"/>
        </dgm:presLayoutVars>
      </dgm:prSet>
      <dgm:spPr/>
    </dgm:pt>
    <dgm:pt modelId="{16CCE5AD-C1FA-4E36-8F9F-8C0F989E4E26}" type="pres">
      <dgm:prSet presAssocID="{E872DD0A-E5CB-4604-BFBF-600441BEB5D7}" presName="node" presStyleLbl="node1" presStyleIdx="0" presStyleCnt="3" custScaleX="107198" custLinFactNeighborX="-34366" custLinFactNeighborY="632">
        <dgm:presLayoutVars>
          <dgm:bulletEnabled val="1"/>
        </dgm:presLayoutVars>
      </dgm:prSet>
      <dgm:spPr/>
    </dgm:pt>
    <dgm:pt modelId="{4ACC66B3-1DC7-4C1E-892E-8BFAF50079EA}" type="pres">
      <dgm:prSet presAssocID="{F44D2144-AF2A-4A4C-B6C6-53C1E0E7F313}" presName="sibTrans" presStyleCnt="0"/>
      <dgm:spPr/>
    </dgm:pt>
    <dgm:pt modelId="{6B2A36A5-421B-4F7D-9247-4384090C723E}" type="pres">
      <dgm:prSet presAssocID="{6E82BDC5-F3B2-47AC-9218-7517AB8372EE}" presName="node" presStyleLbl="node1" presStyleIdx="1" presStyleCnt="3">
        <dgm:presLayoutVars>
          <dgm:bulletEnabled val="1"/>
        </dgm:presLayoutVars>
      </dgm:prSet>
      <dgm:spPr/>
    </dgm:pt>
    <dgm:pt modelId="{052961F2-EFE4-47A1-A6A1-C3E6CEE42179}" type="pres">
      <dgm:prSet presAssocID="{75E38A3A-DDAE-41DA-BF5D-C64811369D22}" presName="sibTrans" presStyleCnt="0"/>
      <dgm:spPr/>
    </dgm:pt>
    <dgm:pt modelId="{37815D27-08A0-4095-A666-734E1A38AC90}" type="pres">
      <dgm:prSet presAssocID="{479141CB-B87F-4A95-A0C3-0E7A5233BA34}" presName="node" presStyleLbl="node1" presStyleIdx="2" presStyleCnt="3">
        <dgm:presLayoutVars>
          <dgm:bulletEnabled val="1"/>
        </dgm:presLayoutVars>
      </dgm:prSet>
      <dgm:spPr/>
    </dgm:pt>
  </dgm:ptLst>
  <dgm:cxnLst>
    <dgm:cxn modelId="{7052CE14-83F5-4447-9DBE-E85B1AA0E132}" type="presOf" srcId="{E872DD0A-E5CB-4604-BFBF-600441BEB5D7}" destId="{16CCE5AD-C1FA-4E36-8F9F-8C0F989E4E26}" srcOrd="0" destOrd="0" presId="urn:microsoft.com/office/officeart/2005/8/layout/hList6"/>
    <dgm:cxn modelId="{3213E322-4C9A-419C-9CDA-D59F8759C08A}" type="presOf" srcId="{6E82BDC5-F3B2-47AC-9218-7517AB8372EE}" destId="{6B2A36A5-421B-4F7D-9247-4384090C723E}" srcOrd="0" destOrd="0" presId="urn:microsoft.com/office/officeart/2005/8/layout/hList6"/>
    <dgm:cxn modelId="{D73DF434-591B-4D65-A720-61077B316D53}" srcId="{A18DCC98-E937-4F10-98FD-C5C50BCB536F}" destId="{479141CB-B87F-4A95-A0C3-0E7A5233BA34}" srcOrd="2" destOrd="0" parTransId="{9088EE83-AF8D-4249-9965-7CF2C8C36015}" sibTransId="{CE8AFFC4-73C8-45F5-A089-9D434BEDF80C}"/>
    <dgm:cxn modelId="{C5A96F3B-5A73-495B-8E53-9BB1A8AD39F1}" type="presOf" srcId="{479141CB-B87F-4A95-A0C3-0E7A5233BA34}" destId="{37815D27-08A0-4095-A666-734E1A38AC90}" srcOrd="0" destOrd="0" presId="urn:microsoft.com/office/officeart/2005/8/layout/hList6"/>
    <dgm:cxn modelId="{B0B1603F-4D93-4CC4-A55F-4D13F491F292}" type="presOf" srcId="{A18DCC98-E937-4F10-98FD-C5C50BCB536F}" destId="{21A9E3A6-059F-4124-9063-9C9111BBADF4}" srcOrd="0" destOrd="0" presId="urn:microsoft.com/office/officeart/2005/8/layout/hList6"/>
    <dgm:cxn modelId="{7EBCF3DE-EE6A-45FD-B56D-20618D2AEAEC}" srcId="{A18DCC98-E937-4F10-98FD-C5C50BCB536F}" destId="{E872DD0A-E5CB-4604-BFBF-600441BEB5D7}" srcOrd="0" destOrd="0" parTransId="{29B3E906-8E00-497A-9B89-10DF3FA48E99}" sibTransId="{F44D2144-AF2A-4A4C-B6C6-53C1E0E7F313}"/>
    <dgm:cxn modelId="{AF52C1E6-BA32-4539-9770-251F0FC41EFD}" srcId="{A18DCC98-E937-4F10-98FD-C5C50BCB536F}" destId="{6E82BDC5-F3B2-47AC-9218-7517AB8372EE}" srcOrd="1" destOrd="0" parTransId="{D580A7CC-204B-42DD-A5EE-504D868F92A3}" sibTransId="{75E38A3A-DDAE-41DA-BF5D-C64811369D22}"/>
    <dgm:cxn modelId="{E6E703FA-BF04-4C82-AC3D-29266672D076}" type="presParOf" srcId="{21A9E3A6-059F-4124-9063-9C9111BBADF4}" destId="{16CCE5AD-C1FA-4E36-8F9F-8C0F989E4E26}" srcOrd="0" destOrd="0" presId="urn:microsoft.com/office/officeart/2005/8/layout/hList6"/>
    <dgm:cxn modelId="{C17FA0D4-C364-498E-B13A-8CDF9ABEEB2A}" type="presParOf" srcId="{21A9E3A6-059F-4124-9063-9C9111BBADF4}" destId="{4ACC66B3-1DC7-4C1E-892E-8BFAF50079EA}" srcOrd="1" destOrd="0" presId="urn:microsoft.com/office/officeart/2005/8/layout/hList6"/>
    <dgm:cxn modelId="{0AEC0A5E-C51C-462C-AF58-363FC0A5B3F8}" type="presParOf" srcId="{21A9E3A6-059F-4124-9063-9C9111BBADF4}" destId="{6B2A36A5-421B-4F7D-9247-4384090C723E}" srcOrd="2" destOrd="0" presId="urn:microsoft.com/office/officeart/2005/8/layout/hList6"/>
    <dgm:cxn modelId="{3CEBB132-7D16-407C-9467-DB54C930BCB7}" type="presParOf" srcId="{21A9E3A6-059F-4124-9063-9C9111BBADF4}" destId="{052961F2-EFE4-47A1-A6A1-C3E6CEE42179}" srcOrd="3" destOrd="0" presId="urn:microsoft.com/office/officeart/2005/8/layout/hList6"/>
    <dgm:cxn modelId="{D75ADBDA-A02C-4D67-A51D-0D6CBF9DDC6A}" type="presParOf" srcId="{21A9E3A6-059F-4124-9063-9C9111BBADF4}" destId="{37815D27-08A0-4095-A666-734E1A38AC90}"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8DCC98-E937-4F10-98FD-C5C50BCB536F}" type="doc">
      <dgm:prSet loTypeId="urn:microsoft.com/office/officeart/2005/8/layout/hList6" loCatId="list" qsTypeId="urn:microsoft.com/office/officeart/2005/8/quickstyle/simple3" qsCatId="simple" csTypeId="urn:microsoft.com/office/officeart/2005/8/colors/colorful3" csCatId="colorful" phldr="1"/>
      <dgm:spPr/>
      <dgm:t>
        <a:bodyPr/>
        <a:lstStyle/>
        <a:p>
          <a:endParaRPr lang="fr-FR"/>
        </a:p>
      </dgm:t>
    </dgm:pt>
    <dgm:pt modelId="{E872DD0A-E5CB-4604-BFBF-600441BEB5D7}">
      <dgm:prSet phldrT="[Texte]" custT="1"/>
      <dgm:spPr/>
      <dgm:t>
        <a:bodyPr/>
        <a:lstStyle/>
        <a:p>
          <a:r>
            <a:rPr lang="fr-FR" sz="2000" b="1" dirty="0"/>
            <a:t>Non usage-professionnel</a:t>
          </a:r>
        </a:p>
        <a:p>
          <a:r>
            <a:rPr lang="fr-FR" sz="1800" dirty="0"/>
            <a:t>les consommations vont respecter le milieu professionnel </a:t>
          </a:r>
          <a:endParaRPr lang="fr-FR" sz="2800" dirty="0"/>
        </a:p>
      </dgm:t>
    </dgm:pt>
    <dgm:pt modelId="{29B3E906-8E00-497A-9B89-10DF3FA48E99}" type="parTrans" cxnId="{7EBCF3DE-EE6A-45FD-B56D-20618D2AEAEC}">
      <dgm:prSet/>
      <dgm:spPr/>
      <dgm:t>
        <a:bodyPr/>
        <a:lstStyle/>
        <a:p>
          <a:endParaRPr lang="fr-FR"/>
        </a:p>
      </dgm:t>
    </dgm:pt>
    <dgm:pt modelId="{F44D2144-AF2A-4A4C-B6C6-53C1E0E7F313}" type="sibTrans" cxnId="{7EBCF3DE-EE6A-45FD-B56D-20618D2AEAEC}">
      <dgm:prSet/>
      <dgm:spPr/>
      <dgm:t>
        <a:bodyPr/>
        <a:lstStyle/>
        <a:p>
          <a:endParaRPr lang="fr-FR"/>
        </a:p>
      </dgm:t>
    </dgm:pt>
    <dgm:pt modelId="{6E82BDC5-F3B2-47AC-9218-7517AB8372EE}">
      <dgm:prSet phldrT="[Texte]" custT="1"/>
      <dgm:spPr/>
      <dgm:t>
        <a:bodyPr/>
        <a:lstStyle/>
        <a:p>
          <a:r>
            <a:rPr lang="fr-FR" sz="2000" b="1" dirty="0"/>
            <a:t>Usagers intégrés</a:t>
          </a:r>
        </a:p>
        <a:p>
          <a:r>
            <a:rPr lang="fr-FR" sz="1600" b="1" dirty="0"/>
            <a:t> </a:t>
          </a:r>
          <a:r>
            <a:rPr lang="fr-FR" sz="1600" dirty="0"/>
            <a:t>Consommation de SPA tout en préservant leur statut et leur image sociale</a:t>
          </a:r>
          <a:endParaRPr lang="fr-FR" sz="1600" b="1" dirty="0"/>
        </a:p>
      </dgm:t>
    </dgm:pt>
    <dgm:pt modelId="{D580A7CC-204B-42DD-A5EE-504D868F92A3}" type="parTrans" cxnId="{AF52C1E6-BA32-4539-9770-251F0FC41EFD}">
      <dgm:prSet/>
      <dgm:spPr/>
      <dgm:t>
        <a:bodyPr/>
        <a:lstStyle/>
        <a:p>
          <a:endParaRPr lang="fr-FR"/>
        </a:p>
      </dgm:t>
    </dgm:pt>
    <dgm:pt modelId="{75E38A3A-DDAE-41DA-BF5D-C64811369D22}" type="sibTrans" cxnId="{AF52C1E6-BA32-4539-9770-251F0FC41EFD}">
      <dgm:prSet/>
      <dgm:spPr/>
      <dgm:t>
        <a:bodyPr/>
        <a:lstStyle/>
        <a:p>
          <a:endParaRPr lang="fr-FR"/>
        </a:p>
      </dgm:t>
    </dgm:pt>
    <dgm:pt modelId="{479141CB-B87F-4A95-A0C3-0E7A5233BA34}">
      <dgm:prSet phldrT="[Texte]" custT="1"/>
      <dgm:spPr/>
      <dgm:t>
        <a:bodyPr/>
        <a:lstStyle/>
        <a:p>
          <a:r>
            <a:rPr lang="fr-FR" sz="2000" b="1" dirty="0"/>
            <a:t>Usagers </a:t>
          </a:r>
        </a:p>
        <a:p>
          <a:r>
            <a:rPr lang="fr-FR" sz="2000" b="1" dirty="0"/>
            <a:t>non-intégrés</a:t>
          </a:r>
        </a:p>
        <a:p>
          <a:r>
            <a:rPr lang="fr-FR" sz="1600" dirty="0"/>
            <a:t>Consommation de SPA avec problèmes relationnels et dégradation de du travail</a:t>
          </a:r>
          <a:endParaRPr lang="fr-FR" sz="1600" b="1" dirty="0"/>
        </a:p>
      </dgm:t>
    </dgm:pt>
    <dgm:pt modelId="{9088EE83-AF8D-4249-9965-7CF2C8C36015}" type="parTrans" cxnId="{D73DF434-591B-4D65-A720-61077B316D53}">
      <dgm:prSet/>
      <dgm:spPr/>
      <dgm:t>
        <a:bodyPr/>
        <a:lstStyle/>
        <a:p>
          <a:endParaRPr lang="fr-FR"/>
        </a:p>
      </dgm:t>
    </dgm:pt>
    <dgm:pt modelId="{CE8AFFC4-73C8-45F5-A089-9D434BEDF80C}" type="sibTrans" cxnId="{D73DF434-591B-4D65-A720-61077B316D53}">
      <dgm:prSet/>
      <dgm:spPr/>
      <dgm:t>
        <a:bodyPr/>
        <a:lstStyle/>
        <a:p>
          <a:endParaRPr lang="fr-FR"/>
        </a:p>
      </dgm:t>
    </dgm:pt>
    <dgm:pt modelId="{21A9E3A6-059F-4124-9063-9C9111BBADF4}" type="pres">
      <dgm:prSet presAssocID="{A18DCC98-E937-4F10-98FD-C5C50BCB536F}" presName="Name0" presStyleCnt="0">
        <dgm:presLayoutVars>
          <dgm:dir/>
          <dgm:resizeHandles val="exact"/>
        </dgm:presLayoutVars>
      </dgm:prSet>
      <dgm:spPr/>
    </dgm:pt>
    <dgm:pt modelId="{16CCE5AD-C1FA-4E36-8F9F-8C0F989E4E26}" type="pres">
      <dgm:prSet presAssocID="{E872DD0A-E5CB-4604-BFBF-600441BEB5D7}" presName="node" presStyleLbl="node1" presStyleIdx="0" presStyleCnt="3" custScaleX="107198" custLinFactNeighborX="-34366" custLinFactNeighborY="632">
        <dgm:presLayoutVars>
          <dgm:bulletEnabled val="1"/>
        </dgm:presLayoutVars>
      </dgm:prSet>
      <dgm:spPr/>
    </dgm:pt>
    <dgm:pt modelId="{4ACC66B3-1DC7-4C1E-892E-8BFAF50079EA}" type="pres">
      <dgm:prSet presAssocID="{F44D2144-AF2A-4A4C-B6C6-53C1E0E7F313}" presName="sibTrans" presStyleCnt="0"/>
      <dgm:spPr/>
    </dgm:pt>
    <dgm:pt modelId="{6B2A36A5-421B-4F7D-9247-4384090C723E}" type="pres">
      <dgm:prSet presAssocID="{6E82BDC5-F3B2-47AC-9218-7517AB8372EE}" presName="node" presStyleLbl="node1" presStyleIdx="1" presStyleCnt="3">
        <dgm:presLayoutVars>
          <dgm:bulletEnabled val="1"/>
        </dgm:presLayoutVars>
      </dgm:prSet>
      <dgm:spPr/>
    </dgm:pt>
    <dgm:pt modelId="{052961F2-EFE4-47A1-A6A1-C3E6CEE42179}" type="pres">
      <dgm:prSet presAssocID="{75E38A3A-DDAE-41DA-BF5D-C64811369D22}" presName="sibTrans" presStyleCnt="0"/>
      <dgm:spPr/>
    </dgm:pt>
    <dgm:pt modelId="{37815D27-08A0-4095-A666-734E1A38AC90}" type="pres">
      <dgm:prSet presAssocID="{479141CB-B87F-4A95-A0C3-0E7A5233BA34}" presName="node" presStyleLbl="node1" presStyleIdx="2" presStyleCnt="3">
        <dgm:presLayoutVars>
          <dgm:bulletEnabled val="1"/>
        </dgm:presLayoutVars>
      </dgm:prSet>
      <dgm:spPr/>
    </dgm:pt>
  </dgm:ptLst>
  <dgm:cxnLst>
    <dgm:cxn modelId="{7052CE14-83F5-4447-9DBE-E85B1AA0E132}" type="presOf" srcId="{E872DD0A-E5CB-4604-BFBF-600441BEB5D7}" destId="{16CCE5AD-C1FA-4E36-8F9F-8C0F989E4E26}" srcOrd="0" destOrd="0" presId="urn:microsoft.com/office/officeart/2005/8/layout/hList6"/>
    <dgm:cxn modelId="{3213E322-4C9A-419C-9CDA-D59F8759C08A}" type="presOf" srcId="{6E82BDC5-F3B2-47AC-9218-7517AB8372EE}" destId="{6B2A36A5-421B-4F7D-9247-4384090C723E}" srcOrd="0" destOrd="0" presId="urn:microsoft.com/office/officeart/2005/8/layout/hList6"/>
    <dgm:cxn modelId="{D73DF434-591B-4D65-A720-61077B316D53}" srcId="{A18DCC98-E937-4F10-98FD-C5C50BCB536F}" destId="{479141CB-B87F-4A95-A0C3-0E7A5233BA34}" srcOrd="2" destOrd="0" parTransId="{9088EE83-AF8D-4249-9965-7CF2C8C36015}" sibTransId="{CE8AFFC4-73C8-45F5-A089-9D434BEDF80C}"/>
    <dgm:cxn modelId="{C5A96F3B-5A73-495B-8E53-9BB1A8AD39F1}" type="presOf" srcId="{479141CB-B87F-4A95-A0C3-0E7A5233BA34}" destId="{37815D27-08A0-4095-A666-734E1A38AC90}" srcOrd="0" destOrd="0" presId="urn:microsoft.com/office/officeart/2005/8/layout/hList6"/>
    <dgm:cxn modelId="{B0B1603F-4D93-4CC4-A55F-4D13F491F292}" type="presOf" srcId="{A18DCC98-E937-4F10-98FD-C5C50BCB536F}" destId="{21A9E3A6-059F-4124-9063-9C9111BBADF4}" srcOrd="0" destOrd="0" presId="urn:microsoft.com/office/officeart/2005/8/layout/hList6"/>
    <dgm:cxn modelId="{7EBCF3DE-EE6A-45FD-B56D-20618D2AEAEC}" srcId="{A18DCC98-E937-4F10-98FD-C5C50BCB536F}" destId="{E872DD0A-E5CB-4604-BFBF-600441BEB5D7}" srcOrd="0" destOrd="0" parTransId="{29B3E906-8E00-497A-9B89-10DF3FA48E99}" sibTransId="{F44D2144-AF2A-4A4C-B6C6-53C1E0E7F313}"/>
    <dgm:cxn modelId="{AF52C1E6-BA32-4539-9770-251F0FC41EFD}" srcId="{A18DCC98-E937-4F10-98FD-C5C50BCB536F}" destId="{6E82BDC5-F3B2-47AC-9218-7517AB8372EE}" srcOrd="1" destOrd="0" parTransId="{D580A7CC-204B-42DD-A5EE-504D868F92A3}" sibTransId="{75E38A3A-DDAE-41DA-BF5D-C64811369D22}"/>
    <dgm:cxn modelId="{E6E703FA-BF04-4C82-AC3D-29266672D076}" type="presParOf" srcId="{21A9E3A6-059F-4124-9063-9C9111BBADF4}" destId="{16CCE5AD-C1FA-4E36-8F9F-8C0F989E4E26}" srcOrd="0" destOrd="0" presId="urn:microsoft.com/office/officeart/2005/8/layout/hList6"/>
    <dgm:cxn modelId="{C17FA0D4-C364-498E-B13A-8CDF9ABEEB2A}" type="presParOf" srcId="{21A9E3A6-059F-4124-9063-9C9111BBADF4}" destId="{4ACC66B3-1DC7-4C1E-892E-8BFAF50079EA}" srcOrd="1" destOrd="0" presId="urn:microsoft.com/office/officeart/2005/8/layout/hList6"/>
    <dgm:cxn modelId="{0AEC0A5E-C51C-462C-AF58-363FC0A5B3F8}" type="presParOf" srcId="{21A9E3A6-059F-4124-9063-9C9111BBADF4}" destId="{6B2A36A5-421B-4F7D-9247-4384090C723E}" srcOrd="2" destOrd="0" presId="urn:microsoft.com/office/officeart/2005/8/layout/hList6"/>
    <dgm:cxn modelId="{3CEBB132-7D16-407C-9467-DB54C930BCB7}" type="presParOf" srcId="{21A9E3A6-059F-4124-9063-9C9111BBADF4}" destId="{052961F2-EFE4-47A1-A6A1-C3E6CEE42179}" srcOrd="3" destOrd="0" presId="urn:microsoft.com/office/officeart/2005/8/layout/hList6"/>
    <dgm:cxn modelId="{D75ADBDA-A02C-4D67-A51D-0D6CBF9DDC6A}" type="presParOf" srcId="{21A9E3A6-059F-4124-9063-9C9111BBADF4}" destId="{37815D27-08A0-4095-A666-734E1A38AC90}"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F85B11-2EE5-4F36-BD72-38EE8CFC0507}" type="doc">
      <dgm:prSet loTypeId="urn:microsoft.com/office/officeart/2005/8/layout/chevron1" loCatId="process" qsTypeId="urn:microsoft.com/office/officeart/2005/8/quickstyle/simple3" qsCatId="simple" csTypeId="urn:microsoft.com/office/officeart/2005/8/colors/accent4_5" csCatId="accent4" phldr="1"/>
      <dgm:spPr/>
    </dgm:pt>
    <dgm:pt modelId="{6C6E3A2B-8A6D-41D8-87A3-FD85695C505D}">
      <dgm:prSet phldrT="[Texte]" custT="1"/>
      <dgm:spPr/>
      <dgm:t>
        <a:bodyPr/>
        <a:lstStyle/>
        <a:p>
          <a:r>
            <a:rPr lang="fr-FR" sz="2400" b="1" dirty="0"/>
            <a:t>Déni</a:t>
          </a:r>
        </a:p>
      </dgm:t>
    </dgm:pt>
    <dgm:pt modelId="{F15D4263-5CC8-48B1-A5C9-74F789342F6C}" type="parTrans" cxnId="{74FD6F7C-CB7F-406D-A733-FF0BCF1EC6C1}">
      <dgm:prSet/>
      <dgm:spPr/>
      <dgm:t>
        <a:bodyPr/>
        <a:lstStyle/>
        <a:p>
          <a:endParaRPr lang="fr-FR"/>
        </a:p>
      </dgm:t>
    </dgm:pt>
    <dgm:pt modelId="{4334E272-6820-4EA1-9D61-7F64AF727ED3}" type="sibTrans" cxnId="{74FD6F7C-CB7F-406D-A733-FF0BCF1EC6C1}">
      <dgm:prSet/>
      <dgm:spPr/>
      <dgm:t>
        <a:bodyPr/>
        <a:lstStyle/>
        <a:p>
          <a:endParaRPr lang="fr-FR"/>
        </a:p>
      </dgm:t>
    </dgm:pt>
    <dgm:pt modelId="{0989425B-2529-4BB2-BE59-D27B300D55DE}">
      <dgm:prSet phldrT="[Texte]"/>
      <dgm:spPr/>
      <dgm:t>
        <a:bodyPr/>
        <a:lstStyle/>
        <a:p>
          <a:r>
            <a:rPr lang="fr-FR" b="1" dirty="0"/>
            <a:t>Prise de conscience</a:t>
          </a:r>
        </a:p>
      </dgm:t>
    </dgm:pt>
    <dgm:pt modelId="{646F977F-87C2-489B-9C62-4BD95E17259F}" type="parTrans" cxnId="{1D133F93-61A0-40F0-A7D1-090A8FB73276}">
      <dgm:prSet/>
      <dgm:spPr/>
      <dgm:t>
        <a:bodyPr/>
        <a:lstStyle/>
        <a:p>
          <a:endParaRPr lang="fr-FR"/>
        </a:p>
      </dgm:t>
    </dgm:pt>
    <dgm:pt modelId="{4FB192AC-7382-4BCC-8555-00AAD29EC7B8}" type="sibTrans" cxnId="{1D133F93-61A0-40F0-A7D1-090A8FB73276}">
      <dgm:prSet/>
      <dgm:spPr/>
      <dgm:t>
        <a:bodyPr/>
        <a:lstStyle/>
        <a:p>
          <a:endParaRPr lang="fr-FR"/>
        </a:p>
      </dgm:t>
    </dgm:pt>
    <dgm:pt modelId="{284D1FD7-935B-4955-ADBB-DE690BBAD00A}">
      <dgm:prSet phldrT="[Texte]" custT="1"/>
      <dgm:spPr/>
      <dgm:t>
        <a:bodyPr/>
        <a:lstStyle/>
        <a:p>
          <a:r>
            <a:rPr lang="fr-FR" sz="2400" b="1" dirty="0"/>
            <a:t>Refus</a:t>
          </a:r>
        </a:p>
      </dgm:t>
    </dgm:pt>
    <dgm:pt modelId="{D162ACB6-F898-43DE-95C4-12803109EF42}" type="parTrans" cxnId="{2DA5883A-5EAC-4D43-A15C-95540048BF50}">
      <dgm:prSet/>
      <dgm:spPr/>
      <dgm:t>
        <a:bodyPr/>
        <a:lstStyle/>
        <a:p>
          <a:endParaRPr lang="fr-FR"/>
        </a:p>
      </dgm:t>
    </dgm:pt>
    <dgm:pt modelId="{9A9019CD-1FD0-4ACB-8F59-0952ADC66342}" type="sibTrans" cxnId="{2DA5883A-5EAC-4D43-A15C-95540048BF50}">
      <dgm:prSet/>
      <dgm:spPr/>
      <dgm:t>
        <a:bodyPr/>
        <a:lstStyle/>
        <a:p>
          <a:endParaRPr lang="fr-FR"/>
        </a:p>
      </dgm:t>
    </dgm:pt>
    <dgm:pt modelId="{95FA2760-83CC-4A64-8420-8E283A83DF60}" type="pres">
      <dgm:prSet presAssocID="{2BF85B11-2EE5-4F36-BD72-38EE8CFC0507}" presName="Name0" presStyleCnt="0">
        <dgm:presLayoutVars>
          <dgm:dir/>
          <dgm:animLvl val="lvl"/>
          <dgm:resizeHandles val="exact"/>
        </dgm:presLayoutVars>
      </dgm:prSet>
      <dgm:spPr/>
    </dgm:pt>
    <dgm:pt modelId="{6E1B12C5-E18B-422C-BD23-ABB4DEFFBDAA}" type="pres">
      <dgm:prSet presAssocID="{6C6E3A2B-8A6D-41D8-87A3-FD85695C505D}" presName="parTxOnly" presStyleLbl="node1" presStyleIdx="0" presStyleCnt="3">
        <dgm:presLayoutVars>
          <dgm:chMax val="0"/>
          <dgm:chPref val="0"/>
          <dgm:bulletEnabled val="1"/>
        </dgm:presLayoutVars>
      </dgm:prSet>
      <dgm:spPr/>
    </dgm:pt>
    <dgm:pt modelId="{4827A100-5AAD-4EC9-8BAD-71006053B7F3}" type="pres">
      <dgm:prSet presAssocID="{4334E272-6820-4EA1-9D61-7F64AF727ED3}" presName="parTxOnlySpace" presStyleCnt="0"/>
      <dgm:spPr/>
    </dgm:pt>
    <dgm:pt modelId="{83EEBD49-F45D-42D6-8BA6-B5C67ADB638F}" type="pres">
      <dgm:prSet presAssocID="{0989425B-2529-4BB2-BE59-D27B300D55DE}" presName="parTxOnly" presStyleLbl="node1" presStyleIdx="1" presStyleCnt="3">
        <dgm:presLayoutVars>
          <dgm:chMax val="0"/>
          <dgm:chPref val="0"/>
          <dgm:bulletEnabled val="1"/>
        </dgm:presLayoutVars>
      </dgm:prSet>
      <dgm:spPr/>
    </dgm:pt>
    <dgm:pt modelId="{18594537-A935-4C8A-8390-ADB8FD86F3DD}" type="pres">
      <dgm:prSet presAssocID="{4FB192AC-7382-4BCC-8555-00AAD29EC7B8}" presName="parTxOnlySpace" presStyleCnt="0"/>
      <dgm:spPr/>
    </dgm:pt>
    <dgm:pt modelId="{DCE4D4D4-1D8F-4B33-A900-11A643F00C79}" type="pres">
      <dgm:prSet presAssocID="{284D1FD7-935B-4955-ADBB-DE690BBAD00A}" presName="parTxOnly" presStyleLbl="node1" presStyleIdx="2" presStyleCnt="3">
        <dgm:presLayoutVars>
          <dgm:chMax val="0"/>
          <dgm:chPref val="0"/>
          <dgm:bulletEnabled val="1"/>
        </dgm:presLayoutVars>
      </dgm:prSet>
      <dgm:spPr/>
    </dgm:pt>
  </dgm:ptLst>
  <dgm:cxnLst>
    <dgm:cxn modelId="{58879204-337C-4875-A3E1-81173BC5A146}" type="presOf" srcId="{0989425B-2529-4BB2-BE59-D27B300D55DE}" destId="{83EEBD49-F45D-42D6-8BA6-B5C67ADB638F}" srcOrd="0" destOrd="0" presId="urn:microsoft.com/office/officeart/2005/8/layout/chevron1"/>
    <dgm:cxn modelId="{BBB65F10-A551-4A61-A59F-45A34928EAB9}" type="presOf" srcId="{6C6E3A2B-8A6D-41D8-87A3-FD85695C505D}" destId="{6E1B12C5-E18B-422C-BD23-ABB4DEFFBDAA}" srcOrd="0" destOrd="0" presId="urn:microsoft.com/office/officeart/2005/8/layout/chevron1"/>
    <dgm:cxn modelId="{2DA5883A-5EAC-4D43-A15C-95540048BF50}" srcId="{2BF85B11-2EE5-4F36-BD72-38EE8CFC0507}" destId="{284D1FD7-935B-4955-ADBB-DE690BBAD00A}" srcOrd="2" destOrd="0" parTransId="{D162ACB6-F898-43DE-95C4-12803109EF42}" sibTransId="{9A9019CD-1FD0-4ACB-8F59-0952ADC66342}"/>
    <dgm:cxn modelId="{74FD6F7C-CB7F-406D-A733-FF0BCF1EC6C1}" srcId="{2BF85B11-2EE5-4F36-BD72-38EE8CFC0507}" destId="{6C6E3A2B-8A6D-41D8-87A3-FD85695C505D}" srcOrd="0" destOrd="0" parTransId="{F15D4263-5CC8-48B1-A5C9-74F789342F6C}" sibTransId="{4334E272-6820-4EA1-9D61-7F64AF727ED3}"/>
    <dgm:cxn modelId="{1D133F93-61A0-40F0-A7D1-090A8FB73276}" srcId="{2BF85B11-2EE5-4F36-BD72-38EE8CFC0507}" destId="{0989425B-2529-4BB2-BE59-D27B300D55DE}" srcOrd="1" destOrd="0" parTransId="{646F977F-87C2-489B-9C62-4BD95E17259F}" sibTransId="{4FB192AC-7382-4BCC-8555-00AAD29EC7B8}"/>
    <dgm:cxn modelId="{D678EFC8-1D82-4738-BE7D-5D25D3689B2A}" type="presOf" srcId="{2BF85B11-2EE5-4F36-BD72-38EE8CFC0507}" destId="{95FA2760-83CC-4A64-8420-8E283A83DF60}" srcOrd="0" destOrd="0" presId="urn:microsoft.com/office/officeart/2005/8/layout/chevron1"/>
    <dgm:cxn modelId="{742FB1D1-7EEB-4457-BB44-7995B8AF22EF}" type="presOf" srcId="{284D1FD7-935B-4955-ADBB-DE690BBAD00A}" destId="{DCE4D4D4-1D8F-4B33-A900-11A643F00C79}" srcOrd="0" destOrd="0" presId="urn:microsoft.com/office/officeart/2005/8/layout/chevron1"/>
    <dgm:cxn modelId="{B9588D64-1C13-4927-B4F3-779CA0D7DCF7}" type="presParOf" srcId="{95FA2760-83CC-4A64-8420-8E283A83DF60}" destId="{6E1B12C5-E18B-422C-BD23-ABB4DEFFBDAA}" srcOrd="0" destOrd="0" presId="urn:microsoft.com/office/officeart/2005/8/layout/chevron1"/>
    <dgm:cxn modelId="{53D7AD81-0069-465E-8640-48690D9BAC9D}" type="presParOf" srcId="{95FA2760-83CC-4A64-8420-8E283A83DF60}" destId="{4827A100-5AAD-4EC9-8BAD-71006053B7F3}" srcOrd="1" destOrd="0" presId="urn:microsoft.com/office/officeart/2005/8/layout/chevron1"/>
    <dgm:cxn modelId="{E7CE2DED-B6A8-4393-8061-4E3FA5D10BC4}" type="presParOf" srcId="{95FA2760-83CC-4A64-8420-8E283A83DF60}" destId="{83EEBD49-F45D-42D6-8BA6-B5C67ADB638F}" srcOrd="2" destOrd="0" presId="urn:microsoft.com/office/officeart/2005/8/layout/chevron1"/>
    <dgm:cxn modelId="{574C193E-FE2F-4A6D-AB58-6B23C14FBC20}" type="presParOf" srcId="{95FA2760-83CC-4A64-8420-8E283A83DF60}" destId="{18594537-A935-4C8A-8390-ADB8FD86F3DD}" srcOrd="3" destOrd="0" presId="urn:microsoft.com/office/officeart/2005/8/layout/chevron1"/>
    <dgm:cxn modelId="{971416BC-754A-4C13-AE5D-6D05E6F41AA6}" type="presParOf" srcId="{95FA2760-83CC-4A64-8420-8E283A83DF60}" destId="{DCE4D4D4-1D8F-4B33-A900-11A643F00C79}"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CE5AD-C1FA-4E36-8F9F-8C0F989E4E26}">
      <dsp:nvSpPr>
        <dsp:cNvPr id="0" name=""/>
        <dsp:cNvSpPr/>
      </dsp:nvSpPr>
      <dsp:spPr>
        <a:xfrm rot="16200000">
          <a:off x="-313346" y="313346"/>
          <a:ext cx="2736303" cy="2109610"/>
        </a:xfrm>
        <a:prstGeom prst="flowChartManualOperation">
          <a:avLst/>
        </a:prstGeom>
        <a:gradFill rotWithShape="0">
          <a:gsLst>
            <a:gs pos="0">
              <a:schemeClr val="accent3">
                <a:hueOff val="0"/>
                <a:satOff val="0"/>
                <a:lumOff val="0"/>
                <a:alphaOff val="0"/>
                <a:tint val="35000"/>
                <a:satMod val="260000"/>
              </a:schemeClr>
            </a:gs>
            <a:gs pos="30000">
              <a:schemeClr val="accent3">
                <a:hueOff val="0"/>
                <a:satOff val="0"/>
                <a:lumOff val="0"/>
                <a:alphaOff val="0"/>
                <a:tint val="38000"/>
                <a:satMod val="260000"/>
              </a:schemeClr>
            </a:gs>
            <a:gs pos="75000">
              <a:schemeClr val="accent3">
                <a:hueOff val="0"/>
                <a:satOff val="0"/>
                <a:lumOff val="0"/>
                <a:alphaOff val="0"/>
                <a:tint val="55000"/>
                <a:satMod val="255000"/>
              </a:schemeClr>
            </a:gs>
            <a:gs pos="100000">
              <a:schemeClr val="accent3">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fr-FR" sz="2000" b="1" kern="1200" dirty="0"/>
            <a:t>Non usage-professionnel</a:t>
          </a:r>
        </a:p>
        <a:p>
          <a:pPr marL="0" lvl="0" indent="0" algn="ctr" defTabSz="889000">
            <a:lnSpc>
              <a:spcPct val="90000"/>
            </a:lnSpc>
            <a:spcBef>
              <a:spcPct val="0"/>
            </a:spcBef>
            <a:spcAft>
              <a:spcPct val="35000"/>
            </a:spcAft>
            <a:buNone/>
          </a:pPr>
          <a:r>
            <a:rPr lang="fr-FR" sz="1800" kern="1200" dirty="0"/>
            <a:t>les consommations vont respecter le milieu professionnel </a:t>
          </a:r>
          <a:endParaRPr lang="fr-FR" sz="2800" kern="1200" dirty="0"/>
        </a:p>
      </dsp:txBody>
      <dsp:txXfrm rot="5400000">
        <a:off x="1" y="547260"/>
        <a:ext cx="2109610" cy="1641781"/>
      </dsp:txXfrm>
    </dsp:sp>
    <dsp:sp modelId="{6B2A36A5-421B-4F7D-9247-4384090C723E}">
      <dsp:nvSpPr>
        <dsp:cNvPr id="0" name=""/>
        <dsp:cNvSpPr/>
      </dsp:nvSpPr>
      <dsp:spPr>
        <a:xfrm rot="16200000">
          <a:off x="1876199" y="384173"/>
          <a:ext cx="2736303" cy="1967956"/>
        </a:xfrm>
        <a:prstGeom prst="flowChartManualOperation">
          <a:avLst/>
        </a:prstGeom>
        <a:gradFill rotWithShape="0">
          <a:gsLst>
            <a:gs pos="0">
              <a:schemeClr val="accent3">
                <a:hueOff val="1187685"/>
                <a:satOff val="6397"/>
                <a:lumOff val="8726"/>
                <a:alphaOff val="0"/>
                <a:tint val="35000"/>
                <a:satMod val="260000"/>
              </a:schemeClr>
            </a:gs>
            <a:gs pos="30000">
              <a:schemeClr val="accent3">
                <a:hueOff val="1187685"/>
                <a:satOff val="6397"/>
                <a:lumOff val="8726"/>
                <a:alphaOff val="0"/>
                <a:tint val="38000"/>
                <a:satMod val="260000"/>
              </a:schemeClr>
            </a:gs>
            <a:gs pos="75000">
              <a:schemeClr val="accent3">
                <a:hueOff val="1187685"/>
                <a:satOff val="6397"/>
                <a:lumOff val="8726"/>
                <a:alphaOff val="0"/>
                <a:tint val="55000"/>
                <a:satMod val="255000"/>
              </a:schemeClr>
            </a:gs>
            <a:gs pos="100000">
              <a:schemeClr val="accent3">
                <a:hueOff val="1187685"/>
                <a:satOff val="6397"/>
                <a:lumOff val="8726"/>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fr-FR" sz="2000" b="1" kern="1200" dirty="0"/>
            <a:t>Usagers intégrés</a:t>
          </a:r>
        </a:p>
        <a:p>
          <a:pPr marL="0" lvl="0" indent="0" algn="ctr" defTabSz="889000">
            <a:lnSpc>
              <a:spcPct val="90000"/>
            </a:lnSpc>
            <a:spcBef>
              <a:spcPct val="0"/>
            </a:spcBef>
            <a:spcAft>
              <a:spcPct val="35000"/>
            </a:spcAft>
            <a:buNone/>
          </a:pPr>
          <a:r>
            <a:rPr lang="fr-FR" sz="1600" b="1" kern="1200" dirty="0"/>
            <a:t> </a:t>
          </a:r>
          <a:r>
            <a:rPr lang="fr-FR" sz="1600" kern="1200" dirty="0"/>
            <a:t>Consommation de SPA tout en préservant leur statut et leur image sociale</a:t>
          </a:r>
          <a:endParaRPr lang="fr-FR" sz="1600" b="1" kern="1200" dirty="0"/>
        </a:p>
      </dsp:txBody>
      <dsp:txXfrm rot="5400000">
        <a:off x="2260373" y="547260"/>
        <a:ext cx="1967956" cy="1641781"/>
      </dsp:txXfrm>
    </dsp:sp>
    <dsp:sp modelId="{37815D27-08A0-4095-A666-734E1A38AC90}">
      <dsp:nvSpPr>
        <dsp:cNvPr id="0" name=""/>
        <dsp:cNvSpPr/>
      </dsp:nvSpPr>
      <dsp:spPr>
        <a:xfrm rot="16200000">
          <a:off x="3991752" y="384173"/>
          <a:ext cx="2736303" cy="1967956"/>
        </a:xfrm>
        <a:prstGeom prst="flowChartManualOperation">
          <a:avLst/>
        </a:prstGeom>
        <a:gradFill rotWithShape="0">
          <a:gsLst>
            <a:gs pos="0">
              <a:schemeClr val="accent3">
                <a:hueOff val="2375371"/>
                <a:satOff val="12794"/>
                <a:lumOff val="17452"/>
                <a:alphaOff val="0"/>
                <a:tint val="35000"/>
                <a:satMod val="260000"/>
              </a:schemeClr>
            </a:gs>
            <a:gs pos="30000">
              <a:schemeClr val="accent3">
                <a:hueOff val="2375371"/>
                <a:satOff val="12794"/>
                <a:lumOff val="17452"/>
                <a:alphaOff val="0"/>
                <a:tint val="38000"/>
                <a:satMod val="260000"/>
              </a:schemeClr>
            </a:gs>
            <a:gs pos="75000">
              <a:schemeClr val="accent3">
                <a:hueOff val="2375371"/>
                <a:satOff val="12794"/>
                <a:lumOff val="17452"/>
                <a:alphaOff val="0"/>
                <a:tint val="55000"/>
                <a:satMod val="255000"/>
              </a:schemeClr>
            </a:gs>
            <a:gs pos="100000">
              <a:schemeClr val="accent3">
                <a:hueOff val="2375371"/>
                <a:satOff val="12794"/>
                <a:lumOff val="17452"/>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fr-FR" sz="2000" b="1" kern="1200" dirty="0"/>
            <a:t>Usagers </a:t>
          </a:r>
        </a:p>
        <a:p>
          <a:pPr marL="0" lvl="0" indent="0" algn="ctr" defTabSz="889000">
            <a:lnSpc>
              <a:spcPct val="90000"/>
            </a:lnSpc>
            <a:spcBef>
              <a:spcPct val="0"/>
            </a:spcBef>
            <a:spcAft>
              <a:spcPct val="35000"/>
            </a:spcAft>
            <a:buNone/>
          </a:pPr>
          <a:r>
            <a:rPr lang="fr-FR" sz="2000" b="1" kern="1200" dirty="0"/>
            <a:t>non-intégrés</a:t>
          </a:r>
        </a:p>
        <a:p>
          <a:pPr marL="0" lvl="0" indent="0" algn="ctr" defTabSz="889000">
            <a:lnSpc>
              <a:spcPct val="90000"/>
            </a:lnSpc>
            <a:spcBef>
              <a:spcPct val="0"/>
            </a:spcBef>
            <a:spcAft>
              <a:spcPct val="35000"/>
            </a:spcAft>
            <a:buNone/>
          </a:pPr>
          <a:r>
            <a:rPr lang="fr-FR" sz="1600" kern="1200" dirty="0"/>
            <a:t>Consommation de SPA avec problèmes relationnels et dégradation de du travail</a:t>
          </a:r>
          <a:endParaRPr lang="fr-FR" sz="1600" b="1" kern="1200" dirty="0"/>
        </a:p>
      </dsp:txBody>
      <dsp:txXfrm rot="5400000">
        <a:off x="4375926" y="547260"/>
        <a:ext cx="1967956" cy="1641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CE5AD-C1FA-4E36-8F9F-8C0F989E4E26}">
      <dsp:nvSpPr>
        <dsp:cNvPr id="0" name=""/>
        <dsp:cNvSpPr/>
      </dsp:nvSpPr>
      <dsp:spPr>
        <a:xfrm rot="16200000">
          <a:off x="-313346" y="313346"/>
          <a:ext cx="2736303" cy="2109610"/>
        </a:xfrm>
        <a:prstGeom prst="flowChartManualOperation">
          <a:avLst/>
        </a:prstGeom>
        <a:gradFill rotWithShape="0">
          <a:gsLst>
            <a:gs pos="0">
              <a:schemeClr val="accent3">
                <a:hueOff val="0"/>
                <a:satOff val="0"/>
                <a:lumOff val="0"/>
                <a:alphaOff val="0"/>
                <a:tint val="35000"/>
                <a:satMod val="260000"/>
              </a:schemeClr>
            </a:gs>
            <a:gs pos="30000">
              <a:schemeClr val="accent3">
                <a:hueOff val="0"/>
                <a:satOff val="0"/>
                <a:lumOff val="0"/>
                <a:alphaOff val="0"/>
                <a:tint val="38000"/>
                <a:satMod val="260000"/>
              </a:schemeClr>
            </a:gs>
            <a:gs pos="75000">
              <a:schemeClr val="accent3">
                <a:hueOff val="0"/>
                <a:satOff val="0"/>
                <a:lumOff val="0"/>
                <a:alphaOff val="0"/>
                <a:tint val="55000"/>
                <a:satMod val="255000"/>
              </a:schemeClr>
            </a:gs>
            <a:gs pos="100000">
              <a:schemeClr val="accent3">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fr-FR" sz="2000" b="1" kern="1200" dirty="0"/>
            <a:t>Non usage-professionnel</a:t>
          </a:r>
        </a:p>
        <a:p>
          <a:pPr marL="0" lvl="0" indent="0" algn="ctr" defTabSz="889000">
            <a:lnSpc>
              <a:spcPct val="90000"/>
            </a:lnSpc>
            <a:spcBef>
              <a:spcPct val="0"/>
            </a:spcBef>
            <a:spcAft>
              <a:spcPct val="35000"/>
            </a:spcAft>
            <a:buNone/>
          </a:pPr>
          <a:r>
            <a:rPr lang="fr-FR" sz="1800" kern="1200" dirty="0"/>
            <a:t>les consommations vont respecter le milieu professionnel </a:t>
          </a:r>
          <a:endParaRPr lang="fr-FR" sz="2800" kern="1200" dirty="0"/>
        </a:p>
      </dsp:txBody>
      <dsp:txXfrm rot="5400000">
        <a:off x="1" y="547260"/>
        <a:ext cx="2109610" cy="1641781"/>
      </dsp:txXfrm>
    </dsp:sp>
    <dsp:sp modelId="{6B2A36A5-421B-4F7D-9247-4384090C723E}">
      <dsp:nvSpPr>
        <dsp:cNvPr id="0" name=""/>
        <dsp:cNvSpPr/>
      </dsp:nvSpPr>
      <dsp:spPr>
        <a:xfrm rot="16200000">
          <a:off x="1876199" y="384173"/>
          <a:ext cx="2736303" cy="1967956"/>
        </a:xfrm>
        <a:prstGeom prst="flowChartManualOperation">
          <a:avLst/>
        </a:prstGeom>
        <a:gradFill rotWithShape="0">
          <a:gsLst>
            <a:gs pos="0">
              <a:schemeClr val="accent3">
                <a:hueOff val="1187685"/>
                <a:satOff val="6397"/>
                <a:lumOff val="8726"/>
                <a:alphaOff val="0"/>
                <a:tint val="35000"/>
                <a:satMod val="260000"/>
              </a:schemeClr>
            </a:gs>
            <a:gs pos="30000">
              <a:schemeClr val="accent3">
                <a:hueOff val="1187685"/>
                <a:satOff val="6397"/>
                <a:lumOff val="8726"/>
                <a:alphaOff val="0"/>
                <a:tint val="38000"/>
                <a:satMod val="260000"/>
              </a:schemeClr>
            </a:gs>
            <a:gs pos="75000">
              <a:schemeClr val="accent3">
                <a:hueOff val="1187685"/>
                <a:satOff val="6397"/>
                <a:lumOff val="8726"/>
                <a:alphaOff val="0"/>
                <a:tint val="55000"/>
                <a:satMod val="255000"/>
              </a:schemeClr>
            </a:gs>
            <a:gs pos="100000">
              <a:schemeClr val="accent3">
                <a:hueOff val="1187685"/>
                <a:satOff val="6397"/>
                <a:lumOff val="8726"/>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fr-FR" sz="2000" b="1" kern="1200" dirty="0"/>
            <a:t>Usagers intégrés</a:t>
          </a:r>
        </a:p>
        <a:p>
          <a:pPr marL="0" lvl="0" indent="0" algn="ctr" defTabSz="889000">
            <a:lnSpc>
              <a:spcPct val="90000"/>
            </a:lnSpc>
            <a:spcBef>
              <a:spcPct val="0"/>
            </a:spcBef>
            <a:spcAft>
              <a:spcPct val="35000"/>
            </a:spcAft>
            <a:buNone/>
          </a:pPr>
          <a:r>
            <a:rPr lang="fr-FR" sz="1600" b="1" kern="1200" dirty="0"/>
            <a:t> </a:t>
          </a:r>
          <a:r>
            <a:rPr lang="fr-FR" sz="1600" kern="1200" dirty="0"/>
            <a:t>Consommation de SPA tout en préservant leur statut et leur image sociale</a:t>
          </a:r>
          <a:endParaRPr lang="fr-FR" sz="1600" b="1" kern="1200" dirty="0"/>
        </a:p>
      </dsp:txBody>
      <dsp:txXfrm rot="5400000">
        <a:off x="2260373" y="547260"/>
        <a:ext cx="1967956" cy="1641781"/>
      </dsp:txXfrm>
    </dsp:sp>
    <dsp:sp modelId="{37815D27-08A0-4095-A666-734E1A38AC90}">
      <dsp:nvSpPr>
        <dsp:cNvPr id="0" name=""/>
        <dsp:cNvSpPr/>
      </dsp:nvSpPr>
      <dsp:spPr>
        <a:xfrm rot="16200000">
          <a:off x="3991752" y="384173"/>
          <a:ext cx="2736303" cy="1967956"/>
        </a:xfrm>
        <a:prstGeom prst="flowChartManualOperation">
          <a:avLst/>
        </a:prstGeom>
        <a:gradFill rotWithShape="0">
          <a:gsLst>
            <a:gs pos="0">
              <a:schemeClr val="accent3">
                <a:hueOff val="2375371"/>
                <a:satOff val="12794"/>
                <a:lumOff val="17452"/>
                <a:alphaOff val="0"/>
                <a:tint val="35000"/>
                <a:satMod val="260000"/>
              </a:schemeClr>
            </a:gs>
            <a:gs pos="30000">
              <a:schemeClr val="accent3">
                <a:hueOff val="2375371"/>
                <a:satOff val="12794"/>
                <a:lumOff val="17452"/>
                <a:alphaOff val="0"/>
                <a:tint val="38000"/>
                <a:satMod val="260000"/>
              </a:schemeClr>
            </a:gs>
            <a:gs pos="75000">
              <a:schemeClr val="accent3">
                <a:hueOff val="2375371"/>
                <a:satOff val="12794"/>
                <a:lumOff val="17452"/>
                <a:alphaOff val="0"/>
                <a:tint val="55000"/>
                <a:satMod val="255000"/>
              </a:schemeClr>
            </a:gs>
            <a:gs pos="100000">
              <a:schemeClr val="accent3">
                <a:hueOff val="2375371"/>
                <a:satOff val="12794"/>
                <a:lumOff val="17452"/>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fr-FR" sz="2000" b="1" kern="1200" dirty="0"/>
            <a:t>Usagers </a:t>
          </a:r>
        </a:p>
        <a:p>
          <a:pPr marL="0" lvl="0" indent="0" algn="ctr" defTabSz="889000">
            <a:lnSpc>
              <a:spcPct val="90000"/>
            </a:lnSpc>
            <a:spcBef>
              <a:spcPct val="0"/>
            </a:spcBef>
            <a:spcAft>
              <a:spcPct val="35000"/>
            </a:spcAft>
            <a:buNone/>
          </a:pPr>
          <a:r>
            <a:rPr lang="fr-FR" sz="2000" b="1" kern="1200" dirty="0"/>
            <a:t>non-intégrés</a:t>
          </a:r>
        </a:p>
        <a:p>
          <a:pPr marL="0" lvl="0" indent="0" algn="ctr" defTabSz="889000">
            <a:lnSpc>
              <a:spcPct val="90000"/>
            </a:lnSpc>
            <a:spcBef>
              <a:spcPct val="0"/>
            </a:spcBef>
            <a:spcAft>
              <a:spcPct val="35000"/>
            </a:spcAft>
            <a:buNone/>
          </a:pPr>
          <a:r>
            <a:rPr lang="fr-FR" sz="1600" kern="1200" dirty="0"/>
            <a:t>Consommation de SPA avec problèmes relationnels et dégradation de du travail</a:t>
          </a:r>
          <a:endParaRPr lang="fr-FR" sz="1600" b="1" kern="1200" dirty="0"/>
        </a:p>
      </dsp:txBody>
      <dsp:txXfrm rot="5400000">
        <a:off x="4375926" y="547260"/>
        <a:ext cx="1967956" cy="1641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B12C5-E18B-422C-BD23-ABB4DEFFBDAA}">
      <dsp:nvSpPr>
        <dsp:cNvPr id="0" name=""/>
        <dsp:cNvSpPr/>
      </dsp:nvSpPr>
      <dsp:spPr>
        <a:xfrm>
          <a:off x="1785" y="1596826"/>
          <a:ext cx="2175867" cy="870346"/>
        </a:xfrm>
        <a:prstGeom prst="chevron">
          <a:avLst/>
        </a:prstGeom>
        <a:gradFill rotWithShape="0">
          <a:gsLst>
            <a:gs pos="0">
              <a:schemeClr val="accent4">
                <a:alpha val="90000"/>
                <a:hueOff val="0"/>
                <a:satOff val="0"/>
                <a:lumOff val="0"/>
                <a:alphaOff val="0"/>
                <a:tint val="35000"/>
                <a:satMod val="260000"/>
              </a:schemeClr>
            </a:gs>
            <a:gs pos="30000">
              <a:schemeClr val="accent4">
                <a:alpha val="90000"/>
                <a:hueOff val="0"/>
                <a:satOff val="0"/>
                <a:lumOff val="0"/>
                <a:alphaOff val="0"/>
                <a:tint val="38000"/>
                <a:satMod val="260000"/>
              </a:schemeClr>
            </a:gs>
            <a:gs pos="75000">
              <a:schemeClr val="accent4">
                <a:alpha val="90000"/>
                <a:hueOff val="0"/>
                <a:satOff val="0"/>
                <a:lumOff val="0"/>
                <a:alphaOff val="0"/>
                <a:tint val="55000"/>
                <a:satMod val="255000"/>
              </a:schemeClr>
            </a:gs>
            <a:gs pos="100000">
              <a:schemeClr val="accent4">
                <a:alpha val="90000"/>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fr-FR" sz="2400" b="1" kern="1200" dirty="0"/>
            <a:t>Déni</a:t>
          </a:r>
        </a:p>
      </dsp:txBody>
      <dsp:txXfrm>
        <a:off x="436958" y="1596826"/>
        <a:ext cx="1305521" cy="870346"/>
      </dsp:txXfrm>
    </dsp:sp>
    <dsp:sp modelId="{83EEBD49-F45D-42D6-8BA6-B5C67ADB638F}">
      <dsp:nvSpPr>
        <dsp:cNvPr id="0" name=""/>
        <dsp:cNvSpPr/>
      </dsp:nvSpPr>
      <dsp:spPr>
        <a:xfrm>
          <a:off x="1960066" y="1596826"/>
          <a:ext cx="2175867" cy="870346"/>
        </a:xfrm>
        <a:prstGeom prst="chevron">
          <a:avLst/>
        </a:prstGeom>
        <a:gradFill rotWithShape="0">
          <a:gsLst>
            <a:gs pos="0">
              <a:schemeClr val="accent4">
                <a:alpha val="90000"/>
                <a:hueOff val="0"/>
                <a:satOff val="0"/>
                <a:lumOff val="0"/>
                <a:alphaOff val="-20000"/>
                <a:tint val="35000"/>
                <a:satMod val="260000"/>
              </a:schemeClr>
            </a:gs>
            <a:gs pos="30000">
              <a:schemeClr val="accent4">
                <a:alpha val="90000"/>
                <a:hueOff val="0"/>
                <a:satOff val="0"/>
                <a:lumOff val="0"/>
                <a:alphaOff val="-20000"/>
                <a:tint val="38000"/>
                <a:satMod val="260000"/>
              </a:schemeClr>
            </a:gs>
            <a:gs pos="75000">
              <a:schemeClr val="accent4">
                <a:alpha val="90000"/>
                <a:hueOff val="0"/>
                <a:satOff val="0"/>
                <a:lumOff val="0"/>
                <a:alphaOff val="-20000"/>
                <a:tint val="55000"/>
                <a:satMod val="255000"/>
              </a:schemeClr>
            </a:gs>
            <a:gs pos="100000">
              <a:schemeClr val="accent4">
                <a:alpha val="90000"/>
                <a:hueOff val="0"/>
                <a:satOff val="0"/>
                <a:lumOff val="0"/>
                <a:alphaOff val="-2000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fr-FR" sz="1600" b="1" kern="1200" dirty="0"/>
            <a:t>Prise de conscience</a:t>
          </a:r>
        </a:p>
      </dsp:txBody>
      <dsp:txXfrm>
        <a:off x="2395239" y="1596826"/>
        <a:ext cx="1305521" cy="870346"/>
      </dsp:txXfrm>
    </dsp:sp>
    <dsp:sp modelId="{DCE4D4D4-1D8F-4B33-A900-11A643F00C79}">
      <dsp:nvSpPr>
        <dsp:cNvPr id="0" name=""/>
        <dsp:cNvSpPr/>
      </dsp:nvSpPr>
      <dsp:spPr>
        <a:xfrm>
          <a:off x="3918346" y="1596826"/>
          <a:ext cx="2175867" cy="870346"/>
        </a:xfrm>
        <a:prstGeom prst="chevron">
          <a:avLst/>
        </a:prstGeom>
        <a:gradFill rotWithShape="0">
          <a:gsLst>
            <a:gs pos="0">
              <a:schemeClr val="accent4">
                <a:alpha val="90000"/>
                <a:hueOff val="0"/>
                <a:satOff val="0"/>
                <a:lumOff val="0"/>
                <a:alphaOff val="-40000"/>
                <a:tint val="35000"/>
                <a:satMod val="260000"/>
              </a:schemeClr>
            </a:gs>
            <a:gs pos="30000">
              <a:schemeClr val="accent4">
                <a:alpha val="90000"/>
                <a:hueOff val="0"/>
                <a:satOff val="0"/>
                <a:lumOff val="0"/>
                <a:alphaOff val="-40000"/>
                <a:tint val="38000"/>
                <a:satMod val="260000"/>
              </a:schemeClr>
            </a:gs>
            <a:gs pos="75000">
              <a:schemeClr val="accent4">
                <a:alpha val="90000"/>
                <a:hueOff val="0"/>
                <a:satOff val="0"/>
                <a:lumOff val="0"/>
                <a:alphaOff val="-40000"/>
                <a:tint val="55000"/>
                <a:satMod val="255000"/>
              </a:schemeClr>
            </a:gs>
            <a:gs pos="100000">
              <a:schemeClr val="accent4">
                <a:alpha val="90000"/>
                <a:hueOff val="0"/>
                <a:satOff val="0"/>
                <a:lumOff val="0"/>
                <a:alphaOff val="-4000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fr-FR" sz="2400" b="1" kern="1200" dirty="0"/>
            <a:t>Refus</a:t>
          </a:r>
        </a:p>
      </dsp:txBody>
      <dsp:txXfrm>
        <a:off x="4353519" y="1596826"/>
        <a:ext cx="1305521" cy="87034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9881DE6E-5267-4924-B83E-4C0A4E238A4B}" type="datetimeFigureOut">
              <a:rPr lang="fr-FR" smtClean="0"/>
              <a:t>22/03/2018</a:t>
            </a:fld>
            <a:endParaRPr lang="fr-FR"/>
          </a:p>
        </p:txBody>
      </p:sp>
      <p:sp>
        <p:nvSpPr>
          <p:cNvPr id="4" name="Espace réservé du pied de page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852BA4E6-9BC8-45D2-A09D-B0F04944493A}" type="slidenum">
              <a:rPr lang="fr-FR" smtClean="0"/>
              <a:t>‹N°›</a:t>
            </a:fld>
            <a:endParaRPr lang="fr-FR"/>
          </a:p>
        </p:txBody>
      </p:sp>
    </p:spTree>
    <p:extLst>
      <p:ext uri="{BB962C8B-B14F-4D97-AF65-F5344CB8AC3E}">
        <p14:creationId xmlns:p14="http://schemas.microsoft.com/office/powerpoint/2010/main" val="2792359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C124B682-F738-4B68-8564-BFC56C831821}" type="datetimeFigureOut">
              <a:rPr lang="fr-FR" smtClean="0"/>
              <a:t>22/03/2018</a:t>
            </a:fld>
            <a:endParaRPr lang="fr-FR"/>
          </a:p>
        </p:txBody>
      </p:sp>
      <p:sp>
        <p:nvSpPr>
          <p:cNvPr id="4" name="Espace réservé de l'image des diapositives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35C3A5C8-760F-4DAC-8B71-67997B2B6CE4}" type="slidenum">
              <a:rPr lang="fr-FR" smtClean="0"/>
              <a:t>‹N°›</a:t>
            </a:fld>
            <a:endParaRPr lang="fr-FR"/>
          </a:p>
        </p:txBody>
      </p:sp>
    </p:spTree>
    <p:extLst>
      <p:ext uri="{BB962C8B-B14F-4D97-AF65-F5344CB8AC3E}">
        <p14:creationId xmlns:p14="http://schemas.microsoft.com/office/powerpoint/2010/main" val="297445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MT SST Sarthe et Mayenne</a:t>
            </a:r>
          </a:p>
          <a:p>
            <a:r>
              <a:rPr lang="fr-FR" dirty="0"/>
              <a:t>Échantillon</a:t>
            </a:r>
            <a:r>
              <a:rPr lang="fr-FR" baseline="0" dirty="0"/>
              <a:t> de 1641 salariés volontaire</a:t>
            </a:r>
          </a:p>
          <a:p>
            <a:r>
              <a:rPr lang="fr-FR" baseline="0" dirty="0" err="1"/>
              <a:t>Autoquestionnaire</a:t>
            </a:r>
            <a:r>
              <a:rPr lang="fr-FR" baseline="0" dirty="0"/>
              <a:t>, intégrant des données professionnelles, dimension de travail d’après le modèle de </a:t>
            </a:r>
            <a:r>
              <a:rPr lang="fr-FR" baseline="0" dirty="0" err="1"/>
              <a:t>Karasek</a:t>
            </a:r>
            <a:r>
              <a:rPr lang="fr-FR" baseline="0" dirty="0"/>
              <a:t> et </a:t>
            </a:r>
            <a:r>
              <a:rPr lang="fr-FR" baseline="0" dirty="0" err="1"/>
              <a:t>Siegrist</a:t>
            </a:r>
            <a:r>
              <a:rPr lang="fr-FR" baseline="0" dirty="0"/>
              <a:t>, et SPA</a:t>
            </a:r>
            <a:endParaRPr lang="fr-FR" dirty="0"/>
          </a:p>
        </p:txBody>
      </p:sp>
      <p:sp>
        <p:nvSpPr>
          <p:cNvPr id="4" name="Espace réservé du numéro de diapositive 3"/>
          <p:cNvSpPr>
            <a:spLocks noGrp="1"/>
          </p:cNvSpPr>
          <p:nvPr>
            <p:ph type="sldNum" sz="quarter" idx="10"/>
          </p:nvPr>
        </p:nvSpPr>
        <p:spPr/>
        <p:txBody>
          <a:bodyPr/>
          <a:lstStyle/>
          <a:p>
            <a:fld id="{AF120AC2-E0D8-47E4-AAB1-649B2DBEF7DB}" type="slidenum">
              <a:rPr lang="fr-FR" smtClean="0"/>
              <a:t>8</a:t>
            </a:fld>
            <a:endParaRPr lang="fr-FR"/>
          </a:p>
        </p:txBody>
      </p:sp>
    </p:spTree>
    <p:extLst>
      <p:ext uri="{BB962C8B-B14F-4D97-AF65-F5344CB8AC3E}">
        <p14:creationId xmlns:p14="http://schemas.microsoft.com/office/powerpoint/2010/main" val="2447850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Parmi les personnes âgées de 18 à 64 ans,</a:t>
            </a:r>
            <a:r>
              <a:rPr lang="fr-FR" baseline="0" dirty="0"/>
              <a:t> </a:t>
            </a:r>
            <a:r>
              <a:rPr lang="fr-FR" dirty="0"/>
              <a:t>les consommations apparaissent très différentes</a:t>
            </a:r>
          </a:p>
          <a:p>
            <a:r>
              <a:rPr lang="fr-FR" dirty="0"/>
              <a:t>selon le sexe et l’âge (tableau 2). Pour tous les</a:t>
            </a:r>
            <a:r>
              <a:rPr lang="fr-FR" baseline="0" dirty="0"/>
              <a:t> </a:t>
            </a:r>
            <a:r>
              <a:rPr lang="fr-FR" dirty="0"/>
              <a:t>produits, les hommes se révèlent plus consommateurs</a:t>
            </a:r>
          </a:p>
          <a:p>
            <a:r>
              <a:rPr lang="fr-FR" dirty="0"/>
              <a:t>que les femmes. Les consommations</a:t>
            </a:r>
            <a:r>
              <a:rPr lang="fr-FR" baseline="0" dirty="0"/>
              <a:t> </a:t>
            </a:r>
            <a:r>
              <a:rPr lang="fr-FR" dirty="0"/>
              <a:t>régulières de tabac et de cannabis et l’expérimentation</a:t>
            </a:r>
          </a:p>
          <a:p>
            <a:r>
              <a:rPr lang="fr-FR" dirty="0"/>
              <a:t>d’autres substances illicites sont</a:t>
            </a:r>
            <a:r>
              <a:rPr lang="fr-FR" baseline="0" dirty="0"/>
              <a:t> </a:t>
            </a:r>
            <a:r>
              <a:rPr lang="fr-FR" dirty="0"/>
              <a:t>moins élevées chez les plus âgés, à l’inverse de</a:t>
            </a:r>
            <a:r>
              <a:rPr lang="fr-FR" baseline="0" dirty="0"/>
              <a:t> </a:t>
            </a:r>
            <a:r>
              <a:rPr lang="fr-FR" dirty="0"/>
              <a:t>la consommation régulière d’alcool</a:t>
            </a:r>
          </a:p>
        </p:txBody>
      </p:sp>
      <p:sp>
        <p:nvSpPr>
          <p:cNvPr id="4" name="Espace réservé du numéro de diapositive 3"/>
          <p:cNvSpPr>
            <a:spLocks noGrp="1"/>
          </p:cNvSpPr>
          <p:nvPr>
            <p:ph type="sldNum" sz="quarter" idx="10"/>
          </p:nvPr>
        </p:nvSpPr>
        <p:spPr/>
        <p:txBody>
          <a:bodyPr/>
          <a:lstStyle/>
          <a:p>
            <a:fld id="{AF120AC2-E0D8-47E4-AAB1-649B2DBEF7DB}" type="slidenum">
              <a:rPr lang="fr-FR" smtClean="0"/>
              <a:t>19</a:t>
            </a:fld>
            <a:endParaRPr lang="fr-FR"/>
          </a:p>
        </p:txBody>
      </p:sp>
    </p:spTree>
    <p:extLst>
      <p:ext uri="{BB962C8B-B14F-4D97-AF65-F5344CB8AC3E}">
        <p14:creationId xmlns:p14="http://schemas.microsoft.com/office/powerpoint/2010/main" val="3895610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F120AC2-E0D8-47E4-AAB1-649B2DBEF7DB}" type="slidenum">
              <a:rPr lang="fr-FR" smtClean="0"/>
              <a:t>20</a:t>
            </a:fld>
            <a:endParaRPr lang="fr-FR"/>
          </a:p>
        </p:txBody>
      </p:sp>
    </p:spTree>
    <p:extLst>
      <p:ext uri="{BB962C8B-B14F-4D97-AF65-F5344CB8AC3E}">
        <p14:creationId xmlns:p14="http://schemas.microsoft.com/office/powerpoint/2010/main" val="1782542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r>
              <a:rPr lang="fr-FR" dirty="0"/>
              <a:t>En France, 130 000 personnes sont sous traitement de substitution aux opiacés, avec une nette prédominance de la </a:t>
            </a:r>
            <a:r>
              <a:rPr lang="fr-FR" dirty="0" err="1"/>
              <a:t>buprénorphine</a:t>
            </a:r>
            <a:r>
              <a:rPr lang="fr-FR" dirty="0"/>
              <a:t> haut dosage (BHD) (80 %) devant la méthadone. Environ 15 % des usagers en traitement font une utilisation détournée de BHD par injection. Parmi les usagers de BHD et de méthadone interrogés, la proportion d’usagers ayant obtenu le médicament par le marché de rue est respectivement de 35 % et 20 %</a:t>
            </a:r>
          </a:p>
          <a:p>
            <a:endParaRPr lang="fr-FR" dirty="0"/>
          </a:p>
          <a:p>
            <a:r>
              <a:rPr lang="fr-FR" dirty="0"/>
              <a:t>Compatibilité</a:t>
            </a:r>
            <a:r>
              <a:rPr lang="fr-FR" baseline="0" dirty="0"/>
              <a:t> TSO et poste sûreté sécurité</a:t>
            </a:r>
            <a:endParaRPr lang="fr-FR" dirty="0"/>
          </a:p>
          <a:p>
            <a:r>
              <a:rPr lang="fr-FR" dirty="0"/>
              <a:t>En début de </a:t>
            </a:r>
            <a:r>
              <a:rPr lang="fr-FR" dirty="0" err="1"/>
              <a:t>ttt</a:t>
            </a:r>
            <a:r>
              <a:rPr lang="fr-FR" dirty="0"/>
              <a:t> : troubles cognitifs et altération des tests en situation de conduite.</a:t>
            </a:r>
          </a:p>
          <a:p>
            <a:r>
              <a:rPr lang="fr-FR" dirty="0"/>
              <a:t>En</a:t>
            </a:r>
            <a:r>
              <a:rPr lang="fr-FR" baseline="0" dirty="0"/>
              <a:t> revanche l</a:t>
            </a:r>
            <a:r>
              <a:rPr lang="fr-FR" dirty="0"/>
              <a:t>es personnes traitées depuis plusieurs semaines et stabilisées, en l’absence de substances associées, ne présentent pas de trouble de la vigilance</a:t>
            </a:r>
          </a:p>
          <a:p>
            <a:r>
              <a:rPr lang="fr-FR" dirty="0"/>
              <a:t>Si troubles de la vigilance = autres psychotropes, alcool, mésusage</a:t>
            </a:r>
          </a:p>
        </p:txBody>
      </p:sp>
      <p:sp>
        <p:nvSpPr>
          <p:cNvPr id="4" name="Espace réservé du numéro de diapositive 3"/>
          <p:cNvSpPr>
            <a:spLocks noGrp="1"/>
          </p:cNvSpPr>
          <p:nvPr>
            <p:ph type="sldNum" sz="quarter" idx="10"/>
          </p:nvPr>
        </p:nvSpPr>
        <p:spPr/>
        <p:txBody>
          <a:bodyPr/>
          <a:lstStyle/>
          <a:p>
            <a:fld id="{AF120AC2-E0D8-47E4-AAB1-649B2DBEF7DB}" type="slidenum">
              <a:rPr lang="fr-FR" smtClean="0"/>
              <a:t>21</a:t>
            </a:fld>
            <a:endParaRPr lang="fr-FR"/>
          </a:p>
        </p:txBody>
      </p:sp>
    </p:spTree>
    <p:extLst>
      <p:ext uri="{BB962C8B-B14F-4D97-AF65-F5344CB8AC3E}">
        <p14:creationId xmlns:p14="http://schemas.microsoft.com/office/powerpoint/2010/main" val="69899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F120AC2-E0D8-47E4-AAB1-649B2DBEF7DB}" type="slidenum">
              <a:rPr lang="fr-FR" smtClean="0"/>
              <a:t>22</a:t>
            </a:fld>
            <a:endParaRPr lang="fr-FR"/>
          </a:p>
        </p:txBody>
      </p:sp>
    </p:spTree>
    <p:extLst>
      <p:ext uri="{BB962C8B-B14F-4D97-AF65-F5344CB8AC3E}">
        <p14:creationId xmlns:p14="http://schemas.microsoft.com/office/powerpoint/2010/main" val="1675714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(consos ponctuelles mensuelles) Vs 19,2 % parmi l’ensemble des actifs, </a:t>
            </a:r>
          </a:p>
          <a:p>
            <a:endParaRPr lang="fr-FR" dirty="0"/>
          </a:p>
        </p:txBody>
      </p:sp>
      <p:sp>
        <p:nvSpPr>
          <p:cNvPr id="4" name="Espace réservé du numéro de diapositive 3"/>
          <p:cNvSpPr>
            <a:spLocks noGrp="1"/>
          </p:cNvSpPr>
          <p:nvPr>
            <p:ph type="sldNum" sz="quarter" idx="10"/>
          </p:nvPr>
        </p:nvSpPr>
        <p:spPr/>
        <p:txBody>
          <a:bodyPr/>
          <a:lstStyle/>
          <a:p>
            <a:fld id="{AF120AC2-E0D8-47E4-AAB1-649B2DBEF7DB}" type="slidenum">
              <a:rPr lang="fr-FR" smtClean="0"/>
              <a:t>26</a:t>
            </a:fld>
            <a:endParaRPr lang="fr-FR"/>
          </a:p>
        </p:txBody>
      </p:sp>
    </p:spTree>
    <p:extLst>
      <p:ext uri="{BB962C8B-B14F-4D97-AF65-F5344CB8AC3E}">
        <p14:creationId xmlns:p14="http://schemas.microsoft.com/office/powerpoint/2010/main" val="2631290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F120AC2-E0D8-47E4-AAB1-649B2DBEF7DB}" type="slidenum">
              <a:rPr lang="fr-FR" smtClean="0"/>
              <a:t>27</a:t>
            </a:fld>
            <a:endParaRPr lang="fr-FR"/>
          </a:p>
        </p:txBody>
      </p:sp>
    </p:spTree>
    <p:extLst>
      <p:ext uri="{BB962C8B-B14F-4D97-AF65-F5344CB8AC3E}">
        <p14:creationId xmlns:p14="http://schemas.microsoft.com/office/powerpoint/2010/main" val="1957644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(cocaïne, ecstasy, </a:t>
            </a:r>
            <a:r>
              <a:rPr lang="fr-FR" dirty="0" err="1"/>
              <a:t>poppers</a:t>
            </a:r>
            <a:r>
              <a:rPr lang="fr-FR" dirty="0"/>
              <a:t>, champignons hallucinogènes)</a:t>
            </a:r>
          </a:p>
        </p:txBody>
      </p:sp>
      <p:sp>
        <p:nvSpPr>
          <p:cNvPr id="4" name="Espace réservé du numéro de diapositive 3"/>
          <p:cNvSpPr>
            <a:spLocks noGrp="1"/>
          </p:cNvSpPr>
          <p:nvPr>
            <p:ph type="sldNum" sz="quarter" idx="10"/>
          </p:nvPr>
        </p:nvSpPr>
        <p:spPr/>
        <p:txBody>
          <a:bodyPr/>
          <a:lstStyle/>
          <a:p>
            <a:fld id="{AF120AC2-E0D8-47E4-AAB1-649B2DBEF7DB}" type="slidenum">
              <a:rPr lang="fr-FR" smtClean="0"/>
              <a:t>28</a:t>
            </a:fld>
            <a:endParaRPr lang="fr-FR"/>
          </a:p>
        </p:txBody>
      </p:sp>
    </p:spTree>
    <p:extLst>
      <p:ext uri="{BB962C8B-B14F-4D97-AF65-F5344CB8AC3E}">
        <p14:creationId xmlns:p14="http://schemas.microsoft.com/office/powerpoint/2010/main" val="747417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F120AC2-E0D8-47E4-AAB1-649B2DBEF7DB}" type="slidenum">
              <a:rPr lang="fr-FR" smtClean="0"/>
              <a:t>29</a:t>
            </a:fld>
            <a:endParaRPr lang="fr-FR"/>
          </a:p>
        </p:txBody>
      </p:sp>
    </p:spTree>
    <p:extLst>
      <p:ext uri="{BB962C8B-B14F-4D97-AF65-F5344CB8AC3E}">
        <p14:creationId xmlns:p14="http://schemas.microsoft.com/office/powerpoint/2010/main" val="3089754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dirty="0"/>
          </a:p>
          <a:p>
            <a:pPr marL="171450" indent="-171450">
              <a:buFontTx/>
              <a:buChar char="-"/>
            </a:pPr>
            <a:r>
              <a:rPr lang="fr-FR" dirty="0"/>
              <a:t>Plus du tiers des fumeurs réguliers (36,2%), 9,3% des consommateurs d’alcool et 13,2% des consommateurs de cannabis déclarent avoir augmenté leurs consommations du fait de problèmes liés à leur travail ou à leur situation professionnelle au cours des 12 derniers mois. </a:t>
            </a:r>
          </a:p>
          <a:p>
            <a:pPr marL="171450" indent="-171450">
              <a:buFontTx/>
              <a:buChar char="-"/>
            </a:pPr>
            <a:endParaRPr lang="fr-FR" dirty="0"/>
          </a:p>
          <a:p>
            <a:pPr marL="171450" indent="-171450">
              <a:buFontTx/>
              <a:buChar char="-"/>
            </a:pPr>
            <a:r>
              <a:rPr lang="fr-FR" dirty="0"/>
              <a:t>Le renforcement de ces conduites addictives apparaît significativement plus important chez les chômeurs que chez les actifs occupés.</a:t>
            </a:r>
          </a:p>
          <a:p>
            <a:pPr marL="171450" indent="-171450">
              <a:buFontTx/>
              <a:buChar char="-"/>
            </a:pPr>
            <a:endParaRPr lang="fr-FR" dirty="0"/>
          </a:p>
          <a:p>
            <a:pPr marL="171450" indent="-171450">
              <a:buFontTx/>
              <a:buChar char="-"/>
            </a:pPr>
            <a:r>
              <a:rPr lang="fr-FR" dirty="0"/>
              <a:t>La consommation d’alcool sur le lieu de travail (hors repas et pots) concerne 16,4% des actifs occupés (18,9 % des hommes et 10,3 % des femmes).  </a:t>
            </a:r>
          </a:p>
          <a:p>
            <a:pPr marL="171450" indent="-171450">
              <a:buFontTx/>
              <a:buChar char="-"/>
            </a:pPr>
            <a:r>
              <a:rPr lang="fr-FR" dirty="0"/>
              <a:t>40 % des actifs occupés déclarent avoir consommé de l’alcool à la sortie du travail, entre collègues (43 % des hommes et 32,6 % des femmes).</a:t>
            </a:r>
          </a:p>
          <a:p>
            <a:pPr marL="171450" indent="-171450">
              <a:buFontTx/>
              <a:buChar char="-"/>
            </a:pPr>
            <a:endParaRPr lang="fr-FR" dirty="0"/>
          </a:p>
        </p:txBody>
      </p:sp>
      <p:sp>
        <p:nvSpPr>
          <p:cNvPr id="4" name="Espace réservé du numéro de diapositive 3"/>
          <p:cNvSpPr>
            <a:spLocks noGrp="1"/>
          </p:cNvSpPr>
          <p:nvPr>
            <p:ph type="sldNum" sz="quarter" idx="10"/>
          </p:nvPr>
        </p:nvSpPr>
        <p:spPr/>
        <p:txBody>
          <a:bodyPr/>
          <a:lstStyle/>
          <a:p>
            <a:fld id="{AF120AC2-E0D8-47E4-AAB1-649B2DBEF7DB}" type="slidenum">
              <a:rPr lang="fr-FR" smtClean="0"/>
              <a:t>30</a:t>
            </a:fld>
            <a:endParaRPr lang="fr-FR"/>
          </a:p>
        </p:txBody>
      </p:sp>
    </p:spTree>
    <p:extLst>
      <p:ext uri="{BB962C8B-B14F-4D97-AF65-F5344CB8AC3E}">
        <p14:creationId xmlns:p14="http://schemas.microsoft.com/office/powerpoint/2010/main" val="3553682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Lien conso d’alcool-contrainte professionnelle, taux d’absentéisme 3 fois supérieur (étude EDF-GDF, cohorte </a:t>
            </a:r>
            <a:r>
              <a:rPr lang="fr-FR" dirty="0" err="1"/>
              <a:t>Gasel</a:t>
            </a:r>
            <a:r>
              <a:rPr lang="fr-FR" dirty="0"/>
              <a:t>)</a:t>
            </a:r>
          </a:p>
          <a:p>
            <a:endParaRPr lang="fr-FR" dirty="0"/>
          </a:p>
          <a:p>
            <a:r>
              <a:rPr lang="fr-FR" dirty="0"/>
              <a:t>2/3 ont rencontré ce </a:t>
            </a:r>
            <a:r>
              <a:rPr lang="fr-FR" dirty="0" err="1"/>
              <a:t>pb</a:t>
            </a:r>
            <a:endParaRPr lang="fr-FR" dirty="0"/>
          </a:p>
          <a:p>
            <a:r>
              <a:rPr lang="fr-FR" dirty="0"/>
              <a:t>Estimation retentissement</a:t>
            </a:r>
            <a:r>
              <a:rPr lang="fr-FR" baseline="0" dirty="0"/>
              <a:t> sur qualité travail, santé salariés, </a:t>
            </a:r>
            <a:r>
              <a:rPr lang="fr-FR" baseline="0" dirty="0" err="1"/>
              <a:t>pbs</a:t>
            </a:r>
            <a:r>
              <a:rPr lang="fr-FR" baseline="0" dirty="0"/>
              <a:t> relationnels, ambiance de travail, </a:t>
            </a:r>
            <a:r>
              <a:rPr lang="fr-FR" baseline="0" dirty="0" err="1"/>
              <a:t>pb</a:t>
            </a:r>
            <a:r>
              <a:rPr lang="fr-FR" baseline="0" dirty="0"/>
              <a:t> absentéisme</a:t>
            </a:r>
          </a:p>
          <a:p>
            <a:endParaRPr lang="fr-FR" baseline="0" dirty="0"/>
          </a:p>
          <a:p>
            <a:r>
              <a:rPr lang="fr-FR" baseline="0" dirty="0"/>
              <a:t>Consos d’OH constatées dans : </a:t>
            </a:r>
            <a:r>
              <a:rPr lang="fr-FR" baseline="0" dirty="0" err="1"/>
              <a:t>batiment</a:t>
            </a:r>
            <a:r>
              <a:rPr lang="fr-FR" baseline="0" dirty="0"/>
              <a:t> </a:t>
            </a:r>
            <a:r>
              <a:rPr lang="fr-FR" baseline="0" dirty="0" err="1"/>
              <a:t>agric</a:t>
            </a:r>
            <a:r>
              <a:rPr lang="fr-FR" baseline="0" dirty="0"/>
              <a:t> manutention, artisans, commerçants, chefs d’entreprise</a:t>
            </a:r>
          </a:p>
          <a:p>
            <a:r>
              <a:rPr lang="fr-FR" baseline="0" dirty="0" err="1"/>
              <a:t>Tjs</a:t>
            </a:r>
            <a:r>
              <a:rPr lang="fr-FR" baseline="0" dirty="0"/>
              <a:t> diminution de l’alcoolisation mais peu appliquées </a:t>
            </a:r>
            <a:r>
              <a:rPr lang="fr-FR" baseline="0" dirty="0" err="1"/>
              <a:t>ds</a:t>
            </a:r>
            <a:r>
              <a:rPr lang="fr-FR" baseline="0" dirty="0"/>
              <a:t> les petites et moyennes entre qui concernent la </a:t>
            </a:r>
            <a:r>
              <a:rPr lang="fr-FR" baseline="0" dirty="0" err="1"/>
              <a:t>majo</a:t>
            </a:r>
            <a:r>
              <a:rPr lang="fr-FR" baseline="0" dirty="0"/>
              <a:t> des salariés</a:t>
            </a:r>
            <a:endParaRPr lang="fr-FR" dirty="0"/>
          </a:p>
        </p:txBody>
      </p:sp>
      <p:sp>
        <p:nvSpPr>
          <p:cNvPr id="4" name="Espace réservé du numéro de diapositive 3"/>
          <p:cNvSpPr>
            <a:spLocks noGrp="1"/>
          </p:cNvSpPr>
          <p:nvPr>
            <p:ph type="sldNum" sz="quarter" idx="10"/>
          </p:nvPr>
        </p:nvSpPr>
        <p:spPr/>
        <p:txBody>
          <a:bodyPr/>
          <a:lstStyle/>
          <a:p>
            <a:fld id="{AF120AC2-E0D8-47E4-AAB1-649B2DBEF7DB}" type="slidenum">
              <a:rPr lang="fr-FR" smtClean="0"/>
              <a:t>31</a:t>
            </a:fld>
            <a:endParaRPr lang="fr-FR"/>
          </a:p>
        </p:txBody>
      </p:sp>
    </p:spTree>
    <p:extLst>
      <p:ext uri="{BB962C8B-B14F-4D97-AF65-F5344CB8AC3E}">
        <p14:creationId xmlns:p14="http://schemas.microsoft.com/office/powerpoint/2010/main" val="1098918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Définitions</a:t>
            </a:r>
          </a:p>
          <a:p>
            <a:r>
              <a:rPr lang="fr-FR" dirty="0"/>
              <a:t>- Expérimentation : au moins un usage au cours de la vie (cet indicateur sert principalement à mesurer la diffusion d’un produit dans la</a:t>
            </a:r>
            <a:r>
              <a:rPr lang="fr-FR" baseline="0" dirty="0"/>
              <a:t> </a:t>
            </a:r>
            <a:r>
              <a:rPr lang="fr-FR" dirty="0"/>
              <a:t>population).</a:t>
            </a:r>
          </a:p>
          <a:p>
            <a:r>
              <a:rPr lang="fr-FR" dirty="0"/>
              <a:t>- Usage dans l’année ou usage actuel : consommation au moins une fois au cours de l’année ; pour le tabac, cela inclut les personnes</a:t>
            </a:r>
            <a:r>
              <a:rPr lang="fr-FR" baseline="0" dirty="0"/>
              <a:t> </a:t>
            </a:r>
            <a:r>
              <a:rPr lang="fr-FR" dirty="0"/>
              <a:t>déclarant fumer actuellement, ne serait-ce que de temps en temps.</a:t>
            </a:r>
          </a:p>
          <a:p>
            <a:r>
              <a:rPr lang="fr-FR" dirty="0"/>
              <a:t>- Usage régulier : au moins trois consommations d’alcool dans la semaine, tabac quotidien, et consommation de cannabis d’au moins</a:t>
            </a:r>
            <a:r>
              <a:rPr lang="fr-FR" baseline="0" dirty="0"/>
              <a:t> </a:t>
            </a:r>
            <a:r>
              <a:rPr lang="fr-FR" dirty="0"/>
              <a:t>10 fois au cours du mois ou d’au moins 120 fois au cours de l’année.</a:t>
            </a:r>
          </a:p>
          <a:p>
            <a:r>
              <a:rPr lang="fr-FR" dirty="0"/>
              <a:t>NB : le nombre d’individus de 11-75 ans en 2009 (date mise à jour du recensement) est d’environ 49 millions</a:t>
            </a:r>
          </a:p>
          <a:p>
            <a:endParaRPr lang="fr-FR" dirty="0"/>
          </a:p>
          <a:p>
            <a:r>
              <a:rPr lang="fr-FR" dirty="0"/>
              <a:t>Les substances licites, alcool et tabac,</a:t>
            </a:r>
            <a:r>
              <a:rPr lang="fr-FR" baseline="0" dirty="0"/>
              <a:t> </a:t>
            </a:r>
            <a:r>
              <a:rPr lang="fr-FR" dirty="0"/>
              <a:t>demeurent les produits les plus consommés</a:t>
            </a:r>
            <a:r>
              <a:rPr lang="fr-FR" baseline="0" dirty="0"/>
              <a:t> </a:t>
            </a:r>
            <a:r>
              <a:rPr lang="fr-FR" dirty="0"/>
              <a:t>dans la population, que ce soit en termes</a:t>
            </a:r>
            <a:r>
              <a:rPr lang="fr-FR" baseline="0" dirty="0"/>
              <a:t> </a:t>
            </a:r>
            <a:r>
              <a:rPr lang="fr-FR" dirty="0"/>
              <a:t>d’expérimentation ou d’usage quotidien. Le</a:t>
            </a:r>
            <a:r>
              <a:rPr lang="fr-FR" baseline="0" dirty="0"/>
              <a:t> </a:t>
            </a:r>
            <a:r>
              <a:rPr lang="fr-FR" dirty="0"/>
              <a:t>tabac s’avère moins expérimenté que l’alcool</a:t>
            </a:r>
          </a:p>
          <a:p>
            <a:r>
              <a:rPr lang="fr-FR" dirty="0"/>
              <a:t>(35,5 millions vs 44,4 millions de personnes),</a:t>
            </a:r>
            <a:r>
              <a:rPr lang="fr-FR" baseline="0" dirty="0"/>
              <a:t> </a:t>
            </a:r>
            <a:r>
              <a:rPr lang="fr-FR" dirty="0"/>
              <a:t>mais nettement plus souvent consommé quotidiennement</a:t>
            </a:r>
          </a:p>
          <a:p>
            <a:r>
              <a:rPr lang="fr-FR" dirty="0"/>
              <a:t>(13,4 millions vs 5,0 millions de</a:t>
            </a:r>
            <a:r>
              <a:rPr lang="fr-FR" baseline="0" dirty="0"/>
              <a:t> </a:t>
            </a:r>
            <a:r>
              <a:rPr lang="fr-FR" dirty="0"/>
              <a:t>personnes).</a:t>
            </a:r>
          </a:p>
          <a:p>
            <a:r>
              <a:rPr lang="fr-FR" dirty="0"/>
              <a:t>Parmi les drogues illicites, le cannabis reste</a:t>
            </a:r>
            <a:r>
              <a:rPr lang="fr-FR" baseline="0" dirty="0"/>
              <a:t> </a:t>
            </a:r>
            <a:r>
              <a:rPr lang="fr-FR" dirty="0"/>
              <a:t>de très loin la substance la plus consommée,</a:t>
            </a:r>
            <a:r>
              <a:rPr lang="fr-FR" baseline="0" dirty="0"/>
              <a:t> </a:t>
            </a:r>
            <a:r>
              <a:rPr lang="fr-FR" dirty="0"/>
              <a:t>avec 13,4 millions de personnes à l’avoir déjà</a:t>
            </a:r>
            <a:r>
              <a:rPr lang="fr-FR" baseline="0" dirty="0"/>
              <a:t> </a:t>
            </a:r>
            <a:r>
              <a:rPr lang="fr-FR" dirty="0"/>
              <a:t>essayé. Son usage régulier concerne plus de un million de personnes</a:t>
            </a:r>
          </a:p>
          <a:p>
            <a:r>
              <a:rPr lang="fr-FR" dirty="0"/>
              <a:t>en France. La consommation de</a:t>
            </a:r>
            <a:r>
              <a:rPr lang="fr-FR" baseline="0" dirty="0"/>
              <a:t> </a:t>
            </a:r>
            <a:r>
              <a:rPr lang="fr-FR" dirty="0"/>
              <a:t>cocaïne, deuxième produit illicite le plus</a:t>
            </a:r>
            <a:r>
              <a:rPr lang="fr-FR" baseline="0" dirty="0"/>
              <a:t> </a:t>
            </a:r>
            <a:r>
              <a:rPr lang="fr-FR" dirty="0"/>
              <a:t>consommé, se situe bien en deçà et touche</a:t>
            </a:r>
            <a:r>
              <a:rPr lang="fr-FR" baseline="0" dirty="0"/>
              <a:t> </a:t>
            </a:r>
            <a:r>
              <a:rPr lang="fr-FR" dirty="0"/>
              <a:t>environ dix fois moins de personnes, que ce</a:t>
            </a:r>
            <a:r>
              <a:rPr lang="fr-FR" baseline="0" dirty="0"/>
              <a:t> </a:t>
            </a:r>
            <a:r>
              <a:rPr lang="fr-FR" dirty="0"/>
              <a:t>soit en termes d’expérimentation ou d’usage</a:t>
            </a:r>
            <a:r>
              <a:rPr lang="fr-FR" baseline="0" dirty="0"/>
              <a:t> </a:t>
            </a:r>
            <a:r>
              <a:rPr lang="fr-FR" dirty="0"/>
              <a:t>dans l’année.</a:t>
            </a:r>
          </a:p>
          <a:p>
            <a:endParaRPr lang="fr-FR" dirty="0"/>
          </a:p>
        </p:txBody>
      </p:sp>
      <p:sp>
        <p:nvSpPr>
          <p:cNvPr id="4" name="Espace réservé du numéro de diapositive 3"/>
          <p:cNvSpPr>
            <a:spLocks noGrp="1"/>
          </p:cNvSpPr>
          <p:nvPr>
            <p:ph type="sldNum" sz="quarter" idx="10"/>
          </p:nvPr>
        </p:nvSpPr>
        <p:spPr/>
        <p:txBody>
          <a:bodyPr/>
          <a:lstStyle/>
          <a:p>
            <a:fld id="{AF120AC2-E0D8-47E4-AAB1-649B2DBEF7DB}" type="slidenum">
              <a:rPr lang="fr-FR" smtClean="0"/>
              <a:t>11</a:t>
            </a:fld>
            <a:endParaRPr lang="fr-FR"/>
          </a:p>
        </p:txBody>
      </p:sp>
    </p:spTree>
    <p:extLst>
      <p:ext uri="{BB962C8B-B14F-4D97-AF65-F5344CB8AC3E}">
        <p14:creationId xmlns:p14="http://schemas.microsoft.com/office/powerpoint/2010/main" val="3014486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Une régression logistique a été menée pour étudier le lien entre survenue d’accidents, état de santé et usage de substances psychoactives. </a:t>
            </a:r>
          </a:p>
          <a:p>
            <a:r>
              <a:rPr lang="fr-FR" dirty="0"/>
              <a:t>La tranche d’âge est celle des 15-64 ans, correspondant à celle des personnes auxquelles ont été posées les questions sur les consommations de drogues</a:t>
            </a:r>
          </a:p>
          <a:p>
            <a:endParaRPr lang="fr-FR" dirty="0"/>
          </a:p>
          <a:p>
            <a:r>
              <a:rPr lang="fr-FR" dirty="0"/>
              <a:t>Les influences de la consommation de substances psychoactives ont été testées : pas significativement associées à la survenue d’un accident du travail</a:t>
            </a:r>
          </a:p>
          <a:p>
            <a:r>
              <a:rPr lang="fr-FR" dirty="0"/>
              <a:t>Dans le Baromètre santé 2010, les consommations de substances psychoactives ainsi que les</a:t>
            </a:r>
          </a:p>
          <a:p>
            <a:r>
              <a:rPr lang="fr-FR" dirty="0"/>
              <a:t>indicateurs liés à des troubles du sommeil (temps de sommeil court, dette de sommeil), ne</a:t>
            </a:r>
          </a:p>
          <a:p>
            <a:r>
              <a:rPr lang="fr-FR" dirty="0"/>
              <a:t>semblent pas être associés aux accidents à ces âges, contrairement à ce qui s’observe parmi</a:t>
            </a:r>
          </a:p>
          <a:p>
            <a:r>
              <a:rPr lang="fr-FR" dirty="0"/>
              <a:t>les populations plus jeunes. En effet, entre 15 et 64 ans, il n’a pas été retrouvé de lien entre</a:t>
            </a:r>
          </a:p>
          <a:p>
            <a:r>
              <a:rPr lang="fr-FR" dirty="0"/>
              <a:t>l’état de santé global et la survenue d’accidents, excepté lors de la présence d’un handicap. En</a:t>
            </a:r>
          </a:p>
          <a:p>
            <a:r>
              <a:rPr lang="fr-FR" dirty="0"/>
              <a:t>revanche, dans cette tranche d’âge, le lien entre consommation de cannabis, épisodes d’ivresse,</a:t>
            </a:r>
          </a:p>
          <a:p>
            <a:r>
              <a:rPr lang="fr-FR" dirty="0"/>
              <a:t>et survenue d’accidents, déjà observé en 2005, est confirmé par les résultats de cette enquête.</a:t>
            </a:r>
          </a:p>
          <a:p>
            <a:r>
              <a:rPr lang="fr-FR" dirty="0"/>
              <a:t>18 Accidents de la vie courante – Baromètre santé 2010</a:t>
            </a:r>
          </a:p>
          <a:p>
            <a:endParaRPr lang="fr-FR" dirty="0"/>
          </a:p>
          <a:p>
            <a:r>
              <a:rPr lang="fr-FR" dirty="0"/>
              <a:t>La consommation d’alcool, de cannabis, et la perte de vigilance (potentiellement due à une dette de sommeil), sont par ailleurs les facteurs de risques d’implication dans un accident corporel de la route identifiés par l’Observatoire national interministériel de la sécurité routière (</a:t>
            </a:r>
            <a:r>
              <a:rPr lang="fr-FR" dirty="0" err="1"/>
              <a:t>Onisr</a:t>
            </a:r>
            <a:r>
              <a:rPr lang="fr-FR" dirty="0"/>
              <a:t>) </a:t>
            </a:r>
          </a:p>
          <a:p>
            <a:endParaRPr lang="fr-FR" dirty="0"/>
          </a:p>
        </p:txBody>
      </p:sp>
      <p:sp>
        <p:nvSpPr>
          <p:cNvPr id="4" name="Espace réservé du numéro de diapositive 3"/>
          <p:cNvSpPr>
            <a:spLocks noGrp="1"/>
          </p:cNvSpPr>
          <p:nvPr>
            <p:ph type="sldNum" sz="quarter" idx="10"/>
          </p:nvPr>
        </p:nvSpPr>
        <p:spPr/>
        <p:txBody>
          <a:bodyPr/>
          <a:lstStyle/>
          <a:p>
            <a:fld id="{AF120AC2-E0D8-47E4-AAB1-649B2DBEF7DB}" type="slidenum">
              <a:rPr lang="fr-FR" smtClean="0">
                <a:solidFill>
                  <a:prstClr val="black"/>
                </a:solidFill>
              </a:rPr>
              <a:pPr/>
              <a:t>32</a:t>
            </a:fld>
            <a:endParaRPr lang="fr-FR">
              <a:solidFill>
                <a:prstClr val="black"/>
              </a:solidFill>
            </a:endParaRPr>
          </a:p>
        </p:txBody>
      </p:sp>
    </p:spTree>
    <p:extLst>
      <p:ext uri="{BB962C8B-B14F-4D97-AF65-F5344CB8AC3E}">
        <p14:creationId xmlns:p14="http://schemas.microsoft.com/office/powerpoint/2010/main" val="3602982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consommation de boissons alcoolisées</a:t>
            </a:r>
            <a:r>
              <a:rPr lang="fr-FR" baseline="0" dirty="0"/>
              <a:t> </a:t>
            </a:r>
            <a:r>
              <a:rPr lang="fr-FR" dirty="0"/>
              <a:t>reste plus importante chez les hommes, </a:t>
            </a:r>
            <a:r>
              <a:rPr lang="fr-FR" dirty="0" err="1"/>
              <a:t>ceuxci</a:t>
            </a:r>
            <a:r>
              <a:rPr lang="fr-FR" baseline="0" dirty="0"/>
              <a:t> </a:t>
            </a:r>
            <a:r>
              <a:rPr lang="fr-FR" dirty="0"/>
              <a:t>étant en effet trois fois plus nombreux à</a:t>
            </a:r>
            <a:r>
              <a:rPr lang="fr-FR" baseline="0" dirty="0"/>
              <a:t> </a:t>
            </a:r>
            <a:r>
              <a:rPr lang="fr-FR" dirty="0"/>
              <a:t>consommer quotidiennement de l’alcool</a:t>
            </a:r>
            <a:r>
              <a:rPr lang="fr-FR" baseline="0" dirty="0"/>
              <a:t> </a:t>
            </a:r>
            <a:r>
              <a:rPr lang="fr-FR" dirty="0"/>
              <a:t>(18 % contre 6 %) et 64 % d’entre eux</a:t>
            </a:r>
          </a:p>
          <a:p>
            <a:r>
              <a:rPr lang="fr-FR" dirty="0"/>
              <a:t>déclarant une consommation hebdomadaire,</a:t>
            </a:r>
            <a:r>
              <a:rPr lang="fr-FR" baseline="0" dirty="0"/>
              <a:t> </a:t>
            </a:r>
            <a:r>
              <a:rPr lang="fr-FR" dirty="0"/>
              <a:t>contre 35 % des femmes.</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AF120AC2-E0D8-47E4-AAB1-649B2DBEF7DB}" type="slidenum">
              <a:rPr lang="fr-FR" smtClean="0"/>
              <a:t>12</a:t>
            </a:fld>
            <a:endParaRPr lang="fr-FR"/>
          </a:p>
        </p:txBody>
      </p:sp>
    </p:spTree>
    <p:extLst>
      <p:ext uri="{BB962C8B-B14F-4D97-AF65-F5344CB8AC3E}">
        <p14:creationId xmlns:p14="http://schemas.microsoft.com/office/powerpoint/2010/main" val="867320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La baisse des usages quotidiens de boissons</a:t>
            </a:r>
            <a:r>
              <a:rPr lang="fr-FR" baseline="0" dirty="0"/>
              <a:t> </a:t>
            </a:r>
            <a:r>
              <a:rPr lang="fr-FR" dirty="0"/>
              <a:t>alcoolisées, observée depuis plusieurs</a:t>
            </a:r>
          </a:p>
          <a:p>
            <a:r>
              <a:rPr lang="fr-FR" dirty="0"/>
              <a:t>décennies est confirmée par les</a:t>
            </a:r>
            <a:r>
              <a:rPr lang="fr-FR" baseline="0" dirty="0"/>
              <a:t> </a:t>
            </a:r>
            <a:r>
              <a:rPr lang="fr-FR" dirty="0"/>
              <a:t>données du Baromètre santé 2010. Elle est</a:t>
            </a:r>
          </a:p>
          <a:p>
            <a:r>
              <a:rPr lang="fr-FR" dirty="0"/>
              <a:t>passée de 16 % en 2005 à 12 % en 2010, avec</a:t>
            </a:r>
            <a:r>
              <a:rPr lang="fr-FR" baseline="0" dirty="0"/>
              <a:t> </a:t>
            </a:r>
            <a:r>
              <a:rPr lang="fr-FR" dirty="0"/>
              <a:t>une stabilisation des niveaux de consommation</a:t>
            </a:r>
          </a:p>
          <a:p>
            <a:r>
              <a:rPr lang="fr-FR" dirty="0"/>
              <a:t>occasionnelle (hebdomadaire ou moins</a:t>
            </a:r>
            <a:r>
              <a:rPr lang="fr-FR" baseline="0" dirty="0"/>
              <a:t> </a:t>
            </a:r>
            <a:r>
              <a:rPr lang="fr-FR" dirty="0"/>
              <a:t>fréquente).</a:t>
            </a:r>
          </a:p>
          <a:p>
            <a:endParaRPr lang="fr-FR" dirty="0"/>
          </a:p>
          <a:p>
            <a:r>
              <a:rPr lang="fr-FR" dirty="0"/>
              <a:t>Consommation en baisse: 26 =&gt; 13 l d’alcool pur par</a:t>
            </a:r>
            <a:r>
              <a:rPr lang="fr-FR" baseline="0" dirty="0"/>
              <a:t> </a:t>
            </a:r>
            <a:r>
              <a:rPr lang="fr-FR" dirty="0"/>
              <a:t>personne et par an</a:t>
            </a:r>
          </a:p>
          <a:p>
            <a:endParaRPr lang="fr-FR" dirty="0"/>
          </a:p>
          <a:p>
            <a:r>
              <a:rPr lang="fr-FR" dirty="0"/>
              <a:t>La boisson la plus consommée en France</a:t>
            </a:r>
            <a:r>
              <a:rPr lang="fr-FR" baseline="0" dirty="0"/>
              <a:t> </a:t>
            </a:r>
            <a:r>
              <a:rPr lang="fr-FR" dirty="0"/>
              <a:t>reste le vin ; ainsi, 39 % des personnes interrogées</a:t>
            </a:r>
          </a:p>
          <a:p>
            <a:r>
              <a:rPr lang="fr-FR" dirty="0"/>
              <a:t>déclarent en avoir une consommation</a:t>
            </a:r>
            <a:r>
              <a:rPr lang="fr-FR" baseline="0" dirty="0"/>
              <a:t> </a:t>
            </a:r>
            <a:r>
              <a:rPr lang="fr-FR" dirty="0"/>
              <a:t>hebdomadaire, suivi de la bière pour 19 % et</a:t>
            </a:r>
          </a:p>
          <a:p>
            <a:r>
              <a:rPr lang="fr-FR" dirty="0"/>
              <a:t>des alcools forts pour 16 %2. Les consommations</a:t>
            </a:r>
            <a:r>
              <a:rPr lang="fr-FR" baseline="0" dirty="0"/>
              <a:t> </a:t>
            </a:r>
            <a:r>
              <a:rPr lang="fr-FR" dirty="0"/>
              <a:t>de vin augmentent avec l’âge quel</a:t>
            </a:r>
          </a:p>
          <a:p>
            <a:r>
              <a:rPr lang="fr-FR" dirty="0"/>
              <a:t>que soit le niveau d’usage.</a:t>
            </a:r>
          </a:p>
        </p:txBody>
      </p:sp>
      <p:sp>
        <p:nvSpPr>
          <p:cNvPr id="4" name="Espace réservé du numéro de diapositive 3"/>
          <p:cNvSpPr>
            <a:spLocks noGrp="1"/>
          </p:cNvSpPr>
          <p:nvPr>
            <p:ph type="sldNum" sz="quarter" idx="10"/>
          </p:nvPr>
        </p:nvSpPr>
        <p:spPr/>
        <p:txBody>
          <a:bodyPr/>
          <a:lstStyle/>
          <a:p>
            <a:fld id="{AF120AC2-E0D8-47E4-AAB1-649B2DBEF7DB}" type="slidenum">
              <a:rPr lang="fr-FR" smtClean="0"/>
              <a:t>13</a:t>
            </a:fld>
            <a:endParaRPr lang="fr-FR"/>
          </a:p>
        </p:txBody>
      </p:sp>
    </p:spTree>
    <p:extLst>
      <p:ext uri="{BB962C8B-B14F-4D97-AF65-F5344CB8AC3E}">
        <p14:creationId xmlns:p14="http://schemas.microsoft.com/office/powerpoint/2010/main" val="160141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potentialisation entre tabac et allergènes respiratoires type farine, ou une synergie entre exposition à l’amiante et au</a:t>
            </a:r>
            <a:r>
              <a:rPr lang="fr-FR" baseline="0" dirty="0"/>
              <a:t> </a:t>
            </a:r>
            <a:r>
              <a:rPr lang="fr-FR" dirty="0"/>
              <a:t>tabac</a:t>
            </a:r>
          </a:p>
        </p:txBody>
      </p:sp>
      <p:sp>
        <p:nvSpPr>
          <p:cNvPr id="4" name="Espace réservé du numéro de diapositive 3"/>
          <p:cNvSpPr>
            <a:spLocks noGrp="1"/>
          </p:cNvSpPr>
          <p:nvPr>
            <p:ph type="sldNum" sz="quarter" idx="10"/>
          </p:nvPr>
        </p:nvSpPr>
        <p:spPr/>
        <p:txBody>
          <a:bodyPr/>
          <a:lstStyle/>
          <a:p>
            <a:fld id="{AF120AC2-E0D8-47E4-AAB1-649B2DBEF7DB}" type="slidenum">
              <a:rPr lang="fr-FR" smtClean="0"/>
              <a:t>14</a:t>
            </a:fld>
            <a:endParaRPr lang="fr-FR"/>
          </a:p>
        </p:txBody>
      </p:sp>
    </p:spTree>
    <p:extLst>
      <p:ext uri="{BB962C8B-B14F-4D97-AF65-F5344CB8AC3E}">
        <p14:creationId xmlns:p14="http://schemas.microsoft.com/office/powerpoint/2010/main" val="277921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F120AC2-E0D8-47E4-AAB1-649B2DBEF7DB}" type="slidenum">
              <a:rPr lang="fr-FR" smtClean="0"/>
              <a:t>15</a:t>
            </a:fld>
            <a:endParaRPr lang="fr-FR"/>
          </a:p>
        </p:txBody>
      </p:sp>
    </p:spTree>
    <p:extLst>
      <p:ext uri="{BB962C8B-B14F-4D97-AF65-F5344CB8AC3E}">
        <p14:creationId xmlns:p14="http://schemas.microsoft.com/office/powerpoint/2010/main" val="1045448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F120AC2-E0D8-47E4-AAB1-649B2DBEF7DB}" type="slidenum">
              <a:rPr lang="fr-FR" smtClean="0"/>
              <a:t>16</a:t>
            </a:fld>
            <a:endParaRPr lang="fr-FR"/>
          </a:p>
        </p:txBody>
      </p:sp>
    </p:spTree>
    <p:extLst>
      <p:ext uri="{BB962C8B-B14F-4D97-AF65-F5344CB8AC3E}">
        <p14:creationId xmlns:p14="http://schemas.microsoft.com/office/powerpoint/2010/main" val="2575835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CANNABIS France</a:t>
            </a:r>
          </a:p>
          <a:p>
            <a:r>
              <a:rPr lang="fr-FR" dirty="0"/>
              <a:t>• Age 1er usage 15,3 ans (stable)</a:t>
            </a:r>
          </a:p>
          <a:p>
            <a:r>
              <a:rPr lang="fr-FR" dirty="0"/>
              <a:t>• 17% des consultations dans le système</a:t>
            </a:r>
            <a:r>
              <a:rPr lang="fr-FR" baseline="0" dirty="0"/>
              <a:t> </a:t>
            </a:r>
            <a:r>
              <a:rPr lang="fr-FR" dirty="0"/>
              <a:t>médico-social</a:t>
            </a:r>
          </a:p>
          <a:p>
            <a:r>
              <a:rPr lang="fr-FR" dirty="0"/>
              <a:t>• 95% des 100 000 infractions à la</a:t>
            </a:r>
            <a:r>
              <a:rPr lang="fr-FR" baseline="0" dirty="0"/>
              <a:t> </a:t>
            </a:r>
            <a:r>
              <a:rPr lang="fr-FR" dirty="0"/>
              <a:t>législation sur les stupéfiants (x2 entre</a:t>
            </a:r>
            <a:r>
              <a:rPr lang="fr-FR" baseline="0" dirty="0"/>
              <a:t> </a:t>
            </a:r>
            <a:r>
              <a:rPr lang="fr-FR" dirty="0"/>
              <a:t>1995 et 2005)</a:t>
            </a:r>
          </a:p>
          <a:p>
            <a:endParaRPr lang="fr-FR" dirty="0"/>
          </a:p>
          <a:p>
            <a:r>
              <a:rPr lang="fr-FR" dirty="0"/>
              <a:t>Le cannabis est le produit illicite le plus</a:t>
            </a:r>
            <a:r>
              <a:rPr lang="fr-FR" baseline="0" dirty="0"/>
              <a:t> </a:t>
            </a:r>
            <a:r>
              <a:rPr lang="fr-FR" dirty="0"/>
              <a:t>consommé en France. En 2010, parmi les</a:t>
            </a:r>
            <a:r>
              <a:rPr lang="fr-FR" baseline="0" dirty="0"/>
              <a:t> </a:t>
            </a:r>
            <a:r>
              <a:rPr lang="fr-FR" dirty="0"/>
              <a:t>adultes âgés de 18 à 64 ans, environ un tiers</a:t>
            </a:r>
          </a:p>
          <a:p>
            <a:r>
              <a:rPr lang="fr-FR" dirty="0"/>
              <a:t>(33 %) déclare en avoir déjà consommé au</a:t>
            </a:r>
            <a:r>
              <a:rPr lang="fr-FR" baseline="0" dirty="0"/>
              <a:t> </a:t>
            </a:r>
            <a:r>
              <a:rPr lang="fr-FR" dirty="0"/>
              <a:t>cours de leur vie. Cette expérimentation est</a:t>
            </a:r>
            <a:r>
              <a:rPr lang="fr-FR" baseline="0" dirty="0"/>
              <a:t> </a:t>
            </a:r>
            <a:r>
              <a:rPr lang="fr-FR" dirty="0"/>
              <a:t>davantage le fait des hommes que des femmes</a:t>
            </a:r>
            <a:r>
              <a:rPr lang="fr-FR" baseline="0" dirty="0"/>
              <a:t> </a:t>
            </a:r>
            <a:r>
              <a:rPr lang="fr-FR" dirty="0"/>
              <a:t>(41 % contre 25 %)</a:t>
            </a:r>
          </a:p>
        </p:txBody>
      </p:sp>
      <p:sp>
        <p:nvSpPr>
          <p:cNvPr id="4" name="Espace réservé du numéro de diapositive 3"/>
          <p:cNvSpPr>
            <a:spLocks noGrp="1"/>
          </p:cNvSpPr>
          <p:nvPr>
            <p:ph type="sldNum" sz="quarter" idx="10"/>
          </p:nvPr>
        </p:nvSpPr>
        <p:spPr/>
        <p:txBody>
          <a:bodyPr/>
          <a:lstStyle/>
          <a:p>
            <a:fld id="{AF120AC2-E0D8-47E4-AAB1-649B2DBEF7DB}" type="slidenum">
              <a:rPr lang="fr-FR" smtClean="0"/>
              <a:t>17</a:t>
            </a:fld>
            <a:endParaRPr lang="fr-FR"/>
          </a:p>
        </p:txBody>
      </p:sp>
    </p:spTree>
    <p:extLst>
      <p:ext uri="{BB962C8B-B14F-4D97-AF65-F5344CB8AC3E}">
        <p14:creationId xmlns:p14="http://schemas.microsoft.com/office/powerpoint/2010/main" val="1078123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F120AC2-E0D8-47E4-AAB1-649B2DBEF7DB}" type="slidenum">
              <a:rPr lang="fr-FR" smtClean="0"/>
              <a:t>18</a:t>
            </a:fld>
            <a:endParaRPr lang="fr-FR"/>
          </a:p>
        </p:txBody>
      </p:sp>
    </p:spTree>
    <p:extLst>
      <p:ext uri="{BB962C8B-B14F-4D97-AF65-F5344CB8AC3E}">
        <p14:creationId xmlns:p14="http://schemas.microsoft.com/office/powerpoint/2010/main" val="2264727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3048000" y="3124200"/>
            <a:ext cx="8229600" cy="1894362"/>
          </a:xfrm>
        </p:spPr>
        <p:txBody>
          <a:bodyPr/>
          <a:lstStyle>
            <a:lvl1pPr>
              <a:defRPr b="1"/>
            </a:lvl1pPr>
          </a:lstStyle>
          <a:p>
            <a:r>
              <a:rPr kumimoji="0" lang="fr-FR"/>
              <a:t>Modifiez le style du titre</a:t>
            </a:r>
            <a:endParaRPr kumimoji="0" lang="en-US"/>
          </a:p>
        </p:txBody>
      </p:sp>
      <p:sp>
        <p:nvSpPr>
          <p:cNvPr id="9" name="Sous-titr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Modifiez le style des sous-titres du masque</a:t>
            </a:r>
            <a:endParaRPr kumimoji="0" lang="en-US"/>
          </a:p>
        </p:txBody>
      </p:sp>
      <p:sp>
        <p:nvSpPr>
          <p:cNvPr id="28" name="Espace réservé de la date 27"/>
          <p:cNvSpPr>
            <a:spLocks noGrp="1"/>
          </p:cNvSpPr>
          <p:nvPr>
            <p:ph type="dt" sz="half" idx="10"/>
          </p:nvPr>
        </p:nvSpPr>
        <p:spPr bwMode="auto">
          <a:xfrm rot="5400000">
            <a:off x="10733828" y="1110597"/>
            <a:ext cx="2286000" cy="508000"/>
          </a:xfrm>
        </p:spPr>
        <p:txBody>
          <a:bodyPr/>
          <a:lstStyle/>
          <a:p>
            <a:fld id="{56CA4DE6-4D7E-4B42-8011-33C8ECD37E97}" type="datetimeFigureOut">
              <a:rPr lang="fr-FR" smtClean="0"/>
              <a:t>22/03/2018</a:t>
            </a:fld>
            <a:endParaRPr lang="fr-FR"/>
          </a:p>
        </p:txBody>
      </p:sp>
      <p:sp>
        <p:nvSpPr>
          <p:cNvPr id="17" name="Espace réservé du pied de page 16"/>
          <p:cNvSpPr>
            <a:spLocks noGrp="1"/>
          </p:cNvSpPr>
          <p:nvPr>
            <p:ph type="ftr" sz="quarter" idx="11"/>
          </p:nvPr>
        </p:nvSpPr>
        <p:spPr bwMode="auto">
          <a:xfrm rot="5400000">
            <a:off x="10045959" y="4117661"/>
            <a:ext cx="3657600" cy="512064"/>
          </a:xfrm>
        </p:spPr>
        <p:txBody>
          <a:bodyPr/>
          <a:lstStyle/>
          <a:p>
            <a:endParaRPr lang="fr-F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767392" y="4928702"/>
            <a:ext cx="812800" cy="517524"/>
          </a:xfrm>
        </p:spPr>
        <p:txBody>
          <a:bodyPr/>
          <a:lstStyle/>
          <a:p>
            <a:fld id="{323534D9-1D2B-4752-B8EC-764FDD0BC36F}" type="slidenum">
              <a:rPr lang="fr-FR" smtClean="0"/>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6CA4DE6-4D7E-4B42-8011-33C8ECD37E97}" type="datetimeFigureOut">
              <a:rPr lang="fr-FR" smtClean="0"/>
              <a:t>22/03/2018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3534D9-1D2B-4752-B8EC-764FDD0BC36F}"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235200" cy="5851525"/>
          </a:xfrm>
        </p:spPr>
        <p:txBody>
          <a:bodyPr vert="eaVe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56CA4DE6-4D7E-4B42-8011-33C8ECD37E97}" type="datetimeFigureOut">
              <a:rPr lang="fr-FR" smtClean="0"/>
              <a:t>22/03/2018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23534D9-1D2B-4752-B8EC-764FDD0BC36F}"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8" name="Espace réservé du contenu 7"/>
          <p:cNvSpPr>
            <a:spLocks noGrp="1"/>
          </p:cNvSpPr>
          <p:nvPr>
            <p:ph sz="quarter" idx="1"/>
          </p:nvPr>
        </p:nvSpPr>
        <p:spPr>
          <a:xfrm>
            <a:off x="609600" y="1600200"/>
            <a:ext cx="9956800" cy="4873752"/>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4"/>
          </p:nvPr>
        </p:nvSpPr>
        <p:spPr/>
        <p:txBody>
          <a:bodyPr rtlCol="0"/>
          <a:lstStyle/>
          <a:p>
            <a:fld id="{56CA4DE6-4D7E-4B42-8011-33C8ECD37E97}" type="datetimeFigureOut">
              <a:rPr lang="fr-FR" smtClean="0"/>
              <a:t>22/03/2018</a:t>
            </a:fld>
            <a:endParaRPr lang="fr-FR"/>
          </a:p>
        </p:txBody>
      </p:sp>
      <p:sp>
        <p:nvSpPr>
          <p:cNvPr id="9" name="Espace réservé du numéro de diapositive 8"/>
          <p:cNvSpPr>
            <a:spLocks noGrp="1"/>
          </p:cNvSpPr>
          <p:nvPr>
            <p:ph type="sldNum" sz="quarter" idx="15"/>
          </p:nvPr>
        </p:nvSpPr>
        <p:spPr/>
        <p:txBody>
          <a:bodyPr rtlCol="0"/>
          <a:lstStyle/>
          <a:p>
            <a:fld id="{323534D9-1D2B-4752-B8EC-764FDD0BC36F}" type="slidenum">
              <a:rPr lang="fr-FR" smtClean="0"/>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48000" y="2895600"/>
            <a:ext cx="8229600" cy="2053590"/>
          </a:xfrm>
        </p:spPr>
        <p:txBody>
          <a:bodyPr/>
          <a:lstStyle>
            <a:lvl1pPr algn="l">
              <a:buNone/>
              <a:defRPr sz="3000" b="1" cap="small" baseline="0"/>
            </a:lvl1pPr>
          </a:lstStyle>
          <a:p>
            <a:r>
              <a:rPr kumimoji="0" lang="fr-FR"/>
              <a:t>Modifiez le style du titre</a:t>
            </a:r>
            <a:endParaRPr kumimoji="0" lang="en-US"/>
          </a:p>
        </p:txBody>
      </p:sp>
      <p:sp>
        <p:nvSpPr>
          <p:cNvPr id="3" name="Espace réservé du texte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bwMode="auto">
          <a:xfrm rot="5400000">
            <a:off x="10732008" y="1106932"/>
            <a:ext cx="2286000" cy="508000"/>
          </a:xfrm>
        </p:spPr>
        <p:txBody>
          <a:bodyPr/>
          <a:lstStyle/>
          <a:p>
            <a:fld id="{56CA4DE6-4D7E-4B42-8011-33C8ECD37E97}" type="datetimeFigureOut">
              <a:rPr lang="fr-FR" smtClean="0"/>
              <a:t>22/03/2018</a:t>
            </a:fld>
            <a:endParaRPr lang="fr-FR"/>
          </a:p>
        </p:txBody>
      </p:sp>
      <p:sp>
        <p:nvSpPr>
          <p:cNvPr id="5" name="Espace réservé du pied de page 4"/>
          <p:cNvSpPr>
            <a:spLocks noGrp="1"/>
          </p:cNvSpPr>
          <p:nvPr>
            <p:ph type="ftr" sz="quarter" idx="11"/>
          </p:nvPr>
        </p:nvSpPr>
        <p:spPr bwMode="auto">
          <a:xfrm rot="5400000">
            <a:off x="10046208" y="4114800"/>
            <a:ext cx="3657600" cy="512064"/>
          </a:xfrm>
        </p:spPr>
        <p:txBody>
          <a:bodyPr/>
          <a:lstStyle/>
          <a:p>
            <a:endParaRPr lang="fr-F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787488" y="4928702"/>
            <a:ext cx="812800" cy="517524"/>
          </a:xfrm>
        </p:spPr>
        <p:txBody>
          <a:bodyPr/>
          <a:lstStyle/>
          <a:p>
            <a:fld id="{323534D9-1D2B-4752-B8EC-764FDD0BC36F}"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5" name="Espace réservé de la date 4"/>
          <p:cNvSpPr>
            <a:spLocks noGrp="1"/>
          </p:cNvSpPr>
          <p:nvPr>
            <p:ph type="dt" sz="half" idx="10"/>
          </p:nvPr>
        </p:nvSpPr>
        <p:spPr/>
        <p:txBody>
          <a:bodyPr/>
          <a:lstStyle/>
          <a:p>
            <a:fld id="{56CA4DE6-4D7E-4B42-8011-33C8ECD37E97}" type="datetimeFigureOut">
              <a:rPr lang="fr-FR" smtClean="0"/>
              <a:t>22/03/2018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23534D9-1D2B-4752-B8EC-764FDD0BC36F}" type="slidenum">
              <a:rPr lang="fr-FR" smtClean="0"/>
              <a:t>‹N°›</a:t>
            </a:fld>
            <a:endParaRPr lang="fr-FR"/>
          </a:p>
        </p:txBody>
      </p:sp>
      <p:sp>
        <p:nvSpPr>
          <p:cNvPr id="9" name="Espace réservé du contenu 8"/>
          <p:cNvSpPr>
            <a:spLocks noGrp="1"/>
          </p:cNvSpPr>
          <p:nvPr>
            <p:ph sz="quarter" idx="1"/>
          </p:nvPr>
        </p:nvSpPr>
        <p:spPr>
          <a:xfrm>
            <a:off x="609600" y="1600200"/>
            <a:ext cx="48768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5693664" y="1600200"/>
            <a:ext cx="4876800" cy="45720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10058400" cy="1143000"/>
          </a:xfrm>
        </p:spPr>
        <p:txBody>
          <a:bodyPr anchor="b"/>
          <a:lstStyle>
            <a:lvl1pPr>
              <a:defRPr/>
            </a:lvl1pPr>
          </a:lstStyle>
          <a:p>
            <a:r>
              <a:rPr kumimoji="0" lang="fr-FR"/>
              <a:t>Modifiez le style du titre</a:t>
            </a:r>
            <a:endParaRPr kumimoji="0" lang="en-US"/>
          </a:p>
        </p:txBody>
      </p:sp>
      <p:sp>
        <p:nvSpPr>
          <p:cNvPr id="7" name="Espace réservé de la date 6"/>
          <p:cNvSpPr>
            <a:spLocks noGrp="1"/>
          </p:cNvSpPr>
          <p:nvPr>
            <p:ph type="dt" sz="half" idx="10"/>
          </p:nvPr>
        </p:nvSpPr>
        <p:spPr/>
        <p:txBody>
          <a:bodyPr/>
          <a:lstStyle/>
          <a:p>
            <a:fld id="{56CA4DE6-4D7E-4B42-8011-33C8ECD37E97}" type="datetimeFigureOut">
              <a:rPr lang="fr-FR" smtClean="0"/>
              <a:t>22/03/2018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23534D9-1D2B-4752-B8EC-764FDD0BC36F}" type="slidenum">
              <a:rPr lang="fr-FR" smtClean="0"/>
              <a:t>‹N°›</a:t>
            </a:fld>
            <a:endParaRPr lang="fr-FR"/>
          </a:p>
        </p:txBody>
      </p:sp>
      <p:sp>
        <p:nvSpPr>
          <p:cNvPr id="11" name="Espace réservé du contenu 10"/>
          <p:cNvSpPr>
            <a:spLocks noGrp="1"/>
          </p:cNvSpPr>
          <p:nvPr>
            <p:ph sz="quarter" idx="2"/>
          </p:nvPr>
        </p:nvSpPr>
        <p:spPr>
          <a:xfrm>
            <a:off x="609600" y="2362200"/>
            <a:ext cx="4876800" cy="3886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5829300" y="2362200"/>
            <a:ext cx="4876800" cy="3886200"/>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texte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Modifiez les styles du texte du masque</a:t>
            </a:r>
          </a:p>
        </p:txBody>
      </p:sp>
      <p:sp>
        <p:nvSpPr>
          <p:cNvPr id="14" name="Espace réservé du texte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6" name="Espace réservé de la date 5"/>
          <p:cNvSpPr>
            <a:spLocks noGrp="1"/>
          </p:cNvSpPr>
          <p:nvPr>
            <p:ph type="dt" sz="half" idx="10"/>
          </p:nvPr>
        </p:nvSpPr>
        <p:spPr/>
        <p:txBody>
          <a:bodyPr rtlCol="0"/>
          <a:lstStyle/>
          <a:p>
            <a:fld id="{56CA4DE6-4D7E-4B42-8011-33C8ECD37E97}" type="datetimeFigureOut">
              <a:rPr lang="fr-FR" smtClean="0"/>
              <a:t>22/03/2018</a:t>
            </a:fld>
            <a:endParaRPr lang="fr-FR"/>
          </a:p>
        </p:txBody>
      </p:sp>
      <p:sp>
        <p:nvSpPr>
          <p:cNvPr id="7" name="Espace réservé du numéro de diapositive 6"/>
          <p:cNvSpPr>
            <a:spLocks noGrp="1"/>
          </p:cNvSpPr>
          <p:nvPr>
            <p:ph type="sldNum" sz="quarter" idx="11"/>
          </p:nvPr>
        </p:nvSpPr>
        <p:spPr/>
        <p:txBody>
          <a:bodyPr rtlCol="0"/>
          <a:lstStyle/>
          <a:p>
            <a:fld id="{323534D9-1D2B-4752-B8EC-764FDD0BC36F}" type="slidenum">
              <a:rPr lang="fr-FR" smtClean="0"/>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6CA4DE6-4D7E-4B42-8011-33C8ECD37E97}" type="datetimeFigureOut">
              <a:rPr lang="fr-FR" smtClean="0"/>
              <a:t>22/03/2018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23534D9-1D2B-4752-B8EC-764FDD0BC36F}"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fr-FR"/>
              <a:t>Modifiez le style du titre</a:t>
            </a:r>
            <a:endParaRPr kumimoji="0" lang="en-US"/>
          </a:p>
        </p:txBody>
      </p:sp>
      <p:sp>
        <p:nvSpPr>
          <p:cNvPr id="3" name="Espace réservé du texte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a:t>Modifiez les styles du texte du masque</a:t>
            </a:r>
          </a:p>
        </p:txBody>
      </p:sp>
      <p:sp>
        <p:nvSpPr>
          <p:cNvPr id="8" name="Connecteur droit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406400" y="274320"/>
            <a:ext cx="7518400" cy="6327648"/>
          </a:xfrm>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1" name="Espace réservé de la date 20"/>
          <p:cNvSpPr>
            <a:spLocks noGrp="1"/>
          </p:cNvSpPr>
          <p:nvPr>
            <p:ph type="dt" sz="half" idx="14"/>
          </p:nvPr>
        </p:nvSpPr>
        <p:spPr/>
        <p:txBody>
          <a:bodyPr rtlCol="0"/>
          <a:lstStyle/>
          <a:p>
            <a:fld id="{56CA4DE6-4D7E-4B42-8011-33C8ECD37E97}" type="datetimeFigureOut">
              <a:rPr lang="fr-FR" smtClean="0"/>
              <a:t>22/03/2018</a:t>
            </a:fld>
            <a:endParaRPr lang="fr-FR"/>
          </a:p>
        </p:txBody>
      </p:sp>
      <p:sp>
        <p:nvSpPr>
          <p:cNvPr id="22" name="Espace réservé du numéro de diapositive 21"/>
          <p:cNvSpPr>
            <a:spLocks noGrp="1"/>
          </p:cNvSpPr>
          <p:nvPr>
            <p:ph type="sldNum" sz="quarter" idx="15"/>
          </p:nvPr>
        </p:nvSpPr>
        <p:spPr/>
        <p:txBody>
          <a:bodyPr rtlCol="0"/>
          <a:lstStyle/>
          <a:p>
            <a:fld id="{323534D9-1D2B-4752-B8EC-764FDD0BC36F}" type="slidenum">
              <a:rPr lang="fr-FR" smtClean="0"/>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5518404" y="3124200"/>
            <a:ext cx="6309360" cy="609600"/>
          </a:xfrm>
        </p:spPr>
        <p:txBody>
          <a:bodyPr anchor="b"/>
          <a:lstStyle>
            <a:lvl1pPr algn="l">
              <a:buNone/>
              <a:defRPr sz="2000" b="1"/>
            </a:lvl1pPr>
          </a:lstStyle>
          <a:p>
            <a:r>
              <a:rPr kumimoji="0" lang="fr-FR"/>
              <a:t>Modifiez le style du titre</a:t>
            </a:r>
            <a:endParaRPr kumimoji="0" lang="en-US"/>
          </a:p>
        </p:txBody>
      </p:sp>
      <p:sp>
        <p:nvSpPr>
          <p:cNvPr id="3" name="Espace réservé pour une image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a:t>Modifiez les styles du texte du masque</a:t>
            </a:r>
          </a:p>
        </p:txBody>
      </p:sp>
      <p:sp>
        <p:nvSpPr>
          <p:cNvPr id="10" name="Connecteur droit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56CA4DE6-4D7E-4B42-8011-33C8ECD37E97}" type="datetimeFigureOut">
              <a:rPr lang="fr-FR" smtClean="0"/>
              <a:t>22/03/2018</a:t>
            </a:fld>
            <a:endParaRPr lang="fr-FR"/>
          </a:p>
        </p:txBody>
      </p:sp>
      <p:sp>
        <p:nvSpPr>
          <p:cNvPr id="18" name="Espace réservé du numéro de diapositive 17"/>
          <p:cNvSpPr>
            <a:spLocks noGrp="1"/>
          </p:cNvSpPr>
          <p:nvPr>
            <p:ph type="sldNum" sz="quarter" idx="11"/>
          </p:nvPr>
        </p:nvSpPr>
        <p:spPr/>
        <p:txBody>
          <a:bodyPr rtlCol="0"/>
          <a:lstStyle/>
          <a:p>
            <a:fld id="{323534D9-1D2B-4752-B8EC-764FDD0BC36F}" type="slidenum">
              <a:rPr lang="fr-FR" smtClean="0"/>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609600" y="274638"/>
            <a:ext cx="9956800" cy="1143000"/>
          </a:xfrm>
          <a:prstGeom prst="rect">
            <a:avLst/>
          </a:prstGeom>
        </p:spPr>
        <p:txBody>
          <a:bodyPr vert="horz" anchor="b">
            <a:normAutofit/>
          </a:bodyPr>
          <a:lstStyle/>
          <a:p>
            <a:r>
              <a:rPr kumimoji="0" lang="fr-FR"/>
              <a:t>Modifiez le style du titre</a:t>
            </a:r>
            <a:endParaRPr kumimoji="0" lang="en-US"/>
          </a:p>
        </p:txBody>
      </p:sp>
      <p:sp>
        <p:nvSpPr>
          <p:cNvPr id="13" name="Espace réservé du texte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56CA4DE6-4D7E-4B42-8011-33C8ECD37E97}" type="datetimeFigureOut">
              <a:rPr lang="fr-FR" smtClean="0"/>
              <a:t>22/03/2018</a:t>
            </a:fld>
            <a:endParaRPr lang="fr-FR"/>
          </a:p>
        </p:txBody>
      </p:sp>
      <p:sp>
        <p:nvSpPr>
          <p:cNvPr id="3" name="Espace réservé du pied de page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323534D9-1D2B-4752-B8EC-764FDD0BC36F}"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emf"/><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59988" y="1854422"/>
            <a:ext cx="7772400" cy="2306687"/>
          </a:xfrm>
        </p:spPr>
        <p:txBody>
          <a:bodyPr>
            <a:noAutofit/>
          </a:bodyPr>
          <a:lstStyle/>
          <a:p>
            <a:pPr algn="ctr"/>
            <a:r>
              <a:rPr lang="fr-FR" sz="3200" dirty="0"/>
              <a:t>ETAT DES LIEUX DES CONSOMMATIONS DE SPA</a:t>
            </a:r>
            <a:br>
              <a:rPr lang="fr-FR" sz="3200" dirty="0"/>
            </a:br>
            <a:r>
              <a:rPr lang="fr-FR" sz="3200" dirty="0"/>
              <a:t>ET </a:t>
            </a:r>
            <a:br>
              <a:rPr lang="fr-FR" sz="3200" dirty="0"/>
            </a:br>
            <a:r>
              <a:rPr lang="fr-FR" sz="3200" dirty="0"/>
              <a:t>CONSEQUENCES SUR LES LIEUX DE TRAVAIL</a:t>
            </a:r>
          </a:p>
        </p:txBody>
      </p:sp>
      <p:sp>
        <p:nvSpPr>
          <p:cNvPr id="3" name="Sous-titre 2"/>
          <p:cNvSpPr>
            <a:spLocks noGrp="1"/>
          </p:cNvSpPr>
          <p:nvPr>
            <p:ph type="subTitle" idx="1"/>
          </p:nvPr>
        </p:nvSpPr>
        <p:spPr>
          <a:xfrm>
            <a:off x="5791200" y="5981700"/>
            <a:ext cx="6400800" cy="1752600"/>
          </a:xfrm>
        </p:spPr>
        <p:txBody>
          <a:bodyPr>
            <a:normAutofit/>
          </a:bodyPr>
          <a:lstStyle/>
          <a:p>
            <a:pPr algn="r"/>
            <a:r>
              <a:rPr lang="fr-FR" sz="1200" dirty="0"/>
              <a:t>Dr Jean Noel FIUMANO</a:t>
            </a:r>
          </a:p>
          <a:p>
            <a:pPr algn="r"/>
            <a:r>
              <a:rPr lang="fr-FR" sz="1200" dirty="0"/>
              <a:t>Praticien Hospitalier </a:t>
            </a:r>
          </a:p>
          <a:p>
            <a:pPr algn="r"/>
            <a:r>
              <a:rPr lang="fr-FR" sz="1200" dirty="0"/>
              <a:t>Maison des Addiction CHRU Nancy</a:t>
            </a:r>
          </a:p>
        </p:txBody>
      </p:sp>
      <p:pic>
        <p:nvPicPr>
          <p:cNvPr id="4" name="Picture 2" descr="D:\jean noel\Downloads\LOGO CHU\loga chu.PNG">
            <a:extLst>
              <a:ext uri="{FF2B5EF4-FFF2-40B4-BE49-F238E27FC236}">
                <a16:creationId xmlns:a16="http://schemas.microsoft.com/office/drawing/2014/main" id="{A0A6371C-E4F2-4006-8FC2-4C2B2ED0D053}"/>
              </a:ext>
            </a:extLst>
          </p:cNvPr>
          <p:cNvPicPr>
            <a:picLocks noChangeAspect="1" noChangeArrowheads="1"/>
          </p:cNvPicPr>
          <p:nvPr/>
        </p:nvPicPr>
        <p:blipFill>
          <a:blip r:embed="rId2" cstate="print"/>
          <a:srcRect/>
          <a:stretch>
            <a:fillRect/>
          </a:stretch>
        </p:blipFill>
        <p:spPr bwMode="auto">
          <a:xfrm>
            <a:off x="10972800" y="0"/>
            <a:ext cx="1219200" cy="1244600"/>
          </a:xfrm>
          <a:prstGeom prst="rect">
            <a:avLst/>
          </a:prstGeom>
          <a:noFill/>
        </p:spPr>
      </p:pic>
    </p:spTree>
    <p:extLst>
      <p:ext uri="{BB962C8B-B14F-4D97-AF65-F5344CB8AC3E}">
        <p14:creationId xmlns:p14="http://schemas.microsoft.com/office/powerpoint/2010/main" val="821931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60700" y="1939158"/>
            <a:ext cx="8229600" cy="2053590"/>
          </a:xfrm>
        </p:spPr>
        <p:txBody>
          <a:bodyPr/>
          <a:lstStyle/>
          <a:p>
            <a:pPr algn="ctr"/>
            <a:r>
              <a:rPr lang="fr-FR" b="1" dirty="0"/>
              <a:t>ADDICTION ET TRAVAIL</a:t>
            </a:r>
            <a:br>
              <a:rPr lang="fr-FR" b="1" dirty="0"/>
            </a:br>
            <a:r>
              <a:rPr lang="fr-FR" b="1" dirty="0"/>
              <a:t>QUELQUES CHIFFRES</a:t>
            </a:r>
            <a:endParaRPr lang="fr-FR" dirty="0"/>
          </a:p>
        </p:txBody>
      </p:sp>
      <p:sp>
        <p:nvSpPr>
          <p:cNvPr id="3" name="Espace réservé du texte 2"/>
          <p:cNvSpPr>
            <a:spLocks noGrp="1"/>
          </p:cNvSpPr>
          <p:nvPr>
            <p:ph type="body" idx="1"/>
          </p:nvPr>
        </p:nvSpPr>
        <p:spPr/>
        <p:txBody>
          <a:bodyPr/>
          <a:lstStyle/>
          <a:p>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90300" y="-41031"/>
            <a:ext cx="9017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127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Grp="1" noChangeAspect="1" noChangeArrowheads="1"/>
          </p:cNvPicPr>
          <p:nvPr>
            <p:ph sz="quarter" idx="1"/>
          </p:nvPr>
        </p:nvPicPr>
        <p:blipFill>
          <a:blip r:embed="rId3"/>
          <a:srcRect/>
          <a:stretch>
            <a:fillRect/>
          </a:stretch>
        </p:blipFill>
        <p:spPr>
          <a:xfrm>
            <a:off x="2639616" y="1772816"/>
            <a:ext cx="6408712" cy="4320480"/>
          </a:xfrm>
        </p:spPr>
      </p:pic>
      <p:pic>
        <p:nvPicPr>
          <p:cNvPr id="3" name="Picture 2" descr="D:\jean noel\Downloads\LOGO CHU\loga chu.PNG">
            <a:extLst>
              <a:ext uri="{FF2B5EF4-FFF2-40B4-BE49-F238E27FC236}">
                <a16:creationId xmlns:a16="http://schemas.microsoft.com/office/drawing/2014/main" id="{17C9585C-3203-4B23-8123-10B3AE5F9336}"/>
              </a:ext>
            </a:extLst>
          </p:cNvPr>
          <p:cNvPicPr>
            <a:picLocks noChangeAspect="1" noChangeArrowheads="1"/>
          </p:cNvPicPr>
          <p:nvPr/>
        </p:nvPicPr>
        <p:blipFill>
          <a:blip r:embed="rId4" cstate="print"/>
          <a:srcRect/>
          <a:stretch>
            <a:fillRect/>
          </a:stretch>
        </p:blipFill>
        <p:spPr bwMode="auto">
          <a:xfrm>
            <a:off x="11290851" y="0"/>
            <a:ext cx="901147" cy="901148"/>
          </a:xfrm>
          <a:prstGeom prst="rect">
            <a:avLst/>
          </a:prstGeom>
          <a:noFill/>
        </p:spPr>
      </p:pic>
    </p:spTree>
    <p:extLst>
      <p:ext uri="{BB962C8B-B14F-4D97-AF65-F5344CB8AC3E}">
        <p14:creationId xmlns:p14="http://schemas.microsoft.com/office/powerpoint/2010/main" val="1249561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Grp="1" noChangeAspect="1" noChangeArrowheads="1"/>
          </p:cNvPicPr>
          <p:nvPr>
            <p:ph sz="quarter" idx="1"/>
          </p:nvPr>
        </p:nvPicPr>
        <p:blipFill>
          <a:blip r:embed="rId3"/>
          <a:srcRect/>
          <a:stretch>
            <a:fillRect/>
          </a:stretch>
        </p:blipFill>
        <p:spPr>
          <a:xfrm>
            <a:off x="1919537" y="476673"/>
            <a:ext cx="7633543" cy="6049963"/>
          </a:xfrm>
        </p:spPr>
      </p:pic>
      <p:pic>
        <p:nvPicPr>
          <p:cNvPr id="3" name="Picture 2" descr="D:\jean noel\Downloads\LOGO CHU\loga chu.PNG">
            <a:extLst>
              <a:ext uri="{FF2B5EF4-FFF2-40B4-BE49-F238E27FC236}">
                <a16:creationId xmlns:a16="http://schemas.microsoft.com/office/drawing/2014/main" id="{D2B3E8F6-970E-4010-A5AE-BAFFF8E477DA}"/>
              </a:ext>
            </a:extLst>
          </p:cNvPr>
          <p:cNvPicPr>
            <a:picLocks noChangeAspect="1" noChangeArrowheads="1"/>
          </p:cNvPicPr>
          <p:nvPr/>
        </p:nvPicPr>
        <p:blipFill>
          <a:blip r:embed="rId4" cstate="print"/>
          <a:srcRect/>
          <a:stretch>
            <a:fillRect/>
          </a:stretch>
        </p:blipFill>
        <p:spPr bwMode="auto">
          <a:xfrm>
            <a:off x="11343861" y="0"/>
            <a:ext cx="848138" cy="887896"/>
          </a:xfrm>
          <a:prstGeom prst="rect">
            <a:avLst/>
          </a:prstGeom>
          <a:noFill/>
        </p:spPr>
      </p:pic>
    </p:spTree>
    <p:extLst>
      <p:ext uri="{BB962C8B-B14F-4D97-AF65-F5344CB8AC3E}">
        <p14:creationId xmlns:p14="http://schemas.microsoft.com/office/powerpoint/2010/main" val="4037215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351384" y="1007865"/>
            <a:ext cx="8229600" cy="150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472" y="2487537"/>
            <a:ext cx="8245424" cy="171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3472" y="4179458"/>
            <a:ext cx="8245424" cy="190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D:\jean noel\Downloads\LOGO CHU\loga chu.PNG">
            <a:extLst>
              <a:ext uri="{FF2B5EF4-FFF2-40B4-BE49-F238E27FC236}">
                <a16:creationId xmlns:a16="http://schemas.microsoft.com/office/drawing/2014/main" id="{39DB5202-5CA8-4A0B-A9DC-A1579E6C3B2B}"/>
              </a:ext>
            </a:extLst>
          </p:cNvPr>
          <p:cNvPicPr>
            <a:picLocks noChangeAspect="1" noChangeArrowheads="1"/>
          </p:cNvPicPr>
          <p:nvPr/>
        </p:nvPicPr>
        <p:blipFill>
          <a:blip r:embed="rId6" cstate="print"/>
          <a:srcRect/>
          <a:stretch>
            <a:fillRect/>
          </a:stretch>
        </p:blipFill>
        <p:spPr bwMode="auto">
          <a:xfrm>
            <a:off x="11237843" y="0"/>
            <a:ext cx="954156" cy="887896"/>
          </a:xfrm>
          <a:prstGeom prst="rect">
            <a:avLst/>
          </a:prstGeom>
          <a:noFill/>
        </p:spPr>
      </p:pic>
    </p:spTree>
    <p:extLst>
      <p:ext uri="{BB962C8B-B14F-4D97-AF65-F5344CB8AC3E}">
        <p14:creationId xmlns:p14="http://schemas.microsoft.com/office/powerpoint/2010/main" val="1831451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a:t>TABAC</a:t>
            </a:r>
            <a:br>
              <a:rPr lang="fr-FR" dirty="0"/>
            </a:br>
            <a:endParaRPr lang="fr-FR" dirty="0"/>
          </a:p>
        </p:txBody>
      </p:sp>
      <p:sp>
        <p:nvSpPr>
          <p:cNvPr id="3" name="Espace réservé du contenu 2"/>
          <p:cNvSpPr>
            <a:spLocks noGrp="1"/>
          </p:cNvSpPr>
          <p:nvPr>
            <p:ph sz="quarter" idx="1"/>
          </p:nvPr>
        </p:nvSpPr>
        <p:spPr>
          <a:xfrm>
            <a:off x="1981200" y="1628800"/>
            <a:ext cx="8229600" cy="4945038"/>
          </a:xfrm>
        </p:spPr>
        <p:txBody>
          <a:bodyPr>
            <a:normAutofit/>
          </a:bodyPr>
          <a:lstStyle/>
          <a:p>
            <a:r>
              <a:rPr lang="fr-FR" dirty="0"/>
              <a:t>Offre et production</a:t>
            </a:r>
          </a:p>
          <a:p>
            <a:pPr marL="109537" indent="0">
              <a:buNone/>
            </a:pPr>
            <a:r>
              <a:rPr lang="fr-FR" dirty="0"/>
              <a:t>– Production: 23 000 tonnes/an</a:t>
            </a:r>
          </a:p>
          <a:p>
            <a:pPr marL="109537" indent="0">
              <a:buNone/>
            </a:pPr>
            <a:r>
              <a:rPr lang="fr-FR" dirty="0"/>
              <a:t>– Ventes/an: 54.8 milliards de cigarettes, 1.8 milliard de cigares,  8000 tonnes de tabac à rouler (stable 2005-2010)</a:t>
            </a:r>
          </a:p>
          <a:p>
            <a:pPr marL="109537" indent="0">
              <a:buNone/>
            </a:pPr>
            <a:r>
              <a:rPr lang="fr-FR" dirty="0"/>
              <a:t>– Augmentation des prix: 3.2 à 5 euros entre 2000 et 2004; 6,30 euros en 2013, plus de 7 euros en 2017</a:t>
            </a:r>
          </a:p>
          <a:p>
            <a:pPr marL="109537" indent="0">
              <a:buNone/>
            </a:pPr>
            <a:r>
              <a:rPr lang="fr-FR" dirty="0"/>
              <a:t>– Substituts nicotiniques: 1.6 millions de personnes/ an</a:t>
            </a:r>
          </a:p>
          <a:p>
            <a:pPr marL="109537" indent="0">
              <a:buNone/>
            </a:pPr>
            <a:r>
              <a:rPr lang="fr-FR" dirty="0"/>
              <a:t>_500000 vapoteurs réguliers en France(Eurobaromètre mai 2012)</a:t>
            </a:r>
          </a:p>
        </p:txBody>
      </p:sp>
      <p:pic>
        <p:nvPicPr>
          <p:cNvPr id="4" name="Picture 2" descr="D:\jean noel\Downloads\LOGO CHU\loga chu.PNG">
            <a:extLst>
              <a:ext uri="{FF2B5EF4-FFF2-40B4-BE49-F238E27FC236}">
                <a16:creationId xmlns:a16="http://schemas.microsoft.com/office/drawing/2014/main" id="{7B0F290C-4D26-4745-B4B5-87FC7DD16AC4}"/>
              </a:ext>
            </a:extLst>
          </p:cNvPr>
          <p:cNvPicPr>
            <a:picLocks noChangeAspect="1" noChangeArrowheads="1"/>
          </p:cNvPicPr>
          <p:nvPr/>
        </p:nvPicPr>
        <p:blipFill>
          <a:blip r:embed="rId3" cstate="print"/>
          <a:srcRect/>
          <a:stretch>
            <a:fillRect/>
          </a:stretch>
        </p:blipFill>
        <p:spPr bwMode="auto">
          <a:xfrm>
            <a:off x="11353800" y="0"/>
            <a:ext cx="838199" cy="834887"/>
          </a:xfrm>
          <a:prstGeom prst="rect">
            <a:avLst/>
          </a:prstGeom>
          <a:noFill/>
        </p:spPr>
      </p:pic>
    </p:spTree>
    <p:extLst>
      <p:ext uri="{BB962C8B-B14F-4D97-AF65-F5344CB8AC3E}">
        <p14:creationId xmlns:p14="http://schemas.microsoft.com/office/powerpoint/2010/main" val="3792432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a:t>TABAC</a:t>
            </a:r>
            <a:br>
              <a:rPr lang="fr-FR" dirty="0"/>
            </a:br>
            <a:endParaRPr lang="fr-FR" dirty="0"/>
          </a:p>
        </p:txBody>
      </p:sp>
      <p:sp>
        <p:nvSpPr>
          <p:cNvPr id="3" name="Espace réservé du contenu 2"/>
          <p:cNvSpPr>
            <a:spLocks noGrp="1"/>
          </p:cNvSpPr>
          <p:nvPr>
            <p:ph sz="quarter" idx="1"/>
          </p:nvPr>
        </p:nvSpPr>
        <p:spPr>
          <a:xfrm>
            <a:off x="1991544" y="1844824"/>
            <a:ext cx="8229600" cy="4324350"/>
          </a:xfrm>
        </p:spPr>
        <p:txBody>
          <a:bodyPr/>
          <a:lstStyle/>
          <a:p>
            <a:r>
              <a:rPr lang="fr-FR" dirty="0"/>
              <a:t>Décès : 80 000 morts par an</a:t>
            </a:r>
          </a:p>
          <a:p>
            <a:r>
              <a:rPr lang="fr-FR" dirty="0"/>
              <a:t>Mortalité projetée en 2025 : 165 000 décès par an :</a:t>
            </a:r>
          </a:p>
          <a:p>
            <a:pPr marL="109537" indent="0">
              <a:buNone/>
            </a:pPr>
            <a:r>
              <a:rPr lang="fr-FR" dirty="0"/>
              <a:t>– Doublement chez les hommes</a:t>
            </a:r>
          </a:p>
          <a:p>
            <a:pPr marL="109537" indent="0">
              <a:buNone/>
            </a:pPr>
            <a:r>
              <a:rPr lang="fr-FR" dirty="0"/>
              <a:t>– Décuplement chez les femmes (OFDT 2002)</a:t>
            </a:r>
          </a:p>
          <a:p>
            <a:r>
              <a:rPr lang="fr-FR" dirty="0"/>
              <a:t> Tabagisme quotidien: 33% H et 26% F adultes</a:t>
            </a:r>
          </a:p>
          <a:p>
            <a:r>
              <a:rPr lang="fr-FR" dirty="0"/>
              <a:t> 13,5 Millions de fumeurs</a:t>
            </a:r>
          </a:p>
          <a:p>
            <a:r>
              <a:rPr lang="fr-FR" dirty="0" err="1"/>
              <a:t>Sex</a:t>
            </a:r>
            <a:r>
              <a:rPr lang="fr-FR" dirty="0"/>
              <a:t> ratio = 1 chez les jeunes depuis les années 2000</a:t>
            </a:r>
          </a:p>
          <a:p>
            <a:r>
              <a:rPr lang="fr-FR" dirty="0"/>
              <a:t> Age moyen expérimentation: 13,6 ans</a:t>
            </a:r>
          </a:p>
        </p:txBody>
      </p:sp>
      <p:pic>
        <p:nvPicPr>
          <p:cNvPr id="4" name="Picture 2" descr="D:\jean noel\Downloads\LOGO CHU\loga chu.PNG">
            <a:extLst>
              <a:ext uri="{FF2B5EF4-FFF2-40B4-BE49-F238E27FC236}">
                <a16:creationId xmlns:a16="http://schemas.microsoft.com/office/drawing/2014/main" id="{F1DD995D-1DCE-4810-82BB-16F2EB32B655}"/>
              </a:ext>
            </a:extLst>
          </p:cNvPr>
          <p:cNvPicPr>
            <a:picLocks noChangeAspect="1" noChangeArrowheads="1"/>
          </p:cNvPicPr>
          <p:nvPr/>
        </p:nvPicPr>
        <p:blipFill>
          <a:blip r:embed="rId3" cstate="print"/>
          <a:srcRect/>
          <a:stretch>
            <a:fillRect/>
          </a:stretch>
        </p:blipFill>
        <p:spPr bwMode="auto">
          <a:xfrm>
            <a:off x="11353800" y="0"/>
            <a:ext cx="838199" cy="834887"/>
          </a:xfrm>
          <a:prstGeom prst="rect">
            <a:avLst/>
          </a:prstGeom>
          <a:noFill/>
        </p:spPr>
      </p:pic>
    </p:spTree>
    <p:extLst>
      <p:ext uri="{BB962C8B-B14F-4D97-AF65-F5344CB8AC3E}">
        <p14:creationId xmlns:p14="http://schemas.microsoft.com/office/powerpoint/2010/main" val="1488850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3552" y="548680"/>
            <a:ext cx="8229600" cy="701824"/>
          </a:xfrm>
        </p:spPr>
        <p:txBody>
          <a:bodyPr/>
          <a:lstStyle/>
          <a:p>
            <a:pPr algn="ctr"/>
            <a:r>
              <a:rPr lang="fr-FR" dirty="0"/>
              <a:t>CANNABIS</a:t>
            </a:r>
          </a:p>
        </p:txBody>
      </p:sp>
      <p:sp>
        <p:nvSpPr>
          <p:cNvPr id="3" name="Espace réservé du contenu 2"/>
          <p:cNvSpPr>
            <a:spLocks noGrp="1"/>
          </p:cNvSpPr>
          <p:nvPr>
            <p:ph sz="quarter" idx="1"/>
          </p:nvPr>
        </p:nvSpPr>
        <p:spPr>
          <a:xfrm>
            <a:off x="1940318" y="1813957"/>
            <a:ext cx="8229600" cy="4801022"/>
          </a:xfrm>
        </p:spPr>
        <p:txBody>
          <a:bodyPr>
            <a:normAutofit/>
          </a:bodyPr>
          <a:lstStyle/>
          <a:p>
            <a:r>
              <a:rPr lang="fr-FR" dirty="0"/>
              <a:t>Drogue illicite la plus consommée en France</a:t>
            </a:r>
          </a:p>
          <a:p>
            <a:r>
              <a:rPr lang="fr-FR" dirty="0"/>
              <a:t>Pas de décès par overdose</a:t>
            </a:r>
          </a:p>
          <a:p>
            <a:r>
              <a:rPr lang="fr-FR" dirty="0" err="1"/>
              <a:t>Morbi</a:t>
            </a:r>
            <a:r>
              <a:rPr lang="fr-FR" dirty="0"/>
              <a:t>-mortalité difficile à estimer</a:t>
            </a:r>
          </a:p>
          <a:p>
            <a:pPr marL="109537" indent="0">
              <a:buNone/>
            </a:pPr>
            <a:r>
              <a:rPr lang="fr-FR" dirty="0"/>
              <a:t>– Accidentologie : 340 décès par an ? En augmentation ?</a:t>
            </a:r>
          </a:p>
          <a:p>
            <a:pPr marL="109537" indent="0">
              <a:buNone/>
            </a:pPr>
            <a:r>
              <a:rPr lang="fr-FR" dirty="0"/>
              <a:t>– BPCO, cancers, maladies cardio-vasculaires(</a:t>
            </a:r>
            <a:r>
              <a:rPr lang="fr-FR" dirty="0" err="1"/>
              <a:t>prothrombotique</a:t>
            </a:r>
            <a:r>
              <a:rPr lang="fr-FR" dirty="0"/>
              <a:t>)</a:t>
            </a:r>
          </a:p>
          <a:p>
            <a:pPr marL="109537" indent="0">
              <a:buNone/>
            </a:pPr>
            <a:r>
              <a:rPr lang="fr-FR" dirty="0"/>
              <a:t>– Symptômes psychotiques mais pas schizophrénie</a:t>
            </a:r>
          </a:p>
          <a:p>
            <a:pPr marL="109537" indent="0">
              <a:buNone/>
            </a:pPr>
            <a:r>
              <a:rPr lang="fr-FR" dirty="0"/>
              <a:t>– Troubles anxieux?</a:t>
            </a:r>
          </a:p>
          <a:p>
            <a:pPr marL="109537" indent="0">
              <a:buNone/>
            </a:pPr>
            <a:r>
              <a:rPr lang="fr-FR" dirty="0"/>
              <a:t>– Troubles cognitifs</a:t>
            </a:r>
          </a:p>
        </p:txBody>
      </p:sp>
    </p:spTree>
    <p:extLst>
      <p:ext uri="{BB962C8B-B14F-4D97-AF65-F5344CB8AC3E}">
        <p14:creationId xmlns:p14="http://schemas.microsoft.com/office/powerpoint/2010/main" val="3117331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xfrm>
            <a:off x="1919288" y="476250"/>
            <a:ext cx="8291512" cy="1081088"/>
          </a:xfrm>
        </p:spPr>
        <p:txBody>
          <a:bodyPr>
            <a:normAutofit fontScale="90000"/>
          </a:bodyPr>
          <a:lstStyle/>
          <a:p>
            <a:r>
              <a:rPr lang="fr-FR" sz="3200"/>
              <a:t>Proportions d'usagers de cannabis au cours de l'année en 2010, suivant l’âge et le sexe</a:t>
            </a:r>
          </a:p>
        </p:txBody>
      </p:sp>
      <p:pic>
        <p:nvPicPr>
          <p:cNvPr id="23555" name="Picture 5"/>
          <p:cNvPicPr>
            <a:picLocks noChangeAspect="1" noChangeArrowheads="1"/>
          </p:cNvPicPr>
          <p:nvPr/>
        </p:nvPicPr>
        <p:blipFill>
          <a:blip r:embed="rId3"/>
          <a:srcRect/>
          <a:stretch>
            <a:fillRect/>
          </a:stretch>
        </p:blipFill>
        <p:spPr bwMode="auto">
          <a:xfrm>
            <a:off x="1847528" y="1556793"/>
            <a:ext cx="7704980" cy="5157787"/>
          </a:xfrm>
          <a:prstGeom prst="rect">
            <a:avLst/>
          </a:prstGeom>
          <a:noFill/>
          <a:ln w="9525">
            <a:noFill/>
            <a:miter lim="800000"/>
            <a:headEnd/>
            <a:tailEnd/>
          </a:ln>
        </p:spPr>
      </p:pic>
    </p:spTree>
    <p:extLst>
      <p:ext uri="{BB962C8B-B14F-4D97-AF65-F5344CB8AC3E}">
        <p14:creationId xmlns:p14="http://schemas.microsoft.com/office/powerpoint/2010/main" val="807101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a:t>Cocaïne: données France</a:t>
            </a:r>
            <a:br>
              <a:rPr lang="fr-FR" dirty="0"/>
            </a:br>
            <a:endParaRPr lang="fr-FR" dirty="0"/>
          </a:p>
        </p:txBody>
      </p:sp>
      <p:sp>
        <p:nvSpPr>
          <p:cNvPr id="3" name="Espace réservé du contenu 2"/>
          <p:cNvSpPr>
            <a:spLocks noGrp="1"/>
          </p:cNvSpPr>
          <p:nvPr>
            <p:ph sz="quarter" idx="1"/>
          </p:nvPr>
        </p:nvSpPr>
        <p:spPr/>
        <p:txBody>
          <a:bodyPr/>
          <a:lstStyle/>
          <a:p>
            <a:r>
              <a:rPr lang="fr-FR" dirty="0"/>
              <a:t>Usage en augmentation: 0,5 =&gt;1% des</a:t>
            </a:r>
          </a:p>
          <a:p>
            <a:pPr marL="109537" indent="0">
              <a:buNone/>
            </a:pPr>
            <a:r>
              <a:rPr lang="fr-FR" dirty="0"/>
              <a:t>15-34 ans entre 1995 et 2005</a:t>
            </a:r>
          </a:p>
          <a:p>
            <a:r>
              <a:rPr lang="fr-FR" dirty="0"/>
              <a:t> Usage vie entière: 2.5% (18-65 ans),</a:t>
            </a:r>
          </a:p>
          <a:p>
            <a:pPr marL="109537" indent="0">
              <a:buNone/>
            </a:pPr>
            <a:r>
              <a:rPr lang="fr-FR" dirty="0"/>
              <a:t>estimation actuelle environ 5-6% dans les tranches d’âge les plus jeunes</a:t>
            </a:r>
          </a:p>
          <a:p>
            <a:r>
              <a:rPr lang="fr-FR" dirty="0"/>
              <a:t> Pas de chiffre fiable sur la fréquence de la dépendance</a:t>
            </a:r>
          </a:p>
        </p:txBody>
      </p:sp>
    </p:spTree>
    <p:extLst>
      <p:ext uri="{BB962C8B-B14F-4D97-AF65-F5344CB8AC3E}">
        <p14:creationId xmlns:p14="http://schemas.microsoft.com/office/powerpoint/2010/main" val="1063952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836713"/>
            <a:ext cx="8229600" cy="804911"/>
          </a:xfrm>
        </p:spPr>
        <p:txBody>
          <a:bodyPr/>
          <a:lstStyle/>
          <a:p>
            <a:pPr algn="ctr"/>
            <a:r>
              <a:rPr lang="fr-FR" dirty="0"/>
              <a:t>POLYCONSOMMATIONS</a:t>
            </a:r>
          </a:p>
        </p:txBody>
      </p:sp>
      <p:pic>
        <p:nvPicPr>
          <p:cNvPr id="1028" name="Picture 4"/>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tretch>
            <a:fillRect/>
          </a:stretch>
        </p:blipFill>
        <p:spPr bwMode="auto">
          <a:xfrm>
            <a:off x="1981200" y="3301470"/>
            <a:ext cx="8038728" cy="1398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2537" y="1772816"/>
            <a:ext cx="8067391"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52538" y="4725144"/>
            <a:ext cx="8062633"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894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2564904"/>
            <a:ext cx="8229600" cy="1143000"/>
          </a:xfrm>
        </p:spPr>
        <p:txBody>
          <a:bodyPr>
            <a:normAutofit/>
          </a:bodyPr>
          <a:lstStyle/>
          <a:p>
            <a:pPr algn="ctr"/>
            <a:r>
              <a:rPr lang="fr-FR" b="1" dirty="0"/>
              <a:t>ETAT DES LIEUX DES CONSOMMATIONS DES SPA</a:t>
            </a:r>
          </a:p>
        </p:txBody>
      </p:sp>
      <p:pic>
        <p:nvPicPr>
          <p:cNvPr id="3" name="Picture 2" descr="D:\jean noel\Downloads\LOGO CHU\loga chu.PNG">
            <a:extLst>
              <a:ext uri="{FF2B5EF4-FFF2-40B4-BE49-F238E27FC236}">
                <a16:creationId xmlns:a16="http://schemas.microsoft.com/office/drawing/2014/main" id="{AAB84B98-AE97-4488-8EF2-2E14CA51ED1A}"/>
              </a:ext>
            </a:extLst>
          </p:cNvPr>
          <p:cNvPicPr>
            <a:picLocks noChangeAspect="1" noChangeArrowheads="1"/>
          </p:cNvPicPr>
          <p:nvPr/>
        </p:nvPicPr>
        <p:blipFill>
          <a:blip r:embed="rId2" cstate="print"/>
          <a:srcRect/>
          <a:stretch>
            <a:fillRect/>
          </a:stretch>
        </p:blipFill>
        <p:spPr bwMode="auto">
          <a:xfrm>
            <a:off x="10972800" y="0"/>
            <a:ext cx="1219200" cy="1244600"/>
          </a:xfrm>
          <a:prstGeom prst="rect">
            <a:avLst/>
          </a:prstGeom>
          <a:noFill/>
        </p:spPr>
      </p:pic>
    </p:spTree>
    <p:extLst>
      <p:ext uri="{BB962C8B-B14F-4D97-AF65-F5344CB8AC3E}">
        <p14:creationId xmlns:p14="http://schemas.microsoft.com/office/powerpoint/2010/main" val="89314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5560" y="620688"/>
            <a:ext cx="7620000" cy="1143000"/>
          </a:xfrm>
        </p:spPr>
        <p:txBody>
          <a:bodyPr>
            <a:normAutofit/>
          </a:bodyPr>
          <a:lstStyle/>
          <a:p>
            <a:pPr algn="ctr"/>
            <a:r>
              <a:rPr lang="fr-FR" dirty="0"/>
              <a:t>Opiacés : données France</a:t>
            </a:r>
            <a:br>
              <a:rPr lang="fr-FR" dirty="0"/>
            </a:br>
            <a:endParaRPr lang="fr-FR" dirty="0"/>
          </a:p>
        </p:txBody>
      </p:sp>
      <p:sp>
        <p:nvSpPr>
          <p:cNvPr id="3" name="Espace réservé du contenu 2"/>
          <p:cNvSpPr>
            <a:spLocks noGrp="1"/>
          </p:cNvSpPr>
          <p:nvPr>
            <p:ph sz="quarter" idx="1"/>
          </p:nvPr>
        </p:nvSpPr>
        <p:spPr>
          <a:xfrm>
            <a:off x="1991544" y="2057400"/>
            <a:ext cx="7620000" cy="4800600"/>
          </a:xfrm>
        </p:spPr>
        <p:txBody>
          <a:bodyPr/>
          <a:lstStyle/>
          <a:p>
            <a:r>
              <a:rPr lang="fr-FR" dirty="0"/>
              <a:t>Usage: 1.5% population générale</a:t>
            </a:r>
          </a:p>
          <a:p>
            <a:r>
              <a:rPr lang="fr-FR" dirty="0"/>
              <a:t>Dépendance: environ 150 000 personnes (0,25%)</a:t>
            </a:r>
          </a:p>
          <a:p>
            <a:r>
              <a:rPr lang="fr-FR" dirty="0"/>
              <a:t>Décès par overdose: 564 en 1994 =&gt; 69 en 2006, 100 en 2010</a:t>
            </a:r>
          </a:p>
          <a:p>
            <a:r>
              <a:rPr lang="fr-FR" dirty="0"/>
              <a:t>30 000 traités par méthadone, 90 000 par </a:t>
            </a:r>
            <a:r>
              <a:rPr lang="fr-FR" dirty="0" err="1"/>
              <a:t>buprénorphine</a:t>
            </a:r>
            <a:r>
              <a:rPr lang="fr-FR" dirty="0"/>
              <a:t> HD en 2006 ; 50 000 et 100 000 en 2012</a:t>
            </a:r>
          </a:p>
          <a:p>
            <a:endParaRPr lang="fr-FR" dirty="0"/>
          </a:p>
        </p:txBody>
      </p:sp>
      <p:pic>
        <p:nvPicPr>
          <p:cNvPr id="4" name="Picture 2" descr="D:\jean noel\Downloads\LOGO CHU\loga chu.PNG">
            <a:extLst>
              <a:ext uri="{FF2B5EF4-FFF2-40B4-BE49-F238E27FC236}">
                <a16:creationId xmlns:a16="http://schemas.microsoft.com/office/drawing/2014/main" id="{48528FE7-37FD-4B90-99EF-6DD7CEFC5A65}"/>
              </a:ext>
            </a:extLst>
          </p:cNvPr>
          <p:cNvPicPr>
            <a:picLocks noChangeAspect="1" noChangeArrowheads="1"/>
          </p:cNvPicPr>
          <p:nvPr/>
        </p:nvPicPr>
        <p:blipFill>
          <a:blip r:embed="rId3" cstate="print"/>
          <a:srcRect/>
          <a:stretch>
            <a:fillRect/>
          </a:stretch>
        </p:blipFill>
        <p:spPr bwMode="auto">
          <a:xfrm>
            <a:off x="11304104" y="0"/>
            <a:ext cx="887895" cy="781878"/>
          </a:xfrm>
          <a:prstGeom prst="rect">
            <a:avLst/>
          </a:prstGeom>
          <a:noFill/>
        </p:spPr>
      </p:pic>
    </p:spTree>
    <p:extLst>
      <p:ext uri="{BB962C8B-B14F-4D97-AF65-F5344CB8AC3E}">
        <p14:creationId xmlns:p14="http://schemas.microsoft.com/office/powerpoint/2010/main" val="2407680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a:xfrm>
            <a:off x="1981200" y="692151"/>
            <a:ext cx="8229600" cy="144463"/>
          </a:xfrm>
        </p:spPr>
        <p:txBody>
          <a:bodyPr>
            <a:normAutofit fontScale="90000"/>
          </a:bodyPr>
          <a:lstStyle/>
          <a:p>
            <a:endParaRPr lang="fr-FR" sz="3600"/>
          </a:p>
        </p:txBody>
      </p:sp>
      <p:sp>
        <p:nvSpPr>
          <p:cNvPr id="34818" name="Rectangle 5"/>
          <p:cNvSpPr>
            <a:spLocks noGrp="1"/>
          </p:cNvSpPr>
          <p:nvPr>
            <p:ph sz="quarter" idx="1"/>
          </p:nvPr>
        </p:nvSpPr>
        <p:spPr>
          <a:xfrm>
            <a:off x="1981200" y="981076"/>
            <a:ext cx="8229600" cy="5592763"/>
          </a:xfrm>
        </p:spPr>
        <p:txBody>
          <a:bodyPr/>
          <a:lstStyle/>
          <a:p>
            <a:endParaRPr lang="fr-FR"/>
          </a:p>
        </p:txBody>
      </p:sp>
      <p:pic>
        <p:nvPicPr>
          <p:cNvPr id="34819" name="Picture 6"/>
          <p:cNvPicPr>
            <a:picLocks noChangeAspect="1" noChangeArrowheads="1"/>
          </p:cNvPicPr>
          <p:nvPr/>
        </p:nvPicPr>
        <p:blipFill>
          <a:blip r:embed="rId3"/>
          <a:srcRect/>
          <a:stretch>
            <a:fillRect/>
          </a:stretch>
        </p:blipFill>
        <p:spPr bwMode="auto">
          <a:xfrm>
            <a:off x="1847528" y="620689"/>
            <a:ext cx="7848996" cy="5833393"/>
          </a:xfrm>
          <a:prstGeom prst="rect">
            <a:avLst/>
          </a:prstGeom>
          <a:noFill/>
          <a:ln w="9525">
            <a:noFill/>
            <a:miter lim="800000"/>
            <a:headEnd/>
            <a:tailEnd/>
          </a:ln>
        </p:spPr>
      </p:pic>
      <p:pic>
        <p:nvPicPr>
          <p:cNvPr id="5" name="Picture 2" descr="D:\jean noel\Downloads\LOGO CHU\loga chu.PNG">
            <a:extLst>
              <a:ext uri="{FF2B5EF4-FFF2-40B4-BE49-F238E27FC236}">
                <a16:creationId xmlns:a16="http://schemas.microsoft.com/office/drawing/2014/main" id="{D4E6FFD5-5CC7-4CF6-A3DA-1F1AECB7AEBE}"/>
              </a:ext>
            </a:extLst>
          </p:cNvPr>
          <p:cNvPicPr>
            <a:picLocks noChangeAspect="1" noChangeArrowheads="1"/>
          </p:cNvPicPr>
          <p:nvPr/>
        </p:nvPicPr>
        <p:blipFill>
          <a:blip r:embed="rId4" cstate="print"/>
          <a:srcRect/>
          <a:stretch>
            <a:fillRect/>
          </a:stretch>
        </p:blipFill>
        <p:spPr bwMode="auto">
          <a:xfrm>
            <a:off x="11317357" y="0"/>
            <a:ext cx="874642" cy="836614"/>
          </a:xfrm>
          <a:prstGeom prst="rect">
            <a:avLst/>
          </a:prstGeom>
          <a:noFill/>
        </p:spPr>
      </p:pic>
    </p:spTree>
    <p:extLst>
      <p:ext uri="{BB962C8B-B14F-4D97-AF65-F5344CB8AC3E}">
        <p14:creationId xmlns:p14="http://schemas.microsoft.com/office/powerpoint/2010/main" val="3454157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847528" y="2492896"/>
            <a:ext cx="8229600" cy="1565920"/>
          </a:xfrm>
        </p:spPr>
        <p:txBody>
          <a:bodyPr>
            <a:normAutofit fontScale="90000"/>
          </a:bodyPr>
          <a:lstStyle/>
          <a:p>
            <a:pPr algn="ctr"/>
            <a:r>
              <a:rPr lang="fr-FR" dirty="0"/>
              <a:t>Liens entre usages de substances psychoactives (SPA) et milieu professionnel</a:t>
            </a:r>
            <a:br>
              <a:rPr lang="fr-FR" dirty="0"/>
            </a:br>
            <a:br>
              <a:rPr lang="fr-FR" dirty="0"/>
            </a:br>
            <a:endParaRPr lang="fr-FR" dirty="0"/>
          </a:p>
        </p:txBody>
      </p:sp>
    </p:spTree>
    <p:extLst>
      <p:ext uri="{BB962C8B-B14F-4D97-AF65-F5344CB8AC3E}">
        <p14:creationId xmlns:p14="http://schemas.microsoft.com/office/powerpoint/2010/main" val="4984553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9349" y="4149080"/>
            <a:ext cx="10972800" cy="1143000"/>
          </a:xfrm>
        </p:spPr>
        <p:txBody>
          <a:bodyPr>
            <a:noAutofit/>
          </a:bodyPr>
          <a:lstStyle/>
          <a:p>
            <a:pPr algn="ctr"/>
            <a:r>
              <a:rPr lang="fr-FR" sz="2400" b="1" dirty="0"/>
              <a:t>Les personnes qui ont un emploi consomment beaucoup moins que les demandeurs d’emploi</a:t>
            </a:r>
          </a:p>
        </p:txBody>
      </p:sp>
      <p:pic>
        <p:nvPicPr>
          <p:cNvPr id="1026" name="Picture 2" descr="C:\Users\u683146\Desktop\Capture 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9509" y="1268760"/>
            <a:ext cx="8928992"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427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USAGE DE SPA EN FONCTIONS DES CSP </a:t>
            </a:r>
            <a:br>
              <a:rPr lang="fr-FR" dirty="0"/>
            </a:br>
            <a:r>
              <a:rPr lang="fr-FR" dirty="0"/>
              <a:t>CHEZ LES HOMMES</a:t>
            </a:r>
          </a:p>
        </p:txBody>
      </p:sp>
      <p:pic>
        <p:nvPicPr>
          <p:cNvPr id="2050" name="Picture 2" descr="C:\Users\u683146\Desktop\csp homme.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67787" y="2427604"/>
            <a:ext cx="8433977" cy="2448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756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USAGE DE SPA EN FONCTIONS DES CSP </a:t>
            </a:r>
            <a:br>
              <a:rPr lang="fr-FR" dirty="0"/>
            </a:br>
            <a:r>
              <a:rPr lang="fr-FR" dirty="0"/>
              <a:t>CHEZ LES FEMMES</a:t>
            </a:r>
          </a:p>
        </p:txBody>
      </p:sp>
      <p:pic>
        <p:nvPicPr>
          <p:cNvPr id="3074" name="Picture 2" descr="C:\Users\u683146\Desktop\CSP femme.PN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26476" y="2602769"/>
            <a:ext cx="8446680" cy="2591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670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04646" y="674259"/>
            <a:ext cx="8229600" cy="720080"/>
          </a:xfrm>
        </p:spPr>
        <p:txBody>
          <a:bodyPr>
            <a:normAutofit fontScale="90000"/>
          </a:bodyPr>
          <a:lstStyle/>
          <a:p>
            <a:pPr algn="ctr"/>
            <a:r>
              <a:rPr lang="fr-FR" dirty="0"/>
              <a:t>Les consommations d’alcool</a:t>
            </a:r>
            <a:br>
              <a:rPr lang="fr-FR" dirty="0"/>
            </a:br>
            <a:r>
              <a:rPr lang="fr-FR" dirty="0"/>
              <a:t>par secteur </a:t>
            </a:r>
            <a:br>
              <a:rPr lang="fr-FR" dirty="0"/>
            </a:br>
            <a:endParaRPr lang="fr-FR" dirty="0"/>
          </a:p>
        </p:txBody>
      </p:sp>
      <p:sp>
        <p:nvSpPr>
          <p:cNvPr id="3" name="Espace réservé du contenu 2"/>
          <p:cNvSpPr>
            <a:spLocks noGrp="1"/>
          </p:cNvSpPr>
          <p:nvPr>
            <p:ph sz="quarter" idx="1"/>
          </p:nvPr>
        </p:nvSpPr>
        <p:spPr>
          <a:xfrm>
            <a:off x="1992923" y="1734307"/>
            <a:ext cx="8229600" cy="4945038"/>
          </a:xfrm>
        </p:spPr>
        <p:txBody>
          <a:bodyPr/>
          <a:lstStyle/>
          <a:p>
            <a:pPr marL="109537" indent="0">
              <a:buNone/>
            </a:pPr>
            <a:r>
              <a:rPr lang="fr-FR" sz="2000" dirty="0"/>
              <a:t>usage quotidien ou consommations ponctuelles importantes particulièrement fréquentes  :</a:t>
            </a:r>
          </a:p>
          <a:p>
            <a:r>
              <a:rPr lang="fr-FR" sz="2000" dirty="0"/>
              <a:t>dans les secteurs de </a:t>
            </a:r>
            <a:r>
              <a:rPr lang="fr-FR" sz="2000" u="sng" dirty="0"/>
              <a:t>l’agriculture et de la pêche </a:t>
            </a:r>
            <a:r>
              <a:rPr lang="fr-FR" sz="2000" dirty="0"/>
              <a:t>(16,6 % d’usage quotidien contre 7,7 % parmi l’ensemble des actifs âgés de 16 à 64 ans) </a:t>
            </a:r>
          </a:p>
          <a:p>
            <a:r>
              <a:rPr lang="fr-FR" sz="2000" dirty="0"/>
              <a:t>de la </a:t>
            </a:r>
            <a:r>
              <a:rPr lang="fr-FR" sz="2000" u="sng" dirty="0"/>
              <a:t>construction</a:t>
            </a:r>
            <a:r>
              <a:rPr lang="fr-FR" sz="2000" dirty="0"/>
              <a:t> (13,4 % d’usage quotidien)</a:t>
            </a:r>
          </a:p>
          <a:p>
            <a:endParaRPr lang="fr-FR" sz="2000" dirty="0"/>
          </a:p>
          <a:p>
            <a:pPr marL="109537" indent="0">
              <a:buNone/>
            </a:pPr>
            <a:r>
              <a:rPr lang="fr-FR" sz="2000" dirty="0"/>
              <a:t>Secteurs particulièrement touchés par les consommations ponctuelles importantes mensuelles  :</a:t>
            </a:r>
          </a:p>
          <a:p>
            <a:pPr>
              <a:buFont typeface="Arial" panose="020B0604020202020204" pitchFamily="34" charset="0"/>
              <a:buChar char="•"/>
            </a:pPr>
            <a:r>
              <a:rPr lang="fr-FR" sz="2000" dirty="0"/>
              <a:t>30,7 % dans le </a:t>
            </a:r>
            <a:r>
              <a:rPr lang="fr-FR" sz="2000" u="sng" dirty="0"/>
              <a:t>secteur de l’agriculture et de la pêche</a:t>
            </a:r>
            <a:r>
              <a:rPr lang="fr-FR" sz="2000" dirty="0"/>
              <a:t> </a:t>
            </a:r>
          </a:p>
          <a:p>
            <a:pPr>
              <a:buFont typeface="Arial" panose="020B0604020202020204" pitchFamily="34" charset="0"/>
              <a:buChar char="•"/>
            </a:pPr>
            <a:r>
              <a:rPr lang="fr-FR" sz="2000" dirty="0"/>
              <a:t>32,7 % dans le </a:t>
            </a:r>
            <a:r>
              <a:rPr lang="fr-FR" sz="2000" u="sng" dirty="0"/>
              <a:t>secteur de la construction</a:t>
            </a:r>
          </a:p>
          <a:p>
            <a:pPr>
              <a:buFont typeface="Arial" panose="020B0604020202020204" pitchFamily="34" charset="0"/>
              <a:buChar char="•"/>
            </a:pPr>
            <a:r>
              <a:rPr lang="fr-FR" sz="2000" dirty="0"/>
              <a:t>secteurs de </a:t>
            </a:r>
            <a:r>
              <a:rPr lang="fr-FR" sz="2000" u="sng" dirty="0"/>
              <a:t>l’industrie</a:t>
            </a:r>
            <a:r>
              <a:rPr lang="fr-FR" sz="2000" dirty="0"/>
              <a:t> (26,2 %)</a:t>
            </a:r>
          </a:p>
          <a:p>
            <a:pPr>
              <a:buFont typeface="Arial" panose="020B0604020202020204" pitchFamily="34" charset="0"/>
              <a:buChar char="•"/>
            </a:pPr>
            <a:r>
              <a:rPr lang="fr-FR" sz="2000" u="sng" dirty="0"/>
              <a:t>l’hébergement  et restauration </a:t>
            </a:r>
            <a:r>
              <a:rPr lang="fr-FR" sz="2000" dirty="0"/>
              <a:t>(26,9 %)</a:t>
            </a:r>
          </a:p>
        </p:txBody>
      </p:sp>
    </p:spTree>
    <p:extLst>
      <p:ext uri="{BB962C8B-B14F-4D97-AF65-F5344CB8AC3E}">
        <p14:creationId xmlns:p14="http://schemas.microsoft.com/office/powerpoint/2010/main" val="2170669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1544" y="620688"/>
            <a:ext cx="7620000" cy="1143000"/>
          </a:xfrm>
        </p:spPr>
        <p:txBody>
          <a:bodyPr>
            <a:normAutofit fontScale="90000"/>
          </a:bodyPr>
          <a:lstStyle/>
          <a:p>
            <a:pPr algn="ctr"/>
            <a:r>
              <a:rPr lang="fr-FR" dirty="0"/>
              <a:t>Consommation actuelle de cannabis (usage au cours de l’année) </a:t>
            </a:r>
            <a:br>
              <a:rPr lang="fr-FR" dirty="0"/>
            </a:br>
            <a:r>
              <a:rPr lang="fr-FR" dirty="0"/>
              <a:t>par secteur</a:t>
            </a:r>
          </a:p>
        </p:txBody>
      </p:sp>
      <p:sp>
        <p:nvSpPr>
          <p:cNvPr id="3" name="Espace réservé du contenu 2"/>
          <p:cNvSpPr>
            <a:spLocks noGrp="1"/>
          </p:cNvSpPr>
          <p:nvPr>
            <p:ph sz="quarter" idx="1"/>
          </p:nvPr>
        </p:nvSpPr>
        <p:spPr>
          <a:xfrm>
            <a:off x="1981200" y="2708920"/>
            <a:ext cx="8229600" cy="3864918"/>
          </a:xfrm>
        </p:spPr>
        <p:txBody>
          <a:bodyPr/>
          <a:lstStyle/>
          <a:p>
            <a:pPr marL="109537" indent="0">
              <a:buNone/>
            </a:pPr>
            <a:r>
              <a:rPr lang="fr-FR" dirty="0"/>
              <a:t>plus fréquente dans  :</a:t>
            </a:r>
          </a:p>
          <a:p>
            <a:pPr marL="109537" indent="0">
              <a:buNone/>
            </a:pPr>
            <a:endParaRPr lang="fr-FR" dirty="0"/>
          </a:p>
          <a:p>
            <a:pPr>
              <a:buFont typeface="Arial" panose="020B0604020202020204" pitchFamily="34" charset="0"/>
              <a:buChar char="•"/>
            </a:pPr>
            <a:r>
              <a:rPr lang="fr-FR" u="sng" dirty="0"/>
              <a:t>la construction </a:t>
            </a:r>
            <a:r>
              <a:rPr lang="fr-FR" dirty="0"/>
              <a:t>(13 % de consommateurs dans l’année contre 6,9 % parmi l’ensemble des actifs)</a:t>
            </a:r>
          </a:p>
          <a:p>
            <a:pPr>
              <a:buFont typeface="Arial" panose="020B0604020202020204" pitchFamily="34" charset="0"/>
              <a:buChar char="•"/>
            </a:pPr>
            <a:r>
              <a:rPr lang="fr-FR" u="sng" dirty="0"/>
              <a:t>l’hébergement et la restauration </a:t>
            </a:r>
            <a:r>
              <a:rPr lang="fr-FR" dirty="0"/>
              <a:t>(12,9 %)</a:t>
            </a:r>
          </a:p>
          <a:p>
            <a:pPr>
              <a:buFont typeface="Arial" panose="020B0604020202020204" pitchFamily="34" charset="0"/>
              <a:buChar char="•"/>
            </a:pPr>
            <a:r>
              <a:rPr lang="fr-FR" u="sng" dirty="0"/>
              <a:t>les arts et spectacles </a:t>
            </a:r>
            <a:r>
              <a:rPr lang="fr-FR" dirty="0"/>
              <a:t>(16,6 % de consommateurs dans l’année)</a:t>
            </a:r>
          </a:p>
        </p:txBody>
      </p:sp>
    </p:spTree>
    <p:extLst>
      <p:ext uri="{BB962C8B-B14F-4D97-AF65-F5344CB8AC3E}">
        <p14:creationId xmlns:p14="http://schemas.microsoft.com/office/powerpoint/2010/main" val="3846147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L’expérimentation d’autres produits illicites</a:t>
            </a:r>
          </a:p>
        </p:txBody>
      </p:sp>
      <p:sp>
        <p:nvSpPr>
          <p:cNvPr id="3" name="Espace réservé du contenu 2"/>
          <p:cNvSpPr>
            <a:spLocks noGrp="1"/>
          </p:cNvSpPr>
          <p:nvPr>
            <p:ph sz="quarter" idx="1"/>
          </p:nvPr>
        </p:nvSpPr>
        <p:spPr>
          <a:xfrm>
            <a:off x="1775520" y="2204864"/>
            <a:ext cx="8229600" cy="4152950"/>
          </a:xfrm>
        </p:spPr>
        <p:txBody>
          <a:bodyPr/>
          <a:lstStyle/>
          <a:p>
            <a:r>
              <a:rPr lang="fr-FR" sz="2400" dirty="0"/>
              <a:t>Le milieu de la construction plus souvent expérimentateur de cocaïne et de champignons hallucinogènes</a:t>
            </a:r>
          </a:p>
          <a:p>
            <a:endParaRPr lang="fr-FR" sz="2400" dirty="0"/>
          </a:p>
          <a:p>
            <a:r>
              <a:rPr lang="fr-FR" sz="2400" u="sng" dirty="0"/>
              <a:t>Les milieux de la restauration, de l’information/communication, des arts et spectacles </a:t>
            </a:r>
            <a:r>
              <a:rPr lang="fr-FR" sz="2400" dirty="0"/>
              <a:t>particulièrement consommateurs de toutes ces autres </a:t>
            </a:r>
            <a:r>
              <a:rPr lang="fr-FR" dirty="0"/>
              <a:t>produits</a:t>
            </a:r>
            <a:r>
              <a:rPr lang="fr-FR" sz="2400" dirty="0"/>
              <a:t> (cocaïne, ecstasy, poppers, champignons hallucinogènes)</a:t>
            </a:r>
          </a:p>
        </p:txBody>
      </p:sp>
    </p:spTree>
    <p:extLst>
      <p:ext uri="{BB962C8B-B14F-4D97-AF65-F5344CB8AC3E}">
        <p14:creationId xmlns:p14="http://schemas.microsoft.com/office/powerpoint/2010/main" val="3492045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1544" y="836712"/>
            <a:ext cx="7620000" cy="1143000"/>
          </a:xfrm>
        </p:spPr>
        <p:txBody>
          <a:bodyPr>
            <a:normAutofit fontScale="90000"/>
          </a:bodyPr>
          <a:lstStyle/>
          <a:p>
            <a:pPr algn="ctr"/>
            <a:r>
              <a:rPr lang="fr-FR" sz="3200" dirty="0"/>
              <a:t>Quatre secteurs d’activités ont des consommations significativement plus faibles que le reste des actifs……. </a:t>
            </a:r>
          </a:p>
        </p:txBody>
      </p:sp>
      <p:sp>
        <p:nvSpPr>
          <p:cNvPr id="3" name="Espace réservé du contenu 2"/>
          <p:cNvSpPr>
            <a:spLocks noGrp="1"/>
          </p:cNvSpPr>
          <p:nvPr>
            <p:ph sz="quarter" idx="1"/>
          </p:nvPr>
        </p:nvSpPr>
        <p:spPr>
          <a:xfrm>
            <a:off x="1981200" y="2492896"/>
            <a:ext cx="8229600" cy="4080942"/>
          </a:xfrm>
        </p:spPr>
        <p:txBody>
          <a:bodyPr/>
          <a:lstStyle/>
          <a:p>
            <a:r>
              <a:rPr lang="fr-FR" dirty="0"/>
              <a:t>l’administration publique</a:t>
            </a:r>
          </a:p>
          <a:p>
            <a:r>
              <a:rPr lang="fr-FR" dirty="0"/>
              <a:t>l’enseignement</a:t>
            </a:r>
          </a:p>
          <a:p>
            <a:r>
              <a:rPr lang="fr-FR" dirty="0"/>
              <a:t>le milieu de la santé humaine et de l’action sociale</a:t>
            </a:r>
          </a:p>
          <a:p>
            <a:r>
              <a:rPr lang="fr-FR" dirty="0"/>
              <a:t>Les activités de services des ménages</a:t>
            </a:r>
          </a:p>
          <a:p>
            <a:endParaRPr lang="fr-FR" dirty="0"/>
          </a:p>
          <a:p>
            <a:pPr marL="0" indent="0">
              <a:buNone/>
            </a:pPr>
            <a:endParaRPr lang="fr-FR" dirty="0"/>
          </a:p>
          <a:p>
            <a:pPr marL="0" indent="0">
              <a:buNone/>
            </a:pPr>
            <a:r>
              <a:rPr lang="fr-FR" dirty="0">
                <a:solidFill>
                  <a:schemeClr val="accent6"/>
                </a:solidFill>
              </a:rPr>
              <a:t>…….</a:t>
            </a:r>
            <a:r>
              <a:rPr lang="fr-FR" dirty="0"/>
              <a:t> </a:t>
            </a:r>
            <a:r>
              <a:rPr lang="fr-FR" dirty="0">
                <a:solidFill>
                  <a:schemeClr val="accent6"/>
                </a:solidFill>
              </a:rPr>
              <a:t>MAIS PAS D’ETUDES RECENTES</a:t>
            </a:r>
          </a:p>
        </p:txBody>
      </p:sp>
      <p:pic>
        <p:nvPicPr>
          <p:cNvPr id="4" name="Picture 2" descr="D:\jean noel\Downloads\LOGO CHU\loga chu.PNG">
            <a:extLst>
              <a:ext uri="{FF2B5EF4-FFF2-40B4-BE49-F238E27FC236}">
                <a16:creationId xmlns:a16="http://schemas.microsoft.com/office/drawing/2014/main" id="{6ACE0EAE-5DAB-4678-99DE-629BE4C82CEB}"/>
              </a:ext>
            </a:extLst>
          </p:cNvPr>
          <p:cNvPicPr>
            <a:picLocks noChangeAspect="1" noChangeArrowheads="1"/>
          </p:cNvPicPr>
          <p:nvPr/>
        </p:nvPicPr>
        <p:blipFill>
          <a:blip r:embed="rId3" cstate="print"/>
          <a:srcRect/>
          <a:stretch>
            <a:fillRect/>
          </a:stretch>
        </p:blipFill>
        <p:spPr bwMode="auto">
          <a:xfrm>
            <a:off x="11304103" y="0"/>
            <a:ext cx="887895" cy="836712"/>
          </a:xfrm>
          <a:prstGeom prst="rect">
            <a:avLst/>
          </a:prstGeom>
          <a:noFill/>
        </p:spPr>
      </p:pic>
    </p:spTree>
    <p:extLst>
      <p:ext uri="{BB962C8B-B14F-4D97-AF65-F5344CB8AC3E}">
        <p14:creationId xmlns:p14="http://schemas.microsoft.com/office/powerpoint/2010/main" val="742405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p:cNvSpPr>
            <a:spLocks noGrp="1"/>
          </p:cNvSpPr>
          <p:nvPr>
            <p:ph type="title"/>
          </p:nvPr>
        </p:nvSpPr>
        <p:spPr>
          <a:xfrm>
            <a:off x="2269232" y="419100"/>
            <a:ext cx="8229600" cy="1143000"/>
          </a:xfrm>
        </p:spPr>
        <p:txBody>
          <a:bodyPr>
            <a:normAutofit fontScale="90000"/>
          </a:bodyPr>
          <a:lstStyle/>
          <a:p>
            <a:pPr algn="ctr"/>
            <a:r>
              <a:rPr lang="fr-FR" sz="3600" dirty="0"/>
              <a:t>Consommation et travail</a:t>
            </a:r>
            <a:br>
              <a:rPr lang="fr-FR" sz="3600" dirty="0"/>
            </a:br>
            <a:endParaRPr lang="fr-FR" altLang="fr-FR" sz="3600" b="1" dirty="0"/>
          </a:p>
        </p:txBody>
      </p:sp>
      <p:graphicFrame>
        <p:nvGraphicFramePr>
          <p:cNvPr id="6" name="Espace réservé du contenu 5"/>
          <p:cNvGraphicFramePr>
            <a:graphicFrameLocks noGrp="1"/>
          </p:cNvGraphicFramePr>
          <p:nvPr>
            <p:ph sz="quarter" idx="1"/>
            <p:extLst>
              <p:ext uri="{D42A27DB-BD31-4B8C-83A1-F6EECF244321}">
                <p14:modId xmlns:p14="http://schemas.microsoft.com/office/powerpoint/2010/main" val="761582383"/>
              </p:ext>
            </p:extLst>
          </p:nvPr>
        </p:nvGraphicFramePr>
        <p:xfrm>
          <a:off x="4151784" y="2409106"/>
          <a:ext cx="6347048" cy="2736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llipse 6"/>
          <p:cNvSpPr/>
          <p:nvPr/>
        </p:nvSpPr>
        <p:spPr>
          <a:xfrm>
            <a:off x="902956" y="3309738"/>
            <a:ext cx="2334230" cy="935037"/>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fr-FR" sz="1600" dirty="0"/>
              <a:t>Le consommateur</a:t>
            </a:r>
          </a:p>
        </p:txBody>
      </p:sp>
      <p:pic>
        <p:nvPicPr>
          <p:cNvPr id="2" name="Image 1">
            <a:extLst>
              <a:ext uri="{FF2B5EF4-FFF2-40B4-BE49-F238E27FC236}">
                <a16:creationId xmlns:a16="http://schemas.microsoft.com/office/drawing/2014/main" id="{CA2CE867-760A-4FFA-A3D0-2A94201F79F1}"/>
              </a:ext>
            </a:extLst>
          </p:cNvPr>
          <p:cNvPicPr>
            <a:picLocks noChangeAspect="1"/>
          </p:cNvPicPr>
          <p:nvPr/>
        </p:nvPicPr>
        <p:blipFill>
          <a:blip r:embed="rId7"/>
          <a:stretch>
            <a:fillRect/>
          </a:stretch>
        </p:blipFill>
        <p:spPr>
          <a:xfrm>
            <a:off x="11171582" y="-26504"/>
            <a:ext cx="1020417" cy="980661"/>
          </a:xfrm>
          <a:prstGeom prst="rect">
            <a:avLst/>
          </a:prstGeom>
        </p:spPr>
      </p:pic>
    </p:spTree>
    <p:extLst>
      <p:ext uri="{BB962C8B-B14F-4D97-AF65-F5344CB8AC3E}">
        <p14:creationId xmlns:p14="http://schemas.microsoft.com/office/powerpoint/2010/main" val="1215128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rot="10800000" flipV="1">
            <a:off x="1775520" y="598103"/>
            <a:ext cx="8075240" cy="1080120"/>
          </a:xfrm>
        </p:spPr>
        <p:txBody>
          <a:bodyPr>
            <a:noAutofit/>
          </a:bodyPr>
          <a:lstStyle/>
          <a:p>
            <a:pPr algn="ctr"/>
            <a:r>
              <a:rPr lang="fr-FR" sz="2800" dirty="0"/>
              <a:t>Les usages identifiés comme liés au travail ou à la situation professionnelle</a:t>
            </a:r>
          </a:p>
        </p:txBody>
      </p:sp>
      <p:sp>
        <p:nvSpPr>
          <p:cNvPr id="3" name="Espace réservé du contenu 2"/>
          <p:cNvSpPr>
            <a:spLocks noGrp="1"/>
          </p:cNvSpPr>
          <p:nvPr>
            <p:ph sz="quarter" idx="1"/>
          </p:nvPr>
        </p:nvSpPr>
        <p:spPr>
          <a:xfrm>
            <a:off x="1775520" y="2492897"/>
            <a:ext cx="7776864" cy="3576885"/>
          </a:xfrm>
        </p:spPr>
        <p:txBody>
          <a:bodyPr/>
          <a:lstStyle/>
          <a:p>
            <a:pPr marL="109537" indent="0">
              <a:buNone/>
            </a:pPr>
            <a:r>
              <a:rPr lang="fr-FR" dirty="0"/>
              <a:t>Augmentation de consommation pour des problèmes liés à la situation professionnelle pour :</a:t>
            </a:r>
          </a:p>
          <a:p>
            <a:pPr marL="109537" indent="0">
              <a:buNone/>
            </a:pPr>
            <a:endParaRPr lang="fr-FR" dirty="0"/>
          </a:p>
          <a:p>
            <a:r>
              <a:rPr lang="fr-FR" dirty="0"/>
              <a:t>36 % des fumeurs</a:t>
            </a:r>
          </a:p>
          <a:p>
            <a:r>
              <a:rPr lang="fr-FR" dirty="0"/>
              <a:t>9 % des consommateurs d’alcool</a:t>
            </a:r>
          </a:p>
          <a:p>
            <a:r>
              <a:rPr lang="fr-FR" dirty="0"/>
              <a:t>13 % des consommateurs de cannabis</a:t>
            </a:r>
          </a:p>
          <a:p>
            <a:endParaRPr lang="fr-FR" dirty="0"/>
          </a:p>
        </p:txBody>
      </p:sp>
      <p:pic>
        <p:nvPicPr>
          <p:cNvPr id="4" name="Picture 2" descr="D:\jean noel\Downloads\LOGO CHU\loga chu.PNG">
            <a:extLst>
              <a:ext uri="{FF2B5EF4-FFF2-40B4-BE49-F238E27FC236}">
                <a16:creationId xmlns:a16="http://schemas.microsoft.com/office/drawing/2014/main" id="{F4265CC5-00A6-47ED-8ADE-37B7BBECE59C}"/>
              </a:ext>
            </a:extLst>
          </p:cNvPr>
          <p:cNvPicPr>
            <a:picLocks noChangeAspect="1" noChangeArrowheads="1"/>
          </p:cNvPicPr>
          <p:nvPr/>
        </p:nvPicPr>
        <p:blipFill>
          <a:blip r:embed="rId3" cstate="print"/>
          <a:srcRect/>
          <a:stretch>
            <a:fillRect/>
          </a:stretch>
        </p:blipFill>
        <p:spPr bwMode="auto">
          <a:xfrm>
            <a:off x="11251096" y="0"/>
            <a:ext cx="940903" cy="821635"/>
          </a:xfrm>
          <a:prstGeom prst="rect">
            <a:avLst/>
          </a:prstGeom>
          <a:noFill/>
        </p:spPr>
      </p:pic>
    </p:spTree>
    <p:extLst>
      <p:ext uri="{BB962C8B-B14F-4D97-AF65-F5344CB8AC3E}">
        <p14:creationId xmlns:p14="http://schemas.microsoft.com/office/powerpoint/2010/main" val="3942651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188640"/>
            <a:ext cx="8229600" cy="1066800"/>
          </a:xfrm>
        </p:spPr>
        <p:txBody>
          <a:bodyPr/>
          <a:lstStyle/>
          <a:p>
            <a:pPr algn="ctr"/>
            <a:r>
              <a:rPr lang="fr-FR" dirty="0"/>
              <a:t>Conséquences pour l’entreprise</a:t>
            </a:r>
          </a:p>
        </p:txBody>
      </p:sp>
      <p:sp>
        <p:nvSpPr>
          <p:cNvPr id="3" name="Espace réservé du contenu 2"/>
          <p:cNvSpPr>
            <a:spLocks noGrp="1"/>
          </p:cNvSpPr>
          <p:nvPr>
            <p:ph sz="quarter" idx="1"/>
          </p:nvPr>
        </p:nvSpPr>
        <p:spPr>
          <a:xfrm>
            <a:off x="1677008" y="1638063"/>
            <a:ext cx="8229600" cy="4801022"/>
          </a:xfrm>
        </p:spPr>
        <p:txBody>
          <a:bodyPr>
            <a:normAutofit fontScale="92500" lnSpcReduction="20000"/>
          </a:bodyPr>
          <a:lstStyle/>
          <a:p>
            <a:r>
              <a:rPr lang="fr-FR" sz="2000" dirty="0"/>
              <a:t>Conso alcool et produits illicites : 3</a:t>
            </a:r>
            <a:r>
              <a:rPr lang="fr-FR" sz="2000" baseline="30000" dirty="0"/>
              <a:t>ème</a:t>
            </a:r>
            <a:r>
              <a:rPr lang="fr-FR" sz="2000" dirty="0"/>
              <a:t> rang des préoccupations principales de 800 DRH et chefs d’entreprises interrogés (enquête ANPAA et INPES avril 2006)</a:t>
            </a:r>
          </a:p>
          <a:p>
            <a:endParaRPr lang="fr-FR" sz="2000" dirty="0"/>
          </a:p>
          <a:p>
            <a:r>
              <a:rPr lang="fr-FR" sz="2000" dirty="0"/>
              <a:t>Absentéisme x5, arrêts de travail x 15 (MILDT)</a:t>
            </a:r>
          </a:p>
          <a:p>
            <a:endParaRPr lang="fr-FR" sz="2000" dirty="0"/>
          </a:p>
          <a:p>
            <a:r>
              <a:rPr lang="fr-FR" sz="2000" dirty="0"/>
              <a:t>Revue Internationale du Travail (2009), "l'alcool et les drogues provoquent 20 % à 25 % des accidents du travail et jusqu'à 30 % des décès liés au travail"</a:t>
            </a:r>
          </a:p>
          <a:p>
            <a:endParaRPr lang="fr-FR" sz="2000" dirty="0"/>
          </a:p>
          <a:p>
            <a:r>
              <a:rPr lang="fr-FR" sz="2000" dirty="0"/>
              <a:t>Expertise collective de l’INSERM (2003) relative aux dommages sociaux de l’alcool :</a:t>
            </a:r>
          </a:p>
          <a:p>
            <a:pPr lvl="1"/>
            <a:r>
              <a:rPr lang="fr-FR" sz="2000" dirty="0"/>
              <a:t>Professions physiquement les plus pénibles et en contact avec le public</a:t>
            </a:r>
          </a:p>
          <a:p>
            <a:pPr lvl="1"/>
            <a:r>
              <a:rPr lang="fr-FR" sz="2000" dirty="0"/>
              <a:t>Efficacité des actions de prévention, mais peu appliquées aux PME</a:t>
            </a:r>
          </a:p>
          <a:p>
            <a:pPr lvl="1"/>
            <a:endParaRPr lang="fr-FR" dirty="0"/>
          </a:p>
        </p:txBody>
      </p:sp>
      <p:pic>
        <p:nvPicPr>
          <p:cNvPr id="4" name="Picture 2" descr="D:\jean noel\Downloads\LOGO CHU\loga chu.PNG">
            <a:extLst>
              <a:ext uri="{FF2B5EF4-FFF2-40B4-BE49-F238E27FC236}">
                <a16:creationId xmlns:a16="http://schemas.microsoft.com/office/drawing/2014/main" id="{50271088-C892-4565-BDFD-62B21511B3C9}"/>
              </a:ext>
            </a:extLst>
          </p:cNvPr>
          <p:cNvPicPr>
            <a:picLocks noChangeAspect="1" noChangeArrowheads="1"/>
          </p:cNvPicPr>
          <p:nvPr/>
        </p:nvPicPr>
        <p:blipFill>
          <a:blip r:embed="rId3" cstate="print"/>
          <a:srcRect/>
          <a:stretch>
            <a:fillRect/>
          </a:stretch>
        </p:blipFill>
        <p:spPr bwMode="auto">
          <a:xfrm>
            <a:off x="11251096" y="0"/>
            <a:ext cx="940903" cy="821635"/>
          </a:xfrm>
          <a:prstGeom prst="rect">
            <a:avLst/>
          </a:prstGeom>
          <a:noFill/>
        </p:spPr>
      </p:pic>
    </p:spTree>
    <p:extLst>
      <p:ext uri="{BB962C8B-B14F-4D97-AF65-F5344CB8AC3E}">
        <p14:creationId xmlns:p14="http://schemas.microsoft.com/office/powerpoint/2010/main" val="2968099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60013" y="834024"/>
            <a:ext cx="7620000" cy="1143000"/>
          </a:xfrm>
        </p:spPr>
        <p:txBody>
          <a:bodyPr>
            <a:normAutofit fontScale="90000"/>
          </a:bodyPr>
          <a:lstStyle/>
          <a:p>
            <a:pPr algn="ctr"/>
            <a:r>
              <a:rPr lang="fr-FR" sz="3200" dirty="0"/>
              <a:t>Les accidents chez les 15-64 ans : l’incidence des substances psychoactives</a:t>
            </a:r>
            <a:br>
              <a:rPr lang="fr-FR" dirty="0"/>
            </a:br>
            <a:endParaRPr lang="fr-FR" dirty="0"/>
          </a:p>
        </p:txBody>
      </p:sp>
      <p:sp>
        <p:nvSpPr>
          <p:cNvPr id="3" name="Espace réservé du contenu 2"/>
          <p:cNvSpPr>
            <a:spLocks noGrp="1"/>
          </p:cNvSpPr>
          <p:nvPr>
            <p:ph sz="quarter" idx="1"/>
          </p:nvPr>
        </p:nvSpPr>
        <p:spPr>
          <a:xfrm>
            <a:off x="1840023" y="2075858"/>
            <a:ext cx="8229600" cy="4468366"/>
          </a:xfrm>
        </p:spPr>
        <p:txBody>
          <a:bodyPr>
            <a:normAutofit/>
          </a:bodyPr>
          <a:lstStyle/>
          <a:p>
            <a:r>
              <a:rPr lang="fr-FR" sz="2000" dirty="0"/>
              <a:t>Tranche d’âge : 15-64 ans</a:t>
            </a:r>
          </a:p>
          <a:p>
            <a:pPr marL="365760" lvl="1" indent="0">
              <a:buNone/>
            </a:pPr>
            <a:endParaRPr lang="fr-FR" sz="2000" dirty="0"/>
          </a:p>
          <a:p>
            <a:pPr lvl="0"/>
            <a:r>
              <a:rPr lang="fr-FR" sz="2000" dirty="0">
                <a:solidFill>
                  <a:prstClr val="black"/>
                </a:solidFill>
              </a:rPr>
              <a:t>10 à 20 % des accidents du travail seraient liés au SPA</a:t>
            </a:r>
          </a:p>
          <a:p>
            <a:pPr marL="0" lvl="0" indent="0">
              <a:buNone/>
            </a:pPr>
            <a:endParaRPr lang="fr-FR" sz="2000" dirty="0">
              <a:solidFill>
                <a:prstClr val="black"/>
              </a:solidFill>
            </a:endParaRPr>
          </a:p>
          <a:p>
            <a:pPr lvl="0"/>
            <a:r>
              <a:rPr lang="fr-FR" sz="2000" dirty="0">
                <a:solidFill>
                  <a:prstClr val="black"/>
                </a:solidFill>
              </a:rPr>
              <a:t>Consommation d’alcool, de cannabis, et perte de vigilance = facteurs de risques d’implication dans un accident corporel de la route (</a:t>
            </a:r>
            <a:r>
              <a:rPr lang="fr-FR" sz="2000" dirty="0" err="1">
                <a:solidFill>
                  <a:prstClr val="black"/>
                </a:solidFill>
              </a:rPr>
              <a:t>Onisr</a:t>
            </a:r>
            <a:r>
              <a:rPr lang="fr-FR" sz="2000" dirty="0">
                <a:solidFill>
                  <a:prstClr val="black"/>
                </a:solidFill>
              </a:rPr>
              <a:t>) </a:t>
            </a:r>
          </a:p>
          <a:p>
            <a:pPr marL="0" lvl="0" indent="0">
              <a:buNone/>
            </a:pPr>
            <a:endParaRPr lang="fr-FR" sz="2000" dirty="0">
              <a:solidFill>
                <a:prstClr val="black"/>
              </a:solidFill>
            </a:endParaRPr>
          </a:p>
          <a:p>
            <a:r>
              <a:rPr lang="fr-FR" sz="2000" dirty="0">
                <a:solidFill>
                  <a:prstClr val="black"/>
                </a:solidFill>
              </a:rPr>
              <a:t>mortalité liée à la catégorie sociale : les ouvriers/employés meurent 3 fois plus que les cadres supérieurs /professions libérales</a:t>
            </a:r>
          </a:p>
          <a:p>
            <a:pPr marL="109537" indent="0">
              <a:buNone/>
            </a:pPr>
            <a:endParaRPr lang="fr-FR" sz="2400" dirty="0">
              <a:solidFill>
                <a:prstClr val="black"/>
              </a:solidFill>
            </a:endParaRPr>
          </a:p>
          <a:p>
            <a:pPr lvl="1"/>
            <a:endParaRPr lang="fr-FR" dirty="0"/>
          </a:p>
        </p:txBody>
      </p:sp>
    </p:spTree>
    <p:extLst>
      <p:ext uri="{BB962C8B-B14F-4D97-AF65-F5344CB8AC3E}">
        <p14:creationId xmlns:p14="http://schemas.microsoft.com/office/powerpoint/2010/main" val="3731199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5496" y="-218834"/>
            <a:ext cx="10515600" cy="1325563"/>
          </a:xfrm>
        </p:spPr>
        <p:txBody>
          <a:bodyPr>
            <a:normAutofit/>
          </a:bodyPr>
          <a:lstStyle/>
          <a:p>
            <a:pPr algn="ctr"/>
            <a:r>
              <a:rPr lang="fr-FR" sz="3600" b="1" dirty="0"/>
              <a:t>ADDICTION ET TRAVAIL</a:t>
            </a:r>
            <a:endParaRPr lang="fr-FR" sz="3600" dirty="0"/>
          </a:p>
        </p:txBody>
      </p:sp>
      <p:sp>
        <p:nvSpPr>
          <p:cNvPr id="3" name="Espace réservé du contenu 2"/>
          <p:cNvSpPr>
            <a:spLocks noGrp="1"/>
          </p:cNvSpPr>
          <p:nvPr>
            <p:ph sz="quarter" idx="1"/>
          </p:nvPr>
        </p:nvSpPr>
        <p:spPr>
          <a:xfrm>
            <a:off x="1775520" y="1732722"/>
            <a:ext cx="8640960" cy="4525963"/>
          </a:xfrm>
        </p:spPr>
        <p:txBody>
          <a:bodyPr>
            <a:normAutofit fontScale="92500" lnSpcReduction="10000"/>
          </a:bodyPr>
          <a:lstStyle/>
          <a:p>
            <a:pPr>
              <a:buFont typeface="Wingdings" pitchFamily="2" charset="2"/>
              <a:buChar char="§"/>
            </a:pPr>
            <a:r>
              <a:rPr lang="fr-FR" sz="2400" dirty="0"/>
              <a:t>Les consommations de SPA ne s’arrête pas aux portes des entreprises</a:t>
            </a:r>
          </a:p>
          <a:p>
            <a:pPr>
              <a:buFont typeface="Wingdings" pitchFamily="2" charset="2"/>
              <a:buChar char="§"/>
            </a:pPr>
            <a:endParaRPr lang="fr-FR" dirty="0"/>
          </a:p>
          <a:p>
            <a:pPr>
              <a:buFont typeface="Wingdings" pitchFamily="2" charset="2"/>
              <a:buChar char="§"/>
            </a:pPr>
            <a:r>
              <a:rPr lang="fr-FR" sz="2400" dirty="0"/>
              <a:t>Consommation de SPA par ordre d’importance dans la population active :</a:t>
            </a:r>
          </a:p>
          <a:p>
            <a:pPr algn="ctr">
              <a:buNone/>
            </a:pPr>
            <a:r>
              <a:rPr lang="fr-FR" sz="2400" dirty="0"/>
              <a:t>Tabac, Alcool, médicaments psychotropes, cannabis et</a:t>
            </a:r>
          </a:p>
          <a:p>
            <a:pPr algn="ctr">
              <a:buNone/>
            </a:pPr>
            <a:r>
              <a:rPr lang="fr-FR" sz="2400" dirty="0"/>
              <a:t>héroïne.</a:t>
            </a:r>
          </a:p>
          <a:p>
            <a:pPr>
              <a:buNone/>
            </a:pPr>
            <a:endParaRPr lang="fr-FR" sz="2400" dirty="0"/>
          </a:p>
          <a:p>
            <a:pPr>
              <a:buFont typeface="Wingdings" pitchFamily="2" charset="2"/>
              <a:buChar char="§"/>
            </a:pPr>
            <a:r>
              <a:rPr lang="fr-FR" sz="2400" dirty="0"/>
              <a:t>On observe des différences :</a:t>
            </a:r>
          </a:p>
          <a:p>
            <a:pPr>
              <a:buFontTx/>
              <a:buChar char="-"/>
            </a:pPr>
            <a:r>
              <a:rPr lang="fr-FR" sz="2400" dirty="0"/>
              <a:t>alcool, médicaments psychotropes : maintien dans l’emploi, instabilité professionnelle</a:t>
            </a:r>
          </a:p>
          <a:p>
            <a:pPr>
              <a:buFontTx/>
              <a:buChar char="-"/>
            </a:pPr>
            <a:r>
              <a:rPr lang="fr-FR" sz="2400" dirty="0" err="1"/>
              <a:t>Héroine</a:t>
            </a:r>
            <a:r>
              <a:rPr lang="fr-FR" sz="2400" dirty="0"/>
              <a:t> : insertion professionnelle</a:t>
            </a:r>
          </a:p>
          <a:p>
            <a:pPr>
              <a:buNone/>
            </a:pPr>
            <a:endParaRPr lang="fr-FR" sz="2400" dirty="0"/>
          </a:p>
        </p:txBody>
      </p:sp>
      <p:pic>
        <p:nvPicPr>
          <p:cNvPr id="4" name="Picture 2" descr="D:\jean noel\Downloads\LOGO CHU\loga chu.PNG"/>
          <p:cNvPicPr>
            <a:picLocks noChangeAspect="1" noChangeArrowheads="1"/>
          </p:cNvPicPr>
          <p:nvPr/>
        </p:nvPicPr>
        <p:blipFill>
          <a:blip r:embed="rId2" cstate="print"/>
          <a:srcRect/>
          <a:stretch>
            <a:fillRect/>
          </a:stretch>
        </p:blipFill>
        <p:spPr bwMode="auto">
          <a:xfrm>
            <a:off x="11251096" y="0"/>
            <a:ext cx="940904" cy="887896"/>
          </a:xfrm>
          <a:prstGeom prst="rect">
            <a:avLst/>
          </a:prstGeom>
          <a:noFill/>
        </p:spPr>
      </p:pic>
    </p:spTree>
    <p:extLst>
      <p:ext uri="{BB962C8B-B14F-4D97-AF65-F5344CB8AC3E}">
        <p14:creationId xmlns:p14="http://schemas.microsoft.com/office/powerpoint/2010/main" val="3951714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0523" y="-281609"/>
            <a:ext cx="8229600" cy="1143000"/>
          </a:xfrm>
        </p:spPr>
        <p:txBody>
          <a:bodyPr/>
          <a:lstStyle/>
          <a:p>
            <a:pPr algn="ctr"/>
            <a:r>
              <a:rPr lang="fr-FR" b="1" dirty="0"/>
              <a:t>ADDICTION ET TRAVAIL</a:t>
            </a:r>
            <a:endParaRPr lang="fr-FR" dirty="0"/>
          </a:p>
        </p:txBody>
      </p:sp>
      <p:sp>
        <p:nvSpPr>
          <p:cNvPr id="3" name="Espace réservé du contenu 2"/>
          <p:cNvSpPr>
            <a:spLocks noGrp="1"/>
          </p:cNvSpPr>
          <p:nvPr>
            <p:ph sz="quarter" idx="1"/>
          </p:nvPr>
        </p:nvSpPr>
        <p:spPr>
          <a:xfrm>
            <a:off x="1991544" y="1268760"/>
            <a:ext cx="8229600" cy="5400600"/>
          </a:xfrm>
        </p:spPr>
        <p:txBody>
          <a:bodyPr>
            <a:normAutofit fontScale="92500" lnSpcReduction="10000"/>
          </a:bodyPr>
          <a:lstStyle/>
          <a:p>
            <a:pPr>
              <a:buFont typeface="Wingdings" pitchFamily="2" charset="2"/>
              <a:buChar char="§"/>
            </a:pPr>
            <a:r>
              <a:rPr lang="fr-FR" sz="2000" dirty="0"/>
              <a:t>Usages et rapports au milieu professionnel </a:t>
            </a:r>
          </a:p>
          <a:p>
            <a:pPr>
              <a:buFont typeface="Wingdings" pitchFamily="2" charset="2"/>
              <a:buChar char="§"/>
            </a:pPr>
            <a:endParaRPr lang="fr-FR" sz="1100" dirty="0"/>
          </a:p>
          <a:p>
            <a:pPr>
              <a:buFontTx/>
              <a:buChar char="-"/>
            </a:pPr>
            <a:r>
              <a:rPr lang="fr-FR" sz="1800" b="1" u="sng" dirty="0"/>
              <a:t>l’alcool reste la substance la plus consommée et problématique pour le monde du travail</a:t>
            </a:r>
            <a:r>
              <a:rPr lang="fr-FR" sz="2000" dirty="0"/>
              <a:t>. L’</a:t>
            </a:r>
            <a:r>
              <a:rPr lang="fr-FR" sz="2000" dirty="0" err="1"/>
              <a:t>alcoolodépendance</a:t>
            </a:r>
            <a:r>
              <a:rPr lang="fr-FR" sz="2000" dirty="0"/>
              <a:t> touche toutes les CSP</a:t>
            </a:r>
          </a:p>
          <a:p>
            <a:pPr>
              <a:buFontTx/>
              <a:buChar char="-"/>
            </a:pPr>
            <a:endParaRPr lang="fr-FR" sz="2000" dirty="0"/>
          </a:p>
          <a:p>
            <a:pPr>
              <a:buFontTx/>
              <a:buChar char="-"/>
            </a:pPr>
            <a:r>
              <a:rPr lang="fr-FR" sz="2000" dirty="0"/>
              <a:t>Il existe une relation entre la </a:t>
            </a:r>
            <a:r>
              <a:rPr lang="fr-FR" sz="2000" b="1" dirty="0"/>
              <a:t>consommation de cannabis et les jeunes salariés intérimaires</a:t>
            </a:r>
          </a:p>
          <a:p>
            <a:pPr>
              <a:buFontTx/>
              <a:buChar char="-"/>
            </a:pPr>
            <a:endParaRPr lang="fr-FR" sz="2000" dirty="0"/>
          </a:p>
          <a:p>
            <a:pPr>
              <a:buFontTx/>
              <a:buChar char="-"/>
            </a:pPr>
            <a:r>
              <a:rPr lang="fr-FR" sz="2000" dirty="0"/>
              <a:t> le </a:t>
            </a:r>
            <a:r>
              <a:rPr lang="fr-FR" sz="2000" b="1" dirty="0"/>
              <a:t>mésusage de traitement psychotrope est très répandu</a:t>
            </a:r>
            <a:r>
              <a:rPr lang="fr-FR" sz="2000" dirty="0"/>
              <a:t> quelque soit le poste</a:t>
            </a:r>
          </a:p>
          <a:p>
            <a:pPr>
              <a:buFontTx/>
              <a:buChar char="-"/>
            </a:pPr>
            <a:endParaRPr lang="fr-FR" sz="2000" dirty="0"/>
          </a:p>
          <a:p>
            <a:pPr>
              <a:buFontTx/>
              <a:buChar char="-"/>
            </a:pPr>
            <a:r>
              <a:rPr lang="fr-FR" sz="2000" dirty="0"/>
              <a:t> la consommation cocaïne  sur le lieu de travail est fortement liée à certaines professions</a:t>
            </a:r>
          </a:p>
          <a:p>
            <a:pPr>
              <a:buFontTx/>
              <a:buChar char="-"/>
            </a:pPr>
            <a:endParaRPr lang="fr-FR" sz="2000" dirty="0"/>
          </a:p>
          <a:p>
            <a:pPr>
              <a:buFontTx/>
              <a:buChar char="-"/>
            </a:pPr>
            <a:r>
              <a:rPr lang="fr-FR" sz="2000" dirty="0" err="1"/>
              <a:t>Polyconsommateurs</a:t>
            </a:r>
            <a:r>
              <a:rPr lang="fr-FR" sz="2000" dirty="0"/>
              <a:t> associés aux travailleurs saisonniers</a:t>
            </a:r>
          </a:p>
          <a:p>
            <a:pPr>
              <a:buFontTx/>
              <a:buChar char="-"/>
            </a:pPr>
            <a:endParaRPr lang="fr-FR" sz="2000" dirty="0"/>
          </a:p>
          <a:p>
            <a:pPr>
              <a:buFontTx/>
              <a:buChar char="-"/>
            </a:pPr>
            <a:r>
              <a:rPr lang="fr-FR" sz="2000" dirty="0"/>
              <a:t>Très peu études récentes et globales en milieu hospitalier</a:t>
            </a:r>
          </a:p>
          <a:p>
            <a:pPr>
              <a:buFontTx/>
              <a:buChar char="-"/>
            </a:pPr>
            <a:endParaRPr lang="fr-FR" sz="2000" dirty="0"/>
          </a:p>
          <a:p>
            <a:pPr>
              <a:buFontTx/>
              <a:buChar char="-"/>
            </a:pPr>
            <a:endParaRPr lang="fr-FR" sz="2000" dirty="0"/>
          </a:p>
          <a:p>
            <a:pPr>
              <a:buFontTx/>
              <a:buChar char="-"/>
            </a:pPr>
            <a:endParaRPr lang="fr-FR" sz="2400" dirty="0"/>
          </a:p>
          <a:p>
            <a:pPr>
              <a:buFontTx/>
              <a:buChar char="-"/>
            </a:pPr>
            <a:endParaRPr lang="fr-FR" sz="2400" dirty="0"/>
          </a:p>
          <a:p>
            <a:pPr>
              <a:buFontTx/>
              <a:buChar char="-"/>
            </a:pPr>
            <a:endParaRPr lang="fr-FR" sz="2400" dirty="0"/>
          </a:p>
        </p:txBody>
      </p:sp>
      <p:pic>
        <p:nvPicPr>
          <p:cNvPr id="4" name="Picture 2" descr="D:\jean noel\Downloads\LOGO CHU\loga chu.PNG"/>
          <p:cNvPicPr>
            <a:picLocks noChangeAspect="1" noChangeArrowheads="1"/>
          </p:cNvPicPr>
          <p:nvPr/>
        </p:nvPicPr>
        <p:blipFill>
          <a:blip r:embed="rId2" cstate="print"/>
          <a:srcRect/>
          <a:stretch>
            <a:fillRect/>
          </a:stretch>
        </p:blipFill>
        <p:spPr bwMode="auto">
          <a:xfrm>
            <a:off x="11264348" y="24160"/>
            <a:ext cx="927652" cy="837231"/>
          </a:xfrm>
          <a:prstGeom prst="rect">
            <a:avLst/>
          </a:prstGeom>
          <a:noFill/>
        </p:spPr>
      </p:pic>
    </p:spTree>
    <p:extLst>
      <p:ext uri="{BB962C8B-B14F-4D97-AF65-F5344CB8AC3E}">
        <p14:creationId xmlns:p14="http://schemas.microsoft.com/office/powerpoint/2010/main" val="1200364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75745" y="861391"/>
            <a:ext cx="9144000" cy="2387600"/>
          </a:xfrm>
        </p:spPr>
        <p:txBody>
          <a:bodyPr>
            <a:normAutofit/>
          </a:bodyPr>
          <a:lstStyle/>
          <a:p>
            <a:r>
              <a:rPr lang="fr-FR" sz="3600" b="1" dirty="0"/>
              <a:t>ACCOMPAGNEMENT EN </a:t>
            </a:r>
            <a:br>
              <a:rPr lang="fr-FR" sz="3600" b="1" dirty="0"/>
            </a:br>
            <a:r>
              <a:rPr lang="fr-FR" sz="3600" b="1" dirty="0"/>
              <a:t>SERVICE DE SANTÉ AU TRAVAIL</a:t>
            </a:r>
          </a:p>
        </p:txBody>
      </p:sp>
      <p:sp>
        <p:nvSpPr>
          <p:cNvPr id="5" name="Sous-titre 4">
            <a:extLst>
              <a:ext uri="{FF2B5EF4-FFF2-40B4-BE49-F238E27FC236}">
                <a16:creationId xmlns:a16="http://schemas.microsoft.com/office/drawing/2014/main" id="{5CCD43ED-7E4A-4061-90D6-FE976FC939BE}"/>
              </a:ext>
            </a:extLst>
          </p:cNvPr>
          <p:cNvSpPr>
            <a:spLocks noGrp="1"/>
          </p:cNvSpPr>
          <p:nvPr>
            <p:ph type="subTitle" idx="1"/>
          </p:nvPr>
        </p:nvSpPr>
        <p:spPr/>
        <p:txBody>
          <a:bodyPr/>
          <a:lstStyle/>
          <a:p>
            <a:endParaRPr lang="fr-FR"/>
          </a:p>
        </p:txBody>
      </p:sp>
      <p:pic>
        <p:nvPicPr>
          <p:cNvPr id="6" name="Picture 2" descr="D:\jean noel\Downloads\LOGO CHU\loga chu.PNG">
            <a:extLst>
              <a:ext uri="{FF2B5EF4-FFF2-40B4-BE49-F238E27FC236}">
                <a16:creationId xmlns:a16="http://schemas.microsoft.com/office/drawing/2014/main" id="{7B20F3B5-C79B-4976-B252-D636205602D3}"/>
              </a:ext>
            </a:extLst>
          </p:cNvPr>
          <p:cNvPicPr>
            <a:picLocks noChangeAspect="1" noChangeArrowheads="1"/>
          </p:cNvPicPr>
          <p:nvPr/>
        </p:nvPicPr>
        <p:blipFill>
          <a:blip r:embed="rId2" cstate="print"/>
          <a:srcRect/>
          <a:stretch>
            <a:fillRect/>
          </a:stretch>
        </p:blipFill>
        <p:spPr bwMode="auto">
          <a:xfrm>
            <a:off x="11264348" y="24160"/>
            <a:ext cx="927652" cy="837231"/>
          </a:xfrm>
          <a:prstGeom prst="rect">
            <a:avLst/>
          </a:prstGeom>
          <a:noFill/>
        </p:spPr>
      </p:pic>
    </p:spTree>
    <p:extLst>
      <p:ext uri="{BB962C8B-B14F-4D97-AF65-F5344CB8AC3E}">
        <p14:creationId xmlns:p14="http://schemas.microsoft.com/office/powerpoint/2010/main" val="4144997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dirty="0"/>
              <a:t>Rôle des services de Santé au Travail</a:t>
            </a:r>
            <a:br>
              <a:rPr lang="fr-FR" dirty="0"/>
            </a:br>
            <a:r>
              <a:rPr lang="fr-FR" dirty="0"/>
              <a:t>Article L4622-2 du Code du Travail</a:t>
            </a:r>
          </a:p>
        </p:txBody>
      </p:sp>
      <p:sp>
        <p:nvSpPr>
          <p:cNvPr id="3" name="Espace réservé du contenu 2"/>
          <p:cNvSpPr>
            <a:spLocks noGrp="1"/>
          </p:cNvSpPr>
          <p:nvPr>
            <p:ph sz="quarter" idx="1"/>
          </p:nvPr>
        </p:nvSpPr>
        <p:spPr>
          <a:xfrm>
            <a:off x="838200" y="2141537"/>
            <a:ext cx="10515600" cy="4351338"/>
          </a:xfrm>
        </p:spPr>
        <p:txBody>
          <a:bodyPr>
            <a:normAutofit fontScale="62500" lnSpcReduction="20000"/>
          </a:bodyPr>
          <a:lstStyle/>
          <a:p>
            <a:pPr marL="0" indent="0">
              <a:buNone/>
            </a:pPr>
            <a:r>
              <a:rPr lang="fr-FR" dirty="0"/>
              <a:t>Les services de santé au travail ont pour mission exclusive d'éviter toute altération de la santé des travailleurs du fait de leur travail.</a:t>
            </a:r>
          </a:p>
          <a:p>
            <a:pPr marL="0" indent="0">
              <a:buNone/>
            </a:pPr>
            <a:endParaRPr lang="fr-FR" dirty="0"/>
          </a:p>
          <a:p>
            <a:pPr marL="0" indent="0">
              <a:buNone/>
            </a:pPr>
            <a:r>
              <a:rPr lang="fr-FR" dirty="0"/>
              <a:t>A cette fin, ils :</a:t>
            </a:r>
          </a:p>
          <a:p>
            <a:pPr marL="0" indent="0">
              <a:buNone/>
            </a:pPr>
            <a:endParaRPr lang="fr-FR" dirty="0"/>
          </a:p>
          <a:p>
            <a:r>
              <a:rPr lang="fr-FR" dirty="0"/>
              <a:t>1° Conduisent </a:t>
            </a:r>
            <a:r>
              <a:rPr lang="fr-FR" b="1" dirty="0"/>
              <a:t>les actions de santé au travail</a:t>
            </a:r>
            <a:r>
              <a:rPr lang="fr-FR" dirty="0"/>
              <a:t>, dans le but de préserver la santé physique et mentale des travailleurs tout au long de leur parcours professionnel </a:t>
            </a:r>
          </a:p>
          <a:p>
            <a:endParaRPr lang="fr-FR" dirty="0"/>
          </a:p>
          <a:p>
            <a:r>
              <a:rPr lang="fr-FR" dirty="0"/>
              <a:t>2° </a:t>
            </a:r>
            <a:r>
              <a:rPr lang="fr-FR" b="1" u="sng" dirty="0"/>
              <a:t>Conseillent les employeurs, les travailleurs et leurs représentants </a:t>
            </a:r>
            <a:r>
              <a:rPr lang="fr-FR" dirty="0"/>
              <a:t>sur les dispositions et mesures nécessaires afin d'éviter ou de diminuer les risques professionnels, d'améliorer les conditions de travail, </a:t>
            </a:r>
            <a:r>
              <a:rPr lang="fr-FR" b="1" dirty="0"/>
              <a:t>de prévenir la consommation d'alcool et de drogue sur le lieu de tra</a:t>
            </a:r>
            <a:r>
              <a:rPr lang="fr-FR" dirty="0"/>
              <a:t>vail, de prévenir le harcèlement sexuel ou moral, de prévenir ou de réduire les effets de l'exposition à certains facteurs de risques professionnels et </a:t>
            </a:r>
            <a:r>
              <a:rPr lang="fr-FR" b="1" dirty="0"/>
              <a:t>la désinsertion professionnelle et de contribuer au maintien dans l'emploi des travailleurs</a:t>
            </a:r>
            <a:r>
              <a:rPr lang="fr-FR" dirty="0"/>
              <a:t> ;</a:t>
            </a:r>
          </a:p>
          <a:p>
            <a:endParaRPr lang="fr-FR" dirty="0"/>
          </a:p>
          <a:p>
            <a:r>
              <a:rPr lang="fr-FR" dirty="0"/>
              <a:t>3° Assurent </a:t>
            </a:r>
            <a:r>
              <a:rPr lang="fr-FR" b="1" dirty="0"/>
              <a:t>la surveillance de l'état de santé des travailleurs en fonction des risques</a:t>
            </a:r>
            <a:r>
              <a:rPr lang="fr-FR" dirty="0"/>
              <a:t> concernant leur santé au travail et leur sécurité et celle des tiers, des effets de l'exposition à certains facteurs de risques professionnels et de leur âge </a:t>
            </a:r>
          </a:p>
          <a:p>
            <a:endParaRPr lang="fr-FR" dirty="0"/>
          </a:p>
          <a:p>
            <a:r>
              <a:rPr lang="fr-FR" dirty="0"/>
              <a:t>4° Participent au suivi et contribuent à la traçabilité des expositions professionnelles et à la veille sanitaire.</a:t>
            </a:r>
          </a:p>
          <a:p>
            <a:endParaRPr lang="fr-FR" dirty="0"/>
          </a:p>
        </p:txBody>
      </p:sp>
      <p:pic>
        <p:nvPicPr>
          <p:cNvPr id="4" name="Picture 2" descr="D:\jean noel\Downloads\LOGO CHU\loga chu.PNG">
            <a:extLst>
              <a:ext uri="{FF2B5EF4-FFF2-40B4-BE49-F238E27FC236}">
                <a16:creationId xmlns:a16="http://schemas.microsoft.com/office/drawing/2014/main" id="{4A326866-98B8-4F79-9E65-54FF9AC2EB68}"/>
              </a:ext>
            </a:extLst>
          </p:cNvPr>
          <p:cNvPicPr>
            <a:picLocks noChangeAspect="1" noChangeArrowheads="1"/>
          </p:cNvPicPr>
          <p:nvPr/>
        </p:nvPicPr>
        <p:blipFill>
          <a:blip r:embed="rId2" cstate="print"/>
          <a:srcRect/>
          <a:stretch>
            <a:fillRect/>
          </a:stretch>
        </p:blipFill>
        <p:spPr bwMode="auto">
          <a:xfrm>
            <a:off x="11264348" y="24160"/>
            <a:ext cx="927652" cy="837231"/>
          </a:xfrm>
          <a:prstGeom prst="rect">
            <a:avLst/>
          </a:prstGeom>
          <a:noFill/>
        </p:spPr>
      </p:pic>
    </p:spTree>
    <p:extLst>
      <p:ext uri="{BB962C8B-B14F-4D97-AF65-F5344CB8AC3E}">
        <p14:creationId xmlns:p14="http://schemas.microsoft.com/office/powerpoint/2010/main" val="1481144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30047" y="-202096"/>
            <a:ext cx="8229600" cy="1143000"/>
          </a:xfrm>
        </p:spPr>
        <p:txBody>
          <a:bodyPr>
            <a:normAutofit/>
          </a:bodyPr>
          <a:lstStyle/>
          <a:p>
            <a:pPr algn="ctr"/>
            <a:r>
              <a:rPr lang="fr-FR" sz="2800" b="1" dirty="0"/>
              <a:t>RÔLE DU MÉDECIN DU TRAVAIL</a:t>
            </a:r>
          </a:p>
        </p:txBody>
      </p:sp>
      <p:sp>
        <p:nvSpPr>
          <p:cNvPr id="3" name="Espace réservé du contenu 2"/>
          <p:cNvSpPr>
            <a:spLocks noGrp="1"/>
          </p:cNvSpPr>
          <p:nvPr>
            <p:ph sz="quarter" idx="1"/>
          </p:nvPr>
        </p:nvSpPr>
        <p:spPr>
          <a:xfrm>
            <a:off x="1981199" y="1369030"/>
            <a:ext cx="8960069" cy="5661248"/>
          </a:xfrm>
        </p:spPr>
        <p:txBody>
          <a:bodyPr>
            <a:normAutofit/>
          </a:bodyPr>
          <a:lstStyle/>
          <a:p>
            <a:pPr>
              <a:buFont typeface="Wingdings" pitchFamily="2" charset="2"/>
              <a:buChar char="§"/>
            </a:pPr>
            <a:r>
              <a:rPr lang="fr-FR" sz="1800" b="1" dirty="0"/>
              <a:t>Rôle exclusivement </a:t>
            </a:r>
            <a:r>
              <a:rPr lang="fr-FR" sz="1800" b="1" u="sng" dirty="0"/>
              <a:t>PRÉVENTIF</a:t>
            </a:r>
            <a:r>
              <a:rPr lang="fr-FR" sz="1800" b="1" dirty="0"/>
              <a:t> qui consiste à éviter toute altération de la santé des travailleurs du fait de leur travail</a:t>
            </a:r>
          </a:p>
          <a:p>
            <a:pPr>
              <a:buFont typeface="Wingdings" pitchFamily="2" charset="2"/>
              <a:buChar char="§"/>
            </a:pPr>
            <a:endParaRPr lang="fr-FR" sz="1800" b="1" dirty="0"/>
          </a:p>
          <a:p>
            <a:pPr>
              <a:buFont typeface="Wingdings" pitchFamily="2" charset="2"/>
              <a:buChar char="§"/>
            </a:pPr>
            <a:r>
              <a:rPr lang="fr-FR" sz="1800" dirty="0"/>
              <a:t>A cette fin:</a:t>
            </a:r>
          </a:p>
          <a:p>
            <a:pPr>
              <a:buFontTx/>
              <a:buChar char="-"/>
            </a:pPr>
            <a:r>
              <a:rPr lang="fr-FR" sz="1800" b="1" dirty="0"/>
              <a:t>Ils assurent la surveillance de l'état de santé des travailleurs</a:t>
            </a:r>
            <a:r>
              <a:rPr lang="fr-FR" sz="1800" dirty="0"/>
              <a:t> en fonction des risques concernant leur sécurité et leur santé au travail, de la pénibilité au travail et de leur âge </a:t>
            </a:r>
          </a:p>
          <a:p>
            <a:pPr>
              <a:buFontTx/>
              <a:buChar char="-"/>
            </a:pPr>
            <a:r>
              <a:rPr lang="fr-FR" sz="1800" b="1" dirty="0"/>
              <a:t>Ils participent</a:t>
            </a:r>
            <a:r>
              <a:rPr lang="fr-FR" sz="1800" dirty="0"/>
              <a:t> au suivi et contribuent à la </a:t>
            </a:r>
            <a:r>
              <a:rPr lang="fr-FR" sz="1800" b="1" dirty="0"/>
              <a:t>traçabilité des expositions professionnelles et à la veille sanitaire</a:t>
            </a:r>
          </a:p>
          <a:p>
            <a:pPr>
              <a:buFontTx/>
              <a:buChar char="-"/>
            </a:pPr>
            <a:r>
              <a:rPr lang="fr-FR" sz="1800" b="1" dirty="0"/>
              <a:t>Ils conduisent </a:t>
            </a:r>
            <a:r>
              <a:rPr lang="fr-FR" sz="1800" b="1" u="sng" dirty="0"/>
              <a:t>les actions de santé au travail</a:t>
            </a:r>
            <a:r>
              <a:rPr lang="fr-FR" sz="1800" b="1" dirty="0"/>
              <a:t>,</a:t>
            </a:r>
            <a:r>
              <a:rPr lang="fr-FR" sz="1800" dirty="0"/>
              <a:t> dans le but de</a:t>
            </a:r>
            <a:r>
              <a:rPr lang="fr-FR" sz="1800" b="1" dirty="0"/>
              <a:t> préserver la santé</a:t>
            </a:r>
            <a:r>
              <a:rPr lang="fr-FR" sz="1800" dirty="0"/>
              <a:t> </a:t>
            </a:r>
            <a:r>
              <a:rPr lang="fr-FR" sz="1800" b="1" dirty="0"/>
              <a:t>physique et mentale</a:t>
            </a:r>
            <a:r>
              <a:rPr lang="fr-FR" sz="1800" dirty="0"/>
              <a:t> des travailleurs tout au long de leur parcours professionnel </a:t>
            </a:r>
          </a:p>
          <a:p>
            <a:pPr>
              <a:buFontTx/>
              <a:buChar char="-"/>
            </a:pPr>
            <a:endParaRPr lang="fr-FR" sz="2400" dirty="0"/>
          </a:p>
          <a:p>
            <a:pPr>
              <a:buFontTx/>
              <a:buChar char="-"/>
            </a:pPr>
            <a:endParaRPr lang="fr-FR" sz="2400" dirty="0"/>
          </a:p>
          <a:p>
            <a:pPr>
              <a:buFontTx/>
              <a:buChar char="-"/>
            </a:pPr>
            <a:endParaRPr lang="fr-FR" sz="2400" b="1" dirty="0"/>
          </a:p>
          <a:p>
            <a:pPr>
              <a:buFontTx/>
              <a:buChar char="-"/>
            </a:pPr>
            <a:endParaRPr lang="fr-FR" sz="2400" b="1" dirty="0"/>
          </a:p>
          <a:p>
            <a:pPr>
              <a:buFont typeface="Wingdings" pitchFamily="2" charset="2"/>
              <a:buChar char="§"/>
            </a:pPr>
            <a:endParaRPr lang="fr-FR" sz="2400" dirty="0"/>
          </a:p>
        </p:txBody>
      </p:sp>
      <p:pic>
        <p:nvPicPr>
          <p:cNvPr id="4" name="Picture 2" descr="D:\jean noel\Downloads\LOGO CHU\loga chu.PNG"/>
          <p:cNvPicPr>
            <a:picLocks noChangeAspect="1" noChangeArrowheads="1"/>
          </p:cNvPicPr>
          <p:nvPr/>
        </p:nvPicPr>
        <p:blipFill>
          <a:blip r:embed="rId2" cstate="print"/>
          <a:srcRect/>
          <a:stretch>
            <a:fillRect/>
          </a:stretch>
        </p:blipFill>
        <p:spPr bwMode="auto">
          <a:xfrm>
            <a:off x="11251096" y="0"/>
            <a:ext cx="940904" cy="940904"/>
          </a:xfrm>
          <a:prstGeom prst="rect">
            <a:avLst/>
          </a:prstGeom>
          <a:noFill/>
        </p:spPr>
      </p:pic>
    </p:spTree>
    <p:extLst>
      <p:ext uri="{BB962C8B-B14F-4D97-AF65-F5344CB8AC3E}">
        <p14:creationId xmlns:p14="http://schemas.microsoft.com/office/powerpoint/2010/main" val="441905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8711" y="-397911"/>
            <a:ext cx="10515600" cy="1325563"/>
          </a:xfrm>
        </p:spPr>
        <p:txBody>
          <a:bodyPr>
            <a:normAutofit/>
          </a:bodyPr>
          <a:lstStyle/>
          <a:p>
            <a:pPr algn="ctr"/>
            <a:r>
              <a:rPr lang="fr-FR" sz="2800" b="1" dirty="0"/>
              <a:t>RÔLE DU MÉDECIN DU TRAVAIL</a:t>
            </a:r>
            <a:endParaRPr lang="fr-FR" sz="2800" dirty="0"/>
          </a:p>
        </p:txBody>
      </p:sp>
      <p:sp>
        <p:nvSpPr>
          <p:cNvPr id="3" name="Espace réservé du contenu 2"/>
          <p:cNvSpPr>
            <a:spLocks noGrp="1"/>
          </p:cNvSpPr>
          <p:nvPr>
            <p:ph sz="quarter" idx="1"/>
          </p:nvPr>
        </p:nvSpPr>
        <p:spPr>
          <a:xfrm>
            <a:off x="1981200" y="1631731"/>
            <a:ext cx="8229600" cy="4925144"/>
          </a:xfrm>
        </p:spPr>
        <p:txBody>
          <a:bodyPr>
            <a:normAutofit/>
          </a:bodyPr>
          <a:lstStyle/>
          <a:p>
            <a:pPr>
              <a:buFont typeface="Wingdings" pitchFamily="2" charset="2"/>
              <a:buChar char="§"/>
            </a:pPr>
            <a:r>
              <a:rPr lang="fr-FR" sz="2000" dirty="0"/>
              <a:t>Ils </a:t>
            </a:r>
            <a:r>
              <a:rPr lang="fr-FR" sz="2000" b="1" u="sng" dirty="0"/>
              <a:t>conseillent</a:t>
            </a:r>
            <a:r>
              <a:rPr lang="fr-FR" sz="2000" dirty="0"/>
              <a:t> les employeurs, les travailleurs et leurs représentants sur les dispositions et mesures nécessaires afin d'éviter ou de diminuer les risques professionnels, d'améliorer les conditions de travail, </a:t>
            </a:r>
            <a:r>
              <a:rPr lang="fr-FR" sz="2000" b="1" u="sng" dirty="0"/>
              <a:t>de prévenir la consommation d'alcool et de drogue sur le lieu de travail</a:t>
            </a:r>
            <a:r>
              <a:rPr lang="fr-FR" sz="2000" dirty="0"/>
              <a:t>, de prévenir le harcèlement sexuel ou moral, de prévenir ou de réduire la pénibilité au travail et la désinsertion professionnelle et de contribuer au maintien dans l'emploi des travailleurs</a:t>
            </a:r>
          </a:p>
          <a:p>
            <a:pPr>
              <a:buFont typeface="Wingdings" pitchFamily="2" charset="2"/>
              <a:buChar char="§"/>
            </a:pPr>
            <a:endParaRPr lang="fr-FR" sz="2000" dirty="0"/>
          </a:p>
          <a:p>
            <a:pPr>
              <a:buFont typeface="Wingdings" pitchFamily="2" charset="2"/>
              <a:buChar char="§"/>
            </a:pPr>
            <a:r>
              <a:rPr lang="fr-FR" sz="2000" dirty="0"/>
              <a:t>Comme tout médecin dans le cadre de ses fonctions, il est soumis au </a:t>
            </a:r>
            <a:r>
              <a:rPr lang="fr-FR" sz="2000" b="1" u="sng" dirty="0"/>
              <a:t>secret médical </a:t>
            </a:r>
            <a:r>
              <a:rPr lang="fr-FR" sz="2000" dirty="0"/>
              <a:t>et demeure </a:t>
            </a:r>
            <a:r>
              <a:rPr lang="fr-FR" sz="2000" b="1" u="sng" dirty="0"/>
              <a:t>indépendant</a:t>
            </a:r>
            <a:r>
              <a:rPr lang="fr-FR" sz="2000" dirty="0"/>
              <a:t> dans la cadre de sa pratique.</a:t>
            </a:r>
          </a:p>
          <a:p>
            <a:pPr>
              <a:buFont typeface="Wingdings" pitchFamily="2" charset="2"/>
              <a:buChar char="§"/>
            </a:pPr>
            <a:endParaRPr lang="fr-FR" sz="2000" dirty="0"/>
          </a:p>
          <a:p>
            <a:pPr>
              <a:buFont typeface="Wingdings" pitchFamily="2" charset="2"/>
              <a:buChar char="§"/>
            </a:pPr>
            <a:endParaRPr lang="fr-FR" sz="2400" dirty="0"/>
          </a:p>
        </p:txBody>
      </p:sp>
      <p:pic>
        <p:nvPicPr>
          <p:cNvPr id="4" name="Picture 2" descr="D:\jean noel\Downloads\LOGO CHU\loga chu.PNG"/>
          <p:cNvPicPr>
            <a:picLocks noChangeAspect="1" noChangeArrowheads="1"/>
          </p:cNvPicPr>
          <p:nvPr/>
        </p:nvPicPr>
        <p:blipFill>
          <a:blip r:embed="rId2" cstate="print"/>
          <a:srcRect/>
          <a:stretch>
            <a:fillRect/>
          </a:stretch>
        </p:blipFill>
        <p:spPr bwMode="auto">
          <a:xfrm>
            <a:off x="11251096" y="0"/>
            <a:ext cx="940904" cy="927652"/>
          </a:xfrm>
          <a:prstGeom prst="rect">
            <a:avLst/>
          </a:prstGeom>
          <a:noFill/>
        </p:spPr>
      </p:pic>
    </p:spTree>
    <p:extLst>
      <p:ext uri="{BB962C8B-B14F-4D97-AF65-F5344CB8AC3E}">
        <p14:creationId xmlns:p14="http://schemas.microsoft.com/office/powerpoint/2010/main" val="3243686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96359" y="-162339"/>
            <a:ext cx="8229600" cy="1143000"/>
          </a:xfrm>
        </p:spPr>
        <p:txBody>
          <a:bodyPr>
            <a:normAutofit/>
          </a:bodyPr>
          <a:lstStyle/>
          <a:p>
            <a:pPr algn="ctr"/>
            <a:r>
              <a:rPr lang="fr-FR" sz="3200" b="1" dirty="0"/>
              <a:t>RÔLE DU MÉDECIN DU TRAVAIL</a:t>
            </a:r>
            <a:endParaRPr lang="fr-FR" sz="3200" dirty="0"/>
          </a:p>
        </p:txBody>
      </p:sp>
      <p:sp>
        <p:nvSpPr>
          <p:cNvPr id="3" name="Espace réservé du contenu 2"/>
          <p:cNvSpPr>
            <a:spLocks noGrp="1"/>
          </p:cNvSpPr>
          <p:nvPr>
            <p:ph sz="quarter" idx="1"/>
          </p:nvPr>
        </p:nvSpPr>
        <p:spPr>
          <a:xfrm>
            <a:off x="1981200" y="1742323"/>
            <a:ext cx="8229600" cy="4525963"/>
          </a:xfrm>
        </p:spPr>
        <p:txBody>
          <a:bodyPr>
            <a:normAutofit fontScale="92500" lnSpcReduction="10000"/>
          </a:bodyPr>
          <a:lstStyle/>
          <a:p>
            <a:pPr>
              <a:buFont typeface="Wingdings" pitchFamily="2" charset="2"/>
              <a:buChar char="§"/>
            </a:pPr>
            <a:r>
              <a:rPr lang="fr-FR" b="1" dirty="0"/>
              <a:t>Missions sociales</a:t>
            </a:r>
          </a:p>
          <a:p>
            <a:pPr>
              <a:buNone/>
            </a:pPr>
            <a:endParaRPr lang="fr-FR" dirty="0"/>
          </a:p>
          <a:p>
            <a:pPr>
              <a:buFontTx/>
              <a:buChar char="-"/>
            </a:pPr>
            <a:r>
              <a:rPr lang="fr-FR" dirty="0"/>
              <a:t>Le médecin doit faciliter l'obtention par le patient des avantages sociaux auxquels son état lui donne droit. A cette fin, il est autorité, sauf opposition du patient à communiquer au médecin-conseil ou à un autre médecin relevant d'un organisme public décidant de l'attribution d'avantages sociaux, les renseignements médicaux strictement indispensables.</a:t>
            </a:r>
          </a:p>
          <a:p>
            <a:pPr>
              <a:buFontTx/>
              <a:buChar char="-"/>
            </a:pPr>
            <a:endParaRPr lang="fr-FR" dirty="0"/>
          </a:p>
          <a:p>
            <a:pPr>
              <a:buNone/>
            </a:pPr>
            <a:r>
              <a:rPr lang="fr-FR" dirty="0"/>
              <a:t>Réinsertion ou maintien dans l’emploi</a:t>
            </a:r>
          </a:p>
          <a:p>
            <a:pPr>
              <a:buNone/>
            </a:pPr>
            <a:endParaRPr lang="fr-FR" b="1" dirty="0"/>
          </a:p>
          <a:p>
            <a:pPr>
              <a:buNone/>
            </a:pPr>
            <a:r>
              <a:rPr lang="fr-FR" b="1" dirty="0"/>
              <a:t> </a:t>
            </a:r>
            <a:endParaRPr lang="fr-FR" dirty="0"/>
          </a:p>
        </p:txBody>
      </p:sp>
      <p:pic>
        <p:nvPicPr>
          <p:cNvPr id="4" name="Picture 2" descr="D:\jean noel\Downloads\LOGO CHU\loga chu.PNG"/>
          <p:cNvPicPr>
            <a:picLocks noChangeAspect="1" noChangeArrowheads="1"/>
          </p:cNvPicPr>
          <p:nvPr/>
        </p:nvPicPr>
        <p:blipFill>
          <a:blip r:embed="rId2" cstate="print"/>
          <a:srcRect/>
          <a:stretch>
            <a:fillRect/>
          </a:stretch>
        </p:blipFill>
        <p:spPr bwMode="auto">
          <a:xfrm>
            <a:off x="11211338" y="0"/>
            <a:ext cx="980661" cy="980661"/>
          </a:xfrm>
          <a:prstGeom prst="rect">
            <a:avLst/>
          </a:prstGeom>
          <a:noFill/>
        </p:spPr>
      </p:pic>
    </p:spTree>
    <p:extLst>
      <p:ext uri="{BB962C8B-B14F-4D97-AF65-F5344CB8AC3E}">
        <p14:creationId xmlns:p14="http://schemas.microsoft.com/office/powerpoint/2010/main" val="70839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6746" y="-6131"/>
            <a:ext cx="9956800" cy="1143000"/>
          </a:xfrm>
        </p:spPr>
        <p:txBody>
          <a:bodyPr>
            <a:normAutofit/>
          </a:bodyPr>
          <a:lstStyle/>
          <a:p>
            <a:pPr algn="ctr"/>
            <a:r>
              <a:rPr lang="fr-FR" sz="3200" b="1" dirty="0"/>
              <a:t>ADDICTION ET TRAVAIL</a:t>
            </a:r>
          </a:p>
        </p:txBody>
      </p:sp>
      <p:sp>
        <p:nvSpPr>
          <p:cNvPr id="3" name="Espace réservé du contenu 2"/>
          <p:cNvSpPr>
            <a:spLocks noGrp="1"/>
          </p:cNvSpPr>
          <p:nvPr>
            <p:ph sz="quarter" idx="1"/>
          </p:nvPr>
        </p:nvSpPr>
        <p:spPr>
          <a:xfrm>
            <a:off x="838200" y="2055813"/>
            <a:ext cx="10515600" cy="4351338"/>
          </a:xfrm>
        </p:spPr>
        <p:txBody>
          <a:bodyPr>
            <a:normAutofit/>
          </a:bodyPr>
          <a:lstStyle/>
          <a:p>
            <a:pPr>
              <a:buFont typeface="Wingdings" pitchFamily="2" charset="2"/>
              <a:buChar char="§"/>
            </a:pPr>
            <a:r>
              <a:rPr lang="fr-FR" sz="2400" dirty="0"/>
              <a:t>Signes cliniques évocateurs</a:t>
            </a:r>
          </a:p>
          <a:p>
            <a:endParaRPr lang="fr-FR" sz="2400" dirty="0"/>
          </a:p>
          <a:p>
            <a:pPr lvl="1">
              <a:buFontTx/>
              <a:buChar char="-"/>
            </a:pPr>
            <a:r>
              <a:rPr lang="fr-FR" dirty="0"/>
              <a:t>Modification qualité du travail, augmentation d'erreurs</a:t>
            </a:r>
          </a:p>
          <a:p>
            <a:pPr lvl="1">
              <a:buFontTx/>
              <a:buChar char="-"/>
            </a:pPr>
            <a:r>
              <a:rPr lang="fr-FR" dirty="0"/>
              <a:t>Modifications des relations avec collègues, hiérarchie, clients</a:t>
            </a:r>
          </a:p>
          <a:p>
            <a:pPr lvl="1">
              <a:buFontTx/>
              <a:buChar char="-"/>
            </a:pPr>
            <a:r>
              <a:rPr lang="fr-FR" dirty="0"/>
              <a:t>Accidentologie</a:t>
            </a:r>
          </a:p>
          <a:p>
            <a:pPr lvl="1">
              <a:buFontTx/>
              <a:buChar char="-"/>
            </a:pPr>
            <a:r>
              <a:rPr lang="fr-FR" dirty="0"/>
              <a:t>Manque de ponctualité, Retards, Absentéisme</a:t>
            </a:r>
          </a:p>
          <a:p>
            <a:pPr lvl="1">
              <a:buNone/>
            </a:pPr>
            <a:endParaRPr lang="fr-FR" dirty="0"/>
          </a:p>
          <a:p>
            <a:pPr>
              <a:buFont typeface="Wingdings" pitchFamily="2" charset="2"/>
              <a:buChar char="§"/>
            </a:pPr>
            <a:r>
              <a:rPr lang="fr-FR" sz="2400" dirty="0"/>
              <a:t>A plus long terme : instabilité professionnelle, opportunités de carrière compromises, difficulté à entrer sur le marché du travail</a:t>
            </a:r>
          </a:p>
          <a:p>
            <a:endParaRPr lang="fr-FR" dirty="0"/>
          </a:p>
        </p:txBody>
      </p:sp>
      <p:pic>
        <p:nvPicPr>
          <p:cNvPr id="4" name="Picture 2" descr="D:\jean noel\Downloads\LOGO CHU\loga chu.PNG"/>
          <p:cNvPicPr>
            <a:picLocks noChangeAspect="1" noChangeArrowheads="1"/>
          </p:cNvPicPr>
          <p:nvPr/>
        </p:nvPicPr>
        <p:blipFill>
          <a:blip r:embed="rId2" cstate="print"/>
          <a:srcRect/>
          <a:stretch>
            <a:fillRect/>
          </a:stretch>
        </p:blipFill>
        <p:spPr bwMode="auto">
          <a:xfrm>
            <a:off x="10972800" y="0"/>
            <a:ext cx="1219200" cy="1244600"/>
          </a:xfrm>
          <a:prstGeom prst="rect">
            <a:avLst/>
          </a:prstGeom>
          <a:noFill/>
        </p:spPr>
      </p:pic>
    </p:spTree>
    <p:extLst>
      <p:ext uri="{BB962C8B-B14F-4D97-AF65-F5344CB8AC3E}">
        <p14:creationId xmlns:p14="http://schemas.microsoft.com/office/powerpoint/2010/main" val="2000141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17313"/>
            <a:ext cx="8229600" cy="1143000"/>
          </a:xfrm>
        </p:spPr>
        <p:txBody>
          <a:bodyPr>
            <a:normAutofit/>
          </a:bodyPr>
          <a:lstStyle/>
          <a:p>
            <a:pPr algn="ctr"/>
            <a:r>
              <a:rPr lang="fr-FR" sz="3200" b="1" dirty="0"/>
              <a:t>RÔLE DU MÉDECIN DU TRAVAIL</a:t>
            </a:r>
            <a:endParaRPr lang="fr-FR" sz="3200" dirty="0"/>
          </a:p>
        </p:txBody>
      </p:sp>
      <p:sp>
        <p:nvSpPr>
          <p:cNvPr id="3" name="Espace réservé du contenu 2"/>
          <p:cNvSpPr>
            <a:spLocks noGrp="1"/>
          </p:cNvSpPr>
          <p:nvPr>
            <p:ph sz="quarter" idx="1"/>
          </p:nvPr>
        </p:nvSpPr>
        <p:spPr/>
        <p:txBody>
          <a:bodyPr/>
          <a:lstStyle/>
          <a:p>
            <a:pPr>
              <a:buNone/>
            </a:pPr>
            <a:endParaRPr lang="fr-FR" dirty="0"/>
          </a:p>
        </p:txBody>
      </p:sp>
      <p:pic>
        <p:nvPicPr>
          <p:cNvPr id="1026" name="Picture 2" descr="D:\jean noel\Downloads\Cs médicale médecin du travail.PNG"/>
          <p:cNvPicPr>
            <a:picLocks noChangeAspect="1" noChangeArrowheads="1"/>
          </p:cNvPicPr>
          <p:nvPr/>
        </p:nvPicPr>
        <p:blipFill>
          <a:blip r:embed="rId2" cstate="print"/>
          <a:srcRect/>
          <a:stretch>
            <a:fillRect/>
          </a:stretch>
        </p:blipFill>
        <p:spPr bwMode="auto">
          <a:xfrm>
            <a:off x="1981200" y="1549676"/>
            <a:ext cx="7848872" cy="5162550"/>
          </a:xfrm>
          <a:prstGeom prst="rect">
            <a:avLst/>
          </a:prstGeom>
          <a:noFill/>
        </p:spPr>
      </p:pic>
      <p:pic>
        <p:nvPicPr>
          <p:cNvPr id="5" name="Picture 2" descr="D:\jean noel\Downloads\LOGO CHU\loga chu.PNG"/>
          <p:cNvPicPr>
            <a:picLocks noChangeAspect="1" noChangeArrowheads="1"/>
          </p:cNvPicPr>
          <p:nvPr/>
        </p:nvPicPr>
        <p:blipFill>
          <a:blip r:embed="rId3" cstate="print"/>
          <a:srcRect/>
          <a:stretch>
            <a:fillRect/>
          </a:stretch>
        </p:blipFill>
        <p:spPr bwMode="auto">
          <a:xfrm>
            <a:off x="11224591" y="-17313"/>
            <a:ext cx="935833" cy="958217"/>
          </a:xfrm>
          <a:prstGeom prst="rect">
            <a:avLst/>
          </a:prstGeom>
          <a:noFill/>
        </p:spPr>
      </p:pic>
    </p:spTree>
    <p:extLst>
      <p:ext uri="{BB962C8B-B14F-4D97-AF65-F5344CB8AC3E}">
        <p14:creationId xmlns:p14="http://schemas.microsoft.com/office/powerpoint/2010/main" val="1809852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44809" y="-101048"/>
            <a:ext cx="8229600" cy="1143000"/>
          </a:xfrm>
        </p:spPr>
        <p:txBody>
          <a:bodyPr>
            <a:normAutofit/>
          </a:bodyPr>
          <a:lstStyle/>
          <a:p>
            <a:pPr algn="ctr"/>
            <a:r>
              <a:rPr lang="fr-FR" sz="2800" b="1" dirty="0"/>
              <a:t>RÔLE DU MÉDECIN DU TRAVAIL</a:t>
            </a:r>
            <a:endParaRPr lang="fr-FR" sz="2800" dirty="0"/>
          </a:p>
        </p:txBody>
      </p:sp>
      <p:sp>
        <p:nvSpPr>
          <p:cNvPr id="3" name="Espace réservé du contenu 2"/>
          <p:cNvSpPr>
            <a:spLocks noGrp="1"/>
          </p:cNvSpPr>
          <p:nvPr>
            <p:ph sz="quarter" idx="1"/>
          </p:nvPr>
        </p:nvSpPr>
        <p:spPr/>
        <p:txBody>
          <a:bodyPr>
            <a:normAutofit/>
          </a:bodyPr>
          <a:lstStyle/>
          <a:p>
            <a:pPr algn="ctr">
              <a:buNone/>
            </a:pPr>
            <a:r>
              <a:rPr lang="fr-FR" b="1" dirty="0"/>
              <a:t>LA VISITE DE PRÉ REPRISE</a:t>
            </a:r>
          </a:p>
          <a:p>
            <a:pPr algn="ctr">
              <a:buNone/>
            </a:pPr>
            <a:endParaRPr lang="fr-FR" b="1" dirty="0"/>
          </a:p>
          <a:p>
            <a:pPr>
              <a:buFontTx/>
              <a:buChar char="-"/>
            </a:pPr>
            <a:r>
              <a:rPr lang="fr-FR" sz="2000" dirty="0"/>
              <a:t>La visite de pré reprise a lieu durant l’arrêt de travail du salarié</a:t>
            </a:r>
          </a:p>
          <a:p>
            <a:pPr>
              <a:buFontTx/>
              <a:buChar char="-"/>
            </a:pPr>
            <a:r>
              <a:rPr lang="fr-FR" sz="2000" dirty="0"/>
              <a:t>À la demande du salarié ou de l’employeur</a:t>
            </a:r>
          </a:p>
          <a:p>
            <a:pPr>
              <a:buFontTx/>
              <a:buChar char="-"/>
            </a:pPr>
            <a:r>
              <a:rPr lang="fr-FR" sz="2000" dirty="0"/>
              <a:t>elle a pour but de préparer la reprise et le retour dans l’entreprise</a:t>
            </a:r>
          </a:p>
          <a:p>
            <a:pPr>
              <a:buNone/>
            </a:pPr>
            <a:endParaRPr lang="fr-FR" sz="2000" dirty="0"/>
          </a:p>
          <a:p>
            <a:pPr>
              <a:buFont typeface="Wingdings" pitchFamily="2" charset="2"/>
              <a:buChar char="§"/>
            </a:pPr>
            <a:r>
              <a:rPr lang="fr-FR" sz="2000" dirty="0"/>
              <a:t>Elle permet de gérer le plus tôt possible une situation de </a:t>
            </a:r>
            <a:r>
              <a:rPr lang="fr-FR" sz="2000" b="1" dirty="0"/>
              <a:t>maintien dans l'emploi </a:t>
            </a:r>
            <a:r>
              <a:rPr lang="fr-FR" sz="2000" dirty="0"/>
              <a:t>et peut participer à </a:t>
            </a:r>
            <a:r>
              <a:rPr lang="fr-FR" sz="2000" b="1" dirty="0"/>
              <a:t>conseiller dans les démarches utiles</a:t>
            </a:r>
            <a:r>
              <a:rPr lang="fr-FR" sz="2000" dirty="0"/>
              <a:t> (aménagement du poste de travail, réalisation d’un bilan de compétences, étude des possibilités en matière de formation de reconversion, orientation pour la reconnaissance de travailleur handicapé…).</a:t>
            </a:r>
          </a:p>
          <a:p>
            <a:pPr>
              <a:buFontTx/>
              <a:buChar char="-"/>
            </a:pPr>
            <a:endParaRPr lang="fr-FR" sz="2400" dirty="0"/>
          </a:p>
          <a:p>
            <a:pPr>
              <a:buFontTx/>
              <a:buChar char="-"/>
            </a:pPr>
            <a:endParaRPr lang="fr-FR" dirty="0"/>
          </a:p>
        </p:txBody>
      </p:sp>
      <p:pic>
        <p:nvPicPr>
          <p:cNvPr id="4" name="Picture 2" descr="D:\jean noel\Downloads\LOGO CHU\loga chu.PNG"/>
          <p:cNvPicPr>
            <a:picLocks noChangeAspect="1" noChangeArrowheads="1"/>
          </p:cNvPicPr>
          <p:nvPr/>
        </p:nvPicPr>
        <p:blipFill>
          <a:blip r:embed="rId2" cstate="print"/>
          <a:srcRect/>
          <a:stretch>
            <a:fillRect/>
          </a:stretch>
        </p:blipFill>
        <p:spPr bwMode="auto">
          <a:xfrm>
            <a:off x="11158330" y="0"/>
            <a:ext cx="1033669" cy="940904"/>
          </a:xfrm>
          <a:prstGeom prst="rect">
            <a:avLst/>
          </a:prstGeom>
          <a:noFill/>
        </p:spPr>
      </p:pic>
    </p:spTree>
    <p:extLst>
      <p:ext uri="{BB962C8B-B14F-4D97-AF65-F5344CB8AC3E}">
        <p14:creationId xmlns:p14="http://schemas.microsoft.com/office/powerpoint/2010/main" val="696295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3097" y="-192330"/>
            <a:ext cx="10515600" cy="1325563"/>
          </a:xfrm>
        </p:spPr>
        <p:txBody>
          <a:bodyPr>
            <a:normAutofit/>
          </a:bodyPr>
          <a:lstStyle/>
          <a:p>
            <a:pPr algn="ctr"/>
            <a:r>
              <a:rPr lang="fr-FR" sz="2800" b="1" dirty="0"/>
              <a:t>ACCOMPAGNEMENT EN SANTE TRAVAIL</a:t>
            </a:r>
            <a:br>
              <a:rPr lang="fr-FR" sz="2800" b="1" dirty="0"/>
            </a:br>
            <a:r>
              <a:rPr lang="fr-FR" sz="2800" b="1" dirty="0"/>
              <a:t>2 axes </a:t>
            </a:r>
          </a:p>
        </p:txBody>
      </p:sp>
      <p:sp>
        <p:nvSpPr>
          <p:cNvPr id="3" name="Espace réservé du contenu 2"/>
          <p:cNvSpPr>
            <a:spLocks noGrp="1"/>
          </p:cNvSpPr>
          <p:nvPr>
            <p:ph sz="quarter" idx="1"/>
          </p:nvPr>
        </p:nvSpPr>
        <p:spPr>
          <a:xfrm>
            <a:off x="1878360" y="2332037"/>
            <a:ext cx="8435280" cy="4525963"/>
          </a:xfrm>
        </p:spPr>
        <p:txBody>
          <a:bodyPr>
            <a:normAutofit/>
          </a:bodyPr>
          <a:lstStyle/>
          <a:p>
            <a:pPr algn="ctr"/>
            <a:r>
              <a:rPr lang="fr-FR" sz="2000" dirty="0"/>
              <a:t>Accompagnement en </a:t>
            </a:r>
            <a:r>
              <a:rPr lang="fr-FR" sz="2000" b="1" u="sng" dirty="0"/>
              <a:t>prévention individuelle </a:t>
            </a:r>
            <a:r>
              <a:rPr lang="fr-FR" sz="2000" dirty="0"/>
              <a:t>(salarié)</a:t>
            </a:r>
          </a:p>
          <a:p>
            <a:pPr marL="0" indent="0" algn="ctr">
              <a:buNone/>
            </a:pPr>
            <a:r>
              <a:rPr lang="fr-FR" sz="2000" dirty="0"/>
              <a:t>Orientations et aides au maintien dans l’emploi</a:t>
            </a:r>
          </a:p>
          <a:p>
            <a:pPr algn="ctr"/>
            <a:endParaRPr lang="fr-FR" sz="2000" dirty="0"/>
          </a:p>
          <a:p>
            <a:pPr algn="ctr"/>
            <a:r>
              <a:rPr lang="fr-FR" sz="2000" dirty="0"/>
              <a:t>Accompagnement en </a:t>
            </a:r>
            <a:r>
              <a:rPr lang="fr-FR" sz="2000" b="1" u="sng" dirty="0"/>
              <a:t>prévention collective </a:t>
            </a:r>
            <a:r>
              <a:rPr lang="fr-FR" sz="2000" dirty="0"/>
              <a:t>(entreprise)</a:t>
            </a:r>
          </a:p>
          <a:p>
            <a:pPr marL="0" indent="0" algn="ctr">
              <a:buNone/>
            </a:pPr>
            <a:r>
              <a:rPr lang="fr-FR" sz="2000" dirty="0"/>
              <a:t>Accompagnement </a:t>
            </a:r>
            <a:r>
              <a:rPr lang="fr-FR" sz="2000" dirty="0" err="1"/>
              <a:t>employeur,équipes</a:t>
            </a:r>
            <a:r>
              <a:rPr lang="fr-FR" sz="2000" dirty="0"/>
              <a:t> d’encadrement et des salariés</a:t>
            </a:r>
          </a:p>
          <a:p>
            <a:endParaRPr lang="fr-FR" dirty="0"/>
          </a:p>
          <a:p>
            <a:endParaRPr lang="fr-FR" dirty="0"/>
          </a:p>
        </p:txBody>
      </p:sp>
      <p:pic>
        <p:nvPicPr>
          <p:cNvPr id="4" name="Picture 2" descr="D:\jean noel\Downloads\LOGO CHU\loga chu.PNG">
            <a:extLst>
              <a:ext uri="{FF2B5EF4-FFF2-40B4-BE49-F238E27FC236}">
                <a16:creationId xmlns:a16="http://schemas.microsoft.com/office/drawing/2014/main" id="{C79102CB-8FA1-4B4A-89EA-116F5E3D7E43}"/>
              </a:ext>
            </a:extLst>
          </p:cNvPr>
          <p:cNvPicPr>
            <a:picLocks noChangeAspect="1" noChangeArrowheads="1"/>
          </p:cNvPicPr>
          <p:nvPr/>
        </p:nvPicPr>
        <p:blipFill>
          <a:blip r:embed="rId2" cstate="print"/>
          <a:srcRect/>
          <a:stretch>
            <a:fillRect/>
          </a:stretch>
        </p:blipFill>
        <p:spPr bwMode="auto">
          <a:xfrm>
            <a:off x="11158330" y="0"/>
            <a:ext cx="1033669" cy="940904"/>
          </a:xfrm>
          <a:prstGeom prst="rect">
            <a:avLst/>
          </a:prstGeom>
          <a:noFill/>
        </p:spPr>
      </p:pic>
    </p:spTree>
    <p:extLst>
      <p:ext uri="{BB962C8B-B14F-4D97-AF65-F5344CB8AC3E}">
        <p14:creationId xmlns:p14="http://schemas.microsoft.com/office/powerpoint/2010/main" val="3667496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0827" y="0"/>
            <a:ext cx="9956800" cy="1143000"/>
          </a:xfrm>
        </p:spPr>
        <p:txBody>
          <a:bodyPr/>
          <a:lstStyle/>
          <a:p>
            <a:pPr algn="ctr"/>
            <a:r>
              <a:rPr lang="fr-FR" b="1" dirty="0"/>
              <a:t>Action à visée individuelle</a:t>
            </a:r>
          </a:p>
        </p:txBody>
      </p:sp>
      <p:sp>
        <p:nvSpPr>
          <p:cNvPr id="3" name="Espace réservé du contenu 2"/>
          <p:cNvSpPr>
            <a:spLocks noGrp="1"/>
          </p:cNvSpPr>
          <p:nvPr>
            <p:ph sz="quarter" idx="1"/>
          </p:nvPr>
        </p:nvSpPr>
        <p:spPr/>
        <p:txBody>
          <a:bodyPr>
            <a:normAutofit/>
          </a:bodyPr>
          <a:lstStyle/>
          <a:p>
            <a:pPr marL="0" indent="0">
              <a:buNone/>
            </a:pPr>
            <a:r>
              <a:rPr lang="fr-FR" sz="2200" dirty="0"/>
              <a:t>Suivi en santé travail  (visite initiale, périodique, de reprise, pré reprise)</a:t>
            </a:r>
          </a:p>
          <a:p>
            <a:pPr marL="0" indent="0">
              <a:buNone/>
            </a:pPr>
            <a:r>
              <a:rPr lang="fr-FR" sz="2200" dirty="0"/>
              <a:t> </a:t>
            </a:r>
          </a:p>
          <a:p>
            <a:r>
              <a:rPr lang="fr-FR" sz="2200" dirty="0"/>
              <a:t>Moment pour évaluer le lien entre travail et conduite addictive</a:t>
            </a:r>
          </a:p>
          <a:p>
            <a:r>
              <a:rPr lang="fr-FR" sz="2200" dirty="0"/>
              <a:t>Moment pour aborder les consommations de SPA et son impact en terme de santé et sécurité</a:t>
            </a:r>
          </a:p>
          <a:p>
            <a:r>
              <a:rPr lang="fr-FR" sz="2200" dirty="0"/>
              <a:t>Réalisation repérage/RPIB + CAT et suivi</a:t>
            </a:r>
          </a:p>
          <a:p>
            <a:r>
              <a:rPr lang="fr-FR" sz="2200" dirty="0"/>
              <a:t>Recours au examen biologique</a:t>
            </a:r>
          </a:p>
          <a:p>
            <a:r>
              <a:rPr lang="fr-FR" sz="2200" dirty="0"/>
              <a:t>Accompagnement vers les soins (médecin généraliste ou spécialiste) des patients dépendants qui le souhaitent</a:t>
            </a:r>
          </a:p>
          <a:p>
            <a:pPr marL="0" indent="0">
              <a:buNone/>
            </a:pPr>
            <a:endParaRPr lang="fr-FR" sz="2200" dirty="0"/>
          </a:p>
        </p:txBody>
      </p:sp>
      <p:pic>
        <p:nvPicPr>
          <p:cNvPr id="4" name="Picture 2" descr="D:\jean noel\Downloads\LOGO CHU\loga chu.PNG">
            <a:extLst>
              <a:ext uri="{FF2B5EF4-FFF2-40B4-BE49-F238E27FC236}">
                <a16:creationId xmlns:a16="http://schemas.microsoft.com/office/drawing/2014/main" id="{F65A7AB7-83F4-4C7C-B8E3-178B8A99D35F}"/>
              </a:ext>
            </a:extLst>
          </p:cNvPr>
          <p:cNvPicPr>
            <a:picLocks noChangeAspect="1" noChangeArrowheads="1"/>
          </p:cNvPicPr>
          <p:nvPr/>
        </p:nvPicPr>
        <p:blipFill>
          <a:blip r:embed="rId2" cstate="print"/>
          <a:srcRect/>
          <a:stretch>
            <a:fillRect/>
          </a:stretch>
        </p:blipFill>
        <p:spPr bwMode="auto">
          <a:xfrm>
            <a:off x="11158330" y="0"/>
            <a:ext cx="1033669" cy="940904"/>
          </a:xfrm>
          <a:prstGeom prst="rect">
            <a:avLst/>
          </a:prstGeom>
          <a:noFill/>
        </p:spPr>
      </p:pic>
    </p:spTree>
    <p:extLst>
      <p:ext uri="{BB962C8B-B14F-4D97-AF65-F5344CB8AC3E}">
        <p14:creationId xmlns:p14="http://schemas.microsoft.com/office/powerpoint/2010/main" val="25199219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7255" y="0"/>
            <a:ext cx="9956800" cy="1143000"/>
          </a:xfrm>
        </p:spPr>
        <p:txBody>
          <a:bodyPr/>
          <a:lstStyle/>
          <a:p>
            <a:pPr algn="ctr"/>
            <a:r>
              <a:rPr lang="fr-FR" b="1" dirty="0"/>
              <a:t>Action à visée individuelle</a:t>
            </a:r>
            <a:endParaRPr lang="fr-FR" dirty="0"/>
          </a:p>
        </p:txBody>
      </p:sp>
      <p:sp>
        <p:nvSpPr>
          <p:cNvPr id="3" name="Espace réservé du contenu 2"/>
          <p:cNvSpPr>
            <a:spLocks noGrp="1"/>
          </p:cNvSpPr>
          <p:nvPr>
            <p:ph sz="quarter" idx="1"/>
          </p:nvPr>
        </p:nvSpPr>
        <p:spPr/>
        <p:txBody>
          <a:bodyPr>
            <a:noAutofit/>
          </a:bodyPr>
          <a:lstStyle/>
          <a:p>
            <a:pPr marL="0" indent="0">
              <a:buNone/>
            </a:pPr>
            <a:r>
              <a:rPr lang="fr-FR" sz="2000" dirty="0"/>
              <a:t>Pour les salariés bénéficiant de soins addictologiques</a:t>
            </a:r>
          </a:p>
          <a:p>
            <a:pPr marL="0" indent="0">
              <a:buNone/>
            </a:pPr>
            <a:endParaRPr lang="fr-FR" sz="1000" dirty="0"/>
          </a:p>
          <a:p>
            <a:r>
              <a:rPr lang="fr-FR" sz="2000" dirty="0"/>
              <a:t>Faire le point sur sa situation actuelle à son poste de travail (état physique et psychique, charge de travail, mobilisation des ressources interne, difficultés, sécurité, poursuite du suivi spécialisé….)</a:t>
            </a:r>
          </a:p>
          <a:p>
            <a:endParaRPr lang="fr-FR" sz="1000" dirty="0"/>
          </a:p>
          <a:p>
            <a:r>
              <a:rPr lang="fr-FR" sz="2000" dirty="0"/>
              <a:t>Évaluation du retour au travail (PRE REPRISE) + maintien dans emploi </a:t>
            </a:r>
          </a:p>
          <a:p>
            <a:pPr marL="0" indent="0">
              <a:buNone/>
            </a:pPr>
            <a:r>
              <a:rPr lang="fr-FR" sz="2000" dirty="0"/>
              <a:t>Abord de l’évolution des troubles durant arrêt, état actuel, condition de reprise et accompagnement, aménagement…</a:t>
            </a:r>
          </a:p>
          <a:p>
            <a:pPr marL="0" indent="0">
              <a:buNone/>
            </a:pPr>
            <a:r>
              <a:rPr lang="fr-FR" sz="2000" dirty="0"/>
              <a:t>Abord des situation de rechute en lien avec le travail (conflits interpersonnels, pression sociale ou du groupe, impératifs/objectifs/contraintes, menace sur le sentiment de contrôle du poste de travail, changement de poste, poste de travail non défini, stimulation sensorielle/publicité….)</a:t>
            </a:r>
          </a:p>
          <a:p>
            <a:pPr marL="0" indent="0">
              <a:buNone/>
            </a:pPr>
            <a:r>
              <a:rPr lang="fr-FR" sz="2000" dirty="0"/>
              <a:t>Accompagnement en visite régulière</a:t>
            </a:r>
          </a:p>
        </p:txBody>
      </p:sp>
      <p:pic>
        <p:nvPicPr>
          <p:cNvPr id="4" name="Picture 2" descr="D:\jean noel\Downloads\LOGO CHU\loga chu.PNG">
            <a:extLst>
              <a:ext uri="{FF2B5EF4-FFF2-40B4-BE49-F238E27FC236}">
                <a16:creationId xmlns:a16="http://schemas.microsoft.com/office/drawing/2014/main" id="{E06C8FE2-D945-4053-B19F-1D94FC52F4C0}"/>
              </a:ext>
            </a:extLst>
          </p:cNvPr>
          <p:cNvPicPr>
            <a:picLocks noChangeAspect="1" noChangeArrowheads="1"/>
          </p:cNvPicPr>
          <p:nvPr/>
        </p:nvPicPr>
        <p:blipFill>
          <a:blip r:embed="rId2" cstate="print"/>
          <a:srcRect/>
          <a:stretch>
            <a:fillRect/>
          </a:stretch>
        </p:blipFill>
        <p:spPr bwMode="auto">
          <a:xfrm>
            <a:off x="11158330" y="0"/>
            <a:ext cx="1033669" cy="940904"/>
          </a:xfrm>
          <a:prstGeom prst="rect">
            <a:avLst/>
          </a:prstGeom>
          <a:noFill/>
        </p:spPr>
      </p:pic>
    </p:spTree>
    <p:extLst>
      <p:ext uri="{BB962C8B-B14F-4D97-AF65-F5344CB8AC3E}">
        <p14:creationId xmlns:p14="http://schemas.microsoft.com/office/powerpoint/2010/main" val="2363932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094" y="682503"/>
            <a:ext cx="5939937"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548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re 1"/>
          <p:cNvSpPr>
            <a:spLocks noGrp="1"/>
          </p:cNvSpPr>
          <p:nvPr>
            <p:ph type="title"/>
          </p:nvPr>
        </p:nvSpPr>
        <p:spPr>
          <a:xfrm>
            <a:off x="2218723" y="-234255"/>
            <a:ext cx="8229600" cy="1143000"/>
          </a:xfrm>
        </p:spPr>
        <p:txBody>
          <a:bodyPr>
            <a:normAutofit/>
          </a:bodyPr>
          <a:lstStyle/>
          <a:p>
            <a:pPr algn="ctr" eaLnBrk="1" hangingPunct="1"/>
            <a:r>
              <a:rPr lang="fr-FR" altLang="fr-FR" sz="3200" b="1" dirty="0"/>
              <a:t>Actions À Visée Collective</a:t>
            </a:r>
          </a:p>
        </p:txBody>
      </p:sp>
      <p:graphicFrame>
        <p:nvGraphicFramePr>
          <p:cNvPr id="6" name="Espace réservé du contenu 5"/>
          <p:cNvGraphicFramePr>
            <a:graphicFrameLocks noGrp="1"/>
          </p:cNvGraphicFramePr>
          <p:nvPr>
            <p:ph sz="quarter" idx="1"/>
          </p:nvPr>
        </p:nvGraphicFramePr>
        <p:xfrm>
          <a:off x="4151784" y="1340769"/>
          <a:ext cx="6347048" cy="2736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Ellipse 6"/>
          <p:cNvSpPr/>
          <p:nvPr/>
        </p:nvSpPr>
        <p:spPr>
          <a:xfrm>
            <a:off x="1648701" y="2216920"/>
            <a:ext cx="2215274" cy="935037"/>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fr-FR" sz="1600" dirty="0"/>
              <a:t>Le consommateur</a:t>
            </a:r>
          </a:p>
        </p:txBody>
      </p:sp>
      <p:graphicFrame>
        <p:nvGraphicFramePr>
          <p:cNvPr id="9" name="Diagramme 8"/>
          <p:cNvGraphicFramePr/>
          <p:nvPr/>
        </p:nvGraphicFramePr>
        <p:xfrm>
          <a:off x="4223792" y="3429000"/>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Ellipse 9"/>
          <p:cNvSpPr/>
          <p:nvPr/>
        </p:nvSpPr>
        <p:spPr>
          <a:xfrm>
            <a:off x="1774825" y="4941888"/>
            <a:ext cx="2089150" cy="925512"/>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fr-FR" dirty="0"/>
              <a:t>Les autres</a:t>
            </a:r>
          </a:p>
          <a:p>
            <a:pPr algn="ctr">
              <a:defRPr/>
            </a:pPr>
            <a:r>
              <a:rPr lang="fr-FR" dirty="0"/>
              <a:t>acteurs</a:t>
            </a:r>
          </a:p>
        </p:txBody>
      </p:sp>
      <p:pic>
        <p:nvPicPr>
          <p:cNvPr id="8" name="Picture 2" descr="D:\jean noel\Downloads\LOGO CHU\loga chu.PNG">
            <a:extLst>
              <a:ext uri="{FF2B5EF4-FFF2-40B4-BE49-F238E27FC236}">
                <a16:creationId xmlns:a16="http://schemas.microsoft.com/office/drawing/2014/main" id="{B4AC39E8-88DF-4B7E-8DB6-55DEC2D9371C}"/>
              </a:ext>
            </a:extLst>
          </p:cNvPr>
          <p:cNvPicPr>
            <a:picLocks noChangeAspect="1" noChangeArrowheads="1"/>
          </p:cNvPicPr>
          <p:nvPr/>
        </p:nvPicPr>
        <p:blipFill>
          <a:blip r:embed="rId12" cstate="print"/>
          <a:srcRect/>
          <a:stretch>
            <a:fillRect/>
          </a:stretch>
        </p:blipFill>
        <p:spPr bwMode="auto">
          <a:xfrm>
            <a:off x="11353800" y="0"/>
            <a:ext cx="838199" cy="821635"/>
          </a:xfrm>
          <a:prstGeom prst="rect">
            <a:avLst/>
          </a:prstGeom>
          <a:noFill/>
        </p:spPr>
      </p:pic>
    </p:spTree>
    <p:extLst>
      <p:ext uri="{BB962C8B-B14F-4D97-AF65-F5344CB8AC3E}">
        <p14:creationId xmlns:p14="http://schemas.microsoft.com/office/powerpoint/2010/main" val="1007123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7608" y="116632"/>
            <a:ext cx="8229600" cy="1143000"/>
          </a:xfrm>
        </p:spPr>
        <p:txBody>
          <a:bodyPr>
            <a:normAutofit/>
          </a:bodyPr>
          <a:lstStyle/>
          <a:p>
            <a:pPr algn="ctr"/>
            <a:r>
              <a:rPr lang="fr-FR" sz="3000" b="1" dirty="0"/>
              <a:t>POLITIQUE SPA </a:t>
            </a:r>
            <a:br>
              <a:rPr lang="fr-FR" sz="3000" b="1" dirty="0"/>
            </a:br>
            <a:r>
              <a:rPr lang="fr-FR" sz="3000" b="1" dirty="0"/>
              <a:t>EN ENTREPRISE ? </a:t>
            </a:r>
          </a:p>
        </p:txBody>
      </p:sp>
      <p:pic>
        <p:nvPicPr>
          <p:cNvPr id="2050" name="Picture 2" descr="D:\jean noel\Desktop\politique alcool en entreprise et collectivité\iceberg alcool entreprise.PNG"/>
          <p:cNvPicPr>
            <a:picLocks noGrp="1" noChangeAspect="1" noChangeArrowheads="1"/>
          </p:cNvPicPr>
          <p:nvPr>
            <p:ph sz="quarter" idx="1"/>
          </p:nvPr>
        </p:nvPicPr>
        <p:blipFill>
          <a:blip r:embed="rId2" cstate="print"/>
          <a:srcRect/>
          <a:stretch>
            <a:fillRect/>
          </a:stretch>
        </p:blipFill>
        <p:spPr bwMode="auto">
          <a:xfrm>
            <a:off x="1524000" y="1916832"/>
            <a:ext cx="5472608" cy="4104456"/>
          </a:xfrm>
          <a:prstGeom prst="rect">
            <a:avLst/>
          </a:prstGeom>
          <a:noFill/>
        </p:spPr>
      </p:pic>
      <p:sp>
        <p:nvSpPr>
          <p:cNvPr id="6" name="Rectangle à coins arrondis 5"/>
          <p:cNvSpPr/>
          <p:nvPr/>
        </p:nvSpPr>
        <p:spPr>
          <a:xfrm>
            <a:off x="8344069" y="3180861"/>
            <a:ext cx="2952328" cy="12241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a:t>Notion de </a:t>
            </a:r>
          </a:p>
          <a:p>
            <a:pPr algn="ctr"/>
            <a:r>
              <a:rPr lang="fr-FR" b="1" dirty="0"/>
              <a:t>groupe</a:t>
            </a:r>
          </a:p>
          <a:p>
            <a:pPr algn="ctr"/>
            <a:r>
              <a:rPr lang="fr-FR" dirty="0"/>
              <a:t>et de </a:t>
            </a:r>
            <a:r>
              <a:rPr lang="fr-FR" b="1" dirty="0"/>
              <a:t>parcours</a:t>
            </a:r>
            <a:r>
              <a:rPr lang="fr-FR" dirty="0"/>
              <a:t> </a:t>
            </a:r>
          </a:p>
        </p:txBody>
      </p:sp>
      <p:pic>
        <p:nvPicPr>
          <p:cNvPr id="5" name="Picture 2" descr="D:\jean noel\Downloads\LOGO CHU\loga chu.PNG">
            <a:extLst>
              <a:ext uri="{FF2B5EF4-FFF2-40B4-BE49-F238E27FC236}">
                <a16:creationId xmlns:a16="http://schemas.microsoft.com/office/drawing/2014/main" id="{86204427-680E-4358-875F-E57B1FB656C0}"/>
              </a:ext>
            </a:extLst>
          </p:cNvPr>
          <p:cNvPicPr>
            <a:picLocks noChangeAspect="1" noChangeArrowheads="1"/>
          </p:cNvPicPr>
          <p:nvPr/>
        </p:nvPicPr>
        <p:blipFill>
          <a:blip r:embed="rId3" cstate="print"/>
          <a:srcRect/>
          <a:stretch>
            <a:fillRect/>
          </a:stretch>
        </p:blipFill>
        <p:spPr bwMode="auto">
          <a:xfrm>
            <a:off x="11296397" y="0"/>
            <a:ext cx="895602" cy="940904"/>
          </a:xfrm>
          <a:prstGeom prst="rect">
            <a:avLst/>
          </a:prstGeom>
          <a:noFill/>
        </p:spPr>
      </p:pic>
    </p:spTree>
    <p:extLst>
      <p:ext uri="{BB962C8B-B14F-4D97-AF65-F5344CB8AC3E}">
        <p14:creationId xmlns:p14="http://schemas.microsoft.com/office/powerpoint/2010/main" val="16402393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1544" y="0"/>
            <a:ext cx="8229600" cy="1143000"/>
          </a:xfrm>
        </p:spPr>
        <p:txBody>
          <a:bodyPr>
            <a:noAutofit/>
          </a:bodyPr>
          <a:lstStyle/>
          <a:p>
            <a:pPr algn="ctr"/>
            <a:r>
              <a:rPr lang="fr-FR" sz="3000" b="1" dirty="0"/>
              <a:t>POLITIQUE SPA </a:t>
            </a:r>
            <a:br>
              <a:rPr lang="fr-FR" sz="3000" b="1" dirty="0"/>
            </a:br>
            <a:r>
              <a:rPr lang="fr-FR" sz="3000" b="1" dirty="0"/>
              <a:t>EN ENTREPRISE </a:t>
            </a:r>
            <a:endParaRPr lang="fr-FR" sz="3000" dirty="0"/>
          </a:p>
        </p:txBody>
      </p:sp>
      <p:sp>
        <p:nvSpPr>
          <p:cNvPr id="3" name="Espace réservé du contenu 2"/>
          <p:cNvSpPr>
            <a:spLocks noGrp="1"/>
          </p:cNvSpPr>
          <p:nvPr>
            <p:ph sz="quarter" idx="1"/>
          </p:nvPr>
        </p:nvSpPr>
        <p:spPr>
          <a:xfrm>
            <a:off x="2135560" y="1628800"/>
            <a:ext cx="8229600" cy="3816424"/>
          </a:xfrm>
        </p:spPr>
        <p:txBody>
          <a:bodyPr>
            <a:normAutofit fontScale="92500" lnSpcReduction="20000"/>
          </a:bodyPr>
          <a:lstStyle/>
          <a:p>
            <a:pPr>
              <a:buFont typeface="Wingdings" pitchFamily="2" charset="2"/>
              <a:buChar char="§"/>
            </a:pPr>
            <a:r>
              <a:rPr lang="fr-FR" sz="2000" dirty="0"/>
              <a:t>La démarche doit  être porter par la direction et concerner l’ensemble des salariées de l’entreprise et pas seulement ceux qui apparaissent en difficulté.</a:t>
            </a:r>
          </a:p>
          <a:p>
            <a:pPr>
              <a:buNone/>
            </a:pPr>
            <a:endParaRPr lang="fr-FR" sz="2000" dirty="0"/>
          </a:p>
          <a:p>
            <a:pPr>
              <a:buFont typeface="Wingdings" pitchFamily="2" charset="2"/>
              <a:buChar char="§"/>
            </a:pPr>
            <a:r>
              <a:rPr lang="fr-FR" sz="2000" dirty="0"/>
              <a:t>L’ensemble des acteurs dans l’entreprise doivent être impliqués : direction, médecin du travail, infirmière, membres du CHSCT, membre des DP, Ressources humaines, Encadrement….</a:t>
            </a:r>
          </a:p>
          <a:p>
            <a:pPr>
              <a:buFont typeface="Wingdings" pitchFamily="2" charset="2"/>
              <a:buChar char="§"/>
            </a:pPr>
            <a:endParaRPr lang="fr-FR" sz="2000" dirty="0"/>
          </a:p>
          <a:p>
            <a:pPr>
              <a:buFont typeface="Wingdings" pitchFamily="2" charset="2"/>
              <a:buChar char="§"/>
            </a:pPr>
            <a:r>
              <a:rPr lang="fr-FR" sz="2000" dirty="0"/>
              <a:t>La politique de gestion des problèmes liées au SPA doit rentre dans la politique de gestion du personnel</a:t>
            </a:r>
          </a:p>
          <a:p>
            <a:pPr>
              <a:buFont typeface="Wingdings" pitchFamily="2" charset="2"/>
              <a:buChar char="§"/>
            </a:pPr>
            <a:endParaRPr lang="fr-FR" sz="2000" dirty="0"/>
          </a:p>
          <a:p>
            <a:pPr>
              <a:buFont typeface="Wingdings" pitchFamily="2" charset="2"/>
              <a:buChar char="§"/>
            </a:pPr>
            <a:r>
              <a:rPr lang="fr-FR" sz="2000" dirty="0"/>
              <a:t>Création d’un groupe , représentatif des différents acteurs, portant la politique de l’entreprise</a:t>
            </a:r>
          </a:p>
          <a:p>
            <a:pPr>
              <a:buFont typeface="Wingdings" pitchFamily="2" charset="2"/>
              <a:buChar char="§"/>
            </a:pPr>
            <a:endParaRPr lang="fr-FR" sz="2200" dirty="0"/>
          </a:p>
          <a:p>
            <a:pPr>
              <a:buNone/>
            </a:pPr>
            <a:endParaRPr lang="fr-FR" sz="2200" dirty="0"/>
          </a:p>
          <a:p>
            <a:pPr>
              <a:buFont typeface="Wingdings" pitchFamily="2" charset="2"/>
              <a:buChar char="§"/>
            </a:pPr>
            <a:endParaRPr lang="fr-FR" sz="2200" dirty="0"/>
          </a:p>
          <a:p>
            <a:pPr>
              <a:buFont typeface="Wingdings" pitchFamily="2" charset="2"/>
              <a:buChar char="§"/>
            </a:pPr>
            <a:endParaRPr lang="fr-FR" sz="2200" dirty="0"/>
          </a:p>
          <a:p>
            <a:pPr>
              <a:buNone/>
            </a:pPr>
            <a:endParaRPr lang="fr-FR" sz="2400" dirty="0"/>
          </a:p>
          <a:p>
            <a:pPr>
              <a:buNone/>
            </a:pPr>
            <a:endParaRPr lang="fr-FR" sz="2400" dirty="0"/>
          </a:p>
          <a:p>
            <a:pPr>
              <a:buFont typeface="Wingdings" pitchFamily="2" charset="2"/>
              <a:buChar char="§"/>
            </a:pPr>
            <a:endParaRPr lang="fr-FR" sz="2400" dirty="0"/>
          </a:p>
        </p:txBody>
      </p:sp>
      <p:sp>
        <p:nvSpPr>
          <p:cNvPr id="5" name="Rectangle à coins arrondis 4"/>
          <p:cNvSpPr/>
          <p:nvPr/>
        </p:nvSpPr>
        <p:spPr>
          <a:xfrm>
            <a:off x="2423592" y="5661248"/>
            <a:ext cx="7416824" cy="9361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buNone/>
            </a:pPr>
            <a:r>
              <a:rPr lang="fr-FR" b="1" dirty="0"/>
              <a:t>La gestion du risque SPA concerne toute l’entreprise, et doit s’appuyer sur une politique claire, négociée, affichée et soutenue par la direction</a:t>
            </a:r>
            <a:r>
              <a:rPr lang="fr-FR" dirty="0"/>
              <a:t>. </a:t>
            </a:r>
          </a:p>
        </p:txBody>
      </p:sp>
      <p:pic>
        <p:nvPicPr>
          <p:cNvPr id="6" name="Picture 2" descr="D:\jean noel\Downloads\LOGO CHU\loga chu.PNG">
            <a:extLst>
              <a:ext uri="{FF2B5EF4-FFF2-40B4-BE49-F238E27FC236}">
                <a16:creationId xmlns:a16="http://schemas.microsoft.com/office/drawing/2014/main" id="{82E877AF-44FC-4342-B745-89AE3DED5E84}"/>
              </a:ext>
            </a:extLst>
          </p:cNvPr>
          <p:cNvPicPr>
            <a:picLocks noChangeAspect="1" noChangeArrowheads="1"/>
          </p:cNvPicPr>
          <p:nvPr/>
        </p:nvPicPr>
        <p:blipFill>
          <a:blip r:embed="rId2" cstate="print"/>
          <a:srcRect/>
          <a:stretch>
            <a:fillRect/>
          </a:stretch>
        </p:blipFill>
        <p:spPr bwMode="auto">
          <a:xfrm>
            <a:off x="11158330" y="0"/>
            <a:ext cx="1033669" cy="940904"/>
          </a:xfrm>
          <a:prstGeom prst="rect">
            <a:avLst/>
          </a:prstGeom>
          <a:noFill/>
        </p:spPr>
      </p:pic>
    </p:spTree>
    <p:extLst>
      <p:ext uri="{BB962C8B-B14F-4D97-AF65-F5344CB8AC3E}">
        <p14:creationId xmlns:p14="http://schemas.microsoft.com/office/powerpoint/2010/main" val="13781448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p:cNvSpPr>
            <a:spLocks noGrp="1"/>
          </p:cNvSpPr>
          <p:nvPr>
            <p:ph type="title"/>
          </p:nvPr>
        </p:nvSpPr>
        <p:spPr/>
        <p:txBody>
          <a:bodyPr>
            <a:normAutofit/>
          </a:bodyPr>
          <a:lstStyle/>
          <a:p>
            <a:pPr eaLnBrk="1" hangingPunct="1"/>
            <a:r>
              <a:rPr lang="fr-FR" altLang="fr-FR" sz="2800" b="1" dirty="0"/>
              <a:t>La démarche de prévention collective</a:t>
            </a:r>
          </a:p>
        </p:txBody>
      </p:sp>
      <p:sp>
        <p:nvSpPr>
          <p:cNvPr id="3" name="Espace réservé du contenu 2"/>
          <p:cNvSpPr>
            <a:spLocks noGrp="1"/>
          </p:cNvSpPr>
          <p:nvPr>
            <p:ph sz="quarter" idx="1"/>
          </p:nvPr>
        </p:nvSpPr>
        <p:spPr>
          <a:xfrm>
            <a:off x="1700213" y="1544638"/>
            <a:ext cx="8229600" cy="4525962"/>
          </a:xfrm>
        </p:spPr>
        <p:txBody>
          <a:bodyPr rtlCol="0">
            <a:normAutofit/>
          </a:bodyPr>
          <a:lstStyle/>
          <a:p>
            <a:pPr>
              <a:buFont typeface="Wingdings" panose="05000000000000000000" pitchFamily="2" charset="2"/>
              <a:buChar char="§"/>
              <a:defRPr/>
            </a:pPr>
            <a:r>
              <a:rPr lang="fr-FR" dirty="0"/>
              <a:t>Création d’un groupe de travail</a:t>
            </a:r>
          </a:p>
          <a:p>
            <a:pPr marL="0" indent="0">
              <a:buNone/>
              <a:defRPr/>
            </a:pPr>
            <a:endParaRPr lang="fr-FR" dirty="0"/>
          </a:p>
          <a:p>
            <a:pPr>
              <a:buFontTx/>
              <a:buChar char="-"/>
              <a:defRPr/>
            </a:pPr>
            <a:r>
              <a:rPr lang="fr-FR" sz="2400" dirty="0"/>
              <a:t>Représentant du personnel</a:t>
            </a:r>
          </a:p>
          <a:p>
            <a:pPr>
              <a:buFontTx/>
              <a:buChar char="-"/>
              <a:defRPr/>
            </a:pPr>
            <a:r>
              <a:rPr lang="fr-FR" sz="2400" dirty="0"/>
              <a:t>Représentant de la collectivité</a:t>
            </a:r>
          </a:p>
          <a:p>
            <a:pPr>
              <a:buFontTx/>
              <a:buChar char="-"/>
              <a:defRPr/>
            </a:pPr>
            <a:r>
              <a:rPr lang="fr-FR" sz="2400" dirty="0"/>
              <a:t>Représentant de la Direction </a:t>
            </a:r>
          </a:p>
          <a:p>
            <a:pPr>
              <a:buFontTx/>
              <a:buChar char="-"/>
              <a:defRPr/>
            </a:pPr>
            <a:r>
              <a:rPr lang="fr-FR" sz="2400" dirty="0"/>
              <a:t>Représentant socio-médicaux</a:t>
            </a:r>
          </a:p>
          <a:p>
            <a:pPr>
              <a:buFontTx/>
              <a:buChar char="-"/>
              <a:defRPr/>
            </a:pPr>
            <a:r>
              <a:rPr lang="fr-FR" sz="2400" dirty="0"/>
              <a:t>Représentatif du sexe</a:t>
            </a:r>
          </a:p>
          <a:p>
            <a:pPr>
              <a:buFontTx/>
              <a:buChar char="-"/>
              <a:defRPr/>
            </a:pPr>
            <a:r>
              <a:rPr lang="fr-FR" sz="2400" dirty="0"/>
              <a:t>Représentatif des activités</a:t>
            </a:r>
          </a:p>
        </p:txBody>
      </p:sp>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01580">
            <a:off x="6994526" y="3771900"/>
            <a:ext cx="316706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97772">
            <a:off x="7900988" y="2081214"/>
            <a:ext cx="1822450" cy="118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15984">
            <a:off x="5688014" y="5200651"/>
            <a:ext cx="474027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D:\jean noel\Downloads\LOGO CHU\loga chu.PNG">
            <a:extLst>
              <a:ext uri="{FF2B5EF4-FFF2-40B4-BE49-F238E27FC236}">
                <a16:creationId xmlns:a16="http://schemas.microsoft.com/office/drawing/2014/main" id="{12B8FA48-A0AA-4111-B382-9A88CFCF3610}"/>
              </a:ext>
            </a:extLst>
          </p:cNvPr>
          <p:cNvPicPr>
            <a:picLocks noChangeAspect="1" noChangeArrowheads="1"/>
          </p:cNvPicPr>
          <p:nvPr/>
        </p:nvPicPr>
        <p:blipFill>
          <a:blip r:embed="rId5" cstate="print"/>
          <a:srcRect/>
          <a:stretch>
            <a:fillRect/>
          </a:stretch>
        </p:blipFill>
        <p:spPr bwMode="auto">
          <a:xfrm>
            <a:off x="11158330" y="0"/>
            <a:ext cx="1033669" cy="940904"/>
          </a:xfrm>
          <a:prstGeom prst="rect">
            <a:avLst/>
          </a:prstGeom>
          <a:noFill/>
        </p:spPr>
      </p:pic>
    </p:spTree>
    <p:extLst>
      <p:ext uri="{BB962C8B-B14F-4D97-AF65-F5344CB8AC3E}">
        <p14:creationId xmlns:p14="http://schemas.microsoft.com/office/powerpoint/2010/main" val="4254521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2662" y="50800"/>
            <a:ext cx="9956800" cy="1143000"/>
          </a:xfrm>
        </p:spPr>
        <p:txBody>
          <a:bodyPr>
            <a:normAutofit/>
          </a:bodyPr>
          <a:lstStyle/>
          <a:p>
            <a:pPr algn="ctr"/>
            <a:r>
              <a:rPr lang="fr-FR" sz="3600" b="1" dirty="0"/>
              <a:t>ADDICTION ET TRAVAIL</a:t>
            </a:r>
            <a:endParaRPr lang="fr-FR" sz="3600" dirty="0"/>
          </a:p>
        </p:txBody>
      </p:sp>
      <p:sp>
        <p:nvSpPr>
          <p:cNvPr id="3" name="Espace réservé du contenu 2"/>
          <p:cNvSpPr>
            <a:spLocks noGrp="1"/>
          </p:cNvSpPr>
          <p:nvPr>
            <p:ph sz="quarter" idx="1"/>
          </p:nvPr>
        </p:nvSpPr>
        <p:spPr>
          <a:xfrm>
            <a:off x="1066800" y="2138662"/>
            <a:ext cx="10515600" cy="4351338"/>
          </a:xfrm>
        </p:spPr>
        <p:txBody>
          <a:bodyPr/>
          <a:lstStyle/>
          <a:p>
            <a:pPr>
              <a:buFont typeface="Wingdings" pitchFamily="2" charset="2"/>
              <a:buChar char="§"/>
            </a:pPr>
            <a:r>
              <a:rPr lang="fr-FR" sz="2000" dirty="0"/>
              <a:t>Notion de « </a:t>
            </a:r>
            <a:r>
              <a:rPr lang="fr-FR" sz="2000" i="1" dirty="0"/>
              <a:t>métier à risque</a:t>
            </a:r>
            <a:r>
              <a:rPr lang="fr-FR" sz="2000" dirty="0"/>
              <a:t> »</a:t>
            </a:r>
          </a:p>
          <a:p>
            <a:pPr>
              <a:buNone/>
            </a:pPr>
            <a:endParaRPr lang="fr-FR" sz="2000" dirty="0"/>
          </a:p>
          <a:p>
            <a:pPr>
              <a:buFontTx/>
              <a:buChar char="-"/>
            </a:pPr>
            <a:r>
              <a:rPr lang="fr-FR" sz="2000" dirty="0"/>
              <a:t>Il n’existe pas de professions qui soient directement liées à une addiction.</a:t>
            </a:r>
          </a:p>
          <a:p>
            <a:pPr>
              <a:buNone/>
            </a:pPr>
            <a:endParaRPr lang="fr-FR" sz="2000" dirty="0"/>
          </a:p>
          <a:p>
            <a:pPr>
              <a:buFontTx/>
              <a:buChar char="-"/>
            </a:pPr>
            <a:r>
              <a:rPr lang="fr-FR" sz="2000" dirty="0"/>
              <a:t>Par contre, on décrit des déterminants des postes de travail susceptibles d’initier, de favoriser ou de renforcer une addiction.</a:t>
            </a:r>
          </a:p>
          <a:p>
            <a:pPr>
              <a:buFontTx/>
              <a:buChar char="-"/>
            </a:pPr>
            <a:endParaRPr lang="fr-FR" dirty="0"/>
          </a:p>
          <a:p>
            <a:pPr>
              <a:buNone/>
            </a:pPr>
            <a:endParaRPr lang="fr-FR" dirty="0"/>
          </a:p>
        </p:txBody>
      </p:sp>
      <p:pic>
        <p:nvPicPr>
          <p:cNvPr id="4" name="Picture 2" descr="D:\jean noel\Downloads\LOGO CHU\loga chu.PNG"/>
          <p:cNvPicPr>
            <a:picLocks noChangeAspect="1" noChangeArrowheads="1"/>
          </p:cNvPicPr>
          <p:nvPr/>
        </p:nvPicPr>
        <p:blipFill>
          <a:blip r:embed="rId2" cstate="print"/>
          <a:srcRect/>
          <a:stretch>
            <a:fillRect/>
          </a:stretch>
        </p:blipFill>
        <p:spPr bwMode="auto">
          <a:xfrm>
            <a:off x="10972800" y="0"/>
            <a:ext cx="1219200" cy="1244600"/>
          </a:xfrm>
          <a:prstGeom prst="rect">
            <a:avLst/>
          </a:prstGeom>
          <a:noFill/>
        </p:spPr>
      </p:pic>
    </p:spTree>
    <p:extLst>
      <p:ext uri="{BB962C8B-B14F-4D97-AF65-F5344CB8AC3E}">
        <p14:creationId xmlns:p14="http://schemas.microsoft.com/office/powerpoint/2010/main" val="31976877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re 1"/>
          <p:cNvSpPr>
            <a:spLocks noGrp="1"/>
          </p:cNvSpPr>
          <p:nvPr>
            <p:ph type="title"/>
          </p:nvPr>
        </p:nvSpPr>
        <p:spPr>
          <a:xfrm>
            <a:off x="893380" y="-101048"/>
            <a:ext cx="9956800" cy="1143000"/>
          </a:xfrm>
        </p:spPr>
        <p:txBody>
          <a:bodyPr>
            <a:normAutofit/>
          </a:bodyPr>
          <a:lstStyle/>
          <a:p>
            <a:pPr algn="ctr" eaLnBrk="1" hangingPunct="1"/>
            <a:r>
              <a:rPr lang="fr-FR" altLang="fr-FR" sz="2800" b="1" dirty="0"/>
              <a:t>LA DÉMARCHE DE PRÉVENTION</a:t>
            </a:r>
            <a:endParaRPr lang="fr-FR" altLang="fr-FR" sz="2800" dirty="0"/>
          </a:p>
        </p:txBody>
      </p:sp>
      <p:sp>
        <p:nvSpPr>
          <p:cNvPr id="3" name="Espace réservé du contenu 2"/>
          <p:cNvSpPr>
            <a:spLocks noGrp="1"/>
          </p:cNvSpPr>
          <p:nvPr>
            <p:ph sz="quarter" idx="1"/>
          </p:nvPr>
        </p:nvSpPr>
        <p:spPr/>
        <p:txBody>
          <a:bodyPr rtlCol="0">
            <a:normAutofit/>
          </a:bodyPr>
          <a:lstStyle/>
          <a:p>
            <a:pPr marL="0" indent="0">
              <a:buNone/>
              <a:defRPr/>
            </a:pPr>
            <a:r>
              <a:rPr lang="fr-FR" dirty="0"/>
              <a:t>Travail de réflexion du groupe</a:t>
            </a:r>
          </a:p>
          <a:p>
            <a:pPr marL="0" indent="0">
              <a:buNone/>
              <a:defRPr/>
            </a:pPr>
            <a:endParaRPr lang="fr-FR" sz="800" dirty="0"/>
          </a:p>
          <a:p>
            <a:pPr>
              <a:buFont typeface="Wingdings" panose="05000000000000000000" pitchFamily="2" charset="2"/>
              <a:buChar char="§"/>
              <a:defRPr/>
            </a:pPr>
            <a:r>
              <a:rPr lang="fr-FR" sz="2000" dirty="0"/>
              <a:t>Se former et s’informer</a:t>
            </a:r>
          </a:p>
          <a:p>
            <a:pPr marL="0" indent="0">
              <a:buNone/>
              <a:defRPr/>
            </a:pPr>
            <a:r>
              <a:rPr lang="fr-FR" sz="2000" dirty="0"/>
              <a:t>Prendre en compte l’existant</a:t>
            </a:r>
          </a:p>
          <a:p>
            <a:pPr marL="0" indent="0">
              <a:buNone/>
              <a:defRPr/>
            </a:pPr>
            <a:r>
              <a:rPr lang="fr-FR" sz="2000" dirty="0"/>
              <a:t>Contact avec les structures de soins</a:t>
            </a:r>
          </a:p>
          <a:p>
            <a:pPr marL="0" indent="0">
              <a:buNone/>
              <a:defRPr/>
            </a:pPr>
            <a:r>
              <a:rPr lang="fr-FR" sz="2000" dirty="0"/>
              <a:t>Recherche documentaire et réglementaire</a:t>
            </a:r>
          </a:p>
          <a:p>
            <a:pPr marL="0" indent="0">
              <a:buNone/>
              <a:defRPr/>
            </a:pPr>
            <a:endParaRPr lang="fr-FR" sz="2000" dirty="0"/>
          </a:p>
          <a:p>
            <a:pPr>
              <a:buFont typeface="Wingdings" panose="05000000000000000000" pitchFamily="2" charset="2"/>
              <a:buChar char="§"/>
              <a:defRPr/>
            </a:pPr>
            <a:r>
              <a:rPr lang="fr-FR" sz="2000" dirty="0"/>
              <a:t>Comprendre les mode de consommation et les produits et les situations à risque</a:t>
            </a:r>
          </a:p>
          <a:p>
            <a:pPr>
              <a:defRPr/>
            </a:pPr>
            <a:endParaRPr lang="fr-FR" sz="2000" dirty="0"/>
          </a:p>
          <a:p>
            <a:pPr>
              <a:buFont typeface="Wingdings" panose="05000000000000000000" pitchFamily="2" charset="2"/>
              <a:buChar char="§"/>
              <a:defRPr/>
            </a:pPr>
            <a:r>
              <a:rPr lang="fr-FR" sz="2000" dirty="0"/>
              <a:t>Connaître le niveau d’information des agents</a:t>
            </a:r>
          </a:p>
          <a:p>
            <a:pPr>
              <a:buFont typeface="Wingdings" panose="05000000000000000000" pitchFamily="2" charset="2"/>
              <a:buChar char="§"/>
              <a:defRPr/>
            </a:pPr>
            <a:endParaRPr lang="fr-FR" sz="2000" dirty="0"/>
          </a:p>
          <a:p>
            <a:pPr>
              <a:buFont typeface="Wingdings" panose="05000000000000000000" pitchFamily="2" charset="2"/>
              <a:buChar char="§"/>
              <a:defRPr/>
            </a:pPr>
            <a:r>
              <a:rPr lang="fr-FR" sz="2000" dirty="0"/>
              <a:t>Identifier liens SPA et poste de travail</a:t>
            </a:r>
          </a:p>
          <a:p>
            <a:pPr>
              <a:buFont typeface="Wingdings" panose="05000000000000000000" pitchFamily="2" charset="2"/>
              <a:buChar char="§"/>
              <a:defRPr/>
            </a:pPr>
            <a:endParaRPr lang="fr-FR" sz="2400" dirty="0"/>
          </a:p>
          <a:p>
            <a:pPr>
              <a:buFont typeface="Wingdings" panose="05000000000000000000" pitchFamily="2" charset="2"/>
              <a:buChar char="§"/>
              <a:defRPr/>
            </a:pPr>
            <a:endParaRPr lang="fr-FR" sz="2400" dirty="0"/>
          </a:p>
          <a:p>
            <a:pPr marL="0" indent="0">
              <a:buNone/>
              <a:defRPr/>
            </a:pPr>
            <a:endParaRPr lang="fr-FR" sz="2400" dirty="0"/>
          </a:p>
        </p:txBody>
      </p:sp>
      <p:pic>
        <p:nvPicPr>
          <p:cNvPr id="4" name="Picture 2" descr="D:\jean noel\Downloads\LOGO CHU\loga chu.PNG">
            <a:extLst>
              <a:ext uri="{FF2B5EF4-FFF2-40B4-BE49-F238E27FC236}">
                <a16:creationId xmlns:a16="http://schemas.microsoft.com/office/drawing/2014/main" id="{B9CE96FA-CA46-4249-ACF4-9F3D169871E0}"/>
              </a:ext>
            </a:extLst>
          </p:cNvPr>
          <p:cNvPicPr>
            <a:picLocks noChangeAspect="1" noChangeArrowheads="1"/>
          </p:cNvPicPr>
          <p:nvPr/>
        </p:nvPicPr>
        <p:blipFill>
          <a:blip r:embed="rId2" cstate="print"/>
          <a:srcRect/>
          <a:stretch>
            <a:fillRect/>
          </a:stretch>
        </p:blipFill>
        <p:spPr bwMode="auto">
          <a:xfrm>
            <a:off x="11158330" y="0"/>
            <a:ext cx="1033669" cy="940904"/>
          </a:xfrm>
          <a:prstGeom prst="rect">
            <a:avLst/>
          </a:prstGeom>
          <a:noFill/>
        </p:spPr>
      </p:pic>
    </p:spTree>
    <p:extLst>
      <p:ext uri="{BB962C8B-B14F-4D97-AF65-F5344CB8AC3E}">
        <p14:creationId xmlns:p14="http://schemas.microsoft.com/office/powerpoint/2010/main" val="1242991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p:cNvSpPr>
            <a:spLocks noGrp="1"/>
          </p:cNvSpPr>
          <p:nvPr>
            <p:ph type="title"/>
          </p:nvPr>
        </p:nvSpPr>
        <p:spPr>
          <a:xfrm>
            <a:off x="693683" y="0"/>
            <a:ext cx="9956800" cy="1143000"/>
          </a:xfrm>
        </p:spPr>
        <p:txBody>
          <a:bodyPr>
            <a:normAutofit/>
          </a:bodyPr>
          <a:lstStyle/>
          <a:p>
            <a:pPr algn="ctr" eaLnBrk="1" hangingPunct="1"/>
            <a:r>
              <a:rPr lang="fr-FR" altLang="fr-FR" sz="2800" b="1" dirty="0"/>
              <a:t>RÉDACTION DE LA POLITIQUE DE PRÉVENTION</a:t>
            </a:r>
            <a:endParaRPr lang="fr-FR" altLang="fr-FR" sz="2800" dirty="0"/>
          </a:p>
        </p:txBody>
      </p:sp>
      <p:sp>
        <p:nvSpPr>
          <p:cNvPr id="59395" name="Espace réservé du contenu 2"/>
          <p:cNvSpPr>
            <a:spLocks noGrp="1"/>
          </p:cNvSpPr>
          <p:nvPr>
            <p:ph sz="quarter" idx="1"/>
          </p:nvPr>
        </p:nvSpPr>
        <p:spPr>
          <a:xfrm>
            <a:off x="1955800" y="2314576"/>
            <a:ext cx="8229600" cy="4525963"/>
          </a:xfrm>
        </p:spPr>
        <p:txBody>
          <a:bodyPr/>
          <a:lstStyle/>
          <a:p>
            <a:pPr eaLnBrk="1" hangingPunct="1">
              <a:buFont typeface="Wingdings" pitchFamily="2" charset="2"/>
              <a:buChar char="§"/>
            </a:pPr>
            <a:r>
              <a:rPr lang="fr-FR" altLang="fr-FR" sz="2400" b="1"/>
              <a:t>Comment prévenir les consommations dans la collectivité de travail ?</a:t>
            </a:r>
          </a:p>
          <a:p>
            <a:pPr eaLnBrk="1" hangingPunct="1"/>
            <a:endParaRPr lang="fr-FR" altLang="fr-FR" sz="2400" b="1"/>
          </a:p>
          <a:p>
            <a:pPr eaLnBrk="1" hangingPunct="1">
              <a:buFont typeface="Wingdings" pitchFamily="2" charset="2"/>
              <a:buChar char="§"/>
            </a:pPr>
            <a:r>
              <a:rPr lang="fr-FR" altLang="fr-FR" sz="2400" b="1"/>
              <a:t>Comment établir une règle ? Comment la faire respecter ? </a:t>
            </a:r>
          </a:p>
          <a:p>
            <a:pPr eaLnBrk="1" hangingPunct="1"/>
            <a:endParaRPr lang="fr-FR" altLang="fr-FR" sz="2400" b="1"/>
          </a:p>
          <a:p>
            <a:pPr eaLnBrk="1" hangingPunct="1">
              <a:buFont typeface="Wingdings" pitchFamily="2" charset="2"/>
              <a:buChar char="§"/>
            </a:pPr>
            <a:r>
              <a:rPr lang="fr-FR" altLang="fr-FR" sz="2400" b="1"/>
              <a:t>Comment proposer les soins ? </a:t>
            </a:r>
          </a:p>
          <a:p>
            <a:pPr eaLnBrk="1" hangingPunct="1"/>
            <a:endParaRPr lang="fr-FR" altLang="fr-FR"/>
          </a:p>
          <a:p>
            <a:pPr eaLnBrk="1" hangingPunct="1"/>
            <a:endParaRPr lang="fr-FR" altLang="fr-FR"/>
          </a:p>
        </p:txBody>
      </p:sp>
      <p:pic>
        <p:nvPicPr>
          <p:cNvPr id="4" name="Picture 2" descr="D:\jean noel\Downloads\LOGO CHU\loga chu.PNG">
            <a:extLst>
              <a:ext uri="{FF2B5EF4-FFF2-40B4-BE49-F238E27FC236}">
                <a16:creationId xmlns:a16="http://schemas.microsoft.com/office/drawing/2014/main" id="{8C6CC6DB-EE77-4638-9E79-190219F5CED4}"/>
              </a:ext>
            </a:extLst>
          </p:cNvPr>
          <p:cNvPicPr>
            <a:picLocks noChangeAspect="1" noChangeArrowheads="1"/>
          </p:cNvPicPr>
          <p:nvPr/>
        </p:nvPicPr>
        <p:blipFill>
          <a:blip r:embed="rId2" cstate="print"/>
          <a:srcRect/>
          <a:stretch>
            <a:fillRect/>
          </a:stretch>
        </p:blipFill>
        <p:spPr bwMode="auto">
          <a:xfrm>
            <a:off x="11353800" y="0"/>
            <a:ext cx="838199" cy="901148"/>
          </a:xfrm>
          <a:prstGeom prst="rect">
            <a:avLst/>
          </a:prstGeom>
          <a:noFill/>
        </p:spPr>
      </p:pic>
    </p:spTree>
    <p:extLst>
      <p:ext uri="{BB962C8B-B14F-4D97-AF65-F5344CB8AC3E}">
        <p14:creationId xmlns:p14="http://schemas.microsoft.com/office/powerpoint/2010/main" val="8141212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re 1"/>
          <p:cNvSpPr>
            <a:spLocks noGrp="1"/>
          </p:cNvSpPr>
          <p:nvPr>
            <p:ph type="title"/>
          </p:nvPr>
        </p:nvSpPr>
        <p:spPr>
          <a:xfrm>
            <a:off x="2208213" y="260350"/>
            <a:ext cx="8229600" cy="1143000"/>
          </a:xfrm>
        </p:spPr>
        <p:txBody>
          <a:bodyPr>
            <a:normAutofit fontScale="90000"/>
          </a:bodyPr>
          <a:lstStyle/>
          <a:p>
            <a:pPr algn="ctr" eaLnBrk="1" hangingPunct="1"/>
            <a:r>
              <a:rPr lang="fr-FR" altLang="fr-FR" sz="3200" b="1" dirty="0"/>
              <a:t>PRÉVENIR LES CONSOMMATIONS DANS LA COLLECTIVITÉ DE TRAVAIL</a:t>
            </a:r>
          </a:p>
        </p:txBody>
      </p:sp>
      <p:sp>
        <p:nvSpPr>
          <p:cNvPr id="3" name="Espace réservé du contenu 2"/>
          <p:cNvSpPr>
            <a:spLocks noGrp="1"/>
          </p:cNvSpPr>
          <p:nvPr>
            <p:ph sz="quarter" idx="1"/>
          </p:nvPr>
        </p:nvSpPr>
        <p:spPr>
          <a:xfrm>
            <a:off x="1908175" y="1962151"/>
            <a:ext cx="8229600" cy="4525963"/>
          </a:xfrm>
        </p:spPr>
        <p:txBody>
          <a:bodyPr rtlCol="0">
            <a:normAutofit/>
          </a:bodyPr>
          <a:lstStyle/>
          <a:p>
            <a:pPr marL="0" indent="0" algn="ctr">
              <a:buNone/>
              <a:defRPr/>
            </a:pPr>
            <a:r>
              <a:rPr lang="fr-FR" dirty="0"/>
              <a:t>ACTIONS DE SENSIBILISATIONS</a:t>
            </a:r>
          </a:p>
          <a:p>
            <a:pPr>
              <a:defRPr/>
            </a:pPr>
            <a:endParaRPr lang="fr-FR" dirty="0"/>
          </a:p>
          <a:p>
            <a:pPr marL="0" indent="0" algn="ctr">
              <a:buNone/>
              <a:defRPr/>
            </a:pPr>
            <a:r>
              <a:rPr lang="fr-FR" dirty="0"/>
              <a:t>ACTIONS CORRECTIVES</a:t>
            </a:r>
          </a:p>
        </p:txBody>
      </p:sp>
      <p:pic>
        <p:nvPicPr>
          <p:cNvPr id="604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1538">
            <a:off x="8040688" y="4652964"/>
            <a:ext cx="23812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88858">
            <a:off x="2106613" y="2917825"/>
            <a:ext cx="17716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989" y="4878389"/>
            <a:ext cx="28479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31546">
            <a:off x="8842375" y="1751014"/>
            <a:ext cx="154305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jean noel\Downloads\LOGO CHU\loga chu.PNG">
            <a:extLst>
              <a:ext uri="{FF2B5EF4-FFF2-40B4-BE49-F238E27FC236}">
                <a16:creationId xmlns:a16="http://schemas.microsoft.com/office/drawing/2014/main" id="{C41842E2-96E7-42C7-942F-7C11C3D60E50}"/>
              </a:ext>
            </a:extLst>
          </p:cNvPr>
          <p:cNvPicPr>
            <a:picLocks noChangeAspect="1" noChangeArrowheads="1"/>
          </p:cNvPicPr>
          <p:nvPr/>
        </p:nvPicPr>
        <p:blipFill>
          <a:blip r:embed="rId6" cstate="print"/>
          <a:srcRect/>
          <a:stretch>
            <a:fillRect/>
          </a:stretch>
        </p:blipFill>
        <p:spPr bwMode="auto">
          <a:xfrm>
            <a:off x="11198087" y="0"/>
            <a:ext cx="993912" cy="874643"/>
          </a:xfrm>
          <a:prstGeom prst="rect">
            <a:avLst/>
          </a:prstGeom>
          <a:noFill/>
        </p:spPr>
      </p:pic>
    </p:spTree>
    <p:extLst>
      <p:ext uri="{BB962C8B-B14F-4D97-AF65-F5344CB8AC3E}">
        <p14:creationId xmlns:p14="http://schemas.microsoft.com/office/powerpoint/2010/main" val="1617168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7028" y="0"/>
            <a:ext cx="9956800" cy="1143000"/>
          </a:xfrm>
        </p:spPr>
        <p:txBody>
          <a:bodyPr>
            <a:normAutofit/>
          </a:bodyPr>
          <a:lstStyle/>
          <a:p>
            <a:pPr algn="ctr"/>
            <a:r>
              <a:rPr lang="fr-FR" sz="3000" b="1" dirty="0"/>
              <a:t>LE REGISTRE DE LA PRÉVENTION</a:t>
            </a:r>
            <a:endParaRPr lang="fr-FR" sz="3000" dirty="0"/>
          </a:p>
        </p:txBody>
      </p:sp>
      <p:sp>
        <p:nvSpPr>
          <p:cNvPr id="3" name="Espace réservé du contenu 2"/>
          <p:cNvSpPr>
            <a:spLocks noGrp="1"/>
          </p:cNvSpPr>
          <p:nvPr>
            <p:ph sz="quarter" idx="1"/>
          </p:nvPr>
        </p:nvSpPr>
        <p:spPr/>
        <p:txBody>
          <a:bodyPr>
            <a:normAutofit/>
          </a:bodyPr>
          <a:lstStyle/>
          <a:p>
            <a:pPr algn="ctr">
              <a:buNone/>
            </a:pPr>
            <a:r>
              <a:rPr lang="fr-FR" sz="2200" b="1" dirty="0"/>
              <a:t>	FORMATION DE L’ENCADREMENT, DES REPRÉSENTANTS DU PERSONNEL ET DES SALARIÉS</a:t>
            </a:r>
          </a:p>
          <a:p>
            <a:pPr>
              <a:buNone/>
            </a:pPr>
            <a:endParaRPr lang="fr-FR" dirty="0"/>
          </a:p>
          <a:p>
            <a:pPr>
              <a:buFont typeface="Wingdings" pitchFamily="2" charset="2"/>
              <a:buChar char="§"/>
            </a:pPr>
            <a:r>
              <a:rPr lang="fr-FR" sz="2400" dirty="0"/>
              <a:t>Rôles et responsabilités</a:t>
            </a:r>
          </a:p>
          <a:p>
            <a:pPr>
              <a:buFont typeface="Wingdings" pitchFamily="2" charset="2"/>
              <a:buChar char="§"/>
            </a:pPr>
            <a:endParaRPr lang="fr-FR" sz="2400" dirty="0"/>
          </a:p>
          <a:p>
            <a:pPr>
              <a:buFont typeface="Wingdings" pitchFamily="2" charset="2"/>
              <a:buChar char="§"/>
            </a:pPr>
            <a:r>
              <a:rPr lang="fr-FR" sz="2400" dirty="0"/>
              <a:t>Repérer les situations</a:t>
            </a:r>
          </a:p>
          <a:p>
            <a:pPr>
              <a:buNone/>
            </a:pPr>
            <a:endParaRPr lang="fr-FR" sz="2400" dirty="0"/>
          </a:p>
          <a:p>
            <a:pPr>
              <a:buFont typeface="Wingdings" pitchFamily="2" charset="2"/>
              <a:buChar char="§"/>
            </a:pPr>
            <a:r>
              <a:rPr lang="fr-FR" sz="2400" dirty="0"/>
              <a:t>Savoir réagir</a:t>
            </a:r>
          </a:p>
        </p:txBody>
      </p:sp>
      <p:pic>
        <p:nvPicPr>
          <p:cNvPr id="4" name="Picture 2" descr="D:\jean noel\Downloads\LOGO CHU\loga chu.PNG">
            <a:extLst>
              <a:ext uri="{FF2B5EF4-FFF2-40B4-BE49-F238E27FC236}">
                <a16:creationId xmlns:a16="http://schemas.microsoft.com/office/drawing/2014/main" id="{1A21444E-D17A-4B2E-9301-200DE590DC87}"/>
              </a:ext>
            </a:extLst>
          </p:cNvPr>
          <p:cNvPicPr>
            <a:picLocks noChangeAspect="1" noChangeArrowheads="1"/>
          </p:cNvPicPr>
          <p:nvPr/>
        </p:nvPicPr>
        <p:blipFill>
          <a:blip r:embed="rId2" cstate="print"/>
          <a:srcRect/>
          <a:stretch>
            <a:fillRect/>
          </a:stretch>
        </p:blipFill>
        <p:spPr bwMode="auto">
          <a:xfrm>
            <a:off x="11224591" y="0"/>
            <a:ext cx="967408" cy="914400"/>
          </a:xfrm>
          <a:prstGeom prst="rect">
            <a:avLst/>
          </a:prstGeom>
          <a:noFill/>
        </p:spPr>
      </p:pic>
    </p:spTree>
    <p:extLst>
      <p:ext uri="{BB962C8B-B14F-4D97-AF65-F5344CB8AC3E}">
        <p14:creationId xmlns:p14="http://schemas.microsoft.com/office/powerpoint/2010/main" val="10845151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56209" y="617155"/>
            <a:ext cx="8229600" cy="1143000"/>
          </a:xfrm>
        </p:spPr>
        <p:txBody>
          <a:bodyPr rtlCol="0">
            <a:normAutofit fontScale="90000"/>
          </a:bodyPr>
          <a:lstStyle/>
          <a:p>
            <a:pPr algn="ctr">
              <a:defRPr/>
            </a:pPr>
            <a:r>
              <a:rPr lang="fr-FR" sz="3600" b="1" dirty="0"/>
              <a:t>ÉTABLIR UNE RÈGLE ET  LA FAIRE RESPECTER </a:t>
            </a:r>
            <a:br>
              <a:rPr lang="fr-FR" dirty="0"/>
            </a:br>
            <a:endParaRPr lang="fr-FR" dirty="0"/>
          </a:p>
        </p:txBody>
      </p:sp>
      <p:sp>
        <p:nvSpPr>
          <p:cNvPr id="61443" name="Espace réservé du contenu 2"/>
          <p:cNvSpPr>
            <a:spLocks noGrp="1"/>
          </p:cNvSpPr>
          <p:nvPr>
            <p:ph sz="quarter" idx="1"/>
          </p:nvPr>
        </p:nvSpPr>
        <p:spPr/>
        <p:txBody>
          <a:bodyPr/>
          <a:lstStyle/>
          <a:p>
            <a:pPr eaLnBrk="1" hangingPunct="1"/>
            <a:endParaRPr lang="fr-FR" altLang="fr-FR" dirty="0"/>
          </a:p>
          <a:p>
            <a:pPr eaLnBrk="1" hangingPunct="1"/>
            <a:endParaRPr lang="fr-FR" altLang="fr-FR" dirty="0"/>
          </a:p>
          <a:p>
            <a:pPr eaLnBrk="1" hangingPunct="1"/>
            <a:r>
              <a:rPr lang="fr-FR" altLang="fr-FR" dirty="0"/>
              <a:t>Proposer un règlement intérieur</a:t>
            </a:r>
          </a:p>
          <a:p>
            <a:pPr marL="0" indent="0">
              <a:buNone/>
            </a:pPr>
            <a:endParaRPr lang="fr-FR" altLang="fr-FR" dirty="0"/>
          </a:p>
          <a:p>
            <a:pPr eaLnBrk="1" hangingPunct="1"/>
            <a:r>
              <a:rPr lang="fr-FR" altLang="fr-FR" dirty="0"/>
              <a:t>Rédiger un guide de conduite à tenir en fonction des situations</a:t>
            </a:r>
          </a:p>
          <a:p>
            <a:pPr eaLnBrk="1" hangingPunct="1"/>
            <a:endParaRPr lang="fr-FR" altLang="fr-FR" dirty="0"/>
          </a:p>
          <a:p>
            <a:pPr eaLnBrk="1" hangingPunct="1"/>
            <a:endParaRPr lang="fr-FR" altLang="fr-FR" dirty="0"/>
          </a:p>
          <a:p>
            <a:pPr eaLnBrk="1" hangingPunct="1"/>
            <a:endParaRPr lang="fr-FR" altLang="fr-FR" dirty="0"/>
          </a:p>
        </p:txBody>
      </p:sp>
      <p:pic>
        <p:nvPicPr>
          <p:cNvPr id="4" name="Picture 2" descr="D:\jean noel\Downloads\LOGO CHU\loga chu.PNG">
            <a:extLst>
              <a:ext uri="{FF2B5EF4-FFF2-40B4-BE49-F238E27FC236}">
                <a16:creationId xmlns:a16="http://schemas.microsoft.com/office/drawing/2014/main" id="{3E1CF966-2839-4CE9-A735-0114C652F328}"/>
              </a:ext>
            </a:extLst>
          </p:cNvPr>
          <p:cNvPicPr>
            <a:picLocks noChangeAspect="1" noChangeArrowheads="1"/>
          </p:cNvPicPr>
          <p:nvPr/>
        </p:nvPicPr>
        <p:blipFill>
          <a:blip r:embed="rId2" cstate="print"/>
          <a:srcRect/>
          <a:stretch>
            <a:fillRect/>
          </a:stretch>
        </p:blipFill>
        <p:spPr bwMode="auto">
          <a:xfrm>
            <a:off x="11158330" y="0"/>
            <a:ext cx="1033669" cy="940904"/>
          </a:xfrm>
          <a:prstGeom prst="rect">
            <a:avLst/>
          </a:prstGeom>
          <a:noFill/>
        </p:spPr>
      </p:pic>
    </p:spTree>
    <p:extLst>
      <p:ext uri="{BB962C8B-B14F-4D97-AF65-F5344CB8AC3E}">
        <p14:creationId xmlns:p14="http://schemas.microsoft.com/office/powerpoint/2010/main" val="29257973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3075" y="263387"/>
            <a:ext cx="8229600" cy="1143000"/>
          </a:xfrm>
        </p:spPr>
        <p:txBody>
          <a:bodyPr>
            <a:normAutofit/>
          </a:bodyPr>
          <a:lstStyle/>
          <a:p>
            <a:pPr lvl="0" algn="ctr"/>
            <a:r>
              <a:rPr lang="fr-FR" sz="3200" b="1" dirty="0"/>
              <a:t>LE REGISTRE RÉGLEMENTAIRE</a:t>
            </a:r>
            <a:br>
              <a:rPr lang="fr-FR" b="1" dirty="0"/>
            </a:br>
            <a:endParaRPr lang="fr-FR" dirty="0"/>
          </a:p>
        </p:txBody>
      </p:sp>
      <p:sp>
        <p:nvSpPr>
          <p:cNvPr id="3" name="Espace réservé du contenu 2"/>
          <p:cNvSpPr>
            <a:spLocks noGrp="1"/>
          </p:cNvSpPr>
          <p:nvPr>
            <p:ph sz="quarter" idx="1"/>
          </p:nvPr>
        </p:nvSpPr>
        <p:spPr/>
        <p:txBody>
          <a:bodyPr>
            <a:normAutofit/>
          </a:bodyPr>
          <a:lstStyle/>
          <a:p>
            <a:pPr>
              <a:buNone/>
            </a:pPr>
            <a:r>
              <a:rPr lang="fr-FR" sz="2000" b="1" dirty="0"/>
              <a:t>LA PLACE DE LA LOI</a:t>
            </a:r>
          </a:p>
          <a:p>
            <a:pPr>
              <a:buFont typeface="Wingdings" pitchFamily="2" charset="2"/>
              <a:buChar char="§"/>
            </a:pPr>
            <a:endParaRPr lang="fr-FR" sz="2000" dirty="0"/>
          </a:p>
          <a:p>
            <a:pPr>
              <a:buFont typeface="Wingdings" pitchFamily="2" charset="2"/>
              <a:buChar char="§"/>
            </a:pPr>
            <a:r>
              <a:rPr lang="fr-FR" sz="2000" dirty="0"/>
              <a:t>Les outils juridiques dont disposent aujourd’hui les entreprises sont le plus souvent soit inexistants, soit obsolètes et inadaptés.</a:t>
            </a:r>
          </a:p>
          <a:p>
            <a:pPr>
              <a:buNone/>
            </a:pPr>
            <a:endParaRPr lang="fr-FR" sz="2000" dirty="0"/>
          </a:p>
          <a:p>
            <a:pPr>
              <a:buFont typeface="Wingdings" pitchFamily="2" charset="2"/>
              <a:buChar char="§"/>
            </a:pPr>
            <a:r>
              <a:rPr lang="fr-FR" sz="2000" dirty="0"/>
              <a:t>La législation, aussi restreinte soit-elle, n’est dans la plupart des cas pas respectée et remplacée par des traditions internes.</a:t>
            </a:r>
          </a:p>
          <a:p>
            <a:pPr>
              <a:buFont typeface="Wingdings" pitchFamily="2" charset="2"/>
              <a:buChar char="§"/>
            </a:pPr>
            <a:endParaRPr lang="fr-FR" sz="2000" dirty="0"/>
          </a:p>
          <a:p>
            <a:pPr>
              <a:buFont typeface="Wingdings" pitchFamily="2" charset="2"/>
              <a:buChar char="§"/>
            </a:pPr>
            <a:r>
              <a:rPr lang="fr-FR" sz="2000" dirty="0"/>
              <a:t>Même si un arsenal juridique n’est pas suffisant pour apporter une réponse définitive à un problème aussi complexe que les SPA en milieu de travail, un règlement intérieur clair, fixant des limites précises, et respecté par tous les protagonistes, est indispensable.</a:t>
            </a:r>
          </a:p>
        </p:txBody>
      </p:sp>
      <p:pic>
        <p:nvPicPr>
          <p:cNvPr id="4" name="Picture 2" descr="D:\jean noel\Downloads\LOGO CHU\loga chu.PNG">
            <a:extLst>
              <a:ext uri="{FF2B5EF4-FFF2-40B4-BE49-F238E27FC236}">
                <a16:creationId xmlns:a16="http://schemas.microsoft.com/office/drawing/2014/main" id="{0B4D9B62-F870-4D90-AB4E-DE5C47622F1C}"/>
              </a:ext>
            </a:extLst>
          </p:cNvPr>
          <p:cNvPicPr>
            <a:picLocks noChangeAspect="1" noChangeArrowheads="1"/>
          </p:cNvPicPr>
          <p:nvPr/>
        </p:nvPicPr>
        <p:blipFill>
          <a:blip r:embed="rId2" cstate="print"/>
          <a:srcRect/>
          <a:stretch>
            <a:fillRect/>
          </a:stretch>
        </p:blipFill>
        <p:spPr bwMode="auto">
          <a:xfrm>
            <a:off x="11353800" y="0"/>
            <a:ext cx="838199" cy="834887"/>
          </a:xfrm>
          <a:prstGeom prst="rect">
            <a:avLst/>
          </a:prstGeom>
          <a:noFill/>
        </p:spPr>
      </p:pic>
    </p:spTree>
    <p:extLst>
      <p:ext uri="{BB962C8B-B14F-4D97-AF65-F5344CB8AC3E}">
        <p14:creationId xmlns:p14="http://schemas.microsoft.com/office/powerpoint/2010/main" val="19826954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07568" y="379343"/>
            <a:ext cx="8153400" cy="990600"/>
          </a:xfrm>
        </p:spPr>
        <p:txBody>
          <a:bodyPr rtlCol="0">
            <a:noAutofit/>
          </a:bodyPr>
          <a:lstStyle/>
          <a:p>
            <a:pPr algn="ctr">
              <a:defRPr/>
            </a:pPr>
            <a:r>
              <a:rPr lang="fr-FR" sz="2800" b="1" dirty="0"/>
              <a:t>PROPOSER LES SOINS ? </a:t>
            </a:r>
            <a:br>
              <a:rPr lang="fr-FR" sz="3200" b="1" dirty="0"/>
            </a:br>
            <a:endParaRPr lang="fr-FR" sz="3200" b="1" dirty="0"/>
          </a:p>
        </p:txBody>
      </p:sp>
      <p:sp>
        <p:nvSpPr>
          <p:cNvPr id="3" name="Espace réservé du contenu 2"/>
          <p:cNvSpPr>
            <a:spLocks noGrp="1"/>
          </p:cNvSpPr>
          <p:nvPr>
            <p:ph sz="quarter" idx="1"/>
          </p:nvPr>
        </p:nvSpPr>
        <p:spPr/>
        <p:txBody>
          <a:bodyPr rtlCol="0">
            <a:normAutofit lnSpcReduction="10000"/>
          </a:bodyPr>
          <a:lstStyle/>
          <a:p>
            <a:pPr>
              <a:defRPr/>
            </a:pPr>
            <a:r>
              <a:rPr lang="fr-FR" sz="2400" dirty="0"/>
              <a:t>Identification des acteurs internes et externes</a:t>
            </a:r>
          </a:p>
          <a:p>
            <a:pPr>
              <a:defRPr/>
            </a:pPr>
            <a:endParaRPr lang="fr-FR" sz="2400" dirty="0"/>
          </a:p>
          <a:p>
            <a:pPr marL="0" indent="0">
              <a:buNone/>
              <a:defRPr/>
            </a:pPr>
            <a:r>
              <a:rPr lang="fr-FR" sz="2000" dirty="0"/>
              <a:t>Les médecins du travail et le service de santé au travail de l’entreprise</a:t>
            </a:r>
          </a:p>
          <a:p>
            <a:pPr marL="0" indent="0">
              <a:buNone/>
              <a:defRPr/>
            </a:pPr>
            <a:endParaRPr lang="fr-FR" sz="2000" dirty="0"/>
          </a:p>
          <a:p>
            <a:pPr marL="0" indent="0">
              <a:buNone/>
              <a:defRPr/>
            </a:pPr>
            <a:r>
              <a:rPr lang="fr-FR" sz="2000" dirty="0"/>
              <a:t>L’ assistance social de l’entreprise dans les services autonomes</a:t>
            </a:r>
          </a:p>
          <a:p>
            <a:pPr marL="0" indent="0">
              <a:buNone/>
              <a:defRPr/>
            </a:pPr>
            <a:endParaRPr lang="fr-FR" sz="2000" dirty="0"/>
          </a:p>
          <a:p>
            <a:pPr marL="0" indent="0">
              <a:buNone/>
              <a:defRPr/>
            </a:pPr>
            <a:r>
              <a:rPr lang="fr-FR" sz="2000" dirty="0"/>
              <a:t>Les mouvements d’entraides</a:t>
            </a:r>
          </a:p>
          <a:p>
            <a:pPr marL="0" indent="0">
              <a:buNone/>
              <a:defRPr/>
            </a:pPr>
            <a:endParaRPr lang="fr-FR" sz="2000" dirty="0"/>
          </a:p>
          <a:p>
            <a:pPr marL="0" indent="0">
              <a:buNone/>
              <a:defRPr/>
            </a:pPr>
            <a:r>
              <a:rPr lang="fr-FR" sz="2000" dirty="0"/>
              <a:t>Les médecins généraliste</a:t>
            </a:r>
          </a:p>
          <a:p>
            <a:pPr marL="0" indent="0">
              <a:buNone/>
              <a:defRPr/>
            </a:pPr>
            <a:endParaRPr lang="fr-FR" sz="2000" dirty="0"/>
          </a:p>
          <a:p>
            <a:pPr marL="0" indent="0">
              <a:buNone/>
              <a:defRPr/>
            </a:pPr>
            <a:r>
              <a:rPr lang="fr-FR" sz="2000" dirty="0"/>
              <a:t>Les centre de soins de prévention et  d’accompagnements en addictologie (CSAPA)</a:t>
            </a:r>
          </a:p>
          <a:p>
            <a:pPr marL="0" indent="0">
              <a:buNone/>
              <a:defRPr/>
            </a:pPr>
            <a:endParaRPr lang="fr-FR" sz="2000" dirty="0"/>
          </a:p>
          <a:p>
            <a:pPr marL="0" indent="0">
              <a:buNone/>
              <a:defRPr/>
            </a:pPr>
            <a:r>
              <a:rPr lang="fr-FR" sz="2000" dirty="0"/>
              <a:t>………</a:t>
            </a:r>
          </a:p>
          <a:p>
            <a:pPr marL="0" indent="0">
              <a:buNone/>
              <a:defRPr/>
            </a:pPr>
            <a:endParaRPr lang="fr-FR" sz="2000" dirty="0"/>
          </a:p>
          <a:p>
            <a:pPr marL="0" indent="0">
              <a:buNone/>
              <a:defRPr/>
            </a:pPr>
            <a:endParaRPr lang="fr-FR" sz="2000" dirty="0"/>
          </a:p>
          <a:p>
            <a:pPr marL="0" indent="0">
              <a:buNone/>
              <a:defRPr/>
            </a:pPr>
            <a:endParaRPr lang="fr-FR" sz="2400" dirty="0"/>
          </a:p>
          <a:p>
            <a:pPr marL="0" indent="0">
              <a:buNone/>
              <a:defRPr/>
            </a:pPr>
            <a:endParaRPr lang="fr-FR" dirty="0"/>
          </a:p>
        </p:txBody>
      </p:sp>
      <p:pic>
        <p:nvPicPr>
          <p:cNvPr id="4" name="Picture 2" descr="D:\jean noel\Downloads\LOGO CHU\loga chu.PNG">
            <a:extLst>
              <a:ext uri="{FF2B5EF4-FFF2-40B4-BE49-F238E27FC236}">
                <a16:creationId xmlns:a16="http://schemas.microsoft.com/office/drawing/2014/main" id="{7BAA19F8-3C0F-4F93-BE15-7F25A8B494AA}"/>
              </a:ext>
            </a:extLst>
          </p:cNvPr>
          <p:cNvPicPr>
            <a:picLocks noChangeAspect="1" noChangeArrowheads="1"/>
          </p:cNvPicPr>
          <p:nvPr/>
        </p:nvPicPr>
        <p:blipFill>
          <a:blip r:embed="rId2" cstate="print"/>
          <a:srcRect/>
          <a:stretch>
            <a:fillRect/>
          </a:stretch>
        </p:blipFill>
        <p:spPr bwMode="auto">
          <a:xfrm>
            <a:off x="11353800" y="0"/>
            <a:ext cx="838199" cy="874643"/>
          </a:xfrm>
          <a:prstGeom prst="rect">
            <a:avLst/>
          </a:prstGeom>
          <a:noFill/>
        </p:spPr>
      </p:pic>
    </p:spTree>
    <p:extLst>
      <p:ext uri="{BB962C8B-B14F-4D97-AF65-F5344CB8AC3E}">
        <p14:creationId xmlns:p14="http://schemas.microsoft.com/office/powerpoint/2010/main" val="20740372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re 1"/>
          <p:cNvSpPr>
            <a:spLocks noGrp="1"/>
          </p:cNvSpPr>
          <p:nvPr>
            <p:ph type="title"/>
          </p:nvPr>
        </p:nvSpPr>
        <p:spPr>
          <a:xfrm>
            <a:off x="1177159" y="1588"/>
            <a:ext cx="9459310" cy="1143000"/>
          </a:xfrm>
        </p:spPr>
        <p:txBody>
          <a:bodyPr>
            <a:normAutofit/>
          </a:bodyPr>
          <a:lstStyle/>
          <a:p>
            <a:pPr algn="ctr" eaLnBrk="1" hangingPunct="1"/>
            <a:r>
              <a:rPr lang="fr-FR" altLang="fr-FR" sz="2800" b="1" dirty="0"/>
              <a:t>GESTION DES RISQUE LIÉS AUX SPA</a:t>
            </a:r>
            <a:br>
              <a:rPr lang="fr-FR" altLang="fr-FR" sz="2800" b="1" dirty="0"/>
            </a:br>
            <a:r>
              <a:rPr lang="fr-FR" altLang="fr-FR" sz="2800" b="1" dirty="0"/>
              <a:t>SUR LE LIEUX DE TRAVAIL</a:t>
            </a:r>
          </a:p>
        </p:txBody>
      </p:sp>
      <p:pic>
        <p:nvPicPr>
          <p:cNvPr id="73736" name="Picture 2"/>
          <p:cNvPicPr>
            <a:picLocks noGrp="1" noChangeAspect="1" noChangeArrowheads="1"/>
          </p:cNvPicPr>
          <p:nvPr>
            <p:ph sz="quarter" idx="1"/>
          </p:nvPr>
        </p:nvPicPr>
        <p:blipFill>
          <a:blip r:embed="rId2">
            <a:grayscl/>
            <a:biLevel thresh="50000"/>
            <a:extLst>
              <a:ext uri="{28A0092B-C50C-407E-A947-70E740481C1C}">
                <a14:useLocalDpi xmlns:a14="http://schemas.microsoft.com/office/drawing/2010/main" val="0"/>
              </a:ext>
            </a:extLst>
          </a:blip>
          <a:stretch>
            <a:fillRect/>
          </a:stretch>
        </p:blipFill>
        <p:spPr>
          <a:xfrm>
            <a:off x="5925694" y="3904351"/>
            <a:ext cx="457240" cy="475529"/>
          </a:xfrm>
        </p:spPr>
      </p:pic>
      <p:sp>
        <p:nvSpPr>
          <p:cNvPr id="4" name="Rectangle 3"/>
          <p:cNvSpPr/>
          <p:nvPr/>
        </p:nvSpPr>
        <p:spPr>
          <a:xfrm>
            <a:off x="4389809" y="1479552"/>
            <a:ext cx="3527425" cy="719137"/>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fr-FR" dirty="0"/>
              <a:t>PRÉVENTION</a:t>
            </a:r>
          </a:p>
        </p:txBody>
      </p:sp>
      <p:sp>
        <p:nvSpPr>
          <p:cNvPr id="5" name="Rectangle 4"/>
          <p:cNvSpPr/>
          <p:nvPr/>
        </p:nvSpPr>
        <p:spPr>
          <a:xfrm>
            <a:off x="4344988" y="3068961"/>
            <a:ext cx="3529012" cy="7207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fr-FR" dirty="0"/>
              <a:t>ACCOMPAGNEMENT</a:t>
            </a:r>
          </a:p>
        </p:txBody>
      </p:sp>
      <p:sp>
        <p:nvSpPr>
          <p:cNvPr id="6" name="Rectangle 5"/>
          <p:cNvSpPr/>
          <p:nvPr/>
        </p:nvSpPr>
        <p:spPr>
          <a:xfrm>
            <a:off x="4370389" y="4506407"/>
            <a:ext cx="3527425" cy="719138"/>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fr-FR" dirty="0"/>
              <a:t>ENCADREMENT</a:t>
            </a:r>
          </a:p>
        </p:txBody>
      </p:sp>
      <p:sp>
        <p:nvSpPr>
          <p:cNvPr id="7" name="Rectangle 6"/>
          <p:cNvSpPr/>
          <p:nvPr/>
        </p:nvSpPr>
        <p:spPr>
          <a:xfrm>
            <a:off x="4389808" y="5994400"/>
            <a:ext cx="3529012" cy="8636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fr-FR" dirty="0"/>
              <a:t>GESTION DES RISQUES</a:t>
            </a:r>
          </a:p>
        </p:txBody>
      </p:sp>
      <p:sp>
        <p:nvSpPr>
          <p:cNvPr id="9" name="Plus 8"/>
          <p:cNvSpPr/>
          <p:nvPr/>
        </p:nvSpPr>
        <p:spPr>
          <a:xfrm>
            <a:off x="5899151" y="2322513"/>
            <a:ext cx="576262" cy="601662"/>
          </a:xfrm>
          <a:prstGeom prst="mathPlus">
            <a:avLst/>
          </a:prstGeom>
          <a:solidFill>
            <a:schemeClr val="tx1"/>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fr-F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Égal 9"/>
          <p:cNvSpPr/>
          <p:nvPr/>
        </p:nvSpPr>
        <p:spPr>
          <a:xfrm>
            <a:off x="5743575" y="5323032"/>
            <a:ext cx="731838" cy="62706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pic>
        <p:nvPicPr>
          <p:cNvPr id="11" name="Picture 2" descr="D:\jean noel\Downloads\LOGO CHU\loga chu.PNG">
            <a:extLst>
              <a:ext uri="{FF2B5EF4-FFF2-40B4-BE49-F238E27FC236}">
                <a16:creationId xmlns:a16="http://schemas.microsoft.com/office/drawing/2014/main" id="{2FDE0111-3476-4C10-9FB7-21A7D7DE3BE2}"/>
              </a:ext>
            </a:extLst>
          </p:cNvPr>
          <p:cNvPicPr>
            <a:picLocks noChangeAspect="1" noChangeArrowheads="1"/>
          </p:cNvPicPr>
          <p:nvPr/>
        </p:nvPicPr>
        <p:blipFill>
          <a:blip r:embed="rId3" cstate="print"/>
          <a:srcRect/>
          <a:stretch>
            <a:fillRect/>
          </a:stretch>
        </p:blipFill>
        <p:spPr bwMode="auto">
          <a:xfrm>
            <a:off x="11343861" y="0"/>
            <a:ext cx="848138" cy="834887"/>
          </a:xfrm>
          <a:prstGeom prst="rect">
            <a:avLst/>
          </a:prstGeom>
          <a:noFill/>
        </p:spPr>
      </p:pic>
    </p:spTree>
    <p:extLst>
      <p:ext uri="{BB962C8B-B14F-4D97-AF65-F5344CB8AC3E}">
        <p14:creationId xmlns:p14="http://schemas.microsoft.com/office/powerpoint/2010/main" val="793286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23075" y="-168165"/>
            <a:ext cx="8229600" cy="1143000"/>
          </a:xfrm>
        </p:spPr>
        <p:txBody>
          <a:bodyPr>
            <a:normAutofit/>
          </a:bodyPr>
          <a:lstStyle/>
          <a:p>
            <a:pPr algn="ctr"/>
            <a:r>
              <a:rPr lang="fr-FR" sz="3200" b="1" dirty="0"/>
              <a:t>ADDICTION ET TRAVAIL</a:t>
            </a:r>
            <a:endParaRPr lang="fr-FR" sz="3200" dirty="0"/>
          </a:p>
        </p:txBody>
      </p:sp>
      <p:sp>
        <p:nvSpPr>
          <p:cNvPr id="3" name="Espace réservé du contenu 2"/>
          <p:cNvSpPr>
            <a:spLocks noGrp="1"/>
          </p:cNvSpPr>
          <p:nvPr>
            <p:ph sz="quarter" idx="1"/>
          </p:nvPr>
        </p:nvSpPr>
        <p:spPr>
          <a:xfrm>
            <a:off x="1991544" y="1340768"/>
            <a:ext cx="8229600" cy="5184576"/>
          </a:xfrm>
        </p:spPr>
        <p:txBody>
          <a:bodyPr>
            <a:normAutofit/>
          </a:bodyPr>
          <a:lstStyle/>
          <a:p>
            <a:pPr>
              <a:buFont typeface="Wingdings" pitchFamily="2" charset="2"/>
              <a:buChar char="§"/>
            </a:pPr>
            <a:r>
              <a:rPr lang="fr-FR" dirty="0"/>
              <a:t>Notion de « </a:t>
            </a:r>
            <a:r>
              <a:rPr lang="fr-FR" i="1" dirty="0"/>
              <a:t>métier à risque</a:t>
            </a:r>
            <a:r>
              <a:rPr lang="fr-FR" dirty="0"/>
              <a:t> »</a:t>
            </a:r>
          </a:p>
          <a:p>
            <a:pPr>
              <a:buNone/>
            </a:pPr>
            <a:endParaRPr lang="fr-FR" dirty="0"/>
          </a:p>
          <a:p>
            <a:pPr>
              <a:buFontTx/>
              <a:buChar char="-"/>
            </a:pPr>
            <a:r>
              <a:rPr lang="fr-FR" sz="2000" dirty="0"/>
              <a:t>Tensions psychiques : travailleur isolé, activités interrompus, travailleur sociaux et contact avec le public-charge émotionnel, absence de tâche bien défini ou tâches au poste non défini</a:t>
            </a:r>
          </a:p>
          <a:p>
            <a:pPr>
              <a:buFontTx/>
              <a:buChar char="-"/>
            </a:pPr>
            <a:endParaRPr lang="fr-FR" sz="2000" dirty="0"/>
          </a:p>
          <a:p>
            <a:pPr>
              <a:buFontTx/>
              <a:buChar char="-"/>
            </a:pPr>
            <a:r>
              <a:rPr lang="fr-FR" sz="2000" dirty="0"/>
              <a:t>Tension physique : ports de charge, vibrations, bruit, horaires atypique ou décalé, gardes , temps de travail</a:t>
            </a:r>
          </a:p>
          <a:p>
            <a:pPr>
              <a:buFontTx/>
              <a:buChar char="-"/>
            </a:pPr>
            <a:endParaRPr lang="fr-FR" sz="2000" dirty="0"/>
          </a:p>
          <a:p>
            <a:pPr>
              <a:buFontTx/>
              <a:buChar char="-"/>
            </a:pPr>
            <a:r>
              <a:rPr lang="fr-FR" sz="2000" dirty="0"/>
              <a:t>Pratiques culturelles et socialisantes : démarche commerciale, repas au restaurant </a:t>
            </a:r>
          </a:p>
          <a:p>
            <a:pPr>
              <a:buFontTx/>
              <a:buChar char="-"/>
            </a:pPr>
            <a:endParaRPr lang="fr-FR" sz="2400" dirty="0"/>
          </a:p>
          <a:p>
            <a:pPr>
              <a:buFontTx/>
              <a:buChar char="-"/>
            </a:pPr>
            <a:endParaRPr lang="fr-FR" sz="2400" dirty="0"/>
          </a:p>
          <a:p>
            <a:pPr>
              <a:buFontTx/>
              <a:buChar char="-"/>
            </a:pPr>
            <a:endParaRPr lang="fr-FR" sz="2400" dirty="0"/>
          </a:p>
          <a:p>
            <a:pPr>
              <a:buFontTx/>
              <a:buChar char="-"/>
            </a:pPr>
            <a:endParaRPr lang="fr-FR" sz="2400" dirty="0"/>
          </a:p>
          <a:p>
            <a:pPr>
              <a:buFontTx/>
              <a:buChar char="-"/>
            </a:pPr>
            <a:endParaRPr lang="fr-FR" sz="2400" dirty="0"/>
          </a:p>
          <a:p>
            <a:pPr>
              <a:buFontTx/>
              <a:buChar char="-"/>
            </a:pPr>
            <a:endParaRPr lang="fr-FR" sz="2400" dirty="0"/>
          </a:p>
          <a:p>
            <a:pPr>
              <a:buFontTx/>
              <a:buChar char="-"/>
            </a:pPr>
            <a:endParaRPr lang="fr-FR" sz="2400" dirty="0"/>
          </a:p>
          <a:p>
            <a:endParaRPr lang="fr-FR" dirty="0"/>
          </a:p>
        </p:txBody>
      </p:sp>
      <p:pic>
        <p:nvPicPr>
          <p:cNvPr id="4" name="Picture 2" descr="D:\jean noel\Downloads\LOGO CHU\loga chu.PNG"/>
          <p:cNvPicPr>
            <a:picLocks noChangeAspect="1" noChangeArrowheads="1"/>
          </p:cNvPicPr>
          <p:nvPr/>
        </p:nvPicPr>
        <p:blipFill>
          <a:blip r:embed="rId2" cstate="print"/>
          <a:srcRect/>
          <a:stretch>
            <a:fillRect/>
          </a:stretch>
        </p:blipFill>
        <p:spPr bwMode="auto">
          <a:xfrm>
            <a:off x="10972800" y="0"/>
            <a:ext cx="1219200" cy="1244600"/>
          </a:xfrm>
          <a:prstGeom prst="rect">
            <a:avLst/>
          </a:prstGeom>
          <a:noFill/>
        </p:spPr>
      </p:pic>
    </p:spTree>
    <p:extLst>
      <p:ext uri="{BB962C8B-B14F-4D97-AF65-F5344CB8AC3E}">
        <p14:creationId xmlns:p14="http://schemas.microsoft.com/office/powerpoint/2010/main" val="4051292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33586" y="-220717"/>
            <a:ext cx="8229600" cy="1143000"/>
          </a:xfrm>
        </p:spPr>
        <p:txBody>
          <a:bodyPr>
            <a:normAutofit/>
          </a:bodyPr>
          <a:lstStyle/>
          <a:p>
            <a:pPr algn="ctr"/>
            <a:r>
              <a:rPr lang="fr-FR" sz="3200" b="1" dirty="0"/>
              <a:t>ADDICTION ET TRAVAIL</a:t>
            </a:r>
            <a:endParaRPr lang="fr-FR" sz="3200" dirty="0"/>
          </a:p>
        </p:txBody>
      </p:sp>
      <p:sp>
        <p:nvSpPr>
          <p:cNvPr id="3" name="Espace réservé du contenu 2"/>
          <p:cNvSpPr>
            <a:spLocks noGrp="1"/>
          </p:cNvSpPr>
          <p:nvPr>
            <p:ph sz="quarter" idx="1"/>
          </p:nvPr>
        </p:nvSpPr>
        <p:spPr>
          <a:xfrm>
            <a:off x="1991544" y="1412776"/>
            <a:ext cx="8229600" cy="4709120"/>
          </a:xfrm>
        </p:spPr>
        <p:txBody>
          <a:bodyPr>
            <a:normAutofit lnSpcReduction="10000"/>
          </a:bodyPr>
          <a:lstStyle/>
          <a:p>
            <a:pPr>
              <a:buFont typeface="Wingdings" pitchFamily="2" charset="2"/>
              <a:buChar char="§"/>
            </a:pPr>
            <a:r>
              <a:rPr lang="fr-FR" dirty="0"/>
              <a:t>Notion de « </a:t>
            </a:r>
            <a:r>
              <a:rPr lang="fr-FR" i="1" dirty="0"/>
              <a:t>métier à risque</a:t>
            </a:r>
            <a:r>
              <a:rPr lang="fr-FR" dirty="0"/>
              <a:t> »</a:t>
            </a:r>
          </a:p>
          <a:p>
            <a:pPr>
              <a:buNone/>
            </a:pPr>
            <a:endParaRPr lang="fr-FR" dirty="0"/>
          </a:p>
          <a:p>
            <a:pPr>
              <a:buFontTx/>
              <a:buChar char="-"/>
            </a:pPr>
            <a:r>
              <a:rPr lang="fr-FR" sz="2400" dirty="0"/>
              <a:t>précarité professionnelle : image de marque du métier péjorative, lors de reclassement, projet d’entreprise peu claire</a:t>
            </a:r>
          </a:p>
          <a:p>
            <a:pPr>
              <a:buFontTx/>
              <a:buChar char="-"/>
            </a:pPr>
            <a:endParaRPr lang="fr-FR" sz="2400" dirty="0"/>
          </a:p>
          <a:p>
            <a:pPr>
              <a:buFontTx/>
              <a:buChar char="-"/>
            </a:pPr>
            <a:r>
              <a:rPr lang="fr-FR" sz="2400" dirty="0"/>
              <a:t>Disponibilité et offre des produits au travail : offre d’alcool sur le lieu de travail, accès facilité au médicament (vente, contrôle, métier de la santé)</a:t>
            </a:r>
          </a:p>
          <a:p>
            <a:pPr>
              <a:buFontTx/>
              <a:buChar char="-"/>
            </a:pPr>
            <a:endParaRPr lang="fr-FR" sz="2400" dirty="0"/>
          </a:p>
          <a:p>
            <a:pPr>
              <a:buFontTx/>
              <a:buChar char="-"/>
            </a:pPr>
            <a:r>
              <a:rPr lang="fr-FR" sz="2400" dirty="0"/>
              <a:t>Pauvreté des liaisons sociales avec absence d’un collectif de travail</a:t>
            </a:r>
          </a:p>
          <a:p>
            <a:pPr>
              <a:buNone/>
            </a:pPr>
            <a:endParaRPr lang="fr-FR" dirty="0"/>
          </a:p>
          <a:p>
            <a:pPr>
              <a:buNone/>
            </a:pPr>
            <a:endParaRPr lang="fr-FR" dirty="0"/>
          </a:p>
        </p:txBody>
      </p:sp>
      <p:pic>
        <p:nvPicPr>
          <p:cNvPr id="4" name="Picture 2" descr="D:\jean noel\Downloads\LOGO CHU\loga chu.PNG"/>
          <p:cNvPicPr>
            <a:picLocks noChangeAspect="1" noChangeArrowheads="1"/>
          </p:cNvPicPr>
          <p:nvPr/>
        </p:nvPicPr>
        <p:blipFill>
          <a:blip r:embed="rId2" cstate="print"/>
          <a:srcRect/>
          <a:stretch>
            <a:fillRect/>
          </a:stretch>
        </p:blipFill>
        <p:spPr bwMode="auto">
          <a:xfrm>
            <a:off x="11193516" y="0"/>
            <a:ext cx="998483" cy="924910"/>
          </a:xfrm>
          <a:prstGeom prst="rect">
            <a:avLst/>
          </a:prstGeom>
          <a:noFill/>
        </p:spPr>
      </p:pic>
    </p:spTree>
    <p:extLst>
      <p:ext uri="{BB962C8B-B14F-4D97-AF65-F5344CB8AC3E}">
        <p14:creationId xmlns:p14="http://schemas.microsoft.com/office/powerpoint/2010/main" val="3373754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260648"/>
            <a:ext cx="8229600" cy="1066800"/>
          </a:xfrm>
        </p:spPr>
        <p:txBody>
          <a:bodyPr>
            <a:normAutofit/>
          </a:bodyPr>
          <a:lstStyle/>
          <a:p>
            <a:pPr algn="ctr"/>
            <a:r>
              <a:rPr lang="fr-FR" sz="2000" dirty="0"/>
              <a:t>Mesure de l’impact du travail sur les conduites addictives.</a:t>
            </a:r>
            <a:br>
              <a:rPr lang="fr-FR" sz="2000" dirty="0"/>
            </a:br>
            <a:r>
              <a:rPr lang="fr-FR" sz="2000" dirty="0"/>
              <a:t>A partir d’une étude épidémiologique en pays de Loire (mai 2008)</a:t>
            </a:r>
          </a:p>
        </p:txBody>
      </p:sp>
      <p:sp>
        <p:nvSpPr>
          <p:cNvPr id="3" name="Espace réservé du contenu 2"/>
          <p:cNvSpPr>
            <a:spLocks noGrp="1"/>
          </p:cNvSpPr>
          <p:nvPr>
            <p:ph sz="quarter" idx="1"/>
          </p:nvPr>
        </p:nvSpPr>
        <p:spPr>
          <a:xfrm>
            <a:off x="1775520" y="1844824"/>
            <a:ext cx="8064896" cy="4324350"/>
          </a:xfrm>
        </p:spPr>
        <p:txBody>
          <a:bodyPr>
            <a:normAutofit fontScale="92500" lnSpcReduction="10000"/>
          </a:bodyPr>
          <a:lstStyle/>
          <a:p>
            <a:r>
              <a:rPr lang="fr-FR" sz="2000" dirty="0"/>
              <a:t>Femmes :</a:t>
            </a:r>
          </a:p>
          <a:p>
            <a:pPr marL="0" indent="0">
              <a:buNone/>
            </a:pPr>
            <a:r>
              <a:rPr lang="fr-FR" sz="2000" dirty="0"/>
              <a:t>Horaires décalés ou de nuit corrélé à la prise d’anxiolytiques ou d’hypnotiques </a:t>
            </a:r>
          </a:p>
          <a:p>
            <a:pPr marL="0" indent="0">
              <a:buNone/>
            </a:pPr>
            <a:r>
              <a:rPr lang="fr-FR" sz="2000" dirty="0"/>
              <a:t>Couché tardif après minuit corrélé à la prise de tabac</a:t>
            </a:r>
          </a:p>
          <a:p>
            <a:endParaRPr lang="fr-FR" sz="2000" dirty="0"/>
          </a:p>
          <a:p>
            <a:r>
              <a:rPr lang="fr-FR" sz="2000" dirty="0"/>
              <a:t>Hommes :</a:t>
            </a:r>
          </a:p>
          <a:p>
            <a:pPr marL="0" indent="0">
              <a:buNone/>
            </a:pPr>
            <a:r>
              <a:rPr lang="fr-FR" sz="2000" dirty="0"/>
              <a:t>Tabac et anxiolytiques si demande d’effectuer plusieurs choses en même temps ou être souvent interrompu</a:t>
            </a:r>
          </a:p>
          <a:p>
            <a:pPr marL="0" indent="0">
              <a:buNone/>
            </a:pPr>
            <a:r>
              <a:rPr lang="fr-FR" sz="2000" dirty="0"/>
              <a:t>Alcool si nécessité de se dépêcher</a:t>
            </a:r>
          </a:p>
          <a:p>
            <a:endParaRPr lang="fr-FR" sz="2000" dirty="0"/>
          </a:p>
          <a:p>
            <a:r>
              <a:rPr lang="fr-FR" sz="2000" dirty="0"/>
              <a:t>Diminution de la prise de SPA si</a:t>
            </a:r>
          </a:p>
          <a:p>
            <a:pPr marL="0" indent="0">
              <a:buNone/>
            </a:pPr>
            <a:r>
              <a:rPr lang="fr-FR" sz="2000" dirty="0"/>
              <a:t>latitude décisionnelle, sentiment de travail de qualité, de reconnaissance, formation correcte et climat d’entraide</a:t>
            </a:r>
          </a:p>
        </p:txBody>
      </p:sp>
      <p:pic>
        <p:nvPicPr>
          <p:cNvPr id="4" name="Image 3">
            <a:extLst>
              <a:ext uri="{FF2B5EF4-FFF2-40B4-BE49-F238E27FC236}">
                <a16:creationId xmlns:a16="http://schemas.microsoft.com/office/drawing/2014/main" id="{AEBD6808-0E5C-4AF7-B4B9-06F1C94E76A7}"/>
              </a:ext>
            </a:extLst>
          </p:cNvPr>
          <p:cNvPicPr>
            <a:picLocks noChangeAspect="1"/>
          </p:cNvPicPr>
          <p:nvPr/>
        </p:nvPicPr>
        <p:blipFill>
          <a:blip r:embed="rId3"/>
          <a:stretch>
            <a:fillRect/>
          </a:stretch>
        </p:blipFill>
        <p:spPr>
          <a:xfrm>
            <a:off x="11100390" y="0"/>
            <a:ext cx="1091609" cy="1066800"/>
          </a:xfrm>
          <a:prstGeom prst="rect">
            <a:avLst/>
          </a:prstGeom>
        </p:spPr>
      </p:pic>
    </p:spTree>
    <p:extLst>
      <p:ext uri="{BB962C8B-B14F-4D97-AF65-F5344CB8AC3E}">
        <p14:creationId xmlns:p14="http://schemas.microsoft.com/office/powerpoint/2010/main" val="3756453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1848" y="101600"/>
            <a:ext cx="9956800" cy="1143000"/>
          </a:xfrm>
        </p:spPr>
        <p:txBody>
          <a:bodyPr/>
          <a:lstStyle/>
          <a:p>
            <a:pPr algn="ctr"/>
            <a:r>
              <a:rPr lang="fr-FR" b="1" dirty="0"/>
              <a:t>ADDICTION ET TRAVAIL</a:t>
            </a:r>
            <a:endParaRPr lang="fr-FR" dirty="0"/>
          </a:p>
        </p:txBody>
      </p:sp>
      <p:sp>
        <p:nvSpPr>
          <p:cNvPr id="3" name="Espace réservé du contenu 2"/>
          <p:cNvSpPr>
            <a:spLocks noGrp="1"/>
          </p:cNvSpPr>
          <p:nvPr>
            <p:ph sz="quarter" idx="1"/>
          </p:nvPr>
        </p:nvSpPr>
        <p:spPr>
          <a:xfrm>
            <a:off x="993228" y="1680178"/>
            <a:ext cx="10515600" cy="4351338"/>
          </a:xfrm>
        </p:spPr>
        <p:txBody>
          <a:bodyPr>
            <a:normAutofit fontScale="92500" lnSpcReduction="20000"/>
          </a:bodyPr>
          <a:lstStyle/>
          <a:p>
            <a:pPr>
              <a:buNone/>
            </a:pPr>
            <a:r>
              <a:rPr lang="fr-FR" dirty="0"/>
              <a:t>Notion de « </a:t>
            </a:r>
            <a:r>
              <a:rPr lang="fr-FR" i="1" dirty="0"/>
              <a:t>métiers à risque</a:t>
            </a:r>
            <a:r>
              <a:rPr lang="fr-FR" dirty="0"/>
              <a:t> »</a:t>
            </a:r>
          </a:p>
          <a:p>
            <a:pPr>
              <a:buNone/>
            </a:pPr>
            <a:endParaRPr lang="fr-FR" dirty="0"/>
          </a:p>
          <a:p>
            <a:pPr>
              <a:buNone/>
            </a:pPr>
            <a:r>
              <a:rPr lang="fr-FR" dirty="0"/>
              <a:t>Déterminants sociologiques des consommations</a:t>
            </a:r>
          </a:p>
          <a:p>
            <a:pPr>
              <a:buNone/>
            </a:pPr>
            <a:endParaRPr lang="fr-FR" dirty="0"/>
          </a:p>
          <a:p>
            <a:pPr>
              <a:buFont typeface="Wingdings" pitchFamily="2" charset="2"/>
              <a:buChar char="§"/>
            </a:pPr>
            <a:r>
              <a:rPr lang="fr-FR" sz="2400" dirty="0"/>
              <a:t>Dans certains métiers les consommations de SPA  peuvent servir de levée d’inhibition pour faire face à un danger. Mécanisme de défense collective qui peut masquer une souffrance.</a:t>
            </a:r>
          </a:p>
          <a:p>
            <a:pPr>
              <a:buFont typeface="Wingdings" pitchFamily="2" charset="2"/>
              <a:buChar char="§"/>
            </a:pPr>
            <a:r>
              <a:rPr lang="fr-FR" sz="2400" dirty="0"/>
              <a:t>Déterminant dans la carrière professionnelle</a:t>
            </a:r>
          </a:p>
          <a:p>
            <a:pPr>
              <a:buFont typeface="Wingdings" pitchFamily="2" charset="2"/>
              <a:buChar char="§"/>
            </a:pPr>
            <a:r>
              <a:rPr lang="fr-FR" sz="2400" dirty="0"/>
              <a:t>Les « habitudes » tacites de travail qui permettent l’identification et l’incorporation dans un groupe de travail</a:t>
            </a:r>
          </a:p>
          <a:p>
            <a:pPr>
              <a:buNone/>
            </a:pPr>
            <a:endParaRPr lang="fr-FR" sz="2400" dirty="0"/>
          </a:p>
          <a:p>
            <a:pPr>
              <a:buNone/>
            </a:pPr>
            <a:r>
              <a:rPr lang="fr-FR" sz="2400" b="1" dirty="0"/>
              <a:t>La consommation de SPA peut servir d’adaptation sociale et professionnelle, avoir un rôle au sein d’un collectif de travail</a:t>
            </a:r>
          </a:p>
          <a:p>
            <a:pPr marL="0" indent="0">
              <a:buNone/>
            </a:pPr>
            <a:endParaRPr lang="fr-FR" dirty="0"/>
          </a:p>
          <a:p>
            <a:pPr>
              <a:buNone/>
            </a:pPr>
            <a:endParaRPr lang="fr-FR" dirty="0"/>
          </a:p>
        </p:txBody>
      </p:sp>
      <p:pic>
        <p:nvPicPr>
          <p:cNvPr id="4" name="Picture 2" descr="D:\jean noel\Downloads\LOGO CHU\loga chu.PNG"/>
          <p:cNvPicPr>
            <a:picLocks noChangeAspect="1" noChangeArrowheads="1"/>
          </p:cNvPicPr>
          <p:nvPr/>
        </p:nvPicPr>
        <p:blipFill>
          <a:blip r:embed="rId2" cstate="print"/>
          <a:srcRect/>
          <a:stretch>
            <a:fillRect/>
          </a:stretch>
        </p:blipFill>
        <p:spPr bwMode="auto">
          <a:xfrm>
            <a:off x="10972800" y="0"/>
            <a:ext cx="1219200" cy="1244600"/>
          </a:xfrm>
          <a:prstGeom prst="rect">
            <a:avLst/>
          </a:prstGeom>
          <a:noFill/>
        </p:spPr>
      </p:pic>
    </p:spTree>
    <p:extLst>
      <p:ext uri="{BB962C8B-B14F-4D97-AF65-F5344CB8AC3E}">
        <p14:creationId xmlns:p14="http://schemas.microsoft.com/office/powerpoint/2010/main" val="8047494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268</TotalTime>
  <Words>3786</Words>
  <Application>Microsoft Office PowerPoint</Application>
  <PresentationFormat>Grand écran</PresentationFormat>
  <Paragraphs>466</Paragraphs>
  <Slides>57</Slides>
  <Notes>20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57</vt:i4>
      </vt:variant>
    </vt:vector>
  </HeadingPairs>
  <TitlesOfParts>
    <vt:vector size="63" baseType="lpstr">
      <vt:lpstr>Arial</vt:lpstr>
      <vt:lpstr>Calibri</vt:lpstr>
      <vt:lpstr>Century Schoolbook</vt:lpstr>
      <vt:lpstr>Wingdings</vt:lpstr>
      <vt:lpstr>Wingdings 2</vt:lpstr>
      <vt:lpstr>Oriel</vt:lpstr>
      <vt:lpstr>ETAT DES LIEUX DES CONSOMMATIONS DE SPA ET  CONSEQUENCES SUR LES LIEUX DE TRAVAIL</vt:lpstr>
      <vt:lpstr>ETAT DES LIEUX DES CONSOMMATIONS DES SPA</vt:lpstr>
      <vt:lpstr>Consommation et travail </vt:lpstr>
      <vt:lpstr>ADDICTION ET TRAVAIL</vt:lpstr>
      <vt:lpstr>ADDICTION ET TRAVAIL</vt:lpstr>
      <vt:lpstr>ADDICTION ET TRAVAIL</vt:lpstr>
      <vt:lpstr>ADDICTION ET TRAVAIL</vt:lpstr>
      <vt:lpstr>Mesure de l’impact du travail sur les conduites addictives. A partir d’une étude épidémiologique en pays de Loire (mai 2008)</vt:lpstr>
      <vt:lpstr>ADDICTION ET TRAVAIL</vt:lpstr>
      <vt:lpstr>ADDICTION ET TRAVAIL QUELQUES CHIFFRES</vt:lpstr>
      <vt:lpstr>Présentation PowerPoint</vt:lpstr>
      <vt:lpstr>Présentation PowerPoint</vt:lpstr>
      <vt:lpstr>Présentation PowerPoint</vt:lpstr>
      <vt:lpstr>TABAC </vt:lpstr>
      <vt:lpstr>TABAC </vt:lpstr>
      <vt:lpstr>CANNABIS</vt:lpstr>
      <vt:lpstr>Proportions d'usagers de cannabis au cours de l'année en 2010, suivant l’âge et le sexe</vt:lpstr>
      <vt:lpstr>Cocaïne: données France </vt:lpstr>
      <vt:lpstr>POLYCONSOMMATIONS</vt:lpstr>
      <vt:lpstr>Opiacés : données France </vt:lpstr>
      <vt:lpstr>Présentation PowerPoint</vt:lpstr>
      <vt:lpstr>Liens entre usages de substances psychoactives (SPA) et milieu professionnel  </vt:lpstr>
      <vt:lpstr>Les personnes qui ont un emploi consomment beaucoup moins que les demandeurs d’emploi</vt:lpstr>
      <vt:lpstr>USAGE DE SPA EN FONCTIONS DES CSP  CHEZ LES HOMMES</vt:lpstr>
      <vt:lpstr>USAGE DE SPA EN FONCTIONS DES CSP  CHEZ LES FEMMES</vt:lpstr>
      <vt:lpstr>Les consommations d’alcool par secteur  </vt:lpstr>
      <vt:lpstr>Consommation actuelle de cannabis (usage au cours de l’année)  par secteur</vt:lpstr>
      <vt:lpstr>L’expérimentation d’autres produits illicites</vt:lpstr>
      <vt:lpstr>Quatre secteurs d’activités ont des consommations significativement plus faibles que le reste des actifs……. </vt:lpstr>
      <vt:lpstr>Les usages identifiés comme liés au travail ou à la situation professionnelle</vt:lpstr>
      <vt:lpstr>Conséquences pour l’entreprise</vt:lpstr>
      <vt:lpstr>Les accidents chez les 15-64 ans : l’incidence des substances psychoactives </vt:lpstr>
      <vt:lpstr>ADDICTION ET TRAVAIL</vt:lpstr>
      <vt:lpstr>ADDICTION ET TRAVAIL</vt:lpstr>
      <vt:lpstr>ACCOMPAGNEMENT EN  SERVICE DE SANTÉ AU TRAVAIL</vt:lpstr>
      <vt:lpstr>Rôle des services de Santé au Travail Article L4622-2 du Code du Travail</vt:lpstr>
      <vt:lpstr>RÔLE DU MÉDECIN DU TRAVAIL</vt:lpstr>
      <vt:lpstr>RÔLE DU MÉDECIN DU TRAVAIL</vt:lpstr>
      <vt:lpstr>RÔLE DU MÉDECIN DU TRAVAIL</vt:lpstr>
      <vt:lpstr>RÔLE DU MÉDECIN DU TRAVAIL</vt:lpstr>
      <vt:lpstr>RÔLE DU MÉDECIN DU TRAVAIL</vt:lpstr>
      <vt:lpstr>ACCOMPAGNEMENT EN SANTE TRAVAIL 2 axes </vt:lpstr>
      <vt:lpstr>Action à visée individuelle</vt:lpstr>
      <vt:lpstr>Action à visée individuelle</vt:lpstr>
      <vt:lpstr>Présentation PowerPoint</vt:lpstr>
      <vt:lpstr>Actions À Visée Collective</vt:lpstr>
      <vt:lpstr>POLITIQUE SPA  EN ENTREPRISE ? </vt:lpstr>
      <vt:lpstr>POLITIQUE SPA  EN ENTREPRISE </vt:lpstr>
      <vt:lpstr>La démarche de prévention collective</vt:lpstr>
      <vt:lpstr>LA DÉMARCHE DE PRÉVENTION</vt:lpstr>
      <vt:lpstr>RÉDACTION DE LA POLITIQUE DE PRÉVENTION</vt:lpstr>
      <vt:lpstr>PRÉVENIR LES CONSOMMATIONS DANS LA COLLECTIVITÉ DE TRAVAIL</vt:lpstr>
      <vt:lpstr>LE REGISTRE DE LA PRÉVENTION</vt:lpstr>
      <vt:lpstr>ÉTABLIR UNE RÈGLE ET  LA FAIRE RESPECTER  </vt:lpstr>
      <vt:lpstr>LE REGISTRE RÉGLEMENTAIRE </vt:lpstr>
      <vt:lpstr>PROPOSER LES SOINS ?  </vt:lpstr>
      <vt:lpstr>GESTION DES RISQUE LIÉS AUX SPA SUR LE LIEUX DE TRAVAIL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ETAT DES LIEUX DES CONSOMMATIONS DE SPA ET  CONSEQUENCES SUR LES LIEUX DE TRAVAIL</dc:title>
  <dc:creator>gino jokke</dc:creator>
  <cp:lastModifiedBy>gino jokke</cp:lastModifiedBy>
  <cp:revision>25</cp:revision>
  <cp:lastPrinted>2018-03-21T14:39:59Z</cp:lastPrinted>
  <dcterms:created xsi:type="dcterms:W3CDTF">2018-03-18T13:14:24Z</dcterms:created>
  <dcterms:modified xsi:type="dcterms:W3CDTF">2018-03-22T12:37:59Z</dcterms:modified>
</cp:coreProperties>
</file>