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98" r:id="rId4"/>
    <p:sldId id="300" r:id="rId5"/>
    <p:sldId id="293" r:id="rId6"/>
    <p:sldId id="273" r:id="rId7"/>
    <p:sldId id="281" r:id="rId8"/>
    <p:sldId id="279" r:id="rId9"/>
    <p:sldId id="280" r:id="rId10"/>
    <p:sldId id="294" r:id="rId11"/>
    <p:sldId id="295" r:id="rId12"/>
    <p:sldId id="296" r:id="rId13"/>
    <p:sldId id="309" r:id="rId14"/>
    <p:sldId id="297" r:id="rId15"/>
    <p:sldId id="267" r:id="rId16"/>
    <p:sldId id="286" r:id="rId17"/>
    <p:sldId id="285" r:id="rId18"/>
    <p:sldId id="299" r:id="rId19"/>
    <p:sldId id="301" r:id="rId20"/>
    <p:sldId id="305" r:id="rId21"/>
    <p:sldId id="306" r:id="rId22"/>
    <p:sldId id="307" r:id="rId23"/>
    <p:sldId id="310" r:id="rId24"/>
    <p:sldId id="304" r:id="rId25"/>
    <p:sldId id="288" r:id="rId26"/>
    <p:sldId id="290" r:id="rId27"/>
    <p:sldId id="291" r:id="rId28"/>
    <p:sldId id="289" r:id="rId29"/>
    <p:sldId id="308" r:id="rId30"/>
    <p:sldId id="278" r:id="rId31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IN Vanessa" initials="PV" lastIdx="1" clrIdx="0">
    <p:extLst>
      <p:ext uri="{19B8F6BF-5375-455C-9EA6-DF929625EA0E}">
        <p15:presenceInfo xmlns:p15="http://schemas.microsoft.com/office/powerpoint/2012/main" userId="S-1-5-21-3391398649-2886088469-1846163005-79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B8CE3-A603-48DA-AFD8-205BC9735114}" type="datetimeFigureOut">
              <a:rPr lang="fr-FR" smtClean="0"/>
              <a:t>09/03/2018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EAE4E-0E66-46B4-80CF-C11C494A8E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4531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0CD65-4D40-4B2A-92E3-C08BF68AA8DC}" type="datetimeFigureOut">
              <a:rPr lang="fr-FR" smtClean="0"/>
              <a:t>09/03/2018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27D55-3B92-49EA-A782-C787EC97E3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916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136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7215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C6BAB4-A340-49F2-9417-726634B9757B}" type="slidenum">
              <a:rPr lang="fr-FR" altLang="fr-FR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fr-FR" altLang="fr-F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467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567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364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674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287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888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2E3AC-0D6A-445E-AD6E-72F50F29CA2B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463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621597-7BCC-4C0C-AFE4-B077190E6C5B}" type="slidenum">
              <a:rPr lang="fr-FR" altLang="fr-FR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fr-FR" altLang="fr-F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458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68301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320801" y="0"/>
            <a:ext cx="24341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521885" y="0"/>
            <a:ext cx="306916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4181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13876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23029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215178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1746251" y="4867275"/>
            <a:ext cx="855133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1454151" y="5500689"/>
            <a:ext cx="184149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Ellipse 19"/>
          <p:cNvSpPr/>
          <p:nvPr/>
        </p:nvSpPr>
        <p:spPr bwMode="auto">
          <a:xfrm>
            <a:off x="2218267" y="5788025"/>
            <a:ext cx="366184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2540001" y="4495801"/>
            <a:ext cx="486833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22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617" y="1111250"/>
            <a:ext cx="2286000" cy="5080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23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701" y="4117447"/>
            <a:ext cx="3657600" cy="512233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24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767417" y="4929189"/>
            <a:ext cx="812800" cy="517525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43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26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7880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225425"/>
            <a:ext cx="12192000" cy="6746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49" y="242816"/>
            <a:ext cx="11809312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texte 13"/>
          <p:cNvSpPr>
            <a:spLocks noGrp="1"/>
          </p:cNvSpPr>
          <p:nvPr>
            <p:ph type="body" sz="quarter" idx="13"/>
          </p:nvPr>
        </p:nvSpPr>
        <p:spPr>
          <a:xfrm>
            <a:off x="252052" y="1259235"/>
            <a:ext cx="1418265" cy="504056"/>
          </a:xfrm>
        </p:spPr>
        <p:txBody>
          <a:bodyPr lIns="0" tIns="0" rIns="0" bIns="0">
            <a:noAutofit/>
          </a:bodyPr>
          <a:lstStyle>
            <a:lvl1pPr>
              <a:buNone/>
              <a:defRPr sz="4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Espace réservé du texte 19"/>
          <p:cNvSpPr>
            <a:spLocks noGrp="1"/>
          </p:cNvSpPr>
          <p:nvPr>
            <p:ph type="body" sz="quarter" idx="15"/>
          </p:nvPr>
        </p:nvSpPr>
        <p:spPr>
          <a:xfrm>
            <a:off x="252051" y="1903433"/>
            <a:ext cx="1418267" cy="887846"/>
          </a:xfrm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7" name="Espace réservé du texte 19"/>
          <p:cNvSpPr>
            <a:spLocks noGrp="1"/>
          </p:cNvSpPr>
          <p:nvPr>
            <p:ph type="body" sz="quarter" idx="16"/>
          </p:nvPr>
        </p:nvSpPr>
        <p:spPr>
          <a:xfrm>
            <a:off x="252049" y="1835299"/>
            <a:ext cx="144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8"/>
          </p:nvPr>
        </p:nvSpPr>
        <p:spPr>
          <a:xfrm>
            <a:off x="2246380" y="1567985"/>
            <a:ext cx="7872875" cy="2880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8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Espace réservé du texte 19"/>
          <p:cNvSpPr>
            <a:spLocks noGrp="1"/>
          </p:cNvSpPr>
          <p:nvPr>
            <p:ph type="body" sz="quarter" idx="20"/>
          </p:nvPr>
        </p:nvSpPr>
        <p:spPr>
          <a:xfrm>
            <a:off x="2246379" y="1831441"/>
            <a:ext cx="792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1" name="Espace réservé du texte 16"/>
          <p:cNvSpPr>
            <a:spLocks noGrp="1"/>
          </p:cNvSpPr>
          <p:nvPr>
            <p:ph type="body" sz="quarter" idx="21"/>
          </p:nvPr>
        </p:nvSpPr>
        <p:spPr>
          <a:xfrm>
            <a:off x="2245818" y="1894986"/>
            <a:ext cx="7873437" cy="45583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177800" indent="0">
              <a:buNone/>
              <a:defRPr sz="2000">
                <a:solidFill>
                  <a:schemeClr val="tx1"/>
                </a:solidFill>
              </a:defRPr>
            </a:lvl2pPr>
            <a:lvl3pPr marL="177800" indent="0">
              <a:buNone/>
              <a:defRPr sz="2000">
                <a:solidFill>
                  <a:schemeClr val="tx1"/>
                </a:solidFill>
              </a:defRPr>
            </a:lvl3pPr>
            <a:lvl4pPr marL="177800" indent="0">
              <a:buNone/>
              <a:defRPr sz="2000">
                <a:solidFill>
                  <a:schemeClr val="tx1"/>
                </a:solidFill>
              </a:defRPr>
            </a:lvl4pPr>
            <a:lvl5pPr marL="177800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Espace réservé du pied de page 12"/>
          <p:cNvSpPr>
            <a:spLocks noGrp="1"/>
          </p:cNvSpPr>
          <p:nvPr>
            <p:ph type="ftr" sz="quarter" idx="22"/>
          </p:nvPr>
        </p:nvSpPr>
        <p:spPr>
          <a:xfrm>
            <a:off x="239185" y="-17463"/>
            <a:ext cx="8928100" cy="261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014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11314"/>
            <a:ext cx="12192000" cy="6746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50" y="1628801"/>
            <a:ext cx="11713301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8112224" y="1369234"/>
            <a:ext cx="3840427" cy="259566"/>
          </a:xfrm>
        </p:spPr>
        <p:txBody>
          <a:bodyPr lIns="0" tIns="0" rIns="0" bIns="0" anchor="ctr">
            <a:normAutofit/>
          </a:bodyPr>
          <a:lstStyle>
            <a:lvl1pPr algn="r">
              <a:buNone/>
              <a:defRPr sz="1200" cap="all" baseline="0">
                <a:solidFill>
                  <a:schemeClr val="bg1"/>
                </a:solidFill>
                <a:latin typeface="Futura Lt BT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12"/>
          <p:cNvSpPr>
            <a:spLocks noGrp="1"/>
          </p:cNvSpPr>
          <p:nvPr>
            <p:ph type="ftr" sz="quarter" idx="12"/>
          </p:nvPr>
        </p:nvSpPr>
        <p:spPr>
          <a:xfrm>
            <a:off x="239184" y="1370013"/>
            <a:ext cx="78740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278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11314"/>
            <a:ext cx="12192000" cy="6746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50" y="1628801"/>
            <a:ext cx="11713301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8112224" y="1369234"/>
            <a:ext cx="3840427" cy="259566"/>
          </a:xfrm>
        </p:spPr>
        <p:txBody>
          <a:bodyPr lIns="0" tIns="0" rIns="0" bIns="0" anchor="ctr">
            <a:normAutofit/>
          </a:bodyPr>
          <a:lstStyle>
            <a:lvl1pPr algn="r">
              <a:buNone/>
              <a:defRPr sz="1200" cap="all" baseline="0">
                <a:solidFill>
                  <a:schemeClr val="bg1"/>
                </a:solidFill>
                <a:latin typeface="Futura Lt BT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12"/>
          <p:cNvSpPr>
            <a:spLocks noGrp="1"/>
          </p:cNvSpPr>
          <p:nvPr>
            <p:ph type="ftr" sz="quarter" idx="12"/>
          </p:nvPr>
        </p:nvSpPr>
        <p:spPr>
          <a:xfrm>
            <a:off x="239184" y="1370013"/>
            <a:ext cx="78740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175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225425"/>
            <a:ext cx="12192000" cy="6746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49" y="242816"/>
            <a:ext cx="11809312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texte 13"/>
          <p:cNvSpPr>
            <a:spLocks noGrp="1"/>
          </p:cNvSpPr>
          <p:nvPr>
            <p:ph type="body" sz="quarter" idx="13"/>
          </p:nvPr>
        </p:nvSpPr>
        <p:spPr>
          <a:xfrm>
            <a:off x="252052" y="1259235"/>
            <a:ext cx="1418265" cy="504056"/>
          </a:xfrm>
        </p:spPr>
        <p:txBody>
          <a:bodyPr lIns="0" tIns="0" rIns="0" bIns="0">
            <a:noAutofit/>
          </a:bodyPr>
          <a:lstStyle>
            <a:lvl1pPr>
              <a:buNone/>
              <a:defRPr sz="4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Espace réservé du texte 19"/>
          <p:cNvSpPr>
            <a:spLocks noGrp="1"/>
          </p:cNvSpPr>
          <p:nvPr>
            <p:ph type="body" sz="quarter" idx="15"/>
          </p:nvPr>
        </p:nvSpPr>
        <p:spPr>
          <a:xfrm>
            <a:off x="252051" y="1903433"/>
            <a:ext cx="1418267" cy="887846"/>
          </a:xfrm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7" name="Espace réservé du texte 19"/>
          <p:cNvSpPr>
            <a:spLocks noGrp="1"/>
          </p:cNvSpPr>
          <p:nvPr>
            <p:ph type="body" sz="quarter" idx="16"/>
          </p:nvPr>
        </p:nvSpPr>
        <p:spPr>
          <a:xfrm>
            <a:off x="252049" y="1835299"/>
            <a:ext cx="144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8"/>
          </p:nvPr>
        </p:nvSpPr>
        <p:spPr>
          <a:xfrm>
            <a:off x="2246380" y="1567985"/>
            <a:ext cx="7872875" cy="2880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8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Espace réservé du texte 19"/>
          <p:cNvSpPr>
            <a:spLocks noGrp="1"/>
          </p:cNvSpPr>
          <p:nvPr>
            <p:ph type="body" sz="quarter" idx="20"/>
          </p:nvPr>
        </p:nvSpPr>
        <p:spPr>
          <a:xfrm>
            <a:off x="2246379" y="1831441"/>
            <a:ext cx="792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1" name="Espace réservé du texte 16"/>
          <p:cNvSpPr>
            <a:spLocks noGrp="1"/>
          </p:cNvSpPr>
          <p:nvPr>
            <p:ph type="body" sz="quarter" idx="21"/>
          </p:nvPr>
        </p:nvSpPr>
        <p:spPr>
          <a:xfrm>
            <a:off x="2245818" y="1894986"/>
            <a:ext cx="7873437" cy="45583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177800" indent="0">
              <a:buNone/>
              <a:defRPr sz="2000">
                <a:solidFill>
                  <a:schemeClr val="tx1"/>
                </a:solidFill>
              </a:defRPr>
            </a:lvl2pPr>
            <a:lvl3pPr marL="177800" indent="0">
              <a:buNone/>
              <a:defRPr sz="2000">
                <a:solidFill>
                  <a:schemeClr val="tx1"/>
                </a:solidFill>
              </a:defRPr>
            </a:lvl3pPr>
            <a:lvl4pPr marL="177800" indent="0">
              <a:buNone/>
              <a:defRPr sz="2000">
                <a:solidFill>
                  <a:schemeClr val="tx1"/>
                </a:solidFill>
              </a:defRPr>
            </a:lvl4pPr>
            <a:lvl5pPr marL="177800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Espace réservé du pied de page 12"/>
          <p:cNvSpPr>
            <a:spLocks noGrp="1"/>
          </p:cNvSpPr>
          <p:nvPr>
            <p:ph type="ftr" sz="quarter" idx="22"/>
          </p:nvPr>
        </p:nvSpPr>
        <p:spPr>
          <a:xfrm>
            <a:off x="239185" y="-17463"/>
            <a:ext cx="8928100" cy="261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662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11314"/>
            <a:ext cx="12192000" cy="6746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50" y="1628801"/>
            <a:ext cx="11713301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8112224" y="1369234"/>
            <a:ext cx="3840427" cy="259566"/>
          </a:xfrm>
        </p:spPr>
        <p:txBody>
          <a:bodyPr lIns="0" tIns="0" rIns="0" bIns="0" anchor="ctr">
            <a:normAutofit/>
          </a:bodyPr>
          <a:lstStyle>
            <a:lvl1pPr algn="r">
              <a:buNone/>
              <a:defRPr sz="1200" cap="all" baseline="0">
                <a:solidFill>
                  <a:schemeClr val="bg1"/>
                </a:solidFill>
                <a:latin typeface="Futura Lt BT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12"/>
          <p:cNvSpPr>
            <a:spLocks noGrp="1"/>
          </p:cNvSpPr>
          <p:nvPr>
            <p:ph type="ftr" sz="quarter" idx="12"/>
          </p:nvPr>
        </p:nvSpPr>
        <p:spPr>
          <a:xfrm>
            <a:off x="239184" y="1370013"/>
            <a:ext cx="78740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771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225425"/>
            <a:ext cx="12192000" cy="6746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49" y="242816"/>
            <a:ext cx="11809312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texte 13"/>
          <p:cNvSpPr>
            <a:spLocks noGrp="1"/>
          </p:cNvSpPr>
          <p:nvPr>
            <p:ph type="body" sz="quarter" idx="13"/>
          </p:nvPr>
        </p:nvSpPr>
        <p:spPr>
          <a:xfrm>
            <a:off x="252052" y="1259235"/>
            <a:ext cx="1418265" cy="504056"/>
          </a:xfrm>
        </p:spPr>
        <p:txBody>
          <a:bodyPr lIns="0" tIns="0" rIns="0" bIns="0">
            <a:noAutofit/>
          </a:bodyPr>
          <a:lstStyle>
            <a:lvl1pPr>
              <a:buNone/>
              <a:defRPr sz="4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Espace réservé du texte 19"/>
          <p:cNvSpPr>
            <a:spLocks noGrp="1"/>
          </p:cNvSpPr>
          <p:nvPr>
            <p:ph type="body" sz="quarter" idx="15"/>
          </p:nvPr>
        </p:nvSpPr>
        <p:spPr>
          <a:xfrm>
            <a:off x="252051" y="1903433"/>
            <a:ext cx="1418267" cy="887846"/>
          </a:xfrm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7" name="Espace réservé du texte 19"/>
          <p:cNvSpPr>
            <a:spLocks noGrp="1"/>
          </p:cNvSpPr>
          <p:nvPr>
            <p:ph type="body" sz="quarter" idx="16"/>
          </p:nvPr>
        </p:nvSpPr>
        <p:spPr>
          <a:xfrm>
            <a:off x="252049" y="1835299"/>
            <a:ext cx="144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8"/>
          </p:nvPr>
        </p:nvSpPr>
        <p:spPr>
          <a:xfrm>
            <a:off x="2246380" y="1567985"/>
            <a:ext cx="7872875" cy="2880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8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Espace réservé du texte 19"/>
          <p:cNvSpPr>
            <a:spLocks noGrp="1"/>
          </p:cNvSpPr>
          <p:nvPr>
            <p:ph type="body" sz="quarter" idx="20"/>
          </p:nvPr>
        </p:nvSpPr>
        <p:spPr>
          <a:xfrm>
            <a:off x="2246379" y="1831441"/>
            <a:ext cx="792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1" name="Espace réservé du texte 16"/>
          <p:cNvSpPr>
            <a:spLocks noGrp="1"/>
          </p:cNvSpPr>
          <p:nvPr>
            <p:ph type="body" sz="quarter" idx="21"/>
          </p:nvPr>
        </p:nvSpPr>
        <p:spPr>
          <a:xfrm>
            <a:off x="2245818" y="1894986"/>
            <a:ext cx="7873437" cy="45583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177800" indent="0">
              <a:buNone/>
              <a:defRPr sz="2000">
                <a:solidFill>
                  <a:schemeClr val="tx1"/>
                </a:solidFill>
              </a:defRPr>
            </a:lvl2pPr>
            <a:lvl3pPr marL="177800" indent="0">
              <a:buNone/>
              <a:defRPr sz="2000">
                <a:solidFill>
                  <a:schemeClr val="tx1"/>
                </a:solidFill>
              </a:defRPr>
            </a:lvl3pPr>
            <a:lvl4pPr marL="177800" indent="0">
              <a:buNone/>
              <a:defRPr sz="2000">
                <a:solidFill>
                  <a:schemeClr val="tx1"/>
                </a:solidFill>
              </a:defRPr>
            </a:lvl4pPr>
            <a:lvl5pPr marL="177800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Espace réservé du pied de page 12"/>
          <p:cNvSpPr>
            <a:spLocks noGrp="1"/>
          </p:cNvSpPr>
          <p:nvPr>
            <p:ph type="ftr" sz="quarter" idx="22"/>
          </p:nvPr>
        </p:nvSpPr>
        <p:spPr>
          <a:xfrm>
            <a:off x="239185" y="-17463"/>
            <a:ext cx="8928100" cy="261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19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26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68301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320801" y="0"/>
            <a:ext cx="24341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521885" y="0"/>
            <a:ext cx="306916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4181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13876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23029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1765300" y="4867275"/>
            <a:ext cx="857251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1454151" y="5500689"/>
            <a:ext cx="184149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2218267" y="5791200"/>
            <a:ext cx="366184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2506134" y="4479926"/>
            <a:ext cx="486833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12130617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1500" y="1106488"/>
            <a:ext cx="2286000" cy="5080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39D"/>
                </a:solidFill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2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701" y="4114272"/>
            <a:ext cx="3657600" cy="512233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39D"/>
                </a:solidFill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786467" y="4929189"/>
            <a:ext cx="812800" cy="517525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967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614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6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308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85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6" name="Connecteur droit 5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7" name="Connecteur droit 17"/>
          <p:cNvSpPr>
            <a:spLocks noChangeShapeType="1"/>
          </p:cNvSpPr>
          <p:nvPr/>
        </p:nvSpPr>
        <p:spPr bwMode="auto">
          <a:xfrm>
            <a:off x="8257117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8" name="Connecteur droit 1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9" name="Rectangle 8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Connecteur droit 2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11" name="Ellipse 10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2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13" name="Espace réservé du numéro de diapositive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875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Connecteur droit 17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8" name="Rectangle 7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Connecteur droit 19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1" name="Connecteur droit 23"/>
          <p:cNvSpPr>
            <a:spLocks noChangeShapeType="1"/>
          </p:cNvSpPr>
          <p:nvPr/>
        </p:nvSpPr>
        <p:spPr bwMode="auto">
          <a:xfrm>
            <a:off x="8257117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13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72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28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99568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10453954" y="1017853"/>
            <a:ext cx="2011362" cy="512233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575F6D"/>
                </a:solidFill>
                <a:latin typeface="Century Schoolbook"/>
                <a:cs typeface="+mn-cs"/>
              </a:defRPr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9853084" y="3676121"/>
            <a:ext cx="3200400" cy="486833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575F6D"/>
                </a:solidFill>
                <a:latin typeface="Century Schoolbook"/>
                <a:cs typeface="+mn-cs"/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032" name="Connecteur droit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34" name="Connecteur droit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12" name="Ellipse 11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0839451" y="5734050"/>
            <a:ext cx="8128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86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28" r:id="rId12"/>
    <p:sldLayoutId id="2147483684" r:id="rId13"/>
    <p:sldLayoutId id="2147483712" r:id="rId14"/>
    <p:sldLayoutId id="2147483713" r:id="rId15"/>
    <p:sldLayoutId id="2147483726" r:id="rId16"/>
    <p:sldLayoutId id="2147483727" r:id="rId1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1" fontAlgn="base" hangingPunct="1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1" fontAlgn="base" hangingPunct="1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1" fontAlgn="base" hangingPunct="1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fr.calameo.com/read/003656887933ff71a344b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s-sante.fr/portail/upload/docs/application/pdf/charte_medecins-es_janvier_2007.pdf" TargetMode="External"/><Relationship Id="rId2" Type="http://schemas.openxmlformats.org/officeDocument/2006/relationships/hyperlink" Target="https://www.has-sante.fr/portail/jcms/c_2807696/fr/accreditation-des-medecins-et-des-equipes-medicales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77309" y="1418704"/>
            <a:ext cx="82296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dirty="0" smtClean="0"/>
              <a:t>Le </a:t>
            </a:r>
            <a:r>
              <a:rPr lang="fr-FR" sz="4000" dirty="0" err="1" smtClean="0"/>
              <a:t>dpc</a:t>
            </a:r>
            <a:r>
              <a:rPr lang="fr-FR" sz="4000" dirty="0" smtClean="0"/>
              <a:t> et ses évolutions depuis  la nouvelle règlementation</a:t>
            </a: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fr-FR" dirty="0" smtClean="0"/>
              <a:t>Réunion des correspondants chargés du DPC Médical</a:t>
            </a:r>
          </a:p>
          <a:p>
            <a:pPr algn="r"/>
            <a:r>
              <a:rPr lang="fr-FR" dirty="0" smtClean="0"/>
              <a:t>ANFH Auvergne</a:t>
            </a:r>
          </a:p>
          <a:p>
            <a:pPr algn="r"/>
            <a:r>
              <a:rPr lang="fr-FR" dirty="0" smtClean="0"/>
              <a:t>8 </a:t>
            </a:r>
            <a:r>
              <a:rPr lang="fr-FR" dirty="0"/>
              <a:t>mars 2018 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46" y="3585879"/>
            <a:ext cx="1057770" cy="100448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769" y="4945660"/>
            <a:ext cx="458095" cy="484582"/>
          </a:xfrm>
          <a:prstGeom prst="ellipse">
            <a:avLst/>
          </a:prstGeom>
          <a:ln w="381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612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10</a:t>
            </a:fld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151343" y="-102785"/>
            <a:ext cx="10018713" cy="665866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r>
              <a:rPr lang="fr-FR" b="1" smtClean="0">
                <a:solidFill>
                  <a:schemeClr val="accent1">
                    <a:lumMod val="75000"/>
                  </a:schemeClr>
                </a:solidFill>
              </a:rPr>
              <a:t>Un nouveau format pour les actions de DPC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17135" y="2320955"/>
            <a:ext cx="1325728" cy="55399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000" dirty="0" smtClean="0"/>
              <a:t>PAP</a:t>
            </a:r>
            <a:endParaRPr lang="fr-FR" sz="30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4199630" y="706441"/>
            <a:ext cx="2762328" cy="48089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Logique de parcours</a:t>
            </a:r>
            <a:endParaRPr lang="fr-FR" b="1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8376757" y="2293762"/>
            <a:ext cx="1325728" cy="60838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b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/>
            <a:r>
              <a:rPr lang="fr-FR" dirty="0" smtClean="0">
                <a:solidFill>
                  <a:schemeClr val="tx1"/>
                </a:solidFill>
              </a:rPr>
              <a:t>NPAP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516480" y="1458220"/>
            <a:ext cx="1291790" cy="581850"/>
          </a:xfrm>
          <a:prstGeom prst="round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Action</a:t>
            </a:r>
            <a:r>
              <a:rPr lang="fr-FR" sz="1200" dirty="0" smtClean="0"/>
              <a:t> de formation</a:t>
            </a:r>
            <a:endParaRPr lang="fr-FR" sz="1200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4947076" y="1463075"/>
            <a:ext cx="1291790" cy="57699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Action</a:t>
            </a:r>
            <a:r>
              <a:rPr lang="fr-FR" sz="1200" dirty="0" smtClean="0"/>
              <a:t> d’Amélioration des pratiques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6377672" y="1460647"/>
            <a:ext cx="1291790" cy="57699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Action</a:t>
            </a:r>
            <a:r>
              <a:rPr lang="fr-FR" sz="1200" dirty="0" smtClean="0"/>
              <a:t> de gestion des risques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64151" y="3680672"/>
            <a:ext cx="621352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/>
              <a:t>Répondre aux orientations nationales </a:t>
            </a:r>
            <a:r>
              <a:rPr lang="fr-FR" sz="1400" dirty="0" smtClean="0"/>
              <a:t>prioritaires 2016-2018</a:t>
            </a:r>
            <a:endParaRPr lang="fr-FR" sz="14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 smtClean="0"/>
              <a:t>Etre déposés obligatoirement sur la plateforme ANDPC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/>
              <a:t>Etre proposés par des ODPC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 smtClean="0"/>
              <a:t>Etre orientées cœur de métier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 smtClean="0"/>
              <a:t>Comporter des méthodes de la HAS (en cours de révision, la majorité révisée en 2017)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690173" y="4072222"/>
            <a:ext cx="48120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 smtClean="0"/>
              <a:t>Etre dispensés par des organismes de formation disposant d’un NDA (et/ou d’un numéro ODPC pour les publics médicaux)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endParaRPr lang="fr-FR" sz="1400" dirty="0" smtClean="0"/>
          </a:p>
          <a:p>
            <a:pPr>
              <a:lnSpc>
                <a:spcPct val="200000"/>
              </a:lnSpc>
            </a:pPr>
            <a:endParaRPr lang="fr-FR" sz="1400" dirty="0" smtClean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88169">
            <a:off x="997001" y="1842073"/>
            <a:ext cx="820016" cy="712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1502542" y="3012957"/>
            <a:ext cx="1754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Ancien DPC</a:t>
            </a:r>
            <a:endParaRPr lang="fr-FR" sz="1200" dirty="0"/>
          </a:p>
        </p:txBody>
      </p:sp>
      <p:sp>
        <p:nvSpPr>
          <p:cNvPr id="17" name="ZoneTexte 16"/>
          <p:cNvSpPr txBox="1"/>
          <p:nvPr/>
        </p:nvSpPr>
        <p:spPr>
          <a:xfrm>
            <a:off x="7919508" y="2962597"/>
            <a:ext cx="2487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Ancien HORS DPC → Médecins</a:t>
            </a:r>
          </a:p>
          <a:p>
            <a:pPr algn="ctr"/>
            <a:r>
              <a:rPr lang="fr-FR" sz="1200" dirty="0" smtClean="0"/>
              <a:t>FPTLV → Paramédicaux</a:t>
            </a:r>
            <a:endParaRPr lang="fr-FR" sz="1200" dirty="0"/>
          </a:p>
        </p:txBody>
      </p:sp>
      <p:sp>
        <p:nvSpPr>
          <p:cNvPr id="19" name="ZoneTexte 18"/>
          <p:cNvSpPr txBox="1"/>
          <p:nvPr/>
        </p:nvSpPr>
        <p:spPr>
          <a:xfrm>
            <a:off x="604636" y="3345119"/>
            <a:ext cx="420363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= Programmes et Actions prioritaires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6690173" y="3637880"/>
            <a:ext cx="4812018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= Programmes et Actions </a:t>
            </a:r>
            <a:r>
              <a:rPr lang="fr-FR" b="1" dirty="0" smtClean="0"/>
              <a:t>NON</a:t>
            </a:r>
            <a:r>
              <a:rPr lang="fr-FR" dirty="0" smtClean="0"/>
              <a:t> prioritaires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51" y="6231659"/>
            <a:ext cx="583767" cy="511329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687704" y="6254791"/>
            <a:ext cx="5139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</a:rPr>
              <a:t>Cohérence entre la </a:t>
            </a:r>
            <a:r>
              <a:rPr lang="fr-FR" sz="1400" b="1" dirty="0">
                <a:solidFill>
                  <a:srgbClr val="FF0000"/>
                </a:solidFill>
              </a:rPr>
              <a:t>spécialité du professionnel qui suit </a:t>
            </a:r>
            <a:r>
              <a:rPr lang="fr-FR" sz="1400" b="1" dirty="0" smtClean="0">
                <a:solidFill>
                  <a:srgbClr val="FF0000"/>
                </a:solidFill>
              </a:rPr>
              <a:t>l’action et le public visé par l’action</a:t>
            </a:r>
            <a:endParaRPr lang="fr-FR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31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4" grpId="0" animBg="1"/>
      <p:bldP spid="15" grpId="0" animBg="1"/>
      <p:bldP spid="16" grpId="0" animBg="1"/>
      <p:bldP spid="4" grpId="0"/>
      <p:bldP spid="17" grpId="0"/>
      <p:bldP spid="19" grpId="0" animBg="1"/>
      <p:bldP spid="20" grpId="0" animBg="1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799" y="1939636"/>
            <a:ext cx="9956800" cy="900401"/>
          </a:xfrm>
        </p:spPr>
        <p:txBody>
          <a:bodyPr>
            <a:normAutofit/>
          </a:bodyPr>
          <a:lstStyle/>
          <a:p>
            <a:pPr algn="ctr"/>
            <a:r>
              <a:rPr lang="fr-FR" sz="4800" dirty="0" smtClean="0"/>
              <a:t>VRAI / FAUX</a:t>
            </a:r>
            <a:endParaRPr lang="fr-FR" sz="48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11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870035" y="4461163"/>
            <a:ext cx="384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</a:rPr>
              <a:t>A vous de jouer !</a:t>
            </a:r>
            <a:endParaRPr lang="fr-FR" sz="3200" b="1" dirty="0">
              <a:solidFill>
                <a:schemeClr val="accent1"/>
              </a:solidFill>
            </a:endParaRPr>
          </a:p>
        </p:txBody>
      </p:sp>
      <p:sp>
        <p:nvSpPr>
          <p:cNvPr id="5" name="Émoticône 4"/>
          <p:cNvSpPr/>
          <p:nvPr/>
        </p:nvSpPr>
        <p:spPr>
          <a:xfrm rot="20598439">
            <a:off x="2540003" y="2228324"/>
            <a:ext cx="1089891" cy="1085418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moticône 5"/>
          <p:cNvSpPr/>
          <p:nvPr/>
        </p:nvSpPr>
        <p:spPr>
          <a:xfrm rot="1426010">
            <a:off x="8014179" y="2188386"/>
            <a:ext cx="1089891" cy="1085418"/>
          </a:xfrm>
          <a:prstGeom prst="smileyFace">
            <a:avLst>
              <a:gd name="adj" fmla="val -4653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13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xfrm>
            <a:off x="10840892" y="5695332"/>
            <a:ext cx="812800" cy="520700"/>
          </a:xfrm>
        </p:spPr>
        <p:txBody>
          <a:bodyPr/>
          <a:lstStyle/>
          <a:p>
            <a:fld id="{435526EF-0F4B-4156-A233-E22A8653A8B6}" type="slidenum">
              <a:rPr lang="fr-FR" smtClean="0"/>
              <a:t>12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94721" y="674255"/>
            <a:ext cx="10745933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/>
              <a:t>La mise en application des parcours de DPC a commencé le 1er juillet 2016 ? </a:t>
            </a:r>
            <a:endParaRPr lang="fr-FR" dirty="0" smtClean="0"/>
          </a:p>
          <a:p>
            <a:pPr marL="265113">
              <a:lnSpc>
                <a:spcPct val="150000"/>
              </a:lnSpc>
            </a:pPr>
            <a:r>
              <a:rPr lang="fr-FR" dirty="0" smtClean="0"/>
              <a:t>	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4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Dans la nouvelle version du DPC, l’obligation de DPC ne concerne que les médecins ?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 </a:t>
            </a:r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sz="1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/>
              <a:t>NPAP = Non Présentiel Action Principale </a:t>
            </a:r>
            <a:r>
              <a:rPr lang="fr-FR" dirty="0" smtClean="0"/>
              <a:t>?</a:t>
            </a:r>
          </a:p>
          <a:p>
            <a:pPr marL="265113">
              <a:lnSpc>
                <a:spcPct val="150000"/>
              </a:lnSpc>
            </a:pPr>
            <a:r>
              <a:rPr lang="fr-FR" dirty="0" smtClean="0"/>
              <a:t> 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i="1" dirty="0" smtClean="0"/>
          </a:p>
          <a:p>
            <a:pPr>
              <a:lnSpc>
                <a:spcPct val="150000"/>
              </a:lnSpc>
            </a:pPr>
            <a:endParaRPr lang="fr-FR" sz="10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/>
              <a:t>Pour être considérée comme un PAP, une action de DPC doit être déposée sur la plateforme de l’ANDPC ? </a:t>
            </a:r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2669887" y="-73892"/>
            <a:ext cx="6040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  <a:latin typeface="+mj-lt"/>
              </a:rPr>
              <a:t>A vous de jouer !</a:t>
            </a:r>
            <a:endParaRPr lang="fr-FR" sz="3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7" name="Émoticône 6"/>
          <p:cNvSpPr/>
          <p:nvPr/>
        </p:nvSpPr>
        <p:spPr>
          <a:xfrm rot="1426010">
            <a:off x="9103907" y="766113"/>
            <a:ext cx="258089" cy="312665"/>
          </a:xfrm>
          <a:prstGeom prst="smileyFace">
            <a:avLst>
              <a:gd name="adj" fmla="val -4653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789259" y="2536833"/>
            <a:ext cx="10368396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L’obligation de DPC concerne tous les professionnels de santé</a:t>
            </a:r>
            <a:r>
              <a:rPr lang="fr-FR" sz="1200" b="1" i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fr-FR" sz="1050" dirty="0" smtClean="0"/>
              <a:t>Lien vers </a:t>
            </a:r>
            <a:r>
              <a:rPr lang="fr-FR" sz="1000" b="1" i="1" dirty="0" smtClean="0">
                <a:solidFill>
                  <a:srgbClr val="00B050"/>
                </a:solidFill>
                <a:hlinkClick r:id="rId3" action="ppaction://hlinksldjump"/>
              </a:rPr>
              <a:t>Professionnels de santé concernés par le DPC </a:t>
            </a:r>
            <a:endParaRPr lang="fr-FR" sz="1000" b="1" i="1" dirty="0">
              <a:solidFill>
                <a:srgbClr val="00B050"/>
              </a:solidFill>
            </a:endParaRPr>
          </a:p>
        </p:txBody>
      </p:sp>
      <p:sp>
        <p:nvSpPr>
          <p:cNvPr id="17" name="Émoticône 16"/>
          <p:cNvSpPr/>
          <p:nvPr/>
        </p:nvSpPr>
        <p:spPr>
          <a:xfrm rot="1426010">
            <a:off x="10060420" y="2095459"/>
            <a:ext cx="258089" cy="312665"/>
          </a:xfrm>
          <a:prstGeom prst="smileyFace">
            <a:avLst>
              <a:gd name="adj" fmla="val -4653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Émoticône 10"/>
          <p:cNvSpPr/>
          <p:nvPr/>
        </p:nvSpPr>
        <p:spPr>
          <a:xfrm rot="20598439">
            <a:off x="2210686" y="5442666"/>
            <a:ext cx="277712" cy="308418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Émoticône 11"/>
          <p:cNvSpPr/>
          <p:nvPr/>
        </p:nvSpPr>
        <p:spPr>
          <a:xfrm rot="1426010">
            <a:off x="5623143" y="3568087"/>
            <a:ext cx="258089" cy="293198"/>
          </a:xfrm>
          <a:prstGeom prst="smileyFace">
            <a:avLst>
              <a:gd name="adj" fmla="val -4653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789259" y="4053848"/>
            <a:ext cx="8183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NPAP = Programme et Action </a:t>
            </a:r>
            <a:r>
              <a:rPr lang="fr-FR" sz="1600" b="1" i="1" u="sng" dirty="0" smtClean="0">
                <a:solidFill>
                  <a:srgbClr val="00B050"/>
                </a:solidFill>
              </a:rPr>
              <a:t>NON</a:t>
            </a:r>
            <a:r>
              <a:rPr lang="fr-FR" sz="1600" b="1" i="1" dirty="0" smtClean="0">
                <a:solidFill>
                  <a:srgbClr val="00B050"/>
                </a:solidFill>
              </a:rPr>
              <a:t> Prioritaire </a:t>
            </a:r>
            <a:endParaRPr lang="fr-FR" sz="1600" b="1" i="1" dirty="0">
              <a:solidFill>
                <a:srgbClr val="00B05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48365" y="1170636"/>
            <a:ext cx="10250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Selon l’article 3 du décret n° 2016-942 du 8 juillet 2016 relatif à l’organisation du DPC, la première période de trois ans débute le 1er janvier 2017.</a:t>
            </a:r>
          </a:p>
        </p:txBody>
      </p:sp>
    </p:spTree>
    <p:extLst>
      <p:ext uri="{BB962C8B-B14F-4D97-AF65-F5344CB8AC3E}">
        <p14:creationId xmlns:p14="http://schemas.microsoft.com/office/powerpoint/2010/main" val="49691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7" grpId="0" animBg="1"/>
      <p:bldP spid="11" grpId="0" animBg="1"/>
      <p:bldP spid="12" grpId="0" animBg="1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75186" y="806342"/>
            <a:ext cx="994041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/>
              <a:t>Pour un PAP, public paramédical, je saisi l’action dans l’applicatif informatique </a:t>
            </a:r>
            <a:r>
              <a:rPr lang="fr-FR" dirty="0" err="1" smtClean="0"/>
              <a:t>Gesform</a:t>
            </a:r>
            <a:r>
              <a:rPr lang="fr-FR" dirty="0"/>
              <a:t> </a:t>
            </a:r>
            <a:r>
              <a:rPr lang="fr-FR" dirty="0" smtClean="0"/>
              <a:t>/ </a:t>
            </a:r>
            <a:r>
              <a:rPr lang="fr-FR" dirty="0"/>
              <a:t>saisie </a:t>
            </a:r>
            <a:r>
              <a:rPr lang="fr-FR" dirty="0" smtClean="0"/>
              <a:t>rapide ? </a:t>
            </a:r>
          </a:p>
          <a:p>
            <a:pPr marL="265113">
              <a:lnSpc>
                <a:spcPct val="150000"/>
              </a:lnSpc>
            </a:pPr>
            <a:endParaRPr lang="fr-FR" dirty="0" smtClean="0"/>
          </a:p>
          <a:p>
            <a:pPr marL="265113">
              <a:lnSpc>
                <a:spcPct val="150000"/>
              </a:lnSpc>
            </a:pPr>
            <a:endParaRPr lang="fr-FR" dirty="0" smtClean="0"/>
          </a:p>
          <a:p>
            <a:pPr indent="2651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/>
              <a:t>Avant de saisir mon dossier PAP, je vérifie la cohérence entre la profession de santé ou la spécialité du médecin et le </a:t>
            </a:r>
            <a:r>
              <a:rPr lang="fr-FR" dirty="0" smtClean="0"/>
              <a:t>public</a:t>
            </a:r>
            <a:r>
              <a:rPr lang="fr-FR" dirty="0"/>
              <a:t> visé </a:t>
            </a:r>
            <a:r>
              <a:rPr lang="fr-FR" dirty="0" smtClean="0"/>
              <a:t>par programme ? </a:t>
            </a:r>
          </a:p>
          <a:p>
            <a:pPr indent="265113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dirty="0"/>
          </a:p>
          <a:p>
            <a:pPr indent="2651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/>
              <a:t>Un dossier saisi en PAP permet de bénéficier automatiquement de l’abondement </a:t>
            </a:r>
            <a:r>
              <a:rPr lang="fr-FR" dirty="0" smtClean="0"/>
              <a:t>?</a:t>
            </a:r>
          </a:p>
          <a:p>
            <a:pPr indent="265113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dirty="0"/>
          </a:p>
          <a:p>
            <a:pPr indent="265113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dirty="0" smtClean="0"/>
          </a:p>
          <a:p>
            <a:pPr indent="2651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/>
              <a:t>L’attestation de présence à une action de DPC Médical donc PAP doit correspondre au format défini par l’arrêté ?</a:t>
            </a:r>
          </a:p>
          <a:p>
            <a:pPr indent="265113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dirty="0" smtClean="0"/>
          </a:p>
          <a:p>
            <a:pPr indent="265113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13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62250" y="-51583"/>
            <a:ext cx="6040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  <a:latin typeface="+mj-lt"/>
              </a:rPr>
              <a:t>A vous de jouer !</a:t>
            </a:r>
            <a:endParaRPr lang="fr-FR" sz="3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0" name="Émoticône 9"/>
          <p:cNvSpPr/>
          <p:nvPr/>
        </p:nvSpPr>
        <p:spPr>
          <a:xfrm rot="1426010">
            <a:off x="2633206" y="1313645"/>
            <a:ext cx="258089" cy="293198"/>
          </a:xfrm>
          <a:prstGeom prst="smileyFace">
            <a:avLst>
              <a:gd name="adj" fmla="val -4653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moticône 16"/>
          <p:cNvSpPr/>
          <p:nvPr/>
        </p:nvSpPr>
        <p:spPr>
          <a:xfrm rot="1426010">
            <a:off x="9789451" y="3760995"/>
            <a:ext cx="258089" cy="293198"/>
          </a:xfrm>
          <a:prstGeom prst="smileyFace">
            <a:avLst>
              <a:gd name="adj" fmla="val -4653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868235" y="1750742"/>
            <a:ext cx="9828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Si un professionnel paramédical participe à un PAP, je saisis l’action via le module Développement Professionnel Continu / saisie dossier PAP</a:t>
            </a:r>
            <a:endParaRPr lang="fr-FR" sz="1600" b="1" i="1" dirty="0">
              <a:solidFill>
                <a:srgbClr val="00B050"/>
              </a:solidFill>
            </a:endParaRPr>
          </a:p>
        </p:txBody>
      </p:sp>
      <p:sp>
        <p:nvSpPr>
          <p:cNvPr id="16" name="Émoticône 15"/>
          <p:cNvSpPr/>
          <p:nvPr/>
        </p:nvSpPr>
        <p:spPr>
          <a:xfrm rot="20598439">
            <a:off x="6653572" y="2938112"/>
            <a:ext cx="277712" cy="308418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868234" y="4227018"/>
            <a:ext cx="9828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Pour bénéficier de l’abondement : le </a:t>
            </a:r>
            <a:r>
              <a:rPr lang="fr-FR" sz="1600" b="1" i="1" dirty="0">
                <a:solidFill>
                  <a:srgbClr val="00B050"/>
                </a:solidFill>
              </a:rPr>
              <a:t>médecin </a:t>
            </a:r>
            <a:r>
              <a:rPr lang="fr-FR" sz="1600" b="1" i="1" dirty="0" smtClean="0">
                <a:solidFill>
                  <a:srgbClr val="00B050"/>
                </a:solidFill>
              </a:rPr>
              <a:t>doit être porteur d’un </a:t>
            </a:r>
            <a:r>
              <a:rPr lang="fr-FR" sz="1600" b="1" i="1" dirty="0">
                <a:solidFill>
                  <a:srgbClr val="00B050"/>
                </a:solidFill>
              </a:rPr>
              <a:t>numéro de </a:t>
            </a:r>
            <a:r>
              <a:rPr lang="fr-FR" sz="1600" b="1" i="1" dirty="0" smtClean="0">
                <a:solidFill>
                  <a:srgbClr val="00B050"/>
                </a:solidFill>
              </a:rPr>
              <a:t>RPPS valide, sa spécialité doit concorder avec le public visé par le programme + 1 </a:t>
            </a:r>
            <a:r>
              <a:rPr lang="fr-FR" sz="1600" b="1" i="1" dirty="0">
                <a:solidFill>
                  <a:srgbClr val="00B050"/>
                </a:solidFill>
              </a:rPr>
              <a:t>attestation de présence</a:t>
            </a:r>
          </a:p>
        </p:txBody>
      </p:sp>
      <p:sp>
        <p:nvSpPr>
          <p:cNvPr id="19" name="Émoticône 18"/>
          <p:cNvSpPr/>
          <p:nvPr/>
        </p:nvSpPr>
        <p:spPr>
          <a:xfrm rot="1426010">
            <a:off x="3589351" y="5430950"/>
            <a:ext cx="258089" cy="293198"/>
          </a:xfrm>
          <a:prstGeom prst="smileyFace">
            <a:avLst>
              <a:gd name="adj" fmla="val -4653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868234" y="5925019"/>
            <a:ext cx="9828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L’attestation de participation à un programme de DPC Médical n’est plus réglementée. </a:t>
            </a:r>
          </a:p>
        </p:txBody>
      </p:sp>
    </p:spTree>
    <p:extLst>
      <p:ext uri="{BB962C8B-B14F-4D97-AF65-F5344CB8AC3E}">
        <p14:creationId xmlns:p14="http://schemas.microsoft.com/office/powerpoint/2010/main" val="109996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4" grpId="0"/>
      <p:bldP spid="16" grpId="0" animBg="1"/>
      <p:bldP spid="18" grpId="0"/>
      <p:bldP spid="19" grpId="0" animBg="1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14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70029" y="1463086"/>
            <a:ext cx="10825022" cy="5516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/>
              <a:t>Les attestations de présence aux différentes actions sont obligatoires pour valider un parcours de </a:t>
            </a:r>
            <a:r>
              <a:rPr lang="fr-FR" dirty="0" smtClean="0"/>
              <a:t>DPC </a:t>
            </a:r>
            <a:r>
              <a:rPr lang="fr-FR" dirty="0"/>
              <a:t>?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/>
              <a:t>Un PADHUE peut-il suivre une action de DPC PAP ? </a:t>
            </a:r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1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Je </a:t>
            </a:r>
            <a:r>
              <a:rPr lang="fr-FR" dirty="0"/>
              <a:t>suis ODPC, je dois déposer des actions en lien avec les orientations nationales prioritaires 2016 - 2018 </a:t>
            </a:r>
            <a:r>
              <a:rPr lang="fr-FR" dirty="0" smtClean="0"/>
              <a:t>?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700" dirty="0"/>
          </a:p>
          <a:p>
            <a:pPr marL="265113" lvl="0">
              <a:lnSpc>
                <a:spcPct val="150000"/>
              </a:lnSpc>
            </a:pPr>
            <a:r>
              <a:rPr lang="fr-FR" sz="1200" dirty="0">
                <a:solidFill>
                  <a:prstClr val="black"/>
                </a:solidFill>
              </a:rPr>
              <a:t>Lien vers </a:t>
            </a:r>
            <a:r>
              <a:rPr lang="fr-FR" sz="1100" i="1" dirty="0">
                <a:solidFill>
                  <a:prstClr val="black"/>
                </a:solidFill>
                <a:hlinkClick r:id="rId3" action="ppaction://hlinksldjump"/>
              </a:rPr>
              <a:t>PAP : Les orientations nationales prioritaires</a:t>
            </a:r>
            <a:endParaRPr lang="fr-FR" sz="1100" i="1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2762250" y="-51583"/>
            <a:ext cx="6040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  <a:latin typeface="+mj-lt"/>
              </a:rPr>
              <a:t>A vous de jouer !</a:t>
            </a:r>
            <a:endParaRPr lang="fr-FR" sz="3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2" name="Émoticône 11"/>
          <p:cNvSpPr/>
          <p:nvPr/>
        </p:nvSpPr>
        <p:spPr>
          <a:xfrm rot="20598439">
            <a:off x="1545083" y="2014787"/>
            <a:ext cx="277712" cy="308418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moticône 13"/>
          <p:cNvSpPr/>
          <p:nvPr/>
        </p:nvSpPr>
        <p:spPr>
          <a:xfrm rot="20598439">
            <a:off x="6520208" y="2765097"/>
            <a:ext cx="277712" cy="308418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601405" y="3209717"/>
            <a:ext cx="98286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Oui un PADHUE peut participer à une action PAP mais il n’est pas soumis à l’obligation de DPC. </a:t>
            </a:r>
          </a:p>
          <a:p>
            <a:r>
              <a:rPr lang="fr-FR" sz="1600" b="1" i="1" dirty="0" smtClean="0">
                <a:solidFill>
                  <a:srgbClr val="00B050"/>
                </a:solidFill>
              </a:rPr>
              <a:t>Le dossier peut être saisi dans PAP à condition que le grade PADHUE soit bien spécifié par l’établissement. Ce dossier sera financé sur la cotisation de l’établissement.</a:t>
            </a:r>
            <a:endParaRPr lang="fr-FR" sz="1600" b="1" i="1" dirty="0">
              <a:solidFill>
                <a:srgbClr val="00B050"/>
              </a:solidFill>
            </a:endParaRPr>
          </a:p>
        </p:txBody>
      </p:sp>
      <p:sp>
        <p:nvSpPr>
          <p:cNvPr id="16" name="Émoticône 15"/>
          <p:cNvSpPr/>
          <p:nvPr/>
        </p:nvSpPr>
        <p:spPr>
          <a:xfrm rot="20598439">
            <a:off x="2307061" y="5120716"/>
            <a:ext cx="277712" cy="308418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282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8878" y="-261306"/>
            <a:ext cx="10018713" cy="773545"/>
          </a:xfrm>
        </p:spPr>
        <p:txBody>
          <a:bodyPr>
            <a:normAutofit/>
          </a:bodyPr>
          <a:lstStyle/>
          <a:p>
            <a:pPr algn="ctr"/>
            <a:r>
              <a:rPr lang="fr-FR" b="1" smtClean="0">
                <a:solidFill>
                  <a:schemeClr val="accent1">
                    <a:lumMod val="75000"/>
                  </a:schemeClr>
                </a:solidFill>
              </a:rPr>
              <a:t>Enregistrement des ODPC à l’ANDPC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980210"/>
              </p:ext>
            </p:extLst>
          </p:nvPr>
        </p:nvGraphicFramePr>
        <p:xfrm>
          <a:off x="1952368" y="690880"/>
          <a:ext cx="7809469" cy="50439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809469"/>
              </a:tblGrid>
              <a:tr h="554330">
                <a:tc>
                  <a:txBody>
                    <a:bodyPr/>
                    <a:lstStyle/>
                    <a:p>
                      <a:pPr algn="ctr"/>
                      <a:r>
                        <a:rPr lang="fr-FR" sz="2400" baseline="0" dirty="0" smtClean="0"/>
                        <a:t>Depuis le 21 décembre 2016</a:t>
                      </a:r>
                      <a:endParaRPr lang="fr-FR" sz="2400" dirty="0"/>
                    </a:p>
                  </a:txBody>
                  <a:tcPr anchor="ctr"/>
                </a:tc>
              </a:tr>
              <a:tr h="1108660">
                <a:tc>
                  <a:txBody>
                    <a:bodyPr/>
                    <a:lstStyle/>
                    <a:p>
                      <a:r>
                        <a:rPr lang="fr-FR" dirty="0" smtClean="0"/>
                        <a:t>Demande</a:t>
                      </a:r>
                      <a:r>
                        <a:rPr lang="fr-FR" baseline="0" dirty="0" smtClean="0"/>
                        <a:t> d’enregistrement du dossier administratif (données antérieures non conservées si ancien ODPC, nouveau numéro d’ODPC attribué, dossier à remplir complétement)</a:t>
                      </a:r>
                      <a:endParaRPr lang="fr-FR" dirty="0"/>
                    </a:p>
                  </a:txBody>
                  <a:tcPr anchor="ctr"/>
                </a:tc>
              </a:tr>
              <a:tr h="776062">
                <a:tc>
                  <a:txBody>
                    <a:bodyPr/>
                    <a:lstStyle/>
                    <a:p>
                      <a:r>
                        <a:rPr lang="fr-FR" dirty="0" smtClean="0"/>
                        <a:t>L’ANDPC</a:t>
                      </a:r>
                      <a:r>
                        <a:rPr lang="fr-FR" baseline="0" dirty="0" smtClean="0"/>
                        <a:t> dispose d’un délai de 2 mois pour déclarer la demande d’enregistrement conforme ou non conforme</a:t>
                      </a:r>
                      <a:endParaRPr lang="fr-FR" dirty="0"/>
                    </a:p>
                  </a:txBody>
                  <a:tcPr anchor="ctr"/>
                </a:tc>
              </a:tr>
              <a:tr h="7760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Si</a:t>
                      </a:r>
                      <a:r>
                        <a:rPr lang="fr-FR" baseline="0" dirty="0" smtClean="0"/>
                        <a:t> dossier incomplet, l’ODPC dispose de 15 jours pour compléter sa demande d’enregistrement</a:t>
                      </a:r>
                      <a:endParaRPr lang="fr-FR" dirty="0" smtClean="0"/>
                    </a:p>
                  </a:txBody>
                  <a:tcPr anchor="ctr"/>
                </a:tc>
              </a:tr>
              <a:tr h="776062">
                <a:tc>
                  <a:txBody>
                    <a:bodyPr/>
                    <a:lstStyle/>
                    <a:p>
                      <a:r>
                        <a:rPr lang="fr-FR" dirty="0" smtClean="0"/>
                        <a:t>Dépôt</a:t>
                      </a:r>
                      <a:r>
                        <a:rPr lang="fr-FR" baseline="0" dirty="0" smtClean="0"/>
                        <a:t> d’actions possible à réception de la réponse positive de l’ANDPC (72h pour évaluer la conformité aux orientations nationales prioritaires et au périmètre du DPC avant publication)</a:t>
                      </a:r>
                      <a:endParaRPr lang="fr-FR" dirty="0" smtClean="0"/>
                    </a:p>
                  </a:txBody>
                  <a:tcPr anchor="ctr"/>
                </a:tc>
              </a:tr>
              <a:tr h="776062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 panose="020F0502020204030204" pitchFamily="34" charset="0"/>
                        </a:rPr>
                        <a:t>→ </a:t>
                      </a:r>
                      <a:r>
                        <a:rPr lang="fr-FR" dirty="0" smtClean="0"/>
                        <a:t>Un guide</a:t>
                      </a:r>
                      <a:r>
                        <a:rPr lang="fr-FR" baseline="0" dirty="0" smtClean="0"/>
                        <a:t> d’aide aux dépôts des actions mis à disposition des ODPC sur </a:t>
                      </a:r>
                      <a:r>
                        <a:rPr lang="fr-FR" baseline="0" dirty="0" smtClean="0">
                          <a:hlinkClick r:id="rId3"/>
                        </a:rPr>
                        <a:t>guide d'aide au dépôt des actions de DPC</a:t>
                      </a:r>
                      <a:endParaRPr lang="fr-FR" baseline="0" dirty="0" smtClean="0"/>
                    </a:p>
                    <a:p>
                      <a:r>
                        <a:rPr lang="fr-FR" dirty="0" smtClean="0">
                          <a:latin typeface="Calibri" panose="020F0502020204030204" pitchFamily="34" charset="0"/>
                        </a:rPr>
                        <a:t>→ </a:t>
                      </a:r>
                      <a:r>
                        <a:rPr lang="fr-FR" baseline="0" dirty="0" smtClean="0"/>
                        <a:t>4 Tutoriels disponibles à partir de votre espace ODPC</a:t>
                      </a:r>
                      <a:endParaRPr lang="fr-FR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35671" y="6164822"/>
            <a:ext cx="1060378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L’ANDPC valide les demandes d’enregistrement des ODPC. Les Commissions Scientifiques Indépendantes n’évaluent plus les Organismes MAIS LEURS ACTIONS.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36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2651" y="29967"/>
            <a:ext cx="9956800" cy="544364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PAP Déposés sur la plateforme de l’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andpc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16</a:t>
            </a:fld>
            <a:endParaRPr lang="fr-FR"/>
          </a:p>
        </p:txBody>
      </p:sp>
      <p:sp>
        <p:nvSpPr>
          <p:cNvPr id="5" name="Triangle isocèle 4"/>
          <p:cNvSpPr/>
          <p:nvPr/>
        </p:nvSpPr>
        <p:spPr>
          <a:xfrm>
            <a:off x="521198" y="3864960"/>
            <a:ext cx="722905" cy="707666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!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1244103" y="3893856"/>
            <a:ext cx="10199752" cy="3070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 smtClean="0">
                <a:solidFill>
                  <a:srgbClr val="FF0000"/>
                </a:solidFill>
              </a:rPr>
              <a:t>Vigilance </a:t>
            </a:r>
            <a:r>
              <a:rPr lang="fr-FR" sz="1600" b="1" dirty="0" smtClean="0">
                <a:solidFill>
                  <a:srgbClr val="FF0000"/>
                </a:solidFill>
              </a:rPr>
              <a:t>pour les ODPC</a:t>
            </a:r>
            <a:r>
              <a:rPr lang="fr-FR" sz="1600" dirty="0" smtClean="0">
                <a:solidFill>
                  <a:srgbClr val="FF0000"/>
                </a:solidFill>
              </a:rPr>
              <a:t>, respect des critères de </a:t>
            </a:r>
            <a:r>
              <a:rPr lang="fr-FR" sz="1600" b="1" dirty="0" smtClean="0">
                <a:solidFill>
                  <a:srgbClr val="FF0000"/>
                </a:solidFill>
              </a:rPr>
              <a:t>dépôt</a:t>
            </a:r>
            <a:r>
              <a:rPr lang="fr-FR" sz="1600" dirty="0" smtClean="0">
                <a:solidFill>
                  <a:srgbClr val="FF0000"/>
                </a:solidFill>
              </a:rPr>
              <a:t> </a:t>
            </a:r>
            <a:r>
              <a:rPr lang="fr-FR" sz="1600" b="1" dirty="0" smtClean="0">
                <a:solidFill>
                  <a:srgbClr val="FF0000"/>
                </a:solidFill>
              </a:rPr>
              <a:t>d’une action, par exemple</a:t>
            </a:r>
            <a:r>
              <a:rPr lang="fr-FR" sz="1200" b="1" dirty="0" smtClean="0">
                <a:solidFill>
                  <a:srgbClr val="FF0000"/>
                </a:solidFill>
              </a:rPr>
              <a:t> (liste non exhaustive) </a:t>
            </a:r>
            <a:r>
              <a:rPr lang="fr-FR" sz="1600" dirty="0" smtClean="0">
                <a:solidFill>
                  <a:srgbClr val="FF0000"/>
                </a:solidFill>
              </a:rPr>
              <a:t>:</a:t>
            </a:r>
          </a:p>
          <a:p>
            <a:pPr algn="ctr">
              <a:lnSpc>
                <a:spcPct val="150000"/>
              </a:lnSpc>
            </a:pPr>
            <a:endParaRPr lang="fr-FR" sz="100" dirty="0" smtClean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/>
              <a:t>Ingénierie pédagogique (méthode, supports)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Concepteurs de l’action et Intervenants (CV et déclarations d’intérêt)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Modalités d’évaluation de l’action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Actions réalisées en partenariat (objectifs et contenu du partenariat)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Pas d’actions portant sur les </a:t>
            </a:r>
            <a:r>
              <a:rPr lang="fr-FR" sz="1600" dirty="0"/>
              <a:t>pratiques complémentaires </a:t>
            </a:r>
            <a:r>
              <a:rPr lang="fr-FR" sz="1600" dirty="0" smtClean="0"/>
              <a:t>qui n’ont pas fait l’objet d’un consensus scientifique</a:t>
            </a:r>
          </a:p>
          <a:p>
            <a:pPr algn="ctr">
              <a:lnSpc>
                <a:spcPct val="150000"/>
              </a:lnSpc>
            </a:pPr>
            <a:r>
              <a:rPr lang="fr-FR" sz="1600" dirty="0"/>
              <a:t>	</a:t>
            </a:r>
            <a:r>
              <a:rPr lang="fr-FR" sz="1050" dirty="0" smtClean="0"/>
              <a:t>https</a:t>
            </a:r>
            <a:r>
              <a:rPr lang="fr-FR" sz="1050" dirty="0"/>
              <a:t>://www.agencedpc.fr/nouvelles_modalites_controle_actions_dpc#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18322" y="2549130"/>
            <a:ext cx="19350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DPC V2 </a:t>
            </a:r>
            <a:r>
              <a:rPr lang="fr-FR" dirty="0" smtClean="0"/>
              <a:t>: Evaluation des </a:t>
            </a:r>
            <a:r>
              <a:rPr lang="fr-FR" b="1" dirty="0" smtClean="0">
                <a:solidFill>
                  <a:srgbClr val="C00000"/>
                </a:solidFill>
              </a:rPr>
              <a:t>Actions</a:t>
            </a:r>
            <a:r>
              <a:rPr lang="fr-FR" dirty="0" smtClean="0"/>
              <a:t> par les CSI</a:t>
            </a:r>
          </a:p>
        </p:txBody>
      </p:sp>
      <p:grpSp>
        <p:nvGrpSpPr>
          <p:cNvPr id="13" name="Groupe 12"/>
          <p:cNvGrpSpPr/>
          <p:nvPr/>
        </p:nvGrpSpPr>
        <p:grpSpPr>
          <a:xfrm>
            <a:off x="3608828" y="2535409"/>
            <a:ext cx="4821190" cy="1393715"/>
            <a:chOff x="7313812" y="3243283"/>
            <a:chExt cx="3754663" cy="1393715"/>
          </a:xfrm>
        </p:grpSpPr>
        <p:sp>
          <p:nvSpPr>
            <p:cNvPr id="14" name="ZoneTexte 13"/>
            <p:cNvSpPr txBox="1"/>
            <p:nvPr/>
          </p:nvSpPr>
          <p:spPr>
            <a:xfrm>
              <a:off x="7537935" y="3243283"/>
              <a:ext cx="33064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 smtClean="0">
                  <a:solidFill>
                    <a:schemeClr val="accent3"/>
                  </a:solidFill>
                </a:rPr>
                <a:t>Maitrise des actions déposées </a:t>
              </a:r>
              <a:r>
                <a:rPr lang="fr-FR" sz="1600" dirty="0" smtClean="0"/>
                <a:t>:</a:t>
              </a: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7313812" y="3559780"/>
              <a:ext cx="375466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L’ODPC doit être capable de justifier auprès de l’ANDPC qu’il réalise des actions de qualité, orientés </a:t>
              </a:r>
              <a:r>
                <a:rPr lang="fr-FR" sz="1600" b="1" dirty="0" smtClean="0"/>
                <a:t>cœur de métier et répondant aux orientations nationales prioritaires</a:t>
              </a:r>
              <a:endParaRPr lang="fr-FR" sz="1600" b="1" dirty="0"/>
            </a:p>
          </p:txBody>
        </p:sp>
      </p:grpSp>
      <p:sp>
        <p:nvSpPr>
          <p:cNvPr id="16" name="Flèche droite 15"/>
          <p:cNvSpPr/>
          <p:nvPr/>
        </p:nvSpPr>
        <p:spPr>
          <a:xfrm>
            <a:off x="2656093" y="3029518"/>
            <a:ext cx="665018" cy="353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 rot="19544467">
            <a:off x="9276051" y="2736330"/>
            <a:ext cx="2331414" cy="54892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Dynamique de démarche qualité</a:t>
            </a:r>
            <a:endParaRPr lang="fr-FR" dirty="0"/>
          </a:p>
        </p:txBody>
      </p:sp>
      <p:sp>
        <p:nvSpPr>
          <p:cNvPr id="18" name="Flèche droite 17"/>
          <p:cNvSpPr/>
          <p:nvPr/>
        </p:nvSpPr>
        <p:spPr>
          <a:xfrm>
            <a:off x="8692963" y="3010794"/>
            <a:ext cx="665018" cy="353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62151" y="610325"/>
            <a:ext cx="11314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dirty="0" smtClean="0"/>
              <a:t>Annexe 2 de l’arrêté du 14 septembre 2016 </a:t>
            </a:r>
            <a:r>
              <a:rPr lang="fr-FR" sz="1200" dirty="0" smtClean="0"/>
              <a:t>relatif aux critères d’enregistrement des organismes ou structures qui souhaitent présenter des actions de DPC auprès de L’ANDPC et la composition du dossier de présentation des actions</a:t>
            </a:r>
            <a:endParaRPr lang="fr-FR" sz="1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4373592" y="1344846"/>
            <a:ext cx="2600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DPC V1 </a:t>
            </a:r>
            <a:r>
              <a:rPr lang="fr-FR" dirty="0" smtClean="0"/>
              <a:t>: Evaluation des Organismes par les CSI</a:t>
            </a:r>
            <a:endParaRPr lang="fr-FR" dirty="0"/>
          </a:p>
        </p:txBody>
      </p:sp>
      <p:sp>
        <p:nvSpPr>
          <p:cNvPr id="21" name="Multiplier 20"/>
          <p:cNvSpPr/>
          <p:nvPr/>
        </p:nvSpPr>
        <p:spPr>
          <a:xfrm>
            <a:off x="4483442" y="805429"/>
            <a:ext cx="2297926" cy="2210463"/>
          </a:xfrm>
          <a:prstGeom prst="mathMultiply">
            <a:avLst>
              <a:gd name="adj1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80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/>
      <p:bldP spid="16" grpId="0" animBg="1"/>
      <p:bldP spid="17" grpId="0" animBg="1"/>
      <p:bldP spid="18" grpId="0" animBg="1"/>
      <p:bldP spid="20" grpId="0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4797" y="127935"/>
            <a:ext cx="10732654" cy="706365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PAP : Les orientations nationales prioritaires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17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984251" y="1062183"/>
            <a:ext cx="985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algn="ctr">
              <a:spcBef>
                <a:spcPct val="0"/>
              </a:spcBef>
              <a:buClr>
                <a:srgbClr val="727CA3">
                  <a:lumMod val="75000"/>
                </a:srgbClr>
              </a:buClr>
              <a:defRPr/>
            </a:pPr>
            <a:r>
              <a:rPr lang="fr-FR" altLang="fr-FR" dirty="0">
                <a:solidFill>
                  <a:prstClr val="black"/>
                </a:solidFill>
                <a:cs typeface="Arial" panose="020B0604020202020204" pitchFamily="34" charset="0"/>
              </a:rPr>
              <a:t>Arrêté du 8 décembre 2015 fixant les orientations du développement professionnel continu des professionnels de santé pour les années 2016 à 2018</a:t>
            </a:r>
          </a:p>
        </p:txBody>
      </p:sp>
      <p:sp>
        <p:nvSpPr>
          <p:cNvPr id="7" name="Rectangle 6"/>
          <p:cNvSpPr/>
          <p:nvPr/>
        </p:nvSpPr>
        <p:spPr>
          <a:xfrm>
            <a:off x="430069" y="3131637"/>
            <a:ext cx="1865746" cy="738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3 annexes</a:t>
            </a:r>
            <a:endParaRPr lang="fr-FR" sz="24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2628323" y="1987145"/>
            <a:ext cx="9023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600" b="1" dirty="0" smtClean="0"/>
              <a:t>Annexe 1 </a:t>
            </a:r>
            <a:r>
              <a:rPr lang="fr-FR" sz="1600" dirty="0" smtClean="0"/>
              <a:t>: 34 orientations s’inscrivant dans le cadre de la Politique nationale de santé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600" b="1" dirty="0" smtClean="0"/>
              <a:t>Annexe 2 </a:t>
            </a:r>
            <a:r>
              <a:rPr lang="fr-FR" sz="1600" dirty="0" smtClean="0"/>
              <a:t>: Orientations </a:t>
            </a:r>
            <a:r>
              <a:rPr lang="fr-FR" sz="1600" dirty="0"/>
              <a:t>définies par profession de santé ou spécialité</a:t>
            </a:r>
          </a:p>
          <a:p>
            <a:pPr marL="1809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Professions médicales</a:t>
            </a:r>
          </a:p>
          <a:p>
            <a:pPr marL="1809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Biologistes médical</a:t>
            </a:r>
          </a:p>
          <a:p>
            <a:pPr marL="1809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Professions de la pharmacie</a:t>
            </a:r>
          </a:p>
          <a:p>
            <a:pPr marL="1809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Auxiliaires m</a:t>
            </a:r>
            <a:r>
              <a:rPr lang="fr-FR" sz="1600" dirty="0"/>
              <a:t>é</a:t>
            </a:r>
            <a:r>
              <a:rPr lang="fr-FR" sz="1600" dirty="0" smtClean="0"/>
              <a:t>dicaux, aides-soignants, auxiliaires de puériculture</a:t>
            </a:r>
          </a:p>
          <a:p>
            <a:pPr marL="1809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Exercice en équipe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/>
              <a:t>3.   Annexe 3 </a:t>
            </a:r>
            <a:r>
              <a:rPr lang="fr-FR" sz="1600" dirty="0" smtClean="0"/>
              <a:t>: orientations applicables aux professionnels de santé du service de santé des armées</a:t>
            </a:r>
            <a:endParaRPr lang="fr-FR" sz="1600" dirty="0"/>
          </a:p>
        </p:txBody>
      </p:sp>
      <p:sp>
        <p:nvSpPr>
          <p:cNvPr id="12" name="Triangle isocèle 11"/>
          <p:cNvSpPr/>
          <p:nvPr/>
        </p:nvSpPr>
        <p:spPr>
          <a:xfrm>
            <a:off x="2122341" y="5469873"/>
            <a:ext cx="798367" cy="785092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4000" dirty="0"/>
              <a:t>!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101396" y="5543550"/>
            <a:ext cx="7557367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FF0000"/>
                </a:solidFill>
              </a:rPr>
              <a:t>ODPC</a:t>
            </a:r>
            <a:r>
              <a:rPr lang="fr-FR" b="1" dirty="0" smtClean="0">
                <a:solidFill>
                  <a:srgbClr val="FF0000"/>
                </a:solidFill>
              </a:rPr>
              <a:t> : Cohérence et pertinence entre actions et orientations</a:t>
            </a:r>
          </a:p>
          <a:p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b="1" u="sng" dirty="0" smtClean="0">
                <a:solidFill>
                  <a:srgbClr val="FF0000"/>
                </a:solidFill>
              </a:rPr>
              <a:t>EPS</a:t>
            </a:r>
            <a:r>
              <a:rPr lang="fr-FR" b="1" dirty="0" smtClean="0">
                <a:solidFill>
                  <a:srgbClr val="FF0000"/>
                </a:solidFill>
              </a:rPr>
              <a:t> : Cohérence entre </a:t>
            </a:r>
            <a:r>
              <a:rPr lang="fr-FR" b="1" dirty="0" smtClean="0">
                <a:solidFill>
                  <a:srgbClr val="FF0000"/>
                </a:solidFill>
              </a:rPr>
              <a:t>la </a:t>
            </a:r>
            <a:r>
              <a:rPr lang="fr-FR" b="1" dirty="0" smtClean="0">
                <a:solidFill>
                  <a:srgbClr val="FF0000"/>
                </a:solidFill>
              </a:rPr>
              <a:t>spécialité du professionnel qui suit </a:t>
            </a:r>
            <a:r>
              <a:rPr lang="fr-FR" b="1" dirty="0" smtClean="0">
                <a:solidFill>
                  <a:srgbClr val="FF0000"/>
                </a:solidFill>
              </a:rPr>
              <a:t>l’action et le public visé par le programme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9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>
          <a:xfrm>
            <a:off x="882651" y="-102321"/>
            <a:ext cx="9956800" cy="63254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Le Développement Professionnel Continu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4294967295"/>
          </p:nvPr>
        </p:nvSpPr>
        <p:spPr>
          <a:xfrm>
            <a:off x="2991000" y="511808"/>
            <a:ext cx="5905500" cy="469900"/>
          </a:xfrm>
        </p:spPr>
        <p:txBody>
          <a:bodyPr rtlCol="0"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b="1" u="sng" dirty="0" smtClean="0"/>
              <a:t>Les changements</a:t>
            </a:r>
            <a:endParaRPr lang="fr-FR" b="1" u="sng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18</a:t>
            </a:fld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2317851" y="1577419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Obligation annuelle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130251" y="1570532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Obligation triennale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074849" y="2504528"/>
            <a:ext cx="2658359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Logique de programme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7158482" y="2556197"/>
            <a:ext cx="2658359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Logique de parcours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646049" y="3601984"/>
            <a:ext cx="3082565" cy="6787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Orientations 2013-2015 génériques </a:t>
            </a:r>
            <a:endParaRPr lang="fr-FR" dirty="0"/>
          </a:p>
        </p:txBody>
      </p:sp>
      <p:sp>
        <p:nvSpPr>
          <p:cNvPr id="6" name="Flèche droite 5"/>
          <p:cNvSpPr/>
          <p:nvPr/>
        </p:nvSpPr>
        <p:spPr>
          <a:xfrm>
            <a:off x="5396995" y="1685848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17"/>
          <p:cNvSpPr/>
          <p:nvPr/>
        </p:nvSpPr>
        <p:spPr>
          <a:xfrm>
            <a:off x="5399090" y="2636325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882651" y="4926991"/>
            <a:ext cx="38484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Evaluation des ODPC par les CSI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7127752" y="4561130"/>
            <a:ext cx="4524499" cy="60416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Enregistrement des ODPC par l’ANDPC</a:t>
            </a:r>
            <a:endParaRPr lang="fr-FR" dirty="0"/>
          </a:p>
        </p:txBody>
      </p:sp>
      <p:sp>
        <p:nvSpPr>
          <p:cNvPr id="21" name="Flèche droite 20"/>
          <p:cNvSpPr/>
          <p:nvPr/>
        </p:nvSpPr>
        <p:spPr>
          <a:xfrm rot="20599533">
            <a:off x="5490394" y="4891991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7127752" y="3600552"/>
            <a:ext cx="3082565" cy="6787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Orientations 2016-2018 spécifiques</a:t>
            </a:r>
            <a:endParaRPr lang="fr-FR" dirty="0"/>
          </a:p>
        </p:txBody>
      </p:sp>
      <p:sp>
        <p:nvSpPr>
          <p:cNvPr id="23" name="Flèche droite 22"/>
          <p:cNvSpPr/>
          <p:nvPr/>
        </p:nvSpPr>
        <p:spPr>
          <a:xfrm>
            <a:off x="5381428" y="3775677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317851" y="6120192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Attestation DPC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7158482" y="6120191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Attestation de présence</a:t>
            </a:r>
            <a:endParaRPr lang="fr-FR" dirty="0"/>
          </a:p>
        </p:txBody>
      </p:sp>
      <p:sp>
        <p:nvSpPr>
          <p:cNvPr id="25" name="Flèche droite 24"/>
          <p:cNvSpPr/>
          <p:nvPr/>
        </p:nvSpPr>
        <p:spPr>
          <a:xfrm>
            <a:off x="5421217" y="6243990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753245" y="1027193"/>
            <a:ext cx="1542473" cy="34174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2016</a:t>
            </a:r>
            <a:endParaRPr lang="fr-FR" b="1" dirty="0"/>
          </a:p>
        </p:txBody>
      </p:sp>
      <p:sp>
        <p:nvSpPr>
          <p:cNvPr id="26" name="Rectangle 25"/>
          <p:cNvSpPr/>
          <p:nvPr/>
        </p:nvSpPr>
        <p:spPr>
          <a:xfrm>
            <a:off x="7565645" y="985221"/>
            <a:ext cx="1542473" cy="34174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2017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5560869" y="1027193"/>
            <a:ext cx="60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VS</a:t>
            </a:r>
            <a:endParaRPr lang="fr-FR" i="1" dirty="0"/>
          </a:p>
        </p:txBody>
      </p:sp>
      <p:sp>
        <p:nvSpPr>
          <p:cNvPr id="27" name="Flèche droite 26"/>
          <p:cNvSpPr/>
          <p:nvPr/>
        </p:nvSpPr>
        <p:spPr>
          <a:xfrm rot="1121222">
            <a:off x="5439149" y="5231303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7127752" y="5285032"/>
            <a:ext cx="3868800" cy="60416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Evaluation des actions par les CSI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828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1" grpId="0" animBg="1"/>
      <p:bldP spid="12" grpId="0" animBg="1"/>
      <p:bldP spid="4" grpId="0" animBg="1"/>
      <p:bldP spid="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17" grpId="0" animBg="1"/>
      <p:bldP spid="24" grpId="0" animBg="1"/>
      <p:bldP spid="25" grpId="0" animBg="1"/>
      <p:bldP spid="27" grpId="0" animBg="1"/>
      <p:bldP spid="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2651" y="847292"/>
            <a:ext cx="9956800" cy="473897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</a:pPr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Atelier « Un nouveau regard sur le DPC »</a:t>
            </a:r>
            <a:r>
              <a:rPr lang="fr-FR" sz="3200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r-FR" sz="32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3200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r-FR" sz="3200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3200" i="1" dirty="0"/>
              <a:t/>
            </a:r>
            <a:br>
              <a:rPr lang="fr-FR" sz="3200" i="1" dirty="0"/>
            </a:br>
            <a:r>
              <a:rPr lang="fr-FR" sz="3200" i="1" dirty="0"/>
              <a:t>Jeu : Vis ma vie de praticien hospitalier soumis à l’obligation de DPC</a:t>
            </a:r>
            <a:br>
              <a:rPr lang="fr-FR" sz="3200" i="1" dirty="0"/>
            </a:b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85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-161774"/>
            <a:ext cx="9956800" cy="826511"/>
          </a:xfrm>
        </p:spPr>
        <p:txBody>
          <a:bodyPr/>
          <a:lstStyle/>
          <a:p>
            <a:pPr algn="ctr"/>
            <a:r>
              <a:rPr lang="fr-FR" b="1" dirty="0" smtClean="0"/>
              <a:t>Au programme 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09600" y="1195652"/>
            <a:ext cx="7084291" cy="45383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2200" b="1" dirty="0" smtClean="0">
                <a:solidFill>
                  <a:schemeClr val="accent1"/>
                </a:solidFill>
              </a:rPr>
              <a:t>PARTIE 1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2200" b="1" dirty="0" smtClean="0"/>
              <a:t>Une nouvelle règlementation en 2016</a:t>
            </a:r>
          </a:p>
          <a:p>
            <a:pPr>
              <a:lnSpc>
                <a:spcPct val="150000"/>
              </a:lnSpc>
            </a:pPr>
            <a:r>
              <a:rPr lang="fr-FR" sz="2200" dirty="0" smtClean="0"/>
              <a:t>Une nouvelle logique : </a:t>
            </a:r>
            <a:r>
              <a:rPr lang="fr-FR" sz="2200" i="1" dirty="0" smtClean="0"/>
              <a:t>du programme de DPC au parcours de DPC</a:t>
            </a:r>
          </a:p>
          <a:p>
            <a:pPr>
              <a:lnSpc>
                <a:spcPct val="150000"/>
              </a:lnSpc>
            </a:pPr>
            <a:r>
              <a:rPr lang="fr-FR" sz="2200" dirty="0" smtClean="0"/>
              <a:t>Un nouveau format : </a:t>
            </a:r>
            <a:r>
              <a:rPr lang="fr-FR" sz="2200" i="1" dirty="0" smtClean="0"/>
              <a:t>Des actions répondant aux orientations nationales prioritaires (PAP) et des actions ne répondant pas aux orientations nationales prioritaires (NPAP)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</a:t>
            </a:fld>
            <a:endParaRPr lang="fr-FR"/>
          </a:p>
        </p:txBody>
      </p:sp>
      <p:cxnSp>
        <p:nvCxnSpPr>
          <p:cNvPr id="5" name="Connecteur droit avec flèche 4"/>
          <p:cNvCxnSpPr>
            <a:stCxn id="3" idx="3"/>
            <a:endCxn id="7" idx="1"/>
          </p:cNvCxnSpPr>
          <p:nvPr/>
        </p:nvCxnSpPr>
        <p:spPr>
          <a:xfrm>
            <a:off x="7693891" y="3464851"/>
            <a:ext cx="8866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8580582" y="2403022"/>
            <a:ext cx="2545196" cy="21236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200" dirty="0" smtClean="0"/>
              <a:t>Conséquences la gestion quotidienne du DPC dans les établissements et à l’ANFH </a:t>
            </a:r>
            <a:endParaRPr lang="fr-FR" sz="2200" dirty="0"/>
          </a:p>
        </p:txBody>
      </p:sp>
      <p:sp>
        <p:nvSpPr>
          <p:cNvPr id="18" name="Explosion 1 17"/>
          <p:cNvSpPr/>
          <p:nvPr/>
        </p:nvSpPr>
        <p:spPr>
          <a:xfrm rot="20649866">
            <a:off x="8121363" y="5169491"/>
            <a:ext cx="2290618" cy="1339272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Quizz</a:t>
            </a:r>
            <a:endParaRPr lang="fr-FR" sz="24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6107118" y="5994400"/>
            <a:ext cx="1911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Suivi d’un 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44000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7" grpId="0" animBg="1"/>
      <p:bldP spid="18" grpId="0" animBg="1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83049" y="-86498"/>
            <a:ext cx="9956800" cy="688589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Travail en 2 sous-groupes </a:t>
            </a:r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(20 mn)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: consignes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20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584887" y="3126260"/>
            <a:ext cx="4382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Equipe de praticiens hospitaliers d’un service d’urgences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955544" y="3204698"/>
            <a:ext cx="4382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Equipe de praticiens hospitaliers d’un service de cardiologie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464011" y="946956"/>
            <a:ext cx="4382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Centre Hospitalier Mont d’Argent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1962" y="1431042"/>
            <a:ext cx="1744731" cy="169521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497" y="3993434"/>
            <a:ext cx="2557307" cy="255730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678" y="3993433"/>
            <a:ext cx="3010340" cy="255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85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21</a:t>
            </a:fld>
            <a:endParaRPr lang="fr-FR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983049" y="-86498"/>
            <a:ext cx="9956800" cy="688589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Travail en 2 sous-groupes : consignes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26973" y="721175"/>
            <a:ext cx="82488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dirty="0" smtClean="0"/>
              <a:t>Pendant 20 mn, vous êtes des praticiens hospitaliers qui souhaitent réaliser leur parcours de </a:t>
            </a:r>
            <a:r>
              <a:rPr lang="fr-FR" dirty="0"/>
              <a:t>D</a:t>
            </a:r>
            <a:r>
              <a:rPr lang="fr-FR" dirty="0" smtClean="0"/>
              <a:t>PC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853709" y="1433842"/>
            <a:ext cx="3985742" cy="4534930"/>
          </a:xfrm>
          <a:prstGeom prst="rect">
            <a:avLst/>
          </a:prstGeom>
        </p:spPr>
        <p:txBody>
          <a:bodyPr vert="horz" anchor="b">
            <a:normAutofit fontScale="52500" lnSpcReduction="20000"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r>
              <a:rPr lang="fr-FR" sz="2200" dirty="0" smtClean="0"/>
              <a:t>Rechercher une action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.</a:t>
            </a:r>
          </a:p>
          <a:p>
            <a:r>
              <a:rPr lang="fr-FR" dirty="0" smtClean="0"/>
              <a:t>.</a:t>
            </a:r>
          </a:p>
          <a:p>
            <a:r>
              <a:rPr lang="fr-FR" dirty="0" smtClean="0"/>
              <a:t>.</a:t>
            </a:r>
          </a:p>
          <a:p>
            <a:r>
              <a:rPr lang="fr-FR" dirty="0" smtClean="0"/>
              <a:t>.</a:t>
            </a:r>
          </a:p>
          <a:p>
            <a:r>
              <a:rPr lang="fr-FR" dirty="0" smtClean="0"/>
              <a:t>.</a:t>
            </a:r>
          </a:p>
          <a:p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300" dirty="0" smtClean="0"/>
              <a:t>S’inscrire à l’action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.</a:t>
            </a:r>
          </a:p>
          <a:p>
            <a:r>
              <a:rPr lang="fr-FR" dirty="0" smtClean="0"/>
              <a:t>.</a:t>
            </a:r>
          </a:p>
          <a:p>
            <a:r>
              <a:rPr lang="fr-FR" dirty="0" smtClean="0"/>
              <a:t>.</a:t>
            </a:r>
          </a:p>
          <a:p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 smtClean="0"/>
              <a:t>.</a:t>
            </a:r>
            <a:br>
              <a:rPr lang="fr-FR" dirty="0" smtClean="0"/>
            </a:br>
            <a:r>
              <a:rPr lang="fr-FR" sz="2300" dirty="0" smtClean="0"/>
              <a:t>Payer l’action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 smtClean="0"/>
              <a:t>.</a:t>
            </a:r>
          </a:p>
          <a:p>
            <a:r>
              <a:rPr lang="fr-FR" dirty="0" smtClean="0"/>
              <a:t>.</a:t>
            </a:r>
          </a:p>
          <a:p>
            <a:r>
              <a:rPr lang="fr-FR" dirty="0" smtClean="0"/>
              <a:t>.</a:t>
            </a:r>
          </a:p>
          <a:p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 smtClean="0"/>
              <a:t>.</a:t>
            </a:r>
            <a:br>
              <a:rPr lang="fr-FR" dirty="0" smtClean="0"/>
            </a:br>
            <a:r>
              <a:rPr lang="fr-FR" sz="2200" dirty="0" smtClean="0"/>
              <a:t>Valider mon parcours de DPC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746394" y="1993147"/>
            <a:ext cx="5051275" cy="34163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dirty="0" smtClean="0"/>
              <a:t>Reconstituer de manière chronologique le chemin parcouru par un praticien hospitalier pour satisfaire son obligation de DPC </a:t>
            </a:r>
          </a:p>
          <a:p>
            <a:pPr algn="ctr">
              <a:lnSpc>
                <a:spcPct val="150000"/>
              </a:lnSpc>
            </a:pPr>
            <a:r>
              <a:rPr lang="fr-FR" sz="2400" dirty="0"/>
              <a:t>(</a:t>
            </a:r>
            <a:r>
              <a:rPr lang="fr-FR" sz="2400" dirty="0" smtClean="0"/>
              <a:t>en fonction de la réalité et des différentes situations existantes)</a:t>
            </a:r>
            <a:endParaRPr lang="fr-FR" sz="2400" dirty="0"/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6675223" y="1804545"/>
            <a:ext cx="12357" cy="40777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385222" y="5882275"/>
            <a:ext cx="3773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Les membres de l’ANFH intègrent les groupes de travail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570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 animBg="1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5828" y="1016044"/>
            <a:ext cx="439643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200" dirty="0" smtClean="0"/>
              <a:t>1. Analyse du point du vue Médecin</a:t>
            </a:r>
            <a:endParaRPr lang="fr-FR" sz="32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22</a:t>
            </a:fld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443021" y="3966519"/>
            <a:ext cx="4396430" cy="15906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b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/>
            <a:r>
              <a:rPr lang="fr-FR" sz="3200" dirty="0" smtClean="0"/>
              <a:t>2. Analyse du point du vue Responsable de formation</a:t>
            </a:r>
            <a:endParaRPr lang="fr-FR" sz="3200" dirty="0"/>
          </a:p>
        </p:txBody>
      </p:sp>
      <p:cxnSp>
        <p:nvCxnSpPr>
          <p:cNvPr id="9" name="Connecteur en arc 8"/>
          <p:cNvCxnSpPr>
            <a:stCxn id="2" idx="3"/>
            <a:endCxn id="4" idx="0"/>
          </p:cNvCxnSpPr>
          <p:nvPr/>
        </p:nvCxnSpPr>
        <p:spPr>
          <a:xfrm>
            <a:off x="5412258" y="1587544"/>
            <a:ext cx="3228978" cy="237897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en arc 11"/>
          <p:cNvCxnSpPr>
            <a:stCxn id="4" idx="1"/>
            <a:endCxn id="2" idx="2"/>
          </p:cNvCxnSpPr>
          <p:nvPr/>
        </p:nvCxnSpPr>
        <p:spPr>
          <a:xfrm rot="10800000">
            <a:off x="3214043" y="2159044"/>
            <a:ext cx="3228978" cy="260279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4828531" y="2695186"/>
            <a:ext cx="2211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ANFH</a:t>
            </a:r>
            <a:endParaRPr lang="fr-FR" sz="3200" b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1742303" y="97274"/>
            <a:ext cx="7797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Mise en commun : Se questionner</a:t>
            </a:r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1082503" y="2946328"/>
            <a:ext cx="1421027" cy="66726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Besoins</a:t>
            </a:r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305314" y="5755375"/>
            <a:ext cx="1421027" cy="66726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Ce qui marche</a:t>
            </a:r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9482973" y="571558"/>
            <a:ext cx="1728661" cy="1064923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Ce qui ne marche pas</a:t>
            </a:r>
            <a:endParaRPr lang="fr-FR" dirty="0"/>
          </a:p>
        </p:txBody>
      </p:sp>
      <p:sp>
        <p:nvSpPr>
          <p:cNvPr id="23" name="Ellipse 22"/>
          <p:cNvSpPr/>
          <p:nvPr/>
        </p:nvSpPr>
        <p:spPr>
          <a:xfrm>
            <a:off x="3436919" y="4630714"/>
            <a:ext cx="1615774" cy="66726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Freins</a:t>
            </a:r>
            <a:endParaRPr lang="fr-FR" dirty="0"/>
          </a:p>
        </p:txBody>
      </p:sp>
      <p:sp>
        <p:nvSpPr>
          <p:cNvPr id="24" name="Ellipse 23"/>
          <p:cNvSpPr/>
          <p:nvPr/>
        </p:nvSpPr>
        <p:spPr>
          <a:xfrm>
            <a:off x="680455" y="4181626"/>
            <a:ext cx="1838196" cy="66726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D</a:t>
            </a:r>
            <a:r>
              <a:rPr lang="fr-FR" dirty="0" smtClean="0"/>
              <a:t>ifficultés</a:t>
            </a:r>
            <a:endParaRPr lang="fr-FR" dirty="0"/>
          </a:p>
        </p:txBody>
      </p:sp>
      <p:sp>
        <p:nvSpPr>
          <p:cNvPr id="25" name="Ellipse 24"/>
          <p:cNvSpPr/>
          <p:nvPr/>
        </p:nvSpPr>
        <p:spPr>
          <a:xfrm>
            <a:off x="9029830" y="2509656"/>
            <a:ext cx="1421027" cy="66726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Idées</a:t>
            </a:r>
            <a:endParaRPr lang="fr-FR" dirty="0"/>
          </a:p>
        </p:txBody>
      </p:sp>
      <p:sp>
        <p:nvSpPr>
          <p:cNvPr id="26" name="Ellipse 25"/>
          <p:cNvSpPr/>
          <p:nvPr/>
        </p:nvSpPr>
        <p:spPr>
          <a:xfrm>
            <a:off x="2564287" y="5921117"/>
            <a:ext cx="1680519" cy="667265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Souhaits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6941538" y="948442"/>
            <a:ext cx="1865870" cy="79528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Habitudes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79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3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622" y="-10013"/>
            <a:ext cx="9956800" cy="593980"/>
          </a:xfrm>
        </p:spPr>
        <p:txBody>
          <a:bodyPr/>
          <a:lstStyle/>
          <a:p>
            <a:pPr algn="ctr"/>
            <a:r>
              <a:rPr lang="fr-FR" dirty="0" smtClean="0"/>
              <a:t>Résumé atelier 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23</a:t>
            </a:fld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023255" y="1158532"/>
            <a:ext cx="4855860" cy="518712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1400" dirty="0" smtClean="0"/>
              <a:t>Identifier </a:t>
            </a:r>
            <a:r>
              <a:rPr lang="fr-FR" sz="1400" dirty="0" smtClean="0"/>
              <a:t>son besoin en DPC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1400" dirty="0"/>
              <a:t>Rechercher une </a:t>
            </a:r>
            <a:r>
              <a:rPr lang="fr-FR" sz="1400" dirty="0" smtClean="0"/>
              <a:t>action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1400" dirty="0"/>
              <a:t>Comparer les </a:t>
            </a:r>
            <a:r>
              <a:rPr lang="fr-FR" sz="1400" dirty="0" smtClean="0"/>
              <a:t>offres </a:t>
            </a:r>
            <a:endParaRPr lang="fr-FR" sz="1400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1400" dirty="0"/>
              <a:t>Sélectionner une </a:t>
            </a:r>
            <a:r>
              <a:rPr lang="fr-FR" sz="1400" dirty="0" smtClean="0"/>
              <a:t>action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1400" dirty="0"/>
              <a:t>s</a:t>
            </a:r>
            <a:r>
              <a:rPr lang="fr-FR" sz="1400" dirty="0" smtClean="0"/>
              <a:t>’inscrire à l’action</a:t>
            </a:r>
            <a:endParaRPr lang="fr-FR" sz="1400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1400" dirty="0" smtClean="0"/>
              <a:t>Payer l’organisme de formation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1400" dirty="0" smtClean="0"/>
              <a:t>Participer à l’action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1400" dirty="0"/>
              <a:t>s</a:t>
            </a:r>
            <a:r>
              <a:rPr lang="fr-FR" sz="1400" dirty="0" smtClean="0"/>
              <a:t>e </a:t>
            </a:r>
            <a:r>
              <a:rPr lang="fr-FR" sz="1400" dirty="0"/>
              <a:t>faire </a:t>
            </a:r>
            <a:r>
              <a:rPr lang="fr-FR" sz="1400" dirty="0" smtClean="0"/>
              <a:t>rembourser les frais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1400" dirty="0"/>
              <a:t>Récupérer un </a:t>
            </a:r>
            <a:r>
              <a:rPr lang="fr-FR" sz="1400" dirty="0" smtClean="0"/>
              <a:t>justificatif de présence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1400" dirty="0"/>
              <a:t>Envoyer </a:t>
            </a:r>
            <a:r>
              <a:rPr lang="fr-FR" sz="1400" dirty="0" smtClean="0"/>
              <a:t>le justificatif à son instance ordinale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400" dirty="0" smtClean="0"/>
              <a:t>Obtenir la validation de </a:t>
            </a:r>
            <a:r>
              <a:rPr lang="fr-FR" sz="1400" dirty="0"/>
              <a:t>mon </a:t>
            </a:r>
            <a:r>
              <a:rPr lang="fr-FR" sz="1400" dirty="0" smtClean="0"/>
              <a:t>DPC</a:t>
            </a:r>
            <a:endParaRPr lang="fr-FR" sz="1400" dirty="0"/>
          </a:p>
        </p:txBody>
      </p:sp>
      <p:sp>
        <p:nvSpPr>
          <p:cNvPr id="5" name="ZoneTexte 4"/>
          <p:cNvSpPr txBox="1"/>
          <p:nvPr/>
        </p:nvSpPr>
        <p:spPr>
          <a:xfrm>
            <a:off x="1880257" y="902266"/>
            <a:ext cx="3378394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Circuit estimé par le groupe pour la réalisation du DPC d’un médecin</a:t>
            </a:r>
            <a:endParaRPr lang="fr-FR" sz="1400" dirty="0"/>
          </a:p>
        </p:txBody>
      </p:sp>
      <p:sp>
        <p:nvSpPr>
          <p:cNvPr id="7" name="Accolade fermante 6"/>
          <p:cNvSpPr/>
          <p:nvPr/>
        </p:nvSpPr>
        <p:spPr>
          <a:xfrm>
            <a:off x="4994686" y="1601073"/>
            <a:ext cx="307127" cy="22755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5770203" y="918889"/>
            <a:ext cx="415258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En regard du circuit du médecin, identification des actions menées par les établissements</a:t>
            </a:r>
            <a:endParaRPr lang="fr-FR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15548" y="2955222"/>
            <a:ext cx="1367720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Besoin principal estimé par le groupe pour un médecin : </a:t>
            </a:r>
          </a:p>
          <a:p>
            <a:pPr algn="ctr"/>
            <a:endParaRPr lang="fr-FR" sz="1200" dirty="0"/>
          </a:p>
          <a:p>
            <a:pPr algn="ctr"/>
            <a:r>
              <a:rPr lang="fr-FR" sz="1200" b="1" dirty="0" smtClean="0"/>
              <a:t>Préserver son indépendance</a:t>
            </a:r>
            <a:endParaRPr lang="fr-FR" sz="1200" b="1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5770203" y="1564803"/>
            <a:ext cx="4284768" cy="183316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/>
              <a:t>Peu de réalisation d’expression des besoins en amont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/>
              <a:t>Pas ou peu de réalisation de plan DPCM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/>
              <a:t>Pas ou peu de communication sur les offres </a:t>
            </a:r>
            <a:r>
              <a:rPr lang="fr-FR" sz="1200" dirty="0" smtClean="0"/>
              <a:t>existantes (Actions prioritaires ou non prioritaires)</a:t>
            </a:r>
            <a:endParaRPr lang="fr-FR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/>
              <a:t>Sollicitation pour certains de la CME et pour d’autres de la commission DPCM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/>
              <a:t>Création d’un formulaire de demande de participation à une action validée par la commission DPCM</a:t>
            </a:r>
          </a:p>
        </p:txBody>
      </p:sp>
      <p:sp>
        <p:nvSpPr>
          <p:cNvPr id="13" name="Accolade fermante 12"/>
          <p:cNvSpPr/>
          <p:nvPr/>
        </p:nvSpPr>
        <p:spPr>
          <a:xfrm>
            <a:off x="5258651" y="3067776"/>
            <a:ext cx="331371" cy="18872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5853987" y="3668663"/>
            <a:ext cx="3089087" cy="95335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Courriers envoyés à chaque médecin pour informer des étapes à respecter pour un départ en formation financé par l’employeur</a:t>
            </a:r>
          </a:p>
        </p:txBody>
      </p:sp>
      <p:sp>
        <p:nvSpPr>
          <p:cNvPr id="15" name="Accolade fermante 14"/>
          <p:cNvSpPr/>
          <p:nvPr/>
        </p:nvSpPr>
        <p:spPr>
          <a:xfrm>
            <a:off x="6626714" y="5061304"/>
            <a:ext cx="346228" cy="152399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7099210" y="5216993"/>
            <a:ext cx="2917764" cy="75385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Les établissements demandent l’attestation de présence aux médecins et la transmettent à l’ANFH</a:t>
            </a:r>
          </a:p>
        </p:txBody>
      </p:sp>
      <p:sp>
        <p:nvSpPr>
          <p:cNvPr id="17" name="Ellipse 16"/>
          <p:cNvSpPr/>
          <p:nvPr/>
        </p:nvSpPr>
        <p:spPr>
          <a:xfrm>
            <a:off x="7509297" y="6166138"/>
            <a:ext cx="2918916" cy="50606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L’ANFH conserve l’historique des agents </a:t>
            </a:r>
            <a:endParaRPr lang="fr-FR" sz="12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0218762" y="2546934"/>
            <a:ext cx="1367720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Besoins principaux des établissement identifiés en fin d’atelier : </a:t>
            </a:r>
          </a:p>
          <a:p>
            <a:pPr algn="ctr"/>
            <a:endParaRPr lang="fr-FR" sz="1200" dirty="0"/>
          </a:p>
          <a:p>
            <a:pPr algn="ctr"/>
            <a:r>
              <a:rPr lang="fr-FR" sz="1200" b="1" dirty="0" smtClean="0"/>
              <a:t>Communiquer et créer davantage de lien avec les représentants </a:t>
            </a:r>
            <a:r>
              <a:rPr lang="fr-FR" sz="1200" b="1" dirty="0"/>
              <a:t>d</a:t>
            </a:r>
            <a:r>
              <a:rPr lang="fr-FR" sz="1200" b="1" dirty="0" smtClean="0"/>
              <a:t>es personnels médicaux pour fluidifier la gestion du DPC</a:t>
            </a:r>
            <a:endParaRPr lang="fr-FR" sz="1200" b="1" dirty="0"/>
          </a:p>
        </p:txBody>
      </p:sp>
    </p:spTree>
    <p:extLst>
      <p:ext uri="{BB962C8B-B14F-4D97-AF65-F5344CB8AC3E}">
        <p14:creationId xmlns:p14="http://schemas.microsoft.com/office/powerpoint/2010/main" val="178312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7090" y="66776"/>
            <a:ext cx="11157527" cy="77109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Actions de Formation Nationales ouvertes aux médecins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24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85075" y="1080654"/>
            <a:ext cx="5976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Décision du CDPCMH en date du 9 janvier 2018</a:t>
            </a:r>
            <a:endParaRPr lang="fr-FR" sz="2000" dirty="0"/>
          </a:p>
        </p:txBody>
      </p:sp>
      <p:sp>
        <p:nvSpPr>
          <p:cNvPr id="6" name="Flèche droite 5"/>
          <p:cNvSpPr/>
          <p:nvPr/>
        </p:nvSpPr>
        <p:spPr>
          <a:xfrm>
            <a:off x="1588654" y="1973817"/>
            <a:ext cx="1006764" cy="5357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318327" y="1764619"/>
            <a:ext cx="77954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Renforcer la communication des AFN ouvertes aux médecins en 2018 </a:t>
            </a:r>
            <a:endParaRPr lang="fr-FR" sz="2800" dirty="0"/>
          </a:p>
        </p:txBody>
      </p:sp>
      <p:sp>
        <p:nvSpPr>
          <p:cNvPr id="8" name="Parchemin vertical 7"/>
          <p:cNvSpPr/>
          <p:nvPr/>
        </p:nvSpPr>
        <p:spPr>
          <a:xfrm>
            <a:off x="4364179" y="3152421"/>
            <a:ext cx="3168073" cy="347928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r>
              <a:rPr lang="fr-FR" dirty="0" smtClean="0"/>
              <a:t>Flyers en cours de préparation</a:t>
            </a:r>
          </a:p>
          <a:p>
            <a:pPr algn="ctr"/>
            <a:endParaRPr lang="fr-FR" dirty="0"/>
          </a:p>
          <a:p>
            <a:pPr algn="ctr"/>
            <a:r>
              <a:rPr lang="fr-FR" dirty="0" smtClean="0"/>
              <a:t>Accès à la liste des AFN : site internet / onglet praticien</a:t>
            </a:r>
          </a:p>
          <a:p>
            <a:pPr algn="ctr"/>
            <a:endParaRPr lang="fr-FR" dirty="0"/>
          </a:p>
          <a:p>
            <a:pPr algn="ctr"/>
            <a:r>
              <a:rPr lang="fr-FR" dirty="0" smtClean="0"/>
              <a:t>Communiqué de presse en cours de préparation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313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34473" y="151258"/>
            <a:ext cx="9956800" cy="521711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Pour vous accompagner, une offre nationale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25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738910" y="2100406"/>
            <a:ext cx="3094182" cy="7943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Dispositif de formation DPC = 3 lots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38910" y="3481455"/>
            <a:ext cx="3094182" cy="115223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dirty="0" smtClean="0"/>
              <a:t>Elaborer un plan d’action pour la mise en place du nouveau dispositif de DPC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743365" y="3135911"/>
            <a:ext cx="1085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Lot1</a:t>
            </a:r>
            <a:endParaRPr lang="fr-FR" sz="2400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4170218" y="1139824"/>
            <a:ext cx="6396182" cy="52629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1600" b="1" dirty="0"/>
              <a:t>Objectif Général :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Organiser la mise en œuvre du DPC en établissement </a:t>
            </a:r>
            <a:r>
              <a:rPr lang="fr-FR" sz="1600" dirty="0" smtClean="0">
                <a:solidFill>
                  <a:srgbClr val="000000"/>
                </a:solidFill>
              </a:rPr>
              <a:t>(intra</a:t>
            </a:r>
            <a:r>
              <a:rPr lang="fr-FR" sz="1600" dirty="0">
                <a:solidFill>
                  <a:srgbClr val="000000"/>
                </a:solidFill>
              </a:rPr>
              <a:t>) et/ou entre plusieurs établissements </a:t>
            </a:r>
            <a:r>
              <a:rPr lang="fr-FR" sz="1600" dirty="0" smtClean="0">
                <a:solidFill>
                  <a:srgbClr val="000000"/>
                </a:solidFill>
              </a:rPr>
              <a:t>(inter</a:t>
            </a:r>
            <a:r>
              <a:rPr lang="fr-FR" sz="1600" dirty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1600" b="1" dirty="0" smtClean="0"/>
              <a:t>Objectifs </a:t>
            </a:r>
            <a:r>
              <a:rPr lang="fr-FR" sz="1600" b="1" dirty="0"/>
              <a:t>Spécifiques: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Identifier les évolutions de la nouvelle règlementation du DPC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Réaliser un auto diagnostic adapté à la structure sur la mise en place du DPC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Identifier les acteurs internes et externes ainsi que leurs rôles afin de favoriser la mise en œuvre du DPC et ses évolutions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Mobiliser les professionnels médicaux et non médicaux sur </a:t>
            </a:r>
            <a:r>
              <a:rPr lang="fr-FR" sz="1600" dirty="0" smtClean="0">
                <a:solidFill>
                  <a:srgbClr val="000000"/>
                </a:solidFill>
              </a:rPr>
              <a:t>les </a:t>
            </a:r>
            <a:r>
              <a:rPr lang="fr-FR" sz="1600" dirty="0">
                <a:solidFill>
                  <a:srgbClr val="000000"/>
                </a:solidFill>
              </a:rPr>
              <a:t>enjeux et les points importants dans la mise en œuvre des parcours de DPC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Mettre en place des indicateurs d’évaluation dans la mise en place du DPC </a:t>
            </a:r>
          </a:p>
        </p:txBody>
      </p:sp>
    </p:spTree>
    <p:extLst>
      <p:ext uri="{BB962C8B-B14F-4D97-AF65-F5344CB8AC3E}">
        <p14:creationId xmlns:p14="http://schemas.microsoft.com/office/powerpoint/2010/main" val="92753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  <p:bldP spid="1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26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882651" y="104556"/>
            <a:ext cx="9956800" cy="521711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Pour vous accompagner, une offre nationale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66619" y="3834432"/>
            <a:ext cx="3094182" cy="41357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dirty="0" smtClean="0"/>
              <a:t>Etre référent DPC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771074" y="3477657"/>
            <a:ext cx="1085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Lot 2</a:t>
            </a:r>
            <a:endParaRPr lang="fr-FR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766619" y="2504942"/>
            <a:ext cx="3094182" cy="7943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Dispositif de formation DPC = 3 lots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255512" y="976316"/>
            <a:ext cx="6375543" cy="52629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1600" b="1" dirty="0"/>
              <a:t>Objectif Général : </a:t>
            </a:r>
          </a:p>
          <a:p>
            <a:pPr>
              <a:lnSpc>
                <a:spcPct val="150000"/>
              </a:lnSpc>
              <a:defRPr/>
            </a:pPr>
            <a:r>
              <a:rPr lang="fr-FR" sz="1600" dirty="0"/>
              <a:t>- </a:t>
            </a:r>
            <a:r>
              <a:rPr lang="fr-FR" sz="1600" dirty="0">
                <a:solidFill>
                  <a:srgbClr val="000000"/>
                </a:solidFill>
              </a:rPr>
              <a:t>Maitriser le DPC et ses évolutions </a:t>
            </a:r>
          </a:p>
          <a:p>
            <a:pPr>
              <a:lnSpc>
                <a:spcPct val="150000"/>
              </a:lnSpc>
              <a:defRPr/>
            </a:pPr>
            <a:endParaRPr lang="fr-FR" sz="1600" dirty="0"/>
          </a:p>
          <a:p>
            <a:pPr algn="ctr">
              <a:lnSpc>
                <a:spcPct val="150000"/>
              </a:lnSpc>
              <a:defRPr/>
            </a:pPr>
            <a:r>
              <a:rPr lang="fr-FR" sz="1600" b="1" dirty="0"/>
              <a:t>Objectifs Spécifiques</a:t>
            </a:r>
            <a:r>
              <a:rPr lang="fr-FR" sz="1600" b="1" dirty="0" smtClean="0"/>
              <a:t>:</a:t>
            </a:r>
            <a:endParaRPr lang="fr-FR" sz="1600" dirty="0"/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Maitriser les concepts et les enjeux du DPC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Informer toutes les personnes concernés de l’établissement sur la réforme , les règles du DPC , l’ingénierie des programmes et actions prioritaires , le plan de formation et plan DPC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Mobiliser les personnels médicaux et non médicaux sur les  évolutions du DPC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Identifier </a:t>
            </a:r>
            <a:r>
              <a:rPr lang="fr-FR" sz="1600" dirty="0" smtClean="0">
                <a:solidFill>
                  <a:srgbClr val="000000"/>
                </a:solidFill>
              </a:rPr>
              <a:t>les </a:t>
            </a:r>
            <a:r>
              <a:rPr lang="fr-FR" sz="1600" dirty="0">
                <a:solidFill>
                  <a:srgbClr val="000000"/>
                </a:solidFill>
              </a:rPr>
              <a:t>ressources internes et externes pour la mise en œuvre du DPC ( organismes de formation , de DPC )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Faire connaitre l’offre de DPC dans son établissement ou en inter- établissement   </a:t>
            </a:r>
          </a:p>
        </p:txBody>
      </p:sp>
    </p:spTree>
    <p:extLst>
      <p:ext uri="{BB962C8B-B14F-4D97-AF65-F5344CB8AC3E}">
        <p14:creationId xmlns:p14="http://schemas.microsoft.com/office/powerpoint/2010/main" val="352488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27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48145" y="3546516"/>
            <a:ext cx="3094182" cy="115223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dirty="0" smtClean="0"/>
              <a:t>Elaborer un plan de formation pluriannuel intégrant les spécificités du DPC</a:t>
            </a:r>
            <a:endParaRPr lang="fr-FR" sz="16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034473" y="100728"/>
            <a:ext cx="9956800" cy="521711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Pour vous accompagner, une offre nationale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752600" y="3196279"/>
            <a:ext cx="1085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Lot 3</a:t>
            </a:r>
            <a:endParaRPr lang="fr-FR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748145" y="2223564"/>
            <a:ext cx="3094182" cy="7943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Dispositif de formation DPC = 3 lots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4327815" y="1061243"/>
            <a:ext cx="6511636" cy="56323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1600" b="1" dirty="0"/>
              <a:t>Objectif Général :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Concevoir un plan de formation triennal intégrant les caractéristiques des parcours de DPC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endParaRPr lang="fr-FR" sz="1600" dirty="0"/>
          </a:p>
          <a:p>
            <a:pPr algn="ctr">
              <a:lnSpc>
                <a:spcPct val="150000"/>
              </a:lnSpc>
              <a:defRPr/>
            </a:pPr>
            <a:r>
              <a:rPr lang="fr-FR" sz="1600" b="1" dirty="0"/>
              <a:t>Objectifs spécifiques : </a:t>
            </a:r>
          </a:p>
          <a:p>
            <a:pPr>
              <a:lnSpc>
                <a:spcPct val="150000"/>
              </a:lnSpc>
              <a:defRPr/>
            </a:pPr>
            <a:r>
              <a:rPr lang="fr-FR" sz="1600" dirty="0"/>
              <a:t>- </a:t>
            </a:r>
            <a:r>
              <a:rPr lang="fr-FR" sz="1600" dirty="0" smtClean="0"/>
              <a:t>   </a:t>
            </a:r>
            <a:r>
              <a:rPr lang="fr-FR" sz="1600" dirty="0" smtClean="0">
                <a:solidFill>
                  <a:srgbClr val="000000"/>
                </a:solidFill>
              </a:rPr>
              <a:t>Articuler </a:t>
            </a:r>
            <a:r>
              <a:rPr lang="fr-FR" sz="1600" dirty="0">
                <a:solidFill>
                  <a:srgbClr val="000000"/>
                </a:solidFill>
              </a:rPr>
              <a:t>le plan de formation avec les recommandations de parcours DPC des </a:t>
            </a:r>
            <a:r>
              <a:rPr lang="fr-FR" sz="1600" dirty="0" smtClean="0">
                <a:solidFill>
                  <a:srgbClr val="000000"/>
                </a:solidFill>
              </a:rPr>
              <a:t>professionnels de </a:t>
            </a:r>
            <a:r>
              <a:rPr lang="fr-FR" sz="1600" dirty="0">
                <a:solidFill>
                  <a:srgbClr val="000000"/>
                </a:solidFill>
              </a:rPr>
              <a:t>santé médicaux et non médicaux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Faciliter l’intégration des actions pluri professionnelles dans le plan de formation</a:t>
            </a:r>
            <a:r>
              <a:rPr lang="fr-FR" sz="1600" i="1" dirty="0">
                <a:solidFill>
                  <a:srgbClr val="000000"/>
                </a:solidFill>
              </a:rPr>
              <a:t> (permettant notamment la participation conjointe de personnels médicaux et paramédicaux )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Optimiser la gestion financière des plans de formations médicaux et paramédicaux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Mobiliser les professionnels médicaux et paramédicaux autours de leur parcours </a:t>
            </a:r>
          </a:p>
        </p:txBody>
      </p:sp>
    </p:spTree>
    <p:extLst>
      <p:ext uri="{BB962C8B-B14F-4D97-AF65-F5344CB8AC3E}">
        <p14:creationId xmlns:p14="http://schemas.microsoft.com/office/powerpoint/2010/main" val="200862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28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020618" y="2192770"/>
            <a:ext cx="3094182" cy="7943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Action de formation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020618" y="3437442"/>
            <a:ext cx="3094182" cy="152157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 smtClean="0"/>
              <a:t>Implication de la communauté médicale hospitalière dans l’élaboration et la mise en œuvre du DPC </a:t>
            </a:r>
            <a:endParaRPr lang="fr-FR" sz="16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82651" y="110835"/>
            <a:ext cx="9956800" cy="521711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Pour vous accompagner, une offre nationale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498109" y="957926"/>
            <a:ext cx="6068291" cy="56323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/>
              <a:t>Objectifs général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Contribuer </a:t>
            </a:r>
            <a:r>
              <a:rPr lang="fr-FR" sz="1600" dirty="0"/>
              <a:t>collectivement à l’élaboration du plan de DPC médical</a:t>
            </a:r>
          </a:p>
          <a:p>
            <a:pPr algn="ctr">
              <a:lnSpc>
                <a:spcPct val="150000"/>
              </a:lnSpc>
            </a:pPr>
            <a:r>
              <a:rPr lang="fr-FR" sz="1600" dirty="0"/>
              <a:t> </a:t>
            </a:r>
            <a:r>
              <a:rPr lang="fr-FR" sz="1600" b="1" dirty="0" smtClean="0"/>
              <a:t>Objectifs </a:t>
            </a:r>
            <a:r>
              <a:rPr lang="fr-FR" sz="1600" b="1" dirty="0"/>
              <a:t>Spécifiques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Identifier </a:t>
            </a:r>
            <a:r>
              <a:rPr lang="fr-FR" sz="1600" dirty="0"/>
              <a:t>les concepts clés du DPC et la cartographie des acteurs institutionnels au niveau national, territorial et local. 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Identifier </a:t>
            </a:r>
            <a:r>
              <a:rPr lang="fr-FR" sz="1600" dirty="0"/>
              <a:t>le positionnement éventuel de l’établissement en tant qu’ODPC (établissement,</a:t>
            </a:r>
            <a:br>
              <a:rPr lang="fr-FR" sz="1600" dirty="0"/>
            </a:br>
            <a:r>
              <a:rPr lang="fr-FR" sz="1600" dirty="0"/>
              <a:t>territoire, coopérations inter établissements…) 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Repérer </a:t>
            </a:r>
            <a:r>
              <a:rPr lang="fr-FR" sz="1600" dirty="0"/>
              <a:t>les acteurs internes et les structures internes impliqués, connaitre les règles et évaluer les ressources humaines et matérielles nécessaires au DPC. 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Identifier </a:t>
            </a:r>
            <a:r>
              <a:rPr lang="fr-FR" sz="1600" dirty="0"/>
              <a:t>les étapes de la construction et de </a:t>
            </a:r>
            <a:r>
              <a:rPr lang="fr-FR" sz="1600" dirty="0" smtClean="0"/>
              <a:t>la réalisation </a:t>
            </a:r>
            <a:r>
              <a:rPr lang="fr-FR" sz="1600" dirty="0"/>
              <a:t>d’un plan de DPC dans le respect d’une démarche qualité 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Identifier </a:t>
            </a:r>
            <a:r>
              <a:rPr lang="fr-FR" sz="1600" dirty="0"/>
              <a:t>les leviers de promotion du </a:t>
            </a:r>
            <a:r>
              <a:rPr lang="fr-FR" sz="1600" dirty="0" smtClean="0"/>
              <a:t>DPC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85049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29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135744" y="437390"/>
            <a:ext cx="5491020" cy="3693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professionnels concernés par le DPC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144951" y="1702536"/>
            <a:ext cx="35504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Filière rééducation</a:t>
            </a:r>
          </a:p>
          <a:p>
            <a:r>
              <a:rPr lang="fr-FR" sz="1600" dirty="0" smtClean="0"/>
              <a:t>→ Masseurs kinésithérapeutes</a:t>
            </a:r>
          </a:p>
          <a:p>
            <a:r>
              <a:rPr lang="fr-FR" sz="1600" dirty="0" smtClean="0"/>
              <a:t>→Pédicures-podologues</a:t>
            </a:r>
          </a:p>
          <a:p>
            <a:r>
              <a:rPr lang="fr-FR" sz="1600" dirty="0" smtClean="0"/>
              <a:t>→ Ergothérapeutes</a:t>
            </a:r>
          </a:p>
          <a:p>
            <a:r>
              <a:rPr lang="fr-FR" sz="1600" dirty="0" smtClean="0"/>
              <a:t>→ Psychomotriciens</a:t>
            </a:r>
          </a:p>
          <a:p>
            <a:r>
              <a:rPr lang="fr-FR" sz="1600" dirty="0" smtClean="0"/>
              <a:t>→ Orthophonistes</a:t>
            </a:r>
          </a:p>
          <a:p>
            <a:r>
              <a:rPr lang="fr-FR" sz="1600" dirty="0" smtClean="0"/>
              <a:t>→ Orthoptistes</a:t>
            </a:r>
          </a:p>
          <a:p>
            <a:r>
              <a:rPr lang="fr-FR" sz="1600" dirty="0" smtClean="0"/>
              <a:t>→ Diététiciens</a:t>
            </a:r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r>
              <a:rPr lang="fr-FR" sz="2000" b="1" dirty="0" smtClean="0"/>
              <a:t>Filière infirmière</a:t>
            </a:r>
          </a:p>
          <a:p>
            <a:r>
              <a:rPr lang="fr-FR" sz="1600" dirty="0" smtClean="0"/>
              <a:t>→ Infirmiers DE</a:t>
            </a:r>
          </a:p>
          <a:p>
            <a:r>
              <a:rPr lang="fr-FR" sz="1600" dirty="0" smtClean="0"/>
              <a:t>→ Infirmiers anesthésistes DE</a:t>
            </a:r>
          </a:p>
          <a:p>
            <a:r>
              <a:rPr lang="fr-FR" sz="1600" dirty="0" smtClean="0"/>
              <a:t>→ Infirmiers de bloc opératoire DE</a:t>
            </a:r>
          </a:p>
          <a:p>
            <a:r>
              <a:rPr lang="fr-FR" sz="1600" dirty="0" smtClean="0"/>
              <a:t>→ Aides-soignants</a:t>
            </a:r>
          </a:p>
          <a:p>
            <a:r>
              <a:rPr lang="fr-FR" sz="1600" dirty="0" smtClean="0"/>
              <a:t>→ Auxiliaires-puéricultrices</a:t>
            </a:r>
            <a:endParaRPr lang="fr-FR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7760018" y="1610203"/>
            <a:ext cx="360994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Filière de l’appareillage</a:t>
            </a:r>
          </a:p>
          <a:p>
            <a:r>
              <a:rPr lang="fr-FR" sz="1600" dirty="0" smtClean="0"/>
              <a:t>→ Audioprothésistes</a:t>
            </a:r>
          </a:p>
          <a:p>
            <a:r>
              <a:rPr lang="fr-FR" sz="1600" dirty="0" smtClean="0"/>
              <a:t>→ Opticiens lunetiers</a:t>
            </a:r>
          </a:p>
          <a:p>
            <a:r>
              <a:rPr lang="fr-FR" sz="1600" dirty="0" smtClean="0"/>
              <a:t>→ Orthoprothésistes</a:t>
            </a:r>
          </a:p>
          <a:p>
            <a:r>
              <a:rPr lang="fr-FR" sz="1600" dirty="0" smtClean="0"/>
              <a:t>→ Orthopédiste-orthésistes</a:t>
            </a:r>
          </a:p>
          <a:p>
            <a:r>
              <a:rPr lang="fr-FR" sz="1600" dirty="0" smtClean="0"/>
              <a:t>→ Podo-orthésistes</a:t>
            </a:r>
          </a:p>
          <a:p>
            <a:r>
              <a:rPr lang="fr-FR" sz="1600" dirty="0" smtClean="0"/>
              <a:t>→ Epithésistes</a:t>
            </a:r>
          </a:p>
          <a:p>
            <a:r>
              <a:rPr lang="fr-FR" sz="1600" dirty="0" smtClean="0"/>
              <a:t>→ Ocularistes</a:t>
            </a:r>
          </a:p>
          <a:p>
            <a:endParaRPr lang="fr-FR" sz="1200" b="1" dirty="0" smtClean="0"/>
          </a:p>
          <a:p>
            <a:endParaRPr lang="fr-FR" sz="1200" b="1" dirty="0"/>
          </a:p>
          <a:p>
            <a:endParaRPr lang="fr-FR" sz="1200" b="1" dirty="0" smtClean="0"/>
          </a:p>
          <a:p>
            <a:r>
              <a:rPr lang="fr-FR" sz="2000" b="1" dirty="0" smtClean="0"/>
              <a:t>Filière médico-technique</a:t>
            </a:r>
            <a:endParaRPr lang="fr-FR" sz="2000" b="1" dirty="0"/>
          </a:p>
          <a:p>
            <a:r>
              <a:rPr lang="fr-FR" sz="1600" dirty="0" smtClean="0"/>
              <a:t>→ Manipulateurs en électroradiologie</a:t>
            </a:r>
          </a:p>
          <a:p>
            <a:r>
              <a:rPr lang="fr-FR" sz="1600" dirty="0" smtClean="0"/>
              <a:t>→ Préparateurs en pharmacie hospitalière</a:t>
            </a:r>
          </a:p>
          <a:p>
            <a:r>
              <a:rPr lang="fr-FR" sz="1600" dirty="0" smtClean="0"/>
              <a:t>→ Techniciens de laboratoire médical</a:t>
            </a:r>
            <a:endParaRPr lang="fr-FR" sz="16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5182742" y="2305629"/>
            <a:ext cx="20898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Filière médicale</a:t>
            </a:r>
          </a:p>
          <a:p>
            <a:r>
              <a:rPr lang="fr-FR" sz="1600" dirty="0"/>
              <a:t>→ Médecins</a:t>
            </a:r>
          </a:p>
          <a:p>
            <a:r>
              <a:rPr lang="fr-FR" sz="1600" dirty="0"/>
              <a:t>→ Chirurgiens-dentistes</a:t>
            </a:r>
          </a:p>
          <a:p>
            <a:r>
              <a:rPr lang="fr-FR" sz="1600" dirty="0"/>
              <a:t>→ Pharmaciens</a:t>
            </a:r>
          </a:p>
          <a:p>
            <a:r>
              <a:rPr lang="fr-FR" sz="1600" dirty="0"/>
              <a:t>→ Sages-femmes</a:t>
            </a:r>
          </a:p>
        </p:txBody>
      </p:sp>
    </p:spTree>
    <p:extLst>
      <p:ext uri="{BB962C8B-B14F-4D97-AF65-F5344CB8AC3E}">
        <p14:creationId xmlns:p14="http://schemas.microsoft.com/office/powerpoint/2010/main" val="321808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1963" y="0"/>
            <a:ext cx="9956800" cy="716356"/>
          </a:xfrm>
        </p:spPr>
        <p:txBody>
          <a:bodyPr/>
          <a:lstStyle/>
          <a:p>
            <a:pPr algn="ctr"/>
            <a:r>
              <a:rPr lang="fr-FR" b="1" dirty="0" smtClean="0"/>
              <a:t>Au programme 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8836" y="1559622"/>
            <a:ext cx="7084291" cy="381045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2200" b="1" dirty="0" smtClean="0">
                <a:solidFill>
                  <a:schemeClr val="accent1"/>
                </a:solidFill>
              </a:rPr>
              <a:t>PARTIE 2</a:t>
            </a:r>
          </a:p>
          <a:p>
            <a:pPr marL="0" lvl="0" indent="0" algn="ctr">
              <a:lnSpc>
                <a:spcPct val="150000"/>
              </a:lnSpc>
              <a:buClr>
                <a:srgbClr val="FE8637"/>
              </a:buClr>
              <a:buNone/>
            </a:pPr>
            <a:r>
              <a:rPr lang="fr-FR" sz="2200" b="1" dirty="0">
                <a:solidFill>
                  <a:prstClr val="black"/>
                </a:solidFill>
              </a:rPr>
              <a:t>Une nouvelle règlementation en </a:t>
            </a:r>
            <a:r>
              <a:rPr lang="fr-FR" sz="2200" b="1" dirty="0" smtClean="0">
                <a:solidFill>
                  <a:prstClr val="black"/>
                </a:solidFill>
              </a:rPr>
              <a:t>2016</a:t>
            </a:r>
          </a:p>
          <a:p>
            <a:pPr>
              <a:lnSpc>
                <a:spcPct val="150000"/>
              </a:lnSpc>
            </a:pPr>
            <a:r>
              <a:rPr lang="fr-FR" sz="2200" i="1" dirty="0" smtClean="0"/>
              <a:t>Une nouvelle entité : De l’OGDPC à l’ANDPC</a:t>
            </a:r>
          </a:p>
          <a:p>
            <a:pPr>
              <a:lnSpc>
                <a:spcPct val="150000"/>
              </a:lnSpc>
            </a:pPr>
            <a:r>
              <a:rPr lang="fr-FR" sz="2200" i="1" dirty="0" smtClean="0"/>
              <a:t>Une nouvelle dynamique axée qualité</a:t>
            </a:r>
          </a:p>
          <a:p>
            <a:pPr>
              <a:lnSpc>
                <a:spcPct val="150000"/>
              </a:lnSpc>
            </a:pPr>
            <a:r>
              <a:rPr lang="fr-FR" sz="2200" i="1" dirty="0" smtClean="0"/>
              <a:t>De nouveaux contrôles : évaluation des actions par les Commissions Scientifiques Indépendantes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3</a:t>
            </a:fld>
            <a:endParaRPr lang="fr-FR"/>
          </a:p>
        </p:txBody>
      </p:sp>
      <p:cxnSp>
        <p:nvCxnSpPr>
          <p:cNvPr id="5" name="Connecteur droit avec flèche 4"/>
          <p:cNvCxnSpPr>
            <a:stCxn id="3" idx="3"/>
            <a:endCxn id="7" idx="1"/>
          </p:cNvCxnSpPr>
          <p:nvPr/>
        </p:nvCxnSpPr>
        <p:spPr>
          <a:xfrm>
            <a:off x="7703127" y="3464851"/>
            <a:ext cx="8589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8562110" y="2572299"/>
            <a:ext cx="2545196" cy="1785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200" dirty="0" smtClean="0"/>
              <a:t>Conséquences sur l’enregistrement des ODPC et le dépôt des actions de DPC (PAP)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05328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34473" y="2309091"/>
            <a:ext cx="9956800" cy="168101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FR" sz="3600" dirty="0" smtClean="0"/>
              <a:t>Merci de votre attention. </a:t>
            </a:r>
            <a:br>
              <a:rPr lang="fr-FR" sz="3600" dirty="0" smtClean="0"/>
            </a:br>
            <a:r>
              <a:rPr lang="fr-FR" sz="3600" dirty="0" smtClean="0"/>
              <a:t>Avez-vous des questions ?</a:t>
            </a:r>
            <a:endParaRPr lang="fr-FR" sz="3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0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1963" y="0"/>
            <a:ext cx="9956800" cy="716356"/>
          </a:xfrm>
        </p:spPr>
        <p:txBody>
          <a:bodyPr/>
          <a:lstStyle/>
          <a:p>
            <a:pPr algn="ctr"/>
            <a:r>
              <a:rPr lang="fr-FR" b="1" dirty="0" smtClean="0"/>
              <a:t>Au programme 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09600" y="1195652"/>
            <a:ext cx="7084291" cy="45383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2200" b="1" dirty="0" smtClean="0">
                <a:solidFill>
                  <a:schemeClr val="accent1"/>
                </a:solidFill>
              </a:rPr>
              <a:t>PARTIE 3</a:t>
            </a:r>
          </a:p>
          <a:p>
            <a:pPr marL="0" lvl="0" indent="0" algn="ctr">
              <a:lnSpc>
                <a:spcPct val="150000"/>
              </a:lnSpc>
              <a:buClr>
                <a:srgbClr val="FE8637"/>
              </a:buClr>
              <a:buNone/>
            </a:pPr>
            <a:r>
              <a:rPr lang="fr-FR" sz="2200" b="1" dirty="0">
                <a:solidFill>
                  <a:prstClr val="black"/>
                </a:solidFill>
              </a:rPr>
              <a:t>Une nouvelle règlementation en </a:t>
            </a:r>
            <a:r>
              <a:rPr lang="fr-FR" sz="2200" b="1" dirty="0" smtClean="0">
                <a:solidFill>
                  <a:prstClr val="black"/>
                </a:solidFill>
              </a:rPr>
              <a:t>2016</a:t>
            </a:r>
          </a:p>
          <a:p>
            <a:pPr marL="0" lvl="0" indent="0" algn="ctr">
              <a:lnSpc>
                <a:spcPct val="150000"/>
              </a:lnSpc>
              <a:buClr>
                <a:srgbClr val="FE8637"/>
              </a:buClr>
              <a:buNone/>
            </a:pPr>
            <a:endParaRPr lang="fr-FR" sz="2200" b="1" dirty="0" smtClean="0">
              <a:solidFill>
                <a:prstClr val="black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2200" i="1" dirty="0" smtClean="0"/>
              <a:t>Atelier « Un nouveau regard sur le DPC »</a:t>
            </a:r>
          </a:p>
          <a:p>
            <a:pPr marL="0" indent="0" algn="ctr">
              <a:lnSpc>
                <a:spcPct val="150000"/>
              </a:lnSpc>
              <a:buNone/>
            </a:pPr>
            <a:endParaRPr lang="fr-FR" sz="1200" i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fr-FR" sz="2200" b="1" i="1" dirty="0" smtClean="0"/>
              <a:t>Jeu :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2200" i="1" dirty="0" smtClean="0"/>
              <a:t>« Vis ma vie de praticien hospitalier soumis à l’obligation de DPC »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4</a:t>
            </a:fld>
            <a:endParaRPr lang="fr-FR"/>
          </a:p>
        </p:txBody>
      </p:sp>
      <p:cxnSp>
        <p:nvCxnSpPr>
          <p:cNvPr id="5" name="Connecteur droit avec flèche 4"/>
          <p:cNvCxnSpPr>
            <a:stCxn id="3" idx="3"/>
            <a:endCxn id="7" idx="1"/>
          </p:cNvCxnSpPr>
          <p:nvPr/>
        </p:nvCxnSpPr>
        <p:spPr>
          <a:xfrm>
            <a:off x="7693891" y="3464851"/>
            <a:ext cx="8405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8534400" y="2572299"/>
            <a:ext cx="2545196" cy="1785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200" dirty="0" smtClean="0"/>
              <a:t>But : Se placer du point du vue de l’usager du DPC pour progresser ensemble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58006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5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177308" y="1514762"/>
            <a:ext cx="1293091" cy="1293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/>
              <a:t>DPC</a:t>
            </a:r>
            <a:endParaRPr lang="fr-FR" sz="3600" b="1" dirty="0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105651" y="1191128"/>
            <a:ext cx="2022344" cy="1940357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1034472" y="3276297"/>
            <a:ext cx="104832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 smtClean="0"/>
              <a:t>Maintenir et actualiser les connaissances et les compétences des professionnels de santé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 smtClean="0"/>
              <a:t>Améliorer les pratiques des professionnels de santé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 smtClean="0"/>
              <a:t>Améliorer la qualité et la sécurité des soins</a:t>
            </a:r>
          </a:p>
        </p:txBody>
      </p:sp>
      <p:sp>
        <p:nvSpPr>
          <p:cNvPr id="18" name="Titre 1"/>
          <p:cNvSpPr>
            <a:spLocks noGrp="1"/>
          </p:cNvSpPr>
          <p:nvPr>
            <p:ph type="title"/>
          </p:nvPr>
        </p:nvSpPr>
        <p:spPr>
          <a:xfrm>
            <a:off x="785090" y="140203"/>
            <a:ext cx="9956800" cy="521711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Ce qui ne change pas : le but du 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dpc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Flèche droite 18"/>
          <p:cNvSpPr/>
          <p:nvPr/>
        </p:nvSpPr>
        <p:spPr>
          <a:xfrm>
            <a:off x="5033047" y="1981198"/>
            <a:ext cx="630029" cy="36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57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1225550" y="129309"/>
            <a:ext cx="9956800" cy="6003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Le Développement Professionnel Continu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4294967295"/>
          </p:nvPr>
        </p:nvSpPr>
        <p:spPr>
          <a:xfrm>
            <a:off x="3360738" y="956252"/>
            <a:ext cx="5903912" cy="517381"/>
          </a:xfrm>
        </p:spPr>
        <p:txBody>
          <a:bodyPr rtlCol="0"/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u="sng" dirty="0" smtClean="0"/>
              <a:t>La réglementation en vigueur</a:t>
            </a:r>
            <a:endParaRPr lang="fr-FR" u="sng" dirty="0"/>
          </a:p>
        </p:txBody>
      </p:sp>
      <p:sp>
        <p:nvSpPr>
          <p:cNvPr id="9" name="Rectangle 8"/>
          <p:cNvSpPr/>
          <p:nvPr/>
        </p:nvSpPr>
        <p:spPr>
          <a:xfrm>
            <a:off x="2235200" y="1700213"/>
            <a:ext cx="77123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Loi n°41-2016 du 26 Janvier 2016 de modernisation de notre système de santé </a:t>
            </a: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endParaRPr lang="fr-FR" altLang="fr-FR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Arrêté du 8 décembre 2015 fixant les orientations du développement professionnel continu des professionnels de santé pour les années 2016 à 2018</a:t>
            </a: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endParaRPr lang="fr-FR" altLang="fr-FR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Décret </a:t>
            </a:r>
            <a:r>
              <a:rPr lang="fr-FR" altLang="fr-FR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n°2016-942 </a:t>
            </a: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du 8 juillet 2016 relatif à l’organisation du DPC des professionnels de santé</a:t>
            </a: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endParaRPr lang="fr-FR" altLang="fr-FR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Arrêté </a:t>
            </a:r>
            <a:r>
              <a:rPr lang="fr-FR" altLang="fr-FR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du </a:t>
            </a: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14 </a:t>
            </a:r>
            <a:r>
              <a:rPr lang="fr-FR" altLang="fr-FR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septembre 2016 relatif aux critères d’enregistrements des organismes souhaitant présenter des actions de DPC auprès de l’ANDPC et à la composition du dossier de présentation des actions</a:t>
            </a:r>
            <a:endParaRPr lang="fr-FR" altLang="fr-FR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endParaRPr lang="fr-FR" altLang="fr-FR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Décret n° 2016-1317 du 5 octobre 2016 relatif à l'attribution de missions dans le cadre du développement professionnel continu des professions de santé en l'absence de conseils nationaux professionnels </a:t>
            </a: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endParaRPr lang="fr-FR" altLang="fr-FR" sz="8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444500" algn="just">
              <a:spcBef>
                <a:spcPct val="0"/>
              </a:spcBef>
              <a:defRPr/>
            </a:pPr>
            <a:r>
              <a:rPr lang="fr-FR" altLang="fr-FR" sz="1600" b="1" u="sng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En attente</a:t>
            </a:r>
            <a:r>
              <a:rPr lang="fr-FR" altLang="fr-FR" sz="1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:</a:t>
            </a:r>
          </a:p>
          <a:p>
            <a:pPr marL="444500" indent="-444500" algn="just">
              <a:spcBef>
                <a:spcPct val="0"/>
              </a:spcBef>
              <a:defRPr/>
            </a:pPr>
            <a:endParaRPr lang="fr-FR" altLang="fr-FR" sz="8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Décret relatif aux CNP (prévu par l’article L4021-3)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20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4061" y="108316"/>
            <a:ext cx="9956800" cy="597506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Le DPC, d’une logique de programme…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7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675668" y="2291801"/>
            <a:ext cx="237679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Un professionnel de santé médical ou paramédical</a:t>
            </a:r>
            <a:endParaRPr lang="fr-FR" sz="1400" dirty="0"/>
          </a:p>
        </p:txBody>
      </p:sp>
      <p:sp>
        <p:nvSpPr>
          <p:cNvPr id="6" name="Rectangle 5"/>
          <p:cNvSpPr/>
          <p:nvPr/>
        </p:nvSpPr>
        <p:spPr>
          <a:xfrm>
            <a:off x="3387645" y="3619645"/>
            <a:ext cx="2952841" cy="6787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Programme de DPC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3884171" y="5540897"/>
            <a:ext cx="2252680" cy="1027522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Chaque année</a:t>
            </a:r>
            <a:endParaRPr lang="fr-FR" sz="2800" dirty="0"/>
          </a:p>
        </p:txBody>
      </p:sp>
      <p:cxnSp>
        <p:nvCxnSpPr>
          <p:cNvPr id="9" name="Connecteur droit avec flèche 8"/>
          <p:cNvCxnSpPr>
            <a:stCxn id="5" idx="2"/>
            <a:endCxn id="6" idx="0"/>
          </p:cNvCxnSpPr>
          <p:nvPr/>
        </p:nvCxnSpPr>
        <p:spPr>
          <a:xfrm>
            <a:off x="4864065" y="2815021"/>
            <a:ext cx="1" cy="804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4864065" y="3055471"/>
            <a:ext cx="136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Participe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196207" y="4709554"/>
            <a:ext cx="3335715" cy="3693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Partie cognitive + APP</a:t>
            </a:r>
            <a:endParaRPr lang="fr-FR" dirty="0"/>
          </a:p>
        </p:txBody>
      </p:sp>
      <p:cxnSp>
        <p:nvCxnSpPr>
          <p:cNvPr id="22" name="Connecteur droit avec flèche 21"/>
          <p:cNvCxnSpPr>
            <a:endCxn id="20" idx="0"/>
          </p:cNvCxnSpPr>
          <p:nvPr/>
        </p:nvCxnSpPr>
        <p:spPr>
          <a:xfrm>
            <a:off x="4864065" y="4298375"/>
            <a:ext cx="0" cy="411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7" name="Groupe 26"/>
          <p:cNvGrpSpPr/>
          <p:nvPr/>
        </p:nvGrpSpPr>
        <p:grpSpPr>
          <a:xfrm>
            <a:off x="7966591" y="5563661"/>
            <a:ext cx="1521295" cy="1004758"/>
            <a:chOff x="9207145" y="3231958"/>
            <a:chExt cx="1521295" cy="1004758"/>
          </a:xfrm>
        </p:grpSpPr>
        <p:pic>
          <p:nvPicPr>
            <p:cNvPr id="28" name="Imag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10355" y="3231958"/>
              <a:ext cx="820552" cy="820552"/>
            </a:xfrm>
            <a:prstGeom prst="rect">
              <a:avLst/>
            </a:prstGeom>
          </p:spPr>
        </p:pic>
        <p:sp>
          <p:nvSpPr>
            <p:cNvPr id="29" name="ZoneTexte 28"/>
            <p:cNvSpPr txBox="1"/>
            <p:nvPr/>
          </p:nvSpPr>
          <p:spPr>
            <a:xfrm>
              <a:off x="9207145" y="3867384"/>
              <a:ext cx="15212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DPC Validé</a:t>
              </a:r>
              <a:endParaRPr lang="fr-FR" dirty="0"/>
            </a:p>
          </p:txBody>
        </p:sp>
      </p:grpSp>
      <p:grpSp>
        <p:nvGrpSpPr>
          <p:cNvPr id="32" name="Groupe 31"/>
          <p:cNvGrpSpPr/>
          <p:nvPr/>
        </p:nvGrpSpPr>
        <p:grpSpPr>
          <a:xfrm rot="848967">
            <a:off x="6348754" y="5736493"/>
            <a:ext cx="725176" cy="534668"/>
            <a:chOff x="2683617" y="3917981"/>
            <a:chExt cx="725176" cy="534668"/>
          </a:xfrm>
        </p:grpSpPr>
        <p:sp>
          <p:nvSpPr>
            <p:cNvPr id="30" name="Vague 29"/>
            <p:cNvSpPr/>
            <p:nvPr/>
          </p:nvSpPr>
          <p:spPr>
            <a:xfrm rot="6726972">
              <a:off x="2778871" y="3902571"/>
              <a:ext cx="534668" cy="565487"/>
            </a:xfrm>
            <a:prstGeom prst="wav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Texte 30"/>
            <p:cNvSpPr txBox="1"/>
            <p:nvPr/>
          </p:nvSpPr>
          <p:spPr>
            <a:xfrm rot="21270257">
              <a:off x="2683617" y="4111086"/>
              <a:ext cx="7251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justificatif</a:t>
              </a:r>
              <a:endParaRPr lang="fr-FR" sz="800" dirty="0"/>
            </a:p>
          </p:txBody>
        </p:sp>
      </p:grpSp>
      <p:sp>
        <p:nvSpPr>
          <p:cNvPr id="33" name="Égal 32"/>
          <p:cNvSpPr/>
          <p:nvPr/>
        </p:nvSpPr>
        <p:spPr>
          <a:xfrm>
            <a:off x="7299478" y="5804488"/>
            <a:ext cx="572790" cy="45968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7041" y="1043066"/>
            <a:ext cx="1914045" cy="124625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5493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/>
      <p:bldP spid="20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7280" y="126790"/>
            <a:ext cx="9956800" cy="540183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… Vers une logique de parcours 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xfrm>
            <a:off x="10840180" y="5695863"/>
            <a:ext cx="812800" cy="520700"/>
          </a:xfrm>
        </p:spPr>
        <p:txBody>
          <a:bodyPr/>
          <a:lstStyle/>
          <a:p>
            <a:fld id="{435526EF-0F4B-4156-A233-E22A8653A8B6}" type="slidenum">
              <a:rPr lang="fr-FR" smtClean="0"/>
              <a:t>8</a:t>
            </a:fld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2731682" y="1685299"/>
            <a:ext cx="257099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Un professionnel de santé médical ou paramédical</a:t>
            </a:r>
            <a:endParaRPr lang="fr-FR" sz="1400" dirty="0"/>
          </a:p>
        </p:txBody>
      </p:sp>
      <p:sp>
        <p:nvSpPr>
          <p:cNvPr id="18" name="Rectangle 17"/>
          <p:cNvSpPr/>
          <p:nvPr/>
        </p:nvSpPr>
        <p:spPr>
          <a:xfrm>
            <a:off x="2868560" y="2432398"/>
            <a:ext cx="2400625" cy="81335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un</a:t>
            </a:r>
            <a:r>
              <a:rPr lang="fr-FR" sz="1400" b="1" dirty="0" smtClean="0"/>
              <a:t> parcours de DPC </a:t>
            </a:r>
            <a:r>
              <a:rPr lang="fr-FR" sz="1400" dirty="0" smtClean="0"/>
              <a:t>sur une période de </a:t>
            </a:r>
          </a:p>
          <a:p>
            <a:pPr algn="ctr"/>
            <a:r>
              <a:rPr lang="fr-FR" sz="1400" b="1" dirty="0" smtClean="0"/>
              <a:t>3 ans</a:t>
            </a:r>
            <a:endParaRPr lang="fr-FR" sz="1400" b="1" dirty="0"/>
          </a:p>
        </p:txBody>
      </p:sp>
      <p:cxnSp>
        <p:nvCxnSpPr>
          <p:cNvPr id="19" name="Connecteur en angle 18"/>
          <p:cNvCxnSpPr>
            <a:stCxn id="22" idx="1"/>
            <a:endCxn id="18" idx="1"/>
          </p:cNvCxnSpPr>
          <p:nvPr/>
        </p:nvCxnSpPr>
        <p:spPr>
          <a:xfrm rot="10800000" flipH="1" flipV="1">
            <a:off x="2731682" y="1946909"/>
            <a:ext cx="136878" cy="892166"/>
          </a:xfrm>
          <a:prstGeom prst="bentConnector3">
            <a:avLst>
              <a:gd name="adj1" fmla="val -16701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366310" y="2169411"/>
            <a:ext cx="1219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R</a:t>
            </a:r>
            <a:r>
              <a:rPr lang="fr-FR" b="1" dirty="0" smtClean="0">
                <a:solidFill>
                  <a:srgbClr val="0070C0"/>
                </a:solidFill>
              </a:rPr>
              <a:t>éalise</a:t>
            </a:r>
            <a:endParaRPr lang="fr-FR" b="1" dirty="0">
              <a:solidFill>
                <a:srgbClr val="0070C0"/>
              </a:solidFill>
            </a:endParaRPr>
          </a:p>
        </p:txBody>
      </p:sp>
      <p:cxnSp>
        <p:nvCxnSpPr>
          <p:cNvPr id="9" name="Connecteur droit avec flèche 8"/>
          <p:cNvCxnSpPr>
            <a:stCxn id="18" idx="2"/>
            <a:endCxn id="11" idx="0"/>
          </p:cNvCxnSpPr>
          <p:nvPr/>
        </p:nvCxnSpPr>
        <p:spPr>
          <a:xfrm flipH="1">
            <a:off x="1501091" y="3245752"/>
            <a:ext cx="2567782" cy="6477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811084" y="3624249"/>
            <a:ext cx="173960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Choisit </a:t>
            </a:r>
          </a:p>
          <a:p>
            <a:pPr algn="ctr"/>
            <a:r>
              <a:rPr lang="fr-FR" sz="1200" b="1" dirty="0" smtClean="0"/>
              <a:t>en lien avec son employeur</a:t>
            </a:r>
          </a:p>
          <a:p>
            <a:pPr algn="ctr"/>
            <a:r>
              <a:rPr lang="fr-FR" sz="1200" b="1" dirty="0" smtClean="0"/>
              <a:t>Art</a:t>
            </a:r>
            <a:r>
              <a:rPr lang="fr-FR" sz="1200" b="1" dirty="0"/>
              <a:t>. L. 4021-3</a:t>
            </a:r>
            <a:r>
              <a:rPr lang="fr-FR" sz="1200" b="1" dirty="0" smtClean="0"/>
              <a:t>.</a:t>
            </a:r>
            <a:endParaRPr lang="fr-FR" sz="1200" b="1" dirty="0"/>
          </a:p>
          <a:p>
            <a:pPr algn="ctr"/>
            <a:endParaRPr lang="fr-FR" sz="1600" b="1" dirty="0"/>
          </a:p>
        </p:txBody>
      </p:sp>
      <p:sp>
        <p:nvSpPr>
          <p:cNvPr id="11" name="Rectangle 10"/>
          <p:cNvSpPr/>
          <p:nvPr/>
        </p:nvSpPr>
        <p:spPr>
          <a:xfrm>
            <a:off x="792611" y="3893523"/>
            <a:ext cx="1416959" cy="7943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Parcours recommandé par son CNP</a:t>
            </a:r>
            <a:endParaRPr lang="fr-FR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5088820" y="3829397"/>
            <a:ext cx="1410289" cy="837932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Parcours libre</a:t>
            </a:r>
            <a:endParaRPr lang="fr-FR" sz="1400" b="1" dirty="0">
              <a:solidFill>
                <a:schemeClr val="tx1"/>
              </a:solidFill>
            </a:endParaRPr>
          </a:p>
        </p:txBody>
      </p:sp>
      <p:cxnSp>
        <p:nvCxnSpPr>
          <p:cNvPr id="13" name="Connecteur droit avec flèche 12"/>
          <p:cNvCxnSpPr>
            <a:stCxn id="18" idx="2"/>
            <a:endCxn id="12" idx="0"/>
          </p:cNvCxnSpPr>
          <p:nvPr/>
        </p:nvCxnSpPr>
        <p:spPr>
          <a:xfrm>
            <a:off x="4068873" y="3245752"/>
            <a:ext cx="1725092" cy="583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635751" y="4752486"/>
            <a:ext cx="1573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Décret relatif aux CNP </a:t>
            </a:r>
            <a:r>
              <a:rPr lang="fr-FR" sz="1200" b="1" u="sng" dirty="0" smtClean="0"/>
              <a:t>en attente</a:t>
            </a:r>
            <a:endParaRPr lang="fr-FR" sz="1200" b="1" u="sng" dirty="0"/>
          </a:p>
        </p:txBody>
      </p:sp>
      <p:sp>
        <p:nvSpPr>
          <p:cNvPr id="38" name="Rectangle 37"/>
          <p:cNvSpPr/>
          <p:nvPr/>
        </p:nvSpPr>
        <p:spPr>
          <a:xfrm>
            <a:off x="8022360" y="3912942"/>
            <a:ext cx="2761673" cy="7842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 dans une démarche d’accréditation </a:t>
            </a:r>
            <a:endParaRPr lang="fr-FR" sz="1600" dirty="0"/>
          </a:p>
        </p:txBody>
      </p:sp>
      <p:cxnSp>
        <p:nvCxnSpPr>
          <p:cNvPr id="41" name="Connecteur en angle 40"/>
          <p:cNvCxnSpPr>
            <a:stCxn id="18" idx="3"/>
            <a:endCxn id="38" idx="0"/>
          </p:cNvCxnSpPr>
          <p:nvPr/>
        </p:nvCxnSpPr>
        <p:spPr>
          <a:xfrm>
            <a:off x="5269185" y="2839075"/>
            <a:ext cx="4134012" cy="107386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5734625" y="2538743"/>
            <a:ext cx="3057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Seulement pour les médecins exerçant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 smtClean="0"/>
              <a:t>une spécialité dite « à risque »</a:t>
            </a:r>
            <a:endParaRPr lang="fr-FR" sz="1200" dirty="0"/>
          </a:p>
        </p:txBody>
      </p:sp>
      <p:sp>
        <p:nvSpPr>
          <p:cNvPr id="44" name="ZoneTexte 43"/>
          <p:cNvSpPr txBox="1"/>
          <p:nvPr/>
        </p:nvSpPr>
        <p:spPr>
          <a:xfrm>
            <a:off x="9403196" y="3172785"/>
            <a:ext cx="138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S’engage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315003" y="4614190"/>
            <a:ext cx="621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ou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5060091" y="3827786"/>
            <a:ext cx="1477818" cy="839544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8116895" y="4892426"/>
            <a:ext cx="28673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hlinkClick r:id="rId2"/>
              </a:rPr>
              <a:t>Méthode HAS accréditation des médecins et des équipes médicales</a:t>
            </a:r>
            <a:endParaRPr lang="fr-FR" sz="800" dirty="0" smtClean="0"/>
          </a:p>
          <a:p>
            <a:pPr algn="ctr"/>
            <a:endParaRPr lang="fr-FR" sz="800" dirty="0"/>
          </a:p>
          <a:p>
            <a:pPr algn="ctr"/>
            <a:r>
              <a:rPr lang="fr-FR" sz="800" dirty="0" smtClean="0">
                <a:hlinkClick r:id="rId3"/>
              </a:rPr>
              <a:t>Liste des organismes agréés par l'HAS (mise à jour nov. 2017)</a:t>
            </a:r>
            <a:endParaRPr lang="fr-FR" sz="800" dirty="0" smtClean="0"/>
          </a:p>
          <a:p>
            <a:pPr algn="ctr"/>
            <a:endParaRPr lang="fr-FR" sz="800" dirty="0"/>
          </a:p>
          <a:p>
            <a:pPr algn="ctr"/>
            <a:r>
              <a:rPr lang="fr-FR" sz="800" dirty="0" smtClean="0">
                <a:hlinkClick r:id="rId3"/>
              </a:rPr>
              <a:t>Charte Médecins - Etablissement de santé</a:t>
            </a:r>
            <a:endParaRPr lang="fr-FR" sz="800" dirty="0"/>
          </a:p>
        </p:txBody>
      </p:sp>
      <p:cxnSp>
        <p:nvCxnSpPr>
          <p:cNvPr id="20" name="Connecteur droit avec flèche 19"/>
          <p:cNvCxnSpPr>
            <a:stCxn id="5" idx="4"/>
            <a:endCxn id="24" idx="0"/>
          </p:cNvCxnSpPr>
          <p:nvPr/>
        </p:nvCxnSpPr>
        <p:spPr>
          <a:xfrm flipH="1">
            <a:off x="5793964" y="4667330"/>
            <a:ext cx="5036" cy="450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3894463" y="5117522"/>
            <a:ext cx="3799002" cy="167738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Calibri" panose="020F0502020204030204" pitchFamily="34" charset="0"/>
              </a:rPr>
              <a:t>« Justifier de son </a:t>
            </a:r>
            <a:r>
              <a:rPr lang="fr-FR" sz="1300" b="1" dirty="0">
                <a:latin typeface="Calibri" panose="020F0502020204030204" pitchFamily="34" charset="0"/>
              </a:rPr>
              <a:t>engagement dans une démarche de DPC </a:t>
            </a:r>
            <a:r>
              <a:rPr lang="fr-FR" sz="1300" dirty="0">
                <a:latin typeface="Calibri" panose="020F0502020204030204" pitchFamily="34" charset="0"/>
              </a:rPr>
              <a:t>comportant des </a:t>
            </a:r>
            <a:r>
              <a:rPr lang="fr-FR" sz="1300" b="1" dirty="0" smtClean="0">
                <a:latin typeface="Calibri" panose="020F0502020204030204" pitchFamily="34" charset="0"/>
              </a:rPr>
              <a:t>Actions </a:t>
            </a:r>
            <a:r>
              <a:rPr lang="fr-FR" sz="1300" b="1" dirty="0">
                <a:latin typeface="Calibri" panose="020F0502020204030204" pitchFamily="34" charset="0"/>
              </a:rPr>
              <a:t>de </a:t>
            </a:r>
            <a:r>
              <a:rPr lang="fr-FR" sz="1300" b="1" dirty="0" smtClean="0">
                <a:latin typeface="Calibri" panose="020F0502020204030204" pitchFamily="34" charset="0"/>
              </a:rPr>
              <a:t>Formation</a:t>
            </a:r>
            <a:r>
              <a:rPr lang="fr-FR" sz="1300" dirty="0">
                <a:latin typeface="Calibri" panose="020F0502020204030204" pitchFamily="34" charset="0"/>
              </a:rPr>
              <a:t>, </a:t>
            </a:r>
            <a:r>
              <a:rPr lang="fr-FR" sz="1300" dirty="0" smtClean="0">
                <a:latin typeface="Calibri" panose="020F0502020204030204" pitchFamily="34" charset="0"/>
              </a:rPr>
              <a:t>d‘</a:t>
            </a:r>
            <a:r>
              <a:rPr lang="fr-FR" sz="1300" b="1" dirty="0" smtClean="0">
                <a:latin typeface="Calibri" panose="020F0502020204030204" pitchFamily="34" charset="0"/>
              </a:rPr>
              <a:t>Evaluation et d‘Amélioration des pratiques </a:t>
            </a:r>
            <a:r>
              <a:rPr lang="fr-FR" sz="1300" dirty="0" smtClean="0">
                <a:latin typeface="Calibri" panose="020F0502020204030204" pitchFamily="34" charset="0"/>
              </a:rPr>
              <a:t>et </a:t>
            </a:r>
            <a:r>
              <a:rPr lang="fr-FR" sz="1300" dirty="0">
                <a:latin typeface="Calibri" panose="020F0502020204030204" pitchFamily="34" charset="0"/>
              </a:rPr>
              <a:t>de </a:t>
            </a:r>
            <a:r>
              <a:rPr lang="fr-FR" sz="1300" b="1" dirty="0" smtClean="0">
                <a:latin typeface="Calibri" panose="020F0502020204030204" pitchFamily="34" charset="0"/>
              </a:rPr>
              <a:t>Gestion Des Risques</a:t>
            </a:r>
            <a:r>
              <a:rPr lang="fr-FR" sz="1300" dirty="0" smtClean="0">
                <a:latin typeface="Calibri" panose="020F0502020204030204" pitchFamily="34" charset="0"/>
              </a:rPr>
              <a:t>. </a:t>
            </a:r>
            <a:r>
              <a:rPr lang="fr-FR" sz="1300" dirty="0">
                <a:latin typeface="Calibri" panose="020F0502020204030204" pitchFamily="34" charset="0"/>
              </a:rPr>
              <a:t>La démarche doit comporter au moins </a:t>
            </a:r>
            <a:r>
              <a:rPr lang="fr-FR" sz="1300" b="1" dirty="0">
                <a:latin typeface="Calibri" panose="020F0502020204030204" pitchFamily="34" charset="0"/>
              </a:rPr>
              <a:t>deux de ces trois types d'actions </a:t>
            </a:r>
            <a:r>
              <a:rPr lang="fr-FR" sz="1300" dirty="0">
                <a:latin typeface="Calibri" panose="020F0502020204030204" pitchFamily="34" charset="0"/>
              </a:rPr>
              <a:t>et </a:t>
            </a:r>
            <a:r>
              <a:rPr lang="fr-FR" sz="1300" b="1" dirty="0">
                <a:latin typeface="Calibri" panose="020F0502020204030204" pitchFamily="34" charset="0"/>
              </a:rPr>
              <a:t>au moins une action</a:t>
            </a:r>
            <a:r>
              <a:rPr lang="fr-FR" sz="1300" dirty="0">
                <a:latin typeface="Calibri" panose="020F0502020204030204" pitchFamily="34" charset="0"/>
              </a:rPr>
              <a:t> s'inscrivant dans le cadre des </a:t>
            </a:r>
            <a:r>
              <a:rPr lang="fr-FR" sz="1300" b="1" dirty="0" smtClean="0">
                <a:latin typeface="Calibri" panose="020F0502020204030204" pitchFamily="34" charset="0"/>
              </a:rPr>
              <a:t>Orientations Nationales Prioritaires </a:t>
            </a:r>
            <a:r>
              <a:rPr lang="fr-FR" sz="1300" dirty="0">
                <a:latin typeface="Calibri" panose="020F0502020204030204" pitchFamily="34" charset="0"/>
              </a:rPr>
              <a:t>prévues à l'article L. 4021-2 </a:t>
            </a:r>
            <a:r>
              <a:rPr lang="fr-FR" sz="1300" dirty="0" smtClean="0">
                <a:latin typeface="Calibri" panose="020F0502020204030204" pitchFamily="34" charset="0"/>
              </a:rPr>
              <a:t> ».</a:t>
            </a:r>
          </a:p>
          <a:p>
            <a:pPr algn="ctr"/>
            <a:r>
              <a:rPr lang="fr-FR" altLang="fr-FR" sz="1200" b="1" dirty="0">
                <a:solidFill>
                  <a:schemeClr val="accent1"/>
                </a:solidFill>
                <a:latin typeface="Calibri" panose="020F0502020204030204" pitchFamily="34" charset="0"/>
              </a:rPr>
              <a:t>décret  n° 2016- 942 du 8  juillet 2016</a:t>
            </a:r>
            <a:endParaRPr lang="fr-FR" sz="12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9143" y="785022"/>
            <a:ext cx="1396072" cy="91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35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 animBg="1"/>
      <p:bldP spid="16" grpId="0"/>
      <p:bldP spid="10" grpId="0"/>
      <p:bldP spid="11" grpId="0" animBg="1"/>
      <p:bldP spid="12" grpId="0" animBg="1"/>
      <p:bldP spid="14" grpId="0"/>
      <p:bldP spid="38" grpId="0" animBg="1"/>
      <p:bldP spid="42" grpId="0"/>
      <p:bldP spid="44" grpId="0"/>
      <p:bldP spid="4" grpId="0"/>
      <p:bldP spid="5" grpId="0" animBg="1"/>
      <p:bldP spid="15" grpId="0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6585" y="-20045"/>
            <a:ext cx="5721753" cy="588079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Un parcours triennal libre : 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9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4869875" y="785427"/>
            <a:ext cx="1416959" cy="80951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Parcours libre</a:t>
            </a:r>
            <a:endParaRPr lang="fr-FR" b="1" dirty="0">
              <a:solidFill>
                <a:schemeClr val="tx1"/>
              </a:solidFill>
            </a:endParaRPr>
          </a:p>
        </p:txBody>
      </p:sp>
      <p:grpSp>
        <p:nvGrpSpPr>
          <p:cNvPr id="17" name="Groupe 16"/>
          <p:cNvGrpSpPr/>
          <p:nvPr/>
        </p:nvGrpSpPr>
        <p:grpSpPr>
          <a:xfrm>
            <a:off x="3534488" y="3498463"/>
            <a:ext cx="4124689" cy="796436"/>
            <a:chOff x="3534488" y="3498463"/>
            <a:chExt cx="4124689" cy="796436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3534488" y="3498463"/>
              <a:ext cx="2011680" cy="796436"/>
            </a:xfrm>
            <a:prstGeom prst="roundRect">
              <a:avLst/>
            </a:prstGeom>
            <a:gradFill flip="none" rotWithShape="1">
              <a:gsLst>
                <a:gs pos="0">
                  <a:srgbClr val="008000">
                    <a:shade val="30000"/>
                    <a:satMod val="115000"/>
                  </a:srgbClr>
                </a:gs>
                <a:gs pos="50000">
                  <a:srgbClr val="008000">
                    <a:shade val="67500"/>
                    <a:satMod val="115000"/>
                  </a:srgbClr>
                </a:gs>
                <a:gs pos="100000">
                  <a:srgbClr val="008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formation</a:t>
              </a:r>
              <a:endParaRPr lang="fr-FR" sz="1600" dirty="0"/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647497" y="3498463"/>
              <a:ext cx="2011680" cy="78979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d’Amélioration des pratiques</a:t>
              </a:r>
            </a:p>
          </p:txBody>
        </p:sp>
        <p:sp>
          <p:nvSpPr>
            <p:cNvPr id="18" name="Plus 17"/>
            <p:cNvSpPr/>
            <p:nvPr/>
          </p:nvSpPr>
          <p:spPr>
            <a:xfrm>
              <a:off x="5450057" y="3767395"/>
              <a:ext cx="303375" cy="362054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3078652" y="5924571"/>
            <a:ext cx="4912684" cy="818143"/>
            <a:chOff x="3054513" y="5858587"/>
            <a:chExt cx="4912684" cy="818143"/>
          </a:xfrm>
        </p:grpSpPr>
        <p:sp>
          <p:nvSpPr>
            <p:cNvPr id="10" name="Rectangle à coins arrondis 9"/>
            <p:cNvSpPr/>
            <p:nvPr/>
          </p:nvSpPr>
          <p:spPr>
            <a:xfrm>
              <a:off x="3542536" y="5880294"/>
              <a:ext cx="2011680" cy="796436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gestion des risques</a:t>
              </a:r>
              <a:endParaRPr lang="fr-FR" sz="1600" dirty="0"/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5655545" y="5880294"/>
              <a:ext cx="2011680" cy="78979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d’Amélioration des pratiques</a:t>
              </a:r>
            </a:p>
          </p:txBody>
        </p:sp>
        <p:sp>
          <p:nvSpPr>
            <p:cNvPr id="20" name="Plus 19"/>
            <p:cNvSpPr/>
            <p:nvPr/>
          </p:nvSpPr>
          <p:spPr>
            <a:xfrm>
              <a:off x="5453193" y="6125316"/>
              <a:ext cx="303375" cy="362054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22" name="Arrondir un rectangle avec un coin diagonal 21"/>
            <p:cNvSpPr/>
            <p:nvPr/>
          </p:nvSpPr>
          <p:spPr>
            <a:xfrm rot="1981967">
              <a:off x="7171527" y="5858587"/>
              <a:ext cx="795670" cy="326004"/>
            </a:xfrm>
            <a:prstGeom prst="round2Diag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PAP</a:t>
              </a:r>
              <a:endParaRPr lang="fr-FR" dirty="0"/>
            </a:p>
          </p:txBody>
        </p:sp>
        <p:sp>
          <p:nvSpPr>
            <p:cNvPr id="23" name="Arrondir un rectangle avec un coin diagonal 22"/>
            <p:cNvSpPr/>
            <p:nvPr/>
          </p:nvSpPr>
          <p:spPr>
            <a:xfrm rot="19897700">
              <a:off x="3054513" y="5910152"/>
              <a:ext cx="874717" cy="326004"/>
            </a:xfrm>
            <a:prstGeom prst="round2Diag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NPAP</a:t>
              </a:r>
              <a:endParaRPr lang="fr-FR" dirty="0"/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3237230" y="4714519"/>
            <a:ext cx="4729028" cy="837920"/>
            <a:chOff x="3237362" y="4883983"/>
            <a:chExt cx="4729028" cy="837920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3542536" y="4925467"/>
              <a:ext cx="2011680" cy="796436"/>
            </a:xfrm>
            <a:prstGeom prst="roundRect">
              <a:avLst/>
            </a:prstGeom>
            <a:gradFill flip="none" rotWithShape="1">
              <a:gsLst>
                <a:gs pos="0">
                  <a:srgbClr val="008000">
                    <a:shade val="30000"/>
                    <a:satMod val="115000"/>
                  </a:srgbClr>
                </a:gs>
                <a:gs pos="50000">
                  <a:srgbClr val="008000">
                    <a:shade val="67500"/>
                    <a:satMod val="115000"/>
                  </a:srgbClr>
                </a:gs>
                <a:gs pos="100000">
                  <a:srgbClr val="008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formation</a:t>
              </a:r>
              <a:endParaRPr lang="fr-FR" sz="1600" dirty="0"/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5655545" y="4925467"/>
              <a:ext cx="2011680" cy="789790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gestion des risques</a:t>
              </a:r>
            </a:p>
          </p:txBody>
        </p:sp>
        <p:sp>
          <p:nvSpPr>
            <p:cNvPr id="19" name="Plus 18"/>
            <p:cNvSpPr/>
            <p:nvPr/>
          </p:nvSpPr>
          <p:spPr>
            <a:xfrm>
              <a:off x="5466362" y="5139335"/>
              <a:ext cx="303375" cy="362054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21" name="Arrondir un rectangle avec un coin diagonal 20"/>
            <p:cNvSpPr/>
            <p:nvPr/>
          </p:nvSpPr>
          <p:spPr>
            <a:xfrm rot="1521838">
              <a:off x="7170720" y="4883983"/>
              <a:ext cx="795670" cy="326004"/>
            </a:xfrm>
            <a:prstGeom prst="round2Diag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PAP</a:t>
              </a:r>
              <a:endParaRPr lang="fr-FR" dirty="0"/>
            </a:p>
          </p:txBody>
        </p:sp>
        <p:sp>
          <p:nvSpPr>
            <p:cNvPr id="24" name="Arrondir un rectangle avec un coin diagonal 23"/>
            <p:cNvSpPr/>
            <p:nvPr/>
          </p:nvSpPr>
          <p:spPr>
            <a:xfrm rot="19927732">
              <a:off x="3237362" y="4921473"/>
              <a:ext cx="874717" cy="326004"/>
            </a:xfrm>
            <a:prstGeom prst="round2Diag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NPAP</a:t>
              </a:r>
              <a:endParaRPr lang="fr-FR" dirty="0"/>
            </a:p>
          </p:txBody>
        </p:sp>
      </p:grpSp>
      <p:sp>
        <p:nvSpPr>
          <p:cNvPr id="25" name="ZoneTexte 24"/>
          <p:cNvSpPr txBox="1"/>
          <p:nvPr/>
        </p:nvSpPr>
        <p:spPr>
          <a:xfrm>
            <a:off x="5232305" y="4351581"/>
            <a:ext cx="73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OU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5234705" y="5561369"/>
            <a:ext cx="73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OU</a:t>
            </a:r>
            <a:endParaRPr lang="fr-FR" dirty="0"/>
          </a:p>
        </p:txBody>
      </p:sp>
      <p:sp>
        <p:nvSpPr>
          <p:cNvPr id="30" name="Rectangle 29"/>
          <p:cNvSpPr/>
          <p:nvPr/>
        </p:nvSpPr>
        <p:spPr>
          <a:xfrm>
            <a:off x="3122671" y="2051829"/>
            <a:ext cx="4911365" cy="82477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 au moins </a:t>
            </a:r>
            <a:r>
              <a:rPr lang="fr-FR" sz="1600" b="1" dirty="0" smtClean="0"/>
              <a:t>2 actions</a:t>
            </a:r>
            <a:r>
              <a:rPr lang="fr-FR" sz="1600" dirty="0" smtClean="0"/>
              <a:t> de types différents dont au moins </a:t>
            </a:r>
            <a:r>
              <a:rPr lang="fr-FR" sz="1600" dirty="0"/>
              <a:t>1</a:t>
            </a:r>
            <a:r>
              <a:rPr lang="fr-FR" sz="1600" dirty="0" smtClean="0"/>
              <a:t> d’entre elles répond aux </a:t>
            </a:r>
            <a:r>
              <a:rPr lang="fr-FR" sz="1600" dirty="0"/>
              <a:t>O</a:t>
            </a:r>
            <a:r>
              <a:rPr lang="fr-FR" sz="1600" dirty="0" smtClean="0"/>
              <a:t>rientations </a:t>
            </a:r>
            <a:r>
              <a:rPr lang="fr-FR" sz="1600" dirty="0"/>
              <a:t>N</a:t>
            </a:r>
            <a:r>
              <a:rPr lang="fr-FR" sz="1600" dirty="0" smtClean="0"/>
              <a:t>ationales </a:t>
            </a:r>
            <a:r>
              <a:rPr lang="fr-FR" sz="1600" dirty="0"/>
              <a:t>P</a:t>
            </a:r>
            <a:r>
              <a:rPr lang="fr-FR" sz="1600" dirty="0" smtClean="0"/>
              <a:t>rioritaires (PAP)</a:t>
            </a:r>
            <a:endParaRPr lang="fr-FR" sz="1600" dirty="0"/>
          </a:p>
        </p:txBody>
      </p:sp>
      <p:sp>
        <p:nvSpPr>
          <p:cNvPr id="31" name="ZoneTexte 30"/>
          <p:cNvSpPr txBox="1"/>
          <p:nvPr/>
        </p:nvSpPr>
        <p:spPr>
          <a:xfrm>
            <a:off x="5546168" y="1613011"/>
            <a:ext cx="1334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Participe</a:t>
            </a:r>
            <a:endParaRPr lang="fr-FR" sz="1600" b="1" dirty="0">
              <a:solidFill>
                <a:srgbClr val="0070C0"/>
              </a:solidFill>
            </a:endParaRPr>
          </a:p>
        </p:txBody>
      </p:sp>
      <p:cxnSp>
        <p:nvCxnSpPr>
          <p:cNvPr id="32" name="Connecteur droit avec flèche 31"/>
          <p:cNvCxnSpPr>
            <a:stCxn id="4" idx="2"/>
            <a:endCxn id="30" idx="0"/>
          </p:cNvCxnSpPr>
          <p:nvPr/>
        </p:nvCxnSpPr>
        <p:spPr>
          <a:xfrm flipH="1">
            <a:off x="5578354" y="1594938"/>
            <a:ext cx="1" cy="456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1503120" y="818112"/>
            <a:ext cx="201948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Un professionnel de santé médical ou paramédical</a:t>
            </a:r>
            <a:endParaRPr lang="fr-FR" sz="1400" dirty="0"/>
          </a:p>
        </p:txBody>
      </p:sp>
      <p:cxnSp>
        <p:nvCxnSpPr>
          <p:cNvPr id="40" name="Connecteur droit avec flèche 39"/>
          <p:cNvCxnSpPr>
            <a:stCxn id="38" idx="3"/>
            <a:endCxn id="4" idx="1"/>
          </p:cNvCxnSpPr>
          <p:nvPr/>
        </p:nvCxnSpPr>
        <p:spPr>
          <a:xfrm>
            <a:off x="3522602" y="1187444"/>
            <a:ext cx="1347273" cy="2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3674588" y="860297"/>
            <a:ext cx="1087837" cy="1300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Choisit </a:t>
            </a:r>
            <a:r>
              <a:rPr lang="fr-FR" sz="1050" b="1" dirty="0" smtClean="0"/>
              <a:t>e</a:t>
            </a:r>
            <a:r>
              <a:rPr lang="fr-FR" sz="1000" b="1" dirty="0" smtClean="0"/>
              <a:t>n </a:t>
            </a:r>
            <a:r>
              <a:rPr lang="fr-FR" sz="1000" b="1" dirty="0"/>
              <a:t>lien avec son employeur</a:t>
            </a:r>
          </a:p>
          <a:p>
            <a:pPr algn="ctr"/>
            <a:r>
              <a:rPr lang="fr-FR" sz="1000" b="1" dirty="0"/>
              <a:t>Art. L. 4021-3</a:t>
            </a:r>
            <a:r>
              <a:rPr lang="fr-FR" sz="1200" b="1" dirty="0"/>
              <a:t>.</a:t>
            </a:r>
          </a:p>
          <a:p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88" name="Flèche vers le bas 87"/>
          <p:cNvSpPr/>
          <p:nvPr/>
        </p:nvSpPr>
        <p:spPr>
          <a:xfrm>
            <a:off x="4383464" y="3007151"/>
            <a:ext cx="378961" cy="3864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Flèche vers le bas 88"/>
          <p:cNvSpPr/>
          <p:nvPr/>
        </p:nvSpPr>
        <p:spPr>
          <a:xfrm>
            <a:off x="6374090" y="3007151"/>
            <a:ext cx="378961" cy="3864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1" name="Groupe 90"/>
          <p:cNvGrpSpPr/>
          <p:nvPr/>
        </p:nvGrpSpPr>
        <p:grpSpPr>
          <a:xfrm rot="848967">
            <a:off x="8001867" y="3706468"/>
            <a:ext cx="725176" cy="534668"/>
            <a:chOff x="2683617" y="3917981"/>
            <a:chExt cx="725176" cy="534668"/>
          </a:xfrm>
        </p:grpSpPr>
        <p:sp>
          <p:nvSpPr>
            <p:cNvPr id="92" name="Vague 91"/>
            <p:cNvSpPr/>
            <p:nvPr/>
          </p:nvSpPr>
          <p:spPr>
            <a:xfrm rot="6726972">
              <a:off x="2778871" y="3902571"/>
              <a:ext cx="534668" cy="565487"/>
            </a:xfrm>
            <a:prstGeom prst="wav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ZoneTexte 92"/>
            <p:cNvSpPr txBox="1"/>
            <p:nvPr/>
          </p:nvSpPr>
          <p:spPr>
            <a:xfrm rot="21270257">
              <a:off x="2683617" y="4111086"/>
              <a:ext cx="7251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justificatif</a:t>
              </a:r>
              <a:endParaRPr lang="fr-FR" sz="800" dirty="0"/>
            </a:p>
          </p:txBody>
        </p:sp>
      </p:grpSp>
      <p:grpSp>
        <p:nvGrpSpPr>
          <p:cNvPr id="94" name="Groupe 93"/>
          <p:cNvGrpSpPr/>
          <p:nvPr/>
        </p:nvGrpSpPr>
        <p:grpSpPr>
          <a:xfrm rot="848967">
            <a:off x="8032696" y="4858130"/>
            <a:ext cx="725176" cy="534668"/>
            <a:chOff x="2683617" y="3917981"/>
            <a:chExt cx="725176" cy="534668"/>
          </a:xfrm>
        </p:grpSpPr>
        <p:sp>
          <p:nvSpPr>
            <p:cNvPr id="95" name="Vague 94"/>
            <p:cNvSpPr/>
            <p:nvPr/>
          </p:nvSpPr>
          <p:spPr>
            <a:xfrm rot="6726972">
              <a:off x="2778871" y="3902571"/>
              <a:ext cx="534668" cy="565487"/>
            </a:xfrm>
            <a:prstGeom prst="wav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 rot="21270257">
              <a:off x="2683617" y="4111086"/>
              <a:ext cx="7251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justificatif</a:t>
              </a:r>
              <a:endParaRPr lang="fr-FR" sz="800" dirty="0"/>
            </a:p>
          </p:txBody>
        </p:sp>
      </p:grpSp>
      <p:grpSp>
        <p:nvGrpSpPr>
          <p:cNvPr id="97" name="Groupe 96"/>
          <p:cNvGrpSpPr/>
          <p:nvPr/>
        </p:nvGrpSpPr>
        <p:grpSpPr>
          <a:xfrm rot="848967">
            <a:off x="8077729" y="6051032"/>
            <a:ext cx="725176" cy="534668"/>
            <a:chOff x="2683617" y="3917981"/>
            <a:chExt cx="725176" cy="534668"/>
          </a:xfrm>
        </p:grpSpPr>
        <p:sp>
          <p:nvSpPr>
            <p:cNvPr id="98" name="Vague 97"/>
            <p:cNvSpPr/>
            <p:nvPr/>
          </p:nvSpPr>
          <p:spPr>
            <a:xfrm rot="6726972">
              <a:off x="2778871" y="3902571"/>
              <a:ext cx="534668" cy="565487"/>
            </a:xfrm>
            <a:prstGeom prst="wav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ZoneTexte 98"/>
            <p:cNvSpPr txBox="1"/>
            <p:nvPr/>
          </p:nvSpPr>
          <p:spPr>
            <a:xfrm rot="21270257">
              <a:off x="2683617" y="4111086"/>
              <a:ext cx="7251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justificatif</a:t>
              </a:r>
              <a:endParaRPr lang="fr-FR" sz="800" dirty="0"/>
            </a:p>
          </p:txBody>
        </p:sp>
      </p:grpSp>
      <p:sp>
        <p:nvSpPr>
          <p:cNvPr id="100" name="ZoneTexte 99"/>
          <p:cNvSpPr txBox="1"/>
          <p:nvPr/>
        </p:nvSpPr>
        <p:spPr>
          <a:xfrm>
            <a:off x="6618338" y="170298"/>
            <a:ext cx="5033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Du 1</a:t>
            </a:r>
            <a:r>
              <a:rPr lang="fr-FR" i="1" baseline="30000" dirty="0" smtClean="0"/>
              <a:t>er</a:t>
            </a:r>
            <a:r>
              <a:rPr lang="fr-FR" i="1" dirty="0" smtClean="0"/>
              <a:t> janvier 2017 au 31 décembre 2019</a:t>
            </a:r>
            <a:endParaRPr lang="fr-FR" i="1" dirty="0"/>
          </a:p>
        </p:txBody>
      </p:sp>
      <p:sp>
        <p:nvSpPr>
          <p:cNvPr id="5" name="Flèche droite 4"/>
          <p:cNvSpPr/>
          <p:nvPr/>
        </p:nvSpPr>
        <p:spPr>
          <a:xfrm rot="2108565">
            <a:off x="9030174" y="3763963"/>
            <a:ext cx="59513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" name="Groupe 15"/>
          <p:cNvGrpSpPr/>
          <p:nvPr/>
        </p:nvGrpSpPr>
        <p:grpSpPr>
          <a:xfrm>
            <a:off x="9752759" y="4448120"/>
            <a:ext cx="1832062" cy="1242291"/>
            <a:chOff x="9632425" y="2269312"/>
            <a:chExt cx="1832062" cy="1242291"/>
          </a:xfrm>
        </p:grpSpPr>
        <p:sp>
          <p:nvSpPr>
            <p:cNvPr id="15" name="Parchemin horizontal 14"/>
            <p:cNvSpPr/>
            <p:nvPr/>
          </p:nvSpPr>
          <p:spPr>
            <a:xfrm>
              <a:off x="9632425" y="2269312"/>
              <a:ext cx="1832062" cy="1242291"/>
            </a:xfrm>
            <a:prstGeom prst="horizontalScroll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9847946" y="2482370"/>
              <a:ext cx="16071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>
                  <a:solidFill>
                    <a:schemeClr val="bg1"/>
                  </a:solidFill>
                </a:rPr>
                <a:t>Obligation de DPC validée par les instances ordinales</a:t>
              </a:r>
              <a:endParaRPr lang="fr-FR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0" name="Flèche droite 59"/>
          <p:cNvSpPr/>
          <p:nvPr/>
        </p:nvSpPr>
        <p:spPr>
          <a:xfrm>
            <a:off x="8987623" y="4834361"/>
            <a:ext cx="59513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Flèche droite 60"/>
          <p:cNvSpPr/>
          <p:nvPr/>
        </p:nvSpPr>
        <p:spPr>
          <a:xfrm rot="19667978">
            <a:off x="9029333" y="5974467"/>
            <a:ext cx="59513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rondir un rectangle avec un coin diagonal 11"/>
          <p:cNvSpPr/>
          <p:nvPr/>
        </p:nvSpPr>
        <p:spPr>
          <a:xfrm rot="20770200">
            <a:off x="3243907" y="3388126"/>
            <a:ext cx="795670" cy="326004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PAP</a:t>
            </a:r>
            <a:endParaRPr lang="fr-FR" dirty="0"/>
          </a:p>
        </p:txBody>
      </p:sp>
      <p:sp>
        <p:nvSpPr>
          <p:cNvPr id="14" name="Arrondir un rectangle avec un coin diagonal 13"/>
          <p:cNvSpPr/>
          <p:nvPr/>
        </p:nvSpPr>
        <p:spPr>
          <a:xfrm rot="1364319">
            <a:off x="7123149" y="3407287"/>
            <a:ext cx="874717" cy="326004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NPAP</a:t>
            </a:r>
            <a:endParaRPr lang="fr-FR" dirty="0"/>
          </a:p>
        </p:txBody>
      </p:sp>
      <p:sp>
        <p:nvSpPr>
          <p:cNvPr id="26" name="Pensées 25"/>
          <p:cNvSpPr/>
          <p:nvPr/>
        </p:nvSpPr>
        <p:spPr>
          <a:xfrm>
            <a:off x="8578960" y="525896"/>
            <a:ext cx="3066298" cy="2272722"/>
          </a:xfrm>
          <a:prstGeom prst="cloudCallout">
            <a:avLst>
              <a:gd name="adj1" fmla="val -21588"/>
              <a:gd name="adj2" fmla="val 895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b="1" dirty="0" smtClean="0">
              <a:solidFill>
                <a:schemeClr val="bg1"/>
              </a:solidFill>
            </a:endParaRPr>
          </a:p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Mise à disposition d’un document de traçabilité électronique sur le site de l’ANDPC prévu par décret </a:t>
            </a:r>
            <a:r>
              <a:rPr lang="fr-FR" sz="1400" b="1" u="sng" dirty="0" smtClean="0">
                <a:solidFill>
                  <a:schemeClr val="bg1"/>
                </a:solidFill>
              </a:rPr>
              <a:t>non disponible</a:t>
            </a:r>
            <a:r>
              <a:rPr lang="fr-FR" sz="1400" b="1" dirty="0" smtClean="0">
                <a:solidFill>
                  <a:schemeClr val="bg1"/>
                </a:solidFill>
              </a:rPr>
              <a:t> à ce jour.</a:t>
            </a:r>
            <a:endParaRPr lang="fr-FR" sz="1400" b="1" dirty="0">
              <a:solidFill>
                <a:schemeClr val="bg1"/>
              </a:solidFill>
            </a:endParaRPr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00973">
            <a:off x="328958" y="929848"/>
            <a:ext cx="1352657" cy="83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4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30" grpId="0" animBg="1"/>
      <p:bldP spid="88" grpId="0" animBg="1"/>
      <p:bldP spid="89" grpId="0" animBg="1"/>
      <p:bldP spid="5" grpId="0" animBg="1"/>
      <p:bldP spid="60" grpId="0" animBg="1"/>
      <p:bldP spid="61" grpId="0" animBg="1"/>
      <p:bldP spid="12" grpId="0" animBg="1"/>
      <p:bldP spid="14" grpId="0" animBg="1"/>
      <p:bldP spid="2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3515</TotalTime>
  <Words>2437</Words>
  <Application>Microsoft Office PowerPoint</Application>
  <PresentationFormat>Grand écran</PresentationFormat>
  <Paragraphs>427</Paragraphs>
  <Slides>30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Century Schoolbook</vt:lpstr>
      <vt:lpstr>Futura Lt BT</vt:lpstr>
      <vt:lpstr>Wingdings</vt:lpstr>
      <vt:lpstr>Wingdings 2</vt:lpstr>
      <vt:lpstr>Oriel</vt:lpstr>
      <vt:lpstr>Le dpc et ses évolutions depuis  la nouvelle règlementation</vt:lpstr>
      <vt:lpstr>Au programme :</vt:lpstr>
      <vt:lpstr>Au programme :</vt:lpstr>
      <vt:lpstr>Au programme :</vt:lpstr>
      <vt:lpstr>Ce qui ne change pas : le but du dpc</vt:lpstr>
      <vt:lpstr>Le Développement Professionnel Continu</vt:lpstr>
      <vt:lpstr>Le DPC, d’une logique de programme…</vt:lpstr>
      <vt:lpstr>… Vers une logique de parcours </vt:lpstr>
      <vt:lpstr>Un parcours triennal libre : </vt:lpstr>
      <vt:lpstr>Présentation PowerPoint</vt:lpstr>
      <vt:lpstr>VRAI / FAUX</vt:lpstr>
      <vt:lpstr>Présentation PowerPoint</vt:lpstr>
      <vt:lpstr>Présentation PowerPoint</vt:lpstr>
      <vt:lpstr>Présentation PowerPoint</vt:lpstr>
      <vt:lpstr>Enregistrement des ODPC à l’ANDPC</vt:lpstr>
      <vt:lpstr>PAP Déposés sur la plateforme de l’andpc</vt:lpstr>
      <vt:lpstr>PAP : Les orientations nationales prioritaires</vt:lpstr>
      <vt:lpstr>Le Développement Professionnel Continu</vt:lpstr>
      <vt:lpstr>Atelier « Un nouveau regard sur le DPC »   Jeu : Vis ma vie de praticien hospitalier soumis à l’obligation de DPC </vt:lpstr>
      <vt:lpstr>Travail en 2 sous-groupes (20 mn) : consignes</vt:lpstr>
      <vt:lpstr>Travail en 2 sous-groupes : consignes</vt:lpstr>
      <vt:lpstr>1. Analyse du point du vue Médecin</vt:lpstr>
      <vt:lpstr>Résumé atelier </vt:lpstr>
      <vt:lpstr>Actions de Formation Nationales ouvertes aux médecins</vt:lpstr>
      <vt:lpstr>Pour vous accompagner, une offre nationale</vt:lpstr>
      <vt:lpstr>Pour vous accompagner, une offre nationale</vt:lpstr>
      <vt:lpstr>Pour vous accompagner, une offre nationale</vt:lpstr>
      <vt:lpstr>Pour vous accompagner, une offre nationale</vt:lpstr>
      <vt:lpstr>Présentation PowerPoint</vt:lpstr>
      <vt:lpstr>Merci de votre attention.  Avez-vous des questions ?</vt:lpstr>
    </vt:vector>
  </TitlesOfParts>
  <Company>ANFH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DISPOSITIF DPC</dc:title>
  <dc:creator>PAULIN Vanessa</dc:creator>
  <cp:lastModifiedBy>PAULIN Vanessa</cp:lastModifiedBy>
  <cp:revision>285</cp:revision>
  <cp:lastPrinted>2018-02-28T09:34:35Z</cp:lastPrinted>
  <dcterms:created xsi:type="dcterms:W3CDTF">2017-01-26T12:17:18Z</dcterms:created>
  <dcterms:modified xsi:type="dcterms:W3CDTF">2018-03-09T12:07:18Z</dcterms:modified>
</cp:coreProperties>
</file>